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2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3" r:id="rId20"/>
    <p:sldId id="271" r:id="rId21"/>
    <p:sldId id="272"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6"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RAWAL, BIBEK" initials="AB" lastIdx="2" clrIdx="0">
    <p:extLst>
      <p:ext uri="{19B8F6BF-5375-455C-9EA6-DF929625EA0E}">
        <p15:presenceInfo xmlns:p15="http://schemas.microsoft.com/office/powerpoint/2012/main" userId="S-1-5-21-1531082355-734649621-3782574898-35596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14T11:52:29.216"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D0E02BB-581E-44F9-9BC6-CB6A3B746F7E}"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0FDC7-8388-4A1F-8E9A-15C9107F0183}" type="slidenum">
              <a:rPr lang="en-IN" smtClean="0"/>
              <a:t>‹#›</a:t>
            </a:fld>
            <a:endParaRPr lang="en-IN"/>
          </a:p>
        </p:txBody>
      </p:sp>
    </p:spTree>
    <p:extLst>
      <p:ext uri="{BB962C8B-B14F-4D97-AF65-F5344CB8AC3E}">
        <p14:creationId xmlns:p14="http://schemas.microsoft.com/office/powerpoint/2010/main" val="153489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0E02BB-581E-44F9-9BC6-CB6A3B746F7E}"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0FDC7-8388-4A1F-8E9A-15C9107F0183}" type="slidenum">
              <a:rPr lang="en-IN" smtClean="0"/>
              <a:t>‹#›</a:t>
            </a:fld>
            <a:endParaRPr lang="en-IN"/>
          </a:p>
        </p:txBody>
      </p:sp>
    </p:spTree>
    <p:extLst>
      <p:ext uri="{BB962C8B-B14F-4D97-AF65-F5344CB8AC3E}">
        <p14:creationId xmlns:p14="http://schemas.microsoft.com/office/powerpoint/2010/main" val="156037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0E02BB-581E-44F9-9BC6-CB6A3B746F7E}"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0FDC7-8388-4A1F-8E9A-15C9107F0183}" type="slidenum">
              <a:rPr lang="en-IN" smtClean="0"/>
              <a:t>‹#›</a:t>
            </a:fld>
            <a:endParaRPr lang="en-IN"/>
          </a:p>
        </p:txBody>
      </p:sp>
    </p:spTree>
    <p:extLst>
      <p:ext uri="{BB962C8B-B14F-4D97-AF65-F5344CB8AC3E}">
        <p14:creationId xmlns:p14="http://schemas.microsoft.com/office/powerpoint/2010/main" val="155075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0E02BB-581E-44F9-9BC6-CB6A3B746F7E}"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0FDC7-8388-4A1F-8E9A-15C9107F0183}" type="slidenum">
              <a:rPr lang="en-IN" smtClean="0"/>
              <a:t>‹#›</a:t>
            </a:fld>
            <a:endParaRPr lang="en-IN"/>
          </a:p>
        </p:txBody>
      </p:sp>
    </p:spTree>
    <p:extLst>
      <p:ext uri="{BB962C8B-B14F-4D97-AF65-F5344CB8AC3E}">
        <p14:creationId xmlns:p14="http://schemas.microsoft.com/office/powerpoint/2010/main" val="61042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0E02BB-581E-44F9-9BC6-CB6A3B746F7E}"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0FDC7-8388-4A1F-8E9A-15C9107F0183}" type="slidenum">
              <a:rPr lang="en-IN" smtClean="0"/>
              <a:t>‹#›</a:t>
            </a:fld>
            <a:endParaRPr lang="en-IN"/>
          </a:p>
        </p:txBody>
      </p:sp>
    </p:spTree>
    <p:extLst>
      <p:ext uri="{BB962C8B-B14F-4D97-AF65-F5344CB8AC3E}">
        <p14:creationId xmlns:p14="http://schemas.microsoft.com/office/powerpoint/2010/main" val="253347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D0E02BB-581E-44F9-9BC6-CB6A3B746F7E}" type="datetimeFigureOut">
              <a:rPr lang="en-IN" smtClean="0"/>
              <a:t>15-10-2022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0FDC7-8388-4A1F-8E9A-15C9107F0183}" type="slidenum">
              <a:rPr lang="en-IN" smtClean="0"/>
              <a:t>‹#›</a:t>
            </a:fld>
            <a:endParaRPr lang="en-IN"/>
          </a:p>
        </p:txBody>
      </p:sp>
    </p:spTree>
    <p:extLst>
      <p:ext uri="{BB962C8B-B14F-4D97-AF65-F5344CB8AC3E}">
        <p14:creationId xmlns:p14="http://schemas.microsoft.com/office/powerpoint/2010/main" val="427179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0E02BB-581E-44F9-9BC6-CB6A3B746F7E}" type="datetimeFigureOut">
              <a:rPr lang="en-IN" smtClean="0"/>
              <a:t>15-10-2022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10FDC7-8388-4A1F-8E9A-15C9107F0183}" type="slidenum">
              <a:rPr lang="en-IN" smtClean="0"/>
              <a:t>‹#›</a:t>
            </a:fld>
            <a:endParaRPr lang="en-IN"/>
          </a:p>
        </p:txBody>
      </p:sp>
    </p:spTree>
    <p:extLst>
      <p:ext uri="{BB962C8B-B14F-4D97-AF65-F5344CB8AC3E}">
        <p14:creationId xmlns:p14="http://schemas.microsoft.com/office/powerpoint/2010/main" val="80842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D0E02BB-581E-44F9-9BC6-CB6A3B746F7E}" type="datetimeFigureOut">
              <a:rPr lang="en-IN" smtClean="0"/>
              <a:t>15-10-2022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10FDC7-8388-4A1F-8E9A-15C9107F0183}" type="slidenum">
              <a:rPr lang="en-IN" smtClean="0"/>
              <a:t>‹#›</a:t>
            </a:fld>
            <a:endParaRPr lang="en-IN"/>
          </a:p>
        </p:txBody>
      </p:sp>
    </p:spTree>
    <p:extLst>
      <p:ext uri="{BB962C8B-B14F-4D97-AF65-F5344CB8AC3E}">
        <p14:creationId xmlns:p14="http://schemas.microsoft.com/office/powerpoint/2010/main" val="136581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E02BB-581E-44F9-9BC6-CB6A3B746F7E}" type="datetimeFigureOut">
              <a:rPr lang="en-IN" smtClean="0"/>
              <a:t>15-10-2022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10FDC7-8388-4A1F-8E9A-15C9107F0183}" type="slidenum">
              <a:rPr lang="en-IN" smtClean="0"/>
              <a:t>‹#›</a:t>
            </a:fld>
            <a:endParaRPr lang="en-IN"/>
          </a:p>
        </p:txBody>
      </p:sp>
    </p:spTree>
    <p:extLst>
      <p:ext uri="{BB962C8B-B14F-4D97-AF65-F5344CB8AC3E}">
        <p14:creationId xmlns:p14="http://schemas.microsoft.com/office/powerpoint/2010/main" val="4781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E02BB-581E-44F9-9BC6-CB6A3B746F7E}" type="datetimeFigureOut">
              <a:rPr lang="en-IN" smtClean="0"/>
              <a:t>15-10-2022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0FDC7-8388-4A1F-8E9A-15C9107F0183}" type="slidenum">
              <a:rPr lang="en-IN" smtClean="0"/>
              <a:t>‹#›</a:t>
            </a:fld>
            <a:endParaRPr lang="en-IN"/>
          </a:p>
        </p:txBody>
      </p:sp>
    </p:spTree>
    <p:extLst>
      <p:ext uri="{BB962C8B-B14F-4D97-AF65-F5344CB8AC3E}">
        <p14:creationId xmlns:p14="http://schemas.microsoft.com/office/powerpoint/2010/main" val="2612552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E02BB-581E-44F9-9BC6-CB6A3B746F7E}" type="datetimeFigureOut">
              <a:rPr lang="en-IN" smtClean="0"/>
              <a:t>15-10-2022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0FDC7-8388-4A1F-8E9A-15C9107F0183}" type="slidenum">
              <a:rPr lang="en-IN" smtClean="0"/>
              <a:t>‹#›</a:t>
            </a:fld>
            <a:endParaRPr lang="en-IN"/>
          </a:p>
        </p:txBody>
      </p:sp>
    </p:spTree>
    <p:extLst>
      <p:ext uri="{BB962C8B-B14F-4D97-AF65-F5344CB8AC3E}">
        <p14:creationId xmlns:p14="http://schemas.microsoft.com/office/powerpoint/2010/main" val="2420116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E02BB-581E-44F9-9BC6-CB6A3B746F7E}" type="datetimeFigureOut">
              <a:rPr lang="en-IN" smtClean="0"/>
              <a:t>15-10-2022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0FDC7-8388-4A1F-8E9A-15C9107F0183}" type="slidenum">
              <a:rPr lang="en-IN" smtClean="0"/>
              <a:t>‹#›</a:t>
            </a:fld>
            <a:endParaRPr lang="en-IN"/>
          </a:p>
        </p:txBody>
      </p:sp>
    </p:spTree>
    <p:extLst>
      <p:ext uri="{BB962C8B-B14F-4D97-AF65-F5344CB8AC3E}">
        <p14:creationId xmlns:p14="http://schemas.microsoft.com/office/powerpoint/2010/main" val="1706108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latin typeface="Baskerville Old Face" panose="02020602080505020303" pitchFamily="18" charset="0"/>
              </a:rPr>
              <a:t>SAP Business Workflow </a:t>
            </a:r>
          </a:p>
        </p:txBody>
      </p:sp>
    </p:spTree>
    <p:extLst>
      <p:ext uri="{BB962C8B-B14F-4D97-AF65-F5344CB8AC3E}">
        <p14:creationId xmlns:p14="http://schemas.microsoft.com/office/powerpoint/2010/main" val="1661737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Agent</a:t>
            </a:r>
            <a:endParaRPr lang="en-IN" u="sng" dirty="0"/>
          </a:p>
        </p:txBody>
      </p:sp>
      <p:sp>
        <p:nvSpPr>
          <p:cNvPr id="3" name="Content Placeholder 2"/>
          <p:cNvSpPr>
            <a:spLocks noGrp="1"/>
          </p:cNvSpPr>
          <p:nvPr>
            <p:ph idx="1"/>
          </p:nvPr>
        </p:nvSpPr>
        <p:spPr>
          <a:xfrm>
            <a:off x="838200" y="1825624"/>
            <a:ext cx="10515600" cy="4584319"/>
          </a:xfrm>
        </p:spPr>
        <p:txBody>
          <a:bodyPr>
            <a:normAutofit fontScale="92500" lnSpcReduction="20000"/>
          </a:bodyPr>
          <a:lstStyle/>
          <a:p>
            <a:r>
              <a:rPr lang="en-IN" dirty="0"/>
              <a:t>Agents are the people who process the tasks (via the work items). For example, </a:t>
            </a:r>
            <a:r>
              <a:rPr lang="en-IN" dirty="0" err="1"/>
              <a:t>requisitioner</a:t>
            </a:r>
            <a:r>
              <a:rPr lang="en-IN" dirty="0"/>
              <a:t> and a member of the purchasing department.</a:t>
            </a:r>
          </a:p>
          <a:p>
            <a:r>
              <a:rPr lang="en-IN" dirty="0"/>
              <a:t>A system user who participates actively in SAP Business Workflow and executes work items</a:t>
            </a:r>
          </a:p>
          <a:p>
            <a:r>
              <a:rPr lang="en-IN" dirty="0"/>
              <a:t>Types of agents available</a:t>
            </a:r>
          </a:p>
          <a:p>
            <a:pPr marL="0" indent="0">
              <a:buNone/>
            </a:pPr>
            <a:r>
              <a:rPr lang="en-IN" dirty="0"/>
              <a:t>	– </a:t>
            </a:r>
            <a:r>
              <a:rPr lang="en-IN" sz="2600" dirty="0"/>
              <a:t>Possible agent</a:t>
            </a:r>
          </a:p>
          <a:p>
            <a:pPr lvl="3"/>
            <a:r>
              <a:rPr lang="en-IN" dirty="0"/>
              <a:t>User who is organizationally authorized to start a task and execute the associated work item</a:t>
            </a:r>
          </a:p>
          <a:p>
            <a:pPr marL="0" indent="0">
              <a:buNone/>
            </a:pPr>
            <a:r>
              <a:rPr lang="en-IN" dirty="0"/>
              <a:t>	– </a:t>
            </a:r>
            <a:r>
              <a:rPr lang="en-IN" sz="2600" dirty="0"/>
              <a:t>Responsible agent</a:t>
            </a:r>
          </a:p>
          <a:p>
            <a:pPr lvl="3"/>
            <a:r>
              <a:rPr lang="en-IN" dirty="0"/>
              <a:t>User assigned locally to a step in the workflow definition</a:t>
            </a:r>
          </a:p>
          <a:p>
            <a:pPr marL="0" indent="0">
              <a:buNone/>
            </a:pPr>
            <a:r>
              <a:rPr lang="en-IN" dirty="0"/>
              <a:t>	– </a:t>
            </a:r>
            <a:r>
              <a:rPr lang="en-IN" sz="2600" dirty="0"/>
              <a:t>Excluded agent</a:t>
            </a:r>
          </a:p>
          <a:p>
            <a:pPr lvl="3"/>
            <a:r>
              <a:rPr lang="en-IN" dirty="0"/>
              <a:t>User who is excluded from processing a work item</a:t>
            </a:r>
          </a:p>
          <a:p>
            <a:pPr marL="0" indent="0">
              <a:buNone/>
            </a:pPr>
            <a:r>
              <a:rPr lang="en-IN" sz="2000" dirty="0"/>
              <a:t>	 – </a:t>
            </a:r>
            <a:r>
              <a:rPr lang="en-IN" sz="2600" dirty="0"/>
              <a:t>Actual agent</a:t>
            </a:r>
          </a:p>
          <a:p>
            <a:pPr lvl="3"/>
            <a:r>
              <a:rPr lang="en-IN" dirty="0"/>
              <a:t>Actual user who executed the dialogue task</a:t>
            </a:r>
          </a:p>
          <a:p>
            <a:pPr lvl="3"/>
            <a:endParaRPr lang="en-IN" dirty="0"/>
          </a:p>
        </p:txBody>
      </p:sp>
    </p:spTree>
    <p:extLst>
      <p:ext uri="{BB962C8B-B14F-4D97-AF65-F5344CB8AC3E}">
        <p14:creationId xmlns:p14="http://schemas.microsoft.com/office/powerpoint/2010/main" val="317521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1339"/>
          </a:xfrm>
        </p:spPr>
        <p:txBody>
          <a:bodyPr/>
          <a:lstStyle/>
          <a:p>
            <a:r>
              <a:rPr lang="en-IN" b="1" u="sng" dirty="0"/>
              <a:t>Container</a:t>
            </a:r>
            <a:endParaRPr lang="en-IN" u="sng" dirty="0"/>
          </a:p>
        </p:txBody>
      </p:sp>
      <p:sp>
        <p:nvSpPr>
          <p:cNvPr id="3" name="Content Placeholder 2"/>
          <p:cNvSpPr>
            <a:spLocks noGrp="1"/>
          </p:cNvSpPr>
          <p:nvPr>
            <p:ph idx="1"/>
          </p:nvPr>
        </p:nvSpPr>
        <p:spPr>
          <a:xfrm>
            <a:off x="838200" y="1426464"/>
            <a:ext cx="10515600" cy="5093207"/>
          </a:xfrm>
        </p:spPr>
        <p:txBody>
          <a:bodyPr>
            <a:normAutofit fontScale="70000" lnSpcReduction="20000"/>
          </a:bodyPr>
          <a:lstStyle/>
          <a:p>
            <a:r>
              <a:rPr lang="en-IN" dirty="0"/>
              <a:t>Container is the place where all the data used in the workflow is collected.</a:t>
            </a:r>
          </a:p>
          <a:p>
            <a:r>
              <a:rPr lang="en-IN" dirty="0"/>
              <a:t>Basic common data structure of the various definition.</a:t>
            </a:r>
          </a:p>
          <a:p>
            <a:r>
              <a:rPr lang="en-IN" dirty="0"/>
              <a:t>Containers have container elements for holding the following:</a:t>
            </a:r>
          </a:p>
          <a:p>
            <a:pPr marL="0" indent="0">
              <a:buNone/>
            </a:pPr>
            <a:r>
              <a:rPr lang="en-IN" dirty="0"/>
              <a:t>	– Values (Constants)</a:t>
            </a:r>
          </a:p>
          <a:p>
            <a:pPr marL="0" indent="0">
              <a:buNone/>
            </a:pPr>
            <a:r>
              <a:rPr lang="en-IN" dirty="0"/>
              <a:t>	– Structure</a:t>
            </a:r>
          </a:p>
          <a:p>
            <a:pPr marL="0" indent="0">
              <a:buNone/>
            </a:pPr>
            <a:r>
              <a:rPr lang="en-IN" dirty="0"/>
              <a:t>	– Object references</a:t>
            </a:r>
          </a:p>
          <a:p>
            <a:pPr marL="0" indent="0">
              <a:buNone/>
            </a:pPr>
            <a:r>
              <a:rPr lang="en-IN" dirty="0"/>
              <a:t>	– Complex types</a:t>
            </a:r>
          </a:p>
          <a:p>
            <a:r>
              <a:rPr lang="en-IN" dirty="0"/>
              <a:t>The container elements can be used to control the execution of work items and workflows.</a:t>
            </a:r>
          </a:p>
          <a:p>
            <a:r>
              <a:rPr lang="en-IN" dirty="0"/>
              <a:t>Types of container:</a:t>
            </a:r>
          </a:p>
          <a:p>
            <a:pPr marL="0" indent="0">
              <a:buNone/>
            </a:pPr>
            <a:r>
              <a:rPr lang="en-IN" dirty="0"/>
              <a:t>	– Workflow container</a:t>
            </a:r>
          </a:p>
          <a:p>
            <a:pPr marL="0" indent="0">
              <a:buNone/>
            </a:pPr>
            <a:r>
              <a:rPr lang="en-IN" dirty="0"/>
              <a:t>	– Task Container</a:t>
            </a:r>
          </a:p>
          <a:p>
            <a:pPr marL="0" indent="0">
              <a:buNone/>
            </a:pPr>
            <a:r>
              <a:rPr lang="en-IN" dirty="0"/>
              <a:t>	– Event Container</a:t>
            </a:r>
          </a:p>
          <a:p>
            <a:pPr marL="0" indent="0">
              <a:buNone/>
            </a:pPr>
            <a:r>
              <a:rPr lang="en-IN" dirty="0"/>
              <a:t>	– Method Container</a:t>
            </a:r>
          </a:p>
          <a:p>
            <a:pPr marL="0" indent="0">
              <a:buNone/>
            </a:pPr>
            <a:r>
              <a:rPr lang="en-IN" dirty="0"/>
              <a:t>	– Rule Container</a:t>
            </a:r>
          </a:p>
        </p:txBody>
      </p:sp>
    </p:spTree>
    <p:extLst>
      <p:ext uri="{BB962C8B-B14F-4D97-AF65-F5344CB8AC3E}">
        <p14:creationId xmlns:p14="http://schemas.microsoft.com/office/powerpoint/2010/main" val="300048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Binding</a:t>
            </a:r>
            <a:endParaRPr lang="en-IN" u="sng" dirty="0"/>
          </a:p>
        </p:txBody>
      </p:sp>
      <p:sp>
        <p:nvSpPr>
          <p:cNvPr id="3" name="Content Placeholder 2"/>
          <p:cNvSpPr>
            <a:spLocks noGrp="1"/>
          </p:cNvSpPr>
          <p:nvPr>
            <p:ph idx="1"/>
          </p:nvPr>
        </p:nvSpPr>
        <p:spPr/>
        <p:txBody>
          <a:bodyPr/>
          <a:lstStyle/>
          <a:p>
            <a:r>
              <a:rPr lang="en-IN" dirty="0"/>
              <a:t>Binding is the set of rules that define which data is passed to which part of the process.</a:t>
            </a:r>
          </a:p>
          <a:p>
            <a:r>
              <a:rPr lang="en-IN" dirty="0"/>
              <a:t>Assignment of values to a container element at runtime.</a:t>
            </a:r>
          </a:p>
          <a:p>
            <a:endParaRPr lang="en-IN" dirty="0"/>
          </a:p>
          <a:p>
            <a:r>
              <a:rPr lang="en-IN" dirty="0"/>
              <a:t>Binding definition:</a:t>
            </a:r>
          </a:p>
          <a:p>
            <a:pPr marL="457200" lvl="1" indent="0">
              <a:buNone/>
            </a:pPr>
            <a:r>
              <a:rPr lang="en-IN" dirty="0"/>
              <a:t>Specification of assignment rules describing the assignment of data to a container element or the exchange of data between two container element.</a:t>
            </a:r>
          </a:p>
        </p:txBody>
      </p:sp>
    </p:spTree>
    <p:extLst>
      <p:ext uri="{BB962C8B-B14F-4D97-AF65-F5344CB8AC3E}">
        <p14:creationId xmlns:p14="http://schemas.microsoft.com/office/powerpoint/2010/main" val="318958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Business Object Builder</a:t>
            </a:r>
            <a:endParaRPr lang="en-IN" u="sng" dirty="0"/>
          </a:p>
        </p:txBody>
      </p:sp>
      <p:sp>
        <p:nvSpPr>
          <p:cNvPr id="3" name="Content Placeholder 2"/>
          <p:cNvSpPr>
            <a:spLocks noGrp="1"/>
          </p:cNvSpPr>
          <p:nvPr>
            <p:ph idx="1"/>
          </p:nvPr>
        </p:nvSpPr>
        <p:spPr/>
        <p:txBody>
          <a:bodyPr/>
          <a:lstStyle/>
          <a:p>
            <a:r>
              <a:rPr lang="en-IN" dirty="0"/>
              <a:t>Tool for creating and processing business object types.</a:t>
            </a:r>
          </a:p>
          <a:p>
            <a:endParaRPr lang="en-IN" dirty="0"/>
          </a:p>
          <a:p>
            <a:r>
              <a:rPr lang="en-IN" dirty="0"/>
              <a:t>Can be used to access the definition of an object type.</a:t>
            </a:r>
          </a:p>
          <a:p>
            <a:endParaRPr lang="en-IN" dirty="0"/>
          </a:p>
          <a:p>
            <a:r>
              <a:rPr lang="en-IN" dirty="0"/>
              <a:t>Subtypes can be created for existing Business object type.</a:t>
            </a:r>
          </a:p>
        </p:txBody>
      </p:sp>
    </p:spTree>
    <p:extLst>
      <p:ext uri="{BB962C8B-B14F-4D97-AF65-F5344CB8AC3E}">
        <p14:creationId xmlns:p14="http://schemas.microsoft.com/office/powerpoint/2010/main" val="424379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Object Type</a:t>
            </a:r>
            <a:endParaRPr lang="en-IN" u="sng" dirty="0"/>
          </a:p>
        </p:txBody>
      </p:sp>
      <p:sp>
        <p:nvSpPr>
          <p:cNvPr id="3" name="Content Placeholder 2"/>
          <p:cNvSpPr>
            <a:spLocks noGrp="1"/>
          </p:cNvSpPr>
          <p:nvPr>
            <p:ph idx="1"/>
          </p:nvPr>
        </p:nvSpPr>
        <p:spPr>
          <a:xfrm>
            <a:off x="838200" y="1690688"/>
            <a:ext cx="10515600" cy="4957000"/>
          </a:xfrm>
        </p:spPr>
        <p:txBody>
          <a:bodyPr>
            <a:normAutofit fontScale="77500" lnSpcReduction="20000"/>
          </a:bodyPr>
          <a:lstStyle/>
          <a:p>
            <a:r>
              <a:rPr lang="en-IN" dirty="0"/>
              <a:t>Business objects integrate the data and functions of business applications into your workflows.</a:t>
            </a:r>
          </a:p>
          <a:p>
            <a:r>
              <a:rPr lang="en-IN" dirty="0"/>
              <a:t>They enable workflow engine to communicate with business applications with all the flexibility and robustness required for a production environment</a:t>
            </a:r>
          </a:p>
          <a:p>
            <a:r>
              <a:rPr lang="en-IN" dirty="0"/>
              <a:t>Description of data (objects) in the system created at definition time in the Business Object Builder</a:t>
            </a:r>
          </a:p>
          <a:p>
            <a:r>
              <a:rPr lang="en-IN" dirty="0"/>
              <a:t>Object types are described and implemented by specifying the following components:</a:t>
            </a:r>
          </a:p>
          <a:p>
            <a:pPr marL="0" indent="0">
              <a:buNone/>
            </a:pPr>
            <a:r>
              <a:rPr lang="en-IN" dirty="0"/>
              <a:t>    – Basic data</a:t>
            </a:r>
          </a:p>
          <a:p>
            <a:pPr marL="0" indent="0">
              <a:buNone/>
            </a:pPr>
            <a:r>
              <a:rPr lang="en-IN" dirty="0"/>
              <a:t>    – Key fields</a:t>
            </a:r>
          </a:p>
          <a:p>
            <a:pPr marL="0" indent="0">
              <a:buNone/>
            </a:pPr>
            <a:r>
              <a:rPr lang="en-IN" dirty="0"/>
              <a:t>    – Attributes</a:t>
            </a:r>
          </a:p>
          <a:p>
            <a:pPr marL="0" indent="0">
              <a:buNone/>
            </a:pPr>
            <a:r>
              <a:rPr lang="en-IN" dirty="0"/>
              <a:t>    – Methods with parameters, result and exceptions</a:t>
            </a:r>
          </a:p>
          <a:p>
            <a:pPr marL="0" indent="0">
              <a:buNone/>
            </a:pPr>
            <a:r>
              <a:rPr lang="en-IN" dirty="0"/>
              <a:t>    – Events with parameters</a:t>
            </a:r>
          </a:p>
          <a:p>
            <a:pPr marL="0" indent="0">
              <a:buNone/>
            </a:pPr>
            <a:r>
              <a:rPr lang="en-IN" dirty="0"/>
              <a:t>    – Implementation program</a:t>
            </a:r>
          </a:p>
          <a:p>
            <a:r>
              <a:rPr lang="en-IN" dirty="0"/>
              <a:t>The Object type must be defined before its data (Objects) can be used in the system.</a:t>
            </a:r>
          </a:p>
        </p:txBody>
      </p:sp>
    </p:spTree>
    <p:extLst>
      <p:ext uri="{BB962C8B-B14F-4D97-AF65-F5344CB8AC3E}">
        <p14:creationId xmlns:p14="http://schemas.microsoft.com/office/powerpoint/2010/main" val="338336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Workflow project Approach</a:t>
            </a:r>
            <a:endParaRPr lang="en-IN" u="sng" dirty="0"/>
          </a:p>
        </p:txBody>
      </p:sp>
      <p:pic>
        <p:nvPicPr>
          <p:cNvPr id="4" name="Content Placeholder 3"/>
          <p:cNvPicPr>
            <a:picLocks noGrp="1" noChangeAspect="1"/>
          </p:cNvPicPr>
          <p:nvPr>
            <p:ph idx="1"/>
          </p:nvPr>
        </p:nvPicPr>
        <p:blipFill>
          <a:blip r:embed="rId2"/>
          <a:stretch>
            <a:fillRect/>
          </a:stretch>
        </p:blipFill>
        <p:spPr>
          <a:xfrm>
            <a:off x="539496" y="1545336"/>
            <a:ext cx="9299448" cy="5166359"/>
          </a:xfrm>
          <a:prstGeom prst="rect">
            <a:avLst/>
          </a:prstGeom>
        </p:spPr>
      </p:pic>
    </p:spTree>
    <p:extLst>
      <p:ext uri="{BB962C8B-B14F-4D97-AF65-F5344CB8AC3E}">
        <p14:creationId xmlns:p14="http://schemas.microsoft.com/office/powerpoint/2010/main" val="212530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t>Workflow Components</a:t>
            </a:r>
            <a:endParaRPr lang="en-IN" b="1" u="sng" dirty="0"/>
          </a:p>
        </p:txBody>
      </p:sp>
      <p:sp>
        <p:nvSpPr>
          <p:cNvPr id="4" name="AutoShape 6">
            <a:hlinkHover r:id="" action="ppaction://noaction" highlightClick="1"/>
          </p:cNvPr>
          <p:cNvSpPr>
            <a:spLocks noGrp="1" noChangeArrowheads="1"/>
          </p:cNvSpPr>
          <p:nvPr>
            <p:ph idx="1"/>
          </p:nvPr>
        </p:nvSpPr>
        <p:spPr bwMode="auto">
          <a:xfrm>
            <a:off x="838200" y="1825625"/>
            <a:ext cx="2087880" cy="4351338"/>
          </a:xfrm>
          <a:prstGeom prst="bevel">
            <a:avLst>
              <a:gd name="adj" fmla="val 12500"/>
            </a:avLst>
          </a:prstGeom>
          <a:solidFill>
            <a:srgbClr val="CDB7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Workflow</a:t>
            </a:r>
          </a:p>
        </p:txBody>
      </p:sp>
      <p:sp>
        <p:nvSpPr>
          <p:cNvPr id="5" name="AutoShape 7"/>
          <p:cNvSpPr>
            <a:spLocks noChangeArrowheads="1"/>
          </p:cNvSpPr>
          <p:nvPr/>
        </p:nvSpPr>
        <p:spPr bwMode="auto">
          <a:xfrm>
            <a:off x="3230880" y="2545080"/>
            <a:ext cx="1219200" cy="53022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0000FF"/>
              </a:gs>
              <a:gs pos="100000">
                <a:srgbClr val="372317"/>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 name="AutoShape 7"/>
          <p:cNvSpPr>
            <a:spLocks noChangeArrowheads="1"/>
          </p:cNvSpPr>
          <p:nvPr/>
        </p:nvSpPr>
        <p:spPr bwMode="auto">
          <a:xfrm>
            <a:off x="7348728" y="2545080"/>
            <a:ext cx="1219200" cy="53022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0000FF"/>
              </a:gs>
              <a:gs pos="100000">
                <a:srgbClr val="372317"/>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 name="AutoShape 15">
            <a:hlinkHover r:id="" action="ppaction://noaction" highlightClick="1"/>
          </p:cNvPr>
          <p:cNvSpPr>
            <a:spLocks noChangeArrowheads="1"/>
          </p:cNvSpPr>
          <p:nvPr/>
        </p:nvSpPr>
        <p:spPr bwMode="auto">
          <a:xfrm>
            <a:off x="4821936" y="1825626"/>
            <a:ext cx="2154936" cy="4351337"/>
          </a:xfrm>
          <a:prstGeom prst="bevel">
            <a:avLst>
              <a:gd name="adj" fmla="val 12500"/>
            </a:avLst>
          </a:prstGeom>
          <a:solidFill>
            <a:srgbClr val="CDB7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t>Task</a:t>
            </a:r>
          </a:p>
        </p:txBody>
      </p:sp>
      <p:sp>
        <p:nvSpPr>
          <p:cNvPr id="8" name="AutoShape 15">
            <a:hlinkHover r:id="" action="ppaction://noaction" highlightClick="1"/>
          </p:cNvPr>
          <p:cNvSpPr>
            <a:spLocks noChangeArrowheads="1"/>
          </p:cNvSpPr>
          <p:nvPr/>
        </p:nvSpPr>
        <p:spPr bwMode="auto">
          <a:xfrm>
            <a:off x="8872728" y="1825626"/>
            <a:ext cx="2048256" cy="4351337"/>
          </a:xfrm>
          <a:prstGeom prst="bevel">
            <a:avLst>
              <a:gd name="adj" fmla="val 12500"/>
            </a:avLst>
          </a:prstGeom>
          <a:solidFill>
            <a:srgbClr val="CDB7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t>Object </a:t>
            </a:r>
          </a:p>
          <a:p>
            <a:pPr algn="ctr">
              <a:spcBef>
                <a:spcPct val="0"/>
              </a:spcBef>
              <a:buFontTx/>
              <a:buNone/>
            </a:pPr>
            <a:r>
              <a:rPr lang="en-US" altLang="en-US" sz="2400" dirty="0"/>
              <a:t>Type</a:t>
            </a:r>
          </a:p>
        </p:txBody>
      </p:sp>
      <p:sp>
        <p:nvSpPr>
          <p:cNvPr id="9" name="AutoShape 13"/>
          <p:cNvSpPr>
            <a:spLocks noChangeArrowheads="1"/>
          </p:cNvSpPr>
          <p:nvPr/>
        </p:nvSpPr>
        <p:spPr bwMode="auto">
          <a:xfrm rot="10800000">
            <a:off x="7293864" y="4626864"/>
            <a:ext cx="1219200" cy="53022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0000FF"/>
              </a:gs>
              <a:gs pos="100000">
                <a:srgbClr val="372317"/>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AutoShape 13"/>
          <p:cNvSpPr>
            <a:spLocks noChangeArrowheads="1"/>
          </p:cNvSpPr>
          <p:nvPr/>
        </p:nvSpPr>
        <p:spPr bwMode="auto">
          <a:xfrm rot="10800000">
            <a:off x="3282696" y="4626865"/>
            <a:ext cx="1219200" cy="53022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0000FF"/>
              </a:gs>
              <a:gs pos="100000">
                <a:srgbClr val="372317"/>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202283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Workflow Architecture</a:t>
            </a:r>
            <a:endParaRPr lang="en-IN" u="sng" dirty="0"/>
          </a:p>
        </p:txBody>
      </p:sp>
      <p:pic>
        <p:nvPicPr>
          <p:cNvPr id="4" name="Content Placeholder 3"/>
          <p:cNvPicPr>
            <a:picLocks noGrp="1" noChangeAspect="1"/>
          </p:cNvPicPr>
          <p:nvPr>
            <p:ph idx="1"/>
          </p:nvPr>
        </p:nvPicPr>
        <p:blipFill>
          <a:blip r:embed="rId2"/>
          <a:stretch>
            <a:fillRect/>
          </a:stretch>
        </p:blipFill>
        <p:spPr>
          <a:xfrm>
            <a:off x="838200" y="1499616"/>
            <a:ext cx="9723120" cy="5358383"/>
          </a:xfrm>
          <a:prstGeom prst="rect">
            <a:avLst/>
          </a:prstGeom>
        </p:spPr>
      </p:pic>
    </p:spTree>
    <p:extLst>
      <p:ext uri="{BB962C8B-B14F-4D97-AF65-F5344CB8AC3E}">
        <p14:creationId xmlns:p14="http://schemas.microsoft.com/office/powerpoint/2010/main" val="568339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gray">
          <a:xfrm>
            <a:off x="502920" y="338328"/>
            <a:ext cx="11073384" cy="6099048"/>
          </a:xfrm>
          <a:prstGeom prst="rect">
            <a:avLst/>
          </a:prstGeom>
          <a:noFill/>
          <a:ln>
            <a:noFill/>
          </a:ln>
          <a:effectLst/>
        </p:spPr>
      </p:pic>
    </p:spTree>
    <p:extLst>
      <p:ext uri="{BB962C8B-B14F-4D97-AF65-F5344CB8AC3E}">
        <p14:creationId xmlns:p14="http://schemas.microsoft.com/office/powerpoint/2010/main" val="193683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Creation of Workflow or Tasks</a:t>
            </a:r>
            <a:br>
              <a:rPr lang="en-IN" b="1" dirty="0"/>
            </a:br>
            <a:r>
              <a:rPr lang="en-IN" b="1" dirty="0"/>
              <a:t>through T-Code: PFTC</a:t>
            </a:r>
          </a:p>
        </p:txBody>
      </p:sp>
      <p:pic>
        <p:nvPicPr>
          <p:cNvPr id="4" name="Content Placeholder 3"/>
          <p:cNvPicPr>
            <a:picLocks noGrp="1" noChangeAspect="1"/>
          </p:cNvPicPr>
          <p:nvPr>
            <p:ph idx="1"/>
          </p:nvPr>
        </p:nvPicPr>
        <p:blipFill>
          <a:blip r:embed="rId2"/>
          <a:stretch>
            <a:fillRect/>
          </a:stretch>
        </p:blipFill>
        <p:spPr>
          <a:xfrm>
            <a:off x="621792" y="1690688"/>
            <a:ext cx="11109960" cy="5069895"/>
          </a:xfrm>
          <a:prstGeom prst="rect">
            <a:avLst/>
          </a:prstGeom>
        </p:spPr>
      </p:pic>
    </p:spTree>
    <p:extLst>
      <p:ext uri="{BB962C8B-B14F-4D97-AF65-F5344CB8AC3E}">
        <p14:creationId xmlns:p14="http://schemas.microsoft.com/office/powerpoint/2010/main" val="173070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00660008"/>
              </p:ext>
            </p:extLst>
          </p:nvPr>
        </p:nvGraphicFramePr>
        <p:xfrm>
          <a:off x="146304" y="1371600"/>
          <a:ext cx="12045696" cy="3813048"/>
        </p:xfrm>
        <a:graphic>
          <a:graphicData uri="http://schemas.openxmlformats.org/drawingml/2006/table">
            <a:tbl>
              <a:tblPr firstRow="1" bandRow="1">
                <a:tableStyleId>{5C22544A-7EE6-4342-B048-85BDC9FD1C3A}</a:tableStyleId>
              </a:tblPr>
              <a:tblGrid>
                <a:gridCol w="5632704">
                  <a:extLst>
                    <a:ext uri="{9D8B030D-6E8A-4147-A177-3AD203B41FA5}">
                      <a16:colId xmlns:a16="http://schemas.microsoft.com/office/drawing/2014/main" val="20000"/>
                    </a:ext>
                  </a:extLst>
                </a:gridCol>
                <a:gridCol w="6412992">
                  <a:extLst>
                    <a:ext uri="{9D8B030D-6E8A-4147-A177-3AD203B41FA5}">
                      <a16:colId xmlns:a16="http://schemas.microsoft.com/office/drawing/2014/main" val="20001"/>
                    </a:ext>
                  </a:extLst>
                </a:gridCol>
              </a:tblGrid>
              <a:tr h="3813048">
                <a:tc>
                  <a:txBody>
                    <a:bodyPr/>
                    <a:lstStyle/>
                    <a:p>
                      <a:pPr marL="285750" indent="-285750">
                        <a:buFont typeface="Arial" panose="020B0604020202020204" pitchFamily="34" charset="0"/>
                        <a:buChar char="•"/>
                      </a:pPr>
                      <a:r>
                        <a:rPr lang="en-IN" dirty="0"/>
                        <a:t>Workflow				</a:t>
                      </a:r>
                    </a:p>
                    <a:p>
                      <a:pPr marL="285750" indent="-285750">
                        <a:buFont typeface="Arial" panose="020B0604020202020204" pitchFamily="34" charset="0"/>
                        <a:buChar char="•"/>
                      </a:pPr>
                      <a:r>
                        <a:rPr lang="en-IN" dirty="0"/>
                        <a:t>Workflow Builder</a:t>
                      </a:r>
                    </a:p>
                    <a:p>
                      <a:pPr marL="285750" indent="-285750">
                        <a:buFont typeface="Arial" panose="020B0604020202020204" pitchFamily="34" charset="0"/>
                        <a:buChar char="•"/>
                      </a:pPr>
                      <a:r>
                        <a:rPr lang="en-IN" dirty="0"/>
                        <a:t>Task</a:t>
                      </a:r>
                    </a:p>
                    <a:p>
                      <a:pPr marL="285750" indent="-285750">
                        <a:buFont typeface="Arial" panose="020B0604020202020204" pitchFamily="34" charset="0"/>
                        <a:buChar char="•"/>
                      </a:pPr>
                      <a:r>
                        <a:rPr lang="en-IN" dirty="0"/>
                        <a:t>Workitem</a:t>
                      </a:r>
                    </a:p>
                    <a:p>
                      <a:pPr marL="285750" indent="-285750">
                        <a:buFont typeface="Arial" panose="020B0604020202020204" pitchFamily="34" charset="0"/>
                        <a:buChar char="•"/>
                      </a:pPr>
                      <a:r>
                        <a:rPr lang="en-IN" dirty="0"/>
                        <a:t>Agent</a:t>
                      </a:r>
                    </a:p>
                    <a:p>
                      <a:pPr marL="285750" indent="-285750">
                        <a:buFont typeface="Arial" panose="020B0604020202020204" pitchFamily="34" charset="0"/>
                        <a:buChar char="•"/>
                      </a:pPr>
                      <a:r>
                        <a:rPr lang="en-IN" dirty="0"/>
                        <a:t>Container</a:t>
                      </a:r>
                    </a:p>
                    <a:p>
                      <a:pPr marL="285750" indent="-285750">
                        <a:buFont typeface="Arial" panose="020B0604020202020204" pitchFamily="34" charset="0"/>
                        <a:buChar char="•"/>
                      </a:pPr>
                      <a:r>
                        <a:rPr lang="en-IN" dirty="0"/>
                        <a:t>Binding</a:t>
                      </a:r>
                    </a:p>
                    <a:p>
                      <a:pPr marL="285750" indent="-285750">
                        <a:buFont typeface="Arial" panose="020B0604020202020204" pitchFamily="34" charset="0"/>
                        <a:buChar char="•"/>
                      </a:pPr>
                      <a:r>
                        <a:rPr lang="en-IN" dirty="0"/>
                        <a:t>Business Object Builder</a:t>
                      </a:r>
                    </a:p>
                    <a:p>
                      <a:pPr marL="285750" indent="-285750">
                        <a:buFont typeface="Arial" panose="020B0604020202020204" pitchFamily="34" charset="0"/>
                        <a:buChar char="•"/>
                      </a:pPr>
                      <a:r>
                        <a:rPr lang="en-IN" dirty="0"/>
                        <a:t>Object Type</a:t>
                      </a:r>
                    </a:p>
                    <a:p>
                      <a:pPr marL="285750" indent="-285750">
                        <a:buFont typeface="Arial" panose="020B0604020202020204" pitchFamily="34" charset="0"/>
                        <a:buChar char="•"/>
                      </a:pPr>
                      <a:r>
                        <a:rPr lang="en-IN" dirty="0"/>
                        <a:t>Workflow Project Approach</a:t>
                      </a:r>
                    </a:p>
                    <a:p>
                      <a:pPr marL="285750" indent="-285750">
                        <a:buFont typeface="Arial" panose="020B0604020202020204" pitchFamily="34" charset="0"/>
                        <a:buChar char="•"/>
                      </a:pPr>
                      <a:r>
                        <a:rPr lang="en-IN" dirty="0"/>
                        <a:t>Workflow Components</a:t>
                      </a:r>
                    </a:p>
                    <a:p>
                      <a:pPr marL="285750" indent="-285750">
                        <a:buFont typeface="Arial" panose="020B0604020202020204" pitchFamily="34" charset="0"/>
                        <a:buChar char="•"/>
                      </a:pPr>
                      <a:r>
                        <a:rPr lang="en-IN" dirty="0"/>
                        <a:t>Workflow Architecture</a:t>
                      </a:r>
                    </a:p>
                    <a:p>
                      <a:endParaRPr lang="en-IN" dirty="0"/>
                    </a:p>
                  </a:txBody>
                  <a:tcPr/>
                </a:tc>
                <a:tc>
                  <a:txBody>
                    <a:bodyPr/>
                    <a:lstStyle/>
                    <a:p>
                      <a:pPr marL="285750" indent="-285750">
                        <a:buFont typeface="Arial" panose="020B0604020202020204" pitchFamily="34" charset="0"/>
                        <a:buChar char="•"/>
                      </a:pPr>
                      <a:r>
                        <a:rPr lang="en-IN" dirty="0"/>
                        <a:t>Standard Task Creation</a:t>
                      </a:r>
                    </a:p>
                    <a:p>
                      <a:pPr marL="285750" indent="-285750">
                        <a:buFont typeface="Arial" panose="020B0604020202020204" pitchFamily="34" charset="0"/>
                        <a:buChar char="•"/>
                      </a:pPr>
                      <a:r>
                        <a:rPr lang="en-IN" dirty="0"/>
                        <a:t>Main 5 Question when we start with a workflow</a:t>
                      </a:r>
                    </a:p>
                    <a:p>
                      <a:pPr marL="285750" indent="-285750">
                        <a:buFont typeface="Arial" panose="020B0604020202020204" pitchFamily="34" charset="0"/>
                        <a:buChar char="•"/>
                      </a:pPr>
                      <a:r>
                        <a:rPr lang="en-IN" dirty="0"/>
                        <a:t>Step Types</a:t>
                      </a:r>
                    </a:p>
                    <a:p>
                      <a:pPr marL="285750" indent="-285750">
                        <a:buFont typeface="Arial" panose="020B0604020202020204" pitchFamily="34" charset="0"/>
                        <a:buChar char="•"/>
                      </a:pPr>
                      <a:r>
                        <a:rPr lang="en-IN" dirty="0"/>
                        <a:t>Types of Container </a:t>
                      </a:r>
                    </a:p>
                    <a:p>
                      <a:pPr marL="285750" indent="-285750">
                        <a:buFont typeface="Arial" panose="020B0604020202020204" pitchFamily="34" charset="0"/>
                        <a:buChar char="•"/>
                      </a:pPr>
                      <a:r>
                        <a:rPr lang="en-IN" dirty="0"/>
                        <a:t>Binding</a:t>
                      </a:r>
                    </a:p>
                    <a:p>
                      <a:pPr marL="285750" indent="-285750">
                        <a:buFont typeface="Arial" panose="020B0604020202020204" pitchFamily="34" charset="0"/>
                        <a:buChar char="•"/>
                      </a:pPr>
                      <a:r>
                        <a:rPr lang="en-IN" dirty="0"/>
                        <a:t>Workitem</a:t>
                      </a:r>
                    </a:p>
                    <a:p>
                      <a:pPr marL="285750" indent="-285750">
                        <a:buFont typeface="Arial" panose="020B0604020202020204" pitchFamily="34" charset="0"/>
                        <a:buChar char="•"/>
                      </a:pPr>
                      <a:r>
                        <a:rPr lang="en-IN" dirty="0"/>
                        <a:t>Different types of </a:t>
                      </a:r>
                      <a:r>
                        <a:rPr lang="en-IN" dirty="0" err="1"/>
                        <a:t>workitem</a:t>
                      </a:r>
                      <a:endParaRPr lang="en-IN" dirty="0"/>
                    </a:p>
                    <a:p>
                      <a:pPr marL="285750" indent="-285750">
                        <a:buFont typeface="Arial" panose="020B0604020202020204" pitchFamily="34" charset="0"/>
                        <a:buChar char="•"/>
                      </a:pPr>
                      <a:r>
                        <a:rPr lang="en-IN" dirty="0"/>
                        <a:t>Workitem Status</a:t>
                      </a:r>
                    </a:p>
                    <a:p>
                      <a:pPr marL="285750" indent="-285750">
                        <a:buFont typeface="Arial" panose="020B0604020202020204" pitchFamily="34" charset="0"/>
                        <a:buChar char="•"/>
                      </a:pPr>
                      <a:r>
                        <a:rPr lang="en-IN" dirty="0"/>
                        <a:t>Deadline monitoring</a:t>
                      </a:r>
                    </a:p>
                    <a:p>
                      <a:pPr marL="285750" indent="-285750">
                        <a:buFont typeface="Arial" panose="020B0604020202020204" pitchFamily="34" charset="0"/>
                        <a:buChar char="•"/>
                      </a:pPr>
                      <a:r>
                        <a:rPr lang="en-IN" dirty="0"/>
                        <a:t>Events</a:t>
                      </a:r>
                    </a:p>
                    <a:p>
                      <a:pPr marL="285750" indent="-285750">
                        <a:buFont typeface="Arial" panose="020B0604020202020204" pitchFamily="34" charset="0"/>
                        <a:buChar char="•"/>
                      </a:pPr>
                      <a:r>
                        <a:rPr lang="en-IN" dirty="0"/>
                        <a:t>Monitoring and Analysis</a:t>
                      </a:r>
                    </a:p>
                    <a:p>
                      <a:pPr marL="285750" indent="-285750">
                        <a:buFont typeface="Arial" panose="020B0604020202020204" pitchFamily="34" charset="0"/>
                        <a:buChar char="•"/>
                      </a:pPr>
                      <a:r>
                        <a:rPr lang="en-IN" dirty="0"/>
                        <a:t>Workflow Log</a:t>
                      </a:r>
                    </a:p>
                    <a:p>
                      <a:pPr marL="285750" indent="-285750">
                        <a:buFont typeface="Arial" panose="020B0604020202020204" pitchFamily="34" charset="0"/>
                        <a:buChar char="•"/>
                      </a:pPr>
                      <a:r>
                        <a:rPr lang="en-IN" dirty="0"/>
                        <a:t>Major Tcodes </a:t>
                      </a:r>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146304" y="585216"/>
            <a:ext cx="5065776" cy="523220"/>
          </a:xfrm>
          <a:prstGeom prst="rect">
            <a:avLst/>
          </a:prstGeom>
          <a:noFill/>
        </p:spPr>
        <p:txBody>
          <a:bodyPr wrap="square" rtlCol="0">
            <a:spAutoFit/>
          </a:bodyPr>
          <a:lstStyle/>
          <a:p>
            <a:r>
              <a:rPr lang="en-IN" sz="2800" b="1" u="sng" dirty="0"/>
              <a:t>Topics for today’s session:</a:t>
            </a:r>
          </a:p>
        </p:txBody>
      </p:sp>
    </p:spTree>
    <p:extLst>
      <p:ext uri="{BB962C8B-B14F-4D97-AF65-F5344CB8AC3E}">
        <p14:creationId xmlns:p14="http://schemas.microsoft.com/office/powerpoint/2010/main" val="34689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Five Questions for each part of a Business Process and how to map them in Steps/Tasks:</a:t>
            </a:r>
            <a:endParaRPr lang="en-IN" sz="4000" dirty="0"/>
          </a:p>
        </p:txBody>
      </p:sp>
      <p:pic>
        <p:nvPicPr>
          <p:cNvPr id="4" name="Content Placeholder 3"/>
          <p:cNvPicPr>
            <a:picLocks noGrp="1" noChangeAspect="1"/>
          </p:cNvPicPr>
          <p:nvPr>
            <p:ph idx="1"/>
          </p:nvPr>
        </p:nvPicPr>
        <p:blipFill>
          <a:blip r:embed="rId2"/>
          <a:stretch>
            <a:fillRect/>
          </a:stretch>
        </p:blipFill>
        <p:spPr>
          <a:xfrm>
            <a:off x="1883665" y="1690688"/>
            <a:ext cx="6842392" cy="4720387"/>
          </a:xfrm>
          <a:prstGeom prst="rect">
            <a:avLst/>
          </a:prstGeom>
        </p:spPr>
      </p:pic>
    </p:spTree>
    <p:extLst>
      <p:ext uri="{BB962C8B-B14F-4D97-AF65-F5344CB8AC3E}">
        <p14:creationId xmlns:p14="http://schemas.microsoft.com/office/powerpoint/2010/main" val="2669321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 What Order?: Workflow Definition</a:t>
            </a:r>
            <a:endParaRPr lang="en-IN" dirty="0"/>
          </a:p>
        </p:txBody>
      </p:sp>
      <p:pic>
        <p:nvPicPr>
          <p:cNvPr id="4" name="Content Placeholder 3"/>
          <p:cNvPicPr>
            <a:picLocks noGrp="1" noChangeAspect="1"/>
          </p:cNvPicPr>
          <p:nvPr>
            <p:ph idx="1"/>
          </p:nvPr>
        </p:nvPicPr>
        <p:blipFill>
          <a:blip r:embed="rId2"/>
          <a:stretch>
            <a:fillRect/>
          </a:stretch>
        </p:blipFill>
        <p:spPr>
          <a:xfrm>
            <a:off x="1267968" y="1794119"/>
            <a:ext cx="9262872" cy="2977154"/>
          </a:xfrm>
          <a:prstGeom prst="rect">
            <a:avLst/>
          </a:prstGeom>
        </p:spPr>
      </p:pic>
      <p:sp>
        <p:nvSpPr>
          <p:cNvPr id="5" name="Rectangle 4"/>
          <p:cNvSpPr/>
          <p:nvPr/>
        </p:nvSpPr>
        <p:spPr>
          <a:xfrm>
            <a:off x="1267968" y="2967335"/>
            <a:ext cx="9262872" cy="2862322"/>
          </a:xfrm>
          <a:prstGeom prst="rect">
            <a:avLst/>
          </a:prstGeom>
        </p:spPr>
        <p:txBody>
          <a:bodyPr wrap="square">
            <a:spAutoFit/>
          </a:bodyPr>
          <a:lstStyle/>
          <a:p>
            <a:endParaRPr lang="en-IN" b="1" i="0" u="none" strike="noStrike" baseline="0" dirty="0">
              <a:solidFill>
                <a:srgbClr val="1F497D"/>
              </a:solidFill>
              <a:latin typeface="Calibri-Bold"/>
            </a:endParaRPr>
          </a:p>
          <a:p>
            <a:endParaRPr lang="en-IN" b="1" dirty="0">
              <a:solidFill>
                <a:srgbClr val="1F497D"/>
              </a:solidFill>
              <a:latin typeface="Calibri-Bold"/>
            </a:endParaRPr>
          </a:p>
          <a:p>
            <a:endParaRPr lang="en-IN" b="1" i="0" u="none" strike="noStrike" baseline="0" dirty="0">
              <a:solidFill>
                <a:srgbClr val="1F497D"/>
              </a:solidFill>
              <a:latin typeface="Calibri-Bold"/>
            </a:endParaRPr>
          </a:p>
          <a:p>
            <a:endParaRPr lang="en-IN" b="1" dirty="0">
              <a:solidFill>
                <a:srgbClr val="1F497D"/>
              </a:solidFill>
              <a:latin typeface="Calibri-Bold"/>
            </a:endParaRPr>
          </a:p>
          <a:p>
            <a:endParaRPr lang="en-IN" b="1" i="0" u="none" strike="noStrike" baseline="0" dirty="0">
              <a:solidFill>
                <a:srgbClr val="1F497D"/>
              </a:solidFill>
              <a:latin typeface="Calibri-Bold"/>
            </a:endParaRPr>
          </a:p>
          <a:p>
            <a:endParaRPr lang="en-IN" b="1" dirty="0">
              <a:solidFill>
                <a:srgbClr val="1F497D"/>
              </a:solidFill>
              <a:latin typeface="Calibri-Bold"/>
            </a:endParaRPr>
          </a:p>
          <a:p>
            <a:endParaRPr lang="en-IN" b="1" i="0" u="none" strike="noStrike" baseline="0" dirty="0">
              <a:solidFill>
                <a:srgbClr val="1F497D"/>
              </a:solidFill>
              <a:latin typeface="Calibri-Bold"/>
            </a:endParaRPr>
          </a:p>
          <a:p>
            <a:endParaRPr lang="en-IN" b="1" dirty="0">
              <a:solidFill>
                <a:srgbClr val="1F497D"/>
              </a:solidFill>
              <a:latin typeface="Calibri-Bold"/>
            </a:endParaRPr>
          </a:p>
          <a:p>
            <a:r>
              <a:rPr lang="en-IN" b="1" i="0" u="none" strike="noStrike" baseline="0" dirty="0">
                <a:solidFill>
                  <a:srgbClr val="1F497D"/>
                </a:solidFill>
                <a:latin typeface="Calibri-Bold"/>
              </a:rPr>
              <a:t>Workflow definition controls the calling sequence of each step. Steps like workflow, can also be triggered by events.</a:t>
            </a:r>
            <a:endParaRPr lang="en-IN" dirty="0"/>
          </a:p>
        </p:txBody>
      </p:sp>
    </p:spTree>
    <p:extLst>
      <p:ext uri="{BB962C8B-B14F-4D97-AF65-F5344CB8AC3E}">
        <p14:creationId xmlns:p14="http://schemas.microsoft.com/office/powerpoint/2010/main" val="461343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In What Order?: Workflow Builder (SWDD)…</a:t>
            </a:r>
            <a:br>
              <a:rPr lang="en-IN" b="1" dirty="0"/>
            </a:br>
            <a:r>
              <a:rPr lang="en-IN" b="1" dirty="0"/>
              <a:t>How it looks</a:t>
            </a:r>
            <a:endParaRPr lang="en-IN" dirty="0"/>
          </a:p>
        </p:txBody>
      </p:sp>
      <p:pic>
        <p:nvPicPr>
          <p:cNvPr id="4" name="Content Placeholder 3"/>
          <p:cNvPicPr>
            <a:picLocks noGrp="1" noChangeAspect="1"/>
          </p:cNvPicPr>
          <p:nvPr>
            <p:ph idx="1"/>
          </p:nvPr>
        </p:nvPicPr>
        <p:blipFill>
          <a:blip r:embed="rId2"/>
          <a:stretch>
            <a:fillRect/>
          </a:stretch>
        </p:blipFill>
        <p:spPr>
          <a:xfrm>
            <a:off x="838200" y="1825624"/>
            <a:ext cx="9988296" cy="4694047"/>
          </a:xfrm>
          <a:prstGeom prst="rect">
            <a:avLst/>
          </a:prstGeom>
        </p:spPr>
      </p:pic>
    </p:spTree>
    <p:extLst>
      <p:ext uri="{BB962C8B-B14F-4D97-AF65-F5344CB8AC3E}">
        <p14:creationId xmlns:p14="http://schemas.microsoft.com/office/powerpoint/2010/main" val="2902804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664" y="285415"/>
            <a:ext cx="10515600" cy="1325563"/>
          </a:xfrm>
        </p:spPr>
        <p:txBody>
          <a:bodyPr/>
          <a:lstStyle/>
          <a:p>
            <a:r>
              <a:rPr lang="en-IN" b="1" dirty="0"/>
              <a:t>With What Object? What?:</a:t>
            </a:r>
            <a:br>
              <a:rPr lang="en-IN" b="1" dirty="0"/>
            </a:br>
            <a:r>
              <a:rPr lang="en-IN" b="1" dirty="0"/>
              <a:t>T-code: PFTC, Calling Methods within a Task</a:t>
            </a:r>
            <a:endParaRPr lang="en-IN" dirty="0"/>
          </a:p>
        </p:txBody>
      </p:sp>
      <p:pic>
        <p:nvPicPr>
          <p:cNvPr id="13" name="Picture 12"/>
          <p:cNvPicPr>
            <a:picLocks noChangeAspect="1"/>
          </p:cNvPicPr>
          <p:nvPr/>
        </p:nvPicPr>
        <p:blipFill>
          <a:blip r:embed="rId2"/>
          <a:stretch>
            <a:fillRect/>
          </a:stretch>
        </p:blipFill>
        <p:spPr>
          <a:xfrm>
            <a:off x="771698" y="1610977"/>
            <a:ext cx="8683198" cy="5247022"/>
          </a:xfrm>
          <a:prstGeom prst="rect">
            <a:avLst/>
          </a:prstGeom>
        </p:spPr>
      </p:pic>
      <p:sp>
        <p:nvSpPr>
          <p:cNvPr id="14" name="Oval Callout 13"/>
          <p:cNvSpPr/>
          <p:nvPr/>
        </p:nvSpPr>
        <p:spPr>
          <a:xfrm>
            <a:off x="7168896" y="2258569"/>
            <a:ext cx="5023105" cy="1119904"/>
          </a:xfrm>
          <a:prstGeom prst="wedgeEllipseCallout">
            <a:avLst>
              <a:gd name="adj1" fmla="val -119532"/>
              <a:gd name="adj2" fmla="val 2371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Attach Object Method here, give Object Category, Object Type and Method Name</a:t>
            </a:r>
          </a:p>
        </p:txBody>
      </p:sp>
      <p:sp>
        <p:nvSpPr>
          <p:cNvPr id="15" name="Oval Callout 14"/>
          <p:cNvSpPr/>
          <p:nvPr/>
        </p:nvSpPr>
        <p:spPr>
          <a:xfrm>
            <a:off x="7598664" y="3659628"/>
            <a:ext cx="4855464" cy="1040388"/>
          </a:xfrm>
          <a:prstGeom prst="wedgeEllipseCallout">
            <a:avLst>
              <a:gd name="adj1" fmla="val -136652"/>
              <a:gd name="adj2" fmla="val 1666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Define</a:t>
            </a:r>
          </a:p>
          <a:p>
            <a:r>
              <a:rPr lang="en-IN"/>
              <a:t>•Synch / Asynch</a:t>
            </a:r>
          </a:p>
          <a:p>
            <a:r>
              <a:rPr lang="en-IN"/>
              <a:t>•Dialog / Without Dialog</a:t>
            </a:r>
            <a:endParaRPr lang="en-IN" dirty="0"/>
          </a:p>
        </p:txBody>
      </p:sp>
      <p:sp>
        <p:nvSpPr>
          <p:cNvPr id="16" name="Oval Callout 15"/>
          <p:cNvSpPr/>
          <p:nvPr/>
        </p:nvSpPr>
        <p:spPr>
          <a:xfrm>
            <a:off x="7744968" y="5737860"/>
            <a:ext cx="4447033" cy="960120"/>
          </a:xfrm>
          <a:prstGeom prst="wedgeEllipseCallout">
            <a:avLst>
              <a:gd name="adj1" fmla="val -195938"/>
              <a:gd name="adj2" fmla="val -15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Define binding between Task</a:t>
            </a:r>
          </a:p>
          <a:p>
            <a:r>
              <a:rPr lang="en-IN"/>
              <a:t>Container and Method here.</a:t>
            </a:r>
            <a:endParaRPr lang="en-IN" dirty="0"/>
          </a:p>
        </p:txBody>
      </p:sp>
    </p:spTree>
    <p:extLst>
      <p:ext uri="{BB962C8B-B14F-4D97-AF65-F5344CB8AC3E}">
        <p14:creationId xmlns:p14="http://schemas.microsoft.com/office/powerpoint/2010/main" val="183430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With What Object?:</a:t>
            </a:r>
            <a:br>
              <a:rPr lang="en-IN" b="1" dirty="0"/>
            </a:br>
            <a:r>
              <a:rPr lang="en-IN" b="1" dirty="0"/>
              <a:t>Business Object and its Method</a:t>
            </a:r>
            <a:endParaRPr lang="en-IN" dirty="0"/>
          </a:p>
        </p:txBody>
      </p:sp>
      <p:pic>
        <p:nvPicPr>
          <p:cNvPr id="4" name="Content Placeholder 3"/>
          <p:cNvPicPr>
            <a:picLocks noGrp="1" noChangeAspect="1"/>
          </p:cNvPicPr>
          <p:nvPr>
            <p:ph idx="1"/>
          </p:nvPr>
        </p:nvPicPr>
        <p:blipFill>
          <a:blip r:embed="rId2"/>
          <a:stretch>
            <a:fillRect/>
          </a:stretch>
        </p:blipFill>
        <p:spPr>
          <a:xfrm>
            <a:off x="1154180" y="1825625"/>
            <a:ext cx="9883640" cy="4351338"/>
          </a:xfrm>
          <a:prstGeom prst="rect">
            <a:avLst/>
          </a:prstGeom>
        </p:spPr>
      </p:pic>
    </p:spTree>
    <p:extLst>
      <p:ext uri="{BB962C8B-B14F-4D97-AF65-F5344CB8AC3E}">
        <p14:creationId xmlns:p14="http://schemas.microsoft.com/office/powerpoint/2010/main" val="2514954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Method Configurations</a:t>
            </a:r>
            <a:endParaRPr lang="en-IN" dirty="0"/>
          </a:p>
        </p:txBody>
      </p:sp>
      <p:pic>
        <p:nvPicPr>
          <p:cNvPr id="4" name="Content Placeholder 3"/>
          <p:cNvPicPr>
            <a:picLocks noGrp="1" noChangeAspect="1"/>
          </p:cNvPicPr>
          <p:nvPr>
            <p:ph idx="1"/>
          </p:nvPr>
        </p:nvPicPr>
        <p:blipFill>
          <a:blip r:embed="rId2"/>
          <a:stretch>
            <a:fillRect/>
          </a:stretch>
        </p:blipFill>
        <p:spPr>
          <a:xfrm>
            <a:off x="1058927" y="1853057"/>
            <a:ext cx="5392417" cy="4351338"/>
          </a:xfrm>
          <a:prstGeom prst="rect">
            <a:avLst/>
          </a:prstGeom>
        </p:spPr>
      </p:pic>
      <p:cxnSp>
        <p:nvCxnSpPr>
          <p:cNvPr id="6" name="Straight Arrow Connector 5"/>
          <p:cNvCxnSpPr/>
          <p:nvPr/>
        </p:nvCxnSpPr>
        <p:spPr>
          <a:xfrm flipV="1">
            <a:off x="1636776" y="3081528"/>
            <a:ext cx="5376672" cy="5029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2164080" y="3653822"/>
            <a:ext cx="5518657" cy="5432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9" name="Picture 8"/>
          <p:cNvPicPr>
            <a:picLocks noChangeAspect="1"/>
          </p:cNvPicPr>
          <p:nvPr/>
        </p:nvPicPr>
        <p:blipFill>
          <a:blip r:embed="rId3"/>
          <a:stretch>
            <a:fillRect/>
          </a:stretch>
        </p:blipFill>
        <p:spPr>
          <a:xfrm>
            <a:off x="7682737" y="3758184"/>
            <a:ext cx="4342392" cy="1723834"/>
          </a:xfrm>
          <a:prstGeom prst="rect">
            <a:avLst/>
          </a:prstGeom>
        </p:spPr>
      </p:pic>
      <p:pic>
        <p:nvPicPr>
          <p:cNvPr id="10" name="Picture 9"/>
          <p:cNvPicPr>
            <a:picLocks noChangeAspect="1"/>
          </p:cNvPicPr>
          <p:nvPr/>
        </p:nvPicPr>
        <p:blipFill>
          <a:blip r:embed="rId4"/>
          <a:stretch>
            <a:fillRect/>
          </a:stretch>
        </p:blipFill>
        <p:spPr>
          <a:xfrm>
            <a:off x="7029193" y="1808019"/>
            <a:ext cx="3238628" cy="1811116"/>
          </a:xfrm>
          <a:prstGeom prst="rect">
            <a:avLst/>
          </a:prstGeom>
        </p:spPr>
      </p:pic>
    </p:spTree>
    <p:extLst>
      <p:ext uri="{BB962C8B-B14F-4D97-AF65-F5344CB8AC3E}">
        <p14:creationId xmlns:p14="http://schemas.microsoft.com/office/powerpoint/2010/main" val="1804130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Method Parameters</a:t>
            </a:r>
            <a:endParaRPr lang="en-IN" dirty="0"/>
          </a:p>
        </p:txBody>
      </p:sp>
      <p:pic>
        <p:nvPicPr>
          <p:cNvPr id="4" name="Content Placeholder 3"/>
          <p:cNvPicPr>
            <a:picLocks noGrp="1" noChangeAspect="1"/>
          </p:cNvPicPr>
          <p:nvPr>
            <p:ph idx="1"/>
          </p:nvPr>
        </p:nvPicPr>
        <p:blipFill>
          <a:blip r:embed="rId2"/>
          <a:stretch>
            <a:fillRect/>
          </a:stretch>
        </p:blipFill>
        <p:spPr>
          <a:xfrm>
            <a:off x="838201" y="1807337"/>
            <a:ext cx="5818632" cy="4017391"/>
          </a:xfrm>
          <a:prstGeom prst="rect">
            <a:avLst/>
          </a:prstGeom>
        </p:spPr>
      </p:pic>
      <p:pic>
        <p:nvPicPr>
          <p:cNvPr id="5" name="Picture 4"/>
          <p:cNvPicPr>
            <a:picLocks noChangeAspect="1"/>
          </p:cNvPicPr>
          <p:nvPr/>
        </p:nvPicPr>
        <p:blipFill>
          <a:blip r:embed="rId3"/>
          <a:stretch>
            <a:fillRect/>
          </a:stretch>
        </p:blipFill>
        <p:spPr>
          <a:xfrm>
            <a:off x="7130192" y="3986784"/>
            <a:ext cx="3950625" cy="2532888"/>
          </a:xfrm>
          <a:prstGeom prst="rect">
            <a:avLst/>
          </a:prstGeom>
        </p:spPr>
      </p:pic>
      <p:pic>
        <p:nvPicPr>
          <p:cNvPr id="6" name="Picture 5"/>
          <p:cNvPicPr>
            <a:picLocks noChangeAspect="1"/>
          </p:cNvPicPr>
          <p:nvPr/>
        </p:nvPicPr>
        <p:blipFill>
          <a:blip r:embed="rId4"/>
          <a:stretch>
            <a:fillRect/>
          </a:stretch>
        </p:blipFill>
        <p:spPr>
          <a:xfrm>
            <a:off x="7130192" y="2039112"/>
            <a:ext cx="4353061" cy="1591342"/>
          </a:xfrm>
          <a:prstGeom prst="rect">
            <a:avLst/>
          </a:prstGeom>
        </p:spPr>
      </p:pic>
      <p:cxnSp>
        <p:nvCxnSpPr>
          <p:cNvPr id="7" name="Straight Arrow Connector 6"/>
          <p:cNvCxnSpPr/>
          <p:nvPr/>
        </p:nvCxnSpPr>
        <p:spPr>
          <a:xfrm>
            <a:off x="2880360" y="2385060"/>
            <a:ext cx="4285488" cy="9810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2287524" y="2406063"/>
            <a:ext cx="4878324" cy="191876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7304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WHO: Agents</a:t>
            </a:r>
            <a:endParaRPr lang="en-IN" dirty="0"/>
          </a:p>
        </p:txBody>
      </p:sp>
      <p:pic>
        <p:nvPicPr>
          <p:cNvPr id="4" name="Content Placeholder 3"/>
          <p:cNvPicPr>
            <a:picLocks noGrp="1" noChangeAspect="1"/>
          </p:cNvPicPr>
          <p:nvPr>
            <p:ph idx="1"/>
          </p:nvPr>
        </p:nvPicPr>
        <p:blipFill>
          <a:blip r:embed="rId2"/>
          <a:stretch>
            <a:fillRect/>
          </a:stretch>
        </p:blipFill>
        <p:spPr>
          <a:xfrm>
            <a:off x="640080" y="1527048"/>
            <a:ext cx="10259568" cy="5038343"/>
          </a:xfrm>
          <a:prstGeom prst="rect">
            <a:avLst/>
          </a:prstGeom>
        </p:spPr>
      </p:pic>
    </p:spTree>
    <p:extLst>
      <p:ext uri="{BB962C8B-B14F-4D97-AF65-F5344CB8AC3E}">
        <p14:creationId xmlns:p14="http://schemas.microsoft.com/office/powerpoint/2010/main" val="550422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When? T-code: PFTC</a:t>
            </a:r>
            <a:endParaRPr lang="en-IN" dirty="0"/>
          </a:p>
        </p:txBody>
      </p:sp>
      <p:pic>
        <p:nvPicPr>
          <p:cNvPr id="4" name="Content Placeholder 3"/>
          <p:cNvPicPr>
            <a:picLocks noGrp="1" noChangeAspect="1"/>
          </p:cNvPicPr>
          <p:nvPr>
            <p:ph idx="1"/>
          </p:nvPr>
        </p:nvPicPr>
        <p:blipFill>
          <a:blip r:embed="rId2"/>
          <a:stretch>
            <a:fillRect/>
          </a:stretch>
        </p:blipFill>
        <p:spPr>
          <a:xfrm>
            <a:off x="1005840" y="1508760"/>
            <a:ext cx="10347960" cy="4828032"/>
          </a:xfrm>
          <a:prstGeom prst="rect">
            <a:avLst/>
          </a:prstGeom>
        </p:spPr>
      </p:pic>
    </p:spTree>
    <p:extLst>
      <p:ext uri="{BB962C8B-B14F-4D97-AF65-F5344CB8AC3E}">
        <p14:creationId xmlns:p14="http://schemas.microsoft.com/office/powerpoint/2010/main" val="144167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When?</a:t>
            </a:r>
            <a:br>
              <a:rPr lang="en-IN" b="1" dirty="0"/>
            </a:br>
            <a:r>
              <a:rPr lang="en-IN" b="1" dirty="0"/>
              <a:t>SWDD</a:t>
            </a:r>
            <a:r>
              <a:rPr lang="en-IN" dirty="0"/>
              <a:t>-&gt; </a:t>
            </a:r>
            <a:r>
              <a:rPr lang="en-IN" b="1" dirty="0"/>
              <a:t>Double Click on Step…</a:t>
            </a:r>
            <a:endParaRPr lang="en-IN" dirty="0"/>
          </a:p>
        </p:txBody>
      </p:sp>
      <p:sp>
        <p:nvSpPr>
          <p:cNvPr id="3" name="Content Placeholder 2"/>
          <p:cNvSpPr>
            <a:spLocks noGrp="1"/>
          </p:cNvSpPr>
          <p:nvPr>
            <p:ph idx="1"/>
          </p:nvPr>
        </p:nvSpPr>
        <p:spPr/>
        <p:txBody>
          <a:bodyPr/>
          <a:lstStyle/>
          <a:p>
            <a:r>
              <a:rPr lang="en-IN" dirty="0"/>
              <a:t>A Condition, Multiple Condition and User Decision step have more than one outcome and depending on the conditions only one of them is executed.</a:t>
            </a:r>
          </a:p>
          <a:p>
            <a:r>
              <a:rPr lang="en-IN" dirty="0"/>
              <a:t>Outcomes can be labelled for easy understanding.</a:t>
            </a:r>
          </a:p>
          <a:p>
            <a:endParaRPr lang="en-IN" dirty="0"/>
          </a:p>
        </p:txBody>
      </p:sp>
      <p:pic>
        <p:nvPicPr>
          <p:cNvPr id="4" name="Picture 3"/>
          <p:cNvPicPr>
            <a:picLocks noChangeAspect="1"/>
          </p:cNvPicPr>
          <p:nvPr/>
        </p:nvPicPr>
        <p:blipFill>
          <a:blip r:embed="rId2"/>
          <a:stretch>
            <a:fillRect/>
          </a:stretch>
        </p:blipFill>
        <p:spPr>
          <a:xfrm>
            <a:off x="1179313" y="3729915"/>
            <a:ext cx="9354575" cy="1946565"/>
          </a:xfrm>
          <a:prstGeom prst="rect">
            <a:avLst/>
          </a:prstGeom>
        </p:spPr>
      </p:pic>
    </p:spTree>
    <p:extLst>
      <p:ext uri="{BB962C8B-B14F-4D97-AF65-F5344CB8AC3E}">
        <p14:creationId xmlns:p14="http://schemas.microsoft.com/office/powerpoint/2010/main" val="65750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What is Workflow?</a:t>
            </a:r>
            <a:endParaRPr lang="en-IN" u="sng" dirty="0"/>
          </a:p>
        </p:txBody>
      </p:sp>
      <p:sp>
        <p:nvSpPr>
          <p:cNvPr id="3" name="Content Placeholder 2"/>
          <p:cNvSpPr>
            <a:spLocks noGrp="1"/>
          </p:cNvSpPr>
          <p:nvPr>
            <p:ph idx="1"/>
          </p:nvPr>
        </p:nvSpPr>
        <p:spPr>
          <a:xfrm>
            <a:off x="838200" y="1837944"/>
            <a:ext cx="10515600" cy="4339019"/>
          </a:xfrm>
        </p:spPr>
        <p:txBody>
          <a:bodyPr>
            <a:normAutofit/>
          </a:bodyPr>
          <a:lstStyle/>
          <a:p>
            <a:r>
              <a:rPr lang="en-IN" dirty="0"/>
              <a:t>A workflow consists of a sequence of steps, which are processed either by people or automatically by the system.</a:t>
            </a:r>
          </a:p>
          <a:p>
            <a:r>
              <a:rPr lang="en-US" altLang="en-US" dirty="0">
                <a:latin typeface="Calibri" panose="020F0502020204030204" pitchFamily="34" charset="0"/>
              </a:rPr>
              <a:t>A mechanism that automates business processes.</a:t>
            </a:r>
          </a:p>
          <a:p>
            <a:endParaRPr lang="en-IN" dirty="0"/>
          </a:p>
        </p:txBody>
      </p:sp>
    </p:spTree>
    <p:extLst>
      <p:ext uri="{BB962C8B-B14F-4D97-AF65-F5344CB8AC3E}">
        <p14:creationId xmlns:p14="http://schemas.microsoft.com/office/powerpoint/2010/main" val="1474708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Step Types in Workflow</a:t>
            </a:r>
            <a:endParaRPr lang="en-IN" u="sng" dirty="0"/>
          </a:p>
        </p:txBody>
      </p:sp>
      <p:sp>
        <p:nvSpPr>
          <p:cNvPr id="3" name="Content Placeholder 2"/>
          <p:cNvSpPr>
            <a:spLocks noGrp="1"/>
          </p:cNvSpPr>
          <p:nvPr>
            <p:ph idx="1"/>
          </p:nvPr>
        </p:nvSpPr>
        <p:spPr/>
        <p:txBody>
          <a:bodyPr/>
          <a:lstStyle/>
          <a:p>
            <a:pPr marL="0" indent="0">
              <a:buNone/>
            </a:pPr>
            <a:r>
              <a:rPr lang="en-IN" u="sng" dirty="0"/>
              <a:t>User Decision</a:t>
            </a:r>
          </a:p>
          <a:p>
            <a:r>
              <a:rPr lang="en-IN" dirty="0"/>
              <a:t>The agent is asked a question and given a pre-defined list of answers</a:t>
            </a:r>
          </a:p>
          <a:p>
            <a:r>
              <a:rPr lang="en-IN" dirty="0"/>
              <a:t>All the options are available in the work item</a:t>
            </a:r>
          </a:p>
          <a:p>
            <a:r>
              <a:rPr lang="en-IN" dirty="0"/>
              <a:t>Each answer is a separate branch in workflow</a:t>
            </a:r>
          </a:p>
          <a:p>
            <a:endParaRPr lang="en-IN" dirty="0"/>
          </a:p>
        </p:txBody>
      </p:sp>
      <p:pic>
        <p:nvPicPr>
          <p:cNvPr id="4" name="Picture 3"/>
          <p:cNvPicPr>
            <a:picLocks noChangeAspect="1"/>
          </p:cNvPicPr>
          <p:nvPr/>
        </p:nvPicPr>
        <p:blipFill>
          <a:blip r:embed="rId2"/>
          <a:stretch>
            <a:fillRect/>
          </a:stretch>
        </p:blipFill>
        <p:spPr>
          <a:xfrm>
            <a:off x="3622928" y="3955574"/>
            <a:ext cx="2456681" cy="1613122"/>
          </a:xfrm>
          <a:prstGeom prst="rect">
            <a:avLst/>
          </a:prstGeom>
        </p:spPr>
      </p:pic>
      <p:pic>
        <p:nvPicPr>
          <p:cNvPr id="5" name="Picture 4"/>
          <p:cNvPicPr>
            <a:picLocks noChangeAspect="1"/>
          </p:cNvPicPr>
          <p:nvPr/>
        </p:nvPicPr>
        <p:blipFill>
          <a:blip r:embed="rId3"/>
          <a:stretch>
            <a:fillRect/>
          </a:stretch>
        </p:blipFill>
        <p:spPr>
          <a:xfrm>
            <a:off x="8668231" y="3172937"/>
            <a:ext cx="2085113" cy="3141349"/>
          </a:xfrm>
          <a:prstGeom prst="rect">
            <a:avLst/>
          </a:prstGeom>
        </p:spPr>
      </p:pic>
    </p:spTree>
    <p:extLst>
      <p:ext uri="{BB962C8B-B14F-4D97-AF65-F5344CB8AC3E}">
        <p14:creationId xmlns:p14="http://schemas.microsoft.com/office/powerpoint/2010/main" val="3697694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584" y="372951"/>
            <a:ext cx="10530840" cy="2492990"/>
          </a:xfrm>
          <a:prstGeom prst="rect">
            <a:avLst/>
          </a:prstGeom>
        </p:spPr>
        <p:txBody>
          <a:bodyPr wrap="square">
            <a:spAutoFit/>
          </a:bodyPr>
          <a:lstStyle/>
          <a:p>
            <a:r>
              <a:rPr lang="en-IN" sz="3200" b="0" i="0" u="sng" strike="noStrike" baseline="0" dirty="0">
                <a:latin typeface="Calibri" panose="020F0502020204030204" pitchFamily="34" charset="0"/>
              </a:rPr>
              <a:t>Loop (Until)</a:t>
            </a:r>
          </a:p>
          <a:p>
            <a:r>
              <a:rPr lang="en-IN" sz="2800" b="0" i="0" u="none" strike="noStrike" baseline="0" dirty="0">
                <a:latin typeface="Calibri" panose="020F0502020204030204" pitchFamily="34" charset="0"/>
              </a:rPr>
              <a:t>Runtime use:</a:t>
            </a:r>
          </a:p>
          <a:p>
            <a:pPr marL="457200" indent="-457200">
              <a:buFontTx/>
              <a:buChar char="-"/>
            </a:pPr>
            <a:r>
              <a:rPr lang="en-IN" sz="2800" b="0" i="0" u="none" strike="noStrike" baseline="0" dirty="0">
                <a:latin typeface="Calibri" panose="020F0502020204030204" pitchFamily="34" charset="0"/>
              </a:rPr>
              <a:t>For the purpose of iterative processing of a few steps </a:t>
            </a:r>
          </a:p>
          <a:p>
            <a:r>
              <a:rPr lang="en-IN" sz="2800" dirty="0">
                <a:latin typeface="Calibri" panose="020F0502020204030204" pitchFamily="34" charset="0"/>
              </a:rPr>
              <a:t>      </a:t>
            </a:r>
            <a:r>
              <a:rPr lang="en-IN" sz="2800" b="0" i="0" u="none" strike="noStrike" baseline="0" dirty="0">
                <a:latin typeface="Calibri" panose="020F0502020204030204" pitchFamily="34" charset="0"/>
              </a:rPr>
              <a:t>based on certain condition</a:t>
            </a:r>
            <a:r>
              <a:rPr lang="en-IN" sz="2000" b="0" i="0" u="none" strike="noStrike" baseline="0" dirty="0">
                <a:latin typeface="Calibri" panose="020F0502020204030204" pitchFamily="34" charset="0"/>
              </a:rPr>
              <a:t>.</a:t>
            </a:r>
          </a:p>
          <a:p>
            <a:endParaRPr lang="en-IN" sz="2000" dirty="0">
              <a:latin typeface="Calibri" panose="020F0502020204030204" pitchFamily="34" charset="0"/>
            </a:endParaRPr>
          </a:p>
          <a:p>
            <a:endParaRPr lang="en-IN" sz="2000" dirty="0"/>
          </a:p>
        </p:txBody>
      </p:sp>
      <p:pic>
        <p:nvPicPr>
          <p:cNvPr id="3" name="Picture 2"/>
          <p:cNvPicPr>
            <a:picLocks noChangeAspect="1"/>
          </p:cNvPicPr>
          <p:nvPr/>
        </p:nvPicPr>
        <p:blipFill>
          <a:blip r:embed="rId2"/>
          <a:stretch>
            <a:fillRect/>
          </a:stretch>
        </p:blipFill>
        <p:spPr>
          <a:xfrm>
            <a:off x="9515094" y="316267"/>
            <a:ext cx="1704594" cy="1879245"/>
          </a:xfrm>
          <a:prstGeom prst="rect">
            <a:avLst/>
          </a:prstGeom>
        </p:spPr>
      </p:pic>
      <p:sp>
        <p:nvSpPr>
          <p:cNvPr id="4" name="Rectangle 3"/>
          <p:cNvSpPr/>
          <p:nvPr/>
        </p:nvSpPr>
        <p:spPr>
          <a:xfrm>
            <a:off x="862584" y="2626775"/>
            <a:ext cx="8652510" cy="2862322"/>
          </a:xfrm>
          <a:prstGeom prst="rect">
            <a:avLst/>
          </a:prstGeom>
        </p:spPr>
        <p:txBody>
          <a:bodyPr wrap="square">
            <a:spAutoFit/>
          </a:bodyPr>
          <a:lstStyle/>
          <a:p>
            <a:endParaRPr lang="en-IN" sz="3200" u="sng" dirty="0">
              <a:latin typeface="Calibri" panose="020F0502020204030204" pitchFamily="34" charset="0"/>
            </a:endParaRPr>
          </a:p>
          <a:p>
            <a:endParaRPr lang="en-IN" sz="3200" u="sng" dirty="0">
              <a:latin typeface="Calibri" panose="020F0502020204030204" pitchFamily="34" charset="0"/>
            </a:endParaRPr>
          </a:p>
          <a:p>
            <a:r>
              <a:rPr lang="en-IN" sz="3200" u="sng" dirty="0">
                <a:latin typeface="Calibri" panose="020F0502020204030204" pitchFamily="34" charset="0"/>
              </a:rPr>
              <a:t>Condition</a:t>
            </a:r>
          </a:p>
          <a:p>
            <a:r>
              <a:rPr lang="en-IN" sz="2800" dirty="0">
                <a:latin typeface="Calibri" panose="020F0502020204030204" pitchFamily="34" charset="0"/>
              </a:rPr>
              <a:t>Run time use:</a:t>
            </a:r>
          </a:p>
          <a:p>
            <a:r>
              <a:rPr lang="en-IN" sz="2800" dirty="0">
                <a:latin typeface="Calibri" panose="020F0502020204030204" pitchFamily="34" charset="0"/>
              </a:rPr>
              <a:t>- Can be used in a scenario where further course of action depends on the condition being true or false</a:t>
            </a:r>
          </a:p>
        </p:txBody>
      </p:sp>
      <p:pic>
        <p:nvPicPr>
          <p:cNvPr id="5" name="Picture 4"/>
          <p:cNvPicPr>
            <a:picLocks noChangeAspect="1"/>
          </p:cNvPicPr>
          <p:nvPr/>
        </p:nvPicPr>
        <p:blipFill>
          <a:blip r:embed="rId3"/>
          <a:stretch>
            <a:fillRect/>
          </a:stretch>
        </p:blipFill>
        <p:spPr>
          <a:xfrm>
            <a:off x="9515094" y="3213329"/>
            <a:ext cx="2213359" cy="2762365"/>
          </a:xfrm>
          <a:prstGeom prst="rect">
            <a:avLst/>
          </a:prstGeom>
        </p:spPr>
      </p:pic>
    </p:spTree>
    <p:extLst>
      <p:ext uri="{BB962C8B-B14F-4D97-AF65-F5344CB8AC3E}">
        <p14:creationId xmlns:p14="http://schemas.microsoft.com/office/powerpoint/2010/main" val="1395543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168" y="246888"/>
            <a:ext cx="11494008" cy="6611112"/>
          </a:xfrm>
          <a:prstGeom prst="rect">
            <a:avLst/>
          </a:prstGeom>
        </p:spPr>
      </p:pic>
    </p:spTree>
    <p:extLst>
      <p:ext uri="{BB962C8B-B14F-4D97-AF65-F5344CB8AC3E}">
        <p14:creationId xmlns:p14="http://schemas.microsoft.com/office/powerpoint/2010/main" val="3247250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5696" y="438906"/>
            <a:ext cx="10073640" cy="984885"/>
          </a:xfrm>
          <a:prstGeom prst="rect">
            <a:avLst/>
          </a:prstGeom>
        </p:spPr>
        <p:txBody>
          <a:bodyPr wrap="square">
            <a:spAutoFit/>
          </a:bodyPr>
          <a:lstStyle/>
          <a:p>
            <a:r>
              <a:rPr lang="en-IN" sz="2000" i="0" u="sng" strike="noStrike" baseline="0" dirty="0">
                <a:latin typeface="Calibri" panose="020F0502020204030204" pitchFamily="34" charset="0"/>
              </a:rPr>
              <a:t>Send Mail:</a:t>
            </a:r>
          </a:p>
          <a:p>
            <a:r>
              <a:rPr lang="en-IN" sz="2000" b="0" i="0" u="none" strike="noStrike" baseline="0" dirty="0">
                <a:latin typeface="Calibri" panose="020F0502020204030204" pitchFamily="34" charset="0"/>
              </a:rPr>
              <a:t>- </a:t>
            </a:r>
            <a:r>
              <a:rPr lang="en-IN" b="0" i="0" u="none" strike="noStrike" baseline="0" dirty="0">
                <a:latin typeface="Calibri" panose="020F0502020204030204" pitchFamily="34" charset="0"/>
              </a:rPr>
              <a:t>The text entered in this step type is sent as an email</a:t>
            </a:r>
          </a:p>
          <a:p>
            <a:r>
              <a:rPr lang="en-IN" b="0" i="0" u="none" strike="noStrike" baseline="0" dirty="0">
                <a:latin typeface="Calibri" panose="020F0502020204030204" pitchFamily="34" charset="0"/>
              </a:rPr>
              <a:t>- Both external (on the outlook id) and internal mails (SAP mails) can be sent</a:t>
            </a:r>
            <a:endParaRPr lang="en-IN" dirty="0"/>
          </a:p>
        </p:txBody>
      </p:sp>
      <p:pic>
        <p:nvPicPr>
          <p:cNvPr id="3" name="Picture 2"/>
          <p:cNvPicPr>
            <a:picLocks noChangeAspect="1"/>
          </p:cNvPicPr>
          <p:nvPr/>
        </p:nvPicPr>
        <p:blipFill>
          <a:blip r:embed="rId2"/>
          <a:stretch>
            <a:fillRect/>
          </a:stretch>
        </p:blipFill>
        <p:spPr>
          <a:xfrm>
            <a:off x="8810278" y="322964"/>
            <a:ext cx="1228275" cy="1216767"/>
          </a:xfrm>
          <a:prstGeom prst="rect">
            <a:avLst/>
          </a:prstGeom>
        </p:spPr>
      </p:pic>
      <p:pic>
        <p:nvPicPr>
          <p:cNvPr id="4" name="Picture 3"/>
          <p:cNvPicPr>
            <a:picLocks noChangeAspect="1"/>
          </p:cNvPicPr>
          <p:nvPr/>
        </p:nvPicPr>
        <p:blipFill rotWithShape="1">
          <a:blip r:embed="rId3"/>
          <a:srcRect r="16479"/>
          <a:stretch/>
        </p:blipFill>
        <p:spPr>
          <a:xfrm>
            <a:off x="942975" y="1750043"/>
            <a:ext cx="9746361" cy="5107957"/>
          </a:xfrm>
          <a:prstGeom prst="rect">
            <a:avLst/>
          </a:prstGeom>
        </p:spPr>
      </p:pic>
    </p:spTree>
    <p:extLst>
      <p:ext uri="{BB962C8B-B14F-4D97-AF65-F5344CB8AC3E}">
        <p14:creationId xmlns:p14="http://schemas.microsoft.com/office/powerpoint/2010/main" val="2207856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7262" y="1057275"/>
            <a:ext cx="10277475" cy="4743450"/>
          </a:xfrm>
          <a:prstGeom prst="rect">
            <a:avLst/>
          </a:prstGeom>
        </p:spPr>
      </p:pic>
    </p:spTree>
    <p:extLst>
      <p:ext uri="{BB962C8B-B14F-4D97-AF65-F5344CB8AC3E}">
        <p14:creationId xmlns:p14="http://schemas.microsoft.com/office/powerpoint/2010/main" val="1783349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744" y="246888"/>
            <a:ext cx="10104120" cy="1323439"/>
          </a:xfrm>
          <a:prstGeom prst="rect">
            <a:avLst/>
          </a:prstGeom>
        </p:spPr>
        <p:txBody>
          <a:bodyPr wrap="square">
            <a:spAutoFit/>
          </a:bodyPr>
          <a:lstStyle/>
          <a:p>
            <a:r>
              <a:rPr lang="en-IN" sz="2000" b="0" i="0" u="sng" strike="noStrike" baseline="0" dirty="0">
                <a:latin typeface="Calibri" panose="020F0502020204030204" pitchFamily="34" charset="0"/>
              </a:rPr>
              <a:t>Process Control</a:t>
            </a:r>
          </a:p>
          <a:p>
            <a:pPr marL="285750" indent="-285750">
              <a:buFontTx/>
              <a:buChar char="-"/>
            </a:pPr>
            <a:r>
              <a:rPr lang="en-IN" sz="2000" b="0" i="0" u="none" strike="noStrike" baseline="0" dirty="0">
                <a:latin typeface="Calibri" panose="020F0502020204030204" pitchFamily="34" charset="0"/>
              </a:rPr>
              <a:t>This can be used to cancel the execution of a work item or workflow or set a work item to obsolete</a:t>
            </a:r>
          </a:p>
          <a:p>
            <a:pPr marL="285750" indent="-285750">
              <a:buFontTx/>
              <a:buChar char="-"/>
            </a:pPr>
            <a:r>
              <a:rPr lang="en-IN" sz="2000" b="0" i="0" u="none" strike="noStrike" baseline="0" dirty="0">
                <a:latin typeface="Calibri" panose="020F0502020204030204" pitchFamily="34" charset="0"/>
              </a:rPr>
              <a:t>It facilitates the alternate steps to be taken in the process obsolete branch</a:t>
            </a:r>
            <a:endParaRPr lang="en-IN" sz="2000" dirty="0"/>
          </a:p>
        </p:txBody>
      </p:sp>
      <p:pic>
        <p:nvPicPr>
          <p:cNvPr id="3" name="Picture 2"/>
          <p:cNvPicPr>
            <a:picLocks noChangeAspect="1"/>
          </p:cNvPicPr>
          <p:nvPr/>
        </p:nvPicPr>
        <p:blipFill>
          <a:blip r:embed="rId2"/>
          <a:stretch>
            <a:fillRect/>
          </a:stretch>
        </p:blipFill>
        <p:spPr>
          <a:xfrm>
            <a:off x="10095547" y="1161288"/>
            <a:ext cx="1876425" cy="3057525"/>
          </a:xfrm>
          <a:prstGeom prst="rect">
            <a:avLst/>
          </a:prstGeom>
        </p:spPr>
      </p:pic>
      <p:pic>
        <p:nvPicPr>
          <p:cNvPr id="4" name="Picture 3"/>
          <p:cNvPicPr>
            <a:picLocks noChangeAspect="1"/>
          </p:cNvPicPr>
          <p:nvPr/>
        </p:nvPicPr>
        <p:blipFill>
          <a:blip r:embed="rId3"/>
          <a:stretch>
            <a:fillRect/>
          </a:stretch>
        </p:blipFill>
        <p:spPr>
          <a:xfrm>
            <a:off x="426529" y="1775650"/>
            <a:ext cx="8827199" cy="4162687"/>
          </a:xfrm>
          <a:prstGeom prst="rect">
            <a:avLst/>
          </a:prstGeom>
        </p:spPr>
      </p:pic>
    </p:spTree>
    <p:extLst>
      <p:ext uri="{BB962C8B-B14F-4D97-AF65-F5344CB8AC3E}">
        <p14:creationId xmlns:p14="http://schemas.microsoft.com/office/powerpoint/2010/main" val="35526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9224" y="320040"/>
            <a:ext cx="8860536" cy="1015663"/>
          </a:xfrm>
          <a:prstGeom prst="rect">
            <a:avLst/>
          </a:prstGeom>
        </p:spPr>
        <p:txBody>
          <a:bodyPr wrap="square">
            <a:spAutoFit/>
          </a:bodyPr>
          <a:lstStyle/>
          <a:p>
            <a:r>
              <a:rPr lang="en-IN" sz="2000" b="0" i="0" u="sng" strike="noStrike" baseline="0" dirty="0">
                <a:latin typeface="Calibri" panose="020F0502020204030204" pitchFamily="34" charset="0"/>
              </a:rPr>
              <a:t>Multiple Condition:</a:t>
            </a:r>
          </a:p>
          <a:p>
            <a:r>
              <a:rPr lang="en-IN" sz="2000" b="0" i="0" u="none" strike="noStrike" baseline="0" dirty="0">
                <a:latin typeface="Calibri" panose="020F0502020204030204" pitchFamily="34" charset="0"/>
              </a:rPr>
              <a:t>Based on the value of a workflow container element one of the several branches in</a:t>
            </a:r>
            <a:r>
              <a:rPr lang="en-IN" sz="2000" b="0" i="0" u="none" strike="noStrike" dirty="0">
                <a:latin typeface="Calibri" panose="020F0502020204030204" pitchFamily="34" charset="0"/>
              </a:rPr>
              <a:t> </a:t>
            </a:r>
            <a:r>
              <a:rPr lang="en-IN" sz="2000" b="0" i="0" u="none" strike="noStrike" baseline="0" dirty="0">
                <a:latin typeface="Calibri" panose="020F0502020204030204" pitchFamily="34" charset="0"/>
              </a:rPr>
              <a:t>workflow is processed</a:t>
            </a:r>
            <a:endParaRPr lang="en-IN" sz="2000" dirty="0"/>
          </a:p>
        </p:txBody>
      </p:sp>
      <p:pic>
        <p:nvPicPr>
          <p:cNvPr id="3" name="Picture 2"/>
          <p:cNvPicPr>
            <a:picLocks noChangeAspect="1"/>
          </p:cNvPicPr>
          <p:nvPr/>
        </p:nvPicPr>
        <p:blipFill>
          <a:blip r:embed="rId2"/>
          <a:stretch>
            <a:fillRect/>
          </a:stretch>
        </p:blipFill>
        <p:spPr>
          <a:xfrm>
            <a:off x="9911715" y="320040"/>
            <a:ext cx="1695450" cy="990600"/>
          </a:xfrm>
          <a:prstGeom prst="rect">
            <a:avLst/>
          </a:prstGeom>
        </p:spPr>
      </p:pic>
      <p:pic>
        <p:nvPicPr>
          <p:cNvPr id="4" name="Picture 3"/>
          <p:cNvPicPr>
            <a:picLocks noChangeAspect="1"/>
          </p:cNvPicPr>
          <p:nvPr/>
        </p:nvPicPr>
        <p:blipFill>
          <a:blip r:embed="rId3"/>
          <a:stretch>
            <a:fillRect/>
          </a:stretch>
        </p:blipFill>
        <p:spPr>
          <a:xfrm>
            <a:off x="8951977" y="1678020"/>
            <a:ext cx="2697864" cy="2738958"/>
          </a:xfrm>
          <a:prstGeom prst="rect">
            <a:avLst/>
          </a:prstGeom>
        </p:spPr>
      </p:pic>
      <p:pic>
        <p:nvPicPr>
          <p:cNvPr id="5" name="Picture 4"/>
          <p:cNvPicPr>
            <a:picLocks noChangeAspect="1"/>
          </p:cNvPicPr>
          <p:nvPr/>
        </p:nvPicPr>
        <p:blipFill>
          <a:blip r:embed="rId4"/>
          <a:stretch>
            <a:fillRect/>
          </a:stretch>
        </p:blipFill>
        <p:spPr>
          <a:xfrm>
            <a:off x="228779" y="1335703"/>
            <a:ext cx="8723197" cy="5348561"/>
          </a:xfrm>
          <a:prstGeom prst="rect">
            <a:avLst/>
          </a:prstGeom>
        </p:spPr>
      </p:pic>
    </p:spTree>
    <p:extLst>
      <p:ext uri="{BB962C8B-B14F-4D97-AF65-F5344CB8AC3E}">
        <p14:creationId xmlns:p14="http://schemas.microsoft.com/office/powerpoint/2010/main" val="967236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6552" y="306431"/>
            <a:ext cx="6096000" cy="1015663"/>
          </a:xfrm>
          <a:prstGeom prst="rect">
            <a:avLst/>
          </a:prstGeom>
        </p:spPr>
        <p:txBody>
          <a:bodyPr>
            <a:spAutoFit/>
          </a:bodyPr>
          <a:lstStyle/>
          <a:p>
            <a:r>
              <a:rPr lang="en-IN" sz="2000" b="0" i="0" u="sng" strike="noStrike" baseline="0" dirty="0">
                <a:latin typeface="Calibri" panose="020F0502020204030204" pitchFamily="34" charset="0"/>
              </a:rPr>
              <a:t>Event Creator :</a:t>
            </a:r>
          </a:p>
          <a:p>
            <a:r>
              <a:rPr lang="en-IN" sz="2000" b="0" i="0" u="none" strike="noStrike" baseline="0" dirty="0">
                <a:latin typeface="Calibri" panose="020F0502020204030204" pitchFamily="34" charset="0"/>
              </a:rPr>
              <a:t>- To raise an event in the workflow</a:t>
            </a:r>
          </a:p>
          <a:p>
            <a:r>
              <a:rPr lang="en-IN" sz="2000" b="0" i="0" u="none" strike="noStrike" baseline="0" dirty="0">
                <a:latin typeface="Calibri" panose="020F0502020204030204" pitchFamily="34" charset="0"/>
              </a:rPr>
              <a:t>- Data moves from workflow to event</a:t>
            </a:r>
            <a:endParaRPr lang="en-IN" sz="2000" dirty="0"/>
          </a:p>
        </p:txBody>
      </p:sp>
      <p:pic>
        <p:nvPicPr>
          <p:cNvPr id="3" name="Picture 2"/>
          <p:cNvPicPr>
            <a:picLocks noChangeAspect="1"/>
          </p:cNvPicPr>
          <p:nvPr/>
        </p:nvPicPr>
        <p:blipFill>
          <a:blip r:embed="rId2"/>
          <a:stretch>
            <a:fillRect/>
          </a:stretch>
        </p:blipFill>
        <p:spPr>
          <a:xfrm>
            <a:off x="5638228" y="344643"/>
            <a:ext cx="1631252" cy="1192436"/>
          </a:xfrm>
          <a:prstGeom prst="rect">
            <a:avLst/>
          </a:prstGeom>
        </p:spPr>
      </p:pic>
      <p:sp>
        <p:nvSpPr>
          <p:cNvPr id="4" name="Rectangle 3"/>
          <p:cNvSpPr/>
          <p:nvPr/>
        </p:nvSpPr>
        <p:spPr>
          <a:xfrm>
            <a:off x="606552" y="1537079"/>
            <a:ext cx="7321296" cy="1077218"/>
          </a:xfrm>
          <a:prstGeom prst="rect">
            <a:avLst/>
          </a:prstGeom>
        </p:spPr>
        <p:txBody>
          <a:bodyPr wrap="square">
            <a:spAutoFit/>
          </a:bodyPr>
          <a:lstStyle/>
          <a:p>
            <a:r>
              <a:rPr lang="en-IN" sz="2400" b="0" i="0" u="sng" strike="noStrike" baseline="0" dirty="0">
                <a:latin typeface="Calibri" panose="020F0502020204030204" pitchFamily="34" charset="0"/>
              </a:rPr>
              <a:t>Wait:</a:t>
            </a:r>
          </a:p>
          <a:p>
            <a:r>
              <a:rPr lang="en-IN" sz="2000" b="0" i="0" u="none" strike="noStrike" baseline="0" dirty="0">
                <a:latin typeface="Calibri" panose="020F0502020204030204" pitchFamily="34" charset="0"/>
              </a:rPr>
              <a:t>- The system waits for a specific event to be triggered</a:t>
            </a:r>
          </a:p>
          <a:p>
            <a:r>
              <a:rPr lang="en-IN" sz="2000" b="0" i="0" u="none" strike="noStrike" baseline="0" dirty="0">
                <a:latin typeface="Calibri" panose="020F0502020204030204" pitchFamily="34" charset="0"/>
              </a:rPr>
              <a:t>- The work item is only completed if the expected event occurs</a:t>
            </a:r>
            <a:endParaRPr lang="en-IN" sz="2000" dirty="0"/>
          </a:p>
        </p:txBody>
      </p:sp>
      <p:pic>
        <p:nvPicPr>
          <p:cNvPr id="5" name="Picture 4"/>
          <p:cNvPicPr>
            <a:picLocks noChangeAspect="1"/>
          </p:cNvPicPr>
          <p:nvPr/>
        </p:nvPicPr>
        <p:blipFill>
          <a:blip r:embed="rId3"/>
          <a:stretch>
            <a:fillRect/>
          </a:stretch>
        </p:blipFill>
        <p:spPr>
          <a:xfrm>
            <a:off x="8546020" y="1322094"/>
            <a:ext cx="2116917" cy="1899368"/>
          </a:xfrm>
          <a:prstGeom prst="rect">
            <a:avLst/>
          </a:prstGeom>
        </p:spPr>
      </p:pic>
      <p:sp>
        <p:nvSpPr>
          <p:cNvPr id="6" name="Rectangle 5"/>
          <p:cNvSpPr/>
          <p:nvPr/>
        </p:nvSpPr>
        <p:spPr>
          <a:xfrm>
            <a:off x="542544" y="3714553"/>
            <a:ext cx="9890760" cy="1846659"/>
          </a:xfrm>
          <a:prstGeom prst="rect">
            <a:avLst/>
          </a:prstGeom>
        </p:spPr>
        <p:txBody>
          <a:bodyPr wrap="square">
            <a:spAutoFit/>
          </a:bodyPr>
          <a:lstStyle/>
          <a:p>
            <a:r>
              <a:rPr lang="en-IN" sz="2400" u="sng" dirty="0">
                <a:latin typeface="Calibri" panose="020F0502020204030204" pitchFamily="34" charset="0"/>
              </a:rPr>
              <a:t>Fork:</a:t>
            </a:r>
          </a:p>
          <a:p>
            <a:pPr marL="285750" indent="-285750">
              <a:buFontTx/>
              <a:buChar char="-"/>
            </a:pPr>
            <a:r>
              <a:rPr lang="en-IN" b="0" i="0" u="none" strike="noStrike" baseline="0" dirty="0">
                <a:latin typeface="Calibri" panose="020F0502020204030204" pitchFamily="34" charset="0"/>
              </a:rPr>
              <a:t>Used for the purpose of parallel processing</a:t>
            </a:r>
          </a:p>
          <a:p>
            <a:pPr marL="285750" indent="-285750">
              <a:buFontTx/>
              <a:buChar char="-"/>
            </a:pPr>
            <a:r>
              <a:rPr lang="en-IN" b="0" i="0" u="none" strike="noStrike" baseline="0" dirty="0">
                <a:latin typeface="Calibri" panose="020F0502020204030204" pitchFamily="34" charset="0"/>
              </a:rPr>
              <a:t>The user can define the number of parallel processes and how many</a:t>
            </a:r>
          </a:p>
          <a:p>
            <a:r>
              <a:rPr lang="en-IN" dirty="0">
                <a:latin typeface="Calibri" panose="020F0502020204030204" pitchFamily="34" charset="0"/>
              </a:rPr>
              <a:t>      </a:t>
            </a:r>
            <a:r>
              <a:rPr lang="en-IN" b="0" i="0" u="none" strike="noStrike" baseline="0" dirty="0">
                <a:latin typeface="Calibri" panose="020F0502020204030204" pitchFamily="34" charset="0"/>
              </a:rPr>
              <a:t>should be completed for the Fork to terminate and workflow to</a:t>
            </a:r>
          </a:p>
          <a:p>
            <a:r>
              <a:rPr lang="en-IN" b="0" i="0" u="none" strike="noStrike" baseline="0" dirty="0">
                <a:latin typeface="Calibri" panose="020F0502020204030204" pitchFamily="34" charset="0"/>
              </a:rPr>
              <a:t>      continue</a:t>
            </a:r>
          </a:p>
          <a:p>
            <a:pPr marL="285750" indent="-285750">
              <a:buFontTx/>
              <a:buChar char="-"/>
            </a:pPr>
            <a:r>
              <a:rPr lang="en-IN" b="0" i="0" u="none" strike="noStrike" baseline="0" dirty="0">
                <a:latin typeface="Calibri" panose="020F0502020204030204" pitchFamily="34" charset="0"/>
              </a:rPr>
              <a:t>The fork can be terminated by defining a condition too</a:t>
            </a:r>
            <a:endParaRPr lang="en-IN" dirty="0"/>
          </a:p>
        </p:txBody>
      </p:sp>
      <p:pic>
        <p:nvPicPr>
          <p:cNvPr id="9" name="Picture 8"/>
          <p:cNvPicPr>
            <a:picLocks noChangeAspect="1"/>
          </p:cNvPicPr>
          <p:nvPr/>
        </p:nvPicPr>
        <p:blipFill>
          <a:blip r:embed="rId4"/>
          <a:stretch>
            <a:fillRect/>
          </a:stretch>
        </p:blipFill>
        <p:spPr>
          <a:xfrm>
            <a:off x="7444970" y="3303647"/>
            <a:ext cx="4319016" cy="3303812"/>
          </a:xfrm>
          <a:prstGeom prst="rect">
            <a:avLst/>
          </a:prstGeom>
        </p:spPr>
      </p:pic>
    </p:spTree>
    <p:extLst>
      <p:ext uri="{BB962C8B-B14F-4D97-AF65-F5344CB8AC3E}">
        <p14:creationId xmlns:p14="http://schemas.microsoft.com/office/powerpoint/2010/main" val="1419730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4256" y="497782"/>
            <a:ext cx="10210800" cy="1692771"/>
          </a:xfrm>
          <a:prstGeom prst="rect">
            <a:avLst/>
          </a:prstGeom>
        </p:spPr>
        <p:txBody>
          <a:bodyPr wrap="square">
            <a:spAutoFit/>
          </a:bodyPr>
          <a:lstStyle/>
          <a:p>
            <a:r>
              <a:rPr lang="en-IN" sz="2400" b="0" i="0" u="sng" strike="noStrike" baseline="0" dirty="0">
                <a:latin typeface="Calibri" panose="020F0502020204030204" pitchFamily="34" charset="0"/>
              </a:rPr>
              <a:t>Container operation:</a:t>
            </a:r>
          </a:p>
          <a:p>
            <a:r>
              <a:rPr lang="en-IN" sz="2000" b="0" i="0" u="none" strike="noStrike" baseline="0" dirty="0">
                <a:latin typeface="Calibri" panose="020F0502020204030204" pitchFamily="34" charset="0"/>
              </a:rPr>
              <a:t>- For the purpose of performing arithmetic operations or value assignments to workflow  </a:t>
            </a:r>
            <a:r>
              <a:rPr lang="en-IN" sz="2000" b="0" i="0" u="none" strike="noStrike" dirty="0">
                <a:latin typeface="Calibri" panose="020F0502020204030204" pitchFamily="34" charset="0"/>
              </a:rPr>
              <a:t>    </a:t>
            </a:r>
            <a:r>
              <a:rPr lang="en-IN" sz="2000" b="0" i="0" u="none" strike="noStrike" baseline="0" dirty="0">
                <a:latin typeface="Calibri" panose="020F0502020204030204" pitchFamily="34" charset="0"/>
              </a:rPr>
              <a:t>container</a:t>
            </a:r>
          </a:p>
          <a:p>
            <a:r>
              <a:rPr lang="en-IN" sz="2000" b="0" i="0" u="none" strike="noStrike" baseline="0" dirty="0">
                <a:latin typeface="Calibri" panose="020F0502020204030204" pitchFamily="34" charset="0"/>
              </a:rPr>
              <a:t>- Constants and data within workflow can be used</a:t>
            </a:r>
          </a:p>
          <a:p>
            <a:r>
              <a:rPr lang="en-IN" sz="2000" b="0" i="0" u="none" strike="noStrike" baseline="0" dirty="0">
                <a:latin typeface="Calibri" panose="020F0502020204030204" pitchFamily="34" charset="0"/>
              </a:rPr>
              <a:t>- Multiline operations are allowed</a:t>
            </a:r>
            <a:endParaRPr lang="en-IN" sz="2000" dirty="0"/>
          </a:p>
        </p:txBody>
      </p:sp>
      <p:pic>
        <p:nvPicPr>
          <p:cNvPr id="3" name="Picture 2"/>
          <p:cNvPicPr>
            <a:picLocks noChangeAspect="1"/>
          </p:cNvPicPr>
          <p:nvPr/>
        </p:nvPicPr>
        <p:blipFill>
          <a:blip r:embed="rId2"/>
          <a:stretch>
            <a:fillRect/>
          </a:stretch>
        </p:blipFill>
        <p:spPr>
          <a:xfrm>
            <a:off x="10068975" y="721368"/>
            <a:ext cx="1807650" cy="1245600"/>
          </a:xfrm>
          <a:prstGeom prst="rect">
            <a:avLst/>
          </a:prstGeom>
        </p:spPr>
      </p:pic>
      <p:sp>
        <p:nvSpPr>
          <p:cNvPr id="4" name="Rectangle 3"/>
          <p:cNvSpPr/>
          <p:nvPr/>
        </p:nvSpPr>
        <p:spPr>
          <a:xfrm>
            <a:off x="524256" y="2696135"/>
            <a:ext cx="9717024" cy="2123658"/>
          </a:xfrm>
          <a:prstGeom prst="rect">
            <a:avLst/>
          </a:prstGeom>
        </p:spPr>
        <p:txBody>
          <a:bodyPr wrap="square">
            <a:spAutoFit/>
          </a:bodyPr>
          <a:lstStyle/>
          <a:p>
            <a:r>
              <a:rPr lang="en-IN" sz="2400" b="0" i="0" u="sng" strike="noStrike" baseline="0" dirty="0" err="1">
                <a:latin typeface="Calibri" panose="020F0502020204030204" pitchFamily="34" charset="0"/>
              </a:rPr>
              <a:t>Subworkflow</a:t>
            </a:r>
            <a:r>
              <a:rPr lang="en-IN" sz="2400" b="0" i="0" u="sng" strike="noStrike" baseline="0" dirty="0">
                <a:latin typeface="Calibri" panose="020F0502020204030204" pitchFamily="34" charset="0"/>
              </a:rPr>
              <a:t>:</a:t>
            </a:r>
          </a:p>
          <a:p>
            <a:r>
              <a:rPr lang="en-IN" sz="2400" b="0" i="0" u="none" strike="noStrike" baseline="0" dirty="0">
                <a:latin typeface="Calibri" panose="020F0502020204030204" pitchFamily="34" charset="0"/>
              </a:rPr>
              <a:t>- </a:t>
            </a:r>
            <a:r>
              <a:rPr lang="en-IN" sz="2000" b="0" i="0" u="none" strike="noStrike" baseline="0" dirty="0">
                <a:latin typeface="Calibri" panose="020F0502020204030204" pitchFamily="34" charset="0"/>
              </a:rPr>
              <a:t>An activity that refers to another workflow rather than a task</a:t>
            </a:r>
          </a:p>
          <a:p>
            <a:endParaRPr lang="en-IN" sz="2000" b="0" i="0" u="none" strike="noStrike" baseline="0" dirty="0">
              <a:latin typeface="Calibri" panose="020F0502020204030204" pitchFamily="34" charset="0"/>
            </a:endParaRPr>
          </a:p>
          <a:p>
            <a:r>
              <a:rPr lang="en-IN" sz="2400" b="0" i="0" u="sng" strike="noStrike" baseline="0" dirty="0">
                <a:latin typeface="Calibri" panose="020F0502020204030204" pitchFamily="34" charset="0"/>
              </a:rPr>
              <a:t>Undefined Step:</a:t>
            </a:r>
          </a:p>
          <a:p>
            <a:r>
              <a:rPr lang="en-IN" sz="2000" b="0" i="0" u="none" strike="noStrike" baseline="0" dirty="0">
                <a:latin typeface="Calibri" panose="020F0502020204030204" pitchFamily="34" charset="0"/>
              </a:rPr>
              <a:t>- These can be used as placeholders during development</a:t>
            </a:r>
          </a:p>
          <a:p>
            <a:r>
              <a:rPr lang="en-IN" sz="2000" b="0" i="0" u="none" strike="noStrike" baseline="0" dirty="0">
                <a:latin typeface="Calibri" panose="020F0502020204030204" pitchFamily="34" charset="0"/>
              </a:rPr>
              <a:t>- They are ignored at run time</a:t>
            </a:r>
            <a:endParaRPr lang="en-IN" sz="2000" dirty="0"/>
          </a:p>
        </p:txBody>
      </p:sp>
    </p:spTree>
    <p:extLst>
      <p:ext uri="{BB962C8B-B14F-4D97-AF65-F5344CB8AC3E}">
        <p14:creationId xmlns:p14="http://schemas.microsoft.com/office/powerpoint/2010/main" val="3645901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What is a Container</a:t>
            </a:r>
            <a:endParaRPr lang="en-IN" u="sng" dirty="0"/>
          </a:p>
        </p:txBody>
      </p:sp>
      <p:sp>
        <p:nvSpPr>
          <p:cNvPr id="3" name="Content Placeholder 2"/>
          <p:cNvSpPr>
            <a:spLocks noGrp="1"/>
          </p:cNvSpPr>
          <p:nvPr>
            <p:ph idx="1"/>
          </p:nvPr>
        </p:nvSpPr>
        <p:spPr/>
        <p:txBody>
          <a:bodyPr/>
          <a:lstStyle/>
          <a:p>
            <a:r>
              <a:rPr lang="en-IN" dirty="0"/>
              <a:t>Containers are a common way of holding data throughout the workflow instance’s lifespan.</a:t>
            </a:r>
          </a:p>
          <a:p>
            <a:r>
              <a:rPr lang="en-IN" dirty="0"/>
              <a:t>Containers are used in interface between different parts of the workflow and between the workflow and business applications.</a:t>
            </a:r>
          </a:p>
        </p:txBody>
      </p:sp>
    </p:spTree>
    <p:extLst>
      <p:ext uri="{BB962C8B-B14F-4D97-AF65-F5344CB8AC3E}">
        <p14:creationId xmlns:p14="http://schemas.microsoft.com/office/powerpoint/2010/main" val="280466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92744"/>
            <a:ext cx="12100560" cy="6555641"/>
          </a:xfrm>
          <a:prstGeom prst="rect">
            <a:avLst/>
          </a:prstGeom>
        </p:spPr>
        <p:txBody>
          <a:bodyPr wrap="square">
            <a:spAutoFit/>
          </a:bodyPr>
          <a:lstStyle/>
          <a:p>
            <a:pPr marL="285750" indent="-285750">
              <a:buFont typeface="Wingdings" panose="05000000000000000000" pitchFamily="2" charset="2"/>
              <a:buChar char="v"/>
            </a:pPr>
            <a:r>
              <a:rPr lang="en-US" altLang="en-US" dirty="0">
                <a:latin typeface="Calibri" panose="020F0502020204030204" pitchFamily="34" charset="0"/>
              </a:rPr>
              <a:t>Workflow is a tool that automates business processes in a flexible and transparent way and maps the individual tasks to the users. Push technology informs and helps the users through the process. Steps which do not require user intervention are carried out automatically, along with business logic and escalation procedures</a:t>
            </a:r>
            <a:r>
              <a:rPr lang="en-US" altLang="en-US" sz="2400" dirty="0">
                <a:latin typeface="Calibri" panose="020F0502020204030204" pitchFamily="34" charset="0"/>
              </a:rPr>
              <a:t>.</a:t>
            </a:r>
            <a:endParaRPr lang="en-US" altLang="en-US" sz="4000" dirty="0">
              <a:latin typeface="Calibri" panose="020F0502020204030204" pitchFamily="34" charset="0"/>
            </a:endParaRPr>
          </a:p>
          <a:p>
            <a:pPr lvl="1"/>
            <a:endParaRPr lang="en-US" altLang="en-US" dirty="0">
              <a:latin typeface="Calibri" panose="020F0502020204030204" pitchFamily="34" charset="0"/>
            </a:endParaRPr>
          </a:p>
          <a:p>
            <a:pPr marL="742950" lvl="1" indent="-285750">
              <a:buFont typeface="Wingdings" panose="05000000000000000000" pitchFamily="2" charset="2"/>
              <a:buChar char="§"/>
            </a:pPr>
            <a:r>
              <a:rPr lang="en-US" altLang="en-US" dirty="0">
                <a:latin typeface="Calibri" panose="020F0502020204030204" pitchFamily="34" charset="0"/>
              </a:rPr>
              <a:t>Ensures adherence to that process</a:t>
            </a:r>
          </a:p>
          <a:p>
            <a:pPr marL="742950" lvl="1" indent="-285750">
              <a:buFont typeface="Wingdings" panose="05000000000000000000" pitchFamily="2" charset="2"/>
              <a:buChar char="§"/>
            </a:pPr>
            <a:r>
              <a:rPr lang="en-US" altLang="en-US" dirty="0">
                <a:latin typeface="Calibri" panose="020F0502020204030204" pitchFamily="34" charset="0"/>
              </a:rPr>
              <a:t>Transparency of users and process</a:t>
            </a:r>
          </a:p>
          <a:p>
            <a:pPr marL="742950" lvl="1" indent="-285750">
              <a:buFont typeface="Wingdings" panose="05000000000000000000" pitchFamily="2" charset="2"/>
              <a:buChar char="§"/>
            </a:pPr>
            <a:r>
              <a:rPr lang="en-US" altLang="en-US" dirty="0">
                <a:latin typeface="Calibri" panose="020F0502020204030204" pitchFamily="34" charset="0"/>
              </a:rPr>
              <a:t>Process data available at your finger tips</a:t>
            </a:r>
          </a:p>
          <a:p>
            <a:pPr marL="742950" lvl="1" indent="-285750">
              <a:buFont typeface="Wingdings" panose="05000000000000000000" pitchFamily="2" charset="2"/>
              <a:buChar char="§"/>
            </a:pPr>
            <a:r>
              <a:rPr lang="en-US" altLang="en-US" dirty="0">
                <a:latin typeface="Calibri" panose="020F0502020204030204" pitchFamily="34" charset="0"/>
              </a:rPr>
              <a:t>Reporting exposes bottlenecks and inefficiencies</a:t>
            </a:r>
          </a:p>
          <a:p>
            <a:pPr marL="228600" indent="-228600">
              <a:buFontTx/>
              <a:buAutoNum type="arabicPeriod"/>
            </a:pPr>
            <a:endParaRPr lang="en-US" altLang="en-US" dirty="0"/>
          </a:p>
          <a:p>
            <a:pPr marL="228600" indent="-228600">
              <a:buFontTx/>
              <a:buAutoNum type="arabicPeriod"/>
            </a:pPr>
            <a:r>
              <a:rPr lang="en-US" altLang="en-US" dirty="0"/>
              <a:t>Ensures adherence to that process because workflow definition of that process is in the system. The workflow pushes that work right to the users. It does not (usually) require the users to move it to the next stage (throw out those in-trays!). No need to get up from your desk and walk over a piece of paper to someone's in-tray.</a:t>
            </a:r>
          </a:p>
          <a:p>
            <a:pPr marL="228600" indent="-228600">
              <a:buFontTx/>
              <a:buAutoNum type="arabicPeriod"/>
            </a:pPr>
            <a:endParaRPr lang="en-US" altLang="en-US" dirty="0"/>
          </a:p>
          <a:p>
            <a:pPr marL="228600" indent="-228600">
              <a:buFontTx/>
              <a:buAutoNum type="arabicPeriod"/>
            </a:pPr>
            <a:r>
              <a:rPr lang="en-US" altLang="en-US" dirty="0"/>
              <a:t>Using the log, workflow stores who executes what action (e.g. approval) as well as other data such as date/time etc. Each business process that is a workflow is now measurable and measurements can be derived for how long it takes to complete a particular business process. E.g. Leave request approval, customer complaint, </a:t>
            </a:r>
            <a:r>
              <a:rPr lang="en-US" altLang="en-US" dirty="0" err="1"/>
              <a:t>etc</a:t>
            </a:r>
            <a:endParaRPr lang="en-US" altLang="en-US" dirty="0"/>
          </a:p>
          <a:p>
            <a:pPr marL="228600" indent="-228600">
              <a:buFontTx/>
              <a:buAutoNum type="arabicPeriod"/>
            </a:pPr>
            <a:endParaRPr lang="en-US" altLang="en-US" dirty="0"/>
          </a:p>
          <a:p>
            <a:pPr marL="228600" indent="-228600">
              <a:buFontTx/>
              <a:buAutoNum type="arabicPeriod"/>
            </a:pPr>
            <a:r>
              <a:rPr lang="en-US" altLang="en-US" dirty="0"/>
              <a:t>Data is pushed straight to the users screen via the use of attachments. E.g. a request for leave can appear in a manager’s inbox. Attached with it could be the employee record (along with previous leave requests </a:t>
            </a:r>
            <a:r>
              <a:rPr lang="en-US" altLang="en-US" dirty="0" err="1"/>
              <a:t>etc</a:t>
            </a:r>
            <a:r>
              <a:rPr lang="en-US" altLang="en-US" dirty="0"/>
              <a:t>). The manager does not need to search for this information. It is all a single mouse click away.</a:t>
            </a:r>
          </a:p>
          <a:p>
            <a:pPr marL="228600" indent="-228600">
              <a:buFontTx/>
              <a:buAutoNum type="arabicPeriod"/>
            </a:pPr>
            <a:endParaRPr lang="en-US" altLang="en-US" dirty="0"/>
          </a:p>
          <a:p>
            <a:pPr marL="228600" indent="-228600">
              <a:buFontTx/>
              <a:buAutoNum type="arabicPeriod"/>
            </a:pPr>
            <a:r>
              <a:rPr lang="en-US" altLang="en-US" dirty="0"/>
              <a:t>Using deadline monitoring, workflow can expose bottlenecks. Which employee is overworked, has slow turn-around of work, etc. furthermore, we can recognize which workers have some slack (work could be routed to them instead).</a:t>
            </a:r>
          </a:p>
        </p:txBody>
      </p:sp>
    </p:spTree>
    <p:extLst>
      <p:ext uri="{BB962C8B-B14F-4D97-AF65-F5344CB8AC3E}">
        <p14:creationId xmlns:p14="http://schemas.microsoft.com/office/powerpoint/2010/main" val="1118628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IN" b="1" dirty="0"/>
              <a:t>Type of Containers</a:t>
            </a:r>
            <a:endParaRPr lang="en-IN" dirty="0"/>
          </a:p>
        </p:txBody>
      </p:sp>
      <p:sp>
        <p:nvSpPr>
          <p:cNvPr id="3" name="Content Placeholder 2"/>
          <p:cNvSpPr>
            <a:spLocks noGrp="1"/>
          </p:cNvSpPr>
          <p:nvPr>
            <p:ph idx="1"/>
          </p:nvPr>
        </p:nvSpPr>
        <p:spPr>
          <a:xfrm>
            <a:off x="838200" y="1143000"/>
            <a:ext cx="10515600" cy="5033963"/>
          </a:xfrm>
        </p:spPr>
        <p:txBody>
          <a:bodyPr>
            <a:normAutofit fontScale="77500" lnSpcReduction="20000"/>
          </a:bodyPr>
          <a:lstStyle/>
          <a:p>
            <a:r>
              <a:rPr lang="en-IN" dirty="0"/>
              <a:t>A workflow container for each workflow and </a:t>
            </a:r>
            <a:r>
              <a:rPr lang="en-IN" dirty="0" err="1"/>
              <a:t>subworkflow</a:t>
            </a:r>
            <a:endParaRPr lang="en-IN" dirty="0"/>
          </a:p>
          <a:p>
            <a:pPr marL="0" indent="0">
              <a:buNone/>
            </a:pPr>
            <a:r>
              <a:rPr lang="en-IN" dirty="0"/>
              <a:t>   – </a:t>
            </a:r>
            <a:r>
              <a:rPr lang="en-IN" b="1" dirty="0"/>
              <a:t>Only container elements classified as import can be filled when the workflow is started.</a:t>
            </a:r>
          </a:p>
          <a:p>
            <a:r>
              <a:rPr lang="en-IN" dirty="0"/>
              <a:t>A task container for each task</a:t>
            </a:r>
          </a:p>
          <a:p>
            <a:pPr marL="0" indent="0">
              <a:buNone/>
            </a:pPr>
            <a:r>
              <a:rPr lang="en-IN" dirty="0"/>
              <a:t>   – </a:t>
            </a:r>
            <a:r>
              <a:rPr lang="en-IN" b="1" dirty="0"/>
              <a:t>Import container elements are filled from the workflow container and export container elements are transferred back.</a:t>
            </a:r>
          </a:p>
          <a:p>
            <a:r>
              <a:rPr lang="en-IN" dirty="0"/>
              <a:t>A method container for each method</a:t>
            </a:r>
          </a:p>
          <a:p>
            <a:pPr marL="0" indent="0">
              <a:buNone/>
            </a:pPr>
            <a:r>
              <a:rPr lang="en-IN" dirty="0"/>
              <a:t>   – </a:t>
            </a:r>
            <a:r>
              <a:rPr lang="en-IN" b="1" dirty="0"/>
              <a:t>Import container elements are filled from task container and export container elements are transferred back.</a:t>
            </a:r>
          </a:p>
          <a:p>
            <a:r>
              <a:rPr lang="en-IN" dirty="0"/>
              <a:t>An event container for each event</a:t>
            </a:r>
          </a:p>
          <a:p>
            <a:pPr marL="0" indent="0">
              <a:buNone/>
            </a:pPr>
            <a:r>
              <a:rPr lang="en-IN" dirty="0"/>
              <a:t>   – </a:t>
            </a:r>
            <a:r>
              <a:rPr lang="en-IN" b="1" dirty="0"/>
              <a:t>All event containers are export container elements only.</a:t>
            </a:r>
          </a:p>
          <a:p>
            <a:r>
              <a:rPr lang="en-IN" dirty="0"/>
              <a:t>A rule container for each rule</a:t>
            </a:r>
          </a:p>
          <a:p>
            <a:pPr marL="0" indent="0">
              <a:buNone/>
            </a:pPr>
            <a:r>
              <a:rPr lang="en-IN" dirty="0"/>
              <a:t>   – </a:t>
            </a:r>
            <a:r>
              <a:rPr lang="en-IN" b="1" dirty="0"/>
              <a:t>The import container elements are filled from the workflow container (or task container). The _RULE_RESULT elements is the only export parameter and this is optional.</a:t>
            </a:r>
            <a:endParaRPr lang="en-IN" dirty="0"/>
          </a:p>
        </p:txBody>
      </p:sp>
    </p:spTree>
    <p:extLst>
      <p:ext uri="{BB962C8B-B14F-4D97-AF65-F5344CB8AC3E}">
        <p14:creationId xmlns:p14="http://schemas.microsoft.com/office/powerpoint/2010/main" val="1404436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Binding</a:t>
            </a:r>
            <a:endParaRPr lang="en-IN" u="sng" dirty="0"/>
          </a:p>
        </p:txBody>
      </p:sp>
      <p:sp>
        <p:nvSpPr>
          <p:cNvPr id="3" name="Content Placeholder 2"/>
          <p:cNvSpPr>
            <a:spLocks noGrp="1"/>
          </p:cNvSpPr>
          <p:nvPr>
            <p:ph idx="1"/>
          </p:nvPr>
        </p:nvSpPr>
        <p:spPr/>
        <p:txBody>
          <a:bodyPr>
            <a:normAutofit/>
          </a:bodyPr>
          <a:lstStyle/>
          <a:p>
            <a:r>
              <a:rPr lang="en-IN" dirty="0"/>
              <a:t>Data can be passed from one type to another using binding.</a:t>
            </a:r>
          </a:p>
          <a:p>
            <a:r>
              <a:rPr lang="en-IN" dirty="0"/>
              <a:t>At runtime, the bindings are executed at the appropriate point in the workflow.</a:t>
            </a:r>
          </a:p>
          <a:p>
            <a:pPr lvl="1">
              <a:buFont typeface="Wingdings" panose="05000000000000000000" pitchFamily="2" charset="2"/>
              <a:buChar char="ü"/>
            </a:pPr>
            <a:r>
              <a:rPr lang="en-IN" dirty="0"/>
              <a:t>For instance, for a synchronous task, the workflow-to-task binding is executed as part of work item creation and the task-to-workflow  binding is executed as part of work item completion.</a:t>
            </a:r>
          </a:p>
        </p:txBody>
      </p:sp>
    </p:spTree>
    <p:extLst>
      <p:ext uri="{BB962C8B-B14F-4D97-AF65-F5344CB8AC3E}">
        <p14:creationId xmlns:p14="http://schemas.microsoft.com/office/powerpoint/2010/main" val="327281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Containers and Bindings</a:t>
            </a:r>
            <a:endParaRPr lang="en-IN" u="sng" dirty="0"/>
          </a:p>
        </p:txBody>
      </p:sp>
      <p:pic>
        <p:nvPicPr>
          <p:cNvPr id="4" name="Content Placeholder 3"/>
          <p:cNvPicPr>
            <a:picLocks noGrp="1" noChangeAspect="1"/>
          </p:cNvPicPr>
          <p:nvPr>
            <p:ph idx="1"/>
          </p:nvPr>
        </p:nvPicPr>
        <p:blipFill>
          <a:blip r:embed="rId2"/>
          <a:stretch>
            <a:fillRect/>
          </a:stretch>
        </p:blipFill>
        <p:spPr>
          <a:xfrm>
            <a:off x="704088" y="1825624"/>
            <a:ext cx="10570463" cy="4730623"/>
          </a:xfrm>
          <a:prstGeom prst="rect">
            <a:avLst/>
          </a:prstGeom>
        </p:spPr>
      </p:pic>
    </p:spTree>
    <p:extLst>
      <p:ext uri="{BB962C8B-B14F-4D97-AF65-F5344CB8AC3E}">
        <p14:creationId xmlns:p14="http://schemas.microsoft.com/office/powerpoint/2010/main" val="3813693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 Item</a:t>
            </a:r>
            <a:endParaRPr lang="en-IN" u="sng" dirty="0"/>
          </a:p>
        </p:txBody>
      </p:sp>
      <p:sp>
        <p:nvSpPr>
          <p:cNvPr id="3" name="Content Placeholder 2"/>
          <p:cNvSpPr>
            <a:spLocks noGrp="1"/>
          </p:cNvSpPr>
          <p:nvPr>
            <p:ph idx="1"/>
          </p:nvPr>
        </p:nvSpPr>
        <p:spPr/>
        <p:txBody>
          <a:bodyPr>
            <a:normAutofit/>
          </a:bodyPr>
          <a:lstStyle/>
          <a:p>
            <a:r>
              <a:rPr lang="en-IN" dirty="0"/>
              <a:t>Object that represents a task or action in the workflow system at runtime.</a:t>
            </a:r>
          </a:p>
          <a:p>
            <a:r>
              <a:rPr lang="en-IN" dirty="0"/>
              <a:t>Work items are subdivided into a specific work item type according to their assignments. The internal processing procedures are controlled via this work item type. The work item type determines which statuses and transitions are valid.</a:t>
            </a:r>
          </a:p>
          <a:p>
            <a:r>
              <a:rPr lang="en-IN" dirty="0"/>
              <a:t>Depending on the work item type, some of these work items are displayed in a user's work list. Other work items, on the other hand, are only used and processed internally.</a:t>
            </a:r>
          </a:p>
        </p:txBody>
      </p:sp>
    </p:spTree>
    <p:extLst>
      <p:ext uri="{BB962C8B-B14F-4D97-AF65-F5344CB8AC3E}">
        <p14:creationId xmlns:p14="http://schemas.microsoft.com/office/powerpoint/2010/main" val="3232180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 item Types</a:t>
            </a:r>
            <a:endParaRPr lang="en-IN" u="sng" dirty="0"/>
          </a:p>
        </p:txBody>
      </p:sp>
      <p:sp>
        <p:nvSpPr>
          <p:cNvPr id="3" name="Content Placeholder 2"/>
          <p:cNvSpPr>
            <a:spLocks noGrp="1"/>
          </p:cNvSpPr>
          <p:nvPr>
            <p:ph idx="1"/>
          </p:nvPr>
        </p:nvSpPr>
        <p:spPr>
          <a:xfrm>
            <a:off x="838200" y="1527048"/>
            <a:ext cx="10515600" cy="4649915"/>
          </a:xfrm>
        </p:spPr>
        <p:txBody>
          <a:bodyPr>
            <a:normAutofit fontScale="92500" lnSpcReduction="20000"/>
          </a:bodyPr>
          <a:lstStyle/>
          <a:p>
            <a:r>
              <a:rPr lang="en-IN" dirty="0"/>
              <a:t>A </a:t>
            </a:r>
            <a:r>
              <a:rPr lang="en-IN" b="1" dirty="0"/>
              <a:t>Work item that represents a Work Queue</a:t>
            </a:r>
          </a:p>
          <a:p>
            <a:r>
              <a:rPr lang="en-IN" dirty="0"/>
              <a:t>B </a:t>
            </a:r>
            <a:r>
              <a:rPr lang="en-IN" b="1" dirty="0"/>
              <a:t>Work item for Background step</a:t>
            </a:r>
          </a:p>
          <a:p>
            <a:r>
              <a:rPr lang="en-IN" dirty="0"/>
              <a:t>C </a:t>
            </a:r>
            <a:r>
              <a:rPr lang="en-IN" b="1" dirty="0"/>
              <a:t>Work item that represents a container linkage</a:t>
            </a:r>
          </a:p>
          <a:p>
            <a:r>
              <a:rPr lang="en-IN" dirty="0"/>
              <a:t>D </a:t>
            </a:r>
            <a:r>
              <a:rPr lang="en-IN" b="1" dirty="0"/>
              <a:t>Deadline work item; Notification upon Missed Deadline</a:t>
            </a:r>
          </a:p>
          <a:p>
            <a:r>
              <a:rPr lang="en-IN" dirty="0"/>
              <a:t>E </a:t>
            </a:r>
            <a:r>
              <a:rPr lang="en-IN" b="1" dirty="0"/>
              <a:t>Workitem that waits for an Event (Wait step)</a:t>
            </a:r>
          </a:p>
          <a:p>
            <a:r>
              <a:rPr lang="en-IN" dirty="0"/>
              <a:t>F </a:t>
            </a:r>
            <a:r>
              <a:rPr lang="en-IN" b="1" dirty="0"/>
              <a:t>Workflow (Also </a:t>
            </a:r>
            <a:r>
              <a:rPr lang="en-IN" b="1" dirty="0" err="1"/>
              <a:t>subworkflow</a:t>
            </a:r>
            <a:r>
              <a:rPr lang="en-IN" b="1" dirty="0"/>
              <a:t>)</a:t>
            </a:r>
          </a:p>
          <a:p>
            <a:r>
              <a:rPr lang="en-IN" dirty="0"/>
              <a:t>N </a:t>
            </a:r>
            <a:r>
              <a:rPr lang="en-IN" b="1" dirty="0"/>
              <a:t>Notification Item (Obsolete)</a:t>
            </a:r>
          </a:p>
          <a:p>
            <a:r>
              <a:rPr lang="en-IN" dirty="0"/>
              <a:t>P </a:t>
            </a:r>
            <a:r>
              <a:rPr lang="en-IN" b="1" dirty="0"/>
              <a:t>Work item that Represents a Remote Work item (Proxy WI)</a:t>
            </a:r>
          </a:p>
          <a:p>
            <a:r>
              <a:rPr lang="en-IN" dirty="0"/>
              <a:t>R </a:t>
            </a:r>
            <a:r>
              <a:rPr lang="en-IN" b="1" dirty="0"/>
              <a:t>Work item that Represents a Remote Work item (http)</a:t>
            </a:r>
          </a:p>
          <a:p>
            <a:r>
              <a:rPr lang="en-IN" dirty="0"/>
              <a:t>W </a:t>
            </a:r>
            <a:r>
              <a:rPr lang="en-IN" b="1" dirty="0"/>
              <a:t>Dialog work item; Represents a Single-step Task</a:t>
            </a:r>
          </a:p>
          <a:p>
            <a:r>
              <a:rPr lang="en-IN" dirty="0"/>
              <a:t>X </a:t>
            </a:r>
            <a:r>
              <a:rPr lang="en-IN" b="1" dirty="0"/>
              <a:t>Work item that Represents a Block</a:t>
            </a:r>
            <a:endParaRPr lang="en-IN" dirty="0"/>
          </a:p>
        </p:txBody>
      </p:sp>
    </p:spTree>
    <p:extLst>
      <p:ext uri="{BB962C8B-B14F-4D97-AF65-F5344CB8AC3E}">
        <p14:creationId xmlns:p14="http://schemas.microsoft.com/office/powerpoint/2010/main" val="1189162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 item Status</a:t>
            </a:r>
            <a:endParaRPr lang="en-IN" u="sng" dirty="0"/>
          </a:p>
        </p:txBody>
      </p:sp>
      <p:sp>
        <p:nvSpPr>
          <p:cNvPr id="3" name="Content Placeholder 2"/>
          <p:cNvSpPr>
            <a:spLocks noGrp="1"/>
          </p:cNvSpPr>
          <p:nvPr>
            <p:ph idx="1"/>
          </p:nvPr>
        </p:nvSpPr>
        <p:spPr>
          <a:xfrm>
            <a:off x="838200" y="1499616"/>
            <a:ext cx="10515600" cy="5047488"/>
          </a:xfrm>
        </p:spPr>
        <p:txBody>
          <a:bodyPr>
            <a:normAutofit fontScale="92500" lnSpcReduction="10000"/>
          </a:bodyPr>
          <a:lstStyle/>
          <a:p>
            <a:r>
              <a:rPr lang="en-IN" dirty="0"/>
              <a:t>WAITING</a:t>
            </a:r>
            <a:r>
              <a:rPr lang="en-IN" b="1" dirty="0"/>
              <a:t>: Waiting (Also: Work items in Resubmission)</a:t>
            </a:r>
          </a:p>
          <a:p>
            <a:r>
              <a:rPr lang="en-IN" dirty="0"/>
              <a:t>READY</a:t>
            </a:r>
          </a:p>
          <a:p>
            <a:r>
              <a:rPr lang="en-IN" dirty="0"/>
              <a:t>SELECTED</a:t>
            </a:r>
            <a:r>
              <a:rPr lang="en-IN" b="1" dirty="0"/>
              <a:t>: Reserved</a:t>
            </a:r>
          </a:p>
          <a:p>
            <a:r>
              <a:rPr lang="en-IN" dirty="0"/>
              <a:t>STARTED</a:t>
            </a:r>
            <a:r>
              <a:rPr lang="en-IN" b="1" dirty="0"/>
              <a:t>: In Process</a:t>
            </a:r>
          </a:p>
          <a:p>
            <a:r>
              <a:rPr lang="en-IN" dirty="0"/>
              <a:t>ERROR</a:t>
            </a:r>
          </a:p>
          <a:p>
            <a:r>
              <a:rPr lang="en-IN" dirty="0"/>
              <a:t>COMMITED</a:t>
            </a:r>
            <a:r>
              <a:rPr lang="en-IN" b="1" dirty="0"/>
              <a:t>: Executed (Only If </a:t>
            </a:r>
            <a:r>
              <a:rPr lang="en-IN" b="1" dirty="0" err="1"/>
              <a:t>Expl</a:t>
            </a:r>
            <a:r>
              <a:rPr lang="en-IN" b="1" dirty="0"/>
              <a:t>. End Confirmation Is Expected)</a:t>
            </a:r>
          </a:p>
          <a:p>
            <a:r>
              <a:rPr lang="en-IN" dirty="0"/>
              <a:t>COMPLETED</a:t>
            </a:r>
          </a:p>
          <a:p>
            <a:r>
              <a:rPr lang="en-IN" dirty="0"/>
              <a:t>CANCELLED</a:t>
            </a:r>
            <a:r>
              <a:rPr lang="en-IN" b="1" dirty="0"/>
              <a:t>: Logically Deleted</a:t>
            </a:r>
          </a:p>
          <a:p>
            <a:r>
              <a:rPr lang="en-IN" dirty="0"/>
              <a:t>CHECKED</a:t>
            </a:r>
            <a:r>
              <a:rPr lang="en-IN" b="1" dirty="0"/>
              <a:t>: In Preparation</a:t>
            </a:r>
          </a:p>
          <a:p>
            <a:r>
              <a:rPr lang="en-IN" dirty="0"/>
              <a:t>EXCPCAUGHT</a:t>
            </a:r>
            <a:r>
              <a:rPr lang="en-IN" b="1" dirty="0"/>
              <a:t>: Exception caught</a:t>
            </a:r>
          </a:p>
          <a:p>
            <a:r>
              <a:rPr lang="en-IN" dirty="0"/>
              <a:t>EXCPHANDLR</a:t>
            </a:r>
            <a:r>
              <a:rPr lang="en-IN" b="1" dirty="0"/>
              <a:t>: Exception Being Handled</a:t>
            </a:r>
            <a:endParaRPr lang="en-IN" dirty="0"/>
          </a:p>
        </p:txBody>
      </p:sp>
    </p:spTree>
    <p:extLst>
      <p:ext uri="{BB962C8B-B14F-4D97-AF65-F5344CB8AC3E}">
        <p14:creationId xmlns:p14="http://schemas.microsoft.com/office/powerpoint/2010/main" val="2465749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Deadline Monitoring</a:t>
            </a:r>
            <a:endParaRPr lang="en-IN" u="sng" dirty="0"/>
          </a:p>
        </p:txBody>
      </p:sp>
      <p:pic>
        <p:nvPicPr>
          <p:cNvPr id="4" name="Content Placeholder 3"/>
          <p:cNvPicPr>
            <a:picLocks noGrp="1" noChangeAspect="1"/>
          </p:cNvPicPr>
          <p:nvPr>
            <p:ph idx="1"/>
          </p:nvPr>
        </p:nvPicPr>
        <p:blipFill>
          <a:blip r:embed="rId2"/>
          <a:stretch>
            <a:fillRect/>
          </a:stretch>
        </p:blipFill>
        <p:spPr>
          <a:xfrm>
            <a:off x="640080" y="1783081"/>
            <a:ext cx="9999345" cy="4051776"/>
          </a:xfrm>
          <a:prstGeom prst="rect">
            <a:avLst/>
          </a:prstGeom>
        </p:spPr>
      </p:pic>
    </p:spTree>
    <p:extLst>
      <p:ext uri="{BB962C8B-B14F-4D97-AF65-F5344CB8AC3E}">
        <p14:creationId xmlns:p14="http://schemas.microsoft.com/office/powerpoint/2010/main" val="2774794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Deadlines for Workflow Steps</a:t>
            </a:r>
            <a:endParaRPr lang="en-IN" u="sng" dirty="0"/>
          </a:p>
        </p:txBody>
      </p:sp>
      <p:sp>
        <p:nvSpPr>
          <p:cNvPr id="3" name="Content Placeholder 2"/>
          <p:cNvSpPr>
            <a:spLocks noGrp="1"/>
          </p:cNvSpPr>
          <p:nvPr>
            <p:ph idx="1"/>
          </p:nvPr>
        </p:nvSpPr>
        <p:spPr>
          <a:xfrm>
            <a:off x="838200" y="1554480"/>
            <a:ext cx="10515600" cy="4864608"/>
          </a:xfrm>
        </p:spPr>
        <p:txBody>
          <a:bodyPr>
            <a:normAutofit fontScale="85000" lnSpcReduction="20000"/>
          </a:bodyPr>
          <a:lstStyle/>
          <a:p>
            <a:r>
              <a:rPr lang="en-IN" dirty="0"/>
              <a:t>Requested start</a:t>
            </a:r>
          </a:p>
          <a:p>
            <a:pPr marL="0" indent="0">
              <a:buNone/>
            </a:pPr>
            <a:r>
              <a:rPr lang="en-IN" dirty="0"/>
              <a:t>    – </a:t>
            </a:r>
            <a:r>
              <a:rPr lang="en-IN" b="1" dirty="0"/>
              <a:t>Earliest possible point in time for the commencement of processing</a:t>
            </a:r>
          </a:p>
          <a:p>
            <a:pPr marL="0" indent="0">
              <a:buNone/>
            </a:pPr>
            <a:r>
              <a:rPr lang="en-IN" dirty="0"/>
              <a:t>    – </a:t>
            </a:r>
            <a:r>
              <a:rPr lang="en-IN" b="1" dirty="0"/>
              <a:t>The requested start is not a monitored deadline in the strict sense. It is when a work item first appears in an agent's inbox.</a:t>
            </a:r>
          </a:p>
          <a:p>
            <a:r>
              <a:rPr lang="en-IN" dirty="0"/>
              <a:t>Requested end</a:t>
            </a:r>
          </a:p>
          <a:p>
            <a:pPr marL="0" indent="0">
              <a:buNone/>
            </a:pPr>
            <a:r>
              <a:rPr lang="en-IN" dirty="0"/>
              <a:t>    – </a:t>
            </a:r>
            <a:r>
              <a:rPr lang="en-IN" b="1" dirty="0"/>
              <a:t>Requested end deadline for processing a step</a:t>
            </a:r>
          </a:p>
          <a:p>
            <a:r>
              <a:rPr lang="en-IN" dirty="0"/>
              <a:t>Latest start</a:t>
            </a:r>
          </a:p>
          <a:p>
            <a:pPr marL="0" indent="0">
              <a:buNone/>
            </a:pPr>
            <a:r>
              <a:rPr lang="en-IN" dirty="0"/>
              <a:t>    – </a:t>
            </a:r>
            <a:r>
              <a:rPr lang="en-IN" b="1" dirty="0"/>
              <a:t>Latest start deadline for processing a step</a:t>
            </a:r>
          </a:p>
          <a:p>
            <a:pPr marL="0" indent="0">
              <a:buNone/>
            </a:pPr>
            <a:r>
              <a:rPr lang="en-IN" dirty="0"/>
              <a:t>• Latest end</a:t>
            </a:r>
          </a:p>
          <a:p>
            <a:pPr marL="0" indent="0">
              <a:buNone/>
            </a:pPr>
            <a:r>
              <a:rPr lang="en-IN" dirty="0"/>
              <a:t>   – </a:t>
            </a:r>
            <a:r>
              <a:rPr lang="en-IN" b="1" dirty="0"/>
              <a:t>Deadline by which the processing of a step must be completed.</a:t>
            </a:r>
          </a:p>
          <a:p>
            <a:r>
              <a:rPr lang="en-IN" dirty="0"/>
              <a:t>Note:</a:t>
            </a:r>
          </a:p>
          <a:p>
            <a:r>
              <a:rPr lang="en-IN" dirty="0"/>
              <a:t>All deadlines are monitored using the background job SWWDHEX with job class A. The job calls the report RSWWDHEX.</a:t>
            </a:r>
          </a:p>
        </p:txBody>
      </p:sp>
    </p:spTree>
    <p:extLst>
      <p:ext uri="{BB962C8B-B14F-4D97-AF65-F5344CB8AC3E}">
        <p14:creationId xmlns:p14="http://schemas.microsoft.com/office/powerpoint/2010/main" val="1884304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Events</a:t>
            </a:r>
            <a:endParaRPr lang="en-IN" u="sng" dirty="0"/>
          </a:p>
        </p:txBody>
      </p:sp>
      <p:sp>
        <p:nvSpPr>
          <p:cNvPr id="3" name="Content Placeholder 2"/>
          <p:cNvSpPr>
            <a:spLocks noGrp="1"/>
          </p:cNvSpPr>
          <p:nvPr>
            <p:ph idx="1"/>
          </p:nvPr>
        </p:nvSpPr>
        <p:spPr/>
        <p:txBody>
          <a:bodyPr>
            <a:normAutofit/>
          </a:bodyPr>
          <a:lstStyle/>
          <a:p>
            <a:r>
              <a:rPr lang="en-IN" dirty="0"/>
              <a:t>Events are part of business object, are triggered for changes in the state of the object, which can cause other processes to begin.</a:t>
            </a:r>
          </a:p>
          <a:p>
            <a:r>
              <a:rPr lang="en-IN" dirty="0"/>
              <a:t>Used for Triggering the Workflow</a:t>
            </a:r>
          </a:p>
          <a:p>
            <a:r>
              <a:rPr lang="en-IN" dirty="0"/>
              <a:t>Necessary information needs to be entered on “Triggering Events” tab of the Workflow Builder.</a:t>
            </a:r>
          </a:p>
          <a:p>
            <a:r>
              <a:rPr lang="en-IN" dirty="0"/>
              <a:t>Workflow Engine will automatically generate the binding. You can change it afterwards.</a:t>
            </a:r>
          </a:p>
          <a:p>
            <a:r>
              <a:rPr lang="en-IN" dirty="0"/>
              <a:t>Events can also be defined in Classes. Their behaviour is similar to the events declared in Objects.</a:t>
            </a:r>
          </a:p>
        </p:txBody>
      </p:sp>
    </p:spTree>
    <p:extLst>
      <p:ext uri="{BB962C8B-B14F-4D97-AF65-F5344CB8AC3E}">
        <p14:creationId xmlns:p14="http://schemas.microsoft.com/office/powerpoint/2010/main" val="2888150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Event Creators &amp; Receivers</a:t>
            </a:r>
            <a:endParaRPr lang="en-IN" u="sng" dirty="0"/>
          </a:p>
        </p:txBody>
      </p:sp>
      <p:pic>
        <p:nvPicPr>
          <p:cNvPr id="4" name="Content Placeholder 3"/>
          <p:cNvPicPr>
            <a:picLocks noGrp="1" noChangeAspect="1"/>
          </p:cNvPicPr>
          <p:nvPr>
            <p:ph idx="1"/>
          </p:nvPr>
        </p:nvPicPr>
        <p:blipFill>
          <a:blip r:embed="rId2"/>
          <a:stretch>
            <a:fillRect/>
          </a:stretch>
        </p:blipFill>
        <p:spPr>
          <a:xfrm>
            <a:off x="1389888" y="2019680"/>
            <a:ext cx="9171432" cy="4472560"/>
          </a:xfrm>
          <a:prstGeom prst="rect">
            <a:avLst/>
          </a:prstGeom>
        </p:spPr>
      </p:pic>
    </p:spTree>
    <p:extLst>
      <p:ext uri="{BB962C8B-B14F-4D97-AF65-F5344CB8AC3E}">
        <p14:creationId xmlns:p14="http://schemas.microsoft.com/office/powerpoint/2010/main" val="178658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What is Workflow Builder?</a:t>
            </a:r>
            <a:endParaRPr lang="en-IN" dirty="0"/>
          </a:p>
        </p:txBody>
      </p:sp>
      <p:sp>
        <p:nvSpPr>
          <p:cNvPr id="3" name="Content Placeholder 2"/>
          <p:cNvSpPr>
            <a:spLocks noGrp="1"/>
          </p:cNvSpPr>
          <p:nvPr>
            <p:ph idx="1"/>
          </p:nvPr>
        </p:nvSpPr>
        <p:spPr/>
        <p:txBody>
          <a:bodyPr/>
          <a:lstStyle/>
          <a:p>
            <a:r>
              <a:rPr lang="en-IN" dirty="0"/>
              <a:t> Modelling tool for creating a workflow definition.</a:t>
            </a:r>
          </a:p>
          <a:p>
            <a:pPr lvl="1">
              <a:buFont typeface="Wingdings" panose="05000000000000000000" pitchFamily="2" charset="2"/>
              <a:buChar char="ü"/>
            </a:pPr>
            <a:r>
              <a:rPr lang="en-IN" dirty="0"/>
              <a:t>  Creating and process workflow definition</a:t>
            </a:r>
          </a:p>
          <a:p>
            <a:pPr lvl="1">
              <a:buFont typeface="Wingdings" panose="05000000000000000000" pitchFamily="2" charset="2"/>
              <a:buChar char="ü"/>
            </a:pPr>
            <a:r>
              <a:rPr lang="en-IN" dirty="0"/>
              <a:t>  Test and activate a workflow definition</a:t>
            </a:r>
          </a:p>
        </p:txBody>
      </p:sp>
    </p:spTree>
    <p:extLst>
      <p:ext uri="{BB962C8B-B14F-4D97-AF65-F5344CB8AC3E}">
        <p14:creationId xmlns:p14="http://schemas.microsoft.com/office/powerpoint/2010/main" val="1316647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Event Creation and Triggering</a:t>
            </a:r>
            <a:endParaRPr lang="en-IN" u="sng" dirty="0"/>
          </a:p>
        </p:txBody>
      </p:sp>
      <p:sp>
        <p:nvSpPr>
          <p:cNvPr id="3" name="Content Placeholder 2"/>
          <p:cNvSpPr>
            <a:spLocks noGrp="1"/>
          </p:cNvSpPr>
          <p:nvPr>
            <p:ph idx="1"/>
          </p:nvPr>
        </p:nvSpPr>
        <p:spPr/>
        <p:txBody>
          <a:bodyPr/>
          <a:lstStyle/>
          <a:p>
            <a:r>
              <a:rPr lang="en-IN" dirty="0"/>
              <a:t>Define Object in Business Object Builder</a:t>
            </a:r>
          </a:p>
          <a:p>
            <a:pPr marL="0" indent="0">
              <a:buNone/>
            </a:pPr>
            <a:r>
              <a:rPr lang="en-IN" dirty="0"/>
              <a:t>  • Trigger Event:</a:t>
            </a:r>
          </a:p>
          <a:p>
            <a:pPr marL="0" indent="0">
              <a:buNone/>
            </a:pPr>
            <a:r>
              <a:rPr lang="en-IN" dirty="0"/>
              <a:t> 	– Implicitly via generic tools, for example change documents,   status management, message control </a:t>
            </a:r>
            <a:r>
              <a:rPr lang="en-IN" dirty="0" err="1"/>
              <a:t>etc</a:t>
            </a:r>
            <a:endParaRPr lang="en-IN" dirty="0"/>
          </a:p>
          <a:p>
            <a:pPr marL="0" indent="0">
              <a:buNone/>
            </a:pPr>
            <a:r>
              <a:rPr lang="en-IN" dirty="0"/>
              <a:t>	– Explicitly via function module</a:t>
            </a:r>
          </a:p>
          <a:p>
            <a:pPr marL="0" indent="0">
              <a:buNone/>
            </a:pPr>
            <a:r>
              <a:rPr lang="en-IN" dirty="0"/>
              <a:t>  		• SWE_CREATE_EVENT</a:t>
            </a:r>
          </a:p>
        </p:txBody>
      </p:sp>
    </p:spTree>
    <p:extLst>
      <p:ext uri="{BB962C8B-B14F-4D97-AF65-F5344CB8AC3E}">
        <p14:creationId xmlns:p14="http://schemas.microsoft.com/office/powerpoint/2010/main" val="411369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Monitoring &amp; Analysis</a:t>
            </a:r>
            <a:endParaRPr lang="en-IN" u="sng" dirty="0"/>
          </a:p>
        </p:txBody>
      </p:sp>
      <p:sp>
        <p:nvSpPr>
          <p:cNvPr id="3" name="Content Placeholder 2"/>
          <p:cNvSpPr>
            <a:spLocks noGrp="1"/>
          </p:cNvSpPr>
          <p:nvPr>
            <p:ph idx="1"/>
          </p:nvPr>
        </p:nvSpPr>
        <p:spPr/>
        <p:txBody>
          <a:bodyPr>
            <a:normAutofit fontScale="77500" lnSpcReduction="20000"/>
          </a:bodyPr>
          <a:lstStyle/>
          <a:p>
            <a:r>
              <a:rPr lang="en-IN" dirty="0"/>
              <a:t>Reporting</a:t>
            </a:r>
          </a:p>
          <a:p>
            <a:pPr marL="0" indent="0">
              <a:buNone/>
            </a:pPr>
            <a:r>
              <a:rPr lang="en-IN" dirty="0"/>
              <a:t>	– Work Item Monitoring</a:t>
            </a:r>
          </a:p>
          <a:p>
            <a:pPr marL="0" indent="0">
              <a:buNone/>
            </a:pPr>
            <a:r>
              <a:rPr lang="en-IN" dirty="0"/>
              <a:t>	– Work Item Analysis</a:t>
            </a:r>
          </a:p>
          <a:p>
            <a:pPr marL="0" indent="0">
              <a:buNone/>
            </a:pPr>
            <a:r>
              <a:rPr lang="en-IN" dirty="0"/>
              <a:t>	– Work load Analysis</a:t>
            </a:r>
          </a:p>
          <a:p>
            <a:r>
              <a:rPr lang="en-IN" dirty="0"/>
              <a:t>Workflow Diagnostic Tool</a:t>
            </a:r>
          </a:p>
          <a:p>
            <a:pPr marL="0" indent="0">
              <a:buNone/>
            </a:pPr>
            <a:endParaRPr lang="en-IN" b="1" u="sng" dirty="0"/>
          </a:p>
          <a:p>
            <a:pPr marL="0" indent="0">
              <a:buNone/>
            </a:pPr>
            <a:r>
              <a:rPr lang="en-IN" b="1" u="sng" dirty="0"/>
              <a:t>Reporting</a:t>
            </a:r>
          </a:p>
          <a:p>
            <a:r>
              <a:rPr lang="en-IN" dirty="0"/>
              <a:t>Reporting on Workflow Progress</a:t>
            </a:r>
          </a:p>
          <a:p>
            <a:r>
              <a:rPr lang="en-IN" dirty="0"/>
              <a:t>Work Items by Processing Duration</a:t>
            </a:r>
          </a:p>
          <a:p>
            <a:r>
              <a:rPr lang="en-IN" dirty="0"/>
              <a:t>Work Items with Monitored Deadlines</a:t>
            </a:r>
          </a:p>
          <a:p>
            <a:r>
              <a:rPr lang="en-IN" dirty="0"/>
              <a:t>Work Items per Task</a:t>
            </a:r>
          </a:p>
          <a:p>
            <a:r>
              <a:rPr lang="en-IN" dirty="0"/>
              <a:t>Reporting on Agent Behaviour</a:t>
            </a:r>
          </a:p>
        </p:txBody>
      </p:sp>
    </p:spTree>
    <p:extLst>
      <p:ext uri="{BB962C8B-B14F-4D97-AF65-F5344CB8AC3E}">
        <p14:creationId xmlns:p14="http://schemas.microsoft.com/office/powerpoint/2010/main" val="160766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Reporting on Workflow Progress</a:t>
            </a:r>
            <a:endParaRPr lang="en-IN" u="sng" dirty="0"/>
          </a:p>
        </p:txBody>
      </p:sp>
      <p:sp>
        <p:nvSpPr>
          <p:cNvPr id="3" name="Content Placeholder 2"/>
          <p:cNvSpPr>
            <a:spLocks noGrp="1"/>
          </p:cNvSpPr>
          <p:nvPr>
            <p:ph idx="1"/>
          </p:nvPr>
        </p:nvSpPr>
        <p:spPr>
          <a:xfrm>
            <a:off x="838200" y="1344168"/>
            <a:ext cx="10515600" cy="4832795"/>
          </a:xfrm>
        </p:spPr>
        <p:txBody>
          <a:bodyPr/>
          <a:lstStyle/>
          <a:p>
            <a:r>
              <a:rPr lang="en-IN" dirty="0"/>
              <a:t>Transaction code: SWI1</a:t>
            </a:r>
          </a:p>
          <a:p>
            <a:pPr lvl="1">
              <a:buFont typeface="Wingdings" panose="05000000000000000000" pitchFamily="2" charset="2"/>
              <a:buChar char="ü"/>
            </a:pPr>
            <a:r>
              <a:rPr lang="en-IN" sz="2000" dirty="0"/>
              <a:t>This report shows all the work items of the particular task in a particular time period.</a:t>
            </a:r>
          </a:p>
          <a:p>
            <a:pPr lvl="1">
              <a:buFont typeface="Wingdings" panose="05000000000000000000" pitchFamily="2" charset="2"/>
              <a:buChar char="ü"/>
            </a:pPr>
            <a:r>
              <a:rPr lang="en-IN" sz="2000" dirty="0"/>
              <a:t>This report is also used for monitoring the Workitem</a:t>
            </a:r>
          </a:p>
        </p:txBody>
      </p:sp>
      <p:pic>
        <p:nvPicPr>
          <p:cNvPr id="4" name="Picture 3"/>
          <p:cNvPicPr>
            <a:picLocks noChangeAspect="1"/>
          </p:cNvPicPr>
          <p:nvPr/>
        </p:nvPicPr>
        <p:blipFill rotWithShape="1">
          <a:blip r:embed="rId2"/>
          <a:srcRect b="27775"/>
          <a:stretch/>
        </p:blipFill>
        <p:spPr>
          <a:xfrm>
            <a:off x="1691641" y="2553445"/>
            <a:ext cx="7543800" cy="3623518"/>
          </a:xfrm>
          <a:prstGeom prst="rect">
            <a:avLst/>
          </a:prstGeom>
        </p:spPr>
      </p:pic>
    </p:spTree>
    <p:extLst>
      <p:ext uri="{BB962C8B-B14F-4D97-AF65-F5344CB8AC3E}">
        <p14:creationId xmlns:p14="http://schemas.microsoft.com/office/powerpoint/2010/main" val="5201523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808" y="250002"/>
            <a:ext cx="11673840" cy="1508105"/>
          </a:xfrm>
          <a:prstGeom prst="rect">
            <a:avLst/>
          </a:prstGeom>
        </p:spPr>
        <p:txBody>
          <a:bodyPr wrap="square">
            <a:spAutoFit/>
          </a:bodyPr>
          <a:lstStyle/>
          <a:p>
            <a:pPr marL="457200" indent="-457200">
              <a:buFont typeface="Arial" panose="020B0604020202020204" pitchFamily="34" charset="0"/>
              <a:buChar char="•"/>
            </a:pPr>
            <a:r>
              <a:rPr lang="en-IN" sz="2800" b="0" i="0" u="none" strike="noStrike" baseline="0" dirty="0">
                <a:solidFill>
                  <a:srgbClr val="000000"/>
                </a:solidFill>
                <a:latin typeface="Calibri" panose="020F0502020204030204" pitchFamily="34" charset="0"/>
              </a:rPr>
              <a:t>Workflows for Object</a:t>
            </a:r>
          </a:p>
          <a:p>
            <a:pPr marL="914400" lvl="1" indent="-457200">
              <a:buFont typeface="Arial" panose="020B0604020202020204" pitchFamily="34" charset="0"/>
              <a:buChar char="•"/>
            </a:pPr>
            <a:r>
              <a:rPr lang="en-IN" sz="2400" b="0" i="0" u="none" strike="noStrike" baseline="0" dirty="0">
                <a:solidFill>
                  <a:srgbClr val="000000"/>
                </a:solidFill>
                <a:latin typeface="Calibri" panose="020F0502020204030204" pitchFamily="34" charset="0"/>
              </a:rPr>
              <a:t>Transaction code: </a:t>
            </a:r>
            <a:r>
              <a:rPr lang="en-IN" sz="2400" b="0" i="0" u="none" strike="noStrike" baseline="0" dirty="0">
                <a:solidFill>
                  <a:srgbClr val="FF3300"/>
                </a:solidFill>
                <a:latin typeface="Calibri" panose="020F0502020204030204" pitchFamily="34" charset="0"/>
              </a:rPr>
              <a:t>SWI6</a:t>
            </a:r>
            <a:r>
              <a:rPr lang="en-IN" sz="2400" b="0" i="0" u="none" strike="noStrike" baseline="0" dirty="0">
                <a:solidFill>
                  <a:srgbClr val="000000"/>
                </a:solidFill>
                <a:latin typeface="Calibri" panose="020F0502020204030204" pitchFamily="34" charset="0"/>
              </a:rPr>
              <a:t>.</a:t>
            </a:r>
          </a:p>
          <a:p>
            <a:pPr marL="1257300" lvl="2" indent="-342900">
              <a:buFont typeface="Wingdings" panose="05000000000000000000" pitchFamily="2" charset="2"/>
              <a:buChar char="ü"/>
            </a:pPr>
            <a:r>
              <a:rPr lang="en-IN" sz="2000" dirty="0">
                <a:solidFill>
                  <a:srgbClr val="000000"/>
                </a:solidFill>
                <a:latin typeface="Calibri" panose="020F0502020204030204" pitchFamily="34" charset="0"/>
              </a:rPr>
              <a:t>This report shows all workflow instances linked to a particular object instance.</a:t>
            </a:r>
          </a:p>
          <a:p>
            <a:pPr marL="1257300" lvl="2" indent="-342900">
              <a:buFont typeface="Wingdings" panose="05000000000000000000" pitchFamily="2" charset="2"/>
              <a:buChar char="ü"/>
            </a:pPr>
            <a:r>
              <a:rPr lang="en-IN" sz="2000" dirty="0">
                <a:solidFill>
                  <a:srgbClr val="000000"/>
                </a:solidFill>
                <a:latin typeface="Calibri" panose="020F0502020204030204" pitchFamily="34" charset="0"/>
              </a:rPr>
              <a:t>Example: Particular Purchase Order</a:t>
            </a:r>
            <a:endParaRPr lang="en-IN" sz="2000" dirty="0"/>
          </a:p>
        </p:txBody>
      </p:sp>
      <p:pic>
        <p:nvPicPr>
          <p:cNvPr id="3" name="Picture 2"/>
          <p:cNvPicPr>
            <a:picLocks noChangeAspect="1"/>
          </p:cNvPicPr>
          <p:nvPr/>
        </p:nvPicPr>
        <p:blipFill>
          <a:blip r:embed="rId2"/>
          <a:stretch>
            <a:fillRect/>
          </a:stretch>
        </p:blipFill>
        <p:spPr>
          <a:xfrm>
            <a:off x="1402080" y="1758107"/>
            <a:ext cx="8537448" cy="4937348"/>
          </a:xfrm>
          <a:prstGeom prst="rect">
            <a:avLst/>
          </a:prstGeom>
        </p:spPr>
      </p:pic>
    </p:spTree>
    <p:extLst>
      <p:ext uri="{BB962C8B-B14F-4D97-AF65-F5344CB8AC3E}">
        <p14:creationId xmlns:p14="http://schemas.microsoft.com/office/powerpoint/2010/main" val="39646869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064" y="469458"/>
            <a:ext cx="10625328" cy="1600438"/>
          </a:xfrm>
          <a:prstGeom prst="rect">
            <a:avLst/>
          </a:prstGeom>
        </p:spPr>
        <p:txBody>
          <a:bodyPr wrap="square">
            <a:spAutoFit/>
          </a:bodyPr>
          <a:lstStyle/>
          <a:p>
            <a:pPr marL="342900" indent="-342900">
              <a:buFont typeface="Arial" panose="020B0604020202020204" pitchFamily="34" charset="0"/>
              <a:buChar char="•"/>
            </a:pPr>
            <a:r>
              <a:rPr lang="en-IN" sz="2400" b="0" i="0" u="none" strike="noStrike" baseline="0" dirty="0">
                <a:solidFill>
                  <a:srgbClr val="000000"/>
                </a:solidFill>
                <a:latin typeface="Calibri" panose="020F0502020204030204" pitchFamily="34" charset="0"/>
              </a:rPr>
              <a:t>Workflows for Object type</a:t>
            </a:r>
          </a:p>
          <a:p>
            <a:pPr marL="800100" lvl="1" indent="-342900">
              <a:buFont typeface="Arial" panose="020B0604020202020204" pitchFamily="34" charset="0"/>
              <a:buChar char="•"/>
            </a:pPr>
            <a:r>
              <a:rPr lang="en-IN" sz="2000" b="0" i="0" u="none" strike="noStrike" baseline="0" dirty="0">
                <a:solidFill>
                  <a:srgbClr val="000000"/>
                </a:solidFill>
                <a:latin typeface="Calibri" panose="020F0502020204030204" pitchFamily="34" charset="0"/>
              </a:rPr>
              <a:t>Transaction code </a:t>
            </a:r>
            <a:r>
              <a:rPr lang="en-IN" sz="2000" b="0" i="0" u="none" strike="noStrike" baseline="0" dirty="0">
                <a:solidFill>
                  <a:srgbClr val="FF3300"/>
                </a:solidFill>
                <a:latin typeface="Calibri" panose="020F0502020204030204" pitchFamily="34" charset="0"/>
              </a:rPr>
              <a:t>SWI14</a:t>
            </a:r>
          </a:p>
          <a:p>
            <a:pPr marL="1257300" lvl="2" indent="-342900">
              <a:buFont typeface="Wingdings" panose="05000000000000000000" pitchFamily="2" charset="2"/>
              <a:buChar char="ü"/>
            </a:pPr>
            <a:r>
              <a:rPr lang="en-IN" dirty="0">
                <a:solidFill>
                  <a:srgbClr val="000000"/>
                </a:solidFill>
                <a:latin typeface="Calibri" panose="020F0502020204030204" pitchFamily="34" charset="0"/>
              </a:rPr>
              <a:t>This report shows all the work items and workflow instances for all object instances of a business object type.</a:t>
            </a:r>
          </a:p>
          <a:p>
            <a:pPr marL="1257300" lvl="2" indent="-342900">
              <a:buFont typeface="Wingdings" panose="05000000000000000000" pitchFamily="2" charset="2"/>
              <a:buChar char="ü"/>
            </a:pPr>
            <a:r>
              <a:rPr lang="en-IN" dirty="0">
                <a:solidFill>
                  <a:srgbClr val="000000"/>
                </a:solidFill>
                <a:latin typeface="Calibri" panose="020F0502020204030204" pitchFamily="34" charset="0"/>
              </a:rPr>
              <a:t>Example: Workflows related to all Purchase Orders</a:t>
            </a:r>
            <a:endParaRPr lang="en-IN" dirty="0"/>
          </a:p>
        </p:txBody>
      </p:sp>
      <p:pic>
        <p:nvPicPr>
          <p:cNvPr id="3" name="Picture 2"/>
          <p:cNvPicPr>
            <a:picLocks noChangeAspect="1"/>
          </p:cNvPicPr>
          <p:nvPr/>
        </p:nvPicPr>
        <p:blipFill>
          <a:blip r:embed="rId2"/>
          <a:stretch>
            <a:fillRect/>
          </a:stretch>
        </p:blipFill>
        <p:spPr>
          <a:xfrm>
            <a:off x="1264223" y="2167390"/>
            <a:ext cx="8730169" cy="4580882"/>
          </a:xfrm>
          <a:prstGeom prst="rect">
            <a:avLst/>
          </a:prstGeom>
        </p:spPr>
      </p:pic>
    </p:spTree>
    <p:extLst>
      <p:ext uri="{BB962C8B-B14F-4D97-AF65-F5344CB8AC3E}">
        <p14:creationId xmlns:p14="http://schemas.microsoft.com/office/powerpoint/2010/main" val="347213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 Items by Processing Duration</a:t>
            </a:r>
            <a:endParaRPr lang="en-IN" u="sng" dirty="0"/>
          </a:p>
        </p:txBody>
      </p:sp>
      <p:sp>
        <p:nvSpPr>
          <p:cNvPr id="3" name="Content Placeholder 2"/>
          <p:cNvSpPr>
            <a:spLocks noGrp="1"/>
          </p:cNvSpPr>
          <p:nvPr>
            <p:ph idx="1"/>
          </p:nvPr>
        </p:nvSpPr>
        <p:spPr>
          <a:xfrm>
            <a:off x="838200" y="1371600"/>
            <a:ext cx="10515600" cy="4805363"/>
          </a:xfrm>
        </p:spPr>
        <p:txBody>
          <a:bodyPr/>
          <a:lstStyle/>
          <a:p>
            <a:r>
              <a:rPr lang="en-IN" dirty="0"/>
              <a:t>Transaction code: SWI2_DURA</a:t>
            </a:r>
          </a:p>
          <a:p>
            <a:pPr lvl="1">
              <a:buFont typeface="Wingdings" panose="05000000000000000000" pitchFamily="2" charset="2"/>
              <a:buChar char="ü"/>
            </a:pPr>
            <a:r>
              <a:rPr lang="en-IN" sz="1800" dirty="0"/>
              <a:t>This report gives list of work items based on their processing duration for specified type or for a specified tasks.</a:t>
            </a:r>
          </a:p>
          <a:p>
            <a:pPr lvl="1">
              <a:buFont typeface="Wingdings" panose="05000000000000000000" pitchFamily="2" charset="2"/>
              <a:buChar char="ü"/>
            </a:pPr>
            <a:r>
              <a:rPr lang="en-IN" sz="1800" dirty="0"/>
              <a:t>This report is also used to analyse a Work item.</a:t>
            </a:r>
          </a:p>
        </p:txBody>
      </p:sp>
      <p:pic>
        <p:nvPicPr>
          <p:cNvPr id="4" name="Picture 3"/>
          <p:cNvPicPr>
            <a:picLocks noChangeAspect="1"/>
          </p:cNvPicPr>
          <p:nvPr/>
        </p:nvPicPr>
        <p:blipFill rotWithShape="1">
          <a:blip r:embed="rId2"/>
          <a:srcRect b="21151"/>
          <a:stretch/>
        </p:blipFill>
        <p:spPr>
          <a:xfrm>
            <a:off x="1444752" y="2803088"/>
            <a:ext cx="8485631" cy="3734871"/>
          </a:xfrm>
          <a:prstGeom prst="rect">
            <a:avLst/>
          </a:prstGeom>
        </p:spPr>
      </p:pic>
    </p:spTree>
    <p:extLst>
      <p:ext uri="{BB962C8B-B14F-4D97-AF65-F5344CB8AC3E}">
        <p14:creationId xmlns:p14="http://schemas.microsoft.com/office/powerpoint/2010/main" val="36048098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 Items with Monitored Deadlines</a:t>
            </a:r>
            <a:endParaRPr lang="en-IN" u="sng" dirty="0"/>
          </a:p>
        </p:txBody>
      </p:sp>
      <p:sp>
        <p:nvSpPr>
          <p:cNvPr id="3" name="Content Placeholder 2"/>
          <p:cNvSpPr>
            <a:spLocks noGrp="1"/>
          </p:cNvSpPr>
          <p:nvPr>
            <p:ph idx="1"/>
          </p:nvPr>
        </p:nvSpPr>
        <p:spPr>
          <a:xfrm>
            <a:off x="838200" y="1453896"/>
            <a:ext cx="10515600" cy="4723067"/>
          </a:xfrm>
        </p:spPr>
        <p:txBody>
          <a:bodyPr/>
          <a:lstStyle/>
          <a:p>
            <a:r>
              <a:rPr lang="en-IN" dirty="0"/>
              <a:t>Transaction Code: SWI2_DEAD</a:t>
            </a:r>
          </a:p>
          <a:p>
            <a:pPr lvl="1">
              <a:buFont typeface="Wingdings" panose="05000000000000000000" pitchFamily="2" charset="2"/>
              <a:buChar char="ü"/>
            </a:pPr>
            <a:r>
              <a:rPr lang="en-IN" sz="2000" dirty="0"/>
              <a:t>This report displays work items with their deadline information, if they are set.</a:t>
            </a:r>
          </a:p>
          <a:p>
            <a:pPr lvl="1">
              <a:buFont typeface="Wingdings" panose="05000000000000000000" pitchFamily="2" charset="2"/>
              <a:buChar char="ü"/>
            </a:pPr>
            <a:r>
              <a:rPr lang="en-IN" sz="2000" dirty="0"/>
              <a:t>For each missed deadline, the current status of the work item is shown.</a:t>
            </a:r>
          </a:p>
          <a:p>
            <a:pPr lvl="1">
              <a:buFont typeface="Wingdings" panose="05000000000000000000" pitchFamily="2" charset="2"/>
              <a:buChar char="ü"/>
            </a:pPr>
            <a:r>
              <a:rPr lang="en-IN" sz="2000" dirty="0"/>
              <a:t>This report is also used to analyse a Work item.</a:t>
            </a:r>
          </a:p>
        </p:txBody>
      </p:sp>
      <p:pic>
        <p:nvPicPr>
          <p:cNvPr id="4" name="Picture 3"/>
          <p:cNvPicPr>
            <a:picLocks noChangeAspect="1"/>
          </p:cNvPicPr>
          <p:nvPr/>
        </p:nvPicPr>
        <p:blipFill rotWithShape="1">
          <a:blip r:embed="rId2"/>
          <a:srcRect b="21151"/>
          <a:stretch/>
        </p:blipFill>
        <p:spPr>
          <a:xfrm>
            <a:off x="1645920" y="2935486"/>
            <a:ext cx="8028635" cy="3712201"/>
          </a:xfrm>
          <a:prstGeom prst="rect">
            <a:avLst/>
          </a:prstGeom>
        </p:spPr>
      </p:pic>
    </p:spTree>
    <p:extLst>
      <p:ext uri="{BB962C8B-B14F-4D97-AF65-F5344CB8AC3E}">
        <p14:creationId xmlns:p14="http://schemas.microsoft.com/office/powerpoint/2010/main" val="21304185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 Items per Task</a:t>
            </a:r>
            <a:endParaRPr lang="en-IN" u="sng" dirty="0"/>
          </a:p>
        </p:txBody>
      </p:sp>
      <p:sp>
        <p:nvSpPr>
          <p:cNvPr id="3" name="Content Placeholder 2"/>
          <p:cNvSpPr>
            <a:spLocks noGrp="1"/>
          </p:cNvSpPr>
          <p:nvPr>
            <p:ph idx="1"/>
          </p:nvPr>
        </p:nvSpPr>
        <p:spPr/>
        <p:txBody>
          <a:bodyPr/>
          <a:lstStyle/>
          <a:p>
            <a:r>
              <a:rPr lang="en-IN" dirty="0"/>
              <a:t>Transaction code: SWI2_FREQ</a:t>
            </a:r>
          </a:p>
          <a:p>
            <a:pPr lvl="1">
              <a:buFont typeface="Wingdings" panose="05000000000000000000" pitchFamily="2" charset="2"/>
              <a:buChar char="ü"/>
            </a:pPr>
            <a:r>
              <a:rPr lang="en-IN" dirty="0"/>
              <a:t>This report shows the number of work items created in the specified period.</a:t>
            </a:r>
          </a:p>
          <a:p>
            <a:pPr lvl="1">
              <a:buFont typeface="Wingdings" panose="05000000000000000000" pitchFamily="2" charset="2"/>
              <a:buChar char="ü"/>
            </a:pPr>
            <a:r>
              <a:rPr lang="en-IN" dirty="0"/>
              <a:t>This report is also used to analyse a Work item.</a:t>
            </a:r>
          </a:p>
        </p:txBody>
      </p:sp>
      <p:pic>
        <p:nvPicPr>
          <p:cNvPr id="4" name="Picture 3"/>
          <p:cNvPicPr>
            <a:picLocks noChangeAspect="1"/>
          </p:cNvPicPr>
          <p:nvPr/>
        </p:nvPicPr>
        <p:blipFill rotWithShape="1">
          <a:blip r:embed="rId2"/>
          <a:srcRect b="20296"/>
          <a:stretch/>
        </p:blipFill>
        <p:spPr>
          <a:xfrm>
            <a:off x="1700784" y="3045214"/>
            <a:ext cx="8147303" cy="3684769"/>
          </a:xfrm>
          <a:prstGeom prst="rect">
            <a:avLst/>
          </a:prstGeom>
        </p:spPr>
      </p:pic>
    </p:spTree>
    <p:extLst>
      <p:ext uri="{BB962C8B-B14F-4D97-AF65-F5344CB8AC3E}">
        <p14:creationId xmlns:p14="http://schemas.microsoft.com/office/powerpoint/2010/main" val="13844562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6747"/>
          </a:xfrm>
        </p:spPr>
        <p:txBody>
          <a:bodyPr/>
          <a:lstStyle/>
          <a:p>
            <a:r>
              <a:rPr lang="en-IN" b="1" u="sng" dirty="0"/>
              <a:t>Reporting on Agent Behaviour</a:t>
            </a:r>
            <a:endParaRPr lang="en-IN" u="sng" dirty="0"/>
          </a:p>
        </p:txBody>
      </p:sp>
      <p:sp>
        <p:nvSpPr>
          <p:cNvPr id="3" name="Content Placeholder 2"/>
          <p:cNvSpPr>
            <a:spLocks noGrp="1"/>
          </p:cNvSpPr>
          <p:nvPr>
            <p:ph idx="1"/>
          </p:nvPr>
        </p:nvSpPr>
        <p:spPr>
          <a:xfrm>
            <a:off x="838200" y="1188720"/>
            <a:ext cx="10515600" cy="4988243"/>
          </a:xfrm>
        </p:spPr>
        <p:txBody>
          <a:bodyPr/>
          <a:lstStyle/>
          <a:p>
            <a:r>
              <a:rPr lang="en-IN" dirty="0"/>
              <a:t>Transaction Code: SWI5</a:t>
            </a:r>
          </a:p>
          <a:p>
            <a:pPr lvl="1">
              <a:buFont typeface="Wingdings" panose="05000000000000000000" pitchFamily="2" charset="2"/>
              <a:buChar char="ü"/>
            </a:pPr>
            <a:r>
              <a:rPr lang="en-IN" sz="2000" dirty="0"/>
              <a:t>With the help of this report , you can monitor how quickly agent act on their work items</a:t>
            </a:r>
          </a:p>
          <a:p>
            <a:pPr lvl="1">
              <a:buFont typeface="Wingdings" panose="05000000000000000000" pitchFamily="2" charset="2"/>
              <a:buChar char="ü"/>
            </a:pPr>
            <a:r>
              <a:rPr lang="en-IN" sz="2000" dirty="0"/>
              <a:t>This report is useful for assessing workload over particular time period.</a:t>
            </a:r>
          </a:p>
          <a:p>
            <a:pPr lvl="1">
              <a:buFont typeface="Wingdings" panose="05000000000000000000" pitchFamily="2" charset="2"/>
              <a:buChar char="ü"/>
            </a:pPr>
            <a:r>
              <a:rPr lang="en-IN" sz="2000" dirty="0"/>
              <a:t>This report is useful for reporting on the type and frequency of tasks being sent to an agent.</a:t>
            </a:r>
          </a:p>
          <a:p>
            <a:pPr lvl="1">
              <a:buFont typeface="Wingdings" panose="05000000000000000000" pitchFamily="2" charset="2"/>
              <a:buChar char="ü"/>
            </a:pPr>
            <a:r>
              <a:rPr lang="en-IN" sz="2000" dirty="0"/>
              <a:t>This report is also used to analyse a Work load.</a:t>
            </a:r>
          </a:p>
        </p:txBody>
      </p:sp>
      <p:pic>
        <p:nvPicPr>
          <p:cNvPr id="4" name="Picture 3"/>
          <p:cNvPicPr>
            <a:picLocks noChangeAspect="1"/>
          </p:cNvPicPr>
          <p:nvPr/>
        </p:nvPicPr>
        <p:blipFill rotWithShape="1">
          <a:blip r:embed="rId2"/>
          <a:srcRect b="32476"/>
          <a:stretch/>
        </p:blipFill>
        <p:spPr>
          <a:xfrm>
            <a:off x="1291655" y="2972063"/>
            <a:ext cx="7979425" cy="3885937"/>
          </a:xfrm>
          <a:prstGeom prst="rect">
            <a:avLst/>
          </a:prstGeom>
        </p:spPr>
      </p:pic>
    </p:spTree>
    <p:extLst>
      <p:ext uri="{BB962C8B-B14F-4D97-AF65-F5344CB8AC3E}">
        <p14:creationId xmlns:p14="http://schemas.microsoft.com/office/powerpoint/2010/main" val="2725090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Workflow Diagnostic Tool</a:t>
            </a:r>
            <a:endParaRPr lang="en-IN" u="sng" dirty="0"/>
          </a:p>
        </p:txBody>
      </p:sp>
      <p:sp>
        <p:nvSpPr>
          <p:cNvPr id="3" name="Content Placeholder 2"/>
          <p:cNvSpPr>
            <a:spLocks noGrp="1"/>
          </p:cNvSpPr>
          <p:nvPr>
            <p:ph idx="1"/>
          </p:nvPr>
        </p:nvSpPr>
        <p:spPr>
          <a:xfrm>
            <a:off x="838200" y="1472184"/>
            <a:ext cx="11353800" cy="5385816"/>
          </a:xfrm>
        </p:spPr>
        <p:txBody>
          <a:bodyPr>
            <a:noAutofit/>
          </a:bodyPr>
          <a:lstStyle/>
          <a:p>
            <a:r>
              <a:rPr lang="en-IN" dirty="0"/>
              <a:t>Transaction Code: SWUD</a:t>
            </a:r>
          </a:p>
          <a:p>
            <a:pPr lvl="1">
              <a:buFont typeface="Wingdings" panose="05000000000000000000" pitchFamily="2" charset="2"/>
              <a:buChar char="ü"/>
            </a:pPr>
            <a:r>
              <a:rPr lang="en-IN" dirty="0"/>
              <a:t>A primary diagnostic tool.</a:t>
            </a:r>
          </a:p>
          <a:p>
            <a:pPr lvl="1">
              <a:buFont typeface="Wingdings" panose="05000000000000000000" pitchFamily="2" charset="2"/>
              <a:buChar char="ü"/>
            </a:pPr>
            <a:r>
              <a:rPr lang="en-IN" dirty="0"/>
              <a:t>Analyse workflow definition.</a:t>
            </a:r>
          </a:p>
          <a:p>
            <a:pPr lvl="1">
              <a:buFont typeface="Wingdings" panose="05000000000000000000" pitchFamily="2" charset="2"/>
              <a:buChar char="ü"/>
            </a:pPr>
            <a:r>
              <a:rPr lang="en-IN" dirty="0"/>
              <a:t>Following are the options available:</a:t>
            </a:r>
          </a:p>
          <a:p>
            <a:pPr lvl="2"/>
            <a:r>
              <a:rPr lang="en-IN" dirty="0"/>
              <a:t> </a:t>
            </a:r>
            <a:r>
              <a:rPr lang="en-IN" sz="2400" dirty="0"/>
              <a:t>Verify workflow customizing</a:t>
            </a:r>
          </a:p>
          <a:p>
            <a:pPr lvl="3">
              <a:buFont typeface="Wingdings" panose="05000000000000000000" pitchFamily="2" charset="2"/>
              <a:buChar char="ü"/>
            </a:pPr>
            <a:r>
              <a:rPr lang="en-IN" sz="2000" dirty="0"/>
              <a:t>Perform Workflow Customizing</a:t>
            </a:r>
          </a:p>
          <a:p>
            <a:pPr lvl="2"/>
            <a:r>
              <a:rPr lang="en-IN" sz="2400" dirty="0"/>
              <a:t>Problem: Task does not start</a:t>
            </a:r>
          </a:p>
          <a:p>
            <a:pPr lvl="3">
              <a:buFont typeface="Wingdings" panose="05000000000000000000" pitchFamily="2" charset="2"/>
              <a:buChar char="ü"/>
            </a:pPr>
            <a:r>
              <a:rPr lang="en-IN" sz="2000" dirty="0"/>
              <a:t>To track down the exact cause of an error</a:t>
            </a:r>
          </a:p>
          <a:p>
            <a:pPr lvl="2"/>
            <a:r>
              <a:rPr lang="en-IN" sz="2400" dirty="0"/>
              <a:t>Problem: Workflow is hanging</a:t>
            </a:r>
          </a:p>
          <a:p>
            <a:pPr lvl="3">
              <a:buFont typeface="Wingdings" panose="05000000000000000000" pitchFamily="2" charset="2"/>
              <a:buChar char="ü"/>
            </a:pPr>
            <a:r>
              <a:rPr lang="en-IN" sz="2000" dirty="0"/>
              <a:t>Choose this option when workflow starts but stops before completion, due to some error.</a:t>
            </a:r>
          </a:p>
          <a:p>
            <a:pPr lvl="2"/>
            <a:r>
              <a:rPr lang="en-IN" sz="2400" dirty="0"/>
              <a:t>Test Environment</a:t>
            </a:r>
          </a:p>
          <a:p>
            <a:pPr lvl="3">
              <a:buFont typeface="Wingdings" panose="05000000000000000000" pitchFamily="2" charset="2"/>
              <a:buChar char="ü"/>
            </a:pPr>
            <a:r>
              <a:rPr lang="en-IN" sz="2000" dirty="0"/>
              <a:t>Choose this option when you want to access the complete suite of test tools from one place.</a:t>
            </a:r>
          </a:p>
          <a:p>
            <a:pPr lvl="3">
              <a:buFont typeface="Wingdings" panose="05000000000000000000" pitchFamily="2" charset="2"/>
              <a:buChar char="ü"/>
            </a:pPr>
            <a:r>
              <a:rPr lang="en-IN" sz="2000" dirty="0"/>
              <a:t>This option will also display all the components</a:t>
            </a:r>
          </a:p>
        </p:txBody>
      </p:sp>
    </p:spTree>
    <p:extLst>
      <p:ext uri="{BB962C8B-B14F-4D97-AF65-F5344CB8AC3E}">
        <p14:creationId xmlns:p14="http://schemas.microsoft.com/office/powerpoint/2010/main" val="149394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Workflow Definition</a:t>
            </a:r>
            <a:endParaRPr lang="en-IN" u="sng" dirty="0"/>
          </a:p>
        </p:txBody>
      </p:sp>
      <p:sp>
        <p:nvSpPr>
          <p:cNvPr id="3" name="Content Placeholder 2"/>
          <p:cNvSpPr>
            <a:spLocks noGrp="1"/>
          </p:cNvSpPr>
          <p:nvPr>
            <p:ph idx="1"/>
          </p:nvPr>
        </p:nvSpPr>
        <p:spPr/>
        <p:txBody>
          <a:bodyPr/>
          <a:lstStyle/>
          <a:p>
            <a:r>
              <a:rPr lang="en-IN" dirty="0"/>
              <a:t>Technical description of a workflow</a:t>
            </a:r>
          </a:p>
          <a:p>
            <a:r>
              <a:rPr lang="en-IN" dirty="0"/>
              <a:t>Workflow definition is made up of individual steps and events with one step and one or more events making up one unit. These units can be arranged in sequence or in parallel.</a:t>
            </a:r>
          </a:p>
          <a:p>
            <a:r>
              <a:rPr lang="en-IN" dirty="0"/>
              <a:t>The workflow definition is the set of rules that determine the path that the process takes. For example, how a purchase requisition is processed, from the initial request to the creation of the purchase order.</a:t>
            </a:r>
          </a:p>
        </p:txBody>
      </p:sp>
    </p:spTree>
    <p:extLst>
      <p:ext uri="{BB962C8B-B14F-4D97-AF65-F5344CB8AC3E}">
        <p14:creationId xmlns:p14="http://schemas.microsoft.com/office/powerpoint/2010/main" val="965070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062"/>
          <a:stretch/>
        </p:blipFill>
        <p:spPr>
          <a:xfrm>
            <a:off x="1104900" y="329184"/>
            <a:ext cx="9982200" cy="6266878"/>
          </a:xfrm>
          <a:prstGeom prst="rect">
            <a:avLst/>
          </a:prstGeom>
        </p:spPr>
      </p:pic>
    </p:spTree>
    <p:extLst>
      <p:ext uri="{BB962C8B-B14F-4D97-AF65-F5344CB8AC3E}">
        <p14:creationId xmlns:p14="http://schemas.microsoft.com/office/powerpoint/2010/main" val="14579553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Working with the Workflow Log</a:t>
            </a:r>
            <a:endParaRPr lang="en-IN" u="sng" dirty="0"/>
          </a:p>
        </p:txBody>
      </p:sp>
      <p:sp>
        <p:nvSpPr>
          <p:cNvPr id="3" name="Content Placeholder 2"/>
          <p:cNvSpPr>
            <a:spLocks noGrp="1"/>
          </p:cNvSpPr>
          <p:nvPr>
            <p:ph idx="1"/>
          </p:nvPr>
        </p:nvSpPr>
        <p:spPr/>
        <p:txBody>
          <a:bodyPr>
            <a:normAutofit/>
          </a:bodyPr>
          <a:lstStyle/>
          <a:p>
            <a:r>
              <a:rPr lang="en-IN" dirty="0"/>
              <a:t>At runtime, a workflow has its own work item (type F) that represents the workflow instance.</a:t>
            </a:r>
          </a:p>
          <a:p>
            <a:r>
              <a:rPr lang="en-IN" dirty="0"/>
              <a:t>The workflow log formats all the information created during the execution of the business process</a:t>
            </a:r>
          </a:p>
          <a:p>
            <a:pPr lvl="1"/>
            <a:r>
              <a:rPr lang="en-IN" dirty="0"/>
              <a:t>Standard view</a:t>
            </a:r>
          </a:p>
          <a:p>
            <a:pPr lvl="2"/>
            <a:r>
              <a:rPr lang="en-IN" dirty="0"/>
              <a:t>Intended for agents and process owners who want to get an overview of the steps processed.</a:t>
            </a:r>
          </a:p>
          <a:p>
            <a:pPr lvl="1"/>
            <a:r>
              <a:rPr lang="en-IN" dirty="0"/>
              <a:t>Technical view</a:t>
            </a:r>
          </a:p>
          <a:p>
            <a:pPr lvl="2"/>
            <a:r>
              <a:rPr lang="en-IN" dirty="0"/>
              <a:t>Intended for developers and workflow administrator</a:t>
            </a:r>
          </a:p>
        </p:txBody>
      </p:sp>
    </p:spTree>
    <p:extLst>
      <p:ext uri="{BB962C8B-B14F-4D97-AF65-F5344CB8AC3E}">
        <p14:creationId xmlns:p14="http://schemas.microsoft.com/office/powerpoint/2010/main" val="30654700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Standard View	</a:t>
            </a:r>
            <a:endParaRPr lang="en-IN" u="sng" dirty="0"/>
          </a:p>
        </p:txBody>
      </p:sp>
      <p:sp>
        <p:nvSpPr>
          <p:cNvPr id="3" name="Content Placeholder 2"/>
          <p:cNvSpPr>
            <a:spLocks noGrp="1"/>
          </p:cNvSpPr>
          <p:nvPr>
            <p:ph idx="1"/>
          </p:nvPr>
        </p:nvSpPr>
        <p:spPr/>
        <p:txBody>
          <a:bodyPr/>
          <a:lstStyle/>
          <a:p>
            <a:r>
              <a:rPr lang="en-IN" dirty="0"/>
              <a:t>Workflow Chronicle (What processed when?</a:t>
            </a:r>
          </a:p>
          <a:p>
            <a:r>
              <a:rPr lang="en-IN" dirty="0"/>
              <a:t>Workflow Agents (Who Processed what?)</a:t>
            </a:r>
          </a:p>
          <a:p>
            <a:r>
              <a:rPr lang="en-IN" dirty="0"/>
              <a:t>Workflow Objects (What was processed?)</a:t>
            </a:r>
          </a:p>
        </p:txBody>
      </p:sp>
    </p:spTree>
    <p:extLst>
      <p:ext uri="{BB962C8B-B14F-4D97-AF65-F5344CB8AC3E}">
        <p14:creationId xmlns:p14="http://schemas.microsoft.com/office/powerpoint/2010/main" val="1719375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Workflow Chronicle</a:t>
            </a:r>
            <a:endParaRPr lang="en-IN" u="sng" dirty="0"/>
          </a:p>
        </p:txBody>
      </p:sp>
      <p:pic>
        <p:nvPicPr>
          <p:cNvPr id="4" name="Content Placeholder 3"/>
          <p:cNvPicPr>
            <a:picLocks noGrp="1" noChangeAspect="1"/>
          </p:cNvPicPr>
          <p:nvPr>
            <p:ph idx="1"/>
          </p:nvPr>
        </p:nvPicPr>
        <p:blipFill>
          <a:blip r:embed="rId2"/>
          <a:stretch>
            <a:fillRect/>
          </a:stretch>
        </p:blipFill>
        <p:spPr>
          <a:xfrm>
            <a:off x="838200" y="1411804"/>
            <a:ext cx="9302496" cy="4511508"/>
          </a:xfrm>
          <a:prstGeom prst="rect">
            <a:avLst/>
          </a:prstGeom>
        </p:spPr>
      </p:pic>
      <p:sp>
        <p:nvSpPr>
          <p:cNvPr id="5" name="Rectangle 4"/>
          <p:cNvSpPr/>
          <p:nvPr/>
        </p:nvSpPr>
        <p:spPr>
          <a:xfrm>
            <a:off x="499872" y="6047077"/>
            <a:ext cx="11192256" cy="646331"/>
          </a:xfrm>
          <a:prstGeom prst="rect">
            <a:avLst/>
          </a:prstGeom>
        </p:spPr>
        <p:txBody>
          <a:bodyPr wrap="square">
            <a:spAutoFit/>
          </a:bodyPr>
          <a:lstStyle/>
          <a:p>
            <a:r>
              <a:rPr lang="en-IN" b="1" dirty="0">
                <a:latin typeface="Calibri-Bold"/>
              </a:rPr>
              <a:t>The tab page Workflow Chronicle shows a hierarchical display of all the steps in the workflow. If workflow has a </a:t>
            </a:r>
            <a:r>
              <a:rPr lang="en-IN" b="1" dirty="0" err="1">
                <a:latin typeface="Calibri-Bold"/>
              </a:rPr>
              <a:t>subworkflow</a:t>
            </a:r>
            <a:r>
              <a:rPr lang="en-IN" b="1" dirty="0">
                <a:latin typeface="Calibri-Bold"/>
              </a:rPr>
              <a:t> structure, the </a:t>
            </a:r>
            <a:r>
              <a:rPr lang="en-IN" b="1" dirty="0" err="1">
                <a:latin typeface="Calibri-Bold"/>
              </a:rPr>
              <a:t>subworkflow</a:t>
            </a:r>
            <a:r>
              <a:rPr lang="en-IN" b="1" dirty="0">
                <a:latin typeface="Calibri-Bold"/>
              </a:rPr>
              <a:t> are also displayed.</a:t>
            </a:r>
            <a:endParaRPr lang="en-IN" dirty="0"/>
          </a:p>
        </p:txBody>
      </p:sp>
    </p:spTree>
    <p:extLst>
      <p:ext uri="{BB962C8B-B14F-4D97-AF65-F5344CB8AC3E}">
        <p14:creationId xmlns:p14="http://schemas.microsoft.com/office/powerpoint/2010/main" val="26337088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2739"/>
          </a:xfrm>
        </p:spPr>
        <p:txBody>
          <a:bodyPr/>
          <a:lstStyle/>
          <a:p>
            <a:r>
              <a:rPr lang="en-IN" b="1" u="sng" dirty="0"/>
              <a:t>Workflow Agents</a:t>
            </a:r>
            <a:endParaRPr lang="en-IN" u="sng" dirty="0"/>
          </a:p>
        </p:txBody>
      </p:sp>
      <p:pic>
        <p:nvPicPr>
          <p:cNvPr id="4" name="Content Placeholder 3"/>
          <p:cNvPicPr>
            <a:picLocks noGrp="1" noChangeAspect="1"/>
          </p:cNvPicPr>
          <p:nvPr>
            <p:ph idx="1"/>
          </p:nvPr>
        </p:nvPicPr>
        <p:blipFill>
          <a:blip r:embed="rId2"/>
          <a:stretch>
            <a:fillRect/>
          </a:stretch>
        </p:blipFill>
        <p:spPr>
          <a:xfrm>
            <a:off x="838200" y="1099606"/>
            <a:ext cx="9397681" cy="4278867"/>
          </a:xfrm>
          <a:prstGeom prst="rect">
            <a:avLst/>
          </a:prstGeom>
        </p:spPr>
      </p:pic>
      <p:sp>
        <p:nvSpPr>
          <p:cNvPr id="5" name="Rectangle 4"/>
          <p:cNvSpPr/>
          <p:nvPr/>
        </p:nvSpPr>
        <p:spPr>
          <a:xfrm>
            <a:off x="542544" y="5378473"/>
            <a:ext cx="11649456" cy="1477328"/>
          </a:xfrm>
          <a:prstGeom prst="rect">
            <a:avLst/>
          </a:prstGeom>
        </p:spPr>
        <p:txBody>
          <a:bodyPr wrap="square">
            <a:spAutoFit/>
          </a:bodyPr>
          <a:lstStyle/>
          <a:p>
            <a:r>
              <a:rPr lang="en-IN" b="1" i="0" u="none" strike="noStrike" baseline="0" dirty="0">
                <a:latin typeface="Calibri-Bold"/>
              </a:rPr>
              <a:t>The Tab page Workflow Agents shows the agents involved in the</a:t>
            </a:r>
            <a:r>
              <a:rPr lang="en-IN" b="1" i="0" u="none" strike="noStrike" dirty="0">
                <a:latin typeface="Calibri-Bold"/>
              </a:rPr>
              <a:t> </a:t>
            </a:r>
            <a:r>
              <a:rPr lang="en-IN" b="1" i="0" u="none" strike="noStrike" baseline="0" dirty="0">
                <a:latin typeface="Calibri-Bold"/>
              </a:rPr>
              <a:t>workflow.</a:t>
            </a:r>
          </a:p>
          <a:p>
            <a:r>
              <a:rPr lang="en-IN" b="1" i="0" u="none" strike="noStrike" baseline="0" dirty="0">
                <a:latin typeface="Calibri-Bold"/>
              </a:rPr>
              <a:t>Following options are displayed for each agent:</a:t>
            </a:r>
          </a:p>
          <a:p>
            <a:r>
              <a:rPr lang="en-IN" i="0" u="none" strike="noStrike" baseline="0" dirty="0">
                <a:latin typeface="Calibri" panose="020F0502020204030204" pitchFamily="34" charset="0"/>
              </a:rPr>
              <a:t>• </a:t>
            </a:r>
            <a:r>
              <a:rPr lang="en-IN" i="0" u="none" strike="noStrike" baseline="0" dirty="0">
                <a:latin typeface="Calibri-Bold"/>
              </a:rPr>
              <a:t>What action was carried out in what step</a:t>
            </a:r>
          </a:p>
          <a:p>
            <a:r>
              <a:rPr lang="en-IN" i="0" u="none" strike="noStrike" baseline="0" dirty="0">
                <a:latin typeface="Calibri" panose="020F0502020204030204" pitchFamily="34" charset="0"/>
              </a:rPr>
              <a:t>• </a:t>
            </a:r>
            <a:r>
              <a:rPr lang="en-IN" i="0" u="none" strike="noStrike" baseline="0" dirty="0">
                <a:latin typeface="Calibri-Bold"/>
              </a:rPr>
              <a:t>When this action was carried out</a:t>
            </a:r>
          </a:p>
          <a:p>
            <a:r>
              <a:rPr lang="en-IN" i="0" u="none" strike="noStrike" baseline="0" dirty="0">
                <a:latin typeface="Calibri" panose="020F0502020204030204" pitchFamily="34" charset="0"/>
              </a:rPr>
              <a:t>• </a:t>
            </a:r>
            <a:r>
              <a:rPr lang="en-IN" i="0" u="none" strike="noStrike" baseline="0" dirty="0">
                <a:latin typeface="Calibri-Bold"/>
              </a:rPr>
              <a:t>The objects involved</a:t>
            </a:r>
            <a:endParaRPr lang="en-IN" dirty="0"/>
          </a:p>
        </p:txBody>
      </p:sp>
    </p:spTree>
    <p:extLst>
      <p:ext uri="{BB962C8B-B14F-4D97-AF65-F5344CB8AC3E}">
        <p14:creationId xmlns:p14="http://schemas.microsoft.com/office/powerpoint/2010/main" val="16807135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0483"/>
          </a:xfrm>
        </p:spPr>
        <p:txBody>
          <a:bodyPr/>
          <a:lstStyle/>
          <a:p>
            <a:r>
              <a:rPr lang="en-IN" b="1" u="sng" dirty="0"/>
              <a:t>Workflow Objects</a:t>
            </a:r>
            <a:endParaRPr lang="en-IN" u="sng" dirty="0"/>
          </a:p>
        </p:txBody>
      </p:sp>
      <p:pic>
        <p:nvPicPr>
          <p:cNvPr id="4" name="Content Placeholder 3"/>
          <p:cNvPicPr>
            <a:picLocks noGrp="1" noChangeAspect="1"/>
          </p:cNvPicPr>
          <p:nvPr>
            <p:ph idx="1"/>
          </p:nvPr>
        </p:nvPicPr>
        <p:blipFill>
          <a:blip r:embed="rId2"/>
          <a:stretch>
            <a:fillRect/>
          </a:stretch>
        </p:blipFill>
        <p:spPr>
          <a:xfrm>
            <a:off x="573025" y="1205080"/>
            <a:ext cx="10351007" cy="4381904"/>
          </a:xfrm>
          <a:prstGeom prst="rect">
            <a:avLst/>
          </a:prstGeom>
        </p:spPr>
      </p:pic>
      <p:sp>
        <p:nvSpPr>
          <p:cNvPr id="5" name="Rectangle 4"/>
          <p:cNvSpPr/>
          <p:nvPr/>
        </p:nvSpPr>
        <p:spPr>
          <a:xfrm>
            <a:off x="484632" y="5657671"/>
            <a:ext cx="10552176" cy="646331"/>
          </a:xfrm>
          <a:prstGeom prst="rect">
            <a:avLst/>
          </a:prstGeom>
        </p:spPr>
        <p:txBody>
          <a:bodyPr wrap="square">
            <a:spAutoFit/>
          </a:bodyPr>
          <a:lstStyle/>
          <a:p>
            <a:r>
              <a:rPr lang="en-IN" b="1" dirty="0">
                <a:latin typeface="Calibri-Bold"/>
              </a:rPr>
              <a:t>The tab page Workflow Objects lists the objects related to the workflow. This view shows what objects were created and processed.</a:t>
            </a:r>
            <a:endParaRPr lang="en-IN" dirty="0"/>
          </a:p>
        </p:txBody>
      </p:sp>
    </p:spTree>
    <p:extLst>
      <p:ext uri="{BB962C8B-B14F-4D97-AF65-F5344CB8AC3E}">
        <p14:creationId xmlns:p14="http://schemas.microsoft.com/office/powerpoint/2010/main" val="24596377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8912" y="0"/>
            <a:ext cx="11027664" cy="6858000"/>
          </a:xfrm>
          <a:prstGeom prst="rect">
            <a:avLst/>
          </a:prstGeom>
        </p:spPr>
      </p:pic>
    </p:spTree>
    <p:extLst>
      <p:ext uri="{BB962C8B-B14F-4D97-AF65-F5344CB8AC3E}">
        <p14:creationId xmlns:p14="http://schemas.microsoft.com/office/powerpoint/2010/main" val="10470483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Workflow Status</a:t>
            </a:r>
            <a:endParaRPr lang="en-IN" u="sng" dirty="0"/>
          </a:p>
        </p:txBody>
      </p:sp>
      <p:pic>
        <p:nvPicPr>
          <p:cNvPr id="4" name="Content Placeholder 3"/>
          <p:cNvPicPr>
            <a:picLocks noGrp="1" noChangeAspect="1"/>
          </p:cNvPicPr>
          <p:nvPr>
            <p:ph idx="1"/>
          </p:nvPr>
        </p:nvPicPr>
        <p:blipFill>
          <a:blip r:embed="rId2"/>
          <a:stretch>
            <a:fillRect/>
          </a:stretch>
        </p:blipFill>
        <p:spPr>
          <a:xfrm>
            <a:off x="676656" y="1444752"/>
            <a:ext cx="10003535" cy="5148071"/>
          </a:xfrm>
          <a:prstGeom prst="rect">
            <a:avLst/>
          </a:prstGeom>
        </p:spPr>
      </p:pic>
    </p:spTree>
    <p:extLst>
      <p:ext uri="{BB962C8B-B14F-4D97-AF65-F5344CB8AC3E}">
        <p14:creationId xmlns:p14="http://schemas.microsoft.com/office/powerpoint/2010/main" val="817490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Workflow Log</a:t>
            </a:r>
          </a:p>
        </p:txBody>
      </p:sp>
      <p:pic>
        <p:nvPicPr>
          <p:cNvPr id="4" name="Content Placeholder 3"/>
          <p:cNvPicPr>
            <a:picLocks noGrp="1" noChangeAspect="1"/>
          </p:cNvPicPr>
          <p:nvPr>
            <p:ph idx="1"/>
          </p:nvPr>
        </p:nvPicPr>
        <p:blipFill>
          <a:blip r:embed="rId2"/>
          <a:stretch>
            <a:fillRect/>
          </a:stretch>
        </p:blipFill>
        <p:spPr>
          <a:xfrm>
            <a:off x="987552" y="1463040"/>
            <a:ext cx="10113263" cy="5330951"/>
          </a:xfrm>
          <a:prstGeom prst="rect">
            <a:avLst/>
          </a:prstGeom>
        </p:spPr>
      </p:pic>
    </p:spTree>
    <p:extLst>
      <p:ext uri="{BB962C8B-B14F-4D97-AF65-F5344CB8AC3E}">
        <p14:creationId xmlns:p14="http://schemas.microsoft.com/office/powerpoint/2010/main" val="13200575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List of Transaction Code</a:t>
            </a:r>
          </a:p>
        </p:txBody>
      </p:sp>
      <p:sp>
        <p:nvSpPr>
          <p:cNvPr id="3" name="Content Placeholder 2"/>
          <p:cNvSpPr>
            <a:spLocks noGrp="1"/>
          </p:cNvSpPr>
          <p:nvPr>
            <p:ph idx="1"/>
          </p:nvPr>
        </p:nvSpPr>
        <p:spPr/>
        <p:txBody>
          <a:bodyPr>
            <a:normAutofit fontScale="85000" lnSpcReduction="20000"/>
          </a:bodyPr>
          <a:lstStyle/>
          <a:p>
            <a:r>
              <a:rPr lang="en-IN" b="1" dirty="0"/>
              <a:t>SWO1</a:t>
            </a:r>
            <a:r>
              <a:rPr lang="en-IN" dirty="0"/>
              <a:t>: Business Object Builder</a:t>
            </a:r>
          </a:p>
          <a:p>
            <a:r>
              <a:rPr lang="en-IN" b="1" dirty="0"/>
              <a:t>SWDD</a:t>
            </a:r>
            <a:r>
              <a:rPr lang="en-IN" dirty="0"/>
              <a:t>: Workflow Builder</a:t>
            </a:r>
          </a:p>
          <a:p>
            <a:r>
              <a:rPr lang="en-IN" b="1" dirty="0"/>
              <a:t>SWUD</a:t>
            </a:r>
            <a:r>
              <a:rPr lang="en-IN" dirty="0"/>
              <a:t>: Workflow Diagnosis</a:t>
            </a:r>
          </a:p>
          <a:p>
            <a:r>
              <a:rPr lang="en-IN" b="1" dirty="0"/>
              <a:t>SBWP</a:t>
            </a:r>
            <a:r>
              <a:rPr lang="en-IN" dirty="0"/>
              <a:t>: Business Workplace</a:t>
            </a:r>
          </a:p>
          <a:p>
            <a:r>
              <a:rPr lang="en-IN" b="1" dirty="0"/>
              <a:t>SWU3</a:t>
            </a:r>
            <a:r>
              <a:rPr lang="en-IN" dirty="0"/>
              <a:t>: Automatic Workflow Customizing</a:t>
            </a:r>
          </a:p>
          <a:p>
            <a:r>
              <a:rPr lang="en-IN" b="1" dirty="0"/>
              <a:t>PFTC</a:t>
            </a:r>
            <a:r>
              <a:rPr lang="en-IN" dirty="0"/>
              <a:t>: Maintain Task</a:t>
            </a:r>
          </a:p>
          <a:p>
            <a:r>
              <a:rPr lang="en-IN" b="1" dirty="0"/>
              <a:t>SWO3</a:t>
            </a:r>
            <a:r>
              <a:rPr lang="en-IN" dirty="0"/>
              <a:t>: Business Object Repository Browser</a:t>
            </a:r>
          </a:p>
          <a:p>
            <a:r>
              <a:rPr lang="en-IN" b="1" dirty="0"/>
              <a:t>SWE2</a:t>
            </a:r>
            <a:r>
              <a:rPr lang="en-IN" dirty="0"/>
              <a:t>: Event Linkage</a:t>
            </a:r>
          </a:p>
          <a:p>
            <a:r>
              <a:rPr lang="en-IN" b="1" dirty="0"/>
              <a:t>SWI1: </a:t>
            </a:r>
            <a:r>
              <a:rPr lang="en-IN" dirty="0"/>
              <a:t>Report for Work items</a:t>
            </a:r>
          </a:p>
          <a:p>
            <a:r>
              <a:rPr lang="en-IN" b="1" dirty="0"/>
              <a:t>SWI2_FREQ</a:t>
            </a:r>
            <a:r>
              <a:rPr lang="en-IN" dirty="0"/>
              <a:t>: Work Items per Task</a:t>
            </a:r>
          </a:p>
          <a:p>
            <a:r>
              <a:rPr lang="en-IN" b="1" dirty="0"/>
              <a:t>SWI2_DEAD</a:t>
            </a:r>
            <a:r>
              <a:rPr lang="en-IN" dirty="0"/>
              <a:t>: Work Items with monitored Deadlines</a:t>
            </a:r>
          </a:p>
        </p:txBody>
      </p:sp>
    </p:spTree>
    <p:extLst>
      <p:ext uri="{BB962C8B-B14F-4D97-AF65-F5344CB8AC3E}">
        <p14:creationId xmlns:p14="http://schemas.microsoft.com/office/powerpoint/2010/main" val="313269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Workflow Instance</a:t>
            </a:r>
          </a:p>
        </p:txBody>
      </p:sp>
      <p:sp>
        <p:nvSpPr>
          <p:cNvPr id="3" name="Content Placeholder 2"/>
          <p:cNvSpPr>
            <a:spLocks noGrp="1"/>
          </p:cNvSpPr>
          <p:nvPr>
            <p:ph idx="1"/>
          </p:nvPr>
        </p:nvSpPr>
        <p:spPr/>
        <p:txBody>
          <a:bodyPr/>
          <a:lstStyle/>
          <a:p>
            <a:r>
              <a:rPr lang="en-IN" dirty="0"/>
              <a:t>A Workflow Instance, which is often simply referred to as the workflow, is a single workflow run. For example, the processing of a single purchase requisition for computers.</a:t>
            </a:r>
          </a:p>
        </p:txBody>
      </p:sp>
    </p:spTree>
    <p:extLst>
      <p:ext uri="{BB962C8B-B14F-4D97-AF65-F5344CB8AC3E}">
        <p14:creationId xmlns:p14="http://schemas.microsoft.com/office/powerpoint/2010/main" val="2061376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1256" y="2688336"/>
            <a:ext cx="6144304" cy="1323439"/>
          </a:xfrm>
          <a:prstGeom prst="rect">
            <a:avLst/>
          </a:prstGeom>
        </p:spPr>
        <p:txBody>
          <a:bodyPr wrap="square">
            <a:spAutoFit/>
          </a:bodyPr>
          <a:lstStyle/>
          <a:p>
            <a:r>
              <a:rPr lang="en-IN" sz="8000" b="1" dirty="0">
                <a:latin typeface="Baskerville Old Face" panose="02020602080505020303" pitchFamily="18" charset="0"/>
              </a:rPr>
              <a:t>Thank you </a:t>
            </a:r>
            <a:r>
              <a:rPr lang="en-IN" sz="8000" b="1" dirty="0">
                <a:latin typeface="Baskerville Old Face" panose="02020602080505020303" pitchFamily="18" charset="0"/>
                <a:sym typeface="Wingdings" panose="05000000000000000000" pitchFamily="2" charset="2"/>
              </a:rPr>
              <a:t> </a:t>
            </a:r>
            <a:endParaRPr lang="en-IN" sz="8000" dirty="0"/>
          </a:p>
        </p:txBody>
      </p:sp>
    </p:spTree>
    <p:extLst>
      <p:ext uri="{BB962C8B-B14F-4D97-AF65-F5344CB8AC3E}">
        <p14:creationId xmlns:p14="http://schemas.microsoft.com/office/powerpoint/2010/main" val="207434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Task</a:t>
            </a:r>
            <a:endParaRPr lang="en-IN" u="sng" dirty="0"/>
          </a:p>
        </p:txBody>
      </p:sp>
      <p:sp>
        <p:nvSpPr>
          <p:cNvPr id="3" name="Content Placeholder 2"/>
          <p:cNvSpPr>
            <a:spLocks noGrp="1"/>
          </p:cNvSpPr>
          <p:nvPr>
            <p:ph idx="1"/>
          </p:nvPr>
        </p:nvSpPr>
        <p:spPr>
          <a:xfrm>
            <a:off x="838200" y="1825625"/>
            <a:ext cx="11058144" cy="4351338"/>
          </a:xfrm>
        </p:spPr>
        <p:txBody>
          <a:bodyPr>
            <a:normAutofit/>
          </a:bodyPr>
          <a:lstStyle/>
          <a:p>
            <a:r>
              <a:rPr lang="en-IN" dirty="0"/>
              <a:t>The Tasks are the steps in the process, which have to be performed either by people or automatically by the software. For example, to check for the availability of the spare computers in the company.</a:t>
            </a:r>
          </a:p>
          <a:p>
            <a:r>
              <a:rPr lang="en-IN" dirty="0"/>
              <a:t>During runtime a tasks is represent as a Workitem.</a:t>
            </a:r>
          </a:p>
          <a:p>
            <a:r>
              <a:rPr lang="en-IN" dirty="0"/>
              <a:t>Following tasks exist in the workflow context:</a:t>
            </a:r>
          </a:p>
          <a:p>
            <a:pPr marL="0" indent="0">
              <a:buNone/>
            </a:pPr>
            <a:r>
              <a:rPr lang="en-IN" dirty="0"/>
              <a:t>    – Single-step task</a:t>
            </a:r>
          </a:p>
          <a:p>
            <a:pPr marL="0" indent="0">
              <a:buNone/>
            </a:pPr>
            <a:r>
              <a:rPr lang="en-IN" dirty="0"/>
              <a:t>      • Activity in which an object method is executed on a specific object</a:t>
            </a:r>
          </a:p>
          <a:p>
            <a:pPr marL="0" indent="0">
              <a:buNone/>
            </a:pPr>
            <a:r>
              <a:rPr lang="en-IN" dirty="0"/>
              <a:t>    – Multi-step task (Workflow)</a:t>
            </a:r>
          </a:p>
          <a:p>
            <a:pPr marL="0" indent="0">
              <a:buNone/>
            </a:pPr>
            <a:r>
              <a:rPr lang="en-IN" dirty="0"/>
              <a:t>      • Activity whose description includes reference to a workflow definition</a:t>
            </a:r>
          </a:p>
        </p:txBody>
      </p:sp>
    </p:spTree>
    <p:extLst>
      <p:ext uri="{BB962C8B-B14F-4D97-AF65-F5344CB8AC3E}">
        <p14:creationId xmlns:p14="http://schemas.microsoft.com/office/powerpoint/2010/main" val="352946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Work Item</a:t>
            </a:r>
            <a:endParaRPr lang="en-IN" u="sng" dirty="0"/>
          </a:p>
        </p:txBody>
      </p:sp>
      <p:sp>
        <p:nvSpPr>
          <p:cNvPr id="3" name="Content Placeholder 2"/>
          <p:cNvSpPr>
            <a:spLocks noGrp="1"/>
          </p:cNvSpPr>
          <p:nvPr>
            <p:ph idx="1"/>
          </p:nvPr>
        </p:nvSpPr>
        <p:spPr/>
        <p:txBody>
          <a:bodyPr/>
          <a:lstStyle/>
          <a:p>
            <a:r>
              <a:rPr lang="en-IN" dirty="0"/>
              <a:t>A Work item is the task instance that is performed as a single workflow step. </a:t>
            </a:r>
          </a:p>
        </p:txBody>
      </p:sp>
    </p:spTree>
    <p:extLst>
      <p:ext uri="{BB962C8B-B14F-4D97-AF65-F5344CB8AC3E}">
        <p14:creationId xmlns:p14="http://schemas.microsoft.com/office/powerpoint/2010/main" val="4283184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92d93e1-f394-447a-89d4-a77303aa605e">
      <UserInfo>
        <DisplayName/>
        <AccountId xsi:nil="true"/>
        <AccountType/>
      </UserInfo>
    </SharedWithUsers>
    <MediaLengthInSeconds xmlns="cd6156e9-227f-4c5d-869b-e260890bbe4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879D68279BD8848B2E6E25BDBF8C2D3" ma:contentTypeVersion="8" ma:contentTypeDescription="Create a new document." ma:contentTypeScope="" ma:versionID="cd4d98d162377d8b47d1f2001154bba4">
  <xsd:schema xmlns:xsd="http://www.w3.org/2001/XMLSchema" xmlns:xs="http://www.w3.org/2001/XMLSchema" xmlns:p="http://schemas.microsoft.com/office/2006/metadata/properties" xmlns:ns2="892d93e1-f394-447a-89d4-a77303aa605e" xmlns:ns3="cd6156e9-227f-4c5d-869b-e260890bbe46" targetNamespace="http://schemas.microsoft.com/office/2006/metadata/properties" ma:root="true" ma:fieldsID="1df2c04c87279b5794a4d0b27d220e84" ns2:_="" ns3:_="">
    <xsd:import namespace="892d93e1-f394-447a-89d4-a77303aa605e"/>
    <xsd:import namespace="cd6156e9-227f-4c5d-869b-e260890bb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d93e1-f394-447a-89d4-a77303aa60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6156e9-227f-4c5d-869b-e260890bb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B842F5-A8C2-4CB4-9743-2939EB2BA26A}">
  <ds:schemaRefs>
    <ds:schemaRef ds:uri="http://schemas.microsoft.com/office/2006/metadata/properties"/>
    <ds:schemaRef ds:uri="http://schemas.microsoft.com/office/infopath/2007/PartnerControls"/>
    <ds:schemaRef ds:uri="892d93e1-f394-447a-89d4-a77303aa605e"/>
    <ds:schemaRef ds:uri="cd6156e9-227f-4c5d-869b-e260890bbe46"/>
  </ds:schemaRefs>
</ds:datastoreItem>
</file>

<file path=customXml/itemProps2.xml><?xml version="1.0" encoding="utf-8"?>
<ds:datastoreItem xmlns:ds="http://schemas.openxmlformats.org/officeDocument/2006/customXml" ds:itemID="{A90C53B4-1527-4B75-AA58-93E3EE8DF7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2d93e1-f394-447a-89d4-a77303aa605e"/>
    <ds:schemaRef ds:uri="cd6156e9-227f-4c5d-869b-e260890bb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4A4416-2470-4C84-AFCD-55CA77AE5B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1199</TotalTime>
  <Words>2982</Words>
  <Application>Microsoft Office PowerPoint</Application>
  <PresentationFormat>Widescreen</PresentationFormat>
  <Paragraphs>361</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SAP Business Workflow </vt:lpstr>
      <vt:lpstr>PowerPoint Presentation</vt:lpstr>
      <vt:lpstr>What is Workflow?</vt:lpstr>
      <vt:lpstr>PowerPoint Presentation</vt:lpstr>
      <vt:lpstr>What is Workflow Builder?</vt:lpstr>
      <vt:lpstr>Workflow Definition</vt:lpstr>
      <vt:lpstr>Workflow Instance</vt:lpstr>
      <vt:lpstr>Task</vt:lpstr>
      <vt:lpstr>Work Item</vt:lpstr>
      <vt:lpstr>Agent</vt:lpstr>
      <vt:lpstr>Container</vt:lpstr>
      <vt:lpstr>Binding</vt:lpstr>
      <vt:lpstr>Business Object Builder</vt:lpstr>
      <vt:lpstr>Object Type</vt:lpstr>
      <vt:lpstr>Workflow project Approach</vt:lpstr>
      <vt:lpstr>Workflow Components</vt:lpstr>
      <vt:lpstr>Workflow Architecture</vt:lpstr>
      <vt:lpstr>PowerPoint Presentation</vt:lpstr>
      <vt:lpstr>Creation of Workflow or Tasks through T-Code: PFTC</vt:lpstr>
      <vt:lpstr>Five Questions for each part of a Business Process and how to map them in Steps/Tasks:</vt:lpstr>
      <vt:lpstr>In What Order?: Workflow Definition</vt:lpstr>
      <vt:lpstr>In What Order?: Workflow Builder (SWDD)… How it looks</vt:lpstr>
      <vt:lpstr>With What Object? What?: T-code: PFTC, Calling Methods within a Task</vt:lpstr>
      <vt:lpstr>With What Object?: Business Object and its Method</vt:lpstr>
      <vt:lpstr>What?: Method Configurations</vt:lpstr>
      <vt:lpstr>What?: Method Parameters</vt:lpstr>
      <vt:lpstr>WHO: Agents</vt:lpstr>
      <vt:lpstr>When? T-code: PFTC</vt:lpstr>
      <vt:lpstr>When? SWDD-&gt; Double Click on Step…</vt:lpstr>
      <vt:lpstr>Step Types in Workflow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Container</vt:lpstr>
      <vt:lpstr>Type of Containers</vt:lpstr>
      <vt:lpstr>Binding</vt:lpstr>
      <vt:lpstr>Containers and Bindings</vt:lpstr>
      <vt:lpstr>Work Item</vt:lpstr>
      <vt:lpstr>Work item Types</vt:lpstr>
      <vt:lpstr>Work item Status</vt:lpstr>
      <vt:lpstr>Deadline Monitoring</vt:lpstr>
      <vt:lpstr>Deadlines for Workflow Steps</vt:lpstr>
      <vt:lpstr>Events</vt:lpstr>
      <vt:lpstr>Event Creators &amp; Receivers</vt:lpstr>
      <vt:lpstr>Event Creation and Triggering</vt:lpstr>
      <vt:lpstr>Monitoring &amp; Analysis</vt:lpstr>
      <vt:lpstr>Reporting on Workflow Progress</vt:lpstr>
      <vt:lpstr>PowerPoint Presentation</vt:lpstr>
      <vt:lpstr>PowerPoint Presentation</vt:lpstr>
      <vt:lpstr>Work Items by Processing Duration</vt:lpstr>
      <vt:lpstr>Work Items with Monitored Deadlines</vt:lpstr>
      <vt:lpstr>Work Items per Task</vt:lpstr>
      <vt:lpstr>Reporting on Agent Behaviour</vt:lpstr>
      <vt:lpstr>Workflow Diagnostic Tool</vt:lpstr>
      <vt:lpstr>PowerPoint Presentation</vt:lpstr>
      <vt:lpstr>Working with the Workflow Log</vt:lpstr>
      <vt:lpstr>Standard View </vt:lpstr>
      <vt:lpstr>Workflow Chronicle</vt:lpstr>
      <vt:lpstr>Workflow Agents</vt:lpstr>
      <vt:lpstr>Workflow Objects</vt:lpstr>
      <vt:lpstr>PowerPoint Presentation</vt:lpstr>
      <vt:lpstr>Workflow Status</vt:lpstr>
      <vt:lpstr>Workflow Log</vt:lpstr>
      <vt:lpstr>List of Transaction Code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Business Workflow </dc:title>
  <dc:creator>AGRAWAL, BIBEK</dc:creator>
  <cp:lastModifiedBy>Lalwani, Priya</cp:lastModifiedBy>
  <cp:revision>98</cp:revision>
  <dcterms:created xsi:type="dcterms:W3CDTF">2021-07-14T05:22:49Z</dcterms:created>
  <dcterms:modified xsi:type="dcterms:W3CDTF">2022-10-15T08:37:35Z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0x0101002879D68279BD8848B2E6E25BDBF8C2D3</vt:lpwstr>
  </property>
  <property fmtid="{D5CDD505-2E9C-101B-9397-08002B2CF9AE}" pid="3" name="Order">
    <vt:r8>622500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