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2" r:id="rId5"/>
    <p:sldMasterId id="2147483708" r:id="rId6"/>
    <p:sldMasterId id="2147483713" r:id="rId7"/>
  </p:sldMasterIdLst>
  <p:notesMasterIdLst>
    <p:notesMasterId r:id="rId52"/>
  </p:notesMasterIdLst>
  <p:handoutMasterIdLst>
    <p:handoutMasterId r:id="rId53"/>
  </p:handoutMasterIdLst>
  <p:sldIdLst>
    <p:sldId id="265" r:id="rId8"/>
    <p:sldId id="648" r:id="rId9"/>
    <p:sldId id="601" r:id="rId10"/>
    <p:sldId id="602" r:id="rId11"/>
    <p:sldId id="604" r:id="rId12"/>
    <p:sldId id="305" r:id="rId13"/>
    <p:sldId id="280" r:id="rId14"/>
    <p:sldId id="603" r:id="rId15"/>
    <p:sldId id="605" r:id="rId16"/>
    <p:sldId id="606" r:id="rId17"/>
    <p:sldId id="607" r:id="rId18"/>
    <p:sldId id="608" r:id="rId19"/>
    <p:sldId id="609" r:id="rId20"/>
    <p:sldId id="610" r:id="rId21"/>
    <p:sldId id="611" r:id="rId22"/>
    <p:sldId id="612" r:id="rId23"/>
    <p:sldId id="613" r:id="rId24"/>
    <p:sldId id="627" r:id="rId25"/>
    <p:sldId id="628" r:id="rId26"/>
    <p:sldId id="630" r:id="rId27"/>
    <p:sldId id="631" r:id="rId28"/>
    <p:sldId id="632" r:id="rId29"/>
    <p:sldId id="633" r:id="rId30"/>
    <p:sldId id="646" r:id="rId31"/>
    <p:sldId id="634" r:id="rId32"/>
    <p:sldId id="635" r:id="rId33"/>
    <p:sldId id="636" r:id="rId34"/>
    <p:sldId id="637" r:id="rId35"/>
    <p:sldId id="638" r:id="rId36"/>
    <p:sldId id="639" r:id="rId37"/>
    <p:sldId id="640" r:id="rId38"/>
    <p:sldId id="641" r:id="rId39"/>
    <p:sldId id="642" r:id="rId40"/>
    <p:sldId id="643" r:id="rId41"/>
    <p:sldId id="647" r:id="rId42"/>
    <p:sldId id="306" r:id="rId43"/>
    <p:sldId id="307" r:id="rId44"/>
    <p:sldId id="686" r:id="rId45"/>
    <p:sldId id="308" r:id="rId46"/>
    <p:sldId id="309" r:id="rId47"/>
    <p:sldId id="310" r:id="rId48"/>
    <p:sldId id="311" r:id="rId49"/>
    <p:sldId id="650" r:id="rId50"/>
    <p:sldId id="364"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69624" autoAdjust="0"/>
  </p:normalViewPr>
  <p:slideViewPr>
    <p:cSldViewPr snapToGrid="0" showGuides="1">
      <p:cViewPr varScale="1">
        <p:scale>
          <a:sx n="43" d="100"/>
          <a:sy n="43" d="100"/>
        </p:scale>
        <p:origin x="1860" y="52"/>
      </p:cViewPr>
      <p:guideLst>
        <p:guide orient="horz" pos="2160"/>
        <p:guide pos="249"/>
      </p:guideLst>
    </p:cSldViewPr>
  </p:slideViewPr>
  <p:outlineViewPr>
    <p:cViewPr>
      <p:scale>
        <a:sx n="33" d="100"/>
        <a:sy n="33" d="100"/>
      </p:scale>
      <p:origin x="0" y="0"/>
    </p:cViewPr>
    <p:sldLst>
      <p:sld r:id="rId1" collapse="1"/>
    </p:sldLst>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62" d="100"/>
          <a:sy n="62" d="100"/>
        </p:scale>
        <p:origin x="2208" y="6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1"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905000" y="685800"/>
            <a:ext cx="4572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194917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534450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183803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0263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524369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701777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601779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7057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805678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58150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5814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612821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3886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A  unit in the R3 system, with separate set of Master data and its own set of Tables.</a:t>
            </a:r>
          </a:p>
          <a:p>
            <a:r>
              <a:rPr lang="en-US" dirty="0"/>
              <a:t>Client is used to group data within Database</a:t>
            </a:r>
          </a:p>
          <a:p>
            <a:r>
              <a:rPr lang="en-US" dirty="0"/>
              <a:t>The users have access to data for the specific Client</a:t>
            </a:r>
          </a:p>
          <a:p>
            <a:r>
              <a:rPr lang="en-US" dirty="0"/>
              <a:t>Once logged on, the user can work on several sessions </a:t>
            </a:r>
          </a:p>
          <a:p>
            <a:endParaRPr lang="en-US" dirty="0"/>
          </a:p>
        </p:txBody>
      </p:sp>
    </p:spTree>
    <p:extLst>
      <p:ext uri="{BB962C8B-B14F-4D97-AF65-F5344CB8AC3E}">
        <p14:creationId xmlns:p14="http://schemas.microsoft.com/office/powerpoint/2010/main" val="3916542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72323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4503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377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9021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831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43" tIns="45222" rIns="90443" bIns="45222"/>
          <a:lstStyle>
            <a:lvl1pPr eaLnBrk="0" hangingPunct="0">
              <a:spcBef>
                <a:spcPct val="30000"/>
              </a:spcBef>
              <a:defRPr sz="1100">
                <a:solidFill>
                  <a:schemeClr val="tx1"/>
                </a:solidFill>
                <a:latin typeface="Candara" panose="020E0502030303020204" pitchFamily="34" charset="0"/>
                <a:cs typeface="Arial" panose="020B0604020202020204" pitchFamily="34" charset="0"/>
              </a:defRPr>
            </a:lvl1pPr>
            <a:lvl2pPr marL="742950" indent="-285750" eaLnBrk="0" hangingPunct="0">
              <a:spcBef>
                <a:spcPct val="30000"/>
              </a:spcBef>
              <a:defRPr sz="1100">
                <a:solidFill>
                  <a:schemeClr val="tx1"/>
                </a:solidFill>
                <a:latin typeface="Candara" panose="020E0502030303020204" pitchFamily="34" charset="0"/>
                <a:cs typeface="Arial" panose="020B0604020202020204" pitchFamily="34" charset="0"/>
              </a:defRPr>
            </a:lvl2pPr>
            <a:lvl3pPr marL="11430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3pPr>
            <a:lvl4pPr marL="16002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4pPr>
            <a:lvl5pPr marL="20574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9pPr>
          </a:lstStyle>
          <a:p>
            <a:pPr eaLnBrk="1" hangingPunct="1">
              <a:spcBef>
                <a:spcPct val="0"/>
              </a:spcBef>
            </a:pPr>
            <a:fld id="{06B0B02A-D2D9-43B6-9773-1419174498C1}" type="slidenum">
              <a:rPr lang="en-US" altLang="en-US" sz="1800">
                <a:latin typeface="Arial" panose="020B0604020202020204" pitchFamily="34" charset="0"/>
              </a:rPr>
              <a:pPr eaLnBrk="1" hangingPunct="1">
                <a:spcBef>
                  <a:spcPct val="0"/>
                </a:spcBef>
              </a:pPr>
              <a:t>43</a:t>
            </a:fld>
            <a:endParaRPr lang="en-US" altLang="en-US" sz="1800">
              <a:latin typeface="Arial" panose="020B0604020202020204" pitchFamily="34" charset="0"/>
            </a:endParaRPr>
          </a:p>
        </p:txBody>
      </p:sp>
      <p:sp>
        <p:nvSpPr>
          <p:cNvPr id="89091" name="Rectangle 2"/>
          <p:cNvSpPr>
            <a:spLocks noGrp="1" noRot="1" noChangeAspect="1" noChangeArrowheads="1" noTextEdit="1"/>
          </p:cNvSpPr>
          <p:nvPr>
            <p:ph type="sldImg"/>
          </p:nvPr>
        </p:nvSpPr>
        <p:spPr bwMode="auto">
          <a:xfrm>
            <a:off x="1905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Text Box 5"/>
          <p:cNvSpPr txBox="1">
            <a:spLocks noChangeArrowheads="1"/>
          </p:cNvSpPr>
          <p:nvPr/>
        </p:nvSpPr>
        <p:spPr bwMode="auto">
          <a:xfrm>
            <a:off x="87313" y="1423988"/>
            <a:ext cx="9112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41" tIns="45221" rIns="90441" bIns="45221">
            <a:spAutoFit/>
          </a:bodyPr>
          <a:lstStyle>
            <a:lvl1pPr eaLnBrk="0" hangingPunct="0">
              <a:spcBef>
                <a:spcPct val="30000"/>
              </a:spcBef>
              <a:defRPr sz="1100">
                <a:solidFill>
                  <a:schemeClr val="tx1"/>
                </a:solidFill>
                <a:latin typeface="Candara" panose="020E0502030303020204" pitchFamily="34" charset="0"/>
                <a:cs typeface="Arial" panose="020B0604020202020204" pitchFamily="34" charset="0"/>
              </a:defRPr>
            </a:lvl1pPr>
            <a:lvl2pPr marL="742950" indent="-285750" eaLnBrk="0" hangingPunct="0">
              <a:spcBef>
                <a:spcPct val="30000"/>
              </a:spcBef>
              <a:defRPr sz="1100">
                <a:solidFill>
                  <a:schemeClr val="tx1"/>
                </a:solidFill>
                <a:latin typeface="Candara" panose="020E0502030303020204" pitchFamily="34" charset="0"/>
                <a:cs typeface="Arial" panose="020B0604020202020204" pitchFamily="34" charset="0"/>
              </a:defRPr>
            </a:lvl2pPr>
            <a:lvl3pPr marL="11430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3pPr>
            <a:lvl4pPr marL="16002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4pPr>
            <a:lvl5pPr marL="20574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sz="800" b="1">
                <a:latin typeface="Arial" panose="020B0604020202020204" pitchFamily="34" charset="0"/>
              </a:rPr>
              <a:t>Question 1: Basis</a:t>
            </a:r>
            <a:r>
              <a:rPr lang="en-US" altLang="en-US" sz="800">
                <a:latin typeface="Arial" panose="020B0604020202020204" pitchFamily="34" charset="0"/>
              </a:rPr>
              <a:t> </a:t>
            </a:r>
          </a:p>
          <a:p>
            <a:pPr eaLnBrk="1" hangingPunct="1">
              <a:spcBef>
                <a:spcPct val="50000"/>
              </a:spcBef>
            </a:pPr>
            <a:r>
              <a:rPr lang="en-US" altLang="en-US" sz="800" b="1">
                <a:latin typeface="Arial" panose="020B0604020202020204" pitchFamily="34" charset="0"/>
              </a:rPr>
              <a:t>Question 2:</a:t>
            </a:r>
            <a:r>
              <a:rPr lang="en-US" altLang="en-US" sz="800">
                <a:latin typeface="Arial" panose="020B0604020202020204" pitchFamily="34" charset="0"/>
              </a:rPr>
              <a:t> Application server</a:t>
            </a:r>
          </a:p>
          <a:p>
            <a:pPr eaLnBrk="1" hangingPunct="1">
              <a:spcBef>
                <a:spcPct val="50000"/>
              </a:spcBef>
            </a:pPr>
            <a:r>
              <a:rPr lang="en-US" altLang="en-US" sz="800" b="1">
                <a:latin typeface="Arial" panose="020B0604020202020204" pitchFamily="34" charset="0"/>
              </a:rPr>
              <a:t>Question 3:</a:t>
            </a:r>
            <a:r>
              <a:rPr lang="en-US" altLang="en-US" sz="800">
                <a:latin typeface="Arial" panose="020B0604020202020204" pitchFamily="34" charset="0"/>
              </a:rPr>
              <a:t> User Context</a:t>
            </a:r>
          </a:p>
          <a:p>
            <a:pPr eaLnBrk="1" hangingPunct="1">
              <a:spcBef>
                <a:spcPct val="50000"/>
              </a:spcBef>
            </a:pPr>
            <a:r>
              <a:rPr lang="en-US" altLang="en-US" sz="800" b="1">
                <a:latin typeface="Arial" panose="020B0604020202020204" pitchFamily="34" charset="0"/>
              </a:rPr>
              <a:t>Question 4:</a:t>
            </a:r>
            <a:r>
              <a:rPr lang="en-US" altLang="en-US" sz="800">
                <a:latin typeface="Arial" panose="020B0604020202020204" pitchFamily="34" charset="0"/>
              </a:rPr>
              <a:t> True</a:t>
            </a:r>
            <a:endParaRPr lang="en-US" altLang="en-US" sz="800" b="1">
              <a:latin typeface="Arial" panose="020B0604020202020204" pitchFamily="34" charset="0"/>
            </a:endParaRPr>
          </a:p>
        </p:txBody>
      </p:sp>
      <p:sp>
        <p:nvSpPr>
          <p:cNvPr id="89093" name="Rectangle 13"/>
          <p:cNvSpPr>
            <a:spLocks noGrp="1" noChangeArrowheads="1"/>
          </p:cNvSpPr>
          <p:nvPr>
            <p:ph type="hdr" sz="quarter" idx="4294967295"/>
          </p:nvPr>
        </p:nvSpPr>
        <p:spPr bwMode="auto">
          <a:xfrm>
            <a:off x="0"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43" tIns="45222" rIns="90443" bIns="45222"/>
          <a:lstStyle>
            <a:lvl1pPr eaLnBrk="0" hangingPunct="0">
              <a:spcBef>
                <a:spcPct val="30000"/>
              </a:spcBef>
              <a:defRPr sz="1100">
                <a:solidFill>
                  <a:schemeClr val="tx1"/>
                </a:solidFill>
                <a:latin typeface="Candara" panose="020E0502030303020204" pitchFamily="34" charset="0"/>
                <a:cs typeface="Arial" panose="020B0604020202020204" pitchFamily="34" charset="0"/>
              </a:defRPr>
            </a:lvl1pPr>
            <a:lvl2pPr marL="742950" indent="-285750" eaLnBrk="0" hangingPunct="0">
              <a:spcBef>
                <a:spcPct val="30000"/>
              </a:spcBef>
              <a:defRPr sz="1100">
                <a:solidFill>
                  <a:schemeClr val="tx1"/>
                </a:solidFill>
                <a:latin typeface="Candara" panose="020E0502030303020204" pitchFamily="34" charset="0"/>
                <a:cs typeface="Arial" panose="020B0604020202020204" pitchFamily="34" charset="0"/>
              </a:defRPr>
            </a:lvl2pPr>
            <a:lvl3pPr marL="11430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3pPr>
            <a:lvl4pPr marL="16002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4pPr>
            <a:lvl5pPr marL="20574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9pPr>
          </a:lstStyle>
          <a:p>
            <a:pPr eaLnBrk="1" hangingPunct="1">
              <a:spcBef>
                <a:spcPct val="0"/>
              </a:spcBef>
            </a:pPr>
            <a:r>
              <a:rPr lang="en-US" altLang="en-US" sz="1800">
                <a:latin typeface="Arial" panose="020B0604020202020204" pitchFamily="34" charset="0"/>
              </a:rPr>
              <a:t>ABAP/4 				            The Development Environment   				</a:t>
            </a:r>
          </a:p>
        </p:txBody>
      </p:sp>
    </p:spTree>
    <p:extLst>
      <p:ext uri="{BB962C8B-B14F-4D97-AF65-F5344CB8AC3E}">
        <p14:creationId xmlns:p14="http://schemas.microsoft.com/office/powerpoint/2010/main" val="3973540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6472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74375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8532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pitchFamily="34" charset="0"/>
                <a:ea typeface="+mn-ea"/>
                <a:cs typeface="Arial" pitchFamily="34" charset="0"/>
              </a:rPr>
              <a:t>The above applications are called the functional areas, or application areas, or at times the functional modules of R/3. All of these terms are synonymous with each other. </a:t>
            </a:r>
          </a:p>
          <a:p>
            <a:endParaRPr lang="en-US" dirty="0"/>
          </a:p>
        </p:txBody>
      </p:sp>
    </p:spTree>
    <p:extLst>
      <p:ext uri="{BB962C8B-B14F-4D97-AF65-F5344CB8AC3E}">
        <p14:creationId xmlns:p14="http://schemas.microsoft.com/office/powerpoint/2010/main" val="330672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57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905000" y="685800"/>
            <a:ext cx="4572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1223601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513080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07317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7.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a:t>
            </a:r>
            <a:r>
              <a:rPr lang="en-US" dirty="0" err="1"/>
              <a:t>nsert</a:t>
            </a:r>
            <a:r>
              <a:rPr lang="en-US" dirty="0"/>
              <a:t> presenter, location, and date</a:t>
            </a:r>
          </a:p>
        </p:txBody>
      </p:sp>
    </p:spTree>
    <p:extLst>
      <p:ext uri="{BB962C8B-B14F-4D97-AF65-F5344CB8AC3E}">
        <p14:creationId xmlns:p14="http://schemas.microsoft.com/office/powerpoint/2010/main" val="125706271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27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893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050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25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20841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094105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025875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29799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367066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0505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023225896"/>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937088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241363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058969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88603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95114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45397249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34719463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96371314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51917595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256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46841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8017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13.png"/><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4.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31150038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8"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931635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15" r:id="rId6"/>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815040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796290244"/>
      </p:ext>
    </p:extLst>
  </p:cSld>
  <p:clrMap bg1="lt1" tx1="dk1" bg2="lt2" tx2="dk2" accent1="accent1" accent2="accent2" accent3="accent3" accent4="accent4" accent5="accent5" accent6="accent6" hlink="hlink" folHlink="folHlink"/>
  <p:sldLayoutIdLst>
    <p:sldLayoutId id="2147483714" r:id="rId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01: R/3 Architecture</a:t>
            </a:r>
          </a:p>
        </p:txBody>
      </p:sp>
      <p:sp>
        <p:nvSpPr>
          <p:cNvPr id="11" name="Title 10"/>
          <p:cNvSpPr>
            <a:spLocks noGrp="1"/>
          </p:cNvSpPr>
          <p:nvPr>
            <p:ph type="ctrTitle" idx="4294967295"/>
          </p:nvPr>
        </p:nvSpPr>
        <p:spPr>
          <a:xfrm>
            <a:off x="457200" y="2928031"/>
            <a:ext cx="5035550" cy="1096962"/>
          </a:xfrm>
        </p:spPr>
        <p:txBody>
          <a:bodyPr>
            <a:normAutofit/>
          </a:bodyPr>
          <a:lstStyle/>
          <a:p>
            <a:r>
              <a:rPr lang="en-US" sz="3600" dirty="0"/>
              <a:t>ABAP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Landscape</a:t>
            </a:r>
          </a:p>
        </p:txBody>
      </p:sp>
      <p:pic>
        <p:nvPicPr>
          <p:cNvPr id="4" name="Content Placeholder 3"/>
          <p:cNvPicPr>
            <a:picLocks noGrp="1" noChangeAspect="1"/>
          </p:cNvPicPr>
          <p:nvPr>
            <p:ph idx="4294967295"/>
          </p:nvPr>
        </p:nvPicPr>
        <p:blipFill>
          <a:blip r:embed="rId2"/>
          <a:stretch>
            <a:fillRect/>
          </a:stretch>
        </p:blipFill>
        <p:spPr>
          <a:xfrm>
            <a:off x="576469" y="1415912"/>
            <a:ext cx="6735763" cy="4206875"/>
          </a:xfrm>
          <a:prstGeom prst="rect">
            <a:avLst/>
          </a:prstGeom>
        </p:spPr>
      </p:pic>
    </p:spTree>
    <p:extLst>
      <p:ext uri="{BB962C8B-B14F-4D97-AF65-F5344CB8AC3E}">
        <p14:creationId xmlns:p14="http://schemas.microsoft.com/office/powerpoint/2010/main" val="292143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NetWeaver </a:t>
            </a:r>
          </a:p>
        </p:txBody>
      </p:sp>
      <p:sp>
        <p:nvSpPr>
          <p:cNvPr id="3" name="Content Placeholder 2"/>
          <p:cNvSpPr>
            <a:spLocks noGrp="1"/>
          </p:cNvSpPr>
          <p:nvPr>
            <p:ph idx="4294967295"/>
          </p:nvPr>
        </p:nvSpPr>
        <p:spPr>
          <a:xfrm>
            <a:off x="298450" y="1495425"/>
            <a:ext cx="8845550" cy="4643438"/>
          </a:xfrm>
        </p:spPr>
        <p:txBody>
          <a:bodyPr/>
          <a:lstStyle/>
          <a:p>
            <a:r>
              <a:rPr lang="en-US" dirty="0"/>
              <a:t>NetWeaver is SAP’s platform for composition and integration of loosely coupled applications following Service Oriented Architecture The Application Platform is the runtime environment for SAP NetWeaver. </a:t>
            </a:r>
          </a:p>
          <a:p>
            <a:r>
              <a:rPr lang="en-US" dirty="0"/>
              <a:t>Supports two languages (ABAP and Java) at the same time </a:t>
            </a:r>
          </a:p>
          <a:p>
            <a:r>
              <a:rPr lang="en-US" dirty="0"/>
              <a:t>ABAP – Advanced Business Application Programming </a:t>
            </a:r>
          </a:p>
        </p:txBody>
      </p:sp>
    </p:spTree>
    <p:extLst>
      <p:ext uri="{BB962C8B-B14F-4D97-AF65-F5344CB8AC3E}">
        <p14:creationId xmlns:p14="http://schemas.microsoft.com/office/powerpoint/2010/main" val="238803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R/3</a:t>
            </a:r>
          </a:p>
        </p:txBody>
      </p:sp>
      <p:sp>
        <p:nvSpPr>
          <p:cNvPr id="3" name="Content Placeholder 2"/>
          <p:cNvSpPr>
            <a:spLocks noGrp="1"/>
          </p:cNvSpPr>
          <p:nvPr>
            <p:ph idx="4294967295"/>
          </p:nvPr>
        </p:nvSpPr>
        <p:spPr>
          <a:xfrm>
            <a:off x="298450" y="1495425"/>
            <a:ext cx="8845550" cy="4643438"/>
          </a:xfrm>
        </p:spPr>
        <p:txBody>
          <a:bodyPr/>
          <a:lstStyle/>
          <a:p>
            <a:r>
              <a:rPr lang="en-US" dirty="0"/>
              <a:t>The main purpose of an R/3 system is to provide a suite of tightly integrated, large-scale business applications. The standard set of applications delivered with each R/3 system are the following: </a:t>
            </a:r>
          </a:p>
          <a:p>
            <a:pPr lvl="1"/>
            <a:r>
              <a:rPr lang="en-US" sz="1600" dirty="0"/>
              <a:t>PP (Production Planning) </a:t>
            </a:r>
          </a:p>
          <a:p>
            <a:pPr lvl="1"/>
            <a:r>
              <a:rPr lang="en-US" sz="1600" dirty="0"/>
              <a:t>MM (Materials Management) </a:t>
            </a:r>
          </a:p>
          <a:p>
            <a:pPr lvl="1"/>
            <a:r>
              <a:rPr lang="en-US" sz="1600" dirty="0"/>
              <a:t>SD (Sales and Distribution) </a:t>
            </a:r>
          </a:p>
          <a:p>
            <a:pPr lvl="1"/>
            <a:r>
              <a:rPr lang="en-US" sz="1600" dirty="0"/>
              <a:t>FI (Financial Accounting) </a:t>
            </a:r>
          </a:p>
          <a:p>
            <a:pPr lvl="1"/>
            <a:r>
              <a:rPr lang="en-US" sz="1600" dirty="0"/>
              <a:t>CO (Controlling) </a:t>
            </a:r>
          </a:p>
          <a:p>
            <a:pPr lvl="1"/>
            <a:r>
              <a:rPr lang="en-US" sz="1600" dirty="0"/>
              <a:t>AM (Fixed Assets Management) </a:t>
            </a:r>
          </a:p>
          <a:p>
            <a:pPr lvl="1"/>
            <a:r>
              <a:rPr lang="en-US" sz="1600" dirty="0"/>
              <a:t>PS (Project System) </a:t>
            </a:r>
          </a:p>
          <a:p>
            <a:pPr lvl="1"/>
            <a:r>
              <a:rPr lang="en-US" sz="1600" dirty="0"/>
              <a:t>WF (Workflow) </a:t>
            </a:r>
          </a:p>
          <a:p>
            <a:pPr lvl="1"/>
            <a:r>
              <a:rPr lang="en-US" sz="1600" dirty="0"/>
              <a:t>IS (Industry Solutions) </a:t>
            </a:r>
          </a:p>
          <a:p>
            <a:pPr lvl="1"/>
            <a:r>
              <a:rPr lang="en-US" sz="1600" dirty="0"/>
              <a:t>HR (Human Resources) </a:t>
            </a:r>
          </a:p>
          <a:p>
            <a:pPr lvl="1"/>
            <a:r>
              <a:rPr lang="en-US" sz="1600" dirty="0"/>
              <a:t>PM (Plant Maintenance) </a:t>
            </a:r>
          </a:p>
          <a:p>
            <a:pPr lvl="1"/>
            <a:r>
              <a:rPr lang="en-US" sz="1600" dirty="0"/>
              <a:t>QM (Quality Management) </a:t>
            </a:r>
          </a:p>
          <a:p>
            <a:pPr lvl="1"/>
            <a:endParaRPr lang="en-US" dirty="0"/>
          </a:p>
          <a:p>
            <a:endParaRPr lang="en-US" dirty="0"/>
          </a:p>
        </p:txBody>
      </p:sp>
    </p:spTree>
    <p:extLst>
      <p:ext uri="{BB962C8B-B14F-4D97-AF65-F5344CB8AC3E}">
        <p14:creationId xmlns:p14="http://schemas.microsoft.com/office/powerpoint/2010/main" val="210824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R/3 </a:t>
            </a:r>
          </a:p>
        </p:txBody>
      </p:sp>
      <p:sp>
        <p:nvSpPr>
          <p:cNvPr id="3" name="Content Placeholder 2"/>
          <p:cNvSpPr>
            <a:spLocks noGrp="1"/>
          </p:cNvSpPr>
          <p:nvPr>
            <p:ph idx="4294967295"/>
          </p:nvPr>
        </p:nvSpPr>
        <p:spPr>
          <a:xfrm>
            <a:off x="298450" y="1495425"/>
            <a:ext cx="8845550" cy="4643438"/>
          </a:xfrm>
        </p:spPr>
        <p:txBody>
          <a:bodyPr/>
          <a:lstStyle/>
          <a:p>
            <a:r>
              <a:rPr lang="en-US" dirty="0"/>
              <a:t>R/3 means Real-time 3-tier Architecture </a:t>
            </a:r>
          </a:p>
          <a:p>
            <a:r>
              <a:rPr lang="en-US" dirty="0"/>
              <a:t>R/3 software supports all of a company’s business transactions and links them together using real-time integration </a:t>
            </a:r>
          </a:p>
          <a:p>
            <a:r>
              <a:rPr lang="en-US" dirty="0"/>
              <a:t>Real-time integration means that each change or update in one application causes the automatic change or update of the data in the other applications involved. </a:t>
            </a:r>
          </a:p>
          <a:p>
            <a:r>
              <a:rPr lang="en-US" dirty="0"/>
              <a:t>R/3 also represents 3-tiered Client-Server Architecture. </a:t>
            </a:r>
          </a:p>
          <a:p>
            <a:r>
              <a:rPr lang="en-US" i="1" dirty="0"/>
              <a:t>The three Logical Layers of this R/3 Architecture are… </a:t>
            </a:r>
            <a:endParaRPr lang="en-US" dirty="0"/>
          </a:p>
          <a:p>
            <a:pPr lvl="1"/>
            <a:r>
              <a:rPr lang="en-US" dirty="0"/>
              <a:t>The Presentation Layer: Collects user input and creates process request. </a:t>
            </a:r>
          </a:p>
          <a:p>
            <a:pPr lvl="1"/>
            <a:r>
              <a:rPr lang="en-US" dirty="0"/>
              <a:t>The Application Layer: Uses the Application logic of Program to collect and process request. </a:t>
            </a:r>
          </a:p>
          <a:p>
            <a:pPr lvl="1"/>
            <a:r>
              <a:rPr lang="en-US" dirty="0"/>
              <a:t>The Database Layer: Stores and Retrieves all Data. </a:t>
            </a:r>
          </a:p>
        </p:txBody>
      </p:sp>
    </p:spTree>
    <p:extLst>
      <p:ext uri="{BB962C8B-B14F-4D97-AF65-F5344CB8AC3E}">
        <p14:creationId xmlns:p14="http://schemas.microsoft.com/office/powerpoint/2010/main" val="246488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pic>
        <p:nvPicPr>
          <p:cNvPr id="4" name="Content Placeholder 3"/>
          <p:cNvPicPr>
            <a:picLocks noGrp="1" noChangeAspect="1"/>
          </p:cNvPicPr>
          <p:nvPr>
            <p:ph idx="4294967295"/>
          </p:nvPr>
        </p:nvPicPr>
        <p:blipFill>
          <a:blip r:embed="rId2"/>
          <a:stretch>
            <a:fillRect/>
          </a:stretch>
        </p:blipFill>
        <p:spPr>
          <a:xfrm>
            <a:off x="824947" y="1202083"/>
            <a:ext cx="5975350" cy="4275138"/>
          </a:xfrm>
          <a:prstGeom prst="rect">
            <a:avLst/>
          </a:prstGeom>
          <a:ln>
            <a:solidFill>
              <a:schemeClr val="accent1"/>
            </a:solidFill>
          </a:ln>
        </p:spPr>
      </p:pic>
    </p:spTree>
    <p:extLst>
      <p:ext uri="{BB962C8B-B14F-4D97-AF65-F5344CB8AC3E}">
        <p14:creationId xmlns:p14="http://schemas.microsoft.com/office/powerpoint/2010/main" val="78027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pic>
        <p:nvPicPr>
          <p:cNvPr id="4" name="Content Placeholder 3"/>
          <p:cNvPicPr>
            <a:picLocks noGrp="1" noChangeAspect="1"/>
          </p:cNvPicPr>
          <p:nvPr>
            <p:ph idx="4294967295"/>
          </p:nvPr>
        </p:nvPicPr>
        <p:blipFill>
          <a:blip r:embed="rId2"/>
          <a:stretch>
            <a:fillRect/>
          </a:stretch>
        </p:blipFill>
        <p:spPr>
          <a:xfrm>
            <a:off x="309802" y="1249018"/>
            <a:ext cx="7285038" cy="4084638"/>
          </a:xfrm>
          <a:prstGeom prst="rect">
            <a:avLst/>
          </a:prstGeom>
        </p:spPr>
      </p:pic>
    </p:spTree>
    <p:extLst>
      <p:ext uri="{BB962C8B-B14F-4D97-AF65-F5344CB8AC3E}">
        <p14:creationId xmlns:p14="http://schemas.microsoft.com/office/powerpoint/2010/main" val="355234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4294967295"/>
          </p:nvPr>
        </p:nvSpPr>
        <p:spPr>
          <a:xfrm>
            <a:off x="284162" y="1266825"/>
            <a:ext cx="4287838" cy="4643438"/>
          </a:xfrm>
        </p:spPr>
        <p:txBody>
          <a:bodyPr>
            <a:normAutofit/>
          </a:bodyPr>
          <a:lstStyle/>
          <a:p>
            <a:r>
              <a:rPr lang="en-US" dirty="0"/>
              <a:t>Centralistic: </a:t>
            </a:r>
          </a:p>
          <a:p>
            <a:pPr lvl="1"/>
            <a:r>
              <a:rPr lang="en-US" sz="1600" dirty="0"/>
              <a:t>All SAP R/3 layers reside on the same physical computer. One important distinguishing characteristic between the various R/3 client/server configurations is “Scalability”.</a:t>
            </a:r>
          </a:p>
          <a:p>
            <a:pPr lvl="1"/>
            <a:r>
              <a:rPr lang="en-US" sz="1600" dirty="0"/>
              <a:t>If a configuration is scalable, adding additional computers to the system will increase the overall performance of the system. </a:t>
            </a:r>
          </a:p>
          <a:p>
            <a:pPr lvl="1"/>
            <a:r>
              <a:rPr lang="en-US" sz="1600" dirty="0"/>
              <a:t>Centralistic client/server configurations are not scalable at all. </a:t>
            </a:r>
          </a:p>
          <a:p>
            <a:pPr lvl="1"/>
            <a:r>
              <a:rPr lang="en-US" sz="1600" dirty="0"/>
              <a:t>Consequently, this configuration is never used in a production environment. </a:t>
            </a:r>
          </a:p>
          <a:p>
            <a:pPr lvl="1"/>
            <a:r>
              <a:rPr lang="en-US" sz="1600" dirty="0"/>
              <a:t>SAP has actually installed an entire SAP R/3 system on a notebook computer for use by SAP’s sales representatives </a:t>
            </a:r>
          </a:p>
        </p:txBody>
      </p:sp>
      <p:pic>
        <p:nvPicPr>
          <p:cNvPr id="4" name="Picture 3"/>
          <p:cNvPicPr>
            <a:picLocks noChangeAspect="1"/>
          </p:cNvPicPr>
          <p:nvPr/>
        </p:nvPicPr>
        <p:blipFill>
          <a:blip r:embed="rId3"/>
          <a:stretch>
            <a:fillRect/>
          </a:stretch>
        </p:blipFill>
        <p:spPr>
          <a:xfrm>
            <a:off x="4735773" y="1651557"/>
            <a:ext cx="4115157" cy="2972058"/>
          </a:xfrm>
          <a:prstGeom prst="rect">
            <a:avLst/>
          </a:prstGeom>
          <a:ln>
            <a:solidFill>
              <a:schemeClr val="accent1"/>
            </a:solidFill>
          </a:ln>
        </p:spPr>
      </p:pic>
    </p:spTree>
    <p:extLst>
      <p:ext uri="{BB962C8B-B14F-4D97-AF65-F5344CB8AC3E}">
        <p14:creationId xmlns:p14="http://schemas.microsoft.com/office/powerpoint/2010/main" val="42449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4294967295"/>
          </p:nvPr>
        </p:nvSpPr>
        <p:spPr>
          <a:xfrm>
            <a:off x="309802" y="1488723"/>
            <a:ext cx="3890963" cy="4643438"/>
          </a:xfrm>
        </p:spPr>
        <p:txBody>
          <a:bodyPr/>
          <a:lstStyle/>
          <a:p>
            <a:r>
              <a:rPr lang="en-US" dirty="0"/>
              <a:t>Distributed presentation:</a:t>
            </a:r>
          </a:p>
          <a:p>
            <a:pPr lvl="1"/>
            <a:r>
              <a:rPr lang="en-US" dirty="0"/>
              <a:t>The presentation layer is “rolled out” to desktop PCs. </a:t>
            </a:r>
          </a:p>
          <a:p>
            <a:pPr lvl="1"/>
            <a:r>
              <a:rPr lang="en-US" dirty="0"/>
              <a:t>The application layer and the database layer are installed on the same computer. </a:t>
            </a:r>
          </a:p>
          <a:p>
            <a:pPr lvl="1"/>
            <a:r>
              <a:rPr lang="en-US" dirty="0"/>
              <a:t>In terms of increased performance, the Distributed presentation configuration is no more scalable than the centralistic configuration. This configuration is very “mainframe”-”</a:t>
            </a:r>
            <a:r>
              <a:rPr lang="en-US" dirty="0" err="1"/>
              <a:t>ish</a:t>
            </a:r>
            <a:r>
              <a:rPr lang="en-US" dirty="0"/>
              <a:t>”</a:t>
            </a:r>
          </a:p>
        </p:txBody>
      </p:sp>
      <p:pic>
        <p:nvPicPr>
          <p:cNvPr id="4" name="Picture 3"/>
          <p:cNvPicPr>
            <a:picLocks noChangeAspect="1"/>
          </p:cNvPicPr>
          <p:nvPr/>
        </p:nvPicPr>
        <p:blipFill>
          <a:blip r:embed="rId2"/>
          <a:stretch>
            <a:fillRect/>
          </a:stretch>
        </p:blipFill>
        <p:spPr>
          <a:xfrm>
            <a:off x="4363174" y="1494766"/>
            <a:ext cx="4320914" cy="3093988"/>
          </a:xfrm>
          <a:prstGeom prst="rect">
            <a:avLst/>
          </a:prstGeom>
          <a:ln>
            <a:solidFill>
              <a:schemeClr val="accent1"/>
            </a:solidFill>
          </a:ln>
        </p:spPr>
      </p:pic>
    </p:spTree>
    <p:extLst>
      <p:ext uri="{BB962C8B-B14F-4D97-AF65-F5344CB8AC3E}">
        <p14:creationId xmlns:p14="http://schemas.microsoft.com/office/powerpoint/2010/main" val="603882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4294967295"/>
          </p:nvPr>
        </p:nvSpPr>
        <p:spPr>
          <a:xfrm>
            <a:off x="200163" y="1494766"/>
            <a:ext cx="4132351" cy="4643438"/>
          </a:xfrm>
        </p:spPr>
        <p:txBody>
          <a:bodyPr/>
          <a:lstStyle/>
          <a:p>
            <a:r>
              <a:rPr lang="en-US" dirty="0"/>
              <a:t>Two-tier client/server :</a:t>
            </a:r>
          </a:p>
          <a:p>
            <a:pPr lvl="1"/>
            <a:r>
              <a:rPr lang="en-US" dirty="0"/>
              <a:t>The presentation and application layers are installed on the same computer. The database layer is installed on a separate computer. </a:t>
            </a:r>
          </a:p>
          <a:p>
            <a:pPr lvl="1"/>
            <a:r>
              <a:rPr lang="en-US" dirty="0"/>
              <a:t>Two-tier client/server configurations offer increased scalability. </a:t>
            </a:r>
          </a:p>
          <a:p>
            <a:pPr lvl="1"/>
            <a:r>
              <a:rPr lang="en-US" dirty="0"/>
              <a:t>However, two-tier client/server configurations create other problems. </a:t>
            </a:r>
          </a:p>
          <a:p>
            <a:pPr lvl="1"/>
            <a:r>
              <a:rPr lang="en-US" dirty="0"/>
              <a:t>The communication across the network between the front-end (presentation and application layers) and the backend (database layer) becomes a bottle-neck very quickly </a:t>
            </a:r>
          </a:p>
        </p:txBody>
      </p:sp>
      <p:pic>
        <p:nvPicPr>
          <p:cNvPr id="4" name="Picture 3"/>
          <p:cNvPicPr>
            <a:picLocks noChangeAspect="1"/>
          </p:cNvPicPr>
          <p:nvPr/>
        </p:nvPicPr>
        <p:blipFill>
          <a:blip r:embed="rId2"/>
          <a:stretch>
            <a:fillRect/>
          </a:stretch>
        </p:blipFill>
        <p:spPr>
          <a:xfrm>
            <a:off x="4546576" y="1494766"/>
            <a:ext cx="4412362" cy="3231160"/>
          </a:xfrm>
          <a:prstGeom prst="rect">
            <a:avLst/>
          </a:prstGeom>
        </p:spPr>
      </p:pic>
    </p:spTree>
    <p:extLst>
      <p:ext uri="{BB962C8B-B14F-4D97-AF65-F5344CB8AC3E}">
        <p14:creationId xmlns:p14="http://schemas.microsoft.com/office/powerpoint/2010/main" val="219077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4294967295"/>
          </p:nvPr>
        </p:nvSpPr>
        <p:spPr>
          <a:xfrm>
            <a:off x="228600" y="1494766"/>
            <a:ext cx="3946525" cy="4643438"/>
          </a:xfrm>
        </p:spPr>
        <p:txBody>
          <a:bodyPr/>
          <a:lstStyle/>
          <a:p>
            <a:r>
              <a:rPr lang="en-US" dirty="0"/>
              <a:t>Three-tier client/server: </a:t>
            </a:r>
          </a:p>
          <a:p>
            <a:pPr lvl="1"/>
            <a:r>
              <a:rPr lang="en-US" dirty="0"/>
              <a:t>Presentation, application, and database layers run on separate computers.</a:t>
            </a:r>
          </a:p>
          <a:p>
            <a:pPr lvl="1"/>
            <a:r>
              <a:rPr lang="en-US" dirty="0"/>
              <a:t>Currently, three-tier client/server offers the best solution for most businesses. </a:t>
            </a:r>
          </a:p>
          <a:p>
            <a:pPr lvl="1"/>
            <a:r>
              <a:rPr lang="en-US" dirty="0"/>
              <a:t>It is highly scalable, and offers better distribution of process requests received from the users. </a:t>
            </a:r>
          </a:p>
          <a:p>
            <a:pPr lvl="1"/>
            <a:r>
              <a:rPr lang="en-US" dirty="0"/>
              <a:t>The computers in the application layer are often capable of satisfying the users process requests without accessing the database, which in turn boosts performance. </a:t>
            </a:r>
          </a:p>
        </p:txBody>
      </p:sp>
    </p:spTree>
    <p:extLst>
      <p:ext uri="{BB962C8B-B14F-4D97-AF65-F5344CB8AC3E}">
        <p14:creationId xmlns:p14="http://schemas.microsoft.com/office/powerpoint/2010/main" val="384365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4294967295"/>
          </p:nvPr>
        </p:nvSpPr>
        <p:spPr>
          <a:xfrm>
            <a:off x="397164" y="1120184"/>
            <a:ext cx="6794500" cy="4643438"/>
          </a:xfrm>
        </p:spPr>
        <p:txBody>
          <a:bodyPr/>
          <a:lstStyle/>
          <a:p>
            <a:r>
              <a:rPr lang="en-US" dirty="0"/>
              <a:t>After completing this lesson, participants will be able to -</a:t>
            </a:r>
          </a:p>
          <a:p>
            <a:pPr lvl="1"/>
            <a:r>
              <a:rPr lang="en-US" dirty="0"/>
              <a:t>Know the meaning of ERP and SAP</a:t>
            </a:r>
          </a:p>
          <a:p>
            <a:pPr lvl="1"/>
            <a:r>
              <a:rPr lang="en-US" dirty="0"/>
              <a:t>Understand the R/3 system</a:t>
            </a:r>
          </a:p>
          <a:p>
            <a:pPr lvl="1"/>
            <a:r>
              <a:rPr lang="en-US" dirty="0"/>
              <a:t>Understand the Basics of SAP</a:t>
            </a:r>
          </a:p>
          <a:p>
            <a:pPr lvl="1"/>
            <a:r>
              <a:rPr lang="en-US" dirty="0"/>
              <a:t>Log on to SAP and do the Basic Navigations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US" altLang="en-US"/>
              <a:t>Application Server Architecture</a:t>
            </a:r>
          </a:p>
        </p:txBody>
      </p:sp>
      <p:sp>
        <p:nvSpPr>
          <p:cNvPr id="3" name="Content Placeholder 2"/>
          <p:cNvSpPr>
            <a:spLocks noGrp="1"/>
          </p:cNvSpPr>
          <p:nvPr>
            <p:ph idx="4294967295"/>
          </p:nvPr>
        </p:nvSpPr>
        <p:spPr>
          <a:xfrm>
            <a:off x="298450" y="1495425"/>
            <a:ext cx="8845550" cy="4643438"/>
          </a:xfrm>
        </p:spPr>
        <p:txBody>
          <a:bodyPr/>
          <a:lstStyle/>
          <a:p>
            <a:r>
              <a:rPr lang="en-US" dirty="0"/>
              <a:t>The components of an application server are shown in the figure below. It consists of a dispatcher and multiple work processes.</a:t>
            </a:r>
          </a:p>
          <a:p>
            <a:endParaRPr lang="en-US" dirty="0"/>
          </a:p>
        </p:txBody>
      </p:sp>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307026"/>
            <a:ext cx="401955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5"/>
          <p:cNvSpPr>
            <a:spLocks noChangeArrowheads="1"/>
          </p:cNvSpPr>
          <p:nvPr/>
        </p:nvSpPr>
        <p:spPr bwMode="auto">
          <a:xfrm>
            <a:off x="1676400" y="55626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ctr" eaLnBrk="1" hangingPunct="1">
              <a:spcBef>
                <a:spcPct val="0"/>
              </a:spcBef>
              <a:buClrTx/>
              <a:buFontTx/>
              <a:buNone/>
            </a:pPr>
            <a:r>
              <a:rPr lang="en-US" altLang="en-US" b="0" dirty="0">
                <a:solidFill>
                  <a:srgbClr val="000000"/>
                </a:solidFill>
                <a:latin typeface="+mj-lt"/>
                <a:ea typeface="Arial Unicode MS" panose="020B0604020202020204" pitchFamily="34" charset="-128"/>
                <a:cs typeface="Arial Unicode MS" panose="020B0604020202020204" pitchFamily="34" charset="-128"/>
              </a:rPr>
              <a:t>Fig: Application server architecture</a:t>
            </a:r>
          </a:p>
          <a:p>
            <a:pPr algn="ctr">
              <a:spcBef>
                <a:spcPct val="0"/>
              </a:spcBef>
              <a:buClrTx/>
              <a:buFontTx/>
              <a:buNone/>
            </a:pPr>
            <a:endParaRPr lang="en-US" altLang="en-US" b="0" dirty="0">
              <a:solidFill>
                <a:srgbClr val="000000"/>
              </a:solidFill>
              <a:latin typeface="+mj-lt"/>
            </a:endParaRPr>
          </a:p>
        </p:txBody>
      </p:sp>
    </p:spTree>
    <p:extLst>
      <p:ext uri="{BB962C8B-B14F-4D97-AF65-F5344CB8AC3E}">
        <p14:creationId xmlns:p14="http://schemas.microsoft.com/office/powerpoint/2010/main" val="300619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p:txBody>
          <a:bodyPr/>
          <a:lstStyle/>
          <a:p>
            <a:pPr eaLnBrk="1" hangingPunct="1"/>
            <a:r>
              <a:rPr lang="en-US" altLang="en-US" dirty="0"/>
              <a:t>Application Server Architecture</a:t>
            </a:r>
          </a:p>
        </p:txBody>
      </p:sp>
      <p:sp>
        <p:nvSpPr>
          <p:cNvPr id="32770" name="Rectangle 3"/>
          <p:cNvSpPr>
            <a:spLocks noGrp="1"/>
          </p:cNvSpPr>
          <p:nvPr>
            <p:ph idx="1"/>
          </p:nvPr>
        </p:nvSpPr>
        <p:spPr/>
        <p:txBody>
          <a:bodyPr/>
          <a:lstStyle/>
          <a:p>
            <a:pPr eaLnBrk="1" hangingPunct="1"/>
            <a:r>
              <a:rPr lang="en-US" altLang="en-US" dirty="0"/>
              <a:t>All requests that come in from presentation servers are directed first to dispatcher. </a:t>
            </a:r>
          </a:p>
          <a:p>
            <a:pPr eaLnBrk="1" hangingPunct="1"/>
            <a:r>
              <a:rPr lang="en-US" altLang="en-US" dirty="0"/>
              <a:t>The dispatcher writes them first to the dispatcher queue. </a:t>
            </a:r>
          </a:p>
          <a:p>
            <a:pPr eaLnBrk="1" hangingPunct="1"/>
            <a:r>
              <a:rPr lang="en-US" altLang="en-US" dirty="0"/>
              <a:t>The dispatcher pulls the requests from the queue on a first-in, first-out basis. </a:t>
            </a:r>
          </a:p>
          <a:p>
            <a:pPr eaLnBrk="1" hangingPunct="1"/>
            <a:r>
              <a:rPr lang="en-US" altLang="en-US" dirty="0"/>
              <a:t>Each request is then allocated to the first available work process. </a:t>
            </a:r>
          </a:p>
          <a:p>
            <a:pPr eaLnBrk="1" hangingPunct="1"/>
            <a:r>
              <a:rPr lang="en-US" altLang="en-US" dirty="0"/>
              <a:t>A work process handles one request at a time. </a:t>
            </a:r>
          </a:p>
          <a:p>
            <a:pPr eaLnBrk="1" hangingPunct="1"/>
            <a:r>
              <a:rPr lang="en-US" altLang="en-US" dirty="0"/>
              <a:t>To perform any processing for a user’s request, a work process needs to address two special memory areas: the </a:t>
            </a:r>
            <a:r>
              <a:rPr lang="en-US" altLang="en-US" i="1" dirty="0"/>
              <a:t>user context</a:t>
            </a:r>
            <a:r>
              <a:rPr lang="en-US" altLang="en-US" dirty="0"/>
              <a:t> and the </a:t>
            </a:r>
            <a:r>
              <a:rPr lang="en-US" altLang="en-US" i="1" dirty="0"/>
              <a:t>program roll area</a:t>
            </a:r>
            <a:r>
              <a:rPr lang="en-US" altLang="en-US" dirty="0"/>
              <a:t>. </a:t>
            </a:r>
          </a:p>
          <a:p>
            <a:pPr eaLnBrk="1" hangingPunct="1"/>
            <a:r>
              <a:rPr lang="en-US" altLang="en-US" dirty="0"/>
              <a:t>The </a:t>
            </a:r>
            <a:r>
              <a:rPr lang="en-US" altLang="en-US" i="1" dirty="0"/>
              <a:t>user context</a:t>
            </a:r>
            <a:r>
              <a:rPr lang="en-US" altLang="en-US" dirty="0"/>
              <a:t> is a memory area that contains information about the user, and the </a:t>
            </a:r>
            <a:r>
              <a:rPr lang="en-US" altLang="en-US" i="1" dirty="0"/>
              <a:t>roll area</a:t>
            </a:r>
            <a:r>
              <a:rPr lang="en-US" altLang="en-US" dirty="0"/>
              <a:t> is a memory area that contains information about the programs execution</a:t>
            </a:r>
          </a:p>
        </p:txBody>
      </p:sp>
    </p:spTree>
    <p:extLst>
      <p:ext uri="{BB962C8B-B14F-4D97-AF65-F5344CB8AC3E}">
        <p14:creationId xmlns:p14="http://schemas.microsoft.com/office/powerpoint/2010/main" val="369170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p:txBody>
          <a:bodyPr/>
          <a:lstStyle/>
          <a:p>
            <a:pPr eaLnBrk="1" hangingPunct="1"/>
            <a:r>
              <a:rPr lang="en-US" altLang="en-US" dirty="0"/>
              <a:t>User Context</a:t>
            </a:r>
          </a:p>
        </p:txBody>
      </p:sp>
      <p:sp>
        <p:nvSpPr>
          <p:cNvPr id="33794" name="Rectangle 3"/>
          <p:cNvSpPr>
            <a:spLocks noGrp="1"/>
          </p:cNvSpPr>
          <p:nvPr>
            <p:ph idx="1"/>
          </p:nvPr>
        </p:nvSpPr>
        <p:spPr/>
        <p:txBody>
          <a:bodyPr/>
          <a:lstStyle/>
          <a:p>
            <a:pPr eaLnBrk="1" hangingPunct="1"/>
            <a:r>
              <a:rPr lang="en-US" altLang="en-US" dirty="0"/>
              <a:t>A </a:t>
            </a:r>
            <a:r>
              <a:rPr lang="en-US" altLang="en-US" i="1" dirty="0"/>
              <a:t>user context</a:t>
            </a:r>
            <a:r>
              <a:rPr lang="en-US" altLang="en-US" dirty="0"/>
              <a:t> is memory that is allocated to contain the characteristics of a user that is logged on the R/3 system. </a:t>
            </a:r>
          </a:p>
          <a:p>
            <a:pPr eaLnBrk="1" hangingPunct="1"/>
            <a:r>
              <a:rPr lang="en-US" altLang="en-US" dirty="0"/>
              <a:t>It holds information needed by R/3 about the user, such as:</a:t>
            </a:r>
          </a:p>
          <a:p>
            <a:pPr lvl="1" eaLnBrk="1" hangingPunct="1"/>
            <a:r>
              <a:rPr lang="en-US" altLang="en-US" dirty="0"/>
              <a:t>The user’s current settings</a:t>
            </a:r>
          </a:p>
          <a:p>
            <a:pPr lvl="1" eaLnBrk="1" hangingPunct="1"/>
            <a:r>
              <a:rPr lang="en-US" altLang="en-US" dirty="0"/>
              <a:t>The user’s authorizations</a:t>
            </a:r>
          </a:p>
          <a:p>
            <a:pPr lvl="1" eaLnBrk="1" hangingPunct="1"/>
            <a:r>
              <a:rPr lang="en-US" altLang="en-US" dirty="0"/>
              <a:t>The names of the programs the user is currently running</a:t>
            </a:r>
          </a:p>
          <a:p>
            <a:pPr eaLnBrk="1" hangingPunct="1"/>
            <a:r>
              <a:rPr lang="en-US" altLang="en-US" dirty="0"/>
              <a:t>When a user logs on, a user context is allocated for that logon. </a:t>
            </a:r>
          </a:p>
          <a:p>
            <a:pPr eaLnBrk="1" hangingPunct="1"/>
            <a:r>
              <a:rPr lang="en-US" altLang="en-US" dirty="0"/>
              <a:t>When they log off, it is freed. </a:t>
            </a:r>
          </a:p>
        </p:txBody>
      </p:sp>
    </p:spTree>
    <p:extLst>
      <p:ext uri="{BB962C8B-B14F-4D97-AF65-F5344CB8AC3E}">
        <p14:creationId xmlns:p14="http://schemas.microsoft.com/office/powerpoint/2010/main" val="2423618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noFill/>
        </p:spPr>
        <p:txBody>
          <a:bodyPr/>
          <a:lstStyle/>
          <a:p>
            <a:pPr eaLnBrk="1" hangingPunct="1"/>
            <a:r>
              <a:rPr lang="en-US" altLang="en-US" dirty="0"/>
              <a:t>Roll Area</a:t>
            </a:r>
          </a:p>
        </p:txBody>
      </p:sp>
      <p:sp>
        <p:nvSpPr>
          <p:cNvPr id="3" name="Content Placeholder 2"/>
          <p:cNvSpPr>
            <a:spLocks noGrp="1"/>
          </p:cNvSpPr>
          <p:nvPr>
            <p:ph idx="1"/>
          </p:nvPr>
        </p:nvSpPr>
        <p:spPr>
          <a:xfrm>
            <a:off x="149258" y="1420875"/>
            <a:ext cx="8845484" cy="4643751"/>
          </a:xfrm>
        </p:spPr>
        <p:txBody>
          <a:bodyPr/>
          <a:lstStyle/>
          <a:p>
            <a:r>
              <a:rPr lang="en-US" dirty="0"/>
              <a:t>A roll area is memory that is allocated by a work process for an instance of a program. </a:t>
            </a:r>
          </a:p>
          <a:p>
            <a:r>
              <a:rPr lang="en-US" dirty="0"/>
              <a:t>It holds information needed by R/3 about the program’s execution, such as:</a:t>
            </a:r>
          </a:p>
          <a:p>
            <a:pPr lvl="1"/>
            <a:r>
              <a:rPr lang="en-US" dirty="0"/>
              <a:t>The values of the variables</a:t>
            </a:r>
          </a:p>
          <a:p>
            <a:pPr lvl="1"/>
            <a:r>
              <a:rPr lang="en-US" dirty="0"/>
              <a:t>The dynamic memory allocations</a:t>
            </a:r>
          </a:p>
          <a:p>
            <a:pPr lvl="1"/>
            <a:r>
              <a:rPr lang="en-US" dirty="0"/>
              <a:t>The current program pointer</a:t>
            </a:r>
          </a:p>
          <a:p>
            <a:pPr lvl="2"/>
            <a:r>
              <a:rPr lang="en-US" dirty="0"/>
              <a:t>Each time a user starts a program, a roll area is created for that instance of the program. </a:t>
            </a:r>
          </a:p>
          <a:p>
            <a:pPr lvl="2"/>
            <a:r>
              <a:rPr lang="en-US" dirty="0"/>
              <a:t>If two users run the same program at the same time, two roll areas will exist-one for each user. </a:t>
            </a:r>
          </a:p>
          <a:p>
            <a:pPr lvl="2"/>
            <a:r>
              <a:rPr lang="en-US" dirty="0"/>
              <a:t>The roll area is freed when the program ends.</a:t>
            </a:r>
          </a:p>
          <a:p>
            <a:pPr lvl="2"/>
            <a:r>
              <a:rPr lang="en-US" dirty="0"/>
              <a:t>The roll area and the user context play an important part in dialog step processing </a:t>
            </a:r>
          </a:p>
          <a:p>
            <a:endParaRPr lang="en-US" dirty="0"/>
          </a:p>
        </p:txBody>
      </p:sp>
    </p:spTree>
    <p:extLst>
      <p:ext uri="{BB962C8B-B14F-4D97-AF65-F5344CB8AC3E}">
        <p14:creationId xmlns:p14="http://schemas.microsoft.com/office/powerpoint/2010/main" val="412710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 for Requests </a:t>
            </a:r>
          </a:p>
        </p:txBody>
      </p:sp>
      <p:pic>
        <p:nvPicPr>
          <p:cNvPr id="5" name="Content Placeholder 4"/>
          <p:cNvPicPr>
            <a:picLocks noGrp="1" noChangeAspect="1"/>
          </p:cNvPicPr>
          <p:nvPr>
            <p:ph idx="1"/>
          </p:nvPr>
        </p:nvPicPr>
        <p:blipFill>
          <a:blip r:embed="rId2"/>
          <a:stretch>
            <a:fillRect/>
          </a:stretch>
        </p:blipFill>
        <p:spPr>
          <a:xfrm>
            <a:off x="1390996" y="1588101"/>
            <a:ext cx="6660457" cy="4458086"/>
          </a:xfrm>
          <a:prstGeom prst="rect">
            <a:avLst/>
          </a:prstGeom>
        </p:spPr>
      </p:pic>
    </p:spTree>
    <p:extLst>
      <p:ext uri="{BB962C8B-B14F-4D97-AF65-F5344CB8AC3E}">
        <p14:creationId xmlns:p14="http://schemas.microsoft.com/office/powerpoint/2010/main" val="4157835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p:cNvSpPr>
          <p:nvPr>
            <p:ph type="title"/>
          </p:nvPr>
        </p:nvSpPr>
        <p:spPr>
          <a:noFill/>
        </p:spPr>
        <p:txBody>
          <a:bodyPr/>
          <a:lstStyle/>
          <a:p>
            <a:pPr eaLnBrk="1" hangingPunct="1"/>
            <a:r>
              <a:rPr lang="en-US" altLang="en-US"/>
              <a:t>Logon Client</a:t>
            </a:r>
            <a:endParaRPr lang="en-IN" altLang="en-US"/>
          </a:p>
        </p:txBody>
      </p:sp>
      <p:sp>
        <p:nvSpPr>
          <p:cNvPr id="38914" name="Rectangle 3"/>
          <p:cNvSpPr>
            <a:spLocks noGrp="1"/>
          </p:cNvSpPr>
          <p:nvPr>
            <p:ph idx="1"/>
          </p:nvPr>
        </p:nvSpPr>
        <p:spPr/>
        <p:txBody>
          <a:bodyPr/>
          <a:lstStyle/>
          <a:p>
            <a:pPr eaLnBrk="1" hangingPunct="1"/>
            <a:r>
              <a:rPr lang="en-US" altLang="en-US" dirty="0"/>
              <a:t>The term </a:t>
            </a:r>
            <a:r>
              <a:rPr lang="en-US" altLang="en-US" i="1" dirty="0"/>
              <a:t>logon client</a:t>
            </a:r>
            <a:r>
              <a:rPr lang="en-US" altLang="en-US" dirty="0"/>
              <a:t> has nothing to do the Client/Server-it is completely different.</a:t>
            </a:r>
          </a:p>
          <a:p>
            <a:pPr eaLnBrk="1" hangingPunct="1"/>
            <a:r>
              <a:rPr lang="en-US" altLang="en-US" dirty="0"/>
              <a:t>The </a:t>
            </a:r>
            <a:r>
              <a:rPr lang="en-US" altLang="en-US" i="1" dirty="0"/>
              <a:t>logon client</a:t>
            </a:r>
            <a:r>
              <a:rPr lang="en-US" altLang="en-US" dirty="0"/>
              <a:t> refers to the number that the user types in the </a:t>
            </a:r>
            <a:r>
              <a:rPr lang="en-US" altLang="en-US" i="1" dirty="0"/>
              <a:t>Client</a:t>
            </a:r>
            <a:r>
              <a:rPr lang="en-US" altLang="en-US" dirty="0"/>
              <a:t> field on the logon screen.</a:t>
            </a:r>
          </a:p>
          <a:p>
            <a:pPr eaLnBrk="1" hangingPunct="1"/>
            <a:r>
              <a:rPr lang="en-US" altLang="en-US" dirty="0"/>
              <a:t>The number entered here by the user corresponds to a set of rows within each client- dependent table within the database </a:t>
            </a:r>
          </a:p>
        </p:txBody>
      </p:sp>
      <p:pic>
        <p:nvPicPr>
          <p:cNvPr id="38916" name="Picture 4" descr="image0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8779" y="4043855"/>
            <a:ext cx="2667000" cy="191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14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p:cNvSpPr>
          <p:nvPr>
            <p:ph type="title"/>
          </p:nvPr>
        </p:nvSpPr>
        <p:spPr/>
        <p:txBody>
          <a:bodyPr/>
          <a:lstStyle/>
          <a:p>
            <a:pPr eaLnBrk="1" hangingPunct="1"/>
            <a:r>
              <a:rPr lang="en-US" altLang="en-US" dirty="0"/>
              <a:t>Client-Dependent and Client-Independent Tables</a:t>
            </a:r>
          </a:p>
        </p:txBody>
      </p:sp>
      <p:sp>
        <p:nvSpPr>
          <p:cNvPr id="39938" name="Rectangle 3"/>
          <p:cNvSpPr>
            <a:spLocks noGrp="1"/>
          </p:cNvSpPr>
          <p:nvPr>
            <p:ph idx="1"/>
          </p:nvPr>
        </p:nvSpPr>
        <p:spPr/>
        <p:txBody>
          <a:bodyPr/>
          <a:lstStyle/>
          <a:p>
            <a:pPr eaLnBrk="1" hangingPunct="1"/>
            <a:r>
              <a:rPr lang="en-US" altLang="en-US"/>
              <a:t>There are two types of tables in the R/3 database: </a:t>
            </a:r>
            <a:r>
              <a:rPr lang="en-US" altLang="en-US" i="1"/>
              <a:t>client-dependent</a:t>
            </a:r>
            <a:r>
              <a:rPr lang="en-US" altLang="en-US"/>
              <a:t> and </a:t>
            </a:r>
            <a:r>
              <a:rPr lang="en-US" altLang="en-US" i="1"/>
              <a:t>client-independent</a:t>
            </a:r>
            <a:r>
              <a:rPr lang="en-US" altLang="en-US"/>
              <a:t>. </a:t>
            </a:r>
          </a:p>
          <a:p>
            <a:pPr eaLnBrk="1" hangingPunct="1"/>
            <a:r>
              <a:rPr lang="en-US" altLang="en-US"/>
              <a:t>A table is client-dependent if the first field is of type CLNT. </a:t>
            </a:r>
          </a:p>
          <a:p>
            <a:pPr eaLnBrk="1" hangingPunct="1"/>
            <a:r>
              <a:rPr lang="en-US" altLang="en-US"/>
              <a:t>The length will always be 3; and by convention, this field is named </a:t>
            </a:r>
            <a:r>
              <a:rPr lang="en-US" altLang="en-US" i="1"/>
              <a:t>mandt</a:t>
            </a:r>
            <a:r>
              <a:rPr lang="en-US" altLang="en-US"/>
              <a:t>. </a:t>
            </a:r>
          </a:p>
          <a:p>
            <a:pPr eaLnBrk="1" hangingPunct="1"/>
            <a:r>
              <a:rPr lang="en-US" altLang="en-US"/>
              <a:t>If the first field is not of type CLNT, the table is client independent </a:t>
            </a:r>
          </a:p>
        </p:txBody>
      </p:sp>
      <p:pic>
        <p:nvPicPr>
          <p:cNvPr id="39940" name="Picture 4" descr="image0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6248" y="3937436"/>
            <a:ext cx="3019425" cy="2171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360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p:cNvSpPr>
            <a:spLocks noGrp="1"/>
          </p:cNvSpPr>
          <p:nvPr>
            <p:ph type="title"/>
          </p:nvPr>
        </p:nvSpPr>
        <p:spPr>
          <a:noFill/>
        </p:spPr>
        <p:txBody>
          <a:bodyPr/>
          <a:lstStyle/>
          <a:p>
            <a:pPr eaLnBrk="1" hangingPunct="1"/>
            <a:r>
              <a:rPr lang="en-US" altLang="en-US" dirty="0"/>
              <a:t>Client-Dependent and Client-Independent Tables</a:t>
            </a:r>
          </a:p>
        </p:txBody>
      </p:sp>
      <p:sp>
        <p:nvSpPr>
          <p:cNvPr id="3" name="Content Placeholder 2"/>
          <p:cNvSpPr>
            <a:spLocks noGrp="1"/>
          </p:cNvSpPr>
          <p:nvPr>
            <p:ph idx="1"/>
          </p:nvPr>
        </p:nvSpPr>
        <p:spPr>
          <a:xfrm>
            <a:off x="298516" y="1431702"/>
            <a:ext cx="8845484" cy="4643751"/>
          </a:xfrm>
        </p:spPr>
        <p:txBody>
          <a:bodyPr/>
          <a:lstStyle/>
          <a:p>
            <a:r>
              <a:rPr lang="en-US" dirty="0"/>
              <a:t>In the figure, the user logs on to client 800 and runs the program shown. This program selects rows from table lfa1 and writes out lfa1-lifnr. When this program is run, only two rows are selected: only those whose </a:t>
            </a:r>
            <a:r>
              <a:rPr lang="en-US" dirty="0" err="1"/>
              <a:t>mandt</a:t>
            </a:r>
            <a:r>
              <a:rPr lang="en-US" dirty="0"/>
              <a:t> equals 800. This happens automatically because the first field in the table is of the type CLNT. </a:t>
            </a:r>
          </a:p>
          <a:p>
            <a:r>
              <a:rPr lang="en-US" dirty="0"/>
              <a:t>There are five rows in the table, but the program writes out only those rows where </a:t>
            </a:r>
            <a:r>
              <a:rPr lang="en-US" dirty="0" err="1"/>
              <a:t>mandt</a:t>
            </a:r>
            <a:r>
              <a:rPr lang="en-US" dirty="0"/>
              <a:t> equals 800. </a:t>
            </a:r>
          </a:p>
          <a:p>
            <a:r>
              <a:rPr lang="en-US" dirty="0"/>
              <a:t>If the user were to log on to client 700 and run the same program, three rows of data would be found and written out. If the user were to log on to client 900, only one row of data would be found</a:t>
            </a:r>
          </a:p>
          <a:p>
            <a:endParaRPr lang="en-US" dirty="0"/>
          </a:p>
        </p:txBody>
      </p:sp>
      <p:pic>
        <p:nvPicPr>
          <p:cNvPr id="40964" name="Picture 4" descr="image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666" y="4717773"/>
            <a:ext cx="2819400" cy="140375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53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p:cNvSpPr>
          <p:nvPr>
            <p:ph type="title"/>
          </p:nvPr>
        </p:nvSpPr>
        <p:spPr>
          <a:noFill/>
        </p:spPr>
        <p:txBody>
          <a:bodyPr/>
          <a:lstStyle/>
          <a:p>
            <a:pPr eaLnBrk="1" hangingPunct="1"/>
            <a:r>
              <a:rPr lang="en-US" altLang="en-US"/>
              <a:t>Client-Dependent and </a:t>
            </a:r>
            <a:br>
              <a:rPr lang="en-US" altLang="en-US"/>
            </a:br>
            <a:r>
              <a:rPr lang="en-US" altLang="en-US"/>
              <a:t>Client-Independent Tables</a:t>
            </a:r>
          </a:p>
        </p:txBody>
      </p:sp>
      <p:sp>
        <p:nvSpPr>
          <p:cNvPr id="41986" name="Rectangle 3"/>
          <p:cNvSpPr>
            <a:spLocks noGrp="1"/>
          </p:cNvSpPr>
          <p:nvPr>
            <p:ph sz="quarter" idx="10"/>
          </p:nvPr>
        </p:nvSpPr>
        <p:spPr/>
        <p:txBody>
          <a:bodyPr/>
          <a:lstStyle/>
          <a:p>
            <a:pPr eaLnBrk="1" hangingPunct="1"/>
            <a:r>
              <a:rPr lang="en-US" altLang="en-US" dirty="0"/>
              <a:t>The logon client mechanism divides the rows within a client-dependent table into distinct groups. </a:t>
            </a:r>
          </a:p>
          <a:p>
            <a:pPr eaLnBrk="1" hangingPunct="1"/>
            <a:r>
              <a:rPr lang="en-US" altLang="en-US" dirty="0"/>
              <a:t>To access a different set of data, the user logs on and specifies a different client number.</a:t>
            </a:r>
            <a:endParaRPr lang="en-US" altLang="en-US" b="0" dirty="0"/>
          </a:p>
          <a:p>
            <a:pPr eaLnBrk="1" hangingPunct="1"/>
            <a:r>
              <a:rPr lang="en-US" altLang="en-US" dirty="0"/>
              <a:t>The user master records (containing R/3 user IDs) are client-dependent.</a:t>
            </a:r>
          </a:p>
          <a:p>
            <a:pPr eaLnBrk="1" hangingPunct="1"/>
            <a:r>
              <a:rPr lang="en-US" altLang="en-US" dirty="0"/>
              <a:t> Therefore, to gain access to a client, the system administrator must create a new user ID for you within that client</a:t>
            </a:r>
          </a:p>
          <a:p>
            <a:pPr eaLnBrk="1" hangingPunct="1"/>
            <a:r>
              <a:rPr lang="en-US" altLang="en-US" dirty="0"/>
              <a:t>Developers and testers use the logon client mechanism to create and access multiple, independent set of data within a single table </a:t>
            </a:r>
          </a:p>
        </p:txBody>
      </p:sp>
    </p:spTree>
    <p:extLst>
      <p:ext uri="{BB962C8B-B14F-4D97-AF65-F5344CB8AC3E}">
        <p14:creationId xmlns:p14="http://schemas.microsoft.com/office/powerpoint/2010/main" val="3769018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Grp="1"/>
          </p:cNvSpPr>
          <p:nvPr>
            <p:ph type="title"/>
          </p:nvPr>
        </p:nvSpPr>
        <p:spPr>
          <a:noFill/>
        </p:spPr>
        <p:txBody>
          <a:bodyPr/>
          <a:lstStyle/>
          <a:p>
            <a:pPr eaLnBrk="1" hangingPunct="1"/>
            <a:r>
              <a:rPr lang="en-US" altLang="en-US"/>
              <a:t>Client-Dependent and Client-Independent Tables</a:t>
            </a:r>
            <a:endParaRPr lang="en-US" altLang="en-US" dirty="0"/>
          </a:p>
        </p:txBody>
      </p:sp>
      <p:sp>
        <p:nvSpPr>
          <p:cNvPr id="43010" name="Rectangle 3"/>
          <p:cNvSpPr>
            <a:spLocks noGrp="1"/>
          </p:cNvSpPr>
          <p:nvPr>
            <p:ph idx="1"/>
          </p:nvPr>
        </p:nvSpPr>
        <p:spPr/>
        <p:txBody>
          <a:bodyPr/>
          <a:lstStyle/>
          <a:p>
            <a:pPr eaLnBrk="1" hangingPunct="1"/>
            <a:r>
              <a:rPr lang="en-US" altLang="en-US" dirty="0"/>
              <a:t>The average R/3 installation has three systems: </a:t>
            </a:r>
            <a:r>
              <a:rPr lang="en-US" altLang="en-US" i="1" dirty="0"/>
              <a:t>development, test, </a:t>
            </a:r>
            <a:r>
              <a:rPr lang="en-US" altLang="en-US" dirty="0"/>
              <a:t>and</a:t>
            </a:r>
            <a:r>
              <a:rPr lang="en-US" altLang="en-US" i="1" dirty="0"/>
              <a:t> production</a:t>
            </a:r>
            <a:r>
              <a:rPr lang="en-US" altLang="en-US" dirty="0"/>
              <a:t>. </a:t>
            </a:r>
          </a:p>
          <a:p>
            <a:pPr eaLnBrk="1" hangingPunct="1"/>
            <a:r>
              <a:rPr lang="en-US" altLang="en-US" dirty="0"/>
              <a:t>By default, each system comes with three clients installed: 000, 001, and 066. </a:t>
            </a:r>
          </a:p>
          <a:p>
            <a:pPr eaLnBrk="1" hangingPunct="1"/>
            <a:r>
              <a:rPr lang="en-US" altLang="en-US" dirty="0"/>
              <a:t>It is common to have from three to six clients in the development and test systems, but rarely will you see more than one client in production </a:t>
            </a:r>
          </a:p>
        </p:txBody>
      </p:sp>
    </p:spTree>
    <p:extLst>
      <p:ext uri="{BB962C8B-B14F-4D97-AF65-F5344CB8AC3E}">
        <p14:creationId xmlns:p14="http://schemas.microsoft.com/office/powerpoint/2010/main" val="105693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ERP </a:t>
            </a:r>
          </a:p>
        </p:txBody>
      </p:sp>
      <p:sp>
        <p:nvSpPr>
          <p:cNvPr id="3" name="Content Placeholder 2"/>
          <p:cNvSpPr>
            <a:spLocks noGrp="1"/>
          </p:cNvSpPr>
          <p:nvPr>
            <p:ph idx="4294967295"/>
          </p:nvPr>
        </p:nvSpPr>
        <p:spPr>
          <a:xfrm>
            <a:off x="298450" y="1246847"/>
            <a:ext cx="8279020" cy="4643438"/>
          </a:xfrm>
        </p:spPr>
        <p:txBody>
          <a:bodyPr/>
          <a:lstStyle/>
          <a:p>
            <a:r>
              <a:rPr lang="en-US" dirty="0"/>
              <a:t>What is ERP? </a:t>
            </a:r>
          </a:p>
          <a:p>
            <a:pPr lvl="1"/>
            <a:r>
              <a:rPr lang="en-US" dirty="0"/>
              <a:t>E – Enterprise R – Resource P – Planning </a:t>
            </a:r>
          </a:p>
          <a:p>
            <a:r>
              <a:rPr lang="en-US" dirty="0"/>
              <a:t>Definition: </a:t>
            </a:r>
          </a:p>
          <a:p>
            <a:pPr lvl="1"/>
            <a:r>
              <a:rPr lang="en-US" dirty="0"/>
              <a:t>An integrated information system that serves all departments within an </a:t>
            </a:r>
          </a:p>
          <a:p>
            <a:pPr lvl="1"/>
            <a:r>
              <a:rPr lang="en-US" dirty="0"/>
              <a:t>enterprise. </a:t>
            </a:r>
          </a:p>
          <a:p>
            <a:pPr lvl="1"/>
            <a:r>
              <a:rPr lang="en-US" dirty="0"/>
              <a:t>ERP is a way to integrate the data and processes of an Organization into </a:t>
            </a:r>
          </a:p>
          <a:p>
            <a:pPr marL="174625" lvl="1" indent="0">
              <a:buNone/>
            </a:pPr>
            <a:r>
              <a:rPr lang="en-US" dirty="0"/>
              <a:t>  one single system. </a:t>
            </a:r>
          </a:p>
          <a:p>
            <a:pPr lvl="1"/>
            <a:r>
              <a:rPr lang="en-US" dirty="0"/>
              <a:t>Software solution that addresses the enterprise needs taking the process </a:t>
            </a:r>
          </a:p>
          <a:p>
            <a:pPr lvl="1"/>
            <a:r>
              <a:rPr lang="en-US" dirty="0"/>
              <a:t>View of an organizational goals tightly integrating all functions of an enterprise </a:t>
            </a:r>
          </a:p>
          <a:p>
            <a:endParaRPr lang="en-US" dirty="0"/>
          </a:p>
        </p:txBody>
      </p:sp>
    </p:spTree>
    <p:extLst>
      <p:ext uri="{BB962C8B-B14F-4D97-AF65-F5344CB8AC3E}">
        <p14:creationId xmlns:p14="http://schemas.microsoft.com/office/powerpoint/2010/main" val="233494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p:cNvSpPr>
          <p:nvPr>
            <p:ph type="title"/>
          </p:nvPr>
        </p:nvSpPr>
        <p:spPr/>
        <p:txBody>
          <a:bodyPr/>
          <a:lstStyle/>
          <a:p>
            <a:pPr marL="685800" indent="-685800" eaLnBrk="1" hangingPunct="1"/>
            <a:r>
              <a:rPr lang="en-US" altLang="en-US"/>
              <a:t>Using SAP’s Open SQL</a:t>
            </a:r>
          </a:p>
        </p:txBody>
      </p:sp>
      <p:sp>
        <p:nvSpPr>
          <p:cNvPr id="44034" name="Rectangle 3"/>
          <p:cNvSpPr>
            <a:spLocks noGrp="1"/>
          </p:cNvSpPr>
          <p:nvPr>
            <p:ph idx="1"/>
          </p:nvPr>
        </p:nvSpPr>
        <p:spPr/>
        <p:txBody>
          <a:bodyPr/>
          <a:lstStyle/>
          <a:p>
            <a:pPr eaLnBrk="1" hangingPunct="1"/>
            <a:r>
              <a:rPr lang="en-US" altLang="en-US" dirty="0"/>
              <a:t>ABAP/4 code is portable between databases. </a:t>
            </a:r>
          </a:p>
          <a:p>
            <a:pPr eaLnBrk="1" hangingPunct="1"/>
            <a:r>
              <a:rPr lang="en-US" altLang="en-US" dirty="0"/>
              <a:t>To access the database in an ABAP/4 program you will code SAP’s </a:t>
            </a:r>
            <a:r>
              <a:rPr lang="en-US" altLang="en-US" i="1" dirty="0"/>
              <a:t>Open SQL</a:t>
            </a:r>
            <a:r>
              <a:rPr lang="en-US" altLang="en-US" dirty="0"/>
              <a:t>.</a:t>
            </a:r>
          </a:p>
          <a:p>
            <a:pPr eaLnBrk="1" hangingPunct="1"/>
            <a:r>
              <a:rPr lang="en-US" altLang="en-US" dirty="0"/>
              <a:t>Open SQL is a subset and variation of ANSI SQL. </a:t>
            </a:r>
          </a:p>
          <a:p>
            <a:pPr eaLnBrk="1" hangingPunct="1"/>
            <a:r>
              <a:rPr lang="en-US" altLang="en-US" dirty="0"/>
              <a:t>The ABAP/4 interpreter passes all Open SQL statements to the database interface part of the work process</a:t>
            </a:r>
          </a:p>
          <a:p>
            <a:pPr eaLnBrk="1" hangingPunct="1"/>
            <a:r>
              <a:rPr lang="en-US" altLang="en-US" dirty="0"/>
              <a:t>There, they are converted to SQL that is native to the installed RDBMS. </a:t>
            </a:r>
          </a:p>
          <a:p>
            <a:pPr eaLnBrk="1" hangingPunct="1"/>
            <a:r>
              <a:rPr lang="en-US" altLang="en-US" dirty="0"/>
              <a:t>For example, if you were running an Oracle database, your ABAP/4 Open SQL would be converted by the database interface to Oracle SQL statements.</a:t>
            </a:r>
          </a:p>
        </p:txBody>
      </p:sp>
    </p:spTree>
    <p:extLst>
      <p:ext uri="{BB962C8B-B14F-4D97-AF65-F5344CB8AC3E}">
        <p14:creationId xmlns:p14="http://schemas.microsoft.com/office/powerpoint/2010/main" val="3133484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6"/>
          <p:cNvSpPr>
            <a:spLocks noGrp="1"/>
          </p:cNvSpPr>
          <p:nvPr>
            <p:ph type="title"/>
          </p:nvPr>
        </p:nvSpPr>
        <p:spPr>
          <a:noFill/>
        </p:spPr>
        <p:txBody>
          <a:bodyPr/>
          <a:lstStyle/>
          <a:p>
            <a:pPr marL="685800" indent="-685800" eaLnBrk="1" hangingPunct="1"/>
            <a:r>
              <a:rPr lang="en-US" altLang="en-US" dirty="0"/>
              <a:t>Using SAP’s Open SQL</a:t>
            </a:r>
          </a:p>
        </p:txBody>
      </p:sp>
      <p:pic>
        <p:nvPicPr>
          <p:cNvPr id="45058" name="Picture 4" descr="image017"/>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341569" y="1005325"/>
            <a:ext cx="3697880" cy="4764088"/>
          </a:xfrm>
          <a:noFill/>
          <a:ln>
            <a:solidFill>
              <a:schemeClr val="tx2"/>
            </a:solidFill>
            <a:miter lim="800000"/>
            <a:headEnd/>
            <a:tailEnd/>
          </a:ln>
        </p:spPr>
      </p:pic>
      <p:sp>
        <p:nvSpPr>
          <p:cNvPr id="45060" name="Rectangle 5"/>
          <p:cNvSpPr>
            <a:spLocks noChangeArrowheads="1"/>
          </p:cNvSpPr>
          <p:nvPr/>
        </p:nvSpPr>
        <p:spPr bwMode="auto">
          <a:xfrm>
            <a:off x="270642" y="1613338"/>
            <a:ext cx="38862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7663" indent="-347663"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marL="0" indent="0" defTabSz="914342" eaLnBrk="1" hangingPunct="1">
              <a:lnSpc>
                <a:spcPct val="90000"/>
              </a:lnSpc>
              <a:spcBef>
                <a:spcPts val="0"/>
              </a:spcBef>
              <a:spcAft>
                <a:spcPts val="600"/>
              </a:spcAft>
              <a:buClr>
                <a:schemeClr val="accent1"/>
              </a:buClr>
              <a:buNone/>
            </a:pPr>
            <a:r>
              <a:rPr lang="en-US" altLang="en-US" b="0" dirty="0">
                <a:latin typeface="+mn-lt"/>
              </a:rPr>
              <a:t>If you use Open SQL, your SQL statements will be passed to the database interface. </a:t>
            </a:r>
          </a:p>
          <a:p>
            <a:pPr marL="0" indent="0" defTabSz="914342" eaLnBrk="1" hangingPunct="1">
              <a:lnSpc>
                <a:spcPct val="90000"/>
              </a:lnSpc>
              <a:spcBef>
                <a:spcPts val="0"/>
              </a:spcBef>
              <a:spcAft>
                <a:spcPts val="600"/>
              </a:spcAft>
              <a:buClr>
                <a:schemeClr val="accent1"/>
              </a:buClr>
              <a:buNone/>
            </a:pPr>
            <a:r>
              <a:rPr lang="en-US" altLang="en-US" b="0" dirty="0">
                <a:latin typeface="+mn-lt"/>
              </a:rPr>
              <a:t>Using Open SQL has three main advantages. </a:t>
            </a:r>
          </a:p>
          <a:p>
            <a:pPr marL="0" indent="0" defTabSz="914342" eaLnBrk="1" hangingPunct="1">
              <a:lnSpc>
                <a:spcPct val="90000"/>
              </a:lnSpc>
              <a:spcBef>
                <a:spcPts val="0"/>
              </a:spcBef>
              <a:spcAft>
                <a:spcPts val="600"/>
              </a:spcAft>
              <a:buClr>
                <a:schemeClr val="accent1"/>
              </a:buClr>
              <a:buNone/>
            </a:pPr>
            <a:r>
              <a:rPr lang="en-US" altLang="en-US" b="0" dirty="0">
                <a:latin typeface="+mn-lt"/>
              </a:rPr>
              <a:t>All of these advantages are implemented via the database interface </a:t>
            </a:r>
          </a:p>
        </p:txBody>
      </p:sp>
    </p:spTree>
    <p:extLst>
      <p:ext uri="{BB962C8B-B14F-4D97-AF65-F5344CB8AC3E}">
        <p14:creationId xmlns:p14="http://schemas.microsoft.com/office/powerpoint/2010/main" val="2068748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p:cNvSpPr>
          <p:nvPr>
            <p:ph type="title"/>
          </p:nvPr>
        </p:nvSpPr>
        <p:spPr/>
        <p:txBody>
          <a:bodyPr/>
          <a:lstStyle/>
          <a:p>
            <a:pPr eaLnBrk="1" hangingPunct="1"/>
            <a:r>
              <a:rPr lang="en-US" altLang="en-US" dirty="0"/>
              <a:t>Portability</a:t>
            </a:r>
          </a:p>
        </p:txBody>
      </p:sp>
      <p:sp>
        <p:nvSpPr>
          <p:cNvPr id="46082" name="Rectangle 3"/>
          <p:cNvSpPr>
            <a:spLocks noGrp="1"/>
          </p:cNvSpPr>
          <p:nvPr>
            <p:ph idx="1"/>
          </p:nvPr>
        </p:nvSpPr>
        <p:spPr/>
        <p:txBody>
          <a:bodyPr/>
          <a:lstStyle/>
          <a:p>
            <a:pPr eaLnBrk="1" hangingPunct="1"/>
            <a:r>
              <a:rPr lang="en-US" altLang="en-US" dirty="0"/>
              <a:t>The first advantage is the fact that your SQL statements will be portable between databases. </a:t>
            </a:r>
          </a:p>
          <a:p>
            <a:pPr eaLnBrk="1" hangingPunct="1"/>
            <a:r>
              <a:rPr lang="en-US" altLang="en-US" dirty="0"/>
              <a:t>For example, if for some reason your company wanted to switch from an Oracle to an Informix database, it could change the database, and your ABAP/4 code would continue to run without modification </a:t>
            </a:r>
          </a:p>
        </p:txBody>
      </p:sp>
    </p:spTree>
    <p:extLst>
      <p:ext uri="{BB962C8B-B14F-4D97-AF65-F5344CB8AC3E}">
        <p14:creationId xmlns:p14="http://schemas.microsoft.com/office/powerpoint/2010/main" val="1813576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p:cNvSpPr>
          <p:nvPr>
            <p:ph type="title"/>
          </p:nvPr>
        </p:nvSpPr>
        <p:spPr/>
        <p:txBody>
          <a:bodyPr/>
          <a:lstStyle/>
          <a:p>
            <a:pPr eaLnBrk="1" hangingPunct="1"/>
            <a:r>
              <a:rPr lang="en-US" altLang="en-US"/>
              <a:t>Buffering Data on the Application Server</a:t>
            </a:r>
          </a:p>
        </p:txBody>
      </p:sp>
      <p:sp>
        <p:nvSpPr>
          <p:cNvPr id="47106" name="Rectangle 3"/>
          <p:cNvSpPr>
            <a:spLocks noGrp="1"/>
          </p:cNvSpPr>
          <p:nvPr>
            <p:ph idx="1"/>
          </p:nvPr>
        </p:nvSpPr>
        <p:spPr/>
        <p:txBody>
          <a:bodyPr/>
          <a:lstStyle/>
          <a:p>
            <a:pPr eaLnBrk="1" hangingPunct="1"/>
            <a:r>
              <a:rPr lang="en-US" altLang="en-US"/>
              <a:t>Secondly, the database interface buffers information from the database on the application server. </a:t>
            </a:r>
          </a:p>
          <a:p>
            <a:pPr eaLnBrk="1" hangingPunct="1"/>
            <a:r>
              <a:rPr lang="en-US" altLang="en-US"/>
              <a:t>When data is read from the database, it can be stored in the buffers on the application server. </a:t>
            </a:r>
          </a:p>
          <a:p>
            <a:pPr eaLnBrk="1" hangingPunct="1"/>
            <a:r>
              <a:rPr lang="en-US" altLang="en-US"/>
              <a:t>If a request were then made to access the same records, they would already be on the application server, and the request is satisfied from the buffer without having to go to the database. </a:t>
            </a:r>
          </a:p>
          <a:p>
            <a:pPr eaLnBrk="1" hangingPunct="1"/>
            <a:r>
              <a:rPr lang="en-US" altLang="en-US"/>
              <a:t>This buffering techniques reduces the load on the database sever and on the network link between the database and the application servers, and can speed up database access time by a factor of 10 to 100 times.</a:t>
            </a:r>
          </a:p>
        </p:txBody>
      </p:sp>
    </p:spTree>
    <p:extLst>
      <p:ext uri="{BB962C8B-B14F-4D97-AF65-F5344CB8AC3E}">
        <p14:creationId xmlns:p14="http://schemas.microsoft.com/office/powerpoint/2010/main" val="250564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p:cNvSpPr>
          <p:nvPr>
            <p:ph type="title"/>
          </p:nvPr>
        </p:nvSpPr>
        <p:spPr/>
        <p:txBody>
          <a:bodyPr/>
          <a:lstStyle/>
          <a:p>
            <a:pPr eaLnBrk="1" hangingPunct="1"/>
            <a:r>
              <a:rPr lang="en-US" altLang="en-US"/>
              <a:t>Automatic Client Checking</a:t>
            </a:r>
          </a:p>
        </p:txBody>
      </p:sp>
      <p:sp>
        <p:nvSpPr>
          <p:cNvPr id="48130" name="Rectangle 3"/>
          <p:cNvSpPr>
            <a:spLocks noGrp="1"/>
          </p:cNvSpPr>
          <p:nvPr>
            <p:ph idx="1"/>
          </p:nvPr>
        </p:nvSpPr>
        <p:spPr/>
        <p:txBody>
          <a:bodyPr/>
          <a:lstStyle/>
          <a:p>
            <a:pPr eaLnBrk="1" hangingPunct="1"/>
            <a:r>
              <a:rPr lang="en-US" altLang="en-US" dirty="0"/>
              <a:t>The third advantage of using Open SQL is </a:t>
            </a:r>
            <a:r>
              <a:rPr lang="en-US" altLang="en-US" i="1" dirty="0"/>
              <a:t>automatic client handling</a:t>
            </a:r>
            <a:r>
              <a:rPr lang="en-US" altLang="en-US" dirty="0"/>
              <a:t>. </a:t>
            </a:r>
          </a:p>
          <a:p>
            <a:pPr eaLnBrk="1" hangingPunct="1"/>
            <a:r>
              <a:rPr lang="en-US" altLang="en-US" dirty="0"/>
              <a:t>With Open SQL, the client field is automatically populated by the database interface. </a:t>
            </a:r>
          </a:p>
          <a:p>
            <a:pPr eaLnBrk="1" hangingPunct="1"/>
            <a:r>
              <a:rPr lang="en-US" altLang="en-US" dirty="0"/>
              <a:t>This gives your development and testing teams many advantages, such as ability to perform multiple simultaneous testing and training on a single database without interference from each other </a:t>
            </a:r>
          </a:p>
        </p:txBody>
      </p:sp>
    </p:spTree>
    <p:extLst>
      <p:ext uri="{BB962C8B-B14F-4D97-AF65-F5344CB8AC3E}">
        <p14:creationId xmlns:p14="http://schemas.microsoft.com/office/powerpoint/2010/main" val="1767875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Query Flow </a:t>
            </a:r>
          </a:p>
        </p:txBody>
      </p:sp>
      <p:pic>
        <p:nvPicPr>
          <p:cNvPr id="5" name="Content Placeholder 4"/>
          <p:cNvPicPr>
            <a:picLocks noGrp="1" noChangeAspect="1"/>
          </p:cNvPicPr>
          <p:nvPr>
            <p:ph idx="1"/>
          </p:nvPr>
        </p:nvPicPr>
        <p:blipFill>
          <a:blip r:embed="rId2"/>
          <a:stretch>
            <a:fillRect/>
          </a:stretch>
        </p:blipFill>
        <p:spPr>
          <a:xfrm>
            <a:off x="1143325" y="1873875"/>
            <a:ext cx="7155800" cy="3886537"/>
          </a:xfrm>
          <a:prstGeom prst="rect">
            <a:avLst/>
          </a:prstGeom>
        </p:spPr>
      </p:pic>
    </p:spTree>
    <p:extLst>
      <p:ext uri="{BB962C8B-B14F-4D97-AF65-F5344CB8AC3E}">
        <p14:creationId xmlns:p14="http://schemas.microsoft.com/office/powerpoint/2010/main" val="2225855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Logon</a:t>
            </a:r>
          </a:p>
        </p:txBody>
      </p:sp>
      <p:sp>
        <p:nvSpPr>
          <p:cNvPr id="3" name="Content Placeholder 2"/>
          <p:cNvSpPr>
            <a:spLocks noGrp="1"/>
          </p:cNvSpPr>
          <p:nvPr>
            <p:ph idx="1"/>
          </p:nvPr>
        </p:nvSpPr>
        <p:spPr/>
        <p:txBody>
          <a:bodyPr/>
          <a:lstStyle/>
          <a:p>
            <a:r>
              <a:rPr lang="en-US" dirty="0"/>
              <a:t>A utility to logon to SAP</a:t>
            </a:r>
          </a:p>
          <a:p>
            <a:pPr lvl="1"/>
            <a:r>
              <a:rPr lang="en-US" dirty="0"/>
              <a:t>Choose an available SAP system</a:t>
            </a:r>
          </a:p>
          <a:p>
            <a:pPr lvl="1"/>
            <a:r>
              <a:rPr lang="en-US" dirty="0"/>
              <a:t>Program connects to the message server of that system and obtains the address of a suitable Application Server</a:t>
            </a:r>
          </a:p>
          <a:p>
            <a:pPr lvl="1"/>
            <a:r>
              <a:rPr lang="en-US" dirty="0"/>
              <a:t>Starts a SAP GUI (Graphical User Interface)</a:t>
            </a:r>
          </a:p>
          <a:p>
            <a:pPr lvl="1"/>
            <a:r>
              <a:rPr lang="en-US" dirty="0"/>
              <a:t>SAP GUI Starts the logon Screen</a:t>
            </a:r>
          </a:p>
          <a:p>
            <a:pPr lvl="1"/>
            <a:r>
              <a:rPr lang="en-US" dirty="0"/>
              <a:t>The user can open multiple sessions</a:t>
            </a:r>
          </a:p>
          <a:p>
            <a:pPr lvl="1"/>
            <a:r>
              <a:rPr lang="en-US" dirty="0"/>
              <a:t>Applications are run within a session</a:t>
            </a:r>
          </a:p>
          <a:p>
            <a:endParaRPr lang="en-US" dirty="0"/>
          </a:p>
          <a:p>
            <a:r>
              <a:rPr lang="en-US" dirty="0"/>
              <a:t> The SAP GUI is based on Windows Style and is available for several Platforms, providing the same functions for each</a:t>
            </a:r>
          </a:p>
          <a:p>
            <a:endParaRPr lang="en-US" dirty="0"/>
          </a:p>
        </p:txBody>
      </p:sp>
    </p:spTree>
    <p:extLst>
      <p:ext uri="{BB962C8B-B14F-4D97-AF65-F5344CB8AC3E}">
        <p14:creationId xmlns:p14="http://schemas.microsoft.com/office/powerpoint/2010/main" val="1213840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Navigation</a:t>
            </a:r>
          </a:p>
        </p:txBody>
      </p:sp>
      <p:sp>
        <p:nvSpPr>
          <p:cNvPr id="3" name="Content Placeholder 2"/>
          <p:cNvSpPr>
            <a:spLocks noGrp="1"/>
          </p:cNvSpPr>
          <p:nvPr>
            <p:ph idx="1"/>
          </p:nvPr>
        </p:nvSpPr>
        <p:spPr/>
        <p:txBody>
          <a:bodyPr/>
          <a:lstStyle/>
          <a:p>
            <a:r>
              <a:rPr lang="en-US" dirty="0"/>
              <a:t>Logging on to SAP</a:t>
            </a:r>
          </a:p>
          <a:p>
            <a:pPr lvl="1"/>
            <a:r>
              <a:rPr lang="fr-FR" dirty="0"/>
              <a:t>Client</a:t>
            </a:r>
          </a:p>
          <a:p>
            <a:pPr lvl="1"/>
            <a:r>
              <a:rPr lang="fr-FR" dirty="0" err="1"/>
              <a:t>Username</a:t>
            </a:r>
            <a:endParaRPr lang="fr-FR" dirty="0"/>
          </a:p>
          <a:p>
            <a:pPr lvl="1"/>
            <a:r>
              <a:rPr lang="fr-FR" dirty="0" err="1"/>
              <a:t>Password</a:t>
            </a:r>
            <a:endParaRPr lang="fr-FR" dirty="0"/>
          </a:p>
          <a:p>
            <a:pPr lvl="1"/>
            <a:r>
              <a:rPr lang="fr-FR" dirty="0"/>
              <a:t>Logon </a:t>
            </a:r>
            <a:r>
              <a:rPr lang="fr-FR" dirty="0" err="1"/>
              <a:t>Language</a:t>
            </a:r>
            <a:endParaRPr lang="fr-FR" dirty="0"/>
          </a:p>
          <a:p>
            <a:endParaRPr lang="en-US" dirty="0"/>
          </a:p>
        </p:txBody>
      </p:sp>
      <p:pic>
        <p:nvPicPr>
          <p:cNvPr id="4" name="Picture 3"/>
          <p:cNvPicPr>
            <a:picLocks noChangeAspect="1"/>
          </p:cNvPicPr>
          <p:nvPr/>
        </p:nvPicPr>
        <p:blipFill>
          <a:blip r:embed="rId3"/>
          <a:stretch>
            <a:fillRect/>
          </a:stretch>
        </p:blipFill>
        <p:spPr>
          <a:xfrm>
            <a:off x="5288919" y="1328602"/>
            <a:ext cx="2179509" cy="1333616"/>
          </a:xfrm>
          <a:prstGeom prst="rect">
            <a:avLst/>
          </a:prstGeom>
          <a:ln>
            <a:solidFill>
              <a:schemeClr val="accent1"/>
            </a:solidFill>
          </a:ln>
        </p:spPr>
      </p:pic>
    </p:spTree>
    <p:extLst>
      <p:ext uri="{BB962C8B-B14F-4D97-AF65-F5344CB8AC3E}">
        <p14:creationId xmlns:p14="http://schemas.microsoft.com/office/powerpoint/2010/main" val="2713421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SAP Logon</a:t>
            </a:r>
          </a:p>
        </p:txBody>
      </p:sp>
    </p:spTree>
    <p:extLst>
      <p:ext uri="{BB962C8B-B14F-4D97-AF65-F5344CB8AC3E}">
        <p14:creationId xmlns:p14="http://schemas.microsoft.com/office/powerpoint/2010/main" val="2986048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Navigation</a:t>
            </a:r>
          </a:p>
        </p:txBody>
      </p:sp>
      <p:sp>
        <p:nvSpPr>
          <p:cNvPr id="3" name="Content Placeholder 2"/>
          <p:cNvSpPr>
            <a:spLocks noGrp="1"/>
          </p:cNvSpPr>
          <p:nvPr>
            <p:ph idx="4294967295"/>
          </p:nvPr>
        </p:nvSpPr>
        <p:spPr>
          <a:xfrm>
            <a:off x="298450" y="1495425"/>
            <a:ext cx="8845550" cy="4643438"/>
          </a:xfrm>
        </p:spPr>
        <p:txBody>
          <a:bodyPr/>
          <a:lstStyle/>
          <a:p>
            <a:r>
              <a:rPr lang="en-US" dirty="0"/>
              <a:t>Transaction Code</a:t>
            </a:r>
          </a:p>
          <a:p>
            <a:pPr lvl="1"/>
            <a:r>
              <a:rPr lang="en-US" dirty="0"/>
              <a:t>Acronym to access menu path</a:t>
            </a:r>
          </a:p>
          <a:p>
            <a:pPr lvl="1"/>
            <a:r>
              <a:rPr lang="en-US" dirty="0"/>
              <a:t>Sequence of Screens with Input and Output fields for Processing</a:t>
            </a:r>
          </a:p>
          <a:p>
            <a:r>
              <a:rPr lang="en-US" dirty="0"/>
              <a:t>Possible Command Field Entries</a:t>
            </a:r>
          </a:p>
          <a:p>
            <a:pPr lvl="1"/>
            <a:r>
              <a:rPr lang="en-US" dirty="0"/>
              <a:t>/</a:t>
            </a:r>
            <a:r>
              <a:rPr lang="en-US" dirty="0" err="1"/>
              <a:t>nxxxx</a:t>
            </a:r>
            <a:r>
              <a:rPr lang="en-US" dirty="0"/>
              <a:t> – to call Transaction </a:t>
            </a:r>
            <a:r>
              <a:rPr lang="en-US" dirty="0" err="1"/>
              <a:t>xxxx</a:t>
            </a:r>
            <a:endParaRPr lang="en-US" dirty="0"/>
          </a:p>
          <a:p>
            <a:pPr lvl="1"/>
            <a:r>
              <a:rPr lang="en-US" dirty="0"/>
              <a:t>/n – cancel Transaction</a:t>
            </a:r>
          </a:p>
          <a:p>
            <a:pPr lvl="1"/>
            <a:r>
              <a:rPr lang="en-US" dirty="0"/>
              <a:t>/</a:t>
            </a:r>
            <a:r>
              <a:rPr lang="en-US" dirty="0" err="1"/>
              <a:t>oxxxx</a:t>
            </a:r>
            <a:r>
              <a:rPr lang="en-US" dirty="0"/>
              <a:t> – to Call Transaction </a:t>
            </a:r>
            <a:r>
              <a:rPr lang="en-US" dirty="0" err="1"/>
              <a:t>xxxx</a:t>
            </a:r>
            <a:r>
              <a:rPr lang="en-US" dirty="0"/>
              <a:t> in a new Session</a:t>
            </a:r>
          </a:p>
          <a:p>
            <a:pPr lvl="1"/>
            <a:r>
              <a:rPr lang="en-US" dirty="0"/>
              <a:t>/o – display an overview of Sessions</a:t>
            </a:r>
          </a:p>
          <a:p>
            <a:endParaRPr lang="en-US" dirty="0"/>
          </a:p>
        </p:txBody>
      </p:sp>
    </p:spTree>
    <p:extLst>
      <p:ext uri="{BB962C8B-B14F-4D97-AF65-F5344CB8AC3E}">
        <p14:creationId xmlns:p14="http://schemas.microsoft.com/office/powerpoint/2010/main" val="122221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ERP </a:t>
            </a:r>
          </a:p>
        </p:txBody>
      </p:sp>
      <p:pic>
        <p:nvPicPr>
          <p:cNvPr id="4" name="Content Placeholder 3"/>
          <p:cNvPicPr>
            <a:picLocks noGrp="1" noChangeAspect="1"/>
          </p:cNvPicPr>
          <p:nvPr>
            <p:ph idx="4294967295"/>
          </p:nvPr>
        </p:nvPicPr>
        <p:blipFill>
          <a:blip r:embed="rId2"/>
          <a:stretch>
            <a:fillRect/>
          </a:stretch>
        </p:blipFill>
        <p:spPr>
          <a:xfrm>
            <a:off x="720437" y="1120184"/>
            <a:ext cx="6340475" cy="3938588"/>
          </a:xfrm>
          <a:prstGeom prst="rect">
            <a:avLst/>
          </a:prstGeom>
        </p:spPr>
      </p:pic>
    </p:spTree>
    <p:extLst>
      <p:ext uri="{BB962C8B-B14F-4D97-AF65-F5344CB8AC3E}">
        <p14:creationId xmlns:p14="http://schemas.microsoft.com/office/powerpoint/2010/main" val="615508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Navigation</a:t>
            </a:r>
          </a:p>
        </p:txBody>
      </p:sp>
      <p:sp>
        <p:nvSpPr>
          <p:cNvPr id="3" name="Content Placeholder 2"/>
          <p:cNvSpPr>
            <a:spLocks noGrp="1"/>
          </p:cNvSpPr>
          <p:nvPr>
            <p:ph idx="4294967295"/>
          </p:nvPr>
        </p:nvSpPr>
        <p:spPr>
          <a:xfrm>
            <a:off x="298450" y="1495425"/>
            <a:ext cx="8845550" cy="4643438"/>
          </a:xfrm>
        </p:spPr>
        <p:txBody>
          <a:bodyPr/>
          <a:lstStyle/>
          <a:p>
            <a:r>
              <a:rPr lang="en-US" dirty="0"/>
              <a:t>Several options are available to log off from system</a:t>
            </a:r>
          </a:p>
          <a:p>
            <a:pPr lvl="1"/>
            <a:r>
              <a:rPr lang="en-US" dirty="0"/>
              <a:t>Menu Bar System  Logoff</a:t>
            </a:r>
          </a:p>
          <a:p>
            <a:pPr lvl="1"/>
            <a:r>
              <a:rPr lang="en-US" dirty="0"/>
              <a:t>Choose Yellow Arrow in the SAP EASY ACESS Menu. If several sessions are open, it only closes the session</a:t>
            </a:r>
          </a:p>
          <a:p>
            <a:pPr lvl="1"/>
            <a:r>
              <a:rPr lang="en-US" dirty="0"/>
              <a:t>Enter /</a:t>
            </a:r>
            <a:r>
              <a:rPr lang="en-US" dirty="0" err="1"/>
              <a:t>nend</a:t>
            </a:r>
            <a:r>
              <a:rPr lang="en-US" dirty="0"/>
              <a:t>  in the command field</a:t>
            </a:r>
          </a:p>
          <a:p>
            <a:pPr lvl="1"/>
            <a:r>
              <a:rPr lang="en-US" dirty="0"/>
              <a:t>Enter /</a:t>
            </a:r>
            <a:r>
              <a:rPr lang="en-US" dirty="0" err="1"/>
              <a:t>nex</a:t>
            </a:r>
            <a:r>
              <a:rPr lang="en-US" dirty="0"/>
              <a:t> in the command field.</a:t>
            </a:r>
          </a:p>
          <a:p>
            <a:endParaRPr lang="en-US" dirty="0"/>
          </a:p>
        </p:txBody>
      </p:sp>
    </p:spTree>
    <p:extLst>
      <p:ext uri="{BB962C8B-B14F-4D97-AF65-F5344CB8AC3E}">
        <p14:creationId xmlns:p14="http://schemas.microsoft.com/office/powerpoint/2010/main" val="1693151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Navigation</a:t>
            </a:r>
          </a:p>
        </p:txBody>
      </p:sp>
      <p:sp>
        <p:nvSpPr>
          <p:cNvPr id="3" name="Content Placeholder 2"/>
          <p:cNvSpPr>
            <a:spLocks noGrp="1"/>
          </p:cNvSpPr>
          <p:nvPr>
            <p:ph idx="4294967295"/>
          </p:nvPr>
        </p:nvSpPr>
        <p:spPr>
          <a:xfrm>
            <a:off x="298450" y="1495425"/>
            <a:ext cx="8845550" cy="4643438"/>
          </a:xfrm>
        </p:spPr>
        <p:txBody>
          <a:bodyPr/>
          <a:lstStyle/>
          <a:p>
            <a:r>
              <a:rPr lang="en-US" dirty="0"/>
              <a:t>The Commonly Used Transaction Codes are</a:t>
            </a:r>
          </a:p>
          <a:p>
            <a:pPr lvl="1"/>
            <a:r>
              <a:rPr lang="en-US" dirty="0"/>
              <a:t>SE80   :   Object Navigator (ABAP Development Workbench)</a:t>
            </a:r>
          </a:p>
          <a:p>
            <a:pPr lvl="1"/>
            <a:r>
              <a:rPr lang="en-US" dirty="0"/>
              <a:t>SE38   :   ABAP Editor</a:t>
            </a:r>
          </a:p>
          <a:p>
            <a:pPr lvl="1"/>
            <a:r>
              <a:rPr lang="en-US" dirty="0"/>
              <a:t>SE37   :   Function Builder</a:t>
            </a:r>
          </a:p>
          <a:p>
            <a:pPr lvl="1"/>
            <a:r>
              <a:rPr lang="en-US" dirty="0"/>
              <a:t>SE11   :   ABAP Dictionary</a:t>
            </a:r>
          </a:p>
          <a:p>
            <a:pPr lvl="1"/>
            <a:r>
              <a:rPr lang="en-US" dirty="0"/>
              <a:t>SE21   :   Package Builder</a:t>
            </a:r>
          </a:p>
          <a:p>
            <a:pPr lvl="1"/>
            <a:r>
              <a:rPr lang="en-US" dirty="0"/>
              <a:t>SE91   :   Message Maintenance</a:t>
            </a:r>
          </a:p>
          <a:p>
            <a:endParaRPr lang="en-US" dirty="0"/>
          </a:p>
        </p:txBody>
      </p:sp>
    </p:spTree>
    <p:extLst>
      <p:ext uri="{BB962C8B-B14F-4D97-AF65-F5344CB8AC3E}">
        <p14:creationId xmlns:p14="http://schemas.microsoft.com/office/powerpoint/2010/main" val="2885931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Workbench tools</a:t>
            </a:r>
          </a:p>
        </p:txBody>
      </p:sp>
      <p:sp>
        <p:nvSpPr>
          <p:cNvPr id="3" name="Content Placeholder 2"/>
          <p:cNvSpPr>
            <a:spLocks noGrp="1"/>
          </p:cNvSpPr>
          <p:nvPr>
            <p:ph sz="quarter" idx="4294967295"/>
          </p:nvPr>
        </p:nvSpPr>
        <p:spPr>
          <a:xfrm>
            <a:off x="498764" y="1256434"/>
            <a:ext cx="4156075" cy="4714875"/>
          </a:xfrm>
        </p:spPr>
        <p:txBody>
          <a:bodyPr/>
          <a:lstStyle/>
          <a:p>
            <a:r>
              <a:rPr lang="en-US" dirty="0"/>
              <a:t>The ABAP Workbench is a collection of tools you use to develop, test and run ABAP programs</a:t>
            </a:r>
          </a:p>
          <a:p>
            <a:r>
              <a:rPr lang="en-US" dirty="0"/>
              <a:t>Frequently Used Tools </a:t>
            </a:r>
          </a:p>
          <a:p>
            <a:pPr lvl="1"/>
            <a:r>
              <a:rPr lang="en-US" dirty="0"/>
              <a:t>ABAP Editor</a:t>
            </a:r>
          </a:p>
          <a:p>
            <a:pPr lvl="1"/>
            <a:r>
              <a:rPr lang="en-US" dirty="0"/>
              <a:t>ABAP Dictionary</a:t>
            </a:r>
          </a:p>
          <a:p>
            <a:pPr lvl="1"/>
            <a:r>
              <a:rPr lang="en-US" dirty="0"/>
              <a:t>Screen Painter </a:t>
            </a:r>
          </a:p>
          <a:p>
            <a:pPr lvl="1"/>
            <a:r>
              <a:rPr lang="en-US" dirty="0"/>
              <a:t>Menu Painter</a:t>
            </a:r>
          </a:p>
          <a:p>
            <a:pPr lvl="1"/>
            <a:r>
              <a:rPr lang="en-US" dirty="0"/>
              <a:t>Function Builder </a:t>
            </a:r>
          </a:p>
          <a:p>
            <a:endParaRPr lang="en-US" dirty="0"/>
          </a:p>
        </p:txBody>
      </p:sp>
      <p:pic>
        <p:nvPicPr>
          <p:cNvPr id="5" name="Content Placeholder 4"/>
          <p:cNvPicPr>
            <a:picLocks noGrp="1" noChangeAspect="1"/>
          </p:cNvPicPr>
          <p:nvPr>
            <p:ph sz="quarter" idx="4294967295"/>
          </p:nvPr>
        </p:nvPicPr>
        <p:blipFill>
          <a:blip r:embed="rId3"/>
          <a:stretch>
            <a:fillRect/>
          </a:stretch>
        </p:blipFill>
        <p:spPr>
          <a:xfrm>
            <a:off x="6265863" y="1325563"/>
            <a:ext cx="2878137" cy="4725987"/>
          </a:xfrm>
          <a:prstGeom prst="rect">
            <a:avLst/>
          </a:prstGeom>
          <a:ln>
            <a:solidFill>
              <a:schemeClr val="accent1"/>
            </a:solidFill>
          </a:ln>
        </p:spPr>
      </p:pic>
    </p:spTree>
    <p:extLst>
      <p:ext uri="{BB962C8B-B14F-4D97-AF65-F5344CB8AC3E}">
        <p14:creationId xmlns:p14="http://schemas.microsoft.com/office/powerpoint/2010/main" val="2939791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r>
              <a:rPr lang="en-US" dirty="0"/>
              <a:t>1.  ______is like an operating system for R/3. </a:t>
            </a:r>
          </a:p>
          <a:p>
            <a:r>
              <a:rPr lang="en-US" dirty="0"/>
              <a:t>2. An  __________ interprets the ABAP/4 programs and manage the input and output for them.</a:t>
            </a:r>
          </a:p>
          <a:p>
            <a:r>
              <a:rPr lang="en-US" dirty="0"/>
              <a:t>3. A __________is memory that is allocated to contain the characteristics of a user that is logged on the R/3 system.</a:t>
            </a:r>
          </a:p>
          <a:p>
            <a:r>
              <a:rPr lang="en-US" dirty="0"/>
              <a:t>4. The ____ is used to cancel the transaction.</a:t>
            </a:r>
          </a:p>
          <a:p>
            <a:r>
              <a:rPr lang="en-US" dirty="0"/>
              <a:t>5. ______ is a collection of tools you use to develop, test and run ABAP programs</a:t>
            </a:r>
          </a:p>
          <a:p>
            <a:endParaRPr lang="en-US" dirty="0"/>
          </a:p>
          <a:p>
            <a:endParaRPr lang="en-US" dirty="0"/>
          </a:p>
          <a:p>
            <a:endParaRPr lang="en-US" dirty="0"/>
          </a:p>
        </p:txBody>
      </p:sp>
    </p:spTree>
    <p:extLst>
      <p:ext uri="{BB962C8B-B14F-4D97-AF65-F5344CB8AC3E}">
        <p14:creationId xmlns:p14="http://schemas.microsoft.com/office/powerpoint/2010/main" val="2146835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IN" altLang="en-US" dirty="0">
                <a:solidFill>
                  <a:srgbClr val="000000"/>
                </a:solidFill>
              </a:rPr>
              <a:t>The  R/3 System Architecture	</a:t>
            </a:r>
          </a:p>
          <a:p>
            <a:pPr lvl="1"/>
            <a:r>
              <a:rPr lang="en-IN" altLang="en-US" dirty="0">
                <a:solidFill>
                  <a:srgbClr val="000000"/>
                </a:solidFill>
              </a:rPr>
              <a:t>The  Application Server Architecture</a:t>
            </a:r>
          </a:p>
          <a:p>
            <a:pPr lvl="1"/>
            <a:r>
              <a:rPr lang="en-IN" altLang="en-US" dirty="0">
                <a:solidFill>
                  <a:srgbClr val="000000"/>
                </a:solidFill>
              </a:rPr>
              <a:t>The meaning of Logon Client	</a:t>
            </a:r>
          </a:p>
          <a:p>
            <a:pPr lvl="1"/>
            <a:r>
              <a:rPr lang="en-IN" altLang="en-US" dirty="0">
                <a:solidFill>
                  <a:srgbClr val="000000"/>
                </a:solidFill>
              </a:rPr>
              <a:t>Advantages of using SAP’s Open SQL</a:t>
            </a:r>
          </a:p>
          <a:p>
            <a:pPr lvl="1"/>
            <a:r>
              <a:rPr lang="en-US" dirty="0"/>
              <a:t>The Basics of SAP</a:t>
            </a:r>
          </a:p>
          <a:p>
            <a:pPr lvl="1"/>
            <a:r>
              <a:rPr lang="en-US" dirty="0"/>
              <a:t>How to Log on to SAP and do the Basic Navigations</a:t>
            </a:r>
          </a:p>
          <a:p>
            <a:pPr lvl="1"/>
            <a:endParaRPr lang="en-US" dirty="0">
              <a:solidFill>
                <a:schemeClr val="tx1"/>
              </a:solidFill>
            </a:endParaRPr>
          </a:p>
        </p:txBody>
      </p:sp>
    </p:spTree>
    <p:extLst>
      <p:ext uri="{BB962C8B-B14F-4D97-AF65-F5344CB8AC3E}">
        <p14:creationId xmlns:p14="http://schemas.microsoft.com/office/powerpoint/2010/main" val="315270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ERP </a:t>
            </a:r>
          </a:p>
        </p:txBody>
      </p:sp>
      <p:pic>
        <p:nvPicPr>
          <p:cNvPr id="5" name="Content Placeholder 4"/>
          <p:cNvPicPr>
            <a:picLocks noGrp="1" noChangeAspect="1"/>
          </p:cNvPicPr>
          <p:nvPr>
            <p:ph idx="4294967295"/>
          </p:nvPr>
        </p:nvPicPr>
        <p:blipFill>
          <a:blip r:embed="rId2"/>
          <a:stretch>
            <a:fillRect/>
          </a:stretch>
        </p:blipFill>
        <p:spPr>
          <a:xfrm>
            <a:off x="711200" y="1120184"/>
            <a:ext cx="6272213" cy="4138613"/>
          </a:xfrm>
          <a:prstGeom prst="rect">
            <a:avLst/>
          </a:prstGeom>
          <a:ln>
            <a:solidFill>
              <a:schemeClr val="accent1"/>
            </a:solidFill>
          </a:ln>
        </p:spPr>
      </p:pic>
    </p:spTree>
    <p:extLst>
      <p:ext uri="{BB962C8B-B14F-4D97-AF65-F5344CB8AC3E}">
        <p14:creationId xmlns:p14="http://schemas.microsoft.com/office/powerpoint/2010/main" val="114384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SAP R/3 – An Introduction</a:t>
            </a:r>
          </a:p>
        </p:txBody>
      </p:sp>
      <p:sp>
        <p:nvSpPr>
          <p:cNvPr id="5" name="Text Placeholder 2"/>
          <p:cNvSpPr>
            <a:spLocks noGrp="1"/>
          </p:cNvSpPr>
          <p:nvPr>
            <p:ph idx="1"/>
          </p:nvPr>
        </p:nvSpPr>
        <p:spPr/>
        <p:txBody>
          <a:bodyPr/>
          <a:lstStyle/>
          <a:p>
            <a:pPr lvl="0" algn="ctr">
              <a:buNone/>
            </a:pPr>
            <a:endParaRPr sz="3200" dirty="0">
              <a:latin typeface="Gill Sans MT" pitchFamily="34" charset="0"/>
            </a:endParaRPr>
          </a:p>
          <a:p>
            <a:pPr lvl="0" algn="ctr">
              <a:buNone/>
            </a:pPr>
            <a:r>
              <a:rPr sz="3200" u="sng" dirty="0">
                <a:solidFill>
                  <a:srgbClr val="92D050"/>
                </a:solidFill>
                <a:latin typeface="Gill Sans MT" pitchFamily="34" charset="0"/>
              </a:rPr>
              <a:t>S</a:t>
            </a:r>
            <a:r>
              <a:rPr sz="3200" dirty="0">
                <a:latin typeface="Gill Sans MT" pitchFamily="34" charset="0"/>
              </a:rPr>
              <a:t>YSTEMS  </a:t>
            </a:r>
            <a:r>
              <a:rPr sz="3200" u="sng" dirty="0">
                <a:solidFill>
                  <a:srgbClr val="92D050"/>
                </a:solidFill>
                <a:latin typeface="Gill Sans MT" pitchFamily="34" charset="0"/>
              </a:rPr>
              <a:t>A</a:t>
            </a:r>
            <a:r>
              <a:rPr sz="3200" dirty="0">
                <a:latin typeface="Gill Sans MT" pitchFamily="34" charset="0"/>
              </a:rPr>
              <a:t>PPLICATIONS and </a:t>
            </a:r>
            <a:r>
              <a:rPr sz="3200" u="sng" dirty="0">
                <a:solidFill>
                  <a:srgbClr val="92D050"/>
                </a:solidFill>
                <a:latin typeface="Gill Sans MT" pitchFamily="34" charset="0"/>
              </a:rPr>
              <a:t>P</a:t>
            </a:r>
            <a:r>
              <a:rPr sz="3200" dirty="0">
                <a:latin typeface="Gill Sans MT" pitchFamily="34" charset="0"/>
              </a:rPr>
              <a:t>RODUCTS </a:t>
            </a:r>
          </a:p>
          <a:p>
            <a:pPr lvl="0" algn="ctr">
              <a:buNone/>
            </a:pPr>
            <a:r>
              <a:rPr sz="3200" dirty="0">
                <a:latin typeface="Gill Sans MT" pitchFamily="34" charset="0"/>
              </a:rPr>
              <a:t>     in Data Processing</a:t>
            </a:r>
          </a:p>
          <a:p>
            <a:endParaRPr lang="en-US" dirty="0">
              <a:solidFill>
                <a:schemeClr val="tx1"/>
              </a:solidFill>
            </a:endParaRPr>
          </a:p>
        </p:txBody>
      </p:sp>
      <p:sp>
        <p:nvSpPr>
          <p:cNvPr id="8" name="TextBox 7"/>
          <p:cNvSpPr txBox="1"/>
          <p:nvPr/>
        </p:nvSpPr>
        <p:spPr bwMode="auto">
          <a:xfrm>
            <a:off x="1066800" y="4705290"/>
            <a:ext cx="2286000" cy="400110"/>
          </a:xfrm>
          <a:prstGeom prst="rect">
            <a:avLst/>
          </a:prstGeom>
          <a:solidFill>
            <a:schemeClr val="tx2">
              <a:lumMod val="40000"/>
              <a:lumOff val="60000"/>
            </a:schemeClr>
          </a:solidFill>
          <a:ln w="9525">
            <a:noFill/>
            <a:miter lim="800000"/>
            <a:headEnd/>
            <a:tailEnd/>
          </a:ln>
          <a:scene3d>
            <a:camera prst="orthographicFront"/>
            <a:lightRig rig="threePt" dir="t"/>
          </a:scene3d>
          <a:sp3d>
            <a:bevelT/>
          </a:sp3d>
        </p:spPr>
        <p:txBody>
          <a:bodyPr>
            <a:spAutoFit/>
          </a:bodyPr>
          <a:lstStyle/>
          <a:p>
            <a:pPr algn="ctr" eaLnBrk="0" hangingPunct="0">
              <a:spcBef>
                <a:spcPct val="20000"/>
              </a:spcBef>
              <a:buFont typeface="Arial" charset="0"/>
              <a:buNone/>
              <a:defRPr/>
            </a:pPr>
            <a:r>
              <a:rPr lang="en-US" sz="2000" dirty="0">
                <a:latin typeface="Gill Sans MT" pitchFamily="34" charset="0"/>
              </a:rPr>
              <a:t>R: Real  Time</a:t>
            </a:r>
          </a:p>
        </p:txBody>
      </p:sp>
      <p:cxnSp>
        <p:nvCxnSpPr>
          <p:cNvPr id="9" name="Straight Arrow Connector 8"/>
          <p:cNvCxnSpPr/>
          <p:nvPr/>
        </p:nvCxnSpPr>
        <p:spPr>
          <a:xfrm rot="5400000">
            <a:off x="2133600" y="3714690"/>
            <a:ext cx="1066800" cy="91440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bwMode="auto">
          <a:xfrm>
            <a:off x="4191000" y="4705290"/>
            <a:ext cx="4267200" cy="400110"/>
          </a:xfrm>
          <a:prstGeom prst="rect">
            <a:avLst/>
          </a:prstGeom>
          <a:solidFill>
            <a:schemeClr val="tx2">
              <a:lumMod val="40000"/>
              <a:lumOff val="60000"/>
            </a:schemeClr>
          </a:solidFill>
          <a:ln w="9525">
            <a:noFill/>
            <a:miter lim="800000"/>
            <a:headEnd/>
            <a:tailEnd/>
          </a:ln>
          <a:scene3d>
            <a:camera prst="orthographicFront"/>
            <a:lightRig rig="threePt" dir="t"/>
          </a:scene3d>
          <a:sp3d>
            <a:bevelT/>
          </a:sp3d>
        </p:spPr>
        <p:txBody>
          <a:bodyPr>
            <a:spAutoFit/>
          </a:bodyPr>
          <a:lstStyle/>
          <a:p>
            <a:pPr algn="ctr" eaLnBrk="0" hangingPunct="0">
              <a:spcBef>
                <a:spcPct val="20000"/>
              </a:spcBef>
              <a:buFont typeface="Arial" charset="0"/>
              <a:buNone/>
              <a:defRPr/>
            </a:pPr>
            <a:r>
              <a:rPr lang="en-US" sz="2000" dirty="0">
                <a:latin typeface="Gill Sans MT" pitchFamily="34" charset="0"/>
              </a:rPr>
              <a:t>3:  3 Tier Client/Server Architecture</a:t>
            </a:r>
          </a:p>
        </p:txBody>
      </p:sp>
      <p:cxnSp>
        <p:nvCxnSpPr>
          <p:cNvPr id="11" name="Straight Arrow Connector 10"/>
          <p:cNvCxnSpPr/>
          <p:nvPr/>
        </p:nvCxnSpPr>
        <p:spPr>
          <a:xfrm>
            <a:off x="6096000" y="3581400"/>
            <a:ext cx="1143000" cy="106680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862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br>
              <a:rPr lang="en-US" sz="1200" dirty="0"/>
            </a:br>
            <a:r>
              <a:rPr lang="en-US" dirty="0" err="1"/>
              <a:t>SAP</a:t>
            </a:r>
            <a:r>
              <a:rPr lang="en-US" dirty="0"/>
              <a:t> – An Introduction</a:t>
            </a:r>
          </a:p>
        </p:txBody>
      </p:sp>
      <p:sp>
        <p:nvSpPr>
          <p:cNvPr id="6" name="Content Placeholder 5"/>
          <p:cNvSpPr>
            <a:spLocks noGrp="1"/>
          </p:cNvSpPr>
          <p:nvPr>
            <p:ph idx="1"/>
          </p:nvPr>
        </p:nvSpPr>
        <p:spPr/>
        <p:txBody>
          <a:bodyPr/>
          <a:lstStyle/>
          <a:p>
            <a:r>
              <a:rPr lang="en-US" dirty="0">
                <a:solidFill>
                  <a:schemeClr val="tx1"/>
                </a:solidFill>
              </a:rPr>
              <a:t>ERP ( Enterprise Resource Planning) Product</a:t>
            </a:r>
          </a:p>
          <a:p>
            <a:endParaRPr lang="en-US" dirty="0">
              <a:solidFill>
                <a:schemeClr val="tx1"/>
              </a:solidFill>
            </a:endParaRPr>
          </a:p>
          <a:p>
            <a:r>
              <a:rPr lang="en-US" dirty="0">
                <a:solidFill>
                  <a:schemeClr val="tx1"/>
                </a:solidFill>
              </a:rPr>
              <a:t>Name of the Company and its Product</a:t>
            </a:r>
          </a:p>
          <a:p>
            <a:endParaRPr lang="en-US" dirty="0">
              <a:solidFill>
                <a:schemeClr val="tx1"/>
              </a:solidFill>
            </a:endParaRPr>
          </a:p>
          <a:p>
            <a:r>
              <a:rPr lang="en-US" dirty="0">
                <a:solidFill>
                  <a:schemeClr val="tx1"/>
                </a:solidFill>
              </a:rPr>
              <a:t>German Based</a:t>
            </a:r>
          </a:p>
          <a:p>
            <a:endParaRPr lang="en-US" dirty="0">
              <a:solidFill>
                <a:schemeClr val="tx1"/>
              </a:solidFill>
            </a:endParaRPr>
          </a:p>
          <a:p>
            <a:r>
              <a:rPr lang="en-US" dirty="0">
                <a:solidFill>
                  <a:schemeClr val="tx1"/>
                </a:solidFill>
              </a:rPr>
              <a:t>ERP Market Leader</a:t>
            </a:r>
          </a:p>
          <a:p>
            <a:endParaRPr lang="en-US" dirty="0">
              <a:solidFill>
                <a:schemeClr val="tx1"/>
              </a:solidFill>
            </a:endParaRPr>
          </a:p>
          <a:p>
            <a:r>
              <a:rPr lang="en-US" dirty="0">
                <a:solidFill>
                  <a:schemeClr val="tx1"/>
                </a:solidFill>
              </a:rPr>
              <a:t>Industry Specific Best Practices</a:t>
            </a:r>
          </a:p>
        </p:txBody>
      </p:sp>
    </p:spTree>
    <p:extLst>
      <p:ext uri="{BB962C8B-B14F-4D97-AF65-F5344CB8AC3E}">
        <p14:creationId xmlns:p14="http://schemas.microsoft.com/office/powerpoint/2010/main" val="358840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5" name="Content Placeholder 4"/>
          <p:cNvSpPr>
            <a:spLocks noGrp="1"/>
          </p:cNvSpPr>
          <p:nvPr>
            <p:ph idx="4294967295"/>
          </p:nvPr>
        </p:nvSpPr>
        <p:spPr>
          <a:xfrm>
            <a:off x="298450" y="1495425"/>
            <a:ext cx="8845550" cy="4643438"/>
          </a:xfrm>
        </p:spPr>
        <p:txBody>
          <a:bodyPr/>
          <a:lstStyle/>
          <a:p>
            <a:r>
              <a:rPr lang="en-US" dirty="0"/>
              <a:t>What is SAP? </a:t>
            </a:r>
          </a:p>
          <a:p>
            <a:pPr lvl="1"/>
            <a:r>
              <a:rPr lang="en-US" dirty="0"/>
              <a:t>S – Systems A – Applications P – Products in Data Processing </a:t>
            </a:r>
          </a:p>
          <a:p>
            <a:pPr lvl="1"/>
            <a:endParaRPr lang="en-US" dirty="0"/>
          </a:p>
          <a:p>
            <a:r>
              <a:rPr lang="en-US" dirty="0"/>
              <a:t>SAP was started in 1972 by five former IBM employees in Mannheim, Germany.</a:t>
            </a:r>
          </a:p>
          <a:p>
            <a:endParaRPr lang="en-US" dirty="0"/>
          </a:p>
          <a:p>
            <a:r>
              <a:rPr lang="en-US" dirty="0"/>
              <a:t>SAP have a very high level of integration among its individual applications which guarantee consistency of data throughout the system .</a:t>
            </a:r>
          </a:p>
          <a:p>
            <a:endParaRPr lang="en-US" dirty="0"/>
          </a:p>
        </p:txBody>
      </p:sp>
    </p:spTree>
    <p:extLst>
      <p:ext uri="{BB962C8B-B14F-4D97-AF65-F5344CB8AC3E}">
        <p14:creationId xmlns:p14="http://schemas.microsoft.com/office/powerpoint/2010/main" val="129646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Technical and Functional Modules</a:t>
            </a:r>
          </a:p>
        </p:txBody>
      </p:sp>
      <p:sp>
        <p:nvSpPr>
          <p:cNvPr id="3" name="Content Placeholder 2"/>
          <p:cNvSpPr>
            <a:spLocks noGrp="1"/>
          </p:cNvSpPr>
          <p:nvPr>
            <p:ph idx="4294967295"/>
          </p:nvPr>
        </p:nvSpPr>
        <p:spPr>
          <a:xfrm>
            <a:off x="298450" y="1495425"/>
            <a:ext cx="8845550" cy="4643438"/>
          </a:xfrm>
        </p:spPr>
        <p:txBody>
          <a:bodyPr/>
          <a:lstStyle/>
          <a:p>
            <a:r>
              <a:rPr lang="en-US" b="1" dirty="0"/>
              <a:t>Functional Modules </a:t>
            </a:r>
            <a:endParaRPr lang="en-US" dirty="0"/>
          </a:p>
          <a:p>
            <a:pPr lvl="1"/>
            <a:r>
              <a:rPr lang="en-US" dirty="0"/>
              <a:t>FICO – Finance &amp; Control </a:t>
            </a:r>
          </a:p>
          <a:p>
            <a:pPr lvl="1"/>
            <a:r>
              <a:rPr lang="en-US" dirty="0"/>
              <a:t>PP – Production Planning </a:t>
            </a:r>
          </a:p>
          <a:p>
            <a:pPr lvl="1"/>
            <a:r>
              <a:rPr lang="en-US" dirty="0"/>
              <a:t>MM – Material Management </a:t>
            </a:r>
          </a:p>
          <a:p>
            <a:pPr lvl="1"/>
            <a:r>
              <a:rPr lang="en-US" dirty="0"/>
              <a:t>SD – Sales &amp; Distribution </a:t>
            </a:r>
          </a:p>
          <a:p>
            <a:pPr lvl="1"/>
            <a:r>
              <a:rPr lang="en-US" dirty="0"/>
              <a:t>HR – Human Resources </a:t>
            </a:r>
          </a:p>
          <a:p>
            <a:r>
              <a:rPr lang="en-US" b="1" dirty="0"/>
              <a:t>Technical Modules </a:t>
            </a:r>
            <a:endParaRPr lang="en-US" dirty="0"/>
          </a:p>
          <a:p>
            <a:pPr lvl="1"/>
            <a:r>
              <a:rPr lang="en-US" dirty="0"/>
              <a:t>ABAP – Advanced business applications programming </a:t>
            </a:r>
          </a:p>
          <a:p>
            <a:pPr lvl="1"/>
            <a:r>
              <a:rPr lang="en-US" dirty="0"/>
              <a:t>XI – Exchange Infrastructure </a:t>
            </a:r>
          </a:p>
          <a:p>
            <a:pPr lvl="1"/>
            <a:r>
              <a:rPr lang="en-US" dirty="0"/>
              <a:t>Basis – </a:t>
            </a:r>
          </a:p>
          <a:p>
            <a:pPr lvl="1"/>
            <a:r>
              <a:rPr lang="en-US" dirty="0"/>
              <a:t>BIW – Business Information Warehousing </a:t>
            </a:r>
          </a:p>
          <a:p>
            <a:endParaRPr lang="en-US" dirty="0"/>
          </a:p>
        </p:txBody>
      </p:sp>
    </p:spTree>
    <p:extLst>
      <p:ext uri="{BB962C8B-B14F-4D97-AF65-F5344CB8AC3E}">
        <p14:creationId xmlns:p14="http://schemas.microsoft.com/office/powerpoint/2010/main" val="474128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BE570FB5-BD44-4E7A-83A8-51D679DEE774}"/>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15573</TotalTime>
  <Words>2516</Words>
  <Application>Microsoft Office PowerPoint</Application>
  <PresentationFormat>On-screen Show (4:3)</PresentationFormat>
  <Paragraphs>264</Paragraphs>
  <Slides>44</Slides>
  <Notes>29</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44</vt:i4>
      </vt:variant>
    </vt:vector>
  </HeadingPairs>
  <TitlesOfParts>
    <vt:vector size="55" baseType="lpstr">
      <vt:lpstr>Arial</vt:lpstr>
      <vt:lpstr>Calibri</vt:lpstr>
      <vt:lpstr>Candara</vt:lpstr>
      <vt:lpstr>Gill Sans MT</vt:lpstr>
      <vt:lpstr>Verdana</vt:lpstr>
      <vt:lpstr>Wingdings</vt:lpstr>
      <vt:lpstr>Covers</vt:lpstr>
      <vt:lpstr>Slides</vt:lpstr>
      <vt:lpstr>Dividers</vt:lpstr>
      <vt:lpstr>Back cover</vt:lpstr>
      <vt:lpstr>think-cell Slide</vt:lpstr>
      <vt:lpstr>ABAP Part I</vt:lpstr>
      <vt:lpstr>Lesson Objectives</vt:lpstr>
      <vt:lpstr>Introduction to ERP </vt:lpstr>
      <vt:lpstr>Introduction to ERP </vt:lpstr>
      <vt:lpstr>Introduction to ERP </vt:lpstr>
      <vt:lpstr>SAP R/3 – An Introduction</vt:lpstr>
      <vt:lpstr> SAP – An Introduction</vt:lpstr>
      <vt:lpstr>Introduction to SAP </vt:lpstr>
      <vt:lpstr>SAP Technical and Functional Modules</vt:lpstr>
      <vt:lpstr>SAP Landscape</vt:lpstr>
      <vt:lpstr>Introduction to NetWeaver </vt:lpstr>
      <vt:lpstr>Why R/3</vt:lpstr>
      <vt:lpstr>Defining R/3 </vt:lpstr>
      <vt:lpstr>SAP R/3 Architecture </vt:lpstr>
      <vt:lpstr>SAP R/3 Architecture </vt:lpstr>
      <vt:lpstr>SAP R/3 Architecture </vt:lpstr>
      <vt:lpstr>SAP R/3 Architecture </vt:lpstr>
      <vt:lpstr>SAP R/3 Architecture </vt:lpstr>
      <vt:lpstr>SAP R/3 Architecture </vt:lpstr>
      <vt:lpstr>Application Server Architecture</vt:lpstr>
      <vt:lpstr>Application Server Architecture</vt:lpstr>
      <vt:lpstr>User Context</vt:lpstr>
      <vt:lpstr>Roll Area</vt:lpstr>
      <vt:lpstr>Process Flow for Requests </vt:lpstr>
      <vt:lpstr>Logon Client</vt:lpstr>
      <vt:lpstr>Client-Dependent and Client-Independent Tables</vt:lpstr>
      <vt:lpstr>Client-Dependent and Client-Independent Tables</vt:lpstr>
      <vt:lpstr>Client-Dependent and  Client-Independent Tables</vt:lpstr>
      <vt:lpstr>Client-Dependent and Client-Independent Tables</vt:lpstr>
      <vt:lpstr>Using SAP’s Open SQL</vt:lpstr>
      <vt:lpstr>Using SAP’s Open SQL</vt:lpstr>
      <vt:lpstr>Portability</vt:lpstr>
      <vt:lpstr>Buffering Data on the Application Server</vt:lpstr>
      <vt:lpstr>Automatic Client Checking</vt:lpstr>
      <vt:lpstr>Database Query Flow </vt:lpstr>
      <vt:lpstr>SAP Logon</vt:lpstr>
      <vt:lpstr>Basic Navigation</vt:lpstr>
      <vt:lpstr>Demo</vt:lpstr>
      <vt:lpstr>Basic Navigation</vt:lpstr>
      <vt:lpstr>Basic Navigation</vt:lpstr>
      <vt:lpstr>Basic Navigation</vt:lpstr>
      <vt:lpstr>ABAP Workbench tools</vt:lpstr>
      <vt:lpstr>Review Question</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398</cp:revision>
  <cp:lastPrinted>2016-07-11T09:30:50Z</cp:lastPrinted>
  <dcterms:created xsi:type="dcterms:W3CDTF">2012-05-18T02:59:15Z</dcterms:created>
  <dcterms:modified xsi:type="dcterms:W3CDTF">2020-06-10T10:15:20Z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0x010100701F777920F58F449DFE723C8ECB983A</vt:lpwstr>
  </property>
  <property fmtid="{D5CDD505-2E9C-101B-9397-08002B2CF9AE}" pid="4" name="_SourceUrl">
    <vt:lpwstr/>
  </property>
</Properties>
</file>