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4" r:id="rId5"/>
    <p:sldMasterId id="2147483730" r:id="rId6"/>
    <p:sldMasterId id="2147483735" r:id="rId7"/>
  </p:sldMasterIdLst>
  <p:notesMasterIdLst>
    <p:notesMasterId r:id="rId23"/>
  </p:notesMasterIdLst>
  <p:handoutMasterIdLst>
    <p:handoutMasterId r:id="rId24"/>
  </p:handoutMasterIdLst>
  <p:sldIdLst>
    <p:sldId id="265" r:id="rId8"/>
    <p:sldId id="327" r:id="rId9"/>
    <p:sldId id="317" r:id="rId10"/>
    <p:sldId id="337" r:id="rId11"/>
    <p:sldId id="299" r:id="rId12"/>
    <p:sldId id="367" r:id="rId13"/>
    <p:sldId id="318" r:id="rId14"/>
    <p:sldId id="372" r:id="rId15"/>
    <p:sldId id="369" r:id="rId16"/>
    <p:sldId id="320" r:id="rId17"/>
    <p:sldId id="285" r:id="rId18"/>
    <p:sldId id="329" r:id="rId19"/>
    <p:sldId id="323" r:id="rId20"/>
    <p:sldId id="336" r:id="rId21"/>
    <p:sldId id="3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son, Roseline" initials="TR" lastIdx="2" clrIdx="0">
    <p:extLst>
      <p:ext uri="{19B8F6BF-5375-455C-9EA6-DF929625EA0E}">
        <p15:presenceInfo xmlns:p15="http://schemas.microsoft.com/office/powerpoint/2012/main" userId="S-1-5-21-1531082355-734649621-3782574898-30488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ACD70-14BD-4B8B-9443-6C176CDA3F1B}" v="2" dt="2021-01-29T06:48:27.214"/>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3662" autoAdjust="0"/>
  </p:normalViewPr>
  <p:slideViewPr>
    <p:cSldViewPr snapToGrid="0" showGuides="1">
      <p:cViewPr varScale="1">
        <p:scale>
          <a:sx n="63" d="100"/>
          <a:sy n="63" d="100"/>
        </p:scale>
        <p:origin x="1328" y="6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narayan, Lakshmi" userId="S::lakshmi.satyanarayan@capgemini.com::7c85fdff-a8e8-4729-898f-022ea789cfdb" providerId="AD" clId="Web-{CD7ACD70-14BD-4B8B-9443-6C176CDA3F1B}"/>
    <pc:docChg chg="modSld">
      <pc:chgData name="Satyanarayan, Lakshmi" userId="S::lakshmi.satyanarayan@capgemini.com::7c85fdff-a8e8-4729-898f-022ea789cfdb" providerId="AD" clId="Web-{CD7ACD70-14BD-4B8B-9443-6C176CDA3F1B}" dt="2021-01-29T06:48:27.214" v="1"/>
      <pc:docMkLst>
        <pc:docMk/>
      </pc:docMkLst>
      <pc:sldChg chg="addSp delSp modSp mod modClrScheme chgLayout">
        <pc:chgData name="Satyanarayan, Lakshmi" userId="S::lakshmi.satyanarayan@capgemini.com::7c85fdff-a8e8-4729-898f-022ea789cfdb" providerId="AD" clId="Web-{CD7ACD70-14BD-4B8B-9443-6C176CDA3F1B}" dt="2021-01-29T06:48:27.214" v="1"/>
        <pc:sldMkLst>
          <pc:docMk/>
          <pc:sldMk cId="0" sldId="327"/>
        </pc:sldMkLst>
        <pc:spChg chg="mod ord">
          <ac:chgData name="Satyanarayan, Lakshmi" userId="S::lakshmi.satyanarayan@capgemini.com::7c85fdff-a8e8-4729-898f-022ea789cfdb" providerId="AD" clId="Web-{CD7ACD70-14BD-4B8B-9443-6C176CDA3F1B}" dt="2021-01-29T06:48:27.214" v="1"/>
          <ac:spMkLst>
            <pc:docMk/>
            <pc:sldMk cId="0" sldId="327"/>
            <ac:spMk id="2" creationId="{00000000-0000-0000-0000-000000000000}"/>
          </ac:spMkLst>
        </pc:spChg>
        <pc:spChg chg="mod ord">
          <ac:chgData name="Satyanarayan, Lakshmi" userId="S::lakshmi.satyanarayan@capgemini.com::7c85fdff-a8e8-4729-898f-022ea789cfdb" providerId="AD" clId="Web-{CD7ACD70-14BD-4B8B-9443-6C176CDA3F1B}" dt="2021-01-29T06:48:27.214" v="1"/>
          <ac:spMkLst>
            <pc:docMk/>
            <pc:sldMk cId="0" sldId="327"/>
            <ac:spMk id="3" creationId="{00000000-0000-0000-0000-000000000000}"/>
          </ac:spMkLst>
        </pc:spChg>
        <pc:spChg chg="add del mod ord">
          <ac:chgData name="Satyanarayan, Lakshmi" userId="S::lakshmi.satyanarayan@capgemini.com::7c85fdff-a8e8-4729-898f-022ea789cfdb" providerId="AD" clId="Web-{CD7ACD70-14BD-4B8B-9443-6C176CDA3F1B}" dt="2021-01-29T06:48:27.214" v="1"/>
          <ac:spMkLst>
            <pc:docMk/>
            <pc:sldMk cId="0" sldId="327"/>
            <ac:spMk id="4" creationId="{E71DC967-2B44-407F-BAB4-5F3957702B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9905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63292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63292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657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1645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146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01895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4.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404638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411713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18376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207552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835950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53428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94177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48277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521127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25916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28752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76292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44735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26811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7583440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6675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11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79947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theme" Target="../theme/theme3.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237900048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1" r:id="rId7"/>
    <p:sldLayoutId id="2147483723" r:id="rId8"/>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50998086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9364235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022784544"/>
      </p:ext>
    </p:extLst>
  </p:cSld>
  <p:clrMap bg1="lt1" tx1="dk1" bg2="lt2" tx2="dk2" accent1="accent1" accent2="accent2" accent3="accent3" accent4="accent4" accent5="accent5" accent6="accent6" hlink="hlink" folHlink="folHlink"/>
  <p:sldLayoutIdLst>
    <p:sldLayoutId id="2147483736"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b="0" dirty="0"/>
              <a:t>Lesson Name: Introduction to SAP HANA</a:t>
            </a:r>
          </a:p>
        </p:txBody>
      </p:sp>
      <p:sp>
        <p:nvSpPr>
          <p:cNvPr id="11" name="Title 10"/>
          <p:cNvSpPr>
            <a:spLocks noGrp="1"/>
          </p:cNvSpPr>
          <p:nvPr>
            <p:ph type="ctrTitle" idx="4294967295"/>
          </p:nvPr>
        </p:nvSpPr>
        <p:spPr>
          <a:xfrm>
            <a:off x="110837" y="2700332"/>
            <a:ext cx="5035550" cy="1096962"/>
          </a:xfrm>
        </p:spPr>
        <p:txBody>
          <a:bodyPr>
            <a:normAutofit/>
          </a:bodyPr>
          <a:lstStyle/>
          <a:p>
            <a:r>
              <a:rPr lang="en-US" sz="3600" dirty="0"/>
              <a:t>SAP 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br>
              <a:rPr lang="en-US" dirty="0"/>
            </a:br>
            <a:r>
              <a:rPr lang="en-US" dirty="0"/>
              <a:t>Evolution of ABAP for SAP HANA </a:t>
            </a:r>
            <a:endParaRPr lang="en-US" sz="2400" dirty="0"/>
          </a:p>
        </p:txBody>
      </p:sp>
      <p:pic>
        <p:nvPicPr>
          <p:cNvPr id="3" name="Picture 2"/>
          <p:cNvPicPr>
            <a:picLocks noChangeAspect="1"/>
          </p:cNvPicPr>
          <p:nvPr/>
        </p:nvPicPr>
        <p:blipFill rotWithShape="1">
          <a:blip r:embed="rId3"/>
          <a:srcRect t="8644"/>
          <a:stretch/>
        </p:blipFill>
        <p:spPr>
          <a:xfrm>
            <a:off x="309802" y="1571105"/>
            <a:ext cx="8444731" cy="4765241"/>
          </a:xfrm>
          <a:prstGeom prst="rect">
            <a:avLst/>
          </a:prstGeom>
        </p:spPr>
      </p:pic>
    </p:spTree>
    <p:extLst>
      <p:ext uri="{BB962C8B-B14F-4D97-AF65-F5344CB8AC3E}">
        <p14:creationId xmlns:p14="http://schemas.microsoft.com/office/powerpoint/2010/main" val="92822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br>
              <a:rPr lang="en-US" sz="1200" dirty="0"/>
            </a:br>
            <a:r>
              <a:rPr lang="en-US" dirty="0"/>
              <a:t>SAP In-Memory</a:t>
            </a:r>
            <a:endParaRPr lang="en-US" sz="2400" dirty="0"/>
          </a:p>
        </p:txBody>
      </p:sp>
      <p:sp>
        <p:nvSpPr>
          <p:cNvPr id="2" name="Content Placeholder 1"/>
          <p:cNvSpPr>
            <a:spLocks noGrp="1"/>
          </p:cNvSpPr>
          <p:nvPr>
            <p:ph sz="quarter" idx="10"/>
          </p:nvPr>
        </p:nvSpPr>
        <p:spPr/>
        <p:txBody>
          <a:bodyPr/>
          <a:lstStyle/>
          <a:p>
            <a:r>
              <a:rPr lang="en-US" dirty="0"/>
              <a:t>SAP HANA is an in-memory database:</a:t>
            </a:r>
          </a:p>
          <a:p>
            <a:endParaRPr lang="en-US" dirty="0"/>
          </a:p>
          <a:p>
            <a:pPr lvl="1"/>
            <a:r>
              <a:rPr lang="en-US" dirty="0"/>
              <a:t>An in-memory database means all the data is stored in the memory (RAM). </a:t>
            </a:r>
          </a:p>
          <a:p>
            <a:pPr lvl="1"/>
            <a:endParaRPr lang="en-US" dirty="0"/>
          </a:p>
          <a:p>
            <a:pPr lvl="1"/>
            <a:r>
              <a:rPr lang="en-US" dirty="0"/>
              <a:t>Data now resides in main-memory (RAM) also.</a:t>
            </a:r>
          </a:p>
          <a:p>
            <a:pPr marL="85708" lvl="1" indent="0">
              <a:buNone/>
            </a:pPr>
            <a:endParaRPr lang="en-US" dirty="0"/>
          </a:p>
          <a:p>
            <a:pPr lvl="1"/>
            <a:r>
              <a:rPr lang="en-US" dirty="0"/>
              <a:t>It’s best suited for performing real-time analytics, and developing and deploying real-time applications.</a:t>
            </a:r>
          </a:p>
          <a:p>
            <a:pPr lvl="1"/>
            <a:endParaRPr lang="en-US" dirty="0"/>
          </a:p>
          <a:p>
            <a:pPr lvl="1"/>
            <a:r>
              <a:rPr lang="en-US" dirty="0"/>
              <a:t>The speed advantages offered by this RAM storage system are further accelerated by the use of multi-core CPUs, and multiple CPUs per board, and multiple boards per server appliance.</a:t>
            </a:r>
          </a:p>
        </p:txBody>
      </p:sp>
    </p:spTree>
    <p:extLst>
      <p:ext uri="{BB962C8B-B14F-4D97-AF65-F5344CB8AC3E}">
        <p14:creationId xmlns:p14="http://schemas.microsoft.com/office/powerpoint/2010/main" val="359165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sp>
        <p:nvSpPr>
          <p:cNvPr id="3" name="Content Placeholder 2"/>
          <p:cNvSpPr>
            <a:spLocks noGrp="1"/>
          </p:cNvSpPr>
          <p:nvPr>
            <p:ph sz="quarter" idx="10"/>
          </p:nvPr>
        </p:nvSpPr>
        <p:spPr/>
        <p:txBody>
          <a:bodyPr/>
          <a:lstStyle/>
          <a:p>
            <a:r>
              <a:rPr lang="en-US" dirty="0"/>
              <a:t>In HANA,  you can push down data intense computations and calculations to the HANA DB layer instead  of bringing all the data to the ABAP layer and </a:t>
            </a:r>
            <a:r>
              <a:rPr lang="en-US" sz="1600" dirty="0"/>
              <a:t>then</a:t>
            </a:r>
            <a:r>
              <a:rPr lang="en-US" dirty="0"/>
              <a:t> processing the data to do computations.</a:t>
            </a:r>
          </a:p>
          <a:p>
            <a:r>
              <a:rPr lang="en-US" dirty="0"/>
              <a:t>This is what is termed as Code-to-Data paradigm in the context of developing ABAP applications optimized for HANA.</a:t>
            </a:r>
          </a:p>
          <a:p>
            <a:r>
              <a:rPr lang="en-US" dirty="0"/>
              <a:t>It is basically a programming style in ABAP where you code to ‘push down’ data intensive computations to the HANA DB layer.</a:t>
            </a:r>
          </a:p>
          <a:p>
            <a:r>
              <a:rPr lang="en-US" dirty="0"/>
              <a:t>It is one of the key differences for developing applications in ABAP for HANA.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pic>
        <p:nvPicPr>
          <p:cNvPr id="36866" name="Picture 2"/>
          <p:cNvPicPr>
            <a:picLocks noGrp="1" noChangeAspect="1" noChangeArrowheads="1"/>
          </p:cNvPicPr>
          <p:nvPr>
            <p:ph sz="quarter" idx="10"/>
          </p:nvPr>
        </p:nvPicPr>
        <p:blipFill>
          <a:blip r:embed="rId2" cstate="print"/>
          <a:stretch>
            <a:fillRect/>
          </a:stretch>
        </p:blipFill>
        <p:spPr bwMode="auto">
          <a:xfrm>
            <a:off x="323850" y="2565677"/>
            <a:ext cx="8496300" cy="259024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normAutofit/>
          </a:bodyPr>
          <a:lstStyle/>
          <a:p>
            <a:pPr marL="285750" indent="-285750">
              <a:buClr>
                <a:schemeClr val="accent1"/>
              </a:buClr>
              <a:buFont typeface="Wingdings" panose="05000000000000000000" pitchFamily="2" charset="2"/>
              <a:buChar char="§"/>
            </a:pPr>
            <a:r>
              <a:rPr lang="en-US" dirty="0"/>
              <a:t>SAP HANA Studio provides an environment for Administration, Modeling and Data Provisioning. (True/False)</a:t>
            </a:r>
          </a:p>
          <a:p>
            <a:pPr lvl="1"/>
            <a:endParaRPr lang="en-US" sz="1800" dirty="0"/>
          </a:p>
          <a:p>
            <a:pPr marL="285750" indent="-285750">
              <a:buClr>
                <a:schemeClr val="accent1"/>
              </a:buClr>
              <a:buFont typeface="Wingdings" panose="05000000000000000000" pitchFamily="2" charset="2"/>
              <a:buChar char="§"/>
            </a:pPr>
            <a:r>
              <a:rPr lang="en-US" dirty="0"/>
              <a:t>SAP HANA is a ___________ database.</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Real time replication supported by ___________.</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For small and extensive write operations,________ store is advisable.</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SLT uses _____ technology to transfer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pPr marL="285750" indent="-285750">
              <a:buClr>
                <a:schemeClr val="accent1"/>
              </a:buClr>
              <a:buFont typeface="Wingdings" panose="05000000000000000000" pitchFamily="2" charset="2"/>
              <a:buChar char="§"/>
            </a:pPr>
            <a:r>
              <a:rPr lang="en-US" dirty="0"/>
              <a:t>The SAP HANA database is developed in ______ and runs on ______ Server. </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SAP HANA database consists of ______ Server, _____ Server, ______ Server, _________ Server and _______ Engine. </a:t>
            </a:r>
          </a:p>
          <a:p>
            <a:pPr marL="285750" indent="-285750">
              <a:buClr>
                <a:schemeClr val="accent1"/>
              </a:buClr>
              <a:buFont typeface="Wingdings" panose="05000000000000000000" pitchFamily="2" charset="2"/>
              <a:buChar char="§"/>
            </a:pPr>
            <a:endParaRPr lang="en-US" dirty="0"/>
          </a:p>
          <a:p>
            <a:pPr marL="285750" lvl="1" indent="-285750"/>
            <a:r>
              <a:rPr lang="en-US" sz="1800" dirty="0"/>
              <a:t>SAP HANA database cannot store more than _______rows for a non-partitioned table.</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0"/>
          </p:nvPr>
        </p:nvSpPr>
        <p:spPr/>
        <p:txBody>
          <a:bodyPr/>
          <a:lstStyle/>
          <a:p>
            <a:r>
              <a:rPr lang="en-US" dirty="0"/>
              <a:t>Introduction to SAP HANA</a:t>
            </a:r>
          </a:p>
          <a:p>
            <a:r>
              <a:rPr lang="en-US" dirty="0"/>
              <a:t>Evolution of ABAP For SAP HANA</a:t>
            </a:r>
          </a:p>
          <a:p>
            <a:r>
              <a:rPr lang="en-US" dirty="0"/>
              <a:t>HANA Architecture</a:t>
            </a:r>
          </a:p>
          <a:p>
            <a:r>
              <a:rPr lang="en-US" dirty="0"/>
              <a:t>SAP In-Memory</a:t>
            </a:r>
          </a:p>
          <a:p>
            <a:r>
              <a:rPr lang="en-US" dirty="0"/>
              <a:t>SAP HANA Database Concepts</a:t>
            </a:r>
          </a:p>
          <a:p>
            <a:pPr lvl="2"/>
            <a:r>
              <a:rPr lang="en-US" sz="1800" dirty="0"/>
              <a:t>Row Store</a:t>
            </a:r>
          </a:p>
          <a:p>
            <a:pPr lvl="2"/>
            <a:r>
              <a:rPr lang="en-US" sz="1800" dirty="0"/>
              <a:t>Column Store</a:t>
            </a:r>
          </a:p>
          <a:p>
            <a:r>
              <a:rPr lang="en-US" dirty="0"/>
              <a:t>Database Compression</a:t>
            </a:r>
          </a:p>
          <a:p>
            <a:r>
              <a:rPr lang="en-US" dirty="0"/>
              <a:t>Code Pushdown</a:t>
            </a:r>
          </a:p>
          <a:p>
            <a:r>
              <a:rPr lang="en-US" dirty="0"/>
              <a:t>Data Provisioning</a:t>
            </a:r>
          </a:p>
          <a:p>
            <a:pPr>
              <a:buNone/>
            </a:pPr>
            <a:endParaRPr lang="en-US" sz="1800" dirty="0"/>
          </a:p>
          <a:p>
            <a:pPr>
              <a:buNone/>
            </a:pPr>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p>
          <a:p>
            <a:pPr lvl="1"/>
            <a:r>
              <a:rPr lang="en-US" dirty="0"/>
              <a:t>Know about SAP HANA</a:t>
            </a:r>
          </a:p>
          <a:p>
            <a:pPr lvl="1"/>
            <a:r>
              <a:rPr lang="en-US" dirty="0"/>
              <a:t>Understand HANA  Architecture</a:t>
            </a:r>
          </a:p>
          <a:p>
            <a:pPr lvl="1"/>
            <a:r>
              <a:rPr lang="en-US" dirty="0"/>
              <a:t>Understand SAP In-Memory Concept</a:t>
            </a:r>
          </a:p>
          <a:p>
            <a:pPr lvl="1"/>
            <a:r>
              <a:rPr lang="en-US" dirty="0"/>
              <a:t>Understand HANA Database Concepts</a:t>
            </a:r>
          </a:p>
          <a:p>
            <a:pPr lvl="1"/>
            <a:r>
              <a:rPr lang="en-US" dirty="0"/>
              <a:t>Know about Database tables -</a:t>
            </a:r>
          </a:p>
          <a:p>
            <a:pPr lvl="2"/>
            <a:r>
              <a:rPr lang="en-US"/>
              <a:t>Row </a:t>
            </a:r>
            <a:r>
              <a:rPr lang="en-US" dirty="0"/>
              <a:t>Store</a:t>
            </a:r>
          </a:p>
          <a:p>
            <a:pPr lvl="2"/>
            <a:r>
              <a:rPr lang="en-US" dirty="0"/>
              <a:t>Column Store</a:t>
            </a:r>
          </a:p>
          <a:p>
            <a:pPr lvl="1"/>
            <a:r>
              <a:rPr lang="en-US" dirty="0"/>
              <a:t> Understand Data Provisioning</a:t>
            </a:r>
          </a:p>
          <a:p>
            <a:pPr lvl="2">
              <a:buNone/>
            </a:pPr>
            <a:endParaRPr lang="en-US" dirty="0"/>
          </a:p>
          <a:p>
            <a:pPr lvl="2">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2" name="Content Placeholder 1"/>
          <p:cNvSpPr>
            <a:spLocks noGrp="1"/>
          </p:cNvSpPr>
          <p:nvPr>
            <p:ph sz="quarter" idx="10"/>
          </p:nvPr>
        </p:nvSpPr>
        <p:spPr/>
        <p:txBody>
          <a:bodyPr/>
          <a:lstStyle/>
          <a:p>
            <a:pPr marL="168275" indent="-168275">
              <a:buClr>
                <a:schemeClr val="accent1"/>
              </a:buClr>
              <a:buFont typeface="Wingdings" panose="05000000000000000000" pitchFamily="2" charset="2"/>
              <a:buChar char="§"/>
            </a:pPr>
            <a:r>
              <a:rPr lang="en-US" dirty="0"/>
              <a:t>SAP stands for </a:t>
            </a:r>
            <a:r>
              <a:rPr lang="en-US" b="1" dirty="0"/>
              <a:t>System, Application, Product</a:t>
            </a:r>
            <a:r>
              <a:rPr lang="en-US" dirty="0"/>
              <a:t> in Data Processing.</a:t>
            </a:r>
          </a:p>
          <a:p>
            <a:pPr>
              <a:buClr>
                <a:schemeClr val="accent1"/>
              </a:buClr>
            </a:pPr>
            <a:endParaRPr lang="en-US" dirty="0"/>
          </a:p>
          <a:p>
            <a:pPr marL="168275" indent="-168275">
              <a:buClr>
                <a:schemeClr val="accent1"/>
              </a:buClr>
              <a:buFont typeface="Wingdings" panose="05000000000000000000" pitchFamily="2" charset="2"/>
              <a:buChar char="§"/>
            </a:pPr>
            <a:r>
              <a:rPr lang="en-US" dirty="0"/>
              <a:t>HANA stands for </a:t>
            </a:r>
            <a:r>
              <a:rPr lang="en-US" b="1" dirty="0"/>
              <a:t>High-performance Analytic Appliance</a:t>
            </a:r>
            <a:r>
              <a:rPr lang="en-US" dirty="0"/>
              <a:t>.</a:t>
            </a:r>
          </a:p>
          <a:p>
            <a:pPr>
              <a:buClr>
                <a:schemeClr val="accent1"/>
              </a:buClr>
            </a:pPr>
            <a:endParaRPr lang="en-US" dirty="0"/>
          </a:p>
          <a:p>
            <a:pPr marL="168275" indent="-168275">
              <a:buClr>
                <a:schemeClr val="accent1"/>
              </a:buClr>
              <a:buFont typeface="Wingdings" panose="05000000000000000000" pitchFamily="2" charset="2"/>
              <a:buChar char="§"/>
            </a:pPr>
            <a:r>
              <a:rPr lang="en-US" dirty="0"/>
              <a:t> SAP HANA appliance  is a hardware and software combination that integrates a number of SAP components </a:t>
            </a:r>
          </a:p>
          <a:p>
            <a:pPr marL="168275" indent="-168275">
              <a:buClr>
                <a:schemeClr val="accent1"/>
              </a:buClr>
              <a:buFont typeface="Wingdings" panose="05000000000000000000" pitchFamily="2" charset="2"/>
              <a:buChar char="§"/>
            </a:pPr>
            <a:endParaRPr lang="en-US" dirty="0"/>
          </a:p>
          <a:p>
            <a:pPr marL="168275" indent="-168275">
              <a:buClr>
                <a:schemeClr val="accent1"/>
              </a:buClr>
              <a:buFont typeface="Wingdings" panose="05000000000000000000" pitchFamily="2" charset="2"/>
              <a:buChar char="§"/>
            </a:pPr>
            <a:r>
              <a:rPr lang="en-US" dirty="0"/>
              <a:t>SAP HANA is a flexible, data-source-agnostic appliance that enables customers to analyze large volumes of SAP-ERP data in real-time.</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2" name="Content Placeholder 1"/>
          <p:cNvSpPr>
            <a:spLocks noGrp="1"/>
          </p:cNvSpPr>
          <p:nvPr>
            <p:ph sz="quarter" idx="10"/>
          </p:nvPr>
        </p:nvSpPr>
        <p:spPr>
          <a:xfrm>
            <a:off x="195058" y="1120184"/>
            <a:ext cx="8495469" cy="4896544"/>
          </a:xfrm>
        </p:spPr>
        <p:txBody>
          <a:bodyPr/>
          <a:lstStyle/>
          <a:p>
            <a:pPr marL="85708" lvl="1" indent="0">
              <a:buNone/>
            </a:pPr>
            <a:endParaRPr lang="en-US" sz="1800" dirty="0"/>
          </a:p>
          <a:p>
            <a:pPr lvl="1"/>
            <a:r>
              <a:rPr lang="en-US" sz="1800" dirty="0"/>
              <a:t>SAP HANA Database is a hybrid in-memory database.</a:t>
            </a:r>
          </a:p>
          <a:p>
            <a:pPr marL="85708" lvl="1" indent="0">
              <a:buNone/>
            </a:pPr>
            <a:endParaRPr lang="en-US" sz="1800" dirty="0"/>
          </a:p>
          <a:p>
            <a:pPr lvl="1"/>
            <a:r>
              <a:rPr lang="en-US" sz="1800" dirty="0"/>
              <a:t>SAP HANA  combines row-based, column-based, and object-based database technology</a:t>
            </a:r>
          </a:p>
          <a:p>
            <a:pPr lvl="1"/>
            <a:endParaRPr lang="en-US" sz="1800" dirty="0"/>
          </a:p>
          <a:p>
            <a:pPr lvl="1"/>
            <a:r>
              <a:rPr lang="en-US" sz="1800" dirty="0"/>
              <a:t>SAP HANA database consists of multiple servers </a:t>
            </a:r>
          </a:p>
          <a:p>
            <a:pPr marL="85708" lvl="1" indent="0">
              <a:buNone/>
            </a:pPr>
            <a:endParaRPr lang="en-US" sz="1800" dirty="0"/>
          </a:p>
          <a:p>
            <a:pPr lvl="1"/>
            <a:r>
              <a:rPr lang="en-US" sz="1800" dirty="0"/>
              <a:t>SAP HANA database is developed in C++ and runs on SUSE Linux Enterprise Server</a:t>
            </a:r>
          </a:p>
          <a:p>
            <a:pPr lvl="1"/>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4" name="Content Placeholder 3"/>
          <p:cNvSpPr>
            <a:spLocks noGrp="1"/>
          </p:cNvSpPr>
          <p:nvPr>
            <p:ph sz="quarter" idx="10"/>
          </p:nvPr>
        </p:nvSpPr>
        <p:spPr/>
        <p:txBody>
          <a:bodyPr/>
          <a:lstStyle/>
          <a:p>
            <a:r>
              <a:rPr lang="en-US" dirty="0"/>
              <a:t>HANA is a Break-through Technology:</a:t>
            </a:r>
          </a:p>
          <a:p>
            <a:pPr lvl="1"/>
            <a:r>
              <a:rPr lang="en-US" dirty="0"/>
              <a:t>The application developed so far will acknowledge the fact that this typically requires making several trade-off decisions.</a:t>
            </a:r>
          </a:p>
          <a:p>
            <a:pPr lvl="1"/>
            <a:endParaRPr lang="en-US" dirty="0"/>
          </a:p>
          <a:p>
            <a:pPr lvl="1"/>
            <a:r>
              <a:rPr lang="en-US" dirty="0"/>
              <a:t>Trade Off is a situation that involves losing one quality or aspect of something in return for gaining another quality or aspect. If one thing increases, some other thing must decrease</a:t>
            </a:r>
          </a:p>
          <a:p>
            <a:pPr lvl="1">
              <a:buNone/>
            </a:pPr>
            <a:r>
              <a:rPr lang="en-US" dirty="0"/>
              <a:t> </a:t>
            </a:r>
          </a:p>
          <a:p>
            <a:pPr lvl="1"/>
            <a:r>
              <a:rPr lang="en-US" dirty="0"/>
              <a:t>The graphics on the  next slide show the five dimensions of requirement that are typically required for a business applications.</a:t>
            </a:r>
          </a:p>
          <a:p>
            <a:pPr marL="85708" lvl="1" indent="0">
              <a:buNone/>
            </a:pPr>
            <a:endParaRPr lang="en-US" dirty="0"/>
          </a:p>
          <a:p>
            <a:pPr lvl="1"/>
            <a:r>
              <a:rPr lang="en-US" dirty="0"/>
              <a:t>With a traditional database, addressing  these all 5 dimensions have been conflicting so far and challenged developers very badly.</a:t>
            </a:r>
          </a:p>
          <a:p>
            <a:pPr lvl="1"/>
            <a:endParaRPr lang="en-US" dirty="0"/>
          </a:p>
          <a:p>
            <a:pPr lvl="1"/>
            <a:r>
              <a:rPr lang="en-US" dirty="0"/>
              <a:t>Development of an application which is both real-time and able to analyze a large amount of data at the same time is not possible.</a:t>
            </a:r>
          </a:p>
          <a:p>
            <a:pPr lvl="1"/>
            <a:endParaRPr lang="en-US" dirty="0"/>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0217" y="234272"/>
            <a:ext cx="8509933" cy="859536"/>
          </a:xfrm>
        </p:spPr>
        <p:txBody>
          <a:bodyPr>
            <a:normAutofit fontScale="90000"/>
          </a:bodyPr>
          <a:lstStyle/>
          <a:p>
            <a:r>
              <a:rPr lang="en-US" dirty="0"/>
              <a:t>Introduction to SAP HANA </a:t>
            </a:r>
            <a:br>
              <a:rPr lang="en-US" dirty="0"/>
            </a:br>
            <a:br>
              <a:rPr lang="en-US" dirty="0"/>
            </a:br>
            <a:r>
              <a:rPr lang="en-US" sz="2000" dirty="0">
                <a:solidFill>
                  <a:schemeClr val="tx1"/>
                </a:solidFill>
              </a:rPr>
              <a:t>Traditional System involved losing one quality or aspect. something in return for gaining another quality or aspect</a:t>
            </a:r>
          </a:p>
        </p:txBody>
      </p:sp>
      <p:pic>
        <p:nvPicPr>
          <p:cNvPr id="31746" name="Picture 2"/>
          <p:cNvPicPr>
            <a:picLocks noGrp="1" noChangeAspect="1" noChangeArrowheads="1"/>
          </p:cNvPicPr>
          <p:nvPr>
            <p:ph sz="quarter" idx="10"/>
          </p:nvPr>
        </p:nvPicPr>
        <p:blipFill rotWithShape="1">
          <a:blip r:embed="rId3" cstate="print"/>
          <a:srcRect t="16703"/>
          <a:stretch/>
        </p:blipFill>
        <p:spPr bwMode="auto">
          <a:xfrm>
            <a:off x="323850" y="1820487"/>
            <a:ext cx="8496300" cy="2868743"/>
          </a:xfrm>
          <a:prstGeom prst="rect">
            <a:avLst/>
          </a:prstGeom>
          <a:noFill/>
          <a:ln w="9525">
            <a:noFill/>
            <a:miter lim="800000"/>
            <a:headEnd/>
            <a:tailEnd/>
          </a:ln>
        </p:spPr>
      </p:pic>
      <p:sp>
        <p:nvSpPr>
          <p:cNvPr id="2" name="TextBox 1"/>
          <p:cNvSpPr txBox="1"/>
          <p:nvPr/>
        </p:nvSpPr>
        <p:spPr>
          <a:xfrm rot="10800000" flipV="1">
            <a:off x="416036" y="4731106"/>
            <a:ext cx="8311928" cy="1369606"/>
          </a:xfrm>
          <a:prstGeom prst="rect">
            <a:avLst/>
          </a:prstGeom>
          <a:noFill/>
        </p:spPr>
        <p:txBody>
          <a:bodyPr wrap="square" rtlCol="0">
            <a:spAutoFit/>
          </a:bodyPr>
          <a:lstStyle/>
          <a:p>
            <a:r>
              <a:rPr lang="en-US" sz="1050" dirty="0"/>
              <a:t>Before HANA, developing applications required several trade of decisions. Picture above, shows five typical dimensions while building a business applications.</a:t>
            </a:r>
          </a:p>
          <a:p>
            <a:endParaRPr lang="en-US" sz="2000" dirty="0"/>
          </a:p>
          <a:p>
            <a:r>
              <a:rPr lang="en-US" sz="1050" dirty="0"/>
              <a:t> As an example, we may have to decide between providing a high-speed application and developing an application which does not required special preparation of processing data e.g. calculating aggregations beforehand and sorting the result set. Also it was very difficult to develop an application which is both real-time and able to analyze a large amount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SAP HANA</a:t>
            </a:r>
            <a:br>
              <a:rPr lang="en-US" dirty="0"/>
            </a:br>
            <a:br>
              <a:rPr lang="en-US" dirty="0"/>
            </a:br>
            <a:r>
              <a:rPr lang="en-US" sz="2000" dirty="0" err="1">
                <a:solidFill>
                  <a:schemeClr val="tx1"/>
                </a:solidFill>
              </a:rPr>
              <a:t>HANA</a:t>
            </a:r>
            <a:r>
              <a:rPr lang="en-US" sz="2000" dirty="0">
                <a:solidFill>
                  <a:schemeClr val="tx1"/>
                </a:solidFill>
              </a:rPr>
              <a:t> delivers all the five dimensions, so that you no longer have to make any trade-off decisions</a:t>
            </a:r>
            <a:br>
              <a:rPr lang="en-US" sz="2200" dirty="0"/>
            </a:br>
            <a:endParaRPr lang="en-US" sz="2200" dirty="0"/>
          </a:p>
        </p:txBody>
      </p:sp>
      <p:sp>
        <p:nvSpPr>
          <p:cNvPr id="3" name="Content Placeholder 2"/>
          <p:cNvSpPr>
            <a:spLocks noGrp="1"/>
          </p:cNvSpPr>
          <p:nvPr>
            <p:ph sz="quarter" idx="10"/>
          </p:nvPr>
        </p:nvSpPr>
        <p:spPr>
          <a:xfrm>
            <a:off x="324266" y="4897581"/>
            <a:ext cx="8495469" cy="1460229"/>
          </a:xfrm>
        </p:spPr>
        <p:txBody>
          <a:bodyPr>
            <a:normAutofit lnSpcReduction="10000"/>
          </a:bodyPr>
          <a:lstStyle/>
          <a:p>
            <a:r>
              <a:rPr lang="en-US" sz="1600" dirty="0"/>
              <a:t>.</a:t>
            </a:r>
          </a:p>
          <a:p>
            <a:endParaRPr lang="en-US" sz="1600" dirty="0"/>
          </a:p>
          <a:p>
            <a:r>
              <a:rPr lang="en-US" sz="1600" dirty="0"/>
              <a:t> The goal is to enable the development of applications that combine Online</a:t>
            </a:r>
          </a:p>
          <a:p>
            <a:r>
              <a:rPr lang="en-US" sz="1600" dirty="0"/>
              <a:t> Transaction Processing (OLTP) and Online Analytical Processing (OLAP) usage patterns.</a:t>
            </a:r>
          </a:p>
        </p:txBody>
      </p:sp>
      <p:pic>
        <p:nvPicPr>
          <p:cNvPr id="4" name="Picture 3"/>
          <p:cNvPicPr>
            <a:picLocks noChangeAspect="1"/>
          </p:cNvPicPr>
          <p:nvPr/>
        </p:nvPicPr>
        <p:blipFill>
          <a:blip r:embed="rId2"/>
          <a:stretch>
            <a:fillRect/>
          </a:stretch>
        </p:blipFill>
        <p:spPr>
          <a:xfrm>
            <a:off x="471053" y="1960419"/>
            <a:ext cx="7398328" cy="3059086"/>
          </a:xfrm>
          <a:prstGeom prst="rect">
            <a:avLst/>
          </a:prstGeom>
          <a:ln>
            <a:solidFill>
              <a:schemeClr val="tx1"/>
            </a:solidFill>
          </a:ln>
        </p:spPr>
      </p:pic>
    </p:spTree>
    <p:extLst>
      <p:ext uri="{BB962C8B-B14F-4D97-AF65-F5344CB8AC3E}">
        <p14:creationId xmlns:p14="http://schemas.microsoft.com/office/powerpoint/2010/main" val="181227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br>
              <a:rPr lang="en-US" dirty="0"/>
            </a:br>
            <a:r>
              <a:rPr lang="en-US" dirty="0"/>
              <a:t>Evolution of ABAP for SAP HANA </a:t>
            </a:r>
            <a:endParaRPr lang="en-US" sz="2400" dirty="0"/>
          </a:p>
        </p:txBody>
      </p:sp>
      <p:sp>
        <p:nvSpPr>
          <p:cNvPr id="4" name="Content Placeholder 3"/>
          <p:cNvSpPr>
            <a:spLocks noGrp="1"/>
          </p:cNvSpPr>
          <p:nvPr>
            <p:ph sz="quarter" idx="10"/>
          </p:nvPr>
        </p:nvSpPr>
        <p:spPr/>
        <p:txBody>
          <a:bodyPr/>
          <a:lstStyle/>
          <a:p>
            <a:r>
              <a:rPr lang="en-US" dirty="0"/>
              <a:t>With support package stack (SPS) 05 for SAP NetWeaver 7.4, SAP has brought ABAP and SAP HANA together with features that enable developers to leverage the best of both worlds.</a:t>
            </a:r>
          </a:p>
          <a:p>
            <a:endParaRPr lang="en-US" dirty="0"/>
          </a:p>
          <a:p>
            <a:r>
              <a:rPr lang="en-US" dirty="0"/>
              <a:t>ABAP lays the foundation for countless SAP applications, with a broad range of features and functionality for creating powerful business solutions. </a:t>
            </a:r>
          </a:p>
          <a:p>
            <a:endParaRPr lang="en-US" dirty="0"/>
          </a:p>
          <a:p>
            <a:r>
              <a:rPr lang="en-US" dirty="0"/>
              <a:t>SAP HANA provides the opportunity to innovate with new and sophisticated technologies. </a:t>
            </a:r>
          </a:p>
          <a:p>
            <a:endParaRPr lang="en-US" dirty="0"/>
          </a:p>
          <a:p>
            <a:r>
              <a:rPr lang="en-US" dirty="0"/>
              <a:t> </a:t>
            </a:r>
          </a:p>
        </p:txBody>
      </p:sp>
    </p:spTree>
    <p:extLst>
      <p:ext uri="{BB962C8B-B14F-4D97-AF65-F5344CB8AC3E}">
        <p14:creationId xmlns:p14="http://schemas.microsoft.com/office/powerpoint/2010/main" val="4224054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infopath/2007/PartnerControls"/>
    <ds:schemaRef ds:uri="http://schemas.microsoft.com/office/2006/documentManagement/types"/>
    <ds:schemaRef ds:uri="http://schemas.microsoft.com/office/2006/metadata/properties"/>
    <ds:schemaRef ds:uri="952a6df7-b138-4f89-9bc4-e7a874ea3254"/>
    <ds:schemaRef ds:uri="http://purl.org/dc/elements/1.1/"/>
    <ds:schemaRef ds:uri="http://schemas.openxmlformats.org/package/2006/metadata/core-properties"/>
    <ds:schemaRef ds:uri="a85eb2a3-840f-4054-86f6-d41d0c1cba4b"/>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CA778CB0-DFB9-4441-82FD-EA1CAA53729D}"/>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10471</TotalTime>
  <Words>923</Words>
  <Application>Microsoft Office PowerPoint</Application>
  <PresentationFormat>On-screen Show (4:3)</PresentationFormat>
  <Paragraphs>120</Paragraphs>
  <Slides>15</Slides>
  <Notes>11</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Covers</vt:lpstr>
      <vt:lpstr>Slides</vt:lpstr>
      <vt:lpstr>Dividers</vt:lpstr>
      <vt:lpstr>Back cover</vt:lpstr>
      <vt:lpstr>SAP HANA</vt:lpstr>
      <vt:lpstr>Contents</vt:lpstr>
      <vt:lpstr>Lesson Objectives</vt:lpstr>
      <vt:lpstr>Introduction to SAP HANA</vt:lpstr>
      <vt:lpstr>Introduction to SAP HANA</vt:lpstr>
      <vt:lpstr>Introduction to SAP HANA</vt:lpstr>
      <vt:lpstr>Introduction to SAP HANA   Traditional System involved losing one quality or aspect. something in return for gaining another quality or aspect</vt:lpstr>
      <vt:lpstr>Introduction to SAP HANA  HANA delivers all the five dimensions, so that you no longer have to make any trade-off decisions </vt:lpstr>
      <vt:lpstr> Evolution of ABAP for SAP HANA </vt:lpstr>
      <vt:lpstr> Evolution of ABAP for SAP HANA </vt:lpstr>
      <vt:lpstr> SAP In-Memory</vt:lpstr>
      <vt:lpstr>Code Pushdown:</vt:lpstr>
      <vt:lpstr>Code Pushdown:</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Koleshwar, Vandana</cp:lastModifiedBy>
  <cp:revision>354</cp:revision>
  <dcterms:created xsi:type="dcterms:W3CDTF">2012-05-18T02:59:15Z</dcterms:created>
  <dcterms:modified xsi:type="dcterms:W3CDTF">2021-01-29T06:48:29Z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ies>
</file>