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6" r:id="rId5"/>
    <p:sldMasterId id="2147483712" r:id="rId6"/>
    <p:sldMasterId id="2147483717" r:id="rId7"/>
  </p:sldMasterIdLst>
  <p:notesMasterIdLst>
    <p:notesMasterId r:id="rId45"/>
  </p:notesMasterIdLst>
  <p:handoutMasterIdLst>
    <p:handoutMasterId r:id="rId46"/>
  </p:handoutMasterIdLst>
  <p:sldIdLst>
    <p:sldId id="479" r:id="rId8"/>
    <p:sldId id="484" r:id="rId9"/>
    <p:sldId id="485" r:id="rId10"/>
    <p:sldId id="486" r:id="rId11"/>
    <p:sldId id="487" r:id="rId12"/>
    <p:sldId id="488" r:id="rId13"/>
    <p:sldId id="489" r:id="rId14"/>
    <p:sldId id="490" r:id="rId15"/>
    <p:sldId id="491" r:id="rId16"/>
    <p:sldId id="492" r:id="rId17"/>
    <p:sldId id="498" r:id="rId18"/>
    <p:sldId id="493" r:id="rId19"/>
    <p:sldId id="497" r:id="rId20"/>
    <p:sldId id="758" r:id="rId21"/>
    <p:sldId id="494" r:id="rId22"/>
    <p:sldId id="730" r:id="rId23"/>
    <p:sldId id="529" r:id="rId24"/>
    <p:sldId id="536" r:id="rId25"/>
    <p:sldId id="737" r:id="rId26"/>
    <p:sldId id="499" r:id="rId27"/>
    <p:sldId id="500" r:id="rId28"/>
    <p:sldId id="501" r:id="rId29"/>
    <p:sldId id="535" r:id="rId30"/>
    <p:sldId id="511" r:id="rId31"/>
    <p:sldId id="516" r:id="rId32"/>
    <p:sldId id="517" r:id="rId33"/>
    <p:sldId id="518" r:id="rId34"/>
    <p:sldId id="512" r:id="rId35"/>
    <p:sldId id="519" r:id="rId36"/>
    <p:sldId id="520" r:id="rId37"/>
    <p:sldId id="521" r:id="rId38"/>
    <p:sldId id="522" r:id="rId39"/>
    <p:sldId id="523" r:id="rId40"/>
    <p:sldId id="738" r:id="rId41"/>
    <p:sldId id="524" r:id="rId42"/>
    <p:sldId id="481" r:id="rId43"/>
    <p:sldId id="757"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87841" autoAdjust="0"/>
  </p:normalViewPr>
  <p:slideViewPr>
    <p:cSldViewPr snapToGrid="0" showGuides="1">
      <p:cViewPr varScale="1">
        <p:scale>
          <a:sx n="55" d="100"/>
          <a:sy n="55" d="100"/>
        </p:scale>
        <p:origin x="1508" y="48"/>
      </p:cViewPr>
      <p:guideLst>
        <p:guide orient="horz" pos="2160"/>
        <p:guide pos="249"/>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40" d="100"/>
          <a:sy n="40" d="100"/>
        </p:scale>
        <p:origin x="1916" y="5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1/25/2021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a:t>
            </a:r>
            <a:r>
              <a:rPr lang="en-US" sz="1100" baseline="0" dirty="0">
                <a:latin typeface="Arial" pitchFamily="34" charset="0"/>
                <a:cs typeface="Arial" pitchFamily="34" charset="0"/>
              </a:rPr>
              <a:t>                     </a:t>
            </a:r>
            <a:r>
              <a:rPr lang="en-US" sz="1100">
                <a:latin typeface="Arial" pitchFamily="34" charset="0"/>
                <a:cs typeface="Arial" pitchFamily="34" charset="0"/>
              </a:rPr>
              <a:t>Page 04-</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9619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745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734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548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792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412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67280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2540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42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3769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104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46023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7913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4586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39244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374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80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665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9447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The domain describes the value range of a field by specifying its data type and field length. If only a limited set of values is allowed, they can be defined as fixed values. </a:t>
            </a:r>
          </a:p>
          <a:p>
            <a:r>
              <a:rPr lang="en-US" sz="1000" b="0" i="0" u="none" strike="noStrike" baseline="0" dirty="0">
                <a:latin typeface="Arial" panose="020B0604020202020204" pitchFamily="34" charset="0"/>
              </a:rPr>
              <a:t>Specifying fixed values causes the value range of the domain to be restricted by these values. Fixed values are immediately used as check values in screen entries. There is also an F4 help. </a:t>
            </a:r>
          </a:p>
          <a:p>
            <a:r>
              <a:rPr lang="en-US" sz="1000" b="0" i="0" u="none" strike="noStrike" baseline="0" dirty="0">
                <a:latin typeface="Arial" panose="020B0604020202020204" pitchFamily="34" charset="0"/>
              </a:rPr>
              <a:t>Fixed values can either be listed individually or defined as an interval. </a:t>
            </a:r>
          </a:p>
          <a:p>
            <a:r>
              <a:rPr lang="en-US" sz="1000" b="0" i="0" u="none" strike="noStrike" baseline="0" dirty="0">
                <a:latin typeface="Arial" panose="020B0604020202020204" pitchFamily="34" charset="0"/>
              </a:rPr>
              <a:t>Fixed values are only checked in screens. No check is made when data records are inserted in a table by an ABAP program. </a:t>
            </a:r>
          </a:p>
          <a:p>
            <a:endParaRPr lang="en-US" dirty="0"/>
          </a:p>
        </p:txBody>
      </p:sp>
    </p:spTree>
    <p:extLst>
      <p:ext uri="{BB962C8B-B14F-4D97-AF65-F5344CB8AC3E}">
        <p14:creationId xmlns:p14="http://schemas.microsoft.com/office/powerpoint/2010/main" val="3994722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1957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017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2627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96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4197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4030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79626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50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57522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978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0074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2262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955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266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89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427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3000"/>
              </a:lnSpc>
              <a:defRPr sz="2600">
                <a:solidFill>
                  <a:schemeClr val="bg1"/>
                </a:solidFill>
              </a:defRPr>
            </a:lvl1pPr>
          </a:lstStyle>
          <a:p>
            <a:pPr lvl="0"/>
            <a:r>
              <a:rPr lang="en-US" dirty="0"/>
              <a:t>Click to insert title</a:t>
            </a:r>
          </a:p>
        </p:txBody>
      </p:sp>
    </p:spTree>
    <p:extLst>
      <p:ext uri="{BB962C8B-B14F-4D97-AF65-F5344CB8AC3E}">
        <p14:creationId xmlns:p14="http://schemas.microsoft.com/office/powerpoint/2010/main" val="5481200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9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315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70395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632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607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7" y="1148607"/>
            <a:ext cx="8495470" cy="504056"/>
          </a:xfrm>
        </p:spPr>
        <p:txBody>
          <a:bodyPr/>
          <a:lstStyle>
            <a:lvl1pPr>
              <a:defRPr>
                <a:solidFill>
                  <a:schemeClr val="accent2"/>
                </a:solidFill>
              </a:defRPr>
            </a:lvl1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8"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7"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1"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4" y="1052737"/>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1"/>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62" y="4005071"/>
            <a:ext cx="4841973" cy="1698343"/>
          </a:xfrm>
          <a:prstGeom prst="rect">
            <a:avLst/>
          </a:prstGeom>
        </p:spPr>
        <p:txBody>
          <a:bodyPr anchor="t">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8048154"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4899184" y="4445649"/>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400"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userDrawn="1"/>
        </p:nvGrpSpPr>
        <p:grpSpPr>
          <a:xfrm>
            <a:off x="3665417" y="2404119"/>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41"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51"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62"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71"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30" y="3979258"/>
            <a:ext cx="333137" cy="333195"/>
          </a:xfrm>
          <a:prstGeom prst="rect">
            <a:avLst/>
          </a:prstGeom>
          <a:noFill/>
        </p:spPr>
      </p:pic>
      <p:sp>
        <p:nvSpPr>
          <p:cNvPr id="40" name="Rectangle 39"/>
          <p:cNvSpPr/>
          <p:nvPr userDrawn="1"/>
        </p:nvSpPr>
        <p:spPr>
          <a:xfrm>
            <a:off x="374930" y="5640922"/>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3000"/>
              </a:lnSpc>
              <a:defRPr sz="2600">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6616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3000"/>
              </a:lnSpc>
              <a:defRPr sz="2600" baseline="0">
                <a:solidFill>
                  <a:schemeClr val="accent1"/>
                </a:solidFill>
              </a:defRPr>
            </a:lvl1pPr>
            <a:lvl2pPr>
              <a:defRPr sz="2400">
                <a:solidFill>
                  <a:schemeClr val="bg1"/>
                </a:solidFill>
              </a:defRPr>
            </a:lvl2pPr>
          </a:lstStyle>
          <a:p>
            <a:pPr lvl="0"/>
            <a:r>
              <a:rPr lang="en-US"/>
              <a:t>Click to 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61205014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219652343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3445140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1819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84048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10909"/>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0" indent="0" algn="l" defTabSz="914342" rtl="0" eaLnBrk="1" latinLnBrk="0" hangingPunct="1">
              <a:lnSpc>
                <a:spcPct val="85000"/>
              </a:lnSpc>
              <a:spcBef>
                <a:spcPct val="0"/>
              </a:spcBef>
              <a:buNone/>
              <a:defRPr lang="en-US" sz="3200" b="0" kern="1200" dirty="0" smtClean="0">
                <a:solidFill>
                  <a:schemeClr val="tx1"/>
                </a:solidFill>
                <a:latin typeface="+mj-lt"/>
                <a:ea typeface="+mj-ea"/>
                <a:cs typeface="+mj-cs"/>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marL="355600" indent="-180975">
              <a:buClr>
                <a:srgbClr val="0070C0"/>
              </a:buClr>
              <a:buFont typeface="Arial" pitchFamily="34" charset="0"/>
              <a:buChar char="•"/>
              <a:defRPr lang="en-US" sz="1800" kern="1200" dirty="0" smtClean="0">
                <a:solidFill>
                  <a:schemeClr val="bg2">
                    <a:lumMod val="50000"/>
                  </a:schemeClr>
                </a:solidFill>
                <a:latin typeface="+mn-lt"/>
                <a:ea typeface="+mn-ea"/>
                <a:cs typeface="+mn-cs"/>
              </a:defRPr>
            </a:lvl2pPr>
            <a:lvl3pPr marL="536575" indent="-165100">
              <a:buClr>
                <a:srgbClr val="0070C0"/>
              </a:buClr>
              <a:buFont typeface="Arial" pitchFamily="34" charset="0"/>
              <a:buChar char="•"/>
              <a:defRPr lang="en-US" sz="1600" kern="1200" dirty="0" smtClean="0">
                <a:solidFill>
                  <a:schemeClr val="bg2">
                    <a:lumMod val="50000"/>
                  </a:schemeClr>
                </a:solidFill>
                <a:latin typeface="+mn-lt"/>
                <a:ea typeface="+mn-ea"/>
                <a:cs typeface="+mn-cs"/>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marL="355600" lvl="1" indent="-180975" algn="l" defTabSz="914342" rtl="0" eaLnBrk="1" latinLnBrk="0" hangingPunct="1">
              <a:lnSpc>
                <a:spcPct val="90000"/>
              </a:lnSpc>
              <a:spcBef>
                <a:spcPts val="0"/>
              </a:spcBef>
              <a:spcAft>
                <a:spcPts val="600"/>
              </a:spcAft>
              <a:buClr>
                <a:schemeClr val="accent3"/>
              </a:buClr>
              <a:buFont typeface="Wingdings" pitchFamily="2" charset="2"/>
              <a:buChar char="§"/>
            </a:pPr>
            <a:r>
              <a:rPr lang="en-US" dirty="0"/>
              <a:t>Second level</a:t>
            </a:r>
          </a:p>
          <a:p>
            <a:pPr marL="536575" lvl="2" indent="-165100" algn="l" defTabSz="914342" rtl="0" eaLnBrk="1" latinLnBrk="0" hangingPunct="1">
              <a:lnSpc>
                <a:spcPct val="90000"/>
              </a:lnSpc>
              <a:spcBef>
                <a:spcPts val="0"/>
              </a:spcBef>
              <a:spcAft>
                <a:spcPts val="600"/>
              </a:spcAft>
              <a:buClr>
                <a:schemeClr val="accent2"/>
              </a:buClr>
              <a:buFont typeface="Arial" pitchFamily="34" charset="0"/>
              <a:buChar char="•"/>
              <a:tabLst/>
            </a:pPr>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25176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3.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3"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8"/>
            <a:ext cx="420168" cy="420241"/>
          </a:xfrm>
          <a:prstGeom prst="rect">
            <a:avLst/>
          </a:prstGeom>
        </p:spPr>
      </p:pic>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hf sldNum="0" hdr="0" dt="0"/>
  <p:txStyles>
    <p:titleStyle>
      <a:lvl1pPr algn="l" defTabSz="914400" rtl="0" eaLnBrk="1" latinLnBrk="0" hangingPunct="1">
        <a:lnSpc>
          <a:spcPts val="3000"/>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700" indent="-180975"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675" indent="-180975"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650" indent="-180975" algn="l" defTabSz="914400"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625" indent="-180975" algn="l" defTabSz="914400"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4" y="260648"/>
            <a:ext cx="8509933"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8"/>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9"/>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5" y="260648"/>
            <a:ext cx="8312649"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8"/>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0.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0.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03</a:t>
            </a:r>
            <a:r>
              <a:rPr lang="en-US" sz="2000">
                <a:solidFill>
                  <a:schemeClr val="tx1"/>
                </a:solidFill>
              </a:rPr>
              <a:t>: DDIC  - I</a:t>
            </a:r>
            <a:endParaRPr lang="en-US" sz="2000" dirty="0">
              <a:solidFill>
                <a:schemeClr val="tx1"/>
              </a:solidFill>
            </a:endParaRP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Part I</a:t>
            </a:r>
          </a:p>
        </p:txBody>
      </p:sp>
    </p:spTree>
    <p:extLst>
      <p:ext uri="{BB962C8B-B14F-4D97-AF65-F5344CB8AC3E}">
        <p14:creationId xmlns:p14="http://schemas.microsoft.com/office/powerpoint/2010/main" val="324604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264500" y="1503974"/>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sz="1600" dirty="0">
              <a:solidFill>
                <a:schemeClr val="bg2">
                  <a:lumMod val="50000"/>
                </a:schemeClr>
              </a:solidFill>
            </a:endParaRPr>
          </a:p>
        </p:txBody>
      </p:sp>
      <p:sp>
        <p:nvSpPr>
          <p:cNvPr id="4" name="Title 3"/>
          <p:cNvSpPr>
            <a:spLocks noGrp="1"/>
          </p:cNvSpPr>
          <p:nvPr>
            <p:ph type="title"/>
          </p:nvPr>
        </p:nvSpPr>
        <p:spPr/>
        <p:txBody>
          <a:bodyPr/>
          <a:lstStyle/>
          <a:p>
            <a:r>
              <a:rPr lang="en-US" dirty="0"/>
              <a:t>Tables - Transparent</a:t>
            </a:r>
          </a:p>
        </p:txBody>
      </p:sp>
      <p:sp>
        <p:nvSpPr>
          <p:cNvPr id="3" name="Content Placeholder 2"/>
          <p:cNvSpPr>
            <a:spLocks noGrp="1"/>
          </p:cNvSpPr>
          <p:nvPr>
            <p:ph sz="quarter" idx="10"/>
          </p:nvPr>
        </p:nvSpPr>
        <p:spPr>
          <a:xfrm>
            <a:off x="309803" y="1116634"/>
            <a:ext cx="8495469" cy="4896544"/>
          </a:xfrm>
        </p:spPr>
        <p:txBody>
          <a:bodyPr/>
          <a:lstStyle/>
          <a:p>
            <a:pPr lvl="0" defTabSz="914342">
              <a:spcAft>
                <a:spcPts val="600"/>
              </a:spcAft>
              <a:buClr>
                <a:schemeClr val="accent5"/>
              </a:buClr>
              <a:defRPr/>
            </a:pPr>
            <a:r>
              <a:rPr lang="en-US" dirty="0"/>
              <a:t>Creation of Tables</a:t>
            </a:r>
          </a:p>
          <a:p>
            <a:pPr marL="231775" lvl="0" indent="-231775" defTabSz="457200">
              <a:lnSpc>
                <a:spcPct val="100000"/>
              </a:lnSpc>
              <a:spcBef>
                <a:spcPct val="20000"/>
              </a:spcBef>
              <a:buFont typeface="Arial"/>
              <a:buChar char="•"/>
              <a:defRPr/>
            </a:pPr>
            <a:endParaRPr lang="en-US" sz="1050" dirty="0">
              <a:cs typeface="Arial"/>
            </a:endParaRPr>
          </a:p>
          <a:p>
            <a:pPr marL="355600" lvl="1" defTabSz="914342">
              <a:spcAft>
                <a:spcPts val="600"/>
              </a:spcAft>
              <a:defRPr/>
            </a:pPr>
            <a:r>
              <a:rPr lang="en-US" dirty="0"/>
              <a:t>Top-Down Approach</a:t>
            </a:r>
          </a:p>
          <a:p>
            <a:pPr marL="536575" lvl="2" indent="-165100" defTabSz="914342">
              <a:spcAft>
                <a:spcPts val="600"/>
              </a:spcAft>
              <a:defRPr/>
            </a:pPr>
            <a:r>
              <a:rPr lang="en-US" sz="1600" dirty="0"/>
              <a:t>Table is first created </a:t>
            </a:r>
          </a:p>
          <a:p>
            <a:pPr marL="536575" lvl="2" indent="-165100" defTabSz="914342">
              <a:spcAft>
                <a:spcPts val="600"/>
              </a:spcAft>
              <a:defRPr/>
            </a:pPr>
            <a:r>
              <a:rPr lang="en-US" sz="1600" dirty="0"/>
              <a:t>Data element and Domain are created after creation of Table</a:t>
            </a:r>
          </a:p>
          <a:p>
            <a:pPr marL="536575" lvl="2" indent="-165100" defTabSz="914342">
              <a:spcAft>
                <a:spcPts val="600"/>
              </a:spcAft>
              <a:defRPr/>
            </a:pPr>
            <a:r>
              <a:rPr lang="en-US" sz="1600" dirty="0"/>
              <a:t>Easier to Use</a:t>
            </a:r>
          </a:p>
          <a:p>
            <a:pPr marL="1143000" lvl="2" indent="-228600" defTabSz="457200">
              <a:lnSpc>
                <a:spcPct val="100000"/>
              </a:lnSpc>
              <a:spcBef>
                <a:spcPct val="20000"/>
              </a:spcBef>
              <a:buClrTx/>
              <a:buFont typeface="Arial"/>
              <a:buChar char="•"/>
              <a:defRPr/>
            </a:pPr>
            <a:endParaRPr lang="en-US" sz="1100" dirty="0"/>
          </a:p>
          <a:p>
            <a:pPr marL="355600" lvl="1" defTabSz="914342">
              <a:spcAft>
                <a:spcPts val="600"/>
              </a:spcAft>
              <a:defRPr/>
            </a:pPr>
            <a:r>
              <a:rPr lang="en-US" dirty="0"/>
              <a:t>Bottom-Up Approach</a:t>
            </a:r>
          </a:p>
          <a:p>
            <a:pPr marL="536575" lvl="2" indent="-165100" defTabSz="914342">
              <a:spcAft>
                <a:spcPts val="600"/>
              </a:spcAft>
              <a:defRPr/>
            </a:pPr>
            <a:r>
              <a:rPr lang="en-US" sz="1600" dirty="0"/>
              <a:t>Domain and Data element are created</a:t>
            </a:r>
          </a:p>
          <a:p>
            <a:pPr marL="536575" lvl="2" indent="-165100" defTabSz="914342">
              <a:spcAft>
                <a:spcPts val="600"/>
              </a:spcAft>
              <a:defRPr/>
            </a:pPr>
            <a:r>
              <a:rPr lang="en-US" sz="1600" dirty="0"/>
              <a:t>More intuitive for first timers</a:t>
            </a:r>
          </a:p>
          <a:p>
            <a:pPr marL="536575" lvl="2" indent="-165100" defTabSz="914342">
              <a:spcAft>
                <a:spcPts val="600"/>
              </a:spcAft>
              <a:defRPr/>
            </a:pPr>
            <a:r>
              <a:rPr lang="en-US" sz="1600" dirty="0"/>
              <a:t>Cumbersome</a:t>
            </a:r>
          </a:p>
          <a:p>
            <a:endParaRPr lang="en-US" dirty="0"/>
          </a:p>
        </p:txBody>
      </p:sp>
    </p:spTree>
    <p:extLst>
      <p:ext uri="{BB962C8B-B14F-4D97-AF65-F5344CB8AC3E}">
        <p14:creationId xmlns:p14="http://schemas.microsoft.com/office/powerpoint/2010/main" val="337569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7321" y="1554270"/>
            <a:ext cx="3650296" cy="3833192"/>
          </a:xfrm>
          <a:prstGeom prst="rect">
            <a:avLst/>
          </a:prstGeom>
          <a:ln>
            <a:solidFill>
              <a:schemeClr val="tx2"/>
            </a:solidFill>
          </a:ln>
        </p:spPr>
      </p:pic>
      <p:sp>
        <p:nvSpPr>
          <p:cNvPr id="4" name="Rounded Rectangular Callout 3"/>
          <p:cNvSpPr/>
          <p:nvPr/>
        </p:nvSpPr>
        <p:spPr>
          <a:xfrm>
            <a:off x="3858489" y="2586733"/>
            <a:ext cx="2286000" cy="533400"/>
          </a:xfrm>
          <a:prstGeom prst="wedgeRoundRectCallout">
            <a:avLst>
              <a:gd name="adj1" fmla="val -93257"/>
              <a:gd name="adj2" fmla="val 9996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Gill Sans MT" pitchFamily="34" charset="0"/>
              </a:rPr>
              <a:t>Specify the Table Name</a:t>
            </a:r>
          </a:p>
        </p:txBody>
      </p:sp>
      <p:sp>
        <p:nvSpPr>
          <p:cNvPr id="7" name="Title 6"/>
          <p:cNvSpPr>
            <a:spLocks noGrp="1"/>
          </p:cNvSpPr>
          <p:nvPr>
            <p:ph type="title"/>
          </p:nvPr>
        </p:nvSpPr>
        <p:spPr/>
        <p:txBody>
          <a:bodyPr/>
          <a:lstStyle/>
          <a:p>
            <a:r>
              <a:rPr lang="en-US" dirty="0"/>
              <a:t>Table Creation</a:t>
            </a:r>
          </a:p>
        </p:txBody>
      </p:sp>
      <p:sp>
        <p:nvSpPr>
          <p:cNvPr id="9" name="Content Placeholder 8"/>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63565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ular Callout 3"/>
          <p:cNvSpPr/>
          <p:nvPr/>
        </p:nvSpPr>
        <p:spPr>
          <a:xfrm>
            <a:off x="154858" y="3954279"/>
            <a:ext cx="2286000" cy="533400"/>
          </a:xfrm>
          <a:prstGeom prst="wedgeRoundRectCallout">
            <a:avLst>
              <a:gd name="adj1" fmla="val 63886"/>
              <a:gd name="adj2" fmla="val -132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Gill Sans MT" pitchFamily="34" charset="0"/>
              </a:rPr>
              <a:t>Choose  Delivery Class</a:t>
            </a:r>
          </a:p>
        </p:txBody>
      </p:sp>
      <p:pic>
        <p:nvPicPr>
          <p:cNvPr id="5" name="Picture 4"/>
          <p:cNvPicPr>
            <a:picLocks noChangeAspect="1"/>
          </p:cNvPicPr>
          <p:nvPr/>
        </p:nvPicPr>
        <p:blipFill>
          <a:blip r:embed="rId3"/>
          <a:stretch>
            <a:fillRect/>
          </a:stretch>
        </p:blipFill>
        <p:spPr>
          <a:xfrm>
            <a:off x="2850212" y="1824339"/>
            <a:ext cx="5883150" cy="3154953"/>
          </a:xfrm>
          <a:prstGeom prst="rect">
            <a:avLst/>
          </a:prstGeom>
          <a:ln>
            <a:solidFill>
              <a:schemeClr val="tx2"/>
            </a:solidFill>
          </a:ln>
        </p:spPr>
      </p:pic>
      <p:sp>
        <p:nvSpPr>
          <p:cNvPr id="2" name="Title 1"/>
          <p:cNvSpPr>
            <a:spLocks noGrp="1"/>
          </p:cNvSpPr>
          <p:nvPr>
            <p:ph type="title"/>
          </p:nvPr>
        </p:nvSpPr>
        <p:spPr>
          <a:xfrm>
            <a:off x="188682" y="292673"/>
            <a:ext cx="8186057" cy="781396"/>
          </a:xfrm>
        </p:spPr>
        <p:txBody>
          <a:bodyPr/>
          <a:lstStyle/>
          <a:p>
            <a:r>
              <a:rPr lang="en-US" dirty="0"/>
              <a:t>Table Creation</a:t>
            </a:r>
          </a:p>
        </p:txBody>
      </p:sp>
      <p:sp>
        <p:nvSpPr>
          <p:cNvPr id="7" name="Content Placeholder 6"/>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159911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Delivery Classes</a:t>
            </a:r>
          </a:p>
        </p:txBody>
      </p:sp>
      <p:sp>
        <p:nvSpPr>
          <p:cNvPr id="3" name="Content Placeholder 2"/>
          <p:cNvSpPr>
            <a:spLocks noGrp="1"/>
          </p:cNvSpPr>
          <p:nvPr>
            <p:ph sz="quarter" idx="10"/>
          </p:nvPr>
        </p:nvSpPr>
        <p:spPr/>
        <p:txBody>
          <a:bodyPr/>
          <a:lstStyle/>
          <a:p>
            <a:r>
              <a:rPr lang="en-US" altLang="en-US" dirty="0"/>
              <a:t>The delivery class controls the transport of table data for installation, upgrade, client copy and when transporting between customer systems. </a:t>
            </a:r>
          </a:p>
          <a:p>
            <a:r>
              <a:rPr lang="en-US" altLang="en-US" dirty="0"/>
              <a:t>There are the following development classes:</a:t>
            </a:r>
          </a:p>
          <a:p>
            <a:pPr lvl="1"/>
            <a:r>
              <a:rPr lang="en-US" altLang="en-US" dirty="0"/>
              <a:t>A: Application table (master and transaction data)</a:t>
            </a:r>
          </a:p>
          <a:p>
            <a:pPr lvl="1"/>
            <a:r>
              <a:rPr lang="en-US" altLang="en-US" dirty="0"/>
              <a:t>C: Customer table, data is only maintained by the customer. </a:t>
            </a:r>
          </a:p>
          <a:p>
            <a:pPr lvl="1"/>
            <a:r>
              <a:rPr lang="en-US" altLang="en-US" dirty="0"/>
              <a:t>L: Table for storing temporary data</a:t>
            </a:r>
          </a:p>
          <a:p>
            <a:pPr lvl="1"/>
            <a:r>
              <a:rPr lang="en-US" altLang="en-US" dirty="0"/>
              <a:t>G: Customer table, SAP may insert new data records but may not overwrite 	or delete existing ones</a:t>
            </a:r>
          </a:p>
          <a:p>
            <a:pPr lvl="1"/>
            <a:r>
              <a:rPr lang="en-US" altLang="en-US" dirty="0"/>
              <a:t>E: System table with its own namespace for customer entries. The 	customer namespace must be defined in table TRESC</a:t>
            </a:r>
          </a:p>
          <a:p>
            <a:pPr lvl="1"/>
            <a:r>
              <a:rPr lang="en-US" altLang="en-US" dirty="0"/>
              <a:t>S: System table, data changes have the status of program changes.</a:t>
            </a:r>
          </a:p>
          <a:p>
            <a:pPr lvl="1"/>
            <a:r>
              <a:rPr lang="en-US" altLang="en-US" dirty="0"/>
              <a:t>W: System table (e.g. table of the development environment) whose data is transported with its own transport objects (e.g. R3TR PROG, R3TR TABL, etc.).</a:t>
            </a:r>
          </a:p>
          <a:p>
            <a:endParaRPr lang="en-US" dirty="0"/>
          </a:p>
        </p:txBody>
      </p:sp>
    </p:spTree>
    <p:extLst>
      <p:ext uri="{BB962C8B-B14F-4D97-AF65-F5344CB8AC3E}">
        <p14:creationId xmlns:p14="http://schemas.microsoft.com/office/powerpoint/2010/main" val="49163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E6EF-721B-4474-A37F-4749839F357D}"/>
              </a:ext>
            </a:extLst>
          </p:cNvPr>
          <p:cNvSpPr>
            <a:spLocks noGrp="1"/>
          </p:cNvSpPr>
          <p:nvPr>
            <p:ph type="title"/>
          </p:nvPr>
        </p:nvSpPr>
        <p:spPr/>
        <p:txBody>
          <a:bodyPr/>
          <a:lstStyle/>
          <a:p>
            <a:r>
              <a:rPr lang="en-US" dirty="0"/>
              <a:t>Table Creation - Fields</a:t>
            </a:r>
          </a:p>
        </p:txBody>
      </p:sp>
      <p:pic>
        <p:nvPicPr>
          <p:cNvPr id="4" name="Content Placeholder 3">
            <a:extLst>
              <a:ext uri="{FF2B5EF4-FFF2-40B4-BE49-F238E27FC236}">
                <a16:creationId xmlns:a16="http://schemas.microsoft.com/office/drawing/2014/main" id="{8C0F8698-F3F0-47FB-910F-C33CCEF28F29}"/>
              </a:ext>
            </a:extLst>
          </p:cNvPr>
          <p:cNvPicPr>
            <a:picLocks noGrp="1" noChangeAspect="1"/>
          </p:cNvPicPr>
          <p:nvPr>
            <p:ph sz="quarter" idx="10"/>
          </p:nvPr>
        </p:nvPicPr>
        <p:blipFill>
          <a:blip r:embed="rId2"/>
          <a:stretch>
            <a:fillRect/>
          </a:stretch>
        </p:blipFill>
        <p:spPr>
          <a:xfrm>
            <a:off x="595600" y="1120184"/>
            <a:ext cx="7742591" cy="3703641"/>
          </a:xfrm>
          <a:prstGeom prst="rect">
            <a:avLst/>
          </a:prstGeom>
          <a:ln>
            <a:solidFill>
              <a:schemeClr val="tx1"/>
            </a:solidFill>
          </a:ln>
        </p:spPr>
      </p:pic>
    </p:spTree>
    <p:extLst>
      <p:ext uri="{BB962C8B-B14F-4D97-AF65-F5344CB8AC3E}">
        <p14:creationId xmlns:p14="http://schemas.microsoft.com/office/powerpoint/2010/main" val="3499356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347091" y="1271243"/>
            <a:ext cx="5433531" cy="3856054"/>
          </a:xfrm>
          <a:prstGeom prst="rect">
            <a:avLst/>
          </a:prstGeom>
          <a:ln>
            <a:solidFill>
              <a:schemeClr val="accent1">
                <a:shade val="50000"/>
              </a:schemeClr>
            </a:solidFill>
          </a:ln>
        </p:spPr>
      </p:pic>
      <p:sp>
        <p:nvSpPr>
          <p:cNvPr id="6" name="Rounded Rectangular Callout 5"/>
          <p:cNvSpPr/>
          <p:nvPr/>
        </p:nvSpPr>
        <p:spPr>
          <a:xfrm>
            <a:off x="5779752" y="4876800"/>
            <a:ext cx="2015618" cy="407157"/>
          </a:xfrm>
          <a:prstGeom prst="wedgeRoundRectCallout">
            <a:avLst>
              <a:gd name="adj1" fmla="val -53029"/>
              <a:gd name="adj2" fmla="val -22734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Gill Sans MT" pitchFamily="34" charset="0"/>
              </a:rPr>
              <a:t>Data Element</a:t>
            </a:r>
          </a:p>
        </p:txBody>
      </p:sp>
      <p:sp>
        <p:nvSpPr>
          <p:cNvPr id="4" name="Rounded Rectangular Callout 3"/>
          <p:cNvSpPr/>
          <p:nvPr/>
        </p:nvSpPr>
        <p:spPr>
          <a:xfrm>
            <a:off x="504669" y="4876800"/>
            <a:ext cx="1981200" cy="533400"/>
          </a:xfrm>
          <a:prstGeom prst="wedgeRoundRectCallout">
            <a:avLst>
              <a:gd name="adj1" fmla="val 95472"/>
              <a:gd name="adj2" fmla="val -19080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Gill Sans MT" pitchFamily="34" charset="0"/>
              </a:rPr>
              <a:t>Specify the field names</a:t>
            </a:r>
          </a:p>
        </p:txBody>
      </p:sp>
      <p:sp>
        <p:nvSpPr>
          <p:cNvPr id="5" name="Rounded Rectangular Callout 4"/>
          <p:cNvSpPr/>
          <p:nvPr/>
        </p:nvSpPr>
        <p:spPr>
          <a:xfrm>
            <a:off x="104329" y="2388787"/>
            <a:ext cx="2286000" cy="533400"/>
          </a:xfrm>
          <a:prstGeom prst="wedgeRoundRectCallout">
            <a:avLst>
              <a:gd name="adj1" fmla="val 106824"/>
              <a:gd name="adj2" fmla="val 23121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Gill Sans MT" pitchFamily="34" charset="0"/>
              </a:rPr>
              <a:t>Primary Key Field</a:t>
            </a:r>
          </a:p>
        </p:txBody>
      </p:sp>
      <p:sp>
        <p:nvSpPr>
          <p:cNvPr id="2" name="Title 1"/>
          <p:cNvSpPr>
            <a:spLocks noGrp="1"/>
          </p:cNvSpPr>
          <p:nvPr>
            <p:ph type="title"/>
          </p:nvPr>
        </p:nvSpPr>
        <p:spPr/>
        <p:txBody>
          <a:bodyPr/>
          <a:lstStyle/>
          <a:p>
            <a:r>
              <a:rPr lang="en-US" dirty="0"/>
              <a:t>Table Creation - Fields</a:t>
            </a:r>
          </a:p>
        </p:txBody>
      </p:sp>
      <p:sp>
        <p:nvSpPr>
          <p:cNvPr id="10" name="Content Placeholder 9">
            <a:extLst>
              <a:ext uri="{FF2B5EF4-FFF2-40B4-BE49-F238E27FC236}">
                <a16:creationId xmlns:a16="http://schemas.microsoft.com/office/drawing/2014/main" id="{0975C4A7-F988-47D3-85BF-027134CC113C}"/>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984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Create a custom Table</a:t>
            </a:r>
          </a:p>
        </p:txBody>
      </p:sp>
    </p:spTree>
    <p:extLst>
      <p:ext uri="{BB962C8B-B14F-4D97-AF65-F5344CB8AC3E}">
        <p14:creationId xmlns:p14="http://schemas.microsoft.com/office/powerpoint/2010/main" val="329927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Creation</a:t>
            </a:r>
          </a:p>
        </p:txBody>
      </p:sp>
      <p:sp>
        <p:nvSpPr>
          <p:cNvPr id="6" name="Content Placeholder 5"/>
          <p:cNvSpPr>
            <a:spLocks noGrp="1"/>
          </p:cNvSpPr>
          <p:nvPr>
            <p:ph sz="quarter" idx="10"/>
          </p:nvPr>
        </p:nvSpPr>
        <p:spPr/>
        <p:txBody>
          <a:bodyPr/>
          <a:lstStyle/>
          <a:p>
            <a:pPr marL="0" lvl="1" indent="0" defTabSz="914342">
              <a:spcAft>
                <a:spcPts val="600"/>
              </a:spcAft>
              <a:buClr>
                <a:schemeClr val="accent5"/>
              </a:buClr>
              <a:buNone/>
              <a:defRPr/>
            </a:pPr>
            <a:r>
              <a:rPr lang="en-US" sz="1800" dirty="0"/>
              <a:t>CONSTRAINTS</a:t>
            </a:r>
            <a:endParaRPr lang="en-US" sz="1800" dirty="0">
              <a:cs typeface="Arial"/>
            </a:endParaRPr>
          </a:p>
          <a:p>
            <a:pPr marL="355600" lvl="1" indent="-180975" defTabSz="914342">
              <a:spcAft>
                <a:spcPts val="600"/>
              </a:spcAft>
              <a:defRPr/>
            </a:pPr>
            <a:r>
              <a:rPr lang="en-US" dirty="0"/>
              <a:t>Key Fields must be stored at the beginning of the field list</a:t>
            </a:r>
          </a:p>
          <a:p>
            <a:pPr marL="355600" lvl="1" indent="-180975" defTabSz="914342">
              <a:spcAft>
                <a:spcPts val="600"/>
              </a:spcAft>
              <a:defRPr/>
            </a:pPr>
            <a:r>
              <a:rPr lang="en-US" dirty="0"/>
              <a:t>Non-Key fields may not occur between two key fields</a:t>
            </a:r>
          </a:p>
          <a:p>
            <a:pPr marL="355600" lvl="1" indent="-180975" defTabSz="914342">
              <a:spcAft>
                <a:spcPts val="600"/>
              </a:spcAft>
              <a:defRPr/>
            </a:pPr>
            <a:r>
              <a:rPr lang="en-US" dirty="0"/>
              <a:t>Maximum of 16 key fields per table is allowed</a:t>
            </a:r>
          </a:p>
          <a:p>
            <a:pPr marL="355600" lvl="1" indent="-180975" defTabSz="914342">
              <a:spcAft>
                <a:spcPts val="600"/>
              </a:spcAft>
              <a:defRPr/>
            </a:pPr>
            <a:r>
              <a:rPr lang="en-US" dirty="0"/>
              <a:t>Table may not have more than 249 fields</a:t>
            </a:r>
          </a:p>
          <a:p>
            <a:endParaRPr lang="en-US" dirty="0"/>
          </a:p>
        </p:txBody>
      </p:sp>
    </p:spTree>
    <p:extLst>
      <p:ext uri="{BB962C8B-B14F-4D97-AF65-F5344CB8AC3E}">
        <p14:creationId xmlns:p14="http://schemas.microsoft.com/office/powerpoint/2010/main" val="144823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Tables</a:t>
            </a:r>
          </a:p>
        </p:txBody>
      </p:sp>
      <p:sp>
        <p:nvSpPr>
          <p:cNvPr id="5" name="Content Placeholder 4"/>
          <p:cNvSpPr>
            <a:spLocks noGrp="1"/>
          </p:cNvSpPr>
          <p:nvPr>
            <p:ph sz="quarter" idx="10"/>
          </p:nvPr>
        </p:nvSpPr>
        <p:spPr/>
        <p:txBody>
          <a:bodyPr/>
          <a:lstStyle/>
          <a:p>
            <a:pPr lvl="0">
              <a:defRPr/>
            </a:pPr>
            <a:r>
              <a:rPr lang="en-US" dirty="0"/>
              <a:t>Client Dependent Table</a:t>
            </a:r>
          </a:p>
          <a:p>
            <a:pPr lvl="1">
              <a:defRPr/>
            </a:pPr>
            <a:r>
              <a:rPr lang="en-US" dirty="0"/>
              <a:t>First Field has Data Type CLNT</a:t>
            </a:r>
          </a:p>
          <a:p>
            <a:pPr lvl="1">
              <a:defRPr/>
            </a:pPr>
            <a:r>
              <a:rPr lang="en-US" dirty="0"/>
              <a:t>Part  of  PRIMARY KEY Field</a:t>
            </a:r>
          </a:p>
          <a:p>
            <a:pPr marL="231775" lvl="0" indent="-231775"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cs typeface="Arial"/>
            </a:endParaRPr>
          </a:p>
          <a:p>
            <a:pPr>
              <a:spcBef>
                <a:spcPct val="20000"/>
              </a:spcBef>
              <a:defRPr/>
            </a:pPr>
            <a:r>
              <a:rPr lang="en-US" dirty="0"/>
              <a:t>Client Independent Table</a:t>
            </a:r>
          </a:p>
          <a:p>
            <a:pPr lvl="1">
              <a:spcBef>
                <a:spcPct val="20000"/>
              </a:spcBef>
              <a:defRPr/>
            </a:pPr>
            <a:r>
              <a:rPr lang="en-US" dirty="0"/>
              <a:t>A table whose First field is not of Data Type CLNT</a:t>
            </a:r>
          </a:p>
          <a:p>
            <a:endParaRPr lang="en-US" dirty="0"/>
          </a:p>
        </p:txBody>
      </p:sp>
    </p:spTree>
    <p:extLst>
      <p:ext uri="{BB962C8B-B14F-4D97-AF65-F5344CB8AC3E}">
        <p14:creationId xmlns:p14="http://schemas.microsoft.com/office/powerpoint/2010/main" val="211120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SE11 interface and create a simple table based on pre defined datatypes.</a:t>
            </a:r>
          </a:p>
        </p:txBody>
      </p:sp>
    </p:spTree>
    <p:extLst>
      <p:ext uri="{BB962C8B-B14F-4D97-AF65-F5344CB8AC3E}">
        <p14:creationId xmlns:p14="http://schemas.microsoft.com/office/powerpoint/2010/main" val="332409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defRPr/>
            </a:pPr>
            <a:r>
              <a:rPr lang="en-US" dirty="0"/>
              <a:t>Use Data Dictionary to maintain Database Objects</a:t>
            </a:r>
            <a:endParaRPr lang="en-US" sz="1050" dirty="0">
              <a:solidFill>
                <a:schemeClr val="tx1">
                  <a:lumMod val="65000"/>
                  <a:lumOff val="35000"/>
                </a:schemeClr>
              </a:solidFill>
            </a:endParaRPr>
          </a:p>
          <a:p>
            <a:pPr lvl="1">
              <a:defRPr/>
            </a:pPr>
            <a:r>
              <a:rPr lang="en-US" dirty="0"/>
              <a:t>Work with </a:t>
            </a:r>
          </a:p>
          <a:p>
            <a:pPr lvl="2">
              <a:defRPr/>
            </a:pPr>
            <a:r>
              <a:rPr lang="en-US" dirty="0"/>
              <a:t>Domain</a:t>
            </a:r>
          </a:p>
          <a:p>
            <a:pPr lvl="2">
              <a:defRPr/>
            </a:pPr>
            <a:r>
              <a:rPr lang="en-US" dirty="0"/>
              <a:t>Data Elements</a:t>
            </a:r>
          </a:p>
          <a:p>
            <a:pPr lvl="2">
              <a:defRPr/>
            </a:pPr>
            <a:r>
              <a:rPr lang="en-US" dirty="0"/>
              <a:t>Tables</a:t>
            </a:r>
          </a:p>
          <a:p>
            <a:pPr lvl="2">
              <a:defRPr/>
            </a:pPr>
            <a:r>
              <a:rPr lang="en-US" dirty="0"/>
              <a:t>Structures</a:t>
            </a:r>
          </a:p>
          <a:p>
            <a:pPr marL="1143000" lvl="2" indent="-228600" defTabSz="457200">
              <a:lnSpc>
                <a:spcPct val="100000"/>
              </a:lnSpc>
              <a:spcBef>
                <a:spcPct val="20000"/>
              </a:spcBef>
              <a:spcAft>
                <a:spcPts val="0"/>
              </a:spcAft>
              <a:buClrTx/>
              <a:buFont typeface="Arial"/>
              <a:buChar char="•"/>
              <a:defRPr/>
            </a:pPr>
            <a:endParaRPr lang="en-US" sz="2000" dirty="0">
              <a:solidFill>
                <a:schemeClr val="tx1">
                  <a:lumMod val="65000"/>
                  <a:lumOff val="35000"/>
                </a:schemeClr>
              </a:solidFill>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382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Tables – Technical Settings</a:t>
            </a:r>
          </a:p>
        </p:txBody>
      </p:sp>
      <p:pic>
        <p:nvPicPr>
          <p:cNvPr id="6" name="Content Placeholder 5"/>
          <p:cNvPicPr>
            <a:picLocks noGrp="1" noChangeAspect="1"/>
          </p:cNvPicPr>
          <p:nvPr>
            <p:ph sz="quarter" idx="10"/>
          </p:nvPr>
        </p:nvPicPr>
        <p:blipFill>
          <a:blip r:embed="rId3"/>
          <a:stretch>
            <a:fillRect/>
          </a:stretch>
        </p:blipFill>
        <p:spPr>
          <a:xfrm>
            <a:off x="2259890" y="981075"/>
            <a:ext cx="4377084" cy="4895850"/>
          </a:xfrm>
          <a:prstGeom prst="rect">
            <a:avLst/>
          </a:prstGeom>
          <a:ln>
            <a:solidFill>
              <a:schemeClr val="tx2"/>
            </a:solidFill>
          </a:ln>
        </p:spPr>
      </p:pic>
    </p:spTree>
    <p:extLst>
      <p:ext uri="{BB962C8B-B14F-4D97-AF65-F5344CB8AC3E}">
        <p14:creationId xmlns:p14="http://schemas.microsoft.com/office/powerpoint/2010/main" val="422637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Class</a:t>
            </a:r>
          </a:p>
        </p:txBody>
      </p:sp>
      <p:sp>
        <p:nvSpPr>
          <p:cNvPr id="2" name="Text Placeholder 1"/>
          <p:cNvSpPr>
            <a:spLocks noGrp="1"/>
          </p:cNvSpPr>
          <p:nvPr>
            <p:ph sz="quarter" idx="10"/>
          </p:nvPr>
        </p:nvSpPr>
        <p:spPr/>
        <p:txBody>
          <a:bodyPr/>
          <a:lstStyle/>
          <a:p>
            <a:r>
              <a:rPr lang="en-US" altLang="en-US" dirty="0"/>
              <a:t>The data class logically defines the physical area of the database where your base database table resided. </a:t>
            </a:r>
          </a:p>
          <a:p>
            <a:r>
              <a:rPr lang="en-US" altLang="en-US" dirty="0"/>
              <a:t>Hence, you should choose the data class correctly, the table will automatically created in the appropriate area on the database when it is activated in the dictionary. </a:t>
            </a:r>
          </a:p>
          <a:p>
            <a:r>
              <a:rPr lang="en-US" altLang="en-US" dirty="0"/>
              <a:t>The most important data classes are master data, transaction data, organizational data and system data </a:t>
            </a:r>
          </a:p>
          <a:p>
            <a:r>
              <a:rPr lang="en-US" altLang="en-US" dirty="0"/>
              <a:t>The data class determines the table space that the table is assigned to.</a:t>
            </a:r>
          </a:p>
          <a:p>
            <a:r>
              <a:rPr lang="en-US" altLang="en-US" dirty="0"/>
              <a:t>A tablespace is a physical file on the disk which is used to hold tables</a:t>
            </a:r>
          </a:p>
          <a:p>
            <a:r>
              <a:rPr lang="en-US" altLang="en-US" dirty="0"/>
              <a:t>Every table  is assigned to one tablespace</a:t>
            </a:r>
          </a:p>
          <a:p>
            <a:endParaRPr lang="en-US" dirty="0"/>
          </a:p>
        </p:txBody>
      </p:sp>
    </p:spTree>
    <p:extLst>
      <p:ext uri="{BB962C8B-B14F-4D97-AF65-F5344CB8AC3E}">
        <p14:creationId xmlns:p14="http://schemas.microsoft.com/office/powerpoint/2010/main" val="304523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Data Class</a:t>
            </a:r>
          </a:p>
        </p:txBody>
      </p:sp>
      <p:sp>
        <p:nvSpPr>
          <p:cNvPr id="2" name="Content Placeholder 1"/>
          <p:cNvSpPr>
            <a:spLocks noGrp="1"/>
          </p:cNvSpPr>
          <p:nvPr>
            <p:ph sz="quarter" idx="10"/>
          </p:nvPr>
        </p:nvSpPr>
        <p:spPr/>
        <p:txBody>
          <a:bodyPr/>
          <a:lstStyle/>
          <a:p>
            <a:pPr defTabSz="914342">
              <a:spcBef>
                <a:spcPts val="0"/>
              </a:spcBef>
              <a:spcAft>
                <a:spcPts val="600"/>
              </a:spcAft>
              <a:buClr>
                <a:schemeClr val="accent5"/>
              </a:buClr>
            </a:pPr>
            <a:r>
              <a:rPr lang="en-US" altLang="en-US" dirty="0"/>
              <a:t>If you choose the data class correctly, your table is automatically assigned to the correct area (tablespace or </a:t>
            </a:r>
            <a:r>
              <a:rPr lang="en-US" altLang="en-US" dirty="0" err="1"/>
              <a:t>DBspace</a:t>
            </a:r>
            <a:r>
              <a:rPr lang="en-US" altLang="en-US" dirty="0"/>
              <a:t> ) of the database when it is created.</a:t>
            </a:r>
          </a:p>
          <a:p>
            <a:pPr defTabSz="914342">
              <a:spcBef>
                <a:spcPts val="0"/>
              </a:spcBef>
              <a:spcAft>
                <a:spcPts val="600"/>
              </a:spcAft>
              <a:buClr>
                <a:schemeClr val="accent5"/>
              </a:buClr>
            </a:pPr>
            <a:r>
              <a:rPr lang="en-US" altLang="en-US" dirty="0"/>
              <a:t>Each data class corresponds to a physical area in which all the tables assigned to this data class are stored. </a:t>
            </a:r>
          </a:p>
          <a:p>
            <a:pPr defTabSz="914342">
              <a:spcBef>
                <a:spcPts val="0"/>
              </a:spcBef>
              <a:spcAft>
                <a:spcPts val="600"/>
              </a:spcAft>
              <a:buClr>
                <a:schemeClr val="accent5"/>
              </a:buClr>
            </a:pPr>
            <a:r>
              <a:rPr lang="en-US" altLang="en-US" dirty="0"/>
              <a:t>There are the following data classes:</a:t>
            </a:r>
          </a:p>
          <a:p>
            <a:pPr marL="355600" lvl="1" defTabSz="914342">
              <a:spcBef>
                <a:spcPts val="0"/>
              </a:spcBef>
              <a:spcAft>
                <a:spcPts val="600"/>
              </a:spcAft>
            </a:pPr>
            <a:r>
              <a:rPr lang="en-US" altLang="en-US" dirty="0"/>
              <a:t>APPL0 (Master Data): Data which is seldom changed. An example of 	master data is the data contained in an address file, such as the 	name, address and telephone number. </a:t>
            </a:r>
          </a:p>
          <a:p>
            <a:pPr marL="355600" lvl="1" defTabSz="914342">
              <a:spcBef>
                <a:spcPts val="0"/>
              </a:spcBef>
              <a:spcAft>
                <a:spcPts val="600"/>
              </a:spcAft>
            </a:pPr>
            <a:r>
              <a:rPr lang="en-US" altLang="en-US" dirty="0"/>
              <a:t>APPL1 (transaction data): Data that is frequently changed. An 	example of transaction data is the goods in a warehouse, which 	change after each purchase order. </a:t>
            </a:r>
          </a:p>
          <a:p>
            <a:pPr marL="355600" lvl="1" defTabSz="914342">
              <a:spcBef>
                <a:spcPts val="0"/>
              </a:spcBef>
              <a:spcAft>
                <a:spcPts val="600"/>
              </a:spcAft>
            </a:pPr>
            <a:r>
              <a:rPr lang="en-US" altLang="en-US" dirty="0"/>
              <a:t>APPL2 (organizational data): Customizing data that is defined when 	the system is installed and seldom changed. An example is the 	table 	with country codes.</a:t>
            </a:r>
          </a:p>
          <a:p>
            <a:endParaRPr lang="en-US" dirty="0"/>
          </a:p>
        </p:txBody>
      </p:sp>
    </p:spTree>
    <p:extLst>
      <p:ext uri="{BB962C8B-B14F-4D97-AF65-F5344CB8AC3E}">
        <p14:creationId xmlns:p14="http://schemas.microsoft.com/office/powerpoint/2010/main" val="301409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14"/>
          <p:cNvSpPr txBox="1">
            <a:spLocks noChangeArrowheads="1"/>
          </p:cNvSpPr>
          <p:nvPr/>
        </p:nvSpPr>
        <p:spPr bwMode="auto">
          <a:xfrm>
            <a:off x="3048000" y="1981200"/>
            <a:ext cx="4816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Contains field labels and online documentation</a:t>
            </a:r>
          </a:p>
        </p:txBody>
      </p:sp>
      <p:grpSp>
        <p:nvGrpSpPr>
          <p:cNvPr id="28676" name="Group 36"/>
          <p:cNvGrpSpPr>
            <a:grpSpLocks/>
          </p:cNvGrpSpPr>
          <p:nvPr/>
        </p:nvGrpSpPr>
        <p:grpSpPr bwMode="auto">
          <a:xfrm>
            <a:off x="533400" y="1371600"/>
            <a:ext cx="6645275" cy="4498975"/>
            <a:chOff x="304800" y="1615586"/>
            <a:chExt cx="6645275" cy="4499529"/>
          </a:xfrm>
        </p:grpSpPr>
        <p:sp>
          <p:nvSpPr>
            <p:cNvPr id="28677" name="Rectangle 4"/>
            <p:cNvSpPr>
              <a:spLocks noChangeArrowheads="1"/>
            </p:cNvSpPr>
            <p:nvPr/>
          </p:nvSpPr>
          <p:spPr bwMode="auto">
            <a:xfrm>
              <a:off x="304800" y="1615586"/>
              <a:ext cx="8382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78" name="Text Box 5"/>
            <p:cNvSpPr txBox="1">
              <a:spLocks noChangeArrowheads="1"/>
            </p:cNvSpPr>
            <p:nvPr/>
          </p:nvSpPr>
          <p:spPr bwMode="auto">
            <a:xfrm>
              <a:off x="475553" y="1692275"/>
              <a:ext cx="439544" cy="24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Field</a:t>
              </a:r>
            </a:p>
          </p:txBody>
        </p:sp>
        <p:sp>
          <p:nvSpPr>
            <p:cNvPr id="28679" name="Rectangle 7"/>
            <p:cNvSpPr>
              <a:spLocks noChangeArrowheads="1"/>
            </p:cNvSpPr>
            <p:nvPr/>
          </p:nvSpPr>
          <p:spPr bwMode="auto">
            <a:xfrm>
              <a:off x="1524000" y="2148986"/>
              <a:ext cx="12954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80" name="Rectangle 8"/>
            <p:cNvSpPr>
              <a:spLocks noChangeArrowheads="1"/>
            </p:cNvSpPr>
            <p:nvPr/>
          </p:nvSpPr>
          <p:spPr bwMode="auto">
            <a:xfrm>
              <a:off x="3200400" y="2910986"/>
              <a:ext cx="7620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81" name="Text Box 9"/>
            <p:cNvSpPr txBox="1">
              <a:spLocks noChangeArrowheads="1"/>
            </p:cNvSpPr>
            <p:nvPr/>
          </p:nvSpPr>
          <p:spPr bwMode="auto">
            <a:xfrm>
              <a:off x="1697221" y="2225675"/>
              <a:ext cx="914033" cy="24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Data Element</a:t>
              </a:r>
            </a:p>
          </p:txBody>
        </p:sp>
        <p:sp>
          <p:nvSpPr>
            <p:cNvPr id="28682" name="Rectangle 10"/>
            <p:cNvSpPr>
              <a:spLocks noChangeArrowheads="1"/>
            </p:cNvSpPr>
            <p:nvPr/>
          </p:nvSpPr>
          <p:spPr bwMode="auto">
            <a:xfrm>
              <a:off x="3276600" y="2971800"/>
              <a:ext cx="10318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Domain</a:t>
              </a:r>
            </a:p>
          </p:txBody>
        </p:sp>
        <p:sp>
          <p:nvSpPr>
            <p:cNvPr id="28683" name="Line 11"/>
            <p:cNvSpPr>
              <a:spLocks noChangeShapeType="1"/>
            </p:cNvSpPr>
            <p:nvPr/>
          </p:nvSpPr>
          <p:spPr bwMode="auto">
            <a:xfrm>
              <a:off x="1143000" y="1905000"/>
              <a:ext cx="3810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684" name="Line 12"/>
            <p:cNvSpPr>
              <a:spLocks noChangeShapeType="1"/>
            </p:cNvSpPr>
            <p:nvPr/>
          </p:nvSpPr>
          <p:spPr bwMode="auto">
            <a:xfrm>
              <a:off x="2819400" y="2514600"/>
              <a:ext cx="3810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685" name="Text Box 13"/>
            <p:cNvSpPr txBox="1">
              <a:spLocks noChangeArrowheads="1"/>
            </p:cNvSpPr>
            <p:nvPr/>
          </p:nvSpPr>
          <p:spPr bwMode="auto">
            <a:xfrm>
              <a:off x="1371600" y="1752600"/>
              <a:ext cx="1030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Is composed of</a:t>
              </a:r>
            </a:p>
          </p:txBody>
        </p:sp>
        <p:sp>
          <p:nvSpPr>
            <p:cNvPr id="28686" name="Text Box 15"/>
            <p:cNvSpPr txBox="1">
              <a:spLocks noChangeArrowheads="1"/>
            </p:cNvSpPr>
            <p:nvPr/>
          </p:nvSpPr>
          <p:spPr bwMode="auto">
            <a:xfrm>
              <a:off x="3124200" y="2514600"/>
              <a:ext cx="631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Needs a</a:t>
              </a:r>
            </a:p>
          </p:txBody>
        </p:sp>
        <p:sp>
          <p:nvSpPr>
            <p:cNvPr id="28687" name="Text Box 16"/>
            <p:cNvSpPr txBox="1">
              <a:spLocks noChangeArrowheads="1"/>
            </p:cNvSpPr>
            <p:nvPr/>
          </p:nvSpPr>
          <p:spPr bwMode="auto">
            <a:xfrm>
              <a:off x="4038600" y="2895600"/>
              <a:ext cx="2911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Describes technical characteristics. E.g data type and length</a:t>
              </a:r>
            </a:p>
          </p:txBody>
        </p:sp>
        <p:sp>
          <p:nvSpPr>
            <p:cNvPr id="28688" name="Rectangle 17"/>
            <p:cNvSpPr>
              <a:spLocks noChangeArrowheads="1"/>
            </p:cNvSpPr>
            <p:nvPr/>
          </p:nvSpPr>
          <p:spPr bwMode="auto">
            <a:xfrm>
              <a:off x="609600" y="4755661"/>
              <a:ext cx="9906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89" name="Rectangle 18"/>
            <p:cNvSpPr>
              <a:spLocks noChangeArrowheads="1"/>
            </p:cNvSpPr>
            <p:nvPr/>
          </p:nvSpPr>
          <p:spPr bwMode="auto">
            <a:xfrm>
              <a:off x="2286000" y="5730386"/>
              <a:ext cx="15240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90" name="Rectangle 19"/>
            <p:cNvSpPr>
              <a:spLocks noChangeArrowheads="1"/>
            </p:cNvSpPr>
            <p:nvPr/>
          </p:nvSpPr>
          <p:spPr bwMode="auto">
            <a:xfrm>
              <a:off x="2286000" y="5120786"/>
              <a:ext cx="13716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91" name="Rectangle 20"/>
            <p:cNvSpPr>
              <a:spLocks noChangeArrowheads="1"/>
            </p:cNvSpPr>
            <p:nvPr/>
          </p:nvSpPr>
          <p:spPr bwMode="auto">
            <a:xfrm>
              <a:off x="2286000" y="4511187"/>
              <a:ext cx="13716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92" name="Rectangle 21"/>
            <p:cNvSpPr>
              <a:spLocks noChangeArrowheads="1"/>
            </p:cNvSpPr>
            <p:nvPr/>
          </p:nvSpPr>
          <p:spPr bwMode="auto">
            <a:xfrm>
              <a:off x="4114800" y="4755661"/>
              <a:ext cx="1219200" cy="36933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endParaRPr lang="en-US" altLang="en-US" b="0"/>
            </a:p>
          </p:txBody>
        </p:sp>
        <p:sp>
          <p:nvSpPr>
            <p:cNvPr id="28693" name="Text Box 22"/>
            <p:cNvSpPr txBox="1">
              <a:spLocks noChangeArrowheads="1"/>
            </p:cNvSpPr>
            <p:nvPr/>
          </p:nvSpPr>
          <p:spPr bwMode="auto">
            <a:xfrm>
              <a:off x="762000" y="4664075"/>
              <a:ext cx="6335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Phonew</a:t>
              </a:r>
            </a:p>
            <a:p>
              <a:pPr algn="just" eaLnBrk="1" hangingPunct="1">
                <a:spcBef>
                  <a:spcPct val="0"/>
                </a:spcBef>
                <a:buClrTx/>
                <a:buFontTx/>
                <a:buNone/>
              </a:pPr>
              <a:r>
                <a:rPr lang="en-US" altLang="en-US" sz="1000" b="0"/>
                <a:t>Phonef</a:t>
              </a:r>
            </a:p>
            <a:p>
              <a:pPr algn="just" eaLnBrk="1" hangingPunct="1">
                <a:spcBef>
                  <a:spcPct val="0"/>
                </a:spcBef>
                <a:buClrTx/>
                <a:buFontTx/>
                <a:buNone/>
              </a:pPr>
              <a:r>
                <a:rPr lang="en-US" altLang="en-US" sz="1000" b="0"/>
                <a:t>phoneh</a:t>
              </a:r>
            </a:p>
          </p:txBody>
        </p:sp>
        <p:sp>
          <p:nvSpPr>
            <p:cNvPr id="28694" name="Line 23"/>
            <p:cNvSpPr>
              <a:spLocks noChangeShapeType="1"/>
            </p:cNvSpPr>
            <p:nvPr/>
          </p:nvSpPr>
          <p:spPr bwMode="auto">
            <a:xfrm>
              <a:off x="1143000" y="4206875"/>
              <a:ext cx="0" cy="533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8695" name="Line 24"/>
            <p:cNvSpPr>
              <a:spLocks noChangeShapeType="1"/>
            </p:cNvSpPr>
            <p:nvPr/>
          </p:nvSpPr>
          <p:spPr bwMode="auto">
            <a:xfrm>
              <a:off x="2667000" y="4114800"/>
              <a:ext cx="0" cy="381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8696" name="Line 25"/>
            <p:cNvSpPr>
              <a:spLocks noChangeShapeType="1"/>
            </p:cNvSpPr>
            <p:nvPr/>
          </p:nvSpPr>
          <p:spPr bwMode="auto">
            <a:xfrm>
              <a:off x="4648200" y="4130675"/>
              <a:ext cx="0" cy="6096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8697" name="Text Box 26"/>
            <p:cNvSpPr txBox="1">
              <a:spLocks noChangeArrowheads="1"/>
            </p:cNvSpPr>
            <p:nvPr/>
          </p:nvSpPr>
          <p:spPr bwMode="auto">
            <a:xfrm>
              <a:off x="696375" y="3816350"/>
              <a:ext cx="1015021" cy="40011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Customer table</a:t>
              </a:r>
            </a:p>
            <a:p>
              <a:pPr algn="just" eaLnBrk="1" hangingPunct="1">
                <a:spcBef>
                  <a:spcPct val="0"/>
                </a:spcBef>
                <a:buClrTx/>
                <a:buFontTx/>
                <a:buNone/>
              </a:pPr>
              <a:r>
                <a:rPr lang="en-US" altLang="en-US" sz="1000" b="0"/>
                <a:t>fields</a:t>
              </a:r>
            </a:p>
          </p:txBody>
        </p:sp>
        <p:sp>
          <p:nvSpPr>
            <p:cNvPr id="28698" name="Text Box 27"/>
            <p:cNvSpPr txBox="1">
              <a:spLocks noChangeArrowheads="1"/>
            </p:cNvSpPr>
            <p:nvPr/>
          </p:nvSpPr>
          <p:spPr bwMode="auto">
            <a:xfrm>
              <a:off x="4191000" y="4664075"/>
              <a:ext cx="9906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Zphone</a:t>
              </a:r>
            </a:p>
            <a:p>
              <a:pPr algn="just" eaLnBrk="1" hangingPunct="1">
                <a:spcBef>
                  <a:spcPct val="0"/>
                </a:spcBef>
                <a:buClrTx/>
                <a:buFontTx/>
                <a:buNone/>
              </a:pPr>
              <a:r>
                <a:rPr lang="en-US" altLang="en-US" sz="1000" b="0"/>
                <a:t>Type:char</a:t>
              </a:r>
            </a:p>
            <a:p>
              <a:pPr algn="just" eaLnBrk="1" hangingPunct="1">
                <a:spcBef>
                  <a:spcPct val="0"/>
                </a:spcBef>
                <a:buClrTx/>
                <a:buFontTx/>
                <a:buNone/>
              </a:pPr>
              <a:r>
                <a:rPr lang="en-US" altLang="en-US" sz="1000" b="0"/>
                <a:t>Len:12</a:t>
              </a:r>
            </a:p>
          </p:txBody>
        </p:sp>
        <p:sp>
          <p:nvSpPr>
            <p:cNvPr id="28699" name="Text Box 28"/>
            <p:cNvSpPr txBox="1">
              <a:spLocks noChangeArrowheads="1"/>
            </p:cNvSpPr>
            <p:nvPr/>
          </p:nvSpPr>
          <p:spPr bwMode="auto">
            <a:xfrm>
              <a:off x="2385443" y="3800475"/>
              <a:ext cx="968535" cy="24622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Data Elements</a:t>
              </a:r>
            </a:p>
          </p:txBody>
        </p:sp>
        <p:sp>
          <p:nvSpPr>
            <p:cNvPr id="28700" name="Text Box 29"/>
            <p:cNvSpPr txBox="1">
              <a:spLocks noChangeArrowheads="1"/>
            </p:cNvSpPr>
            <p:nvPr/>
          </p:nvSpPr>
          <p:spPr bwMode="auto">
            <a:xfrm>
              <a:off x="2378950" y="4556125"/>
              <a:ext cx="1263487" cy="40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Zphonew</a:t>
              </a:r>
            </a:p>
            <a:p>
              <a:pPr algn="just" eaLnBrk="1" hangingPunct="1">
                <a:spcBef>
                  <a:spcPct val="0"/>
                </a:spcBef>
                <a:buClrTx/>
                <a:buFontTx/>
                <a:buNone/>
              </a:pPr>
              <a:r>
                <a:rPr lang="en-US" altLang="en-US" sz="1000" b="0"/>
                <a:t>Label: work number</a:t>
              </a:r>
            </a:p>
          </p:txBody>
        </p:sp>
        <p:sp>
          <p:nvSpPr>
            <p:cNvPr id="28701" name="Text Box 32"/>
            <p:cNvSpPr txBox="1">
              <a:spLocks noChangeArrowheads="1"/>
            </p:cNvSpPr>
            <p:nvPr/>
          </p:nvSpPr>
          <p:spPr bwMode="auto">
            <a:xfrm>
              <a:off x="2388799" y="5089525"/>
              <a:ext cx="704039" cy="40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Zphonef</a:t>
              </a:r>
            </a:p>
            <a:p>
              <a:pPr algn="just" eaLnBrk="1" hangingPunct="1">
                <a:spcBef>
                  <a:spcPct val="0"/>
                </a:spcBef>
                <a:buClrTx/>
                <a:buFontTx/>
                <a:buNone/>
              </a:pPr>
              <a:r>
                <a:rPr lang="en-US" altLang="en-US" sz="1000" b="0"/>
                <a:t>Label: fax</a:t>
              </a:r>
            </a:p>
          </p:txBody>
        </p:sp>
        <p:sp>
          <p:nvSpPr>
            <p:cNvPr id="28702" name="Text Box 33"/>
            <p:cNvSpPr txBox="1">
              <a:spLocks noChangeArrowheads="1"/>
            </p:cNvSpPr>
            <p:nvPr/>
          </p:nvSpPr>
          <p:spPr bwMode="auto">
            <a:xfrm>
              <a:off x="2391859" y="5715000"/>
              <a:ext cx="1220206" cy="40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Zphoneh</a:t>
              </a:r>
            </a:p>
            <a:p>
              <a:pPr algn="just" eaLnBrk="1" hangingPunct="1">
                <a:spcBef>
                  <a:spcPct val="0"/>
                </a:spcBef>
                <a:buClrTx/>
                <a:buFontTx/>
                <a:buNone/>
              </a:pPr>
              <a:r>
                <a:rPr lang="en-US" altLang="en-US" sz="1000" b="0"/>
                <a:t>Label: home phone</a:t>
              </a:r>
            </a:p>
          </p:txBody>
        </p:sp>
        <p:sp>
          <p:nvSpPr>
            <p:cNvPr id="28703" name="Text Box 34"/>
            <p:cNvSpPr txBox="1">
              <a:spLocks noChangeArrowheads="1"/>
            </p:cNvSpPr>
            <p:nvPr/>
          </p:nvSpPr>
          <p:spPr bwMode="auto">
            <a:xfrm>
              <a:off x="4165600" y="3886200"/>
              <a:ext cx="612668" cy="2462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just" eaLnBrk="1" hangingPunct="1">
                <a:spcBef>
                  <a:spcPct val="0"/>
                </a:spcBef>
                <a:buClrTx/>
                <a:buFontTx/>
                <a:buNone/>
              </a:pPr>
              <a:r>
                <a:rPr lang="en-US" altLang="en-US" sz="1000" b="0"/>
                <a:t>Domain</a:t>
              </a:r>
            </a:p>
          </p:txBody>
        </p:sp>
        <p:sp>
          <p:nvSpPr>
            <p:cNvPr id="28704" name="Line 35"/>
            <p:cNvSpPr>
              <a:spLocks noChangeShapeType="1"/>
            </p:cNvSpPr>
            <p:nvPr/>
          </p:nvSpPr>
          <p:spPr bwMode="auto">
            <a:xfrm flipH="1">
              <a:off x="1752600" y="4724400"/>
              <a:ext cx="533400" cy="533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705" name="Line 36"/>
            <p:cNvSpPr>
              <a:spLocks noChangeShapeType="1"/>
            </p:cNvSpPr>
            <p:nvPr/>
          </p:nvSpPr>
          <p:spPr bwMode="auto">
            <a:xfrm>
              <a:off x="1752600" y="5410200"/>
              <a:ext cx="5334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706" name="Line 37"/>
            <p:cNvSpPr>
              <a:spLocks noChangeShapeType="1"/>
            </p:cNvSpPr>
            <p:nvPr/>
          </p:nvSpPr>
          <p:spPr bwMode="auto">
            <a:xfrm>
              <a:off x="1752600" y="5562600"/>
              <a:ext cx="5334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707" name="Line 38"/>
            <p:cNvSpPr>
              <a:spLocks noChangeShapeType="1"/>
            </p:cNvSpPr>
            <p:nvPr/>
          </p:nvSpPr>
          <p:spPr bwMode="auto">
            <a:xfrm flipH="1" flipV="1">
              <a:off x="3657600" y="4800600"/>
              <a:ext cx="457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708" name="Line 39"/>
            <p:cNvSpPr>
              <a:spLocks noChangeShapeType="1"/>
            </p:cNvSpPr>
            <p:nvPr/>
          </p:nvSpPr>
          <p:spPr bwMode="auto">
            <a:xfrm flipH="1">
              <a:off x="3810000" y="5410200"/>
              <a:ext cx="304800" cy="457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8709" name="Line 40"/>
            <p:cNvSpPr>
              <a:spLocks noChangeShapeType="1"/>
            </p:cNvSpPr>
            <p:nvPr/>
          </p:nvSpPr>
          <p:spPr bwMode="auto">
            <a:xfrm flipH="1">
              <a:off x="3657600" y="5257800"/>
              <a:ext cx="4572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 name="Title 1"/>
          <p:cNvSpPr>
            <a:spLocks noGrp="1"/>
          </p:cNvSpPr>
          <p:nvPr>
            <p:ph type="title"/>
          </p:nvPr>
        </p:nvSpPr>
        <p:spPr/>
        <p:txBody>
          <a:bodyPr/>
          <a:lstStyle/>
          <a:p>
            <a:r>
              <a:rPr lang="en-US" dirty="0"/>
              <a:t>Data elements , Domain and fields</a:t>
            </a:r>
          </a:p>
        </p:txBody>
      </p:sp>
    </p:spTree>
    <p:extLst>
      <p:ext uri="{BB962C8B-B14F-4D97-AF65-F5344CB8AC3E}">
        <p14:creationId xmlns:p14="http://schemas.microsoft.com/office/powerpoint/2010/main" val="173295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Domain</a:t>
            </a:r>
          </a:p>
        </p:txBody>
      </p:sp>
      <p:sp>
        <p:nvSpPr>
          <p:cNvPr id="5" name="Content Placeholder 4"/>
          <p:cNvSpPr>
            <a:spLocks noGrp="1"/>
          </p:cNvSpPr>
          <p:nvPr>
            <p:ph sz="quarter" idx="10"/>
          </p:nvPr>
        </p:nvSpPr>
        <p:spPr/>
        <p:txBody>
          <a:bodyPr/>
          <a:lstStyle/>
          <a:p>
            <a:r>
              <a:rPr lang="en-US" dirty="0"/>
              <a:t>Specifies the Technical Characteristics of a Field</a:t>
            </a:r>
          </a:p>
          <a:p>
            <a:pPr lvl="1"/>
            <a:r>
              <a:rPr lang="en-US" dirty="0"/>
              <a:t>Data Type</a:t>
            </a:r>
          </a:p>
          <a:p>
            <a:pPr lvl="1"/>
            <a:r>
              <a:rPr lang="en-US" dirty="0"/>
              <a:t>Length</a:t>
            </a:r>
          </a:p>
          <a:p>
            <a:r>
              <a:rPr lang="en-US" dirty="0"/>
              <a:t>Defines a Value Range</a:t>
            </a:r>
          </a:p>
          <a:p>
            <a:r>
              <a:rPr lang="en-US" dirty="0"/>
              <a:t>Can be restricted by defining Fixed Values</a:t>
            </a:r>
          </a:p>
          <a:p>
            <a:r>
              <a:rPr lang="en-US" dirty="0"/>
              <a:t>Define Value Table to check against a Table</a:t>
            </a:r>
          </a:p>
          <a:p>
            <a:r>
              <a:rPr lang="en-US" dirty="0"/>
              <a:t>Assigned to a Data Element Defines Value Range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3020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066800"/>
            <a:ext cx="8229600" cy="5029200"/>
          </a:xfrm>
          <a:prstGeom prst="rect">
            <a:avLst/>
          </a:prstGeom>
        </p:spPr>
        <p:txBody>
          <a:bodyPr/>
          <a:lstStyle/>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Arial"/>
            </a:endParaRPr>
          </a:p>
        </p:txBody>
      </p:sp>
      <p:pic>
        <p:nvPicPr>
          <p:cNvPr id="9" name="Picture 8"/>
          <p:cNvPicPr>
            <a:picLocks noChangeAspect="1"/>
          </p:cNvPicPr>
          <p:nvPr/>
        </p:nvPicPr>
        <p:blipFill>
          <a:blip r:embed="rId3"/>
          <a:stretch>
            <a:fillRect/>
          </a:stretch>
        </p:blipFill>
        <p:spPr>
          <a:xfrm>
            <a:off x="308514" y="1466686"/>
            <a:ext cx="3650296" cy="3772227"/>
          </a:xfrm>
          <a:prstGeom prst="rect">
            <a:avLst/>
          </a:prstGeom>
          <a:ln>
            <a:solidFill>
              <a:schemeClr val="tx2"/>
            </a:solidFill>
          </a:ln>
        </p:spPr>
      </p:pic>
      <p:sp>
        <p:nvSpPr>
          <p:cNvPr id="5" name="Rounded Rectangular Callout 4"/>
          <p:cNvSpPr/>
          <p:nvPr/>
        </p:nvSpPr>
        <p:spPr>
          <a:xfrm>
            <a:off x="4241042" y="2270234"/>
            <a:ext cx="2286000" cy="533400"/>
          </a:xfrm>
          <a:prstGeom prst="wedgeRoundRectCallout">
            <a:avLst>
              <a:gd name="adj1" fmla="val -169497"/>
              <a:gd name="adj2" fmla="val -9811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dirty="0" err="1">
                <a:solidFill>
                  <a:schemeClr val="tx1"/>
                </a:solidFill>
                <a:latin typeface="+mj-lt"/>
              </a:rPr>
              <a:t>Tcode</a:t>
            </a:r>
            <a:r>
              <a:rPr lang="en-US" sz="1400" dirty="0">
                <a:solidFill>
                  <a:schemeClr val="tx1"/>
                </a:solidFill>
                <a:latin typeface="+mj-lt"/>
              </a:rPr>
              <a:t> : SE11</a:t>
            </a:r>
          </a:p>
        </p:txBody>
      </p:sp>
      <p:sp>
        <p:nvSpPr>
          <p:cNvPr id="6" name="Rounded Rectangular Callout 5"/>
          <p:cNvSpPr/>
          <p:nvPr/>
        </p:nvSpPr>
        <p:spPr>
          <a:xfrm>
            <a:off x="5105400" y="3352800"/>
            <a:ext cx="2286000" cy="533400"/>
          </a:xfrm>
          <a:prstGeom prst="wedgeRoundRectCallout">
            <a:avLst>
              <a:gd name="adj1" fmla="val -227662"/>
              <a:gd name="adj2" fmla="val 13717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dirty="0">
                <a:solidFill>
                  <a:schemeClr val="tx1"/>
                </a:solidFill>
                <a:latin typeface="+mj-lt"/>
              </a:rPr>
              <a:t>Choose  Domain</a:t>
            </a:r>
          </a:p>
        </p:txBody>
      </p:sp>
      <p:sp>
        <p:nvSpPr>
          <p:cNvPr id="7" name="Rounded Rectangular Callout 6"/>
          <p:cNvSpPr/>
          <p:nvPr/>
        </p:nvSpPr>
        <p:spPr>
          <a:xfrm>
            <a:off x="5384042" y="4724400"/>
            <a:ext cx="2667000" cy="533400"/>
          </a:xfrm>
          <a:prstGeom prst="wedgeRoundRectCallout">
            <a:avLst>
              <a:gd name="adj1" fmla="val -122963"/>
              <a:gd name="adj2" fmla="val -11152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400" dirty="0">
                <a:solidFill>
                  <a:schemeClr val="tx1"/>
                </a:solidFill>
                <a:latin typeface="+mj-lt"/>
              </a:rPr>
              <a:t>Specify the Domain Name starting with Y or Z</a:t>
            </a:r>
          </a:p>
        </p:txBody>
      </p:sp>
      <p:sp>
        <p:nvSpPr>
          <p:cNvPr id="4" name="Title 3"/>
          <p:cNvSpPr>
            <a:spLocks noGrp="1"/>
          </p:cNvSpPr>
          <p:nvPr>
            <p:ph type="title"/>
          </p:nvPr>
        </p:nvSpPr>
        <p:spPr/>
        <p:txBody>
          <a:bodyPr/>
          <a:lstStyle/>
          <a:p>
            <a:r>
              <a:rPr lang="en-US" dirty="0"/>
              <a:t>Creating Domain</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31745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54966" y="1420956"/>
            <a:ext cx="3612193" cy="4016088"/>
          </a:xfrm>
          <a:prstGeom prst="rect">
            <a:avLst/>
          </a:prstGeom>
          <a:ln>
            <a:solidFill>
              <a:schemeClr val="tx2"/>
            </a:solidFill>
          </a:ln>
        </p:spPr>
      </p:pic>
      <p:sp>
        <p:nvSpPr>
          <p:cNvPr id="4" name="Rounded Rectangular Callout 3"/>
          <p:cNvSpPr/>
          <p:nvPr/>
        </p:nvSpPr>
        <p:spPr>
          <a:xfrm>
            <a:off x="5486400" y="3429000"/>
            <a:ext cx="2286000" cy="533400"/>
          </a:xfrm>
          <a:prstGeom prst="wedgeRoundRectCallout">
            <a:avLst>
              <a:gd name="adj1" fmla="val -197889"/>
              <a:gd name="adj2" fmla="val 44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a:solidFill>
                  <a:schemeClr val="tx1"/>
                </a:solidFill>
                <a:latin typeface="+mj-lt"/>
              </a:rPr>
              <a:t>Specify the </a:t>
            </a:r>
            <a:r>
              <a:rPr lang="en-US" sz="1600" dirty="0" err="1">
                <a:solidFill>
                  <a:schemeClr val="tx1"/>
                </a:solidFill>
                <a:latin typeface="+mj-lt"/>
              </a:rPr>
              <a:t>Datatype</a:t>
            </a:r>
            <a:endParaRPr lang="en-US" sz="1600" dirty="0">
              <a:solidFill>
                <a:schemeClr val="tx1"/>
              </a:solidFill>
              <a:latin typeface="+mj-lt"/>
            </a:endParaRPr>
          </a:p>
        </p:txBody>
      </p:sp>
      <p:sp>
        <p:nvSpPr>
          <p:cNvPr id="5" name="Rounded Rectangular Callout 4"/>
          <p:cNvSpPr/>
          <p:nvPr/>
        </p:nvSpPr>
        <p:spPr>
          <a:xfrm>
            <a:off x="4495800" y="4495800"/>
            <a:ext cx="2286000" cy="533400"/>
          </a:xfrm>
          <a:prstGeom prst="wedgeRoundRectCallout">
            <a:avLst>
              <a:gd name="adj1" fmla="val -158102"/>
              <a:gd name="adj2" fmla="val -1473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1600" dirty="0">
                <a:solidFill>
                  <a:schemeClr val="tx1"/>
                </a:solidFill>
                <a:latin typeface="+mj-lt"/>
              </a:rPr>
              <a:t>Length for the </a:t>
            </a:r>
            <a:r>
              <a:rPr lang="en-US" sz="1600" dirty="0" err="1">
                <a:solidFill>
                  <a:schemeClr val="tx1"/>
                </a:solidFill>
                <a:latin typeface="+mj-lt"/>
              </a:rPr>
              <a:t>Datatype</a:t>
            </a:r>
            <a:endParaRPr lang="en-US" sz="1600" dirty="0">
              <a:solidFill>
                <a:schemeClr val="tx1"/>
              </a:solidFill>
              <a:latin typeface="+mj-lt"/>
            </a:endParaRPr>
          </a:p>
        </p:txBody>
      </p:sp>
      <p:sp>
        <p:nvSpPr>
          <p:cNvPr id="2" name="Title 1"/>
          <p:cNvSpPr>
            <a:spLocks noGrp="1"/>
          </p:cNvSpPr>
          <p:nvPr>
            <p:ph type="title"/>
          </p:nvPr>
        </p:nvSpPr>
        <p:spPr/>
        <p:txBody>
          <a:bodyPr/>
          <a:lstStyle/>
          <a:p>
            <a:pPr lvl="0"/>
            <a:r>
              <a:rPr lang="en-US" dirty="0"/>
              <a:t>Creating Domain</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91870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1905000" y="2895600"/>
            <a:ext cx="381000" cy="420688"/>
          </a:xfrm>
          <a:prstGeom prst="rect">
            <a:avLst/>
          </a:prstGeom>
          <a:noFill/>
          <a:ln w="9525">
            <a:noFill/>
            <a:miter lim="800000"/>
            <a:headEnd/>
            <a:tailEnd/>
          </a:ln>
        </p:spPr>
      </p:pic>
      <p:sp>
        <p:nvSpPr>
          <p:cNvPr id="5" name="Title 4"/>
          <p:cNvSpPr>
            <a:spLocks noGrp="1"/>
          </p:cNvSpPr>
          <p:nvPr>
            <p:ph type="title"/>
          </p:nvPr>
        </p:nvSpPr>
        <p:spPr/>
        <p:txBody>
          <a:bodyPr/>
          <a:lstStyle/>
          <a:p>
            <a:pPr lvl="0"/>
            <a:r>
              <a:rPr lang="en-US" dirty="0"/>
              <a:t>Creating Domain (Contd.).</a:t>
            </a:r>
          </a:p>
        </p:txBody>
      </p:sp>
      <p:sp>
        <p:nvSpPr>
          <p:cNvPr id="6" name="Content Placeholder 5"/>
          <p:cNvSpPr>
            <a:spLocks noGrp="1"/>
          </p:cNvSpPr>
          <p:nvPr>
            <p:ph sz="quarter" idx="10"/>
          </p:nvPr>
        </p:nvSpPr>
        <p:spPr/>
        <p:txBody>
          <a:bodyPr/>
          <a:lstStyle/>
          <a:p>
            <a:r>
              <a:rPr lang="en-US" dirty="0"/>
              <a:t>Save the Domain </a:t>
            </a:r>
          </a:p>
          <a:p>
            <a:r>
              <a:rPr lang="en-US" dirty="0"/>
              <a:t>Specify the Package</a:t>
            </a:r>
          </a:p>
          <a:p>
            <a:r>
              <a:rPr lang="en-US" dirty="0"/>
              <a:t>Activate </a:t>
            </a:r>
          </a:p>
          <a:p>
            <a:r>
              <a:rPr lang="en-US" dirty="0"/>
              <a:t>Domain is ready and can be attached to a Data Element</a:t>
            </a:r>
          </a:p>
          <a:p>
            <a:endParaRPr lang="en-US" dirty="0"/>
          </a:p>
        </p:txBody>
      </p:sp>
    </p:spTree>
    <p:extLst>
      <p:ext uri="{BB962C8B-B14F-4D97-AF65-F5344CB8AC3E}">
        <p14:creationId xmlns:p14="http://schemas.microsoft.com/office/powerpoint/2010/main" val="415993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008916" y="3758821"/>
            <a:ext cx="3520745" cy="2324301"/>
          </a:xfrm>
          <a:prstGeom prst="rect">
            <a:avLst/>
          </a:prstGeom>
          <a:ln>
            <a:solidFill>
              <a:schemeClr val="accent1">
                <a:shade val="50000"/>
              </a:schemeClr>
            </a:solidFill>
          </a:ln>
        </p:spPr>
      </p:pic>
      <p:sp>
        <p:nvSpPr>
          <p:cNvPr id="3" name="Title 2"/>
          <p:cNvSpPr>
            <a:spLocks noGrp="1"/>
          </p:cNvSpPr>
          <p:nvPr>
            <p:ph type="title"/>
          </p:nvPr>
        </p:nvSpPr>
        <p:spPr/>
        <p:txBody>
          <a:bodyPr/>
          <a:lstStyle/>
          <a:p>
            <a:pPr lvl="0"/>
            <a:r>
              <a:rPr lang="en-US" dirty="0"/>
              <a:t>Domain</a:t>
            </a:r>
          </a:p>
        </p:txBody>
      </p:sp>
      <p:sp>
        <p:nvSpPr>
          <p:cNvPr id="6" name="Content Placeholder 5"/>
          <p:cNvSpPr>
            <a:spLocks noGrp="1"/>
          </p:cNvSpPr>
          <p:nvPr>
            <p:ph sz="quarter" idx="10"/>
          </p:nvPr>
        </p:nvSpPr>
        <p:spPr/>
        <p:txBody>
          <a:bodyPr/>
          <a:lstStyle/>
          <a:p>
            <a:pPr lvl="0">
              <a:defRPr/>
            </a:pPr>
            <a:r>
              <a:rPr lang="en-US" dirty="0"/>
              <a:t>Value Range and Fixed Values</a:t>
            </a:r>
          </a:p>
          <a:p>
            <a:pPr lvl="1">
              <a:defRPr/>
            </a:pPr>
            <a:r>
              <a:rPr lang="en-US" dirty="0"/>
              <a:t>Used to restrict the values in the Domain</a:t>
            </a:r>
          </a:p>
          <a:p>
            <a:pPr lvl="1">
              <a:defRPr/>
            </a:pPr>
            <a:r>
              <a:rPr lang="en-US" dirty="0"/>
              <a:t>Used in input check in screen templates</a:t>
            </a:r>
          </a:p>
          <a:p>
            <a:pPr lvl="1">
              <a:defRPr/>
            </a:pPr>
            <a:r>
              <a:rPr lang="en-US" dirty="0"/>
              <a:t>If no other help is defined in field,  Value Range or Fixed Values are offered in F4 help.</a:t>
            </a:r>
          </a:p>
          <a:p>
            <a:pPr lvl="1">
              <a:defRPr/>
            </a:pPr>
            <a:r>
              <a:rPr lang="en-US" dirty="0"/>
              <a:t>Value Range or Intervals can be defined by specifying the upper and lower limits</a:t>
            </a:r>
          </a:p>
          <a:p>
            <a:pPr lvl="1">
              <a:defRPr/>
            </a:pPr>
            <a:r>
              <a:rPr lang="en-US" dirty="0"/>
              <a:t>Although S_CLASS is a domain of the type C, it would accept no other character besides C/Y/F. </a:t>
            </a:r>
          </a:p>
          <a:p>
            <a:pPr lvl="1">
              <a:defRPr/>
            </a:pPr>
            <a:endParaRPr lang="en-US" dirty="0"/>
          </a:p>
          <a:p>
            <a:endParaRPr lang="en-US" dirty="0"/>
          </a:p>
          <a:p>
            <a:endParaRPr lang="en-US" dirty="0"/>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marL="231775" lvl="0" indent="-231775" defTabSz="457200">
              <a:lnSpc>
                <a:spcPct val="100000"/>
              </a:lnSpc>
              <a:spcBef>
                <a:spcPct val="20000"/>
              </a:spcBef>
              <a:spcAft>
                <a:spcPts val="0"/>
              </a:spcAft>
              <a:buClrTx/>
              <a:buNone/>
              <a:defRPr/>
            </a:pPr>
            <a:endParaRPr lang="en-US" sz="2000" dirty="0">
              <a:solidFill>
                <a:schemeClr val="tx1">
                  <a:lumMod val="65000"/>
                  <a:lumOff val="35000"/>
                </a:schemeClr>
              </a:solidFill>
              <a:cs typeface="Arial"/>
            </a:endParaRPr>
          </a:p>
          <a:p>
            <a:endParaRPr lang="en-US" dirty="0"/>
          </a:p>
        </p:txBody>
      </p:sp>
    </p:spTree>
    <p:extLst>
      <p:ext uri="{BB962C8B-B14F-4D97-AF65-F5344CB8AC3E}">
        <p14:creationId xmlns:p14="http://schemas.microsoft.com/office/powerpoint/2010/main" val="3661152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Data Elements</a:t>
            </a:r>
          </a:p>
        </p:txBody>
      </p:sp>
      <p:sp>
        <p:nvSpPr>
          <p:cNvPr id="5" name="Content Placeholder 4"/>
          <p:cNvSpPr>
            <a:spLocks noGrp="1"/>
          </p:cNvSpPr>
          <p:nvPr>
            <p:ph sz="quarter" idx="10"/>
          </p:nvPr>
        </p:nvSpPr>
        <p:spPr/>
        <p:txBody>
          <a:bodyPr/>
          <a:lstStyle/>
          <a:p>
            <a:pPr lvl="0">
              <a:defRPr/>
            </a:pPr>
            <a:r>
              <a:rPr lang="en-US" dirty="0"/>
              <a:t>Specifies the Semantic Characteristics of a Field</a:t>
            </a:r>
          </a:p>
          <a:p>
            <a:pPr lvl="0">
              <a:defRPr/>
            </a:pPr>
            <a:r>
              <a:rPr lang="en-US" dirty="0"/>
              <a:t>Describes an Elementary type or a Reference Type</a:t>
            </a:r>
            <a:endParaRPr lang="en-US" sz="2000" dirty="0">
              <a:solidFill>
                <a:schemeClr val="tx1">
                  <a:lumMod val="65000"/>
                  <a:lumOff val="35000"/>
                </a:schemeClr>
              </a:solidFill>
              <a:cs typeface="Arial"/>
            </a:endParaRPr>
          </a:p>
          <a:p>
            <a:pPr lvl="1">
              <a:defRPr/>
            </a:pPr>
            <a:r>
              <a:rPr lang="en-US" dirty="0"/>
              <a:t>Elementary type </a:t>
            </a:r>
          </a:p>
          <a:p>
            <a:pPr lvl="2">
              <a:defRPr/>
            </a:pPr>
            <a:r>
              <a:rPr lang="en-US" dirty="0">
                <a:solidFill>
                  <a:schemeClr val="tx1">
                    <a:lumMod val="65000"/>
                    <a:lumOff val="35000"/>
                  </a:schemeClr>
                </a:solidFill>
              </a:rPr>
              <a:t> </a:t>
            </a:r>
            <a:r>
              <a:rPr lang="en-US" dirty="0"/>
              <a:t>Defined by built-in data type and length</a:t>
            </a:r>
          </a:p>
          <a:p>
            <a:pPr marL="371475" lvl="2">
              <a:defRPr/>
            </a:pPr>
            <a:r>
              <a:rPr lang="en-US" dirty="0"/>
              <a:t>    OR	</a:t>
            </a:r>
          </a:p>
          <a:p>
            <a:pPr lvl="2">
              <a:defRPr/>
            </a:pPr>
            <a:r>
              <a:rPr lang="en-US" dirty="0"/>
              <a:t>Defined directly or specified through a Domain</a:t>
            </a:r>
            <a:endParaRPr lang="en-US" dirty="0">
              <a:solidFill>
                <a:schemeClr val="tx1">
                  <a:lumMod val="65000"/>
                  <a:lumOff val="35000"/>
                </a:schemeClr>
              </a:solidFill>
            </a:endParaRPr>
          </a:p>
          <a:p>
            <a:pPr lvl="1">
              <a:defRPr/>
            </a:pPr>
            <a:r>
              <a:rPr lang="en-US" dirty="0"/>
              <a:t>Reference Types </a:t>
            </a:r>
          </a:p>
          <a:p>
            <a:pPr lvl="2">
              <a:defRPr/>
            </a:pPr>
            <a:r>
              <a:rPr lang="en-US" dirty="0"/>
              <a:t>Defines the type of Reference Variable to a Class or an Interface</a:t>
            </a:r>
          </a:p>
          <a:p>
            <a:endParaRPr lang="en-US" dirty="0"/>
          </a:p>
        </p:txBody>
      </p:sp>
    </p:spTree>
    <p:extLst>
      <p:ext uri="{BB962C8B-B14F-4D97-AF65-F5344CB8AC3E}">
        <p14:creationId xmlns:p14="http://schemas.microsoft.com/office/powerpoint/2010/main" val="235557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Dictionary</a:t>
            </a:r>
          </a:p>
        </p:txBody>
      </p:sp>
      <p:sp>
        <p:nvSpPr>
          <p:cNvPr id="5" name="Content Placeholder 4"/>
          <p:cNvSpPr>
            <a:spLocks noGrp="1"/>
          </p:cNvSpPr>
          <p:nvPr>
            <p:ph sz="quarter" idx="10"/>
          </p:nvPr>
        </p:nvSpPr>
        <p:spPr/>
        <p:txBody>
          <a:bodyPr/>
          <a:lstStyle/>
          <a:p>
            <a:pPr lvl="0">
              <a:defRPr/>
            </a:pPr>
            <a:r>
              <a:rPr lang="en-US" dirty="0"/>
              <a:t>Data Definitions are created and Managed in ABAP Dictionary</a:t>
            </a:r>
          </a:p>
          <a:p>
            <a:pPr lvl="0">
              <a:defRPr/>
            </a:pPr>
            <a:r>
              <a:rPr lang="en-US" dirty="0"/>
              <a:t>Describes the logical structure of objects use in application development</a:t>
            </a:r>
          </a:p>
          <a:p>
            <a:pPr lvl="0">
              <a:defRPr/>
            </a:pPr>
            <a:r>
              <a:rPr lang="en-US" dirty="0"/>
              <a:t>Describes the mapping of data to the underlying Relational Database in tables and views</a:t>
            </a:r>
          </a:p>
          <a:p>
            <a:pPr lvl="0">
              <a:defRPr/>
            </a:pPr>
            <a:r>
              <a:rPr lang="en-US" dirty="0"/>
              <a:t>System Independent interface to the Database</a:t>
            </a:r>
          </a:p>
          <a:p>
            <a:pPr lvl="0">
              <a:defRPr/>
            </a:pPr>
            <a:r>
              <a:rPr lang="en-US" dirty="0"/>
              <a:t>Virtual Database</a:t>
            </a:r>
          </a:p>
          <a:p>
            <a:pPr lvl="0">
              <a:defRPr/>
            </a:pPr>
            <a:r>
              <a:rPr lang="en-US" dirty="0"/>
              <a:t>Provides data for manipulation and processing</a:t>
            </a:r>
          </a:p>
          <a:p>
            <a:pPr lvl="0">
              <a:defRPr/>
            </a:pPr>
            <a:r>
              <a:rPr lang="en-US" dirty="0"/>
              <a:t>Transaction Code : SE11</a:t>
            </a:r>
          </a:p>
          <a:p>
            <a:pPr marL="231775" lvl="0" indent="-231775" defTabSz="457200">
              <a:lnSpc>
                <a:spcPct val="100000"/>
              </a:lnSpc>
              <a:spcBef>
                <a:spcPct val="20000"/>
              </a:spcBef>
              <a:spcAft>
                <a:spcPts val="0"/>
              </a:spcAft>
              <a:buClrTx/>
              <a:buFont typeface="Arial"/>
              <a:buChar char="•"/>
              <a:defRPr/>
            </a:pPr>
            <a:endParaRPr lang="en-US" sz="2400" dirty="0">
              <a:solidFill>
                <a:schemeClr val="tx1">
                  <a:lumMod val="65000"/>
                  <a:lumOff val="35000"/>
                </a:schemeClr>
              </a:solidFill>
              <a:cs typeface="Arial"/>
            </a:endParaRPr>
          </a:p>
          <a:p>
            <a:pPr marL="231775" lvl="0" indent="-231775" defTabSz="457200">
              <a:lnSpc>
                <a:spcPct val="100000"/>
              </a:lnSpc>
              <a:spcBef>
                <a:spcPct val="20000"/>
              </a:spcBef>
              <a:spcAft>
                <a:spcPts val="0"/>
              </a:spcAft>
              <a:buClrTx/>
              <a:buFont typeface="Arial"/>
              <a:buChar char="•"/>
              <a:defRPr/>
            </a:pPr>
            <a:endParaRPr lang="en-US" sz="2400" dirty="0">
              <a:solidFill>
                <a:schemeClr val="tx1">
                  <a:lumMod val="65000"/>
                  <a:lumOff val="35000"/>
                </a:schemeClr>
              </a:solidFill>
              <a:cs typeface="Arial"/>
            </a:endParaRPr>
          </a:p>
          <a:p>
            <a:pPr marL="231775" lvl="0" indent="-231775" defTabSz="457200">
              <a:lnSpc>
                <a:spcPct val="100000"/>
              </a:lnSpc>
              <a:spcBef>
                <a:spcPct val="20000"/>
              </a:spcBef>
              <a:spcAft>
                <a:spcPts val="0"/>
              </a:spcAft>
              <a:buClrTx/>
              <a:buFont typeface="Arial"/>
              <a:buChar char="•"/>
              <a:defRPr/>
            </a:pPr>
            <a:endParaRPr lang="en-US" sz="2400" dirty="0">
              <a:solidFill>
                <a:schemeClr val="tx1">
                  <a:lumMod val="65000"/>
                  <a:lumOff val="35000"/>
                </a:schemeClr>
              </a:solidFill>
              <a:cs typeface="Arial"/>
            </a:endParaRPr>
          </a:p>
          <a:p>
            <a:pPr marL="0" indent="0">
              <a:buNone/>
            </a:pPr>
            <a:endParaRPr lang="en-US" dirty="0"/>
          </a:p>
        </p:txBody>
      </p:sp>
    </p:spTree>
    <p:extLst>
      <p:ext uri="{BB962C8B-B14F-4D97-AF65-F5344CB8AC3E}">
        <p14:creationId xmlns:p14="http://schemas.microsoft.com/office/powerpoint/2010/main" val="1328634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t>Data Elements</a:t>
            </a:r>
          </a:p>
        </p:txBody>
      </p:sp>
      <p:sp>
        <p:nvSpPr>
          <p:cNvPr id="5" name="Content Placeholder 4"/>
          <p:cNvSpPr>
            <a:spLocks noGrp="1"/>
          </p:cNvSpPr>
          <p:nvPr>
            <p:ph sz="quarter" idx="10"/>
          </p:nvPr>
        </p:nvSpPr>
        <p:spPr/>
        <p:txBody>
          <a:bodyPr/>
          <a:lstStyle/>
          <a:p>
            <a:pPr lvl="0">
              <a:defRPr/>
            </a:pPr>
            <a:r>
              <a:rPr lang="en-US" dirty="0"/>
              <a:t>Field Label</a:t>
            </a:r>
          </a:p>
          <a:p>
            <a:pPr lvl="1">
              <a:defRPr/>
            </a:pPr>
            <a:r>
              <a:rPr lang="en-US" dirty="0"/>
              <a:t>Field Labels are used to display a screen field</a:t>
            </a:r>
            <a:endParaRPr lang="en-US" sz="2000" dirty="0">
              <a:solidFill>
                <a:schemeClr val="tx1">
                  <a:lumMod val="65000"/>
                  <a:lumOff val="35000"/>
                </a:schemeClr>
              </a:solidFill>
              <a:cs typeface="Arial"/>
            </a:endParaRPr>
          </a:p>
          <a:p>
            <a:pPr lvl="0">
              <a:defRPr/>
            </a:pPr>
            <a:r>
              <a:rPr lang="en-US" dirty="0"/>
              <a:t>F1  Documentation</a:t>
            </a:r>
          </a:p>
          <a:p>
            <a:pPr lvl="1">
              <a:defRPr/>
            </a:pPr>
            <a:r>
              <a:rPr lang="en-US" dirty="0"/>
              <a:t>The text appearing in the Field Help (F1 Help) comes from the documentation</a:t>
            </a:r>
          </a:p>
          <a:p>
            <a:pPr lvl="1">
              <a:defRPr/>
            </a:pPr>
            <a:r>
              <a:rPr lang="en-US" dirty="0"/>
              <a:t>If there is no Documentation, the short text appears</a:t>
            </a:r>
          </a:p>
          <a:p>
            <a:endParaRPr lang="en-US" dirty="0"/>
          </a:p>
        </p:txBody>
      </p:sp>
    </p:spTree>
    <p:extLst>
      <p:ext uri="{BB962C8B-B14F-4D97-AF65-F5344CB8AC3E}">
        <p14:creationId xmlns:p14="http://schemas.microsoft.com/office/powerpoint/2010/main" val="3460837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12494" y="1927198"/>
            <a:ext cx="3718882" cy="3802710"/>
          </a:xfrm>
          <a:prstGeom prst="rect">
            <a:avLst/>
          </a:prstGeom>
          <a:ln>
            <a:solidFill>
              <a:schemeClr val="tx2"/>
            </a:solidFill>
          </a:ln>
        </p:spPr>
      </p:pic>
      <p:sp>
        <p:nvSpPr>
          <p:cNvPr id="5" name="Rounded Rectangular Callout 4"/>
          <p:cNvSpPr/>
          <p:nvPr/>
        </p:nvSpPr>
        <p:spPr>
          <a:xfrm>
            <a:off x="4131376" y="3101008"/>
            <a:ext cx="2286000" cy="533400"/>
          </a:xfrm>
          <a:prstGeom prst="wedgeRoundRectCallout">
            <a:avLst>
              <a:gd name="adj1" fmla="val -193453"/>
              <a:gd name="adj2" fmla="val 16137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Choose  Data Type</a:t>
            </a:r>
          </a:p>
        </p:txBody>
      </p:sp>
      <p:sp>
        <p:nvSpPr>
          <p:cNvPr id="6" name="Rounded Rectangular Callout 5"/>
          <p:cNvSpPr/>
          <p:nvPr/>
        </p:nvSpPr>
        <p:spPr>
          <a:xfrm>
            <a:off x="4744276" y="4244008"/>
            <a:ext cx="2286000" cy="533400"/>
          </a:xfrm>
          <a:prstGeom prst="wedgeRoundRectCallout">
            <a:avLst>
              <a:gd name="adj1" fmla="val -101982"/>
              <a:gd name="adj2" fmla="val -3732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Specify the Data Element Name</a:t>
            </a:r>
          </a:p>
        </p:txBody>
      </p:sp>
      <p:sp>
        <p:nvSpPr>
          <p:cNvPr id="7" name="Rounded Rectangular Callout 6"/>
          <p:cNvSpPr/>
          <p:nvPr/>
        </p:nvSpPr>
        <p:spPr>
          <a:xfrm>
            <a:off x="5430076" y="5463208"/>
            <a:ext cx="2286000" cy="533400"/>
          </a:xfrm>
          <a:prstGeom prst="wedgeRoundRectCallout">
            <a:avLst>
              <a:gd name="adj1" fmla="val -125266"/>
              <a:gd name="adj2" fmla="val -3220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Click on CREATE</a:t>
            </a:r>
          </a:p>
        </p:txBody>
      </p:sp>
      <p:pic>
        <p:nvPicPr>
          <p:cNvPr id="10" name="Picture 9"/>
          <p:cNvPicPr>
            <a:picLocks noChangeAspect="1"/>
          </p:cNvPicPr>
          <p:nvPr/>
        </p:nvPicPr>
        <p:blipFill>
          <a:blip r:embed="rId4"/>
          <a:stretch>
            <a:fillRect/>
          </a:stretch>
        </p:blipFill>
        <p:spPr>
          <a:xfrm>
            <a:off x="6052457" y="1470543"/>
            <a:ext cx="2225233" cy="1348857"/>
          </a:xfrm>
          <a:prstGeom prst="rect">
            <a:avLst/>
          </a:prstGeom>
        </p:spPr>
      </p:pic>
      <p:sp>
        <p:nvSpPr>
          <p:cNvPr id="4" name="Title 3"/>
          <p:cNvSpPr>
            <a:spLocks noGrp="1"/>
          </p:cNvSpPr>
          <p:nvPr>
            <p:ph type="title"/>
          </p:nvPr>
        </p:nvSpPr>
        <p:spPr/>
        <p:txBody>
          <a:bodyPr/>
          <a:lstStyle/>
          <a:p>
            <a:pPr lvl="0"/>
            <a:r>
              <a:rPr lang="en-US" dirty="0"/>
              <a:t>Creating Data Element</a:t>
            </a:r>
          </a:p>
        </p:txBody>
      </p:sp>
      <p:sp>
        <p:nvSpPr>
          <p:cNvPr id="9" name="Content Placeholder 8"/>
          <p:cNvSpPr>
            <a:spLocks noGrp="1"/>
          </p:cNvSpPr>
          <p:nvPr>
            <p:ph idx="1"/>
          </p:nvPr>
        </p:nvSpPr>
        <p:spPr/>
        <p:txBody>
          <a:bodyPr/>
          <a:lstStyle/>
          <a:p>
            <a:r>
              <a:rPr lang="en-US" dirty="0"/>
              <a:t>Go to </a:t>
            </a:r>
            <a:r>
              <a:rPr lang="en-US" dirty="0" err="1"/>
              <a:t>Tcode</a:t>
            </a:r>
            <a:r>
              <a:rPr lang="en-US" dirty="0"/>
              <a:t> : SE11</a:t>
            </a:r>
          </a:p>
          <a:p>
            <a:endParaRPr lang="en-US" dirty="0"/>
          </a:p>
        </p:txBody>
      </p:sp>
    </p:spTree>
    <p:extLst>
      <p:ext uri="{BB962C8B-B14F-4D97-AF65-F5344CB8AC3E}">
        <p14:creationId xmlns:p14="http://schemas.microsoft.com/office/powerpoint/2010/main" val="2196878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77749" y="1970667"/>
            <a:ext cx="5395428" cy="3894157"/>
          </a:xfrm>
          <a:prstGeom prst="rect">
            <a:avLst/>
          </a:prstGeom>
          <a:ln>
            <a:solidFill>
              <a:schemeClr val="accent1">
                <a:shade val="50000"/>
              </a:schemeClr>
            </a:solidFill>
          </a:ln>
        </p:spPr>
      </p:pic>
      <p:sp>
        <p:nvSpPr>
          <p:cNvPr id="6" name="Rounded Rectangular Callout 5"/>
          <p:cNvSpPr/>
          <p:nvPr/>
        </p:nvSpPr>
        <p:spPr>
          <a:xfrm>
            <a:off x="4791074" y="4905374"/>
            <a:ext cx="3523593" cy="831631"/>
          </a:xfrm>
          <a:prstGeom prst="wedgeRoundRectCallout">
            <a:avLst>
              <a:gd name="adj1" fmla="val -90534"/>
              <a:gd name="adj2" fmla="val -2013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Specify the Domain Name</a:t>
            </a:r>
          </a:p>
        </p:txBody>
      </p:sp>
      <p:sp>
        <p:nvSpPr>
          <p:cNvPr id="2" name="Title 1"/>
          <p:cNvSpPr>
            <a:spLocks noGrp="1"/>
          </p:cNvSpPr>
          <p:nvPr>
            <p:ph type="title"/>
          </p:nvPr>
        </p:nvSpPr>
        <p:spPr/>
        <p:txBody>
          <a:bodyPr/>
          <a:lstStyle/>
          <a:p>
            <a:r>
              <a:rPr lang="en-US" dirty="0"/>
              <a:t>Creating Data Element</a:t>
            </a:r>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511661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231775" marR="0" lvl="0" indent="-231775" algn="l" defTabSz="4572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a:ln>
                <a:noFill/>
              </a:ln>
              <a:solidFill>
                <a:schemeClr val="tx1">
                  <a:lumMod val="65000"/>
                  <a:lumOff val="35000"/>
                </a:schemeClr>
              </a:solidFill>
              <a:effectLst/>
              <a:uLnTx/>
              <a:uFillTx/>
              <a:latin typeface="+mn-lt"/>
              <a:ea typeface="+mn-ea"/>
              <a:cs typeface="Arial"/>
            </a:endParaRPr>
          </a:p>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Arial"/>
            </a:endParaRPr>
          </a:p>
        </p:txBody>
      </p:sp>
      <p:pic>
        <p:nvPicPr>
          <p:cNvPr id="9" name="Picture 8"/>
          <p:cNvPicPr>
            <a:picLocks noChangeAspect="1"/>
          </p:cNvPicPr>
          <p:nvPr/>
        </p:nvPicPr>
        <p:blipFill>
          <a:blip r:embed="rId3"/>
          <a:stretch>
            <a:fillRect/>
          </a:stretch>
        </p:blipFill>
        <p:spPr>
          <a:xfrm>
            <a:off x="578720" y="1702904"/>
            <a:ext cx="5311600" cy="3010161"/>
          </a:xfrm>
          <a:prstGeom prst="rect">
            <a:avLst/>
          </a:prstGeom>
          <a:solidFill>
            <a:schemeClr val="bg1"/>
          </a:solidFill>
          <a:ln>
            <a:solidFill>
              <a:schemeClr val="accent1">
                <a:shade val="50000"/>
              </a:schemeClr>
            </a:solidFill>
          </a:ln>
        </p:spPr>
      </p:pic>
      <p:sp>
        <p:nvSpPr>
          <p:cNvPr id="7" name="Rounded Rectangular Callout 6"/>
          <p:cNvSpPr/>
          <p:nvPr/>
        </p:nvSpPr>
        <p:spPr>
          <a:xfrm>
            <a:off x="5715000" y="2922104"/>
            <a:ext cx="2286000" cy="533400"/>
          </a:xfrm>
          <a:prstGeom prst="wedgeRoundRectCallout">
            <a:avLst>
              <a:gd name="adj1" fmla="val -183696"/>
              <a:gd name="adj2" fmla="val -18857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Save</a:t>
            </a:r>
          </a:p>
        </p:txBody>
      </p:sp>
      <p:sp>
        <p:nvSpPr>
          <p:cNvPr id="5" name="Rounded Rectangular Callout 4"/>
          <p:cNvSpPr/>
          <p:nvPr/>
        </p:nvSpPr>
        <p:spPr>
          <a:xfrm>
            <a:off x="4028588" y="4979765"/>
            <a:ext cx="2286000" cy="533400"/>
          </a:xfrm>
          <a:prstGeom prst="wedgeRoundRectCallout">
            <a:avLst>
              <a:gd name="adj1" fmla="val -101257"/>
              <a:gd name="adj2" fmla="val -22329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Specify the Field Label</a:t>
            </a:r>
          </a:p>
        </p:txBody>
      </p:sp>
      <p:sp>
        <p:nvSpPr>
          <p:cNvPr id="6" name="Rounded Rectangular Callout 5"/>
          <p:cNvSpPr/>
          <p:nvPr/>
        </p:nvSpPr>
        <p:spPr>
          <a:xfrm>
            <a:off x="685800" y="5665304"/>
            <a:ext cx="2286000" cy="533400"/>
          </a:xfrm>
          <a:prstGeom prst="wedgeRoundRectCallout">
            <a:avLst>
              <a:gd name="adj1" fmla="val 18095"/>
              <a:gd name="adj2" fmla="val -57763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latin typeface="+mj-lt"/>
              </a:rPr>
              <a:t>Activate</a:t>
            </a:r>
          </a:p>
        </p:txBody>
      </p:sp>
      <p:sp>
        <p:nvSpPr>
          <p:cNvPr id="3" name="Title 2"/>
          <p:cNvSpPr>
            <a:spLocks noGrp="1"/>
          </p:cNvSpPr>
          <p:nvPr>
            <p:ph type="title"/>
          </p:nvPr>
        </p:nvSpPr>
        <p:spPr/>
        <p:txBody>
          <a:bodyPr/>
          <a:lstStyle/>
          <a:p>
            <a:r>
              <a:rPr lang="en-US" dirty="0"/>
              <a:t>Creating Data Element</a:t>
            </a:r>
          </a:p>
        </p:txBody>
      </p:sp>
    </p:spTree>
    <p:extLst>
      <p:ext uri="{BB962C8B-B14F-4D97-AF65-F5344CB8AC3E}">
        <p14:creationId xmlns:p14="http://schemas.microsoft.com/office/powerpoint/2010/main" val="513849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Create a simple table based data elements and domain</a:t>
            </a:r>
          </a:p>
        </p:txBody>
      </p:sp>
    </p:spTree>
    <p:extLst>
      <p:ext uri="{BB962C8B-B14F-4D97-AF65-F5344CB8AC3E}">
        <p14:creationId xmlns:p14="http://schemas.microsoft.com/office/powerpoint/2010/main" val="3532197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Standard Tables</a:t>
            </a:r>
          </a:p>
        </p:txBody>
      </p:sp>
      <p:sp>
        <p:nvSpPr>
          <p:cNvPr id="8" name="Content Placeholder 7"/>
          <p:cNvSpPr>
            <a:spLocks noGrp="1"/>
          </p:cNvSpPr>
          <p:nvPr>
            <p:ph sz="quarter" idx="10"/>
          </p:nvPr>
        </p:nvSpPr>
        <p:spPr/>
        <p:txBody>
          <a:bodyPr/>
          <a:lstStyle/>
          <a:p>
            <a:r>
              <a:rPr lang="en-US" dirty="0"/>
              <a:t>Few Frequently Used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822073"/>
              </p:ext>
            </p:extLst>
          </p:nvPr>
        </p:nvGraphicFramePr>
        <p:xfrm>
          <a:off x="532067" y="2366906"/>
          <a:ext cx="6096000" cy="2966720"/>
        </p:xfrm>
        <a:graphic>
          <a:graphicData uri="http://schemas.openxmlformats.org/drawingml/2006/table">
            <a:tbl>
              <a:tblPr firstRow="1" bandRow="1">
                <a:tableStyleId>{21E4AEA4-8DFA-4A89-87EB-49C32662AFE0}</a:tableStyleId>
              </a:tblPr>
              <a:tblGrid>
                <a:gridCol w="2286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pPr algn="ctr"/>
                      <a:r>
                        <a:rPr lang="en-US" dirty="0"/>
                        <a:t>Table Name</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0840">
                <a:tc>
                  <a:txBody>
                    <a:bodyPr/>
                    <a:lstStyle/>
                    <a:p>
                      <a:pPr algn="ctr"/>
                      <a:r>
                        <a:rPr lang="en-US" dirty="0"/>
                        <a:t>MARA</a:t>
                      </a:r>
                    </a:p>
                  </a:txBody>
                  <a:tcPr/>
                </a:tc>
                <a:tc>
                  <a:txBody>
                    <a:bodyPr/>
                    <a:lstStyle/>
                    <a:p>
                      <a:pPr algn="ctr"/>
                      <a:r>
                        <a:rPr lang="en-US" sz="1400" dirty="0"/>
                        <a:t>Material Master</a:t>
                      </a:r>
                    </a:p>
                  </a:txBody>
                  <a:tcPr/>
                </a:tc>
                <a:extLst>
                  <a:ext uri="{0D108BD9-81ED-4DB2-BD59-A6C34878D82A}">
                    <a16:rowId xmlns:a16="http://schemas.microsoft.com/office/drawing/2014/main" val="10001"/>
                  </a:ext>
                </a:extLst>
              </a:tr>
              <a:tr h="370840">
                <a:tc>
                  <a:txBody>
                    <a:bodyPr/>
                    <a:lstStyle/>
                    <a:p>
                      <a:pPr algn="ctr"/>
                      <a:r>
                        <a:rPr lang="en-US" dirty="0"/>
                        <a:t>KNA1</a:t>
                      </a:r>
                    </a:p>
                  </a:txBody>
                  <a:tcPr/>
                </a:tc>
                <a:tc>
                  <a:txBody>
                    <a:bodyPr/>
                    <a:lstStyle/>
                    <a:p>
                      <a:pPr algn="ctr"/>
                      <a:r>
                        <a:rPr lang="en-US" sz="1400" dirty="0"/>
                        <a:t>Customer</a:t>
                      </a:r>
                      <a:r>
                        <a:rPr lang="en-US" sz="1400" baseline="0" dirty="0"/>
                        <a:t> Master</a:t>
                      </a:r>
                      <a:endParaRPr lang="en-US" sz="1400" dirty="0"/>
                    </a:p>
                  </a:txBody>
                  <a:tcPr/>
                </a:tc>
                <a:extLst>
                  <a:ext uri="{0D108BD9-81ED-4DB2-BD59-A6C34878D82A}">
                    <a16:rowId xmlns:a16="http://schemas.microsoft.com/office/drawing/2014/main" val="10002"/>
                  </a:ext>
                </a:extLst>
              </a:tr>
              <a:tr h="370840">
                <a:tc>
                  <a:txBody>
                    <a:bodyPr/>
                    <a:lstStyle/>
                    <a:p>
                      <a:pPr algn="ctr"/>
                      <a:r>
                        <a:rPr lang="en-US" dirty="0"/>
                        <a:t>LFA1</a:t>
                      </a:r>
                    </a:p>
                  </a:txBody>
                  <a:tcPr/>
                </a:tc>
                <a:tc>
                  <a:txBody>
                    <a:bodyPr/>
                    <a:lstStyle/>
                    <a:p>
                      <a:pPr algn="ctr"/>
                      <a:r>
                        <a:rPr lang="en-US" sz="1400" dirty="0"/>
                        <a:t>Vendor Master</a:t>
                      </a:r>
                    </a:p>
                  </a:txBody>
                  <a:tcPr/>
                </a:tc>
                <a:extLst>
                  <a:ext uri="{0D108BD9-81ED-4DB2-BD59-A6C34878D82A}">
                    <a16:rowId xmlns:a16="http://schemas.microsoft.com/office/drawing/2014/main" val="10003"/>
                  </a:ext>
                </a:extLst>
              </a:tr>
              <a:tr h="370840">
                <a:tc>
                  <a:txBody>
                    <a:bodyPr/>
                    <a:lstStyle/>
                    <a:p>
                      <a:pPr algn="ctr"/>
                      <a:r>
                        <a:rPr lang="en-US" dirty="0"/>
                        <a:t>VBAK</a:t>
                      </a:r>
                    </a:p>
                  </a:txBody>
                  <a:tcPr/>
                </a:tc>
                <a:tc>
                  <a:txBody>
                    <a:bodyPr/>
                    <a:lstStyle/>
                    <a:p>
                      <a:pPr algn="ctr"/>
                      <a:r>
                        <a:rPr lang="en-US" sz="1400" dirty="0"/>
                        <a:t>Sales Document : Header Data</a:t>
                      </a:r>
                    </a:p>
                  </a:txBody>
                  <a:tcPr/>
                </a:tc>
                <a:extLst>
                  <a:ext uri="{0D108BD9-81ED-4DB2-BD59-A6C34878D82A}">
                    <a16:rowId xmlns:a16="http://schemas.microsoft.com/office/drawing/2014/main" val="10004"/>
                  </a:ext>
                </a:extLst>
              </a:tr>
              <a:tr h="370840">
                <a:tc>
                  <a:txBody>
                    <a:bodyPr/>
                    <a:lstStyle/>
                    <a:p>
                      <a:pPr algn="ctr"/>
                      <a:r>
                        <a:rPr lang="en-US" dirty="0"/>
                        <a:t>VBAP</a:t>
                      </a:r>
                    </a:p>
                  </a:txBody>
                  <a:tcPr/>
                </a:tc>
                <a:tc>
                  <a:txBody>
                    <a:bodyPr/>
                    <a:lstStyle/>
                    <a:p>
                      <a:pPr algn="ctr"/>
                      <a:r>
                        <a:rPr lang="en-US" sz="1400" dirty="0"/>
                        <a:t>Sales Document : Item Data</a:t>
                      </a:r>
                    </a:p>
                  </a:txBody>
                  <a:tcPr/>
                </a:tc>
                <a:extLst>
                  <a:ext uri="{0D108BD9-81ED-4DB2-BD59-A6C34878D82A}">
                    <a16:rowId xmlns:a16="http://schemas.microsoft.com/office/drawing/2014/main" val="10005"/>
                  </a:ext>
                </a:extLst>
              </a:tr>
              <a:tr h="370840">
                <a:tc>
                  <a:txBody>
                    <a:bodyPr/>
                    <a:lstStyle/>
                    <a:p>
                      <a:pPr algn="ctr"/>
                      <a:r>
                        <a:rPr lang="en-US" dirty="0"/>
                        <a:t>EKKO</a:t>
                      </a:r>
                    </a:p>
                  </a:txBody>
                  <a:tcPr/>
                </a:tc>
                <a:tc>
                  <a:txBody>
                    <a:bodyPr/>
                    <a:lstStyle/>
                    <a:p>
                      <a:pPr algn="ctr"/>
                      <a:r>
                        <a:rPr lang="en-US" sz="1400" dirty="0"/>
                        <a:t>Purchase Document : Header</a:t>
                      </a:r>
                    </a:p>
                  </a:txBody>
                  <a:tcPr/>
                </a:tc>
                <a:extLst>
                  <a:ext uri="{0D108BD9-81ED-4DB2-BD59-A6C34878D82A}">
                    <a16:rowId xmlns:a16="http://schemas.microsoft.com/office/drawing/2014/main" val="10006"/>
                  </a:ext>
                </a:extLst>
              </a:tr>
              <a:tr h="370840">
                <a:tc>
                  <a:txBody>
                    <a:bodyPr/>
                    <a:lstStyle/>
                    <a:p>
                      <a:pPr algn="ctr"/>
                      <a:r>
                        <a:rPr lang="en-US" dirty="0"/>
                        <a:t>EKPO </a:t>
                      </a:r>
                    </a:p>
                  </a:txBody>
                  <a:tcPr/>
                </a:tc>
                <a:tc>
                  <a:txBody>
                    <a:bodyPr/>
                    <a:lstStyle/>
                    <a:p>
                      <a:pPr algn="ctr"/>
                      <a:r>
                        <a:rPr lang="en-US" sz="1400" dirty="0"/>
                        <a:t>Purchase Document : Item</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8985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pPr>
              <a:buClr>
                <a:srgbClr val="00B0F0"/>
              </a:buClr>
            </a:pPr>
            <a:r>
              <a:rPr lang="en-US" altLang="en-US" dirty="0"/>
              <a:t>Question 1: A _______ in the dictionary has a one to one relationship with a table in the database.</a:t>
            </a:r>
          </a:p>
          <a:p>
            <a:pPr>
              <a:buClr>
                <a:srgbClr val="00B0F0"/>
              </a:buClr>
            </a:pPr>
            <a:r>
              <a:rPr lang="en-US" altLang="en-US" dirty="0"/>
              <a:t>Question 2: The _____ determines the table space that the table is assigned to.</a:t>
            </a:r>
          </a:p>
          <a:p>
            <a:pPr>
              <a:buClr>
                <a:srgbClr val="00B0F0"/>
              </a:buClr>
            </a:pPr>
            <a:r>
              <a:rPr lang="en-US" altLang="en-US" dirty="0"/>
              <a:t>Question 3: An ____ can be used to speed up the selection of data records from a table.</a:t>
            </a:r>
          </a:p>
          <a:p>
            <a:pPr marL="174625" lvl="1" indent="0">
              <a:buNone/>
            </a:pPr>
            <a:endParaRPr lang="en-US" dirty="0">
              <a:solidFill>
                <a:schemeClr val="tx1"/>
              </a:solidFill>
            </a:endParaRPr>
          </a:p>
        </p:txBody>
      </p:sp>
    </p:spTree>
    <p:extLst>
      <p:ext uri="{BB962C8B-B14F-4D97-AF65-F5344CB8AC3E}">
        <p14:creationId xmlns:p14="http://schemas.microsoft.com/office/powerpoint/2010/main" val="927017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defRPr/>
            </a:pPr>
            <a:r>
              <a:rPr lang="en-US" dirty="0"/>
              <a:t>To Use Data Dictionary to maintain Database Objects</a:t>
            </a:r>
            <a:endParaRPr lang="en-US" sz="1050" dirty="0">
              <a:solidFill>
                <a:schemeClr val="tx1">
                  <a:lumMod val="65000"/>
                  <a:lumOff val="35000"/>
                </a:schemeClr>
              </a:solidFill>
            </a:endParaRPr>
          </a:p>
          <a:p>
            <a:pPr lvl="1">
              <a:defRPr/>
            </a:pPr>
            <a:r>
              <a:rPr lang="en-US" dirty="0"/>
              <a:t>To Work with </a:t>
            </a:r>
          </a:p>
          <a:p>
            <a:pPr lvl="2">
              <a:defRPr/>
            </a:pPr>
            <a:r>
              <a:rPr lang="en-US" dirty="0"/>
              <a:t>Domain</a:t>
            </a:r>
          </a:p>
          <a:p>
            <a:pPr lvl="2">
              <a:defRPr/>
            </a:pPr>
            <a:r>
              <a:rPr lang="en-US" dirty="0"/>
              <a:t>Data Elements</a:t>
            </a:r>
          </a:p>
          <a:p>
            <a:pPr lvl="2">
              <a:defRPr/>
            </a:pPr>
            <a:endParaRPr lang="en-US" dirty="0"/>
          </a:p>
        </p:txBody>
      </p:sp>
    </p:spTree>
    <p:extLst>
      <p:ext uri="{BB962C8B-B14F-4D97-AF65-F5344CB8AC3E}">
        <p14:creationId xmlns:p14="http://schemas.microsoft.com/office/powerpoint/2010/main" val="21205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ABAP Dictionary</a:t>
            </a:r>
          </a:p>
        </p:txBody>
      </p:sp>
      <p:sp>
        <p:nvSpPr>
          <p:cNvPr id="5" name="Content Placeholder 4"/>
          <p:cNvSpPr>
            <a:spLocks noGrp="1"/>
          </p:cNvSpPr>
          <p:nvPr>
            <p:ph idx="1"/>
          </p:nvPr>
        </p:nvSpPr>
        <p:spPr>
          <a:xfrm>
            <a:off x="298516" y="1428506"/>
            <a:ext cx="8845484" cy="4643751"/>
          </a:xfrm>
        </p:spPr>
        <p:txBody>
          <a:bodyPr/>
          <a:lstStyle/>
          <a:p>
            <a:pPr lvl="0">
              <a:defRPr/>
            </a:pPr>
            <a:r>
              <a:rPr lang="en-US" dirty="0"/>
              <a:t>Object Types in ABAP Dictionary are</a:t>
            </a:r>
          </a:p>
          <a:p>
            <a:pPr lvl="1">
              <a:defRPr/>
            </a:pPr>
            <a:r>
              <a:rPr lang="en-US" dirty="0"/>
              <a:t>Tables</a:t>
            </a:r>
          </a:p>
          <a:p>
            <a:pPr lvl="2">
              <a:defRPr/>
            </a:pPr>
            <a:r>
              <a:rPr lang="en-US" dirty="0"/>
              <a:t>Defined in Dictionary</a:t>
            </a:r>
          </a:p>
          <a:p>
            <a:pPr lvl="2">
              <a:defRPr/>
            </a:pPr>
            <a:r>
              <a:rPr lang="en-US" dirty="0"/>
              <a:t>Independent of Database</a:t>
            </a:r>
          </a:p>
          <a:p>
            <a:pPr lvl="1">
              <a:defRPr/>
            </a:pPr>
            <a:r>
              <a:rPr lang="en-US" dirty="0"/>
              <a:t>Views</a:t>
            </a:r>
          </a:p>
          <a:p>
            <a:pPr lvl="2">
              <a:defRPr/>
            </a:pPr>
            <a:r>
              <a:rPr lang="en-US" dirty="0"/>
              <a:t>Logical Views</a:t>
            </a:r>
          </a:p>
          <a:p>
            <a:pPr lvl="1">
              <a:defRPr/>
            </a:pPr>
            <a:r>
              <a:rPr lang="en-US" dirty="0"/>
              <a:t>Types</a:t>
            </a:r>
          </a:p>
          <a:p>
            <a:pPr lvl="2">
              <a:defRPr/>
            </a:pPr>
            <a:r>
              <a:rPr lang="en-US" dirty="0"/>
              <a:t>Data elements</a:t>
            </a:r>
          </a:p>
          <a:p>
            <a:pPr lvl="2">
              <a:defRPr/>
            </a:pPr>
            <a:r>
              <a:rPr lang="en-US" dirty="0"/>
              <a:t>Structures</a:t>
            </a:r>
          </a:p>
          <a:p>
            <a:pPr lvl="1">
              <a:defRPr/>
            </a:pPr>
            <a:r>
              <a:rPr lang="en-US" dirty="0"/>
              <a:t>Domain</a:t>
            </a:r>
          </a:p>
          <a:p>
            <a:pPr lvl="2">
              <a:defRPr/>
            </a:pPr>
            <a:r>
              <a:rPr lang="en-US" dirty="0"/>
              <a:t>Defines a Value Range</a:t>
            </a:r>
          </a:p>
          <a:p>
            <a:pPr marL="742950" lvl="1" indent="-285750" defTabSz="457200">
              <a:lnSpc>
                <a:spcPct val="100000"/>
              </a:lnSpc>
              <a:spcBef>
                <a:spcPct val="20000"/>
              </a:spcBef>
              <a:spcAft>
                <a:spcPts val="0"/>
              </a:spcAft>
              <a:buClrTx/>
              <a:buNone/>
              <a:defRPr/>
            </a:pPr>
            <a:endParaRPr lang="en-US" sz="1600" dirty="0">
              <a:solidFill>
                <a:schemeClr val="tx1">
                  <a:lumMod val="65000"/>
                  <a:lumOff val="35000"/>
                </a:schemeClr>
              </a:solidFill>
            </a:endParaRPr>
          </a:p>
        </p:txBody>
      </p:sp>
    </p:spTree>
    <p:extLst>
      <p:ext uri="{BB962C8B-B14F-4D97-AF65-F5344CB8AC3E}">
        <p14:creationId xmlns:p14="http://schemas.microsoft.com/office/powerpoint/2010/main" val="26649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3" name="Title 2"/>
          <p:cNvSpPr>
            <a:spLocks noGrp="1"/>
          </p:cNvSpPr>
          <p:nvPr>
            <p:ph type="title"/>
          </p:nvPr>
        </p:nvSpPr>
        <p:spPr/>
        <p:txBody>
          <a:bodyPr/>
          <a:lstStyle/>
          <a:p>
            <a:r>
              <a:rPr lang="en-US" dirty="0"/>
              <a:t>ABAP Dictionary </a:t>
            </a:r>
          </a:p>
        </p:txBody>
      </p:sp>
      <p:sp>
        <p:nvSpPr>
          <p:cNvPr id="5" name="Content Placeholder 4"/>
          <p:cNvSpPr>
            <a:spLocks noGrp="1"/>
          </p:cNvSpPr>
          <p:nvPr>
            <p:ph sz="quarter" idx="10"/>
          </p:nvPr>
        </p:nvSpPr>
        <p:spPr>
          <a:xfrm>
            <a:off x="309803" y="980728"/>
            <a:ext cx="8495469" cy="4896544"/>
          </a:xfrm>
        </p:spPr>
        <p:txBody>
          <a:bodyPr/>
          <a:lstStyle/>
          <a:p>
            <a:pPr lvl="0" defTabSz="914342">
              <a:spcAft>
                <a:spcPts val="600"/>
              </a:spcAft>
              <a:buClr>
                <a:schemeClr val="accent5"/>
              </a:buClr>
              <a:defRPr/>
            </a:pPr>
            <a:r>
              <a:rPr lang="en-US" dirty="0"/>
              <a:t>TABLES</a:t>
            </a:r>
          </a:p>
          <a:p>
            <a:pPr marL="355600" lvl="1" defTabSz="914342">
              <a:spcAft>
                <a:spcPts val="600"/>
              </a:spcAft>
              <a:defRPr/>
            </a:pPr>
            <a:r>
              <a:rPr lang="en-US" dirty="0"/>
              <a:t>Has one or More fields</a:t>
            </a:r>
          </a:p>
          <a:p>
            <a:pPr marL="355600" lvl="1" defTabSz="914342">
              <a:spcAft>
                <a:spcPts val="600"/>
              </a:spcAft>
              <a:defRPr/>
            </a:pPr>
            <a:r>
              <a:rPr lang="en-US" dirty="0"/>
              <a:t>Contains data in the form of Rows and Columns</a:t>
            </a:r>
          </a:p>
          <a:p>
            <a:pPr marL="742950" lvl="1" indent="-285750" defTabSz="457200">
              <a:lnSpc>
                <a:spcPct val="100000"/>
              </a:lnSpc>
              <a:spcBef>
                <a:spcPct val="20000"/>
              </a:spcBef>
              <a:buClrTx/>
              <a:buFont typeface="Arial"/>
              <a:buChar char="–"/>
              <a:defRPr/>
            </a:pPr>
            <a:endParaRPr lang="en-US" sz="1800" dirty="0"/>
          </a:p>
          <a:p>
            <a:pPr defTabSz="914342">
              <a:spcAft>
                <a:spcPts val="600"/>
              </a:spcAft>
              <a:buClr>
                <a:schemeClr val="accent5"/>
              </a:buClr>
              <a:defRPr/>
            </a:pPr>
            <a:r>
              <a:rPr lang="en-US" dirty="0"/>
              <a:t>DATA ELEMENTS</a:t>
            </a:r>
          </a:p>
          <a:p>
            <a:pPr marL="355600" lvl="1" defTabSz="914342">
              <a:spcAft>
                <a:spcPts val="600"/>
              </a:spcAft>
              <a:defRPr/>
            </a:pPr>
            <a:r>
              <a:rPr lang="en-US" dirty="0"/>
              <a:t>Field of a table refers to Data Element</a:t>
            </a:r>
          </a:p>
          <a:p>
            <a:pPr marL="355600" lvl="1" defTabSz="914342">
              <a:spcAft>
                <a:spcPts val="600"/>
              </a:spcAft>
              <a:defRPr/>
            </a:pPr>
            <a:r>
              <a:rPr lang="en-US" dirty="0"/>
              <a:t>Specifies Non-Technical Attributes</a:t>
            </a:r>
          </a:p>
          <a:p>
            <a:pPr marL="742950" lvl="1" indent="-285750" defTabSz="457200">
              <a:lnSpc>
                <a:spcPct val="100000"/>
              </a:lnSpc>
              <a:spcBef>
                <a:spcPct val="20000"/>
              </a:spcBef>
              <a:buClrTx/>
              <a:buFont typeface="Arial"/>
              <a:buChar char="–"/>
              <a:defRPr/>
            </a:pPr>
            <a:endParaRPr lang="en-US" sz="1800" dirty="0"/>
          </a:p>
          <a:p>
            <a:pPr defTabSz="914342">
              <a:spcAft>
                <a:spcPts val="600"/>
              </a:spcAft>
              <a:buClr>
                <a:schemeClr val="accent5"/>
              </a:buClr>
              <a:defRPr/>
            </a:pPr>
            <a:r>
              <a:rPr lang="en-US" dirty="0"/>
              <a:t>DOMAIN</a:t>
            </a:r>
          </a:p>
          <a:p>
            <a:pPr marL="355600" lvl="1" defTabSz="914342">
              <a:spcAft>
                <a:spcPts val="600"/>
              </a:spcAft>
              <a:defRPr/>
            </a:pPr>
            <a:r>
              <a:rPr lang="en-US" dirty="0"/>
              <a:t>Specifies Technical Attributes</a:t>
            </a:r>
          </a:p>
          <a:p>
            <a:pPr marL="355600" lvl="1" defTabSz="914342">
              <a:spcAft>
                <a:spcPts val="600"/>
              </a:spcAft>
              <a:defRPr/>
            </a:pPr>
            <a:r>
              <a:rPr lang="en-US" dirty="0"/>
              <a:t>Attached to Data Element</a:t>
            </a:r>
          </a:p>
          <a:p>
            <a:pPr marL="742950" lvl="1" indent="-285750" defTabSz="457200">
              <a:lnSpc>
                <a:spcPct val="100000"/>
              </a:lnSpc>
              <a:spcBef>
                <a:spcPct val="20000"/>
              </a:spcBef>
              <a:buClrTx/>
              <a:buFont typeface="Arial"/>
              <a:buChar char="–"/>
              <a:defRPr/>
            </a:pPr>
            <a:endParaRPr lang="en-US" sz="1800" dirty="0"/>
          </a:p>
          <a:p>
            <a:endParaRPr lang="en-US" dirty="0"/>
          </a:p>
        </p:txBody>
      </p:sp>
    </p:spTree>
    <p:extLst>
      <p:ext uri="{BB962C8B-B14F-4D97-AF65-F5344CB8AC3E}">
        <p14:creationId xmlns:p14="http://schemas.microsoft.com/office/powerpoint/2010/main" val="143256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523965535"/>
              </p:ext>
            </p:extLst>
          </p:nvPr>
        </p:nvGraphicFramePr>
        <p:xfrm>
          <a:off x="631209" y="1596182"/>
          <a:ext cx="5638800" cy="2509520"/>
        </p:xfrm>
        <a:graphic>
          <a:graphicData uri="http://schemas.openxmlformats.org/drawingml/2006/table">
            <a:tbl>
              <a:tblPr firstRow="1" bandRow="1">
                <a:tableStyleId>{F5AB1C69-6EDB-4FF4-983F-18BD219EF322}</a:tableStyleId>
              </a:tblPr>
              <a:tblGrid>
                <a:gridCol w="1667814">
                  <a:extLst>
                    <a:ext uri="{9D8B030D-6E8A-4147-A177-3AD203B41FA5}">
                      <a16:colId xmlns:a16="http://schemas.microsoft.com/office/drawing/2014/main" val="20000"/>
                    </a:ext>
                  </a:extLst>
                </a:gridCol>
                <a:gridCol w="3970986">
                  <a:extLst>
                    <a:ext uri="{9D8B030D-6E8A-4147-A177-3AD203B41FA5}">
                      <a16:colId xmlns:a16="http://schemas.microsoft.com/office/drawing/2014/main" val="20001"/>
                    </a:ext>
                  </a:extLst>
                </a:gridCol>
              </a:tblGrid>
              <a:tr h="501904">
                <a:tc>
                  <a:txBody>
                    <a:bodyPr/>
                    <a:lstStyle/>
                    <a:p>
                      <a:r>
                        <a:rPr lang="en-US" dirty="0"/>
                        <a:t>Table</a:t>
                      </a:r>
                      <a:r>
                        <a:rPr lang="en-US" baseline="0" dirty="0"/>
                        <a:t> </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501904">
                <a:tc>
                  <a:txBody>
                    <a:bodyPr/>
                    <a:lstStyle/>
                    <a:p>
                      <a:r>
                        <a:rPr lang="en-US" dirty="0"/>
                        <a:t>DD02L</a:t>
                      </a:r>
                    </a:p>
                  </a:txBody>
                  <a:tcPr/>
                </a:tc>
                <a:tc>
                  <a:txBody>
                    <a:bodyPr/>
                    <a:lstStyle/>
                    <a:p>
                      <a:r>
                        <a:rPr lang="en-US" sz="1600" dirty="0"/>
                        <a:t>List of All Tables</a:t>
                      </a:r>
                    </a:p>
                  </a:txBody>
                  <a:tcPr/>
                </a:tc>
                <a:extLst>
                  <a:ext uri="{0D108BD9-81ED-4DB2-BD59-A6C34878D82A}">
                    <a16:rowId xmlns:a16="http://schemas.microsoft.com/office/drawing/2014/main" val="10001"/>
                  </a:ext>
                </a:extLst>
              </a:tr>
              <a:tr h="501904">
                <a:tc>
                  <a:txBody>
                    <a:bodyPr/>
                    <a:lstStyle/>
                    <a:p>
                      <a:r>
                        <a:rPr lang="en-US" dirty="0"/>
                        <a:t>TSTC</a:t>
                      </a:r>
                    </a:p>
                  </a:txBody>
                  <a:tcPr/>
                </a:tc>
                <a:tc>
                  <a:txBody>
                    <a:bodyPr/>
                    <a:lstStyle/>
                    <a:p>
                      <a:r>
                        <a:rPr lang="en-US" sz="1600" dirty="0"/>
                        <a:t>List of All </a:t>
                      </a:r>
                      <a:r>
                        <a:rPr lang="en-US" sz="1600" dirty="0" err="1"/>
                        <a:t>Tcodes</a:t>
                      </a:r>
                      <a:endParaRPr lang="en-US" sz="1600" dirty="0"/>
                    </a:p>
                  </a:txBody>
                  <a:tcPr/>
                </a:tc>
                <a:extLst>
                  <a:ext uri="{0D108BD9-81ED-4DB2-BD59-A6C34878D82A}">
                    <a16:rowId xmlns:a16="http://schemas.microsoft.com/office/drawing/2014/main" val="10002"/>
                  </a:ext>
                </a:extLst>
              </a:tr>
              <a:tr h="501904">
                <a:tc>
                  <a:txBody>
                    <a:bodyPr/>
                    <a:lstStyle/>
                    <a:p>
                      <a:r>
                        <a:rPr lang="en-US" dirty="0"/>
                        <a:t>TADIR</a:t>
                      </a:r>
                    </a:p>
                  </a:txBody>
                  <a:tcPr/>
                </a:tc>
                <a:tc>
                  <a:txBody>
                    <a:bodyPr/>
                    <a:lstStyle/>
                    <a:p>
                      <a:r>
                        <a:rPr lang="en-US" sz="1600" dirty="0"/>
                        <a:t>R/3 Repository Objects</a:t>
                      </a:r>
                    </a:p>
                  </a:txBody>
                  <a:tcPr/>
                </a:tc>
                <a:extLst>
                  <a:ext uri="{0D108BD9-81ED-4DB2-BD59-A6C34878D82A}">
                    <a16:rowId xmlns:a16="http://schemas.microsoft.com/office/drawing/2014/main" val="10003"/>
                  </a:ext>
                </a:extLst>
              </a:tr>
              <a:tr h="5019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T000</a:t>
                      </a:r>
                    </a:p>
                  </a:txBody>
                  <a:tcPr/>
                </a:tc>
                <a:tc>
                  <a:txBody>
                    <a:bodyPr/>
                    <a:lstStyle/>
                    <a:p>
                      <a:r>
                        <a:rPr lang="en-US" sz="1600" dirty="0"/>
                        <a:t>Clients</a:t>
                      </a:r>
                    </a:p>
                  </a:txBody>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dirty="0"/>
              <a:t>Standard Tables</a:t>
            </a:r>
          </a:p>
        </p:txBody>
      </p:sp>
      <p:sp>
        <p:nvSpPr>
          <p:cNvPr id="6" name="Content Placeholder 5">
            <a:extLst>
              <a:ext uri="{FF2B5EF4-FFF2-40B4-BE49-F238E27FC236}">
                <a16:creationId xmlns:a16="http://schemas.microsoft.com/office/drawing/2014/main" id="{68E093BD-1288-40C0-A63B-87DF02C14702}"/>
              </a:ext>
            </a:extLst>
          </p:cNvPr>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98952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lvl="0"/>
            <a:r>
              <a:rPr lang="en-US" sz="2800" dirty="0"/>
              <a:t>Types of Table</a:t>
            </a:r>
            <a:br>
              <a:rPr lang="en-US" sz="2800" dirty="0"/>
            </a:br>
            <a:endParaRPr lang="en-US" dirty="0"/>
          </a:p>
        </p:txBody>
      </p:sp>
      <p:sp>
        <p:nvSpPr>
          <p:cNvPr id="8" name="Content Placeholder 7"/>
          <p:cNvSpPr>
            <a:spLocks noGrp="1"/>
          </p:cNvSpPr>
          <p:nvPr>
            <p:ph idx="1"/>
          </p:nvPr>
        </p:nvSpPr>
        <p:spPr>
          <a:xfrm>
            <a:off x="439341" y="1134716"/>
            <a:ext cx="8532018" cy="4764088"/>
          </a:xfrm>
        </p:spPr>
        <p:txBody>
          <a:bodyPr/>
          <a:lstStyle/>
          <a:p>
            <a:pPr marL="0" lvl="0" indent="0">
              <a:buClr>
                <a:schemeClr val="accent1"/>
              </a:buClr>
              <a:buNone/>
              <a:defRPr/>
            </a:pPr>
            <a:r>
              <a:rPr lang="en-US" sz="1800" dirty="0">
                <a:solidFill>
                  <a:schemeClr val="tx1"/>
                </a:solidFill>
              </a:rPr>
              <a:t>Table Types</a:t>
            </a:r>
          </a:p>
          <a:p>
            <a:pPr marL="355600" lvl="1" indent="-180975" defTabSz="914342">
              <a:spcAft>
                <a:spcPts val="600"/>
              </a:spcAft>
              <a:defRPr/>
            </a:pPr>
            <a:r>
              <a:rPr lang="en-US" dirty="0"/>
              <a:t>Transparent Tables</a:t>
            </a:r>
          </a:p>
          <a:p>
            <a:pPr marL="355600" lvl="1" indent="-180975" defTabSz="914342">
              <a:spcAft>
                <a:spcPts val="600"/>
              </a:spcAft>
              <a:defRPr/>
            </a:pPr>
            <a:endParaRPr lang="en-US" dirty="0"/>
          </a:p>
          <a:p>
            <a:pPr marL="355600" lvl="1" indent="-180975" defTabSz="914342">
              <a:spcAft>
                <a:spcPts val="600"/>
              </a:spcAft>
              <a:defRPr/>
            </a:pPr>
            <a:r>
              <a:rPr lang="en-US" dirty="0"/>
              <a:t>Pooled Tables</a:t>
            </a:r>
          </a:p>
          <a:p>
            <a:pPr marL="355600" lvl="1" indent="-180975" defTabSz="914342">
              <a:spcAft>
                <a:spcPts val="600"/>
              </a:spcAft>
              <a:defRPr/>
            </a:pPr>
            <a:endParaRPr lang="en-US" dirty="0"/>
          </a:p>
          <a:p>
            <a:pPr marL="355600" lvl="1" indent="-180975" defTabSz="914342">
              <a:spcAft>
                <a:spcPts val="600"/>
              </a:spcAft>
              <a:defRPr/>
            </a:pPr>
            <a:r>
              <a:rPr lang="en-US" dirty="0"/>
              <a:t>Cluster Tables</a:t>
            </a:r>
          </a:p>
          <a:p>
            <a:endParaRPr lang="en-US" dirty="0">
              <a:solidFill>
                <a:schemeClr val="tx1"/>
              </a:solidFill>
            </a:endParaRPr>
          </a:p>
        </p:txBody>
      </p:sp>
      <p:pic>
        <p:nvPicPr>
          <p:cNvPr id="2" name="Audio 1">
            <a:hlinkClick r:id="" action="ppaction://media"/>
            <a:extLst>
              <a:ext uri="{FF2B5EF4-FFF2-40B4-BE49-F238E27FC236}">
                <a16:creationId xmlns:a16="http://schemas.microsoft.com/office/drawing/2014/main" id="{82C426AE-2005-44EF-AB76-A3FF6884B2E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2830703574"/>
      </p:ext>
    </p:extLst>
  </p:cSld>
  <p:clrMapOvr>
    <a:masterClrMapping/>
  </p:clrMapOvr>
  <mc:AlternateContent xmlns:mc="http://schemas.openxmlformats.org/markup-compatibility/2006" xmlns:p14="http://schemas.microsoft.com/office/powerpoint/2010/main">
    <mc:Choice Requires="p14">
      <p:transition spd="slow" p14:dur="2000" advTm="5830"/>
    </mc:Choice>
    <mc:Fallback xmlns="">
      <p:transition spd="slow" advTm="5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Tables</a:t>
            </a:r>
          </a:p>
        </p:txBody>
      </p:sp>
      <p:sp>
        <p:nvSpPr>
          <p:cNvPr id="5" name="Content Placeholder 4"/>
          <p:cNvSpPr>
            <a:spLocks noGrp="1"/>
          </p:cNvSpPr>
          <p:nvPr>
            <p:ph sz="quarter" idx="10"/>
          </p:nvPr>
        </p:nvSpPr>
        <p:spPr/>
        <p:txBody>
          <a:bodyPr/>
          <a:lstStyle/>
          <a:p>
            <a:pPr lvl="0">
              <a:defRPr/>
            </a:pPr>
            <a:r>
              <a:rPr lang="en-US" dirty="0"/>
              <a:t>Transparent Tables</a:t>
            </a:r>
            <a:endParaRPr lang="en-US" sz="2000" dirty="0">
              <a:solidFill>
                <a:schemeClr val="tx1">
                  <a:lumMod val="65000"/>
                  <a:lumOff val="35000"/>
                </a:schemeClr>
              </a:solidFill>
              <a:cs typeface="Arial"/>
            </a:endParaRPr>
          </a:p>
          <a:p>
            <a:pPr lvl="1">
              <a:defRPr/>
            </a:pPr>
            <a:r>
              <a:rPr lang="en-US" dirty="0"/>
              <a:t>One-to-one relationship with tables in database</a:t>
            </a:r>
          </a:p>
          <a:p>
            <a:pPr lvl="1">
              <a:defRPr/>
            </a:pPr>
            <a:r>
              <a:rPr lang="en-US" dirty="0"/>
              <a:t>Most commonly Used</a:t>
            </a:r>
          </a:p>
          <a:p>
            <a:pPr lvl="1">
              <a:defRPr/>
            </a:pPr>
            <a:r>
              <a:rPr lang="en-US" dirty="0"/>
              <a:t>Holds Application data</a:t>
            </a:r>
          </a:p>
          <a:p>
            <a:pPr lvl="1">
              <a:defRPr/>
            </a:pPr>
            <a:r>
              <a:rPr lang="en-US" dirty="0"/>
              <a:t>Master data or Transaction data Used by an application</a:t>
            </a:r>
            <a:endParaRPr lang="en-US" dirty="0">
              <a:solidFill>
                <a:schemeClr val="tx1">
                  <a:lumMod val="65000"/>
                  <a:lumOff val="35000"/>
                </a:schemeClr>
              </a:solidFill>
            </a:endParaRPr>
          </a:p>
          <a:p>
            <a:pPr lvl="2">
              <a:defRPr/>
            </a:pPr>
            <a:r>
              <a:rPr lang="en-US" dirty="0"/>
              <a:t>Master Data : Vendor Table</a:t>
            </a:r>
          </a:p>
          <a:p>
            <a:pPr lvl="2">
              <a:defRPr/>
            </a:pPr>
            <a:r>
              <a:rPr lang="en-US" dirty="0"/>
              <a:t>Transaction data : Orders Placed By Customers </a:t>
            </a:r>
            <a:r>
              <a:rPr lang="en-US" sz="1400" dirty="0">
                <a:solidFill>
                  <a:schemeClr val="tx1">
                    <a:lumMod val="65000"/>
                    <a:lumOff val="35000"/>
                  </a:schemeClr>
                </a:solidFill>
              </a:rPr>
              <a:t>		</a:t>
            </a:r>
          </a:p>
          <a:p>
            <a:endParaRPr lang="en-US" dirty="0"/>
          </a:p>
        </p:txBody>
      </p:sp>
      <p:pic>
        <p:nvPicPr>
          <p:cNvPr id="2" name="Audio 1">
            <a:hlinkClick r:id="" action="ppaction://media"/>
            <a:extLst>
              <a:ext uri="{FF2B5EF4-FFF2-40B4-BE49-F238E27FC236}">
                <a16:creationId xmlns:a16="http://schemas.microsoft.com/office/drawing/2014/main" id="{558EE961-8D41-4C52-92A9-2020D30AA97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1814296807"/>
      </p:ext>
    </p:extLst>
  </p:cSld>
  <p:clrMapOvr>
    <a:masterClrMapping/>
  </p:clrMapOvr>
  <mc:AlternateContent xmlns:mc="http://schemas.openxmlformats.org/markup-compatibility/2006" xmlns:p14="http://schemas.microsoft.com/office/powerpoint/2010/main">
    <mc:Choice Requires="p14">
      <p:transition spd="slow" p14:dur="2000" advTm="1867"/>
    </mc:Choice>
    <mc:Fallback xmlns="">
      <p:transition spd="slow" advTm="18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Tables</a:t>
            </a:r>
          </a:p>
        </p:txBody>
      </p:sp>
      <p:sp>
        <p:nvSpPr>
          <p:cNvPr id="5" name="Content Placeholder 4"/>
          <p:cNvSpPr>
            <a:spLocks noGrp="1"/>
          </p:cNvSpPr>
          <p:nvPr>
            <p:ph sz="quarter" idx="10"/>
          </p:nvPr>
        </p:nvSpPr>
        <p:spPr/>
        <p:txBody>
          <a:bodyPr/>
          <a:lstStyle/>
          <a:p>
            <a:pPr lvl="0">
              <a:defRPr/>
            </a:pPr>
            <a:r>
              <a:rPr lang="en-US" dirty="0"/>
              <a:t>TABLE FIELDS</a:t>
            </a:r>
          </a:p>
          <a:p>
            <a:pPr lvl="1">
              <a:defRPr/>
            </a:pPr>
            <a:r>
              <a:rPr lang="en-US" dirty="0"/>
              <a:t>Field Name</a:t>
            </a:r>
          </a:p>
          <a:p>
            <a:pPr lvl="2">
              <a:defRPr/>
            </a:pPr>
            <a:r>
              <a:rPr lang="en-US" dirty="0"/>
              <a:t>Should begin with an Alphabet</a:t>
            </a:r>
            <a:endParaRPr lang="en-US" dirty="0">
              <a:solidFill>
                <a:schemeClr val="tx1">
                  <a:lumMod val="65000"/>
                  <a:lumOff val="35000"/>
                </a:schemeClr>
              </a:solidFill>
            </a:endParaRPr>
          </a:p>
          <a:p>
            <a:pPr lvl="1">
              <a:defRPr/>
            </a:pPr>
            <a:r>
              <a:rPr lang="en-US" dirty="0"/>
              <a:t>Key Flag</a:t>
            </a:r>
          </a:p>
          <a:p>
            <a:pPr lvl="2">
              <a:defRPr/>
            </a:pPr>
            <a:r>
              <a:rPr lang="en-US" dirty="0"/>
              <a:t>Determines the Primary Key</a:t>
            </a:r>
          </a:p>
          <a:p>
            <a:pPr marL="1143000" lvl="2" indent="-228600" defTabSz="457200">
              <a:lnSpc>
                <a:spcPct val="100000"/>
              </a:lnSpc>
              <a:spcBef>
                <a:spcPct val="20000"/>
              </a:spcBef>
              <a:spcAft>
                <a:spcPts val="0"/>
              </a:spcAft>
              <a:buClrTx/>
              <a:buFont typeface="Arial"/>
              <a:buChar char="•"/>
              <a:defRPr/>
            </a:pPr>
            <a:endParaRPr lang="en-US" sz="900" dirty="0">
              <a:solidFill>
                <a:schemeClr val="tx1">
                  <a:lumMod val="65000"/>
                  <a:lumOff val="35000"/>
                </a:schemeClr>
              </a:solidFill>
            </a:endParaRPr>
          </a:p>
          <a:p>
            <a:pPr lvl="1">
              <a:defRPr/>
            </a:pPr>
            <a:r>
              <a:rPr lang="en-US" dirty="0"/>
              <a:t>Field Type</a:t>
            </a:r>
          </a:p>
          <a:p>
            <a:pPr lvl="2">
              <a:defRPr/>
            </a:pPr>
            <a:r>
              <a:rPr lang="en-US" dirty="0"/>
              <a:t>Data Type</a:t>
            </a:r>
          </a:p>
          <a:p>
            <a:pPr marL="1143000" lvl="2" indent="-228600" defTabSz="457200">
              <a:lnSpc>
                <a:spcPct val="100000"/>
              </a:lnSpc>
              <a:spcBef>
                <a:spcPct val="20000"/>
              </a:spcBef>
              <a:spcAft>
                <a:spcPts val="0"/>
              </a:spcAft>
              <a:buClrTx/>
              <a:buFont typeface="Arial"/>
              <a:buChar char="•"/>
              <a:defRPr/>
            </a:pPr>
            <a:endParaRPr lang="en-US" sz="900" dirty="0">
              <a:solidFill>
                <a:schemeClr val="tx1">
                  <a:lumMod val="65000"/>
                  <a:lumOff val="35000"/>
                </a:schemeClr>
              </a:solidFill>
            </a:endParaRPr>
          </a:p>
          <a:p>
            <a:pPr lvl="1">
              <a:defRPr/>
            </a:pPr>
            <a:r>
              <a:rPr lang="en-US" dirty="0"/>
              <a:t>Field Length</a:t>
            </a:r>
            <a:endParaRPr lang="en-US" dirty="0">
              <a:solidFill>
                <a:schemeClr val="tx1">
                  <a:lumMod val="65000"/>
                  <a:lumOff val="35000"/>
                </a:schemeClr>
              </a:solidFill>
            </a:endParaRPr>
          </a:p>
          <a:p>
            <a:pPr lvl="1">
              <a:defRPr/>
            </a:pPr>
            <a:r>
              <a:rPr lang="en-US" dirty="0"/>
              <a:t>Decimal Places</a:t>
            </a:r>
          </a:p>
          <a:p>
            <a:pPr lvl="2">
              <a:defRPr/>
            </a:pPr>
            <a:r>
              <a:rPr lang="en-US" dirty="0"/>
              <a:t>Number of Decimal Places</a:t>
            </a:r>
            <a:endParaRPr lang="en-US" dirty="0">
              <a:solidFill>
                <a:schemeClr val="tx1">
                  <a:lumMod val="65000"/>
                  <a:lumOff val="35000"/>
                </a:schemeClr>
              </a:solidFill>
            </a:endParaRPr>
          </a:p>
          <a:p>
            <a:pPr lvl="1">
              <a:defRPr/>
            </a:pPr>
            <a:r>
              <a:rPr lang="en-US" dirty="0"/>
              <a:t>Short Text – Description of the field</a:t>
            </a:r>
          </a:p>
          <a:p>
            <a:endParaRPr lang="en-US" dirty="0"/>
          </a:p>
        </p:txBody>
      </p:sp>
      <p:pic>
        <p:nvPicPr>
          <p:cNvPr id="2" name="Audio 1">
            <a:hlinkClick r:id="" action="ppaction://media"/>
            <a:extLst>
              <a:ext uri="{FF2B5EF4-FFF2-40B4-BE49-F238E27FC236}">
                <a16:creationId xmlns:a16="http://schemas.microsoft.com/office/drawing/2014/main" id="{3C1952BE-D7D2-4BA7-B0FF-0FA5935A40A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6299200"/>
            <a:ext cx="406400" cy="406400"/>
          </a:xfrm>
          <a:prstGeom prst="rect">
            <a:avLst/>
          </a:prstGeom>
        </p:spPr>
      </p:pic>
    </p:spTree>
    <p:extLst>
      <p:ext uri="{BB962C8B-B14F-4D97-AF65-F5344CB8AC3E}">
        <p14:creationId xmlns:p14="http://schemas.microsoft.com/office/powerpoint/2010/main" val="334506598"/>
      </p:ext>
    </p:extLst>
  </p:cSld>
  <p:clrMapOvr>
    <a:masterClrMapping/>
  </p:clrMapOvr>
  <mc:AlternateContent xmlns:mc="http://schemas.openxmlformats.org/markup-compatibility/2006" xmlns:p14="http://schemas.microsoft.com/office/powerpoint/2010/main">
    <mc:Choice Requires="p14">
      <p:transition spd="slow" p14:dur="2000" advTm="3366"/>
    </mc:Choice>
    <mc:Fallback xmlns="">
      <p:transition spd="slow" advTm="3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9571AA-6C82-4AB4-AF73-0537A9B5E867}"/>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9b258c7-9c72-463b-80f6-91d061ebb25d"/>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25386</TotalTime>
  <Words>1435</Words>
  <Application>Microsoft Office PowerPoint</Application>
  <PresentationFormat>On-screen Show (4:3)</PresentationFormat>
  <Paragraphs>280</Paragraphs>
  <Slides>37</Slides>
  <Notes>36</Notes>
  <HiddenSlides>0</HiddenSlides>
  <MMClips>3</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Candara</vt:lpstr>
      <vt:lpstr>Gill Sans MT</vt:lpstr>
      <vt:lpstr>Verdana</vt:lpstr>
      <vt:lpstr>Wingdings</vt:lpstr>
      <vt:lpstr>Covers</vt:lpstr>
      <vt:lpstr>Slides</vt:lpstr>
      <vt:lpstr>Dividers</vt:lpstr>
      <vt:lpstr>Back cover</vt:lpstr>
      <vt:lpstr>think-cell Slide</vt:lpstr>
      <vt:lpstr>ABAP Part I</vt:lpstr>
      <vt:lpstr>Lesson Objectives</vt:lpstr>
      <vt:lpstr>Data Dictionary</vt:lpstr>
      <vt:lpstr>ABAP Dictionary</vt:lpstr>
      <vt:lpstr>ABAP Dictionary </vt:lpstr>
      <vt:lpstr>Standard Tables</vt:lpstr>
      <vt:lpstr>Types of Table </vt:lpstr>
      <vt:lpstr>Tables</vt:lpstr>
      <vt:lpstr>Tables</vt:lpstr>
      <vt:lpstr>Tables - Transparent</vt:lpstr>
      <vt:lpstr>Table Creation</vt:lpstr>
      <vt:lpstr>Table Creation</vt:lpstr>
      <vt:lpstr>Delivery Classes</vt:lpstr>
      <vt:lpstr>Table Creation - Fields</vt:lpstr>
      <vt:lpstr>Table Creation - Fields</vt:lpstr>
      <vt:lpstr>Demo</vt:lpstr>
      <vt:lpstr>Table Creation</vt:lpstr>
      <vt:lpstr>Tables</vt:lpstr>
      <vt:lpstr>Demo</vt:lpstr>
      <vt:lpstr>Tables – Technical Settings</vt:lpstr>
      <vt:lpstr>Data Class</vt:lpstr>
      <vt:lpstr>Data Class</vt:lpstr>
      <vt:lpstr>Data elements , Domain and fields</vt:lpstr>
      <vt:lpstr>Domain</vt:lpstr>
      <vt:lpstr>Creating Domain</vt:lpstr>
      <vt:lpstr>Creating Domain</vt:lpstr>
      <vt:lpstr>Creating Domain (Contd.).</vt:lpstr>
      <vt:lpstr>Domain</vt:lpstr>
      <vt:lpstr>Data Elements</vt:lpstr>
      <vt:lpstr>Data Elements</vt:lpstr>
      <vt:lpstr>Creating Data Element</vt:lpstr>
      <vt:lpstr>Creating Data Element</vt:lpstr>
      <vt:lpstr>Creating Data Element</vt:lpstr>
      <vt:lpstr>Demo</vt:lpstr>
      <vt:lpstr>Standard Tables</vt:lpstr>
      <vt:lpstr>Review Question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419</cp:revision>
  <cp:lastPrinted>2016-07-11T09:30:50Z</cp:lastPrinted>
  <dcterms:created xsi:type="dcterms:W3CDTF">2012-05-18T02:59:15Z</dcterms:created>
  <dcterms:modified xsi:type="dcterms:W3CDTF">2021-01-25T05:17:45Z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0x010100701F777920F58F449DFE723C8ECB983A</vt:lpwstr>
  </property>
  <property fmtid="{D5CDD505-2E9C-101B-9397-08002B2CF9AE}" pid="4" name="_SourceUrl">
    <vt:lpwstr/>
  </property>
</Properties>
</file>