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0" r:id="rId5"/>
    <p:sldMasterId id="2147483706" r:id="rId6"/>
    <p:sldMasterId id="2147483711" r:id="rId7"/>
  </p:sldMasterIdLst>
  <p:notesMasterIdLst>
    <p:notesMasterId r:id="rId25"/>
  </p:notesMasterIdLst>
  <p:handoutMasterIdLst>
    <p:handoutMasterId r:id="rId26"/>
  </p:handoutMasterIdLst>
  <p:sldIdLst>
    <p:sldId id="750" r:id="rId8"/>
    <p:sldId id="751" r:id="rId9"/>
    <p:sldId id="752" r:id="rId10"/>
    <p:sldId id="753" r:id="rId11"/>
    <p:sldId id="754" r:id="rId12"/>
    <p:sldId id="755" r:id="rId13"/>
    <p:sldId id="756" r:id="rId14"/>
    <p:sldId id="757" r:id="rId15"/>
    <p:sldId id="758" r:id="rId16"/>
    <p:sldId id="759" r:id="rId17"/>
    <p:sldId id="760" r:id="rId18"/>
    <p:sldId id="761" r:id="rId19"/>
    <p:sldId id="778" r:id="rId20"/>
    <p:sldId id="762" r:id="rId21"/>
    <p:sldId id="779" r:id="rId22"/>
    <p:sldId id="776" r:id="rId23"/>
    <p:sldId id="777"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79973" autoAdjust="0"/>
  </p:normalViewPr>
  <p:slideViewPr>
    <p:cSldViewPr snapToGrid="0" showGuides="1">
      <p:cViewPr varScale="1">
        <p:scale>
          <a:sx n="50" d="100"/>
          <a:sy n="50" d="100"/>
        </p:scale>
        <p:origin x="1640" y="36"/>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2" d="100"/>
          <a:sy n="62" d="100"/>
        </p:scale>
        <p:origin x="3062" y="6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1/25/2021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214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9097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To display a parameter as a radio button, use the addition </a:t>
            </a:r>
            <a:r>
              <a:rPr lang="en-US" altLang="en-US" dirty="0" err="1"/>
              <a:t>radiobutton</a:t>
            </a:r>
            <a:r>
              <a:rPr lang="en-US" altLang="en-US" dirty="0"/>
              <a:t> group g. You cannot specify a data type or length; it will default to type c and length 1. g is an arbitrary group name one to four characters long. You can have more than one group in a program. The parameter will contain a capital X, if the radio button is selected; it will contain a blank if not selected. To be initially selected, the radio button should contain a default value of capital X. No other values are valid for a radio button. E</a:t>
            </a:r>
            <a:endParaRPr lang="en-IN" altLang="en-US" dirty="0"/>
          </a:p>
          <a:p>
            <a:endParaRPr lang="en-US" altLang="en-US" dirty="0"/>
          </a:p>
        </p:txBody>
      </p:sp>
      <p:sp>
        <p:nvSpPr>
          <p:cNvPr id="73731"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83380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2346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2977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351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7066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26376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051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901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defining input screens for the use of reporting on data, various selection elements can be combined to maintain data integrity and still be easy to use. </a:t>
            </a:r>
          </a:p>
          <a:p>
            <a:r>
              <a:rPr lang="en-US"/>
              <a:t>These elements include standard input fields such as selection options and parameters, as well as others such as check boxes, radio buttons, and pushbuttons all arranged on a selection screen </a:t>
            </a:r>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964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670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2688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Where:</a:t>
            </a:r>
          </a:p>
          <a:p>
            <a:pPr lvl="1"/>
            <a:r>
              <a:rPr lang="en-US" altLang="en-US"/>
              <a:t>p1 is the parameter name</a:t>
            </a:r>
          </a:p>
          <a:p>
            <a:pPr lvl="1"/>
            <a:r>
              <a:rPr lang="en-US" altLang="en-US"/>
              <a:t>v1 is the name of a previously defined variable or parameter, or is the name of a field that belongs to a table or structure in the Data 	Dictionary</a:t>
            </a:r>
          </a:p>
          <a:p>
            <a:pPr lvl="1"/>
            <a:r>
              <a:rPr lang="en-US" altLang="en-US"/>
              <a:t>(l) is the internal length specification</a:t>
            </a:r>
          </a:p>
          <a:p>
            <a:pPr lvl="1"/>
            <a:r>
              <a:rPr lang="en-US" altLang="en-US"/>
              <a:t>t is the data type</a:t>
            </a:r>
          </a:p>
          <a:p>
            <a:pPr lvl="1"/>
            <a:r>
              <a:rPr lang="en-US" altLang="en-US"/>
              <a:t>d is the number of decimal places (used only with type p)</a:t>
            </a:r>
          </a:p>
          <a:p>
            <a:pPr lvl="1"/>
            <a:r>
              <a:rPr lang="en-US" altLang="en-US"/>
              <a:t>‘xxx’  is a literal or previously defined variable that supplies </a:t>
            </a:r>
          </a:p>
          <a:p>
            <a:pPr lvl="1"/>
            <a:r>
              <a:rPr lang="en-US" altLang="en-US"/>
              <a:t>    a default value</a:t>
            </a:r>
          </a:p>
          <a:p>
            <a:endParaRPr lang="en-US" altLang="en-US"/>
          </a:p>
          <a:p>
            <a:endParaRPr lang="en-US" altLang="en-US"/>
          </a:p>
        </p:txBody>
      </p:sp>
      <p:sp>
        <p:nvSpPr>
          <p:cNvPr id="63491"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1381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1919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6338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51195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0.xml"/><Relationship Id="rId7" Type="http://schemas.openxmlformats.org/officeDocument/2006/relationships/oleObject" Target="../embeddings/oleObject1.bin"/><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4.xml"/><Relationship Id="rId7" Type="http://schemas.openxmlformats.org/officeDocument/2006/relationships/oleObject" Target="../embeddings/oleObject2.bin"/><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image" Target="../media/image13.emf"/><Relationship Id="rId4" Type="http://schemas.openxmlformats.org/officeDocument/2006/relationships/tags" Target="../tags/tag19.xml"/><Relationship Id="rId9" Type="http://schemas.openxmlformats.org/officeDocument/2006/relationships/oleObject" Target="../embeddings/oleObject3.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9.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6.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0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08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153424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60266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2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7039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32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566126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06738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57998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94989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7" y="1148607"/>
            <a:ext cx="8495470" cy="504056"/>
          </a:xfrm>
        </p:spPr>
        <p:txBody>
          <a:bodyPr/>
          <a:lstStyle>
            <a:lvl1pPr>
              <a:defRPr>
                <a:solidFill>
                  <a:schemeClr val="accent2"/>
                </a:solidFill>
              </a:defRPr>
            </a:lvl1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7"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1"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4" y="1052737"/>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8048154"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4899184" y="4445649"/>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400"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userDrawn="1"/>
        </p:nvGrpSpPr>
        <p:grpSpPr>
          <a:xfrm>
            <a:off x="3665417" y="2404119"/>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41"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51"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62"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71"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30" y="3979258"/>
            <a:ext cx="333137" cy="333195"/>
          </a:xfrm>
          <a:prstGeom prst="rect">
            <a:avLst/>
          </a:prstGeom>
          <a:noFill/>
        </p:spPr>
      </p:pic>
      <p:sp>
        <p:nvSpPr>
          <p:cNvPr id="40" name="Rectangle 39"/>
          <p:cNvSpPr/>
          <p:nvPr userDrawn="1"/>
        </p:nvSpPr>
        <p:spPr>
          <a:xfrm>
            <a:off x="374930" y="5640922"/>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3000"/>
              </a:lnSpc>
              <a:defRPr sz="2600" baseline="0">
                <a:solidFill>
                  <a:schemeClr val="accent1"/>
                </a:solidFill>
              </a:defRPr>
            </a:lvl1pPr>
            <a:lvl2pPr>
              <a:defRPr sz="2400">
                <a:solidFill>
                  <a:schemeClr val="bg1"/>
                </a:solidFill>
              </a:defRPr>
            </a:lvl2pPr>
          </a:lstStyle>
          <a:p>
            <a:pPr lvl="0"/>
            <a:r>
              <a:rPr lang="en-US"/>
              <a:t>Click to 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61205014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9652343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3445140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1819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9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5.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theme" Target="../theme/theme3.xml"/><Relationship Id="rId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7" r:id="rId8"/>
    <p:sldLayoutId id="2147483698" r:id="rId9"/>
    <p:sldLayoutId id="2147483699" r:id="rId10"/>
    <p:sldLayoutId id="2147483675"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3"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8"/>
            <a:ext cx="420168" cy="420241"/>
          </a:xfrm>
          <a:prstGeom prst="rect">
            <a:avLst/>
          </a:prstGeom>
        </p:spPr>
      </p:pic>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700" indent="-180975"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675" indent="-180975"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650" indent="-180975"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625" indent="-180975"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4"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8"/>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5" y="260648"/>
            <a:ext cx="8312649"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8"/>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a:solidFill>
                  <a:schemeClr val="tx1"/>
                </a:solidFill>
              </a:rPr>
              <a:t>Lesson 04: </a:t>
            </a:r>
            <a:r>
              <a:rPr lang="en-US" sz="2000" dirty="0">
                <a:solidFill>
                  <a:schemeClr val="tx1"/>
                </a:solidFill>
              </a:rPr>
              <a:t>Selection Screen</a:t>
            </a:r>
          </a:p>
        </p:txBody>
      </p:sp>
      <p:sp>
        <p:nvSpPr>
          <p:cNvPr id="11" name="Title 10"/>
          <p:cNvSpPr>
            <a:spLocks noGrp="1"/>
          </p:cNvSpPr>
          <p:nvPr>
            <p:ph type="ctrTitle" idx="4294967295"/>
          </p:nvPr>
        </p:nvSpPr>
        <p:spPr>
          <a:xfrm>
            <a:off x="171739" y="2484438"/>
            <a:ext cx="4577773" cy="1096962"/>
          </a:xfrm>
        </p:spPr>
        <p:txBody>
          <a:bodyPr>
            <a:normAutofit/>
          </a:bodyPr>
          <a:lstStyle/>
          <a:p>
            <a:r>
              <a:rPr lang="en-US" sz="3600" dirty="0"/>
              <a:t>ABAP Part I</a:t>
            </a:r>
          </a:p>
        </p:txBody>
      </p:sp>
    </p:spTree>
    <p:extLst>
      <p:ext uri="{BB962C8B-B14F-4D97-AF65-F5344CB8AC3E}">
        <p14:creationId xmlns:p14="http://schemas.microsoft.com/office/powerpoint/2010/main" val="31822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en-US"/>
              <a:t>Additions to Parameter statement</a:t>
            </a:r>
          </a:p>
        </p:txBody>
      </p:sp>
      <p:sp>
        <p:nvSpPr>
          <p:cNvPr id="70658" name="Rectangle 3"/>
          <p:cNvSpPr>
            <a:spLocks noGrp="1" noChangeArrowheads="1"/>
          </p:cNvSpPr>
          <p:nvPr>
            <p:ph sz="quarter" idx="10"/>
          </p:nvPr>
        </p:nvSpPr>
        <p:spPr/>
        <p:txBody>
          <a:bodyPr/>
          <a:lstStyle/>
          <a:p>
            <a:pPr eaLnBrk="1" hangingPunct="1"/>
            <a:r>
              <a:rPr lang="en-US" altLang="en-US" dirty="0"/>
              <a:t>Using  the Addition : Lower Case</a:t>
            </a:r>
          </a:p>
          <a:p>
            <a:pPr lvl="1" eaLnBrk="1" hangingPunct="1"/>
            <a:r>
              <a:rPr lang="en-US" altLang="en-US" dirty="0"/>
              <a:t>All values entered into a parameter are translated into uppercase by default. To turn off this translation, use the addition </a:t>
            </a:r>
            <a:r>
              <a:rPr lang="en-US" altLang="en-US" i="1" dirty="0"/>
              <a:t>lower case</a:t>
            </a:r>
            <a:r>
              <a:rPr lang="en-US" altLang="en-US" dirty="0"/>
              <a:t>. </a:t>
            </a:r>
          </a:p>
          <a:p>
            <a:pPr lvl="1" eaLnBrk="1" hangingPunct="1"/>
            <a:r>
              <a:rPr lang="en-US" altLang="en-US" dirty="0"/>
              <a:t>This translation applies only to character fields. </a:t>
            </a:r>
          </a:p>
          <a:p>
            <a:pPr eaLnBrk="1" hangingPunct="1"/>
            <a:r>
              <a:rPr lang="en-US" altLang="en-US" dirty="0"/>
              <a:t> Using  the Addition : Check Box</a:t>
            </a:r>
          </a:p>
          <a:p>
            <a:pPr lvl="1" eaLnBrk="1" hangingPunct="1"/>
            <a:r>
              <a:rPr lang="en-US" altLang="en-US" dirty="0"/>
              <a:t>A checkbox has two states: ticked and clear. </a:t>
            </a:r>
          </a:p>
          <a:p>
            <a:pPr lvl="1" eaLnBrk="1" hangingPunct="1"/>
            <a:r>
              <a:rPr lang="en-US" altLang="en-US" dirty="0"/>
              <a:t>You use them when you want to present the user with an on/off or true or false type of choice.</a:t>
            </a:r>
          </a:p>
          <a:p>
            <a:pPr lvl="1" eaLnBrk="1" hangingPunct="1"/>
            <a:r>
              <a:rPr lang="en-US" altLang="en-US" dirty="0"/>
              <a:t> You can use more than one checkbox on a screen. </a:t>
            </a:r>
          </a:p>
          <a:p>
            <a:pPr lvl="2" eaLnBrk="1" hangingPunct="1">
              <a:buFont typeface="Arial" panose="020B0604020202020204" pitchFamily="34" charset="0"/>
              <a:buNone/>
            </a:pPr>
            <a:endParaRPr lang="en-US" altLang="en-US" b="1" dirty="0">
              <a:solidFill>
                <a:srgbClr val="000000"/>
              </a:solidFill>
            </a:endParaRPr>
          </a:p>
          <a:p>
            <a:pPr lvl="2" eaLnBrk="1" hangingPunct="1">
              <a:buFont typeface="Arial" panose="020B0604020202020204" pitchFamily="34" charset="0"/>
              <a:buNone/>
            </a:pPr>
            <a:r>
              <a:rPr lang="en-US" altLang="en-US" b="1" dirty="0">
                <a:solidFill>
                  <a:srgbClr val="000000"/>
                </a:solidFill>
              </a:rPr>
              <a:t>E.g. parameters: cb1	as checkbox default ‘X’,</a:t>
            </a:r>
          </a:p>
          <a:p>
            <a:pPr lvl="2" eaLnBrk="1" hangingPunct="1">
              <a:buFont typeface="Arial" panose="020B0604020202020204" pitchFamily="34" charset="0"/>
              <a:buNone/>
            </a:pPr>
            <a:r>
              <a:rPr lang="en-US" altLang="en-US" b="1" dirty="0">
                <a:solidFill>
                  <a:srgbClr val="000000"/>
                </a:solidFill>
              </a:rPr>
              <a:t>	                         cb2 	as checkbox,</a:t>
            </a:r>
          </a:p>
        </p:txBody>
      </p:sp>
    </p:spTree>
    <p:extLst>
      <p:ext uri="{BB962C8B-B14F-4D97-AF65-F5344CB8AC3E}">
        <p14:creationId xmlns:p14="http://schemas.microsoft.com/office/powerpoint/2010/main" val="186361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altLang="en-US"/>
              <a:t>Additions to Parameter statement</a:t>
            </a:r>
          </a:p>
        </p:txBody>
      </p:sp>
      <p:sp>
        <p:nvSpPr>
          <p:cNvPr id="2" name="Content Placeholder 1"/>
          <p:cNvSpPr>
            <a:spLocks noGrp="1"/>
          </p:cNvSpPr>
          <p:nvPr>
            <p:ph sz="quarter" idx="10"/>
          </p:nvPr>
        </p:nvSpPr>
        <p:spPr/>
        <p:txBody>
          <a:bodyPr/>
          <a:lstStyle/>
          <a:p>
            <a:r>
              <a:rPr lang="en-US" dirty="0"/>
              <a:t>Using  the Addition : </a:t>
            </a:r>
            <a:r>
              <a:rPr lang="en-US" dirty="0" err="1"/>
              <a:t>radiobutton</a:t>
            </a:r>
            <a:r>
              <a:rPr lang="en-US" dirty="0"/>
              <a:t> group</a:t>
            </a:r>
          </a:p>
          <a:p>
            <a:pPr lvl="1"/>
            <a:r>
              <a:rPr lang="en-US" dirty="0"/>
              <a:t>Like check boxes, a radio button also has two states: selected and not selected. </a:t>
            </a:r>
          </a:p>
          <a:p>
            <a:pPr lvl="1"/>
            <a:r>
              <a:rPr lang="en-US" dirty="0"/>
              <a:t>Unlike check boxes, radio buttons never operate alone; they operate in groups. </a:t>
            </a:r>
          </a:p>
          <a:p>
            <a:pPr lvl="1"/>
            <a:r>
              <a:rPr lang="en-US" dirty="0"/>
              <a:t>You can have any number of radio buttons in a group (greater than 1), but only one can be selected at a time. </a:t>
            </a:r>
          </a:p>
          <a:p>
            <a:pPr lvl="1"/>
            <a:r>
              <a:rPr lang="en-US" dirty="0"/>
              <a:t>They are used when you need to present the user with a list of alternatives in which only one option can be chosen</a:t>
            </a:r>
          </a:p>
          <a:p>
            <a:r>
              <a:rPr lang="en-US" dirty="0"/>
              <a:t>To display a parameter as a radio button, use the addition </a:t>
            </a:r>
            <a:r>
              <a:rPr lang="en-US" dirty="0" err="1"/>
              <a:t>radiobutton</a:t>
            </a:r>
            <a:r>
              <a:rPr lang="en-US" dirty="0"/>
              <a:t> group g. </a:t>
            </a:r>
          </a:p>
          <a:p>
            <a:pPr lvl="1"/>
            <a:r>
              <a:rPr lang="en-US" dirty="0"/>
              <a:t>E.g.  parameters:  rb1	</a:t>
            </a:r>
            <a:r>
              <a:rPr lang="en-US" dirty="0" err="1"/>
              <a:t>radiobutton</a:t>
            </a:r>
            <a:r>
              <a:rPr lang="en-US" dirty="0"/>
              <a:t> group g1 default ‘X’,</a:t>
            </a:r>
          </a:p>
          <a:p>
            <a:pPr marL="0" indent="0">
              <a:buNone/>
            </a:pPr>
            <a:r>
              <a:rPr lang="en-US" dirty="0"/>
              <a:t>       		           rb2 	</a:t>
            </a:r>
            <a:r>
              <a:rPr lang="en-US" dirty="0" err="1"/>
              <a:t>radiobutton</a:t>
            </a:r>
            <a:r>
              <a:rPr lang="en-US" dirty="0"/>
              <a:t> group g1,</a:t>
            </a:r>
          </a:p>
          <a:p>
            <a:pPr marL="0" indent="0">
              <a:buNone/>
            </a:pPr>
            <a:r>
              <a:rPr lang="en-US" dirty="0"/>
              <a:t>	                       rb3 	</a:t>
            </a:r>
            <a:r>
              <a:rPr lang="en-US" dirty="0" err="1"/>
              <a:t>radiobutton</a:t>
            </a:r>
            <a:r>
              <a:rPr lang="en-US" dirty="0"/>
              <a:t> group   g1.</a:t>
            </a:r>
          </a:p>
          <a:p>
            <a:endParaRPr lang="en-US" dirty="0"/>
          </a:p>
        </p:txBody>
      </p:sp>
    </p:spTree>
    <p:extLst>
      <p:ext uri="{BB962C8B-B14F-4D97-AF65-F5344CB8AC3E}">
        <p14:creationId xmlns:p14="http://schemas.microsoft.com/office/powerpoint/2010/main" val="391530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itle 1"/>
          <p:cNvSpPr>
            <a:spLocks noGrp="1"/>
          </p:cNvSpPr>
          <p:nvPr>
            <p:ph type="title"/>
          </p:nvPr>
        </p:nvSpPr>
        <p:spPr/>
        <p:txBody>
          <a:bodyPr/>
          <a:lstStyle/>
          <a:p>
            <a:pPr eaLnBrk="1" hangingPunct="1"/>
            <a:r>
              <a:rPr lang="en-US" altLang="en-US"/>
              <a:t>Parameter Fields</a:t>
            </a:r>
            <a:endParaRPr lang="en-IN" altLang="en-US"/>
          </a:p>
        </p:txBody>
      </p:sp>
      <p:sp>
        <p:nvSpPr>
          <p:cNvPr id="74754" name="Content Placeholder 2"/>
          <p:cNvSpPr>
            <a:spLocks noGrp="1"/>
          </p:cNvSpPr>
          <p:nvPr>
            <p:ph sz="quarter" idx="10"/>
          </p:nvPr>
        </p:nvSpPr>
        <p:spPr/>
        <p:txBody>
          <a:bodyPr/>
          <a:lstStyle/>
          <a:p>
            <a:pPr eaLnBrk="1" hangingPunct="1"/>
            <a:r>
              <a:rPr lang="en-US" altLang="en-US"/>
              <a:t>Parameter Input Field Labels</a:t>
            </a:r>
          </a:p>
          <a:p>
            <a:pPr lvl="1" eaLnBrk="1" hangingPunct="1"/>
            <a:r>
              <a:rPr lang="en-US" altLang="en-US"/>
              <a:t>On the selection screen to the left of each parameter’s input field is a label. </a:t>
            </a:r>
          </a:p>
          <a:p>
            <a:pPr lvl="1" eaLnBrk="1" hangingPunct="1"/>
            <a:r>
              <a:rPr lang="en-US" altLang="en-US"/>
              <a:t>By default, the label is the same as the name of the parameter. </a:t>
            </a:r>
          </a:p>
          <a:p>
            <a:pPr lvl="1" eaLnBrk="1" hangingPunct="1"/>
            <a:r>
              <a:rPr lang="en-US" altLang="en-US"/>
              <a:t>You can set these labels manually. </a:t>
            </a:r>
          </a:p>
          <a:p>
            <a:pPr lvl="1" eaLnBrk="1" hangingPunct="1"/>
            <a:r>
              <a:rPr lang="en-US" altLang="en-US"/>
              <a:t>For parameters defined like Data Dictionary fields, you can retrieve the label automatically from the data element.</a:t>
            </a:r>
            <a:endParaRPr lang="en-IN" altLang="en-US"/>
          </a:p>
          <a:p>
            <a:pPr eaLnBrk="1" hangingPunct="1"/>
            <a:r>
              <a:rPr lang="en-US" altLang="en-US"/>
              <a:t>Changing Parameter Labels</a:t>
            </a:r>
          </a:p>
          <a:p>
            <a:pPr lvl="1" eaLnBrk="1" hangingPunct="1"/>
            <a:r>
              <a:rPr lang="en-US" altLang="en-US"/>
              <a:t>You can change the labels for the parameters appearing on the selection screen by using the text symbols. </a:t>
            </a:r>
          </a:p>
          <a:p>
            <a:pPr lvl="1" eaLnBrk="1" hangingPunct="1"/>
            <a:r>
              <a:rPr lang="en-US" altLang="en-US"/>
              <a:t>Follow this path to change the text symbols. </a:t>
            </a:r>
          </a:p>
          <a:p>
            <a:pPr lvl="2" eaLnBrk="1" hangingPunct="1"/>
            <a:r>
              <a:rPr lang="en-US" altLang="en-US"/>
              <a:t>(Menu bar –GOTO-&gt;TEXT ELEMENTS -&gt;SELECTION TEXTS)</a:t>
            </a:r>
            <a:endParaRPr lang="en-IN" altLang="en-US"/>
          </a:p>
          <a:p>
            <a:pPr lvl="1" eaLnBrk="1" hangingPunct="1"/>
            <a:endParaRPr lang="en-IN" altLang="en-US"/>
          </a:p>
          <a:p>
            <a:pPr eaLnBrk="1" hangingPunct="1"/>
            <a:endParaRPr lang="en-IN" altLang="en-US"/>
          </a:p>
          <a:p>
            <a:pPr eaLnBrk="1" hangingPunct="1"/>
            <a:endParaRPr lang="en-IN" altLang="en-US"/>
          </a:p>
        </p:txBody>
      </p:sp>
    </p:spTree>
    <p:extLst>
      <p:ext uri="{BB962C8B-B14F-4D97-AF65-F5344CB8AC3E}">
        <p14:creationId xmlns:p14="http://schemas.microsoft.com/office/powerpoint/2010/main" val="413930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Program on using Parameters and its options</a:t>
            </a:r>
          </a:p>
        </p:txBody>
      </p:sp>
    </p:spTree>
    <p:extLst>
      <p:ext uri="{BB962C8B-B14F-4D97-AF65-F5344CB8AC3E}">
        <p14:creationId xmlns:p14="http://schemas.microsoft.com/office/powerpoint/2010/main" val="149083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Screen: Declaring Fields with Select-Options </a:t>
            </a:r>
          </a:p>
        </p:txBody>
      </p:sp>
      <p:sp>
        <p:nvSpPr>
          <p:cNvPr id="3" name="Content Placeholder 2"/>
          <p:cNvSpPr>
            <a:spLocks noGrp="1"/>
          </p:cNvSpPr>
          <p:nvPr>
            <p:ph sz="quarter" idx="10"/>
          </p:nvPr>
        </p:nvSpPr>
        <p:spPr/>
        <p:txBody>
          <a:bodyPr/>
          <a:lstStyle/>
          <a:p>
            <a:r>
              <a:rPr lang="en-US" sz="1800" dirty="0"/>
              <a:t>OBLIGATORY generates a mandatory field. </a:t>
            </a:r>
          </a:p>
          <a:p>
            <a:r>
              <a:rPr lang="en-US" sz="1800" dirty="0"/>
              <a:t>NO-EXTENSION suppresses multiple single or multiple range selections. </a:t>
            </a:r>
          </a:p>
          <a:p>
            <a:r>
              <a:rPr lang="en-US" sz="1800" dirty="0"/>
              <a:t>NO INTERVALS suppresses the SELTAB-HIGH (upper interval limit) entry on the selection screen. </a:t>
            </a:r>
          </a:p>
        </p:txBody>
      </p:sp>
      <p:pic>
        <p:nvPicPr>
          <p:cNvPr id="7" name="Picture 6"/>
          <p:cNvPicPr>
            <a:picLocks noChangeAspect="1"/>
          </p:cNvPicPr>
          <p:nvPr/>
        </p:nvPicPr>
        <p:blipFill>
          <a:blip r:embed="rId3"/>
          <a:stretch>
            <a:fillRect/>
          </a:stretch>
        </p:blipFill>
        <p:spPr>
          <a:xfrm>
            <a:off x="2661003" y="3265528"/>
            <a:ext cx="5921253" cy="2872989"/>
          </a:xfrm>
          <a:prstGeom prst="rect">
            <a:avLst/>
          </a:prstGeom>
          <a:ln>
            <a:solidFill>
              <a:prstClr val="black"/>
            </a:solidFill>
          </a:ln>
        </p:spPr>
      </p:pic>
    </p:spTree>
    <p:extLst>
      <p:ext uri="{BB962C8B-B14F-4D97-AF65-F5344CB8AC3E}">
        <p14:creationId xmlns:p14="http://schemas.microsoft.com/office/powerpoint/2010/main" val="314158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using select-options</a:t>
            </a:r>
          </a:p>
        </p:txBody>
      </p:sp>
    </p:spTree>
    <p:extLst>
      <p:ext uri="{BB962C8B-B14F-4D97-AF65-F5344CB8AC3E}">
        <p14:creationId xmlns:p14="http://schemas.microsoft.com/office/powerpoint/2010/main" val="9306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defRPr/>
            </a:pPr>
            <a:r>
              <a:rPr lang="en-US" dirty="0"/>
              <a:t>How to create a selection screen</a:t>
            </a:r>
          </a:p>
        </p:txBody>
      </p:sp>
    </p:spTree>
    <p:extLst>
      <p:ext uri="{BB962C8B-B14F-4D97-AF65-F5344CB8AC3E}">
        <p14:creationId xmlns:p14="http://schemas.microsoft.com/office/powerpoint/2010/main" val="192261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pPr>
              <a:buClr>
                <a:srgbClr val="00B0F0"/>
              </a:buClr>
            </a:pPr>
            <a:r>
              <a:rPr lang="en-US" dirty="0"/>
              <a:t>1. Selection screen elements can be combined into cohesive units called ____. </a:t>
            </a:r>
          </a:p>
          <a:p>
            <a:pPr marL="342900" indent="-342900">
              <a:buClr>
                <a:srgbClr val="00B0F0"/>
              </a:buClr>
              <a:buAutoNum type="arabicPeriod"/>
            </a:pPr>
            <a:endParaRPr lang="en-US" altLang="en-US" dirty="0"/>
          </a:p>
          <a:p>
            <a:pPr>
              <a:buClr>
                <a:srgbClr val="00B0F0"/>
              </a:buClr>
            </a:pPr>
            <a:r>
              <a:rPr lang="en-US" altLang="en-US" dirty="0"/>
              <a:t>2.  The  default selection screen has the number ____.</a:t>
            </a:r>
          </a:p>
          <a:p>
            <a:pPr>
              <a:buClr>
                <a:srgbClr val="00B0F0"/>
              </a:buClr>
            </a:pPr>
            <a:endParaRPr lang="en-US" altLang="en-US" dirty="0"/>
          </a:p>
          <a:p>
            <a:pPr marL="174625" lvl="1" indent="0">
              <a:buNone/>
            </a:pPr>
            <a:endParaRPr lang="en-US" dirty="0">
              <a:solidFill>
                <a:schemeClr val="tx1"/>
              </a:solidFill>
            </a:endParaRPr>
          </a:p>
        </p:txBody>
      </p:sp>
    </p:spTree>
    <p:extLst>
      <p:ext uri="{BB962C8B-B14F-4D97-AF65-F5344CB8AC3E}">
        <p14:creationId xmlns:p14="http://schemas.microsoft.com/office/powerpoint/2010/main" val="120284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understand -</a:t>
            </a:r>
          </a:p>
          <a:p>
            <a:pPr lvl="1">
              <a:defRPr/>
            </a:pPr>
            <a:r>
              <a:rPr lang="en-US" dirty="0"/>
              <a:t>Learn to create a selection screen</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6406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IN" dirty="0"/>
              <a:t>Defining Selection Screens </a:t>
            </a:r>
            <a:endParaRPr lang="en-US" dirty="0"/>
          </a:p>
        </p:txBody>
      </p:sp>
      <p:sp>
        <p:nvSpPr>
          <p:cNvPr id="752643" name="Rectangle 3"/>
          <p:cNvSpPr>
            <a:spLocks noGrp="1" noChangeArrowheads="1"/>
          </p:cNvSpPr>
          <p:nvPr>
            <p:ph sz="quarter" idx="10"/>
          </p:nvPr>
        </p:nvSpPr>
        <p:spPr/>
        <p:txBody>
          <a:bodyPr>
            <a:normAutofit/>
          </a:bodyPr>
          <a:lstStyle/>
          <a:p>
            <a:r>
              <a:rPr lang="en-IN" dirty="0"/>
              <a:t>There are three ABAP statements for defining selection screens:</a:t>
            </a:r>
          </a:p>
          <a:p>
            <a:pPr lvl="1"/>
            <a:r>
              <a:rPr lang="en-IN" dirty="0"/>
              <a:t>PARAMETERS for single fields </a:t>
            </a:r>
          </a:p>
          <a:p>
            <a:pPr lvl="1"/>
            <a:r>
              <a:rPr lang="en-IN" dirty="0"/>
              <a:t>SELECT-OPTIONS  for complex selections </a:t>
            </a:r>
          </a:p>
          <a:p>
            <a:pPr lvl="1"/>
            <a:r>
              <a:rPr lang="en-IN" dirty="0"/>
              <a:t>SELECTION-SCREEN for formatting the selection screen and defining user-specific selection screens</a:t>
            </a:r>
          </a:p>
          <a:p>
            <a:r>
              <a:rPr lang="en-IN" dirty="0"/>
              <a:t>The selection screen that is defined using PARAMETERS or SELECT-OPTIONS statements on their own, has a standard layout in which all parameters appear line by line. </a:t>
            </a:r>
          </a:p>
          <a:p>
            <a:r>
              <a:rPr lang="en-IN" dirty="0"/>
              <a:t>This layout is not always sufficient.</a:t>
            </a:r>
          </a:p>
          <a:p>
            <a:r>
              <a:rPr lang="en-IN" dirty="0"/>
              <a:t> For example, when you define a group of radio buttons, you should set off these buttons against other input fields so that the user can identify them as a group.</a:t>
            </a:r>
          </a:p>
        </p:txBody>
      </p:sp>
    </p:spTree>
    <p:extLst>
      <p:ext uri="{BB962C8B-B14F-4D97-AF65-F5344CB8AC3E}">
        <p14:creationId xmlns:p14="http://schemas.microsoft.com/office/powerpoint/2010/main" val="146036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Screen: Declaring Fields with Parameters </a:t>
            </a:r>
          </a:p>
        </p:txBody>
      </p:sp>
      <p:pic>
        <p:nvPicPr>
          <p:cNvPr id="5" name="Content Placeholder 4"/>
          <p:cNvPicPr>
            <a:picLocks noGrp="1" noChangeAspect="1"/>
          </p:cNvPicPr>
          <p:nvPr>
            <p:ph sz="quarter" idx="10"/>
          </p:nvPr>
        </p:nvPicPr>
        <p:blipFill>
          <a:blip r:embed="rId3"/>
          <a:stretch>
            <a:fillRect/>
          </a:stretch>
        </p:blipFill>
        <p:spPr>
          <a:xfrm>
            <a:off x="1230340" y="1852756"/>
            <a:ext cx="6683320" cy="4016088"/>
          </a:xfrm>
          <a:prstGeom prst="rect">
            <a:avLst/>
          </a:prstGeom>
        </p:spPr>
      </p:pic>
    </p:spTree>
    <p:extLst>
      <p:ext uri="{BB962C8B-B14F-4D97-AF65-F5344CB8AC3E}">
        <p14:creationId xmlns:p14="http://schemas.microsoft.com/office/powerpoint/2010/main" val="411053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en-US"/>
              <a:t>PARAMETERS Statement</a:t>
            </a:r>
          </a:p>
        </p:txBody>
      </p:sp>
      <p:sp>
        <p:nvSpPr>
          <p:cNvPr id="60418" name="Rectangle 3"/>
          <p:cNvSpPr>
            <a:spLocks noGrp="1" noChangeArrowheads="1"/>
          </p:cNvSpPr>
          <p:nvPr>
            <p:ph sz="quarter" idx="10"/>
          </p:nvPr>
        </p:nvSpPr>
        <p:spPr>
          <a:xfrm>
            <a:off x="338728" y="980728"/>
            <a:ext cx="8495469" cy="4896544"/>
          </a:xfrm>
        </p:spPr>
        <p:txBody>
          <a:bodyPr/>
          <a:lstStyle/>
          <a:p>
            <a:pPr eaLnBrk="1" hangingPunct="1"/>
            <a:r>
              <a:rPr lang="en-US" altLang="en-US" dirty="0"/>
              <a:t>A parameter is a special type of variable that is defined using the parameters statement. </a:t>
            </a:r>
          </a:p>
          <a:p>
            <a:pPr eaLnBrk="1" hangingPunct="1"/>
            <a:r>
              <a:rPr lang="en-US" altLang="en-US" dirty="0"/>
              <a:t>Parameters is a lot like the data statement, but when you run the program, the system will display the parameters as input fields on a selection screen before the program actually begins to execute.</a:t>
            </a:r>
          </a:p>
          <a:p>
            <a:pPr eaLnBrk="1" hangingPunct="1"/>
            <a:r>
              <a:rPr lang="en-US" altLang="en-US" dirty="0"/>
              <a:t>The rules for parameters names are the same as for variables names, except for the following:</a:t>
            </a:r>
          </a:p>
          <a:p>
            <a:pPr lvl="1" eaLnBrk="1" hangingPunct="1"/>
            <a:r>
              <a:rPr lang="en-US" altLang="en-US" dirty="0"/>
              <a:t>The maximum length is 8 characters instead of 30.</a:t>
            </a:r>
          </a:p>
          <a:p>
            <a:pPr lvl="1" eaLnBrk="1" hangingPunct="1"/>
            <a:r>
              <a:rPr lang="en-US" altLang="en-US" dirty="0"/>
              <a:t>You can assign the initial value of a parameter using the parameter default.</a:t>
            </a:r>
          </a:p>
        </p:txBody>
      </p:sp>
    </p:spTree>
    <p:extLst>
      <p:ext uri="{BB962C8B-B14F-4D97-AF65-F5344CB8AC3E}">
        <p14:creationId xmlns:p14="http://schemas.microsoft.com/office/powerpoint/2010/main" val="382626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en-US"/>
              <a:t>Syntax for PARAMETERS Statement</a:t>
            </a:r>
          </a:p>
        </p:txBody>
      </p:sp>
      <p:sp>
        <p:nvSpPr>
          <p:cNvPr id="62466" name="Rectangle 3"/>
          <p:cNvSpPr>
            <a:spLocks noGrp="1" noChangeArrowheads="1"/>
          </p:cNvSpPr>
          <p:nvPr>
            <p:ph sz="quarter" idx="10"/>
          </p:nvPr>
        </p:nvSpPr>
        <p:spPr/>
        <p:txBody>
          <a:bodyPr/>
          <a:lstStyle/>
          <a:p>
            <a:pPr eaLnBrk="1" hangingPunct="1"/>
            <a:r>
              <a:rPr lang="en-US" altLang="en-US"/>
              <a:t>The following code is the syntax for defining a variable using the parameters statement.</a:t>
            </a:r>
          </a:p>
          <a:p>
            <a:pPr lvl="1" eaLnBrk="1" hangingPunct="1">
              <a:buFont typeface="Arial" panose="020B0604020202020204" pitchFamily="34" charset="0"/>
              <a:buNone/>
            </a:pPr>
            <a:r>
              <a:rPr lang="en-US" altLang="en-US"/>
              <a:t>parameters p1[ (l) ]	[type t]		[decimals d]	</a:t>
            </a:r>
          </a:p>
          <a:p>
            <a:pPr lvl="1" eaLnBrk="1" hangingPunct="1">
              <a:buFont typeface="Arial" panose="020B0604020202020204" pitchFamily="34" charset="0"/>
              <a:buNone/>
            </a:pPr>
            <a:r>
              <a:rPr lang="en-US" altLang="en-US"/>
              <a:t>Or</a:t>
            </a:r>
          </a:p>
          <a:p>
            <a:pPr lvl="1" eaLnBrk="1" hangingPunct="1">
              <a:buFont typeface="Arial" panose="020B0604020202020204" pitchFamily="34" charset="0"/>
              <a:buNone/>
            </a:pPr>
            <a:r>
              <a:rPr lang="en-US" altLang="en-US"/>
              <a:t>parameters p1	like	v1</a:t>
            </a:r>
          </a:p>
          <a:p>
            <a:pPr lvl="1" eaLnBrk="1" hangingPunct="1">
              <a:buFont typeface="Arial" panose="020B0604020202020204" pitchFamily="34" charset="0"/>
              <a:buNone/>
            </a:pPr>
            <a:r>
              <a:rPr lang="en-US" altLang="en-US"/>
              <a:t> [default ‘xxx’]	[obligatory]	[lower case]	[as check box]</a:t>
            </a:r>
          </a:p>
          <a:p>
            <a:pPr lvl="1" eaLnBrk="1" hangingPunct="1">
              <a:buFont typeface="Arial" panose="020B0604020202020204" pitchFamily="34" charset="0"/>
              <a:buNone/>
            </a:pPr>
            <a:r>
              <a:rPr lang="en-US" altLang="en-US"/>
              <a:t> [radiobutton group g]</a:t>
            </a:r>
          </a:p>
        </p:txBody>
      </p:sp>
    </p:spTree>
    <p:extLst>
      <p:ext uri="{BB962C8B-B14F-4D97-AF65-F5344CB8AC3E}">
        <p14:creationId xmlns:p14="http://schemas.microsoft.com/office/powerpoint/2010/main" val="129841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en-US"/>
              <a:t>Example</a:t>
            </a:r>
          </a:p>
        </p:txBody>
      </p:sp>
      <p:sp>
        <p:nvSpPr>
          <p:cNvPr id="64514" name="Text Box 4"/>
          <p:cNvSpPr>
            <a:spLocks noGrp="1" noChangeArrowheads="1"/>
          </p:cNvSpPr>
          <p:nvPr>
            <p:ph sz="quarter" idx="10"/>
          </p:nvPr>
        </p:nvSpPr>
        <p:spPr/>
        <p:txBody>
          <a:bodyPr/>
          <a:lstStyle/>
          <a:p>
            <a:pPr marL="457200" indent="-457200" eaLnBrk="1" hangingPunct="1">
              <a:lnSpc>
                <a:spcPts val="3500"/>
              </a:lnSpc>
              <a:buFontTx/>
              <a:buNone/>
            </a:pPr>
            <a:r>
              <a:rPr lang="en-US" altLang="en-US" dirty="0"/>
              <a:t>parameters p1(2)		type c.</a:t>
            </a:r>
          </a:p>
          <a:p>
            <a:pPr marL="457200" indent="-457200" eaLnBrk="1" hangingPunct="1">
              <a:lnSpc>
                <a:spcPts val="3500"/>
              </a:lnSpc>
              <a:buFontTx/>
              <a:buNone/>
            </a:pPr>
            <a:r>
              <a:rPr lang="en-US" altLang="en-US" dirty="0"/>
              <a:t>parameters p2      	   	like p1.</a:t>
            </a:r>
          </a:p>
          <a:p>
            <a:pPr marL="457200" indent="-457200" eaLnBrk="1" hangingPunct="1">
              <a:lnSpc>
                <a:spcPts val="3500"/>
              </a:lnSpc>
              <a:buFontTx/>
              <a:buNone/>
            </a:pPr>
            <a:r>
              <a:rPr lang="en-US" altLang="en-US" dirty="0"/>
              <a:t>parameters </a:t>
            </a:r>
            <a:r>
              <a:rPr lang="en-US" altLang="en-US" dirty="0" err="1"/>
              <a:t>max_value</a:t>
            </a:r>
            <a:r>
              <a:rPr lang="en-US" altLang="en-US" dirty="0"/>
              <a:t>	   	type </a:t>
            </a:r>
            <a:r>
              <a:rPr lang="en-US" altLang="en-US" dirty="0" err="1"/>
              <a:t>i</a:t>
            </a:r>
            <a:r>
              <a:rPr lang="en-US" altLang="en-US" dirty="0"/>
              <a:t> default 100.</a:t>
            </a:r>
          </a:p>
          <a:p>
            <a:pPr marL="457200" indent="-457200" eaLnBrk="1" hangingPunct="1">
              <a:lnSpc>
                <a:spcPts val="3500"/>
              </a:lnSpc>
              <a:buFontTx/>
              <a:buNone/>
            </a:pPr>
            <a:r>
              <a:rPr lang="en-US" altLang="en-US" dirty="0"/>
              <a:t>parameters </a:t>
            </a:r>
            <a:r>
              <a:rPr lang="en-US" altLang="en-US" dirty="0" err="1"/>
              <a:t>cur_date</a:t>
            </a:r>
            <a:r>
              <a:rPr lang="en-US" altLang="en-US" dirty="0"/>
              <a:t>   		type d default ‘20030827’ obligatory.</a:t>
            </a:r>
          </a:p>
          <a:p>
            <a:pPr marL="457200" indent="-457200" eaLnBrk="1" hangingPunct="1">
              <a:lnSpc>
                <a:spcPts val="3500"/>
              </a:lnSpc>
              <a:buFontTx/>
              <a:buNone/>
            </a:pPr>
            <a:r>
              <a:rPr lang="en-US" altLang="en-US" dirty="0"/>
              <a:t>parameters </a:t>
            </a:r>
            <a:r>
              <a:rPr lang="en-US" altLang="en-US" dirty="0" err="1"/>
              <a:t>cur_date</a:t>
            </a:r>
            <a:r>
              <a:rPr lang="en-US" altLang="en-US" dirty="0"/>
              <a:t>    		Like </a:t>
            </a:r>
            <a:r>
              <a:rPr lang="en-US" altLang="en-US" dirty="0" err="1"/>
              <a:t>sy</a:t>
            </a:r>
            <a:r>
              <a:rPr lang="en-US" altLang="en-US" dirty="0"/>
              <a:t>-datum default </a:t>
            </a:r>
            <a:r>
              <a:rPr lang="en-US" altLang="en-US" dirty="0" err="1"/>
              <a:t>sy</a:t>
            </a:r>
            <a:r>
              <a:rPr lang="en-US" altLang="en-US" dirty="0"/>
              <a:t>-datum 					obligatory.</a:t>
            </a:r>
          </a:p>
        </p:txBody>
      </p:sp>
    </p:spTree>
    <p:extLst>
      <p:ext uri="{BB962C8B-B14F-4D97-AF65-F5344CB8AC3E}">
        <p14:creationId xmlns:p14="http://schemas.microsoft.com/office/powerpoint/2010/main" val="1581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en-US"/>
              <a:t>Example</a:t>
            </a:r>
          </a:p>
        </p:txBody>
      </p:sp>
      <p:sp>
        <p:nvSpPr>
          <p:cNvPr id="66562" name="Rectangle 3"/>
          <p:cNvSpPr>
            <a:spLocks noGrp="1" noChangeArrowheads="1"/>
          </p:cNvSpPr>
          <p:nvPr>
            <p:ph sz="quarter" idx="10"/>
          </p:nvPr>
        </p:nvSpPr>
        <p:spPr/>
        <p:txBody>
          <a:bodyPr/>
          <a:lstStyle/>
          <a:p>
            <a:pPr eaLnBrk="1" hangingPunct="1">
              <a:lnSpc>
                <a:spcPts val="3500"/>
              </a:lnSpc>
            </a:pPr>
            <a:r>
              <a:rPr lang="en-US" altLang="en-US" dirty="0"/>
              <a:t>You declare parameters in the PARAMETERS statement analogous to report internal fields:</a:t>
            </a:r>
          </a:p>
          <a:p>
            <a:pPr lvl="1" eaLnBrk="1" hangingPunct="1">
              <a:lnSpc>
                <a:spcPts val="3500"/>
              </a:lnSpc>
              <a:buFont typeface="Wingdings" panose="05000000000000000000" pitchFamily="2" charset="2"/>
              <a:buNone/>
            </a:pPr>
            <a:r>
              <a:rPr lang="en-US" altLang="en-US" dirty="0"/>
              <a:t>PARAMETERS: NAME(30)  OBLIGATORY  DEFAULT ‘Renu ’,</a:t>
            </a:r>
          </a:p>
          <a:p>
            <a:pPr lvl="1" eaLnBrk="1" hangingPunct="1">
              <a:lnSpc>
                <a:spcPts val="3500"/>
              </a:lnSpc>
              <a:buFont typeface="Wingdings" panose="05000000000000000000" pitchFamily="2" charset="2"/>
              <a:buNone/>
            </a:pPr>
            <a:r>
              <a:rPr lang="en-US" altLang="en-US" dirty="0"/>
              <a:t>                            AGE(2)        TYPE P.</a:t>
            </a:r>
          </a:p>
          <a:p>
            <a:pPr eaLnBrk="1" hangingPunct="1"/>
            <a:r>
              <a:rPr lang="en-US" altLang="en-US" dirty="0"/>
              <a:t>You assign the initial value of a parameter using the parameter DEFAULT.</a:t>
            </a:r>
            <a:endParaRPr lang="en-IN" altLang="en-US" dirty="0"/>
          </a:p>
          <a:p>
            <a:pPr eaLnBrk="1" hangingPunct="1"/>
            <a:r>
              <a:rPr lang="en-US" altLang="en-US" dirty="0"/>
              <a:t>The parameters statement can not be used for type f .</a:t>
            </a:r>
            <a:endParaRPr lang="en-IN" altLang="en-US" dirty="0"/>
          </a:p>
          <a:p>
            <a:pPr lvl="1" eaLnBrk="1" hangingPunct="1">
              <a:lnSpc>
                <a:spcPts val="35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38766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Additions to Parameter statement</a:t>
            </a:r>
          </a:p>
        </p:txBody>
      </p:sp>
      <p:grpSp>
        <p:nvGrpSpPr>
          <p:cNvPr id="68611" name="Group 4"/>
          <p:cNvGrpSpPr>
            <a:grpSpLocks/>
          </p:cNvGrpSpPr>
          <p:nvPr/>
        </p:nvGrpSpPr>
        <p:grpSpPr bwMode="auto">
          <a:xfrm>
            <a:off x="304800" y="1676400"/>
            <a:ext cx="8458200" cy="4035425"/>
            <a:chOff x="-3" y="-3"/>
            <a:chExt cx="3720" cy="3860"/>
          </a:xfrm>
        </p:grpSpPr>
        <p:grpSp>
          <p:nvGrpSpPr>
            <p:cNvPr id="68612" name="Group 5"/>
            <p:cNvGrpSpPr>
              <a:grpSpLocks/>
            </p:cNvGrpSpPr>
            <p:nvPr/>
          </p:nvGrpSpPr>
          <p:grpSpPr bwMode="auto">
            <a:xfrm>
              <a:off x="-3" y="0"/>
              <a:ext cx="3717" cy="3857"/>
              <a:chOff x="-3" y="0"/>
              <a:chExt cx="3717" cy="3857"/>
            </a:xfrm>
          </p:grpSpPr>
          <p:grpSp>
            <p:nvGrpSpPr>
              <p:cNvPr id="68614" name="Group 6"/>
              <p:cNvGrpSpPr>
                <a:grpSpLocks/>
              </p:cNvGrpSpPr>
              <p:nvPr/>
            </p:nvGrpSpPr>
            <p:grpSpPr bwMode="auto">
              <a:xfrm>
                <a:off x="0" y="0"/>
                <a:ext cx="1281" cy="403"/>
                <a:chOff x="0" y="0"/>
                <a:chExt cx="1281" cy="403"/>
              </a:xfrm>
            </p:grpSpPr>
            <p:sp>
              <p:nvSpPr>
                <p:cNvPr id="68666" name="Rectangle 7"/>
                <p:cNvSpPr>
                  <a:spLocks noChangeArrowheads="1"/>
                </p:cNvSpPr>
                <p:nvPr/>
              </p:nvSpPr>
              <p:spPr bwMode="auto">
                <a:xfrm>
                  <a:off x="43" y="0"/>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ctr" eaLnBrk="1" hangingPunct="1">
                    <a:spcBef>
                      <a:spcPct val="0"/>
                    </a:spcBef>
                    <a:buClrTx/>
                    <a:buFontTx/>
                    <a:buNone/>
                  </a:pPr>
                  <a:r>
                    <a:rPr lang="en-US" altLang="en-US" sz="1600">
                      <a:ea typeface="Arial Unicode MS" panose="020B0604020202020204" pitchFamily="34" charset="-128"/>
                      <a:cs typeface="Arial Unicode MS" panose="020B0604020202020204" pitchFamily="34" charset="-128"/>
                    </a:rPr>
                    <a:t>Addition</a:t>
                  </a:r>
                </a:p>
                <a:p>
                  <a:pPr algn="ctr">
                    <a:spcBef>
                      <a:spcPct val="0"/>
                    </a:spcBef>
                    <a:buClrTx/>
                    <a:buFontTx/>
                    <a:buNone/>
                  </a:pPr>
                  <a:endParaRPr lang="en-US" altLang="en-US" sz="1600" b="0"/>
                </a:p>
              </p:txBody>
            </p:sp>
            <p:sp>
              <p:nvSpPr>
                <p:cNvPr id="68667" name="Rectangle 8"/>
                <p:cNvSpPr>
                  <a:spLocks noChangeArrowheads="1"/>
                </p:cNvSpPr>
                <p:nvPr/>
              </p:nvSpPr>
              <p:spPr bwMode="auto">
                <a:xfrm>
                  <a:off x="0" y="0"/>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15" name="Group 9"/>
              <p:cNvGrpSpPr>
                <a:grpSpLocks/>
              </p:cNvGrpSpPr>
              <p:nvPr/>
            </p:nvGrpSpPr>
            <p:grpSpPr bwMode="auto">
              <a:xfrm>
                <a:off x="1281" y="0"/>
                <a:ext cx="2433" cy="403"/>
                <a:chOff x="1281" y="0"/>
                <a:chExt cx="2433" cy="403"/>
              </a:xfrm>
            </p:grpSpPr>
            <p:sp>
              <p:nvSpPr>
                <p:cNvPr id="68664" name="Rectangle 10"/>
                <p:cNvSpPr>
                  <a:spLocks noChangeArrowheads="1"/>
                </p:cNvSpPr>
                <p:nvPr/>
              </p:nvSpPr>
              <p:spPr bwMode="auto">
                <a:xfrm>
                  <a:off x="1324" y="0"/>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ctr" eaLnBrk="1" hangingPunct="1">
                    <a:spcBef>
                      <a:spcPct val="0"/>
                    </a:spcBef>
                    <a:buClrTx/>
                    <a:buFontTx/>
                    <a:buNone/>
                  </a:pPr>
                  <a:r>
                    <a:rPr lang="en-US" altLang="en-US" sz="1600">
                      <a:ea typeface="Arial Unicode MS" panose="020B0604020202020204" pitchFamily="34" charset="-128"/>
                      <a:cs typeface="Arial Unicode MS" panose="020B0604020202020204" pitchFamily="34" charset="-128"/>
                    </a:rPr>
                    <a:t>Use</a:t>
                  </a:r>
                </a:p>
                <a:p>
                  <a:pPr algn="ctr">
                    <a:spcBef>
                      <a:spcPct val="0"/>
                    </a:spcBef>
                    <a:buClrTx/>
                    <a:buFontTx/>
                    <a:buNone/>
                  </a:pPr>
                  <a:endParaRPr lang="en-US" altLang="en-US" sz="1600" b="0"/>
                </a:p>
              </p:txBody>
            </p:sp>
            <p:sp>
              <p:nvSpPr>
                <p:cNvPr id="68665" name="Rectangle 11"/>
                <p:cNvSpPr>
                  <a:spLocks noChangeArrowheads="1"/>
                </p:cNvSpPr>
                <p:nvPr/>
              </p:nvSpPr>
              <p:spPr bwMode="auto">
                <a:xfrm>
                  <a:off x="1281" y="0"/>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16" name="Group 12"/>
              <p:cNvGrpSpPr>
                <a:grpSpLocks/>
              </p:cNvGrpSpPr>
              <p:nvPr/>
            </p:nvGrpSpPr>
            <p:grpSpPr bwMode="auto">
              <a:xfrm>
                <a:off x="0" y="403"/>
                <a:ext cx="1281" cy="403"/>
                <a:chOff x="0" y="403"/>
                <a:chExt cx="1281" cy="403"/>
              </a:xfrm>
            </p:grpSpPr>
            <p:sp>
              <p:nvSpPr>
                <p:cNvPr id="68662" name="Rectangle 13"/>
                <p:cNvSpPr>
                  <a:spLocks noChangeArrowheads="1"/>
                </p:cNvSpPr>
                <p:nvPr/>
              </p:nvSpPr>
              <p:spPr bwMode="auto">
                <a:xfrm>
                  <a:off x="43" y="403"/>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Type</a:t>
                  </a:r>
                </a:p>
                <a:p>
                  <a:pPr algn="just">
                    <a:spcBef>
                      <a:spcPct val="0"/>
                    </a:spcBef>
                    <a:buClrTx/>
                    <a:buFontTx/>
                    <a:buNone/>
                  </a:pPr>
                  <a:endParaRPr lang="en-US" altLang="en-US" sz="1600" b="0"/>
                </a:p>
              </p:txBody>
            </p:sp>
            <p:sp>
              <p:nvSpPr>
                <p:cNvPr id="68663" name="Rectangle 14"/>
                <p:cNvSpPr>
                  <a:spLocks noChangeArrowheads="1"/>
                </p:cNvSpPr>
                <p:nvPr/>
              </p:nvSpPr>
              <p:spPr bwMode="auto">
                <a:xfrm>
                  <a:off x="0" y="403"/>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17" name="Group 15"/>
              <p:cNvGrpSpPr>
                <a:grpSpLocks/>
              </p:cNvGrpSpPr>
              <p:nvPr/>
            </p:nvGrpSpPr>
            <p:grpSpPr bwMode="auto">
              <a:xfrm>
                <a:off x="1281" y="403"/>
                <a:ext cx="2433" cy="403"/>
                <a:chOff x="1281" y="403"/>
                <a:chExt cx="2433" cy="403"/>
              </a:xfrm>
            </p:grpSpPr>
            <p:sp>
              <p:nvSpPr>
                <p:cNvPr id="68660" name="Rectangle 16"/>
                <p:cNvSpPr>
                  <a:spLocks noChangeArrowheads="1"/>
                </p:cNvSpPr>
                <p:nvPr/>
              </p:nvSpPr>
              <p:spPr bwMode="auto">
                <a:xfrm>
                  <a:off x="1324" y="403"/>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Same as the data</a:t>
                  </a:r>
                </a:p>
                <a:p>
                  <a:pPr algn="just">
                    <a:spcBef>
                      <a:spcPct val="0"/>
                    </a:spcBef>
                    <a:buClrTx/>
                    <a:buFontTx/>
                    <a:buNone/>
                  </a:pPr>
                  <a:endParaRPr lang="en-US" altLang="en-US" sz="1600" b="0"/>
                </a:p>
              </p:txBody>
            </p:sp>
            <p:sp>
              <p:nvSpPr>
                <p:cNvPr id="68661" name="Rectangle 17"/>
                <p:cNvSpPr>
                  <a:spLocks noChangeArrowheads="1"/>
                </p:cNvSpPr>
                <p:nvPr/>
              </p:nvSpPr>
              <p:spPr bwMode="auto">
                <a:xfrm>
                  <a:off x="1281" y="403"/>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18" name="Group 18"/>
              <p:cNvGrpSpPr>
                <a:grpSpLocks/>
              </p:cNvGrpSpPr>
              <p:nvPr/>
            </p:nvGrpSpPr>
            <p:grpSpPr bwMode="auto">
              <a:xfrm>
                <a:off x="-3" y="799"/>
                <a:ext cx="1284" cy="403"/>
                <a:chOff x="-3" y="799"/>
                <a:chExt cx="1284" cy="403"/>
              </a:xfrm>
            </p:grpSpPr>
            <p:sp>
              <p:nvSpPr>
                <p:cNvPr id="68658" name="Rectangle 19"/>
                <p:cNvSpPr>
                  <a:spLocks noChangeArrowheads="1"/>
                </p:cNvSpPr>
                <p:nvPr/>
              </p:nvSpPr>
              <p:spPr bwMode="auto">
                <a:xfrm>
                  <a:off x="-3" y="799"/>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decimals</a:t>
                  </a:r>
                </a:p>
                <a:p>
                  <a:pPr algn="just">
                    <a:spcBef>
                      <a:spcPct val="0"/>
                    </a:spcBef>
                    <a:buClrTx/>
                    <a:buFontTx/>
                    <a:buNone/>
                  </a:pPr>
                  <a:endParaRPr lang="en-US" altLang="en-US" sz="1600" b="0"/>
                </a:p>
              </p:txBody>
            </p:sp>
            <p:sp>
              <p:nvSpPr>
                <p:cNvPr id="68659" name="Rectangle 20"/>
                <p:cNvSpPr>
                  <a:spLocks noChangeArrowheads="1"/>
                </p:cNvSpPr>
                <p:nvPr/>
              </p:nvSpPr>
              <p:spPr bwMode="auto">
                <a:xfrm>
                  <a:off x="0" y="806"/>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19" name="Group 21"/>
              <p:cNvGrpSpPr>
                <a:grpSpLocks/>
              </p:cNvGrpSpPr>
              <p:nvPr/>
            </p:nvGrpSpPr>
            <p:grpSpPr bwMode="auto">
              <a:xfrm>
                <a:off x="1281" y="806"/>
                <a:ext cx="2433" cy="403"/>
                <a:chOff x="1281" y="806"/>
                <a:chExt cx="2433" cy="403"/>
              </a:xfrm>
            </p:grpSpPr>
            <p:sp>
              <p:nvSpPr>
                <p:cNvPr id="68656" name="Rectangle 22"/>
                <p:cNvSpPr>
                  <a:spLocks noChangeArrowheads="1"/>
                </p:cNvSpPr>
                <p:nvPr/>
              </p:nvSpPr>
              <p:spPr bwMode="auto">
                <a:xfrm>
                  <a:off x="1324" y="806"/>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Same as the data</a:t>
                  </a:r>
                </a:p>
                <a:p>
                  <a:pPr algn="just">
                    <a:spcBef>
                      <a:spcPct val="0"/>
                    </a:spcBef>
                    <a:buClrTx/>
                    <a:buFontTx/>
                    <a:buNone/>
                  </a:pPr>
                  <a:endParaRPr lang="en-US" altLang="en-US" sz="1600" b="0"/>
                </a:p>
              </p:txBody>
            </p:sp>
            <p:sp>
              <p:nvSpPr>
                <p:cNvPr id="68657" name="Rectangle 23"/>
                <p:cNvSpPr>
                  <a:spLocks noChangeArrowheads="1"/>
                </p:cNvSpPr>
                <p:nvPr/>
              </p:nvSpPr>
              <p:spPr bwMode="auto">
                <a:xfrm>
                  <a:off x="1281" y="806"/>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0" name="Group 24"/>
              <p:cNvGrpSpPr>
                <a:grpSpLocks/>
              </p:cNvGrpSpPr>
              <p:nvPr/>
            </p:nvGrpSpPr>
            <p:grpSpPr bwMode="auto">
              <a:xfrm>
                <a:off x="0" y="1209"/>
                <a:ext cx="1281" cy="403"/>
                <a:chOff x="0" y="1209"/>
                <a:chExt cx="1281" cy="403"/>
              </a:xfrm>
            </p:grpSpPr>
            <p:sp>
              <p:nvSpPr>
                <p:cNvPr id="68654" name="Rectangle 25"/>
                <p:cNvSpPr>
                  <a:spLocks noChangeArrowheads="1"/>
                </p:cNvSpPr>
                <p:nvPr/>
              </p:nvSpPr>
              <p:spPr bwMode="auto">
                <a:xfrm>
                  <a:off x="43" y="1209"/>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Like</a:t>
                  </a:r>
                </a:p>
                <a:p>
                  <a:pPr algn="just">
                    <a:spcBef>
                      <a:spcPct val="0"/>
                    </a:spcBef>
                    <a:buClrTx/>
                    <a:buFontTx/>
                    <a:buNone/>
                  </a:pPr>
                  <a:endParaRPr lang="en-US" altLang="en-US" sz="1600" b="0"/>
                </a:p>
              </p:txBody>
            </p:sp>
            <p:sp>
              <p:nvSpPr>
                <p:cNvPr id="68655" name="Rectangle 26"/>
                <p:cNvSpPr>
                  <a:spLocks noChangeArrowheads="1"/>
                </p:cNvSpPr>
                <p:nvPr/>
              </p:nvSpPr>
              <p:spPr bwMode="auto">
                <a:xfrm>
                  <a:off x="0" y="1209"/>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1" name="Group 27"/>
              <p:cNvGrpSpPr>
                <a:grpSpLocks/>
              </p:cNvGrpSpPr>
              <p:nvPr/>
            </p:nvGrpSpPr>
            <p:grpSpPr bwMode="auto">
              <a:xfrm>
                <a:off x="1281" y="1209"/>
                <a:ext cx="2433" cy="403"/>
                <a:chOff x="1281" y="1209"/>
                <a:chExt cx="2433" cy="403"/>
              </a:xfrm>
            </p:grpSpPr>
            <p:sp>
              <p:nvSpPr>
                <p:cNvPr id="68652" name="Rectangle 28"/>
                <p:cNvSpPr>
                  <a:spLocks noChangeArrowheads="1"/>
                </p:cNvSpPr>
                <p:nvPr/>
              </p:nvSpPr>
              <p:spPr bwMode="auto">
                <a:xfrm>
                  <a:off x="1324" y="1209"/>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Same as the data</a:t>
                  </a:r>
                </a:p>
                <a:p>
                  <a:pPr algn="just">
                    <a:spcBef>
                      <a:spcPct val="0"/>
                    </a:spcBef>
                    <a:buClrTx/>
                    <a:buFontTx/>
                    <a:buNone/>
                  </a:pPr>
                  <a:endParaRPr lang="en-US" altLang="en-US" sz="1600" b="0"/>
                </a:p>
              </p:txBody>
            </p:sp>
            <p:sp>
              <p:nvSpPr>
                <p:cNvPr id="68653" name="Rectangle 29"/>
                <p:cNvSpPr>
                  <a:spLocks noChangeArrowheads="1"/>
                </p:cNvSpPr>
                <p:nvPr/>
              </p:nvSpPr>
              <p:spPr bwMode="auto">
                <a:xfrm>
                  <a:off x="1281" y="1209"/>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2" name="Group 30"/>
              <p:cNvGrpSpPr>
                <a:grpSpLocks/>
              </p:cNvGrpSpPr>
              <p:nvPr/>
            </p:nvGrpSpPr>
            <p:grpSpPr bwMode="auto">
              <a:xfrm>
                <a:off x="0" y="1612"/>
                <a:ext cx="1281" cy="403"/>
                <a:chOff x="0" y="1612"/>
                <a:chExt cx="1281" cy="403"/>
              </a:xfrm>
            </p:grpSpPr>
            <p:sp>
              <p:nvSpPr>
                <p:cNvPr id="68650" name="Rectangle 31"/>
                <p:cNvSpPr>
                  <a:spLocks noChangeArrowheads="1"/>
                </p:cNvSpPr>
                <p:nvPr/>
              </p:nvSpPr>
              <p:spPr bwMode="auto">
                <a:xfrm>
                  <a:off x="43" y="1612"/>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default</a:t>
                  </a:r>
                </a:p>
                <a:p>
                  <a:pPr algn="just">
                    <a:spcBef>
                      <a:spcPct val="0"/>
                    </a:spcBef>
                    <a:buClrTx/>
                    <a:buFontTx/>
                    <a:buNone/>
                  </a:pPr>
                  <a:endParaRPr lang="en-US" altLang="en-US" sz="1600" b="0"/>
                </a:p>
              </p:txBody>
            </p:sp>
            <p:sp>
              <p:nvSpPr>
                <p:cNvPr id="68651" name="Rectangle 32"/>
                <p:cNvSpPr>
                  <a:spLocks noChangeArrowheads="1"/>
                </p:cNvSpPr>
                <p:nvPr/>
              </p:nvSpPr>
              <p:spPr bwMode="auto">
                <a:xfrm>
                  <a:off x="0" y="1612"/>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3" name="Group 33"/>
              <p:cNvGrpSpPr>
                <a:grpSpLocks/>
              </p:cNvGrpSpPr>
              <p:nvPr/>
            </p:nvGrpSpPr>
            <p:grpSpPr bwMode="auto">
              <a:xfrm>
                <a:off x="1281" y="1612"/>
                <a:ext cx="2433" cy="403"/>
                <a:chOff x="1281" y="1612"/>
                <a:chExt cx="2433" cy="403"/>
              </a:xfrm>
            </p:grpSpPr>
            <p:sp>
              <p:nvSpPr>
                <p:cNvPr id="68648" name="Rectangle 34"/>
                <p:cNvSpPr>
                  <a:spLocks noChangeArrowheads="1"/>
                </p:cNvSpPr>
                <p:nvPr/>
              </p:nvSpPr>
              <p:spPr bwMode="auto">
                <a:xfrm>
                  <a:off x="1324" y="1612"/>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Same as the </a:t>
                  </a:r>
                  <a:r>
                    <a:rPr lang="en-US" altLang="en-US" sz="1600" b="0" i="1">
                      <a:ea typeface="Arial Unicode MS" panose="020B0604020202020204" pitchFamily="34" charset="-128"/>
                      <a:cs typeface="Arial Unicode MS" panose="020B0604020202020204" pitchFamily="34" charset="-128"/>
                    </a:rPr>
                    <a:t>value</a:t>
                  </a:r>
                  <a:r>
                    <a:rPr lang="en-US" altLang="en-US" sz="1600" b="0">
                      <a:ea typeface="Arial Unicode MS" panose="020B0604020202020204" pitchFamily="34" charset="-128"/>
                      <a:cs typeface="Arial Unicode MS" panose="020B0604020202020204" pitchFamily="34" charset="-128"/>
                    </a:rPr>
                    <a:t> addition on the </a:t>
                  </a:r>
                  <a:r>
                    <a:rPr lang="en-US" altLang="en-US" sz="1600" b="0" i="1">
                      <a:ea typeface="Arial Unicode MS" panose="020B0604020202020204" pitchFamily="34" charset="-128"/>
                      <a:cs typeface="Arial Unicode MS" panose="020B0604020202020204" pitchFamily="34" charset="-128"/>
                    </a:rPr>
                    <a:t>data</a:t>
                  </a:r>
                  <a:r>
                    <a:rPr lang="en-US" altLang="en-US" sz="1600" b="0">
                      <a:ea typeface="Arial Unicode MS" panose="020B0604020202020204" pitchFamily="34" charset="-128"/>
                      <a:cs typeface="Arial Unicode MS" panose="020B0604020202020204" pitchFamily="34" charset="-128"/>
                    </a:rPr>
                    <a:t> statement</a:t>
                  </a:r>
                </a:p>
                <a:p>
                  <a:pPr algn="just">
                    <a:spcBef>
                      <a:spcPct val="0"/>
                    </a:spcBef>
                    <a:buClrTx/>
                    <a:buFontTx/>
                    <a:buNone/>
                  </a:pPr>
                  <a:endParaRPr lang="en-US" altLang="en-US" sz="1600" b="0"/>
                </a:p>
              </p:txBody>
            </p:sp>
            <p:sp>
              <p:nvSpPr>
                <p:cNvPr id="68649" name="Rectangle 35"/>
                <p:cNvSpPr>
                  <a:spLocks noChangeArrowheads="1"/>
                </p:cNvSpPr>
                <p:nvPr/>
              </p:nvSpPr>
              <p:spPr bwMode="auto">
                <a:xfrm>
                  <a:off x="1281" y="1612"/>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4" name="Group 36"/>
              <p:cNvGrpSpPr>
                <a:grpSpLocks/>
              </p:cNvGrpSpPr>
              <p:nvPr/>
            </p:nvGrpSpPr>
            <p:grpSpPr bwMode="auto">
              <a:xfrm>
                <a:off x="0" y="2015"/>
                <a:ext cx="1281" cy="518"/>
                <a:chOff x="0" y="2015"/>
                <a:chExt cx="1281" cy="518"/>
              </a:xfrm>
            </p:grpSpPr>
            <p:sp>
              <p:nvSpPr>
                <p:cNvPr id="68646" name="Rectangle 37"/>
                <p:cNvSpPr>
                  <a:spLocks noChangeArrowheads="1"/>
                </p:cNvSpPr>
                <p:nvPr/>
              </p:nvSpPr>
              <p:spPr bwMode="auto">
                <a:xfrm>
                  <a:off x="43" y="2015"/>
                  <a:ext cx="11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obligatory</a:t>
                  </a:r>
                </a:p>
                <a:p>
                  <a:pPr algn="just">
                    <a:spcBef>
                      <a:spcPct val="0"/>
                    </a:spcBef>
                    <a:buClrTx/>
                    <a:buFontTx/>
                    <a:buNone/>
                  </a:pPr>
                  <a:endParaRPr lang="en-US" altLang="en-US" sz="1600" b="0"/>
                </a:p>
              </p:txBody>
            </p:sp>
            <p:sp>
              <p:nvSpPr>
                <p:cNvPr id="68647" name="Rectangle 38"/>
                <p:cNvSpPr>
                  <a:spLocks noChangeArrowheads="1"/>
                </p:cNvSpPr>
                <p:nvPr/>
              </p:nvSpPr>
              <p:spPr bwMode="auto">
                <a:xfrm>
                  <a:off x="0" y="2015"/>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5" name="Group 39"/>
              <p:cNvGrpSpPr>
                <a:grpSpLocks/>
              </p:cNvGrpSpPr>
              <p:nvPr/>
            </p:nvGrpSpPr>
            <p:grpSpPr bwMode="auto">
              <a:xfrm>
                <a:off x="1281" y="2015"/>
                <a:ext cx="2433" cy="518"/>
                <a:chOff x="1281" y="2015"/>
                <a:chExt cx="2433" cy="518"/>
              </a:xfrm>
            </p:grpSpPr>
            <p:sp>
              <p:nvSpPr>
                <p:cNvPr id="68644" name="Rectangle 40"/>
                <p:cNvSpPr>
                  <a:spLocks noChangeArrowheads="1"/>
                </p:cNvSpPr>
                <p:nvPr/>
              </p:nvSpPr>
              <p:spPr bwMode="auto">
                <a:xfrm>
                  <a:off x="1324" y="2015"/>
                  <a:ext cx="234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The user must enter a value into the field before the program will execute</a:t>
                  </a:r>
                </a:p>
                <a:p>
                  <a:pPr algn="just">
                    <a:spcBef>
                      <a:spcPct val="0"/>
                    </a:spcBef>
                    <a:buClrTx/>
                    <a:buFontTx/>
                    <a:buNone/>
                  </a:pPr>
                  <a:endParaRPr lang="en-US" altLang="en-US" sz="1600" b="0"/>
                </a:p>
              </p:txBody>
            </p:sp>
            <p:sp>
              <p:nvSpPr>
                <p:cNvPr id="68645" name="Rectangle 41"/>
                <p:cNvSpPr>
                  <a:spLocks noChangeArrowheads="1"/>
                </p:cNvSpPr>
                <p:nvPr/>
              </p:nvSpPr>
              <p:spPr bwMode="auto">
                <a:xfrm>
                  <a:off x="1281" y="2015"/>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6" name="Group 42"/>
              <p:cNvGrpSpPr>
                <a:grpSpLocks/>
              </p:cNvGrpSpPr>
              <p:nvPr/>
            </p:nvGrpSpPr>
            <p:grpSpPr bwMode="auto">
              <a:xfrm>
                <a:off x="0" y="2533"/>
                <a:ext cx="1281" cy="403"/>
                <a:chOff x="0" y="2533"/>
                <a:chExt cx="1281" cy="403"/>
              </a:xfrm>
            </p:grpSpPr>
            <p:sp>
              <p:nvSpPr>
                <p:cNvPr id="68642" name="Rectangle 43"/>
                <p:cNvSpPr>
                  <a:spLocks noChangeArrowheads="1"/>
                </p:cNvSpPr>
                <p:nvPr/>
              </p:nvSpPr>
              <p:spPr bwMode="auto">
                <a:xfrm>
                  <a:off x="43" y="2533"/>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lower case</a:t>
                  </a:r>
                </a:p>
                <a:p>
                  <a:pPr algn="just">
                    <a:spcBef>
                      <a:spcPct val="0"/>
                    </a:spcBef>
                    <a:buClrTx/>
                    <a:buFontTx/>
                    <a:buNone/>
                  </a:pPr>
                  <a:endParaRPr lang="en-US" altLang="en-US" sz="1600" b="0"/>
                </a:p>
              </p:txBody>
            </p:sp>
            <p:sp>
              <p:nvSpPr>
                <p:cNvPr id="68643" name="Rectangle 44"/>
                <p:cNvSpPr>
                  <a:spLocks noChangeArrowheads="1"/>
                </p:cNvSpPr>
                <p:nvPr/>
              </p:nvSpPr>
              <p:spPr bwMode="auto">
                <a:xfrm>
                  <a:off x="0" y="2533"/>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7" name="Group 45"/>
              <p:cNvGrpSpPr>
                <a:grpSpLocks/>
              </p:cNvGrpSpPr>
              <p:nvPr/>
            </p:nvGrpSpPr>
            <p:grpSpPr bwMode="auto">
              <a:xfrm>
                <a:off x="1281" y="2533"/>
                <a:ext cx="2433" cy="403"/>
                <a:chOff x="1281" y="2533"/>
                <a:chExt cx="2433" cy="403"/>
              </a:xfrm>
            </p:grpSpPr>
            <p:sp>
              <p:nvSpPr>
                <p:cNvPr id="68640" name="Rectangle 46"/>
                <p:cNvSpPr>
                  <a:spLocks noChangeArrowheads="1"/>
                </p:cNvSpPr>
                <p:nvPr/>
              </p:nvSpPr>
              <p:spPr bwMode="auto">
                <a:xfrm>
                  <a:off x="1324" y="2533"/>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Prevents values from being translated to uppercase</a:t>
                  </a:r>
                </a:p>
                <a:p>
                  <a:pPr algn="just">
                    <a:spcBef>
                      <a:spcPct val="0"/>
                    </a:spcBef>
                    <a:buClrTx/>
                    <a:buFontTx/>
                    <a:buNone/>
                  </a:pPr>
                  <a:endParaRPr lang="en-US" altLang="en-US" sz="1600" b="0"/>
                </a:p>
              </p:txBody>
            </p:sp>
            <p:sp>
              <p:nvSpPr>
                <p:cNvPr id="68641" name="Rectangle 47"/>
                <p:cNvSpPr>
                  <a:spLocks noChangeArrowheads="1"/>
                </p:cNvSpPr>
                <p:nvPr/>
              </p:nvSpPr>
              <p:spPr bwMode="auto">
                <a:xfrm>
                  <a:off x="1281" y="2533"/>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8" name="Group 48"/>
              <p:cNvGrpSpPr>
                <a:grpSpLocks/>
              </p:cNvGrpSpPr>
              <p:nvPr/>
            </p:nvGrpSpPr>
            <p:grpSpPr bwMode="auto">
              <a:xfrm>
                <a:off x="0" y="2936"/>
                <a:ext cx="1281" cy="403"/>
                <a:chOff x="0" y="2936"/>
                <a:chExt cx="1281" cy="403"/>
              </a:xfrm>
            </p:grpSpPr>
            <p:sp>
              <p:nvSpPr>
                <p:cNvPr id="68638" name="Rectangle 49"/>
                <p:cNvSpPr>
                  <a:spLocks noChangeArrowheads="1"/>
                </p:cNvSpPr>
                <p:nvPr/>
              </p:nvSpPr>
              <p:spPr bwMode="auto">
                <a:xfrm>
                  <a:off x="43" y="2936"/>
                  <a:ext cx="11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as checkbox</a:t>
                  </a:r>
                </a:p>
                <a:p>
                  <a:pPr algn="just">
                    <a:spcBef>
                      <a:spcPct val="0"/>
                    </a:spcBef>
                    <a:buClrTx/>
                    <a:buFontTx/>
                    <a:buNone/>
                  </a:pPr>
                  <a:endParaRPr lang="en-US" altLang="en-US" sz="1600" b="0"/>
                </a:p>
              </p:txBody>
            </p:sp>
            <p:sp>
              <p:nvSpPr>
                <p:cNvPr id="68639" name="Rectangle 50"/>
                <p:cNvSpPr>
                  <a:spLocks noChangeArrowheads="1"/>
                </p:cNvSpPr>
                <p:nvPr/>
              </p:nvSpPr>
              <p:spPr bwMode="auto">
                <a:xfrm>
                  <a:off x="0" y="2936"/>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29" name="Group 51"/>
              <p:cNvGrpSpPr>
                <a:grpSpLocks/>
              </p:cNvGrpSpPr>
              <p:nvPr/>
            </p:nvGrpSpPr>
            <p:grpSpPr bwMode="auto">
              <a:xfrm>
                <a:off x="1281" y="2936"/>
                <a:ext cx="2433" cy="403"/>
                <a:chOff x="1281" y="2936"/>
                <a:chExt cx="2433" cy="403"/>
              </a:xfrm>
            </p:grpSpPr>
            <p:sp>
              <p:nvSpPr>
                <p:cNvPr id="68636" name="Rectangle 52"/>
                <p:cNvSpPr>
                  <a:spLocks noChangeArrowheads="1"/>
                </p:cNvSpPr>
                <p:nvPr/>
              </p:nvSpPr>
              <p:spPr bwMode="auto">
                <a:xfrm>
                  <a:off x="1324" y="2936"/>
                  <a:ext cx="234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Displays the input field as check box</a:t>
                  </a:r>
                </a:p>
                <a:p>
                  <a:pPr algn="just">
                    <a:spcBef>
                      <a:spcPct val="0"/>
                    </a:spcBef>
                    <a:buClrTx/>
                    <a:buFontTx/>
                    <a:buNone/>
                  </a:pPr>
                  <a:endParaRPr lang="en-US" altLang="en-US" sz="1600" b="0"/>
                </a:p>
              </p:txBody>
            </p:sp>
            <p:sp>
              <p:nvSpPr>
                <p:cNvPr id="68637" name="Rectangle 53"/>
                <p:cNvSpPr>
                  <a:spLocks noChangeArrowheads="1"/>
                </p:cNvSpPr>
                <p:nvPr/>
              </p:nvSpPr>
              <p:spPr bwMode="auto">
                <a:xfrm>
                  <a:off x="1281" y="2936"/>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30" name="Group 54"/>
              <p:cNvGrpSpPr>
                <a:grpSpLocks/>
              </p:cNvGrpSpPr>
              <p:nvPr/>
            </p:nvGrpSpPr>
            <p:grpSpPr bwMode="auto">
              <a:xfrm>
                <a:off x="0" y="3339"/>
                <a:ext cx="1281" cy="518"/>
                <a:chOff x="0" y="3339"/>
                <a:chExt cx="1281" cy="518"/>
              </a:xfrm>
            </p:grpSpPr>
            <p:sp>
              <p:nvSpPr>
                <p:cNvPr id="68634" name="Rectangle 55"/>
                <p:cNvSpPr>
                  <a:spLocks noChangeArrowheads="1"/>
                </p:cNvSpPr>
                <p:nvPr/>
              </p:nvSpPr>
              <p:spPr bwMode="auto">
                <a:xfrm>
                  <a:off x="43" y="3339"/>
                  <a:ext cx="11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ea typeface="Arial Unicode MS" panose="020B0604020202020204" pitchFamily="34" charset="-128"/>
                      <a:cs typeface="Arial Unicode MS" panose="020B0604020202020204" pitchFamily="34" charset="-128"/>
                    </a:rPr>
                    <a:t>Radio button group g</a:t>
                  </a:r>
                </a:p>
                <a:p>
                  <a:pPr algn="just">
                    <a:spcBef>
                      <a:spcPct val="0"/>
                    </a:spcBef>
                    <a:buClrTx/>
                    <a:buFontTx/>
                    <a:buNone/>
                  </a:pPr>
                  <a:endParaRPr lang="en-US" altLang="en-US" sz="1600" b="0"/>
                </a:p>
              </p:txBody>
            </p:sp>
            <p:sp>
              <p:nvSpPr>
                <p:cNvPr id="68635" name="Rectangle 56"/>
                <p:cNvSpPr>
                  <a:spLocks noChangeArrowheads="1"/>
                </p:cNvSpPr>
                <p:nvPr/>
              </p:nvSpPr>
              <p:spPr bwMode="auto">
                <a:xfrm>
                  <a:off x="0" y="3339"/>
                  <a:ext cx="1281"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nvGrpSpPr>
              <p:cNvPr id="68631" name="Group 57"/>
              <p:cNvGrpSpPr>
                <a:grpSpLocks/>
              </p:cNvGrpSpPr>
              <p:nvPr/>
            </p:nvGrpSpPr>
            <p:grpSpPr bwMode="auto">
              <a:xfrm>
                <a:off x="1281" y="3339"/>
                <a:ext cx="2433" cy="518"/>
                <a:chOff x="1281" y="3339"/>
                <a:chExt cx="2433" cy="518"/>
              </a:xfrm>
            </p:grpSpPr>
            <p:sp>
              <p:nvSpPr>
                <p:cNvPr id="68632" name="Rectangle 58"/>
                <p:cNvSpPr>
                  <a:spLocks noChangeArrowheads="1"/>
                </p:cNvSpPr>
                <p:nvPr/>
              </p:nvSpPr>
              <p:spPr bwMode="auto">
                <a:xfrm>
                  <a:off x="1324" y="3339"/>
                  <a:ext cx="234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600" b="0"/>
                    <a:t>Displays the input field as a radio button belonging to group g</a:t>
                  </a:r>
                  <a:endParaRPr lang="en-US" altLang="en-US" sz="1600" b="0">
                    <a:ea typeface="Arial Unicode MS" panose="020B0604020202020204" pitchFamily="34" charset="-128"/>
                    <a:cs typeface="Arial Unicode MS" panose="020B0604020202020204" pitchFamily="34" charset="-128"/>
                  </a:endParaRPr>
                </a:p>
                <a:p>
                  <a:pPr algn="just">
                    <a:spcBef>
                      <a:spcPct val="0"/>
                    </a:spcBef>
                    <a:buClrTx/>
                    <a:buFontTx/>
                    <a:buNone/>
                  </a:pPr>
                  <a:endParaRPr lang="en-US" altLang="en-US" sz="1600" b="0"/>
                </a:p>
              </p:txBody>
            </p:sp>
            <p:sp>
              <p:nvSpPr>
                <p:cNvPr id="68633" name="Rectangle 59"/>
                <p:cNvSpPr>
                  <a:spLocks noChangeArrowheads="1"/>
                </p:cNvSpPr>
                <p:nvPr/>
              </p:nvSpPr>
              <p:spPr bwMode="auto">
                <a:xfrm>
                  <a:off x="1281" y="3339"/>
                  <a:ext cx="2433" cy="35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grpSp>
        <p:sp>
          <p:nvSpPr>
            <p:cNvPr id="68613" name="Rectangle 60"/>
            <p:cNvSpPr>
              <a:spLocks noChangeArrowheads="1"/>
            </p:cNvSpPr>
            <p:nvPr/>
          </p:nvSpPr>
          <p:spPr bwMode="auto">
            <a:xfrm>
              <a:off x="-3" y="-3"/>
              <a:ext cx="3720" cy="353"/>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grpSp>
    </p:spTree>
    <p:extLst>
      <p:ext uri="{BB962C8B-B14F-4D97-AF65-F5344CB8AC3E}">
        <p14:creationId xmlns:p14="http://schemas.microsoft.com/office/powerpoint/2010/main" val="22224706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2006/metadata/properties"/>
    <ds:schemaRef ds:uri="f9b258c7-9c72-463b-80f6-91d061ebb25d"/>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 ds:uri="http://purl.org/dc/elements/1.1/"/>
  </ds:schemaRefs>
</ds:datastoreItem>
</file>

<file path=customXml/itemProps3.xml><?xml version="1.0" encoding="utf-8"?>
<ds:datastoreItem xmlns:ds="http://schemas.openxmlformats.org/officeDocument/2006/customXml" ds:itemID="{3B24EE18-2575-4C46-BDFA-2D07EADC34B7}"/>
</file>

<file path=docProps/app.xml><?xml version="1.0" encoding="utf-8"?>
<Properties xmlns="http://schemas.openxmlformats.org/officeDocument/2006/extended-properties" xmlns:vt="http://schemas.openxmlformats.org/officeDocument/2006/docPropsVTypes">
  <Template>Capgemini_University_PPT_General</Template>
  <TotalTime>22535</TotalTime>
  <Words>1208</Words>
  <Application>Microsoft Office PowerPoint</Application>
  <PresentationFormat>On-screen Show (4:3)</PresentationFormat>
  <Paragraphs>118</Paragraphs>
  <Slides>17</Slides>
  <Notes>17</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Candara</vt:lpstr>
      <vt:lpstr>Verdana</vt:lpstr>
      <vt:lpstr>Wingdings</vt:lpstr>
      <vt:lpstr>Covers</vt:lpstr>
      <vt:lpstr>Slides</vt:lpstr>
      <vt:lpstr>Dividers</vt:lpstr>
      <vt:lpstr>Back cover</vt:lpstr>
      <vt:lpstr>think-cell Slide</vt:lpstr>
      <vt:lpstr>ABAP Part I</vt:lpstr>
      <vt:lpstr>Lesson Objectives</vt:lpstr>
      <vt:lpstr>Defining Selection Screens </vt:lpstr>
      <vt:lpstr>Selection Screen: Declaring Fields with Parameters </vt:lpstr>
      <vt:lpstr>PARAMETERS Statement</vt:lpstr>
      <vt:lpstr>Syntax for PARAMETERS Statement</vt:lpstr>
      <vt:lpstr>Example</vt:lpstr>
      <vt:lpstr>Example</vt:lpstr>
      <vt:lpstr>Additions to Parameter statement</vt:lpstr>
      <vt:lpstr>Additions to Parameter statement</vt:lpstr>
      <vt:lpstr>Additions to Parameter statement</vt:lpstr>
      <vt:lpstr>Parameter Fields</vt:lpstr>
      <vt:lpstr>Demo</vt:lpstr>
      <vt:lpstr>Selection Screen: Declaring Fields with Select-Options </vt:lpstr>
      <vt:lpstr>Demo</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398</cp:revision>
  <cp:lastPrinted>2016-07-11T09:30:50Z</cp:lastPrinted>
  <dcterms:created xsi:type="dcterms:W3CDTF">2012-05-18T02:59:15Z</dcterms:created>
  <dcterms:modified xsi:type="dcterms:W3CDTF">2021-01-25T05:18:46Z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