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 id="2147483703" r:id="rId5"/>
    <p:sldMasterId id="2147483709" r:id="rId6"/>
    <p:sldMasterId id="2147483714" r:id="rId7"/>
  </p:sldMasterIdLst>
  <p:notesMasterIdLst>
    <p:notesMasterId r:id="rId37"/>
  </p:notesMasterIdLst>
  <p:handoutMasterIdLst>
    <p:handoutMasterId r:id="rId38"/>
  </p:handoutMasterIdLst>
  <p:sldIdLst>
    <p:sldId id="367" r:id="rId8"/>
    <p:sldId id="368" r:id="rId9"/>
    <p:sldId id="369" r:id="rId10"/>
    <p:sldId id="426" r:id="rId11"/>
    <p:sldId id="691" r:id="rId12"/>
    <p:sldId id="370" r:id="rId13"/>
    <p:sldId id="378" r:id="rId14"/>
    <p:sldId id="379" r:id="rId15"/>
    <p:sldId id="692" r:id="rId16"/>
    <p:sldId id="427" r:id="rId17"/>
    <p:sldId id="381" r:id="rId18"/>
    <p:sldId id="693" r:id="rId19"/>
    <p:sldId id="429" r:id="rId20"/>
    <p:sldId id="383" r:id="rId21"/>
    <p:sldId id="388" r:id="rId22"/>
    <p:sldId id="694" r:id="rId23"/>
    <p:sldId id="430" r:id="rId24"/>
    <p:sldId id="390" r:id="rId25"/>
    <p:sldId id="391" r:id="rId26"/>
    <p:sldId id="392" r:id="rId27"/>
    <p:sldId id="695" r:id="rId28"/>
    <p:sldId id="393" r:id="rId29"/>
    <p:sldId id="394" r:id="rId30"/>
    <p:sldId id="395" r:id="rId31"/>
    <p:sldId id="396" r:id="rId32"/>
    <p:sldId id="696" r:id="rId33"/>
    <p:sldId id="397" r:id="rId34"/>
    <p:sldId id="431" r:id="rId35"/>
    <p:sldId id="400"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85732" autoAdjust="0"/>
  </p:normalViewPr>
  <p:slideViewPr>
    <p:cSldViewPr snapToGrid="0" showGuides="1">
      <p:cViewPr varScale="1">
        <p:scale>
          <a:sx n="54" d="100"/>
          <a:sy n="54" d="100"/>
        </p:scale>
        <p:origin x="1600" y="44"/>
      </p:cViewPr>
      <p:guideLst>
        <p:guide orient="horz" pos="2160"/>
        <p:guide pos="249"/>
      </p:guideLst>
    </p:cSldViewPr>
  </p:slideViewPr>
  <p:outlineViewPr>
    <p:cViewPr>
      <p:scale>
        <a:sx n="33" d="100"/>
        <a:sy n="33" d="100"/>
      </p:scale>
      <p:origin x="0" y="-15974"/>
    </p:cViewPr>
    <p:sldLst>
      <p:sld r:id="rId1" collapse="1"/>
      <p:sld r:id="rId2" collapse="1"/>
      <p:sld r:id="rId3" collapse="1"/>
    </p:sldLst>
  </p:outlineViewPr>
  <p:notesTextViewPr>
    <p:cViewPr>
      <p:scale>
        <a:sx n="125" d="100"/>
        <a:sy n="125" d="100"/>
      </p:scale>
      <p:origin x="0" y="0"/>
    </p:cViewPr>
  </p:notesTextViewPr>
  <p:sorterViewPr>
    <p:cViewPr>
      <p:scale>
        <a:sx n="66" d="100"/>
        <a:sy n="66" d="100"/>
      </p:scale>
      <p:origin x="0" y="0"/>
    </p:cViewPr>
  </p:sorterViewPr>
  <p:notesViewPr>
    <p:cSldViewPr snapToGrid="0">
      <p:cViewPr varScale="1">
        <p:scale>
          <a:sx n="40" d="100"/>
          <a:sy n="40" d="100"/>
        </p:scale>
        <p:origin x="1916" y="52"/>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_rels/viewProps.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slide" Target="slides/slide22.xml"/><Relationship Id="rId1"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1/22/2021</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2175521" y="4477226"/>
            <a:ext cx="4892673" cy="4290931"/>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880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ABAP	</a:t>
            </a:r>
            <a:endParaRPr lang="en-US" dirty="0">
              <a:latin typeface="Arial" pitchFamily="34" charset="0"/>
              <a:cs typeface="Arial" pitchFamily="34" charset="0"/>
            </a:endParaRPr>
          </a:p>
        </p:txBody>
      </p:sp>
      <p:sp>
        <p:nvSpPr>
          <p:cNvPr id="12" name="Rectangle 14"/>
          <p:cNvSpPr>
            <a:spLocks noChangeArrowheads="1"/>
          </p:cNvSpPr>
          <p:nvPr/>
        </p:nvSpPr>
        <p:spPr bwMode="auto">
          <a:xfrm>
            <a:off x="4125646"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05-</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791119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334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p:txBody>
          <a:bodyPr/>
          <a:lstStyle/>
          <a:p>
            <a:r>
              <a:rPr lang="en-US" altLang="en-US"/>
              <a:t>Exit can be used in many situations. It can have varying effects depending on where it appears in the code. However, it always prevents further processing. Within a loop structure, it leaves loop processing introduced by statements such as loop, select, do, and while. Within subroutines, it leaves subroutines introduced by FORM. </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61331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587644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62987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Notes Placeholder 2"/>
          <p:cNvSpPr>
            <a:spLocks noGrp="1"/>
          </p:cNvSpPr>
          <p:nvPr>
            <p:ph type="body" idx="1"/>
          </p:nvPr>
        </p:nvSpPr>
        <p:spPr/>
        <p:txBody>
          <a:bodyPr/>
          <a:lstStyle/>
          <a:p>
            <a:r>
              <a:rPr lang="en-US" altLang="en-US"/>
              <a:t>The following points apply:</a:t>
            </a:r>
          </a:p>
          <a:p>
            <a:pPr lvl="1"/>
            <a:r>
              <a:rPr lang="en-US" altLang="en-US"/>
              <a:t>do loops can be nested an unlimited number of times</a:t>
            </a:r>
          </a:p>
          <a:p>
            <a:pPr lvl="1"/>
            <a:r>
              <a:rPr lang="en-US" altLang="en-US"/>
              <a:t>exit prevents further loop processing and exits immediately out of the current loop. </a:t>
            </a:r>
          </a:p>
          <a:p>
            <a:pPr lvl="1"/>
            <a:r>
              <a:rPr lang="en-US" altLang="en-US"/>
              <a:t>It does not terminate the program when inside of a do loop. Processing continues at the next executable statement after the enddo </a:t>
            </a:r>
          </a:p>
          <a:p>
            <a:pPr lvl="1"/>
            <a:r>
              <a:rPr lang="en-US" altLang="en-US"/>
              <a:t>You can create an infinite loop by coding without any additions. In that situations, use exit within the loop to terminate loop processing</a:t>
            </a:r>
          </a:p>
          <a:p>
            <a:pPr lvl="1"/>
            <a:r>
              <a:rPr lang="en-US" altLang="en-US"/>
              <a:t>Modifying the value of v1 within a loop does not affect loop processing</a:t>
            </a:r>
          </a:p>
          <a:p>
            <a:r>
              <a:rPr lang="en-US" altLang="en-US"/>
              <a:t>Within the loop, sy-index contains the current iteration number. </a:t>
            </a:r>
          </a:p>
          <a:p>
            <a:r>
              <a:rPr lang="en-US" altLang="en-US"/>
              <a:t>For example, the first time through the loop, sy-index will be 1. </a:t>
            </a:r>
          </a:p>
          <a:p>
            <a:r>
              <a:rPr lang="en-US" altLang="en-US"/>
              <a:t>The second time through, sy-index will be 2, and so on.</a:t>
            </a:r>
          </a:p>
          <a:p>
            <a:r>
              <a:rPr lang="en-US" altLang="en-US"/>
              <a:t> After enddo, sy-index contains the value it had before entering the loop. </a:t>
            </a:r>
          </a:p>
          <a:p>
            <a:r>
              <a:rPr lang="en-US" altLang="en-US"/>
              <a:t>With nested do loops, sy-index contains the iteration number of the loop in which it is used </a:t>
            </a:r>
          </a:p>
          <a:p>
            <a:endParaRPr lang="en-US" alt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012158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3"/>
          <p:cNvSpPr>
            <a:spLocks noGrp="1" noChangeArrowheads="1"/>
          </p:cNvSpPr>
          <p:nvPr>
            <p:ph type="body" idx="1"/>
          </p:nvPr>
        </p:nvSpPr>
        <p:spPr/>
        <p:txBody>
          <a:bodyPr/>
          <a:lstStyle/>
          <a:p>
            <a:r>
              <a:rPr lang="en-US"/>
              <a:t>The following points apply:</a:t>
            </a:r>
          </a:p>
          <a:p>
            <a:r>
              <a:rPr lang="en-US"/>
              <a:t>while loops can be nested an unlimited number of times and also be nested within other type of loop</a:t>
            </a:r>
          </a:p>
          <a:p>
            <a:r>
              <a:rPr lang="en-US"/>
              <a:t>exit prevents further loop processing and exits immediately out of the current loop. Processing continues at the next executable statement after endwhile</a:t>
            </a:r>
          </a:p>
          <a:p>
            <a:r>
              <a:rPr lang="en-US"/>
              <a:t>Within the loop, sy-index contains the current iteration number. After endwhile, sy-index contains the value it had before entering the loop. With nested while loops, sy-index contains the iteration number of the loop in which it is used</a:t>
            </a:r>
          </a:p>
          <a:p>
            <a:r>
              <a:rPr lang="en-US"/>
              <a:t>endwhile always copies the value of f1 back into the sending component</a:t>
            </a:r>
          </a:p>
          <a:p>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511177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20996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2239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6955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body" idx="1"/>
          </p:nvPr>
        </p:nvSpPr>
        <p:spPr/>
        <p:txBody>
          <a:bodyPr/>
          <a:lstStyle/>
          <a:p>
            <a:r>
              <a:rPr lang="en-US"/>
              <a:t>The following points apply:</a:t>
            </a:r>
          </a:p>
          <a:p>
            <a:r>
              <a:rPr lang="en-US"/>
              <a:t>continue can only be coded within a loop</a:t>
            </a:r>
          </a:p>
          <a:p>
            <a:r>
              <a:rPr lang="en-US"/>
              <a:t>continue has no additions</a:t>
            </a:r>
          </a:p>
          <a:p>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055967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Text Box 7"/>
          <p:cNvSpPr txBox="1">
            <a:spLocks noChangeArrowheads="1"/>
          </p:cNvSpPr>
          <p:nvPr/>
        </p:nvSpPr>
        <p:spPr bwMode="auto">
          <a:xfrm>
            <a:off x="152400" y="1295400"/>
            <a:ext cx="1676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1000">
                <a:latin typeface="Candara" panose="020E0502030303020204" pitchFamily="34" charset="0"/>
              </a:rPr>
              <a:t>Explain the lesson coverage</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4764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7165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40146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54180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3991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14633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7399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47882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03489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15181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85328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p:txBody>
          <a:bodyPr/>
          <a:lstStyle/>
          <a:p>
            <a:r>
              <a:rPr lang="en-IN" altLang="en-US"/>
              <a:t>The following points apply:</a:t>
            </a:r>
          </a:p>
          <a:p>
            <a:pPr lvl="1"/>
            <a:r>
              <a:rPr lang="en-IN" altLang="en-US"/>
              <a:t>Every if must have a matching endif </a:t>
            </a:r>
          </a:p>
          <a:p>
            <a:pPr lvl="1"/>
            <a:r>
              <a:rPr lang="en-IN" altLang="en-US"/>
              <a:t>else and elseif are optional</a:t>
            </a:r>
          </a:p>
          <a:p>
            <a:pPr lvl="1"/>
            <a:r>
              <a:rPr lang="en-IN" altLang="en-US"/>
              <a:t>Parenthesis can be used. Each parenthesis must be separated by a space. For example, if (  f1  = f2  )  or   (  f1  =  f3  ) is correct, and if (f1  = f2 )  or   (f1  =  f3) is incorrect</a:t>
            </a:r>
          </a:p>
          <a:p>
            <a:pPr lvl="1"/>
            <a:r>
              <a:rPr lang="en-IN" altLang="en-US"/>
              <a:t>Variables can be compared with blanks or zeros using the addition is initial. </a:t>
            </a:r>
          </a:p>
          <a:p>
            <a:pPr lvl="2"/>
            <a:r>
              <a:rPr lang="en-IN" altLang="en-US"/>
              <a:t>For example, If f1 is initial will be true if f1 is type c and is blank.</a:t>
            </a:r>
          </a:p>
          <a:p>
            <a:pPr lvl="2"/>
            <a:r>
              <a:rPr lang="en-IN" altLang="en-US"/>
              <a:t> If f1 is any data type, the statement is true if f1 contains zeros</a:t>
            </a:r>
          </a:p>
          <a:p>
            <a:pPr lvl="1"/>
            <a:r>
              <a:rPr lang="en-IN" altLang="en-US"/>
              <a:t>To accomplish negation, not must precede the logical expression. </a:t>
            </a:r>
          </a:p>
          <a:p>
            <a:pPr lvl="2"/>
            <a:r>
              <a:rPr lang="en-IN" altLang="en-US"/>
              <a:t>For example, if not f1 is initial is correct. </a:t>
            </a:r>
          </a:p>
          <a:p>
            <a:pPr lvl="2"/>
            <a:r>
              <a:rPr lang="en-IN" altLang="en-US"/>
              <a:t>if f1 is not initial is incorrect.</a:t>
            </a:r>
          </a:p>
          <a:p>
            <a:pPr lvl="1"/>
            <a:r>
              <a:rPr lang="en-IN" altLang="en-US"/>
              <a:t>Variables can be compared with nulls using the addition is null. For example, if f1 is null.</a:t>
            </a:r>
          </a:p>
          <a:p>
            <a:endParaRPr lang="en-US" altLang="en-US"/>
          </a:p>
          <a:p>
            <a:endParaRPr lang="en-US" alt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510137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55190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63321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Notes Placeholder 2"/>
          <p:cNvSpPr>
            <a:spLocks noGrp="1"/>
          </p:cNvSpPr>
          <p:nvPr>
            <p:ph type="body" idx="1"/>
          </p:nvPr>
        </p:nvSpPr>
        <p:spPr/>
        <p:txBody>
          <a:bodyPr/>
          <a:lstStyle/>
          <a:p>
            <a:r>
              <a:rPr lang="en-US" altLang="en-US" dirty="0"/>
              <a:t>The operators &gt;&lt;, =&gt; and =&lt; are obsolete.</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065344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p:txBody>
          <a:bodyPr/>
          <a:lstStyle/>
          <a:p>
            <a:r>
              <a:rPr lang="en-US" altLang="en-US"/>
              <a:t>The following points apply:</a:t>
            </a:r>
          </a:p>
          <a:p>
            <a:pPr lvl="1"/>
            <a:r>
              <a:rPr lang="en-US" altLang="en-US"/>
              <a:t>Only statements following the first matching when are executed</a:t>
            </a:r>
          </a:p>
          <a:p>
            <a:pPr lvl="1"/>
            <a:r>
              <a:rPr lang="en-US" altLang="en-US"/>
              <a:t>when others matches if none of the preceding whens match </a:t>
            </a:r>
          </a:p>
          <a:p>
            <a:pPr lvl="1"/>
            <a:r>
              <a:rPr lang="en-US" altLang="en-US"/>
              <a:t>If when others is not coded and none of the whens match, processing continues with the first statement following endcase</a:t>
            </a:r>
          </a:p>
          <a:p>
            <a:pPr lvl="1"/>
            <a:r>
              <a:rPr lang="en-US" altLang="en-US"/>
              <a:t>Expressions are not allowed </a:t>
            </a:r>
          </a:p>
          <a:p>
            <a:pPr lvl="1"/>
            <a:r>
              <a:rPr lang="en-US" altLang="en-US"/>
              <a:t>Field strings are treated as type c variables</a:t>
            </a:r>
          </a:p>
          <a:p>
            <a:endParaRPr lang="en-US" altLang="en-US"/>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4094433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7374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34833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6.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1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a16="http://schemas.microsoft.com/office/drawing/2014/main" id="{829BBBD1-ECF6-4131-A3B0-11EFC39DB482}"/>
              </a:ext>
            </a:extLst>
          </p:cNvPr>
          <p:cNvPicPr>
            <a:picLocks noChangeAspect="1"/>
          </p:cNvPicPr>
          <p:nvPr/>
        </p:nvPicPr>
        <p:blipFill rotWithShape="1">
          <a:blip r:embed="rId4" cstate="print">
            <a:extLst>
              <a:ext uri="{96DAC541-7B7A-43D3-8B79-37D633B846F1}">
                <asvg:svgBlip xmlns:asvg="http://schemas.microsoft.com/office/drawing/2016/SVG/main"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3000"/>
              </a:lnSpc>
              <a:defRPr sz="2600">
                <a:solidFill>
                  <a:schemeClr val="bg1"/>
                </a:solidFill>
              </a:defRPr>
            </a:lvl1pPr>
          </a:lstStyle>
          <a:p>
            <a:pPr lvl="0"/>
            <a:r>
              <a:rPr lang="en-US" dirty="0"/>
              <a:t>Click to insert title</a:t>
            </a:r>
          </a:p>
        </p:txBody>
      </p:sp>
    </p:spTree>
    <p:extLst>
      <p:ext uri="{BB962C8B-B14F-4D97-AF65-F5344CB8AC3E}">
        <p14:creationId xmlns:p14="http://schemas.microsoft.com/office/powerpoint/2010/main" val="548120081"/>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10909"/>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0" indent="0" algn="l" defTabSz="914342" rtl="0" eaLnBrk="1" latinLnBrk="0" hangingPunct="1">
              <a:lnSpc>
                <a:spcPct val="85000"/>
              </a:lnSpc>
              <a:spcBef>
                <a:spcPct val="0"/>
              </a:spcBef>
              <a:buNone/>
              <a:defRPr lang="en-US" sz="3200" b="0" kern="1200" dirty="0" smtClean="0">
                <a:solidFill>
                  <a:schemeClr val="tx1"/>
                </a:solidFill>
                <a:latin typeface="+mj-lt"/>
                <a:ea typeface="+mj-ea"/>
                <a:cs typeface="+mj-cs"/>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marL="355600" indent="-180975">
              <a:buClr>
                <a:srgbClr val="0070C0"/>
              </a:buClr>
              <a:buFont typeface="Arial" pitchFamily="34" charset="0"/>
              <a:buChar char="•"/>
              <a:defRPr lang="en-US" sz="1800" kern="1200" dirty="0" smtClean="0">
                <a:solidFill>
                  <a:schemeClr val="bg2">
                    <a:lumMod val="50000"/>
                  </a:schemeClr>
                </a:solidFill>
                <a:latin typeface="+mn-lt"/>
                <a:ea typeface="+mn-ea"/>
                <a:cs typeface="+mn-cs"/>
              </a:defRPr>
            </a:lvl2pPr>
            <a:lvl3pPr marL="536575" indent="-165100">
              <a:buClr>
                <a:srgbClr val="0070C0"/>
              </a:buClr>
              <a:buFont typeface="Arial" pitchFamily="34" charset="0"/>
              <a:buChar char="•"/>
              <a:defRPr lang="en-US" sz="1600" kern="1200" dirty="0" smtClean="0">
                <a:solidFill>
                  <a:schemeClr val="bg2">
                    <a:lumMod val="50000"/>
                  </a:schemeClr>
                </a:solidFill>
                <a:latin typeface="+mn-lt"/>
                <a:ea typeface="+mn-ea"/>
                <a:cs typeface="+mn-cs"/>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a:t>Please use bullet points on this slide when the content is heavy break it up into highlights, don’t use paragraphs of text</a:t>
            </a:r>
            <a:endParaRPr lang="en-US" dirty="0"/>
          </a:p>
          <a:p>
            <a:pPr marL="355600" lvl="1" indent="-180975" algn="l" defTabSz="914342" rtl="0" eaLnBrk="1" latinLnBrk="0" hangingPunct="1">
              <a:lnSpc>
                <a:spcPct val="90000"/>
              </a:lnSpc>
              <a:spcBef>
                <a:spcPts val="0"/>
              </a:spcBef>
              <a:spcAft>
                <a:spcPts val="600"/>
              </a:spcAft>
              <a:buClr>
                <a:schemeClr val="accent3"/>
              </a:buClr>
              <a:buFont typeface="Wingdings" pitchFamily="2" charset="2"/>
              <a:buChar char="§"/>
            </a:pPr>
            <a:r>
              <a:rPr lang="en-US" dirty="0"/>
              <a:t>Second level</a:t>
            </a:r>
          </a:p>
          <a:p>
            <a:pPr marL="536575" lvl="2" indent="-165100" algn="l" defTabSz="914342" rtl="0" eaLnBrk="1" latinLnBrk="0" hangingPunct="1">
              <a:lnSpc>
                <a:spcPct val="90000"/>
              </a:lnSpc>
              <a:spcBef>
                <a:spcPts val="0"/>
              </a:spcBef>
              <a:spcAft>
                <a:spcPts val="600"/>
              </a:spcAft>
              <a:buClr>
                <a:schemeClr val="accent2"/>
              </a:buClr>
              <a:buFont typeface="Arial" pitchFamily="34" charset="0"/>
              <a:buChar char="•"/>
              <a:tabLst/>
            </a:pPr>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25176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639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607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324267" y="1148607"/>
            <a:ext cx="8495470" cy="504056"/>
          </a:xfrm>
        </p:spPr>
        <p:txBody>
          <a:bodyPr/>
          <a:lstStyle>
            <a:lvl1pPr>
              <a:defRPr>
                <a:solidFill>
                  <a:schemeClr val="accent2"/>
                </a:solidFill>
              </a:defRPr>
            </a:lvl1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8" y="1412776"/>
            <a:ext cx="4103743"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8" y="1412776"/>
            <a:ext cx="2663833"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7" y="1412776"/>
            <a:ext cx="2663833"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1"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05994" y="1052737"/>
            <a:ext cx="4841973" cy="1698343"/>
          </a:xfrm>
          <a:prstGeom prst="rect">
            <a:avLst/>
          </a:prstGeom>
        </p:spPr>
        <p:txBody>
          <a:bodyPr anchor="t">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2966819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1"/>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62" y="4005071"/>
            <a:ext cx="4841973" cy="1698343"/>
          </a:xfrm>
          <a:prstGeom prst="rect">
            <a:avLst/>
          </a:prstGeom>
        </p:spPr>
        <p:txBody>
          <a:bodyPr anchor="t">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29668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3000"/>
              </a:lnSpc>
              <a:defRPr sz="2600">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Tree>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1"/>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62" y="4005071"/>
            <a:ext cx="4841973" cy="1698343"/>
          </a:xfrm>
          <a:prstGeom prst="rect">
            <a:avLst/>
          </a:prstGeom>
        </p:spPr>
        <p:txBody>
          <a:bodyPr anchor="t">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2966819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3"/>
          </p:cNvPr>
          <p:cNvSpPr/>
          <p:nvPr userDrawn="1"/>
        </p:nvSpPr>
        <p:spPr>
          <a:xfrm>
            <a:off x="8048154"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4"/>
          </p:cNvPr>
          <p:cNvSpPr/>
          <p:nvPr userDrawn="1"/>
        </p:nvSpPr>
        <p:spPr>
          <a:xfrm>
            <a:off x="4899184" y="4445649"/>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400"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2" name="Group 31"/>
          <p:cNvGrpSpPr/>
          <p:nvPr userDrawn="1"/>
        </p:nvGrpSpPr>
        <p:grpSpPr>
          <a:xfrm>
            <a:off x="3665417" y="2404119"/>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41"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51"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62"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71"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30" y="3979258"/>
            <a:ext cx="333137" cy="333195"/>
          </a:xfrm>
          <a:prstGeom prst="rect">
            <a:avLst/>
          </a:prstGeom>
          <a:noFill/>
        </p:spPr>
      </p:pic>
      <p:sp>
        <p:nvSpPr>
          <p:cNvPr id="40" name="Rectangle 39"/>
          <p:cNvSpPr/>
          <p:nvPr userDrawn="1"/>
        </p:nvSpPr>
        <p:spPr>
          <a:xfrm>
            <a:off x="374930" y="5640922"/>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286138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3000"/>
              </a:lnSpc>
              <a:defRPr sz="2600">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1466163"/>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3000"/>
              </a:lnSpc>
              <a:defRPr sz="2600" baseline="0">
                <a:solidFill>
                  <a:schemeClr val="accent1"/>
                </a:solidFill>
              </a:defRPr>
            </a:lvl1pPr>
            <a:lvl2pPr>
              <a:defRPr sz="2400">
                <a:solidFill>
                  <a:schemeClr val="bg1"/>
                </a:solidFill>
              </a:defRPr>
            </a:lvl2pPr>
          </a:lstStyle>
          <a:p>
            <a:pPr lvl="0"/>
            <a:r>
              <a:rPr lang="en-US"/>
              <a:t>Click to edit Master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612050140"/>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a16="http://schemas.microsoft.com/office/drawing/2014/main" id="{C3D2EC56-D17C-4A75-8178-C69397BC7353}"/>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2196523434"/>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734451403"/>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918192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lang="en-US" sz="2200" b="0" kern="1200" dirty="0" smtClean="0">
                <a:solidFill>
                  <a:schemeClr val="bg2">
                    <a:lumMod val="50000"/>
                  </a:schemeClr>
                </a:solidFill>
                <a:latin typeface="+mn-lt"/>
                <a:ea typeface="+mn-ea"/>
                <a:cs typeface="+mn-cs"/>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2433AB1-53C0-45A7-9E6D-4B28D300921E}" type="datetime1">
              <a:rPr lang="en-US" smtClean="0"/>
              <a:t>1/22/2021</a:t>
            </a:fld>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986329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479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1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theme" Target="../theme/theme3.xml"/><Relationship Id="rId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4.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hf sldNum="0" hdr="0" dt="0"/>
  <p:txStyles>
    <p:titleStyle>
      <a:lvl1pPr algn="l" defTabSz="914400" rtl="0" eaLnBrk="1" latinLnBrk="0" hangingPunct="1">
        <a:lnSpc>
          <a:spcPts val="3000"/>
        </a:lnSpc>
        <a:spcBef>
          <a:spcPct val="0"/>
        </a:spcBef>
        <a:buNone/>
        <a:defRPr sz="26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3" y="260648"/>
            <a:ext cx="8509933" cy="85953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sp>
        <p:nvSpPr>
          <p:cNvPr id="7"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7" cstate="print"/>
          <a:stretch>
            <a:fillRect/>
          </a:stretch>
        </p:blipFill>
        <p:spPr>
          <a:xfrm>
            <a:off x="8465783" y="203648"/>
            <a:ext cx="420168" cy="420241"/>
          </a:xfrm>
          <a:prstGeom prst="rect">
            <a:avLst/>
          </a:prstGeom>
        </p:spPr>
      </p:pic>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hf sldNum="0" hdr="0" dt="0"/>
  <p:txStyles>
    <p:titleStyle>
      <a:lvl1pPr algn="l" defTabSz="914400" rtl="0" eaLnBrk="1" latinLnBrk="0" hangingPunct="1">
        <a:lnSpc>
          <a:spcPts val="3000"/>
        </a:lnSpc>
        <a:spcBef>
          <a:spcPct val="0"/>
        </a:spcBef>
        <a:buNone/>
        <a:defRPr sz="26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700" indent="-180975"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675" indent="-180975"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650" indent="-180975" algn="l" defTabSz="914400"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625" indent="-180975" algn="l" defTabSz="914400"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4" y="260648"/>
            <a:ext cx="8509933" cy="85953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9"/>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6" cstate="print"/>
          <a:stretch>
            <a:fillRect/>
          </a:stretch>
        </p:blipFill>
        <p:spPr>
          <a:xfrm>
            <a:off x="8465783" y="203648"/>
            <a:ext cx="420168" cy="420241"/>
          </a:xfrm>
          <a:prstGeom prst="rect">
            <a:avLst/>
          </a:prstGeom>
        </p:spPr>
      </p:pic>
      <p:sp>
        <p:nvSpPr>
          <p:cNvPr id="10"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Lst>
  <p:txStyles>
    <p:titleStyle>
      <a:lvl1pPr algn="l" defTabSz="914400" rtl="0" eaLnBrk="1" latinLnBrk="0" hangingPunct="1">
        <a:lnSpc>
          <a:spcPct val="90000"/>
        </a:lnSpc>
        <a:spcBef>
          <a:spcPct val="0"/>
        </a:spcBef>
        <a:buNone/>
        <a:defRPr lang="pt-PT" sz="26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9"/>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5" y="260648"/>
            <a:ext cx="8312649" cy="85953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pic>
        <p:nvPicPr>
          <p:cNvPr id="31" name="Picture 30" descr="SPADE.png"/>
          <p:cNvPicPr>
            <a:picLocks noChangeAspect="1"/>
          </p:cNvPicPr>
          <p:nvPr/>
        </p:nvPicPr>
        <p:blipFill>
          <a:blip r:embed="rId3" cstate="print"/>
          <a:stretch>
            <a:fillRect/>
          </a:stretch>
        </p:blipFill>
        <p:spPr>
          <a:xfrm>
            <a:off x="8465783" y="203648"/>
            <a:ext cx="420168" cy="420241"/>
          </a:xfrm>
          <a:prstGeom prst="rect">
            <a:avLst/>
          </a:prstGeom>
        </p:spPr>
      </p:pic>
      <p:sp>
        <p:nvSpPr>
          <p:cNvPr id="33"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lang="pt-PT" sz="26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pPr algn="l"/>
            <a:r>
              <a:rPr lang="en-US" sz="2000">
                <a:solidFill>
                  <a:schemeClr val="tx1"/>
                </a:solidFill>
              </a:rPr>
              <a:t>Lesson 05: </a:t>
            </a:r>
            <a:r>
              <a:rPr lang="en-US" sz="2000" dirty="0">
                <a:solidFill>
                  <a:schemeClr val="tx1"/>
                </a:solidFill>
              </a:rPr>
              <a:t>Common </a:t>
            </a:r>
            <a:r>
              <a:rPr lang="en-US" sz="2000">
                <a:solidFill>
                  <a:schemeClr val="tx1"/>
                </a:solidFill>
              </a:rPr>
              <a:t>Control statements – Self Study</a:t>
            </a:r>
            <a:endParaRPr lang="en-US" sz="2000" dirty="0">
              <a:solidFill>
                <a:schemeClr val="tx1"/>
              </a:solidFill>
            </a:endParaRPr>
          </a:p>
        </p:txBody>
      </p:sp>
      <p:sp>
        <p:nvSpPr>
          <p:cNvPr id="11" name="Title 10"/>
          <p:cNvSpPr>
            <a:spLocks noGrp="1"/>
          </p:cNvSpPr>
          <p:nvPr>
            <p:ph type="ctrTitle" idx="4294967295"/>
          </p:nvPr>
        </p:nvSpPr>
        <p:spPr>
          <a:xfrm>
            <a:off x="76200" y="2960688"/>
            <a:ext cx="5035550" cy="1096962"/>
          </a:xfrm>
        </p:spPr>
        <p:txBody>
          <a:bodyPr>
            <a:normAutofit/>
          </a:bodyPr>
          <a:lstStyle/>
          <a:p>
            <a:r>
              <a:rPr lang="en-US" sz="3600" dirty="0"/>
              <a:t>ABAP Part I</a:t>
            </a:r>
          </a:p>
        </p:txBody>
      </p:sp>
    </p:spTree>
    <p:extLst>
      <p:ext uri="{BB962C8B-B14F-4D97-AF65-F5344CB8AC3E}">
        <p14:creationId xmlns:p14="http://schemas.microsoft.com/office/powerpoint/2010/main" val="4039814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marL="685800" indent="-685800" eaLnBrk="1" hangingPunct="1"/>
            <a:r>
              <a:rPr lang="en-US" altLang="en-US" dirty="0"/>
              <a:t>IF and Case statement</a:t>
            </a:r>
          </a:p>
        </p:txBody>
      </p:sp>
      <p:sp>
        <p:nvSpPr>
          <p:cNvPr id="3" name="Content Placeholder 2"/>
          <p:cNvSpPr>
            <a:spLocks noGrp="1"/>
          </p:cNvSpPr>
          <p:nvPr>
            <p:ph sz="quarter" idx="10"/>
          </p:nvPr>
        </p:nvSpPr>
        <p:spPr/>
        <p:txBody>
          <a:bodyPr/>
          <a:lstStyle/>
          <a:p>
            <a:r>
              <a:rPr lang="en-US" b="1" dirty="0"/>
              <a:t>Conditional Branches </a:t>
            </a:r>
            <a:endParaRPr lang="en-US" dirty="0"/>
          </a:p>
        </p:txBody>
      </p:sp>
      <p:pic>
        <p:nvPicPr>
          <p:cNvPr id="6" name="Picture 5"/>
          <p:cNvPicPr>
            <a:picLocks noChangeAspect="1"/>
          </p:cNvPicPr>
          <p:nvPr/>
        </p:nvPicPr>
        <p:blipFill>
          <a:blip r:embed="rId3"/>
          <a:stretch>
            <a:fillRect/>
          </a:stretch>
        </p:blipFill>
        <p:spPr>
          <a:xfrm>
            <a:off x="586269" y="2008779"/>
            <a:ext cx="5433531" cy="3932261"/>
          </a:xfrm>
          <a:prstGeom prst="rect">
            <a:avLst/>
          </a:prstGeom>
          <a:ln>
            <a:solidFill>
              <a:schemeClr val="tx2"/>
            </a:solidFill>
          </a:ln>
        </p:spPr>
      </p:pic>
    </p:spTree>
    <p:extLst>
      <p:ext uri="{BB962C8B-B14F-4D97-AF65-F5344CB8AC3E}">
        <p14:creationId xmlns:p14="http://schemas.microsoft.com/office/powerpoint/2010/main" val="4157438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en-US"/>
              <a:t>Exit statement</a:t>
            </a:r>
          </a:p>
        </p:txBody>
      </p:sp>
      <p:sp>
        <p:nvSpPr>
          <p:cNvPr id="27650" name="Rectangle 3"/>
          <p:cNvSpPr>
            <a:spLocks noGrp="1" noChangeArrowheads="1"/>
          </p:cNvSpPr>
          <p:nvPr>
            <p:ph sz="quarter" idx="10"/>
          </p:nvPr>
        </p:nvSpPr>
        <p:spPr/>
        <p:txBody>
          <a:bodyPr/>
          <a:lstStyle/>
          <a:p>
            <a:pPr eaLnBrk="1" hangingPunct="1"/>
            <a:r>
              <a:rPr lang="en-US" altLang="en-US" dirty="0"/>
              <a:t>The exit statement prevents further processing from occurring.</a:t>
            </a:r>
          </a:p>
          <a:p>
            <a:pPr eaLnBrk="1" hangingPunct="1">
              <a:buFontTx/>
              <a:buNone/>
            </a:pPr>
            <a:r>
              <a:rPr lang="en-US" altLang="en-US" dirty="0"/>
              <a:t>Syntax:</a:t>
            </a:r>
            <a:endParaRPr lang="en-US" altLang="en-US" i="1" dirty="0"/>
          </a:p>
          <a:p>
            <a:pPr eaLnBrk="1" hangingPunct="1">
              <a:buFontTx/>
              <a:buNone/>
            </a:pPr>
            <a:r>
              <a:rPr lang="en-US" altLang="en-US" i="1" dirty="0"/>
              <a:t>	exit.</a:t>
            </a:r>
            <a:endParaRPr lang="en-US" altLang="en-US" dirty="0"/>
          </a:p>
          <a:p>
            <a:pPr eaLnBrk="1" hangingPunct="1"/>
            <a:r>
              <a:rPr lang="en-US" altLang="en-US" dirty="0"/>
              <a:t>The following example shows a sample program using exit. </a:t>
            </a:r>
          </a:p>
          <a:p>
            <a:pPr eaLnBrk="1" hangingPunct="1">
              <a:buFontTx/>
              <a:buNone/>
            </a:pPr>
            <a:r>
              <a:rPr lang="en-US" altLang="en-US" dirty="0"/>
              <a:t>report zdemo506.</a:t>
            </a:r>
          </a:p>
          <a:p>
            <a:pPr eaLnBrk="1" hangingPunct="1">
              <a:buFontTx/>
              <a:buNone/>
            </a:pPr>
            <a:r>
              <a:rPr lang="en-US" altLang="en-US" dirty="0"/>
              <a:t>	write: / ‘Hi’.</a:t>
            </a:r>
          </a:p>
          <a:p>
            <a:pPr eaLnBrk="1" hangingPunct="1">
              <a:buFontTx/>
              <a:buNone/>
            </a:pPr>
            <a:r>
              <a:rPr lang="en-US" altLang="en-US" dirty="0"/>
              <a:t>	exit.</a:t>
            </a:r>
          </a:p>
          <a:p>
            <a:pPr eaLnBrk="1" hangingPunct="1">
              <a:buFontTx/>
              <a:buNone/>
            </a:pPr>
            <a:r>
              <a:rPr lang="en-US" altLang="en-US" dirty="0"/>
              <a:t>	write: / ‘There’.</a:t>
            </a:r>
          </a:p>
          <a:p>
            <a:pPr eaLnBrk="1" hangingPunct="1"/>
            <a:r>
              <a:rPr lang="en-US" altLang="en-US" dirty="0"/>
              <a:t>The above code produces this output:</a:t>
            </a:r>
          </a:p>
          <a:p>
            <a:pPr eaLnBrk="1" hangingPunct="1">
              <a:buFont typeface="Arial" panose="020B0604020202020204" pitchFamily="34" charset="0"/>
              <a:buNone/>
            </a:pPr>
            <a:r>
              <a:rPr lang="en-US" altLang="en-US" dirty="0"/>
              <a:t>		Hi</a:t>
            </a:r>
            <a:endParaRPr lang="en-US" altLang="en-US" i="1" dirty="0"/>
          </a:p>
        </p:txBody>
      </p:sp>
    </p:spTree>
    <p:extLst>
      <p:ext uri="{BB962C8B-B14F-4D97-AF65-F5344CB8AC3E}">
        <p14:creationId xmlns:p14="http://schemas.microsoft.com/office/powerpoint/2010/main" val="3739580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Program on using Exit Statement</a:t>
            </a:r>
          </a:p>
        </p:txBody>
      </p:sp>
    </p:spTree>
    <p:extLst>
      <p:ext uri="{BB962C8B-B14F-4D97-AF65-F5344CB8AC3E}">
        <p14:creationId xmlns:p14="http://schemas.microsoft.com/office/powerpoint/2010/main" val="1929960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Loops</a:t>
            </a:r>
          </a:p>
        </p:txBody>
      </p:sp>
      <p:sp>
        <p:nvSpPr>
          <p:cNvPr id="5" name="Text Placeholder 4"/>
          <p:cNvSpPr>
            <a:spLocks noGrp="1"/>
          </p:cNvSpPr>
          <p:nvPr>
            <p:ph sz="quarter" idx="10"/>
          </p:nvPr>
        </p:nvSpPr>
        <p:spPr>
          <a:xfrm>
            <a:off x="324266" y="1412776"/>
            <a:ext cx="3720609" cy="4896544"/>
          </a:xfrm>
        </p:spPr>
        <p:txBody>
          <a:bodyPr>
            <a:normAutofit/>
          </a:bodyPr>
          <a:lstStyle/>
          <a:p>
            <a:pPr marL="85725" lvl="1" indent="0">
              <a:buNone/>
            </a:pPr>
            <a:r>
              <a:rPr sz="1800" dirty="0"/>
              <a:t>Unconditional loops using the DO…..ENDDO.</a:t>
            </a:r>
          </a:p>
          <a:p>
            <a:pPr marL="85725" lvl="1" indent="0">
              <a:buNone/>
            </a:pPr>
            <a:endParaRPr sz="1800" dirty="0"/>
          </a:p>
          <a:p>
            <a:pPr marL="85725" lvl="1" indent="0">
              <a:buNone/>
            </a:pPr>
            <a:r>
              <a:rPr sz="1800" dirty="0"/>
              <a:t>Conditional Loops Using the  WHILE ….ENDWHILE.</a:t>
            </a:r>
          </a:p>
          <a:p>
            <a:pPr marL="85725" lvl="1" indent="0">
              <a:buNone/>
            </a:pPr>
            <a:endParaRPr sz="1800" dirty="0"/>
          </a:p>
          <a:p>
            <a:pPr marL="85725" lvl="1" indent="0">
              <a:buNone/>
            </a:pPr>
            <a:r>
              <a:rPr sz="1800" dirty="0"/>
              <a:t>Loops through Internal Tables using the LOOP….ENDLOOP.</a:t>
            </a:r>
          </a:p>
          <a:p>
            <a:pPr marL="85725" lvl="1" indent="0">
              <a:buNone/>
            </a:pPr>
            <a:endParaRPr sz="1800" dirty="0"/>
          </a:p>
          <a:p>
            <a:pPr marL="85725" lvl="1" indent="0">
              <a:buNone/>
            </a:pPr>
            <a:r>
              <a:rPr sz="1800" dirty="0"/>
              <a:t>Loops through datasets from database Tables using the SELECT ......ENDSELECT</a:t>
            </a:r>
          </a:p>
          <a:p>
            <a:endParaRPr lang="en-US" dirty="0"/>
          </a:p>
        </p:txBody>
      </p:sp>
      <p:pic>
        <p:nvPicPr>
          <p:cNvPr id="2" name="Picture 1"/>
          <p:cNvPicPr>
            <a:picLocks noChangeAspect="1"/>
          </p:cNvPicPr>
          <p:nvPr/>
        </p:nvPicPr>
        <p:blipFill>
          <a:blip r:embed="rId3"/>
          <a:stretch>
            <a:fillRect/>
          </a:stretch>
        </p:blipFill>
        <p:spPr>
          <a:xfrm>
            <a:off x="4202168" y="1696044"/>
            <a:ext cx="4724809" cy="4138019"/>
          </a:xfrm>
          <a:prstGeom prst="rect">
            <a:avLst/>
          </a:prstGeom>
        </p:spPr>
      </p:pic>
    </p:spTree>
    <p:extLst>
      <p:ext uri="{BB962C8B-B14F-4D97-AF65-F5344CB8AC3E}">
        <p14:creationId xmlns:p14="http://schemas.microsoft.com/office/powerpoint/2010/main" val="2321117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en-US"/>
              <a:t>Do statement</a:t>
            </a:r>
          </a:p>
        </p:txBody>
      </p:sp>
      <p:sp>
        <p:nvSpPr>
          <p:cNvPr id="29698" name="Rectangle 3"/>
          <p:cNvSpPr>
            <a:spLocks noGrp="1" noChangeArrowheads="1"/>
          </p:cNvSpPr>
          <p:nvPr>
            <p:ph sz="quarter" idx="10"/>
          </p:nvPr>
        </p:nvSpPr>
        <p:spPr/>
        <p:txBody>
          <a:bodyPr/>
          <a:lstStyle/>
          <a:p>
            <a:pPr eaLnBrk="1" hangingPunct="1"/>
            <a:r>
              <a:rPr lang="en-US" altLang="en-US" i="1" dirty="0"/>
              <a:t>Syntax:</a:t>
            </a:r>
          </a:p>
          <a:p>
            <a:pPr eaLnBrk="1" hangingPunct="1">
              <a:buFontTx/>
              <a:buNone/>
            </a:pPr>
            <a:r>
              <a:rPr lang="en-US" altLang="en-US" b="0" i="1" dirty="0"/>
              <a:t>	do  [ v1 times]  </a:t>
            </a:r>
          </a:p>
          <a:p>
            <a:pPr eaLnBrk="1" hangingPunct="1">
              <a:buFontTx/>
              <a:buNone/>
            </a:pPr>
            <a:r>
              <a:rPr lang="en-US" altLang="en-US" b="0" i="1" dirty="0"/>
              <a:t>	----</a:t>
            </a:r>
          </a:p>
          <a:p>
            <a:pPr eaLnBrk="1" hangingPunct="1">
              <a:buFontTx/>
              <a:buNone/>
            </a:pPr>
            <a:r>
              <a:rPr lang="en-US" altLang="en-US" b="0" i="1" dirty="0"/>
              <a:t>	[exit.]</a:t>
            </a:r>
          </a:p>
          <a:p>
            <a:pPr eaLnBrk="1" hangingPunct="1">
              <a:buFontTx/>
              <a:buNone/>
            </a:pPr>
            <a:r>
              <a:rPr lang="en-US" altLang="en-US" b="0" i="1" dirty="0"/>
              <a:t>	----</a:t>
            </a:r>
          </a:p>
          <a:p>
            <a:pPr eaLnBrk="1" hangingPunct="1">
              <a:buFontTx/>
              <a:buNone/>
            </a:pPr>
            <a:r>
              <a:rPr lang="en-US" altLang="en-US" b="0" i="1" dirty="0"/>
              <a:t>	</a:t>
            </a:r>
            <a:r>
              <a:rPr lang="en-US" altLang="en-US" b="0" i="1" dirty="0" err="1"/>
              <a:t>enddo</a:t>
            </a:r>
            <a:r>
              <a:rPr lang="en-US" altLang="en-US" b="0" i="1" dirty="0"/>
              <a:t>.</a:t>
            </a:r>
          </a:p>
          <a:p>
            <a:pPr eaLnBrk="1" hangingPunct="1"/>
            <a:r>
              <a:rPr lang="en-US" altLang="en-US" i="1" dirty="0"/>
              <a:t>where:</a:t>
            </a:r>
          </a:p>
          <a:p>
            <a:pPr lvl="1" eaLnBrk="1" hangingPunct="1">
              <a:lnSpc>
                <a:spcPts val="2600"/>
              </a:lnSpc>
              <a:buFontTx/>
              <a:buChar char="•"/>
            </a:pPr>
            <a:r>
              <a:rPr lang="en-US" altLang="en-US" i="1" dirty="0">
                <a:solidFill>
                  <a:srgbClr val="3F3F3F"/>
                </a:solidFill>
              </a:rPr>
              <a:t>v1</a:t>
            </a:r>
            <a:r>
              <a:rPr lang="en-US" altLang="en-US" dirty="0">
                <a:solidFill>
                  <a:srgbClr val="3F3F3F"/>
                </a:solidFill>
              </a:rPr>
              <a:t> is a variable, literal, or constant</a:t>
            </a:r>
          </a:p>
          <a:p>
            <a:pPr lvl="1" eaLnBrk="1" hangingPunct="1">
              <a:lnSpc>
                <a:spcPts val="2600"/>
              </a:lnSpc>
              <a:buFontTx/>
              <a:buChar char="•"/>
            </a:pPr>
            <a:r>
              <a:rPr lang="en-US" altLang="en-US" dirty="0">
                <a:solidFill>
                  <a:srgbClr val="3F3F3F"/>
                </a:solidFill>
              </a:rPr>
              <a:t>---- represents any number of lines of code</a:t>
            </a:r>
          </a:p>
          <a:p>
            <a:pPr eaLnBrk="1" hangingPunct="1"/>
            <a:endParaRPr lang="en-US" altLang="en-US" dirty="0">
              <a:solidFill>
                <a:srgbClr val="3F3F3F"/>
              </a:solidFill>
            </a:endParaRPr>
          </a:p>
          <a:p>
            <a:pPr eaLnBrk="1" hangingPunct="1"/>
            <a:endParaRPr lang="en-US" altLang="en-US" dirty="0"/>
          </a:p>
          <a:p>
            <a:pPr eaLnBrk="1" hangingPunct="1">
              <a:buFontTx/>
              <a:buNone/>
            </a:pPr>
            <a:endParaRPr lang="en-US" altLang="en-US" i="1" dirty="0"/>
          </a:p>
        </p:txBody>
      </p:sp>
    </p:spTree>
    <p:extLst>
      <p:ext uri="{BB962C8B-B14F-4D97-AF65-F5344CB8AC3E}">
        <p14:creationId xmlns:p14="http://schemas.microsoft.com/office/powerpoint/2010/main" val="2312660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marL="685800" indent="-685800" eaLnBrk="1" hangingPunct="1"/>
            <a:r>
              <a:rPr lang="en-US" altLang="en-US"/>
              <a:t>Using the while Statement</a:t>
            </a:r>
          </a:p>
        </p:txBody>
      </p:sp>
      <p:sp>
        <p:nvSpPr>
          <p:cNvPr id="34818" name="Rectangle 3"/>
          <p:cNvSpPr>
            <a:spLocks noGrp="1" noChangeArrowheads="1"/>
          </p:cNvSpPr>
          <p:nvPr>
            <p:ph sz="quarter" idx="10"/>
          </p:nvPr>
        </p:nvSpPr>
        <p:spPr/>
        <p:txBody>
          <a:bodyPr/>
          <a:lstStyle/>
          <a:p>
            <a:pPr eaLnBrk="1" hangingPunct="1">
              <a:lnSpc>
                <a:spcPct val="110000"/>
              </a:lnSpc>
            </a:pPr>
            <a:r>
              <a:rPr lang="en-US" altLang="en-US" sz="1800" dirty="0"/>
              <a:t>The </a:t>
            </a:r>
            <a:r>
              <a:rPr lang="en-US" altLang="en-US" sz="1800" i="1" dirty="0"/>
              <a:t>while</a:t>
            </a:r>
            <a:r>
              <a:rPr lang="en-US" altLang="en-US" sz="1800" dirty="0"/>
              <a:t> statement is a looping mechanism similar to </a:t>
            </a:r>
            <a:r>
              <a:rPr lang="en-US" altLang="en-US" sz="1800" i="1" dirty="0"/>
              <a:t>do</a:t>
            </a:r>
            <a:r>
              <a:rPr lang="en-US" altLang="en-US" sz="1800" dirty="0"/>
              <a:t>. </a:t>
            </a:r>
          </a:p>
          <a:p>
            <a:pPr eaLnBrk="1" hangingPunct="1">
              <a:lnSpc>
                <a:spcPct val="110000"/>
              </a:lnSpc>
              <a:buFontTx/>
              <a:buNone/>
            </a:pPr>
            <a:r>
              <a:rPr lang="en-US" altLang="en-US" sz="1800" dirty="0"/>
              <a:t>	Syntax:</a:t>
            </a:r>
            <a:endParaRPr lang="en-US" altLang="en-US" sz="1800" i="1" dirty="0"/>
          </a:p>
          <a:p>
            <a:pPr eaLnBrk="1" hangingPunct="1">
              <a:lnSpc>
                <a:spcPct val="110000"/>
              </a:lnSpc>
              <a:buFontTx/>
              <a:buNone/>
            </a:pPr>
            <a:r>
              <a:rPr lang="en-US" altLang="en-US" sz="1800" b="0" i="1" dirty="0"/>
              <a:t>	while  </a:t>
            </a:r>
          </a:p>
          <a:p>
            <a:pPr eaLnBrk="1" hangingPunct="1">
              <a:lnSpc>
                <a:spcPct val="110000"/>
              </a:lnSpc>
              <a:buFontTx/>
              <a:buNone/>
            </a:pPr>
            <a:r>
              <a:rPr lang="en-US" altLang="en-US" sz="1800" b="0" i="1" dirty="0"/>
              <a:t>      ------</a:t>
            </a:r>
          </a:p>
          <a:p>
            <a:pPr eaLnBrk="1" hangingPunct="1">
              <a:lnSpc>
                <a:spcPct val="110000"/>
              </a:lnSpc>
              <a:buFontTx/>
              <a:buNone/>
            </a:pPr>
            <a:r>
              <a:rPr lang="en-US" altLang="en-US" sz="1800" b="0" i="1" dirty="0"/>
              <a:t>	[exit.] </a:t>
            </a:r>
          </a:p>
          <a:p>
            <a:pPr eaLnBrk="1" hangingPunct="1">
              <a:lnSpc>
                <a:spcPct val="110000"/>
              </a:lnSpc>
              <a:buFontTx/>
              <a:buNone/>
            </a:pPr>
            <a:r>
              <a:rPr lang="en-US" altLang="en-US" sz="1800" b="0" i="1" dirty="0"/>
              <a:t>	----</a:t>
            </a:r>
          </a:p>
          <a:p>
            <a:pPr eaLnBrk="1" hangingPunct="1">
              <a:lnSpc>
                <a:spcPct val="110000"/>
              </a:lnSpc>
              <a:buFontTx/>
              <a:buNone/>
            </a:pPr>
            <a:r>
              <a:rPr lang="en-US" altLang="en-US" sz="1800" b="0" i="1" dirty="0"/>
              <a:t>	</a:t>
            </a:r>
            <a:r>
              <a:rPr lang="en-US" altLang="en-US" sz="1800" b="0" i="1" dirty="0" err="1"/>
              <a:t>endwhile</a:t>
            </a:r>
            <a:r>
              <a:rPr lang="en-US" altLang="en-US" sz="1800" b="0" dirty="0"/>
              <a:t> </a:t>
            </a:r>
          </a:p>
        </p:txBody>
      </p:sp>
    </p:spTree>
    <p:extLst>
      <p:ext uri="{BB962C8B-B14F-4D97-AF65-F5344CB8AC3E}">
        <p14:creationId xmlns:p14="http://schemas.microsoft.com/office/powerpoint/2010/main" val="1601250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Program on Loops – Do and While</a:t>
            </a:r>
          </a:p>
        </p:txBody>
      </p:sp>
    </p:spTree>
    <p:extLst>
      <p:ext uri="{BB962C8B-B14F-4D97-AF65-F5344CB8AC3E}">
        <p14:creationId xmlns:p14="http://schemas.microsoft.com/office/powerpoint/2010/main" val="44360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Loops</a:t>
            </a:r>
          </a:p>
        </p:txBody>
      </p:sp>
      <p:sp>
        <p:nvSpPr>
          <p:cNvPr id="2" name="Text Placeholder 1"/>
          <p:cNvSpPr>
            <a:spLocks noGrp="1"/>
          </p:cNvSpPr>
          <p:nvPr>
            <p:ph sz="quarter" idx="10"/>
          </p:nvPr>
        </p:nvSpPr>
        <p:spPr/>
        <p:txBody>
          <a:bodyPr/>
          <a:lstStyle/>
          <a:p>
            <a:pPr lvl="0"/>
            <a:r>
              <a:rPr lang="en-US" dirty="0"/>
              <a:t>Terminating Loops</a:t>
            </a:r>
          </a:p>
          <a:p>
            <a:pPr lvl="1">
              <a:buClr>
                <a:schemeClr val="accent3"/>
              </a:buClr>
            </a:pPr>
            <a:r>
              <a:rPr lang="en-US" dirty="0"/>
              <a:t>Terminating Loop Pass Unconditionally</a:t>
            </a:r>
          </a:p>
          <a:p>
            <a:pPr lvl="2">
              <a:buClr>
                <a:schemeClr val="accent2"/>
              </a:buClr>
            </a:pPr>
            <a:r>
              <a:rPr lang="en-US" dirty="0"/>
              <a:t>CONTINUE</a:t>
            </a:r>
          </a:p>
          <a:p>
            <a:pPr lvl="2">
              <a:buClr>
                <a:schemeClr val="accent2"/>
              </a:buClr>
            </a:pPr>
            <a:r>
              <a:rPr lang="en-US" dirty="0"/>
              <a:t>EXIT</a:t>
            </a:r>
          </a:p>
          <a:p>
            <a:pPr lvl="1">
              <a:buClr>
                <a:schemeClr val="accent3"/>
              </a:buClr>
            </a:pPr>
            <a:r>
              <a:rPr lang="en-US" dirty="0"/>
              <a:t>Terminate Loop Pass Conditionally</a:t>
            </a:r>
          </a:p>
          <a:p>
            <a:pPr lvl="2">
              <a:buClr>
                <a:schemeClr val="accent2"/>
              </a:buClr>
            </a:pPr>
            <a:r>
              <a:rPr lang="en-US" dirty="0"/>
              <a:t>CHECK</a:t>
            </a:r>
          </a:p>
          <a:p>
            <a:pPr lvl="3"/>
            <a:endParaRPr lang="en-US" dirty="0"/>
          </a:p>
        </p:txBody>
      </p:sp>
    </p:spTree>
    <p:extLst>
      <p:ext uri="{BB962C8B-B14F-4D97-AF65-F5344CB8AC3E}">
        <p14:creationId xmlns:p14="http://schemas.microsoft.com/office/powerpoint/2010/main" val="3547835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marL="685800" indent="-685800" eaLnBrk="1" hangingPunct="1"/>
            <a:r>
              <a:rPr lang="en-US" altLang="en-US" dirty="0"/>
              <a:t>Continue Statement</a:t>
            </a:r>
          </a:p>
        </p:txBody>
      </p:sp>
      <p:sp>
        <p:nvSpPr>
          <p:cNvPr id="36866" name="Rectangle 3"/>
          <p:cNvSpPr>
            <a:spLocks noGrp="1" noChangeArrowheads="1"/>
          </p:cNvSpPr>
          <p:nvPr>
            <p:ph sz="quarter" idx="10"/>
          </p:nvPr>
        </p:nvSpPr>
        <p:spPr/>
        <p:txBody>
          <a:bodyPr/>
          <a:lstStyle/>
          <a:p>
            <a:pPr eaLnBrk="1" hangingPunct="1"/>
            <a:r>
              <a:rPr lang="en-US" altLang="en-US" dirty="0"/>
              <a:t>The </a:t>
            </a:r>
            <a:r>
              <a:rPr lang="en-US" altLang="en-US" i="1" dirty="0"/>
              <a:t>continue</a:t>
            </a:r>
            <a:r>
              <a:rPr lang="en-US" altLang="en-US" dirty="0"/>
              <a:t> statement is coded within a loop.</a:t>
            </a:r>
          </a:p>
          <a:p>
            <a:pPr eaLnBrk="1" hangingPunct="1"/>
            <a:r>
              <a:rPr lang="en-US" altLang="en-US" dirty="0"/>
              <a:t>It acts like a </a:t>
            </a:r>
            <a:r>
              <a:rPr lang="en-US" altLang="en-US" i="1" dirty="0" err="1"/>
              <a:t>goto</a:t>
            </a:r>
            <a:r>
              <a:rPr lang="en-US" altLang="en-US" dirty="0"/>
              <a:t> passing control, immediately to the terminating statement of the loop and beginning a new loop pass. </a:t>
            </a:r>
          </a:p>
          <a:p>
            <a:pPr eaLnBrk="1" hangingPunct="1"/>
            <a:r>
              <a:rPr lang="en-US" altLang="en-US" dirty="0"/>
              <a:t>In effect, it causes the statement below it within the loop to be ignored and a new loop pass to begin.</a:t>
            </a:r>
          </a:p>
        </p:txBody>
      </p:sp>
    </p:spTree>
    <p:extLst>
      <p:ext uri="{BB962C8B-B14F-4D97-AF65-F5344CB8AC3E}">
        <p14:creationId xmlns:p14="http://schemas.microsoft.com/office/powerpoint/2010/main" val="7388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en-US" dirty="0"/>
              <a:t>Continue Statement</a:t>
            </a:r>
          </a:p>
        </p:txBody>
      </p:sp>
      <p:sp>
        <p:nvSpPr>
          <p:cNvPr id="37890" name="Rectangle 3"/>
          <p:cNvSpPr>
            <a:spLocks noGrp="1" noChangeArrowheads="1"/>
          </p:cNvSpPr>
          <p:nvPr>
            <p:ph sz="quarter" idx="10"/>
          </p:nvPr>
        </p:nvSpPr>
        <p:spPr/>
        <p:txBody>
          <a:bodyPr/>
          <a:lstStyle/>
          <a:p>
            <a:pPr eaLnBrk="1" hangingPunct="1">
              <a:buFontTx/>
              <a:buNone/>
            </a:pPr>
            <a:r>
              <a:rPr lang="en-US" altLang="en-US" dirty="0"/>
              <a:t>Syntax:</a:t>
            </a:r>
          </a:p>
          <a:p>
            <a:pPr eaLnBrk="1" hangingPunct="1">
              <a:buFontTx/>
              <a:buNone/>
            </a:pPr>
            <a:r>
              <a:rPr lang="en-US" altLang="en-US" dirty="0"/>
              <a:t>It can be used within a </a:t>
            </a:r>
            <a:r>
              <a:rPr lang="en-US" altLang="en-US" i="1" dirty="0"/>
              <a:t>do, while, select</a:t>
            </a:r>
            <a:r>
              <a:rPr lang="en-US" altLang="en-US" dirty="0"/>
              <a:t>, or </a:t>
            </a:r>
            <a:r>
              <a:rPr lang="en-US" altLang="en-US" i="1" dirty="0"/>
              <a:t>loop</a:t>
            </a:r>
            <a:r>
              <a:rPr lang="en-US" altLang="en-US" dirty="0"/>
              <a:t>.</a:t>
            </a:r>
            <a:endParaRPr lang="en-US" altLang="en-US" i="1" dirty="0"/>
          </a:p>
          <a:p>
            <a:pPr eaLnBrk="1" hangingPunct="1">
              <a:buFontTx/>
              <a:buNone/>
            </a:pPr>
            <a:r>
              <a:rPr lang="en-US" altLang="en-US" i="1" dirty="0"/>
              <a:t>[do/while/select/loop]</a:t>
            </a:r>
          </a:p>
          <a:p>
            <a:pPr eaLnBrk="1" hangingPunct="1">
              <a:buFontTx/>
              <a:buNone/>
            </a:pPr>
            <a:r>
              <a:rPr lang="en-US" altLang="en-US" i="1" dirty="0"/>
              <a:t>	---</a:t>
            </a:r>
          </a:p>
          <a:p>
            <a:pPr eaLnBrk="1" hangingPunct="1">
              <a:buFontTx/>
              <a:buNone/>
            </a:pPr>
            <a:r>
              <a:rPr lang="en-US" altLang="en-US" i="1" dirty="0"/>
              <a:t>	continue.</a:t>
            </a:r>
          </a:p>
          <a:p>
            <a:pPr eaLnBrk="1" hangingPunct="1">
              <a:buFontTx/>
              <a:buNone/>
            </a:pPr>
            <a:r>
              <a:rPr lang="en-US" altLang="en-US" i="1" dirty="0"/>
              <a:t>	--- </a:t>
            </a:r>
          </a:p>
          <a:p>
            <a:pPr eaLnBrk="1" hangingPunct="1">
              <a:buFontTx/>
              <a:buNone/>
            </a:pPr>
            <a:r>
              <a:rPr lang="en-US" altLang="en-US" i="1" dirty="0"/>
              <a:t>	[</a:t>
            </a:r>
            <a:r>
              <a:rPr lang="en-US" altLang="en-US" i="1" dirty="0" err="1"/>
              <a:t>enddo</a:t>
            </a:r>
            <a:r>
              <a:rPr lang="en-US" altLang="en-US" i="1" dirty="0"/>
              <a:t>/</a:t>
            </a:r>
            <a:r>
              <a:rPr lang="en-US" altLang="en-US" i="1" dirty="0" err="1"/>
              <a:t>endwhile</a:t>
            </a:r>
            <a:r>
              <a:rPr lang="en-US" altLang="en-US" i="1" dirty="0"/>
              <a:t>/</a:t>
            </a:r>
            <a:r>
              <a:rPr lang="en-US" altLang="en-US" i="1" dirty="0" err="1"/>
              <a:t>endselect</a:t>
            </a:r>
            <a:r>
              <a:rPr lang="en-US" altLang="en-US" i="1" dirty="0"/>
              <a:t>/</a:t>
            </a:r>
            <a:r>
              <a:rPr lang="en-US" altLang="en-US" i="1" dirty="0" err="1"/>
              <a:t>endloop</a:t>
            </a:r>
            <a:r>
              <a:rPr lang="en-US" altLang="en-US" i="1" dirty="0"/>
              <a:t>]</a:t>
            </a:r>
            <a:endParaRPr lang="en-US" altLang="en-US" dirty="0"/>
          </a:p>
          <a:p>
            <a:pPr eaLnBrk="1" hangingPunct="1">
              <a:buFontTx/>
              <a:buNone/>
            </a:pPr>
            <a:r>
              <a:rPr lang="en-US" altLang="en-US" dirty="0"/>
              <a:t>where:</a:t>
            </a:r>
          </a:p>
          <a:p>
            <a:pPr eaLnBrk="1" hangingPunct="1">
              <a:buFontTx/>
              <a:buNone/>
            </a:pPr>
            <a:r>
              <a:rPr lang="en-US" altLang="en-US" dirty="0"/>
              <a:t>--- represents any number of lines of code</a:t>
            </a:r>
          </a:p>
        </p:txBody>
      </p:sp>
    </p:spTree>
    <p:extLst>
      <p:ext uri="{BB962C8B-B14F-4D97-AF65-F5344CB8AC3E}">
        <p14:creationId xmlns:p14="http://schemas.microsoft.com/office/powerpoint/2010/main" val="404277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5"/>
          <p:cNvSpPr>
            <a:spLocks noGrp="1" noChangeArrowheads="1"/>
          </p:cNvSpPr>
          <p:nvPr>
            <p:ph type="title"/>
          </p:nvPr>
        </p:nvSpPr>
        <p:spPr/>
        <p:txBody>
          <a:bodyPr/>
          <a:lstStyle/>
          <a:p>
            <a:pPr eaLnBrk="1" hangingPunct="1"/>
            <a:r>
              <a:rPr lang="en-US" altLang="en-US"/>
              <a:t>Lesson Objectives</a:t>
            </a:r>
          </a:p>
        </p:txBody>
      </p:sp>
      <p:sp>
        <p:nvSpPr>
          <p:cNvPr id="14338" name="Rectangle 6"/>
          <p:cNvSpPr>
            <a:spLocks noGrp="1" noChangeArrowheads="1"/>
          </p:cNvSpPr>
          <p:nvPr>
            <p:ph sz="quarter" idx="10"/>
          </p:nvPr>
        </p:nvSpPr>
        <p:spPr/>
        <p:txBody>
          <a:bodyPr/>
          <a:lstStyle/>
          <a:p>
            <a:pPr eaLnBrk="1" hangingPunct="1"/>
            <a:r>
              <a:rPr lang="en-US" altLang="en-US" dirty="0"/>
              <a:t>In this lesson, you will learn about:</a:t>
            </a:r>
          </a:p>
          <a:p>
            <a:pPr lvl="1" eaLnBrk="1" hangingPunct="1"/>
            <a:r>
              <a:rPr lang="en-IN" altLang="en-US" dirty="0"/>
              <a:t>If Statement and Case Statement</a:t>
            </a:r>
          </a:p>
          <a:p>
            <a:pPr lvl="1" eaLnBrk="1" hangingPunct="1"/>
            <a:r>
              <a:rPr lang="en-IN" altLang="en-US" dirty="0"/>
              <a:t>The exit Statement	</a:t>
            </a:r>
          </a:p>
          <a:p>
            <a:pPr lvl="1" eaLnBrk="1" hangingPunct="1"/>
            <a:r>
              <a:rPr lang="en-IN" altLang="en-US" dirty="0"/>
              <a:t>The do and the While statement	</a:t>
            </a:r>
          </a:p>
          <a:p>
            <a:pPr lvl="1" eaLnBrk="1" hangingPunct="1"/>
            <a:r>
              <a:rPr lang="en-IN" altLang="en-US" dirty="0"/>
              <a:t>The continue  and Check statement	</a:t>
            </a:r>
          </a:p>
          <a:p>
            <a:pPr lvl="1" eaLnBrk="1" hangingPunct="1"/>
            <a:endParaRPr lang="en-US" altLang="en-US" dirty="0"/>
          </a:p>
        </p:txBody>
      </p:sp>
    </p:spTree>
    <p:extLst>
      <p:ext uri="{BB962C8B-B14F-4D97-AF65-F5344CB8AC3E}">
        <p14:creationId xmlns:p14="http://schemas.microsoft.com/office/powerpoint/2010/main" val="812471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Example: Continue statement</a:t>
            </a:r>
          </a:p>
        </p:txBody>
      </p:sp>
      <p:sp>
        <p:nvSpPr>
          <p:cNvPr id="38914" name="Rectangle 3"/>
          <p:cNvSpPr>
            <a:spLocks noGrp="1" noChangeArrowheads="1"/>
          </p:cNvSpPr>
          <p:nvPr>
            <p:ph sz="quarter" idx="10"/>
          </p:nvPr>
        </p:nvSpPr>
        <p:spPr/>
        <p:txBody>
          <a:bodyPr>
            <a:normAutofit/>
          </a:bodyPr>
          <a:lstStyle/>
          <a:p>
            <a:pPr eaLnBrk="1" hangingPunct="1">
              <a:buFontTx/>
              <a:buNone/>
            </a:pPr>
            <a:r>
              <a:rPr lang="en-US" altLang="en-US" dirty="0"/>
              <a:t>The </a:t>
            </a:r>
            <a:r>
              <a:rPr lang="en-US" altLang="en-US" i="1" dirty="0"/>
              <a:t>continue</a:t>
            </a:r>
            <a:r>
              <a:rPr lang="en-US" altLang="en-US" dirty="0"/>
              <a:t> statement jumps to the end of the loop, ignoring all </a:t>
            </a:r>
          </a:p>
          <a:p>
            <a:pPr eaLnBrk="1" hangingPunct="1">
              <a:buFontTx/>
              <a:buNone/>
            </a:pPr>
            <a:r>
              <a:rPr lang="en-US" altLang="en-US" dirty="0"/>
              <a:t>statements after it for the current loop pass.</a:t>
            </a:r>
          </a:p>
        </p:txBody>
      </p:sp>
    </p:spTree>
    <p:extLst>
      <p:ext uri="{BB962C8B-B14F-4D97-AF65-F5344CB8AC3E}">
        <p14:creationId xmlns:p14="http://schemas.microsoft.com/office/powerpoint/2010/main" val="2554176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Program on continue statement</a:t>
            </a:r>
          </a:p>
        </p:txBody>
      </p:sp>
    </p:spTree>
    <p:extLst>
      <p:ext uri="{BB962C8B-B14F-4D97-AF65-F5344CB8AC3E}">
        <p14:creationId xmlns:p14="http://schemas.microsoft.com/office/powerpoint/2010/main" val="2685303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marL="685800" indent="-685800" eaLnBrk="1" hangingPunct="1"/>
            <a:r>
              <a:rPr lang="en-US" altLang="en-US" dirty="0"/>
              <a:t>Check Statement</a:t>
            </a:r>
          </a:p>
        </p:txBody>
      </p:sp>
      <p:sp>
        <p:nvSpPr>
          <p:cNvPr id="39938" name="Rectangle 3"/>
          <p:cNvSpPr>
            <a:spLocks noGrp="1" noChangeArrowheads="1"/>
          </p:cNvSpPr>
          <p:nvPr>
            <p:ph sz="quarter" idx="10"/>
          </p:nvPr>
        </p:nvSpPr>
        <p:spPr/>
        <p:txBody>
          <a:bodyPr/>
          <a:lstStyle/>
          <a:p>
            <a:pPr eaLnBrk="1" hangingPunct="1"/>
            <a:r>
              <a:rPr lang="en-US" altLang="en-US" dirty="0"/>
              <a:t>The </a:t>
            </a:r>
            <a:r>
              <a:rPr lang="en-US" altLang="en-US" i="1" dirty="0"/>
              <a:t>check</a:t>
            </a:r>
            <a:r>
              <a:rPr lang="en-US" altLang="en-US" dirty="0"/>
              <a:t> statement is coded within a loop.</a:t>
            </a:r>
          </a:p>
          <a:p>
            <a:pPr eaLnBrk="1" hangingPunct="1"/>
            <a:r>
              <a:rPr lang="en-US" altLang="en-US" dirty="0"/>
              <a:t>It can act very much like </a:t>
            </a:r>
            <a:r>
              <a:rPr lang="en-US" altLang="en-US" i="1" dirty="0"/>
              <a:t>continue</a:t>
            </a:r>
            <a:r>
              <a:rPr lang="en-US" altLang="en-US" dirty="0"/>
              <a:t>, passing control immediately to the terminating statement of the loop and bypassing the statements between. </a:t>
            </a:r>
          </a:p>
          <a:p>
            <a:pPr eaLnBrk="1" hangingPunct="1"/>
            <a:r>
              <a:rPr lang="en-US" altLang="en-US" dirty="0"/>
              <a:t>Unlike </a:t>
            </a:r>
            <a:r>
              <a:rPr lang="en-US" altLang="en-US" i="1" dirty="0"/>
              <a:t>continue</a:t>
            </a:r>
            <a:r>
              <a:rPr lang="en-US" altLang="en-US" dirty="0"/>
              <a:t>, it accepts a logical expression.</a:t>
            </a:r>
          </a:p>
          <a:p>
            <a:pPr eaLnBrk="1" hangingPunct="1"/>
            <a:r>
              <a:rPr lang="en-US" altLang="en-US" dirty="0"/>
              <a:t>If the expression is true, it does nothing. </a:t>
            </a:r>
          </a:p>
          <a:p>
            <a:pPr eaLnBrk="1" hangingPunct="1"/>
            <a:r>
              <a:rPr lang="en-US" altLang="en-US" dirty="0"/>
              <a:t>If it is false, it jumps to the end of the loop </a:t>
            </a:r>
          </a:p>
        </p:txBody>
      </p:sp>
    </p:spTree>
    <p:extLst>
      <p:ext uri="{BB962C8B-B14F-4D97-AF65-F5344CB8AC3E}">
        <p14:creationId xmlns:p14="http://schemas.microsoft.com/office/powerpoint/2010/main" val="2387570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ltLang="en-US" dirty="0"/>
              <a:t>Check Statement</a:t>
            </a:r>
          </a:p>
        </p:txBody>
      </p:sp>
      <p:sp>
        <p:nvSpPr>
          <p:cNvPr id="40962" name="Rectangle 3"/>
          <p:cNvSpPr>
            <a:spLocks noGrp="1" noChangeArrowheads="1"/>
          </p:cNvSpPr>
          <p:nvPr>
            <p:ph sz="quarter" idx="10"/>
          </p:nvPr>
        </p:nvSpPr>
        <p:spPr/>
        <p:txBody>
          <a:bodyPr/>
          <a:lstStyle/>
          <a:p>
            <a:pPr eaLnBrk="1" hangingPunct="1"/>
            <a:r>
              <a:rPr lang="en-US" altLang="en-US" dirty="0"/>
              <a:t>Syntax:</a:t>
            </a:r>
          </a:p>
          <a:p>
            <a:pPr eaLnBrk="1" hangingPunct="1">
              <a:buFontTx/>
              <a:buNone/>
            </a:pPr>
            <a:r>
              <a:rPr lang="en-US" altLang="en-US" dirty="0"/>
              <a:t>It can be used within a </a:t>
            </a:r>
            <a:r>
              <a:rPr lang="en-US" altLang="en-US" i="1" dirty="0"/>
              <a:t>do, while, select</a:t>
            </a:r>
            <a:r>
              <a:rPr lang="en-US" altLang="en-US" dirty="0"/>
              <a:t>, or </a:t>
            </a:r>
            <a:r>
              <a:rPr lang="en-US" altLang="en-US" i="1" dirty="0"/>
              <a:t>loop</a:t>
            </a:r>
            <a:r>
              <a:rPr lang="en-US" altLang="en-US" dirty="0"/>
              <a:t>.</a:t>
            </a:r>
            <a:endParaRPr lang="en-US" altLang="en-US" i="1" dirty="0"/>
          </a:p>
          <a:p>
            <a:pPr eaLnBrk="1" hangingPunct="1">
              <a:buFontTx/>
              <a:buNone/>
            </a:pPr>
            <a:r>
              <a:rPr lang="en-US" altLang="en-US" i="1" dirty="0"/>
              <a:t>[do/while/select/loop]</a:t>
            </a:r>
          </a:p>
          <a:p>
            <a:pPr eaLnBrk="1" hangingPunct="1">
              <a:buFontTx/>
              <a:buNone/>
            </a:pPr>
            <a:r>
              <a:rPr lang="en-US" altLang="en-US" i="1" dirty="0"/>
              <a:t>	---</a:t>
            </a:r>
          </a:p>
          <a:p>
            <a:pPr eaLnBrk="1" hangingPunct="1">
              <a:buFontTx/>
              <a:buNone/>
            </a:pPr>
            <a:r>
              <a:rPr lang="en-US" altLang="en-US" i="1" dirty="0"/>
              <a:t>	check exp.</a:t>
            </a:r>
          </a:p>
          <a:p>
            <a:pPr eaLnBrk="1" hangingPunct="1">
              <a:buFontTx/>
              <a:buNone/>
            </a:pPr>
            <a:r>
              <a:rPr lang="en-US" altLang="en-US" i="1" dirty="0"/>
              <a:t>	--- </a:t>
            </a:r>
          </a:p>
          <a:p>
            <a:pPr eaLnBrk="1" hangingPunct="1">
              <a:buFontTx/>
              <a:buNone/>
            </a:pPr>
            <a:r>
              <a:rPr lang="en-US" altLang="en-US" i="1" dirty="0"/>
              <a:t>	[</a:t>
            </a:r>
            <a:r>
              <a:rPr lang="en-US" altLang="en-US" i="1" dirty="0" err="1"/>
              <a:t>enddo</a:t>
            </a:r>
            <a:r>
              <a:rPr lang="en-US" altLang="en-US" i="1" dirty="0"/>
              <a:t>/</a:t>
            </a:r>
            <a:r>
              <a:rPr lang="en-US" altLang="en-US" i="1" dirty="0" err="1"/>
              <a:t>endwhile</a:t>
            </a:r>
            <a:r>
              <a:rPr lang="en-US" altLang="en-US" i="1" dirty="0"/>
              <a:t>/</a:t>
            </a:r>
            <a:r>
              <a:rPr lang="en-US" altLang="en-US" i="1" dirty="0" err="1"/>
              <a:t>endselect</a:t>
            </a:r>
            <a:r>
              <a:rPr lang="en-US" altLang="en-US" i="1" dirty="0"/>
              <a:t>/</a:t>
            </a:r>
            <a:r>
              <a:rPr lang="en-US" altLang="en-US" i="1" dirty="0" err="1"/>
              <a:t>endloop</a:t>
            </a:r>
            <a:r>
              <a:rPr lang="en-US" altLang="en-US" i="1" dirty="0"/>
              <a:t>]</a:t>
            </a:r>
            <a:endParaRPr lang="en-US" altLang="en-US" dirty="0"/>
          </a:p>
          <a:p>
            <a:pPr eaLnBrk="1" hangingPunct="1"/>
            <a:r>
              <a:rPr lang="en-US" altLang="en-US" dirty="0"/>
              <a:t>where:</a:t>
            </a:r>
          </a:p>
          <a:p>
            <a:pPr lvl="1" eaLnBrk="1" hangingPunct="1"/>
            <a:r>
              <a:rPr lang="en-US" altLang="en-US" i="1" dirty="0" err="1"/>
              <a:t>exp</a:t>
            </a:r>
            <a:r>
              <a:rPr lang="en-US" altLang="en-US" dirty="0"/>
              <a:t> is a logical expression</a:t>
            </a:r>
          </a:p>
          <a:p>
            <a:pPr lvl="1" eaLnBrk="1" hangingPunct="1"/>
            <a:r>
              <a:rPr lang="en-US" altLang="en-US" dirty="0"/>
              <a:t>--- represents any number of lines of code</a:t>
            </a:r>
          </a:p>
        </p:txBody>
      </p:sp>
    </p:spTree>
    <p:extLst>
      <p:ext uri="{BB962C8B-B14F-4D97-AF65-F5344CB8AC3E}">
        <p14:creationId xmlns:p14="http://schemas.microsoft.com/office/powerpoint/2010/main" val="1219396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altLang="en-US" dirty="0"/>
              <a:t>Check Statement</a:t>
            </a:r>
          </a:p>
        </p:txBody>
      </p:sp>
      <p:sp>
        <p:nvSpPr>
          <p:cNvPr id="41986" name="Rectangle 3"/>
          <p:cNvSpPr>
            <a:spLocks noGrp="1" noChangeArrowheads="1"/>
          </p:cNvSpPr>
          <p:nvPr>
            <p:ph sz="quarter" idx="10"/>
          </p:nvPr>
        </p:nvSpPr>
        <p:spPr/>
        <p:txBody>
          <a:bodyPr/>
          <a:lstStyle/>
          <a:p>
            <a:pPr marL="0" indent="0" eaLnBrk="1" hangingPunct="1">
              <a:buNone/>
            </a:pPr>
            <a:r>
              <a:rPr lang="en-US" altLang="en-US" sz="1800" dirty="0">
                <a:solidFill>
                  <a:schemeClr val="tx1"/>
                </a:solidFill>
              </a:rPr>
              <a:t>The </a:t>
            </a:r>
            <a:r>
              <a:rPr lang="en-US" altLang="en-US" sz="1800" i="1" dirty="0">
                <a:solidFill>
                  <a:schemeClr val="tx1"/>
                </a:solidFill>
              </a:rPr>
              <a:t>check </a:t>
            </a:r>
            <a:r>
              <a:rPr lang="en-US" altLang="en-US" sz="1800" i="1" dirty="0" err="1">
                <a:solidFill>
                  <a:schemeClr val="tx1"/>
                </a:solidFill>
              </a:rPr>
              <a:t>logic_expr</a:t>
            </a:r>
            <a:r>
              <a:rPr lang="en-US" altLang="en-US" sz="1800" dirty="0">
                <a:solidFill>
                  <a:schemeClr val="tx1"/>
                </a:solidFill>
              </a:rPr>
              <a:t> statement has the following effect:</a:t>
            </a:r>
          </a:p>
          <a:p>
            <a:pPr lvl="1" eaLnBrk="1" hangingPunct="1"/>
            <a:r>
              <a:rPr lang="en-US" altLang="en-US" dirty="0"/>
              <a:t>Outside a loop, you can terminate a processing block prematurely. </a:t>
            </a:r>
          </a:p>
          <a:p>
            <a:pPr lvl="1" eaLnBrk="1" hangingPunct="1"/>
            <a:r>
              <a:rPr lang="en-US" altLang="en-US" dirty="0"/>
              <a:t>The block statements after the </a:t>
            </a:r>
            <a:r>
              <a:rPr lang="en-US" altLang="en-US" i="1" dirty="0"/>
              <a:t>check</a:t>
            </a:r>
            <a:r>
              <a:rPr lang="en-US" altLang="en-US" dirty="0"/>
              <a:t> statement are skipped if the logical condition is not fulfilled (false). </a:t>
            </a:r>
          </a:p>
          <a:p>
            <a:pPr lvl="1" eaLnBrk="1" hangingPunct="1"/>
            <a:r>
              <a:rPr lang="en-US" altLang="en-US" dirty="0"/>
              <a:t>The system then continues with the first statement in the next processing block </a:t>
            </a:r>
          </a:p>
          <a:p>
            <a:pPr lvl="1" eaLnBrk="1" hangingPunct="1"/>
            <a:r>
              <a:rPr lang="en-US" altLang="en-US" dirty="0"/>
              <a:t>Within a loop, it has the effect that the next loop is processed.</a:t>
            </a:r>
          </a:p>
        </p:txBody>
      </p:sp>
    </p:spTree>
    <p:extLst>
      <p:ext uri="{BB962C8B-B14F-4D97-AF65-F5344CB8AC3E}">
        <p14:creationId xmlns:p14="http://schemas.microsoft.com/office/powerpoint/2010/main" val="839271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en-US" dirty="0"/>
              <a:t>Check Statement</a:t>
            </a:r>
          </a:p>
        </p:txBody>
      </p:sp>
      <p:sp>
        <p:nvSpPr>
          <p:cNvPr id="43010" name="Rectangle 3"/>
          <p:cNvSpPr>
            <a:spLocks noGrp="1" noChangeArrowheads="1"/>
          </p:cNvSpPr>
          <p:nvPr>
            <p:ph sz="quarter" idx="10"/>
          </p:nvPr>
        </p:nvSpPr>
        <p:spPr/>
        <p:txBody>
          <a:bodyPr/>
          <a:lstStyle/>
          <a:p>
            <a:pPr marL="0" indent="0" eaLnBrk="1" hangingPunct="1">
              <a:buNone/>
            </a:pPr>
            <a:r>
              <a:rPr lang="en-US" altLang="en-US" sz="1800" dirty="0">
                <a:solidFill>
                  <a:schemeClr val="tx1"/>
                </a:solidFill>
              </a:rPr>
              <a:t>The check statement is a conditional continue statement.  </a:t>
            </a:r>
          </a:p>
          <a:p>
            <a:pPr marL="0" indent="0" eaLnBrk="1" hangingPunct="1">
              <a:buNone/>
            </a:pPr>
            <a:r>
              <a:rPr lang="en-US" altLang="en-US" sz="1800" dirty="0">
                <a:solidFill>
                  <a:schemeClr val="tx1"/>
                </a:solidFill>
              </a:rPr>
              <a:t>It   jumps to the end of the loop, if the logical expression is false. </a:t>
            </a:r>
          </a:p>
          <a:p>
            <a:pPr marL="0" indent="0" eaLnBrk="1" hangingPunct="1">
              <a:buNone/>
            </a:pPr>
            <a:r>
              <a:rPr lang="en-US" altLang="en-US" sz="1800" dirty="0">
                <a:solidFill>
                  <a:schemeClr val="tx1"/>
                </a:solidFill>
              </a:rPr>
              <a:t>If the expression is true, it does nothing. </a:t>
            </a:r>
          </a:p>
          <a:p>
            <a:pPr marL="0" indent="0" eaLnBrk="1" hangingPunct="1">
              <a:buNone/>
            </a:pPr>
            <a:r>
              <a:rPr lang="en-US" altLang="en-US" sz="1800" dirty="0">
                <a:solidFill>
                  <a:schemeClr val="tx1"/>
                </a:solidFill>
              </a:rPr>
              <a:t>If it is false, it jumps to the end of the loop </a:t>
            </a:r>
          </a:p>
          <a:p>
            <a:pPr eaLnBrk="1" hangingPunct="1"/>
            <a:endParaRPr lang="en-US" altLang="en-US" dirty="0">
              <a:solidFill>
                <a:schemeClr val="tx1"/>
              </a:solidFill>
            </a:endParaRPr>
          </a:p>
        </p:txBody>
      </p:sp>
    </p:spTree>
    <p:extLst>
      <p:ext uri="{BB962C8B-B14F-4D97-AF65-F5344CB8AC3E}">
        <p14:creationId xmlns:p14="http://schemas.microsoft.com/office/powerpoint/2010/main" val="941557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Program on check statement</a:t>
            </a:r>
          </a:p>
        </p:txBody>
      </p:sp>
    </p:spTree>
    <p:extLst>
      <p:ext uri="{BB962C8B-B14F-4D97-AF65-F5344CB8AC3E}">
        <p14:creationId xmlns:p14="http://schemas.microsoft.com/office/powerpoint/2010/main" val="1734031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altLang="en-US"/>
              <a:t>Comparing the exit, continue, and check Statements</a:t>
            </a:r>
          </a:p>
        </p:txBody>
      </p:sp>
      <p:sp>
        <p:nvSpPr>
          <p:cNvPr id="2" name="Content Placeholder 1">
            <a:extLst>
              <a:ext uri="{FF2B5EF4-FFF2-40B4-BE49-F238E27FC236}">
                <a16:creationId xmlns:a16="http://schemas.microsoft.com/office/drawing/2014/main" id="{7BF9974E-6241-40BB-83CE-242A11D58089}"/>
              </a:ext>
            </a:extLst>
          </p:cNvPr>
          <p:cNvSpPr>
            <a:spLocks noGrp="1"/>
          </p:cNvSpPr>
          <p:nvPr>
            <p:ph sz="quarter" idx="10"/>
          </p:nvPr>
        </p:nvSpPr>
        <p:spPr/>
        <p:txBody>
          <a:bodyPr/>
          <a:lstStyle/>
          <a:p>
            <a:endParaRPr lang="en-US"/>
          </a:p>
        </p:txBody>
      </p:sp>
      <p:pic>
        <p:nvPicPr>
          <p:cNvPr id="440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5983288" cy="11715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568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IN" altLang="en-US" dirty="0"/>
              <a:t>If Statement and Case Statement</a:t>
            </a:r>
          </a:p>
          <a:p>
            <a:pPr lvl="1"/>
            <a:r>
              <a:rPr lang="en-IN" altLang="en-US" dirty="0"/>
              <a:t>The exit Statement	</a:t>
            </a:r>
          </a:p>
          <a:p>
            <a:pPr lvl="1"/>
            <a:r>
              <a:rPr lang="en-IN" altLang="en-US" dirty="0"/>
              <a:t>The do and the While statement	</a:t>
            </a:r>
          </a:p>
          <a:p>
            <a:pPr lvl="1"/>
            <a:r>
              <a:rPr lang="en-IN" altLang="en-US" dirty="0"/>
              <a:t>The continue  and Check statement</a:t>
            </a:r>
            <a:endParaRPr lang="en-US" dirty="0">
              <a:solidFill>
                <a:schemeClr val="tx1"/>
              </a:solidFill>
            </a:endParaRPr>
          </a:p>
        </p:txBody>
      </p:sp>
    </p:spTree>
    <p:extLst>
      <p:ext uri="{BB962C8B-B14F-4D97-AF65-F5344CB8AC3E}">
        <p14:creationId xmlns:p14="http://schemas.microsoft.com/office/powerpoint/2010/main" val="618619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9" name="Content Placeholder 8"/>
          <p:cNvSpPr>
            <a:spLocks noGrp="1"/>
          </p:cNvSpPr>
          <p:nvPr>
            <p:ph idx="1"/>
          </p:nvPr>
        </p:nvSpPr>
        <p:spPr/>
        <p:txBody>
          <a:bodyPr/>
          <a:lstStyle/>
          <a:p>
            <a:r>
              <a:rPr lang="en-US" altLang="en-US" dirty="0"/>
              <a:t>Question 1: In a case statement a complex expression can be compared</a:t>
            </a:r>
          </a:p>
          <a:p>
            <a:pPr lvl="1"/>
            <a:r>
              <a:rPr lang="en-US" altLang="en-US" dirty="0"/>
              <a:t>True/False</a:t>
            </a:r>
          </a:p>
          <a:p>
            <a:r>
              <a:rPr lang="en-US" altLang="en-US" dirty="0"/>
              <a:t>Question 2: The ____ statement leaves the current                                   loop.</a:t>
            </a:r>
          </a:p>
          <a:p>
            <a:pPr lvl="1"/>
            <a:endParaRPr lang="en-US" dirty="0">
              <a:solidFill>
                <a:schemeClr val="tx1"/>
              </a:solidFill>
            </a:endParaRPr>
          </a:p>
        </p:txBody>
      </p:sp>
    </p:spTree>
    <p:extLst>
      <p:ext uri="{BB962C8B-B14F-4D97-AF65-F5344CB8AC3E}">
        <p14:creationId xmlns:p14="http://schemas.microsoft.com/office/powerpoint/2010/main" val="3894385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marL="685800" indent="-685800" eaLnBrk="1" hangingPunct="1"/>
            <a:r>
              <a:rPr lang="en-US" altLang="en-US" dirty="0"/>
              <a:t>IF statement</a:t>
            </a:r>
          </a:p>
        </p:txBody>
      </p:sp>
      <p:sp>
        <p:nvSpPr>
          <p:cNvPr id="15362" name="Rectangle 3"/>
          <p:cNvSpPr>
            <a:spLocks noGrp="1" noChangeArrowheads="1"/>
          </p:cNvSpPr>
          <p:nvPr>
            <p:ph sz="quarter" idx="10"/>
          </p:nvPr>
        </p:nvSpPr>
        <p:spPr/>
        <p:txBody>
          <a:bodyPr>
            <a:normAutofit lnSpcReduction="10000"/>
          </a:bodyPr>
          <a:lstStyle/>
          <a:p>
            <a:pPr eaLnBrk="1" hangingPunct="1"/>
            <a:r>
              <a:rPr lang="en-US" altLang="en-US" sz="1800" dirty="0"/>
              <a:t>The if statement in ABAP/4 has relational operators for equality and inequality and special relational operators for string comparisons and bit masks.</a:t>
            </a:r>
          </a:p>
          <a:p>
            <a:pPr eaLnBrk="1" hangingPunct="1"/>
            <a:r>
              <a:rPr lang="en-US" altLang="en-US" sz="1800" dirty="0"/>
              <a:t>Syntax: </a:t>
            </a:r>
          </a:p>
          <a:p>
            <a:pPr eaLnBrk="1" hangingPunct="1">
              <a:buFontTx/>
              <a:buNone/>
            </a:pPr>
            <a:r>
              <a:rPr lang="en-US" altLang="en-US" sz="1800" b="0" i="1" dirty="0"/>
              <a:t>	if   [not]  </a:t>
            </a:r>
            <a:r>
              <a:rPr lang="en-US" altLang="en-US" sz="1800" b="0" i="1" dirty="0" err="1"/>
              <a:t>exp</a:t>
            </a:r>
            <a:r>
              <a:rPr lang="en-US" altLang="en-US" sz="1800" b="0" i="1" dirty="0"/>
              <a:t> [ and [not] </a:t>
            </a:r>
            <a:r>
              <a:rPr lang="en-US" altLang="en-US" sz="1800" b="0" i="1" dirty="0" err="1"/>
              <a:t>exp</a:t>
            </a:r>
            <a:r>
              <a:rPr lang="en-US" altLang="en-US" sz="1800" b="0" i="1" dirty="0"/>
              <a:t> ] [ or [not] </a:t>
            </a:r>
            <a:r>
              <a:rPr lang="en-US" altLang="en-US" sz="1800" b="0" i="1" dirty="0" err="1"/>
              <a:t>exp</a:t>
            </a:r>
            <a:r>
              <a:rPr lang="en-US" altLang="en-US" sz="1800" b="0" i="1" dirty="0"/>
              <a:t> ].</a:t>
            </a:r>
          </a:p>
          <a:p>
            <a:pPr eaLnBrk="1" hangingPunct="1">
              <a:buFontTx/>
              <a:buNone/>
            </a:pPr>
            <a:r>
              <a:rPr lang="en-US" altLang="en-US" sz="1800" b="0" i="1" dirty="0"/>
              <a:t>    ---</a:t>
            </a:r>
          </a:p>
          <a:p>
            <a:pPr eaLnBrk="1" hangingPunct="1">
              <a:buFontTx/>
              <a:buNone/>
            </a:pPr>
            <a:r>
              <a:rPr lang="en-US" altLang="en-US" sz="1800" b="0" i="1" dirty="0"/>
              <a:t>	[</a:t>
            </a:r>
            <a:r>
              <a:rPr lang="en-US" altLang="en-US" sz="1800" b="0" i="1" dirty="0" err="1"/>
              <a:t>elseif</a:t>
            </a:r>
            <a:r>
              <a:rPr lang="en-US" altLang="en-US" sz="1800" b="0" i="1" dirty="0"/>
              <a:t>  exp.</a:t>
            </a:r>
          </a:p>
          <a:p>
            <a:pPr eaLnBrk="1" hangingPunct="1">
              <a:buFontTx/>
              <a:buNone/>
            </a:pPr>
            <a:r>
              <a:rPr lang="en-US" altLang="en-US" sz="1800" b="0" i="1" dirty="0"/>
              <a:t>       ---]</a:t>
            </a:r>
          </a:p>
          <a:p>
            <a:pPr eaLnBrk="1" hangingPunct="1">
              <a:buFontTx/>
              <a:buNone/>
            </a:pPr>
            <a:r>
              <a:rPr lang="en-US" altLang="en-US" sz="1800" b="0" i="1" dirty="0"/>
              <a:t>	[else.</a:t>
            </a:r>
          </a:p>
          <a:p>
            <a:pPr eaLnBrk="1" hangingPunct="1">
              <a:buFontTx/>
              <a:buNone/>
            </a:pPr>
            <a:r>
              <a:rPr lang="en-US" altLang="en-US" sz="1800" b="0" i="1" dirty="0"/>
              <a:t>    ---]</a:t>
            </a:r>
          </a:p>
          <a:p>
            <a:pPr eaLnBrk="1" hangingPunct="1">
              <a:buFontTx/>
              <a:buNone/>
            </a:pPr>
            <a:r>
              <a:rPr lang="en-US" altLang="en-US" sz="1800" b="0" i="1" dirty="0"/>
              <a:t>	</a:t>
            </a:r>
            <a:r>
              <a:rPr lang="en-US" altLang="en-US" sz="1800" b="0" i="1" dirty="0" err="1"/>
              <a:t>endif</a:t>
            </a:r>
            <a:r>
              <a:rPr lang="en-US" altLang="en-US" sz="1800" b="0" i="1" dirty="0"/>
              <a:t>.</a:t>
            </a:r>
          </a:p>
          <a:p>
            <a:pPr eaLnBrk="1" hangingPunct="1"/>
            <a:r>
              <a:rPr lang="en-US" altLang="en-US" sz="1800" dirty="0"/>
              <a:t>where:</a:t>
            </a:r>
          </a:p>
          <a:p>
            <a:pPr lvl="1" eaLnBrk="1" hangingPunct="1"/>
            <a:r>
              <a:rPr lang="en-US" altLang="en-US" i="1" dirty="0" err="1"/>
              <a:t>exp</a:t>
            </a:r>
            <a:r>
              <a:rPr lang="en-US" altLang="en-US" dirty="0"/>
              <a:t> is a logical expression that evaluates to a true or false condition</a:t>
            </a:r>
          </a:p>
          <a:p>
            <a:pPr lvl="1" eaLnBrk="1" hangingPunct="1"/>
            <a:r>
              <a:rPr lang="en-US" altLang="en-US" i="1" dirty="0"/>
              <a:t>---</a:t>
            </a:r>
            <a:r>
              <a:rPr lang="en-US" altLang="en-US" dirty="0"/>
              <a:t> represents any number of lines of code. </a:t>
            </a:r>
          </a:p>
          <a:p>
            <a:pPr lvl="1" eaLnBrk="1" hangingPunct="1"/>
            <a:r>
              <a:rPr lang="en-US" altLang="en-US" dirty="0"/>
              <a:t>Even zeros lines are allowed</a:t>
            </a:r>
          </a:p>
        </p:txBody>
      </p:sp>
    </p:spTree>
    <p:extLst>
      <p:ext uri="{BB962C8B-B14F-4D97-AF65-F5344CB8AC3E}">
        <p14:creationId xmlns:p14="http://schemas.microsoft.com/office/powerpoint/2010/main" val="2754971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marL="685800" indent="-685800" eaLnBrk="1" hangingPunct="1"/>
            <a:r>
              <a:rPr lang="en-US" altLang="en-US" dirty="0"/>
              <a:t>IF statement</a:t>
            </a:r>
          </a:p>
        </p:txBody>
      </p:sp>
      <p:pic>
        <p:nvPicPr>
          <p:cNvPr id="6" name="Content Placeholder 5"/>
          <p:cNvPicPr>
            <a:picLocks noGrp="1" noChangeAspect="1"/>
          </p:cNvPicPr>
          <p:nvPr>
            <p:ph sz="quarter" idx="10"/>
          </p:nvPr>
        </p:nvPicPr>
        <p:blipFill>
          <a:blip r:embed="rId3"/>
          <a:stretch>
            <a:fillRect/>
          </a:stretch>
        </p:blipFill>
        <p:spPr>
          <a:xfrm>
            <a:off x="1676149" y="1525067"/>
            <a:ext cx="5791702" cy="4671465"/>
          </a:xfrm>
          <a:prstGeom prst="rect">
            <a:avLst/>
          </a:prstGeom>
        </p:spPr>
      </p:pic>
    </p:spTree>
    <p:extLst>
      <p:ext uri="{BB962C8B-B14F-4D97-AF65-F5344CB8AC3E}">
        <p14:creationId xmlns:p14="http://schemas.microsoft.com/office/powerpoint/2010/main" val="261774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Program on using If Statement</a:t>
            </a:r>
          </a:p>
        </p:txBody>
      </p:sp>
    </p:spTree>
    <p:extLst>
      <p:ext uri="{BB962C8B-B14F-4D97-AF65-F5344CB8AC3E}">
        <p14:creationId xmlns:p14="http://schemas.microsoft.com/office/powerpoint/2010/main" val="189980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en-US" dirty="0"/>
              <a:t>Logical operators for operands of any type</a:t>
            </a:r>
          </a:p>
        </p:txBody>
      </p:sp>
      <p:sp>
        <p:nvSpPr>
          <p:cNvPr id="16386" name="Rectangle 3"/>
          <p:cNvSpPr>
            <a:spLocks noGrp="1" noChangeArrowheads="1"/>
          </p:cNvSpPr>
          <p:nvPr>
            <p:ph sz="quarter" idx="10"/>
          </p:nvPr>
        </p:nvSpPr>
        <p:spPr/>
        <p:txBody>
          <a:bodyPr/>
          <a:lstStyle/>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buFont typeface="Arial" panose="020B0604020202020204" pitchFamily="34" charset="0"/>
              <a:buNone/>
            </a:pPr>
            <a:endParaRPr lang="en-US" altLang="en-US"/>
          </a:p>
          <a:p>
            <a:pPr eaLnBrk="1" hangingPunct="1">
              <a:buFont typeface="Arial" panose="020B0604020202020204" pitchFamily="34" charset="0"/>
              <a:buNone/>
            </a:pPr>
            <a:endParaRPr lang="en-US" altLang="en-US"/>
          </a:p>
          <a:p>
            <a:pPr eaLnBrk="1" hangingPunct="1">
              <a:buFont typeface="Arial" panose="020B0604020202020204" pitchFamily="34" charset="0"/>
              <a:buNone/>
            </a:pPr>
            <a:endParaRPr lang="en-US" altLang="en-US"/>
          </a:p>
          <a:p>
            <a:pPr eaLnBrk="1" hangingPunct="1"/>
            <a:r>
              <a:rPr lang="en-US" altLang="en-US"/>
              <a:t>In the above table v1 and v2 can be variables, or literals, or field strings. </a:t>
            </a:r>
          </a:p>
          <a:p>
            <a:pPr eaLnBrk="1" hangingPunct="1"/>
            <a:r>
              <a:rPr lang="en-US" altLang="en-US"/>
              <a:t>In the case of variables or literals, automatic conversion is performed if the data type or length does not match. </a:t>
            </a:r>
          </a:p>
          <a:p>
            <a:pPr eaLnBrk="1" hangingPunct="1"/>
            <a:r>
              <a:rPr lang="en-US" altLang="en-US"/>
              <a:t>Field strings are treated as type </a:t>
            </a:r>
            <a:r>
              <a:rPr lang="en-US" altLang="en-US" i="1"/>
              <a:t>c </a:t>
            </a:r>
            <a:r>
              <a:rPr lang="en-US" altLang="en-US"/>
              <a:t>variables. </a:t>
            </a:r>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538" y="1560939"/>
            <a:ext cx="6276975" cy="20859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97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en-US" dirty="0"/>
              <a:t>Case Statement</a:t>
            </a:r>
          </a:p>
        </p:txBody>
      </p:sp>
      <p:sp>
        <p:nvSpPr>
          <p:cNvPr id="16387" name="Rectangle 3"/>
          <p:cNvSpPr>
            <a:spLocks noGrp="1" noChangeArrowheads="1"/>
          </p:cNvSpPr>
          <p:nvPr>
            <p:ph sz="quarter" idx="10"/>
          </p:nvPr>
        </p:nvSpPr>
        <p:spPr/>
        <p:txBody>
          <a:bodyPr rtlCol="0">
            <a:normAutofit fontScale="92500" lnSpcReduction="20000"/>
          </a:bodyPr>
          <a:lstStyle/>
          <a:p>
            <a:pPr eaLnBrk="1" fontAlgn="auto" hangingPunct="1">
              <a:spcAft>
                <a:spcPts val="0"/>
              </a:spcAft>
              <a:defRPr/>
            </a:pPr>
            <a:r>
              <a:rPr lang="en-US" dirty="0"/>
              <a:t>The </a:t>
            </a:r>
            <a:r>
              <a:rPr lang="en-US" i="1" dirty="0"/>
              <a:t>case</a:t>
            </a:r>
            <a:r>
              <a:rPr lang="en-US" dirty="0"/>
              <a:t> statement performs a series of comparisons.</a:t>
            </a:r>
          </a:p>
          <a:p>
            <a:pPr eaLnBrk="1" fontAlgn="auto" hangingPunct="1">
              <a:spcAft>
                <a:spcPts val="0"/>
              </a:spcAft>
              <a:buFont typeface="Arial" pitchFamily="34" charset="0"/>
              <a:buNone/>
              <a:defRPr/>
            </a:pPr>
            <a:r>
              <a:rPr lang="en-US" dirty="0"/>
              <a:t>	Syntax:</a:t>
            </a:r>
          </a:p>
          <a:p>
            <a:pPr eaLnBrk="1" fontAlgn="auto" hangingPunct="1">
              <a:spcAft>
                <a:spcPts val="0"/>
              </a:spcAft>
              <a:buFontTx/>
              <a:buNone/>
              <a:defRPr/>
            </a:pPr>
            <a:r>
              <a:rPr lang="en-US" b="0" i="1" dirty="0"/>
              <a:t>case  v1.</a:t>
            </a:r>
          </a:p>
          <a:p>
            <a:pPr eaLnBrk="1" fontAlgn="auto" hangingPunct="1">
              <a:spcAft>
                <a:spcPts val="0"/>
              </a:spcAft>
              <a:buFontTx/>
              <a:buNone/>
              <a:defRPr/>
            </a:pPr>
            <a:r>
              <a:rPr lang="en-US" b="0" i="1" dirty="0"/>
              <a:t>	when v2 [ or </a:t>
            </a:r>
            <a:r>
              <a:rPr lang="en-US" b="0" i="1" dirty="0" err="1"/>
              <a:t>vn</a:t>
            </a:r>
            <a:r>
              <a:rPr lang="en-US" b="0" i="1" dirty="0"/>
              <a:t> …].</a:t>
            </a:r>
          </a:p>
          <a:p>
            <a:pPr eaLnBrk="1" fontAlgn="auto" hangingPunct="1">
              <a:spcAft>
                <a:spcPts val="0"/>
              </a:spcAft>
              <a:buFontTx/>
              <a:buNone/>
              <a:defRPr/>
            </a:pPr>
            <a:r>
              <a:rPr lang="en-US" b="0" i="1" dirty="0"/>
              <a:t>		---</a:t>
            </a:r>
          </a:p>
          <a:p>
            <a:pPr eaLnBrk="1" fontAlgn="auto" hangingPunct="1">
              <a:spcAft>
                <a:spcPts val="0"/>
              </a:spcAft>
              <a:buFontTx/>
              <a:buNone/>
              <a:defRPr/>
            </a:pPr>
            <a:r>
              <a:rPr lang="en-US" b="0" i="1" dirty="0"/>
              <a:t>	when v3 [ or </a:t>
            </a:r>
            <a:r>
              <a:rPr lang="en-US" b="0" i="1" dirty="0" err="1"/>
              <a:t>vn</a:t>
            </a:r>
            <a:r>
              <a:rPr lang="en-US" b="0" i="1" dirty="0"/>
              <a:t> …].</a:t>
            </a:r>
          </a:p>
          <a:p>
            <a:pPr eaLnBrk="1" fontAlgn="auto" hangingPunct="1">
              <a:spcAft>
                <a:spcPts val="0"/>
              </a:spcAft>
              <a:buFontTx/>
              <a:buNone/>
              <a:defRPr/>
            </a:pPr>
            <a:r>
              <a:rPr lang="en-US" b="0" i="1" dirty="0"/>
              <a:t>		---</a:t>
            </a:r>
          </a:p>
          <a:p>
            <a:pPr eaLnBrk="1" fontAlgn="auto" hangingPunct="1">
              <a:spcAft>
                <a:spcPts val="0"/>
              </a:spcAft>
              <a:buFontTx/>
              <a:buNone/>
              <a:defRPr/>
            </a:pPr>
            <a:r>
              <a:rPr lang="en-US" b="0" i="1" dirty="0"/>
              <a:t>	[when others.</a:t>
            </a:r>
          </a:p>
          <a:p>
            <a:pPr eaLnBrk="1" fontAlgn="auto" hangingPunct="1">
              <a:spcAft>
                <a:spcPts val="0"/>
              </a:spcAft>
              <a:buFontTx/>
              <a:buNone/>
              <a:defRPr/>
            </a:pPr>
            <a:r>
              <a:rPr lang="en-US" b="0" i="1" dirty="0"/>
              <a:t>		---]</a:t>
            </a:r>
          </a:p>
          <a:p>
            <a:pPr eaLnBrk="1" fontAlgn="auto" hangingPunct="1">
              <a:spcAft>
                <a:spcPts val="0"/>
              </a:spcAft>
              <a:buFontTx/>
              <a:buNone/>
              <a:defRPr/>
            </a:pPr>
            <a:r>
              <a:rPr lang="en-US" b="0" i="1" dirty="0"/>
              <a:t>	</a:t>
            </a:r>
            <a:r>
              <a:rPr lang="en-US" b="0" i="1" dirty="0" err="1"/>
              <a:t>endcase</a:t>
            </a:r>
            <a:r>
              <a:rPr lang="en-US" b="0" i="1" dirty="0"/>
              <a:t>.</a:t>
            </a:r>
          </a:p>
          <a:p>
            <a:pPr eaLnBrk="1" fontAlgn="auto" hangingPunct="1">
              <a:spcAft>
                <a:spcPts val="0"/>
              </a:spcAft>
              <a:defRPr/>
            </a:pPr>
            <a:r>
              <a:rPr lang="en-US" dirty="0"/>
              <a:t>where:</a:t>
            </a:r>
          </a:p>
          <a:p>
            <a:pPr lvl="1" eaLnBrk="1" fontAlgn="auto" hangingPunct="1">
              <a:spcAft>
                <a:spcPts val="0"/>
              </a:spcAft>
              <a:defRPr/>
            </a:pPr>
            <a:r>
              <a:rPr lang="en-US" i="1" dirty="0"/>
              <a:t>v1</a:t>
            </a:r>
            <a:r>
              <a:rPr lang="en-US" dirty="0"/>
              <a:t> or </a:t>
            </a:r>
            <a:r>
              <a:rPr lang="en-US" i="1" dirty="0"/>
              <a:t>v2</a:t>
            </a:r>
            <a:r>
              <a:rPr lang="en-US" dirty="0"/>
              <a:t> can be a variable, literal, constant, or field string</a:t>
            </a:r>
          </a:p>
          <a:p>
            <a:pPr lvl="1" eaLnBrk="1" fontAlgn="auto" hangingPunct="1">
              <a:spcAft>
                <a:spcPts val="0"/>
              </a:spcAft>
              <a:defRPr/>
            </a:pPr>
            <a:r>
              <a:rPr lang="en-US" dirty="0"/>
              <a:t>--- represents any number of line of code. </a:t>
            </a:r>
          </a:p>
          <a:p>
            <a:pPr lvl="1" eaLnBrk="1" fontAlgn="auto" hangingPunct="1">
              <a:spcAft>
                <a:spcPts val="0"/>
              </a:spcAft>
              <a:defRPr/>
            </a:pPr>
            <a:r>
              <a:rPr lang="en-US" dirty="0"/>
              <a:t>Even zero lines are allowed</a:t>
            </a:r>
          </a:p>
          <a:p>
            <a:pPr eaLnBrk="1" fontAlgn="auto" hangingPunct="1">
              <a:spcAft>
                <a:spcPts val="0"/>
              </a:spcAft>
              <a:buFontTx/>
              <a:buNone/>
              <a:defRPr/>
            </a:pPr>
            <a:endParaRPr lang="en-US" dirty="0"/>
          </a:p>
          <a:p>
            <a:pPr eaLnBrk="1" fontAlgn="auto" hangingPunct="1">
              <a:spcAft>
                <a:spcPts val="0"/>
              </a:spcAft>
              <a:buFontTx/>
              <a:buNone/>
              <a:defRPr/>
            </a:pPr>
            <a:r>
              <a:rPr lang="en-US" i="1" dirty="0"/>
              <a:t> </a:t>
            </a:r>
          </a:p>
        </p:txBody>
      </p:sp>
    </p:spTree>
    <p:extLst>
      <p:ext uri="{BB962C8B-B14F-4D97-AF65-F5344CB8AC3E}">
        <p14:creationId xmlns:p14="http://schemas.microsoft.com/office/powerpoint/2010/main" val="3930841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en-US"/>
              <a:t>Case Statement</a:t>
            </a:r>
          </a:p>
        </p:txBody>
      </p:sp>
      <p:sp>
        <p:nvSpPr>
          <p:cNvPr id="25602" name="Rectangle 3"/>
          <p:cNvSpPr>
            <a:spLocks noGrp="1" noChangeArrowheads="1"/>
          </p:cNvSpPr>
          <p:nvPr>
            <p:ph sz="quarter" idx="10"/>
          </p:nvPr>
        </p:nvSpPr>
        <p:spPr/>
        <p:txBody>
          <a:bodyPr/>
          <a:lstStyle/>
          <a:p>
            <a:pPr eaLnBrk="1" hangingPunct="1"/>
            <a:r>
              <a:rPr lang="en-US" altLang="en-US" dirty="0"/>
              <a:t>case is very similar to </a:t>
            </a:r>
            <a:r>
              <a:rPr lang="en-US" altLang="en-US" i="1" dirty="0"/>
              <a:t>if/else</a:t>
            </a:r>
            <a:r>
              <a:rPr lang="en-US" altLang="en-US" dirty="0"/>
              <a:t>. </a:t>
            </a:r>
          </a:p>
          <a:p>
            <a:pPr eaLnBrk="1" hangingPunct="1"/>
            <a:r>
              <a:rPr lang="en-US" altLang="en-US" dirty="0"/>
              <a:t>The only difference is that on each </a:t>
            </a:r>
            <a:r>
              <a:rPr lang="en-US" altLang="en-US" i="1" dirty="0"/>
              <a:t>if/</a:t>
            </a:r>
            <a:r>
              <a:rPr lang="en-US" altLang="en-US" i="1" dirty="0" err="1"/>
              <a:t>elseif</a:t>
            </a:r>
            <a:r>
              <a:rPr lang="en-US" altLang="en-US" dirty="0"/>
              <a:t>, you can specify complex expression. </a:t>
            </a:r>
          </a:p>
          <a:p>
            <a:pPr eaLnBrk="1" hangingPunct="1"/>
            <a:r>
              <a:rPr lang="en-US" altLang="en-US" dirty="0"/>
              <a:t>With </a:t>
            </a:r>
            <a:r>
              <a:rPr lang="en-US" altLang="en-US" i="1" dirty="0"/>
              <a:t>case</a:t>
            </a:r>
            <a:r>
              <a:rPr lang="en-US" altLang="en-US" dirty="0"/>
              <a:t>, you can specify only a single value to be compared, and values are always compared for equality</a:t>
            </a:r>
          </a:p>
        </p:txBody>
      </p:sp>
    </p:spTree>
    <p:extLst>
      <p:ext uri="{BB962C8B-B14F-4D97-AF65-F5344CB8AC3E}">
        <p14:creationId xmlns:p14="http://schemas.microsoft.com/office/powerpoint/2010/main" val="124201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Program on using case Statement</a:t>
            </a:r>
          </a:p>
        </p:txBody>
      </p:sp>
    </p:spTree>
    <p:extLst>
      <p:ext uri="{BB962C8B-B14F-4D97-AF65-F5344CB8AC3E}">
        <p14:creationId xmlns:p14="http://schemas.microsoft.com/office/powerpoint/2010/main" val="29335277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5573953C-63A8-42D1-8591-5B2150B5AC42}"/>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15605</TotalTime>
  <Words>1582</Words>
  <Application>Microsoft Office PowerPoint</Application>
  <PresentationFormat>On-screen Show (4:3)</PresentationFormat>
  <Paragraphs>209</Paragraphs>
  <Slides>29</Slides>
  <Notes>29</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29</vt:i4>
      </vt:variant>
    </vt:vector>
  </HeadingPairs>
  <TitlesOfParts>
    <vt:vector size="38" baseType="lpstr">
      <vt:lpstr>Arial</vt:lpstr>
      <vt:lpstr>Calibri</vt:lpstr>
      <vt:lpstr>Candara</vt:lpstr>
      <vt:lpstr>Verdana</vt:lpstr>
      <vt:lpstr>Wingdings</vt:lpstr>
      <vt:lpstr>Covers</vt:lpstr>
      <vt:lpstr>Slides</vt:lpstr>
      <vt:lpstr>Dividers</vt:lpstr>
      <vt:lpstr>Back cover</vt:lpstr>
      <vt:lpstr>ABAP Part I</vt:lpstr>
      <vt:lpstr>Lesson Objectives</vt:lpstr>
      <vt:lpstr>IF statement</vt:lpstr>
      <vt:lpstr>IF statement</vt:lpstr>
      <vt:lpstr>Demo</vt:lpstr>
      <vt:lpstr>Logical operators for operands of any type</vt:lpstr>
      <vt:lpstr>Case Statement</vt:lpstr>
      <vt:lpstr>Case Statement</vt:lpstr>
      <vt:lpstr>Demo</vt:lpstr>
      <vt:lpstr>IF and Case statement</vt:lpstr>
      <vt:lpstr>Exit statement</vt:lpstr>
      <vt:lpstr>Demo</vt:lpstr>
      <vt:lpstr>Loops</vt:lpstr>
      <vt:lpstr>Do statement</vt:lpstr>
      <vt:lpstr>Using the while Statement</vt:lpstr>
      <vt:lpstr>Demo</vt:lpstr>
      <vt:lpstr>Loops</vt:lpstr>
      <vt:lpstr>Continue Statement</vt:lpstr>
      <vt:lpstr>Continue Statement</vt:lpstr>
      <vt:lpstr>Example: Continue statement</vt:lpstr>
      <vt:lpstr>Demo</vt:lpstr>
      <vt:lpstr>Check Statement</vt:lpstr>
      <vt:lpstr>Check Statement</vt:lpstr>
      <vt:lpstr>Check Statement</vt:lpstr>
      <vt:lpstr>Check Statement</vt:lpstr>
      <vt:lpstr>Demo</vt:lpstr>
      <vt:lpstr>Comparing the exit, continue, and check Statements</vt:lpstr>
      <vt:lpstr>Summary</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Koleshwar, Vandana</cp:lastModifiedBy>
  <cp:revision>390</cp:revision>
  <cp:lastPrinted>2016-07-11T09:30:50Z</cp:lastPrinted>
  <dcterms:created xsi:type="dcterms:W3CDTF">2012-05-18T02:59:15Z</dcterms:created>
  <dcterms:modified xsi:type="dcterms:W3CDTF">2021-01-22T06:48:33Z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0x010100701F777920F58F449DFE723C8ECB983A</vt:lpwstr>
  </property>
  <property fmtid="{D5CDD505-2E9C-101B-9397-08002B2CF9AE}" pid="4" name="_SourceUrl">
    <vt:lpwstr/>
  </property>
</Properties>
</file>