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4" r:id="rId5"/>
    <p:sldMasterId id="2147483710" r:id="rId6"/>
    <p:sldMasterId id="2147483715" r:id="rId7"/>
  </p:sldMasterIdLst>
  <p:notesMasterIdLst>
    <p:notesMasterId r:id="rId32"/>
  </p:notesMasterIdLst>
  <p:handoutMasterIdLst>
    <p:handoutMasterId r:id="rId33"/>
  </p:handoutMasterIdLst>
  <p:sldIdLst>
    <p:sldId id="432" r:id="rId8"/>
    <p:sldId id="651" r:id="rId9"/>
    <p:sldId id="434" r:id="rId10"/>
    <p:sldId id="736" r:id="rId11"/>
    <p:sldId id="450" r:id="rId12"/>
    <p:sldId id="451" r:id="rId13"/>
    <p:sldId id="737" r:id="rId14"/>
    <p:sldId id="738" r:id="rId15"/>
    <p:sldId id="753" r:id="rId16"/>
    <p:sldId id="755" r:id="rId17"/>
    <p:sldId id="739" r:id="rId18"/>
    <p:sldId id="752" r:id="rId19"/>
    <p:sldId id="754" r:id="rId20"/>
    <p:sldId id="735" r:id="rId21"/>
    <p:sldId id="741" r:id="rId22"/>
    <p:sldId id="438" r:id="rId23"/>
    <p:sldId id="445" r:id="rId24"/>
    <p:sldId id="743" r:id="rId25"/>
    <p:sldId id="744" r:id="rId26"/>
    <p:sldId id="734" r:id="rId27"/>
    <p:sldId id="746" r:id="rId28"/>
    <p:sldId id="749" r:id="rId29"/>
    <p:sldId id="496" r:id="rId30"/>
    <p:sldId id="478" r:id="rId3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2" userDrawn="1">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79570" autoAdjust="0"/>
  </p:normalViewPr>
  <p:slideViewPr>
    <p:cSldViewPr snapToGrid="0" showGuides="1">
      <p:cViewPr varScale="1">
        <p:scale>
          <a:sx n="50" d="100"/>
          <a:sy n="50" d="100"/>
        </p:scale>
        <p:origin x="1160" y="32"/>
      </p:cViewPr>
      <p:guideLst>
        <p:guide orient="horz" pos="2160"/>
        <p:guide pos="33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40" d="100"/>
          <a:sy n="40" d="100"/>
        </p:scale>
        <p:origin x="1916" y="5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1/22/2021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93825" y="720725"/>
            <a:ext cx="64008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0317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5341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2434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4031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0914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1898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3825"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260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3825"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501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3825" y="720725"/>
            <a:ext cx="64008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98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382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010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3825"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252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3825"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2919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543890" y="404666"/>
            <a:ext cx="3047471"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3792144" y="1844825"/>
            <a:ext cx="8399856"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848078" y="4157668"/>
            <a:ext cx="6719580" cy="1079500"/>
          </a:xfrm>
        </p:spPr>
        <p:txBody>
          <a:bodyPr anchor="b">
            <a:normAutofit/>
          </a:bodyPr>
          <a:lstStyle>
            <a:lvl1pPr algn="l">
              <a:lnSpc>
                <a:spcPts val="3000"/>
              </a:lnSpc>
              <a:defRPr sz="260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5481200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0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432355" y="1628800"/>
            <a:ext cx="11327292"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432356" y="1148607"/>
            <a:ext cx="11327293" cy="504056"/>
          </a:xfrm>
        </p:spPr>
        <p:txBody>
          <a:bodyPr/>
          <a:lstStyle>
            <a:lvl1pPr>
              <a:defRPr>
                <a:solidFill>
                  <a:schemeClr val="accent2"/>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8" y="1412776"/>
            <a:ext cx="5471657"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6287989" y="1412776"/>
            <a:ext cx="5471657"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8" y="1412776"/>
            <a:ext cx="3551777"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4342717" y="1412776"/>
            <a:ext cx="3551777"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8207869" y="1412776"/>
            <a:ext cx="3551777"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975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4668" y="-1"/>
            <a:ext cx="11261448"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93" y="1052737"/>
            <a:ext cx="6455964"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3590229" y="838202"/>
            <a:ext cx="8601771"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48083" y="4005072"/>
            <a:ext cx="6455964"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6191993" y="0"/>
            <a:ext cx="6010108"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9" y="2276872"/>
            <a:ext cx="5399980"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3261834"/>
            <a:ext cx="6359971"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543890" y="404666"/>
            <a:ext cx="3047471" cy="510013"/>
          </a:xfrm>
          <a:prstGeom prst="rect">
            <a:avLst/>
          </a:prstGeom>
        </p:spPr>
      </p:pic>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3590229" y="838202"/>
            <a:ext cx="8601771"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48083" y="4005072"/>
            <a:ext cx="6455964"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6536184" y="711920"/>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332657"/>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3" y="2420888"/>
            <a:ext cx="3111595"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6536185" y="5933303"/>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1"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10730873" y="3812094"/>
            <a:ext cx="704849"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6532246" y="4445650"/>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6528048" y="337621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400"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6528048" y="2996953"/>
            <a:ext cx="3791688"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6528048" y="5157744"/>
            <a:ext cx="5832648"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7686" y="-146"/>
            <a:ext cx="7749687"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nvGrpSpPr>
          <p:cNvPr id="32" name="Group 31"/>
          <p:cNvGrpSpPr/>
          <p:nvPr userDrawn="1"/>
        </p:nvGrpSpPr>
        <p:grpSpPr>
          <a:xfrm>
            <a:off x="4887223" y="2404120"/>
            <a:ext cx="979847"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1010989" y="3979258"/>
            <a:ext cx="444183"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522068" y="3979258"/>
            <a:ext cx="444183"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2033150" y="3979258"/>
            <a:ext cx="444183"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2544229" y="3979258"/>
            <a:ext cx="444183"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499907" y="3979258"/>
            <a:ext cx="444183" cy="333195"/>
          </a:xfrm>
          <a:prstGeom prst="rect">
            <a:avLst/>
          </a:prstGeom>
          <a:noFill/>
        </p:spPr>
      </p:pic>
      <p:sp>
        <p:nvSpPr>
          <p:cNvPr id="40" name="Rectangle 39"/>
          <p:cNvSpPr/>
          <p:nvPr userDrawn="1"/>
        </p:nvSpPr>
        <p:spPr>
          <a:xfrm>
            <a:off x="499907" y="5640923"/>
            <a:ext cx="5597188"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9949" y="4434172"/>
            <a:ext cx="3413167"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9" y="2276872"/>
            <a:ext cx="5399980"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3261834"/>
            <a:ext cx="6359971"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543890" y="404666"/>
            <a:ext cx="3047471" cy="510013"/>
          </a:xfrm>
          <a:prstGeom prst="rect">
            <a:avLst/>
          </a:prstGeom>
        </p:spPr>
      </p:pic>
      <p:sp>
        <p:nvSpPr>
          <p:cNvPr id="14" name="Freeform 11"/>
          <p:cNvSpPr>
            <a:spLocks/>
          </p:cNvSpPr>
          <p:nvPr/>
        </p:nvSpPr>
        <p:spPr bwMode="auto">
          <a:xfrm rot="16200000" flipH="1">
            <a:off x="6311235" y="456728"/>
            <a:ext cx="6354035" cy="5440587"/>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41146616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1059" y="0"/>
            <a:ext cx="12189883"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407989" y="1700808"/>
            <a:ext cx="6167983" cy="869950"/>
          </a:xfrm>
        </p:spPr>
        <p:txBody>
          <a:bodyPr lIns="0" tIns="0" rIns="0" bIns="0" anchor="b">
            <a:normAutofit/>
          </a:bodyPr>
          <a:lstStyle>
            <a:lvl1pPr>
              <a:lnSpc>
                <a:spcPts val="3000"/>
              </a:lnSpc>
              <a:defRPr sz="2600" baseline="0">
                <a:solidFill>
                  <a:schemeClr val="accent1"/>
                </a:solidFill>
              </a:defRPr>
            </a:lvl1pPr>
            <a:lvl2pPr>
              <a:defRPr sz="2400">
                <a:solidFill>
                  <a:schemeClr val="bg1"/>
                </a:solidFill>
              </a:defRPr>
            </a:lvl2pPr>
          </a:lstStyle>
          <a:p>
            <a:pPr lvl="0"/>
            <a:r>
              <a:rPr lang="en-US"/>
              <a:t>Click to 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9" y="2685770"/>
            <a:ext cx="6167983"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543890" y="404666"/>
            <a:ext cx="3047471" cy="510013"/>
          </a:xfrm>
          <a:prstGeom prst="rect">
            <a:avLst/>
          </a:prstGeom>
        </p:spPr>
      </p:pic>
    </p:spTree>
    <p:extLst>
      <p:ext uri="{BB962C8B-B14F-4D97-AF65-F5344CB8AC3E}">
        <p14:creationId xmlns:p14="http://schemas.microsoft.com/office/powerpoint/2010/main" val="61205014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2064253" y="-3448"/>
            <a:ext cx="10127748"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616031" y="286731"/>
            <a:ext cx="5975996" cy="1182207"/>
          </a:xfrm>
          <a:prstGeom prst="rect">
            <a:avLst/>
          </a:prstGeom>
        </p:spPr>
        <p:txBody>
          <a:bodyPr anchor="b">
            <a:normAutofit/>
          </a:bodyPr>
          <a:lstStyle>
            <a:lvl1pPr marL="0" indent="0" algn="l">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543890" y="6101474"/>
            <a:ext cx="3047471" cy="510013"/>
          </a:xfrm>
          <a:prstGeom prst="rect">
            <a:avLst/>
          </a:prstGeom>
        </p:spPr>
      </p:pic>
      <p:sp>
        <p:nvSpPr>
          <p:cNvPr id="8" name="Subtitle 2"/>
          <p:cNvSpPr>
            <a:spLocks noGrp="1"/>
          </p:cNvSpPr>
          <p:nvPr>
            <p:ph type="subTitle" idx="1" hasCustomPrompt="1"/>
          </p:nvPr>
        </p:nvSpPr>
        <p:spPr>
          <a:xfrm>
            <a:off x="5616032" y="1628800"/>
            <a:ext cx="6047621"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9652343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1" y="2959927"/>
            <a:ext cx="6713516"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5988819" y="4949634"/>
            <a:ext cx="6203183"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3445140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291819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2F8B26EE-107E-474D-AB18-5EE2CF3E57D2}" type="datetime1">
              <a:rPr lang="en-US" smtClean="0"/>
              <a:t>1/22/2021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F20DA8AD-034D-4D68-9E28-E867A508BA52}" type="slidenum">
              <a:rPr lang="en-US" altLang="en-US"/>
              <a:pPr/>
              <a:t>‹#›</a:t>
            </a:fld>
            <a:endParaRPr lang="en-US" altLang="en-US"/>
          </a:p>
        </p:txBody>
      </p:sp>
    </p:spTree>
    <p:extLst>
      <p:ext uri="{BB962C8B-B14F-4D97-AF65-F5344CB8AC3E}">
        <p14:creationId xmlns:p14="http://schemas.microsoft.com/office/powerpoint/2010/main" val="414315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7A04E53-26E1-417E-BF64-16B33B9801F8}" type="datetime1">
              <a:rPr lang="en-US" smtClean="0"/>
              <a:t>1/22/2021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8632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70" y="260648"/>
            <a:ext cx="11346577"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700" r:id="rId8"/>
    <p:sldLayoutId id="2147483701" r:id="rId9"/>
    <p:sldLayoutId id="2147483702" r:id="rId10"/>
    <p:sldLayoutId id="2147483703" r:id="rId11"/>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343" userDrawn="1">
          <p15:clr>
            <a:srgbClr val="F26B43"/>
          </p15:clr>
        </p15:guide>
        <p15:guide id="3" pos="9897"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5120" userDrawn="1">
          <p15:clr>
            <a:srgbClr val="F26B43"/>
          </p15:clr>
        </p15:guide>
        <p15:guide id="8" pos="4999" userDrawn="1">
          <p15:clr>
            <a:srgbClr val="F26B43"/>
          </p15:clr>
        </p15:guide>
        <p15:guide id="9" pos="52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72" y="260648"/>
            <a:ext cx="11346577"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11665393" y="6555758"/>
            <a:ext cx="360996"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432355" y="6555758"/>
            <a:ext cx="2223685"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11287711" y="203649"/>
            <a:ext cx="560224" cy="420241"/>
          </a:xfrm>
          <a:prstGeom prst="rect">
            <a:avLst/>
          </a:prstGeom>
        </p:spPr>
      </p:pic>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7" r:id="rId6"/>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700" indent="-180975"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675" indent="-180975"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650" indent="-180975"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625" indent="-180975"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343" userDrawn="1">
          <p15:clr>
            <a:srgbClr val="F26B43"/>
          </p15:clr>
        </p15:guide>
        <p15:guide id="3" pos="9897"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5120" userDrawn="1">
          <p15:clr>
            <a:srgbClr val="F26B43"/>
          </p15:clr>
        </p15:guide>
        <p15:guide id="8" pos="4999" userDrawn="1">
          <p15:clr>
            <a:srgbClr val="F26B43"/>
          </p15:clr>
        </p15:guide>
        <p15:guide id="9" pos="524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73" y="260648"/>
            <a:ext cx="11346577"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8" y="1412880"/>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11287711" y="203649"/>
            <a:ext cx="560224"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11665393" y="6555758"/>
            <a:ext cx="360996"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432355" y="6555758"/>
            <a:ext cx="2223685"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9897" userDrawn="1">
          <p15:clr>
            <a:srgbClr val="F26B43"/>
          </p15:clr>
        </p15:guide>
        <p15:guide id="4" pos="343"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8" y="1412880"/>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74" y="260648"/>
            <a:ext cx="11083532"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11287711" y="203649"/>
            <a:ext cx="560224"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11665393" y="6555758"/>
            <a:ext cx="360996"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432355" y="6555758"/>
            <a:ext cx="2223685"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9897" userDrawn="1">
          <p15:clr>
            <a:srgbClr val="F26B43"/>
          </p15:clr>
        </p15:guide>
        <p15:guide id="3" pos="34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5120" userDrawn="1">
          <p15:clr>
            <a:srgbClr val="F26B43"/>
          </p15:clr>
        </p15:guide>
        <p15:guide id="8" pos="4999" userDrawn="1">
          <p15:clr>
            <a:srgbClr val="F26B43"/>
          </p15:clr>
        </p15:guide>
        <p15:guide id="9" pos="524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t>Lesson 06: Internal Tables - I</a:t>
            </a:r>
          </a:p>
        </p:txBody>
      </p:sp>
      <p:sp>
        <p:nvSpPr>
          <p:cNvPr id="11" name="Title 10"/>
          <p:cNvSpPr>
            <a:spLocks noGrp="1"/>
          </p:cNvSpPr>
          <p:nvPr>
            <p:ph type="ctrTitle" idx="4294967295"/>
          </p:nvPr>
        </p:nvSpPr>
        <p:spPr>
          <a:xfrm>
            <a:off x="1524000" y="2960688"/>
            <a:ext cx="5035550" cy="1096962"/>
          </a:xfrm>
        </p:spPr>
        <p:txBody>
          <a:bodyPr>
            <a:normAutofit/>
          </a:bodyPr>
          <a:lstStyle/>
          <a:p>
            <a:r>
              <a:rPr lang="en-US" sz="3600" dirty="0"/>
              <a:t>ABAP Part I</a:t>
            </a:r>
          </a:p>
        </p:txBody>
      </p:sp>
    </p:spTree>
    <p:extLst>
      <p:ext uri="{BB962C8B-B14F-4D97-AF65-F5344CB8AC3E}">
        <p14:creationId xmlns:p14="http://schemas.microsoft.com/office/powerpoint/2010/main" val="39895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t>Program on Internal table without header line</a:t>
            </a:r>
          </a:p>
          <a:p>
            <a:endParaRPr lang="en-US" dirty="0">
              <a:solidFill>
                <a:schemeClr val="tx1"/>
              </a:solidFill>
            </a:endParaRPr>
          </a:p>
        </p:txBody>
      </p:sp>
    </p:spTree>
    <p:extLst>
      <p:ext uri="{BB962C8B-B14F-4D97-AF65-F5344CB8AC3E}">
        <p14:creationId xmlns:p14="http://schemas.microsoft.com/office/powerpoint/2010/main" val="122888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BB17-C374-4B27-9CF0-4959F899DCA2}"/>
              </a:ext>
            </a:extLst>
          </p:cNvPr>
          <p:cNvSpPr>
            <a:spLocks noGrp="1"/>
          </p:cNvSpPr>
          <p:nvPr>
            <p:ph type="title"/>
          </p:nvPr>
        </p:nvSpPr>
        <p:spPr/>
        <p:txBody>
          <a:bodyPr/>
          <a:lstStyle/>
          <a:p>
            <a:r>
              <a:rPr lang="en-US" dirty="0"/>
              <a:t>Internal Tables with Header Line</a:t>
            </a:r>
          </a:p>
        </p:txBody>
      </p:sp>
      <p:sp>
        <p:nvSpPr>
          <p:cNvPr id="3" name="Content Placeholder 2">
            <a:extLst>
              <a:ext uri="{FF2B5EF4-FFF2-40B4-BE49-F238E27FC236}">
                <a16:creationId xmlns:a16="http://schemas.microsoft.com/office/drawing/2014/main" id="{358A1730-E232-467F-B088-334CCBA7F859}"/>
              </a:ext>
            </a:extLst>
          </p:cNvPr>
          <p:cNvSpPr>
            <a:spLocks noGrp="1"/>
          </p:cNvSpPr>
          <p:nvPr>
            <p:ph sz="quarter" idx="10"/>
          </p:nvPr>
        </p:nvSpPr>
        <p:spPr/>
        <p:txBody>
          <a:bodyPr/>
          <a:lstStyle/>
          <a:p>
            <a:pPr marL="285750" indent="-285750">
              <a:buClr>
                <a:schemeClr val="accent1">
                  <a:lumMod val="75000"/>
                </a:schemeClr>
              </a:buClr>
              <a:buFont typeface="Wingdings" panose="05000000000000000000" pitchFamily="2" charset="2"/>
              <a:buChar char="§"/>
            </a:pPr>
            <a:r>
              <a:rPr lang="en-US" dirty="0"/>
              <a:t>Here the system automatically creates the work area.</a:t>
            </a:r>
          </a:p>
          <a:p>
            <a:pPr marL="285750" indent="-285750">
              <a:buClr>
                <a:schemeClr val="accent1">
                  <a:lumMod val="75000"/>
                </a:schemeClr>
              </a:buClr>
              <a:buFont typeface="Wingdings" panose="05000000000000000000" pitchFamily="2" charset="2"/>
              <a:buChar char="§"/>
            </a:pPr>
            <a:r>
              <a:rPr lang="en-US" dirty="0"/>
              <a:t>When using internal tables with header lines,  the header line and the body of the table have the same name. </a:t>
            </a:r>
          </a:p>
          <a:p>
            <a:pPr marL="285750" indent="-285750">
              <a:buClr>
                <a:schemeClr val="accent1">
                  <a:lumMod val="75000"/>
                </a:schemeClr>
              </a:buClr>
              <a:buFont typeface="Wingdings" panose="05000000000000000000" pitchFamily="2" charset="2"/>
              <a:buChar char="§"/>
            </a:pPr>
            <a:r>
              <a:rPr lang="en-US" dirty="0"/>
              <a:t>The work area has the same data type as internal table.</a:t>
            </a:r>
          </a:p>
          <a:p>
            <a:pPr marL="285750" indent="-285750">
              <a:buClr>
                <a:schemeClr val="accent1">
                  <a:lumMod val="75000"/>
                </a:schemeClr>
              </a:buClr>
              <a:buFont typeface="Wingdings" panose="05000000000000000000" pitchFamily="2" charset="2"/>
              <a:buChar char="§"/>
            </a:pPr>
            <a:r>
              <a:rPr lang="en-US" dirty="0"/>
              <a:t>This work area is called the HEADER line.</a:t>
            </a:r>
          </a:p>
          <a:p>
            <a:pPr marL="285750" indent="-285750">
              <a:buClr>
                <a:schemeClr val="accent1">
                  <a:lumMod val="75000"/>
                </a:schemeClr>
              </a:buClr>
              <a:buFont typeface="Wingdings" panose="05000000000000000000" pitchFamily="2" charset="2"/>
              <a:buChar char="§"/>
            </a:pPr>
            <a:r>
              <a:rPr lang="en-US" dirty="0"/>
              <a:t>It is here that all the changes or any of the action on the contents of the table are done. </a:t>
            </a:r>
          </a:p>
          <a:p>
            <a:pPr marL="285750" indent="-285750">
              <a:buClr>
                <a:schemeClr val="accent1">
                  <a:lumMod val="75000"/>
                </a:schemeClr>
              </a:buClr>
              <a:buFont typeface="Wingdings" panose="05000000000000000000" pitchFamily="2" charset="2"/>
              <a:buChar char="§"/>
            </a:pPr>
            <a:r>
              <a:rPr lang="en-US" dirty="0"/>
              <a:t>As a result of this, records can be directly inserted into the table or accessed from the internal table directly</a:t>
            </a:r>
          </a:p>
          <a:p>
            <a:endParaRPr lang="en-US" dirty="0"/>
          </a:p>
        </p:txBody>
      </p:sp>
    </p:spTree>
    <p:extLst>
      <p:ext uri="{BB962C8B-B14F-4D97-AF65-F5344CB8AC3E}">
        <p14:creationId xmlns:p14="http://schemas.microsoft.com/office/powerpoint/2010/main" val="177691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5AB9-25CC-4623-A257-BCA99AB83050}"/>
              </a:ext>
            </a:extLst>
          </p:cNvPr>
          <p:cNvSpPr>
            <a:spLocks noGrp="1"/>
          </p:cNvSpPr>
          <p:nvPr>
            <p:ph type="title"/>
          </p:nvPr>
        </p:nvSpPr>
        <p:spPr/>
        <p:txBody>
          <a:bodyPr/>
          <a:lstStyle/>
          <a:p>
            <a:r>
              <a:rPr lang="en-US" dirty="0"/>
              <a:t>Internal Tables with Header Line - Example</a:t>
            </a:r>
          </a:p>
        </p:txBody>
      </p:sp>
      <p:sp>
        <p:nvSpPr>
          <p:cNvPr id="3" name="Content Placeholder 2">
            <a:extLst>
              <a:ext uri="{FF2B5EF4-FFF2-40B4-BE49-F238E27FC236}">
                <a16:creationId xmlns:a16="http://schemas.microsoft.com/office/drawing/2014/main" id="{2DF8830B-4221-44F5-B46A-7A9C2F7E4C18}"/>
              </a:ext>
            </a:extLst>
          </p:cNvPr>
          <p:cNvSpPr>
            <a:spLocks noGrp="1"/>
          </p:cNvSpPr>
          <p:nvPr>
            <p:ph sz="quarter" idx="10"/>
          </p:nvPr>
        </p:nvSpPr>
        <p:spPr/>
        <p:txBody>
          <a:bodyPr>
            <a:normAutofit fontScale="92500" lnSpcReduction="10000"/>
          </a:bodyPr>
          <a:lstStyle/>
          <a:p>
            <a:r>
              <a:rPr lang="en-US" dirty="0"/>
              <a:t>REPORT Z.</a:t>
            </a:r>
          </a:p>
          <a:p>
            <a:r>
              <a:rPr lang="en-US" dirty="0"/>
              <a:t>ITAB = 10. "Header line</a:t>
            </a:r>
          </a:p>
          <a:p>
            <a:r>
              <a:rPr lang="en-US" dirty="0"/>
              <a:t>APPEND ITAB TO ITAB. "APPEND HEADERLINE TO INTERNAL TABLE</a:t>
            </a:r>
          </a:p>
          <a:p>
            <a:r>
              <a:rPr lang="en-US" dirty="0"/>
              <a:t>ITAB = 20.</a:t>
            </a:r>
          </a:p>
          <a:p>
            <a:r>
              <a:rPr lang="en-US" dirty="0"/>
              <a:t>APPEND ITAB. "Implies APPEND ITAB TO ITAB</a:t>
            </a:r>
          </a:p>
          <a:p>
            <a:r>
              <a:rPr lang="en-US" dirty="0"/>
              <a:t>ITAB = 30.</a:t>
            </a:r>
          </a:p>
          <a:p>
            <a:r>
              <a:rPr lang="en-US" dirty="0"/>
              <a:t>APPEND ITAB.</a:t>
            </a:r>
          </a:p>
          <a:p>
            <a:r>
              <a:rPr lang="en-US" dirty="0"/>
              <a:t>ITAB = 40.</a:t>
            </a:r>
          </a:p>
          <a:p>
            <a:r>
              <a:rPr lang="en-US" dirty="0"/>
              <a:t>APPEND ITAB.</a:t>
            </a:r>
          </a:p>
          <a:p>
            <a:r>
              <a:rPr lang="en-US" dirty="0"/>
              <a:t>ITAB = 50.</a:t>
            </a:r>
          </a:p>
          <a:p>
            <a:r>
              <a:rPr lang="en-US" dirty="0"/>
              <a:t>APPEND ITAB.</a:t>
            </a:r>
          </a:p>
          <a:p>
            <a:endParaRPr lang="en-US" dirty="0"/>
          </a:p>
          <a:p>
            <a:r>
              <a:rPr lang="en-US" dirty="0"/>
              <a:t>LOOP AT ITAB. "IMPLIES LOOP AT ITAB INTO ITAB</a:t>
            </a:r>
          </a:p>
          <a:p>
            <a:r>
              <a:rPr lang="en-US" dirty="0"/>
              <a:t>  WRITE ITAB.</a:t>
            </a:r>
          </a:p>
          <a:p>
            <a:r>
              <a:rPr lang="en-US" dirty="0"/>
              <a:t>ENDLOOP.</a:t>
            </a:r>
          </a:p>
        </p:txBody>
      </p:sp>
    </p:spTree>
    <p:extLst>
      <p:ext uri="{BB962C8B-B14F-4D97-AF65-F5344CB8AC3E}">
        <p14:creationId xmlns:p14="http://schemas.microsoft.com/office/powerpoint/2010/main" val="230473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t>Program on Internal table with header line</a:t>
            </a:r>
          </a:p>
          <a:p>
            <a:endParaRPr lang="en-US" dirty="0">
              <a:solidFill>
                <a:schemeClr val="tx1"/>
              </a:solidFill>
            </a:endParaRPr>
          </a:p>
        </p:txBody>
      </p:sp>
    </p:spTree>
    <p:extLst>
      <p:ext uri="{BB962C8B-B14F-4D97-AF65-F5344CB8AC3E}">
        <p14:creationId xmlns:p14="http://schemas.microsoft.com/office/powerpoint/2010/main" val="345730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4796-ECFE-4FE5-A04D-9CEA5DFB99A3}"/>
              </a:ext>
            </a:extLst>
          </p:cNvPr>
          <p:cNvSpPr>
            <a:spLocks noGrp="1"/>
          </p:cNvSpPr>
          <p:nvPr>
            <p:ph type="title"/>
          </p:nvPr>
        </p:nvSpPr>
        <p:spPr/>
        <p:txBody>
          <a:bodyPr/>
          <a:lstStyle/>
          <a:p>
            <a:r>
              <a:rPr lang="en-US" dirty="0"/>
              <a:t>Internal Tables Data Type</a:t>
            </a:r>
          </a:p>
        </p:txBody>
      </p:sp>
      <p:sp>
        <p:nvSpPr>
          <p:cNvPr id="3" name="Content Placeholder 2">
            <a:extLst>
              <a:ext uri="{FF2B5EF4-FFF2-40B4-BE49-F238E27FC236}">
                <a16:creationId xmlns:a16="http://schemas.microsoft.com/office/drawing/2014/main" id="{524A783A-5FA6-401B-B758-588CC63F5C9D}"/>
              </a:ext>
            </a:extLst>
          </p:cNvPr>
          <p:cNvSpPr>
            <a:spLocks noGrp="1"/>
          </p:cNvSpPr>
          <p:nvPr>
            <p:ph sz="quarter" idx="10"/>
          </p:nvPr>
        </p:nvSpPr>
        <p:spPr/>
        <p:txBody>
          <a:bodyPr/>
          <a:lstStyle/>
          <a:p>
            <a:r>
              <a:rPr lang="en-US" dirty="0"/>
              <a:t>The data type of an Internal table is </a:t>
            </a:r>
          </a:p>
          <a:p>
            <a:pPr marL="285750" indent="-285750">
              <a:buClr>
                <a:schemeClr val="accent1">
                  <a:lumMod val="75000"/>
                </a:schemeClr>
              </a:buClr>
              <a:buFont typeface="Wingdings" panose="05000000000000000000" pitchFamily="2" charset="2"/>
              <a:buChar char="§"/>
            </a:pPr>
            <a:r>
              <a:rPr lang="en-US" sz="1600" dirty="0"/>
              <a:t>A table type defined in ABAP Dictionary  OR Using Types or Data is specified fully using:</a:t>
            </a:r>
          </a:p>
          <a:p>
            <a:pPr marL="552450" lvl="1" indent="-285750">
              <a:buClr>
                <a:schemeClr val="accent1">
                  <a:lumMod val="75000"/>
                </a:schemeClr>
              </a:buClr>
              <a:buFont typeface="Arial" panose="020B0604020202020204" pitchFamily="34" charset="0"/>
              <a:buChar char="•"/>
            </a:pPr>
            <a:r>
              <a:rPr lang="en-US" sz="1400" dirty="0"/>
              <a:t>Row Type</a:t>
            </a:r>
          </a:p>
          <a:p>
            <a:pPr marL="552450" lvl="1" indent="-285750">
              <a:buClr>
                <a:schemeClr val="accent1">
                  <a:lumMod val="75000"/>
                </a:schemeClr>
              </a:buClr>
              <a:buFont typeface="Arial" panose="020B0604020202020204" pitchFamily="34" charset="0"/>
              <a:buChar char="•"/>
            </a:pPr>
            <a:r>
              <a:rPr lang="en-US" sz="1400" dirty="0"/>
              <a:t>Table Category</a:t>
            </a:r>
          </a:p>
          <a:p>
            <a:pPr marL="552450" lvl="1" indent="-285750">
              <a:buClr>
                <a:schemeClr val="accent1">
                  <a:lumMod val="75000"/>
                </a:schemeClr>
              </a:buClr>
              <a:buFont typeface="Arial" panose="020B0604020202020204" pitchFamily="34" charset="0"/>
              <a:buChar char="•"/>
            </a:pPr>
            <a:r>
              <a:rPr lang="en-US" sz="1400" dirty="0"/>
              <a:t>Table key</a:t>
            </a:r>
          </a:p>
          <a:p>
            <a:r>
              <a:rPr lang="en-US" dirty="0"/>
              <a:t>    </a:t>
            </a:r>
          </a:p>
        </p:txBody>
      </p:sp>
    </p:spTree>
    <p:extLst>
      <p:ext uri="{BB962C8B-B14F-4D97-AF65-F5344CB8AC3E}">
        <p14:creationId xmlns:p14="http://schemas.microsoft.com/office/powerpoint/2010/main" val="55645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EFB9-D435-4AEE-B694-3CB83A0B78F1}"/>
              </a:ext>
            </a:extLst>
          </p:cNvPr>
          <p:cNvSpPr>
            <a:spLocks noGrp="1"/>
          </p:cNvSpPr>
          <p:nvPr>
            <p:ph type="title"/>
          </p:nvPr>
        </p:nvSpPr>
        <p:spPr/>
        <p:txBody>
          <a:bodyPr/>
          <a:lstStyle/>
          <a:p>
            <a:r>
              <a:rPr lang="en-US" dirty="0"/>
              <a:t>Internal Tables Data Type</a:t>
            </a:r>
          </a:p>
        </p:txBody>
      </p:sp>
      <p:sp>
        <p:nvSpPr>
          <p:cNvPr id="3" name="Content Placeholder 2">
            <a:extLst>
              <a:ext uri="{FF2B5EF4-FFF2-40B4-BE49-F238E27FC236}">
                <a16:creationId xmlns:a16="http://schemas.microsoft.com/office/drawing/2014/main" id="{EBC069E7-BD13-432D-A962-F3010670D4D5}"/>
              </a:ext>
            </a:extLst>
          </p:cNvPr>
          <p:cNvSpPr>
            <a:spLocks noGrp="1"/>
          </p:cNvSpPr>
          <p:nvPr>
            <p:ph sz="quarter" idx="10"/>
          </p:nvPr>
        </p:nvSpPr>
        <p:spPr/>
        <p:txBody>
          <a:bodyPr/>
          <a:lstStyle/>
          <a:p>
            <a:r>
              <a:rPr lang="en-US" dirty="0"/>
              <a:t>Row Type: The row type of an internal table can be any data type. If the row type is structured, the individual components of a row are also known as the columns of the internal table.</a:t>
            </a:r>
          </a:p>
          <a:p>
            <a:endParaRPr lang="en-US" dirty="0"/>
          </a:p>
          <a:p>
            <a:r>
              <a:rPr lang="en-US" dirty="0"/>
              <a:t>Table Category: The table category defines how an internal table is administered and how its individual rows can be accessed. There are three table categories:</a:t>
            </a:r>
          </a:p>
          <a:p>
            <a:pPr marL="285750" indent="-285750">
              <a:buClr>
                <a:schemeClr val="accent1">
                  <a:lumMod val="75000"/>
                </a:schemeClr>
              </a:buClr>
              <a:buFont typeface="Wingdings" panose="05000000000000000000" pitchFamily="2" charset="2"/>
              <a:buChar char="§"/>
            </a:pPr>
            <a:r>
              <a:rPr lang="en-US" sz="1600" dirty="0"/>
              <a:t>Standard</a:t>
            </a:r>
          </a:p>
          <a:p>
            <a:pPr marL="285750" indent="-285750">
              <a:buClr>
                <a:schemeClr val="accent1">
                  <a:lumMod val="75000"/>
                </a:schemeClr>
              </a:buClr>
              <a:buFont typeface="Wingdings" panose="05000000000000000000" pitchFamily="2" charset="2"/>
              <a:buChar char="§"/>
            </a:pPr>
            <a:r>
              <a:rPr lang="en-US" sz="1600" dirty="0"/>
              <a:t>Sorted</a:t>
            </a:r>
          </a:p>
          <a:p>
            <a:pPr marL="285750" indent="-285750">
              <a:buClr>
                <a:schemeClr val="accent1">
                  <a:lumMod val="75000"/>
                </a:schemeClr>
              </a:buClr>
              <a:buFont typeface="Wingdings" panose="05000000000000000000" pitchFamily="2" charset="2"/>
              <a:buChar char="§"/>
            </a:pPr>
            <a:r>
              <a:rPr lang="en-US" sz="1600" dirty="0"/>
              <a:t>Hashed</a:t>
            </a:r>
            <a:r>
              <a:rPr lang="en-US" dirty="0"/>
              <a:t>	</a:t>
            </a:r>
          </a:p>
          <a:p>
            <a:pPr>
              <a:buClr>
                <a:schemeClr val="accent1">
                  <a:lumMod val="75000"/>
                </a:schemeClr>
              </a:buClr>
            </a:pPr>
            <a:endParaRPr lang="en-US" dirty="0"/>
          </a:p>
          <a:p>
            <a:pPr>
              <a:buClr>
                <a:schemeClr val="accent1">
                  <a:lumMod val="75000"/>
                </a:schemeClr>
              </a:buClr>
            </a:pPr>
            <a:endParaRPr lang="en-US" dirty="0"/>
          </a:p>
        </p:txBody>
      </p:sp>
    </p:spTree>
    <p:extLst>
      <p:ext uri="{BB962C8B-B14F-4D97-AF65-F5344CB8AC3E}">
        <p14:creationId xmlns:p14="http://schemas.microsoft.com/office/powerpoint/2010/main" val="20751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981200" y="1371600"/>
            <a:ext cx="8229600" cy="5029200"/>
          </a:xfrm>
          <a:prstGeom prst="rect">
            <a:avLst/>
          </a:prstGeom>
        </p:spPr>
        <p:txBody>
          <a:bodyPr/>
          <a:lstStyle/>
          <a:p>
            <a:pPr marL="742950" lvl="1" indent="-285750" defTabSz="457200">
              <a:spcBef>
                <a:spcPct val="20000"/>
              </a:spcBef>
              <a:buFont typeface="Arial"/>
              <a:buChar char="–"/>
              <a:defRPr/>
            </a:pPr>
            <a:endParaRPr lang="en-US" dirty="0">
              <a:solidFill>
                <a:schemeClr val="tx1">
                  <a:lumMod val="65000"/>
                  <a:lumOff val="35000"/>
                </a:schemeClr>
              </a:solidFill>
            </a:endParaRPr>
          </a:p>
        </p:txBody>
      </p:sp>
      <p:sp>
        <p:nvSpPr>
          <p:cNvPr id="6" name="Title 5"/>
          <p:cNvSpPr>
            <a:spLocks noGrp="1"/>
          </p:cNvSpPr>
          <p:nvPr>
            <p:ph type="title"/>
          </p:nvPr>
        </p:nvSpPr>
        <p:spPr/>
        <p:txBody>
          <a:bodyPr/>
          <a:lstStyle/>
          <a:p>
            <a:r>
              <a:rPr lang="en-US" dirty="0"/>
              <a:t>Standard Table</a:t>
            </a:r>
          </a:p>
        </p:txBody>
      </p:sp>
      <p:sp>
        <p:nvSpPr>
          <p:cNvPr id="7" name="Content Placeholder 6"/>
          <p:cNvSpPr>
            <a:spLocks noGrp="1"/>
          </p:cNvSpPr>
          <p:nvPr>
            <p:ph sz="quarter" idx="10"/>
          </p:nvPr>
        </p:nvSpPr>
        <p:spPr>
          <a:xfrm>
            <a:off x="432351" y="896711"/>
            <a:ext cx="8495469" cy="4896544"/>
          </a:xfrm>
        </p:spPr>
        <p:txBody>
          <a:bodyPr/>
          <a:lstStyle/>
          <a:p>
            <a:pPr defTabSz="914342">
              <a:spcAft>
                <a:spcPts val="600"/>
              </a:spcAft>
              <a:buClr>
                <a:schemeClr val="accent5"/>
              </a:buClr>
              <a:defRPr/>
            </a:pPr>
            <a:r>
              <a:rPr lang="en-US" dirty="0"/>
              <a:t>Have an internal linear index</a:t>
            </a:r>
          </a:p>
          <a:p>
            <a:pPr defTabSz="914342">
              <a:spcAft>
                <a:spcPts val="600"/>
              </a:spcAft>
              <a:buClr>
                <a:schemeClr val="accent5"/>
              </a:buClr>
              <a:defRPr/>
            </a:pPr>
            <a:r>
              <a:rPr lang="en-US" dirty="0"/>
              <a:t>Records are accessed by index or keys</a:t>
            </a:r>
          </a:p>
          <a:p>
            <a:pPr defTabSz="914342">
              <a:spcAft>
                <a:spcPts val="600"/>
              </a:spcAft>
              <a:buClr>
                <a:schemeClr val="accent5"/>
              </a:buClr>
              <a:defRPr/>
            </a:pPr>
            <a:r>
              <a:rPr lang="en-US" dirty="0"/>
              <a:t>The response time for key access is proportional to number of entries</a:t>
            </a:r>
          </a:p>
          <a:p>
            <a:pPr defTabSz="914342">
              <a:spcAft>
                <a:spcPts val="600"/>
              </a:spcAft>
              <a:buClr>
                <a:schemeClr val="accent5"/>
              </a:buClr>
              <a:defRPr/>
            </a:pPr>
            <a:r>
              <a:rPr lang="en-US" dirty="0"/>
              <a:t>The key is always non-unique</a:t>
            </a:r>
          </a:p>
          <a:p>
            <a:pPr marL="742950" lvl="1" indent="-285750" defTabSz="457200">
              <a:lnSpc>
                <a:spcPct val="100000"/>
              </a:lnSpc>
              <a:spcBef>
                <a:spcPct val="20000"/>
              </a:spcBef>
              <a:buClrTx/>
              <a:buFont typeface="Arial"/>
              <a:buChar char="–"/>
              <a:defRPr/>
            </a:pPr>
            <a:endParaRPr lang="en-US" sz="1800" dirty="0">
              <a:solidFill>
                <a:schemeClr val="tx1">
                  <a:lumMod val="65000"/>
                  <a:lumOff val="35000"/>
                </a:schemeClr>
              </a:solidFill>
            </a:endParaRPr>
          </a:p>
          <a:p>
            <a:pPr marL="742950" lvl="1" indent="-285750" defTabSz="457200">
              <a:lnSpc>
                <a:spcPct val="100000"/>
              </a:lnSpc>
              <a:spcBef>
                <a:spcPct val="20000"/>
              </a:spcBef>
              <a:buClrTx/>
              <a:buFont typeface="Arial"/>
              <a:buChar char="–"/>
              <a:defRPr/>
            </a:pPr>
            <a:endParaRPr lang="en-US" sz="1800"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421474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874" y="299227"/>
            <a:ext cx="8093989" cy="586925"/>
          </a:xfrm>
        </p:spPr>
        <p:txBody>
          <a:bodyPr/>
          <a:lstStyle/>
          <a:p>
            <a:r>
              <a:rPr lang="en-US" dirty="0"/>
              <a:t>Processing Statements for Internal Tables </a:t>
            </a:r>
          </a:p>
        </p:txBody>
      </p:sp>
      <p:sp>
        <p:nvSpPr>
          <p:cNvPr id="5" name="Content Placeholder 4"/>
          <p:cNvSpPr>
            <a:spLocks noGrp="1"/>
          </p:cNvSpPr>
          <p:nvPr>
            <p:ph sz="quarter" idx="10"/>
          </p:nvPr>
        </p:nvSpPr>
        <p:spPr>
          <a:xfrm>
            <a:off x="345232" y="980728"/>
            <a:ext cx="10627568" cy="4896544"/>
          </a:xfrm>
        </p:spPr>
        <p:txBody>
          <a:bodyPr/>
          <a:lstStyle/>
          <a:p>
            <a:pPr defTabSz="914342">
              <a:spcAft>
                <a:spcPts val="600"/>
              </a:spcAft>
              <a:buClr>
                <a:schemeClr val="accent5"/>
              </a:buClr>
              <a:defRPr/>
            </a:pPr>
            <a:r>
              <a:rPr lang="en-US" dirty="0"/>
              <a:t>The following can be used to Read records from an Internal table:</a:t>
            </a:r>
          </a:p>
          <a:p>
            <a:pPr marL="285750" indent="-285750" defTabSz="914342">
              <a:spcAft>
                <a:spcPts val="600"/>
              </a:spcAft>
              <a:buClr>
                <a:schemeClr val="accent1">
                  <a:lumMod val="75000"/>
                </a:schemeClr>
              </a:buClr>
              <a:buFont typeface="Wingdings" panose="05000000000000000000" pitchFamily="2" charset="2"/>
              <a:buChar char="§"/>
              <a:defRPr/>
            </a:pPr>
            <a:r>
              <a:rPr lang="en-US" sz="1600" dirty="0"/>
              <a:t>Loop AT</a:t>
            </a:r>
          </a:p>
          <a:p>
            <a:pPr marL="285750" indent="-285750" defTabSz="914342">
              <a:spcAft>
                <a:spcPts val="600"/>
              </a:spcAft>
              <a:buClr>
                <a:schemeClr val="accent1">
                  <a:lumMod val="75000"/>
                </a:schemeClr>
              </a:buClr>
              <a:buFont typeface="Wingdings" panose="05000000000000000000" pitchFamily="2" charset="2"/>
              <a:buChar char="§"/>
              <a:defRPr/>
            </a:pPr>
            <a:r>
              <a:rPr lang="en-US" sz="1600" dirty="0"/>
              <a:t>Read Table</a:t>
            </a:r>
          </a:p>
          <a:p>
            <a:pPr marL="285750" indent="-285750" defTabSz="914342">
              <a:spcAft>
                <a:spcPts val="600"/>
              </a:spcAft>
              <a:buClr>
                <a:schemeClr val="accent1">
                  <a:lumMod val="75000"/>
                </a:schemeClr>
              </a:buClr>
              <a:buFont typeface="Wingdings" panose="05000000000000000000" pitchFamily="2" charset="2"/>
              <a:buChar char="§"/>
              <a:defRPr/>
            </a:pPr>
            <a:endParaRPr lang="en-US" sz="1400" dirty="0"/>
          </a:p>
          <a:p>
            <a:pPr defTabSz="914342">
              <a:spcAft>
                <a:spcPts val="600"/>
              </a:spcAft>
              <a:buClr>
                <a:schemeClr val="accent5"/>
              </a:buClr>
              <a:defRPr/>
            </a:pPr>
            <a:endParaRPr lang="en-US" sz="1400" dirty="0"/>
          </a:p>
          <a:p>
            <a:pPr marL="2057400" lvl="4" indent="-228600" defTabSz="457200">
              <a:lnSpc>
                <a:spcPct val="100000"/>
              </a:lnSpc>
              <a:spcBef>
                <a:spcPct val="20000"/>
              </a:spcBef>
              <a:buClrTx/>
              <a:buFont typeface="Arial"/>
              <a:buChar char="»"/>
              <a:defRPr/>
            </a:pPr>
            <a:endParaRPr lang="en-US" dirty="0">
              <a:solidFill>
                <a:schemeClr val="tx1">
                  <a:lumMod val="65000"/>
                  <a:lumOff val="35000"/>
                </a:schemeClr>
              </a:solidFill>
            </a:endParaRPr>
          </a:p>
          <a:p>
            <a:r>
              <a:rPr lang="en-US" dirty="0"/>
              <a:t> </a:t>
            </a:r>
          </a:p>
        </p:txBody>
      </p:sp>
    </p:spTree>
    <p:extLst>
      <p:ext uri="{BB962C8B-B14F-4D97-AF65-F5344CB8AC3E}">
        <p14:creationId xmlns:p14="http://schemas.microsoft.com/office/powerpoint/2010/main" val="34447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A01-79C1-44C7-8192-CB45BDC45886}"/>
              </a:ext>
            </a:extLst>
          </p:cNvPr>
          <p:cNvSpPr>
            <a:spLocks noGrp="1"/>
          </p:cNvSpPr>
          <p:nvPr>
            <p:ph type="title"/>
          </p:nvPr>
        </p:nvSpPr>
        <p:spPr/>
        <p:txBody>
          <a:bodyPr/>
          <a:lstStyle/>
          <a:p>
            <a:r>
              <a:rPr lang="en-US" dirty="0"/>
              <a:t>Processing Statements for Internal Tables: Loop AT</a:t>
            </a:r>
          </a:p>
        </p:txBody>
      </p:sp>
      <p:sp>
        <p:nvSpPr>
          <p:cNvPr id="3" name="Content Placeholder 2">
            <a:extLst>
              <a:ext uri="{FF2B5EF4-FFF2-40B4-BE49-F238E27FC236}">
                <a16:creationId xmlns:a16="http://schemas.microsoft.com/office/drawing/2014/main" id="{4129FA3B-3E49-47CE-8ADE-E292DBB7A32F}"/>
              </a:ext>
            </a:extLst>
          </p:cNvPr>
          <p:cNvSpPr>
            <a:spLocks noGrp="1"/>
          </p:cNvSpPr>
          <p:nvPr>
            <p:ph sz="quarter" idx="10"/>
          </p:nvPr>
        </p:nvSpPr>
        <p:spPr>
          <a:xfrm>
            <a:off x="413072" y="1120184"/>
            <a:ext cx="11327292" cy="4896544"/>
          </a:xfrm>
        </p:spPr>
        <p:txBody>
          <a:bodyPr/>
          <a:lstStyle/>
          <a:p>
            <a:r>
              <a:rPr lang="en-US" dirty="0"/>
              <a:t>The Syntax is:</a:t>
            </a:r>
          </a:p>
          <a:p>
            <a:r>
              <a:rPr lang="en-US" dirty="0"/>
              <a:t> </a:t>
            </a:r>
            <a:r>
              <a:rPr lang="en-US" sz="1600" dirty="0"/>
              <a:t>LOOP AT itab result </a:t>
            </a:r>
            <a:r>
              <a:rPr lang="en-US" sz="1600" i="1" dirty="0"/>
              <a:t>[</a:t>
            </a:r>
            <a:r>
              <a:rPr lang="en-US" sz="1600" dirty="0"/>
              <a:t>cond</a:t>
            </a:r>
            <a:r>
              <a:rPr lang="en-US" sz="1600" i="1" dirty="0"/>
              <a:t>]</a:t>
            </a:r>
            <a:r>
              <a:rPr lang="en-US" sz="1600" dirty="0"/>
              <a:t>.</a:t>
            </a:r>
            <a:br>
              <a:rPr lang="en-US" sz="1600" dirty="0"/>
            </a:br>
            <a:r>
              <a:rPr lang="en-US" sz="1600" dirty="0"/>
              <a:t>    ...</a:t>
            </a:r>
            <a:br>
              <a:rPr lang="en-US" sz="1600" dirty="0"/>
            </a:br>
            <a:r>
              <a:rPr lang="en-US" sz="1600" dirty="0"/>
              <a:t>  ENDLOOP.</a:t>
            </a:r>
          </a:p>
          <a:p>
            <a:endParaRPr lang="en-US" sz="1600" dirty="0"/>
          </a:p>
          <a:p>
            <a:r>
              <a:rPr lang="en-US" sz="1600" dirty="0"/>
              <a:t>Where Result is </a:t>
            </a:r>
          </a:p>
          <a:p>
            <a:r>
              <a:rPr lang="en-US" sz="1600" dirty="0"/>
              <a:t>... </a:t>
            </a:r>
            <a:r>
              <a:rPr lang="en-US" sz="1600" i="1" dirty="0"/>
              <a:t>{</a:t>
            </a:r>
            <a:r>
              <a:rPr lang="en-US" sz="1600" dirty="0"/>
              <a:t> INTO wa </a:t>
            </a:r>
            <a:r>
              <a:rPr lang="en-US" sz="1600" i="1" dirty="0"/>
              <a:t>}</a:t>
            </a:r>
            <a:br>
              <a:rPr lang="en-US" sz="1600" dirty="0"/>
            </a:br>
            <a:r>
              <a:rPr lang="en-US" sz="1600" dirty="0"/>
              <a:t>  </a:t>
            </a:r>
          </a:p>
          <a:p>
            <a:r>
              <a:rPr lang="en-US" sz="1600" dirty="0"/>
              <a:t>Cond is: </a:t>
            </a:r>
          </a:p>
          <a:p>
            <a:r>
              <a:rPr lang="en-US" sz="1600" dirty="0"/>
              <a:t>... </a:t>
            </a:r>
            <a:r>
              <a:rPr lang="en-US" sz="1600" i="1" dirty="0"/>
              <a:t>[</a:t>
            </a:r>
            <a:r>
              <a:rPr lang="en-US" sz="1600" dirty="0"/>
              <a:t>FROM idx1</a:t>
            </a:r>
            <a:r>
              <a:rPr lang="en-US" sz="1600" i="1" dirty="0"/>
              <a:t>]</a:t>
            </a:r>
            <a:r>
              <a:rPr lang="en-US" sz="1600" dirty="0"/>
              <a:t> </a:t>
            </a:r>
            <a:r>
              <a:rPr lang="en-US" sz="1600" i="1" dirty="0"/>
              <a:t>[</a:t>
            </a:r>
            <a:r>
              <a:rPr lang="en-US" sz="1600" dirty="0"/>
              <a:t>TO idx2</a:t>
            </a:r>
            <a:r>
              <a:rPr lang="en-US" sz="1600" i="1" dirty="0"/>
              <a:t>]</a:t>
            </a:r>
            <a:br>
              <a:rPr lang="en-US" sz="1600" dirty="0"/>
            </a:br>
            <a:r>
              <a:rPr lang="en-US" sz="1600" dirty="0"/>
              <a:t>    </a:t>
            </a:r>
            <a:r>
              <a:rPr lang="en-US" sz="1600" i="1" dirty="0"/>
              <a:t>[</a:t>
            </a:r>
            <a:r>
              <a:rPr lang="en-US" sz="1600" dirty="0"/>
              <a:t>WHERE log_exp</a:t>
            </a:r>
            <a:r>
              <a:rPr lang="en-US" sz="1600" i="1" dirty="0"/>
              <a:t>|</a:t>
            </a:r>
            <a:r>
              <a:rPr lang="en-US" sz="1600" dirty="0"/>
              <a:t>(cond_syntax)</a:t>
            </a:r>
            <a:r>
              <a:rPr lang="en-US" sz="1600" i="1" dirty="0"/>
              <a:t>]</a:t>
            </a:r>
            <a:r>
              <a:rPr lang="en-US" sz="1600" dirty="0"/>
              <a:t> ..</a:t>
            </a:r>
          </a:p>
        </p:txBody>
      </p:sp>
    </p:spTree>
    <p:extLst>
      <p:ext uri="{BB962C8B-B14F-4D97-AF65-F5344CB8AC3E}">
        <p14:creationId xmlns:p14="http://schemas.microsoft.com/office/powerpoint/2010/main" val="4121938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413072" y="1120184"/>
            <a:ext cx="8866331" cy="4643751"/>
          </a:xfrm>
        </p:spPr>
        <p:txBody>
          <a:bodyPr/>
          <a:lstStyle/>
          <a:p>
            <a:r>
              <a:rPr lang="en-US" dirty="0">
                <a:solidFill>
                  <a:schemeClr val="tx1"/>
                </a:solidFill>
              </a:rPr>
              <a:t>Read an Internal table using Loop at Statement</a:t>
            </a:r>
            <a:endParaRPr lang="en-US" dirty="0"/>
          </a:p>
          <a:p>
            <a:endParaRPr lang="en-US" dirty="0">
              <a:solidFill>
                <a:schemeClr val="tx1"/>
              </a:solidFill>
            </a:endParaRPr>
          </a:p>
        </p:txBody>
      </p:sp>
    </p:spTree>
    <p:extLst>
      <p:ext uri="{BB962C8B-B14F-4D97-AF65-F5344CB8AC3E}">
        <p14:creationId xmlns:p14="http://schemas.microsoft.com/office/powerpoint/2010/main" val="175694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know:</a:t>
            </a:r>
          </a:p>
          <a:p>
            <a:pPr lvl="1"/>
            <a:r>
              <a:rPr lang="en-IN" altLang="en-US" dirty="0">
                <a:solidFill>
                  <a:srgbClr val="000000"/>
                </a:solidFill>
                <a:cs typeface="Arial" panose="020B0604020202020204" pitchFamily="34" charset="0"/>
              </a:rPr>
              <a:t>To Define an Internal Table and understand its attributes</a:t>
            </a:r>
          </a:p>
          <a:p>
            <a:pPr lvl="1"/>
            <a:r>
              <a:rPr lang="en-IN" altLang="en-US" dirty="0">
                <a:solidFill>
                  <a:srgbClr val="000000"/>
                </a:solidFill>
                <a:cs typeface="Arial" panose="020B0604020202020204" pitchFamily="34" charset="0"/>
              </a:rPr>
              <a:t>Types of Internal Tables</a:t>
            </a:r>
          </a:p>
          <a:p>
            <a:pPr lvl="1"/>
            <a:r>
              <a:rPr lang="en-IN" altLang="en-US" dirty="0">
                <a:solidFill>
                  <a:srgbClr val="000000"/>
                </a:solidFill>
                <a:cs typeface="Arial" panose="020B0604020202020204" pitchFamily="34" charset="0"/>
              </a:rPr>
              <a:t>To Add, Read, Update and Delete Data from an internal Table</a:t>
            </a:r>
          </a:p>
          <a:p>
            <a:pPr lvl="1"/>
            <a:r>
              <a:rPr lang="en-IN" altLang="en-US" dirty="0">
                <a:solidFill>
                  <a:srgbClr val="000000"/>
                </a:solidFill>
                <a:cs typeface="Arial" panose="020B0604020202020204" pitchFamily="34" charset="0"/>
              </a:rPr>
              <a:t>To Sort the Contents of an Internal Table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571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6A81-982B-4BE0-A8D8-841121630BBA}"/>
              </a:ext>
            </a:extLst>
          </p:cNvPr>
          <p:cNvSpPr>
            <a:spLocks noGrp="1"/>
          </p:cNvSpPr>
          <p:nvPr>
            <p:ph type="title"/>
          </p:nvPr>
        </p:nvSpPr>
        <p:spPr/>
        <p:txBody>
          <a:bodyPr/>
          <a:lstStyle/>
          <a:p>
            <a:r>
              <a:rPr lang="en-US" dirty="0"/>
              <a:t>Processing Statements for Internal Tables: Read Table</a:t>
            </a:r>
          </a:p>
        </p:txBody>
      </p:sp>
      <p:sp>
        <p:nvSpPr>
          <p:cNvPr id="3" name="Content Placeholder 2">
            <a:extLst>
              <a:ext uri="{FF2B5EF4-FFF2-40B4-BE49-F238E27FC236}">
                <a16:creationId xmlns:a16="http://schemas.microsoft.com/office/drawing/2014/main" id="{024645C5-CB20-4BB3-939E-3BE7B1B75547}"/>
              </a:ext>
            </a:extLst>
          </p:cNvPr>
          <p:cNvSpPr>
            <a:spLocks noGrp="1"/>
          </p:cNvSpPr>
          <p:nvPr>
            <p:ph sz="quarter" idx="10"/>
          </p:nvPr>
        </p:nvSpPr>
        <p:spPr/>
        <p:txBody>
          <a:bodyPr/>
          <a:lstStyle/>
          <a:p>
            <a:r>
              <a:rPr lang="en-US" dirty="0"/>
              <a:t>The Syntax is:</a:t>
            </a:r>
          </a:p>
          <a:p>
            <a:r>
              <a:rPr lang="en-US" sz="1600" dirty="0"/>
              <a:t>READ TABLE itab </a:t>
            </a:r>
            <a:r>
              <a:rPr lang="en-US" sz="1600" i="1" dirty="0"/>
              <a:t>{</a:t>
            </a:r>
            <a:r>
              <a:rPr lang="en-US" sz="1600" dirty="0"/>
              <a:t> table_key</a:t>
            </a:r>
            <a:br>
              <a:rPr lang="en-US" sz="1600" dirty="0"/>
            </a:br>
            <a:r>
              <a:rPr lang="en-US" sz="1600" dirty="0"/>
              <a:t>                	</a:t>
            </a:r>
            <a:r>
              <a:rPr lang="en-US" sz="1600" i="1" dirty="0"/>
              <a:t>|</a:t>
            </a:r>
            <a:r>
              <a:rPr lang="en-US" sz="1600" dirty="0"/>
              <a:t> free_key</a:t>
            </a:r>
            <a:br>
              <a:rPr lang="en-US" sz="1600" dirty="0"/>
            </a:br>
            <a:r>
              <a:rPr lang="en-US" sz="1600" dirty="0"/>
              <a:t>                	</a:t>
            </a:r>
            <a:r>
              <a:rPr lang="en-US" sz="1600" i="1" dirty="0"/>
              <a:t>|</a:t>
            </a:r>
            <a:r>
              <a:rPr lang="en-US" sz="1600" dirty="0"/>
              <a:t> index </a:t>
            </a:r>
            <a:r>
              <a:rPr lang="en-US" sz="1600" i="1" dirty="0"/>
              <a:t>}</a:t>
            </a:r>
            <a:r>
              <a:rPr lang="en-US" sz="1600" dirty="0"/>
              <a:t> result.</a:t>
            </a:r>
          </a:p>
        </p:txBody>
      </p:sp>
    </p:spTree>
    <p:extLst>
      <p:ext uri="{BB962C8B-B14F-4D97-AF65-F5344CB8AC3E}">
        <p14:creationId xmlns:p14="http://schemas.microsoft.com/office/powerpoint/2010/main" val="297504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E6BA-BE04-42AA-8928-F5F9024EB019}"/>
              </a:ext>
            </a:extLst>
          </p:cNvPr>
          <p:cNvSpPr>
            <a:spLocks noGrp="1"/>
          </p:cNvSpPr>
          <p:nvPr>
            <p:ph type="title"/>
          </p:nvPr>
        </p:nvSpPr>
        <p:spPr/>
        <p:txBody>
          <a:bodyPr/>
          <a:lstStyle/>
          <a:p>
            <a:r>
              <a:rPr lang="en-US" dirty="0"/>
              <a:t>Processing Statements for Internal Tables: Read Table - Index</a:t>
            </a:r>
          </a:p>
        </p:txBody>
      </p:sp>
      <p:sp>
        <p:nvSpPr>
          <p:cNvPr id="3" name="Content Placeholder 2">
            <a:extLst>
              <a:ext uri="{FF2B5EF4-FFF2-40B4-BE49-F238E27FC236}">
                <a16:creationId xmlns:a16="http://schemas.microsoft.com/office/drawing/2014/main" id="{54315973-60A2-4A33-87D3-EB6CEC6067C9}"/>
              </a:ext>
            </a:extLst>
          </p:cNvPr>
          <p:cNvSpPr>
            <a:spLocks noGrp="1"/>
          </p:cNvSpPr>
          <p:nvPr>
            <p:ph sz="quarter" idx="10"/>
          </p:nvPr>
        </p:nvSpPr>
        <p:spPr/>
        <p:txBody>
          <a:bodyPr/>
          <a:lstStyle/>
          <a:p>
            <a:r>
              <a:rPr lang="en-US" dirty="0"/>
              <a:t>READ TABL itab Index idx</a:t>
            </a:r>
          </a:p>
          <a:p>
            <a:pPr lvl="1"/>
            <a:r>
              <a:rPr lang="en-US" sz="1400" dirty="0"/>
              <a:t>If the addition </a:t>
            </a:r>
            <a:r>
              <a:rPr lang="en-US" sz="1400" b="1" dirty="0"/>
              <a:t>INDEX</a:t>
            </a:r>
            <a:r>
              <a:rPr lang="en-US" sz="1400" dirty="0"/>
              <a:t> is used, the statement </a:t>
            </a:r>
            <a:r>
              <a:rPr lang="en-US" sz="1400" b="1" dirty="0"/>
              <a:t>READ</a:t>
            </a:r>
            <a:r>
              <a:rPr lang="en-US" sz="1400" dirty="0"/>
              <a:t> reads the row of the row number specified in </a:t>
            </a:r>
            <a:r>
              <a:rPr lang="en-US" sz="1400" b="1" dirty="0"/>
              <a:t>idx</a:t>
            </a:r>
            <a:endParaRPr lang="en-US" sz="1400" dirty="0"/>
          </a:p>
        </p:txBody>
      </p:sp>
    </p:spTree>
    <p:extLst>
      <p:ext uri="{BB962C8B-B14F-4D97-AF65-F5344CB8AC3E}">
        <p14:creationId xmlns:p14="http://schemas.microsoft.com/office/powerpoint/2010/main" val="168094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413072" y="1120184"/>
            <a:ext cx="8866331" cy="4643751"/>
          </a:xfrm>
        </p:spPr>
        <p:txBody>
          <a:bodyPr/>
          <a:lstStyle/>
          <a:p>
            <a:r>
              <a:rPr lang="en-US" dirty="0">
                <a:solidFill>
                  <a:schemeClr val="tx1"/>
                </a:solidFill>
              </a:rPr>
              <a:t>Read an Internal table using Index</a:t>
            </a:r>
          </a:p>
          <a:p>
            <a:endParaRPr lang="en-US" dirty="0"/>
          </a:p>
          <a:p>
            <a:endParaRPr lang="en-US" dirty="0">
              <a:solidFill>
                <a:schemeClr val="tx1"/>
              </a:solidFill>
            </a:endParaRPr>
          </a:p>
        </p:txBody>
      </p:sp>
    </p:spTree>
    <p:extLst>
      <p:ext uri="{BB962C8B-B14F-4D97-AF65-F5344CB8AC3E}">
        <p14:creationId xmlns:p14="http://schemas.microsoft.com/office/powerpoint/2010/main" val="301297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IN" altLang="en-US" dirty="0">
                <a:solidFill>
                  <a:srgbClr val="000000"/>
                </a:solidFill>
                <a:cs typeface="Arial" panose="020B0604020202020204" pitchFamily="34" charset="0"/>
              </a:rPr>
              <a:t>To Define an Internal Table and understand its attributes</a:t>
            </a:r>
          </a:p>
          <a:p>
            <a:pPr lvl="1"/>
            <a:r>
              <a:rPr lang="en-IN" altLang="en-US" dirty="0">
                <a:solidFill>
                  <a:srgbClr val="000000"/>
                </a:solidFill>
                <a:cs typeface="Arial" panose="020B0604020202020204" pitchFamily="34" charset="0"/>
              </a:rPr>
              <a:t>Types of Internal Tables</a:t>
            </a:r>
          </a:p>
          <a:p>
            <a:pPr lvl="1"/>
            <a:r>
              <a:rPr lang="en-IN" altLang="en-US" dirty="0">
                <a:solidFill>
                  <a:srgbClr val="000000"/>
                </a:solidFill>
                <a:cs typeface="Arial" panose="020B0604020202020204" pitchFamily="34" charset="0"/>
              </a:rPr>
              <a:t>To Add, Read, Update and Delete Data from an internal Table</a:t>
            </a:r>
          </a:p>
          <a:p>
            <a:pPr lvl="1"/>
            <a:r>
              <a:rPr lang="en-IN" altLang="en-US" dirty="0">
                <a:solidFill>
                  <a:srgbClr val="000000"/>
                </a:solidFill>
                <a:cs typeface="Arial" panose="020B0604020202020204" pitchFamily="34" charset="0"/>
              </a:rPr>
              <a:t>To Sort the Contents of an Internal Table</a:t>
            </a:r>
          </a:p>
          <a:p>
            <a:pPr marL="174625" lvl="1" indent="0">
              <a:buNone/>
            </a:pPr>
            <a:endParaRPr lang="en-US" dirty="0">
              <a:solidFill>
                <a:schemeClr val="tx1"/>
              </a:solidFill>
            </a:endParaRPr>
          </a:p>
        </p:txBody>
      </p:sp>
    </p:spTree>
    <p:extLst>
      <p:ext uri="{BB962C8B-B14F-4D97-AF65-F5344CB8AC3E}">
        <p14:creationId xmlns:p14="http://schemas.microsoft.com/office/powerpoint/2010/main" val="3707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a:xfrm>
            <a:off x="1822517" y="1494767"/>
            <a:ext cx="6887389" cy="4643751"/>
          </a:xfrm>
        </p:spPr>
        <p:txBody>
          <a:bodyPr/>
          <a:lstStyle/>
          <a:p>
            <a:r>
              <a:rPr lang="en-US" altLang="en-US" dirty="0">
                <a:cs typeface="Arial" panose="020B0604020202020204" pitchFamily="34" charset="0"/>
              </a:rPr>
              <a:t>Question 1:  ____________  is a field string with the same structure as a row of the body, but it can hold a             single row. </a:t>
            </a:r>
          </a:p>
          <a:p>
            <a:pPr>
              <a:buNone/>
            </a:pPr>
            <a:endParaRPr lang="en-US" altLang="en-US" dirty="0">
              <a:cs typeface="Arial" panose="020B0604020202020204" pitchFamily="34" charset="0"/>
            </a:endParaRPr>
          </a:p>
          <a:p>
            <a:r>
              <a:rPr lang="en-US" altLang="en-US" dirty="0">
                <a:cs typeface="Arial" panose="020B0604020202020204" pitchFamily="34" charset="0"/>
              </a:rPr>
              <a:t>Question 2: _______ adds a single row to an                   internal</a:t>
            </a:r>
            <a:endParaRPr lang="en-US" altLang="en-US" dirty="0"/>
          </a:p>
          <a:p>
            <a:endParaRPr lang="en-US" altLang="en-US" dirty="0"/>
          </a:p>
          <a:p>
            <a:pPr marL="174625" lvl="1" indent="0">
              <a:buNone/>
            </a:pPr>
            <a:endParaRPr lang="en-US" dirty="0">
              <a:solidFill>
                <a:schemeClr val="tx1"/>
              </a:solidFill>
            </a:endParaRPr>
          </a:p>
        </p:txBody>
      </p:sp>
    </p:spTree>
    <p:extLst>
      <p:ext uri="{BB962C8B-B14F-4D97-AF65-F5344CB8AC3E}">
        <p14:creationId xmlns:p14="http://schemas.microsoft.com/office/powerpoint/2010/main" val="167339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 Tables</a:t>
            </a:r>
          </a:p>
        </p:txBody>
      </p:sp>
      <p:sp>
        <p:nvSpPr>
          <p:cNvPr id="6" name="Content Placeholder 5"/>
          <p:cNvSpPr>
            <a:spLocks noGrp="1"/>
          </p:cNvSpPr>
          <p:nvPr>
            <p:ph sz="quarter" idx="10"/>
          </p:nvPr>
        </p:nvSpPr>
        <p:spPr/>
        <p:txBody>
          <a:bodyPr/>
          <a:lstStyle/>
          <a:p>
            <a:pPr defTabSz="914342">
              <a:spcAft>
                <a:spcPts val="600"/>
              </a:spcAft>
              <a:buClr>
                <a:schemeClr val="accent5"/>
              </a:buClr>
              <a:defRPr/>
            </a:pPr>
            <a:r>
              <a:rPr lang="en-US" dirty="0"/>
              <a:t>Internal table provides  a means of taking data from a fixed structure and storing it in working memory in ABAP</a:t>
            </a:r>
          </a:p>
          <a:p>
            <a:pPr defTabSz="914342">
              <a:spcAft>
                <a:spcPts val="600"/>
              </a:spcAft>
              <a:buClr>
                <a:schemeClr val="accent5"/>
              </a:buClr>
              <a:defRPr/>
            </a:pPr>
            <a:r>
              <a:rPr lang="en-US" dirty="0"/>
              <a:t>An internal table is a data object that contain any rows with any data type. </a:t>
            </a:r>
          </a:p>
          <a:p>
            <a:pPr defTabSz="914342">
              <a:spcAft>
                <a:spcPts val="600"/>
              </a:spcAft>
              <a:buClr>
                <a:schemeClr val="accent5"/>
              </a:buClr>
              <a:defRPr/>
            </a:pPr>
            <a:r>
              <a:rPr lang="en-US" dirty="0"/>
              <a:t>Internal Tables fulfill the function of Arrays</a:t>
            </a:r>
            <a:endParaRPr lang="en-US" dirty="0">
              <a:cs typeface="Arial"/>
            </a:endParaRPr>
          </a:p>
          <a:p>
            <a:pPr defTabSz="914342">
              <a:spcBef>
                <a:spcPct val="20000"/>
              </a:spcBef>
              <a:spcAft>
                <a:spcPts val="600"/>
              </a:spcAft>
              <a:buClr>
                <a:schemeClr val="accent5"/>
              </a:buClr>
              <a:defRPr/>
            </a:pPr>
            <a:r>
              <a:rPr lang="en-US" dirty="0"/>
              <a:t>A very important use of internal tables is for storing and formatting data from a database table within a program.</a:t>
            </a:r>
          </a:p>
          <a:p>
            <a:endParaRPr lang="en-US" dirty="0"/>
          </a:p>
        </p:txBody>
      </p:sp>
    </p:spTree>
    <p:extLst>
      <p:ext uri="{BB962C8B-B14F-4D97-AF65-F5344CB8AC3E}">
        <p14:creationId xmlns:p14="http://schemas.microsoft.com/office/powerpoint/2010/main" val="79942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415E-D58E-4842-AFFE-D322D98A834C}"/>
              </a:ext>
            </a:extLst>
          </p:cNvPr>
          <p:cNvSpPr>
            <a:spLocks noGrp="1"/>
          </p:cNvSpPr>
          <p:nvPr>
            <p:ph type="title"/>
          </p:nvPr>
        </p:nvSpPr>
        <p:spPr/>
        <p:txBody>
          <a:bodyPr/>
          <a:lstStyle/>
          <a:p>
            <a:r>
              <a:rPr lang="en-US" dirty="0"/>
              <a:t>Work Area In Internal tables</a:t>
            </a:r>
          </a:p>
        </p:txBody>
      </p:sp>
      <p:sp>
        <p:nvSpPr>
          <p:cNvPr id="3" name="Content Placeholder 2">
            <a:extLst>
              <a:ext uri="{FF2B5EF4-FFF2-40B4-BE49-F238E27FC236}">
                <a16:creationId xmlns:a16="http://schemas.microsoft.com/office/drawing/2014/main" id="{F052F4A8-0E79-4F3D-A068-F2F09D47B802}"/>
              </a:ext>
            </a:extLst>
          </p:cNvPr>
          <p:cNvSpPr>
            <a:spLocks noGrp="1"/>
          </p:cNvSpPr>
          <p:nvPr>
            <p:ph sz="quarter" idx="10"/>
          </p:nvPr>
        </p:nvSpPr>
        <p:spPr/>
        <p:txBody>
          <a:bodyPr/>
          <a:lstStyle/>
          <a:p>
            <a:r>
              <a:rPr lang="en-US" dirty="0"/>
              <a:t>Work areas are single rows of data. </a:t>
            </a:r>
          </a:p>
          <a:p>
            <a:r>
              <a:rPr lang="en-US" dirty="0"/>
              <a:t>They  should have the same format as any of the internal tables. </a:t>
            </a:r>
          </a:p>
          <a:p>
            <a:r>
              <a:rPr lang="en-US" dirty="0"/>
              <a:t>It is used to process the data in an internal table one line at a time.</a:t>
            </a:r>
          </a:p>
        </p:txBody>
      </p:sp>
    </p:spTree>
    <p:extLst>
      <p:ext uri="{BB962C8B-B14F-4D97-AF65-F5344CB8AC3E}">
        <p14:creationId xmlns:p14="http://schemas.microsoft.com/office/powerpoint/2010/main" val="405666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711" y="27632"/>
            <a:ext cx="8509933" cy="859536"/>
          </a:xfrm>
        </p:spPr>
        <p:txBody>
          <a:bodyPr/>
          <a:lstStyle/>
          <a:p>
            <a:pPr lvl="0"/>
            <a:r>
              <a:rPr lang="en-US" sz="2800" dirty="0"/>
              <a:t>Access Methods to Individual Table Entries</a:t>
            </a:r>
            <a:br>
              <a:rPr lang="en-US" sz="2800" dirty="0"/>
            </a:br>
            <a:endParaRPr lang="en-US" dirty="0"/>
          </a:p>
        </p:txBody>
      </p:sp>
      <p:sp>
        <p:nvSpPr>
          <p:cNvPr id="5" name="Content Placeholder 4"/>
          <p:cNvSpPr>
            <a:spLocks noGrp="1"/>
          </p:cNvSpPr>
          <p:nvPr>
            <p:ph sz="quarter" idx="10"/>
          </p:nvPr>
        </p:nvSpPr>
        <p:spPr>
          <a:xfrm>
            <a:off x="409175" y="887168"/>
            <a:ext cx="8495469" cy="4896544"/>
          </a:xfrm>
        </p:spPr>
        <p:txBody>
          <a:bodyPr>
            <a:normAutofit/>
          </a:bodyPr>
          <a:lstStyle/>
          <a:p>
            <a:pPr defTabSz="914342">
              <a:spcAft>
                <a:spcPts val="600"/>
              </a:spcAft>
              <a:buClr>
                <a:schemeClr val="accent5"/>
              </a:buClr>
              <a:defRPr/>
            </a:pPr>
            <a:r>
              <a:rPr lang="en-US" sz="1900" dirty="0"/>
              <a:t>There are two ways to access the individual rows of an Internal Table</a:t>
            </a:r>
          </a:p>
          <a:p>
            <a:pPr marL="355600" lvl="1" defTabSz="914342">
              <a:spcAft>
                <a:spcPts val="600"/>
              </a:spcAft>
              <a:defRPr/>
            </a:pPr>
            <a:r>
              <a:rPr lang="en-US" sz="1700" dirty="0"/>
              <a:t>Accessing the Internal Table  Rows Using a Work Area</a:t>
            </a:r>
          </a:p>
          <a:p>
            <a:pPr marL="536575" lvl="2" defTabSz="914342">
              <a:spcAft>
                <a:spcPts val="600"/>
              </a:spcAft>
              <a:defRPr/>
            </a:pPr>
            <a:r>
              <a:rPr lang="en-US" sz="1500" dirty="0"/>
              <a:t>The data in the table is not directly accessed but through another Data Object referred as  a Work Area</a:t>
            </a:r>
          </a:p>
          <a:p>
            <a:pPr marL="536575" lvl="2" indent="-165100" defTabSz="914342">
              <a:spcAft>
                <a:spcPts val="600"/>
              </a:spcAft>
              <a:defRPr/>
            </a:pPr>
            <a:r>
              <a:rPr lang="en-US" sz="1500" dirty="0"/>
              <a:t>Work Area must be compatible with the line type of internal table</a:t>
            </a:r>
          </a:p>
          <a:p>
            <a:pPr marL="536575" lvl="2" indent="-165100" defTabSz="914342">
              <a:spcAft>
                <a:spcPts val="600"/>
              </a:spcAft>
              <a:defRPr/>
            </a:pPr>
            <a:r>
              <a:rPr lang="en-US" sz="1500" dirty="0"/>
              <a:t>When a data is read from the table,  the data overwrites the current contents of the Work Area</a:t>
            </a:r>
          </a:p>
          <a:p>
            <a:pPr marL="536575" lvl="2" indent="-165100" defTabSz="914342">
              <a:spcAft>
                <a:spcPts val="600"/>
              </a:spcAft>
              <a:defRPr/>
            </a:pPr>
            <a:r>
              <a:rPr lang="en-US" sz="1500" dirty="0"/>
              <a:t>When data is written to the Internal Table, it must be placed in the Work Area and then transferred to the Internal Table</a:t>
            </a:r>
          </a:p>
          <a:p>
            <a:pPr marL="355600" lvl="1" indent="-165100" defTabSz="914342">
              <a:spcAft>
                <a:spcPts val="600"/>
              </a:spcAft>
              <a:defRPr/>
            </a:pPr>
            <a:endParaRPr lang="en-US" sz="1700" dirty="0"/>
          </a:p>
          <a:p>
            <a:pPr marL="355600" lvl="1" indent="-165100" defTabSz="914342">
              <a:spcAft>
                <a:spcPts val="600"/>
              </a:spcAft>
              <a:defRPr/>
            </a:pPr>
            <a:r>
              <a:rPr lang="en-US" sz="1700" dirty="0"/>
              <a:t>If the internal table has a Header Line, the Header Line can act as a Work Area.</a:t>
            </a:r>
          </a:p>
          <a:p>
            <a:pPr marL="1600200" lvl="3" indent="-228600" defTabSz="457200">
              <a:lnSpc>
                <a:spcPct val="100000"/>
              </a:lnSpc>
              <a:spcBef>
                <a:spcPct val="20000"/>
              </a:spcBef>
              <a:buFont typeface="Arial"/>
              <a:buChar char="–"/>
              <a:defRPr/>
            </a:pPr>
            <a:endParaRPr lang="en-US" sz="1400" dirty="0"/>
          </a:p>
          <a:p>
            <a:endParaRPr lang="en-US" dirty="0"/>
          </a:p>
        </p:txBody>
      </p:sp>
    </p:spTree>
    <p:extLst>
      <p:ext uri="{BB962C8B-B14F-4D97-AF65-F5344CB8AC3E}">
        <p14:creationId xmlns:p14="http://schemas.microsoft.com/office/powerpoint/2010/main" val="164361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783308" y="304800"/>
            <a:ext cx="7563358" cy="914400"/>
          </a:xfrm>
          <a:prstGeom prst="rect">
            <a:avLst/>
          </a:prstGeom>
        </p:spPr>
        <p:txBody>
          <a:bodyPr/>
          <a:lstStyle/>
          <a:p>
            <a:pPr defTabSz="457200">
              <a:spcBef>
                <a:spcPct val="0"/>
              </a:spcBef>
              <a:defRPr/>
            </a:pPr>
            <a:endParaRPr lang="en-US" sz="3200" dirty="0">
              <a:latin typeface="+mj-lt"/>
              <a:ea typeface="+mj-ea"/>
              <a:cs typeface="+mj-cs"/>
            </a:endParaRPr>
          </a:p>
        </p:txBody>
      </p:sp>
      <p:graphicFrame>
        <p:nvGraphicFramePr>
          <p:cNvPr id="3" name="Table 2"/>
          <p:cNvGraphicFramePr>
            <a:graphicFrameLocks noGrp="1"/>
          </p:cNvGraphicFramePr>
          <p:nvPr/>
        </p:nvGraphicFramePr>
        <p:xfrm>
          <a:off x="5943600" y="2057400"/>
          <a:ext cx="2743200" cy="222504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gridSpan="3">
                  <a:txBody>
                    <a:bodyPr/>
                    <a:lstStyle/>
                    <a:p>
                      <a:pPr algn="ctr"/>
                      <a:r>
                        <a:rPr lang="en-US" dirty="0">
                          <a:solidFill>
                            <a:schemeClr val="tx1"/>
                          </a:solidFill>
                        </a:rPr>
                        <a:t>Internal Table</a:t>
                      </a:r>
                    </a:p>
                  </a:txBody>
                  <a:tcPr>
                    <a:solidFill>
                      <a:schemeClr val="bg1">
                        <a:lumMod val="6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2"/>
                  </a:ext>
                </a:extLst>
              </a:tr>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4"/>
                  </a:ext>
                </a:extLst>
              </a:tr>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514600" y="5115560"/>
          <a:ext cx="2743200" cy="37084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cxnSp>
        <p:nvCxnSpPr>
          <p:cNvPr id="5" name="Straight Connector 4"/>
          <p:cNvCxnSpPr/>
          <p:nvPr/>
        </p:nvCxnSpPr>
        <p:spPr>
          <a:xfrm rot="10800000" flipV="1">
            <a:off x="2514600" y="2819400"/>
            <a:ext cx="3429000" cy="228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3124202" y="3200400"/>
            <a:ext cx="2819403" cy="190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4724400" y="2819400"/>
            <a:ext cx="3886200" cy="228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5257800" y="3200398"/>
            <a:ext cx="3429000" cy="1905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rot="19800734">
            <a:off x="4626303" y="3786176"/>
            <a:ext cx="3250415" cy="283958"/>
          </a:xfrm>
          <a:prstGeom prst="rightArrow">
            <a:avLst>
              <a:gd name="adj1" fmla="val 50000"/>
              <a:gd name="adj2" fmla="val 150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8700082">
            <a:off x="3629675" y="3906803"/>
            <a:ext cx="3199117" cy="246668"/>
          </a:xfrm>
          <a:prstGeom prst="rightArrow">
            <a:avLst>
              <a:gd name="adj1" fmla="val 50000"/>
              <a:gd name="adj2" fmla="val 1502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bwMode="auto">
          <a:xfrm>
            <a:off x="2743200" y="5486400"/>
            <a:ext cx="2209800"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ctr" eaLnBrk="0" fontAlgn="base" hangingPunct="0">
              <a:spcBef>
                <a:spcPct val="20000"/>
              </a:spcBef>
              <a:spcAft>
                <a:spcPct val="0"/>
              </a:spcAft>
            </a:pPr>
            <a:r>
              <a:rPr lang="en-US" sz="2000" dirty="0">
                <a:latin typeface="Gill Sans MT" pitchFamily="34" charset="0"/>
              </a:rPr>
              <a:t>Work Area</a:t>
            </a:r>
          </a:p>
        </p:txBody>
      </p:sp>
      <p:sp>
        <p:nvSpPr>
          <p:cNvPr id="12" name="Title 11"/>
          <p:cNvSpPr>
            <a:spLocks noGrp="1"/>
          </p:cNvSpPr>
          <p:nvPr>
            <p:ph type="title"/>
          </p:nvPr>
        </p:nvSpPr>
        <p:spPr>
          <a:xfrm>
            <a:off x="432355" y="248005"/>
            <a:ext cx="7854510" cy="859536"/>
          </a:xfrm>
        </p:spPr>
        <p:txBody>
          <a:bodyPr/>
          <a:lstStyle/>
          <a:p>
            <a:pPr lvl="0"/>
            <a:r>
              <a:rPr lang="en-US" sz="2800" dirty="0"/>
              <a:t>Access Using a Work Area</a:t>
            </a:r>
            <a:br>
              <a:rPr lang="en-US" sz="2800" dirty="0"/>
            </a:br>
            <a:endParaRPr lang="en-US" dirty="0"/>
          </a:p>
        </p:txBody>
      </p:sp>
      <p:sp>
        <p:nvSpPr>
          <p:cNvPr id="13" name="Content Placeholder 12"/>
          <p:cNvSpPr>
            <a:spLocks noGrp="1"/>
          </p:cNvSpPr>
          <p:nvPr>
            <p:ph sz="quarter" idx="10"/>
          </p:nvPr>
        </p:nvSpPr>
        <p:spPr>
          <a:xfrm>
            <a:off x="432355" y="1412776"/>
            <a:ext cx="11327292" cy="4896544"/>
          </a:xfrm>
        </p:spPr>
        <p:txBody>
          <a:bodyPr/>
          <a:lstStyle/>
          <a:p>
            <a:endParaRPr lang="en-US" dirty="0"/>
          </a:p>
        </p:txBody>
      </p:sp>
    </p:spTree>
    <p:extLst>
      <p:ext uri="{BB962C8B-B14F-4D97-AF65-F5344CB8AC3E}">
        <p14:creationId xmlns:p14="http://schemas.microsoft.com/office/powerpoint/2010/main" val="115714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D77B-0CCB-4A16-BB27-03825531FE59}"/>
              </a:ext>
            </a:extLst>
          </p:cNvPr>
          <p:cNvSpPr>
            <a:spLocks noGrp="1"/>
          </p:cNvSpPr>
          <p:nvPr>
            <p:ph type="title"/>
          </p:nvPr>
        </p:nvSpPr>
        <p:spPr/>
        <p:txBody>
          <a:bodyPr/>
          <a:lstStyle/>
          <a:p>
            <a:r>
              <a:rPr lang="en-US" dirty="0"/>
              <a:t>Internal Tables with Header Line and Without Header Line</a:t>
            </a:r>
          </a:p>
        </p:txBody>
      </p:sp>
      <p:sp>
        <p:nvSpPr>
          <p:cNvPr id="3" name="Content Placeholder 2">
            <a:extLst>
              <a:ext uri="{FF2B5EF4-FFF2-40B4-BE49-F238E27FC236}">
                <a16:creationId xmlns:a16="http://schemas.microsoft.com/office/drawing/2014/main" id="{8DB649EA-0612-4E15-BFC7-653FBC78410E}"/>
              </a:ext>
            </a:extLst>
          </p:cNvPr>
          <p:cNvSpPr>
            <a:spLocks noGrp="1"/>
          </p:cNvSpPr>
          <p:nvPr>
            <p:ph sz="quarter" idx="10"/>
          </p:nvPr>
        </p:nvSpPr>
        <p:spPr/>
        <p:txBody>
          <a:bodyPr/>
          <a:lstStyle/>
          <a:p>
            <a:r>
              <a:rPr lang="en-US" dirty="0"/>
              <a:t>Internal tables can be created:</a:t>
            </a:r>
          </a:p>
          <a:p>
            <a:pPr marL="285750" indent="-285750">
              <a:buClr>
                <a:schemeClr val="accent1"/>
              </a:buClr>
              <a:buFont typeface="Wingdings" panose="05000000000000000000" pitchFamily="2" charset="2"/>
              <a:buChar char="§"/>
            </a:pPr>
            <a:r>
              <a:rPr lang="en-US" dirty="0"/>
              <a:t>Without Header Lines</a:t>
            </a:r>
          </a:p>
          <a:p>
            <a:pPr marL="285750" indent="-285750">
              <a:buClr>
                <a:schemeClr val="accent1"/>
              </a:buClr>
              <a:buFont typeface="Wingdings" panose="05000000000000000000" pitchFamily="2" charset="2"/>
              <a:buChar char="§"/>
            </a:pPr>
            <a:r>
              <a:rPr lang="en-US" dirty="0"/>
              <a:t>With Header Lines</a:t>
            </a:r>
          </a:p>
          <a:p>
            <a:endParaRPr lang="en-US" dirty="0"/>
          </a:p>
          <a:p>
            <a:r>
              <a:rPr lang="en-US" dirty="0"/>
              <a:t>When using internal tables with header lines,  the header line and the body of the table have the same name. </a:t>
            </a:r>
          </a:p>
          <a:p>
            <a:r>
              <a:rPr lang="en-US" dirty="0"/>
              <a:t>If there is an internal table with header line, to address the body of the table,  place brackets after the table name (&lt;itab&gt;[]). </a:t>
            </a:r>
          </a:p>
          <a:p>
            <a:r>
              <a:rPr lang="en-US" dirty="0"/>
              <a:t>If not, ABAP interprets the name as the name of the header line and not of the body of the table. </a:t>
            </a:r>
          </a:p>
          <a:p>
            <a:r>
              <a:rPr lang="en-US" dirty="0"/>
              <a:t>It is possible to avoid this potential confusion by using internal tables without header lines. </a:t>
            </a:r>
          </a:p>
          <a:p>
            <a:pPr marL="285750" indent="-285750">
              <a:buClr>
                <a:schemeClr val="accent1"/>
              </a:buClr>
              <a:buFont typeface="Wingdings" panose="05000000000000000000" pitchFamily="2" charset="2"/>
              <a:buChar char="§"/>
            </a:pPr>
            <a:endParaRPr lang="en-US" dirty="0"/>
          </a:p>
          <a:p>
            <a:r>
              <a:rPr lang="en-US" dirty="0"/>
              <a:t>   </a:t>
            </a:r>
          </a:p>
        </p:txBody>
      </p:sp>
    </p:spTree>
    <p:extLst>
      <p:ext uri="{BB962C8B-B14F-4D97-AF65-F5344CB8AC3E}">
        <p14:creationId xmlns:p14="http://schemas.microsoft.com/office/powerpoint/2010/main" val="405725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5896-2781-4CA2-8AD0-4786F2240193}"/>
              </a:ext>
            </a:extLst>
          </p:cNvPr>
          <p:cNvSpPr>
            <a:spLocks noGrp="1"/>
          </p:cNvSpPr>
          <p:nvPr>
            <p:ph type="title"/>
          </p:nvPr>
        </p:nvSpPr>
        <p:spPr/>
        <p:txBody>
          <a:bodyPr/>
          <a:lstStyle/>
          <a:p>
            <a:r>
              <a:rPr lang="en-US" dirty="0"/>
              <a:t>Internal Tables without Header Line</a:t>
            </a:r>
          </a:p>
        </p:txBody>
      </p:sp>
      <p:sp>
        <p:nvSpPr>
          <p:cNvPr id="3" name="Content Placeholder 2">
            <a:extLst>
              <a:ext uri="{FF2B5EF4-FFF2-40B4-BE49-F238E27FC236}">
                <a16:creationId xmlns:a16="http://schemas.microsoft.com/office/drawing/2014/main" id="{0C155FF4-8D1D-4C2B-A3C4-55C7412A4A08}"/>
              </a:ext>
            </a:extLst>
          </p:cNvPr>
          <p:cNvSpPr>
            <a:spLocks noGrp="1"/>
          </p:cNvSpPr>
          <p:nvPr>
            <p:ph sz="quarter" idx="10"/>
          </p:nvPr>
        </p:nvSpPr>
        <p:spPr/>
        <p:txBody>
          <a:bodyPr/>
          <a:lstStyle/>
          <a:p>
            <a:pPr marL="285750" indent="-285750">
              <a:buClr>
                <a:schemeClr val="accent1">
                  <a:lumMod val="75000"/>
                </a:schemeClr>
              </a:buClr>
              <a:buFont typeface="Wingdings" panose="05000000000000000000" pitchFamily="2" charset="2"/>
              <a:buChar char="§"/>
            </a:pPr>
            <a:r>
              <a:rPr lang="en-US" dirty="0"/>
              <a:t>Work area is to be explicitly specified when we need to access such tables.</a:t>
            </a:r>
          </a:p>
          <a:p>
            <a:pPr marL="285750" indent="-285750">
              <a:buClr>
                <a:schemeClr val="accent1">
                  <a:lumMod val="75000"/>
                </a:schemeClr>
              </a:buClr>
              <a:buFont typeface="Wingdings" panose="05000000000000000000" pitchFamily="2" charset="2"/>
              <a:buChar char="§"/>
            </a:pPr>
            <a:r>
              <a:rPr lang="en-US" dirty="0"/>
              <a:t>Hence these tables cannot be accessed directly.</a:t>
            </a:r>
          </a:p>
          <a:p>
            <a:endParaRPr lang="en-US" dirty="0"/>
          </a:p>
        </p:txBody>
      </p:sp>
    </p:spTree>
    <p:extLst>
      <p:ext uri="{BB962C8B-B14F-4D97-AF65-F5344CB8AC3E}">
        <p14:creationId xmlns:p14="http://schemas.microsoft.com/office/powerpoint/2010/main" val="7878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5896-2781-4CA2-8AD0-4786F2240193}"/>
              </a:ext>
            </a:extLst>
          </p:cNvPr>
          <p:cNvSpPr>
            <a:spLocks noGrp="1"/>
          </p:cNvSpPr>
          <p:nvPr>
            <p:ph type="title"/>
          </p:nvPr>
        </p:nvSpPr>
        <p:spPr/>
        <p:txBody>
          <a:bodyPr/>
          <a:lstStyle/>
          <a:p>
            <a:r>
              <a:rPr lang="en-US" dirty="0"/>
              <a:t>Internal Tables without Header Line - Example</a:t>
            </a:r>
          </a:p>
        </p:txBody>
      </p:sp>
      <p:sp>
        <p:nvSpPr>
          <p:cNvPr id="3" name="Content Placeholder 2">
            <a:extLst>
              <a:ext uri="{FF2B5EF4-FFF2-40B4-BE49-F238E27FC236}">
                <a16:creationId xmlns:a16="http://schemas.microsoft.com/office/drawing/2014/main" id="{0C155FF4-8D1D-4C2B-A3C4-55C7412A4A08}"/>
              </a:ext>
            </a:extLst>
          </p:cNvPr>
          <p:cNvSpPr>
            <a:spLocks noGrp="1"/>
          </p:cNvSpPr>
          <p:nvPr>
            <p:ph sz="quarter" idx="10"/>
          </p:nvPr>
        </p:nvSpPr>
        <p:spPr/>
        <p:txBody>
          <a:bodyPr>
            <a:normAutofit fontScale="85000" lnSpcReduction="20000"/>
          </a:bodyPr>
          <a:lstStyle/>
          <a:p>
            <a:r>
              <a:rPr lang="en-US" dirty="0"/>
              <a:t>REPORT Z.</a:t>
            </a:r>
          </a:p>
          <a:p>
            <a:r>
              <a:rPr lang="en-US" dirty="0"/>
              <a:t>DATA ITAB TYPE TABLE OF I. "without header line</a:t>
            </a:r>
          </a:p>
          <a:p>
            <a:r>
              <a:rPr lang="en-US" dirty="0"/>
              <a:t>DATA WA TYPE I.  "work area</a:t>
            </a:r>
          </a:p>
          <a:p>
            <a:r>
              <a:rPr lang="en-US" dirty="0"/>
              <a:t>WA = 10. </a:t>
            </a:r>
          </a:p>
          <a:p>
            <a:r>
              <a:rPr lang="en-US" dirty="0"/>
              <a:t>APPEND WA TO ITAB.</a:t>
            </a:r>
          </a:p>
          <a:p>
            <a:r>
              <a:rPr lang="en-US" dirty="0"/>
              <a:t>WA = 20. </a:t>
            </a:r>
          </a:p>
          <a:p>
            <a:r>
              <a:rPr lang="en-US" dirty="0"/>
              <a:t>APPEND WA TO ITAB.</a:t>
            </a:r>
          </a:p>
          <a:p>
            <a:r>
              <a:rPr lang="en-US" dirty="0"/>
              <a:t>WA = 30. </a:t>
            </a:r>
          </a:p>
          <a:p>
            <a:r>
              <a:rPr lang="en-US" dirty="0"/>
              <a:t>APPEND WA TO ITAB.</a:t>
            </a:r>
          </a:p>
          <a:p>
            <a:r>
              <a:rPr lang="en-US" dirty="0"/>
              <a:t>WA = 40. </a:t>
            </a:r>
          </a:p>
          <a:p>
            <a:r>
              <a:rPr lang="en-US" dirty="0"/>
              <a:t>APPEND WA TO ITAB.</a:t>
            </a:r>
          </a:p>
          <a:p>
            <a:r>
              <a:rPr lang="en-US" dirty="0"/>
              <a:t>WA = 50. </a:t>
            </a:r>
          </a:p>
          <a:p>
            <a:r>
              <a:rPr lang="en-US" dirty="0"/>
              <a:t>APPEND WA TO ITAB.</a:t>
            </a:r>
          </a:p>
          <a:p>
            <a:endParaRPr lang="en-US" dirty="0"/>
          </a:p>
          <a:p>
            <a:r>
              <a:rPr lang="en-US" dirty="0"/>
              <a:t>LOOP AT ITAB INTO WA.</a:t>
            </a:r>
          </a:p>
          <a:p>
            <a:r>
              <a:rPr lang="en-US" dirty="0"/>
              <a:t>  WRITE:/ WA.</a:t>
            </a:r>
          </a:p>
          <a:p>
            <a:r>
              <a:rPr lang="en-US" dirty="0"/>
              <a:t>ENDLOOP.</a:t>
            </a:r>
          </a:p>
        </p:txBody>
      </p:sp>
    </p:spTree>
    <p:extLst>
      <p:ext uri="{BB962C8B-B14F-4D97-AF65-F5344CB8AC3E}">
        <p14:creationId xmlns:p14="http://schemas.microsoft.com/office/powerpoint/2010/main" val="876724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5191B4F2-F4BB-400C-AF65-D04FB791AC91}"/>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24706</TotalTime>
  <Words>1152</Words>
  <Application>Microsoft Office PowerPoint</Application>
  <PresentationFormat>Widescreen</PresentationFormat>
  <Paragraphs>147</Paragraphs>
  <Slides>24</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Calibri</vt:lpstr>
      <vt:lpstr>Candara</vt:lpstr>
      <vt:lpstr>Gill Sans MT</vt:lpstr>
      <vt:lpstr>Verdana</vt:lpstr>
      <vt:lpstr>Wingdings</vt:lpstr>
      <vt:lpstr>Covers</vt:lpstr>
      <vt:lpstr>Slides</vt:lpstr>
      <vt:lpstr>Dividers</vt:lpstr>
      <vt:lpstr>Back cover</vt:lpstr>
      <vt:lpstr>ABAP Part I</vt:lpstr>
      <vt:lpstr>Lesson Objectives</vt:lpstr>
      <vt:lpstr>Internal Tables</vt:lpstr>
      <vt:lpstr>Work Area In Internal tables</vt:lpstr>
      <vt:lpstr>Access Methods to Individual Table Entries </vt:lpstr>
      <vt:lpstr>Access Using a Work Area </vt:lpstr>
      <vt:lpstr>Internal Tables with Header Line and Without Header Line</vt:lpstr>
      <vt:lpstr>Internal Tables without Header Line</vt:lpstr>
      <vt:lpstr>Internal Tables without Header Line - Example</vt:lpstr>
      <vt:lpstr>Demo</vt:lpstr>
      <vt:lpstr>Internal Tables with Header Line</vt:lpstr>
      <vt:lpstr>Internal Tables with Header Line - Example</vt:lpstr>
      <vt:lpstr>Demo</vt:lpstr>
      <vt:lpstr>Internal Tables Data Type</vt:lpstr>
      <vt:lpstr>Internal Tables Data Type</vt:lpstr>
      <vt:lpstr>Standard Table</vt:lpstr>
      <vt:lpstr>Processing Statements for Internal Tables </vt:lpstr>
      <vt:lpstr>Processing Statements for Internal Tables: Loop AT</vt:lpstr>
      <vt:lpstr>Demo</vt:lpstr>
      <vt:lpstr>Processing Statements for Internal Tables: Read Table</vt:lpstr>
      <vt:lpstr>Processing Statements for Internal Tables: Read Table - Index</vt:lpstr>
      <vt:lpstr>Demo</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455</cp:revision>
  <cp:lastPrinted>2016-07-11T09:30:50Z</cp:lastPrinted>
  <dcterms:created xsi:type="dcterms:W3CDTF">2012-05-18T02:59:15Z</dcterms:created>
  <dcterms:modified xsi:type="dcterms:W3CDTF">2021-01-22T06:47:53Z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