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57"/>
  </p:notesMasterIdLst>
  <p:handoutMasterIdLst>
    <p:handoutMasterId r:id="rId58"/>
  </p:handoutMasterIdLst>
  <p:sldIdLst>
    <p:sldId id="265" r:id="rId8"/>
    <p:sldId id="648" r:id="rId9"/>
    <p:sldId id="674" r:id="rId10"/>
    <p:sldId id="746" r:id="rId11"/>
    <p:sldId id="649" r:id="rId12"/>
    <p:sldId id="705" r:id="rId13"/>
    <p:sldId id="747" r:id="rId14"/>
    <p:sldId id="789" r:id="rId15"/>
    <p:sldId id="743" r:id="rId16"/>
    <p:sldId id="748" r:id="rId17"/>
    <p:sldId id="749" r:id="rId18"/>
    <p:sldId id="790" r:id="rId19"/>
    <p:sldId id="707" r:id="rId20"/>
    <p:sldId id="708" r:id="rId21"/>
    <p:sldId id="744" r:id="rId22"/>
    <p:sldId id="709" r:id="rId23"/>
    <p:sldId id="710" r:id="rId24"/>
    <p:sldId id="711" r:id="rId25"/>
    <p:sldId id="713" r:id="rId26"/>
    <p:sldId id="761" r:id="rId27"/>
    <p:sldId id="772" r:id="rId28"/>
    <p:sldId id="714" r:id="rId29"/>
    <p:sldId id="771" r:id="rId30"/>
    <p:sldId id="750" r:id="rId31"/>
    <p:sldId id="751" r:id="rId32"/>
    <p:sldId id="791" r:id="rId33"/>
    <p:sldId id="795" r:id="rId34"/>
    <p:sldId id="752" r:id="rId35"/>
    <p:sldId id="769" r:id="rId36"/>
    <p:sldId id="756" r:id="rId37"/>
    <p:sldId id="792" r:id="rId38"/>
    <p:sldId id="758" r:id="rId39"/>
    <p:sldId id="793" r:id="rId40"/>
    <p:sldId id="786" r:id="rId41"/>
    <p:sldId id="759" r:id="rId42"/>
    <p:sldId id="762" r:id="rId43"/>
    <p:sldId id="794" r:id="rId44"/>
    <p:sldId id="787" r:id="rId45"/>
    <p:sldId id="763" r:id="rId46"/>
    <p:sldId id="773" r:id="rId47"/>
    <p:sldId id="768" r:id="rId48"/>
    <p:sldId id="774" r:id="rId49"/>
    <p:sldId id="775" r:id="rId50"/>
    <p:sldId id="778" r:id="rId51"/>
    <p:sldId id="779" r:id="rId52"/>
    <p:sldId id="780" r:id="rId53"/>
    <p:sldId id="781" r:id="rId54"/>
    <p:sldId id="788" r:id="rId55"/>
    <p:sldId id="650"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4902" autoAdjust="0"/>
  </p:normalViewPr>
  <p:slideViewPr>
    <p:cSldViewPr snapToGrid="0" showGuides="1">
      <p:cViewPr>
        <p:scale>
          <a:sx n="75" d="100"/>
          <a:sy n="75" d="100"/>
        </p:scale>
        <p:origin x="920" y="-756"/>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40" d="100"/>
          <a:sy n="40" d="100"/>
        </p:scale>
        <p:origin x="1916" y="5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2.xml"/><Relationship Id="rId39" Type="http://schemas.openxmlformats.org/officeDocument/2006/relationships/slide" Target="slides/slide45.xml"/><Relationship Id="rId3" Type="http://schemas.openxmlformats.org/officeDocument/2006/relationships/slide" Target="slides/slide8.xml"/><Relationship Id="rId21" Type="http://schemas.openxmlformats.org/officeDocument/2006/relationships/slide" Target="slides/slide26.xml"/><Relationship Id="rId34" Type="http://schemas.openxmlformats.org/officeDocument/2006/relationships/slide" Target="slides/slide40.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1.xml"/><Relationship Id="rId33" Type="http://schemas.openxmlformats.org/officeDocument/2006/relationships/slide" Target="slides/slide39.xml"/><Relationship Id="rId38" Type="http://schemas.openxmlformats.org/officeDocument/2006/relationships/slide" Target="slides/slide44.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5.xml"/><Relationship Id="rId41" Type="http://schemas.openxmlformats.org/officeDocument/2006/relationships/slide" Target="slides/slide47.xml"/><Relationship Id="rId1" Type="http://schemas.openxmlformats.org/officeDocument/2006/relationships/slide" Target="slides/slide5.xml"/><Relationship Id="rId6" Type="http://schemas.openxmlformats.org/officeDocument/2006/relationships/slide" Target="slides/slide11.xml"/><Relationship Id="rId11" Type="http://schemas.openxmlformats.org/officeDocument/2006/relationships/slide" Target="slides/slide16.xml"/><Relationship Id="rId24" Type="http://schemas.openxmlformats.org/officeDocument/2006/relationships/slide" Target="slides/slide30.xml"/><Relationship Id="rId32" Type="http://schemas.openxmlformats.org/officeDocument/2006/relationships/slide" Target="slides/slide38.xml"/><Relationship Id="rId37" Type="http://schemas.openxmlformats.org/officeDocument/2006/relationships/slide" Target="slides/slide43.xml"/><Relationship Id="rId40" Type="http://schemas.openxmlformats.org/officeDocument/2006/relationships/slide" Target="slides/slide46.xml"/><Relationship Id="rId5" Type="http://schemas.openxmlformats.org/officeDocument/2006/relationships/slide" Target="slides/slide10.xml"/><Relationship Id="rId15" Type="http://schemas.openxmlformats.org/officeDocument/2006/relationships/slide" Target="slides/slide20.xml"/><Relationship Id="rId23" Type="http://schemas.openxmlformats.org/officeDocument/2006/relationships/slide" Target="slides/slide29.xml"/><Relationship Id="rId28" Type="http://schemas.openxmlformats.org/officeDocument/2006/relationships/slide" Target="slides/slide34.xml"/><Relationship Id="rId36" Type="http://schemas.openxmlformats.org/officeDocument/2006/relationships/slide" Target="slides/slide42.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7.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8.xml"/><Relationship Id="rId27" Type="http://schemas.openxmlformats.org/officeDocument/2006/relationships/slide" Target="slides/slide33.xml"/><Relationship Id="rId30" Type="http://schemas.openxmlformats.org/officeDocument/2006/relationships/slide" Target="slides/slide36.xml"/><Relationship Id="rId35"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9/1/2020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2" name="Slide Number Placeholder 1"/>
          <p:cNvSpPr>
            <a:spLocks noGrp="1"/>
          </p:cNvSpPr>
          <p:nvPr>
            <p:ph type="sldNum" sz="quarter" idx="5"/>
          </p:nvPr>
        </p:nvSpPr>
        <p:spPr>
          <a:xfrm>
            <a:off x="3838577" y="8787818"/>
            <a:ext cx="3170238" cy="300037"/>
          </a:xfrm>
          <a:prstGeom prst="rect">
            <a:avLst/>
          </a:prstGeom>
        </p:spPr>
        <p:txBody>
          <a:bodyPr vert="horz" lIns="91440" tIns="45720" rIns="91440" bIns="45720" rtlCol="0" anchor="b"/>
          <a:lstStyle>
            <a:lvl1pPr algn="r">
              <a:defRPr sz="1200"/>
            </a:lvl1pPr>
          </a:lstStyle>
          <a:p>
            <a:r>
              <a:rPr lang="en-US" dirty="0"/>
              <a:t>Page 01-‹#› </a:t>
            </a:r>
          </a:p>
        </p:txBody>
      </p:sp>
      <p:sp>
        <p:nvSpPr>
          <p:cNvPr id="3" name="Slide Image Placeholder 2"/>
          <p:cNvSpPr>
            <a:spLocks noGrp="1" noRot="1" noChangeAspect="1"/>
          </p:cNvSpPr>
          <p:nvPr>
            <p:ph type="sldImg" idx="2"/>
          </p:nvPr>
        </p:nvSpPr>
        <p:spPr>
          <a:xfrm>
            <a:off x="1497013" y="485062"/>
            <a:ext cx="5465261" cy="3955176"/>
          </a:xfrm>
          <a:prstGeom prst="rect">
            <a:avLst/>
          </a:prstGeom>
          <a:noFill/>
          <a:ln w="12700">
            <a:solidFill>
              <a:prstClr val="black"/>
            </a:solidFill>
          </a:ln>
        </p:spPr>
        <p:txBody>
          <a:bodyPr vert="horz" lIns="91440" tIns="45720" rIns="91440" bIns="45720" rtlCol="0" anchor="ctr"/>
          <a:lstStyle/>
          <a:p>
            <a:endParaRPr lang="en-US"/>
          </a:p>
        </p:txBody>
      </p:sp>
      <p:sp>
        <p:nvSpPr>
          <p:cNvPr id="6" name="Notes Placeholder 5"/>
          <p:cNvSpPr>
            <a:spLocks noGrp="1"/>
          </p:cNvSpPr>
          <p:nvPr>
            <p:ph type="body" sz="quarter" idx="3"/>
          </p:nvPr>
        </p:nvSpPr>
        <p:spPr>
          <a:xfrm>
            <a:off x="1497013" y="4621213"/>
            <a:ext cx="5439274" cy="413000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801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561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174875" y="54927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747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4712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7565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97408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Page 01-‹#› </a:t>
            </a:r>
            <a:endParaRPr lang="en-US" dirty="0"/>
          </a:p>
        </p:txBody>
      </p:sp>
      <p:sp>
        <p:nvSpPr>
          <p:cNvPr id="6" name="Slide Image Placeholder 5"/>
          <p:cNvSpPr>
            <a:spLocks noGrp="1" noRot="1" noChangeAspect="1"/>
          </p:cNvSpPr>
          <p:nvPr>
            <p:ph type="sldImg"/>
          </p:nvPr>
        </p:nvSpPr>
        <p:spPr>
          <a:xfrm>
            <a:off x="1593850" y="485775"/>
            <a:ext cx="5272088" cy="3954463"/>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524065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593850" y="485775"/>
            <a:ext cx="5272088" cy="3954463"/>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61970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Page 01-‹#› </a:t>
            </a:r>
            <a:endParaRPr lang="en-US" dirty="0"/>
          </a:p>
        </p:txBody>
      </p:sp>
      <p:sp>
        <p:nvSpPr>
          <p:cNvPr id="6" name="Slide Image Placeholder 5"/>
          <p:cNvSpPr>
            <a:spLocks noGrp="1" noRot="1" noChangeAspect="1"/>
          </p:cNvSpPr>
          <p:nvPr>
            <p:ph type="sldImg"/>
          </p:nvPr>
        </p:nvSpPr>
        <p:spPr>
          <a:xfrm>
            <a:off x="1593850" y="485775"/>
            <a:ext cx="5272088" cy="3954463"/>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7271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108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3850" y="485775"/>
            <a:ext cx="5272088" cy="395446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2993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4.xml"/><Relationship Id="rId4"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085113506"/>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7571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48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6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80866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37776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709210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7095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269112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78391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8441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093259059"/>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532064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61214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11184196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993035307"/>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42117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852574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9189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744649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054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763426431"/>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42458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75269058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404437274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1948420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0853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7124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502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3.png"/><Relationship Id="rId5" Type="http://schemas.openxmlformats.org/officeDocument/2006/relationships/slideLayout" Target="../slideLayouts/slideLayout26.xml"/><Relationship Id="rId10" Type="http://schemas.openxmlformats.org/officeDocument/2006/relationships/theme" Target="../theme/theme4.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199124603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28801581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99619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11"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22633425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dirty="0">
                <a:solidFill>
                  <a:schemeClr val="tx1"/>
                </a:solidFill>
              </a:rPr>
              <a:t>Lesson 10: Reporting Events</a:t>
            </a:r>
          </a:p>
        </p:txBody>
      </p:sp>
      <p:sp>
        <p:nvSpPr>
          <p:cNvPr id="11" name="Title 10"/>
          <p:cNvSpPr>
            <a:spLocks noGrp="1"/>
          </p:cNvSpPr>
          <p:nvPr>
            <p:ph type="ctrTitle" idx="4294967295"/>
          </p:nvPr>
        </p:nvSpPr>
        <p:spPr>
          <a:xfrm>
            <a:off x="0" y="2960688"/>
            <a:ext cx="5033963" cy="1096962"/>
          </a:xfrm>
        </p:spPr>
        <p:txBody>
          <a:bodyPr>
            <a:normAutofit/>
          </a:bodyPr>
          <a:lstStyle/>
          <a:p>
            <a:r>
              <a:rPr lang="en-US" sz="3600" dirty="0"/>
              <a:t>ABAP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At Selection-Screen </a:t>
            </a:r>
            <a:endParaRPr lang="en-US" altLang="en-US" dirty="0"/>
          </a:p>
        </p:txBody>
      </p:sp>
      <p:sp>
        <p:nvSpPr>
          <p:cNvPr id="38914" name="Rectangle 3"/>
          <p:cNvSpPr>
            <a:spLocks noGrp="1" noChangeArrowheads="1"/>
          </p:cNvSpPr>
          <p:nvPr>
            <p:ph idx="1"/>
          </p:nvPr>
        </p:nvSpPr>
        <p:spPr/>
        <p:txBody>
          <a:bodyPr/>
          <a:lstStyle/>
          <a:p>
            <a:pPr>
              <a:defRPr/>
            </a:pPr>
            <a:r>
              <a:rPr lang="en-US" dirty="0"/>
              <a:t>Processing block is started after the user has specified all the criteria in the selection screen.</a:t>
            </a:r>
          </a:p>
          <a:p>
            <a:pPr marL="231775" indent="-231775" algn="just" defTabSz="457200">
              <a:lnSpc>
                <a:spcPct val="100000"/>
              </a:lnSpc>
              <a:spcBef>
                <a:spcPct val="20000"/>
              </a:spcBef>
              <a:spcAft>
                <a:spcPts val="0"/>
              </a:spcAft>
              <a:buClrTx/>
              <a:buFont typeface="Arial"/>
              <a:buChar char="•"/>
              <a:defRPr/>
            </a:pPr>
            <a:endParaRPr lang="en-US" sz="1800" dirty="0">
              <a:solidFill>
                <a:schemeClr val="tx1"/>
              </a:solidFill>
            </a:endParaRPr>
          </a:p>
          <a:p>
            <a:pPr lvl="0">
              <a:defRPr/>
            </a:pPr>
            <a:r>
              <a:rPr lang="en-US" dirty="0"/>
              <a:t>Selection Screen Processing: </a:t>
            </a:r>
          </a:p>
          <a:p>
            <a:pPr lvl="1">
              <a:defRPr/>
            </a:pPr>
            <a:r>
              <a:rPr lang="en-US" dirty="0"/>
              <a:t>Started after the INITIALIZATION event triggered.</a:t>
            </a:r>
          </a:p>
          <a:p>
            <a:pPr lvl="1">
              <a:defRPr/>
            </a:pPr>
            <a:r>
              <a:rPr lang="en-US" dirty="0"/>
              <a:t>Other events may be triggered for fields or for F4 help, depending upon user action on the selection screen</a:t>
            </a:r>
            <a:r>
              <a:rPr lang="en-US" dirty="0">
                <a:solidFill>
                  <a:schemeClr val="tx1"/>
                </a:solidFill>
              </a:rPr>
              <a:t>.</a:t>
            </a:r>
          </a:p>
          <a:p>
            <a:pPr marL="166189" lvl="1" indent="-166189">
              <a:buClr>
                <a:schemeClr val="accent5"/>
              </a:buClr>
              <a:defRPr/>
            </a:pPr>
            <a:endParaRPr lang="en-US" sz="2200" dirty="0"/>
          </a:p>
          <a:p>
            <a:pPr>
              <a:defRPr/>
            </a:pPr>
            <a:r>
              <a:rPr lang="en-US" dirty="0"/>
              <a:t>This event can also be called on a particular parameter or select-option using At Selection-Screen on &lt;parameter or select-option&gt;.</a:t>
            </a:r>
          </a:p>
          <a:p>
            <a:pPr marL="231775" lvl="0" indent="-231775" algn="just"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lvl="0">
              <a:defRPr/>
            </a:pPr>
            <a:r>
              <a:rPr lang="en-US" dirty="0"/>
              <a:t>To modify the Selection Screen elements before display, AT SELECTION-SCREEN OUTPUT event  is used.</a:t>
            </a:r>
          </a:p>
          <a:p>
            <a:endParaRPr lang="en-US" sz="1800" dirty="0">
              <a:solidFill>
                <a:schemeClr val="tx1"/>
              </a:solidFil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266587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85750" y="63500"/>
            <a:ext cx="8629650" cy="857250"/>
          </a:xfrm>
        </p:spPr>
        <p:txBody>
          <a:bodyPr/>
          <a:lstStyle/>
          <a:p>
            <a:r>
              <a:rPr lang="en-US" dirty="0"/>
              <a:t>At Selection-Screen </a:t>
            </a:r>
            <a:endParaRPr lang="en-US" altLang="en-US" dirty="0"/>
          </a:p>
        </p:txBody>
      </p:sp>
      <p:sp>
        <p:nvSpPr>
          <p:cNvPr id="38914" name="Rectangle 3"/>
          <p:cNvSpPr>
            <a:spLocks noGrp="1" noChangeArrowheads="1"/>
          </p:cNvSpPr>
          <p:nvPr>
            <p:ph idx="1"/>
          </p:nvPr>
        </p:nvSpPr>
        <p:spPr>
          <a:xfrm>
            <a:off x="304800" y="1214438"/>
            <a:ext cx="8229600" cy="4892675"/>
          </a:xfrm>
        </p:spPr>
        <p:txBody>
          <a:bodyPr/>
          <a:lstStyle/>
          <a:p>
            <a:endParaRPr lang="en-US" sz="1800" dirty="0">
              <a:solidFill>
                <a:schemeClr val="tx1"/>
              </a:solidFill>
            </a:endParaRPr>
          </a:p>
          <a:p>
            <a:pPr eaLnBrk="1" hangingPunct="1">
              <a:buFontTx/>
              <a:buNone/>
            </a:pPr>
            <a:endParaRPr lang="en-US" altLang="en-US" sz="1800" dirty="0">
              <a:solidFill>
                <a:schemeClr val="tx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8154"/>
            <a:ext cx="4339771"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168" y="1219201"/>
            <a:ext cx="4804230" cy="5021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237939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At Selection Screen Event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662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Start-of-Selection </a:t>
            </a:r>
            <a:endParaRPr lang="en-US" altLang="en-US" dirty="0"/>
          </a:p>
        </p:txBody>
      </p:sp>
      <p:sp>
        <p:nvSpPr>
          <p:cNvPr id="38914" name="Rectangle 3"/>
          <p:cNvSpPr>
            <a:spLocks noGrp="1" noChangeArrowheads="1"/>
          </p:cNvSpPr>
          <p:nvPr>
            <p:ph idx="1"/>
          </p:nvPr>
        </p:nvSpPr>
        <p:spPr/>
        <p:txBody>
          <a:bodyPr/>
          <a:lstStyle/>
          <a:p>
            <a:pPr lvl="0">
              <a:defRPr/>
            </a:pPr>
            <a:r>
              <a:rPr lang="en-US" dirty="0"/>
              <a:t>The associated event is raised by the ABAP Runtime environment during an executable program.</a:t>
            </a:r>
          </a:p>
          <a:p>
            <a:pPr lvl="0">
              <a:defRPr/>
            </a:pPr>
            <a:r>
              <a:rPr lang="en-US" dirty="0"/>
              <a:t>It is used to prepare the required data for reading and also creating the list.</a:t>
            </a:r>
          </a:p>
          <a:p>
            <a:pPr>
              <a:defRPr/>
            </a:pPr>
            <a:r>
              <a:rPr lang="en-US" dirty="0"/>
              <a:t>Processing block is executed after processing the selection screen</a:t>
            </a:r>
          </a:p>
          <a:p>
            <a:pPr>
              <a:defRPr/>
            </a:pPr>
            <a:r>
              <a:rPr lang="en-US" dirty="0"/>
              <a:t>All the data is selected in this block. </a:t>
            </a:r>
          </a:p>
          <a:p>
            <a:pPr>
              <a:defRPr/>
            </a:pPr>
            <a:r>
              <a:rPr lang="en-US" dirty="0"/>
              <a:t>All the main processing on the data except for interactive reporting is handled in this block. </a:t>
            </a:r>
          </a:p>
          <a:p>
            <a:pPr lvl="0">
              <a:defRPr/>
            </a:pPr>
            <a:r>
              <a:rPr lang="en-US" dirty="0"/>
              <a:t>Event Occurs at:</a:t>
            </a:r>
          </a:p>
          <a:p>
            <a:pPr lvl="1">
              <a:defRPr/>
            </a:pPr>
            <a:r>
              <a:rPr lang="en-US" dirty="0"/>
              <a:t>After the selection screen has been processed.</a:t>
            </a:r>
          </a:p>
          <a:p>
            <a:pPr lvl="0">
              <a:defRPr/>
            </a:pPr>
            <a:r>
              <a:rPr lang="en-US" dirty="0"/>
              <a:t>Non-declarative statements which are written in between the report and first processing block are also processed in start of selection event.</a:t>
            </a:r>
          </a:p>
          <a:p>
            <a:pPr marL="231775" lvl="0" indent="-231775" defTabSz="457200">
              <a:lnSpc>
                <a:spcPct val="100000"/>
              </a:lnSpc>
              <a:spcBef>
                <a:spcPct val="20000"/>
              </a:spcBef>
              <a:spcAft>
                <a:spcPts val="0"/>
              </a:spcAft>
              <a:buClrTx/>
              <a:buFont typeface="Arial"/>
              <a:buChar char="•"/>
              <a:defRPr/>
            </a:pPr>
            <a:endParaRPr lang="en-US" sz="1800" dirty="0">
              <a:solidFill>
                <a:schemeClr val="tx1"/>
              </a:solidFill>
              <a:cs typeface="Arial"/>
            </a:endParaRPr>
          </a:p>
          <a:p>
            <a:endParaRPr lang="en-US" sz="1800" dirty="0">
              <a:solidFill>
                <a:schemeClr val="tx1"/>
              </a:solidFil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412108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End-of-Selection </a:t>
            </a:r>
            <a:endParaRPr lang="en-US" altLang="en-US" dirty="0"/>
          </a:p>
        </p:txBody>
      </p:sp>
      <p:sp>
        <p:nvSpPr>
          <p:cNvPr id="38914" name="Rectangle 3"/>
          <p:cNvSpPr>
            <a:spLocks noGrp="1" noChangeArrowheads="1"/>
          </p:cNvSpPr>
          <p:nvPr>
            <p:ph idx="1"/>
          </p:nvPr>
        </p:nvSpPr>
        <p:spPr/>
        <p:txBody>
          <a:bodyPr/>
          <a:lstStyle/>
          <a:p>
            <a:pPr lvl="0">
              <a:defRPr/>
            </a:pPr>
            <a:r>
              <a:rPr lang="en-US" dirty="0"/>
              <a:t>This is the last event which is processed by the system.</a:t>
            </a:r>
          </a:p>
          <a:p>
            <a:pPr lvl="0">
              <a:defRPr/>
            </a:pPr>
            <a:r>
              <a:rPr lang="en-US" dirty="0"/>
              <a:t>Data which is selected and has been processed is printed to the screen in this block</a:t>
            </a:r>
          </a:p>
          <a:p>
            <a:pPr lvl="0">
              <a:defRPr/>
            </a:pPr>
            <a:r>
              <a:rPr lang="en-US" dirty="0"/>
              <a:t>This event is triggered after all the data has been read from the program/logical database before the list processor is being started.</a:t>
            </a:r>
          </a:p>
          <a:p>
            <a:pPr lvl="0">
              <a:defRPr/>
            </a:pPr>
            <a:r>
              <a:rPr lang="en-US" dirty="0"/>
              <a:t>It is also used to process the data that has been stored in sequential datasets like internal tables or extracts by the program</a:t>
            </a:r>
          </a:p>
          <a:p>
            <a:pPr marL="231775" lvl="0" indent="-231775"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marL="0" indent="0">
              <a:buNone/>
            </a:pPr>
            <a:endParaRPr lang="en-US" sz="1800" dirty="0">
              <a:solidFill>
                <a:schemeClr val="tx1"/>
              </a:solidFil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412108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lvl="0" defTabSz="457200">
              <a:lnSpc>
                <a:spcPct val="100000"/>
              </a:lnSpc>
              <a:defRPr/>
            </a:pPr>
            <a:r>
              <a:rPr lang="en-US" dirty="0">
                <a:cs typeface="Arial"/>
              </a:rPr>
              <a:t>Exiting Event Blocks </a:t>
            </a:r>
          </a:p>
        </p:txBody>
      </p:sp>
      <p:sp>
        <p:nvSpPr>
          <p:cNvPr id="38914" name="Rectangle 3"/>
          <p:cNvSpPr>
            <a:spLocks noGrp="1" noChangeArrowheads="1"/>
          </p:cNvSpPr>
          <p:nvPr>
            <p:ph idx="1"/>
          </p:nvPr>
        </p:nvSpPr>
        <p:spPr/>
        <p:txBody>
          <a:bodyPr/>
          <a:lstStyle/>
          <a:p>
            <a:pPr marL="0" lvl="0" indent="0" defTabSz="457200">
              <a:lnSpc>
                <a:spcPct val="100000"/>
              </a:lnSpc>
              <a:spcBef>
                <a:spcPct val="20000"/>
              </a:spcBef>
              <a:spcAft>
                <a:spcPts val="0"/>
              </a:spcAft>
              <a:buClrTx/>
              <a:buNone/>
              <a:defRPr/>
            </a:pPr>
            <a:endParaRPr lang="en-US" sz="1800" dirty="0">
              <a:solidFill>
                <a:schemeClr val="tx1"/>
              </a:solidFill>
              <a:cs typeface="Arial"/>
            </a:endParaRPr>
          </a:p>
          <a:p>
            <a:pPr>
              <a:defRPr/>
            </a:pPr>
            <a:r>
              <a:rPr lang="en-US" dirty="0"/>
              <a:t>Series of statements that allows to leave an event block in the program.</a:t>
            </a:r>
          </a:p>
          <a:p>
            <a:pPr>
              <a:defRPr/>
            </a:pPr>
            <a:endParaRPr lang="en-US" dirty="0"/>
          </a:p>
          <a:p>
            <a:pPr>
              <a:defRPr/>
            </a:pPr>
            <a:r>
              <a:rPr lang="en-US" dirty="0"/>
              <a:t>The processing of further statements depends on the statements and the events in which it is used.</a:t>
            </a:r>
          </a:p>
          <a:p>
            <a:pPr>
              <a:defRPr/>
            </a:pPr>
            <a:endParaRPr lang="en-US" dirty="0"/>
          </a:p>
          <a:p>
            <a:pPr>
              <a:defRPr/>
            </a:pPr>
            <a:r>
              <a:rPr lang="en-US" dirty="0"/>
              <a:t>Statements are used: </a:t>
            </a:r>
          </a:p>
          <a:p>
            <a:pPr lvl="1">
              <a:defRPr/>
            </a:pPr>
            <a:r>
              <a:rPr lang="en-US" dirty="0"/>
              <a:t>STOP  </a:t>
            </a:r>
          </a:p>
          <a:p>
            <a:pPr lvl="1">
              <a:defRPr/>
            </a:pPr>
            <a:r>
              <a:rPr lang="en-US" dirty="0"/>
              <a:t>EXIT  </a:t>
            </a:r>
          </a:p>
          <a:p>
            <a:pPr lvl="1">
              <a:defRPr/>
            </a:pPr>
            <a:r>
              <a:rPr lang="en-US" dirty="0"/>
              <a:t>CHECK</a:t>
            </a:r>
            <a:r>
              <a:rPr lang="en-US" dirty="0">
                <a:solidFill>
                  <a:schemeClr val="tx1"/>
                </a:solidFill>
              </a:rPr>
              <a:t>  </a:t>
            </a: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236296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Leaving Event Blocks using STOP </a:t>
            </a:r>
            <a:endParaRPr lang="en-US" altLang="en-US" dirty="0"/>
          </a:p>
        </p:txBody>
      </p:sp>
      <p:sp>
        <p:nvSpPr>
          <p:cNvPr id="38914" name="Rectangle 3"/>
          <p:cNvSpPr>
            <a:spLocks noGrp="1" noChangeArrowheads="1"/>
          </p:cNvSpPr>
          <p:nvPr>
            <p:ph idx="1"/>
          </p:nvPr>
        </p:nvSpPr>
        <p:spPr/>
        <p:txBody>
          <a:bodyPr/>
          <a:lstStyle/>
          <a:p>
            <a:r>
              <a:rPr lang="en-US" sz="1800" dirty="0">
                <a:solidFill>
                  <a:schemeClr val="tx1"/>
                </a:solidFill>
              </a:rPr>
              <a:t>If you use the STOP statement within an event block, the system stops processing the block immediately. The ABAP runtime environment triggers the next event according to the following diagram: </a:t>
            </a:r>
          </a:p>
          <a:p>
            <a:pPr eaLnBrk="1" hangingPunct="1">
              <a:buFontTx/>
              <a:buNone/>
            </a:pPr>
            <a:endParaRPr lang="en-US" altLang="en-US" sz="18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578" y="2345391"/>
            <a:ext cx="6309360" cy="425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08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Leaving Event Blocks using EXIT </a:t>
            </a:r>
            <a:endParaRPr lang="en-US" altLang="en-US" dirty="0"/>
          </a:p>
        </p:txBody>
      </p:sp>
      <p:sp>
        <p:nvSpPr>
          <p:cNvPr id="38914" name="Rectangle 3"/>
          <p:cNvSpPr>
            <a:spLocks noGrp="1" noChangeArrowheads="1"/>
          </p:cNvSpPr>
          <p:nvPr>
            <p:ph idx="1"/>
          </p:nvPr>
        </p:nvSpPr>
        <p:spPr/>
        <p:txBody>
          <a:bodyPr/>
          <a:lstStyle/>
          <a:p>
            <a:r>
              <a:rPr lang="en-US" sz="1800" dirty="0"/>
              <a:t>From the START-OF-SELECTION event onwards, the system starts the list processor directly when the EXIT statement occurs, and displays the list. </a:t>
            </a:r>
          </a:p>
          <a:p>
            <a:r>
              <a:rPr lang="en-US" sz="1800" dirty="0"/>
              <a:t>If the EXIT statement occurs in a loop using DO, WHILE, or LOOP, it is the loop that terminates, not the processing lock. </a:t>
            </a:r>
          </a:p>
          <a:p>
            <a:pPr eaLnBrk="1" hangingPunct="1">
              <a:buFontTx/>
              <a:buNone/>
            </a:pPr>
            <a:endParaRPr lang="en-US" altLang="en-US" sz="1800"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586" y="2761826"/>
            <a:ext cx="6558915" cy="349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08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Leaving Event Blocks using CHECK </a:t>
            </a:r>
            <a:endParaRPr lang="en-US" altLang="en-US" dirty="0"/>
          </a:p>
        </p:txBody>
      </p:sp>
      <p:sp>
        <p:nvSpPr>
          <p:cNvPr id="38914" name="Rectangle 3"/>
          <p:cNvSpPr>
            <a:spLocks noGrp="1" noChangeArrowheads="1"/>
          </p:cNvSpPr>
          <p:nvPr>
            <p:ph idx="1"/>
          </p:nvPr>
        </p:nvSpPr>
        <p:spPr/>
        <p:txBody>
          <a:bodyPr/>
          <a:lstStyle/>
          <a:p>
            <a:r>
              <a:rPr lang="en-US" sz="1800" dirty="0">
                <a:solidFill>
                  <a:schemeClr val="tx1"/>
                </a:solidFill>
              </a:rPr>
              <a:t>If you use the CHECK &lt;EXPR&gt; statement within an event block but not within a loop, and the condition &lt;EXPR&gt; is not fulfilled, the system exits the processing block immediately. </a:t>
            </a:r>
          </a:p>
          <a:p>
            <a:pPr eaLnBrk="1" hangingPunct="1">
              <a:buFontTx/>
              <a:buNone/>
            </a:pPr>
            <a:endParaRPr lang="en-US" altLang="en-US" sz="18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578" y="2311939"/>
            <a:ext cx="5598795" cy="4201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08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Leaving a GET event block using REJECT </a:t>
            </a:r>
          </a:p>
        </p:txBody>
      </p:sp>
      <p:sp>
        <p:nvSpPr>
          <p:cNvPr id="38914" name="Rectangle 3"/>
          <p:cNvSpPr>
            <a:spLocks noGrp="1" noChangeArrowheads="1"/>
          </p:cNvSpPr>
          <p:nvPr>
            <p:ph sz="quarter" idx="10"/>
          </p:nvPr>
        </p:nvSpPr>
        <p:spPr/>
        <p:txBody>
          <a:bodyPr/>
          <a:lstStyle/>
          <a:p>
            <a:r>
              <a:rPr lang="en-US" sz="1800" dirty="0">
                <a:solidFill>
                  <a:schemeClr val="tx1"/>
                </a:solidFill>
              </a:rPr>
              <a:t>The REJECT statement was specially developed for leaving GET event blocks. Unlike CHECK , EXIT and REJECT always refers to the current GET event block. The REJECT statement allows you to exit a GET event block directly from a loop or a subroutine. </a:t>
            </a:r>
          </a:p>
          <a:p>
            <a:pPr eaLnBrk="1" hangingPunct="1">
              <a:buFontTx/>
              <a:buNone/>
            </a:pPr>
            <a:endParaRPr lang="en-US" altLang="en-US" sz="18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494" y="2419814"/>
            <a:ext cx="5010150" cy="400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08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a:xfrm>
            <a:off x="298516" y="1494767"/>
            <a:ext cx="6793764" cy="4204994"/>
          </a:xfrm>
        </p:spPr>
        <p:txBody>
          <a:bodyPr/>
          <a:lstStyle/>
          <a:p>
            <a:r>
              <a:rPr lang="en-US" dirty="0">
                <a:solidFill>
                  <a:schemeClr val="tx1"/>
                </a:solidFill>
              </a:rPr>
              <a:t>After completing this lesson, participants will be able to -</a:t>
            </a:r>
          </a:p>
          <a:p>
            <a:pPr lvl="1"/>
            <a:r>
              <a:rPr lang="en-US" dirty="0">
                <a:solidFill>
                  <a:schemeClr val="tx1"/>
                </a:solidFill>
              </a:rPr>
              <a:t>Identify the different events to trigger the Interactive report.</a:t>
            </a:r>
          </a:p>
          <a:p>
            <a:pPr lvl="1"/>
            <a:r>
              <a:rPr lang="en-US" dirty="0">
                <a:solidFill>
                  <a:schemeClr val="tx1"/>
                </a:solidFill>
              </a:rPr>
              <a:t>Purpose and usage of reporting events and its flow.</a:t>
            </a:r>
          </a:p>
          <a:p>
            <a:pPr lvl="1"/>
            <a:r>
              <a:rPr lang="en-US" dirty="0">
                <a:solidFill>
                  <a:schemeClr val="tx1"/>
                </a:solidFill>
              </a:rPr>
              <a:t>How to format the list output.</a:t>
            </a:r>
          </a:p>
          <a:p>
            <a:pPr lvl="1"/>
            <a:r>
              <a:rPr lang="en-US" dirty="0">
                <a:solidFill>
                  <a:schemeClr val="tx1"/>
                </a:solidFill>
              </a:rPr>
              <a:t>How to use the conditional and unconditional page breaks.</a:t>
            </a:r>
          </a:p>
          <a:p>
            <a:pPr lvl="1"/>
            <a:r>
              <a:rPr lang="en-US" dirty="0">
                <a:solidFill>
                  <a:schemeClr val="tx1"/>
                </a:solidFill>
              </a:rPr>
              <a:t>Illustrate the Interactive reporting events. </a:t>
            </a:r>
          </a:p>
          <a:p>
            <a:pPr marL="174625" lvl="1" indent="0">
              <a:buNone/>
            </a:pPr>
            <a:r>
              <a:rPr lang="en-US" dirty="0">
                <a:solidFill>
                  <a:schemeClr val="tx1"/>
                </a:solidFill>
              </a:rPr>
              <a:t>   AT LINE-SELECTION and  AT USER-COMMAND. </a:t>
            </a:r>
          </a:p>
          <a:p>
            <a:pPr lvl="1"/>
            <a:r>
              <a:rPr lang="en-US" dirty="0">
                <a:solidFill>
                  <a:schemeClr val="tx1"/>
                </a:solidFill>
              </a:rPr>
              <a:t>Illustrate using the menu painter.</a:t>
            </a:r>
          </a:p>
          <a:p>
            <a:pPr lvl="1"/>
            <a:endParaRPr lang="en-US" dirty="0">
              <a:solidFill>
                <a:schemeClr val="tx1"/>
              </a:solidFill>
            </a:endParaRPr>
          </a:p>
          <a:p>
            <a:pPr marL="174625" lvl="1" indent="0">
              <a:buNone/>
            </a:pPr>
            <a:endParaRPr lang="en-US"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pPr lvl="1"/>
            <a:endParaRPr lang="en-US" dirty="0">
              <a:solidFill>
                <a:schemeClr val="tx1"/>
              </a:solidFill>
            </a:endParaRPr>
          </a:p>
          <a:p>
            <a:pPr lvl="1"/>
            <a:endParaRPr lang="en-US" sz="1800" dirty="0">
              <a:solidFill>
                <a:schemeClr val="tx1"/>
              </a:solidFill>
            </a:endParaRPr>
          </a:p>
          <a:p>
            <a:endParaRPr lang="en-US" sz="2400" dirty="0">
              <a:solidFill>
                <a:schemeClr val="tx1"/>
              </a:solidFill>
            </a:endParaRPr>
          </a:p>
          <a:p>
            <a:pPr lvl="1"/>
            <a:endParaRPr lang="en-US" sz="1800" dirty="0">
              <a:solidFill>
                <a:schemeClr val="tx1"/>
              </a:solidFill>
            </a:endParaRP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Event Blocks in Executable Programs </a:t>
            </a:r>
            <a:endParaRPr lang="en-US" altLang="en-US" dirty="0"/>
          </a:p>
        </p:txBody>
      </p:sp>
      <p:sp>
        <p:nvSpPr>
          <p:cNvPr id="38914" name="Rectangle 3"/>
          <p:cNvSpPr>
            <a:spLocks noGrp="1" noChangeArrowheads="1"/>
          </p:cNvSpPr>
          <p:nvPr>
            <p:ph idx="1"/>
          </p:nvPr>
        </p:nvSpPr>
        <p:spPr/>
        <p:txBody>
          <a:bodyPr/>
          <a:lstStyle/>
          <a:p>
            <a:r>
              <a:rPr lang="en-US" sz="2000" dirty="0"/>
              <a:t>The events START-OF-SELECTION, GET, END-OF-SELECTION, TOP-OF-PAGE and END-OF-PAGE can be used only to create basic lists. Once you leave a basic list, these events are no longer processed. </a:t>
            </a:r>
          </a:p>
          <a:p>
            <a:r>
              <a:rPr lang="en-US" sz="2000" dirty="0"/>
              <a:t>Detail lists are created using three basic events: AT LINE-SELECTION, AT PF Status and AT USER-COMMAND. </a:t>
            </a:r>
          </a:p>
          <a:p>
            <a:r>
              <a:rPr lang="en-US" sz="2000" dirty="0"/>
              <a:t>The event TOP-OF-PAGE DURING LINE-SELECTION is used to create headers for all detail lists. </a:t>
            </a:r>
          </a:p>
          <a:p>
            <a:pPr eaLnBrk="1" hangingPunct="1">
              <a:buFontTx/>
              <a:buNone/>
            </a:pPr>
            <a:endParaRPr lang="en-US" altLang="en-US" sz="1800" dirty="0">
              <a:solidFill>
                <a:schemeClr val="tx1"/>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94075"/>
            <a:ext cx="44386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12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85750" y="63500"/>
            <a:ext cx="8629650" cy="857250"/>
          </a:xfrm>
        </p:spPr>
        <p:txBody>
          <a:bodyPr/>
          <a:lstStyle/>
          <a:p>
            <a:r>
              <a:rPr lang="en-US" dirty="0"/>
              <a:t>Interactive Process Flow </a:t>
            </a:r>
            <a:endParaRPr lang="en-US" altLang="en-US" dirty="0"/>
          </a:p>
        </p:txBody>
      </p:sp>
      <p:sp>
        <p:nvSpPr>
          <p:cNvPr id="2" name="Footer Placeholder 1"/>
          <p:cNvSpPr>
            <a:spLocks noGrp="1"/>
          </p:cNvSpPr>
          <p:nvPr>
            <p:ph type="ftr" sz="quarter" idx="11"/>
          </p:nvPr>
        </p:nvSpPr>
        <p:spPr/>
        <p:txBody>
          <a:bodyPr/>
          <a:lstStyle/>
          <a:p>
            <a:r>
              <a:rPr lang="en-US"/>
              <a:t>Capgemini Public</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39" y="1480457"/>
            <a:ext cx="7663542" cy="43833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892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Interactive Reporting Events</a:t>
            </a:r>
            <a:endParaRPr lang="en-US" altLang="en-US" dirty="0"/>
          </a:p>
        </p:txBody>
      </p:sp>
      <p:sp>
        <p:nvSpPr>
          <p:cNvPr id="38914" name="Rectangle 3"/>
          <p:cNvSpPr>
            <a:spLocks noGrp="1" noChangeArrowheads="1"/>
          </p:cNvSpPr>
          <p:nvPr>
            <p:ph idx="1"/>
          </p:nvPr>
        </p:nvSpPr>
        <p:spPr/>
        <p:txBody>
          <a:bodyPr/>
          <a:lstStyle/>
          <a:p>
            <a:pPr lvl="0">
              <a:defRPr/>
            </a:pPr>
            <a:r>
              <a:rPr lang="en-US" dirty="0"/>
              <a:t>Lists are the output medium for structured, formatted data from ABAP programs.</a:t>
            </a:r>
          </a:p>
          <a:p>
            <a:pPr lvl="0">
              <a:defRPr/>
            </a:pPr>
            <a:endParaRPr lang="en-US" dirty="0"/>
          </a:p>
          <a:p>
            <a:pPr lvl="0">
              <a:defRPr/>
            </a:pPr>
            <a:r>
              <a:rPr lang="en-US" dirty="0"/>
              <a:t>In list processing the event will be intercepted by list processor and the list is processed.</a:t>
            </a:r>
          </a:p>
          <a:p>
            <a:pPr lvl="0">
              <a:defRPr/>
            </a:pPr>
            <a:endParaRPr lang="en-US" dirty="0"/>
          </a:p>
          <a:p>
            <a:pPr lvl="0">
              <a:defRPr/>
            </a:pPr>
            <a:r>
              <a:rPr lang="en-US" dirty="0"/>
              <a:t>One of the following list events may be called, that depends on the function code which is triggered by the user.</a:t>
            </a:r>
          </a:p>
          <a:p>
            <a:pPr marL="0" lvl="0" indent="0" algn="just" defTabSz="457200">
              <a:lnSpc>
                <a:spcPct val="100000"/>
              </a:lnSpc>
              <a:spcBef>
                <a:spcPct val="20000"/>
              </a:spcBef>
              <a:spcAft>
                <a:spcPts val="0"/>
              </a:spcAft>
              <a:buClrTx/>
              <a:buNone/>
              <a:defRPr/>
            </a:pPr>
            <a:endParaRPr lang="en-US" sz="1800" dirty="0">
              <a:solidFill>
                <a:schemeClr val="tx1"/>
              </a:solidFill>
              <a:cs typeface="Arial"/>
            </a:endParaRPr>
          </a:p>
          <a:p>
            <a:pPr lvl="1">
              <a:defRPr/>
            </a:pPr>
            <a:r>
              <a:rPr lang="en-US" dirty="0"/>
              <a:t>AT LINE-SELECTION</a:t>
            </a:r>
          </a:p>
          <a:p>
            <a:pPr lvl="1">
              <a:defRPr/>
            </a:pPr>
            <a:r>
              <a:rPr lang="en-US" dirty="0"/>
              <a:t>AT USER-COMMAND</a:t>
            </a:r>
          </a:p>
          <a:p>
            <a:pPr lvl="1">
              <a:defRPr/>
            </a:pPr>
            <a:r>
              <a:rPr lang="en-US" dirty="0"/>
              <a:t>AT PF-STATUS</a:t>
            </a:r>
          </a:p>
          <a:p>
            <a:pPr marL="231775" lvl="0" indent="-231775"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412108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AT Line-Selection </a:t>
            </a:r>
          </a:p>
        </p:txBody>
      </p:sp>
      <p:sp>
        <p:nvSpPr>
          <p:cNvPr id="3" name="Content Placeholder 2"/>
          <p:cNvSpPr>
            <a:spLocks noGrp="1"/>
          </p:cNvSpPr>
          <p:nvPr>
            <p:ph idx="1"/>
          </p:nvPr>
        </p:nvSpPr>
        <p:spPr>
          <a:xfrm>
            <a:off x="99331" y="1026680"/>
            <a:ext cx="8845484" cy="5134634"/>
          </a:xfrm>
        </p:spPr>
        <p:txBody>
          <a:bodyPr>
            <a:noAutofit/>
          </a:bodyPr>
          <a:lstStyle/>
          <a:p>
            <a:r>
              <a:rPr lang="en-US" sz="1600" dirty="0"/>
              <a:t>If the user double-clicks on a report line, the AT LINE-SELECTION event is triggered. The event can also be triggered by single clicking on a report line and either pressing the Detail icon in the application tool bar, pressing F2, or entering the word PICK in the OK code field and pressing Enter. </a:t>
            </a:r>
          </a:p>
          <a:p>
            <a:endParaRPr lang="en-US" sz="1600" dirty="0"/>
          </a:p>
          <a:p>
            <a:pPr lvl="0"/>
            <a:r>
              <a:rPr lang="en-US" sz="1600" dirty="0">
                <a:cs typeface="Arial"/>
              </a:rPr>
              <a:t>A program can display up to 21 lists, </a:t>
            </a:r>
          </a:p>
          <a:p>
            <a:pPr lvl="0"/>
            <a:r>
              <a:rPr lang="en-US" sz="1600" dirty="0">
                <a:cs typeface="Arial"/>
              </a:rPr>
              <a:t>out of which one is the basic list </a:t>
            </a:r>
          </a:p>
          <a:p>
            <a:pPr lvl="0"/>
            <a:r>
              <a:rPr lang="en-US" sz="1600" dirty="0">
                <a:cs typeface="Arial"/>
              </a:rPr>
              <a:t>and 20 are the secondary lists.</a:t>
            </a:r>
          </a:p>
          <a:p>
            <a:pPr lvl="0"/>
            <a:r>
              <a:rPr lang="en-US" sz="1600" dirty="0">
                <a:cs typeface="Arial"/>
              </a:rPr>
              <a:t>(Detailed List DL1, DL 2……and  DL 20).</a:t>
            </a:r>
          </a:p>
          <a:p>
            <a:endParaRPr lang="en-US" sz="1600" dirty="0">
              <a:cs typeface="Arial"/>
            </a:endParaRPr>
          </a:p>
          <a:p>
            <a:r>
              <a:rPr lang="en-US" sz="1600" dirty="0">
                <a:cs typeface="Arial"/>
              </a:rPr>
              <a:t>The basic list is nothing but the standard </a:t>
            </a:r>
          </a:p>
          <a:p>
            <a:r>
              <a:rPr lang="en-US" sz="1600" dirty="0">
                <a:cs typeface="Arial"/>
              </a:rPr>
              <a:t>screen of an executable program.</a:t>
            </a:r>
          </a:p>
          <a:p>
            <a:endParaRPr lang="en-US" sz="1600" dirty="0"/>
          </a:p>
          <a:p>
            <a:r>
              <a:rPr lang="en-US" sz="1600" dirty="0"/>
              <a:t>Each list has in its own individual </a:t>
            </a:r>
          </a:p>
          <a:p>
            <a:r>
              <a:rPr lang="en-US" sz="1600" dirty="0"/>
              <a:t>memory area called a list buffer</a:t>
            </a:r>
            <a:endParaRPr lang="en-US" sz="1600" dirty="0">
              <a:solidFill>
                <a:schemeClr val="tx1"/>
              </a:solidFill>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594" y="2117194"/>
            <a:ext cx="4410075" cy="3553237"/>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9225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lvl="0"/>
            <a:br>
              <a:rPr lang="en-US" dirty="0">
                <a:cs typeface="Arial"/>
              </a:rPr>
            </a:br>
            <a:r>
              <a:rPr lang="en-US" dirty="0">
                <a:cs typeface="Arial"/>
              </a:rPr>
              <a:t>Creating Detail-Lists</a:t>
            </a:r>
            <a:br>
              <a:rPr lang="en-US" dirty="0">
                <a:cs typeface="Arial"/>
              </a:rPr>
            </a:br>
            <a:endParaRPr lang="en-US" altLang="en-US" dirty="0"/>
          </a:p>
        </p:txBody>
      </p:sp>
      <p:sp>
        <p:nvSpPr>
          <p:cNvPr id="38914" name="Rectangle 3"/>
          <p:cNvSpPr>
            <a:spLocks noGrp="1" noChangeArrowheads="1"/>
          </p:cNvSpPr>
          <p:nvPr>
            <p:ph idx="1"/>
          </p:nvPr>
        </p:nvSpPr>
        <p:spPr/>
        <p:txBody>
          <a:bodyPr/>
          <a:lstStyle/>
          <a:p>
            <a:pPr>
              <a:defRPr/>
            </a:pPr>
            <a:r>
              <a:rPr lang="en-US" dirty="0"/>
              <a:t>Detail lists are the lists created during an interactive list event</a:t>
            </a:r>
          </a:p>
          <a:p>
            <a:pPr>
              <a:defRPr/>
            </a:pPr>
            <a:r>
              <a:rPr lang="en-US" dirty="0"/>
              <a:t>Every time the user performs an action on a list, runtime environment will check whether there is an event block defined corresponding to the function code</a:t>
            </a:r>
          </a:p>
          <a:p>
            <a:pPr>
              <a:defRPr/>
            </a:pPr>
            <a:r>
              <a:rPr lang="en-US" dirty="0"/>
              <a:t>If an event block exists, the system field SY-LSIND is automatically increased by one and the relevant event block is then executed</a:t>
            </a:r>
          </a:p>
          <a:p>
            <a:pPr>
              <a:defRPr/>
            </a:pPr>
            <a:r>
              <a:rPr lang="en-US" dirty="0"/>
              <a:t>The list output that arises during this event block places its data into a new list (list level) with the index which is equal to SY-LSIND</a:t>
            </a:r>
          </a:p>
          <a:p>
            <a:pPr>
              <a:defRPr/>
            </a:pPr>
            <a:r>
              <a:rPr lang="en-US" dirty="0"/>
              <a:t>By default, the new list overwrites the previous list, however the list can also be displayed in the form of dialog box</a:t>
            </a:r>
          </a:p>
          <a:p>
            <a:pPr marL="231775" lvl="0" indent="-231775" algn="just"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marL="742950" lvl="1" indent="-285750" defTabSz="457200">
              <a:lnSpc>
                <a:spcPct val="100000"/>
              </a:lnSpc>
              <a:spcBef>
                <a:spcPct val="20000"/>
              </a:spcBef>
              <a:spcAft>
                <a:spcPts val="0"/>
              </a:spcAft>
              <a:buClrTx/>
              <a:buFont typeface="Arial"/>
              <a:buChar char="–"/>
              <a:defRPr/>
            </a:pPr>
            <a:endParaRPr lang="en-US" dirty="0">
              <a:solidFill>
                <a:schemeClr val="tx1"/>
              </a:solidFill>
            </a:endParaRPr>
          </a:p>
          <a:p>
            <a:pPr marL="231775" lvl="0" indent="-231775"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559029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br>
              <a:rPr lang="en-US" dirty="0">
                <a:cs typeface="Arial"/>
              </a:rPr>
            </a:br>
            <a:r>
              <a:rPr lang="en-US" dirty="0">
                <a:cs typeface="Arial"/>
              </a:rPr>
              <a:t>Creating Detail-Lists</a:t>
            </a:r>
            <a:br>
              <a:rPr lang="en-US" dirty="0">
                <a:cs typeface="Arial"/>
              </a:rPr>
            </a:br>
            <a:endParaRPr lang="en-US" altLang="en-US" dirty="0"/>
          </a:p>
        </p:txBody>
      </p:sp>
      <p:sp>
        <p:nvSpPr>
          <p:cNvPr id="38914" name="Rectangle 3"/>
          <p:cNvSpPr>
            <a:spLocks noGrp="1" noChangeArrowheads="1"/>
          </p:cNvSpPr>
          <p:nvPr>
            <p:ph idx="1"/>
          </p:nvPr>
        </p:nvSpPr>
        <p:spPr>
          <a:xfrm>
            <a:off x="298516" y="1504391"/>
            <a:ext cx="8845484" cy="4643751"/>
          </a:xfrm>
        </p:spPr>
        <p:txBody>
          <a:bodyPr/>
          <a:lstStyle/>
          <a:p>
            <a:pPr lvl="0">
              <a:defRPr/>
            </a:pPr>
            <a:r>
              <a:rPr lang="en-US" dirty="0"/>
              <a:t>Each interactive list event will create a new detail list</a:t>
            </a:r>
          </a:p>
          <a:p>
            <a:pPr lvl="0">
              <a:defRPr/>
            </a:pPr>
            <a:r>
              <a:rPr lang="en-US" dirty="0"/>
              <a:t> If a list is created by the user on the next level , the system will store the previous list and displays the new one</a:t>
            </a:r>
          </a:p>
          <a:p>
            <a:pPr lvl="0">
              <a:defRPr/>
            </a:pPr>
            <a:r>
              <a:rPr lang="en-US" dirty="0"/>
              <a:t>The user can interact with whichever list is currently displayed</a:t>
            </a:r>
          </a:p>
          <a:p>
            <a:pPr lvl="0">
              <a:defRPr/>
            </a:pPr>
            <a:r>
              <a:rPr lang="en-US" dirty="0"/>
              <a:t>No standard page header can be defined for detail lists</a:t>
            </a:r>
          </a:p>
          <a:p>
            <a:pPr marL="231775" lvl="0" indent="-231775" defTabSz="457200">
              <a:lnSpc>
                <a:spcPct val="100000"/>
              </a:lnSpc>
              <a:spcBef>
                <a:spcPct val="20000"/>
              </a:spcBef>
              <a:spcAft>
                <a:spcPts val="0"/>
              </a:spcAft>
              <a:buClrTx/>
              <a:buFont typeface="Arial"/>
              <a:buChar char="•"/>
              <a:defRPr/>
            </a:pPr>
            <a:endParaRPr lang="en-US" sz="18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559029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Detail List using at Line Selection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759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Fields as Hotspots </a:t>
            </a:r>
          </a:p>
        </p:txBody>
      </p:sp>
      <p:sp>
        <p:nvSpPr>
          <p:cNvPr id="3" name="Content Placeholder 2"/>
          <p:cNvSpPr>
            <a:spLocks noGrp="1"/>
          </p:cNvSpPr>
          <p:nvPr>
            <p:ph sz="quarter" idx="10"/>
          </p:nvPr>
        </p:nvSpPr>
        <p:spPr/>
        <p:txBody>
          <a:bodyPr>
            <a:normAutofit fontScale="85000" lnSpcReduction="10000"/>
          </a:bodyPr>
          <a:lstStyle/>
          <a:p>
            <a:r>
              <a:rPr lang="en-US" dirty="0"/>
              <a:t>If the user clicks once onto a hotspot field, an event is triggered (for example, </a:t>
            </a:r>
          </a:p>
          <a:p>
            <a:r>
              <a:rPr lang="en-US" dirty="0"/>
              <a:t>AT LINE-SELECTION).To output areas as hotspots, use the following option </a:t>
            </a:r>
          </a:p>
          <a:p>
            <a:r>
              <a:rPr lang="en-US" dirty="0"/>
              <a:t>of the FORMAT statement: </a:t>
            </a:r>
          </a:p>
          <a:p>
            <a:r>
              <a:rPr lang="en-US" b="1" dirty="0"/>
              <a:t>Syntax: </a:t>
            </a:r>
            <a:r>
              <a:rPr lang="en-US" dirty="0"/>
              <a:t>FORMAT HOTSPOT [ON|OFF]. </a:t>
            </a:r>
          </a:p>
          <a:p>
            <a:r>
              <a:rPr lang="en-US" dirty="0"/>
              <a:t>REPORT ZCAP_REP.</a:t>
            </a:r>
            <a:br>
              <a:rPr lang="en-US" dirty="0"/>
            </a:br>
            <a:r>
              <a:rPr lang="en-US" dirty="0"/>
              <a:t>INCLUDE &lt;LIST&gt;.</a:t>
            </a:r>
            <a:r>
              <a:rPr lang="en-US" b="1" dirty="0"/>
              <a:t> 							Output: </a:t>
            </a:r>
            <a:br>
              <a:rPr lang="en-US" dirty="0"/>
            </a:br>
            <a:r>
              <a:rPr lang="en-US" dirty="0"/>
              <a:t>START-OF-SELECTION.</a:t>
            </a:r>
            <a:br>
              <a:rPr lang="en-US" dirty="0"/>
            </a:br>
            <a:r>
              <a:rPr lang="en-US" dirty="0"/>
              <a:t>  WRITE 'CLICK ON HOTSPOT FOR INTERACTIVE: '.</a:t>
            </a:r>
            <a:br>
              <a:rPr lang="en-US" dirty="0"/>
            </a:br>
            <a:r>
              <a:rPr lang="en-US" dirty="0"/>
              <a:t>  FORMAT HOTSPOT ON COLOR 5 INVERSE ON. WRITE 'HOTSPOT'.</a:t>
            </a:r>
            <a:br>
              <a:rPr lang="en-US" dirty="0"/>
            </a:br>
            <a:r>
              <a:rPr lang="en-US" dirty="0"/>
              <a:t>  FORMAT HOTSPOT OFF COLOR OFF.</a:t>
            </a:r>
            <a:r>
              <a:rPr lang="en-US" b="1" dirty="0"/>
              <a:t>                 </a:t>
            </a:r>
          </a:p>
          <a:p>
            <a:br>
              <a:rPr lang="en-US" dirty="0"/>
            </a:br>
            <a:r>
              <a:rPr lang="en-US" dirty="0"/>
              <a:t>AT LINE-SELECTION.</a:t>
            </a:r>
            <a:br>
              <a:rPr lang="en-US" dirty="0"/>
            </a:br>
            <a:r>
              <a:rPr lang="en-US" dirty="0"/>
              <a:t>  WRITE / 'NEW LIST AT-LINE-SELECTION'. SKIP.</a:t>
            </a:r>
            <a:br>
              <a:rPr lang="en-US" dirty="0"/>
            </a:br>
            <a:r>
              <a:rPr lang="en-US" dirty="0"/>
              <a:t>  WRITE 'THIS IS ALSO A HOTSPOT:'.</a:t>
            </a:r>
            <a:br>
              <a:rPr lang="en-US" dirty="0"/>
            </a:br>
            <a:r>
              <a:rPr lang="en-US" dirty="0"/>
              <a:t>  WRITE ICON_LIST AS ICON HOTSPOT. </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909" y="3497769"/>
            <a:ext cx="2168453" cy="4221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486" y="4256131"/>
            <a:ext cx="2385299" cy="7858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6832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lvl="0"/>
            <a:br>
              <a:rPr lang="en-US" dirty="0">
                <a:solidFill>
                  <a:schemeClr val="tx1">
                    <a:lumMod val="65000"/>
                    <a:lumOff val="35000"/>
                  </a:schemeClr>
                </a:solidFill>
                <a:cs typeface="Arial"/>
              </a:rPr>
            </a:br>
            <a:r>
              <a:rPr lang="en-US" dirty="0">
                <a:cs typeface="Arial"/>
              </a:rPr>
              <a:t>Consequences of Event Control</a:t>
            </a:r>
            <a:br>
              <a:rPr lang="en-US" dirty="0">
                <a:cs typeface="Arial"/>
              </a:rPr>
            </a:br>
            <a:endParaRPr lang="en-US" altLang="en-US" dirty="0"/>
          </a:p>
        </p:txBody>
      </p:sp>
      <p:sp>
        <p:nvSpPr>
          <p:cNvPr id="38914" name="Rectangle 3"/>
          <p:cNvSpPr>
            <a:spLocks noGrp="1" noChangeArrowheads="1"/>
          </p:cNvSpPr>
          <p:nvPr>
            <p:ph idx="1"/>
          </p:nvPr>
        </p:nvSpPr>
        <p:spPr/>
        <p:txBody>
          <a:bodyPr/>
          <a:lstStyle/>
          <a:p>
            <a:pPr>
              <a:defRPr/>
            </a:pPr>
            <a:r>
              <a:rPr lang="en-US" dirty="0"/>
              <a:t>It is not possible to nest the Processing blocks</a:t>
            </a:r>
          </a:p>
          <a:p>
            <a:pPr>
              <a:defRPr/>
            </a:pPr>
            <a:r>
              <a:rPr lang="en-US" dirty="0"/>
              <a:t>The event TOP-OF-PAGE cannot be used in secondary lists but TOP-OF-PAGE DURING LINE-SELECTION can be used</a:t>
            </a:r>
          </a:p>
          <a:p>
            <a:pPr>
              <a:defRPr/>
            </a:pPr>
            <a:r>
              <a:rPr lang="en-US" dirty="0"/>
              <a:t>The event END-OF-PAGE in secondary lists is not processed by the system</a:t>
            </a:r>
          </a:p>
          <a:p>
            <a:pPr>
              <a:defRPr/>
            </a:pPr>
            <a:r>
              <a:rPr lang="en-US" dirty="0"/>
              <a:t>The GET and GET LATE  cannot be used to retrieve data for secondary lists</a:t>
            </a: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559029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Data Transport by using HIDE </a:t>
            </a:r>
          </a:p>
        </p:txBody>
      </p:sp>
      <p:sp>
        <p:nvSpPr>
          <p:cNvPr id="38914" name="Rectangle 3"/>
          <p:cNvSpPr>
            <a:spLocks noGrp="1" noChangeArrowheads="1"/>
          </p:cNvSpPr>
          <p:nvPr>
            <p:ph idx="1"/>
          </p:nvPr>
        </p:nvSpPr>
        <p:spPr>
          <a:xfrm>
            <a:off x="231139" y="1045437"/>
            <a:ext cx="8845484" cy="4643751"/>
          </a:xfrm>
        </p:spPr>
        <p:txBody>
          <a:bodyPr/>
          <a:lstStyle/>
          <a:p>
            <a:pPr>
              <a:lnSpc>
                <a:spcPct val="100000"/>
              </a:lnSpc>
            </a:pPr>
            <a:r>
              <a:rPr lang="en-US" sz="1800" dirty="0">
                <a:solidFill>
                  <a:schemeClr val="tx1"/>
                </a:solidFill>
              </a:rPr>
              <a:t>The HIDE keyword is used to store data objects and their values so they can be made available when the User selects a report line. When a line is selected, the fields that were hidden are filled with the values that you hid for that line. </a:t>
            </a:r>
          </a:p>
          <a:p>
            <a:pPr lvl="0">
              <a:lnSpc>
                <a:spcPct val="100000"/>
              </a:lnSpc>
            </a:pPr>
            <a:r>
              <a:rPr lang="en-US" sz="1800" dirty="0">
                <a:solidFill>
                  <a:schemeClr val="tx1"/>
                </a:solidFill>
                <a:cs typeface="Arial"/>
              </a:rPr>
              <a:t>It places the contents of the variable &lt;f&gt;  for the current output line </a:t>
            </a:r>
          </a:p>
          <a:p>
            <a:pPr marL="0" indent="0">
              <a:lnSpc>
                <a:spcPct val="100000"/>
              </a:lnSpc>
              <a:buNone/>
            </a:pPr>
            <a:r>
              <a:rPr lang="en-US" sz="1800" dirty="0">
                <a:solidFill>
                  <a:schemeClr val="tx1"/>
                </a:solidFill>
                <a:cs typeface="Arial"/>
              </a:rPr>
              <a:t> (system field SY-LINNO) into the HIDE Area.     HIDE &lt;f&gt;.</a:t>
            </a:r>
            <a:endParaRPr lang="en-US" sz="2000" dirty="0">
              <a:solidFill>
                <a:schemeClr val="tx1"/>
              </a:solidFill>
              <a:cs typeface="Arial"/>
            </a:endParaRPr>
          </a:p>
          <a:p>
            <a:pPr marL="0" lvl="0" indent="0">
              <a:lnSpc>
                <a:spcPct val="100000"/>
              </a:lnSpc>
              <a:buNone/>
            </a:pPr>
            <a:endParaRPr lang="en-US" sz="1800" dirty="0">
              <a:solidFill>
                <a:schemeClr val="tx1"/>
              </a:solidFill>
              <a:cs typeface="Arial"/>
            </a:endParaRPr>
          </a:p>
          <a:p>
            <a:endParaRPr lang="en-US" sz="1800" dirty="0">
              <a:solidFill>
                <a:schemeClr val="tx1"/>
              </a:solidFill>
            </a:endParaRPr>
          </a:p>
          <a:p>
            <a:endParaRPr lang="en-US" sz="1800" dirty="0">
              <a:solidFill>
                <a:schemeClr val="tx1"/>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39" y="3001553"/>
            <a:ext cx="7663544" cy="3196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7166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Events </a:t>
            </a:r>
          </a:p>
        </p:txBody>
      </p:sp>
      <p:sp>
        <p:nvSpPr>
          <p:cNvPr id="3" name="Content Placeholder 2"/>
          <p:cNvSpPr>
            <a:spLocks noGrp="1"/>
          </p:cNvSpPr>
          <p:nvPr>
            <p:ph idx="1"/>
          </p:nvPr>
        </p:nvSpPr>
        <p:spPr/>
        <p:txBody>
          <a:bodyPr/>
          <a:lstStyle/>
          <a:p>
            <a:r>
              <a:rPr lang="en-US" dirty="0"/>
              <a:t>Event Blocks in Executable Programs </a:t>
            </a:r>
            <a:endParaRPr lang="en-US" sz="1800" dirty="0">
              <a:solidFill>
                <a:schemeClr val="tx1"/>
              </a:solidFill>
            </a:endParaRPr>
          </a:p>
          <a:p>
            <a:pPr lvl="1"/>
            <a:r>
              <a:rPr lang="en-US" dirty="0"/>
              <a:t>When you run an executable program, the program flow is controlled by the external events in the ABAP runtime environment. The following diagram (Next Slide) shows the sequence of the events.</a:t>
            </a:r>
          </a:p>
          <a:p>
            <a:pPr lvl="1"/>
            <a:r>
              <a:rPr lang="en-US" dirty="0"/>
              <a:t>The events in the gray box are only processed if you have entered a logical database in the program attributes. The AT SELECTION-SCREEN event is only processed if a selection screen is defined in the program or the logical database linked to the program. </a:t>
            </a:r>
          </a:p>
          <a:p>
            <a:pPr lvl="1"/>
            <a:r>
              <a:rPr lang="en-US" dirty="0"/>
              <a:t>The other events occur when any executable program is runs. </a:t>
            </a:r>
          </a:p>
        </p:txBody>
      </p:sp>
    </p:spTree>
    <p:extLst>
      <p:ext uri="{BB962C8B-B14F-4D97-AF65-F5344CB8AC3E}">
        <p14:creationId xmlns:p14="http://schemas.microsoft.com/office/powerpoint/2010/main" val="2983626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br>
              <a:rPr lang="en-US" dirty="0"/>
            </a:br>
            <a:r>
              <a:rPr lang="en-US" dirty="0"/>
              <a:t>Line Selection – Hide Statement </a:t>
            </a:r>
            <a:br>
              <a:rPr lang="en-US" dirty="0"/>
            </a:br>
            <a:endParaRPr lang="en-US" altLang="en-US" dirty="0"/>
          </a:p>
        </p:txBody>
      </p:sp>
      <p:sp>
        <p:nvSpPr>
          <p:cNvPr id="38914" name="Rectangle 3"/>
          <p:cNvSpPr>
            <a:spLocks noGrp="1" noChangeArrowheads="1"/>
          </p:cNvSpPr>
          <p:nvPr>
            <p:ph idx="1"/>
          </p:nvPr>
        </p:nvSpPr>
        <p:spPr/>
        <p:txBody>
          <a:bodyPr/>
          <a:lstStyle/>
          <a:p>
            <a:pPr>
              <a:lnSpc>
                <a:spcPct val="100000"/>
              </a:lnSpc>
            </a:pPr>
            <a:r>
              <a:rPr lang="en-US" sz="1800" dirty="0">
                <a:solidFill>
                  <a:schemeClr val="tx1"/>
                </a:solidFill>
              </a:rPr>
              <a:t>The user selects a line for which data has been stored in the HIDE area. </a:t>
            </a:r>
          </a:p>
          <a:p>
            <a:pPr>
              <a:lnSpc>
                <a:spcPct val="100000"/>
              </a:lnSpc>
            </a:pPr>
            <a:r>
              <a:rPr lang="en-US" sz="1800" dirty="0">
                <a:solidFill>
                  <a:schemeClr val="tx1"/>
                </a:solidFill>
              </a:rPr>
              <a:t>The runtime system evaluates field SY-LILLI to determine the selected line. </a:t>
            </a:r>
          </a:p>
          <a:p>
            <a:pPr>
              <a:lnSpc>
                <a:spcPct val="100000"/>
              </a:lnSpc>
            </a:pPr>
            <a:r>
              <a:rPr lang="en-US" sz="1800" dirty="0">
                <a:solidFill>
                  <a:schemeClr val="tx1"/>
                </a:solidFill>
              </a:rPr>
              <a:t>The runtime system jumps to the point in the HIDE area where data for this line is stored. </a:t>
            </a:r>
          </a:p>
          <a:p>
            <a:pPr>
              <a:lnSpc>
                <a:spcPct val="100000"/>
              </a:lnSpc>
            </a:pPr>
            <a:r>
              <a:rPr lang="en-US" sz="1800" dirty="0">
                <a:solidFill>
                  <a:schemeClr val="tx1"/>
                </a:solidFill>
              </a:rPr>
              <a:t>The runtime system then inserts all values stored for the selected line in the HIDE area into their corresponding fields. </a:t>
            </a:r>
          </a:p>
          <a:p>
            <a:pPr>
              <a:lnSpc>
                <a:spcPct val="100000"/>
              </a:lnSpc>
            </a:pPr>
            <a:r>
              <a:rPr lang="en-US" sz="1800" dirty="0">
                <a:solidFill>
                  <a:schemeClr val="tx1"/>
                </a:solidFill>
              </a:rPr>
              <a:t>The runtime system processes the event AT LINE-SELECTION and its corresponding program processing block. </a:t>
            </a:r>
          </a:p>
          <a:p>
            <a:pPr>
              <a:lnSpc>
                <a:spcPct val="100000"/>
              </a:lnSpc>
            </a:pPr>
            <a:r>
              <a:rPr lang="en-US" sz="1800" dirty="0">
                <a:solidFill>
                  <a:schemeClr val="tx1"/>
                </a:solidFill>
              </a:rPr>
              <a:t>A detail list is created. </a:t>
            </a:r>
          </a:p>
          <a:p>
            <a:pPr>
              <a:lnSpc>
                <a:spcPct val="100000"/>
              </a:lnSpc>
            </a:pPr>
            <a:endParaRPr lang="en-US" sz="1800" dirty="0">
              <a:solidFill>
                <a:schemeClr val="tx1"/>
              </a:solidFill>
            </a:endParaRPr>
          </a:p>
          <a:p>
            <a:pPr eaLnBrk="1" hangingPunct="1">
              <a:buFontTx/>
              <a:buNone/>
            </a:pPr>
            <a:endParaRPr lang="en-US" altLang="en-US" sz="18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327" y="3769178"/>
            <a:ext cx="3537670" cy="2490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029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Hide Statement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4880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br>
              <a:rPr lang="en-US" dirty="0"/>
            </a:br>
            <a:r>
              <a:rPr lang="en-US" dirty="0"/>
              <a:t>Field Selection - GET CURSOR </a:t>
            </a:r>
            <a:br>
              <a:rPr lang="en-US" dirty="0"/>
            </a:br>
            <a:endParaRPr lang="en-US" altLang="en-US" dirty="0"/>
          </a:p>
        </p:txBody>
      </p:sp>
      <p:sp>
        <p:nvSpPr>
          <p:cNvPr id="38914" name="Rectangle 3"/>
          <p:cNvSpPr>
            <a:spLocks noGrp="1" noChangeArrowheads="1"/>
          </p:cNvSpPr>
          <p:nvPr>
            <p:ph idx="1"/>
          </p:nvPr>
        </p:nvSpPr>
        <p:spPr/>
        <p:txBody>
          <a:bodyPr/>
          <a:lstStyle/>
          <a:p>
            <a:r>
              <a:rPr lang="en-US" sz="1800" dirty="0">
                <a:solidFill>
                  <a:schemeClr val="tx1"/>
                </a:solidFill>
              </a:rPr>
              <a:t>GET CURSOR statement is used to create detail lists according to the cursor position. </a:t>
            </a:r>
          </a:p>
          <a:p>
            <a:pPr lvl="0"/>
            <a:r>
              <a:rPr lang="en-US" sz="1800" dirty="0">
                <a:solidFill>
                  <a:schemeClr val="tx1"/>
                </a:solidFill>
              </a:rPr>
              <a:t>The parameter FIELD provides the name of an output field. The parameter VALUE provide the output value.</a:t>
            </a:r>
          </a:p>
          <a:p>
            <a:pPr lvl="0"/>
            <a:r>
              <a:rPr lang="en-US" sz="1800" dirty="0">
                <a:solidFill>
                  <a:schemeClr val="tx1"/>
                </a:solidFill>
              </a:rPr>
              <a:t> </a:t>
            </a:r>
            <a:r>
              <a:rPr lang="en-US" sz="1800" dirty="0">
                <a:solidFill>
                  <a:schemeClr val="tx1"/>
                </a:solidFill>
                <a:cs typeface="Arial"/>
              </a:rPr>
              <a:t>GET CURSOR FIELD &lt;f&gt; [OFFSET &lt;off&gt;] [LINE &lt;lin&gt;] </a:t>
            </a:r>
            <a:br>
              <a:rPr lang="en-US" sz="1800" dirty="0">
                <a:solidFill>
                  <a:schemeClr val="tx1"/>
                </a:solidFill>
                <a:cs typeface="Arial"/>
              </a:rPr>
            </a:br>
            <a:r>
              <a:rPr lang="en-US" sz="1800" dirty="0">
                <a:solidFill>
                  <a:schemeClr val="tx1"/>
                </a:solidFill>
                <a:cs typeface="Arial"/>
              </a:rPr>
              <a:t>[VALUE &lt;val&gt;] [LENGTH &lt;len&gt;].</a:t>
            </a:r>
            <a:endParaRPr lang="en-US" sz="2400" dirty="0">
              <a:solidFill>
                <a:schemeClr val="tx1"/>
              </a:solidFill>
              <a:cs typeface="Arial"/>
            </a:endParaRPr>
          </a:p>
          <a:p>
            <a:endParaRPr lang="en-US" sz="1800" dirty="0">
              <a:solidFill>
                <a:schemeClr val="tx1"/>
              </a:solidFill>
            </a:endParaRPr>
          </a:p>
          <a:p>
            <a:pPr eaLnBrk="1" hangingPunct="1">
              <a:buFontTx/>
              <a:buNone/>
            </a:pPr>
            <a:endParaRPr lang="en-US" altLang="en-US" sz="1800" dirty="0">
              <a:solidFill>
                <a:schemeClr val="tx1"/>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2" y="3316406"/>
            <a:ext cx="7460342" cy="28221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59029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Get Cursor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8203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lvl="0" defTabSz="457200">
              <a:lnSpc>
                <a:spcPct val="100000"/>
              </a:lnSpc>
              <a:defRPr/>
            </a:pPr>
            <a:r>
              <a:rPr lang="en-US" dirty="0">
                <a:cs typeface="Arial"/>
              </a:rPr>
              <a:t>Lists in Dialog Box</a:t>
            </a:r>
          </a:p>
        </p:txBody>
      </p:sp>
      <p:sp>
        <p:nvSpPr>
          <p:cNvPr id="38914" name="Rectangle 3"/>
          <p:cNvSpPr>
            <a:spLocks noGrp="1" noChangeArrowheads="1"/>
          </p:cNvSpPr>
          <p:nvPr>
            <p:ph idx="1"/>
          </p:nvPr>
        </p:nvSpPr>
        <p:spPr/>
        <p:txBody>
          <a:bodyPr/>
          <a:lstStyle/>
          <a:p>
            <a:pPr lvl="0">
              <a:defRPr/>
            </a:pPr>
            <a:r>
              <a:rPr lang="en-US" dirty="0"/>
              <a:t>List can be displayed in a dialog box instead of on the full screen using the following WINDOW statement</a:t>
            </a:r>
          </a:p>
          <a:p>
            <a:pPr marL="231775" lvl="0" indent="-231775" algn="just"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marL="1143000" lvl="2" indent="-1089025" algn="just" defTabSz="457200">
              <a:lnSpc>
                <a:spcPct val="100000"/>
              </a:lnSpc>
              <a:spcBef>
                <a:spcPct val="20000"/>
              </a:spcBef>
              <a:spcAft>
                <a:spcPts val="0"/>
              </a:spcAft>
              <a:buClrTx/>
              <a:buNone/>
              <a:defRPr/>
            </a:pPr>
            <a:r>
              <a:rPr lang="en-US" sz="1800" dirty="0">
                <a:solidFill>
                  <a:schemeClr val="tx1"/>
                </a:solidFill>
              </a:rPr>
              <a:t>WINDOW STARTING AT &lt;left&gt; &lt;upper&gt; [ENDING AT &lt;right&gt; &lt;lower&gt;].</a:t>
            </a:r>
            <a:endParaRPr lang="en-US" dirty="0">
              <a:solidFill>
                <a:schemeClr val="tx1"/>
              </a:solidFill>
            </a:endParaRPr>
          </a:p>
          <a:p>
            <a:pPr marL="1600200" lvl="3" indent="-228600" algn="just" defTabSz="457200">
              <a:lnSpc>
                <a:spcPct val="100000"/>
              </a:lnSpc>
              <a:spcBef>
                <a:spcPct val="20000"/>
              </a:spcBef>
              <a:spcAft>
                <a:spcPts val="0"/>
              </a:spcAft>
              <a:buClrTx/>
              <a:buFont typeface="Arial"/>
              <a:buChar char="–"/>
              <a:defRPr/>
            </a:pPr>
            <a:endParaRPr lang="en-US" sz="1400" dirty="0">
              <a:solidFill>
                <a:schemeClr val="tx1"/>
              </a:solidFill>
            </a:endParaRPr>
          </a:p>
          <a:p>
            <a:pPr lvl="0">
              <a:defRPr/>
            </a:pPr>
            <a:r>
              <a:rPr lang="en-US" dirty="0"/>
              <a:t>The WINDOW statement takes effect only within the interactive event’s processing block which is only for detail lists</a:t>
            </a:r>
          </a:p>
          <a:p>
            <a:pPr lvl="0">
              <a:defRPr/>
            </a:pPr>
            <a:endParaRPr lang="en-US" dirty="0"/>
          </a:p>
          <a:p>
            <a:pPr lvl="0">
              <a:defRPr/>
            </a:pPr>
            <a:r>
              <a:rPr lang="en-US" dirty="0"/>
              <a:t>Dialog boxes do not have either menu bar or standard toolbar</a:t>
            </a:r>
          </a:p>
          <a:p>
            <a:pPr lvl="0">
              <a:defRPr/>
            </a:pPr>
            <a:endParaRPr lang="en-US" dirty="0"/>
          </a:p>
          <a:p>
            <a:pPr lvl="0">
              <a:defRPr/>
            </a:pPr>
            <a:r>
              <a:rPr lang="en-US" dirty="0"/>
              <a:t>The application toolbar is seen at the bottom of the dialog box, this feature is common to all dialog boxes in the R/3 System</a:t>
            </a:r>
          </a:p>
          <a:p>
            <a:pPr marL="231775" lvl="0" indent="-231775" algn="just"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1938336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Reading and Modifying List Line </a:t>
            </a:r>
            <a:endParaRPr lang="en-US" altLang="en-US" dirty="0"/>
          </a:p>
        </p:txBody>
      </p:sp>
      <p:sp>
        <p:nvSpPr>
          <p:cNvPr id="38914" name="Rectangle 3"/>
          <p:cNvSpPr>
            <a:spLocks noGrp="1" noChangeArrowheads="1"/>
          </p:cNvSpPr>
          <p:nvPr>
            <p:ph idx="1"/>
          </p:nvPr>
        </p:nvSpPr>
        <p:spPr/>
        <p:txBody>
          <a:bodyPr/>
          <a:lstStyle/>
          <a:p>
            <a:r>
              <a:rPr lang="en-US" dirty="0"/>
              <a:t>READ - Reading a Line from a List </a:t>
            </a:r>
          </a:p>
          <a:p>
            <a:pPr lvl="1"/>
            <a:r>
              <a:rPr lang="en-US" dirty="0"/>
              <a:t>READS LINE NUMBER LINE OF THE LIST, USUALLY AFTER A LINE SELECTION </a:t>
            </a:r>
          </a:p>
          <a:p>
            <a:pPr lvl="2"/>
            <a:r>
              <a:rPr lang="en-US" dirty="0"/>
              <a:t>READ LINE LINE. </a:t>
            </a:r>
          </a:p>
          <a:p>
            <a:pPr lvl="2"/>
            <a:r>
              <a:rPr lang="en-US" dirty="0"/>
              <a:t>READ LINE LINE OF CURRENT PAGE. </a:t>
            </a:r>
          </a:p>
          <a:p>
            <a:pPr lvl="2"/>
            <a:r>
              <a:rPr lang="en-US" dirty="0"/>
              <a:t>READ LINE LINE OF PAGE PAG </a:t>
            </a:r>
          </a:p>
          <a:p>
            <a:pPr lvl="2"/>
            <a:r>
              <a:rPr lang="en-US" dirty="0"/>
              <a:t>READ CURRENT LINE </a:t>
            </a:r>
          </a:p>
          <a:p>
            <a:r>
              <a:rPr lang="en-US" dirty="0"/>
              <a:t>MODIFY LINE n. </a:t>
            </a:r>
          </a:p>
          <a:p>
            <a:pPr lvl="1"/>
            <a:r>
              <a:rPr lang="en-US" dirty="0"/>
              <a:t>Change a List Line </a:t>
            </a:r>
          </a:p>
          <a:p>
            <a:pPr lvl="2"/>
            <a:r>
              <a:rPr lang="en-US" dirty="0"/>
              <a:t>INDEX IDX - Changes the corresponding line in the list at list level IDX </a:t>
            </a:r>
          </a:p>
          <a:p>
            <a:pPr lvl="2"/>
            <a:r>
              <a:rPr lang="en-US" dirty="0"/>
              <a:t>FIELD VALUE f1 FROM G1 ... FN FROM GN </a:t>
            </a:r>
          </a:p>
          <a:p>
            <a:r>
              <a:rPr lang="en-US" dirty="0"/>
              <a:t>WINDOW STARTING AT X1 Y1 ENDING AT X2 Y2. </a:t>
            </a:r>
          </a:p>
          <a:p>
            <a:pPr lvl="1"/>
            <a:r>
              <a:rPr lang="en-US" dirty="0"/>
              <a:t>Displays the current secondary list as a modal dialog box only up to 20 windows </a:t>
            </a: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55902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lvl="0" defTabSz="457200">
              <a:lnSpc>
                <a:spcPct val="100000"/>
              </a:lnSpc>
              <a:defRPr/>
            </a:pPr>
            <a:r>
              <a:rPr lang="en-US" dirty="0">
                <a:cs typeface="Arial"/>
              </a:rPr>
              <a:t>Reading Lines from the Lists</a:t>
            </a:r>
          </a:p>
        </p:txBody>
      </p:sp>
      <p:sp>
        <p:nvSpPr>
          <p:cNvPr id="3" name="Content Placeholder 2"/>
          <p:cNvSpPr>
            <a:spLocks noGrp="1"/>
          </p:cNvSpPr>
          <p:nvPr>
            <p:ph idx="1"/>
          </p:nvPr>
        </p:nvSpPr>
        <p:spPr/>
        <p:txBody>
          <a:bodyPr/>
          <a:lstStyle/>
          <a:p>
            <a:pPr lvl="0">
              <a:defRPr/>
            </a:pPr>
            <a:r>
              <a:rPr lang="en-US" dirty="0"/>
              <a:t>Used to read a line from a list after an interactive list event.</a:t>
            </a:r>
          </a:p>
          <a:p>
            <a:pPr marL="742950" lvl="1" indent="-285750" defTabSz="457200">
              <a:lnSpc>
                <a:spcPct val="100000"/>
              </a:lnSpc>
              <a:spcBef>
                <a:spcPct val="20000"/>
              </a:spcBef>
              <a:spcAft>
                <a:spcPts val="0"/>
              </a:spcAft>
              <a:buClrTx/>
              <a:buNone/>
              <a:defRPr/>
            </a:pPr>
            <a:r>
              <a:rPr lang="en-US" sz="1600" dirty="0">
                <a:solidFill>
                  <a:schemeClr val="tx1"/>
                </a:solidFill>
              </a:rPr>
              <a:t>READ LINE &lt;</a:t>
            </a:r>
            <a:r>
              <a:rPr lang="en-US" sz="1600" dirty="0" err="1">
                <a:solidFill>
                  <a:schemeClr val="tx1"/>
                </a:solidFill>
              </a:rPr>
              <a:t>lin</a:t>
            </a:r>
            <a:r>
              <a:rPr lang="en-US" sz="1600" dirty="0">
                <a:solidFill>
                  <a:schemeClr val="tx1"/>
                </a:solidFill>
              </a:rPr>
              <a:t>&gt; [INDEX &lt;</a:t>
            </a:r>
            <a:r>
              <a:rPr lang="en-US" sz="1600" dirty="0" err="1">
                <a:solidFill>
                  <a:schemeClr val="tx1"/>
                </a:solidFill>
              </a:rPr>
              <a:t>idx</a:t>
            </a:r>
            <a:r>
              <a:rPr lang="en-US" sz="1600" dirty="0">
                <a:solidFill>
                  <a:schemeClr val="tx1"/>
                </a:solidFill>
              </a:rPr>
              <a:t>&gt;] [FIELD VALUE &lt;f1&gt; [INTO &lt;g 1&gt;] ... &lt;f n&gt; [INTO &lt;g n&gt;]]  [OF CURRENT PAGE|OF </a:t>
            </a:r>
            <a:r>
              <a:rPr lang="en-US" dirty="0">
                <a:solidFill>
                  <a:schemeClr val="tx1"/>
                </a:solidFill>
              </a:rPr>
              <a:t>PAGE &lt;p&gt;].</a:t>
            </a:r>
          </a:p>
          <a:p>
            <a:pPr marL="742950" lvl="1" indent="-285750" defTabSz="457200">
              <a:lnSpc>
                <a:spcPct val="100000"/>
              </a:lnSpc>
              <a:spcBef>
                <a:spcPct val="20000"/>
              </a:spcBef>
              <a:spcAft>
                <a:spcPts val="0"/>
              </a:spcAft>
              <a:buClrTx/>
              <a:buNone/>
              <a:defRPr/>
            </a:pPr>
            <a:endParaRPr lang="en-US" dirty="0">
              <a:solidFill>
                <a:schemeClr val="tx1"/>
              </a:solidFill>
            </a:endParaRPr>
          </a:p>
          <a:p>
            <a:pPr lvl="1">
              <a:defRPr/>
            </a:pPr>
            <a:r>
              <a:rPr lang="en-US" dirty="0"/>
              <a:t>The statement stores the contents of line &lt;</a:t>
            </a:r>
            <a:r>
              <a:rPr lang="en-US" dirty="0" err="1"/>
              <a:t>lin</a:t>
            </a:r>
            <a:r>
              <a:rPr lang="en-US" dirty="0"/>
              <a:t>&gt; from the list on which the event </a:t>
            </a:r>
          </a:p>
          <a:p>
            <a:pPr marL="174625" lvl="1" indent="0">
              <a:buNone/>
              <a:defRPr/>
            </a:pPr>
            <a:r>
              <a:rPr lang="en-US" dirty="0"/>
              <a:t>was triggered (index SY-LILLI) in the SY-LISEL system field and will fill all HIDE </a:t>
            </a:r>
          </a:p>
          <a:p>
            <a:pPr marL="174625" lvl="1" indent="0">
              <a:buNone/>
              <a:defRPr/>
            </a:pPr>
            <a:r>
              <a:rPr lang="en-US" dirty="0"/>
              <a:t>information that is stored for this line back to the corresponding fields</a:t>
            </a:r>
          </a:p>
          <a:p>
            <a:pPr marL="914400" lvl="2" indent="0" algn="just" defTabSz="457200">
              <a:lnSpc>
                <a:spcPct val="100000"/>
              </a:lnSpc>
              <a:spcBef>
                <a:spcPct val="20000"/>
              </a:spcBef>
              <a:spcAft>
                <a:spcPts val="0"/>
              </a:spcAft>
              <a:buClrTx/>
              <a:buNone/>
              <a:defRPr/>
            </a:pPr>
            <a:endParaRPr lang="en-US" dirty="0">
              <a:solidFill>
                <a:schemeClr val="tx1"/>
              </a:solidFill>
            </a:endParaRPr>
          </a:p>
          <a:p>
            <a:pPr marL="742950" lvl="1" indent="-285750" algn="just" defTabSz="457200">
              <a:lnSpc>
                <a:spcPct val="100000"/>
              </a:lnSpc>
              <a:spcBef>
                <a:spcPct val="20000"/>
              </a:spcBef>
              <a:spcAft>
                <a:spcPts val="0"/>
              </a:spcAft>
              <a:buClrTx/>
              <a:buNone/>
              <a:defRPr/>
            </a:pPr>
            <a:r>
              <a:rPr lang="en-US" sz="1600" dirty="0">
                <a:solidFill>
                  <a:schemeClr val="tx1"/>
                </a:solidFill>
              </a:rPr>
              <a:t>READ CURRENT </a:t>
            </a:r>
            <a:r>
              <a:rPr lang="en-US" dirty="0">
                <a:solidFill>
                  <a:schemeClr val="tx1"/>
                </a:solidFill>
              </a:rPr>
              <a:t>LINE [FIELD VALUE &lt;f1&gt; [INTO &lt;g 1&gt;] ...].</a:t>
            </a:r>
          </a:p>
          <a:p>
            <a:pPr marL="457200" lvl="1" indent="0" algn="just" defTabSz="457200">
              <a:lnSpc>
                <a:spcPct val="100000"/>
              </a:lnSpc>
              <a:spcBef>
                <a:spcPct val="20000"/>
              </a:spcBef>
              <a:spcAft>
                <a:spcPts val="0"/>
              </a:spcAft>
              <a:buClrTx/>
              <a:buNone/>
              <a:defRPr/>
            </a:pPr>
            <a:endParaRPr lang="en-US" dirty="0">
              <a:solidFill>
                <a:schemeClr val="tx1"/>
              </a:solidFill>
            </a:endParaRPr>
          </a:p>
          <a:p>
            <a:pPr lvl="1">
              <a:defRPr/>
            </a:pPr>
            <a:r>
              <a:rPr lang="en-US" dirty="0"/>
              <a:t>This statement reads a line read before by an interactive event or by READ LINE</a:t>
            </a:r>
          </a:p>
          <a:p>
            <a:pPr marL="0" lvl="0" indent="0" defTabSz="457200">
              <a:lnSpc>
                <a:spcPct val="100000"/>
              </a:lnSpc>
              <a:spcBef>
                <a:spcPct val="20000"/>
              </a:spcBef>
              <a:spcAft>
                <a:spcPts val="0"/>
              </a:spcAft>
              <a:buClrTx/>
              <a:buNone/>
              <a:defRPr/>
            </a:pPr>
            <a:endParaRPr lang="en-US" sz="2000" dirty="0">
              <a:solidFill>
                <a:schemeClr val="tx1"/>
              </a:solidFill>
              <a:cs typeface="Arial"/>
            </a:endParaRPr>
          </a:p>
          <a:p>
            <a:endParaRPr lang="en-US" dirty="0">
              <a:solidFill>
                <a:schemeClr val="tx1"/>
              </a:solidFill>
            </a:endParaRPr>
          </a:p>
        </p:txBody>
      </p:sp>
    </p:spTree>
    <p:extLst>
      <p:ext uri="{BB962C8B-B14F-4D97-AF65-F5344CB8AC3E}">
        <p14:creationId xmlns:p14="http://schemas.microsoft.com/office/powerpoint/2010/main" val="2805356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Read Lines from List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811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System Fields for Interactive Lists </a:t>
            </a:r>
            <a:endParaRPr lang="en-US" altLang="en-US" dirty="0"/>
          </a:p>
        </p:txBody>
      </p:sp>
      <p:pic>
        <p:nvPicPr>
          <p:cNvPr id="174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05219" y="1878556"/>
            <a:ext cx="7137778" cy="412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262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System Fields for Interactive Lists </a:t>
            </a:r>
            <a:endParaRPr lang="en-US" altLang="en-US" dirty="0"/>
          </a:p>
        </p:txBody>
      </p:sp>
      <p:sp>
        <p:nvSpPr>
          <p:cNvPr id="38914" name="Rectangle 3"/>
          <p:cNvSpPr>
            <a:spLocks noGrp="1" noChangeArrowheads="1"/>
          </p:cNvSpPr>
          <p:nvPr>
            <p:ph idx="1"/>
          </p:nvPr>
        </p:nvSpPr>
        <p:spPr>
          <a:xfrm>
            <a:off x="298516" y="914400"/>
            <a:ext cx="8845484" cy="5224117"/>
          </a:xfrm>
        </p:spPr>
        <p:txBody>
          <a:bodyPr>
            <a:normAutofit fontScale="55000" lnSpcReduction="20000"/>
          </a:bodyPr>
          <a:lstStyle/>
          <a:p>
            <a:pPr lvl="1">
              <a:defRPr/>
            </a:pPr>
            <a:r>
              <a:rPr lang="en-US" sz="2900" dirty="0"/>
              <a:t>SY-LSIND	Index for the current list. </a:t>
            </a:r>
          </a:p>
          <a:p>
            <a:pPr lvl="1">
              <a:defRPr/>
            </a:pPr>
            <a:r>
              <a:rPr lang="en-US" sz="2900" dirty="0"/>
              <a:t>SY-LISTI	Index of the last list displayed. </a:t>
            </a:r>
          </a:p>
          <a:p>
            <a:pPr lvl="1">
              <a:defRPr/>
            </a:pPr>
            <a:r>
              <a:rPr lang="en-US" sz="2900" dirty="0"/>
              <a:t>SY-LILLI	Absolute number of a selected line in the list displayed. </a:t>
            </a:r>
          </a:p>
          <a:p>
            <a:pPr lvl="1">
              <a:defRPr/>
            </a:pPr>
            <a:r>
              <a:rPr lang="en-US" sz="2900" dirty="0"/>
              <a:t>SY-CPAGE	Number of the upper-most displayed line in the list displayed.</a:t>
            </a:r>
          </a:p>
          <a:p>
            <a:pPr lvl="1">
              <a:defRPr/>
            </a:pPr>
            <a:r>
              <a:rPr lang="en-US" sz="2900" dirty="0"/>
              <a:t>SY-LISEL 	Contents of the line from which the event was triggered. </a:t>
            </a:r>
          </a:p>
          <a:p>
            <a:pPr lvl="1">
              <a:defRPr/>
            </a:pPr>
            <a:r>
              <a:rPr lang="en-US" sz="2900" dirty="0"/>
              <a:t>SY-CUCOL	Number of the column in the window where the cursor was 			last positioned in the list displayed. </a:t>
            </a:r>
          </a:p>
          <a:p>
            <a:pPr lvl="1">
              <a:defRPr/>
            </a:pPr>
            <a:r>
              <a:rPr lang="en-US" sz="2900" dirty="0"/>
              <a:t>SY-CUROW	Number of the line in the window where the cursor was last 			positioned in the list displayed. </a:t>
            </a:r>
          </a:p>
          <a:p>
            <a:pPr lvl="1">
              <a:defRPr/>
            </a:pPr>
            <a:r>
              <a:rPr lang="en-US" sz="2900" dirty="0"/>
              <a:t>SY-STACO	Number of the first column displayed in the list displayed. </a:t>
            </a:r>
          </a:p>
          <a:p>
            <a:pPr lvl="1">
              <a:defRPr/>
            </a:pPr>
            <a:r>
              <a:rPr lang="en-US" sz="2900" dirty="0"/>
              <a:t>SY-STARO	Number of the first visible line in the top displayed page </a:t>
            </a:r>
          </a:p>
          <a:p>
            <a:pPr marL="174625" lvl="1" indent="0">
              <a:buNone/>
              <a:defRPr/>
            </a:pPr>
            <a:r>
              <a:rPr lang="en-US" sz="2900" dirty="0"/>
              <a:t>		(SY- PAGE) in the list displayed (not including header lines). </a:t>
            </a:r>
          </a:p>
          <a:p>
            <a:pPr lvl="1">
              <a:defRPr/>
            </a:pPr>
            <a:r>
              <a:rPr lang="en-US" sz="2900" dirty="0"/>
              <a:t>10.SY-UCOMM Function code that triggered the interactive event in the list </a:t>
            </a:r>
          </a:p>
          <a:p>
            <a:pPr lvl="1">
              <a:defRPr/>
            </a:pPr>
            <a:r>
              <a:rPr lang="en-US" sz="2900" dirty="0"/>
              <a:t>		displayed. </a:t>
            </a:r>
          </a:p>
          <a:p>
            <a:pPr lvl="1">
              <a:defRPr/>
            </a:pPr>
            <a:r>
              <a:rPr lang="en-US" sz="2900" dirty="0"/>
              <a:t>11.SY-PFKEY	Status of the list displayed. </a:t>
            </a: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280535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Events </a:t>
            </a:r>
          </a:p>
        </p:txBody>
      </p:sp>
      <p:sp>
        <p:nvSpPr>
          <p:cNvPr id="4" name="Content Placeholder 3"/>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 y="1386840"/>
            <a:ext cx="8442960" cy="470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656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AT USER-COMMAND</a:t>
            </a:r>
            <a:endParaRPr lang="en-US" altLang="en-US" dirty="0"/>
          </a:p>
        </p:txBody>
      </p:sp>
      <p:sp>
        <p:nvSpPr>
          <p:cNvPr id="38914" name="Rectangle 3"/>
          <p:cNvSpPr>
            <a:spLocks noGrp="1" noChangeArrowheads="1"/>
          </p:cNvSpPr>
          <p:nvPr>
            <p:ph idx="1"/>
          </p:nvPr>
        </p:nvSpPr>
        <p:spPr/>
        <p:txBody>
          <a:bodyPr/>
          <a:lstStyle/>
          <a:p>
            <a:r>
              <a:rPr lang="en-US" sz="2000" dirty="0"/>
              <a:t>If the report has a custom GUI and the user selects a menu option, the event AT USER-COMMAND is triggered. The function code assigned to the menu option can be evaluated using a CASE construct to determine which menu option was selected. </a:t>
            </a:r>
          </a:p>
          <a:p>
            <a:pPr lvl="0">
              <a:defRPr/>
            </a:pPr>
            <a:r>
              <a:rPr lang="en-US" sz="2000" dirty="0"/>
              <a:t>All other function codes are either intercepted by the runtime environment or trigger the event  AT USER-COMMAND.</a:t>
            </a:r>
          </a:p>
          <a:p>
            <a:pPr marL="0" lvl="0" indent="0" defTabSz="457200">
              <a:lnSpc>
                <a:spcPct val="100000"/>
              </a:lnSpc>
              <a:spcBef>
                <a:spcPct val="20000"/>
              </a:spcBef>
              <a:spcAft>
                <a:spcPts val="0"/>
              </a:spcAft>
              <a:buClrTx/>
              <a:buNone/>
              <a:defRPr/>
            </a:pPr>
            <a:r>
              <a:rPr lang="en-US" sz="1800" dirty="0">
                <a:solidFill>
                  <a:schemeClr val="tx1"/>
                </a:solidFill>
                <a:cs typeface="Arial"/>
              </a:rPr>
              <a:t>	</a:t>
            </a:r>
          </a:p>
          <a:p>
            <a:endParaRPr lang="en-US" altLang="en-US" sz="1800" dirty="0">
              <a:solidFill>
                <a:schemeClr val="tx1"/>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363102"/>
            <a:ext cx="5733143" cy="30347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7722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AT USER-COMMAND</a:t>
            </a:r>
            <a:endParaRPr lang="en-US" altLang="en-US" dirty="0"/>
          </a:p>
        </p:txBody>
      </p:sp>
      <p:sp>
        <p:nvSpPr>
          <p:cNvPr id="38914" name="Rectangle 3"/>
          <p:cNvSpPr>
            <a:spLocks noGrp="1" noChangeArrowheads="1"/>
          </p:cNvSpPr>
          <p:nvPr>
            <p:ph idx="1"/>
          </p:nvPr>
        </p:nvSpPr>
        <p:spPr/>
        <p:txBody>
          <a:bodyPr/>
          <a:lstStyle/>
          <a:p>
            <a:pPr marL="52388" indent="0">
              <a:defRPr/>
            </a:pPr>
            <a:r>
              <a:rPr lang="en-US" dirty="0"/>
              <a:t>Function codes that trigger AT USER-COMMAND must be defined in the own GUI status.</a:t>
            </a:r>
          </a:p>
          <a:p>
            <a:pPr marL="52388" lvl="0" indent="0">
              <a:defRPr/>
            </a:pPr>
            <a:r>
              <a:rPr lang="en-US" dirty="0"/>
              <a:t>GUI status for lists can be defined and attached to list level using</a:t>
            </a:r>
          </a:p>
          <a:p>
            <a:pPr marL="52388" lvl="1" indent="0">
              <a:defRPr/>
            </a:pPr>
            <a:r>
              <a:rPr lang="en-US" dirty="0"/>
              <a:t>  SET  PF-STATUS in executable program.</a:t>
            </a:r>
          </a:p>
          <a:p>
            <a:pPr marL="52388" lvl="0" indent="0">
              <a:defRPr/>
            </a:pPr>
            <a:endParaRPr lang="en-US" dirty="0"/>
          </a:p>
          <a:p>
            <a:pPr marL="52388" lvl="0" indent="0">
              <a:defRPr/>
            </a:pPr>
            <a:r>
              <a:rPr lang="en-US" dirty="0"/>
              <a:t> Function codes are used for this purpose and they will be </a:t>
            </a:r>
          </a:p>
          <a:p>
            <a:pPr marL="52388" lvl="0" indent="0">
              <a:buNone/>
              <a:defRPr/>
            </a:pPr>
            <a:r>
              <a:rPr lang="en-US" dirty="0"/>
              <a:t>   maintained in the GUI status of the list screen.</a:t>
            </a:r>
          </a:p>
          <a:p>
            <a:pPr marL="52388" lvl="0" indent="0">
              <a:defRPr/>
            </a:pPr>
            <a:endParaRPr lang="en-US" dirty="0"/>
          </a:p>
          <a:p>
            <a:pPr marL="52388" lvl="0" indent="0">
              <a:defRPr/>
            </a:pPr>
            <a:r>
              <a:rPr lang="en-US" dirty="0"/>
              <a:t>The GUI status will be maintained in Menu Painter tool in the ABAP Workbench.</a:t>
            </a:r>
          </a:p>
          <a:p>
            <a:pPr marL="52388" lvl="0" indent="0">
              <a:defRPr/>
            </a:pPr>
            <a:endParaRPr lang="en-US" dirty="0"/>
          </a:p>
          <a:p>
            <a:pPr marL="52388" lvl="0" indent="0">
              <a:defRPr/>
            </a:pPr>
            <a:r>
              <a:rPr lang="en-US" dirty="0"/>
              <a:t>The system assigns function codes to user actions that are list-specific</a:t>
            </a:r>
            <a:r>
              <a:rPr lang="en-US" sz="1800" dirty="0">
                <a:solidFill>
                  <a:schemeClr val="tx1"/>
                </a:solidFill>
                <a:cs typeface="Arial"/>
              </a:rPr>
              <a:t>.</a:t>
            </a:r>
          </a:p>
          <a:p>
            <a:pPr marL="0" lvl="0" indent="0" defTabSz="457200">
              <a:lnSpc>
                <a:spcPct val="100000"/>
              </a:lnSpc>
              <a:spcBef>
                <a:spcPct val="20000"/>
              </a:spcBef>
              <a:spcAft>
                <a:spcPts val="0"/>
              </a:spcAft>
              <a:buClrTx/>
              <a:buNone/>
              <a:defRPr/>
            </a:pPr>
            <a:endParaRPr lang="en-US" sz="1800" dirty="0">
              <a:solidFill>
                <a:schemeClr val="tx1"/>
              </a:solidFill>
              <a:cs typeface="Arial"/>
            </a:endParaRPr>
          </a:p>
          <a:p>
            <a:pPr lvl="0" defTabSz="457200">
              <a:lnSpc>
                <a:spcPct val="100000"/>
              </a:lnSpc>
              <a:spcBef>
                <a:spcPct val="20000"/>
              </a:spcBef>
              <a:spcAft>
                <a:spcPts val="0"/>
              </a:spcAft>
              <a:buClrTx/>
              <a:defRPr/>
            </a:pPr>
            <a:endParaRPr lang="en-US" sz="1800" dirty="0">
              <a:solidFill>
                <a:schemeClr val="tx1"/>
              </a:solidFill>
              <a:cs typeface="Arial"/>
            </a:endParaRPr>
          </a:p>
          <a:p>
            <a:pPr lvl="0" defTabSz="457200">
              <a:lnSpc>
                <a:spcPct val="100000"/>
              </a:lnSpc>
              <a:spcBef>
                <a:spcPct val="20000"/>
              </a:spcBef>
              <a:spcAft>
                <a:spcPts val="0"/>
              </a:spcAft>
              <a:buClrTx/>
              <a:defRPr/>
            </a:pPr>
            <a:endParaRPr lang="en-US" sz="18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2805356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lvl="0" defTabSz="457200">
              <a:lnSpc>
                <a:spcPct val="100000"/>
              </a:lnSpc>
              <a:defRPr/>
            </a:pPr>
            <a:r>
              <a:rPr lang="en-US" dirty="0">
                <a:cs typeface="Arial"/>
              </a:rPr>
              <a:t>Dialog Status and Title in program</a:t>
            </a:r>
          </a:p>
        </p:txBody>
      </p:sp>
      <p:sp>
        <p:nvSpPr>
          <p:cNvPr id="38914" name="Rectangle 3"/>
          <p:cNvSpPr>
            <a:spLocks noGrp="1" noChangeArrowheads="1"/>
          </p:cNvSpPr>
          <p:nvPr>
            <p:ph idx="1"/>
          </p:nvPr>
        </p:nvSpPr>
        <p:spPr/>
        <p:txBody>
          <a:bodyPr/>
          <a:lstStyle/>
          <a:p>
            <a:pPr marL="233363" lvl="1" defTabSz="457200">
              <a:lnSpc>
                <a:spcPct val="100000"/>
              </a:lnSpc>
              <a:spcBef>
                <a:spcPct val="20000"/>
              </a:spcBef>
              <a:spcAft>
                <a:spcPts val="0"/>
              </a:spcAft>
              <a:buClr>
                <a:schemeClr val="tx1">
                  <a:lumMod val="50000"/>
                  <a:lumOff val="50000"/>
                </a:schemeClr>
              </a:buClr>
              <a:defRPr/>
            </a:pPr>
            <a:r>
              <a:rPr lang="en-US" sz="2200" dirty="0"/>
              <a:t>Setting a Dialog-Status</a:t>
            </a:r>
            <a:br>
              <a:rPr lang="en-US" sz="2200" b="1" dirty="0">
                <a:solidFill>
                  <a:schemeClr val="tx1"/>
                </a:solidFill>
                <a:cs typeface="Arial"/>
              </a:rPr>
            </a:br>
            <a:r>
              <a:rPr lang="en-US" dirty="0">
                <a:solidFill>
                  <a:schemeClr val="tx1"/>
                </a:solidFill>
              </a:rPr>
              <a:t>SET PF-STATUS &lt;stat&gt; [EXCLUDING &lt;f&gt;|&lt;itab&gt;] </a:t>
            </a:r>
            <a:br>
              <a:rPr lang="en-US" dirty="0">
                <a:solidFill>
                  <a:schemeClr val="tx1"/>
                </a:solidFill>
              </a:rPr>
            </a:br>
            <a:r>
              <a:rPr lang="en-US" dirty="0">
                <a:solidFill>
                  <a:schemeClr val="tx1"/>
                </a:solidFill>
              </a:rPr>
              <a:t>                     [OF PROGRAM &lt;prog&gt;].                     </a:t>
            </a:r>
          </a:p>
          <a:p>
            <a:pPr lvl="1">
              <a:defRPr/>
            </a:pPr>
            <a:r>
              <a:rPr lang="en-US" dirty="0"/>
              <a:t>This statement sets the status &lt;stat&gt; for the current output list.</a:t>
            </a:r>
          </a:p>
          <a:p>
            <a:pPr lvl="1">
              <a:defRPr/>
            </a:pPr>
            <a:r>
              <a:rPr lang="en-US" dirty="0"/>
              <a:t>SET PF-STATUS SPACE is used  to set the standard list status.</a:t>
            </a:r>
          </a:p>
          <a:p>
            <a:pPr>
              <a:defRPr/>
            </a:pPr>
            <a:r>
              <a:rPr lang="en-US" dirty="0"/>
              <a:t>Setting a Title for a List</a:t>
            </a:r>
          </a:p>
          <a:p>
            <a:pPr marL="231775" lvl="0" indent="-231775" defTabSz="457200">
              <a:lnSpc>
                <a:spcPct val="100000"/>
              </a:lnSpc>
              <a:spcBef>
                <a:spcPct val="20000"/>
              </a:spcBef>
              <a:spcAft>
                <a:spcPts val="0"/>
              </a:spcAft>
              <a:buClrTx/>
              <a:buNone/>
              <a:defRPr/>
            </a:pPr>
            <a:r>
              <a:rPr lang="en-US" sz="2000" dirty="0">
                <a:solidFill>
                  <a:schemeClr val="tx1"/>
                </a:solidFill>
                <a:cs typeface="Arial"/>
              </a:rPr>
              <a:t>     		SET TITLEBAR &lt;ttl&gt; [WITH &lt;g1&gt; ... &lt;g9&gt;]</a:t>
            </a:r>
            <a:br>
              <a:rPr lang="en-US" sz="2000" dirty="0">
                <a:solidFill>
                  <a:schemeClr val="tx1"/>
                </a:solidFill>
                <a:cs typeface="Arial"/>
              </a:rPr>
            </a:br>
            <a:r>
              <a:rPr lang="en-US" sz="2000" dirty="0">
                <a:solidFill>
                  <a:schemeClr val="tx1"/>
                </a:solidFill>
                <a:cs typeface="Arial"/>
              </a:rPr>
              <a:t>                   [OF PROGRAM &lt;prog&gt;].</a:t>
            </a:r>
          </a:p>
          <a:p>
            <a:pPr lvl="1">
              <a:defRPr/>
            </a:pPr>
            <a:r>
              <a:rPr lang="en-US" dirty="0"/>
              <a:t>The above statement will set the title of the user interface for the output list.</a:t>
            </a:r>
          </a:p>
          <a:p>
            <a:pPr lvl="1">
              <a:defRPr/>
            </a:pPr>
            <a:r>
              <a:rPr lang="en-US" dirty="0"/>
              <a:t>This will remain active for all screens until another SET TITLEBAR is specified.</a:t>
            </a:r>
          </a:p>
          <a:p>
            <a:pPr marL="742950" lvl="1" indent="-285750" defTabSz="457200">
              <a:lnSpc>
                <a:spcPct val="100000"/>
              </a:lnSpc>
              <a:spcBef>
                <a:spcPct val="20000"/>
              </a:spcBef>
              <a:spcAft>
                <a:spcPts val="0"/>
              </a:spcAft>
              <a:buClrTx/>
              <a:buFont typeface="Arial"/>
              <a:buChar char="–"/>
              <a:defRPr/>
            </a:pPr>
            <a:endParaRPr lang="en-US" dirty="0">
              <a:solidFill>
                <a:schemeClr val="tx1"/>
              </a:solidFill>
            </a:endParaRPr>
          </a:p>
          <a:p>
            <a:pPr marL="231775" lvl="0" indent="-231775"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marL="231775" indent="-231775" defTabSz="457200">
              <a:lnSpc>
                <a:spcPct val="100000"/>
              </a:lnSpc>
              <a:spcBef>
                <a:spcPct val="20000"/>
              </a:spcBef>
              <a:spcAft>
                <a:spcPts val="0"/>
              </a:spcAft>
              <a:buClrTx/>
              <a:buFont typeface="Arial"/>
              <a:buChar char="•"/>
              <a:defRPr/>
            </a:pPr>
            <a:endParaRPr lang="en-US" sz="2000" b="1" dirty="0">
              <a:solidFill>
                <a:schemeClr val="tx1"/>
              </a:solidFill>
              <a:cs typeface="Arial"/>
            </a:endParaRPr>
          </a:p>
          <a:p>
            <a:pPr marL="231775" lvl="0" indent="-231775"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1860124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lvl="0"/>
            <a:br>
              <a:rPr lang="en-US" dirty="0">
                <a:cs typeface="Arial"/>
              </a:rPr>
            </a:br>
            <a:r>
              <a:rPr lang="en-US" sz="3100" dirty="0">
                <a:cs typeface="Arial"/>
              </a:rPr>
              <a:t>Menu Painter</a:t>
            </a:r>
            <a:br>
              <a:rPr lang="en-US" dirty="0">
                <a:cs typeface="Arial"/>
              </a:rPr>
            </a:br>
            <a:endParaRPr lang="en-US" altLang="en-US" dirty="0"/>
          </a:p>
        </p:txBody>
      </p:sp>
      <p:sp>
        <p:nvSpPr>
          <p:cNvPr id="38914" name="Rectangle 3"/>
          <p:cNvSpPr>
            <a:spLocks noGrp="1" noChangeArrowheads="1"/>
          </p:cNvSpPr>
          <p:nvPr>
            <p:ph idx="1"/>
          </p:nvPr>
        </p:nvSpPr>
        <p:spPr>
          <a:xfrm>
            <a:off x="174171" y="1353251"/>
            <a:ext cx="8845484" cy="4643751"/>
          </a:xfrm>
        </p:spPr>
        <p:txBody>
          <a:bodyPr/>
          <a:lstStyle/>
          <a:p>
            <a:pPr lvl="1">
              <a:defRPr/>
            </a:pPr>
            <a:r>
              <a:rPr lang="en-US" dirty="0"/>
              <a:t>It is a tool used to design the user interfaces for ABAP Programs.</a:t>
            </a:r>
          </a:p>
          <a:p>
            <a:pPr lvl="1">
              <a:defRPr/>
            </a:pPr>
            <a:r>
              <a:rPr lang="en-US" dirty="0"/>
              <a:t>The GUI status will be maintained in Menu Painter tool in the ABAP Workbench</a:t>
            </a:r>
          </a:p>
          <a:p>
            <a:pPr lvl="1">
              <a:defRPr/>
            </a:pPr>
            <a:r>
              <a:rPr lang="en-US" dirty="0"/>
              <a:t>GUI status means, the instance of the interface consisting of menu bar, a standard toolbar, an application toolbar, and a function key setting.</a:t>
            </a:r>
          </a:p>
          <a:p>
            <a:pPr lvl="1">
              <a:defRPr/>
            </a:pPr>
            <a:endParaRPr lang="en-US" dirty="0"/>
          </a:p>
          <a:p>
            <a:pPr lvl="1">
              <a:defRPr/>
            </a:pPr>
            <a:r>
              <a:rPr lang="en-US" dirty="0"/>
              <a:t>The GUI status and GUI </a:t>
            </a:r>
          </a:p>
          <a:p>
            <a:pPr marL="684168" lvl="2" indent="-285750">
              <a:defRPr/>
            </a:pPr>
            <a:r>
              <a:rPr lang="en-US" dirty="0"/>
              <a:t>title defines how the user </a:t>
            </a:r>
          </a:p>
          <a:p>
            <a:pPr marL="684168" lvl="2" indent="-285750">
              <a:defRPr/>
            </a:pPr>
            <a:r>
              <a:rPr lang="en-US" dirty="0"/>
              <a:t>interface will look and</a:t>
            </a:r>
          </a:p>
          <a:p>
            <a:pPr marL="684168" lvl="2" indent="-285750">
              <a:defRPr/>
            </a:pPr>
            <a:r>
              <a:rPr lang="en-US" dirty="0"/>
              <a:t>behave in an ABAP program.</a:t>
            </a:r>
          </a:p>
          <a:p>
            <a:pPr marL="638082" lvl="3" indent="-171450">
              <a:buFont typeface="Arial" panose="020B0604020202020204" pitchFamily="34" charset="0"/>
              <a:buChar char="•"/>
              <a:defRPr/>
            </a:pPr>
            <a:r>
              <a:rPr lang="en-US" dirty="0"/>
              <a:t>T-CODE  SE41.</a:t>
            </a:r>
          </a:p>
          <a:p>
            <a:pPr marL="0" lvl="0" indent="0" defTabSz="457200">
              <a:lnSpc>
                <a:spcPct val="100000"/>
              </a:lnSpc>
              <a:spcBef>
                <a:spcPct val="20000"/>
              </a:spcBef>
              <a:spcAft>
                <a:spcPts val="0"/>
              </a:spcAft>
              <a:buClrTx/>
              <a:buNone/>
              <a:defRPr/>
            </a:pPr>
            <a:endParaRPr lang="en-US" sz="2000" dirty="0">
              <a:solidFill>
                <a:schemeClr val="tx1"/>
              </a:solidFill>
              <a:cs typeface="Arial"/>
            </a:endParaRPr>
          </a:p>
          <a:p>
            <a:pPr marL="231775" lvl="0" indent="-231775"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marL="231775" lvl="0" indent="-231775" defTabSz="457200">
              <a:lnSpc>
                <a:spcPct val="100000"/>
              </a:lnSpc>
              <a:spcBef>
                <a:spcPct val="20000"/>
              </a:spcBef>
              <a:spcAft>
                <a:spcPts val="0"/>
              </a:spcAft>
              <a:buClrTx/>
              <a:buFont typeface="Arial"/>
              <a:buChar char="•"/>
              <a:defRPr/>
            </a:pPr>
            <a:endParaRPr lang="en-US" sz="2000" dirty="0">
              <a:solidFill>
                <a:schemeClr val="tx1"/>
              </a:solidFill>
              <a:cs typeface="Arial"/>
            </a:endParaRPr>
          </a:p>
          <a:p>
            <a:pPr eaLnBrk="1" hangingPunct="1">
              <a:buFontTx/>
              <a:buNone/>
            </a:pPr>
            <a:endParaRPr lang="en-US" altLang="en-US" sz="18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629" y="2640029"/>
            <a:ext cx="5283200" cy="34388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0124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br>
              <a:rPr lang="en-US" dirty="0">
                <a:cs typeface="Arial"/>
              </a:rPr>
            </a:br>
            <a:r>
              <a:rPr lang="en-US" sz="2900" dirty="0">
                <a:cs typeface="Arial"/>
              </a:rPr>
              <a:t>Menu Painter</a:t>
            </a:r>
            <a:br>
              <a:rPr lang="en-US" dirty="0">
                <a:cs typeface="Arial"/>
              </a:rPr>
            </a:br>
            <a:endParaRPr lang="en-US" altLang="en-US" dirty="0"/>
          </a:p>
        </p:txBody>
      </p:sp>
      <p:sp>
        <p:nvSpPr>
          <p:cNvPr id="38914" name="Rectangle 3"/>
          <p:cNvSpPr>
            <a:spLocks noGrp="1" noChangeArrowheads="1"/>
          </p:cNvSpPr>
          <p:nvPr>
            <p:ph idx="1"/>
          </p:nvPr>
        </p:nvSpPr>
        <p:spPr/>
        <p:txBody>
          <a:bodyPr/>
          <a:lstStyle/>
          <a:p>
            <a:pPr lvl="0">
              <a:defRPr/>
            </a:pPr>
            <a:r>
              <a:rPr lang="en-US" dirty="0"/>
              <a:t>Menu Bar Consists  of the following the options. </a:t>
            </a:r>
          </a:p>
          <a:p>
            <a:pPr lvl="1">
              <a:defRPr/>
            </a:pPr>
            <a:r>
              <a:rPr lang="en-US" dirty="0"/>
              <a:t>Menu Bar</a:t>
            </a:r>
          </a:p>
          <a:p>
            <a:pPr lvl="1">
              <a:defRPr/>
            </a:pPr>
            <a:r>
              <a:rPr lang="en-US" dirty="0"/>
              <a:t>Application Toolbar</a:t>
            </a:r>
          </a:p>
          <a:p>
            <a:pPr lvl="1">
              <a:defRPr/>
            </a:pPr>
            <a:r>
              <a:rPr lang="en-US" dirty="0"/>
              <a:t>Function Keys</a:t>
            </a:r>
            <a:endParaRPr lang="en-US"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3" y="3113424"/>
            <a:ext cx="8229601" cy="29754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0124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cs typeface="Arial"/>
              </a:rPr>
              <a:t>Menu Painter - Menu Bar</a:t>
            </a:r>
            <a:endParaRPr lang="en-US" altLang="en-US" dirty="0"/>
          </a:p>
        </p:txBody>
      </p:sp>
      <p:sp>
        <p:nvSpPr>
          <p:cNvPr id="38914" name="Rectangle 3"/>
          <p:cNvSpPr>
            <a:spLocks noGrp="1" noChangeArrowheads="1"/>
          </p:cNvSpPr>
          <p:nvPr>
            <p:ph idx="1"/>
          </p:nvPr>
        </p:nvSpPr>
        <p:spPr/>
        <p:txBody>
          <a:bodyPr/>
          <a:lstStyle/>
          <a:p>
            <a:pPr lvl="1">
              <a:defRPr/>
            </a:pPr>
            <a:r>
              <a:rPr lang="en-US" dirty="0"/>
              <a:t>A menu bar may contain six menus.</a:t>
            </a:r>
          </a:p>
          <a:p>
            <a:pPr lvl="1">
              <a:defRPr/>
            </a:pPr>
            <a:r>
              <a:rPr lang="en-US" dirty="0"/>
              <a:t>Two standard menus are added by default</a:t>
            </a:r>
          </a:p>
          <a:p>
            <a:pPr lvl="2">
              <a:defRPr/>
            </a:pPr>
            <a:r>
              <a:rPr lang="en-US" dirty="0"/>
              <a:t>System </a:t>
            </a:r>
          </a:p>
          <a:p>
            <a:pPr lvl="2">
              <a:defRPr/>
            </a:pPr>
            <a:r>
              <a:rPr lang="en-US" dirty="0"/>
              <a:t>Help</a:t>
            </a:r>
          </a:p>
          <a:p>
            <a:pPr lvl="1">
              <a:defRPr/>
            </a:pPr>
            <a:r>
              <a:rPr lang="en-US" dirty="0"/>
              <a:t>The two menus are displayed at the right-hand end of the menu bar</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80" y="3246888"/>
            <a:ext cx="7450818" cy="20478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0124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pPr lvl="0"/>
            <a:br>
              <a:rPr lang="en-US" dirty="0"/>
            </a:br>
            <a:r>
              <a:rPr lang="en-US" sz="2900" dirty="0">
                <a:cs typeface="Arial"/>
              </a:rPr>
              <a:t>Menu Painter - Application Toolbar</a:t>
            </a:r>
            <a:br>
              <a:rPr lang="en-US" dirty="0">
                <a:cs typeface="Arial"/>
              </a:rPr>
            </a:br>
            <a:endParaRPr lang="en-US" altLang="en-US" dirty="0"/>
          </a:p>
        </p:txBody>
      </p:sp>
      <p:sp>
        <p:nvSpPr>
          <p:cNvPr id="38914" name="Rectangle 3"/>
          <p:cNvSpPr>
            <a:spLocks noGrp="1" noChangeArrowheads="1"/>
          </p:cNvSpPr>
          <p:nvPr>
            <p:ph idx="1"/>
          </p:nvPr>
        </p:nvSpPr>
        <p:spPr/>
        <p:txBody>
          <a:bodyPr/>
          <a:lstStyle/>
          <a:p>
            <a:pPr lvl="1">
              <a:defRPr/>
            </a:pPr>
            <a:r>
              <a:rPr lang="en-US" dirty="0"/>
              <a:t>A function to a function key must be assigned before it can be  included in the application toolbar.</a:t>
            </a:r>
          </a:p>
          <a:p>
            <a:pPr lvl="1">
              <a:defRPr/>
            </a:pPr>
            <a:r>
              <a:rPr lang="en-US" dirty="0"/>
              <a:t>A maximum of  35 pushbuttons in the application toolbar can be included. </a:t>
            </a:r>
          </a:p>
          <a:p>
            <a:pPr lvl="1">
              <a:defRPr/>
            </a:pPr>
            <a:r>
              <a:rPr lang="en-US" dirty="0"/>
              <a:t>Application toolbar functions contains</a:t>
            </a:r>
          </a:p>
          <a:p>
            <a:pPr lvl="2">
              <a:defRPr/>
            </a:pPr>
            <a:r>
              <a:rPr lang="en-US" dirty="0"/>
              <a:t>Icon </a:t>
            </a:r>
          </a:p>
          <a:p>
            <a:pPr lvl="2">
              <a:defRPr/>
            </a:pPr>
            <a:r>
              <a:rPr lang="en-US" dirty="0"/>
              <a:t>Text  or</a:t>
            </a:r>
          </a:p>
          <a:p>
            <a:pPr lvl="2">
              <a:defRPr/>
            </a:pPr>
            <a:r>
              <a:rPr lang="en-US" dirty="0"/>
              <a:t>Both Icon and Text </a:t>
            </a:r>
          </a:p>
          <a:p>
            <a:pPr eaLnBrk="1" hangingPunct="1">
              <a:buFontTx/>
              <a:buNone/>
            </a:pPr>
            <a:endParaRPr lang="en-US" altLang="en-US" sz="1800" dirty="0">
              <a:solidFill>
                <a:schemeClr val="tx1"/>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879677"/>
            <a:ext cx="5847670" cy="32975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0124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cs typeface="Arial"/>
              </a:rPr>
              <a:t>Menu Painter - F</a:t>
            </a:r>
            <a:r>
              <a:rPr lang="en-US" dirty="0"/>
              <a:t>unction Keys</a:t>
            </a:r>
            <a:endParaRPr lang="en-US" altLang="en-US" dirty="0"/>
          </a:p>
        </p:txBody>
      </p:sp>
      <p:sp>
        <p:nvSpPr>
          <p:cNvPr id="38914" name="Rectangle 3"/>
          <p:cNvSpPr>
            <a:spLocks noGrp="1" noChangeArrowheads="1"/>
          </p:cNvSpPr>
          <p:nvPr>
            <p:ph idx="1"/>
          </p:nvPr>
        </p:nvSpPr>
        <p:spPr/>
        <p:txBody>
          <a:bodyPr/>
          <a:lstStyle/>
          <a:p>
            <a:pPr lvl="0">
              <a:defRPr/>
            </a:pPr>
            <a:r>
              <a:rPr lang="en-US" dirty="0"/>
              <a:t>A function keys contain the.</a:t>
            </a:r>
          </a:p>
          <a:p>
            <a:pPr lvl="2">
              <a:defRPr/>
            </a:pPr>
            <a:r>
              <a:rPr lang="en-US" altLang="en-US" dirty="0"/>
              <a:t>Standard Toolbar.</a:t>
            </a:r>
          </a:p>
          <a:p>
            <a:pPr lvl="2">
              <a:defRPr/>
            </a:pPr>
            <a:r>
              <a:rPr lang="en-US" altLang="en-US" dirty="0"/>
              <a:t>Recommended Function Key Settings.</a:t>
            </a:r>
          </a:p>
          <a:p>
            <a:pPr lvl="2">
              <a:defRPr/>
            </a:pPr>
            <a:r>
              <a:rPr lang="en-US" altLang="en-US" dirty="0"/>
              <a:t>Freely Assigned Function Keys.</a:t>
            </a:r>
          </a:p>
          <a:p>
            <a:pPr eaLnBrk="1" hangingPunct="1">
              <a:buFontTx/>
              <a:buNone/>
            </a:pPr>
            <a:endParaRPr lang="en-US" altLang="en-US" sz="1800"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2" y="2954634"/>
            <a:ext cx="7924809" cy="3149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0124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a:t>
            </a:r>
          </a:p>
        </p:txBody>
      </p:sp>
      <p:sp>
        <p:nvSpPr>
          <p:cNvPr id="3" name="Content Placeholder 2"/>
          <p:cNvSpPr>
            <a:spLocks noGrp="1"/>
          </p:cNvSpPr>
          <p:nvPr>
            <p:ph idx="1"/>
          </p:nvPr>
        </p:nvSpPr>
        <p:spPr/>
        <p:txBody>
          <a:bodyPr/>
          <a:lstStyle/>
          <a:p>
            <a:r>
              <a:rPr lang="en-US" altLang="en-US" dirty="0"/>
              <a:t>Question 1. ______</a:t>
            </a:r>
            <a:r>
              <a:rPr lang="en-US" dirty="0"/>
              <a:t>event occurs before the standard selection screen is called.</a:t>
            </a:r>
            <a:endParaRPr lang="en-US" altLang="en-US" dirty="0"/>
          </a:p>
          <a:p>
            <a:r>
              <a:rPr lang="en-US" altLang="en-US" dirty="0"/>
              <a:t>Question 2: </a:t>
            </a:r>
            <a:r>
              <a:rPr lang="en-US" dirty="0"/>
              <a:t>The ____ keyword is used to store data objects.</a:t>
            </a:r>
            <a:endParaRPr lang="en-US" altLang="en-US" dirty="0">
              <a:ea typeface="Arial Unicode MS" panose="020B0604020202020204" pitchFamily="34" charset="-128"/>
              <a:cs typeface="Arial Unicode MS" panose="020B0604020202020204" pitchFamily="34" charset="-128"/>
            </a:endParaRPr>
          </a:p>
          <a:p>
            <a:r>
              <a:rPr lang="en-US" altLang="en-US" dirty="0">
                <a:ea typeface="Arial Unicode MS" panose="020B0604020202020204" pitchFamily="34" charset="-128"/>
                <a:cs typeface="Arial Unicode MS" panose="020B0604020202020204" pitchFamily="34" charset="-128"/>
              </a:rPr>
              <a:t>Question 3: _____</a:t>
            </a:r>
            <a:r>
              <a:rPr lang="en-US" dirty="0"/>
              <a:t> is a tool used to design the user interfaces for ABAP Programs.</a:t>
            </a:r>
            <a:endParaRPr lang="en-US" altLang="en-US" dirty="0"/>
          </a:p>
          <a:p>
            <a:endParaRPr lang="en-US" dirty="0"/>
          </a:p>
        </p:txBody>
      </p:sp>
    </p:spTree>
    <p:extLst>
      <p:ext uri="{BB962C8B-B14F-4D97-AF65-F5344CB8AC3E}">
        <p14:creationId xmlns:p14="http://schemas.microsoft.com/office/powerpoint/2010/main" val="158131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To Generate  a list using simple reports</a:t>
            </a:r>
          </a:p>
          <a:p>
            <a:pPr lvl="1"/>
            <a:r>
              <a:rPr lang="en-US" dirty="0"/>
              <a:t>To use different events in the report</a:t>
            </a:r>
          </a:p>
          <a:p>
            <a:pPr lvl="1"/>
            <a:r>
              <a:rPr lang="en-US" dirty="0"/>
              <a:t>To Illustrate events triggering  interactive reports</a:t>
            </a:r>
          </a:p>
          <a:p>
            <a:pPr lvl="1"/>
            <a:r>
              <a:rPr lang="en-US" dirty="0"/>
              <a:t>To Develop programs on Interactive reports by using the </a:t>
            </a:r>
          </a:p>
          <a:p>
            <a:pPr marL="174625" lvl="1" indent="0">
              <a:buNone/>
            </a:pPr>
            <a:r>
              <a:rPr lang="en-US" dirty="0"/>
              <a:t>    At Line-Selection and At User-Command Events.</a:t>
            </a:r>
          </a:p>
          <a:p>
            <a:pPr lvl="1"/>
            <a:r>
              <a:rPr lang="en-US" dirty="0"/>
              <a:t>To Design Menus, Function Keys and application tool bar.</a:t>
            </a:r>
          </a:p>
          <a:p>
            <a:pPr lvl="1"/>
            <a:endParaRPr lang="en-US" dirty="0">
              <a:solidFill>
                <a:schemeClr val="tx1"/>
              </a:solidFill>
            </a:endParaRPr>
          </a:p>
        </p:txBody>
      </p:sp>
    </p:spTree>
    <p:extLst>
      <p:ext uri="{BB962C8B-B14F-4D97-AF65-F5344CB8AC3E}">
        <p14:creationId xmlns:p14="http://schemas.microsoft.com/office/powerpoint/2010/main" val="341339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Event Blocks in Executable Programs </a:t>
            </a:r>
            <a:endParaRPr lang="en-US" altLang="en-US" dirty="0"/>
          </a:p>
        </p:txBody>
      </p:sp>
      <p:sp>
        <p:nvSpPr>
          <p:cNvPr id="38914" name="Rectangle 3"/>
          <p:cNvSpPr>
            <a:spLocks noGrp="1" noChangeArrowheads="1"/>
          </p:cNvSpPr>
          <p:nvPr>
            <p:ph idx="1"/>
          </p:nvPr>
        </p:nvSpPr>
        <p:spPr/>
        <p:txBody>
          <a:bodyPr>
            <a:normAutofit fontScale="77500" lnSpcReduction="20000"/>
          </a:bodyPr>
          <a:lstStyle/>
          <a:p>
            <a:r>
              <a:rPr lang="en-US" dirty="0"/>
              <a:t> The following events occur when you run a typical executable program 	 </a:t>
            </a:r>
          </a:p>
          <a:p>
            <a:pPr lvl="1"/>
            <a:r>
              <a:rPr lang="en-US" sz="1600" dirty="0"/>
              <a:t>INITIALIZATION: Before the standard selection screen is displayed. </a:t>
            </a:r>
          </a:p>
          <a:p>
            <a:pPr lvl="1"/>
            <a:r>
              <a:rPr lang="en-US" sz="1600" dirty="0"/>
              <a:t>AT SELECTION-SCREEN: After user input on a selection screen has been processed, but while the selection screen is still active. </a:t>
            </a:r>
          </a:p>
          <a:p>
            <a:pPr lvl="1"/>
            <a:r>
              <a:rPr lang="en-US" sz="1600" dirty="0"/>
              <a:t>START-OF-SELECTION: After the standard selection screen has been processed, before data is read from the database. </a:t>
            </a:r>
          </a:p>
          <a:p>
            <a:pPr lvl="1"/>
            <a:r>
              <a:rPr lang="en-US" sz="1600" dirty="0"/>
              <a:t>END-OF-SELECTION: After all data has been read by the logical database. </a:t>
            </a:r>
          </a:p>
          <a:p>
            <a:pPr lvl="1"/>
            <a:r>
              <a:rPr lang="en-US" sz="1600" dirty="0"/>
              <a:t>TOP-OF-PAGE: In list processing when a new page starts. </a:t>
            </a:r>
          </a:p>
          <a:p>
            <a:pPr lvl="1"/>
            <a:r>
              <a:rPr lang="en-US" sz="1600" dirty="0"/>
              <a:t>END-OF-PAGE: In list processing when a page ends. </a:t>
            </a:r>
          </a:p>
          <a:p>
            <a:pPr lvl="1"/>
            <a:r>
              <a:rPr lang="en-US" sz="1600" dirty="0"/>
              <a:t>AT LINE-SELECTION: Event is triggered by either the user double clicking a particular line or using F2 to select it. </a:t>
            </a:r>
          </a:p>
          <a:p>
            <a:pPr lvl="1"/>
            <a:r>
              <a:rPr lang="en-US" sz="1600" dirty="0"/>
              <a:t>AT PF&lt;NN&gt;: When the user triggers the predefined function code PF&lt;NN&gt;. </a:t>
            </a:r>
          </a:p>
          <a:p>
            <a:pPr lvl="1"/>
            <a:r>
              <a:rPr lang="en-US" sz="1600" dirty="0"/>
              <a:t>AT USER-COMMAND: When the user triggers a function code defined in the program. </a:t>
            </a:r>
          </a:p>
          <a:p>
            <a:pPr lvl="1"/>
            <a:r>
              <a:rPr lang="en-US" sz="1600" dirty="0"/>
              <a:t>TOP-OF-PAGE DURING LINE SELECTION: Event called during list processing when a detailed list is called. </a:t>
            </a:r>
          </a:p>
          <a:p>
            <a:pPr lvl="1"/>
            <a:endParaRPr lang="en-US" sz="1600" dirty="0"/>
          </a:p>
        </p:txBody>
      </p:sp>
    </p:spTree>
    <p:extLst>
      <p:ext uri="{BB962C8B-B14F-4D97-AF65-F5344CB8AC3E}">
        <p14:creationId xmlns:p14="http://schemas.microsoft.com/office/powerpoint/2010/main" val="81538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Initialization </a:t>
            </a:r>
            <a:endParaRPr lang="en-US" altLang="en-US" dirty="0"/>
          </a:p>
        </p:txBody>
      </p:sp>
      <p:sp>
        <p:nvSpPr>
          <p:cNvPr id="38914" name="Rectangle 3"/>
          <p:cNvSpPr>
            <a:spLocks noGrp="1" noChangeArrowheads="1"/>
          </p:cNvSpPr>
          <p:nvPr>
            <p:ph idx="1"/>
          </p:nvPr>
        </p:nvSpPr>
        <p:spPr/>
        <p:txBody>
          <a:bodyPr/>
          <a:lstStyle/>
          <a:p>
            <a:pPr lvl="0"/>
            <a:r>
              <a:rPr lang="en-US" dirty="0"/>
              <a:t>The input fields of the standard selection screen can only be initialized once the program has been started.</a:t>
            </a:r>
          </a:p>
          <a:p>
            <a:r>
              <a:rPr lang="en-US" dirty="0"/>
              <a:t>Processed before the presentation of the selection screen can be used to initialize values in the selection screen or to assign values to any parameters or the select-options that appear on the selection screen. </a:t>
            </a:r>
          </a:p>
          <a:p>
            <a:r>
              <a:rPr lang="en-US" dirty="0"/>
              <a:t>If an executable program declares a standard selection screen, the same program will be automatically called again by the system once the selection screen has been executed. This triggers the INITIALIZATION event again</a:t>
            </a:r>
            <a:r>
              <a:rPr lang="en-US" sz="1800" dirty="0">
                <a:solidFill>
                  <a:schemeClr val="tx1"/>
                </a:solidFill>
                <a:cs typeface="Arial"/>
              </a:rPr>
              <a:t>.	</a:t>
            </a:r>
          </a:p>
          <a:p>
            <a:pPr marL="0" indent="0">
              <a:buNone/>
            </a:pPr>
            <a:endParaRPr lang="en-US" sz="1800" dirty="0">
              <a:solidFill>
                <a:schemeClr val="tx1"/>
              </a:solidFill>
            </a:endParaRPr>
          </a:p>
          <a:p>
            <a:pPr lvl="0" algn="just" defTabSz="457200">
              <a:lnSpc>
                <a:spcPct val="100000"/>
              </a:lnSpc>
              <a:spcBef>
                <a:spcPct val="20000"/>
              </a:spcBef>
              <a:spcAft>
                <a:spcPts val="0"/>
              </a:spcAft>
              <a:buClrTx/>
              <a:defRPr/>
            </a:pPr>
            <a:endParaRPr lang="en-US" sz="1800" dirty="0">
              <a:solidFill>
                <a:schemeClr val="tx1"/>
              </a:solidFill>
              <a:cs typeface="Arial"/>
            </a:endParaRPr>
          </a:p>
          <a:p>
            <a:pPr marL="0" lvl="0" indent="0" algn="just" defTabSz="457200">
              <a:lnSpc>
                <a:spcPct val="100000"/>
              </a:lnSpc>
              <a:spcBef>
                <a:spcPct val="20000"/>
              </a:spcBef>
              <a:spcAft>
                <a:spcPts val="0"/>
              </a:spcAft>
              <a:buClrTx/>
              <a:buNone/>
              <a:defRPr/>
            </a:pPr>
            <a:endParaRPr lang="en-US" sz="1800" dirty="0">
              <a:solidFill>
                <a:schemeClr val="tx1"/>
              </a:solidFill>
              <a:cs typeface="Arial"/>
            </a:endParaRPr>
          </a:p>
          <a:p>
            <a:pPr marL="742950" lvl="1" indent="-285750" defTabSz="457200">
              <a:lnSpc>
                <a:spcPct val="100000"/>
              </a:lnSpc>
              <a:spcBef>
                <a:spcPct val="20000"/>
              </a:spcBef>
              <a:spcAft>
                <a:spcPts val="0"/>
              </a:spcAft>
              <a:buClrTx/>
              <a:buFont typeface="Arial"/>
              <a:buChar char="–"/>
              <a:defRPr/>
            </a:pPr>
            <a:endParaRPr lang="en-US" dirty="0">
              <a:solidFill>
                <a:schemeClr val="tx1"/>
              </a:solidFill>
            </a:endParaRPr>
          </a:p>
          <a:p>
            <a:endParaRPr lang="en-US" sz="1800" dirty="0">
              <a:solidFill>
                <a:schemeClr val="tx1"/>
              </a:solidFil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40337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a:t>
            </a:r>
          </a:p>
        </p:txBody>
      </p:sp>
      <p:sp>
        <p:nvSpPr>
          <p:cNvPr id="3" name="Content Placeholder 2"/>
          <p:cNvSpPr>
            <a:spLocks noGrp="1"/>
          </p:cNvSpPr>
          <p:nvPr>
            <p:ph idx="1"/>
          </p:nvPr>
        </p:nvSpPr>
        <p:spPr/>
        <p:txBody>
          <a:bodyPr/>
          <a:lstStyle/>
          <a:p>
            <a:pPr marL="0" indent="0">
              <a:buNone/>
            </a:pPr>
            <a:r>
              <a:rPr lang="en-US" sz="1800" dirty="0">
                <a:solidFill>
                  <a:schemeClr val="tx1"/>
                </a:solidFill>
              </a:rPr>
              <a:t>REPORT  ZCAP_REPORT. </a:t>
            </a:r>
          </a:p>
          <a:p>
            <a:pPr marL="0" indent="0">
              <a:buNone/>
            </a:pPr>
            <a:r>
              <a:rPr lang="en-US" sz="1800" dirty="0">
                <a:solidFill>
                  <a:schemeClr val="tx1"/>
                </a:solidFill>
              </a:rPr>
              <a:t>PARAMETERS DATUM TYPE SY-DATUM DEFAULT SY-DATUM.</a:t>
            </a:r>
          </a:p>
          <a:p>
            <a:pPr marL="0" indent="0">
              <a:buNone/>
            </a:pPr>
            <a:r>
              <a:rPr lang="en-US" sz="1800" dirty="0">
                <a:solidFill>
                  <a:schemeClr val="tx1"/>
                </a:solidFill>
              </a:rPr>
              <a:t>INITIALIZATION. </a:t>
            </a:r>
          </a:p>
          <a:p>
            <a:pPr marL="0" indent="0">
              <a:buNone/>
            </a:pPr>
            <a:r>
              <a:rPr lang="en-US" sz="1800" dirty="0">
                <a:solidFill>
                  <a:schemeClr val="tx1"/>
                </a:solidFill>
              </a:rPr>
              <a:t>CITY_FR = 'NEW YORK'. CITY_TO = 'FRANKFURT'. </a:t>
            </a:r>
          </a:p>
          <a:p>
            <a:pPr marL="0" indent="0">
              <a:buNone/>
            </a:pPr>
            <a:r>
              <a:rPr lang="en-US" sz="1800" dirty="0">
                <a:solidFill>
                  <a:schemeClr val="tx1"/>
                </a:solidFill>
              </a:rPr>
              <a:t>CARRID-SIGN = 'I'. CARRID-OPTION = 'EQ'.</a:t>
            </a:r>
          </a:p>
          <a:p>
            <a:pPr marL="0" indent="0">
              <a:buNone/>
            </a:pPr>
            <a:r>
              <a:rPr lang="en-US" sz="1800" dirty="0">
                <a:solidFill>
                  <a:schemeClr val="tx1"/>
                </a:solidFill>
              </a:rPr>
              <a:t>CARRID-LOW = 'AA'. APPEND CARRID.                        Output:</a:t>
            </a:r>
          </a:p>
          <a:p>
            <a:pPr marL="0" indent="0">
              <a:buNone/>
            </a:pPr>
            <a:r>
              <a:rPr lang="en-US" sz="1800" dirty="0">
                <a:solidFill>
                  <a:schemeClr val="tx1"/>
                </a:solidFill>
              </a:rPr>
              <a:t>DATUM+6(2) = '01'.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324" y="3753758"/>
            <a:ext cx="45815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25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Initialization Event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808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dirty="0"/>
              <a:t>At Selection-Screen </a:t>
            </a:r>
            <a:endParaRPr lang="en-US" altLang="en-US" dirty="0"/>
          </a:p>
        </p:txBody>
      </p:sp>
      <p:sp>
        <p:nvSpPr>
          <p:cNvPr id="38914" name="Rectangle 3"/>
          <p:cNvSpPr>
            <a:spLocks noGrp="1" noChangeArrowheads="1"/>
          </p:cNvSpPr>
          <p:nvPr>
            <p:ph idx="1"/>
          </p:nvPr>
        </p:nvSpPr>
        <p:spPr/>
        <p:txBody>
          <a:bodyPr/>
          <a:lstStyle/>
          <a:p>
            <a:pPr lvl="0">
              <a:defRPr/>
            </a:pPr>
            <a:r>
              <a:rPr lang="en-US" dirty="0"/>
              <a:t>This is the basic form of events which occurs when the selection screen is being processed.</a:t>
            </a:r>
          </a:p>
          <a:p>
            <a:pPr lvl="0">
              <a:defRPr/>
            </a:pPr>
            <a:r>
              <a:rPr lang="en-US" dirty="0"/>
              <a:t>It is used to validate the information which is entered in the selection screen.</a:t>
            </a:r>
          </a:p>
          <a:p>
            <a:pPr lvl="0">
              <a:defRPr/>
            </a:pPr>
            <a:r>
              <a:rPr lang="en-US" dirty="0"/>
              <a:t>The standard selection screen is called automatically in the mid of the INITIALIZATION and START-OF-SELECTION events, either in an executable program or in the logical database which is linked to it.</a:t>
            </a:r>
          </a:p>
          <a:p>
            <a:pPr>
              <a:defRPr/>
            </a:pPr>
            <a:r>
              <a:rPr lang="en-US" dirty="0"/>
              <a:t>Occurs after all the input data is passed to the underlying ABAP program from selection screen.</a:t>
            </a:r>
          </a:p>
          <a:p>
            <a:pPr>
              <a:defRPr/>
            </a:pPr>
            <a:r>
              <a:rPr lang="en-US" dirty="0"/>
              <a:t>On passing the input data from Selection Screen to ABAP Program by the runtime environment, AT SELECTION-SCREEN event is triggered</a:t>
            </a:r>
            <a:r>
              <a:rPr lang="en-US" sz="1800" dirty="0">
                <a:solidFill>
                  <a:schemeClr val="tx1"/>
                </a:solidFill>
                <a:cs typeface="Arial"/>
              </a:rPr>
              <a:t>.</a:t>
            </a:r>
          </a:p>
          <a:p>
            <a:pPr marL="0" indent="0" algn="just" defTabSz="457200">
              <a:lnSpc>
                <a:spcPct val="100000"/>
              </a:lnSpc>
              <a:spcBef>
                <a:spcPct val="20000"/>
              </a:spcBef>
              <a:spcAft>
                <a:spcPts val="0"/>
              </a:spcAft>
              <a:buClrTx/>
              <a:buNone/>
              <a:defRPr/>
            </a:pPr>
            <a:endParaRPr lang="en-US" sz="1800" dirty="0">
              <a:solidFill>
                <a:schemeClr val="tx1"/>
              </a:solidFill>
            </a:endParaRPr>
          </a:p>
          <a:p>
            <a:pPr marL="0" lvl="0" indent="0" algn="just" defTabSz="457200">
              <a:lnSpc>
                <a:spcPct val="100000"/>
              </a:lnSpc>
              <a:spcBef>
                <a:spcPct val="20000"/>
              </a:spcBef>
              <a:spcAft>
                <a:spcPts val="0"/>
              </a:spcAft>
              <a:buClrTx/>
              <a:buNone/>
              <a:defRPr/>
            </a:pPr>
            <a:endParaRPr lang="en-US" sz="1800" dirty="0">
              <a:solidFill>
                <a:schemeClr val="tx1"/>
              </a:solidFill>
              <a:cs typeface="Arial"/>
            </a:endParaRPr>
          </a:p>
          <a:p>
            <a:pPr>
              <a:lnSpc>
                <a:spcPct val="100000"/>
              </a:lnSpc>
              <a:buFont typeface="Arial" panose="020B0604020202020204" pitchFamily="34" charset="0"/>
              <a:buChar char="•"/>
            </a:pPr>
            <a:endParaRPr lang="en-US" sz="1800" dirty="0">
              <a:solidFill>
                <a:schemeClr val="tx1"/>
              </a:solidFill>
            </a:endParaRPr>
          </a:p>
          <a:p>
            <a:pPr>
              <a:lnSpc>
                <a:spcPct val="100000"/>
              </a:lnSpc>
              <a:buFont typeface="Arial" panose="020B0604020202020204" pitchFamily="34" charset="0"/>
              <a:buChar char="•"/>
            </a:pPr>
            <a:endParaRPr lang="en-US" sz="1800" dirty="0">
              <a:solidFill>
                <a:schemeClr val="tx1"/>
              </a:solidFill>
            </a:endParaRPr>
          </a:p>
          <a:p>
            <a:endParaRPr lang="en-US" sz="1800" dirty="0">
              <a:solidFill>
                <a:schemeClr val="tx1"/>
              </a:solidFill>
            </a:endParaRPr>
          </a:p>
          <a:p>
            <a:pPr marL="0" indent="0">
              <a:buNone/>
            </a:pPr>
            <a:endParaRPr lang="en-US" sz="1800" dirty="0">
              <a:solidFill>
                <a:schemeClr val="tx1"/>
              </a:solidFill>
            </a:endParaRPr>
          </a:p>
          <a:p>
            <a:pPr eaLnBrk="1" hangingPunct="1">
              <a:buFontTx/>
              <a:buNone/>
            </a:pPr>
            <a:endParaRPr lang="en-US" altLang="en-US" sz="1800" dirty="0">
              <a:solidFill>
                <a:schemeClr val="tx1"/>
              </a:solidFill>
            </a:endParaRPr>
          </a:p>
        </p:txBody>
      </p:sp>
    </p:spTree>
    <p:extLst>
      <p:ext uri="{BB962C8B-B14F-4D97-AF65-F5344CB8AC3E}">
        <p14:creationId xmlns:p14="http://schemas.microsoft.com/office/powerpoint/2010/main" val="3466198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f9b258c7-9c72-463b-80f6-91d061ebb25d"/>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ADF354F-DEBF-49A5-85CF-2A460343D40C}"/>
</file>

<file path=docProps/app.xml><?xml version="1.0" encoding="utf-8"?>
<Properties xmlns="http://schemas.openxmlformats.org/officeDocument/2006/extended-properties" xmlns:vt="http://schemas.openxmlformats.org/officeDocument/2006/docPropsVTypes">
  <Template/>
  <TotalTime>15189</TotalTime>
  <Words>3174</Words>
  <Application>Microsoft Office PowerPoint</Application>
  <PresentationFormat>On-screen Show (4:3)</PresentationFormat>
  <Paragraphs>319</Paragraphs>
  <Slides>49</Slides>
  <Notes>49</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49</vt:i4>
      </vt:variant>
    </vt:vector>
  </HeadingPairs>
  <TitlesOfParts>
    <vt:vector size="59" baseType="lpstr">
      <vt:lpstr>Arial</vt:lpstr>
      <vt:lpstr>Calibri</vt:lpstr>
      <vt:lpstr>Candara</vt:lpstr>
      <vt:lpstr>Verdana</vt:lpstr>
      <vt:lpstr>Wingdings</vt:lpstr>
      <vt:lpstr>Covers</vt:lpstr>
      <vt:lpstr>Slides</vt:lpstr>
      <vt:lpstr>Dividers</vt:lpstr>
      <vt:lpstr>Back cover</vt:lpstr>
      <vt:lpstr>think-cell Slide</vt:lpstr>
      <vt:lpstr>ABAP Part I</vt:lpstr>
      <vt:lpstr>Lesson Objectives</vt:lpstr>
      <vt:lpstr>Reporting Events </vt:lpstr>
      <vt:lpstr>Reporting Events </vt:lpstr>
      <vt:lpstr>Event Blocks in Executable Programs </vt:lpstr>
      <vt:lpstr>Initialization </vt:lpstr>
      <vt:lpstr>Initialization </vt:lpstr>
      <vt:lpstr>Demo: Initialization Event</vt:lpstr>
      <vt:lpstr>At Selection-Screen </vt:lpstr>
      <vt:lpstr>At Selection-Screen </vt:lpstr>
      <vt:lpstr>At Selection-Screen </vt:lpstr>
      <vt:lpstr>Demo: At Selection Screen Event</vt:lpstr>
      <vt:lpstr>Start-of-Selection </vt:lpstr>
      <vt:lpstr>End-of-Selection </vt:lpstr>
      <vt:lpstr>Exiting Event Blocks </vt:lpstr>
      <vt:lpstr>Leaving Event Blocks using STOP </vt:lpstr>
      <vt:lpstr>Leaving Event Blocks using EXIT </vt:lpstr>
      <vt:lpstr>Leaving Event Blocks using CHECK </vt:lpstr>
      <vt:lpstr>Leaving a GET event block using REJECT </vt:lpstr>
      <vt:lpstr>Event Blocks in Executable Programs </vt:lpstr>
      <vt:lpstr>Interactive Process Flow </vt:lpstr>
      <vt:lpstr>Interactive Reporting Events</vt:lpstr>
      <vt:lpstr>AT Line-Selection </vt:lpstr>
      <vt:lpstr> Creating Detail-Lists </vt:lpstr>
      <vt:lpstr> Creating Detail-Lists </vt:lpstr>
      <vt:lpstr>Demo: Create Detail List using at Line Selection</vt:lpstr>
      <vt:lpstr>Output Fields as Hotspots </vt:lpstr>
      <vt:lpstr> Consequences of Event Control </vt:lpstr>
      <vt:lpstr>Data Transport by using HIDE </vt:lpstr>
      <vt:lpstr> Line Selection – Hide Statement  </vt:lpstr>
      <vt:lpstr>Demo: Hide Statement</vt:lpstr>
      <vt:lpstr> Field Selection - GET CURSOR  </vt:lpstr>
      <vt:lpstr>Demo: Get Cursor</vt:lpstr>
      <vt:lpstr>Lists in Dialog Box</vt:lpstr>
      <vt:lpstr>Reading and Modifying List Line </vt:lpstr>
      <vt:lpstr>Reading Lines from the Lists</vt:lpstr>
      <vt:lpstr>Demo: Read Lines from List</vt:lpstr>
      <vt:lpstr>System Fields for Interactive Lists </vt:lpstr>
      <vt:lpstr>System Fields for Interactive Lists </vt:lpstr>
      <vt:lpstr>AT USER-COMMAND</vt:lpstr>
      <vt:lpstr>AT USER-COMMAND</vt:lpstr>
      <vt:lpstr>Dialog Status and Title in program</vt:lpstr>
      <vt:lpstr> Menu Painter </vt:lpstr>
      <vt:lpstr> Menu Painter </vt:lpstr>
      <vt:lpstr>Menu Painter - Menu Bar</vt:lpstr>
      <vt:lpstr> Menu Painter - Application Toolbar </vt:lpstr>
      <vt:lpstr>Menu Painter - Function Keys</vt:lpstr>
      <vt:lpstr>Review Question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633</cp:revision>
  <cp:lastPrinted>2016-07-11T09:30:50Z</cp:lastPrinted>
  <dcterms:created xsi:type="dcterms:W3CDTF">2012-05-18T02:59:15Z</dcterms:created>
  <dcterms:modified xsi:type="dcterms:W3CDTF">2020-09-03T11:51:10Z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