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diagrams/colors11.xml" ContentType="application/vnd.openxmlformats-officedocument.drawingml.diagramColors+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slides/slide147.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quickStyle20.xml" ContentType="application/vnd.openxmlformats-officedocument.drawingml.diagramStyl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layout20.xml" ContentType="application/vnd.openxmlformats-officedocument.drawingml.diagram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s/slide119.xml" ContentType="application/vnd.openxmlformats-officedocument.presentationml.slide+xml"/>
  <Override PartName="/ppt/slideLayouts/slideLayout10.xml" ContentType="application/vnd.openxmlformats-officedocument.presentationml.slideLayout+xml"/>
  <Override PartName="/ppt/diagrams/drawing8.xml" ContentType="application/vnd.ms-office.drawingml.diagramDrawing+xml"/>
  <Override PartName="/ppt/slides/slide108.xml" ContentType="application/vnd.openxmlformats-officedocument.presentationml.slide+xml"/>
  <Override PartName="/ppt/diagrams/quickStyle8.xml" ContentType="application/vnd.openxmlformats-officedocument.drawingml.diagramStyle+xml"/>
  <Override PartName="/ppt/diagrams/layout14.xml" ContentType="application/vnd.openxmlformats-officedocument.drawingml.diagramLayout+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Default Extension="svg" ContentType="image/svg+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diagrams/quickStyle19.xml" ContentType="application/vnd.openxmlformats-officedocument.drawingml.diagramStyle+xml"/>
  <Override PartName="/ppt/slides/slide41.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diagrams/layout19.xml" ContentType="application/vnd.openxmlformats-officedocument.drawingml.diagramLayout+xml"/>
  <Override PartName="/ppt/slides/slide138.xml" ContentType="application/vnd.openxmlformats-officedocument.presentationml.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slides/slide139.xml" ContentType="application/vnd.openxmlformats-officedocument.presentationml.slide+xml"/>
  <Default Extension="tiff" ContentType="image/tiff"/>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diagrams/drawing6.xml" ContentType="application/vnd.ms-office.drawingml.diagramDrawing+xml"/>
  <Override PartName="/ppt/diagrams/drawing20.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slides/slide118.xml" ContentType="application/vnd.openxmlformats-officedocument.presentationml.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drawing19.xml" ContentType="application/vnd.ms-office.drawingml.diagramDrawing+xml"/>
  <Override PartName="/ppt/slides/slide51.xml" ContentType="application/vnd.openxmlformats-officedocument.presentationml.slide+xml"/>
  <Override PartName="/ppt/slideLayouts/slideLayout14.xml" ContentType="application/vnd.openxmlformats-officedocument.presentationml.slideLayout+xml"/>
  <Override PartName="/ppt/diagrams/quickStyle18.xml" ContentType="application/vnd.openxmlformats-officedocument.drawingml.diagramStyle+xml"/>
  <Override PartName="/ppt/slides/slide40.xml" ContentType="application/vnd.openxmlformats-officedocument.presentationml.slide+xml"/>
  <Override PartName="/ppt/diagrams/layout18.xml" ContentType="application/vnd.openxmlformats-officedocument.drawingml.diagramLayout+xml"/>
  <Override PartName="/ppt/slides/slide148.xml" ContentType="application/vnd.openxmlformats-officedocument.presentationml.slide+xml"/>
  <Override PartName="/ppt/diagrams/layout2.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slides/slide78.xml" ContentType="application/vnd.openxmlformats-officedocument.presentationml.slide+xml"/>
  <Override PartName="/ppt/slides/slide115.xml" ContentType="application/vnd.openxmlformats-officedocument.presentationml.slide+xml"/>
  <Override PartName="/ppt/diagrams/drawing4.xml" ContentType="application/vnd.ms-office.drawingml.diagramDrawing+xml"/>
  <Override PartName="/ppt/diagrams/data19.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diagrams/colors20.xml" ContentType="application/vnd.openxmlformats-officedocument.drawingml.diagramColors+xml"/>
  <Override PartName="/ppt/slides/slide34.xml" ContentType="application/vnd.openxmlformats-officedocument.presentationml.slide+xml"/>
  <Override PartName="/ppt/slides/slide81.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commentAuthors.xml" ContentType="application/vnd.openxmlformats-officedocument.presentationml.commentAuthors+xml"/>
  <Override PartName="/ppt/diagrams/drawing9.xml" ContentType="application/vnd.ms-office.drawingml.diagramDrawing+xml"/>
  <Override PartName="/ppt/diagrams/layout15.xml" ContentType="application/vnd.openxmlformats-officedocument.drawingml.diagramLayout+xml"/>
  <Override PartName="/ppt/slides/slide109.xml" ContentType="application/vnd.openxmlformats-officedocument.presentationml.slide+xml"/>
  <Override PartName="/ppt/slides/slide145.xml" ContentType="application/vnd.openxmlformats-officedocument.presentationml.slide+xml"/>
  <Override PartName="/ppt/diagrams/quickStyle9.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1" r:id="rId5"/>
  </p:sldMasterIdLst>
  <p:notesMasterIdLst>
    <p:notesMasterId r:id="rId158"/>
  </p:notesMasterIdLst>
  <p:sldIdLst>
    <p:sldId id="531" r:id="rId6"/>
    <p:sldId id="262" r:id="rId7"/>
    <p:sldId id="263" r:id="rId8"/>
    <p:sldId id="264" r:id="rId9"/>
    <p:sldId id="373" r:id="rId10"/>
    <p:sldId id="529" r:id="rId11"/>
    <p:sldId id="385" r:id="rId12"/>
    <p:sldId id="374" r:id="rId13"/>
    <p:sldId id="375" r:id="rId14"/>
    <p:sldId id="377" r:id="rId15"/>
    <p:sldId id="376" r:id="rId16"/>
    <p:sldId id="378" r:id="rId17"/>
    <p:sldId id="379" r:id="rId18"/>
    <p:sldId id="380" r:id="rId19"/>
    <p:sldId id="381" r:id="rId20"/>
    <p:sldId id="382" r:id="rId21"/>
    <p:sldId id="383" r:id="rId22"/>
    <p:sldId id="384" r:id="rId23"/>
    <p:sldId id="389" r:id="rId24"/>
    <p:sldId id="388" r:id="rId25"/>
    <p:sldId id="387" r:id="rId26"/>
    <p:sldId id="390" r:id="rId27"/>
    <p:sldId id="391" r:id="rId28"/>
    <p:sldId id="392" r:id="rId29"/>
    <p:sldId id="393" r:id="rId30"/>
    <p:sldId id="394" r:id="rId31"/>
    <p:sldId id="395" r:id="rId32"/>
    <p:sldId id="396" r:id="rId33"/>
    <p:sldId id="398" r:id="rId34"/>
    <p:sldId id="397" r:id="rId35"/>
    <p:sldId id="399" r:id="rId36"/>
    <p:sldId id="400" r:id="rId37"/>
    <p:sldId id="401" r:id="rId38"/>
    <p:sldId id="402" r:id="rId39"/>
    <p:sldId id="403" r:id="rId40"/>
    <p:sldId id="404" r:id="rId41"/>
    <p:sldId id="406" r:id="rId42"/>
    <p:sldId id="407" r:id="rId43"/>
    <p:sldId id="535" r:id="rId44"/>
    <p:sldId id="536" r:id="rId45"/>
    <p:sldId id="537" r:id="rId46"/>
    <p:sldId id="408" r:id="rId47"/>
    <p:sldId id="538" r:id="rId48"/>
    <p:sldId id="539" r:id="rId49"/>
    <p:sldId id="540" r:id="rId50"/>
    <p:sldId id="541" r:id="rId51"/>
    <p:sldId id="542" r:id="rId52"/>
    <p:sldId id="543" r:id="rId53"/>
    <p:sldId id="544" r:id="rId54"/>
    <p:sldId id="545" r:id="rId55"/>
    <p:sldId id="546" r:id="rId56"/>
    <p:sldId id="547" r:id="rId57"/>
    <p:sldId id="548" r:id="rId58"/>
    <p:sldId id="549" r:id="rId59"/>
    <p:sldId id="553" r:id="rId60"/>
    <p:sldId id="554" r:id="rId61"/>
    <p:sldId id="555" r:id="rId62"/>
    <p:sldId id="556" r:id="rId63"/>
    <p:sldId id="557" r:id="rId64"/>
    <p:sldId id="409" r:id="rId65"/>
    <p:sldId id="414" r:id="rId66"/>
    <p:sldId id="508" r:id="rId67"/>
    <p:sldId id="415" r:id="rId68"/>
    <p:sldId id="413" r:id="rId69"/>
    <p:sldId id="416" r:id="rId70"/>
    <p:sldId id="410" r:id="rId71"/>
    <p:sldId id="417" r:id="rId72"/>
    <p:sldId id="418" r:id="rId73"/>
    <p:sldId id="419" r:id="rId74"/>
    <p:sldId id="420" r:id="rId75"/>
    <p:sldId id="423" r:id="rId76"/>
    <p:sldId id="421" r:id="rId77"/>
    <p:sldId id="422" r:id="rId78"/>
    <p:sldId id="424" r:id="rId79"/>
    <p:sldId id="425" r:id="rId80"/>
    <p:sldId id="426" r:id="rId81"/>
    <p:sldId id="427" r:id="rId82"/>
    <p:sldId id="428" r:id="rId83"/>
    <p:sldId id="429" r:id="rId84"/>
    <p:sldId id="430" r:id="rId85"/>
    <p:sldId id="431" r:id="rId86"/>
    <p:sldId id="432" r:id="rId87"/>
    <p:sldId id="433" r:id="rId88"/>
    <p:sldId id="434" r:id="rId89"/>
    <p:sldId id="435" r:id="rId90"/>
    <p:sldId id="436" r:id="rId91"/>
    <p:sldId id="437" r:id="rId92"/>
    <p:sldId id="438" r:id="rId93"/>
    <p:sldId id="439" r:id="rId94"/>
    <p:sldId id="440" r:id="rId95"/>
    <p:sldId id="441" r:id="rId96"/>
    <p:sldId id="442" r:id="rId97"/>
    <p:sldId id="443" r:id="rId98"/>
    <p:sldId id="444" r:id="rId99"/>
    <p:sldId id="445" r:id="rId100"/>
    <p:sldId id="446" r:id="rId101"/>
    <p:sldId id="447" r:id="rId102"/>
    <p:sldId id="448" r:id="rId103"/>
    <p:sldId id="449" r:id="rId104"/>
    <p:sldId id="450" r:id="rId105"/>
    <p:sldId id="451" r:id="rId106"/>
    <p:sldId id="452" r:id="rId107"/>
    <p:sldId id="453" r:id="rId108"/>
    <p:sldId id="454" r:id="rId109"/>
    <p:sldId id="455" r:id="rId110"/>
    <p:sldId id="456" r:id="rId111"/>
    <p:sldId id="458" r:id="rId112"/>
    <p:sldId id="506" r:id="rId113"/>
    <p:sldId id="459" r:id="rId114"/>
    <p:sldId id="509" r:id="rId115"/>
    <p:sldId id="461" r:id="rId116"/>
    <p:sldId id="462" r:id="rId117"/>
    <p:sldId id="530" r:id="rId118"/>
    <p:sldId id="464" r:id="rId119"/>
    <p:sldId id="465" r:id="rId120"/>
    <p:sldId id="466" r:id="rId121"/>
    <p:sldId id="467" r:id="rId122"/>
    <p:sldId id="468" r:id="rId123"/>
    <p:sldId id="470" r:id="rId124"/>
    <p:sldId id="482" r:id="rId125"/>
    <p:sldId id="471" r:id="rId126"/>
    <p:sldId id="472" r:id="rId127"/>
    <p:sldId id="469" r:id="rId128"/>
    <p:sldId id="474" r:id="rId129"/>
    <p:sldId id="473" r:id="rId130"/>
    <p:sldId id="475" r:id="rId131"/>
    <p:sldId id="476" r:id="rId132"/>
    <p:sldId id="477" r:id="rId133"/>
    <p:sldId id="478" r:id="rId134"/>
    <p:sldId id="479" r:id="rId135"/>
    <p:sldId id="480" r:id="rId136"/>
    <p:sldId id="483" r:id="rId137"/>
    <p:sldId id="484" r:id="rId138"/>
    <p:sldId id="485" r:id="rId139"/>
    <p:sldId id="492" r:id="rId140"/>
    <p:sldId id="491" r:id="rId141"/>
    <p:sldId id="490" r:id="rId142"/>
    <p:sldId id="486" r:id="rId143"/>
    <p:sldId id="487" r:id="rId144"/>
    <p:sldId id="488" r:id="rId145"/>
    <p:sldId id="489" r:id="rId146"/>
    <p:sldId id="493" r:id="rId147"/>
    <p:sldId id="494" r:id="rId148"/>
    <p:sldId id="495" r:id="rId149"/>
    <p:sldId id="496" r:id="rId150"/>
    <p:sldId id="497" r:id="rId151"/>
    <p:sldId id="498" r:id="rId152"/>
    <p:sldId id="499" r:id="rId153"/>
    <p:sldId id="500" r:id="rId154"/>
    <p:sldId id="501" r:id="rId155"/>
    <p:sldId id="503" r:id="rId156"/>
    <p:sldId id="504" r:id="rId1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ap Reddy" initials="PR" lastIdx="1" clrIdx="0">
    <p:extLst>
      <p:ext uri="{19B8F6BF-5375-455C-9EA6-DF929625EA0E}">
        <p15:presenceInfo xmlns:p15="http://schemas.microsoft.com/office/powerpoint/2012/main" xmlns="" userId="S-1-5-21-1531082355-734649621-3782574898-22797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commentAuthors" Target="commentAuthor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diagrams/_rels/data15.xml.rels><?xml version="1.0" encoding="UTF-8" standalone="yes"?>
<Relationships xmlns="http://schemas.openxmlformats.org/package/2006/relationships"><Relationship Id="rId1" Type="http://schemas.openxmlformats.org/officeDocument/2006/relationships/image" Target="../media/image55.png"/></Relationships>
</file>

<file path=ppt/diagrams/_rels/data7.xml.rels><?xml version="1.0" encoding="UTF-8" standalone="yes"?>
<Relationships xmlns="http://schemas.openxmlformats.org/package/2006/relationships"><Relationship Id="rId1" Type="http://schemas.openxmlformats.org/officeDocument/2006/relationships/image" Target="../media/image55.png"/></Relationships>
</file>

<file path=ppt/diagrams/_rels/drawing15.xml.rels><?xml version="1.0" encoding="UTF-8" standalone="yes"?>
<Relationships xmlns="http://schemas.openxmlformats.org/package/2006/relationships"><Relationship Id="rId1" Type="http://schemas.openxmlformats.org/officeDocument/2006/relationships/image" Target="../media/image5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EE8380-16F1-449E-9BEF-1B0BC4FE6A1F}" type="doc">
      <dgm:prSet loTypeId="urn:microsoft.com/office/officeart/2005/8/layout/vList3#1" loCatId="list" qsTypeId="urn:microsoft.com/office/officeart/2005/8/quickstyle/3d1" qsCatId="3D" csTypeId="urn:microsoft.com/office/officeart/2005/8/colors/accent1_2" csCatId="accent1" phldr="1"/>
      <dgm:spPr/>
      <dgm:t>
        <a:bodyPr/>
        <a:lstStyle/>
        <a:p>
          <a:endParaRPr lang="en-US"/>
        </a:p>
      </dgm:t>
    </dgm:pt>
    <dgm:pt modelId="{144D90C6-9419-4497-98C2-CF3D78056381}">
      <dgm:prSet phldrT="[Text]" custT="1"/>
      <dgm:spPr/>
      <dgm:t>
        <a:bodyPr/>
        <a:lstStyle/>
        <a:p>
          <a:pPr algn="l"/>
          <a:endParaRPr lang="en-US" sz="2400" b="1" dirty="0"/>
        </a:p>
        <a:p>
          <a:pPr algn="l"/>
          <a:r>
            <a:rPr lang="en-US" sz="2400" b="1" dirty="0"/>
            <a:t>DOCUMENT CONTROL</a:t>
          </a:r>
          <a:r>
            <a:rPr lang="en-US" sz="2800" dirty="0"/>
            <a:t>	</a:t>
          </a:r>
        </a:p>
      </dgm:t>
    </dgm:pt>
    <dgm:pt modelId="{697EB146-398B-4BF9-9BD4-B455C722C6D6}" type="parTrans" cxnId="{C4B02D88-2BFA-473E-B0D7-8AACC8FDA11B}">
      <dgm:prSet/>
      <dgm:spPr/>
      <dgm:t>
        <a:bodyPr/>
        <a:lstStyle/>
        <a:p>
          <a:endParaRPr lang="en-US"/>
        </a:p>
      </dgm:t>
    </dgm:pt>
    <dgm:pt modelId="{141D8AEB-9AFF-45E9-90BD-3A4A8055C957}" type="sibTrans" cxnId="{C4B02D88-2BFA-473E-B0D7-8AACC8FDA11B}">
      <dgm:prSet/>
      <dgm:spPr/>
      <dgm:t>
        <a:bodyPr/>
        <a:lstStyle/>
        <a:p>
          <a:endParaRPr lang="en-US"/>
        </a:p>
      </dgm:t>
    </dgm:pt>
    <dgm:pt modelId="{D1401B0E-D53A-4291-B6F7-7BA383A36581}">
      <dgm:prSet phldrT="[Text]" custT="1"/>
      <dgm:spPr/>
      <dgm:t>
        <a:bodyPr/>
        <a:lstStyle/>
        <a:p>
          <a:pPr algn="just"/>
          <a:r>
            <a:rPr lang="en-US" sz="2400" b="1" dirty="0"/>
            <a:t>POSTING CONTROL</a:t>
          </a:r>
        </a:p>
      </dgm:t>
    </dgm:pt>
    <dgm:pt modelId="{52041C9B-E9EF-433B-9638-9DFE38ED5B46}" type="parTrans" cxnId="{5228ECBB-B12E-4283-9232-8B1012B39AED}">
      <dgm:prSet/>
      <dgm:spPr/>
      <dgm:t>
        <a:bodyPr/>
        <a:lstStyle/>
        <a:p>
          <a:endParaRPr lang="en-US"/>
        </a:p>
      </dgm:t>
    </dgm:pt>
    <dgm:pt modelId="{7C1CA869-51A9-4ED9-9861-C236DF2F0832}" type="sibTrans" cxnId="{5228ECBB-B12E-4283-9232-8B1012B39AED}">
      <dgm:prSet/>
      <dgm:spPr/>
      <dgm:t>
        <a:bodyPr/>
        <a:lstStyle/>
        <a:p>
          <a:endParaRPr lang="en-US"/>
        </a:p>
      </dgm:t>
    </dgm:pt>
    <dgm:pt modelId="{CD79D113-3262-4F14-A9FF-607B63C8FDD0}">
      <dgm:prSet phldrT="[Text]" custT="1"/>
      <dgm:spPr/>
      <dgm:t>
        <a:bodyPr/>
        <a:lstStyle/>
        <a:p>
          <a:pPr algn="l"/>
          <a:r>
            <a:rPr lang="en-US" sz="2400" b="1" dirty="0"/>
            <a:t>CLEARING PROCESS</a:t>
          </a:r>
        </a:p>
      </dgm:t>
    </dgm:pt>
    <dgm:pt modelId="{3062CF8B-9210-4FA1-8521-3FAD333CA260}" type="sibTrans" cxnId="{30603BD6-6176-4DCC-B8F2-8D1358596125}">
      <dgm:prSet/>
      <dgm:spPr/>
      <dgm:t>
        <a:bodyPr/>
        <a:lstStyle/>
        <a:p>
          <a:endParaRPr lang="en-US"/>
        </a:p>
      </dgm:t>
    </dgm:pt>
    <dgm:pt modelId="{AFF89E9D-D9F7-4EC6-80B3-3480029A22EA}" type="parTrans" cxnId="{30603BD6-6176-4DCC-B8F2-8D1358596125}">
      <dgm:prSet/>
      <dgm:spPr/>
      <dgm:t>
        <a:bodyPr/>
        <a:lstStyle/>
        <a:p>
          <a:endParaRPr lang="en-US"/>
        </a:p>
      </dgm:t>
    </dgm:pt>
    <dgm:pt modelId="{7D166F78-C47F-45CA-851B-36E70F081745}" type="pres">
      <dgm:prSet presAssocID="{99EE8380-16F1-449E-9BEF-1B0BC4FE6A1F}" presName="linearFlow" presStyleCnt="0">
        <dgm:presLayoutVars>
          <dgm:dir/>
          <dgm:resizeHandles val="exact"/>
        </dgm:presLayoutVars>
      </dgm:prSet>
      <dgm:spPr/>
      <dgm:t>
        <a:bodyPr/>
        <a:lstStyle/>
        <a:p>
          <a:endParaRPr lang="en-US"/>
        </a:p>
      </dgm:t>
    </dgm:pt>
    <dgm:pt modelId="{C20CA4FF-17E5-40CF-91B8-E113EC937CE2}" type="pres">
      <dgm:prSet presAssocID="{144D90C6-9419-4497-98C2-CF3D78056381}" presName="composite" presStyleCnt="0"/>
      <dgm:spPr/>
    </dgm:pt>
    <dgm:pt modelId="{5F9BBABF-CCD6-4B22-B8FA-574E54FB4701}" type="pres">
      <dgm:prSet presAssocID="{144D90C6-9419-4497-98C2-CF3D78056381}" presName="imgShp" presStyleLbl="fgImgPlace1" presStyleIdx="0" presStyleCnt="3" custScaleX="51753" custScaleY="39786"/>
      <dgm:spPr/>
    </dgm:pt>
    <dgm:pt modelId="{63ADA9E7-A026-4006-B9EB-00DBCD7FC89E}" type="pres">
      <dgm:prSet presAssocID="{144D90C6-9419-4497-98C2-CF3D78056381}" presName="txShp" presStyleLbl="node1" presStyleIdx="0" presStyleCnt="3" custScaleX="99332" custScaleY="39786">
        <dgm:presLayoutVars>
          <dgm:bulletEnabled val="1"/>
        </dgm:presLayoutVars>
      </dgm:prSet>
      <dgm:spPr/>
      <dgm:t>
        <a:bodyPr/>
        <a:lstStyle/>
        <a:p>
          <a:endParaRPr lang="en-US"/>
        </a:p>
      </dgm:t>
    </dgm:pt>
    <dgm:pt modelId="{46ED7319-F54B-4D5D-AB6D-E61199F1BFFE}" type="pres">
      <dgm:prSet presAssocID="{141D8AEB-9AFF-45E9-90BD-3A4A8055C957}" presName="spacing" presStyleCnt="0"/>
      <dgm:spPr/>
    </dgm:pt>
    <dgm:pt modelId="{74F14449-BADC-4D1E-A040-966C90AC0A1C}" type="pres">
      <dgm:prSet presAssocID="{D1401B0E-D53A-4291-B6F7-7BA383A36581}" presName="composite" presStyleCnt="0"/>
      <dgm:spPr/>
    </dgm:pt>
    <dgm:pt modelId="{92EB4277-B14C-466A-88AA-72E84A6DE29A}" type="pres">
      <dgm:prSet presAssocID="{D1401B0E-D53A-4291-B6F7-7BA383A36581}" presName="imgShp" presStyleLbl="fgImgPlace1" presStyleIdx="1" presStyleCnt="3" custScaleX="51753" custScaleY="39786"/>
      <dgm:spPr/>
    </dgm:pt>
    <dgm:pt modelId="{F277F5B1-086D-4C23-A77B-A3D29C473B25}" type="pres">
      <dgm:prSet presAssocID="{D1401B0E-D53A-4291-B6F7-7BA383A36581}" presName="txShp" presStyleLbl="node1" presStyleIdx="1" presStyleCnt="3" custScaleX="99821" custScaleY="38645">
        <dgm:presLayoutVars>
          <dgm:bulletEnabled val="1"/>
        </dgm:presLayoutVars>
      </dgm:prSet>
      <dgm:spPr/>
      <dgm:t>
        <a:bodyPr/>
        <a:lstStyle/>
        <a:p>
          <a:endParaRPr lang="en-US"/>
        </a:p>
      </dgm:t>
    </dgm:pt>
    <dgm:pt modelId="{BAC3FE68-91E7-47DB-BDE5-9B0ABC8882E1}" type="pres">
      <dgm:prSet presAssocID="{7C1CA869-51A9-4ED9-9861-C236DF2F0832}" presName="spacing" presStyleCnt="0"/>
      <dgm:spPr/>
    </dgm:pt>
    <dgm:pt modelId="{40B964B2-29A7-406C-A101-D209DA4BADAE}" type="pres">
      <dgm:prSet presAssocID="{CD79D113-3262-4F14-A9FF-607B63C8FDD0}" presName="composite" presStyleCnt="0"/>
      <dgm:spPr/>
    </dgm:pt>
    <dgm:pt modelId="{7D710B65-CBDB-41FA-B456-67E20343AED3}" type="pres">
      <dgm:prSet presAssocID="{CD79D113-3262-4F14-A9FF-607B63C8FDD0}" presName="imgShp" presStyleLbl="fgImgPlace1" presStyleIdx="2" presStyleCnt="3" custScaleX="51753" custScaleY="39786"/>
      <dgm:spPr/>
    </dgm:pt>
    <dgm:pt modelId="{B9C3257E-DC93-456D-9840-392686373DAB}" type="pres">
      <dgm:prSet presAssocID="{CD79D113-3262-4F14-A9FF-607B63C8FDD0}" presName="txShp" presStyleLbl="node1" presStyleIdx="2" presStyleCnt="3" custScaleX="99332" custScaleY="39786">
        <dgm:presLayoutVars>
          <dgm:bulletEnabled val="1"/>
        </dgm:presLayoutVars>
      </dgm:prSet>
      <dgm:spPr/>
      <dgm:t>
        <a:bodyPr/>
        <a:lstStyle/>
        <a:p>
          <a:endParaRPr lang="en-US"/>
        </a:p>
      </dgm:t>
    </dgm:pt>
  </dgm:ptLst>
  <dgm:cxnLst>
    <dgm:cxn modelId="{3C1F7B37-2869-48B9-ACB7-017666CA27AA}" type="presOf" srcId="{99EE8380-16F1-449E-9BEF-1B0BC4FE6A1F}" destId="{7D166F78-C47F-45CA-851B-36E70F081745}" srcOrd="0" destOrd="0" presId="urn:microsoft.com/office/officeart/2005/8/layout/vList3#1"/>
    <dgm:cxn modelId="{3304FFDA-5A96-4568-9AB9-54C4C8021C65}" type="presOf" srcId="{D1401B0E-D53A-4291-B6F7-7BA383A36581}" destId="{F277F5B1-086D-4C23-A77B-A3D29C473B25}" srcOrd="0" destOrd="0" presId="urn:microsoft.com/office/officeart/2005/8/layout/vList3#1"/>
    <dgm:cxn modelId="{4E27C542-0A0F-475D-B9D2-0F19875592B7}" type="presOf" srcId="{CD79D113-3262-4F14-A9FF-607B63C8FDD0}" destId="{B9C3257E-DC93-456D-9840-392686373DAB}" srcOrd="0" destOrd="0" presId="urn:microsoft.com/office/officeart/2005/8/layout/vList3#1"/>
    <dgm:cxn modelId="{B817135A-14D5-4794-8B8D-2B56424587E8}" type="presOf" srcId="{144D90C6-9419-4497-98C2-CF3D78056381}" destId="{63ADA9E7-A026-4006-B9EB-00DBCD7FC89E}" srcOrd="0" destOrd="0" presId="urn:microsoft.com/office/officeart/2005/8/layout/vList3#1"/>
    <dgm:cxn modelId="{C4B02D88-2BFA-473E-B0D7-8AACC8FDA11B}" srcId="{99EE8380-16F1-449E-9BEF-1B0BC4FE6A1F}" destId="{144D90C6-9419-4497-98C2-CF3D78056381}" srcOrd="0" destOrd="0" parTransId="{697EB146-398B-4BF9-9BD4-B455C722C6D6}" sibTransId="{141D8AEB-9AFF-45E9-90BD-3A4A8055C957}"/>
    <dgm:cxn modelId="{5228ECBB-B12E-4283-9232-8B1012B39AED}" srcId="{99EE8380-16F1-449E-9BEF-1B0BC4FE6A1F}" destId="{D1401B0E-D53A-4291-B6F7-7BA383A36581}" srcOrd="1" destOrd="0" parTransId="{52041C9B-E9EF-433B-9638-9DFE38ED5B46}" sibTransId="{7C1CA869-51A9-4ED9-9861-C236DF2F0832}"/>
    <dgm:cxn modelId="{30603BD6-6176-4DCC-B8F2-8D1358596125}" srcId="{99EE8380-16F1-449E-9BEF-1B0BC4FE6A1F}" destId="{CD79D113-3262-4F14-A9FF-607B63C8FDD0}" srcOrd="2" destOrd="0" parTransId="{AFF89E9D-D9F7-4EC6-80B3-3480029A22EA}" sibTransId="{3062CF8B-9210-4FA1-8521-3FAD333CA260}"/>
    <dgm:cxn modelId="{4D7003DC-85C4-4944-8C60-4A969F7345C6}" type="presParOf" srcId="{7D166F78-C47F-45CA-851B-36E70F081745}" destId="{C20CA4FF-17E5-40CF-91B8-E113EC937CE2}" srcOrd="0" destOrd="0" presId="urn:microsoft.com/office/officeart/2005/8/layout/vList3#1"/>
    <dgm:cxn modelId="{6AAC9EBB-ACD4-4E27-B126-5886F42D349E}" type="presParOf" srcId="{C20CA4FF-17E5-40CF-91B8-E113EC937CE2}" destId="{5F9BBABF-CCD6-4B22-B8FA-574E54FB4701}" srcOrd="0" destOrd="0" presId="urn:microsoft.com/office/officeart/2005/8/layout/vList3#1"/>
    <dgm:cxn modelId="{9AB160AD-F239-4514-A46E-928654583427}" type="presParOf" srcId="{C20CA4FF-17E5-40CF-91B8-E113EC937CE2}" destId="{63ADA9E7-A026-4006-B9EB-00DBCD7FC89E}" srcOrd="1" destOrd="0" presId="urn:microsoft.com/office/officeart/2005/8/layout/vList3#1"/>
    <dgm:cxn modelId="{E8DE1AF1-7CAF-4730-92CC-18FD66F8BD79}" type="presParOf" srcId="{7D166F78-C47F-45CA-851B-36E70F081745}" destId="{46ED7319-F54B-4D5D-AB6D-E61199F1BFFE}" srcOrd="1" destOrd="0" presId="urn:microsoft.com/office/officeart/2005/8/layout/vList3#1"/>
    <dgm:cxn modelId="{41D744AC-99FF-4075-BC75-EC58DDE5D196}" type="presParOf" srcId="{7D166F78-C47F-45CA-851B-36E70F081745}" destId="{74F14449-BADC-4D1E-A040-966C90AC0A1C}" srcOrd="2" destOrd="0" presId="urn:microsoft.com/office/officeart/2005/8/layout/vList3#1"/>
    <dgm:cxn modelId="{9D485330-F2E0-4E18-9CB5-4EF53E548331}" type="presParOf" srcId="{74F14449-BADC-4D1E-A040-966C90AC0A1C}" destId="{92EB4277-B14C-466A-88AA-72E84A6DE29A}" srcOrd="0" destOrd="0" presId="urn:microsoft.com/office/officeart/2005/8/layout/vList3#1"/>
    <dgm:cxn modelId="{3DBFED87-E48C-4CE2-8200-F7D982E309C1}" type="presParOf" srcId="{74F14449-BADC-4D1E-A040-966C90AC0A1C}" destId="{F277F5B1-086D-4C23-A77B-A3D29C473B25}" srcOrd="1" destOrd="0" presId="urn:microsoft.com/office/officeart/2005/8/layout/vList3#1"/>
    <dgm:cxn modelId="{9936C2C3-99A2-4BA6-9CD2-EAF5A6ED93FA}" type="presParOf" srcId="{7D166F78-C47F-45CA-851B-36E70F081745}" destId="{BAC3FE68-91E7-47DB-BDE5-9B0ABC8882E1}" srcOrd="3" destOrd="0" presId="urn:microsoft.com/office/officeart/2005/8/layout/vList3#1"/>
    <dgm:cxn modelId="{86D582AD-57D3-45FE-9FE0-6A6E212AA081}" type="presParOf" srcId="{7D166F78-C47F-45CA-851B-36E70F081745}" destId="{40B964B2-29A7-406C-A101-D209DA4BADAE}" srcOrd="4" destOrd="0" presId="urn:microsoft.com/office/officeart/2005/8/layout/vList3#1"/>
    <dgm:cxn modelId="{CB9297F5-1437-40E8-9C49-3CFDD5E05806}" type="presParOf" srcId="{40B964B2-29A7-406C-A101-D209DA4BADAE}" destId="{7D710B65-CBDB-41FA-B456-67E20343AED3}" srcOrd="0" destOrd="0" presId="urn:microsoft.com/office/officeart/2005/8/layout/vList3#1"/>
    <dgm:cxn modelId="{ED2B93AD-20F1-49D8-B0CE-C438CFBB2E85}" type="presParOf" srcId="{40B964B2-29A7-406C-A101-D209DA4BADAE}" destId="{B9C3257E-DC93-456D-9840-392686373DAB}" srcOrd="1" destOrd="0" presId="urn:microsoft.com/office/officeart/2005/8/layout/vList3#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Default values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Change control</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reversal</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terms and cash discounts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D175F812-0919-43A2-AB24-254FE9C1FDC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Cross-company code transactions</a:t>
          </a:r>
        </a:p>
      </dgm:t>
    </dgm:pt>
    <dgm:pt modelId="{59B40734-3366-43C9-8849-0E6089ECBE61}" type="parTrans" cxnId="{3C530FC3-76D6-4468-BE6C-DE0D9AC0B605}">
      <dgm:prSet/>
      <dgm:spPr/>
      <dgm:t>
        <a:bodyPr/>
        <a:lstStyle/>
        <a:p>
          <a:endParaRPr lang="en-US"/>
        </a:p>
      </dgm:t>
    </dgm:pt>
    <dgm:pt modelId="{926E03BB-E1FE-46BB-A9E3-FF52CC4C9E1E}" type="sibTrans" cxnId="{3C530FC3-76D6-4468-BE6C-DE0D9AC0B605}">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t>
        <a:bodyPr/>
        <a:lstStyle/>
        <a:p>
          <a:endParaRPr lang="en-US"/>
        </a:p>
      </dgm:t>
    </dgm:pt>
    <dgm:pt modelId="{9FF565D8-69D8-4A13-A441-9ED1A07415DC}" type="pres">
      <dgm:prSet presAssocID="{119B03FF-C253-46C1-964C-C5C3A1603D29}" presName="parentText" presStyleLbl="node1" presStyleIdx="0" presStyleCnt="5">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t>
        <a:bodyPr/>
        <a:lstStyle/>
        <a:p>
          <a:endParaRPr lang="en-US"/>
        </a:p>
      </dgm:t>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t>
        <a:bodyPr/>
        <a:lstStyle/>
        <a:p>
          <a:endParaRPr lang="en-US"/>
        </a:p>
      </dgm:t>
    </dgm:pt>
    <dgm:pt modelId="{308892F6-9082-488F-A32B-06D8AF648161}" type="pres">
      <dgm:prSet presAssocID="{C463456C-4A1D-4E40-8510-6553A2E08EAC}" presName="parentText" presStyleLbl="node1" presStyleIdx="2" presStyleCnt="5">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t>
        <a:bodyPr/>
        <a:lstStyle/>
        <a:p>
          <a:endParaRPr lang="en-US"/>
        </a:p>
      </dgm:t>
    </dgm:pt>
    <dgm:pt modelId="{7A734AB2-47DC-430A-AF94-79125E632AC1}" type="pres">
      <dgm:prSet presAssocID="{26F0AFA3-CC61-4F59-B7B4-3EA7C4A98425}" presName="parentText" presStyleLbl="node1" presStyleIdx="3" presStyleCnt="5">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t>
        <a:bodyPr/>
        <a:lstStyle/>
        <a:p>
          <a:endParaRPr lang="en-US"/>
        </a:p>
      </dgm:t>
    </dgm:pt>
    <dgm:pt modelId="{E312710C-10E7-45F2-9533-5449996603CE}" type="pres">
      <dgm:prSet presAssocID="{D175F812-0919-43A2-AB24-254FE9C1FDC9}" presName="parentText" presStyleLbl="node1" presStyleIdx="4" presStyleCnt="5">
        <dgm:presLayoutVars>
          <dgm:chMax val="0"/>
          <dgm:bulletEnabled val="1"/>
        </dgm:presLayoutVars>
      </dgm:prSet>
      <dgm:spPr/>
      <dgm:t>
        <a:bodyPr/>
        <a:lstStyle/>
        <a:p>
          <a:endParaRPr lang="en-US"/>
        </a:p>
      </dgm:t>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6B802FE6-2066-47AF-B14E-1265440003CD}" type="presOf" srcId="{E3728C20-EB6D-4606-A9DD-C48473CE9A1D}" destId="{7DBC65CD-5B2C-42F2-96AE-8E65EEA901A5}" srcOrd="0" destOrd="0" presId="urn:microsoft.com/office/officeart/2005/8/layout/list1"/>
    <dgm:cxn modelId="{E643E6ED-BC05-46F4-9B02-5758DA59F4C1}" type="presOf" srcId="{D175F812-0919-43A2-AB24-254FE9C1FDC9}" destId="{6013A785-42AD-49CE-BA76-4A1094E57C51}" srcOrd="0" destOrd="0" presId="urn:microsoft.com/office/officeart/2005/8/layout/list1"/>
    <dgm:cxn modelId="{EA24CD27-5EAC-4A30-BD75-4AB2C77B2C7F}" type="presOf" srcId="{5BD1D527-DE68-447D-859E-BEB85E3CD90C}" destId="{4F1B875E-30C4-4296-AF0A-B2F0FF98E937}" srcOrd="1" destOrd="0" presId="urn:microsoft.com/office/officeart/2005/8/layout/list1"/>
    <dgm:cxn modelId="{0DB2B2BB-266E-4E97-A632-4770A9508361}" type="presOf" srcId="{26F0AFA3-CC61-4F59-B7B4-3EA7C4A98425}" destId="{7A734AB2-47DC-430A-AF94-79125E632AC1}" srcOrd="1"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C03078F9-46D2-47E2-9CA4-E0ED750B4954}" type="presOf" srcId="{C463456C-4A1D-4E40-8510-6553A2E08EAC}" destId="{C8BD45C4-0036-46CC-B694-7420A32F454C}"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851C5234-79FD-43A4-B51B-9E1AABBB7E25}" type="presOf" srcId="{D175F812-0919-43A2-AB24-254FE9C1FDC9}" destId="{E312710C-10E7-45F2-9533-5449996603CE}" srcOrd="1" destOrd="0" presId="urn:microsoft.com/office/officeart/2005/8/layout/list1"/>
    <dgm:cxn modelId="{DDC0DCB6-1E42-4DE4-A67C-6C444922F7B0}" type="presOf" srcId="{119B03FF-C253-46C1-964C-C5C3A1603D29}" destId="{CB8EBB56-8504-4F7A-BC5D-033D90FEAF3F}" srcOrd="0" destOrd="0" presId="urn:microsoft.com/office/officeart/2005/8/layout/list1"/>
    <dgm:cxn modelId="{630A3F5D-EF2E-4F41-988B-B9CAE589ECE8}" type="presOf" srcId="{C463456C-4A1D-4E40-8510-6553A2E08EAC}" destId="{308892F6-9082-488F-A32B-06D8AF648161}" srcOrd="1" destOrd="0" presId="urn:microsoft.com/office/officeart/2005/8/layout/list1"/>
    <dgm:cxn modelId="{418BB2F2-D3D8-4D28-A01A-FBDDA280FDAD}" type="presOf" srcId="{119B03FF-C253-46C1-964C-C5C3A1603D29}" destId="{9FF565D8-69D8-4A13-A441-9ED1A07415DC}" srcOrd="1" destOrd="0" presId="urn:microsoft.com/office/officeart/2005/8/layout/list1"/>
    <dgm:cxn modelId="{5983EE3E-58C6-456F-9F8C-93D404D9B267}" type="presOf" srcId="{26F0AFA3-CC61-4F59-B7B4-3EA7C4A98425}" destId="{9F8A8389-3FE2-4D96-AA3D-FB5EB20EC7BC}" srcOrd="0"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03E6B7AB-4DB5-431A-B32C-F78CB323284C}" type="presOf" srcId="{5BD1D527-DE68-447D-859E-BEB85E3CD90C}" destId="{62C99DC8-ABD1-4BC1-96D5-DB8A95655A56}" srcOrd="0" destOrd="0" presId="urn:microsoft.com/office/officeart/2005/8/layout/list1"/>
    <dgm:cxn modelId="{68CB7625-E57F-4831-9070-C2AC2A190F9E}" type="presParOf" srcId="{7DBC65CD-5B2C-42F2-96AE-8E65EEA901A5}" destId="{3D411920-83B9-466E-93C4-84646E5CBD5C}" srcOrd="0" destOrd="0" presId="urn:microsoft.com/office/officeart/2005/8/layout/list1"/>
    <dgm:cxn modelId="{A2572723-4530-459C-B37F-280F4FC4BB79}" type="presParOf" srcId="{3D411920-83B9-466E-93C4-84646E5CBD5C}" destId="{CB8EBB56-8504-4F7A-BC5D-033D90FEAF3F}" srcOrd="0" destOrd="0" presId="urn:microsoft.com/office/officeart/2005/8/layout/list1"/>
    <dgm:cxn modelId="{11EDAB3F-01CF-4784-8DC7-34C68CD863C7}" type="presParOf" srcId="{3D411920-83B9-466E-93C4-84646E5CBD5C}" destId="{9FF565D8-69D8-4A13-A441-9ED1A07415DC}" srcOrd="1" destOrd="0" presId="urn:microsoft.com/office/officeart/2005/8/layout/list1"/>
    <dgm:cxn modelId="{8BC75A1E-9650-471B-8A48-845DD0E51D2F}" type="presParOf" srcId="{7DBC65CD-5B2C-42F2-96AE-8E65EEA901A5}" destId="{823C9682-A650-42E2-8644-EA9414D4B23A}" srcOrd="1" destOrd="0" presId="urn:microsoft.com/office/officeart/2005/8/layout/list1"/>
    <dgm:cxn modelId="{1B0BD05D-7E6E-4685-A3D4-08ABE88311D0}" type="presParOf" srcId="{7DBC65CD-5B2C-42F2-96AE-8E65EEA901A5}" destId="{59923391-13B1-4A05-B0BD-54033F5EB283}" srcOrd="2" destOrd="0" presId="urn:microsoft.com/office/officeart/2005/8/layout/list1"/>
    <dgm:cxn modelId="{D08A73B8-8678-4AF5-8ADB-B2EABCFE245A}" type="presParOf" srcId="{7DBC65CD-5B2C-42F2-96AE-8E65EEA901A5}" destId="{198E1732-DCF1-44AD-B512-6B0EEB30425A}" srcOrd="3" destOrd="0" presId="urn:microsoft.com/office/officeart/2005/8/layout/list1"/>
    <dgm:cxn modelId="{B3F7B2BC-9726-40D8-AD5E-E9A8B9C9068D}" type="presParOf" srcId="{7DBC65CD-5B2C-42F2-96AE-8E65EEA901A5}" destId="{C8D4A645-FE78-4EAF-9CA3-0252F9794F9B}" srcOrd="4" destOrd="0" presId="urn:microsoft.com/office/officeart/2005/8/layout/list1"/>
    <dgm:cxn modelId="{672C99D0-68C0-4377-A5E2-F42E840953B6}" type="presParOf" srcId="{C8D4A645-FE78-4EAF-9CA3-0252F9794F9B}" destId="{62C99DC8-ABD1-4BC1-96D5-DB8A95655A56}" srcOrd="0" destOrd="0" presId="urn:microsoft.com/office/officeart/2005/8/layout/list1"/>
    <dgm:cxn modelId="{6F26549A-D5DC-4028-AD9C-04E5FE289891}" type="presParOf" srcId="{C8D4A645-FE78-4EAF-9CA3-0252F9794F9B}" destId="{4F1B875E-30C4-4296-AF0A-B2F0FF98E937}" srcOrd="1" destOrd="0" presId="urn:microsoft.com/office/officeart/2005/8/layout/list1"/>
    <dgm:cxn modelId="{AE32CBEB-D626-4C6A-AD52-04582422665D}" type="presParOf" srcId="{7DBC65CD-5B2C-42F2-96AE-8E65EEA901A5}" destId="{A6BBF129-1C87-48B0-9C84-4586D01AD5ED}" srcOrd="5" destOrd="0" presId="urn:microsoft.com/office/officeart/2005/8/layout/list1"/>
    <dgm:cxn modelId="{2B1F0F3F-4B17-4311-B19E-4CBE85661005}" type="presParOf" srcId="{7DBC65CD-5B2C-42F2-96AE-8E65EEA901A5}" destId="{4447009D-8EA2-41AA-BBF3-3154EA9B2F24}" srcOrd="6" destOrd="0" presId="urn:microsoft.com/office/officeart/2005/8/layout/list1"/>
    <dgm:cxn modelId="{ADB13244-C902-424D-A270-14DC8DE3FE1B}" type="presParOf" srcId="{7DBC65CD-5B2C-42F2-96AE-8E65EEA901A5}" destId="{5F0C58E9-F97A-442E-B4B6-09E33D55B343}" srcOrd="7" destOrd="0" presId="urn:microsoft.com/office/officeart/2005/8/layout/list1"/>
    <dgm:cxn modelId="{53ECD7FB-68F8-42FA-88BB-C10EEF1D6528}" type="presParOf" srcId="{7DBC65CD-5B2C-42F2-96AE-8E65EEA901A5}" destId="{016FCE31-B27D-40E9-8C7F-46E5079028BF}" srcOrd="8" destOrd="0" presId="urn:microsoft.com/office/officeart/2005/8/layout/list1"/>
    <dgm:cxn modelId="{934518CD-E94B-4CB5-8BD0-EBA18256D669}" type="presParOf" srcId="{016FCE31-B27D-40E9-8C7F-46E5079028BF}" destId="{C8BD45C4-0036-46CC-B694-7420A32F454C}" srcOrd="0" destOrd="0" presId="urn:microsoft.com/office/officeart/2005/8/layout/list1"/>
    <dgm:cxn modelId="{8BAECBB7-9E88-49A6-A325-79B43D850C1A}" type="presParOf" srcId="{016FCE31-B27D-40E9-8C7F-46E5079028BF}" destId="{308892F6-9082-488F-A32B-06D8AF648161}" srcOrd="1" destOrd="0" presId="urn:microsoft.com/office/officeart/2005/8/layout/list1"/>
    <dgm:cxn modelId="{9A21BCD5-ADD5-477A-9A5A-A70E7A7CC890}" type="presParOf" srcId="{7DBC65CD-5B2C-42F2-96AE-8E65EEA901A5}" destId="{6FA02C5B-74D9-43CB-B027-653ED7B3BFFC}" srcOrd="9" destOrd="0" presId="urn:microsoft.com/office/officeart/2005/8/layout/list1"/>
    <dgm:cxn modelId="{EE90F544-41E2-4E6D-AE88-53804A906AD7}" type="presParOf" srcId="{7DBC65CD-5B2C-42F2-96AE-8E65EEA901A5}" destId="{0B15E5D7-78A0-46A8-B805-14B307C3929F}" srcOrd="10" destOrd="0" presId="urn:microsoft.com/office/officeart/2005/8/layout/list1"/>
    <dgm:cxn modelId="{01286503-8C0D-40E1-A470-6F82B8E52231}" type="presParOf" srcId="{7DBC65CD-5B2C-42F2-96AE-8E65EEA901A5}" destId="{0C36EB90-198D-4D45-9CDD-1990081AD103}" srcOrd="11" destOrd="0" presId="urn:microsoft.com/office/officeart/2005/8/layout/list1"/>
    <dgm:cxn modelId="{EB4B5B42-0627-44CA-ADA6-0C5C2B0DD77A}" type="presParOf" srcId="{7DBC65CD-5B2C-42F2-96AE-8E65EEA901A5}" destId="{21427D55-DFAE-4CA3-9A53-5F1EC9C88931}" srcOrd="12" destOrd="0" presId="urn:microsoft.com/office/officeart/2005/8/layout/list1"/>
    <dgm:cxn modelId="{D3AF8045-4678-40DF-8004-25A8D5AD40B1}" type="presParOf" srcId="{21427D55-DFAE-4CA3-9A53-5F1EC9C88931}" destId="{9F8A8389-3FE2-4D96-AA3D-FB5EB20EC7BC}" srcOrd="0" destOrd="0" presId="urn:microsoft.com/office/officeart/2005/8/layout/list1"/>
    <dgm:cxn modelId="{02368045-D459-4315-A3B5-B60E99E46C5C}" type="presParOf" srcId="{21427D55-DFAE-4CA3-9A53-5F1EC9C88931}" destId="{7A734AB2-47DC-430A-AF94-79125E632AC1}" srcOrd="1" destOrd="0" presId="urn:microsoft.com/office/officeart/2005/8/layout/list1"/>
    <dgm:cxn modelId="{1D242F07-D9AD-4639-B63B-D76C0B73EE02}" type="presParOf" srcId="{7DBC65CD-5B2C-42F2-96AE-8E65EEA901A5}" destId="{190742E0-A43C-4E73-80CC-7213116E8627}" srcOrd="13" destOrd="0" presId="urn:microsoft.com/office/officeart/2005/8/layout/list1"/>
    <dgm:cxn modelId="{C4EA153C-6C40-4F80-82DA-6E96464D1137}" type="presParOf" srcId="{7DBC65CD-5B2C-42F2-96AE-8E65EEA901A5}" destId="{E4831231-EA6F-485D-A4BA-3A5CF0E78F22}" srcOrd="14" destOrd="0" presId="urn:microsoft.com/office/officeart/2005/8/layout/list1"/>
    <dgm:cxn modelId="{77B8713E-6E36-40AC-BCFD-4615E9F966F2}" type="presParOf" srcId="{7DBC65CD-5B2C-42F2-96AE-8E65EEA901A5}" destId="{A9EC5D44-DF10-4E8E-9815-FD5F29D39180}" srcOrd="15" destOrd="0" presId="urn:microsoft.com/office/officeart/2005/8/layout/list1"/>
    <dgm:cxn modelId="{C32DE127-5443-4619-ADFC-A4E6E0585B98}" type="presParOf" srcId="{7DBC65CD-5B2C-42F2-96AE-8E65EEA901A5}" destId="{76E02FDB-DBC5-433E-B1AE-242ACCEC10C2}" srcOrd="16" destOrd="0" presId="urn:microsoft.com/office/officeart/2005/8/layout/list1"/>
    <dgm:cxn modelId="{E0437E09-BBE9-4DEC-A3A0-12422B7E6A95}" type="presParOf" srcId="{76E02FDB-DBC5-433E-B1AE-242ACCEC10C2}" destId="{6013A785-42AD-49CE-BA76-4A1094E57C51}" srcOrd="0" destOrd="0" presId="urn:microsoft.com/office/officeart/2005/8/layout/list1"/>
    <dgm:cxn modelId="{7ED8D9E4-A258-49B9-A161-2ED6692AD40D}" type="presParOf" srcId="{76E02FDB-DBC5-433E-B1AE-242ACCEC10C2}" destId="{E312710C-10E7-45F2-9533-5449996603CE}" srcOrd="1" destOrd="0" presId="urn:microsoft.com/office/officeart/2005/8/layout/list1"/>
    <dgm:cxn modelId="{BA674525-7D8A-47F6-BC56-56652DC248C9}" type="presParOf" srcId="{7DBC65CD-5B2C-42F2-96AE-8E65EEA901A5}" destId="{3C1E5941-D92A-43B2-8F7A-3D87B29199E8}" srcOrd="17" destOrd="0" presId="urn:microsoft.com/office/officeart/2005/8/layout/list1"/>
    <dgm:cxn modelId="{CA499E62-2C78-4402-8B9A-50A0024DCF28}"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Default values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Change control</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reversal</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terms and cash discounts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D175F812-0919-43A2-AB24-254FE9C1FDC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Cross-company code transactions</a:t>
          </a:r>
        </a:p>
      </dgm:t>
    </dgm:pt>
    <dgm:pt modelId="{59B40734-3366-43C9-8849-0E6089ECBE61}" type="parTrans" cxnId="{3C530FC3-76D6-4468-BE6C-DE0D9AC0B605}">
      <dgm:prSet/>
      <dgm:spPr/>
      <dgm:t>
        <a:bodyPr/>
        <a:lstStyle/>
        <a:p>
          <a:endParaRPr lang="en-US"/>
        </a:p>
      </dgm:t>
    </dgm:pt>
    <dgm:pt modelId="{926E03BB-E1FE-46BB-A9E3-FF52CC4C9E1E}" type="sibTrans" cxnId="{3C530FC3-76D6-4468-BE6C-DE0D9AC0B605}">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t>
        <a:bodyPr/>
        <a:lstStyle/>
        <a:p>
          <a:endParaRPr lang="en-US"/>
        </a:p>
      </dgm:t>
    </dgm:pt>
    <dgm:pt modelId="{9FF565D8-69D8-4A13-A441-9ED1A07415DC}" type="pres">
      <dgm:prSet presAssocID="{119B03FF-C253-46C1-964C-C5C3A1603D29}" presName="parentText" presStyleLbl="node1" presStyleIdx="0" presStyleCnt="5">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t>
        <a:bodyPr/>
        <a:lstStyle/>
        <a:p>
          <a:endParaRPr lang="en-US"/>
        </a:p>
      </dgm:t>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t>
        <a:bodyPr/>
        <a:lstStyle/>
        <a:p>
          <a:endParaRPr lang="en-US"/>
        </a:p>
      </dgm:t>
    </dgm:pt>
    <dgm:pt modelId="{308892F6-9082-488F-A32B-06D8AF648161}" type="pres">
      <dgm:prSet presAssocID="{C463456C-4A1D-4E40-8510-6553A2E08EAC}" presName="parentText" presStyleLbl="node1" presStyleIdx="2" presStyleCnt="5">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t>
        <a:bodyPr/>
        <a:lstStyle/>
        <a:p>
          <a:endParaRPr lang="en-US"/>
        </a:p>
      </dgm:t>
    </dgm:pt>
    <dgm:pt modelId="{7A734AB2-47DC-430A-AF94-79125E632AC1}" type="pres">
      <dgm:prSet presAssocID="{26F0AFA3-CC61-4F59-B7B4-3EA7C4A98425}" presName="parentText" presStyleLbl="node1" presStyleIdx="3" presStyleCnt="5">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t>
        <a:bodyPr/>
        <a:lstStyle/>
        <a:p>
          <a:endParaRPr lang="en-US"/>
        </a:p>
      </dgm:t>
    </dgm:pt>
    <dgm:pt modelId="{E312710C-10E7-45F2-9533-5449996603CE}" type="pres">
      <dgm:prSet presAssocID="{D175F812-0919-43A2-AB24-254FE9C1FDC9}" presName="parentText" presStyleLbl="node1" presStyleIdx="4" presStyleCnt="5">
        <dgm:presLayoutVars>
          <dgm:chMax val="0"/>
          <dgm:bulletEnabled val="1"/>
        </dgm:presLayoutVars>
      </dgm:prSet>
      <dgm:spPr/>
      <dgm:t>
        <a:bodyPr/>
        <a:lstStyle/>
        <a:p>
          <a:endParaRPr lang="en-US"/>
        </a:p>
      </dgm:t>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F4C03355-85CD-40E0-A3DE-DEFEDE7DA068}" type="presOf" srcId="{5BD1D527-DE68-447D-859E-BEB85E3CD90C}" destId="{4F1B875E-30C4-4296-AF0A-B2F0FF98E937}" srcOrd="1" destOrd="0" presId="urn:microsoft.com/office/officeart/2005/8/layout/list1"/>
    <dgm:cxn modelId="{716B8449-49DE-4BC9-9374-F314C40DBC6D}" type="presOf" srcId="{D175F812-0919-43A2-AB24-254FE9C1FDC9}" destId="{6013A785-42AD-49CE-BA76-4A1094E57C51}" srcOrd="0" destOrd="0" presId="urn:microsoft.com/office/officeart/2005/8/layout/list1"/>
    <dgm:cxn modelId="{4FA0E587-502C-46F0-B247-780F82B8E676}" type="presOf" srcId="{119B03FF-C253-46C1-964C-C5C3A1603D29}" destId="{CB8EBB56-8504-4F7A-BC5D-033D90FEAF3F}" srcOrd="0"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4AE3F05C-F55F-4F7B-A6FC-CEEF54A8573E}" type="presOf" srcId="{C463456C-4A1D-4E40-8510-6553A2E08EAC}" destId="{C8BD45C4-0036-46CC-B694-7420A32F454C}" srcOrd="0"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217A417D-46D1-4D1B-A0DE-C578DB9AA7FE}" type="presOf" srcId="{5BD1D527-DE68-447D-859E-BEB85E3CD90C}" destId="{62C99DC8-ABD1-4BC1-96D5-DB8A95655A56}" srcOrd="0" destOrd="0" presId="urn:microsoft.com/office/officeart/2005/8/layout/list1"/>
    <dgm:cxn modelId="{DFD7820A-D14C-4DA6-B40F-1581250F021E}" type="presOf" srcId="{119B03FF-C253-46C1-964C-C5C3A1603D29}" destId="{9FF565D8-69D8-4A13-A441-9ED1A07415DC}"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7BFC9B4F-F1E2-4122-A740-785AC047C604}" type="presOf" srcId="{D175F812-0919-43A2-AB24-254FE9C1FDC9}" destId="{E312710C-10E7-45F2-9533-5449996603CE}" srcOrd="1" destOrd="0" presId="urn:microsoft.com/office/officeart/2005/8/layout/list1"/>
    <dgm:cxn modelId="{3F1434DB-5F06-4BF5-8632-65B7044ADA94}" type="presOf" srcId="{C463456C-4A1D-4E40-8510-6553A2E08EAC}" destId="{308892F6-9082-488F-A32B-06D8AF648161}" srcOrd="1" destOrd="0" presId="urn:microsoft.com/office/officeart/2005/8/layout/list1"/>
    <dgm:cxn modelId="{369A8F7D-340D-4C3E-B0AC-AA2001BFAE99}" type="presOf" srcId="{26F0AFA3-CC61-4F59-B7B4-3EA7C4A98425}" destId="{7A734AB2-47DC-430A-AF94-79125E632AC1}" srcOrd="1" destOrd="0" presId="urn:microsoft.com/office/officeart/2005/8/layout/list1"/>
    <dgm:cxn modelId="{7652CF34-5EE8-4BF0-87B0-6CE2F7AE4D38}" type="presOf" srcId="{E3728C20-EB6D-4606-A9DD-C48473CE9A1D}" destId="{7DBC65CD-5B2C-42F2-96AE-8E65EEA901A5}" srcOrd="0"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8ECA3B8F-DDB7-4BDE-8835-51410CC50B1C}" type="presOf" srcId="{26F0AFA3-CC61-4F59-B7B4-3EA7C4A98425}" destId="{9F8A8389-3FE2-4D96-AA3D-FB5EB20EC7BC}" srcOrd="0" destOrd="0" presId="urn:microsoft.com/office/officeart/2005/8/layout/list1"/>
    <dgm:cxn modelId="{7C0615D2-ED66-486F-B3DA-BEB89592281B}" type="presParOf" srcId="{7DBC65CD-5B2C-42F2-96AE-8E65EEA901A5}" destId="{3D411920-83B9-466E-93C4-84646E5CBD5C}" srcOrd="0" destOrd="0" presId="urn:microsoft.com/office/officeart/2005/8/layout/list1"/>
    <dgm:cxn modelId="{5CF39674-4675-4C83-B326-74DF824C854A}" type="presParOf" srcId="{3D411920-83B9-466E-93C4-84646E5CBD5C}" destId="{CB8EBB56-8504-4F7A-BC5D-033D90FEAF3F}" srcOrd="0" destOrd="0" presId="urn:microsoft.com/office/officeart/2005/8/layout/list1"/>
    <dgm:cxn modelId="{B38C4535-8825-4049-9AEE-6AE5085BC9BC}" type="presParOf" srcId="{3D411920-83B9-466E-93C4-84646E5CBD5C}" destId="{9FF565D8-69D8-4A13-A441-9ED1A07415DC}" srcOrd="1" destOrd="0" presId="urn:microsoft.com/office/officeart/2005/8/layout/list1"/>
    <dgm:cxn modelId="{8E554B39-47F7-45CC-9952-A2060B1F1E61}" type="presParOf" srcId="{7DBC65CD-5B2C-42F2-96AE-8E65EEA901A5}" destId="{823C9682-A650-42E2-8644-EA9414D4B23A}" srcOrd="1" destOrd="0" presId="urn:microsoft.com/office/officeart/2005/8/layout/list1"/>
    <dgm:cxn modelId="{9664D178-4314-4270-BE2A-7E1445EB3AD6}" type="presParOf" srcId="{7DBC65CD-5B2C-42F2-96AE-8E65EEA901A5}" destId="{59923391-13B1-4A05-B0BD-54033F5EB283}" srcOrd="2" destOrd="0" presId="urn:microsoft.com/office/officeart/2005/8/layout/list1"/>
    <dgm:cxn modelId="{9603F22F-100F-46C2-87B6-728E8797F823}" type="presParOf" srcId="{7DBC65CD-5B2C-42F2-96AE-8E65EEA901A5}" destId="{198E1732-DCF1-44AD-B512-6B0EEB30425A}" srcOrd="3" destOrd="0" presId="urn:microsoft.com/office/officeart/2005/8/layout/list1"/>
    <dgm:cxn modelId="{2E543A88-3D4D-4BD0-AF35-C8C04EE4F3F6}" type="presParOf" srcId="{7DBC65CD-5B2C-42F2-96AE-8E65EEA901A5}" destId="{C8D4A645-FE78-4EAF-9CA3-0252F9794F9B}" srcOrd="4" destOrd="0" presId="urn:microsoft.com/office/officeart/2005/8/layout/list1"/>
    <dgm:cxn modelId="{BCFE3F81-BFD9-4F8B-856D-28DB909F5FF1}" type="presParOf" srcId="{C8D4A645-FE78-4EAF-9CA3-0252F9794F9B}" destId="{62C99DC8-ABD1-4BC1-96D5-DB8A95655A56}" srcOrd="0" destOrd="0" presId="urn:microsoft.com/office/officeart/2005/8/layout/list1"/>
    <dgm:cxn modelId="{CEDF63D7-1277-4A9D-955C-B859BCD198C4}" type="presParOf" srcId="{C8D4A645-FE78-4EAF-9CA3-0252F9794F9B}" destId="{4F1B875E-30C4-4296-AF0A-B2F0FF98E937}" srcOrd="1" destOrd="0" presId="urn:microsoft.com/office/officeart/2005/8/layout/list1"/>
    <dgm:cxn modelId="{0FC81680-2E43-46EE-8AFB-456A6EF3DD1D}" type="presParOf" srcId="{7DBC65CD-5B2C-42F2-96AE-8E65EEA901A5}" destId="{A6BBF129-1C87-48B0-9C84-4586D01AD5ED}" srcOrd="5" destOrd="0" presId="urn:microsoft.com/office/officeart/2005/8/layout/list1"/>
    <dgm:cxn modelId="{62ED17F3-13AA-4973-9A21-C7F211D299D4}" type="presParOf" srcId="{7DBC65CD-5B2C-42F2-96AE-8E65EEA901A5}" destId="{4447009D-8EA2-41AA-BBF3-3154EA9B2F24}" srcOrd="6" destOrd="0" presId="urn:microsoft.com/office/officeart/2005/8/layout/list1"/>
    <dgm:cxn modelId="{12CD404F-C890-4AD1-85BE-39B4DBFA91EB}" type="presParOf" srcId="{7DBC65CD-5B2C-42F2-96AE-8E65EEA901A5}" destId="{5F0C58E9-F97A-442E-B4B6-09E33D55B343}" srcOrd="7" destOrd="0" presId="urn:microsoft.com/office/officeart/2005/8/layout/list1"/>
    <dgm:cxn modelId="{FCC640AC-79CD-4AC8-B03E-2C5B0619BB3A}" type="presParOf" srcId="{7DBC65CD-5B2C-42F2-96AE-8E65EEA901A5}" destId="{016FCE31-B27D-40E9-8C7F-46E5079028BF}" srcOrd="8" destOrd="0" presId="urn:microsoft.com/office/officeart/2005/8/layout/list1"/>
    <dgm:cxn modelId="{48D56324-8139-4D35-A4EE-0AD5EFF232AA}" type="presParOf" srcId="{016FCE31-B27D-40E9-8C7F-46E5079028BF}" destId="{C8BD45C4-0036-46CC-B694-7420A32F454C}" srcOrd="0" destOrd="0" presId="urn:microsoft.com/office/officeart/2005/8/layout/list1"/>
    <dgm:cxn modelId="{61ECFB41-EF13-48CA-BDF4-17D209D0A48C}" type="presParOf" srcId="{016FCE31-B27D-40E9-8C7F-46E5079028BF}" destId="{308892F6-9082-488F-A32B-06D8AF648161}" srcOrd="1" destOrd="0" presId="urn:microsoft.com/office/officeart/2005/8/layout/list1"/>
    <dgm:cxn modelId="{F0FA5F34-0FEA-46DB-9BDB-DC73A6822A2C}" type="presParOf" srcId="{7DBC65CD-5B2C-42F2-96AE-8E65EEA901A5}" destId="{6FA02C5B-74D9-43CB-B027-653ED7B3BFFC}" srcOrd="9" destOrd="0" presId="urn:microsoft.com/office/officeart/2005/8/layout/list1"/>
    <dgm:cxn modelId="{08F578AD-1EEF-4F13-AA70-AEA7ED9C22C2}" type="presParOf" srcId="{7DBC65CD-5B2C-42F2-96AE-8E65EEA901A5}" destId="{0B15E5D7-78A0-46A8-B805-14B307C3929F}" srcOrd="10" destOrd="0" presId="urn:microsoft.com/office/officeart/2005/8/layout/list1"/>
    <dgm:cxn modelId="{CB24A366-AC90-4758-A14F-D6372368E06A}" type="presParOf" srcId="{7DBC65CD-5B2C-42F2-96AE-8E65EEA901A5}" destId="{0C36EB90-198D-4D45-9CDD-1990081AD103}" srcOrd="11" destOrd="0" presId="urn:microsoft.com/office/officeart/2005/8/layout/list1"/>
    <dgm:cxn modelId="{09A5E057-4510-466E-9FA8-714793CDEE15}" type="presParOf" srcId="{7DBC65CD-5B2C-42F2-96AE-8E65EEA901A5}" destId="{21427D55-DFAE-4CA3-9A53-5F1EC9C88931}" srcOrd="12" destOrd="0" presId="urn:microsoft.com/office/officeart/2005/8/layout/list1"/>
    <dgm:cxn modelId="{0E12A736-8A30-4B81-9434-FC3F4BCE8599}" type="presParOf" srcId="{21427D55-DFAE-4CA3-9A53-5F1EC9C88931}" destId="{9F8A8389-3FE2-4D96-AA3D-FB5EB20EC7BC}" srcOrd="0" destOrd="0" presId="urn:microsoft.com/office/officeart/2005/8/layout/list1"/>
    <dgm:cxn modelId="{AFD4E471-8F48-4375-AF5A-F21BF1B855CC}" type="presParOf" srcId="{21427D55-DFAE-4CA3-9A53-5F1EC9C88931}" destId="{7A734AB2-47DC-430A-AF94-79125E632AC1}" srcOrd="1" destOrd="0" presId="urn:microsoft.com/office/officeart/2005/8/layout/list1"/>
    <dgm:cxn modelId="{D1EDBCA7-5944-411C-911C-FFDF2A6F4DB1}" type="presParOf" srcId="{7DBC65CD-5B2C-42F2-96AE-8E65EEA901A5}" destId="{190742E0-A43C-4E73-80CC-7213116E8627}" srcOrd="13" destOrd="0" presId="urn:microsoft.com/office/officeart/2005/8/layout/list1"/>
    <dgm:cxn modelId="{7277DCC5-2ADB-4F65-B4D0-0B77B7C9FBA6}" type="presParOf" srcId="{7DBC65CD-5B2C-42F2-96AE-8E65EEA901A5}" destId="{E4831231-EA6F-485D-A4BA-3A5CF0E78F22}" srcOrd="14" destOrd="0" presId="urn:microsoft.com/office/officeart/2005/8/layout/list1"/>
    <dgm:cxn modelId="{B95A1E5B-B8BE-4DAF-89C5-1CD43EE30362}" type="presParOf" srcId="{7DBC65CD-5B2C-42F2-96AE-8E65EEA901A5}" destId="{A9EC5D44-DF10-4E8E-9815-FD5F29D39180}" srcOrd="15" destOrd="0" presId="urn:microsoft.com/office/officeart/2005/8/layout/list1"/>
    <dgm:cxn modelId="{8A204FBA-3F3C-4EEF-8DDA-81B4E378ECD3}" type="presParOf" srcId="{7DBC65CD-5B2C-42F2-96AE-8E65EEA901A5}" destId="{76E02FDB-DBC5-433E-B1AE-242ACCEC10C2}" srcOrd="16" destOrd="0" presId="urn:microsoft.com/office/officeart/2005/8/layout/list1"/>
    <dgm:cxn modelId="{FA020307-2EAB-48D9-88EC-435FEA94DDF9}" type="presParOf" srcId="{76E02FDB-DBC5-433E-B1AE-242ACCEC10C2}" destId="{6013A785-42AD-49CE-BA76-4A1094E57C51}" srcOrd="0" destOrd="0" presId="urn:microsoft.com/office/officeart/2005/8/layout/list1"/>
    <dgm:cxn modelId="{6D849980-6A16-4E57-A2A4-48B3E6B24062}" type="presParOf" srcId="{76E02FDB-DBC5-433E-B1AE-242ACCEC10C2}" destId="{E312710C-10E7-45F2-9533-5449996603CE}" srcOrd="1" destOrd="0" presId="urn:microsoft.com/office/officeart/2005/8/layout/list1"/>
    <dgm:cxn modelId="{29B25D1B-9C1D-498E-ACE7-B8AE3225B96D}" type="presParOf" srcId="{7DBC65CD-5B2C-42F2-96AE-8E65EEA901A5}" destId="{3C1E5941-D92A-43B2-8F7A-3D87B29199E8}" srcOrd="17" destOrd="0" presId="urn:microsoft.com/office/officeart/2005/8/layout/list1"/>
    <dgm:cxn modelId="{E0B4683B-C245-4045-AF67-5D43E651096C}"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Default values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Change control</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reversal</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terms and cash discounts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D175F812-0919-43A2-AB24-254FE9C1FDC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Cross-company code transactions</a:t>
          </a:r>
        </a:p>
      </dgm:t>
    </dgm:pt>
    <dgm:pt modelId="{59B40734-3366-43C9-8849-0E6089ECBE61}" type="parTrans" cxnId="{3C530FC3-76D6-4468-BE6C-DE0D9AC0B605}">
      <dgm:prSet/>
      <dgm:spPr/>
      <dgm:t>
        <a:bodyPr/>
        <a:lstStyle/>
        <a:p>
          <a:endParaRPr lang="en-US"/>
        </a:p>
      </dgm:t>
    </dgm:pt>
    <dgm:pt modelId="{926E03BB-E1FE-46BB-A9E3-FF52CC4C9E1E}" type="sibTrans" cxnId="{3C530FC3-76D6-4468-BE6C-DE0D9AC0B605}">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t>
        <a:bodyPr/>
        <a:lstStyle/>
        <a:p>
          <a:endParaRPr lang="en-US"/>
        </a:p>
      </dgm:t>
    </dgm:pt>
    <dgm:pt modelId="{9FF565D8-69D8-4A13-A441-9ED1A07415DC}" type="pres">
      <dgm:prSet presAssocID="{119B03FF-C253-46C1-964C-C5C3A1603D29}" presName="parentText" presStyleLbl="node1" presStyleIdx="0" presStyleCnt="5">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t>
        <a:bodyPr/>
        <a:lstStyle/>
        <a:p>
          <a:endParaRPr lang="en-US"/>
        </a:p>
      </dgm:t>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t>
        <a:bodyPr/>
        <a:lstStyle/>
        <a:p>
          <a:endParaRPr lang="en-US"/>
        </a:p>
      </dgm:t>
    </dgm:pt>
    <dgm:pt modelId="{308892F6-9082-488F-A32B-06D8AF648161}" type="pres">
      <dgm:prSet presAssocID="{C463456C-4A1D-4E40-8510-6553A2E08EAC}" presName="parentText" presStyleLbl="node1" presStyleIdx="2" presStyleCnt="5">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t>
        <a:bodyPr/>
        <a:lstStyle/>
        <a:p>
          <a:endParaRPr lang="en-US"/>
        </a:p>
      </dgm:t>
    </dgm:pt>
    <dgm:pt modelId="{7A734AB2-47DC-430A-AF94-79125E632AC1}" type="pres">
      <dgm:prSet presAssocID="{26F0AFA3-CC61-4F59-B7B4-3EA7C4A98425}" presName="parentText" presStyleLbl="node1" presStyleIdx="3" presStyleCnt="5">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t>
        <a:bodyPr/>
        <a:lstStyle/>
        <a:p>
          <a:endParaRPr lang="en-US"/>
        </a:p>
      </dgm:t>
    </dgm:pt>
    <dgm:pt modelId="{E312710C-10E7-45F2-9533-5449996603CE}" type="pres">
      <dgm:prSet presAssocID="{D175F812-0919-43A2-AB24-254FE9C1FDC9}" presName="parentText" presStyleLbl="node1" presStyleIdx="4" presStyleCnt="5">
        <dgm:presLayoutVars>
          <dgm:chMax val="0"/>
          <dgm:bulletEnabled val="1"/>
        </dgm:presLayoutVars>
      </dgm:prSet>
      <dgm:spPr/>
      <dgm:t>
        <a:bodyPr/>
        <a:lstStyle/>
        <a:p>
          <a:endParaRPr lang="en-US"/>
        </a:p>
      </dgm:t>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54C7DEA5-24A0-433A-AB6B-12FA492869ED}" srcId="{E3728C20-EB6D-4606-A9DD-C48473CE9A1D}" destId="{119B03FF-C253-46C1-964C-C5C3A1603D29}" srcOrd="0" destOrd="0" parTransId="{0258A417-15A8-4BDA-B483-9B298AE8E662}" sibTransId="{FDA5D11D-2859-4A7A-B331-964A0D299202}"/>
    <dgm:cxn modelId="{066F5157-37C0-47DA-86BE-637BB33003CF}" srcId="{E3728C20-EB6D-4606-A9DD-C48473CE9A1D}" destId="{26F0AFA3-CC61-4F59-B7B4-3EA7C4A98425}" srcOrd="3" destOrd="0" parTransId="{C30C10DA-A21E-4EE3-BCB8-764416DE961C}" sibTransId="{21B72554-51FC-4F7F-8CAA-0E8788EDBD44}"/>
    <dgm:cxn modelId="{7A2D7928-5218-4C98-B348-A810761C7809}" type="presOf" srcId="{26F0AFA3-CC61-4F59-B7B4-3EA7C4A98425}" destId="{7A734AB2-47DC-430A-AF94-79125E632AC1}" srcOrd="1" destOrd="0" presId="urn:microsoft.com/office/officeart/2005/8/layout/list1"/>
    <dgm:cxn modelId="{3D4CB42F-598E-4503-8C3B-E692E60C49EF}" type="presOf" srcId="{D175F812-0919-43A2-AB24-254FE9C1FDC9}" destId="{E312710C-10E7-45F2-9533-5449996603CE}" srcOrd="1" destOrd="0" presId="urn:microsoft.com/office/officeart/2005/8/layout/list1"/>
    <dgm:cxn modelId="{9485092C-9902-465C-AEAB-7B3647AC7249}" type="presOf" srcId="{26F0AFA3-CC61-4F59-B7B4-3EA7C4A98425}" destId="{9F8A8389-3FE2-4D96-AA3D-FB5EB20EC7BC}" srcOrd="0"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4BF104D5-2AE7-4415-B8F6-D9F545ECA84F}" type="presOf" srcId="{119B03FF-C253-46C1-964C-C5C3A1603D29}" destId="{9FF565D8-69D8-4A13-A441-9ED1A07415DC}" srcOrd="1" destOrd="0" presId="urn:microsoft.com/office/officeart/2005/8/layout/list1"/>
    <dgm:cxn modelId="{C5B74344-4F56-47DE-A23E-91885D04ED83}" type="presOf" srcId="{C463456C-4A1D-4E40-8510-6553A2E08EAC}" destId="{308892F6-9082-488F-A32B-06D8AF648161}" srcOrd="1" destOrd="0" presId="urn:microsoft.com/office/officeart/2005/8/layout/list1"/>
    <dgm:cxn modelId="{BA520E17-34C9-424C-B298-E6E410A66707}" type="presOf" srcId="{119B03FF-C253-46C1-964C-C5C3A1603D29}" destId="{CB8EBB56-8504-4F7A-BC5D-033D90FEAF3F}" srcOrd="0" destOrd="0" presId="urn:microsoft.com/office/officeart/2005/8/layout/list1"/>
    <dgm:cxn modelId="{B636DACC-B8ED-4D20-8BA6-1C2691959899}" type="presOf" srcId="{D175F812-0919-43A2-AB24-254FE9C1FDC9}" destId="{6013A785-42AD-49CE-BA76-4A1094E57C51}"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3C530FC3-76D6-4468-BE6C-DE0D9AC0B605}" srcId="{E3728C20-EB6D-4606-A9DD-C48473CE9A1D}" destId="{D175F812-0919-43A2-AB24-254FE9C1FDC9}" srcOrd="4" destOrd="0" parTransId="{59B40734-3366-43C9-8849-0E6089ECBE61}" sibTransId="{926E03BB-E1FE-46BB-A9E3-FF52CC4C9E1E}"/>
    <dgm:cxn modelId="{58C8C82E-B08A-41EA-BB38-3DC7BCF62579}" type="presOf" srcId="{5BD1D527-DE68-447D-859E-BEB85E3CD90C}" destId="{4F1B875E-30C4-4296-AF0A-B2F0FF98E937}" srcOrd="1" destOrd="0" presId="urn:microsoft.com/office/officeart/2005/8/layout/list1"/>
    <dgm:cxn modelId="{86E4DDD5-DFED-4B26-ABE1-500B21C523FF}" type="presOf" srcId="{C463456C-4A1D-4E40-8510-6553A2E08EAC}" destId="{C8BD45C4-0036-46CC-B694-7420A32F454C}" srcOrd="0" destOrd="0" presId="urn:microsoft.com/office/officeart/2005/8/layout/list1"/>
    <dgm:cxn modelId="{7B9F7F35-E750-45AA-8BD7-3A1000EF3F11}" type="presOf" srcId="{E3728C20-EB6D-4606-A9DD-C48473CE9A1D}" destId="{7DBC65CD-5B2C-42F2-96AE-8E65EEA901A5}" srcOrd="0" destOrd="0" presId="urn:microsoft.com/office/officeart/2005/8/layout/list1"/>
    <dgm:cxn modelId="{BA777F2A-FF5F-4888-9C7F-5B22C79EF3E9}" type="presOf" srcId="{5BD1D527-DE68-447D-859E-BEB85E3CD90C}" destId="{62C99DC8-ABD1-4BC1-96D5-DB8A95655A56}" srcOrd="0" destOrd="0" presId="urn:microsoft.com/office/officeart/2005/8/layout/list1"/>
    <dgm:cxn modelId="{C751B2CD-0C83-472A-8947-0CBF2E159EE0}" type="presParOf" srcId="{7DBC65CD-5B2C-42F2-96AE-8E65EEA901A5}" destId="{3D411920-83B9-466E-93C4-84646E5CBD5C}" srcOrd="0" destOrd="0" presId="urn:microsoft.com/office/officeart/2005/8/layout/list1"/>
    <dgm:cxn modelId="{26096507-42E7-426A-AC64-397C5CE6BF39}" type="presParOf" srcId="{3D411920-83B9-466E-93C4-84646E5CBD5C}" destId="{CB8EBB56-8504-4F7A-BC5D-033D90FEAF3F}" srcOrd="0" destOrd="0" presId="urn:microsoft.com/office/officeart/2005/8/layout/list1"/>
    <dgm:cxn modelId="{7F505439-50EB-465D-AC4A-57DAD29E55AB}" type="presParOf" srcId="{3D411920-83B9-466E-93C4-84646E5CBD5C}" destId="{9FF565D8-69D8-4A13-A441-9ED1A07415DC}" srcOrd="1" destOrd="0" presId="urn:microsoft.com/office/officeart/2005/8/layout/list1"/>
    <dgm:cxn modelId="{624DA781-1CCD-46D1-8199-3978A8853AC6}" type="presParOf" srcId="{7DBC65CD-5B2C-42F2-96AE-8E65EEA901A5}" destId="{823C9682-A650-42E2-8644-EA9414D4B23A}" srcOrd="1" destOrd="0" presId="urn:microsoft.com/office/officeart/2005/8/layout/list1"/>
    <dgm:cxn modelId="{77F09A6B-6CFA-43BD-860D-72CED2100B80}" type="presParOf" srcId="{7DBC65CD-5B2C-42F2-96AE-8E65EEA901A5}" destId="{59923391-13B1-4A05-B0BD-54033F5EB283}" srcOrd="2" destOrd="0" presId="urn:microsoft.com/office/officeart/2005/8/layout/list1"/>
    <dgm:cxn modelId="{9082A0D5-926F-4EB6-9E2F-C03904E57A99}" type="presParOf" srcId="{7DBC65CD-5B2C-42F2-96AE-8E65EEA901A5}" destId="{198E1732-DCF1-44AD-B512-6B0EEB30425A}" srcOrd="3" destOrd="0" presId="urn:microsoft.com/office/officeart/2005/8/layout/list1"/>
    <dgm:cxn modelId="{3EA74F8E-6A01-4BC4-A1D3-52FB81205D2C}" type="presParOf" srcId="{7DBC65CD-5B2C-42F2-96AE-8E65EEA901A5}" destId="{C8D4A645-FE78-4EAF-9CA3-0252F9794F9B}" srcOrd="4" destOrd="0" presId="urn:microsoft.com/office/officeart/2005/8/layout/list1"/>
    <dgm:cxn modelId="{71D46E0D-3129-42E4-8894-60581D153D06}" type="presParOf" srcId="{C8D4A645-FE78-4EAF-9CA3-0252F9794F9B}" destId="{62C99DC8-ABD1-4BC1-96D5-DB8A95655A56}" srcOrd="0" destOrd="0" presId="urn:microsoft.com/office/officeart/2005/8/layout/list1"/>
    <dgm:cxn modelId="{7E4DA6BA-FE10-4350-953B-2CA77BBAF86E}" type="presParOf" srcId="{C8D4A645-FE78-4EAF-9CA3-0252F9794F9B}" destId="{4F1B875E-30C4-4296-AF0A-B2F0FF98E937}" srcOrd="1" destOrd="0" presId="urn:microsoft.com/office/officeart/2005/8/layout/list1"/>
    <dgm:cxn modelId="{24CFDF7B-2DA2-45FC-AB39-2D3AAE8E00A0}" type="presParOf" srcId="{7DBC65CD-5B2C-42F2-96AE-8E65EEA901A5}" destId="{A6BBF129-1C87-48B0-9C84-4586D01AD5ED}" srcOrd="5" destOrd="0" presId="urn:microsoft.com/office/officeart/2005/8/layout/list1"/>
    <dgm:cxn modelId="{186D193F-EC8B-4755-A0C0-6C8B7880B269}" type="presParOf" srcId="{7DBC65CD-5B2C-42F2-96AE-8E65EEA901A5}" destId="{4447009D-8EA2-41AA-BBF3-3154EA9B2F24}" srcOrd="6" destOrd="0" presId="urn:microsoft.com/office/officeart/2005/8/layout/list1"/>
    <dgm:cxn modelId="{BA836BB8-FBAB-4E39-ABB5-67C20E88D285}" type="presParOf" srcId="{7DBC65CD-5B2C-42F2-96AE-8E65EEA901A5}" destId="{5F0C58E9-F97A-442E-B4B6-09E33D55B343}" srcOrd="7" destOrd="0" presId="urn:microsoft.com/office/officeart/2005/8/layout/list1"/>
    <dgm:cxn modelId="{E9109A3A-9BD0-4D76-9FB3-DB197540CE45}" type="presParOf" srcId="{7DBC65CD-5B2C-42F2-96AE-8E65EEA901A5}" destId="{016FCE31-B27D-40E9-8C7F-46E5079028BF}" srcOrd="8" destOrd="0" presId="urn:microsoft.com/office/officeart/2005/8/layout/list1"/>
    <dgm:cxn modelId="{8F838B06-2A5B-441F-9EA6-3E51090FB73E}" type="presParOf" srcId="{016FCE31-B27D-40E9-8C7F-46E5079028BF}" destId="{C8BD45C4-0036-46CC-B694-7420A32F454C}" srcOrd="0" destOrd="0" presId="urn:microsoft.com/office/officeart/2005/8/layout/list1"/>
    <dgm:cxn modelId="{EE5BE87A-CBC9-426A-BDBC-42DA27B399FC}" type="presParOf" srcId="{016FCE31-B27D-40E9-8C7F-46E5079028BF}" destId="{308892F6-9082-488F-A32B-06D8AF648161}" srcOrd="1" destOrd="0" presId="urn:microsoft.com/office/officeart/2005/8/layout/list1"/>
    <dgm:cxn modelId="{6B9F47B3-007E-4FBB-ACEB-F9DD2DC10E36}" type="presParOf" srcId="{7DBC65CD-5B2C-42F2-96AE-8E65EEA901A5}" destId="{6FA02C5B-74D9-43CB-B027-653ED7B3BFFC}" srcOrd="9" destOrd="0" presId="urn:microsoft.com/office/officeart/2005/8/layout/list1"/>
    <dgm:cxn modelId="{3D2F6F41-7984-4006-A3CC-4B70CA3A3147}" type="presParOf" srcId="{7DBC65CD-5B2C-42F2-96AE-8E65EEA901A5}" destId="{0B15E5D7-78A0-46A8-B805-14B307C3929F}" srcOrd="10" destOrd="0" presId="urn:microsoft.com/office/officeart/2005/8/layout/list1"/>
    <dgm:cxn modelId="{F1BF4024-67FA-4E1F-8B35-7719816776A8}" type="presParOf" srcId="{7DBC65CD-5B2C-42F2-96AE-8E65EEA901A5}" destId="{0C36EB90-198D-4D45-9CDD-1990081AD103}" srcOrd="11" destOrd="0" presId="urn:microsoft.com/office/officeart/2005/8/layout/list1"/>
    <dgm:cxn modelId="{A1A74DD6-AA48-4BE8-884B-BAF85F304A63}" type="presParOf" srcId="{7DBC65CD-5B2C-42F2-96AE-8E65EEA901A5}" destId="{21427D55-DFAE-4CA3-9A53-5F1EC9C88931}" srcOrd="12" destOrd="0" presId="urn:microsoft.com/office/officeart/2005/8/layout/list1"/>
    <dgm:cxn modelId="{D460B916-D03B-4F6D-AB3C-F8BDF22ED21B}" type="presParOf" srcId="{21427D55-DFAE-4CA3-9A53-5F1EC9C88931}" destId="{9F8A8389-3FE2-4D96-AA3D-FB5EB20EC7BC}" srcOrd="0" destOrd="0" presId="urn:microsoft.com/office/officeart/2005/8/layout/list1"/>
    <dgm:cxn modelId="{16EE860A-1047-4D78-B0CF-26A8B76951D7}" type="presParOf" srcId="{21427D55-DFAE-4CA3-9A53-5F1EC9C88931}" destId="{7A734AB2-47DC-430A-AF94-79125E632AC1}" srcOrd="1" destOrd="0" presId="urn:microsoft.com/office/officeart/2005/8/layout/list1"/>
    <dgm:cxn modelId="{6767197E-49EB-4F8C-A201-1FE057BD9C49}" type="presParOf" srcId="{7DBC65CD-5B2C-42F2-96AE-8E65EEA901A5}" destId="{190742E0-A43C-4E73-80CC-7213116E8627}" srcOrd="13" destOrd="0" presId="urn:microsoft.com/office/officeart/2005/8/layout/list1"/>
    <dgm:cxn modelId="{F252B35D-2B33-4BE4-A88D-ADAA06ED29A5}" type="presParOf" srcId="{7DBC65CD-5B2C-42F2-96AE-8E65EEA901A5}" destId="{E4831231-EA6F-485D-A4BA-3A5CF0E78F22}" srcOrd="14" destOrd="0" presId="urn:microsoft.com/office/officeart/2005/8/layout/list1"/>
    <dgm:cxn modelId="{43A8512E-EF59-4E8B-82E0-DBADB8210840}" type="presParOf" srcId="{7DBC65CD-5B2C-42F2-96AE-8E65EEA901A5}" destId="{A9EC5D44-DF10-4E8E-9815-FD5F29D39180}" srcOrd="15" destOrd="0" presId="urn:microsoft.com/office/officeart/2005/8/layout/list1"/>
    <dgm:cxn modelId="{69C67CDD-4CAA-49AA-BD34-4E7485E7F3DB}" type="presParOf" srcId="{7DBC65CD-5B2C-42F2-96AE-8E65EEA901A5}" destId="{76E02FDB-DBC5-433E-B1AE-242ACCEC10C2}" srcOrd="16" destOrd="0" presId="urn:microsoft.com/office/officeart/2005/8/layout/list1"/>
    <dgm:cxn modelId="{A3A69BD9-019E-4298-A0E1-0AF7DA981CEF}" type="presParOf" srcId="{76E02FDB-DBC5-433E-B1AE-242ACCEC10C2}" destId="{6013A785-42AD-49CE-BA76-4A1094E57C51}" srcOrd="0" destOrd="0" presId="urn:microsoft.com/office/officeart/2005/8/layout/list1"/>
    <dgm:cxn modelId="{3D312DFE-76B9-4C9A-99A8-DA2600FB868B}" type="presParOf" srcId="{76E02FDB-DBC5-433E-B1AE-242ACCEC10C2}" destId="{E312710C-10E7-45F2-9533-5449996603CE}" srcOrd="1" destOrd="0" presId="urn:microsoft.com/office/officeart/2005/8/layout/list1"/>
    <dgm:cxn modelId="{F8488128-A7D7-4DE4-A126-B980158C185A}" type="presParOf" srcId="{7DBC65CD-5B2C-42F2-96AE-8E65EEA901A5}" destId="{3C1E5941-D92A-43B2-8F7A-3D87B29199E8}" srcOrd="17" destOrd="0" presId="urn:microsoft.com/office/officeart/2005/8/layout/list1"/>
    <dgm:cxn modelId="{6D9859F6-6375-461C-86DB-051992B0BF64}"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2108A41-18D9-477A-A380-76685375C954}"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5A948157-3C57-41DD-93FB-BA05584A4F17}">
      <dgm:prSet phldrT="[Text]" custT="1"/>
      <dgm:spPr/>
      <dgm:t>
        <a:bodyPr/>
        <a:lstStyle/>
        <a:p>
          <a:r>
            <a:rPr lang="en-US" sz="1800" b="1" u="sng" dirty="0"/>
            <a:t>Customer master</a:t>
          </a:r>
          <a:endParaRPr lang="en-US" sz="1800" dirty="0"/>
        </a:p>
      </dgm:t>
    </dgm:pt>
    <dgm:pt modelId="{C8887481-B051-45AA-A3BA-471BF6C5D021}" type="parTrans" cxnId="{4C45F78A-1809-4C56-840D-206A5AF62385}">
      <dgm:prSet/>
      <dgm:spPr/>
      <dgm:t>
        <a:bodyPr/>
        <a:lstStyle/>
        <a:p>
          <a:endParaRPr lang="en-US"/>
        </a:p>
      </dgm:t>
    </dgm:pt>
    <dgm:pt modelId="{DD6FE227-A455-4D75-AC2E-A54E66A74AD4}" type="sibTrans" cxnId="{4C45F78A-1809-4C56-840D-206A5AF62385}">
      <dgm:prSet/>
      <dgm:spPr/>
      <dgm:t>
        <a:bodyPr/>
        <a:lstStyle/>
        <a:p>
          <a:endParaRPr lang="en-US"/>
        </a:p>
      </dgm:t>
    </dgm:pt>
    <dgm:pt modelId="{A8AFC350-8CF8-44FB-BA2D-CF4922D4D3A5}">
      <dgm:prSet phldrT="[Text]" custT="1"/>
      <dgm:spPr>
        <a:solidFill>
          <a:schemeClr val="bg2"/>
        </a:solidFill>
      </dgm:spPr>
      <dgm:t>
        <a:bodyPr/>
        <a:lstStyle/>
        <a:p>
          <a:endParaRPr lang="en-US" sz="1600" dirty="0"/>
        </a:p>
        <a:p>
          <a:r>
            <a:rPr lang="en-US" sz="1600" dirty="0"/>
            <a:t>Company code segment</a:t>
          </a:r>
        </a:p>
        <a:p>
          <a:endParaRPr lang="en-US" sz="1600" dirty="0"/>
        </a:p>
      </dgm:t>
    </dgm:pt>
    <dgm:pt modelId="{6C86287B-E3CD-49F2-8D71-39EB56966C94}" type="parTrans" cxnId="{95936CAE-D915-4AA2-87A6-715E4AC3FEC4}">
      <dgm:prSet/>
      <dgm:spPr/>
      <dgm:t>
        <a:bodyPr/>
        <a:lstStyle/>
        <a:p>
          <a:endParaRPr lang="en-US"/>
        </a:p>
      </dgm:t>
    </dgm:pt>
    <dgm:pt modelId="{424193EB-96D4-435E-AE80-D924B882A56C}" type="sibTrans" cxnId="{95936CAE-D915-4AA2-87A6-715E4AC3FEC4}">
      <dgm:prSet/>
      <dgm:spPr/>
      <dgm:t>
        <a:bodyPr/>
        <a:lstStyle/>
        <a:p>
          <a:endParaRPr lang="en-US"/>
        </a:p>
      </dgm:t>
    </dgm:pt>
    <dgm:pt modelId="{6D7B5DC0-56DF-4AA3-95E9-DE48B9B2D9F1}">
      <dgm:prSet phldrT="[Text]"/>
      <dgm:spPr>
        <a:solidFill>
          <a:schemeClr val="bg2"/>
        </a:solidFill>
      </dgm:spPr>
      <dgm:t>
        <a:bodyPr/>
        <a:lstStyle/>
        <a:p>
          <a:r>
            <a:rPr lang="en-US" dirty="0"/>
            <a:t>Sales area segment</a:t>
          </a:r>
        </a:p>
      </dgm:t>
    </dgm:pt>
    <dgm:pt modelId="{F8D85FD1-FB7E-4E7E-A848-E8CE9561C9FF}" type="parTrans" cxnId="{2F8CEA0E-B07B-410A-B734-5E7C0A4AA6C4}">
      <dgm:prSet/>
      <dgm:spPr/>
      <dgm:t>
        <a:bodyPr/>
        <a:lstStyle/>
        <a:p>
          <a:endParaRPr lang="en-US"/>
        </a:p>
      </dgm:t>
    </dgm:pt>
    <dgm:pt modelId="{172530BD-644B-442D-8B2B-49B8EFC32769}" type="sibTrans" cxnId="{2F8CEA0E-B07B-410A-B734-5E7C0A4AA6C4}">
      <dgm:prSet/>
      <dgm:spPr/>
      <dgm:t>
        <a:bodyPr/>
        <a:lstStyle/>
        <a:p>
          <a:endParaRPr lang="en-US"/>
        </a:p>
      </dgm:t>
    </dgm:pt>
    <dgm:pt modelId="{35B89D47-382D-4DF4-A2A2-C8FDD49B55BB}">
      <dgm:prSet phldrT="[Text]" custT="1"/>
      <dgm:spPr/>
      <dgm:t>
        <a:bodyPr/>
        <a:lstStyle/>
        <a:p>
          <a:r>
            <a:rPr lang="en-US" sz="1800" b="1" u="sng" dirty="0"/>
            <a:t>Vendor master</a:t>
          </a:r>
          <a:endParaRPr lang="en-US" sz="1800" dirty="0"/>
        </a:p>
      </dgm:t>
    </dgm:pt>
    <dgm:pt modelId="{295F60C0-22F9-4FB5-80E8-10CDC3C25340}" type="parTrans" cxnId="{276C2830-49ED-4C09-8230-1BEE7D3F84D1}">
      <dgm:prSet/>
      <dgm:spPr/>
      <dgm:t>
        <a:bodyPr/>
        <a:lstStyle/>
        <a:p>
          <a:endParaRPr lang="en-US"/>
        </a:p>
      </dgm:t>
    </dgm:pt>
    <dgm:pt modelId="{0DDF98BB-739A-4E9D-822D-53F21CBE33BE}" type="sibTrans" cxnId="{276C2830-49ED-4C09-8230-1BEE7D3F84D1}">
      <dgm:prSet/>
      <dgm:spPr/>
      <dgm:t>
        <a:bodyPr/>
        <a:lstStyle/>
        <a:p>
          <a:endParaRPr lang="en-US"/>
        </a:p>
      </dgm:t>
    </dgm:pt>
    <dgm:pt modelId="{DC5643B1-7D66-422E-B4E8-ABCB6F687C82}">
      <dgm:prSet phldrT="[Text]"/>
      <dgm:spPr>
        <a:solidFill>
          <a:schemeClr val="bg2"/>
        </a:solidFill>
      </dgm:spPr>
      <dgm:t>
        <a:bodyPr/>
        <a:lstStyle/>
        <a:p>
          <a:r>
            <a:rPr lang="en-US" dirty="0"/>
            <a:t>Company code segment</a:t>
          </a:r>
        </a:p>
      </dgm:t>
    </dgm:pt>
    <dgm:pt modelId="{413FB746-5B16-4C25-AD6B-78FB95487195}" type="parTrans" cxnId="{82818EDB-4974-4BB6-A97C-B331ED2142CB}">
      <dgm:prSet/>
      <dgm:spPr/>
      <dgm:t>
        <a:bodyPr/>
        <a:lstStyle/>
        <a:p>
          <a:endParaRPr lang="en-US"/>
        </a:p>
      </dgm:t>
    </dgm:pt>
    <dgm:pt modelId="{8F358157-2E41-4CFB-86D9-0324572336F1}" type="sibTrans" cxnId="{82818EDB-4974-4BB6-A97C-B331ED2142CB}">
      <dgm:prSet/>
      <dgm:spPr/>
      <dgm:t>
        <a:bodyPr/>
        <a:lstStyle/>
        <a:p>
          <a:endParaRPr lang="en-US"/>
        </a:p>
      </dgm:t>
    </dgm:pt>
    <dgm:pt modelId="{C0D55E6D-7F49-4DCE-8F98-5D847AEB8B8D}">
      <dgm:prSet phldrT="[Text]"/>
      <dgm:spPr>
        <a:solidFill>
          <a:schemeClr val="bg2"/>
        </a:solidFill>
      </dgm:spPr>
      <dgm:t>
        <a:bodyPr/>
        <a:lstStyle/>
        <a:p>
          <a:r>
            <a:rPr lang="en-US" dirty="0"/>
            <a:t>Purchasing organization segment</a:t>
          </a:r>
        </a:p>
      </dgm:t>
    </dgm:pt>
    <dgm:pt modelId="{13124A64-C4A1-49C6-9F90-D31ADAEB0B93}" type="parTrans" cxnId="{59B80959-68FF-4B29-BE2D-3331EE336F69}">
      <dgm:prSet/>
      <dgm:spPr/>
      <dgm:t>
        <a:bodyPr/>
        <a:lstStyle/>
        <a:p>
          <a:endParaRPr lang="en-US"/>
        </a:p>
      </dgm:t>
    </dgm:pt>
    <dgm:pt modelId="{695AB236-84FD-4244-8FF4-78F56B3C421C}" type="sibTrans" cxnId="{59B80959-68FF-4B29-BE2D-3331EE336F69}">
      <dgm:prSet/>
      <dgm:spPr/>
      <dgm:t>
        <a:bodyPr/>
        <a:lstStyle/>
        <a:p>
          <a:endParaRPr lang="en-US"/>
        </a:p>
      </dgm:t>
    </dgm:pt>
    <dgm:pt modelId="{1A61723B-00C5-4D3A-AB4B-67A28784810E}" type="pres">
      <dgm:prSet presAssocID="{D2108A41-18D9-477A-A380-76685375C954}" presName="theList" presStyleCnt="0">
        <dgm:presLayoutVars>
          <dgm:dir/>
          <dgm:animLvl val="lvl"/>
          <dgm:resizeHandles val="exact"/>
        </dgm:presLayoutVars>
      </dgm:prSet>
      <dgm:spPr/>
      <dgm:t>
        <a:bodyPr/>
        <a:lstStyle/>
        <a:p>
          <a:endParaRPr lang="en-US"/>
        </a:p>
      </dgm:t>
    </dgm:pt>
    <dgm:pt modelId="{14B368B8-5CEE-44B0-B35C-9E6482AE14A7}" type="pres">
      <dgm:prSet presAssocID="{5A948157-3C57-41DD-93FB-BA05584A4F17}" presName="compNode" presStyleCnt="0"/>
      <dgm:spPr/>
    </dgm:pt>
    <dgm:pt modelId="{40ECF43F-DFA3-423B-8975-34FDE2ABB9BC}" type="pres">
      <dgm:prSet presAssocID="{5A948157-3C57-41DD-93FB-BA05584A4F17}" presName="aNode" presStyleLbl="bgShp" presStyleIdx="0" presStyleCnt="2"/>
      <dgm:spPr/>
      <dgm:t>
        <a:bodyPr/>
        <a:lstStyle/>
        <a:p>
          <a:endParaRPr lang="en-US"/>
        </a:p>
      </dgm:t>
    </dgm:pt>
    <dgm:pt modelId="{7CE942AA-E9E6-4308-B15E-AE2A9E515D69}" type="pres">
      <dgm:prSet presAssocID="{5A948157-3C57-41DD-93FB-BA05584A4F17}" presName="textNode" presStyleLbl="bgShp" presStyleIdx="0" presStyleCnt="2"/>
      <dgm:spPr/>
      <dgm:t>
        <a:bodyPr/>
        <a:lstStyle/>
        <a:p>
          <a:endParaRPr lang="en-US"/>
        </a:p>
      </dgm:t>
    </dgm:pt>
    <dgm:pt modelId="{7FF563F9-43CA-40C0-8B87-C79356378CBD}" type="pres">
      <dgm:prSet presAssocID="{5A948157-3C57-41DD-93FB-BA05584A4F17}" presName="compChildNode" presStyleCnt="0"/>
      <dgm:spPr/>
    </dgm:pt>
    <dgm:pt modelId="{7FD7EE2B-BD35-4B4F-8CC1-BC632058B8DF}" type="pres">
      <dgm:prSet presAssocID="{5A948157-3C57-41DD-93FB-BA05584A4F17}" presName="theInnerList" presStyleCnt="0"/>
      <dgm:spPr/>
    </dgm:pt>
    <dgm:pt modelId="{099170D4-30F9-412E-92C6-C31A6BF4B878}" type="pres">
      <dgm:prSet presAssocID="{A8AFC350-8CF8-44FB-BA2D-CF4922D4D3A5}" presName="childNode" presStyleLbl="node1" presStyleIdx="0" presStyleCnt="4">
        <dgm:presLayoutVars>
          <dgm:bulletEnabled val="1"/>
        </dgm:presLayoutVars>
      </dgm:prSet>
      <dgm:spPr/>
      <dgm:t>
        <a:bodyPr/>
        <a:lstStyle/>
        <a:p>
          <a:endParaRPr lang="en-US"/>
        </a:p>
      </dgm:t>
    </dgm:pt>
    <dgm:pt modelId="{1A63502A-C8C3-4FC3-90D5-28E2710CF010}" type="pres">
      <dgm:prSet presAssocID="{A8AFC350-8CF8-44FB-BA2D-CF4922D4D3A5}" presName="aSpace2" presStyleCnt="0"/>
      <dgm:spPr/>
    </dgm:pt>
    <dgm:pt modelId="{E7F6F7A8-6C63-4AF2-B182-5AE0AAD495AD}" type="pres">
      <dgm:prSet presAssocID="{6D7B5DC0-56DF-4AA3-95E9-DE48B9B2D9F1}" presName="childNode" presStyleLbl="node1" presStyleIdx="1" presStyleCnt="4">
        <dgm:presLayoutVars>
          <dgm:bulletEnabled val="1"/>
        </dgm:presLayoutVars>
      </dgm:prSet>
      <dgm:spPr/>
      <dgm:t>
        <a:bodyPr/>
        <a:lstStyle/>
        <a:p>
          <a:endParaRPr lang="en-US"/>
        </a:p>
      </dgm:t>
    </dgm:pt>
    <dgm:pt modelId="{DF6BE2CC-B2D8-4015-83C0-31BAAA24338F}" type="pres">
      <dgm:prSet presAssocID="{5A948157-3C57-41DD-93FB-BA05584A4F17}" presName="aSpace" presStyleCnt="0"/>
      <dgm:spPr/>
    </dgm:pt>
    <dgm:pt modelId="{A585C13C-4FA4-4EB9-8FB9-FF62AD1C4DAC}" type="pres">
      <dgm:prSet presAssocID="{35B89D47-382D-4DF4-A2A2-C8FDD49B55BB}" presName="compNode" presStyleCnt="0"/>
      <dgm:spPr/>
    </dgm:pt>
    <dgm:pt modelId="{0F135966-9DF2-4544-A978-D995CF545F2E}" type="pres">
      <dgm:prSet presAssocID="{35B89D47-382D-4DF4-A2A2-C8FDD49B55BB}" presName="aNode" presStyleLbl="bgShp" presStyleIdx="1" presStyleCnt="2"/>
      <dgm:spPr/>
      <dgm:t>
        <a:bodyPr/>
        <a:lstStyle/>
        <a:p>
          <a:endParaRPr lang="en-US"/>
        </a:p>
      </dgm:t>
    </dgm:pt>
    <dgm:pt modelId="{C25B0AA1-E4A4-40F7-B3C7-5929DB94E13F}" type="pres">
      <dgm:prSet presAssocID="{35B89D47-382D-4DF4-A2A2-C8FDD49B55BB}" presName="textNode" presStyleLbl="bgShp" presStyleIdx="1" presStyleCnt="2"/>
      <dgm:spPr/>
      <dgm:t>
        <a:bodyPr/>
        <a:lstStyle/>
        <a:p>
          <a:endParaRPr lang="en-US"/>
        </a:p>
      </dgm:t>
    </dgm:pt>
    <dgm:pt modelId="{FD9CA0BD-3AAE-4548-A506-DDDF7F158C19}" type="pres">
      <dgm:prSet presAssocID="{35B89D47-382D-4DF4-A2A2-C8FDD49B55BB}" presName="compChildNode" presStyleCnt="0"/>
      <dgm:spPr/>
    </dgm:pt>
    <dgm:pt modelId="{8A323F1B-CC9B-43C3-BDAE-638AB5379347}" type="pres">
      <dgm:prSet presAssocID="{35B89D47-382D-4DF4-A2A2-C8FDD49B55BB}" presName="theInnerList" presStyleCnt="0"/>
      <dgm:spPr/>
    </dgm:pt>
    <dgm:pt modelId="{BA765A0B-62AF-4651-9B87-C3D783E000FC}" type="pres">
      <dgm:prSet presAssocID="{DC5643B1-7D66-422E-B4E8-ABCB6F687C82}" presName="childNode" presStyleLbl="node1" presStyleIdx="2" presStyleCnt="4">
        <dgm:presLayoutVars>
          <dgm:bulletEnabled val="1"/>
        </dgm:presLayoutVars>
      </dgm:prSet>
      <dgm:spPr/>
      <dgm:t>
        <a:bodyPr/>
        <a:lstStyle/>
        <a:p>
          <a:endParaRPr lang="en-US"/>
        </a:p>
      </dgm:t>
    </dgm:pt>
    <dgm:pt modelId="{CC64FF7E-B39F-489D-906F-A9B3370D9B30}" type="pres">
      <dgm:prSet presAssocID="{DC5643B1-7D66-422E-B4E8-ABCB6F687C82}" presName="aSpace2" presStyleCnt="0"/>
      <dgm:spPr/>
    </dgm:pt>
    <dgm:pt modelId="{69E3C9A2-E31E-4639-BC8E-8B275234387B}" type="pres">
      <dgm:prSet presAssocID="{C0D55E6D-7F49-4DCE-8F98-5D847AEB8B8D}" presName="childNode" presStyleLbl="node1" presStyleIdx="3" presStyleCnt="4">
        <dgm:presLayoutVars>
          <dgm:bulletEnabled val="1"/>
        </dgm:presLayoutVars>
      </dgm:prSet>
      <dgm:spPr/>
      <dgm:t>
        <a:bodyPr/>
        <a:lstStyle/>
        <a:p>
          <a:endParaRPr lang="en-US"/>
        </a:p>
      </dgm:t>
    </dgm:pt>
  </dgm:ptLst>
  <dgm:cxnLst>
    <dgm:cxn modelId="{1C186458-B313-4768-95EE-D0D355C3602E}" type="presOf" srcId="{A8AFC350-8CF8-44FB-BA2D-CF4922D4D3A5}" destId="{099170D4-30F9-412E-92C6-C31A6BF4B878}" srcOrd="0" destOrd="0" presId="urn:microsoft.com/office/officeart/2005/8/layout/lProcess2"/>
    <dgm:cxn modelId="{2317861B-EFF5-44D1-A6C9-BCD20AEB6E75}" type="presOf" srcId="{5A948157-3C57-41DD-93FB-BA05584A4F17}" destId="{40ECF43F-DFA3-423B-8975-34FDE2ABB9BC}" srcOrd="0" destOrd="0" presId="urn:microsoft.com/office/officeart/2005/8/layout/lProcess2"/>
    <dgm:cxn modelId="{2F8CEA0E-B07B-410A-B734-5E7C0A4AA6C4}" srcId="{5A948157-3C57-41DD-93FB-BA05584A4F17}" destId="{6D7B5DC0-56DF-4AA3-95E9-DE48B9B2D9F1}" srcOrd="1" destOrd="0" parTransId="{F8D85FD1-FB7E-4E7E-A848-E8CE9561C9FF}" sibTransId="{172530BD-644B-442D-8B2B-49B8EFC32769}"/>
    <dgm:cxn modelId="{95936CAE-D915-4AA2-87A6-715E4AC3FEC4}" srcId="{5A948157-3C57-41DD-93FB-BA05584A4F17}" destId="{A8AFC350-8CF8-44FB-BA2D-CF4922D4D3A5}" srcOrd="0" destOrd="0" parTransId="{6C86287B-E3CD-49F2-8D71-39EB56966C94}" sibTransId="{424193EB-96D4-435E-AE80-D924B882A56C}"/>
    <dgm:cxn modelId="{D8670BFA-E7C0-49C9-AEC8-231FA43E12E0}" type="presOf" srcId="{D2108A41-18D9-477A-A380-76685375C954}" destId="{1A61723B-00C5-4D3A-AB4B-67A28784810E}" srcOrd="0" destOrd="0" presId="urn:microsoft.com/office/officeart/2005/8/layout/lProcess2"/>
    <dgm:cxn modelId="{D896E892-735B-4F9C-AE0B-1050130AC64D}" type="presOf" srcId="{35B89D47-382D-4DF4-A2A2-C8FDD49B55BB}" destId="{0F135966-9DF2-4544-A978-D995CF545F2E}" srcOrd="0" destOrd="0" presId="urn:microsoft.com/office/officeart/2005/8/layout/lProcess2"/>
    <dgm:cxn modelId="{82818EDB-4974-4BB6-A97C-B331ED2142CB}" srcId="{35B89D47-382D-4DF4-A2A2-C8FDD49B55BB}" destId="{DC5643B1-7D66-422E-B4E8-ABCB6F687C82}" srcOrd="0" destOrd="0" parTransId="{413FB746-5B16-4C25-AD6B-78FB95487195}" sibTransId="{8F358157-2E41-4CFB-86D9-0324572336F1}"/>
    <dgm:cxn modelId="{3029673E-32C6-4DD0-904A-88084AACFDA8}" type="presOf" srcId="{6D7B5DC0-56DF-4AA3-95E9-DE48B9B2D9F1}" destId="{E7F6F7A8-6C63-4AF2-B182-5AE0AAD495AD}" srcOrd="0" destOrd="0" presId="urn:microsoft.com/office/officeart/2005/8/layout/lProcess2"/>
    <dgm:cxn modelId="{78E49CE1-6D78-4E92-81C0-524280EA796B}" type="presOf" srcId="{35B89D47-382D-4DF4-A2A2-C8FDD49B55BB}" destId="{C25B0AA1-E4A4-40F7-B3C7-5929DB94E13F}" srcOrd="1" destOrd="0" presId="urn:microsoft.com/office/officeart/2005/8/layout/lProcess2"/>
    <dgm:cxn modelId="{2B8C854A-E114-4826-ADCF-B26399D3FF2B}" type="presOf" srcId="{DC5643B1-7D66-422E-B4E8-ABCB6F687C82}" destId="{BA765A0B-62AF-4651-9B87-C3D783E000FC}" srcOrd="0" destOrd="0" presId="urn:microsoft.com/office/officeart/2005/8/layout/lProcess2"/>
    <dgm:cxn modelId="{276C2830-49ED-4C09-8230-1BEE7D3F84D1}" srcId="{D2108A41-18D9-477A-A380-76685375C954}" destId="{35B89D47-382D-4DF4-A2A2-C8FDD49B55BB}" srcOrd="1" destOrd="0" parTransId="{295F60C0-22F9-4FB5-80E8-10CDC3C25340}" sibTransId="{0DDF98BB-739A-4E9D-822D-53F21CBE33BE}"/>
    <dgm:cxn modelId="{4C45F78A-1809-4C56-840D-206A5AF62385}" srcId="{D2108A41-18D9-477A-A380-76685375C954}" destId="{5A948157-3C57-41DD-93FB-BA05584A4F17}" srcOrd="0" destOrd="0" parTransId="{C8887481-B051-45AA-A3BA-471BF6C5D021}" sibTransId="{DD6FE227-A455-4D75-AC2E-A54E66A74AD4}"/>
    <dgm:cxn modelId="{50368B50-C277-4AA8-B806-AED6C7C46E76}" type="presOf" srcId="{5A948157-3C57-41DD-93FB-BA05584A4F17}" destId="{7CE942AA-E9E6-4308-B15E-AE2A9E515D69}" srcOrd="1" destOrd="0" presId="urn:microsoft.com/office/officeart/2005/8/layout/lProcess2"/>
    <dgm:cxn modelId="{8CF53358-8229-4AF5-9F01-6BC669BED121}" type="presOf" srcId="{C0D55E6D-7F49-4DCE-8F98-5D847AEB8B8D}" destId="{69E3C9A2-E31E-4639-BC8E-8B275234387B}" srcOrd="0" destOrd="0" presId="urn:microsoft.com/office/officeart/2005/8/layout/lProcess2"/>
    <dgm:cxn modelId="{59B80959-68FF-4B29-BE2D-3331EE336F69}" srcId="{35B89D47-382D-4DF4-A2A2-C8FDD49B55BB}" destId="{C0D55E6D-7F49-4DCE-8F98-5D847AEB8B8D}" srcOrd="1" destOrd="0" parTransId="{13124A64-C4A1-49C6-9F90-D31ADAEB0B93}" sibTransId="{695AB236-84FD-4244-8FF4-78F56B3C421C}"/>
    <dgm:cxn modelId="{F85CBA8C-B590-4A3C-98A6-9C2BE2460503}" type="presParOf" srcId="{1A61723B-00C5-4D3A-AB4B-67A28784810E}" destId="{14B368B8-5CEE-44B0-B35C-9E6482AE14A7}" srcOrd="0" destOrd="0" presId="urn:microsoft.com/office/officeart/2005/8/layout/lProcess2"/>
    <dgm:cxn modelId="{326DE3B7-38E3-4967-B965-CCCFA69B6022}" type="presParOf" srcId="{14B368B8-5CEE-44B0-B35C-9E6482AE14A7}" destId="{40ECF43F-DFA3-423B-8975-34FDE2ABB9BC}" srcOrd="0" destOrd="0" presId="urn:microsoft.com/office/officeart/2005/8/layout/lProcess2"/>
    <dgm:cxn modelId="{E8344595-B60F-4265-A49C-FAC2D76F1E2F}" type="presParOf" srcId="{14B368B8-5CEE-44B0-B35C-9E6482AE14A7}" destId="{7CE942AA-E9E6-4308-B15E-AE2A9E515D69}" srcOrd="1" destOrd="0" presId="urn:microsoft.com/office/officeart/2005/8/layout/lProcess2"/>
    <dgm:cxn modelId="{EED810BC-5F88-4103-BE32-D283AB3CD91B}" type="presParOf" srcId="{14B368B8-5CEE-44B0-B35C-9E6482AE14A7}" destId="{7FF563F9-43CA-40C0-8B87-C79356378CBD}" srcOrd="2" destOrd="0" presId="urn:microsoft.com/office/officeart/2005/8/layout/lProcess2"/>
    <dgm:cxn modelId="{9B41B225-06B8-4EEC-9676-C7DE8BA773FA}" type="presParOf" srcId="{7FF563F9-43CA-40C0-8B87-C79356378CBD}" destId="{7FD7EE2B-BD35-4B4F-8CC1-BC632058B8DF}" srcOrd="0" destOrd="0" presId="urn:microsoft.com/office/officeart/2005/8/layout/lProcess2"/>
    <dgm:cxn modelId="{8DF5F2AE-7CB1-4EE2-AAA3-9C27B58014FD}" type="presParOf" srcId="{7FD7EE2B-BD35-4B4F-8CC1-BC632058B8DF}" destId="{099170D4-30F9-412E-92C6-C31A6BF4B878}" srcOrd="0" destOrd="0" presId="urn:microsoft.com/office/officeart/2005/8/layout/lProcess2"/>
    <dgm:cxn modelId="{B37032D5-FC1A-4185-89E7-8B01FB3D9C32}" type="presParOf" srcId="{7FD7EE2B-BD35-4B4F-8CC1-BC632058B8DF}" destId="{1A63502A-C8C3-4FC3-90D5-28E2710CF010}" srcOrd="1" destOrd="0" presId="urn:microsoft.com/office/officeart/2005/8/layout/lProcess2"/>
    <dgm:cxn modelId="{21966DF8-6180-49D7-8EE8-BFA72DE4B96A}" type="presParOf" srcId="{7FD7EE2B-BD35-4B4F-8CC1-BC632058B8DF}" destId="{E7F6F7A8-6C63-4AF2-B182-5AE0AAD495AD}" srcOrd="2" destOrd="0" presId="urn:microsoft.com/office/officeart/2005/8/layout/lProcess2"/>
    <dgm:cxn modelId="{316470A7-39F7-4180-A1FD-D50900629EEA}" type="presParOf" srcId="{1A61723B-00C5-4D3A-AB4B-67A28784810E}" destId="{DF6BE2CC-B2D8-4015-83C0-31BAAA24338F}" srcOrd="1" destOrd="0" presId="urn:microsoft.com/office/officeart/2005/8/layout/lProcess2"/>
    <dgm:cxn modelId="{16CCEAF1-9D76-4336-9D24-664FFCBEBA64}" type="presParOf" srcId="{1A61723B-00C5-4D3A-AB4B-67A28784810E}" destId="{A585C13C-4FA4-4EB9-8FB9-FF62AD1C4DAC}" srcOrd="2" destOrd="0" presId="urn:microsoft.com/office/officeart/2005/8/layout/lProcess2"/>
    <dgm:cxn modelId="{854F4A58-BFF2-43A9-BA0B-E285F0C4B806}" type="presParOf" srcId="{A585C13C-4FA4-4EB9-8FB9-FF62AD1C4DAC}" destId="{0F135966-9DF2-4544-A978-D995CF545F2E}" srcOrd="0" destOrd="0" presId="urn:microsoft.com/office/officeart/2005/8/layout/lProcess2"/>
    <dgm:cxn modelId="{E1ACF9E9-D821-459D-90B3-D984E0D05E5D}" type="presParOf" srcId="{A585C13C-4FA4-4EB9-8FB9-FF62AD1C4DAC}" destId="{C25B0AA1-E4A4-40F7-B3C7-5929DB94E13F}" srcOrd="1" destOrd="0" presId="urn:microsoft.com/office/officeart/2005/8/layout/lProcess2"/>
    <dgm:cxn modelId="{0226EF63-031D-4FDF-96A2-3934DE72E2E1}" type="presParOf" srcId="{A585C13C-4FA4-4EB9-8FB9-FF62AD1C4DAC}" destId="{FD9CA0BD-3AAE-4548-A506-DDDF7F158C19}" srcOrd="2" destOrd="0" presId="urn:microsoft.com/office/officeart/2005/8/layout/lProcess2"/>
    <dgm:cxn modelId="{7EEAE59B-8CAE-4159-91AB-6303FEDEC00F}" type="presParOf" srcId="{FD9CA0BD-3AAE-4548-A506-DDDF7F158C19}" destId="{8A323F1B-CC9B-43C3-BDAE-638AB5379347}" srcOrd="0" destOrd="0" presId="urn:microsoft.com/office/officeart/2005/8/layout/lProcess2"/>
    <dgm:cxn modelId="{0EDCF2B0-A998-4820-9BC3-1704F7C4BF36}" type="presParOf" srcId="{8A323F1B-CC9B-43C3-BDAE-638AB5379347}" destId="{BA765A0B-62AF-4651-9B87-C3D783E000FC}" srcOrd="0" destOrd="0" presId="urn:microsoft.com/office/officeart/2005/8/layout/lProcess2"/>
    <dgm:cxn modelId="{7BC20DAA-9230-46C8-B53E-4E86858394DA}" type="presParOf" srcId="{8A323F1B-CC9B-43C3-BDAE-638AB5379347}" destId="{CC64FF7E-B39F-489D-906F-A9B3370D9B30}" srcOrd="1" destOrd="0" presId="urn:microsoft.com/office/officeart/2005/8/layout/lProcess2"/>
    <dgm:cxn modelId="{B9FDCF31-4058-4D88-BE8E-EAEE9CEF9774}" type="presParOf" srcId="{8A323F1B-CC9B-43C3-BDAE-638AB5379347}" destId="{69E3C9A2-E31E-4639-BC8E-8B275234387B}" srcOrd="2"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Default values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Change control</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reversal</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terms and cash discounts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D175F812-0919-43A2-AB24-254FE9C1FDC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Cross-company code transactions</a:t>
          </a:r>
        </a:p>
      </dgm:t>
    </dgm:pt>
    <dgm:pt modelId="{59B40734-3366-43C9-8849-0E6089ECBE61}" type="parTrans" cxnId="{3C530FC3-76D6-4468-BE6C-DE0D9AC0B605}">
      <dgm:prSet/>
      <dgm:spPr/>
      <dgm:t>
        <a:bodyPr/>
        <a:lstStyle/>
        <a:p>
          <a:endParaRPr lang="en-US"/>
        </a:p>
      </dgm:t>
    </dgm:pt>
    <dgm:pt modelId="{926E03BB-E1FE-46BB-A9E3-FF52CC4C9E1E}" type="sibTrans" cxnId="{3C530FC3-76D6-4468-BE6C-DE0D9AC0B605}">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t>
        <a:bodyPr/>
        <a:lstStyle/>
        <a:p>
          <a:endParaRPr lang="en-US"/>
        </a:p>
      </dgm:t>
    </dgm:pt>
    <dgm:pt modelId="{9FF565D8-69D8-4A13-A441-9ED1A07415DC}" type="pres">
      <dgm:prSet presAssocID="{119B03FF-C253-46C1-964C-C5C3A1603D29}" presName="parentText" presStyleLbl="node1" presStyleIdx="0" presStyleCnt="5">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t>
        <a:bodyPr/>
        <a:lstStyle/>
        <a:p>
          <a:endParaRPr lang="en-US"/>
        </a:p>
      </dgm:t>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t>
        <a:bodyPr/>
        <a:lstStyle/>
        <a:p>
          <a:endParaRPr lang="en-US"/>
        </a:p>
      </dgm:t>
    </dgm:pt>
    <dgm:pt modelId="{308892F6-9082-488F-A32B-06D8AF648161}" type="pres">
      <dgm:prSet presAssocID="{C463456C-4A1D-4E40-8510-6553A2E08EAC}" presName="parentText" presStyleLbl="node1" presStyleIdx="2" presStyleCnt="5">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t>
        <a:bodyPr/>
        <a:lstStyle/>
        <a:p>
          <a:endParaRPr lang="en-US"/>
        </a:p>
      </dgm:t>
    </dgm:pt>
    <dgm:pt modelId="{7A734AB2-47DC-430A-AF94-79125E632AC1}" type="pres">
      <dgm:prSet presAssocID="{26F0AFA3-CC61-4F59-B7B4-3EA7C4A98425}" presName="parentText" presStyleLbl="node1" presStyleIdx="3" presStyleCnt="5">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t>
        <a:bodyPr/>
        <a:lstStyle/>
        <a:p>
          <a:endParaRPr lang="en-US"/>
        </a:p>
      </dgm:t>
    </dgm:pt>
    <dgm:pt modelId="{E312710C-10E7-45F2-9533-5449996603CE}" type="pres">
      <dgm:prSet presAssocID="{D175F812-0919-43A2-AB24-254FE9C1FDC9}" presName="parentText" presStyleLbl="node1" presStyleIdx="4" presStyleCnt="5">
        <dgm:presLayoutVars>
          <dgm:chMax val="0"/>
          <dgm:bulletEnabled val="1"/>
        </dgm:presLayoutVars>
      </dgm:prSet>
      <dgm:spPr/>
      <dgm:t>
        <a:bodyPr/>
        <a:lstStyle/>
        <a:p>
          <a:endParaRPr lang="en-US"/>
        </a:p>
      </dgm:t>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54C7DEA5-24A0-433A-AB6B-12FA492869ED}" srcId="{E3728C20-EB6D-4606-A9DD-C48473CE9A1D}" destId="{119B03FF-C253-46C1-964C-C5C3A1603D29}" srcOrd="0" destOrd="0" parTransId="{0258A417-15A8-4BDA-B483-9B298AE8E662}" sibTransId="{FDA5D11D-2859-4A7A-B331-964A0D299202}"/>
    <dgm:cxn modelId="{066F5157-37C0-47DA-86BE-637BB33003CF}" srcId="{E3728C20-EB6D-4606-A9DD-C48473CE9A1D}" destId="{26F0AFA3-CC61-4F59-B7B4-3EA7C4A98425}" srcOrd="3" destOrd="0" parTransId="{C30C10DA-A21E-4EE3-BCB8-764416DE961C}" sibTransId="{21B72554-51FC-4F7F-8CAA-0E8788EDBD44}"/>
    <dgm:cxn modelId="{9902975F-8F18-4998-BEEE-91F97211929B}" type="presOf" srcId="{D175F812-0919-43A2-AB24-254FE9C1FDC9}" destId="{6013A785-42AD-49CE-BA76-4A1094E57C51}" srcOrd="0" destOrd="0" presId="urn:microsoft.com/office/officeart/2005/8/layout/list1"/>
    <dgm:cxn modelId="{016E0E0A-4BCA-4BEC-B9C4-0D027BDCA790}" type="presOf" srcId="{26F0AFA3-CC61-4F59-B7B4-3EA7C4A98425}" destId="{7A734AB2-47DC-430A-AF94-79125E632AC1}" srcOrd="1"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CE9BEE62-77CB-4949-B3AF-3663FBDC9D6E}" type="presOf" srcId="{D175F812-0919-43A2-AB24-254FE9C1FDC9}" destId="{E312710C-10E7-45F2-9533-5449996603CE}" srcOrd="1" destOrd="0" presId="urn:microsoft.com/office/officeart/2005/8/layout/list1"/>
    <dgm:cxn modelId="{4EAB2853-FD4C-4D09-A096-AA774B52FF96}" type="presOf" srcId="{E3728C20-EB6D-4606-A9DD-C48473CE9A1D}" destId="{7DBC65CD-5B2C-42F2-96AE-8E65EEA901A5}"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3C530FC3-76D6-4468-BE6C-DE0D9AC0B605}" srcId="{E3728C20-EB6D-4606-A9DD-C48473CE9A1D}" destId="{D175F812-0919-43A2-AB24-254FE9C1FDC9}" srcOrd="4" destOrd="0" parTransId="{59B40734-3366-43C9-8849-0E6089ECBE61}" sibTransId="{926E03BB-E1FE-46BB-A9E3-FF52CC4C9E1E}"/>
    <dgm:cxn modelId="{E666ADF3-6BFC-4A87-8F41-423AD933774C}" type="presOf" srcId="{5BD1D527-DE68-447D-859E-BEB85E3CD90C}" destId="{4F1B875E-30C4-4296-AF0A-B2F0FF98E937}" srcOrd="1" destOrd="0" presId="urn:microsoft.com/office/officeart/2005/8/layout/list1"/>
    <dgm:cxn modelId="{7F7A3B4C-F46D-4A79-9C97-7C5C80C8D09C}" type="presOf" srcId="{C463456C-4A1D-4E40-8510-6553A2E08EAC}" destId="{308892F6-9082-488F-A32B-06D8AF648161}" srcOrd="1" destOrd="0" presId="urn:microsoft.com/office/officeart/2005/8/layout/list1"/>
    <dgm:cxn modelId="{E9F8FE7A-AFB5-4CD3-9EB7-8B0D9A00F535}" type="presOf" srcId="{C463456C-4A1D-4E40-8510-6553A2E08EAC}" destId="{C8BD45C4-0036-46CC-B694-7420A32F454C}" srcOrd="0" destOrd="0" presId="urn:microsoft.com/office/officeart/2005/8/layout/list1"/>
    <dgm:cxn modelId="{7EB71DD0-7E58-47E1-AD6D-6DEC9B412955}" type="presOf" srcId="{119B03FF-C253-46C1-964C-C5C3A1603D29}" destId="{CB8EBB56-8504-4F7A-BC5D-033D90FEAF3F}" srcOrd="0" destOrd="0" presId="urn:microsoft.com/office/officeart/2005/8/layout/list1"/>
    <dgm:cxn modelId="{D288BAF7-DD75-4F5F-BCFF-C731C1FEAB95}" type="presOf" srcId="{119B03FF-C253-46C1-964C-C5C3A1603D29}" destId="{9FF565D8-69D8-4A13-A441-9ED1A07415DC}" srcOrd="1" destOrd="0" presId="urn:microsoft.com/office/officeart/2005/8/layout/list1"/>
    <dgm:cxn modelId="{B4406CD8-5DB8-4655-8278-EFC7F7B7D847}" type="presOf" srcId="{5BD1D527-DE68-447D-859E-BEB85E3CD90C}" destId="{62C99DC8-ABD1-4BC1-96D5-DB8A95655A56}" srcOrd="0" destOrd="0" presId="urn:microsoft.com/office/officeart/2005/8/layout/list1"/>
    <dgm:cxn modelId="{3F380D96-CC7C-4515-8CE6-30500894975C}" type="presOf" srcId="{26F0AFA3-CC61-4F59-B7B4-3EA7C4A98425}" destId="{9F8A8389-3FE2-4D96-AA3D-FB5EB20EC7BC}" srcOrd="0" destOrd="0" presId="urn:microsoft.com/office/officeart/2005/8/layout/list1"/>
    <dgm:cxn modelId="{4845A9F3-93F8-46A1-B198-8FDFFF63A3BA}" type="presParOf" srcId="{7DBC65CD-5B2C-42F2-96AE-8E65EEA901A5}" destId="{3D411920-83B9-466E-93C4-84646E5CBD5C}" srcOrd="0" destOrd="0" presId="urn:microsoft.com/office/officeart/2005/8/layout/list1"/>
    <dgm:cxn modelId="{7BE23692-9721-4191-A84E-51AF4F7F2CE2}" type="presParOf" srcId="{3D411920-83B9-466E-93C4-84646E5CBD5C}" destId="{CB8EBB56-8504-4F7A-BC5D-033D90FEAF3F}" srcOrd="0" destOrd="0" presId="urn:microsoft.com/office/officeart/2005/8/layout/list1"/>
    <dgm:cxn modelId="{6658E086-1828-41A6-90C7-6255C0B42412}" type="presParOf" srcId="{3D411920-83B9-466E-93C4-84646E5CBD5C}" destId="{9FF565D8-69D8-4A13-A441-9ED1A07415DC}" srcOrd="1" destOrd="0" presId="urn:microsoft.com/office/officeart/2005/8/layout/list1"/>
    <dgm:cxn modelId="{BDA6300A-A859-4E12-8F5A-BEFA56975B05}" type="presParOf" srcId="{7DBC65CD-5B2C-42F2-96AE-8E65EEA901A5}" destId="{823C9682-A650-42E2-8644-EA9414D4B23A}" srcOrd="1" destOrd="0" presId="urn:microsoft.com/office/officeart/2005/8/layout/list1"/>
    <dgm:cxn modelId="{4AC4C28B-DDEB-4145-A70B-9FA207B9FABC}" type="presParOf" srcId="{7DBC65CD-5B2C-42F2-96AE-8E65EEA901A5}" destId="{59923391-13B1-4A05-B0BD-54033F5EB283}" srcOrd="2" destOrd="0" presId="urn:microsoft.com/office/officeart/2005/8/layout/list1"/>
    <dgm:cxn modelId="{D209BFBB-FB43-439F-A736-A25D4B805A07}" type="presParOf" srcId="{7DBC65CD-5B2C-42F2-96AE-8E65EEA901A5}" destId="{198E1732-DCF1-44AD-B512-6B0EEB30425A}" srcOrd="3" destOrd="0" presId="urn:microsoft.com/office/officeart/2005/8/layout/list1"/>
    <dgm:cxn modelId="{47688923-3BBA-4648-9C1C-7DD67AFD91AA}" type="presParOf" srcId="{7DBC65CD-5B2C-42F2-96AE-8E65EEA901A5}" destId="{C8D4A645-FE78-4EAF-9CA3-0252F9794F9B}" srcOrd="4" destOrd="0" presId="urn:microsoft.com/office/officeart/2005/8/layout/list1"/>
    <dgm:cxn modelId="{D996DC4B-82CA-41DA-A803-324F9A635418}" type="presParOf" srcId="{C8D4A645-FE78-4EAF-9CA3-0252F9794F9B}" destId="{62C99DC8-ABD1-4BC1-96D5-DB8A95655A56}" srcOrd="0" destOrd="0" presId="urn:microsoft.com/office/officeart/2005/8/layout/list1"/>
    <dgm:cxn modelId="{5D1095F2-D6CE-413B-9520-D977F3A18BD2}" type="presParOf" srcId="{C8D4A645-FE78-4EAF-9CA3-0252F9794F9B}" destId="{4F1B875E-30C4-4296-AF0A-B2F0FF98E937}" srcOrd="1" destOrd="0" presId="urn:microsoft.com/office/officeart/2005/8/layout/list1"/>
    <dgm:cxn modelId="{C4EA7F9A-4ED7-4188-886D-51C23CEB5CDC}" type="presParOf" srcId="{7DBC65CD-5B2C-42F2-96AE-8E65EEA901A5}" destId="{A6BBF129-1C87-48B0-9C84-4586D01AD5ED}" srcOrd="5" destOrd="0" presId="urn:microsoft.com/office/officeart/2005/8/layout/list1"/>
    <dgm:cxn modelId="{9FB3ADD5-6757-4C34-AC1B-02B475078181}" type="presParOf" srcId="{7DBC65CD-5B2C-42F2-96AE-8E65EEA901A5}" destId="{4447009D-8EA2-41AA-BBF3-3154EA9B2F24}" srcOrd="6" destOrd="0" presId="urn:microsoft.com/office/officeart/2005/8/layout/list1"/>
    <dgm:cxn modelId="{681DA55C-FAAB-4D49-BC77-6F17854BC1E4}" type="presParOf" srcId="{7DBC65CD-5B2C-42F2-96AE-8E65EEA901A5}" destId="{5F0C58E9-F97A-442E-B4B6-09E33D55B343}" srcOrd="7" destOrd="0" presId="urn:microsoft.com/office/officeart/2005/8/layout/list1"/>
    <dgm:cxn modelId="{5ACA2689-E623-42A2-BA20-752F7C48606C}" type="presParOf" srcId="{7DBC65CD-5B2C-42F2-96AE-8E65EEA901A5}" destId="{016FCE31-B27D-40E9-8C7F-46E5079028BF}" srcOrd="8" destOrd="0" presId="urn:microsoft.com/office/officeart/2005/8/layout/list1"/>
    <dgm:cxn modelId="{8AF683B3-4381-4A61-ADD5-C51784425504}" type="presParOf" srcId="{016FCE31-B27D-40E9-8C7F-46E5079028BF}" destId="{C8BD45C4-0036-46CC-B694-7420A32F454C}" srcOrd="0" destOrd="0" presId="urn:microsoft.com/office/officeart/2005/8/layout/list1"/>
    <dgm:cxn modelId="{EB29694B-FB78-4F9D-B9BD-ABC3234FED9A}" type="presParOf" srcId="{016FCE31-B27D-40E9-8C7F-46E5079028BF}" destId="{308892F6-9082-488F-A32B-06D8AF648161}" srcOrd="1" destOrd="0" presId="urn:microsoft.com/office/officeart/2005/8/layout/list1"/>
    <dgm:cxn modelId="{16B9B9F9-D4A1-42DB-9EC7-83575DA29858}" type="presParOf" srcId="{7DBC65CD-5B2C-42F2-96AE-8E65EEA901A5}" destId="{6FA02C5B-74D9-43CB-B027-653ED7B3BFFC}" srcOrd="9" destOrd="0" presId="urn:microsoft.com/office/officeart/2005/8/layout/list1"/>
    <dgm:cxn modelId="{319E630F-23B2-41ED-A3AB-7D3D4698754B}" type="presParOf" srcId="{7DBC65CD-5B2C-42F2-96AE-8E65EEA901A5}" destId="{0B15E5D7-78A0-46A8-B805-14B307C3929F}" srcOrd="10" destOrd="0" presId="urn:microsoft.com/office/officeart/2005/8/layout/list1"/>
    <dgm:cxn modelId="{DCFFED4D-10C2-4568-A808-F186ADC014F6}" type="presParOf" srcId="{7DBC65CD-5B2C-42F2-96AE-8E65EEA901A5}" destId="{0C36EB90-198D-4D45-9CDD-1990081AD103}" srcOrd="11" destOrd="0" presId="urn:microsoft.com/office/officeart/2005/8/layout/list1"/>
    <dgm:cxn modelId="{0CFF928A-A550-4E90-834B-AFD6B7F8576F}" type="presParOf" srcId="{7DBC65CD-5B2C-42F2-96AE-8E65EEA901A5}" destId="{21427D55-DFAE-4CA3-9A53-5F1EC9C88931}" srcOrd="12" destOrd="0" presId="urn:microsoft.com/office/officeart/2005/8/layout/list1"/>
    <dgm:cxn modelId="{0E1155B0-390A-4A46-B0A5-68AE0EC0E928}" type="presParOf" srcId="{21427D55-DFAE-4CA3-9A53-5F1EC9C88931}" destId="{9F8A8389-3FE2-4D96-AA3D-FB5EB20EC7BC}" srcOrd="0" destOrd="0" presId="urn:microsoft.com/office/officeart/2005/8/layout/list1"/>
    <dgm:cxn modelId="{0BC58273-6E67-44DC-8288-E90C800DECFE}" type="presParOf" srcId="{21427D55-DFAE-4CA3-9A53-5F1EC9C88931}" destId="{7A734AB2-47DC-430A-AF94-79125E632AC1}" srcOrd="1" destOrd="0" presId="urn:microsoft.com/office/officeart/2005/8/layout/list1"/>
    <dgm:cxn modelId="{C33A999D-BDD9-43D7-B95A-F3745C2E27EE}" type="presParOf" srcId="{7DBC65CD-5B2C-42F2-96AE-8E65EEA901A5}" destId="{190742E0-A43C-4E73-80CC-7213116E8627}" srcOrd="13" destOrd="0" presId="urn:microsoft.com/office/officeart/2005/8/layout/list1"/>
    <dgm:cxn modelId="{D38E006B-8331-4B1E-981A-D92AB58080FD}" type="presParOf" srcId="{7DBC65CD-5B2C-42F2-96AE-8E65EEA901A5}" destId="{E4831231-EA6F-485D-A4BA-3A5CF0E78F22}" srcOrd="14" destOrd="0" presId="urn:microsoft.com/office/officeart/2005/8/layout/list1"/>
    <dgm:cxn modelId="{A4246831-98E7-4AF3-AAD7-87CD3BF9A940}" type="presParOf" srcId="{7DBC65CD-5B2C-42F2-96AE-8E65EEA901A5}" destId="{A9EC5D44-DF10-4E8E-9815-FD5F29D39180}" srcOrd="15" destOrd="0" presId="urn:microsoft.com/office/officeart/2005/8/layout/list1"/>
    <dgm:cxn modelId="{2AC74A98-888C-4FC4-90A7-7D547CC1AAD0}" type="presParOf" srcId="{7DBC65CD-5B2C-42F2-96AE-8E65EEA901A5}" destId="{76E02FDB-DBC5-433E-B1AE-242ACCEC10C2}" srcOrd="16" destOrd="0" presId="urn:microsoft.com/office/officeart/2005/8/layout/list1"/>
    <dgm:cxn modelId="{CF31F35D-07D2-442D-AD3E-130C4FB51A38}" type="presParOf" srcId="{76E02FDB-DBC5-433E-B1AE-242ACCEC10C2}" destId="{6013A785-42AD-49CE-BA76-4A1094E57C51}" srcOrd="0" destOrd="0" presId="urn:microsoft.com/office/officeart/2005/8/layout/list1"/>
    <dgm:cxn modelId="{73F80072-51DB-4AF3-848B-73ADAA578E07}" type="presParOf" srcId="{76E02FDB-DBC5-433E-B1AE-242ACCEC10C2}" destId="{E312710C-10E7-45F2-9533-5449996603CE}" srcOrd="1" destOrd="0" presId="urn:microsoft.com/office/officeart/2005/8/layout/list1"/>
    <dgm:cxn modelId="{84019435-6BC3-4CE3-B542-6396E83F3CC4}" type="presParOf" srcId="{7DBC65CD-5B2C-42F2-96AE-8E65EEA901A5}" destId="{3C1E5941-D92A-43B2-8F7A-3D87B29199E8}" srcOrd="17" destOrd="0" presId="urn:microsoft.com/office/officeart/2005/8/layout/list1"/>
    <dgm:cxn modelId="{27DC436D-2CCD-4F6E-844C-1D65EE321DB4}"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9EE8380-16F1-449E-9BEF-1B0BC4FE6A1F}" type="doc">
      <dgm:prSet loTypeId="urn:microsoft.com/office/officeart/2005/8/layout/vList3#3" loCatId="list" qsTypeId="urn:microsoft.com/office/officeart/2005/8/quickstyle/3d1" qsCatId="3D" csTypeId="urn:microsoft.com/office/officeart/2005/8/colors/accent1_2" csCatId="accent1" phldr="1"/>
      <dgm:spPr/>
      <dgm:t>
        <a:bodyPr/>
        <a:lstStyle/>
        <a:p>
          <a:endParaRPr lang="en-US"/>
        </a:p>
      </dgm:t>
    </dgm:pt>
    <dgm:pt modelId="{144D90C6-9419-4497-98C2-CF3D78056381}">
      <dgm:prSet phldrT="[Text]" custT="1"/>
      <dgm:spPr/>
      <dgm:t>
        <a:bodyPr/>
        <a:lstStyle/>
        <a:p>
          <a:pPr algn="l"/>
          <a:endParaRPr lang="en-US" sz="2400" b="1" dirty="0"/>
        </a:p>
        <a:p>
          <a:pPr algn="l"/>
          <a:r>
            <a:rPr lang="en-US" sz="2400" b="1" dirty="0"/>
            <a:t>DOCUMENT CONTROL</a:t>
          </a:r>
          <a:r>
            <a:rPr lang="en-US" sz="2800" dirty="0"/>
            <a:t>	</a:t>
          </a:r>
        </a:p>
      </dgm:t>
    </dgm:pt>
    <dgm:pt modelId="{697EB146-398B-4BF9-9BD4-B455C722C6D6}" type="parTrans" cxnId="{C4B02D88-2BFA-473E-B0D7-8AACC8FDA11B}">
      <dgm:prSet/>
      <dgm:spPr/>
      <dgm:t>
        <a:bodyPr/>
        <a:lstStyle/>
        <a:p>
          <a:endParaRPr lang="en-US"/>
        </a:p>
      </dgm:t>
    </dgm:pt>
    <dgm:pt modelId="{141D8AEB-9AFF-45E9-90BD-3A4A8055C957}" type="sibTrans" cxnId="{C4B02D88-2BFA-473E-B0D7-8AACC8FDA11B}">
      <dgm:prSet/>
      <dgm:spPr/>
      <dgm:t>
        <a:bodyPr/>
        <a:lstStyle/>
        <a:p>
          <a:endParaRPr lang="en-US"/>
        </a:p>
      </dgm:t>
    </dgm:pt>
    <dgm:pt modelId="{D1401B0E-D53A-4291-B6F7-7BA383A36581}">
      <dgm:prSet phldrT="[Text]" custT="1"/>
      <dgm:spPr/>
      <dgm:t>
        <a:bodyPr/>
        <a:lstStyle/>
        <a:p>
          <a:pPr algn="just"/>
          <a:r>
            <a:rPr lang="en-US" sz="2400" b="1" dirty="0"/>
            <a:t>POSTING CONTROL</a:t>
          </a:r>
        </a:p>
      </dgm:t>
    </dgm:pt>
    <dgm:pt modelId="{52041C9B-E9EF-433B-9638-9DFE38ED5B46}" type="parTrans" cxnId="{5228ECBB-B12E-4283-9232-8B1012B39AED}">
      <dgm:prSet/>
      <dgm:spPr/>
      <dgm:t>
        <a:bodyPr/>
        <a:lstStyle/>
        <a:p>
          <a:endParaRPr lang="en-US"/>
        </a:p>
      </dgm:t>
    </dgm:pt>
    <dgm:pt modelId="{7C1CA869-51A9-4ED9-9861-C236DF2F0832}" type="sibTrans" cxnId="{5228ECBB-B12E-4283-9232-8B1012B39AED}">
      <dgm:prSet/>
      <dgm:spPr/>
      <dgm:t>
        <a:bodyPr/>
        <a:lstStyle/>
        <a:p>
          <a:endParaRPr lang="en-US"/>
        </a:p>
      </dgm:t>
    </dgm:pt>
    <dgm:pt modelId="{CD79D113-3262-4F14-A9FF-607B63C8FDD0}">
      <dgm:prSet phldrT="[Text]" custT="1"/>
      <dgm:spPr/>
      <dgm:t>
        <a:bodyPr/>
        <a:lstStyle/>
        <a:p>
          <a:pPr algn="l"/>
          <a:r>
            <a:rPr lang="en-US" sz="2400" b="1" dirty="0"/>
            <a:t>CLEARING PROCESS</a:t>
          </a:r>
        </a:p>
      </dgm:t>
    </dgm:pt>
    <dgm:pt modelId="{3062CF8B-9210-4FA1-8521-3FAD333CA260}" type="sibTrans" cxnId="{30603BD6-6176-4DCC-B8F2-8D1358596125}">
      <dgm:prSet/>
      <dgm:spPr/>
      <dgm:t>
        <a:bodyPr/>
        <a:lstStyle/>
        <a:p>
          <a:endParaRPr lang="en-US"/>
        </a:p>
      </dgm:t>
    </dgm:pt>
    <dgm:pt modelId="{AFF89E9D-D9F7-4EC6-80B3-3480029A22EA}" type="parTrans" cxnId="{30603BD6-6176-4DCC-B8F2-8D1358596125}">
      <dgm:prSet/>
      <dgm:spPr/>
      <dgm:t>
        <a:bodyPr/>
        <a:lstStyle/>
        <a:p>
          <a:endParaRPr lang="en-US"/>
        </a:p>
      </dgm:t>
    </dgm:pt>
    <dgm:pt modelId="{7D166F78-C47F-45CA-851B-36E70F081745}" type="pres">
      <dgm:prSet presAssocID="{99EE8380-16F1-449E-9BEF-1B0BC4FE6A1F}" presName="linearFlow" presStyleCnt="0">
        <dgm:presLayoutVars>
          <dgm:dir/>
          <dgm:resizeHandles val="exact"/>
        </dgm:presLayoutVars>
      </dgm:prSet>
      <dgm:spPr/>
      <dgm:t>
        <a:bodyPr/>
        <a:lstStyle/>
        <a:p>
          <a:endParaRPr lang="en-US"/>
        </a:p>
      </dgm:t>
    </dgm:pt>
    <dgm:pt modelId="{C20CA4FF-17E5-40CF-91B8-E113EC937CE2}" type="pres">
      <dgm:prSet presAssocID="{144D90C6-9419-4497-98C2-CF3D78056381}" presName="composite" presStyleCnt="0"/>
      <dgm:spPr/>
    </dgm:pt>
    <dgm:pt modelId="{5F9BBABF-CCD6-4B22-B8FA-574E54FB4701}" type="pres">
      <dgm:prSet presAssocID="{144D90C6-9419-4497-98C2-CF3D78056381}" presName="imgShp" presStyleLbl="fgImgPlace1" presStyleIdx="0" presStyleCnt="3" custScaleX="51753" custScaleY="39786"/>
      <dgm:spPr/>
    </dgm:pt>
    <dgm:pt modelId="{63ADA9E7-A026-4006-B9EB-00DBCD7FC89E}" type="pres">
      <dgm:prSet presAssocID="{144D90C6-9419-4497-98C2-CF3D78056381}" presName="txShp" presStyleLbl="node1" presStyleIdx="0" presStyleCnt="3" custScaleX="99332" custScaleY="39786">
        <dgm:presLayoutVars>
          <dgm:bulletEnabled val="1"/>
        </dgm:presLayoutVars>
      </dgm:prSet>
      <dgm:spPr/>
      <dgm:t>
        <a:bodyPr/>
        <a:lstStyle/>
        <a:p>
          <a:endParaRPr lang="en-US"/>
        </a:p>
      </dgm:t>
    </dgm:pt>
    <dgm:pt modelId="{46ED7319-F54B-4D5D-AB6D-E61199F1BFFE}" type="pres">
      <dgm:prSet presAssocID="{141D8AEB-9AFF-45E9-90BD-3A4A8055C957}" presName="spacing" presStyleCnt="0"/>
      <dgm:spPr/>
    </dgm:pt>
    <dgm:pt modelId="{74F14449-BADC-4D1E-A040-966C90AC0A1C}" type="pres">
      <dgm:prSet presAssocID="{D1401B0E-D53A-4291-B6F7-7BA383A36581}" presName="composite" presStyleCnt="0"/>
      <dgm:spPr/>
    </dgm:pt>
    <dgm:pt modelId="{92EB4277-B14C-466A-88AA-72E84A6DE29A}" type="pres">
      <dgm:prSet presAssocID="{D1401B0E-D53A-4291-B6F7-7BA383A36581}" presName="imgShp" presStyleLbl="fgImgPlace1" presStyleIdx="1" presStyleCnt="3" custScaleX="51753" custScaleY="39786"/>
      <dgm:spPr/>
    </dgm:pt>
    <dgm:pt modelId="{F277F5B1-086D-4C23-A77B-A3D29C473B25}" type="pres">
      <dgm:prSet presAssocID="{D1401B0E-D53A-4291-B6F7-7BA383A36581}" presName="txShp" presStyleLbl="node1" presStyleIdx="1" presStyleCnt="3" custScaleX="99332" custScaleY="39786">
        <dgm:presLayoutVars>
          <dgm:bulletEnabled val="1"/>
        </dgm:presLayoutVars>
      </dgm:prSet>
      <dgm:spPr/>
      <dgm:t>
        <a:bodyPr/>
        <a:lstStyle/>
        <a:p>
          <a:endParaRPr lang="en-US"/>
        </a:p>
      </dgm:t>
    </dgm:pt>
    <dgm:pt modelId="{BAC3FE68-91E7-47DB-BDE5-9B0ABC8882E1}" type="pres">
      <dgm:prSet presAssocID="{7C1CA869-51A9-4ED9-9861-C236DF2F0832}" presName="spacing" presStyleCnt="0"/>
      <dgm:spPr/>
    </dgm:pt>
    <dgm:pt modelId="{40B964B2-29A7-406C-A101-D209DA4BADAE}" type="pres">
      <dgm:prSet presAssocID="{CD79D113-3262-4F14-A9FF-607B63C8FDD0}" presName="composite" presStyleCnt="0"/>
      <dgm:spPr/>
    </dgm:pt>
    <dgm:pt modelId="{7D710B65-CBDB-41FA-B456-67E20343AED3}" type="pres">
      <dgm:prSet presAssocID="{CD79D113-3262-4F14-A9FF-607B63C8FDD0}" presName="imgShp" presStyleLbl="fgImgPlace1" presStyleIdx="2" presStyleCnt="3" custScaleX="51753" custScaleY="39786"/>
      <dgm:spPr>
        <a:blipFill rotWithShape="0">
          <a:blip xmlns:r="http://schemas.openxmlformats.org/officeDocument/2006/relationships" r:embed="rId1"/>
          <a:stretch>
            <a:fillRect/>
          </a:stretch>
        </a:blipFill>
      </dgm:spPr>
    </dgm:pt>
    <dgm:pt modelId="{B9C3257E-DC93-456D-9840-392686373DAB}" type="pres">
      <dgm:prSet presAssocID="{CD79D113-3262-4F14-A9FF-607B63C8FDD0}" presName="txShp" presStyleLbl="node1" presStyleIdx="2" presStyleCnt="3" custScaleX="99332" custScaleY="39786">
        <dgm:presLayoutVars>
          <dgm:bulletEnabled val="1"/>
        </dgm:presLayoutVars>
      </dgm:prSet>
      <dgm:spPr/>
      <dgm:t>
        <a:bodyPr/>
        <a:lstStyle/>
        <a:p>
          <a:endParaRPr lang="en-US"/>
        </a:p>
      </dgm:t>
    </dgm:pt>
  </dgm:ptLst>
  <dgm:cxnLst>
    <dgm:cxn modelId="{045C2767-D384-4255-A133-E938C8DE068F}" type="presOf" srcId="{CD79D113-3262-4F14-A9FF-607B63C8FDD0}" destId="{B9C3257E-DC93-456D-9840-392686373DAB}" srcOrd="0" destOrd="0" presId="urn:microsoft.com/office/officeart/2005/8/layout/vList3#3"/>
    <dgm:cxn modelId="{58C66F94-47AF-4C25-B47F-ECD5C5BCB289}" type="presOf" srcId="{144D90C6-9419-4497-98C2-CF3D78056381}" destId="{63ADA9E7-A026-4006-B9EB-00DBCD7FC89E}" srcOrd="0" destOrd="0" presId="urn:microsoft.com/office/officeart/2005/8/layout/vList3#3"/>
    <dgm:cxn modelId="{C4B02D88-2BFA-473E-B0D7-8AACC8FDA11B}" srcId="{99EE8380-16F1-449E-9BEF-1B0BC4FE6A1F}" destId="{144D90C6-9419-4497-98C2-CF3D78056381}" srcOrd="0" destOrd="0" parTransId="{697EB146-398B-4BF9-9BD4-B455C722C6D6}" sibTransId="{141D8AEB-9AFF-45E9-90BD-3A4A8055C957}"/>
    <dgm:cxn modelId="{87B3F1E2-2DAD-41E7-9C76-A0C2C5E7C61E}" type="presOf" srcId="{D1401B0E-D53A-4291-B6F7-7BA383A36581}" destId="{F277F5B1-086D-4C23-A77B-A3D29C473B25}" srcOrd="0" destOrd="0" presId="urn:microsoft.com/office/officeart/2005/8/layout/vList3#3"/>
    <dgm:cxn modelId="{5228ECBB-B12E-4283-9232-8B1012B39AED}" srcId="{99EE8380-16F1-449E-9BEF-1B0BC4FE6A1F}" destId="{D1401B0E-D53A-4291-B6F7-7BA383A36581}" srcOrd="1" destOrd="0" parTransId="{52041C9B-E9EF-433B-9638-9DFE38ED5B46}" sibTransId="{7C1CA869-51A9-4ED9-9861-C236DF2F0832}"/>
    <dgm:cxn modelId="{30603BD6-6176-4DCC-B8F2-8D1358596125}" srcId="{99EE8380-16F1-449E-9BEF-1B0BC4FE6A1F}" destId="{CD79D113-3262-4F14-A9FF-607B63C8FDD0}" srcOrd="2" destOrd="0" parTransId="{AFF89E9D-D9F7-4EC6-80B3-3480029A22EA}" sibTransId="{3062CF8B-9210-4FA1-8521-3FAD333CA260}"/>
    <dgm:cxn modelId="{8AD92983-FBF6-4A53-A7B4-0FD2955EB43B}" type="presOf" srcId="{99EE8380-16F1-449E-9BEF-1B0BC4FE6A1F}" destId="{7D166F78-C47F-45CA-851B-36E70F081745}" srcOrd="0" destOrd="0" presId="urn:microsoft.com/office/officeart/2005/8/layout/vList3#3"/>
    <dgm:cxn modelId="{5EECBC2B-E50F-490C-84D8-193CE0378B89}" type="presParOf" srcId="{7D166F78-C47F-45CA-851B-36E70F081745}" destId="{C20CA4FF-17E5-40CF-91B8-E113EC937CE2}" srcOrd="0" destOrd="0" presId="urn:microsoft.com/office/officeart/2005/8/layout/vList3#3"/>
    <dgm:cxn modelId="{13C89D7A-8E20-4ACF-8F91-B8E1675DE773}" type="presParOf" srcId="{C20CA4FF-17E5-40CF-91B8-E113EC937CE2}" destId="{5F9BBABF-CCD6-4B22-B8FA-574E54FB4701}" srcOrd="0" destOrd="0" presId="urn:microsoft.com/office/officeart/2005/8/layout/vList3#3"/>
    <dgm:cxn modelId="{DC6BFF33-BB7E-4A7C-8F4E-07134B84339B}" type="presParOf" srcId="{C20CA4FF-17E5-40CF-91B8-E113EC937CE2}" destId="{63ADA9E7-A026-4006-B9EB-00DBCD7FC89E}" srcOrd="1" destOrd="0" presId="urn:microsoft.com/office/officeart/2005/8/layout/vList3#3"/>
    <dgm:cxn modelId="{1ABD04C8-F05C-42AA-A8E6-3B208160820E}" type="presParOf" srcId="{7D166F78-C47F-45CA-851B-36E70F081745}" destId="{46ED7319-F54B-4D5D-AB6D-E61199F1BFFE}" srcOrd="1" destOrd="0" presId="urn:microsoft.com/office/officeart/2005/8/layout/vList3#3"/>
    <dgm:cxn modelId="{D8DCA0B8-2EAB-4F2C-B2F9-A07C6EC52239}" type="presParOf" srcId="{7D166F78-C47F-45CA-851B-36E70F081745}" destId="{74F14449-BADC-4D1E-A040-966C90AC0A1C}" srcOrd="2" destOrd="0" presId="urn:microsoft.com/office/officeart/2005/8/layout/vList3#3"/>
    <dgm:cxn modelId="{BC5E4828-0D59-4C53-91B4-35C55998358E}" type="presParOf" srcId="{74F14449-BADC-4D1E-A040-966C90AC0A1C}" destId="{92EB4277-B14C-466A-88AA-72E84A6DE29A}" srcOrd="0" destOrd="0" presId="urn:microsoft.com/office/officeart/2005/8/layout/vList3#3"/>
    <dgm:cxn modelId="{F178AA23-8E80-4909-9F5F-B673E52A1696}" type="presParOf" srcId="{74F14449-BADC-4D1E-A040-966C90AC0A1C}" destId="{F277F5B1-086D-4C23-A77B-A3D29C473B25}" srcOrd="1" destOrd="0" presId="urn:microsoft.com/office/officeart/2005/8/layout/vList3#3"/>
    <dgm:cxn modelId="{677E012F-AEF4-40EC-99AA-FC5A5B9A01F8}" type="presParOf" srcId="{7D166F78-C47F-45CA-851B-36E70F081745}" destId="{BAC3FE68-91E7-47DB-BDE5-9B0ABC8882E1}" srcOrd="3" destOrd="0" presId="urn:microsoft.com/office/officeart/2005/8/layout/vList3#3"/>
    <dgm:cxn modelId="{6789D1DB-6C3A-4CE7-92E8-3A0D76247112}" type="presParOf" srcId="{7D166F78-C47F-45CA-851B-36E70F081745}" destId="{40B964B2-29A7-406C-A101-D209DA4BADAE}" srcOrd="4" destOrd="0" presId="urn:microsoft.com/office/officeart/2005/8/layout/vList3#3"/>
    <dgm:cxn modelId="{FD159D9B-4577-4780-9C8D-F81A6C27CAB2}" type="presParOf" srcId="{40B964B2-29A7-406C-A101-D209DA4BADAE}" destId="{7D710B65-CBDB-41FA-B456-67E20343AED3}" srcOrd="0" destOrd="0" presId="urn:microsoft.com/office/officeart/2005/8/layout/vList3#3"/>
    <dgm:cxn modelId="{42086FBF-77C6-415B-AF87-9D01B16D0D36}" type="presParOf" srcId="{40B964B2-29A7-406C-A101-D209DA4BADAE}" destId="{B9C3257E-DC93-456D-9840-392686373DAB}" srcOrd="1" destOrd="0" presId="urn:microsoft.com/office/officeart/2005/8/layout/vList3#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Clearing open items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Incoming and outgoing payments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differences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Exchange rate differences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88B32444-5799-4FE2-AFB2-2D27F1D8C5CB}" type="presOf" srcId="{C463456C-4A1D-4E40-8510-6553A2E08EAC}" destId="{308892F6-9082-488F-A32B-06D8AF648161}" srcOrd="1" destOrd="0" presId="urn:microsoft.com/office/officeart/2005/8/layout/list1"/>
    <dgm:cxn modelId="{467DABD5-349E-4DDC-BA9D-D95EA338F375}" type="presOf" srcId="{5BD1D527-DE68-447D-859E-BEB85E3CD90C}" destId="{62C99DC8-ABD1-4BC1-96D5-DB8A95655A56}" srcOrd="0"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C1ACCEB0-F5FC-496A-B539-C3453B51B4CB}" type="presOf" srcId="{26F0AFA3-CC61-4F59-B7B4-3EA7C4A98425}" destId="{9F8A8389-3FE2-4D96-AA3D-FB5EB20EC7BC}"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6A9AE308-528F-40A4-9537-30EB73481B56}" type="presOf" srcId="{5BD1D527-DE68-447D-859E-BEB85E3CD90C}" destId="{4F1B875E-30C4-4296-AF0A-B2F0FF98E937}" srcOrd="1" destOrd="0" presId="urn:microsoft.com/office/officeart/2005/8/layout/list1"/>
    <dgm:cxn modelId="{7E63AFAE-6ABC-4265-8889-2341E669DCA3}" type="presOf" srcId="{C463456C-4A1D-4E40-8510-6553A2E08EAC}" destId="{C8BD45C4-0036-46CC-B694-7420A32F454C}" srcOrd="0" destOrd="0" presId="urn:microsoft.com/office/officeart/2005/8/layout/list1"/>
    <dgm:cxn modelId="{2952B58E-E87A-4FAE-A779-C038B160B9B4}" type="presOf" srcId="{119B03FF-C253-46C1-964C-C5C3A1603D29}" destId="{9FF565D8-69D8-4A13-A441-9ED1A07415DC}" srcOrd="1" destOrd="0" presId="urn:microsoft.com/office/officeart/2005/8/layout/list1"/>
    <dgm:cxn modelId="{AA6E55D7-7875-44E7-AF27-823F19841040}" type="presOf" srcId="{119B03FF-C253-46C1-964C-C5C3A1603D29}" destId="{CB8EBB56-8504-4F7A-BC5D-033D90FEAF3F}" srcOrd="0" destOrd="0" presId="urn:microsoft.com/office/officeart/2005/8/layout/list1"/>
    <dgm:cxn modelId="{62B1402D-9480-470A-8EA7-2587116788BB}" type="presOf" srcId="{E3728C20-EB6D-4606-A9DD-C48473CE9A1D}" destId="{7DBC65CD-5B2C-42F2-96AE-8E65EEA901A5}" srcOrd="0" destOrd="0" presId="urn:microsoft.com/office/officeart/2005/8/layout/list1"/>
    <dgm:cxn modelId="{4AB406E1-036C-41A4-BE28-19D1803A46A3}" type="presOf" srcId="{26F0AFA3-CC61-4F59-B7B4-3EA7C4A98425}" destId="{7A734AB2-47DC-430A-AF94-79125E632AC1}" srcOrd="1"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CB9646F0-637C-4C08-83D0-BB329246F87F}" type="presParOf" srcId="{7DBC65CD-5B2C-42F2-96AE-8E65EEA901A5}" destId="{3D411920-83B9-466E-93C4-84646E5CBD5C}" srcOrd="0" destOrd="0" presId="urn:microsoft.com/office/officeart/2005/8/layout/list1"/>
    <dgm:cxn modelId="{B2BA9AFE-434D-40F4-BA5F-173FC06FDD30}" type="presParOf" srcId="{3D411920-83B9-466E-93C4-84646E5CBD5C}" destId="{CB8EBB56-8504-4F7A-BC5D-033D90FEAF3F}" srcOrd="0" destOrd="0" presId="urn:microsoft.com/office/officeart/2005/8/layout/list1"/>
    <dgm:cxn modelId="{FC274849-C556-4740-BD03-38D5334DCC6F}" type="presParOf" srcId="{3D411920-83B9-466E-93C4-84646E5CBD5C}" destId="{9FF565D8-69D8-4A13-A441-9ED1A07415DC}" srcOrd="1" destOrd="0" presId="urn:microsoft.com/office/officeart/2005/8/layout/list1"/>
    <dgm:cxn modelId="{91131F21-DA4F-41FF-ACA4-C6DB1EA8171E}" type="presParOf" srcId="{7DBC65CD-5B2C-42F2-96AE-8E65EEA901A5}" destId="{823C9682-A650-42E2-8644-EA9414D4B23A}" srcOrd="1" destOrd="0" presId="urn:microsoft.com/office/officeart/2005/8/layout/list1"/>
    <dgm:cxn modelId="{6E8CFB30-8C8C-4B86-9EC4-050021A8D4B9}" type="presParOf" srcId="{7DBC65CD-5B2C-42F2-96AE-8E65EEA901A5}" destId="{59923391-13B1-4A05-B0BD-54033F5EB283}" srcOrd="2" destOrd="0" presId="urn:microsoft.com/office/officeart/2005/8/layout/list1"/>
    <dgm:cxn modelId="{485334C9-2785-44E2-939A-742F61D815B3}" type="presParOf" srcId="{7DBC65CD-5B2C-42F2-96AE-8E65EEA901A5}" destId="{198E1732-DCF1-44AD-B512-6B0EEB30425A}" srcOrd="3" destOrd="0" presId="urn:microsoft.com/office/officeart/2005/8/layout/list1"/>
    <dgm:cxn modelId="{1C78539D-056A-4018-A4BD-EEEDB79816AC}" type="presParOf" srcId="{7DBC65CD-5B2C-42F2-96AE-8E65EEA901A5}" destId="{C8D4A645-FE78-4EAF-9CA3-0252F9794F9B}" srcOrd="4" destOrd="0" presId="urn:microsoft.com/office/officeart/2005/8/layout/list1"/>
    <dgm:cxn modelId="{AED6616C-D5A3-44C8-94ED-AE890A8CDE30}" type="presParOf" srcId="{C8D4A645-FE78-4EAF-9CA3-0252F9794F9B}" destId="{62C99DC8-ABD1-4BC1-96D5-DB8A95655A56}" srcOrd="0" destOrd="0" presId="urn:microsoft.com/office/officeart/2005/8/layout/list1"/>
    <dgm:cxn modelId="{E78EAD62-E748-4263-9A0A-62613E25B7F8}" type="presParOf" srcId="{C8D4A645-FE78-4EAF-9CA3-0252F9794F9B}" destId="{4F1B875E-30C4-4296-AF0A-B2F0FF98E937}" srcOrd="1" destOrd="0" presId="urn:microsoft.com/office/officeart/2005/8/layout/list1"/>
    <dgm:cxn modelId="{FE6AC846-EEEF-4770-A218-C21604AB5ADE}" type="presParOf" srcId="{7DBC65CD-5B2C-42F2-96AE-8E65EEA901A5}" destId="{A6BBF129-1C87-48B0-9C84-4586D01AD5ED}" srcOrd="5" destOrd="0" presId="urn:microsoft.com/office/officeart/2005/8/layout/list1"/>
    <dgm:cxn modelId="{2961A0AD-DF57-46BC-B0BF-AB37E4B315D6}" type="presParOf" srcId="{7DBC65CD-5B2C-42F2-96AE-8E65EEA901A5}" destId="{4447009D-8EA2-41AA-BBF3-3154EA9B2F24}" srcOrd="6" destOrd="0" presId="urn:microsoft.com/office/officeart/2005/8/layout/list1"/>
    <dgm:cxn modelId="{AC506F66-042A-40CC-A14E-E4EAB2AED456}" type="presParOf" srcId="{7DBC65CD-5B2C-42F2-96AE-8E65EEA901A5}" destId="{5F0C58E9-F97A-442E-B4B6-09E33D55B343}" srcOrd="7" destOrd="0" presId="urn:microsoft.com/office/officeart/2005/8/layout/list1"/>
    <dgm:cxn modelId="{DA9EA290-0107-452F-969B-75FE190C5A47}" type="presParOf" srcId="{7DBC65CD-5B2C-42F2-96AE-8E65EEA901A5}" destId="{016FCE31-B27D-40E9-8C7F-46E5079028BF}" srcOrd="8" destOrd="0" presId="urn:microsoft.com/office/officeart/2005/8/layout/list1"/>
    <dgm:cxn modelId="{7741D491-A8FC-484E-97E1-91206DC67D4C}" type="presParOf" srcId="{016FCE31-B27D-40E9-8C7F-46E5079028BF}" destId="{C8BD45C4-0036-46CC-B694-7420A32F454C}" srcOrd="0" destOrd="0" presId="urn:microsoft.com/office/officeart/2005/8/layout/list1"/>
    <dgm:cxn modelId="{184BF717-AF69-47BE-B00D-32C1DBB90668}" type="presParOf" srcId="{016FCE31-B27D-40E9-8C7F-46E5079028BF}" destId="{308892F6-9082-488F-A32B-06D8AF648161}" srcOrd="1" destOrd="0" presId="urn:microsoft.com/office/officeart/2005/8/layout/list1"/>
    <dgm:cxn modelId="{B3337CC5-F760-479C-B327-90C69858C798}" type="presParOf" srcId="{7DBC65CD-5B2C-42F2-96AE-8E65EEA901A5}" destId="{6FA02C5B-74D9-43CB-B027-653ED7B3BFFC}" srcOrd="9" destOrd="0" presId="urn:microsoft.com/office/officeart/2005/8/layout/list1"/>
    <dgm:cxn modelId="{C3BEF2AC-9590-4A5D-9FBF-1FE94C199D0A}" type="presParOf" srcId="{7DBC65CD-5B2C-42F2-96AE-8E65EEA901A5}" destId="{0B15E5D7-78A0-46A8-B805-14B307C3929F}" srcOrd="10" destOrd="0" presId="urn:microsoft.com/office/officeart/2005/8/layout/list1"/>
    <dgm:cxn modelId="{D3C6874E-ECDD-45C7-A581-8C7705C066F5}" type="presParOf" srcId="{7DBC65CD-5B2C-42F2-96AE-8E65EEA901A5}" destId="{0C36EB90-198D-4D45-9CDD-1990081AD103}" srcOrd="11" destOrd="0" presId="urn:microsoft.com/office/officeart/2005/8/layout/list1"/>
    <dgm:cxn modelId="{83C3145D-A081-4617-BDA1-7A145A6C9D8D}" type="presParOf" srcId="{7DBC65CD-5B2C-42F2-96AE-8E65EEA901A5}" destId="{21427D55-DFAE-4CA3-9A53-5F1EC9C88931}" srcOrd="12" destOrd="0" presId="urn:microsoft.com/office/officeart/2005/8/layout/list1"/>
    <dgm:cxn modelId="{D46536D8-2BFE-4F19-B549-A7F22D4E22D7}" type="presParOf" srcId="{21427D55-DFAE-4CA3-9A53-5F1EC9C88931}" destId="{9F8A8389-3FE2-4D96-AA3D-FB5EB20EC7BC}" srcOrd="0" destOrd="0" presId="urn:microsoft.com/office/officeart/2005/8/layout/list1"/>
    <dgm:cxn modelId="{00DAD093-E2F3-4812-8A09-FE083C8D94C4}" type="presParOf" srcId="{21427D55-DFAE-4CA3-9A53-5F1EC9C88931}" destId="{7A734AB2-47DC-430A-AF94-79125E632AC1}" srcOrd="1" destOrd="0" presId="urn:microsoft.com/office/officeart/2005/8/layout/list1"/>
    <dgm:cxn modelId="{EDB2D347-FCAD-4E0F-A290-F5DF5C0B4904}" type="presParOf" srcId="{7DBC65CD-5B2C-42F2-96AE-8E65EEA901A5}" destId="{190742E0-A43C-4E73-80CC-7213116E8627}" srcOrd="13" destOrd="0" presId="urn:microsoft.com/office/officeart/2005/8/layout/list1"/>
    <dgm:cxn modelId="{726ACF3B-CC40-4461-A601-2FBA60F7A5E5}"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Clearing open items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Incoming and outgoing payments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differences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Exchange rate differences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C4C6EC2F-D3F7-4C8C-99B4-6751E96BA584}" type="presOf" srcId="{26F0AFA3-CC61-4F59-B7B4-3EA7C4A98425}" destId="{9F8A8389-3FE2-4D96-AA3D-FB5EB20EC7BC}" srcOrd="0" destOrd="0" presId="urn:microsoft.com/office/officeart/2005/8/layout/list1"/>
    <dgm:cxn modelId="{E4D99B5C-77F2-4072-89F5-30CC25D842FA}" type="presOf" srcId="{E3728C20-EB6D-4606-A9DD-C48473CE9A1D}" destId="{7DBC65CD-5B2C-42F2-96AE-8E65EEA901A5}" srcOrd="0"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FCB831AF-FD01-4D9E-87F4-995C51E4F760}" type="presOf" srcId="{5BD1D527-DE68-447D-859E-BEB85E3CD90C}" destId="{4F1B875E-30C4-4296-AF0A-B2F0FF98E937}"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7CA8BC10-8A7F-4071-A4E0-C2BC19072D49}" type="presOf" srcId="{26F0AFA3-CC61-4F59-B7B4-3EA7C4A98425}" destId="{7A734AB2-47DC-430A-AF94-79125E632AC1}" srcOrd="1" destOrd="0" presId="urn:microsoft.com/office/officeart/2005/8/layout/list1"/>
    <dgm:cxn modelId="{A06704EF-15AB-4CAB-B5E8-AFEC4C8E0E09}" type="presOf" srcId="{119B03FF-C253-46C1-964C-C5C3A1603D29}" destId="{9FF565D8-69D8-4A13-A441-9ED1A07415DC}" srcOrd="1" destOrd="0" presId="urn:microsoft.com/office/officeart/2005/8/layout/list1"/>
    <dgm:cxn modelId="{AC9EB14C-4B69-4E1A-A5AA-9BABADDC8125}" type="presOf" srcId="{C463456C-4A1D-4E40-8510-6553A2E08EAC}" destId="{308892F6-9082-488F-A32B-06D8AF648161}" srcOrd="1" destOrd="0" presId="urn:microsoft.com/office/officeart/2005/8/layout/list1"/>
    <dgm:cxn modelId="{7FD78985-43B2-45D1-8913-D70F2777D86F}" type="presOf" srcId="{C463456C-4A1D-4E40-8510-6553A2E08EAC}" destId="{C8BD45C4-0036-46CC-B694-7420A32F454C}" srcOrd="0" destOrd="0" presId="urn:microsoft.com/office/officeart/2005/8/layout/list1"/>
    <dgm:cxn modelId="{34627A43-9ED7-4D54-9EE5-637FBEC7ED90}" type="presOf" srcId="{119B03FF-C253-46C1-964C-C5C3A1603D29}" destId="{CB8EBB56-8504-4F7A-BC5D-033D90FEAF3F}" srcOrd="0" destOrd="0" presId="urn:microsoft.com/office/officeart/2005/8/layout/list1"/>
    <dgm:cxn modelId="{70B22830-020E-44A4-906C-F259F13E95B1}" type="presOf" srcId="{5BD1D527-DE68-447D-859E-BEB85E3CD90C}" destId="{62C99DC8-ABD1-4BC1-96D5-DB8A95655A56}" srcOrd="0"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43AE5311-A898-4B51-BE81-71704A0000DC}" type="presParOf" srcId="{7DBC65CD-5B2C-42F2-96AE-8E65EEA901A5}" destId="{3D411920-83B9-466E-93C4-84646E5CBD5C}" srcOrd="0" destOrd="0" presId="urn:microsoft.com/office/officeart/2005/8/layout/list1"/>
    <dgm:cxn modelId="{20EEFEF0-2100-4857-B1EA-2D3BB7A48ADC}" type="presParOf" srcId="{3D411920-83B9-466E-93C4-84646E5CBD5C}" destId="{CB8EBB56-8504-4F7A-BC5D-033D90FEAF3F}" srcOrd="0" destOrd="0" presId="urn:microsoft.com/office/officeart/2005/8/layout/list1"/>
    <dgm:cxn modelId="{4B6A5F9B-8C18-418D-A200-C1ADD57B25E7}" type="presParOf" srcId="{3D411920-83B9-466E-93C4-84646E5CBD5C}" destId="{9FF565D8-69D8-4A13-A441-9ED1A07415DC}" srcOrd="1" destOrd="0" presId="urn:microsoft.com/office/officeart/2005/8/layout/list1"/>
    <dgm:cxn modelId="{6E67700D-7C91-4125-BEE3-E8D995A465EF}" type="presParOf" srcId="{7DBC65CD-5B2C-42F2-96AE-8E65EEA901A5}" destId="{823C9682-A650-42E2-8644-EA9414D4B23A}" srcOrd="1" destOrd="0" presId="urn:microsoft.com/office/officeart/2005/8/layout/list1"/>
    <dgm:cxn modelId="{8F0F66F9-56FC-4118-BDEE-2C231297613E}" type="presParOf" srcId="{7DBC65CD-5B2C-42F2-96AE-8E65EEA901A5}" destId="{59923391-13B1-4A05-B0BD-54033F5EB283}" srcOrd="2" destOrd="0" presId="urn:microsoft.com/office/officeart/2005/8/layout/list1"/>
    <dgm:cxn modelId="{7373DE5F-DE3A-4ECF-91CE-60D5E1B9B562}" type="presParOf" srcId="{7DBC65CD-5B2C-42F2-96AE-8E65EEA901A5}" destId="{198E1732-DCF1-44AD-B512-6B0EEB30425A}" srcOrd="3" destOrd="0" presId="urn:microsoft.com/office/officeart/2005/8/layout/list1"/>
    <dgm:cxn modelId="{0E00B5C8-79C2-4B8C-BC25-E0A445FD5DE8}" type="presParOf" srcId="{7DBC65CD-5B2C-42F2-96AE-8E65EEA901A5}" destId="{C8D4A645-FE78-4EAF-9CA3-0252F9794F9B}" srcOrd="4" destOrd="0" presId="urn:microsoft.com/office/officeart/2005/8/layout/list1"/>
    <dgm:cxn modelId="{E1957E9C-2CEA-41CD-BE92-09B79663CF01}" type="presParOf" srcId="{C8D4A645-FE78-4EAF-9CA3-0252F9794F9B}" destId="{62C99DC8-ABD1-4BC1-96D5-DB8A95655A56}" srcOrd="0" destOrd="0" presId="urn:microsoft.com/office/officeart/2005/8/layout/list1"/>
    <dgm:cxn modelId="{420854F2-4F6B-4A13-9EF5-C9437F7B19E0}" type="presParOf" srcId="{C8D4A645-FE78-4EAF-9CA3-0252F9794F9B}" destId="{4F1B875E-30C4-4296-AF0A-B2F0FF98E937}" srcOrd="1" destOrd="0" presId="urn:microsoft.com/office/officeart/2005/8/layout/list1"/>
    <dgm:cxn modelId="{E219DAC5-B3DC-473E-8656-0E15A7127F60}" type="presParOf" srcId="{7DBC65CD-5B2C-42F2-96AE-8E65EEA901A5}" destId="{A6BBF129-1C87-48B0-9C84-4586D01AD5ED}" srcOrd="5" destOrd="0" presId="urn:microsoft.com/office/officeart/2005/8/layout/list1"/>
    <dgm:cxn modelId="{B2C228A5-3B01-42CE-87C0-A495B0DCAE5D}" type="presParOf" srcId="{7DBC65CD-5B2C-42F2-96AE-8E65EEA901A5}" destId="{4447009D-8EA2-41AA-BBF3-3154EA9B2F24}" srcOrd="6" destOrd="0" presId="urn:microsoft.com/office/officeart/2005/8/layout/list1"/>
    <dgm:cxn modelId="{7B2AD0F6-08C8-4E10-B0AE-BD73BB4FBD44}" type="presParOf" srcId="{7DBC65CD-5B2C-42F2-96AE-8E65EEA901A5}" destId="{5F0C58E9-F97A-442E-B4B6-09E33D55B343}" srcOrd="7" destOrd="0" presId="urn:microsoft.com/office/officeart/2005/8/layout/list1"/>
    <dgm:cxn modelId="{43F9A6DC-83CD-42DB-BCF6-6798940341AC}" type="presParOf" srcId="{7DBC65CD-5B2C-42F2-96AE-8E65EEA901A5}" destId="{016FCE31-B27D-40E9-8C7F-46E5079028BF}" srcOrd="8" destOrd="0" presId="urn:microsoft.com/office/officeart/2005/8/layout/list1"/>
    <dgm:cxn modelId="{6A15CF4C-F721-46CE-9F18-A76A2F2A9A24}" type="presParOf" srcId="{016FCE31-B27D-40E9-8C7F-46E5079028BF}" destId="{C8BD45C4-0036-46CC-B694-7420A32F454C}" srcOrd="0" destOrd="0" presId="urn:microsoft.com/office/officeart/2005/8/layout/list1"/>
    <dgm:cxn modelId="{58977679-AC07-436C-96AD-D3D719582AAC}" type="presParOf" srcId="{016FCE31-B27D-40E9-8C7F-46E5079028BF}" destId="{308892F6-9082-488F-A32B-06D8AF648161}" srcOrd="1" destOrd="0" presId="urn:microsoft.com/office/officeart/2005/8/layout/list1"/>
    <dgm:cxn modelId="{10937A1F-EA34-4D11-AFB1-BA37E67144CD}" type="presParOf" srcId="{7DBC65CD-5B2C-42F2-96AE-8E65EEA901A5}" destId="{6FA02C5B-74D9-43CB-B027-653ED7B3BFFC}" srcOrd="9" destOrd="0" presId="urn:microsoft.com/office/officeart/2005/8/layout/list1"/>
    <dgm:cxn modelId="{75C7CE82-3B60-4B3E-9B08-7EC5226D3382}" type="presParOf" srcId="{7DBC65CD-5B2C-42F2-96AE-8E65EEA901A5}" destId="{0B15E5D7-78A0-46A8-B805-14B307C3929F}" srcOrd="10" destOrd="0" presId="urn:microsoft.com/office/officeart/2005/8/layout/list1"/>
    <dgm:cxn modelId="{9E99988B-6151-4FCD-9F50-9476768129B1}" type="presParOf" srcId="{7DBC65CD-5B2C-42F2-96AE-8E65EEA901A5}" destId="{0C36EB90-198D-4D45-9CDD-1990081AD103}" srcOrd="11" destOrd="0" presId="urn:microsoft.com/office/officeart/2005/8/layout/list1"/>
    <dgm:cxn modelId="{15B40EFC-2F78-4E90-A3B0-6DC0D98B402B}" type="presParOf" srcId="{7DBC65CD-5B2C-42F2-96AE-8E65EEA901A5}" destId="{21427D55-DFAE-4CA3-9A53-5F1EC9C88931}" srcOrd="12" destOrd="0" presId="urn:microsoft.com/office/officeart/2005/8/layout/list1"/>
    <dgm:cxn modelId="{29FBFFEE-59EF-41D9-89A8-4B5DD5327B96}" type="presParOf" srcId="{21427D55-DFAE-4CA3-9A53-5F1EC9C88931}" destId="{9F8A8389-3FE2-4D96-AA3D-FB5EB20EC7BC}" srcOrd="0" destOrd="0" presId="urn:microsoft.com/office/officeart/2005/8/layout/list1"/>
    <dgm:cxn modelId="{A8DBF9AE-0530-4560-8126-1792EC57465D}" type="presParOf" srcId="{21427D55-DFAE-4CA3-9A53-5F1EC9C88931}" destId="{7A734AB2-47DC-430A-AF94-79125E632AC1}" srcOrd="1" destOrd="0" presId="urn:microsoft.com/office/officeart/2005/8/layout/list1"/>
    <dgm:cxn modelId="{E5C5B8F4-D9CE-4854-B9D4-93450DE3B8D7}" type="presParOf" srcId="{7DBC65CD-5B2C-42F2-96AE-8E65EEA901A5}" destId="{190742E0-A43C-4E73-80CC-7213116E8627}" srcOrd="13" destOrd="0" presId="urn:microsoft.com/office/officeart/2005/8/layout/list1"/>
    <dgm:cxn modelId="{564E3706-C0B3-4F3E-9F90-98F87FE28535}"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Clearing open items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Incoming and outgoing payments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differences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Exchange rate differences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716266B2-7D62-4A60-84BE-77BBB427D8C3}" type="presOf" srcId="{5BD1D527-DE68-447D-859E-BEB85E3CD90C}" destId="{4F1B875E-30C4-4296-AF0A-B2F0FF98E937}"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DA6A2B8A-4DEE-43C3-A346-EB8B98B900B7}" type="presOf" srcId="{C463456C-4A1D-4E40-8510-6553A2E08EAC}" destId="{C8BD45C4-0036-46CC-B694-7420A32F454C}" srcOrd="0" destOrd="0" presId="urn:microsoft.com/office/officeart/2005/8/layout/list1"/>
    <dgm:cxn modelId="{D441747A-0C3F-4435-9E94-22E4272E851A}" type="presOf" srcId="{E3728C20-EB6D-4606-A9DD-C48473CE9A1D}" destId="{7DBC65CD-5B2C-42F2-96AE-8E65EEA901A5}" srcOrd="0" destOrd="0" presId="urn:microsoft.com/office/officeart/2005/8/layout/list1"/>
    <dgm:cxn modelId="{6C254017-D2F2-44DE-B5B3-A70C7DA9C3E6}" type="presOf" srcId="{119B03FF-C253-46C1-964C-C5C3A1603D29}" destId="{9FF565D8-69D8-4A13-A441-9ED1A07415DC}" srcOrd="1" destOrd="0" presId="urn:microsoft.com/office/officeart/2005/8/layout/list1"/>
    <dgm:cxn modelId="{30CE2725-1DC8-4ECB-9622-BFC1F918E209}" type="presOf" srcId="{26F0AFA3-CC61-4F59-B7B4-3EA7C4A98425}" destId="{7A734AB2-47DC-430A-AF94-79125E632AC1}" srcOrd="1" destOrd="0" presId="urn:microsoft.com/office/officeart/2005/8/layout/list1"/>
    <dgm:cxn modelId="{3D754239-3C10-4316-B874-1901D072A7CE}" type="presOf" srcId="{5BD1D527-DE68-447D-859E-BEB85E3CD90C}" destId="{62C99DC8-ABD1-4BC1-96D5-DB8A95655A56}" srcOrd="0" destOrd="0" presId="urn:microsoft.com/office/officeart/2005/8/layout/list1"/>
    <dgm:cxn modelId="{815D463B-9A87-477A-A4CC-7908C6510D3C}" type="presOf" srcId="{C463456C-4A1D-4E40-8510-6553A2E08EAC}" destId="{308892F6-9082-488F-A32B-06D8AF648161}" srcOrd="1" destOrd="0" presId="urn:microsoft.com/office/officeart/2005/8/layout/list1"/>
    <dgm:cxn modelId="{32C47D76-8ED3-45C2-94A6-69C4C28D63AB}" type="presOf" srcId="{119B03FF-C253-46C1-964C-C5C3A1603D29}" destId="{CB8EBB56-8504-4F7A-BC5D-033D90FEAF3F}" srcOrd="0" destOrd="0" presId="urn:microsoft.com/office/officeart/2005/8/layout/list1"/>
    <dgm:cxn modelId="{6DDDE3CD-92BC-44D5-8D21-63CB1C7B5E11}" type="presOf" srcId="{26F0AFA3-CC61-4F59-B7B4-3EA7C4A98425}" destId="{9F8A8389-3FE2-4D96-AA3D-FB5EB20EC7BC}" srcOrd="0"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B3595922-5233-4D9A-986D-7C9264574832}" type="presParOf" srcId="{7DBC65CD-5B2C-42F2-96AE-8E65EEA901A5}" destId="{3D411920-83B9-466E-93C4-84646E5CBD5C}" srcOrd="0" destOrd="0" presId="urn:microsoft.com/office/officeart/2005/8/layout/list1"/>
    <dgm:cxn modelId="{EC64B866-B0AF-4C77-87E7-CF84EA40E8B6}" type="presParOf" srcId="{3D411920-83B9-466E-93C4-84646E5CBD5C}" destId="{CB8EBB56-8504-4F7A-BC5D-033D90FEAF3F}" srcOrd="0" destOrd="0" presId="urn:microsoft.com/office/officeart/2005/8/layout/list1"/>
    <dgm:cxn modelId="{2D8323DE-AEF2-4D36-B90D-A677257AB494}" type="presParOf" srcId="{3D411920-83B9-466E-93C4-84646E5CBD5C}" destId="{9FF565D8-69D8-4A13-A441-9ED1A07415DC}" srcOrd="1" destOrd="0" presId="urn:microsoft.com/office/officeart/2005/8/layout/list1"/>
    <dgm:cxn modelId="{246AD99B-AB3B-42F3-BE64-FBDFA6DE660E}" type="presParOf" srcId="{7DBC65CD-5B2C-42F2-96AE-8E65EEA901A5}" destId="{823C9682-A650-42E2-8644-EA9414D4B23A}" srcOrd="1" destOrd="0" presId="urn:microsoft.com/office/officeart/2005/8/layout/list1"/>
    <dgm:cxn modelId="{7AF2E2D6-7C77-47E7-B065-11843A634326}" type="presParOf" srcId="{7DBC65CD-5B2C-42F2-96AE-8E65EEA901A5}" destId="{59923391-13B1-4A05-B0BD-54033F5EB283}" srcOrd="2" destOrd="0" presId="urn:microsoft.com/office/officeart/2005/8/layout/list1"/>
    <dgm:cxn modelId="{A0C58314-A6DE-44DE-9A69-727E89C9717D}" type="presParOf" srcId="{7DBC65CD-5B2C-42F2-96AE-8E65EEA901A5}" destId="{198E1732-DCF1-44AD-B512-6B0EEB30425A}" srcOrd="3" destOrd="0" presId="urn:microsoft.com/office/officeart/2005/8/layout/list1"/>
    <dgm:cxn modelId="{E0D61320-BCC3-4C0C-B76C-C4B4374DC0AD}" type="presParOf" srcId="{7DBC65CD-5B2C-42F2-96AE-8E65EEA901A5}" destId="{C8D4A645-FE78-4EAF-9CA3-0252F9794F9B}" srcOrd="4" destOrd="0" presId="urn:microsoft.com/office/officeart/2005/8/layout/list1"/>
    <dgm:cxn modelId="{B6A1CCA8-3927-4AFE-85D9-5551FBB08B80}" type="presParOf" srcId="{C8D4A645-FE78-4EAF-9CA3-0252F9794F9B}" destId="{62C99DC8-ABD1-4BC1-96D5-DB8A95655A56}" srcOrd="0" destOrd="0" presId="urn:microsoft.com/office/officeart/2005/8/layout/list1"/>
    <dgm:cxn modelId="{63BF94AF-8D19-4333-81F0-998DBDBFF490}" type="presParOf" srcId="{C8D4A645-FE78-4EAF-9CA3-0252F9794F9B}" destId="{4F1B875E-30C4-4296-AF0A-B2F0FF98E937}" srcOrd="1" destOrd="0" presId="urn:microsoft.com/office/officeart/2005/8/layout/list1"/>
    <dgm:cxn modelId="{A6F32313-DB80-4D1B-BFBE-7C1DCFF0B794}" type="presParOf" srcId="{7DBC65CD-5B2C-42F2-96AE-8E65EEA901A5}" destId="{A6BBF129-1C87-48B0-9C84-4586D01AD5ED}" srcOrd="5" destOrd="0" presId="urn:microsoft.com/office/officeart/2005/8/layout/list1"/>
    <dgm:cxn modelId="{9785070D-3959-46A5-BF64-09F1FAFE09F3}" type="presParOf" srcId="{7DBC65CD-5B2C-42F2-96AE-8E65EEA901A5}" destId="{4447009D-8EA2-41AA-BBF3-3154EA9B2F24}" srcOrd="6" destOrd="0" presId="urn:microsoft.com/office/officeart/2005/8/layout/list1"/>
    <dgm:cxn modelId="{A5943519-E144-4502-B175-CFEAA092A1A4}" type="presParOf" srcId="{7DBC65CD-5B2C-42F2-96AE-8E65EEA901A5}" destId="{5F0C58E9-F97A-442E-B4B6-09E33D55B343}" srcOrd="7" destOrd="0" presId="urn:microsoft.com/office/officeart/2005/8/layout/list1"/>
    <dgm:cxn modelId="{F8E9264A-B376-4167-8B8C-D130D9D66B43}" type="presParOf" srcId="{7DBC65CD-5B2C-42F2-96AE-8E65EEA901A5}" destId="{016FCE31-B27D-40E9-8C7F-46E5079028BF}" srcOrd="8" destOrd="0" presId="urn:microsoft.com/office/officeart/2005/8/layout/list1"/>
    <dgm:cxn modelId="{6054B10A-0E21-468B-9D9F-6B0FEEC53E1D}" type="presParOf" srcId="{016FCE31-B27D-40E9-8C7F-46E5079028BF}" destId="{C8BD45C4-0036-46CC-B694-7420A32F454C}" srcOrd="0" destOrd="0" presId="urn:microsoft.com/office/officeart/2005/8/layout/list1"/>
    <dgm:cxn modelId="{B65B4F70-DE72-4D91-B56C-42EA063B5855}" type="presParOf" srcId="{016FCE31-B27D-40E9-8C7F-46E5079028BF}" destId="{308892F6-9082-488F-A32B-06D8AF648161}" srcOrd="1" destOrd="0" presId="urn:microsoft.com/office/officeart/2005/8/layout/list1"/>
    <dgm:cxn modelId="{8C21AC70-33D7-4563-8503-5EBD8AA34DD0}" type="presParOf" srcId="{7DBC65CD-5B2C-42F2-96AE-8E65EEA901A5}" destId="{6FA02C5B-74D9-43CB-B027-653ED7B3BFFC}" srcOrd="9" destOrd="0" presId="urn:microsoft.com/office/officeart/2005/8/layout/list1"/>
    <dgm:cxn modelId="{A3A1C78C-1769-40B1-90F2-E4C288CFA7AC}" type="presParOf" srcId="{7DBC65CD-5B2C-42F2-96AE-8E65EEA901A5}" destId="{0B15E5D7-78A0-46A8-B805-14B307C3929F}" srcOrd="10" destOrd="0" presId="urn:microsoft.com/office/officeart/2005/8/layout/list1"/>
    <dgm:cxn modelId="{700593B5-1835-4363-829E-4688435030A3}" type="presParOf" srcId="{7DBC65CD-5B2C-42F2-96AE-8E65EEA901A5}" destId="{0C36EB90-198D-4D45-9CDD-1990081AD103}" srcOrd="11" destOrd="0" presId="urn:microsoft.com/office/officeart/2005/8/layout/list1"/>
    <dgm:cxn modelId="{4BFD2F99-8644-42C0-8E48-CE0F531CEE06}" type="presParOf" srcId="{7DBC65CD-5B2C-42F2-96AE-8E65EEA901A5}" destId="{21427D55-DFAE-4CA3-9A53-5F1EC9C88931}" srcOrd="12" destOrd="0" presId="urn:microsoft.com/office/officeart/2005/8/layout/list1"/>
    <dgm:cxn modelId="{51C0B798-2D79-4918-8E32-8AA38B4D4E87}" type="presParOf" srcId="{21427D55-DFAE-4CA3-9A53-5F1EC9C88931}" destId="{9F8A8389-3FE2-4D96-AA3D-FB5EB20EC7BC}" srcOrd="0" destOrd="0" presId="urn:microsoft.com/office/officeart/2005/8/layout/list1"/>
    <dgm:cxn modelId="{F62AD896-3309-4FA0-829C-CB917F0ED749}" type="presParOf" srcId="{21427D55-DFAE-4CA3-9A53-5F1EC9C88931}" destId="{7A734AB2-47DC-430A-AF94-79125E632AC1}" srcOrd="1" destOrd="0" presId="urn:microsoft.com/office/officeart/2005/8/layout/list1"/>
    <dgm:cxn modelId="{EE7863AE-3358-43B2-A050-E53053E7E1F1}" type="presParOf" srcId="{7DBC65CD-5B2C-42F2-96AE-8E65EEA901A5}" destId="{190742E0-A43C-4E73-80CC-7213116E8627}" srcOrd="13" destOrd="0" presId="urn:microsoft.com/office/officeart/2005/8/layout/list1"/>
    <dgm:cxn modelId="{51E27085-286C-4CB4-9FE5-0D810F74CAD0}"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Clearing open items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Incoming and outgoing payments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differences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Exchange rate differences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9D2C6E19-B0C4-4586-95BB-4EDD2B70053C}" type="presOf" srcId="{5BD1D527-DE68-447D-859E-BEB85E3CD90C}" destId="{62C99DC8-ABD1-4BC1-96D5-DB8A95655A56}" srcOrd="0" destOrd="0" presId="urn:microsoft.com/office/officeart/2005/8/layout/list1"/>
    <dgm:cxn modelId="{92805AFC-EF84-4BA0-A8A3-7E6F228A93CF}" type="presOf" srcId="{E3728C20-EB6D-4606-A9DD-C48473CE9A1D}" destId="{7DBC65CD-5B2C-42F2-96AE-8E65EEA901A5}" srcOrd="0"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C5339853-13FC-4F4F-9251-C9276A638A54}" srcId="{E3728C20-EB6D-4606-A9DD-C48473CE9A1D}" destId="{5BD1D527-DE68-447D-859E-BEB85E3CD90C}" srcOrd="1" destOrd="0" parTransId="{83EB42C1-B798-48D9-9B39-49A893E02AD9}" sibTransId="{904A278E-F19D-47C5-91B3-BE734CF33B7B}"/>
    <dgm:cxn modelId="{0D42AACC-4530-46F3-83D9-DAB22024021C}" type="presOf" srcId="{C463456C-4A1D-4E40-8510-6553A2E08EAC}" destId="{308892F6-9082-488F-A32B-06D8AF648161}" srcOrd="1" destOrd="0" presId="urn:microsoft.com/office/officeart/2005/8/layout/list1"/>
    <dgm:cxn modelId="{64CEEDD9-3506-402E-9628-80F71400AC93}" type="presOf" srcId="{26F0AFA3-CC61-4F59-B7B4-3EA7C4A98425}" destId="{9F8A8389-3FE2-4D96-AA3D-FB5EB20EC7BC}" srcOrd="0" destOrd="0" presId="urn:microsoft.com/office/officeart/2005/8/layout/list1"/>
    <dgm:cxn modelId="{EB9C24BD-6741-4DE5-A9BF-6B2B49EE379E}" type="presOf" srcId="{119B03FF-C253-46C1-964C-C5C3A1603D29}" destId="{9FF565D8-69D8-4A13-A441-9ED1A07415DC}" srcOrd="1" destOrd="0" presId="urn:microsoft.com/office/officeart/2005/8/layout/list1"/>
    <dgm:cxn modelId="{E335AB31-F3A4-40AA-880B-AB53C7D39566}" type="presOf" srcId="{C463456C-4A1D-4E40-8510-6553A2E08EAC}" destId="{C8BD45C4-0036-46CC-B694-7420A32F454C}" srcOrd="0" destOrd="0" presId="urn:microsoft.com/office/officeart/2005/8/layout/list1"/>
    <dgm:cxn modelId="{3985C8DE-4CFA-4FFD-B464-093AEBCBD59B}" type="presOf" srcId="{119B03FF-C253-46C1-964C-C5C3A1603D29}" destId="{CB8EBB56-8504-4F7A-BC5D-033D90FEAF3F}" srcOrd="0" destOrd="0" presId="urn:microsoft.com/office/officeart/2005/8/layout/list1"/>
    <dgm:cxn modelId="{96808EE4-CFB2-4DFC-9FD3-52162052C9DE}" type="presOf" srcId="{5BD1D527-DE68-447D-859E-BEB85E3CD90C}" destId="{4F1B875E-30C4-4296-AF0A-B2F0FF98E937}" srcOrd="1"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10912249-4FF3-4FA5-9EBD-69CA7CCEA39A}" type="presOf" srcId="{26F0AFA3-CC61-4F59-B7B4-3EA7C4A98425}" destId="{7A734AB2-47DC-430A-AF94-79125E632AC1}" srcOrd="1" destOrd="0" presId="urn:microsoft.com/office/officeart/2005/8/layout/list1"/>
    <dgm:cxn modelId="{62EE52D8-D907-4C23-8890-56F894706FA9}" type="presParOf" srcId="{7DBC65CD-5B2C-42F2-96AE-8E65EEA901A5}" destId="{3D411920-83B9-466E-93C4-84646E5CBD5C}" srcOrd="0" destOrd="0" presId="urn:microsoft.com/office/officeart/2005/8/layout/list1"/>
    <dgm:cxn modelId="{4DE6C82D-C8C7-4FB6-AB50-29FB3EA8D5A1}" type="presParOf" srcId="{3D411920-83B9-466E-93C4-84646E5CBD5C}" destId="{CB8EBB56-8504-4F7A-BC5D-033D90FEAF3F}" srcOrd="0" destOrd="0" presId="urn:microsoft.com/office/officeart/2005/8/layout/list1"/>
    <dgm:cxn modelId="{C1287DE9-FC32-4ABB-AC85-CCED0D0FB861}" type="presParOf" srcId="{3D411920-83B9-466E-93C4-84646E5CBD5C}" destId="{9FF565D8-69D8-4A13-A441-9ED1A07415DC}" srcOrd="1" destOrd="0" presId="urn:microsoft.com/office/officeart/2005/8/layout/list1"/>
    <dgm:cxn modelId="{B276BE1F-B6B3-4A06-A4C1-24866EADD14D}" type="presParOf" srcId="{7DBC65CD-5B2C-42F2-96AE-8E65EEA901A5}" destId="{823C9682-A650-42E2-8644-EA9414D4B23A}" srcOrd="1" destOrd="0" presId="urn:microsoft.com/office/officeart/2005/8/layout/list1"/>
    <dgm:cxn modelId="{211E6502-E4AC-45FA-8F1E-4DE01A7A6DD6}" type="presParOf" srcId="{7DBC65CD-5B2C-42F2-96AE-8E65EEA901A5}" destId="{59923391-13B1-4A05-B0BD-54033F5EB283}" srcOrd="2" destOrd="0" presId="urn:microsoft.com/office/officeart/2005/8/layout/list1"/>
    <dgm:cxn modelId="{89542D96-746F-4500-9D49-8EB42E48768D}" type="presParOf" srcId="{7DBC65CD-5B2C-42F2-96AE-8E65EEA901A5}" destId="{198E1732-DCF1-44AD-B512-6B0EEB30425A}" srcOrd="3" destOrd="0" presId="urn:microsoft.com/office/officeart/2005/8/layout/list1"/>
    <dgm:cxn modelId="{A62459CF-2A02-495F-BD78-0696EC7FFB9B}" type="presParOf" srcId="{7DBC65CD-5B2C-42F2-96AE-8E65EEA901A5}" destId="{C8D4A645-FE78-4EAF-9CA3-0252F9794F9B}" srcOrd="4" destOrd="0" presId="urn:microsoft.com/office/officeart/2005/8/layout/list1"/>
    <dgm:cxn modelId="{0368A0ED-2FF6-42D6-9691-E15F3ACAB871}" type="presParOf" srcId="{C8D4A645-FE78-4EAF-9CA3-0252F9794F9B}" destId="{62C99DC8-ABD1-4BC1-96D5-DB8A95655A56}" srcOrd="0" destOrd="0" presId="urn:microsoft.com/office/officeart/2005/8/layout/list1"/>
    <dgm:cxn modelId="{50FAE061-2E72-4309-B0B3-B029028EA04B}" type="presParOf" srcId="{C8D4A645-FE78-4EAF-9CA3-0252F9794F9B}" destId="{4F1B875E-30C4-4296-AF0A-B2F0FF98E937}" srcOrd="1" destOrd="0" presId="urn:microsoft.com/office/officeart/2005/8/layout/list1"/>
    <dgm:cxn modelId="{33E2D8C6-9A35-4B3E-B5A0-1D59EB0793A1}" type="presParOf" srcId="{7DBC65CD-5B2C-42F2-96AE-8E65EEA901A5}" destId="{A6BBF129-1C87-48B0-9C84-4586D01AD5ED}" srcOrd="5" destOrd="0" presId="urn:microsoft.com/office/officeart/2005/8/layout/list1"/>
    <dgm:cxn modelId="{9D6CE000-745E-48EA-9F4E-E29AD46BB7AC}" type="presParOf" srcId="{7DBC65CD-5B2C-42F2-96AE-8E65EEA901A5}" destId="{4447009D-8EA2-41AA-BBF3-3154EA9B2F24}" srcOrd="6" destOrd="0" presId="urn:microsoft.com/office/officeart/2005/8/layout/list1"/>
    <dgm:cxn modelId="{864E66AF-514E-46DC-8220-8D455304ABEB}" type="presParOf" srcId="{7DBC65CD-5B2C-42F2-96AE-8E65EEA901A5}" destId="{5F0C58E9-F97A-442E-B4B6-09E33D55B343}" srcOrd="7" destOrd="0" presId="urn:microsoft.com/office/officeart/2005/8/layout/list1"/>
    <dgm:cxn modelId="{0D0AAACD-F660-4857-A971-4370111E02CC}" type="presParOf" srcId="{7DBC65CD-5B2C-42F2-96AE-8E65EEA901A5}" destId="{016FCE31-B27D-40E9-8C7F-46E5079028BF}" srcOrd="8" destOrd="0" presId="urn:microsoft.com/office/officeart/2005/8/layout/list1"/>
    <dgm:cxn modelId="{99A68EE7-1E10-4261-AD2D-6922ECDB2F9C}" type="presParOf" srcId="{016FCE31-B27D-40E9-8C7F-46E5079028BF}" destId="{C8BD45C4-0036-46CC-B694-7420A32F454C}" srcOrd="0" destOrd="0" presId="urn:microsoft.com/office/officeart/2005/8/layout/list1"/>
    <dgm:cxn modelId="{02284500-8626-4EEA-9D26-30AD97C3AB95}" type="presParOf" srcId="{016FCE31-B27D-40E9-8C7F-46E5079028BF}" destId="{308892F6-9082-488F-A32B-06D8AF648161}" srcOrd="1" destOrd="0" presId="urn:microsoft.com/office/officeart/2005/8/layout/list1"/>
    <dgm:cxn modelId="{62989448-9663-4837-BFCB-074198966F49}" type="presParOf" srcId="{7DBC65CD-5B2C-42F2-96AE-8E65EEA901A5}" destId="{6FA02C5B-74D9-43CB-B027-653ED7B3BFFC}" srcOrd="9" destOrd="0" presId="urn:microsoft.com/office/officeart/2005/8/layout/list1"/>
    <dgm:cxn modelId="{684D96DF-A4B7-4DEC-9176-607EF3503A36}" type="presParOf" srcId="{7DBC65CD-5B2C-42F2-96AE-8E65EEA901A5}" destId="{0B15E5D7-78A0-46A8-B805-14B307C3929F}" srcOrd="10" destOrd="0" presId="urn:microsoft.com/office/officeart/2005/8/layout/list1"/>
    <dgm:cxn modelId="{A6243852-1FF2-408B-8B59-3B7C76EF5EB7}" type="presParOf" srcId="{7DBC65CD-5B2C-42F2-96AE-8E65EEA901A5}" destId="{0C36EB90-198D-4D45-9CDD-1990081AD103}" srcOrd="11" destOrd="0" presId="urn:microsoft.com/office/officeart/2005/8/layout/list1"/>
    <dgm:cxn modelId="{D53A6A4C-8C0D-416E-9B3D-4CF724DB90C4}" type="presParOf" srcId="{7DBC65CD-5B2C-42F2-96AE-8E65EEA901A5}" destId="{21427D55-DFAE-4CA3-9A53-5F1EC9C88931}" srcOrd="12" destOrd="0" presId="urn:microsoft.com/office/officeart/2005/8/layout/list1"/>
    <dgm:cxn modelId="{9BCD0AB7-5F5B-45B8-943B-480D2D1CAAB3}" type="presParOf" srcId="{21427D55-DFAE-4CA3-9A53-5F1EC9C88931}" destId="{9F8A8389-3FE2-4D96-AA3D-FB5EB20EC7BC}" srcOrd="0" destOrd="0" presId="urn:microsoft.com/office/officeart/2005/8/layout/list1"/>
    <dgm:cxn modelId="{FB3573C8-E76B-4BCD-BD69-C3583FDC9619}" type="presParOf" srcId="{21427D55-DFAE-4CA3-9A53-5F1EC9C88931}" destId="{7A734AB2-47DC-430A-AF94-79125E632AC1}" srcOrd="1" destOrd="0" presId="urn:microsoft.com/office/officeart/2005/8/layout/list1"/>
    <dgm:cxn modelId="{24126279-7F7A-4E31-9D6D-64D7BF7F40FE}" type="presParOf" srcId="{7DBC65CD-5B2C-42F2-96AE-8E65EEA901A5}" destId="{190742E0-A43C-4E73-80CC-7213116E8627}" srcOrd="13" destOrd="0" presId="urn:microsoft.com/office/officeart/2005/8/layout/list1"/>
    <dgm:cxn modelId="{8B2BF1FD-9043-47EE-9FAF-8D7949E2F211}"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Simple documents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4762"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EE262AFF-5AD0-4276-B598-C600C32FD5EF}" type="presOf" srcId="{E3728C20-EB6D-4606-A9DD-C48473CE9A1D}" destId="{7DBC65CD-5B2C-42F2-96AE-8E65EEA901A5}" srcOrd="0" destOrd="0" presId="urn:microsoft.com/office/officeart/2005/8/layout/list1"/>
    <dgm:cxn modelId="{50E29C17-521B-469B-9794-6F5A63447D7C}" type="presOf" srcId="{C463456C-4A1D-4E40-8510-6553A2E08EAC}" destId="{C8BD45C4-0036-46CC-B694-7420A32F454C}" srcOrd="0" destOrd="0" presId="urn:microsoft.com/office/officeart/2005/8/layout/list1"/>
    <dgm:cxn modelId="{9C91F364-EF3D-47C2-B489-A23279C2658E}" type="presOf" srcId="{119B03FF-C253-46C1-964C-C5C3A1603D29}" destId="{CB8EBB56-8504-4F7A-BC5D-033D90FEAF3F}" srcOrd="0"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C5339853-13FC-4F4F-9251-C9276A638A54}" srcId="{E3728C20-EB6D-4606-A9DD-C48473CE9A1D}" destId="{5BD1D527-DE68-447D-859E-BEB85E3CD90C}" srcOrd="1" destOrd="0" parTransId="{83EB42C1-B798-48D9-9B39-49A893E02AD9}" sibTransId="{904A278E-F19D-47C5-91B3-BE734CF33B7B}"/>
    <dgm:cxn modelId="{224F15DB-6A38-4F08-B11D-C4746AA47080}" type="presOf" srcId="{26F0AFA3-CC61-4F59-B7B4-3EA7C4A98425}" destId="{9F8A8389-3FE2-4D96-AA3D-FB5EB20EC7BC}" srcOrd="0" destOrd="0" presId="urn:microsoft.com/office/officeart/2005/8/layout/list1"/>
    <dgm:cxn modelId="{BFBB95DF-CE95-412F-AD83-0FCF67812C29}" type="presOf" srcId="{26F0AFA3-CC61-4F59-B7B4-3EA7C4A98425}" destId="{7A734AB2-47DC-430A-AF94-79125E632AC1}" srcOrd="1" destOrd="0" presId="urn:microsoft.com/office/officeart/2005/8/layout/list1"/>
    <dgm:cxn modelId="{7F5E13F5-D396-46F9-81B6-34463D4CDDBE}" type="presOf" srcId="{5BD1D527-DE68-447D-859E-BEB85E3CD90C}" destId="{4F1B875E-30C4-4296-AF0A-B2F0FF98E937}" srcOrd="1" destOrd="0" presId="urn:microsoft.com/office/officeart/2005/8/layout/list1"/>
    <dgm:cxn modelId="{5615F366-C81D-4E31-8C02-EE67E029D785}" type="presOf" srcId="{119B03FF-C253-46C1-964C-C5C3A1603D29}" destId="{9FF565D8-69D8-4A13-A441-9ED1A07415DC}" srcOrd="1" destOrd="0" presId="urn:microsoft.com/office/officeart/2005/8/layout/list1"/>
    <dgm:cxn modelId="{A4EFC478-02EA-4C2B-A069-A77D182F64AF}" type="presOf" srcId="{C463456C-4A1D-4E40-8510-6553A2E08EAC}" destId="{308892F6-9082-488F-A32B-06D8AF648161}" srcOrd="1" destOrd="0" presId="urn:microsoft.com/office/officeart/2005/8/layout/list1"/>
    <dgm:cxn modelId="{B37E3B86-8134-4E51-97D8-47FA8211AB20}" type="presOf" srcId="{5BD1D527-DE68-447D-859E-BEB85E3CD90C}" destId="{62C99DC8-ABD1-4BC1-96D5-DB8A95655A56}" srcOrd="0"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0D9BD3DF-1262-4753-A16E-81C7B550DF2D}" type="presParOf" srcId="{7DBC65CD-5B2C-42F2-96AE-8E65EEA901A5}" destId="{3D411920-83B9-466E-93C4-84646E5CBD5C}" srcOrd="0" destOrd="0" presId="urn:microsoft.com/office/officeart/2005/8/layout/list1"/>
    <dgm:cxn modelId="{D39B859C-D0CD-436F-8924-874EC8D84D02}" type="presParOf" srcId="{3D411920-83B9-466E-93C4-84646E5CBD5C}" destId="{CB8EBB56-8504-4F7A-BC5D-033D90FEAF3F}" srcOrd="0" destOrd="0" presId="urn:microsoft.com/office/officeart/2005/8/layout/list1"/>
    <dgm:cxn modelId="{B9D043C9-C3B2-443B-9C85-842F0140F0BC}" type="presParOf" srcId="{3D411920-83B9-466E-93C4-84646E5CBD5C}" destId="{9FF565D8-69D8-4A13-A441-9ED1A07415DC}" srcOrd="1" destOrd="0" presId="urn:microsoft.com/office/officeart/2005/8/layout/list1"/>
    <dgm:cxn modelId="{6EB7C95D-85A0-425A-BAD8-3372B49CA034}" type="presParOf" srcId="{7DBC65CD-5B2C-42F2-96AE-8E65EEA901A5}" destId="{823C9682-A650-42E2-8644-EA9414D4B23A}" srcOrd="1" destOrd="0" presId="urn:microsoft.com/office/officeart/2005/8/layout/list1"/>
    <dgm:cxn modelId="{02FAB9E3-C9C3-4927-B8B1-B5A617CA963D}" type="presParOf" srcId="{7DBC65CD-5B2C-42F2-96AE-8E65EEA901A5}" destId="{59923391-13B1-4A05-B0BD-54033F5EB283}" srcOrd="2" destOrd="0" presId="urn:microsoft.com/office/officeart/2005/8/layout/list1"/>
    <dgm:cxn modelId="{41E6E613-4433-4A9A-B950-4B5D2E8C8332}" type="presParOf" srcId="{7DBC65CD-5B2C-42F2-96AE-8E65EEA901A5}" destId="{198E1732-DCF1-44AD-B512-6B0EEB30425A}" srcOrd="3" destOrd="0" presId="urn:microsoft.com/office/officeart/2005/8/layout/list1"/>
    <dgm:cxn modelId="{E75CD2AD-D410-454E-9F43-6DBDBCDFB641}" type="presParOf" srcId="{7DBC65CD-5B2C-42F2-96AE-8E65EEA901A5}" destId="{C8D4A645-FE78-4EAF-9CA3-0252F9794F9B}" srcOrd="4" destOrd="0" presId="urn:microsoft.com/office/officeart/2005/8/layout/list1"/>
    <dgm:cxn modelId="{AA08DBB2-218D-437A-A00D-086C3D155778}" type="presParOf" srcId="{C8D4A645-FE78-4EAF-9CA3-0252F9794F9B}" destId="{62C99DC8-ABD1-4BC1-96D5-DB8A95655A56}" srcOrd="0" destOrd="0" presId="urn:microsoft.com/office/officeart/2005/8/layout/list1"/>
    <dgm:cxn modelId="{175E5EF2-061F-425F-BAE0-FAC6B8D5D5DC}" type="presParOf" srcId="{C8D4A645-FE78-4EAF-9CA3-0252F9794F9B}" destId="{4F1B875E-30C4-4296-AF0A-B2F0FF98E937}" srcOrd="1" destOrd="0" presId="urn:microsoft.com/office/officeart/2005/8/layout/list1"/>
    <dgm:cxn modelId="{4D339B7A-F44F-4E49-9CA6-F02A9D217D3F}" type="presParOf" srcId="{7DBC65CD-5B2C-42F2-96AE-8E65EEA901A5}" destId="{A6BBF129-1C87-48B0-9C84-4586D01AD5ED}" srcOrd="5" destOrd="0" presId="urn:microsoft.com/office/officeart/2005/8/layout/list1"/>
    <dgm:cxn modelId="{3709DC69-C711-4F3F-8504-005C5A8FA3D8}" type="presParOf" srcId="{7DBC65CD-5B2C-42F2-96AE-8E65EEA901A5}" destId="{4447009D-8EA2-41AA-BBF3-3154EA9B2F24}" srcOrd="6" destOrd="0" presId="urn:microsoft.com/office/officeart/2005/8/layout/list1"/>
    <dgm:cxn modelId="{7FB0AE06-557A-4C75-A4C4-22DECDF588BD}" type="presParOf" srcId="{7DBC65CD-5B2C-42F2-96AE-8E65EEA901A5}" destId="{5F0C58E9-F97A-442E-B4B6-09E33D55B343}" srcOrd="7" destOrd="0" presId="urn:microsoft.com/office/officeart/2005/8/layout/list1"/>
    <dgm:cxn modelId="{B9B1C147-7046-4C77-BFB1-BB90D36DCA5D}" type="presParOf" srcId="{7DBC65CD-5B2C-42F2-96AE-8E65EEA901A5}" destId="{016FCE31-B27D-40E9-8C7F-46E5079028BF}" srcOrd="8" destOrd="0" presId="urn:microsoft.com/office/officeart/2005/8/layout/list1"/>
    <dgm:cxn modelId="{7268748E-2B6C-4569-BC28-F0A99C2E5195}" type="presParOf" srcId="{016FCE31-B27D-40E9-8C7F-46E5079028BF}" destId="{C8BD45C4-0036-46CC-B694-7420A32F454C}" srcOrd="0" destOrd="0" presId="urn:microsoft.com/office/officeart/2005/8/layout/list1"/>
    <dgm:cxn modelId="{ED180A00-74C2-46C2-9A08-38D42ACB666A}" type="presParOf" srcId="{016FCE31-B27D-40E9-8C7F-46E5079028BF}" destId="{308892F6-9082-488F-A32B-06D8AF648161}" srcOrd="1" destOrd="0" presId="urn:microsoft.com/office/officeart/2005/8/layout/list1"/>
    <dgm:cxn modelId="{713A88AE-9273-48FD-8306-EBF1D98E3C41}" type="presParOf" srcId="{7DBC65CD-5B2C-42F2-96AE-8E65EEA901A5}" destId="{6FA02C5B-74D9-43CB-B027-653ED7B3BFFC}" srcOrd="9" destOrd="0" presId="urn:microsoft.com/office/officeart/2005/8/layout/list1"/>
    <dgm:cxn modelId="{D72E4A4E-A93D-4B0A-AD6E-6F0454266D68}" type="presParOf" srcId="{7DBC65CD-5B2C-42F2-96AE-8E65EEA901A5}" destId="{0B15E5D7-78A0-46A8-B805-14B307C3929F}" srcOrd="10" destOrd="0" presId="urn:microsoft.com/office/officeart/2005/8/layout/list1"/>
    <dgm:cxn modelId="{4C048CBF-5066-4322-8DBD-2CD463E8F674}" type="presParOf" srcId="{7DBC65CD-5B2C-42F2-96AE-8E65EEA901A5}" destId="{0C36EB90-198D-4D45-9CDD-1990081AD103}" srcOrd="11" destOrd="0" presId="urn:microsoft.com/office/officeart/2005/8/layout/list1"/>
    <dgm:cxn modelId="{ABD87333-1792-4088-A420-CE883BF5A2FD}" type="presParOf" srcId="{7DBC65CD-5B2C-42F2-96AE-8E65EEA901A5}" destId="{21427D55-DFAE-4CA3-9A53-5F1EC9C88931}" srcOrd="12" destOrd="0" presId="urn:microsoft.com/office/officeart/2005/8/layout/list1"/>
    <dgm:cxn modelId="{3500D054-0D3E-4BD8-A356-4AACE13EEB99}" type="presParOf" srcId="{21427D55-DFAE-4CA3-9A53-5F1EC9C88931}" destId="{9F8A8389-3FE2-4D96-AA3D-FB5EB20EC7BC}" srcOrd="0" destOrd="0" presId="urn:microsoft.com/office/officeart/2005/8/layout/list1"/>
    <dgm:cxn modelId="{FA323A3E-DCA2-4DB1-B825-02DB29752335}" type="presParOf" srcId="{21427D55-DFAE-4CA3-9A53-5F1EC9C88931}" destId="{7A734AB2-47DC-430A-AF94-79125E632AC1}" srcOrd="1" destOrd="0" presId="urn:microsoft.com/office/officeart/2005/8/layout/list1"/>
    <dgm:cxn modelId="{E7DB0279-E325-40CE-853D-6B9BDA5B8F3D}" type="presParOf" srcId="{7DBC65CD-5B2C-42F2-96AE-8E65EEA901A5}" destId="{190742E0-A43C-4E73-80CC-7213116E8627}" srcOrd="13" destOrd="0" presId="urn:microsoft.com/office/officeart/2005/8/layout/list1"/>
    <dgm:cxn modelId="{0B0D7FA0-2405-450B-86E8-5966FC08AFBD}"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Clearing open items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Incoming and outgoing payments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differences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Exchange rate differences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253EF781-DEB5-4244-A775-5D355E13ADDF}" type="presOf" srcId="{E3728C20-EB6D-4606-A9DD-C48473CE9A1D}" destId="{7DBC65CD-5B2C-42F2-96AE-8E65EEA901A5}" srcOrd="0"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C5339853-13FC-4F4F-9251-C9276A638A54}" srcId="{E3728C20-EB6D-4606-A9DD-C48473CE9A1D}" destId="{5BD1D527-DE68-447D-859E-BEB85E3CD90C}" srcOrd="1" destOrd="0" parTransId="{83EB42C1-B798-48D9-9B39-49A893E02AD9}" sibTransId="{904A278E-F19D-47C5-91B3-BE734CF33B7B}"/>
    <dgm:cxn modelId="{24A54B6D-B1F3-4B8D-8ADF-EF7DC7A2AF38}" type="presOf" srcId="{119B03FF-C253-46C1-964C-C5C3A1603D29}" destId="{CB8EBB56-8504-4F7A-BC5D-033D90FEAF3F}" srcOrd="0" destOrd="0" presId="urn:microsoft.com/office/officeart/2005/8/layout/list1"/>
    <dgm:cxn modelId="{53A7B756-17A7-4C92-82D7-DF2FAC5A2905}" type="presOf" srcId="{C463456C-4A1D-4E40-8510-6553A2E08EAC}" destId="{C8BD45C4-0036-46CC-B694-7420A32F454C}" srcOrd="0" destOrd="0" presId="urn:microsoft.com/office/officeart/2005/8/layout/list1"/>
    <dgm:cxn modelId="{B875D7F0-670D-4B5D-84BA-F94C5A43EC0D}" type="presOf" srcId="{119B03FF-C253-46C1-964C-C5C3A1603D29}" destId="{9FF565D8-69D8-4A13-A441-9ED1A07415DC}" srcOrd="1" destOrd="0" presId="urn:microsoft.com/office/officeart/2005/8/layout/list1"/>
    <dgm:cxn modelId="{D9C63E21-8D25-4124-BD0C-6DD7EBAE86AF}" type="presOf" srcId="{26F0AFA3-CC61-4F59-B7B4-3EA7C4A98425}" destId="{9F8A8389-3FE2-4D96-AA3D-FB5EB20EC7BC}" srcOrd="0" destOrd="0" presId="urn:microsoft.com/office/officeart/2005/8/layout/list1"/>
    <dgm:cxn modelId="{48884AED-DB2E-47EA-BE74-FB9B6CFDB176}" type="presOf" srcId="{5BD1D527-DE68-447D-859E-BEB85E3CD90C}" destId="{4F1B875E-30C4-4296-AF0A-B2F0FF98E937}" srcOrd="1" destOrd="0" presId="urn:microsoft.com/office/officeart/2005/8/layout/list1"/>
    <dgm:cxn modelId="{001823E4-BA41-40A3-AEA5-FA1D25FB2B37}" type="presOf" srcId="{5BD1D527-DE68-447D-859E-BEB85E3CD90C}" destId="{62C99DC8-ABD1-4BC1-96D5-DB8A95655A56}" srcOrd="0" destOrd="0" presId="urn:microsoft.com/office/officeart/2005/8/layout/list1"/>
    <dgm:cxn modelId="{BEB655A1-C68A-428B-B022-11447A35FAFD}" type="presOf" srcId="{26F0AFA3-CC61-4F59-B7B4-3EA7C4A98425}" destId="{7A734AB2-47DC-430A-AF94-79125E632AC1}" srcOrd="1" destOrd="0" presId="urn:microsoft.com/office/officeart/2005/8/layout/list1"/>
    <dgm:cxn modelId="{68AC1FD6-8A05-440B-B502-15ED15706403}" type="presOf" srcId="{C463456C-4A1D-4E40-8510-6553A2E08EAC}" destId="{308892F6-9082-488F-A32B-06D8AF648161}" srcOrd="1"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FBFC30D4-6A3E-48FB-9544-5F2D1B13502A}" type="presParOf" srcId="{7DBC65CD-5B2C-42F2-96AE-8E65EEA901A5}" destId="{3D411920-83B9-466E-93C4-84646E5CBD5C}" srcOrd="0" destOrd="0" presId="urn:microsoft.com/office/officeart/2005/8/layout/list1"/>
    <dgm:cxn modelId="{EC4CE346-4B96-4696-9CA4-DAA35448ABF5}" type="presParOf" srcId="{3D411920-83B9-466E-93C4-84646E5CBD5C}" destId="{CB8EBB56-8504-4F7A-BC5D-033D90FEAF3F}" srcOrd="0" destOrd="0" presId="urn:microsoft.com/office/officeart/2005/8/layout/list1"/>
    <dgm:cxn modelId="{E7BEB514-ACD0-454C-AE5A-3C210C095A4E}" type="presParOf" srcId="{3D411920-83B9-466E-93C4-84646E5CBD5C}" destId="{9FF565D8-69D8-4A13-A441-9ED1A07415DC}" srcOrd="1" destOrd="0" presId="urn:microsoft.com/office/officeart/2005/8/layout/list1"/>
    <dgm:cxn modelId="{FD7603A1-F7D4-4577-A3B7-4B99B059A8E4}" type="presParOf" srcId="{7DBC65CD-5B2C-42F2-96AE-8E65EEA901A5}" destId="{823C9682-A650-42E2-8644-EA9414D4B23A}" srcOrd="1" destOrd="0" presId="urn:microsoft.com/office/officeart/2005/8/layout/list1"/>
    <dgm:cxn modelId="{C7AB75C9-9862-4298-B598-DF110173858D}" type="presParOf" srcId="{7DBC65CD-5B2C-42F2-96AE-8E65EEA901A5}" destId="{59923391-13B1-4A05-B0BD-54033F5EB283}" srcOrd="2" destOrd="0" presId="urn:microsoft.com/office/officeart/2005/8/layout/list1"/>
    <dgm:cxn modelId="{23B50019-BCDE-4E24-A900-61FA7F4C6EBF}" type="presParOf" srcId="{7DBC65CD-5B2C-42F2-96AE-8E65EEA901A5}" destId="{198E1732-DCF1-44AD-B512-6B0EEB30425A}" srcOrd="3" destOrd="0" presId="urn:microsoft.com/office/officeart/2005/8/layout/list1"/>
    <dgm:cxn modelId="{D8371094-4FC4-46A8-ABD2-91D3EE8A8936}" type="presParOf" srcId="{7DBC65CD-5B2C-42F2-96AE-8E65EEA901A5}" destId="{C8D4A645-FE78-4EAF-9CA3-0252F9794F9B}" srcOrd="4" destOrd="0" presId="urn:microsoft.com/office/officeart/2005/8/layout/list1"/>
    <dgm:cxn modelId="{6F1E6B85-891B-4B80-ACD4-CD7A20DE8479}" type="presParOf" srcId="{C8D4A645-FE78-4EAF-9CA3-0252F9794F9B}" destId="{62C99DC8-ABD1-4BC1-96D5-DB8A95655A56}" srcOrd="0" destOrd="0" presId="urn:microsoft.com/office/officeart/2005/8/layout/list1"/>
    <dgm:cxn modelId="{FC8F7890-1125-4ADA-B7F8-8D397FD7EB66}" type="presParOf" srcId="{C8D4A645-FE78-4EAF-9CA3-0252F9794F9B}" destId="{4F1B875E-30C4-4296-AF0A-B2F0FF98E937}" srcOrd="1" destOrd="0" presId="urn:microsoft.com/office/officeart/2005/8/layout/list1"/>
    <dgm:cxn modelId="{8CDF2473-3300-4F91-8536-53D0B8EE8B51}" type="presParOf" srcId="{7DBC65CD-5B2C-42F2-96AE-8E65EEA901A5}" destId="{A6BBF129-1C87-48B0-9C84-4586D01AD5ED}" srcOrd="5" destOrd="0" presId="urn:microsoft.com/office/officeart/2005/8/layout/list1"/>
    <dgm:cxn modelId="{32B1CE53-8463-4660-A7AD-5231D21D17E3}" type="presParOf" srcId="{7DBC65CD-5B2C-42F2-96AE-8E65EEA901A5}" destId="{4447009D-8EA2-41AA-BBF3-3154EA9B2F24}" srcOrd="6" destOrd="0" presId="urn:microsoft.com/office/officeart/2005/8/layout/list1"/>
    <dgm:cxn modelId="{002E313A-4C8F-4AC4-9B87-829A0C2D804E}" type="presParOf" srcId="{7DBC65CD-5B2C-42F2-96AE-8E65EEA901A5}" destId="{5F0C58E9-F97A-442E-B4B6-09E33D55B343}" srcOrd="7" destOrd="0" presId="urn:microsoft.com/office/officeart/2005/8/layout/list1"/>
    <dgm:cxn modelId="{3C4B02B3-CAA1-4C00-8419-B2C5C0E2499C}" type="presParOf" srcId="{7DBC65CD-5B2C-42F2-96AE-8E65EEA901A5}" destId="{016FCE31-B27D-40E9-8C7F-46E5079028BF}" srcOrd="8" destOrd="0" presId="urn:microsoft.com/office/officeart/2005/8/layout/list1"/>
    <dgm:cxn modelId="{95A77BD3-202E-4588-BDFD-CB130DD25131}" type="presParOf" srcId="{016FCE31-B27D-40E9-8C7F-46E5079028BF}" destId="{C8BD45C4-0036-46CC-B694-7420A32F454C}" srcOrd="0" destOrd="0" presId="urn:microsoft.com/office/officeart/2005/8/layout/list1"/>
    <dgm:cxn modelId="{5B7037BD-E5E8-4E62-972C-BBC17643575A}" type="presParOf" srcId="{016FCE31-B27D-40E9-8C7F-46E5079028BF}" destId="{308892F6-9082-488F-A32B-06D8AF648161}" srcOrd="1" destOrd="0" presId="urn:microsoft.com/office/officeart/2005/8/layout/list1"/>
    <dgm:cxn modelId="{27E26242-0D63-404A-9058-D7ED29F12D1A}" type="presParOf" srcId="{7DBC65CD-5B2C-42F2-96AE-8E65EEA901A5}" destId="{6FA02C5B-74D9-43CB-B027-653ED7B3BFFC}" srcOrd="9" destOrd="0" presId="urn:microsoft.com/office/officeart/2005/8/layout/list1"/>
    <dgm:cxn modelId="{F46BD28F-9F8B-424F-84F7-35EAA6AAF559}" type="presParOf" srcId="{7DBC65CD-5B2C-42F2-96AE-8E65EEA901A5}" destId="{0B15E5D7-78A0-46A8-B805-14B307C3929F}" srcOrd="10" destOrd="0" presId="urn:microsoft.com/office/officeart/2005/8/layout/list1"/>
    <dgm:cxn modelId="{B1D3631A-6F8D-40D1-86F0-1223DE52ACA4}" type="presParOf" srcId="{7DBC65CD-5B2C-42F2-96AE-8E65EEA901A5}" destId="{0C36EB90-198D-4D45-9CDD-1990081AD103}" srcOrd="11" destOrd="0" presId="urn:microsoft.com/office/officeart/2005/8/layout/list1"/>
    <dgm:cxn modelId="{12E4B6A2-7FFD-46B1-AC25-A2D46293D7DB}" type="presParOf" srcId="{7DBC65CD-5B2C-42F2-96AE-8E65EEA901A5}" destId="{21427D55-DFAE-4CA3-9A53-5F1EC9C88931}" srcOrd="12" destOrd="0" presId="urn:microsoft.com/office/officeart/2005/8/layout/list1"/>
    <dgm:cxn modelId="{7DFE809C-CBBC-4757-B0EF-AF24553074EF}" type="presParOf" srcId="{21427D55-DFAE-4CA3-9A53-5F1EC9C88931}" destId="{9F8A8389-3FE2-4D96-AA3D-FB5EB20EC7BC}" srcOrd="0" destOrd="0" presId="urn:microsoft.com/office/officeart/2005/8/layout/list1"/>
    <dgm:cxn modelId="{E9307397-B733-43C8-BC25-86092FBA87FA}" type="presParOf" srcId="{21427D55-DFAE-4CA3-9A53-5F1EC9C88931}" destId="{7A734AB2-47DC-430A-AF94-79125E632AC1}" srcOrd="1" destOrd="0" presId="urn:microsoft.com/office/officeart/2005/8/layout/list1"/>
    <dgm:cxn modelId="{E41332F1-0276-4682-8E74-E80FB850F419}" type="presParOf" srcId="{7DBC65CD-5B2C-42F2-96AE-8E65EEA901A5}" destId="{190742E0-A43C-4E73-80CC-7213116E8627}" srcOrd="13" destOrd="0" presId="urn:microsoft.com/office/officeart/2005/8/layout/list1"/>
    <dgm:cxn modelId="{F5ACEFC2-60AB-47A3-8D4D-ABEC87C0334F}"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Sample document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4762"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5F56589B-D6C2-4287-8C9A-51BA9003118E}" type="presOf" srcId="{C463456C-4A1D-4E40-8510-6553A2E08EAC}" destId="{C8BD45C4-0036-46CC-B694-7420A32F454C}" srcOrd="0" destOrd="0" presId="urn:microsoft.com/office/officeart/2005/8/layout/list1"/>
    <dgm:cxn modelId="{2D6ACD02-C02E-424E-BF8F-96BB8272FCF3}" type="presOf" srcId="{119B03FF-C253-46C1-964C-C5C3A1603D29}" destId="{9FF565D8-69D8-4A13-A441-9ED1A07415DC}" srcOrd="1" destOrd="0" presId="urn:microsoft.com/office/officeart/2005/8/layout/list1"/>
    <dgm:cxn modelId="{8303F1F8-1437-4FC7-97D2-ECB6153E7CBF}" type="presOf" srcId="{119B03FF-C253-46C1-964C-C5C3A1603D29}" destId="{CB8EBB56-8504-4F7A-BC5D-033D90FEAF3F}" srcOrd="0" destOrd="0" presId="urn:microsoft.com/office/officeart/2005/8/layout/list1"/>
    <dgm:cxn modelId="{3299AAFB-E46B-43A5-A1BC-61F755F61050}" type="presOf" srcId="{26F0AFA3-CC61-4F59-B7B4-3EA7C4A98425}" destId="{7A734AB2-47DC-430A-AF94-79125E632AC1}" srcOrd="1"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C5339853-13FC-4F4F-9251-C9276A638A54}" srcId="{E3728C20-EB6D-4606-A9DD-C48473CE9A1D}" destId="{5BD1D527-DE68-447D-859E-BEB85E3CD90C}" srcOrd="1" destOrd="0" parTransId="{83EB42C1-B798-48D9-9B39-49A893E02AD9}" sibTransId="{904A278E-F19D-47C5-91B3-BE734CF33B7B}"/>
    <dgm:cxn modelId="{85BE4FF9-B82A-4D48-BDBC-3B0106F95501}" type="presOf" srcId="{26F0AFA3-CC61-4F59-B7B4-3EA7C4A98425}" destId="{9F8A8389-3FE2-4D96-AA3D-FB5EB20EC7BC}" srcOrd="0" destOrd="0" presId="urn:microsoft.com/office/officeart/2005/8/layout/list1"/>
    <dgm:cxn modelId="{E99560A3-1455-44CD-B02F-A8E6A791C074}" type="presOf" srcId="{C463456C-4A1D-4E40-8510-6553A2E08EAC}" destId="{308892F6-9082-488F-A32B-06D8AF648161}" srcOrd="1" destOrd="0" presId="urn:microsoft.com/office/officeart/2005/8/layout/list1"/>
    <dgm:cxn modelId="{065BDFD3-B2B1-4F70-A0A1-278757264B3A}" type="presOf" srcId="{5BD1D527-DE68-447D-859E-BEB85E3CD90C}" destId="{4F1B875E-30C4-4296-AF0A-B2F0FF98E937}" srcOrd="1" destOrd="0" presId="urn:microsoft.com/office/officeart/2005/8/layout/list1"/>
    <dgm:cxn modelId="{C09190AA-0D44-4B55-8A90-385FD06914C0}" type="presOf" srcId="{5BD1D527-DE68-447D-859E-BEB85E3CD90C}" destId="{62C99DC8-ABD1-4BC1-96D5-DB8A95655A56}" srcOrd="0"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E5265226-8880-47C7-AF52-476CF1863198}" type="presOf" srcId="{E3728C20-EB6D-4606-A9DD-C48473CE9A1D}" destId="{7DBC65CD-5B2C-42F2-96AE-8E65EEA901A5}" srcOrd="0" destOrd="0" presId="urn:microsoft.com/office/officeart/2005/8/layout/list1"/>
    <dgm:cxn modelId="{9A4C4E95-B34C-473D-BA20-864E4D8A684D}" type="presParOf" srcId="{7DBC65CD-5B2C-42F2-96AE-8E65EEA901A5}" destId="{3D411920-83B9-466E-93C4-84646E5CBD5C}" srcOrd="0" destOrd="0" presId="urn:microsoft.com/office/officeart/2005/8/layout/list1"/>
    <dgm:cxn modelId="{DEF8C60F-5CF1-41C7-91EA-A0A2D89B5B63}" type="presParOf" srcId="{3D411920-83B9-466E-93C4-84646E5CBD5C}" destId="{CB8EBB56-8504-4F7A-BC5D-033D90FEAF3F}" srcOrd="0" destOrd="0" presId="urn:microsoft.com/office/officeart/2005/8/layout/list1"/>
    <dgm:cxn modelId="{FFF04697-D37F-4FDB-86A5-E9AE684B8982}" type="presParOf" srcId="{3D411920-83B9-466E-93C4-84646E5CBD5C}" destId="{9FF565D8-69D8-4A13-A441-9ED1A07415DC}" srcOrd="1" destOrd="0" presId="urn:microsoft.com/office/officeart/2005/8/layout/list1"/>
    <dgm:cxn modelId="{2F4F2D23-B320-46D9-9AB6-E1DD70200D34}" type="presParOf" srcId="{7DBC65CD-5B2C-42F2-96AE-8E65EEA901A5}" destId="{823C9682-A650-42E2-8644-EA9414D4B23A}" srcOrd="1" destOrd="0" presId="urn:microsoft.com/office/officeart/2005/8/layout/list1"/>
    <dgm:cxn modelId="{176A88D0-7ECC-4E27-9D40-091C8B7E4343}" type="presParOf" srcId="{7DBC65CD-5B2C-42F2-96AE-8E65EEA901A5}" destId="{59923391-13B1-4A05-B0BD-54033F5EB283}" srcOrd="2" destOrd="0" presId="urn:microsoft.com/office/officeart/2005/8/layout/list1"/>
    <dgm:cxn modelId="{8CA1AF25-A1AC-40AD-92E0-A61AFECC1EC0}" type="presParOf" srcId="{7DBC65CD-5B2C-42F2-96AE-8E65EEA901A5}" destId="{198E1732-DCF1-44AD-B512-6B0EEB30425A}" srcOrd="3" destOrd="0" presId="urn:microsoft.com/office/officeart/2005/8/layout/list1"/>
    <dgm:cxn modelId="{7440DF6C-DA23-4917-BA26-B0A963F1EF56}" type="presParOf" srcId="{7DBC65CD-5B2C-42F2-96AE-8E65EEA901A5}" destId="{C8D4A645-FE78-4EAF-9CA3-0252F9794F9B}" srcOrd="4" destOrd="0" presId="urn:microsoft.com/office/officeart/2005/8/layout/list1"/>
    <dgm:cxn modelId="{D03D84BE-5999-4A0A-831E-5B34300BB805}" type="presParOf" srcId="{C8D4A645-FE78-4EAF-9CA3-0252F9794F9B}" destId="{62C99DC8-ABD1-4BC1-96D5-DB8A95655A56}" srcOrd="0" destOrd="0" presId="urn:microsoft.com/office/officeart/2005/8/layout/list1"/>
    <dgm:cxn modelId="{E53A0D27-ED26-46D4-BEE9-107B25EECC89}" type="presParOf" srcId="{C8D4A645-FE78-4EAF-9CA3-0252F9794F9B}" destId="{4F1B875E-30C4-4296-AF0A-B2F0FF98E937}" srcOrd="1" destOrd="0" presId="urn:microsoft.com/office/officeart/2005/8/layout/list1"/>
    <dgm:cxn modelId="{5A6CA0EA-5AEF-4638-B366-9BB958D110BC}" type="presParOf" srcId="{7DBC65CD-5B2C-42F2-96AE-8E65EEA901A5}" destId="{A6BBF129-1C87-48B0-9C84-4586D01AD5ED}" srcOrd="5" destOrd="0" presId="urn:microsoft.com/office/officeart/2005/8/layout/list1"/>
    <dgm:cxn modelId="{07545EE3-F642-4D0B-B6AD-5898333E128A}" type="presParOf" srcId="{7DBC65CD-5B2C-42F2-96AE-8E65EEA901A5}" destId="{4447009D-8EA2-41AA-BBF3-3154EA9B2F24}" srcOrd="6" destOrd="0" presId="urn:microsoft.com/office/officeart/2005/8/layout/list1"/>
    <dgm:cxn modelId="{E09CB406-F0F4-441F-8335-E5C783AE7766}" type="presParOf" srcId="{7DBC65CD-5B2C-42F2-96AE-8E65EEA901A5}" destId="{5F0C58E9-F97A-442E-B4B6-09E33D55B343}" srcOrd="7" destOrd="0" presId="urn:microsoft.com/office/officeart/2005/8/layout/list1"/>
    <dgm:cxn modelId="{13EEEDD5-D1C1-4CE9-BD52-04F5B87AA93D}" type="presParOf" srcId="{7DBC65CD-5B2C-42F2-96AE-8E65EEA901A5}" destId="{016FCE31-B27D-40E9-8C7F-46E5079028BF}" srcOrd="8" destOrd="0" presId="urn:microsoft.com/office/officeart/2005/8/layout/list1"/>
    <dgm:cxn modelId="{791498DF-387D-431B-AAD0-76DA16F51C5E}" type="presParOf" srcId="{016FCE31-B27D-40E9-8C7F-46E5079028BF}" destId="{C8BD45C4-0036-46CC-B694-7420A32F454C}" srcOrd="0" destOrd="0" presId="urn:microsoft.com/office/officeart/2005/8/layout/list1"/>
    <dgm:cxn modelId="{C6D961C8-E9FA-46E0-AA14-663396ECBA9F}" type="presParOf" srcId="{016FCE31-B27D-40E9-8C7F-46E5079028BF}" destId="{308892F6-9082-488F-A32B-06D8AF648161}" srcOrd="1" destOrd="0" presId="urn:microsoft.com/office/officeart/2005/8/layout/list1"/>
    <dgm:cxn modelId="{3530485D-EE44-4AC6-8B2F-16604B501A38}" type="presParOf" srcId="{7DBC65CD-5B2C-42F2-96AE-8E65EEA901A5}" destId="{6FA02C5B-74D9-43CB-B027-653ED7B3BFFC}" srcOrd="9" destOrd="0" presId="urn:microsoft.com/office/officeart/2005/8/layout/list1"/>
    <dgm:cxn modelId="{1D3FBA4F-B1CB-467B-8366-EE7B16CEAF61}" type="presParOf" srcId="{7DBC65CD-5B2C-42F2-96AE-8E65EEA901A5}" destId="{0B15E5D7-78A0-46A8-B805-14B307C3929F}" srcOrd="10" destOrd="0" presId="urn:microsoft.com/office/officeart/2005/8/layout/list1"/>
    <dgm:cxn modelId="{E57CE148-9945-456F-981E-C39CCD432C64}" type="presParOf" srcId="{7DBC65CD-5B2C-42F2-96AE-8E65EEA901A5}" destId="{0C36EB90-198D-4D45-9CDD-1990081AD103}" srcOrd="11" destOrd="0" presId="urn:microsoft.com/office/officeart/2005/8/layout/list1"/>
    <dgm:cxn modelId="{BE7C5E2D-87E1-4FC8-9B2D-5C0731838324}" type="presParOf" srcId="{7DBC65CD-5B2C-42F2-96AE-8E65EEA901A5}" destId="{21427D55-DFAE-4CA3-9A53-5F1EC9C88931}" srcOrd="12" destOrd="0" presId="urn:microsoft.com/office/officeart/2005/8/layout/list1"/>
    <dgm:cxn modelId="{CD0E969D-F205-4978-B8C3-9F42E4AC3087}" type="presParOf" srcId="{21427D55-DFAE-4CA3-9A53-5F1EC9C88931}" destId="{9F8A8389-3FE2-4D96-AA3D-FB5EB20EC7BC}" srcOrd="0" destOrd="0" presId="urn:microsoft.com/office/officeart/2005/8/layout/list1"/>
    <dgm:cxn modelId="{2CD19639-7E3E-425E-B6F5-FED3824DF9A9}" type="presParOf" srcId="{21427D55-DFAE-4CA3-9A53-5F1EC9C88931}" destId="{7A734AB2-47DC-430A-AF94-79125E632AC1}" srcOrd="1" destOrd="0" presId="urn:microsoft.com/office/officeart/2005/8/layout/list1"/>
    <dgm:cxn modelId="{6B25C1D6-0224-452A-9783-B5D1AEF6C144}" type="presParOf" srcId="{7DBC65CD-5B2C-42F2-96AE-8E65EEA901A5}" destId="{190742E0-A43C-4E73-80CC-7213116E8627}" srcOrd="13" destOrd="0" presId="urn:microsoft.com/office/officeart/2005/8/layout/list1"/>
    <dgm:cxn modelId="{A7ECB874-FCB3-4D67-9F27-5EF1F7137E74}"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Sample document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4239C5D4-B45E-42B7-A99B-E5D45A0014B1}" type="presOf" srcId="{119B03FF-C253-46C1-964C-C5C3A1603D29}" destId="{9FF565D8-69D8-4A13-A441-9ED1A07415DC}" srcOrd="1" destOrd="0" presId="urn:microsoft.com/office/officeart/2005/8/layout/list1"/>
    <dgm:cxn modelId="{12103088-5967-4C54-B99D-87E0558D9739}" type="presOf" srcId="{5BD1D527-DE68-447D-859E-BEB85E3CD90C}" destId="{62C99DC8-ABD1-4BC1-96D5-DB8A95655A56}" srcOrd="0" destOrd="0" presId="urn:microsoft.com/office/officeart/2005/8/layout/list1"/>
    <dgm:cxn modelId="{963854E4-081D-4691-A7E3-76D894DDD21F}" type="presOf" srcId="{C463456C-4A1D-4E40-8510-6553A2E08EAC}" destId="{C8BD45C4-0036-46CC-B694-7420A32F454C}" srcOrd="0" destOrd="0" presId="urn:microsoft.com/office/officeart/2005/8/layout/list1"/>
    <dgm:cxn modelId="{EA9D357E-8A59-40AE-8650-588B7B339ED1}" type="presOf" srcId="{26F0AFA3-CC61-4F59-B7B4-3EA7C4A98425}" destId="{9F8A8389-3FE2-4D96-AA3D-FB5EB20EC7BC}" srcOrd="0"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C5339853-13FC-4F4F-9251-C9276A638A54}" srcId="{E3728C20-EB6D-4606-A9DD-C48473CE9A1D}" destId="{5BD1D527-DE68-447D-859E-BEB85E3CD90C}" srcOrd="1" destOrd="0" parTransId="{83EB42C1-B798-48D9-9B39-49A893E02AD9}" sibTransId="{904A278E-F19D-47C5-91B3-BE734CF33B7B}"/>
    <dgm:cxn modelId="{6473E2F2-A6E5-4EFF-A7CE-5B8D5AF38100}" type="presOf" srcId="{E3728C20-EB6D-4606-A9DD-C48473CE9A1D}" destId="{7DBC65CD-5B2C-42F2-96AE-8E65EEA901A5}" srcOrd="0" destOrd="0" presId="urn:microsoft.com/office/officeart/2005/8/layout/list1"/>
    <dgm:cxn modelId="{40A47BED-AEF3-425A-9901-1F5916424CAD}" type="presOf" srcId="{5BD1D527-DE68-447D-859E-BEB85E3CD90C}" destId="{4F1B875E-30C4-4296-AF0A-B2F0FF98E937}" srcOrd="1" destOrd="0" presId="urn:microsoft.com/office/officeart/2005/8/layout/list1"/>
    <dgm:cxn modelId="{AB10EAA3-5607-4A0E-A680-239B2869E8CE}" type="presOf" srcId="{26F0AFA3-CC61-4F59-B7B4-3EA7C4A98425}" destId="{7A734AB2-47DC-430A-AF94-79125E632AC1}" srcOrd="1" destOrd="0" presId="urn:microsoft.com/office/officeart/2005/8/layout/list1"/>
    <dgm:cxn modelId="{4602F21A-7C97-4D71-A20D-17E3FA17EE3A}" type="presOf" srcId="{119B03FF-C253-46C1-964C-C5C3A1603D29}" destId="{CB8EBB56-8504-4F7A-BC5D-033D90FEAF3F}" srcOrd="0" destOrd="0" presId="urn:microsoft.com/office/officeart/2005/8/layout/list1"/>
    <dgm:cxn modelId="{6C9C4B78-EC2C-4932-BA64-B98BA4DA0D36}" type="presOf" srcId="{C463456C-4A1D-4E40-8510-6553A2E08EAC}" destId="{308892F6-9082-488F-A32B-06D8AF648161}" srcOrd="1"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6F560AFB-796B-4A17-863A-4FC8962DEFF2}" type="presParOf" srcId="{7DBC65CD-5B2C-42F2-96AE-8E65EEA901A5}" destId="{3D411920-83B9-466E-93C4-84646E5CBD5C}" srcOrd="0" destOrd="0" presId="urn:microsoft.com/office/officeart/2005/8/layout/list1"/>
    <dgm:cxn modelId="{9389A409-3FE9-480F-BCD3-220612E38F7D}" type="presParOf" srcId="{3D411920-83B9-466E-93C4-84646E5CBD5C}" destId="{CB8EBB56-8504-4F7A-BC5D-033D90FEAF3F}" srcOrd="0" destOrd="0" presId="urn:microsoft.com/office/officeart/2005/8/layout/list1"/>
    <dgm:cxn modelId="{18DE0542-5221-4A03-BC63-3A82AF7E1C7F}" type="presParOf" srcId="{3D411920-83B9-466E-93C4-84646E5CBD5C}" destId="{9FF565D8-69D8-4A13-A441-9ED1A07415DC}" srcOrd="1" destOrd="0" presId="urn:microsoft.com/office/officeart/2005/8/layout/list1"/>
    <dgm:cxn modelId="{D6CAD979-4B13-4945-91C6-6A755BE35E1D}" type="presParOf" srcId="{7DBC65CD-5B2C-42F2-96AE-8E65EEA901A5}" destId="{823C9682-A650-42E2-8644-EA9414D4B23A}" srcOrd="1" destOrd="0" presId="urn:microsoft.com/office/officeart/2005/8/layout/list1"/>
    <dgm:cxn modelId="{F2B66113-DD2C-4FC6-AEC2-DE7C5F340DE3}" type="presParOf" srcId="{7DBC65CD-5B2C-42F2-96AE-8E65EEA901A5}" destId="{59923391-13B1-4A05-B0BD-54033F5EB283}" srcOrd="2" destOrd="0" presId="urn:microsoft.com/office/officeart/2005/8/layout/list1"/>
    <dgm:cxn modelId="{D559FF2A-A7BE-42EB-A427-D1CEA031C8CC}" type="presParOf" srcId="{7DBC65CD-5B2C-42F2-96AE-8E65EEA901A5}" destId="{198E1732-DCF1-44AD-B512-6B0EEB30425A}" srcOrd="3" destOrd="0" presId="urn:microsoft.com/office/officeart/2005/8/layout/list1"/>
    <dgm:cxn modelId="{5E59B67B-0026-4D49-8A99-BF42BA3E0F0A}" type="presParOf" srcId="{7DBC65CD-5B2C-42F2-96AE-8E65EEA901A5}" destId="{C8D4A645-FE78-4EAF-9CA3-0252F9794F9B}" srcOrd="4" destOrd="0" presId="urn:microsoft.com/office/officeart/2005/8/layout/list1"/>
    <dgm:cxn modelId="{00F95BBB-5221-4B8A-BB03-B8FF1056BE64}" type="presParOf" srcId="{C8D4A645-FE78-4EAF-9CA3-0252F9794F9B}" destId="{62C99DC8-ABD1-4BC1-96D5-DB8A95655A56}" srcOrd="0" destOrd="0" presId="urn:microsoft.com/office/officeart/2005/8/layout/list1"/>
    <dgm:cxn modelId="{7E74BE88-77A1-4714-BDAA-F1F2A32752BC}" type="presParOf" srcId="{C8D4A645-FE78-4EAF-9CA3-0252F9794F9B}" destId="{4F1B875E-30C4-4296-AF0A-B2F0FF98E937}" srcOrd="1" destOrd="0" presId="urn:microsoft.com/office/officeart/2005/8/layout/list1"/>
    <dgm:cxn modelId="{DDC21F5A-6AB9-4E5E-B859-B7F29539305A}" type="presParOf" srcId="{7DBC65CD-5B2C-42F2-96AE-8E65EEA901A5}" destId="{A6BBF129-1C87-48B0-9C84-4586D01AD5ED}" srcOrd="5" destOrd="0" presId="urn:microsoft.com/office/officeart/2005/8/layout/list1"/>
    <dgm:cxn modelId="{BCB8E3D5-693E-4CD0-89E8-7C84CD28D84A}" type="presParOf" srcId="{7DBC65CD-5B2C-42F2-96AE-8E65EEA901A5}" destId="{4447009D-8EA2-41AA-BBF3-3154EA9B2F24}" srcOrd="6" destOrd="0" presId="urn:microsoft.com/office/officeart/2005/8/layout/list1"/>
    <dgm:cxn modelId="{886C2E6A-5E2F-4342-BDBB-18C2A3427BF3}" type="presParOf" srcId="{7DBC65CD-5B2C-42F2-96AE-8E65EEA901A5}" destId="{5F0C58E9-F97A-442E-B4B6-09E33D55B343}" srcOrd="7" destOrd="0" presId="urn:microsoft.com/office/officeart/2005/8/layout/list1"/>
    <dgm:cxn modelId="{31B211BB-A381-4C85-8F26-6AFC797ACA4E}" type="presParOf" srcId="{7DBC65CD-5B2C-42F2-96AE-8E65EEA901A5}" destId="{016FCE31-B27D-40E9-8C7F-46E5079028BF}" srcOrd="8" destOrd="0" presId="urn:microsoft.com/office/officeart/2005/8/layout/list1"/>
    <dgm:cxn modelId="{BF899637-E38A-4137-9457-9B1CC4206451}" type="presParOf" srcId="{016FCE31-B27D-40E9-8C7F-46E5079028BF}" destId="{C8BD45C4-0036-46CC-B694-7420A32F454C}" srcOrd="0" destOrd="0" presId="urn:microsoft.com/office/officeart/2005/8/layout/list1"/>
    <dgm:cxn modelId="{AA9E9CFF-D95D-47CB-93D2-404B01768104}" type="presParOf" srcId="{016FCE31-B27D-40E9-8C7F-46E5079028BF}" destId="{308892F6-9082-488F-A32B-06D8AF648161}" srcOrd="1" destOrd="0" presId="urn:microsoft.com/office/officeart/2005/8/layout/list1"/>
    <dgm:cxn modelId="{4C93C9E5-F927-4BA2-AE80-B8937329843B}" type="presParOf" srcId="{7DBC65CD-5B2C-42F2-96AE-8E65EEA901A5}" destId="{6FA02C5B-74D9-43CB-B027-653ED7B3BFFC}" srcOrd="9" destOrd="0" presId="urn:microsoft.com/office/officeart/2005/8/layout/list1"/>
    <dgm:cxn modelId="{473FE045-E61D-4578-AEF9-15336159E4C5}" type="presParOf" srcId="{7DBC65CD-5B2C-42F2-96AE-8E65EEA901A5}" destId="{0B15E5D7-78A0-46A8-B805-14B307C3929F}" srcOrd="10" destOrd="0" presId="urn:microsoft.com/office/officeart/2005/8/layout/list1"/>
    <dgm:cxn modelId="{7279BDAE-87B3-444A-9FDE-52D34805CD39}" type="presParOf" srcId="{7DBC65CD-5B2C-42F2-96AE-8E65EEA901A5}" destId="{0C36EB90-198D-4D45-9CDD-1990081AD103}" srcOrd="11" destOrd="0" presId="urn:microsoft.com/office/officeart/2005/8/layout/list1"/>
    <dgm:cxn modelId="{12EB71A2-67D1-436B-AE59-60FC40542F80}" type="presParOf" srcId="{7DBC65CD-5B2C-42F2-96AE-8E65EEA901A5}" destId="{21427D55-DFAE-4CA3-9A53-5F1EC9C88931}" srcOrd="12" destOrd="0" presId="urn:microsoft.com/office/officeart/2005/8/layout/list1"/>
    <dgm:cxn modelId="{D6A4F5B4-99A7-4C8C-9D16-F938A7553938}" type="presParOf" srcId="{21427D55-DFAE-4CA3-9A53-5F1EC9C88931}" destId="{9F8A8389-3FE2-4D96-AA3D-FB5EB20EC7BC}" srcOrd="0" destOrd="0" presId="urn:microsoft.com/office/officeart/2005/8/layout/list1"/>
    <dgm:cxn modelId="{CC3602C7-911A-4F83-9CCF-E41BFF1B3B4E}" type="presParOf" srcId="{21427D55-DFAE-4CA3-9A53-5F1EC9C88931}" destId="{7A734AB2-47DC-430A-AF94-79125E632AC1}" srcOrd="1" destOrd="0" presId="urn:microsoft.com/office/officeart/2005/8/layout/list1"/>
    <dgm:cxn modelId="{BAAFA2F3-35B1-4E7E-A595-C3B397C65B31}" type="presParOf" srcId="{7DBC65CD-5B2C-42F2-96AE-8E65EEA901A5}" destId="{190742E0-A43C-4E73-80CC-7213116E8627}" srcOrd="13" destOrd="0" presId="urn:microsoft.com/office/officeart/2005/8/layout/list1"/>
    <dgm:cxn modelId="{6113B183-2BA7-431A-A627-40681B5BF723}"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Sample document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E155F90A-80FC-45DD-84CB-732AE215F5A8}" type="presOf" srcId="{C463456C-4A1D-4E40-8510-6553A2E08EAC}" destId="{C8BD45C4-0036-46CC-B694-7420A32F454C}" srcOrd="0"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C5339853-13FC-4F4F-9251-C9276A638A54}" srcId="{E3728C20-EB6D-4606-A9DD-C48473CE9A1D}" destId="{5BD1D527-DE68-447D-859E-BEB85E3CD90C}" srcOrd="1" destOrd="0" parTransId="{83EB42C1-B798-48D9-9B39-49A893E02AD9}" sibTransId="{904A278E-F19D-47C5-91B3-BE734CF33B7B}"/>
    <dgm:cxn modelId="{BF58B0B4-DE47-47B9-8E53-77885B623162}" type="presOf" srcId="{5BD1D527-DE68-447D-859E-BEB85E3CD90C}" destId="{62C99DC8-ABD1-4BC1-96D5-DB8A95655A56}" srcOrd="0" destOrd="0" presId="urn:microsoft.com/office/officeart/2005/8/layout/list1"/>
    <dgm:cxn modelId="{0B8005A3-A674-496B-AFEE-CB187B422FEF}" type="presOf" srcId="{5BD1D527-DE68-447D-859E-BEB85E3CD90C}" destId="{4F1B875E-30C4-4296-AF0A-B2F0FF98E937}" srcOrd="1" destOrd="0" presId="urn:microsoft.com/office/officeart/2005/8/layout/list1"/>
    <dgm:cxn modelId="{BC1B4B59-72CE-49B8-9C8C-1EA37BF6160B}" type="presOf" srcId="{C463456C-4A1D-4E40-8510-6553A2E08EAC}" destId="{308892F6-9082-488F-A32B-06D8AF648161}" srcOrd="1" destOrd="0" presId="urn:microsoft.com/office/officeart/2005/8/layout/list1"/>
    <dgm:cxn modelId="{7C94F8F3-4FAF-4171-967F-89A1BA9F3B45}" type="presOf" srcId="{26F0AFA3-CC61-4F59-B7B4-3EA7C4A98425}" destId="{9F8A8389-3FE2-4D96-AA3D-FB5EB20EC7BC}" srcOrd="0" destOrd="0" presId="urn:microsoft.com/office/officeart/2005/8/layout/list1"/>
    <dgm:cxn modelId="{31DB6A6E-03A7-4975-9BEE-5B9D49A3150C}" type="presOf" srcId="{119B03FF-C253-46C1-964C-C5C3A1603D29}" destId="{CB8EBB56-8504-4F7A-BC5D-033D90FEAF3F}" srcOrd="0" destOrd="0" presId="urn:microsoft.com/office/officeart/2005/8/layout/list1"/>
    <dgm:cxn modelId="{6E466D40-E492-405C-8EAF-598E34EDC4EB}" type="presOf" srcId="{E3728C20-EB6D-4606-A9DD-C48473CE9A1D}" destId="{7DBC65CD-5B2C-42F2-96AE-8E65EEA901A5}" srcOrd="0" destOrd="0" presId="urn:microsoft.com/office/officeart/2005/8/layout/list1"/>
    <dgm:cxn modelId="{68AB828E-D652-4B79-B444-D50F48D43D81}" type="presOf" srcId="{119B03FF-C253-46C1-964C-C5C3A1603D29}" destId="{9FF565D8-69D8-4A13-A441-9ED1A07415DC}" srcOrd="1"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41FEC80D-F084-4374-B370-E4E4E56DF81D}" type="presOf" srcId="{26F0AFA3-CC61-4F59-B7B4-3EA7C4A98425}" destId="{7A734AB2-47DC-430A-AF94-79125E632AC1}" srcOrd="1" destOrd="0" presId="urn:microsoft.com/office/officeart/2005/8/layout/list1"/>
    <dgm:cxn modelId="{1AF5387A-C687-4DE9-8C6E-3BAF2741DDCD}" type="presParOf" srcId="{7DBC65CD-5B2C-42F2-96AE-8E65EEA901A5}" destId="{3D411920-83B9-466E-93C4-84646E5CBD5C}" srcOrd="0" destOrd="0" presId="urn:microsoft.com/office/officeart/2005/8/layout/list1"/>
    <dgm:cxn modelId="{EA30CF01-B685-4070-8290-D4F0DACE00EA}" type="presParOf" srcId="{3D411920-83B9-466E-93C4-84646E5CBD5C}" destId="{CB8EBB56-8504-4F7A-BC5D-033D90FEAF3F}" srcOrd="0" destOrd="0" presId="urn:microsoft.com/office/officeart/2005/8/layout/list1"/>
    <dgm:cxn modelId="{E5EF1138-0AAD-4618-8CAE-C72A59B24EF7}" type="presParOf" srcId="{3D411920-83B9-466E-93C4-84646E5CBD5C}" destId="{9FF565D8-69D8-4A13-A441-9ED1A07415DC}" srcOrd="1" destOrd="0" presId="urn:microsoft.com/office/officeart/2005/8/layout/list1"/>
    <dgm:cxn modelId="{6753C685-ABF4-451C-80F4-5DCE50E9CDAD}" type="presParOf" srcId="{7DBC65CD-5B2C-42F2-96AE-8E65EEA901A5}" destId="{823C9682-A650-42E2-8644-EA9414D4B23A}" srcOrd="1" destOrd="0" presId="urn:microsoft.com/office/officeart/2005/8/layout/list1"/>
    <dgm:cxn modelId="{B96D89E1-4EAA-4129-A967-BFD293516CCA}" type="presParOf" srcId="{7DBC65CD-5B2C-42F2-96AE-8E65EEA901A5}" destId="{59923391-13B1-4A05-B0BD-54033F5EB283}" srcOrd="2" destOrd="0" presId="urn:microsoft.com/office/officeart/2005/8/layout/list1"/>
    <dgm:cxn modelId="{8D3B376B-1A74-4EDA-BB56-95D1002E68AC}" type="presParOf" srcId="{7DBC65CD-5B2C-42F2-96AE-8E65EEA901A5}" destId="{198E1732-DCF1-44AD-B512-6B0EEB30425A}" srcOrd="3" destOrd="0" presId="urn:microsoft.com/office/officeart/2005/8/layout/list1"/>
    <dgm:cxn modelId="{BD4F8517-31EC-4162-B792-2E9B7D2B1196}" type="presParOf" srcId="{7DBC65CD-5B2C-42F2-96AE-8E65EEA901A5}" destId="{C8D4A645-FE78-4EAF-9CA3-0252F9794F9B}" srcOrd="4" destOrd="0" presId="urn:microsoft.com/office/officeart/2005/8/layout/list1"/>
    <dgm:cxn modelId="{2BFA3B78-D4CF-4966-B1FC-552D3FCEE8AA}" type="presParOf" srcId="{C8D4A645-FE78-4EAF-9CA3-0252F9794F9B}" destId="{62C99DC8-ABD1-4BC1-96D5-DB8A95655A56}" srcOrd="0" destOrd="0" presId="urn:microsoft.com/office/officeart/2005/8/layout/list1"/>
    <dgm:cxn modelId="{B494BE87-6040-4BA0-AC2F-9070CCC9231C}" type="presParOf" srcId="{C8D4A645-FE78-4EAF-9CA3-0252F9794F9B}" destId="{4F1B875E-30C4-4296-AF0A-B2F0FF98E937}" srcOrd="1" destOrd="0" presId="urn:microsoft.com/office/officeart/2005/8/layout/list1"/>
    <dgm:cxn modelId="{4A353C0B-48C6-465D-AFF0-47011CCFDE1A}" type="presParOf" srcId="{7DBC65CD-5B2C-42F2-96AE-8E65EEA901A5}" destId="{A6BBF129-1C87-48B0-9C84-4586D01AD5ED}" srcOrd="5" destOrd="0" presId="urn:microsoft.com/office/officeart/2005/8/layout/list1"/>
    <dgm:cxn modelId="{D2986C4F-F4FF-4B89-9099-2935FC979EEA}" type="presParOf" srcId="{7DBC65CD-5B2C-42F2-96AE-8E65EEA901A5}" destId="{4447009D-8EA2-41AA-BBF3-3154EA9B2F24}" srcOrd="6" destOrd="0" presId="urn:microsoft.com/office/officeart/2005/8/layout/list1"/>
    <dgm:cxn modelId="{8455667C-73E5-4AB5-B2F6-0E5E0541EF63}" type="presParOf" srcId="{7DBC65CD-5B2C-42F2-96AE-8E65EEA901A5}" destId="{5F0C58E9-F97A-442E-B4B6-09E33D55B343}" srcOrd="7" destOrd="0" presId="urn:microsoft.com/office/officeart/2005/8/layout/list1"/>
    <dgm:cxn modelId="{64782378-D579-43C6-83F1-B686DE27AA36}" type="presParOf" srcId="{7DBC65CD-5B2C-42F2-96AE-8E65EEA901A5}" destId="{016FCE31-B27D-40E9-8C7F-46E5079028BF}" srcOrd="8" destOrd="0" presId="urn:microsoft.com/office/officeart/2005/8/layout/list1"/>
    <dgm:cxn modelId="{76BC2081-9330-4E81-94AB-CB87CEC7D1B9}" type="presParOf" srcId="{016FCE31-B27D-40E9-8C7F-46E5079028BF}" destId="{C8BD45C4-0036-46CC-B694-7420A32F454C}" srcOrd="0" destOrd="0" presId="urn:microsoft.com/office/officeart/2005/8/layout/list1"/>
    <dgm:cxn modelId="{4AAF50AF-EFDC-465B-89D3-83DBCEA902B9}" type="presParOf" srcId="{016FCE31-B27D-40E9-8C7F-46E5079028BF}" destId="{308892F6-9082-488F-A32B-06D8AF648161}" srcOrd="1" destOrd="0" presId="urn:microsoft.com/office/officeart/2005/8/layout/list1"/>
    <dgm:cxn modelId="{064DD4A2-E672-4805-AB9C-A1136F8D0096}" type="presParOf" srcId="{7DBC65CD-5B2C-42F2-96AE-8E65EEA901A5}" destId="{6FA02C5B-74D9-43CB-B027-653ED7B3BFFC}" srcOrd="9" destOrd="0" presId="urn:microsoft.com/office/officeart/2005/8/layout/list1"/>
    <dgm:cxn modelId="{E0326F79-0EE9-47BE-A16E-843721B89E01}" type="presParOf" srcId="{7DBC65CD-5B2C-42F2-96AE-8E65EEA901A5}" destId="{0B15E5D7-78A0-46A8-B805-14B307C3929F}" srcOrd="10" destOrd="0" presId="urn:microsoft.com/office/officeart/2005/8/layout/list1"/>
    <dgm:cxn modelId="{9BD89E15-CC63-4100-AC38-F1C9CDE685D0}" type="presParOf" srcId="{7DBC65CD-5B2C-42F2-96AE-8E65EEA901A5}" destId="{0C36EB90-198D-4D45-9CDD-1990081AD103}" srcOrd="11" destOrd="0" presId="urn:microsoft.com/office/officeart/2005/8/layout/list1"/>
    <dgm:cxn modelId="{FAECF5CD-A034-4D64-8DD2-3C1124D3E994}" type="presParOf" srcId="{7DBC65CD-5B2C-42F2-96AE-8E65EEA901A5}" destId="{21427D55-DFAE-4CA3-9A53-5F1EC9C88931}" srcOrd="12" destOrd="0" presId="urn:microsoft.com/office/officeart/2005/8/layout/list1"/>
    <dgm:cxn modelId="{89CC8349-079F-447A-B213-D5157A3908EA}" type="presParOf" srcId="{21427D55-DFAE-4CA3-9A53-5F1EC9C88931}" destId="{9F8A8389-3FE2-4D96-AA3D-FB5EB20EC7BC}" srcOrd="0" destOrd="0" presId="urn:microsoft.com/office/officeart/2005/8/layout/list1"/>
    <dgm:cxn modelId="{026BBB53-8AC9-4FA9-AF71-5CA89A6AF2AC}" type="presParOf" srcId="{21427D55-DFAE-4CA3-9A53-5F1EC9C88931}" destId="{7A734AB2-47DC-430A-AF94-79125E632AC1}" srcOrd="1" destOrd="0" presId="urn:microsoft.com/office/officeart/2005/8/layout/list1"/>
    <dgm:cxn modelId="{D82B4E58-062B-468D-971B-966985084755}" type="presParOf" srcId="{7DBC65CD-5B2C-42F2-96AE-8E65EEA901A5}" destId="{190742E0-A43C-4E73-80CC-7213116E8627}" srcOrd="13" destOrd="0" presId="urn:microsoft.com/office/officeart/2005/8/layout/list1"/>
    <dgm:cxn modelId="{91D0BB3E-9331-4DC0-8CCA-46A00ABDDC84}"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Sample document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t>
        <a:bodyPr/>
        <a:lstStyle/>
        <a:p>
          <a:endParaRPr lang="en-US"/>
        </a:p>
      </dgm:t>
    </dgm:pt>
    <dgm:pt modelId="{9FF565D8-69D8-4A13-A441-9ED1A07415DC}" type="pres">
      <dgm:prSet presAssocID="{119B03FF-C253-46C1-964C-C5C3A1603D29}" presName="parentText" presStyleLbl="node1" presStyleIdx="0" presStyleCnt="4">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t>
        <a:bodyPr/>
        <a:lstStyle/>
        <a:p>
          <a:endParaRPr lang="en-US"/>
        </a:p>
      </dgm:t>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t>
        <a:bodyPr/>
        <a:lstStyle/>
        <a:p>
          <a:endParaRPr lang="en-US"/>
        </a:p>
      </dgm:t>
    </dgm:pt>
    <dgm:pt modelId="{308892F6-9082-488F-A32B-06D8AF648161}" type="pres">
      <dgm:prSet presAssocID="{C463456C-4A1D-4E40-8510-6553A2E08EAC}" presName="parentText" presStyleLbl="node1" presStyleIdx="2" presStyleCnt="4">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t>
        <a:bodyPr/>
        <a:lstStyle/>
        <a:p>
          <a:endParaRPr lang="en-US"/>
        </a:p>
      </dgm:t>
    </dgm:pt>
    <dgm:pt modelId="{7A734AB2-47DC-430A-AF94-79125E632AC1}" type="pres">
      <dgm:prSet presAssocID="{26F0AFA3-CC61-4F59-B7B4-3EA7C4A98425}" presName="parentText" presStyleLbl="node1" presStyleIdx="3" presStyleCnt="4">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EF40AE0A-5879-4061-9072-A92B98496955}" type="presOf" srcId="{5BD1D527-DE68-447D-859E-BEB85E3CD90C}" destId="{4F1B875E-30C4-4296-AF0A-B2F0FF98E937}" srcOrd="1" destOrd="0" presId="urn:microsoft.com/office/officeart/2005/8/layout/list1"/>
    <dgm:cxn modelId="{130393E3-69DA-4FB2-9943-E3D99445259B}" type="presOf" srcId="{C463456C-4A1D-4E40-8510-6553A2E08EAC}" destId="{C8BD45C4-0036-46CC-B694-7420A32F454C}" srcOrd="0" destOrd="0" presId="urn:microsoft.com/office/officeart/2005/8/layout/list1"/>
    <dgm:cxn modelId="{83DFB5D0-1F4C-4E7B-AD3C-6F1AA391D4D9}" type="presOf" srcId="{26F0AFA3-CC61-4F59-B7B4-3EA7C4A98425}" destId="{9F8A8389-3FE2-4D96-AA3D-FB5EB20EC7BC}" srcOrd="0" destOrd="0" presId="urn:microsoft.com/office/officeart/2005/8/layout/list1"/>
    <dgm:cxn modelId="{615273B3-358D-4D53-B890-C141667F9D72}" type="presOf" srcId="{119B03FF-C253-46C1-964C-C5C3A1603D29}" destId="{9FF565D8-69D8-4A13-A441-9ED1A07415DC}" srcOrd="1"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2BD5A14A-A912-4366-B5FD-27D3DAF09A8C}" type="presOf" srcId="{26F0AFA3-CC61-4F59-B7B4-3EA7C4A98425}" destId="{7A734AB2-47DC-430A-AF94-79125E632AC1}"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E10338E9-C750-47DB-8753-71269DCCB0DB}" type="presOf" srcId="{C463456C-4A1D-4E40-8510-6553A2E08EAC}" destId="{308892F6-9082-488F-A32B-06D8AF648161}" srcOrd="1" destOrd="0" presId="urn:microsoft.com/office/officeart/2005/8/layout/list1"/>
    <dgm:cxn modelId="{3DA80E69-929D-4A4E-8BC9-DA19229E88EA}" type="presOf" srcId="{119B03FF-C253-46C1-964C-C5C3A1603D29}" destId="{CB8EBB56-8504-4F7A-BC5D-033D90FEAF3F}" srcOrd="0" destOrd="0" presId="urn:microsoft.com/office/officeart/2005/8/layout/list1"/>
    <dgm:cxn modelId="{2F9F13C9-3C6D-4768-B180-E942CD7A5ABA}" type="presOf" srcId="{E3728C20-EB6D-4606-A9DD-C48473CE9A1D}" destId="{7DBC65CD-5B2C-42F2-96AE-8E65EEA901A5}" srcOrd="0" destOrd="0" presId="urn:microsoft.com/office/officeart/2005/8/layout/list1"/>
    <dgm:cxn modelId="{5725C447-E63F-47B7-8D8E-33DE7DAE807F}" type="presOf" srcId="{5BD1D527-DE68-447D-859E-BEB85E3CD90C}" destId="{62C99DC8-ABD1-4BC1-96D5-DB8A95655A56}" srcOrd="0"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2F9A37C1-CE6F-429A-A909-3F23330E0801}" type="presParOf" srcId="{7DBC65CD-5B2C-42F2-96AE-8E65EEA901A5}" destId="{3D411920-83B9-466E-93C4-84646E5CBD5C}" srcOrd="0" destOrd="0" presId="urn:microsoft.com/office/officeart/2005/8/layout/list1"/>
    <dgm:cxn modelId="{A1833122-E4DC-4E7C-8105-D283DC499902}" type="presParOf" srcId="{3D411920-83B9-466E-93C4-84646E5CBD5C}" destId="{CB8EBB56-8504-4F7A-BC5D-033D90FEAF3F}" srcOrd="0" destOrd="0" presId="urn:microsoft.com/office/officeart/2005/8/layout/list1"/>
    <dgm:cxn modelId="{FB1C525E-046B-4253-8A8C-3DE57001CC32}" type="presParOf" srcId="{3D411920-83B9-466E-93C4-84646E5CBD5C}" destId="{9FF565D8-69D8-4A13-A441-9ED1A07415DC}" srcOrd="1" destOrd="0" presId="urn:microsoft.com/office/officeart/2005/8/layout/list1"/>
    <dgm:cxn modelId="{46CA8A41-17D5-4049-BABD-72B8A86E7516}" type="presParOf" srcId="{7DBC65CD-5B2C-42F2-96AE-8E65EEA901A5}" destId="{823C9682-A650-42E2-8644-EA9414D4B23A}" srcOrd="1" destOrd="0" presId="urn:microsoft.com/office/officeart/2005/8/layout/list1"/>
    <dgm:cxn modelId="{3622594E-3E3E-4D56-B2BE-DD908D15C1CD}" type="presParOf" srcId="{7DBC65CD-5B2C-42F2-96AE-8E65EEA901A5}" destId="{59923391-13B1-4A05-B0BD-54033F5EB283}" srcOrd="2" destOrd="0" presId="urn:microsoft.com/office/officeart/2005/8/layout/list1"/>
    <dgm:cxn modelId="{0AE3CE79-6A4B-4DDD-BEF7-9373125286E8}" type="presParOf" srcId="{7DBC65CD-5B2C-42F2-96AE-8E65EEA901A5}" destId="{198E1732-DCF1-44AD-B512-6B0EEB30425A}" srcOrd="3" destOrd="0" presId="urn:microsoft.com/office/officeart/2005/8/layout/list1"/>
    <dgm:cxn modelId="{5BFE86B4-8593-4CBF-B3D6-866572B7BD60}" type="presParOf" srcId="{7DBC65CD-5B2C-42F2-96AE-8E65EEA901A5}" destId="{C8D4A645-FE78-4EAF-9CA3-0252F9794F9B}" srcOrd="4" destOrd="0" presId="urn:microsoft.com/office/officeart/2005/8/layout/list1"/>
    <dgm:cxn modelId="{96CA760E-2A15-4BAC-8EA7-B4FC305CFBA1}" type="presParOf" srcId="{C8D4A645-FE78-4EAF-9CA3-0252F9794F9B}" destId="{62C99DC8-ABD1-4BC1-96D5-DB8A95655A56}" srcOrd="0" destOrd="0" presId="urn:microsoft.com/office/officeart/2005/8/layout/list1"/>
    <dgm:cxn modelId="{A6536F11-1EA1-4A32-BA14-318CFD4A97C3}" type="presParOf" srcId="{C8D4A645-FE78-4EAF-9CA3-0252F9794F9B}" destId="{4F1B875E-30C4-4296-AF0A-B2F0FF98E937}" srcOrd="1" destOrd="0" presId="urn:microsoft.com/office/officeart/2005/8/layout/list1"/>
    <dgm:cxn modelId="{72918CCA-B53D-4050-8F30-4965A52EBD24}" type="presParOf" srcId="{7DBC65CD-5B2C-42F2-96AE-8E65EEA901A5}" destId="{A6BBF129-1C87-48B0-9C84-4586D01AD5ED}" srcOrd="5" destOrd="0" presId="urn:microsoft.com/office/officeart/2005/8/layout/list1"/>
    <dgm:cxn modelId="{09D95E7D-5833-4FA0-BE67-74719130B21F}" type="presParOf" srcId="{7DBC65CD-5B2C-42F2-96AE-8E65EEA901A5}" destId="{4447009D-8EA2-41AA-BBF3-3154EA9B2F24}" srcOrd="6" destOrd="0" presId="urn:microsoft.com/office/officeart/2005/8/layout/list1"/>
    <dgm:cxn modelId="{D818D28D-F51A-4F71-B9E2-E819179D4F58}" type="presParOf" srcId="{7DBC65CD-5B2C-42F2-96AE-8E65EEA901A5}" destId="{5F0C58E9-F97A-442E-B4B6-09E33D55B343}" srcOrd="7" destOrd="0" presId="urn:microsoft.com/office/officeart/2005/8/layout/list1"/>
    <dgm:cxn modelId="{38014E93-3BD4-4859-B9D5-3002E3B8CBE9}" type="presParOf" srcId="{7DBC65CD-5B2C-42F2-96AE-8E65EEA901A5}" destId="{016FCE31-B27D-40E9-8C7F-46E5079028BF}" srcOrd="8" destOrd="0" presId="urn:microsoft.com/office/officeart/2005/8/layout/list1"/>
    <dgm:cxn modelId="{DEF4895C-8DF8-4E08-86C0-51F4020D2E70}" type="presParOf" srcId="{016FCE31-B27D-40E9-8C7F-46E5079028BF}" destId="{C8BD45C4-0036-46CC-B694-7420A32F454C}" srcOrd="0" destOrd="0" presId="urn:microsoft.com/office/officeart/2005/8/layout/list1"/>
    <dgm:cxn modelId="{BB9DB727-00EB-46F1-8D75-0408D1C93F7F}" type="presParOf" srcId="{016FCE31-B27D-40E9-8C7F-46E5079028BF}" destId="{308892F6-9082-488F-A32B-06D8AF648161}" srcOrd="1" destOrd="0" presId="urn:microsoft.com/office/officeart/2005/8/layout/list1"/>
    <dgm:cxn modelId="{06BCE576-F369-49A5-8A97-B70D242110BE}" type="presParOf" srcId="{7DBC65CD-5B2C-42F2-96AE-8E65EEA901A5}" destId="{6FA02C5B-74D9-43CB-B027-653ED7B3BFFC}" srcOrd="9" destOrd="0" presId="urn:microsoft.com/office/officeart/2005/8/layout/list1"/>
    <dgm:cxn modelId="{F7930C64-F521-4507-AEF0-666CEC12AECF}" type="presParOf" srcId="{7DBC65CD-5B2C-42F2-96AE-8E65EEA901A5}" destId="{0B15E5D7-78A0-46A8-B805-14B307C3929F}" srcOrd="10" destOrd="0" presId="urn:microsoft.com/office/officeart/2005/8/layout/list1"/>
    <dgm:cxn modelId="{59D84964-BFB6-477B-95F4-ADB3A09F2925}" type="presParOf" srcId="{7DBC65CD-5B2C-42F2-96AE-8E65EEA901A5}" destId="{0C36EB90-198D-4D45-9CDD-1990081AD103}" srcOrd="11" destOrd="0" presId="urn:microsoft.com/office/officeart/2005/8/layout/list1"/>
    <dgm:cxn modelId="{767636DD-4EEB-412E-B9B5-690820F13F55}" type="presParOf" srcId="{7DBC65CD-5B2C-42F2-96AE-8E65EEA901A5}" destId="{21427D55-DFAE-4CA3-9A53-5F1EC9C88931}" srcOrd="12" destOrd="0" presId="urn:microsoft.com/office/officeart/2005/8/layout/list1"/>
    <dgm:cxn modelId="{C255FDCC-60F6-455C-9541-8972E7EBBD8F}" type="presParOf" srcId="{21427D55-DFAE-4CA3-9A53-5F1EC9C88931}" destId="{9F8A8389-3FE2-4D96-AA3D-FB5EB20EC7BC}" srcOrd="0" destOrd="0" presId="urn:microsoft.com/office/officeart/2005/8/layout/list1"/>
    <dgm:cxn modelId="{066147E7-1C90-4E96-B774-D84F2E0BD0A1}" type="presParOf" srcId="{21427D55-DFAE-4CA3-9A53-5F1EC9C88931}" destId="{7A734AB2-47DC-430A-AF94-79125E632AC1}" srcOrd="1" destOrd="0" presId="urn:microsoft.com/office/officeart/2005/8/layout/list1"/>
    <dgm:cxn modelId="{8616C927-3200-4D0B-BC6C-8AFF3C832E8E}" type="presParOf" srcId="{7DBC65CD-5B2C-42F2-96AE-8E65EEA901A5}" destId="{190742E0-A43C-4E73-80CC-7213116E8627}" srcOrd="13" destOrd="0" presId="urn:microsoft.com/office/officeart/2005/8/layout/list1"/>
    <dgm:cxn modelId="{8009C67B-DD87-4417-8ED8-8AA5CB26F018}"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EE8380-16F1-449E-9BEF-1B0BC4FE6A1F}" type="doc">
      <dgm:prSet loTypeId="urn:microsoft.com/office/officeart/2005/8/layout/vList3#2" loCatId="list" qsTypeId="urn:microsoft.com/office/officeart/2005/8/quickstyle/3d1" qsCatId="3D" csTypeId="urn:microsoft.com/office/officeart/2005/8/colors/accent1_2" csCatId="accent1" phldr="1"/>
      <dgm:spPr/>
      <dgm:t>
        <a:bodyPr/>
        <a:lstStyle/>
        <a:p>
          <a:endParaRPr lang="en-US"/>
        </a:p>
      </dgm:t>
    </dgm:pt>
    <dgm:pt modelId="{144D90C6-9419-4497-98C2-CF3D78056381}">
      <dgm:prSet phldrT="[Text]" custT="1"/>
      <dgm:spPr/>
      <dgm:t>
        <a:bodyPr/>
        <a:lstStyle/>
        <a:p>
          <a:pPr algn="l"/>
          <a:endParaRPr lang="en-US" sz="2400" b="1" dirty="0"/>
        </a:p>
        <a:p>
          <a:pPr algn="l"/>
          <a:r>
            <a:rPr lang="en-US" sz="2400" b="1" dirty="0"/>
            <a:t>DOCUMENT CONTROL</a:t>
          </a:r>
          <a:r>
            <a:rPr lang="en-US" sz="2800" dirty="0"/>
            <a:t>	</a:t>
          </a:r>
        </a:p>
      </dgm:t>
    </dgm:pt>
    <dgm:pt modelId="{697EB146-398B-4BF9-9BD4-B455C722C6D6}" type="parTrans" cxnId="{C4B02D88-2BFA-473E-B0D7-8AACC8FDA11B}">
      <dgm:prSet/>
      <dgm:spPr/>
      <dgm:t>
        <a:bodyPr/>
        <a:lstStyle/>
        <a:p>
          <a:endParaRPr lang="en-US"/>
        </a:p>
      </dgm:t>
    </dgm:pt>
    <dgm:pt modelId="{141D8AEB-9AFF-45E9-90BD-3A4A8055C957}" type="sibTrans" cxnId="{C4B02D88-2BFA-473E-B0D7-8AACC8FDA11B}">
      <dgm:prSet/>
      <dgm:spPr/>
      <dgm:t>
        <a:bodyPr/>
        <a:lstStyle/>
        <a:p>
          <a:endParaRPr lang="en-US"/>
        </a:p>
      </dgm:t>
    </dgm:pt>
    <dgm:pt modelId="{D1401B0E-D53A-4291-B6F7-7BA383A36581}">
      <dgm:prSet phldrT="[Text]" custT="1"/>
      <dgm:spPr/>
      <dgm:t>
        <a:bodyPr/>
        <a:lstStyle/>
        <a:p>
          <a:pPr algn="just"/>
          <a:r>
            <a:rPr lang="en-US" sz="2400" b="1" dirty="0"/>
            <a:t>POSTING CONTROL</a:t>
          </a:r>
        </a:p>
      </dgm:t>
    </dgm:pt>
    <dgm:pt modelId="{52041C9B-E9EF-433B-9638-9DFE38ED5B46}" type="parTrans" cxnId="{5228ECBB-B12E-4283-9232-8B1012B39AED}">
      <dgm:prSet/>
      <dgm:spPr/>
      <dgm:t>
        <a:bodyPr/>
        <a:lstStyle/>
        <a:p>
          <a:endParaRPr lang="en-US"/>
        </a:p>
      </dgm:t>
    </dgm:pt>
    <dgm:pt modelId="{7C1CA869-51A9-4ED9-9861-C236DF2F0832}" type="sibTrans" cxnId="{5228ECBB-B12E-4283-9232-8B1012B39AED}">
      <dgm:prSet/>
      <dgm:spPr/>
      <dgm:t>
        <a:bodyPr/>
        <a:lstStyle/>
        <a:p>
          <a:endParaRPr lang="en-US"/>
        </a:p>
      </dgm:t>
    </dgm:pt>
    <dgm:pt modelId="{CD79D113-3262-4F14-A9FF-607B63C8FDD0}">
      <dgm:prSet phldrT="[Text]" custT="1"/>
      <dgm:spPr/>
      <dgm:t>
        <a:bodyPr/>
        <a:lstStyle/>
        <a:p>
          <a:pPr algn="l"/>
          <a:r>
            <a:rPr lang="en-US" sz="2400" b="1" dirty="0"/>
            <a:t>CLEARING PROCESS</a:t>
          </a:r>
        </a:p>
      </dgm:t>
    </dgm:pt>
    <dgm:pt modelId="{3062CF8B-9210-4FA1-8521-3FAD333CA260}" type="sibTrans" cxnId="{30603BD6-6176-4DCC-B8F2-8D1358596125}">
      <dgm:prSet/>
      <dgm:spPr/>
      <dgm:t>
        <a:bodyPr/>
        <a:lstStyle/>
        <a:p>
          <a:endParaRPr lang="en-US"/>
        </a:p>
      </dgm:t>
    </dgm:pt>
    <dgm:pt modelId="{AFF89E9D-D9F7-4EC6-80B3-3480029A22EA}" type="parTrans" cxnId="{30603BD6-6176-4DCC-B8F2-8D1358596125}">
      <dgm:prSet/>
      <dgm:spPr/>
      <dgm:t>
        <a:bodyPr/>
        <a:lstStyle/>
        <a:p>
          <a:endParaRPr lang="en-US"/>
        </a:p>
      </dgm:t>
    </dgm:pt>
    <dgm:pt modelId="{7D166F78-C47F-45CA-851B-36E70F081745}" type="pres">
      <dgm:prSet presAssocID="{99EE8380-16F1-449E-9BEF-1B0BC4FE6A1F}" presName="linearFlow" presStyleCnt="0">
        <dgm:presLayoutVars>
          <dgm:dir/>
          <dgm:resizeHandles val="exact"/>
        </dgm:presLayoutVars>
      </dgm:prSet>
      <dgm:spPr/>
      <dgm:t>
        <a:bodyPr/>
        <a:lstStyle/>
        <a:p>
          <a:endParaRPr lang="en-US"/>
        </a:p>
      </dgm:t>
    </dgm:pt>
    <dgm:pt modelId="{C20CA4FF-17E5-40CF-91B8-E113EC937CE2}" type="pres">
      <dgm:prSet presAssocID="{144D90C6-9419-4497-98C2-CF3D78056381}" presName="composite" presStyleCnt="0"/>
      <dgm:spPr/>
    </dgm:pt>
    <dgm:pt modelId="{5F9BBABF-CCD6-4B22-B8FA-574E54FB4701}" type="pres">
      <dgm:prSet presAssocID="{144D90C6-9419-4497-98C2-CF3D78056381}" presName="imgShp" presStyleLbl="fgImgPlace1" presStyleIdx="0" presStyleCnt="3" custScaleX="51753" custScaleY="39786"/>
      <dgm:spPr/>
    </dgm:pt>
    <dgm:pt modelId="{63ADA9E7-A026-4006-B9EB-00DBCD7FC89E}" type="pres">
      <dgm:prSet presAssocID="{144D90C6-9419-4497-98C2-CF3D78056381}" presName="txShp" presStyleLbl="node1" presStyleIdx="0" presStyleCnt="3" custScaleX="99332" custScaleY="39786">
        <dgm:presLayoutVars>
          <dgm:bulletEnabled val="1"/>
        </dgm:presLayoutVars>
      </dgm:prSet>
      <dgm:spPr/>
      <dgm:t>
        <a:bodyPr/>
        <a:lstStyle/>
        <a:p>
          <a:endParaRPr lang="en-US"/>
        </a:p>
      </dgm:t>
    </dgm:pt>
    <dgm:pt modelId="{46ED7319-F54B-4D5D-AB6D-E61199F1BFFE}" type="pres">
      <dgm:prSet presAssocID="{141D8AEB-9AFF-45E9-90BD-3A4A8055C957}" presName="spacing" presStyleCnt="0"/>
      <dgm:spPr/>
    </dgm:pt>
    <dgm:pt modelId="{74F14449-BADC-4D1E-A040-966C90AC0A1C}" type="pres">
      <dgm:prSet presAssocID="{D1401B0E-D53A-4291-B6F7-7BA383A36581}" presName="composite" presStyleCnt="0"/>
      <dgm:spPr/>
    </dgm:pt>
    <dgm:pt modelId="{92EB4277-B14C-466A-88AA-72E84A6DE29A}" type="pres">
      <dgm:prSet presAssocID="{D1401B0E-D53A-4291-B6F7-7BA383A36581}" presName="imgShp" presStyleLbl="fgImgPlace1" presStyleIdx="1" presStyleCnt="3" custScaleX="51753" custScaleY="39786"/>
      <dgm:spPr>
        <a:blipFill rotWithShape="0">
          <a:blip xmlns:r="http://schemas.openxmlformats.org/officeDocument/2006/relationships" r:embed="rId1"/>
          <a:stretch>
            <a:fillRect/>
          </a:stretch>
        </a:blipFill>
      </dgm:spPr>
    </dgm:pt>
    <dgm:pt modelId="{F277F5B1-086D-4C23-A77B-A3D29C473B25}" type="pres">
      <dgm:prSet presAssocID="{D1401B0E-D53A-4291-B6F7-7BA383A36581}" presName="txShp" presStyleLbl="node1" presStyleIdx="1" presStyleCnt="3" custScaleX="99332" custScaleY="39786">
        <dgm:presLayoutVars>
          <dgm:bulletEnabled val="1"/>
        </dgm:presLayoutVars>
      </dgm:prSet>
      <dgm:spPr/>
      <dgm:t>
        <a:bodyPr/>
        <a:lstStyle/>
        <a:p>
          <a:endParaRPr lang="en-US"/>
        </a:p>
      </dgm:t>
    </dgm:pt>
    <dgm:pt modelId="{BAC3FE68-91E7-47DB-BDE5-9B0ABC8882E1}" type="pres">
      <dgm:prSet presAssocID="{7C1CA869-51A9-4ED9-9861-C236DF2F0832}" presName="spacing" presStyleCnt="0"/>
      <dgm:spPr/>
    </dgm:pt>
    <dgm:pt modelId="{40B964B2-29A7-406C-A101-D209DA4BADAE}" type="pres">
      <dgm:prSet presAssocID="{CD79D113-3262-4F14-A9FF-607B63C8FDD0}" presName="composite" presStyleCnt="0"/>
      <dgm:spPr/>
    </dgm:pt>
    <dgm:pt modelId="{7D710B65-CBDB-41FA-B456-67E20343AED3}" type="pres">
      <dgm:prSet presAssocID="{CD79D113-3262-4F14-A9FF-607B63C8FDD0}" presName="imgShp" presStyleLbl="fgImgPlace1" presStyleIdx="2" presStyleCnt="3" custScaleX="51753" custScaleY="39786"/>
      <dgm:spPr/>
    </dgm:pt>
    <dgm:pt modelId="{B9C3257E-DC93-456D-9840-392686373DAB}" type="pres">
      <dgm:prSet presAssocID="{CD79D113-3262-4F14-A9FF-607B63C8FDD0}" presName="txShp" presStyleLbl="node1" presStyleIdx="2" presStyleCnt="3" custScaleX="99332" custScaleY="39786">
        <dgm:presLayoutVars>
          <dgm:bulletEnabled val="1"/>
        </dgm:presLayoutVars>
      </dgm:prSet>
      <dgm:spPr/>
      <dgm:t>
        <a:bodyPr/>
        <a:lstStyle/>
        <a:p>
          <a:endParaRPr lang="en-US"/>
        </a:p>
      </dgm:t>
    </dgm:pt>
  </dgm:ptLst>
  <dgm:cxnLst>
    <dgm:cxn modelId="{CA54E5D2-76A9-4180-B82F-FDA45370BA81}" type="presOf" srcId="{99EE8380-16F1-449E-9BEF-1B0BC4FE6A1F}" destId="{7D166F78-C47F-45CA-851B-36E70F081745}" srcOrd="0" destOrd="0" presId="urn:microsoft.com/office/officeart/2005/8/layout/vList3#2"/>
    <dgm:cxn modelId="{189B42A0-39EC-4BD5-92D8-DF1620E08CC5}" type="presOf" srcId="{CD79D113-3262-4F14-A9FF-607B63C8FDD0}" destId="{B9C3257E-DC93-456D-9840-392686373DAB}" srcOrd="0" destOrd="0" presId="urn:microsoft.com/office/officeart/2005/8/layout/vList3#2"/>
    <dgm:cxn modelId="{0796705A-437B-4C5F-813A-951D89612897}" type="presOf" srcId="{D1401B0E-D53A-4291-B6F7-7BA383A36581}" destId="{F277F5B1-086D-4C23-A77B-A3D29C473B25}" srcOrd="0" destOrd="0" presId="urn:microsoft.com/office/officeart/2005/8/layout/vList3#2"/>
    <dgm:cxn modelId="{5A770821-7CF7-4871-B821-7AA6A5132669}" type="presOf" srcId="{144D90C6-9419-4497-98C2-CF3D78056381}" destId="{63ADA9E7-A026-4006-B9EB-00DBCD7FC89E}" srcOrd="0" destOrd="0" presId="urn:microsoft.com/office/officeart/2005/8/layout/vList3#2"/>
    <dgm:cxn modelId="{C4B02D88-2BFA-473E-B0D7-8AACC8FDA11B}" srcId="{99EE8380-16F1-449E-9BEF-1B0BC4FE6A1F}" destId="{144D90C6-9419-4497-98C2-CF3D78056381}" srcOrd="0" destOrd="0" parTransId="{697EB146-398B-4BF9-9BD4-B455C722C6D6}" sibTransId="{141D8AEB-9AFF-45E9-90BD-3A4A8055C957}"/>
    <dgm:cxn modelId="{5228ECBB-B12E-4283-9232-8B1012B39AED}" srcId="{99EE8380-16F1-449E-9BEF-1B0BC4FE6A1F}" destId="{D1401B0E-D53A-4291-B6F7-7BA383A36581}" srcOrd="1" destOrd="0" parTransId="{52041C9B-E9EF-433B-9638-9DFE38ED5B46}" sibTransId="{7C1CA869-51A9-4ED9-9861-C236DF2F0832}"/>
    <dgm:cxn modelId="{30603BD6-6176-4DCC-B8F2-8D1358596125}" srcId="{99EE8380-16F1-449E-9BEF-1B0BC4FE6A1F}" destId="{CD79D113-3262-4F14-A9FF-607B63C8FDD0}" srcOrd="2" destOrd="0" parTransId="{AFF89E9D-D9F7-4EC6-80B3-3480029A22EA}" sibTransId="{3062CF8B-9210-4FA1-8521-3FAD333CA260}"/>
    <dgm:cxn modelId="{A1070592-0277-4ED5-8775-196E0C8F6689}" type="presParOf" srcId="{7D166F78-C47F-45CA-851B-36E70F081745}" destId="{C20CA4FF-17E5-40CF-91B8-E113EC937CE2}" srcOrd="0" destOrd="0" presId="urn:microsoft.com/office/officeart/2005/8/layout/vList3#2"/>
    <dgm:cxn modelId="{D9FCAC4E-5549-455F-A3FF-9F1118DEC8D8}" type="presParOf" srcId="{C20CA4FF-17E5-40CF-91B8-E113EC937CE2}" destId="{5F9BBABF-CCD6-4B22-B8FA-574E54FB4701}" srcOrd="0" destOrd="0" presId="urn:microsoft.com/office/officeart/2005/8/layout/vList3#2"/>
    <dgm:cxn modelId="{AE090A05-08A4-473D-8B83-B114A5F10043}" type="presParOf" srcId="{C20CA4FF-17E5-40CF-91B8-E113EC937CE2}" destId="{63ADA9E7-A026-4006-B9EB-00DBCD7FC89E}" srcOrd="1" destOrd="0" presId="urn:microsoft.com/office/officeart/2005/8/layout/vList3#2"/>
    <dgm:cxn modelId="{C4C59C6B-E323-475F-BF47-7DF510296D55}" type="presParOf" srcId="{7D166F78-C47F-45CA-851B-36E70F081745}" destId="{46ED7319-F54B-4D5D-AB6D-E61199F1BFFE}" srcOrd="1" destOrd="0" presId="urn:microsoft.com/office/officeart/2005/8/layout/vList3#2"/>
    <dgm:cxn modelId="{64320AB5-E170-467F-AE78-C49E60A735A6}" type="presParOf" srcId="{7D166F78-C47F-45CA-851B-36E70F081745}" destId="{74F14449-BADC-4D1E-A040-966C90AC0A1C}" srcOrd="2" destOrd="0" presId="urn:microsoft.com/office/officeart/2005/8/layout/vList3#2"/>
    <dgm:cxn modelId="{BA46D4B6-A20D-48DB-8CF3-6E7787FE48D5}" type="presParOf" srcId="{74F14449-BADC-4D1E-A040-966C90AC0A1C}" destId="{92EB4277-B14C-466A-88AA-72E84A6DE29A}" srcOrd="0" destOrd="0" presId="urn:microsoft.com/office/officeart/2005/8/layout/vList3#2"/>
    <dgm:cxn modelId="{FB0D0BA4-85DA-4E39-A347-6A676A33F789}" type="presParOf" srcId="{74F14449-BADC-4D1E-A040-966C90AC0A1C}" destId="{F277F5B1-086D-4C23-A77B-A3D29C473B25}" srcOrd="1" destOrd="0" presId="urn:microsoft.com/office/officeart/2005/8/layout/vList3#2"/>
    <dgm:cxn modelId="{7CB00202-6728-4347-8B49-BB105EBAA79C}" type="presParOf" srcId="{7D166F78-C47F-45CA-851B-36E70F081745}" destId="{BAC3FE68-91E7-47DB-BDE5-9B0ABC8882E1}" srcOrd="3" destOrd="0" presId="urn:microsoft.com/office/officeart/2005/8/layout/vList3#2"/>
    <dgm:cxn modelId="{C0255602-5542-4A75-A811-CDA2EA53E936}" type="presParOf" srcId="{7D166F78-C47F-45CA-851B-36E70F081745}" destId="{40B964B2-29A7-406C-A101-D209DA4BADAE}" srcOrd="4" destOrd="0" presId="urn:microsoft.com/office/officeart/2005/8/layout/vList3#2"/>
    <dgm:cxn modelId="{F77D1307-7298-4514-A078-B1BBE3A77136}" type="presParOf" srcId="{40B964B2-29A7-406C-A101-D209DA4BADAE}" destId="{7D710B65-CBDB-41FA-B456-67E20343AED3}" srcOrd="0" destOrd="0" presId="urn:microsoft.com/office/officeart/2005/8/layout/vList3#2"/>
    <dgm:cxn modelId="{1F2AF4FF-94F4-4BE2-95BD-BC09D3391C93}" type="presParOf" srcId="{40B964B2-29A7-406C-A101-D209DA4BADAE}" destId="{B9C3257E-DC93-456D-9840-392686373DAB}"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Default values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Change control</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reversal</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terms and cash discounts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D175F812-0919-43A2-AB24-254FE9C1FDC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Cross-company code transactions</a:t>
          </a:r>
        </a:p>
      </dgm:t>
    </dgm:pt>
    <dgm:pt modelId="{59B40734-3366-43C9-8849-0E6089ECBE61}" type="parTrans" cxnId="{3C530FC3-76D6-4468-BE6C-DE0D9AC0B605}">
      <dgm:prSet/>
      <dgm:spPr/>
      <dgm:t>
        <a:bodyPr/>
        <a:lstStyle/>
        <a:p>
          <a:endParaRPr lang="en-US"/>
        </a:p>
      </dgm:t>
    </dgm:pt>
    <dgm:pt modelId="{926E03BB-E1FE-46BB-A9E3-FF52CC4C9E1E}" type="sibTrans" cxnId="{3C530FC3-76D6-4468-BE6C-DE0D9AC0B605}">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t>
        <a:bodyPr/>
        <a:lstStyle/>
        <a:p>
          <a:endParaRPr lang="en-US"/>
        </a:p>
      </dgm:t>
    </dgm:pt>
    <dgm:pt modelId="{9FF565D8-69D8-4A13-A441-9ED1A07415DC}" type="pres">
      <dgm:prSet presAssocID="{119B03FF-C253-46C1-964C-C5C3A1603D29}" presName="parentText" presStyleLbl="node1" presStyleIdx="0" presStyleCnt="5">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t>
        <a:bodyPr/>
        <a:lstStyle/>
        <a:p>
          <a:endParaRPr lang="en-US"/>
        </a:p>
      </dgm:t>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t>
        <a:bodyPr/>
        <a:lstStyle/>
        <a:p>
          <a:endParaRPr lang="en-US"/>
        </a:p>
      </dgm:t>
    </dgm:pt>
    <dgm:pt modelId="{308892F6-9082-488F-A32B-06D8AF648161}" type="pres">
      <dgm:prSet presAssocID="{C463456C-4A1D-4E40-8510-6553A2E08EAC}" presName="parentText" presStyleLbl="node1" presStyleIdx="2" presStyleCnt="5">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t>
        <a:bodyPr/>
        <a:lstStyle/>
        <a:p>
          <a:endParaRPr lang="en-US"/>
        </a:p>
      </dgm:t>
    </dgm:pt>
    <dgm:pt modelId="{7A734AB2-47DC-430A-AF94-79125E632AC1}" type="pres">
      <dgm:prSet presAssocID="{26F0AFA3-CC61-4F59-B7B4-3EA7C4A98425}" presName="parentText" presStyleLbl="node1" presStyleIdx="3" presStyleCnt="5">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t>
        <a:bodyPr/>
        <a:lstStyle/>
        <a:p>
          <a:endParaRPr lang="en-US"/>
        </a:p>
      </dgm:t>
    </dgm:pt>
    <dgm:pt modelId="{E312710C-10E7-45F2-9533-5449996603CE}" type="pres">
      <dgm:prSet presAssocID="{D175F812-0919-43A2-AB24-254FE9C1FDC9}" presName="parentText" presStyleLbl="node1" presStyleIdx="4" presStyleCnt="5">
        <dgm:presLayoutVars>
          <dgm:chMax val="0"/>
          <dgm:bulletEnabled val="1"/>
        </dgm:presLayoutVars>
      </dgm:prSet>
      <dgm:spPr/>
      <dgm:t>
        <a:bodyPr/>
        <a:lstStyle/>
        <a:p>
          <a:endParaRPr lang="en-US"/>
        </a:p>
      </dgm:t>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31A90EB0-18EC-46E9-8434-58E5A9046D31}" type="presOf" srcId="{C463456C-4A1D-4E40-8510-6553A2E08EAC}" destId="{C8BD45C4-0036-46CC-B694-7420A32F454C}" srcOrd="0" destOrd="0" presId="urn:microsoft.com/office/officeart/2005/8/layout/list1"/>
    <dgm:cxn modelId="{A3DF7E4F-2C6E-4452-A8C7-1B1AF652223D}" type="presOf" srcId="{5BD1D527-DE68-447D-859E-BEB85E3CD90C}" destId="{4F1B875E-30C4-4296-AF0A-B2F0FF98E937}" srcOrd="1" destOrd="0" presId="urn:microsoft.com/office/officeart/2005/8/layout/list1"/>
    <dgm:cxn modelId="{0AC64567-C11D-47AB-B69D-EAFE28E244DC}" type="presOf" srcId="{E3728C20-EB6D-4606-A9DD-C48473CE9A1D}" destId="{7DBC65CD-5B2C-42F2-96AE-8E65EEA901A5}" srcOrd="0" destOrd="0" presId="urn:microsoft.com/office/officeart/2005/8/layout/list1"/>
    <dgm:cxn modelId="{B94D5D3E-C3F0-4C59-A496-E21A08E8F2A3}" type="presOf" srcId="{C463456C-4A1D-4E40-8510-6553A2E08EAC}" destId="{308892F6-9082-488F-A32B-06D8AF648161}" srcOrd="1" destOrd="0" presId="urn:microsoft.com/office/officeart/2005/8/layout/list1"/>
    <dgm:cxn modelId="{4222C112-FA8A-4017-ABCD-58DC06657507}" type="presOf" srcId="{26F0AFA3-CC61-4F59-B7B4-3EA7C4A98425}" destId="{9F8A8389-3FE2-4D96-AA3D-FB5EB20EC7BC}" srcOrd="0" destOrd="0" presId="urn:microsoft.com/office/officeart/2005/8/layout/list1"/>
    <dgm:cxn modelId="{DABD6167-2073-44FD-8D1A-859D264BAB27}" type="presOf" srcId="{D175F812-0919-43A2-AB24-254FE9C1FDC9}" destId="{6013A785-42AD-49CE-BA76-4A1094E57C51}" srcOrd="0"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3070D46E-5E07-4380-B881-05FE166FBC37}" type="presOf" srcId="{119B03FF-C253-46C1-964C-C5C3A1603D29}" destId="{CB8EBB56-8504-4F7A-BC5D-033D90FEAF3F}" srcOrd="0" destOrd="0" presId="urn:microsoft.com/office/officeart/2005/8/layout/list1"/>
    <dgm:cxn modelId="{BB1F9BA0-DD19-46D1-A0A0-222FE2A38F9C}" type="presOf" srcId="{119B03FF-C253-46C1-964C-C5C3A1603D29}" destId="{9FF565D8-69D8-4A13-A441-9ED1A07415DC}" srcOrd="1"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FDBA7897-28EB-4EC8-A8CE-4899C0707E02}" srcId="{E3728C20-EB6D-4606-A9DD-C48473CE9A1D}" destId="{C463456C-4A1D-4E40-8510-6553A2E08EAC}" srcOrd="2" destOrd="0" parTransId="{0F67D353-D3A4-465A-8770-5E0AD74A2096}" sibTransId="{8735C32D-8903-4F05-9839-50B435A381BA}"/>
    <dgm:cxn modelId="{82B012F4-EB39-4F87-9875-006AE1985B88}" type="presOf" srcId="{5BD1D527-DE68-447D-859E-BEB85E3CD90C}" destId="{62C99DC8-ABD1-4BC1-96D5-DB8A95655A56}"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5C6EE15-EB30-4A62-B0BB-CB7CCF0D0AA4}" type="presOf" srcId="{D175F812-0919-43A2-AB24-254FE9C1FDC9}" destId="{E312710C-10E7-45F2-9533-5449996603CE}" srcOrd="1" destOrd="0" presId="urn:microsoft.com/office/officeart/2005/8/layout/list1"/>
    <dgm:cxn modelId="{83956939-82E4-4D52-B7B7-8E532B0366CB}" type="presOf" srcId="{26F0AFA3-CC61-4F59-B7B4-3EA7C4A98425}" destId="{7A734AB2-47DC-430A-AF94-79125E632AC1}" srcOrd="1" destOrd="0" presId="urn:microsoft.com/office/officeart/2005/8/layout/list1"/>
    <dgm:cxn modelId="{066F5157-37C0-47DA-86BE-637BB33003CF}" srcId="{E3728C20-EB6D-4606-A9DD-C48473CE9A1D}" destId="{26F0AFA3-CC61-4F59-B7B4-3EA7C4A98425}" srcOrd="3" destOrd="0" parTransId="{C30C10DA-A21E-4EE3-BCB8-764416DE961C}" sibTransId="{21B72554-51FC-4F7F-8CAA-0E8788EDBD44}"/>
    <dgm:cxn modelId="{D7689776-9A4D-4F7E-9DED-B296D3ACDDBD}" type="presParOf" srcId="{7DBC65CD-5B2C-42F2-96AE-8E65EEA901A5}" destId="{3D411920-83B9-466E-93C4-84646E5CBD5C}" srcOrd="0" destOrd="0" presId="urn:microsoft.com/office/officeart/2005/8/layout/list1"/>
    <dgm:cxn modelId="{16958914-75C7-4C77-B7A3-891584B87C07}" type="presParOf" srcId="{3D411920-83B9-466E-93C4-84646E5CBD5C}" destId="{CB8EBB56-8504-4F7A-BC5D-033D90FEAF3F}" srcOrd="0" destOrd="0" presId="urn:microsoft.com/office/officeart/2005/8/layout/list1"/>
    <dgm:cxn modelId="{A5943FB1-ACE5-4A21-A48E-32EE996AE07D}" type="presParOf" srcId="{3D411920-83B9-466E-93C4-84646E5CBD5C}" destId="{9FF565D8-69D8-4A13-A441-9ED1A07415DC}" srcOrd="1" destOrd="0" presId="urn:microsoft.com/office/officeart/2005/8/layout/list1"/>
    <dgm:cxn modelId="{EF4A3E84-5D2D-48DE-9E0E-7D08C1727C64}" type="presParOf" srcId="{7DBC65CD-5B2C-42F2-96AE-8E65EEA901A5}" destId="{823C9682-A650-42E2-8644-EA9414D4B23A}" srcOrd="1" destOrd="0" presId="urn:microsoft.com/office/officeart/2005/8/layout/list1"/>
    <dgm:cxn modelId="{535AC5C8-FA62-4486-95E2-FFA7BED0822E}" type="presParOf" srcId="{7DBC65CD-5B2C-42F2-96AE-8E65EEA901A5}" destId="{59923391-13B1-4A05-B0BD-54033F5EB283}" srcOrd="2" destOrd="0" presId="urn:microsoft.com/office/officeart/2005/8/layout/list1"/>
    <dgm:cxn modelId="{9E1189EB-E2FA-43D2-8FBE-BC2F2AD19803}" type="presParOf" srcId="{7DBC65CD-5B2C-42F2-96AE-8E65EEA901A5}" destId="{198E1732-DCF1-44AD-B512-6B0EEB30425A}" srcOrd="3" destOrd="0" presId="urn:microsoft.com/office/officeart/2005/8/layout/list1"/>
    <dgm:cxn modelId="{F23BD42B-F7A2-4097-BBC5-BB688DB65724}" type="presParOf" srcId="{7DBC65CD-5B2C-42F2-96AE-8E65EEA901A5}" destId="{C8D4A645-FE78-4EAF-9CA3-0252F9794F9B}" srcOrd="4" destOrd="0" presId="urn:microsoft.com/office/officeart/2005/8/layout/list1"/>
    <dgm:cxn modelId="{6F6E1C0D-4EA3-4EE3-B265-16D6F7A2BA07}" type="presParOf" srcId="{C8D4A645-FE78-4EAF-9CA3-0252F9794F9B}" destId="{62C99DC8-ABD1-4BC1-96D5-DB8A95655A56}" srcOrd="0" destOrd="0" presId="urn:microsoft.com/office/officeart/2005/8/layout/list1"/>
    <dgm:cxn modelId="{F53030B8-F4F2-43B7-BEA7-74C23B824AF0}" type="presParOf" srcId="{C8D4A645-FE78-4EAF-9CA3-0252F9794F9B}" destId="{4F1B875E-30C4-4296-AF0A-B2F0FF98E937}" srcOrd="1" destOrd="0" presId="urn:microsoft.com/office/officeart/2005/8/layout/list1"/>
    <dgm:cxn modelId="{F835CD1C-5D34-42E9-9159-9FB885D4F2F1}" type="presParOf" srcId="{7DBC65CD-5B2C-42F2-96AE-8E65EEA901A5}" destId="{A6BBF129-1C87-48B0-9C84-4586D01AD5ED}" srcOrd="5" destOrd="0" presId="urn:microsoft.com/office/officeart/2005/8/layout/list1"/>
    <dgm:cxn modelId="{B2B9CF77-C031-429A-B63B-6CAA65F3C000}" type="presParOf" srcId="{7DBC65CD-5B2C-42F2-96AE-8E65EEA901A5}" destId="{4447009D-8EA2-41AA-BBF3-3154EA9B2F24}" srcOrd="6" destOrd="0" presId="urn:microsoft.com/office/officeart/2005/8/layout/list1"/>
    <dgm:cxn modelId="{FFAECAFD-3C72-47E0-B714-19B326EA318B}" type="presParOf" srcId="{7DBC65CD-5B2C-42F2-96AE-8E65EEA901A5}" destId="{5F0C58E9-F97A-442E-B4B6-09E33D55B343}" srcOrd="7" destOrd="0" presId="urn:microsoft.com/office/officeart/2005/8/layout/list1"/>
    <dgm:cxn modelId="{ABAC58C5-2CDE-4303-96DE-4E13365386FA}" type="presParOf" srcId="{7DBC65CD-5B2C-42F2-96AE-8E65EEA901A5}" destId="{016FCE31-B27D-40E9-8C7F-46E5079028BF}" srcOrd="8" destOrd="0" presId="urn:microsoft.com/office/officeart/2005/8/layout/list1"/>
    <dgm:cxn modelId="{B33F380D-837D-4E47-9ACC-E600FFA6D4D2}" type="presParOf" srcId="{016FCE31-B27D-40E9-8C7F-46E5079028BF}" destId="{C8BD45C4-0036-46CC-B694-7420A32F454C}" srcOrd="0" destOrd="0" presId="urn:microsoft.com/office/officeart/2005/8/layout/list1"/>
    <dgm:cxn modelId="{13D031CD-C5DA-4B39-85D7-1D9F5344F8C6}" type="presParOf" srcId="{016FCE31-B27D-40E9-8C7F-46E5079028BF}" destId="{308892F6-9082-488F-A32B-06D8AF648161}" srcOrd="1" destOrd="0" presId="urn:microsoft.com/office/officeart/2005/8/layout/list1"/>
    <dgm:cxn modelId="{D9DFACFE-538A-4B00-8144-D05FD540F114}" type="presParOf" srcId="{7DBC65CD-5B2C-42F2-96AE-8E65EEA901A5}" destId="{6FA02C5B-74D9-43CB-B027-653ED7B3BFFC}" srcOrd="9" destOrd="0" presId="urn:microsoft.com/office/officeart/2005/8/layout/list1"/>
    <dgm:cxn modelId="{6BE38808-BE89-4B9B-8C49-B5DC35514FDA}" type="presParOf" srcId="{7DBC65CD-5B2C-42F2-96AE-8E65EEA901A5}" destId="{0B15E5D7-78A0-46A8-B805-14B307C3929F}" srcOrd="10" destOrd="0" presId="urn:microsoft.com/office/officeart/2005/8/layout/list1"/>
    <dgm:cxn modelId="{6DE3EA21-1890-42F5-BE59-46C021606907}" type="presParOf" srcId="{7DBC65CD-5B2C-42F2-96AE-8E65EEA901A5}" destId="{0C36EB90-198D-4D45-9CDD-1990081AD103}" srcOrd="11" destOrd="0" presId="urn:microsoft.com/office/officeart/2005/8/layout/list1"/>
    <dgm:cxn modelId="{F9E4A34B-09D8-489F-809D-97DB2D03BB9A}" type="presParOf" srcId="{7DBC65CD-5B2C-42F2-96AE-8E65EEA901A5}" destId="{21427D55-DFAE-4CA3-9A53-5F1EC9C88931}" srcOrd="12" destOrd="0" presId="urn:microsoft.com/office/officeart/2005/8/layout/list1"/>
    <dgm:cxn modelId="{4FF69BF9-3A30-4B29-AF89-C9C1E597174C}" type="presParOf" srcId="{21427D55-DFAE-4CA3-9A53-5F1EC9C88931}" destId="{9F8A8389-3FE2-4D96-AA3D-FB5EB20EC7BC}" srcOrd="0" destOrd="0" presId="urn:microsoft.com/office/officeart/2005/8/layout/list1"/>
    <dgm:cxn modelId="{FAACC314-FADA-4A02-BA66-7EF09A0A540A}" type="presParOf" srcId="{21427D55-DFAE-4CA3-9A53-5F1EC9C88931}" destId="{7A734AB2-47DC-430A-AF94-79125E632AC1}" srcOrd="1" destOrd="0" presId="urn:microsoft.com/office/officeart/2005/8/layout/list1"/>
    <dgm:cxn modelId="{21D82452-0FDA-4817-A309-43DDA7F7732B}" type="presParOf" srcId="{7DBC65CD-5B2C-42F2-96AE-8E65EEA901A5}" destId="{190742E0-A43C-4E73-80CC-7213116E8627}" srcOrd="13" destOrd="0" presId="urn:microsoft.com/office/officeart/2005/8/layout/list1"/>
    <dgm:cxn modelId="{43EB626F-E38D-4C62-8560-1E9415C47F0A}" type="presParOf" srcId="{7DBC65CD-5B2C-42F2-96AE-8E65EEA901A5}" destId="{E4831231-EA6F-485D-A4BA-3A5CF0E78F22}" srcOrd="14" destOrd="0" presId="urn:microsoft.com/office/officeart/2005/8/layout/list1"/>
    <dgm:cxn modelId="{1610B737-C342-4889-B885-8F9B3E851E9E}" type="presParOf" srcId="{7DBC65CD-5B2C-42F2-96AE-8E65EEA901A5}" destId="{A9EC5D44-DF10-4E8E-9815-FD5F29D39180}" srcOrd="15" destOrd="0" presId="urn:microsoft.com/office/officeart/2005/8/layout/list1"/>
    <dgm:cxn modelId="{4BEAD8B7-50AD-40B2-A2DF-73BE94ED8EC4}" type="presParOf" srcId="{7DBC65CD-5B2C-42F2-96AE-8E65EEA901A5}" destId="{76E02FDB-DBC5-433E-B1AE-242ACCEC10C2}" srcOrd="16" destOrd="0" presId="urn:microsoft.com/office/officeart/2005/8/layout/list1"/>
    <dgm:cxn modelId="{F67AFC39-387D-4C0E-9609-ACB09388E8B5}" type="presParOf" srcId="{76E02FDB-DBC5-433E-B1AE-242ACCEC10C2}" destId="{6013A785-42AD-49CE-BA76-4A1094E57C51}" srcOrd="0" destOrd="0" presId="urn:microsoft.com/office/officeart/2005/8/layout/list1"/>
    <dgm:cxn modelId="{F908B0F2-FD61-41FF-8F68-D4C6A8D7657F}" type="presParOf" srcId="{76E02FDB-DBC5-433E-B1AE-242ACCEC10C2}" destId="{E312710C-10E7-45F2-9533-5449996603CE}" srcOrd="1" destOrd="0" presId="urn:microsoft.com/office/officeart/2005/8/layout/list1"/>
    <dgm:cxn modelId="{16D3DA19-8784-4B43-9418-D0063B4BEA65}" type="presParOf" srcId="{7DBC65CD-5B2C-42F2-96AE-8E65EEA901A5}" destId="{3C1E5941-D92A-43B2-8F7A-3D87B29199E8}" srcOrd="17" destOrd="0" presId="urn:microsoft.com/office/officeart/2005/8/layout/list1"/>
    <dgm:cxn modelId="{B9E118F7-279C-4C7D-B10E-E283642BA9EA}"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Default values</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Change control</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Document reversal</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Payment terms and cash discounts</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D175F812-0919-43A2-AB24-254FE9C1FDC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Cross-company code transactions</a:t>
          </a:r>
        </a:p>
      </dgm:t>
    </dgm:pt>
    <dgm:pt modelId="{59B40734-3366-43C9-8849-0E6089ECBE61}" type="parTrans" cxnId="{3C530FC3-76D6-4468-BE6C-DE0D9AC0B605}">
      <dgm:prSet/>
      <dgm:spPr/>
      <dgm:t>
        <a:bodyPr/>
        <a:lstStyle/>
        <a:p>
          <a:endParaRPr lang="en-US"/>
        </a:p>
      </dgm:t>
    </dgm:pt>
    <dgm:pt modelId="{926E03BB-E1FE-46BB-A9E3-FF52CC4C9E1E}" type="sibTrans" cxnId="{3C530FC3-76D6-4468-BE6C-DE0D9AC0B605}">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t>
        <a:bodyPr/>
        <a:lstStyle/>
        <a:p>
          <a:endParaRPr lang="en-US"/>
        </a:p>
      </dgm:t>
    </dgm:pt>
    <dgm:pt modelId="{9FF565D8-69D8-4A13-A441-9ED1A07415DC}" type="pres">
      <dgm:prSet presAssocID="{119B03FF-C253-46C1-964C-C5C3A1603D29}" presName="parentText" presStyleLbl="node1" presStyleIdx="0" presStyleCnt="5">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t>
        <a:bodyPr/>
        <a:lstStyle/>
        <a:p>
          <a:endParaRPr lang="en-US"/>
        </a:p>
      </dgm:t>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t>
        <a:bodyPr/>
        <a:lstStyle/>
        <a:p>
          <a:endParaRPr lang="en-US"/>
        </a:p>
      </dgm:t>
    </dgm:pt>
    <dgm:pt modelId="{308892F6-9082-488F-A32B-06D8AF648161}" type="pres">
      <dgm:prSet presAssocID="{C463456C-4A1D-4E40-8510-6553A2E08EAC}" presName="parentText" presStyleLbl="node1" presStyleIdx="2" presStyleCnt="5">
        <dgm:presLayoutVars>
          <dgm:chMax val="0"/>
          <dgm:bulletEnabled val="1"/>
        </dgm:presLayoutVars>
      </dgm:prSet>
      <dgm:spPr/>
      <dgm:t>
        <a:bodyPr/>
        <a:lstStyle/>
        <a:p>
          <a:endParaRPr lang="en-US"/>
        </a:p>
      </dgm:t>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t>
        <a:bodyPr/>
        <a:lstStyle/>
        <a:p>
          <a:endParaRPr lang="en-US"/>
        </a:p>
      </dgm:t>
    </dgm:pt>
    <dgm:pt modelId="{7A734AB2-47DC-430A-AF94-79125E632AC1}" type="pres">
      <dgm:prSet presAssocID="{26F0AFA3-CC61-4F59-B7B4-3EA7C4A98425}" presName="parentText" presStyleLbl="node1" presStyleIdx="3" presStyleCnt="5">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t>
        <a:bodyPr/>
        <a:lstStyle/>
        <a:p>
          <a:endParaRPr lang="en-US"/>
        </a:p>
      </dgm:t>
    </dgm:pt>
    <dgm:pt modelId="{E312710C-10E7-45F2-9533-5449996603CE}" type="pres">
      <dgm:prSet presAssocID="{D175F812-0919-43A2-AB24-254FE9C1FDC9}" presName="parentText" presStyleLbl="node1" presStyleIdx="4" presStyleCnt="5">
        <dgm:presLayoutVars>
          <dgm:chMax val="0"/>
          <dgm:bulletEnabled val="1"/>
        </dgm:presLayoutVars>
      </dgm:prSet>
      <dgm:spPr/>
      <dgm:t>
        <a:bodyPr/>
        <a:lstStyle/>
        <a:p>
          <a:endParaRPr lang="en-US"/>
        </a:p>
      </dgm:t>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54C7DEA5-24A0-433A-AB6B-12FA492869ED}" srcId="{E3728C20-EB6D-4606-A9DD-C48473CE9A1D}" destId="{119B03FF-C253-46C1-964C-C5C3A1603D29}" srcOrd="0" destOrd="0" parTransId="{0258A417-15A8-4BDA-B483-9B298AE8E662}" sibTransId="{FDA5D11D-2859-4A7A-B331-964A0D299202}"/>
    <dgm:cxn modelId="{066F5157-37C0-47DA-86BE-637BB33003CF}" srcId="{E3728C20-EB6D-4606-A9DD-C48473CE9A1D}" destId="{26F0AFA3-CC61-4F59-B7B4-3EA7C4A98425}" srcOrd="3" destOrd="0" parTransId="{C30C10DA-A21E-4EE3-BCB8-764416DE961C}" sibTransId="{21B72554-51FC-4F7F-8CAA-0E8788EDBD44}"/>
    <dgm:cxn modelId="{E9D250EB-15D6-45E2-80F3-371EBAC6544A}" type="presOf" srcId="{5BD1D527-DE68-447D-859E-BEB85E3CD90C}" destId="{62C99DC8-ABD1-4BC1-96D5-DB8A95655A56}" srcOrd="0" destOrd="0" presId="urn:microsoft.com/office/officeart/2005/8/layout/list1"/>
    <dgm:cxn modelId="{77AAA7D2-4B90-4852-B7DD-3E68C74F2AD8}" type="presOf" srcId="{D175F812-0919-43A2-AB24-254FE9C1FDC9}" destId="{6013A785-42AD-49CE-BA76-4A1094E57C51}" srcOrd="0"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B6971597-020D-4C8A-928A-808114580E9F}" type="presOf" srcId="{E3728C20-EB6D-4606-A9DD-C48473CE9A1D}" destId="{7DBC65CD-5B2C-42F2-96AE-8E65EEA901A5}" srcOrd="0" destOrd="0" presId="urn:microsoft.com/office/officeart/2005/8/layout/list1"/>
    <dgm:cxn modelId="{FC388F67-905A-45D9-BC6A-27D7A23BE3C8}" type="presOf" srcId="{119B03FF-C253-46C1-964C-C5C3A1603D29}" destId="{CB8EBB56-8504-4F7A-BC5D-033D90FEAF3F}" srcOrd="0" destOrd="0" presId="urn:microsoft.com/office/officeart/2005/8/layout/list1"/>
    <dgm:cxn modelId="{02D3266A-77A0-410C-A8EB-0BC95D7CC491}" type="presOf" srcId="{5BD1D527-DE68-447D-859E-BEB85E3CD90C}" destId="{4F1B875E-30C4-4296-AF0A-B2F0FF98E937}" srcOrd="1" destOrd="0" presId="urn:microsoft.com/office/officeart/2005/8/layout/list1"/>
    <dgm:cxn modelId="{FB691B1F-6ACE-4068-A487-DEFBEA5B17C6}" type="presOf" srcId="{D175F812-0919-43A2-AB24-254FE9C1FDC9}" destId="{E312710C-10E7-45F2-9533-5449996603CE}" srcOrd="1" destOrd="0" presId="urn:microsoft.com/office/officeart/2005/8/layout/list1"/>
    <dgm:cxn modelId="{F21CD31F-FBB9-47B6-8259-864824AD02FF}" type="presOf" srcId="{C463456C-4A1D-4E40-8510-6553A2E08EAC}" destId="{C8BD45C4-0036-46CC-B694-7420A32F454C}" srcOrd="0" destOrd="0" presId="urn:microsoft.com/office/officeart/2005/8/layout/list1"/>
    <dgm:cxn modelId="{5BD0414D-B7FF-4073-9E74-FCE4B4C8BDC5}" type="presOf" srcId="{26F0AFA3-CC61-4F59-B7B4-3EA7C4A98425}" destId="{7A734AB2-47DC-430A-AF94-79125E632AC1}"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E7EBF33F-D046-4CA0-B166-25AA24459BB3}" type="presOf" srcId="{119B03FF-C253-46C1-964C-C5C3A1603D29}" destId="{9FF565D8-69D8-4A13-A441-9ED1A07415DC}" srcOrd="1"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B56F8F1B-C6F5-4E2D-934B-F29CA8D0AF6A}" type="presOf" srcId="{C463456C-4A1D-4E40-8510-6553A2E08EAC}" destId="{308892F6-9082-488F-A32B-06D8AF648161}" srcOrd="1" destOrd="0" presId="urn:microsoft.com/office/officeart/2005/8/layout/list1"/>
    <dgm:cxn modelId="{88BDDAB1-A0C2-46A8-8D98-C49FCABBA8B6}" type="presOf" srcId="{26F0AFA3-CC61-4F59-B7B4-3EA7C4A98425}" destId="{9F8A8389-3FE2-4D96-AA3D-FB5EB20EC7BC}" srcOrd="0" destOrd="0" presId="urn:microsoft.com/office/officeart/2005/8/layout/list1"/>
    <dgm:cxn modelId="{D5394291-8896-4CCF-9974-F8067F3DEC3A}" type="presParOf" srcId="{7DBC65CD-5B2C-42F2-96AE-8E65EEA901A5}" destId="{3D411920-83B9-466E-93C4-84646E5CBD5C}" srcOrd="0" destOrd="0" presId="urn:microsoft.com/office/officeart/2005/8/layout/list1"/>
    <dgm:cxn modelId="{E358992E-514E-463E-BD93-BF4C2BFBA482}" type="presParOf" srcId="{3D411920-83B9-466E-93C4-84646E5CBD5C}" destId="{CB8EBB56-8504-4F7A-BC5D-033D90FEAF3F}" srcOrd="0" destOrd="0" presId="urn:microsoft.com/office/officeart/2005/8/layout/list1"/>
    <dgm:cxn modelId="{A3E54CA9-E7B8-4E2F-8A6A-DC9CF44D0637}" type="presParOf" srcId="{3D411920-83B9-466E-93C4-84646E5CBD5C}" destId="{9FF565D8-69D8-4A13-A441-9ED1A07415DC}" srcOrd="1" destOrd="0" presId="urn:microsoft.com/office/officeart/2005/8/layout/list1"/>
    <dgm:cxn modelId="{12ECC7A3-D967-47CA-B3BC-82FC167732C5}" type="presParOf" srcId="{7DBC65CD-5B2C-42F2-96AE-8E65EEA901A5}" destId="{823C9682-A650-42E2-8644-EA9414D4B23A}" srcOrd="1" destOrd="0" presId="urn:microsoft.com/office/officeart/2005/8/layout/list1"/>
    <dgm:cxn modelId="{FD55034F-FE98-4E1F-9A60-88F47F02D8AA}" type="presParOf" srcId="{7DBC65CD-5B2C-42F2-96AE-8E65EEA901A5}" destId="{59923391-13B1-4A05-B0BD-54033F5EB283}" srcOrd="2" destOrd="0" presId="urn:microsoft.com/office/officeart/2005/8/layout/list1"/>
    <dgm:cxn modelId="{C942BCF9-19A7-4E76-AF7C-B5B795B6C3C0}" type="presParOf" srcId="{7DBC65CD-5B2C-42F2-96AE-8E65EEA901A5}" destId="{198E1732-DCF1-44AD-B512-6B0EEB30425A}" srcOrd="3" destOrd="0" presId="urn:microsoft.com/office/officeart/2005/8/layout/list1"/>
    <dgm:cxn modelId="{BBD47567-ADDF-44E9-841D-CFFB35B59BE1}" type="presParOf" srcId="{7DBC65CD-5B2C-42F2-96AE-8E65EEA901A5}" destId="{C8D4A645-FE78-4EAF-9CA3-0252F9794F9B}" srcOrd="4" destOrd="0" presId="urn:microsoft.com/office/officeart/2005/8/layout/list1"/>
    <dgm:cxn modelId="{F4E53A03-C5C7-4A80-B69E-DCD1CD3B6A9A}" type="presParOf" srcId="{C8D4A645-FE78-4EAF-9CA3-0252F9794F9B}" destId="{62C99DC8-ABD1-4BC1-96D5-DB8A95655A56}" srcOrd="0" destOrd="0" presId="urn:microsoft.com/office/officeart/2005/8/layout/list1"/>
    <dgm:cxn modelId="{E75F2CE1-8AA8-4B80-BB13-002343DCC612}" type="presParOf" srcId="{C8D4A645-FE78-4EAF-9CA3-0252F9794F9B}" destId="{4F1B875E-30C4-4296-AF0A-B2F0FF98E937}" srcOrd="1" destOrd="0" presId="urn:microsoft.com/office/officeart/2005/8/layout/list1"/>
    <dgm:cxn modelId="{AEF549E4-85B3-41FF-9976-372C1949F39C}" type="presParOf" srcId="{7DBC65CD-5B2C-42F2-96AE-8E65EEA901A5}" destId="{A6BBF129-1C87-48B0-9C84-4586D01AD5ED}" srcOrd="5" destOrd="0" presId="urn:microsoft.com/office/officeart/2005/8/layout/list1"/>
    <dgm:cxn modelId="{9AD01A0F-15C6-4114-BA39-FD440C7FC42C}" type="presParOf" srcId="{7DBC65CD-5B2C-42F2-96AE-8E65EEA901A5}" destId="{4447009D-8EA2-41AA-BBF3-3154EA9B2F24}" srcOrd="6" destOrd="0" presId="urn:microsoft.com/office/officeart/2005/8/layout/list1"/>
    <dgm:cxn modelId="{BE7139C4-D9B1-4C01-AC50-D84ADE2C8942}" type="presParOf" srcId="{7DBC65CD-5B2C-42F2-96AE-8E65EEA901A5}" destId="{5F0C58E9-F97A-442E-B4B6-09E33D55B343}" srcOrd="7" destOrd="0" presId="urn:microsoft.com/office/officeart/2005/8/layout/list1"/>
    <dgm:cxn modelId="{0E29FC29-7F2B-4429-A4EF-87AB659CAF62}" type="presParOf" srcId="{7DBC65CD-5B2C-42F2-96AE-8E65EEA901A5}" destId="{016FCE31-B27D-40E9-8C7F-46E5079028BF}" srcOrd="8" destOrd="0" presId="urn:microsoft.com/office/officeart/2005/8/layout/list1"/>
    <dgm:cxn modelId="{3C46F0D1-906E-48A7-AF16-812BAAF0A89E}" type="presParOf" srcId="{016FCE31-B27D-40E9-8C7F-46E5079028BF}" destId="{C8BD45C4-0036-46CC-B694-7420A32F454C}" srcOrd="0" destOrd="0" presId="urn:microsoft.com/office/officeart/2005/8/layout/list1"/>
    <dgm:cxn modelId="{F81781EB-6463-4EDE-8944-B0D1F6A4DFFA}" type="presParOf" srcId="{016FCE31-B27D-40E9-8C7F-46E5079028BF}" destId="{308892F6-9082-488F-A32B-06D8AF648161}" srcOrd="1" destOrd="0" presId="urn:microsoft.com/office/officeart/2005/8/layout/list1"/>
    <dgm:cxn modelId="{52574111-BEEF-43C7-99EA-006C645EDBB0}" type="presParOf" srcId="{7DBC65CD-5B2C-42F2-96AE-8E65EEA901A5}" destId="{6FA02C5B-74D9-43CB-B027-653ED7B3BFFC}" srcOrd="9" destOrd="0" presId="urn:microsoft.com/office/officeart/2005/8/layout/list1"/>
    <dgm:cxn modelId="{22351700-7A49-478F-B2C5-2FD0CE1B397E}" type="presParOf" srcId="{7DBC65CD-5B2C-42F2-96AE-8E65EEA901A5}" destId="{0B15E5D7-78A0-46A8-B805-14B307C3929F}" srcOrd="10" destOrd="0" presId="urn:microsoft.com/office/officeart/2005/8/layout/list1"/>
    <dgm:cxn modelId="{3349C24F-24B5-4325-9D90-4A0D8AD333A1}" type="presParOf" srcId="{7DBC65CD-5B2C-42F2-96AE-8E65EEA901A5}" destId="{0C36EB90-198D-4D45-9CDD-1990081AD103}" srcOrd="11" destOrd="0" presId="urn:microsoft.com/office/officeart/2005/8/layout/list1"/>
    <dgm:cxn modelId="{6361C970-EBBC-49E3-836A-7E4AE7B65DED}" type="presParOf" srcId="{7DBC65CD-5B2C-42F2-96AE-8E65EEA901A5}" destId="{21427D55-DFAE-4CA3-9A53-5F1EC9C88931}" srcOrd="12" destOrd="0" presId="urn:microsoft.com/office/officeart/2005/8/layout/list1"/>
    <dgm:cxn modelId="{F35C97B9-E6BA-4F11-9525-6D0FB365C02A}" type="presParOf" srcId="{21427D55-DFAE-4CA3-9A53-5F1EC9C88931}" destId="{9F8A8389-3FE2-4D96-AA3D-FB5EB20EC7BC}" srcOrd="0" destOrd="0" presId="urn:microsoft.com/office/officeart/2005/8/layout/list1"/>
    <dgm:cxn modelId="{046BA0F3-21AA-4C00-8CAD-7A9623D3A5F0}" type="presParOf" srcId="{21427D55-DFAE-4CA3-9A53-5F1EC9C88931}" destId="{7A734AB2-47DC-430A-AF94-79125E632AC1}" srcOrd="1" destOrd="0" presId="urn:microsoft.com/office/officeart/2005/8/layout/list1"/>
    <dgm:cxn modelId="{BF8032D6-DFF2-4FA6-A4BC-736E36D7CF78}" type="presParOf" srcId="{7DBC65CD-5B2C-42F2-96AE-8E65EEA901A5}" destId="{190742E0-A43C-4E73-80CC-7213116E8627}" srcOrd="13" destOrd="0" presId="urn:microsoft.com/office/officeart/2005/8/layout/list1"/>
    <dgm:cxn modelId="{8BB81F59-A9AA-4EE5-87AE-EF0411F499B7}" type="presParOf" srcId="{7DBC65CD-5B2C-42F2-96AE-8E65EEA901A5}" destId="{E4831231-EA6F-485D-A4BA-3A5CF0E78F22}" srcOrd="14" destOrd="0" presId="urn:microsoft.com/office/officeart/2005/8/layout/list1"/>
    <dgm:cxn modelId="{4E141BE9-1749-4FF7-B967-03518F31D817}" type="presParOf" srcId="{7DBC65CD-5B2C-42F2-96AE-8E65EEA901A5}" destId="{A9EC5D44-DF10-4E8E-9815-FD5F29D39180}" srcOrd="15" destOrd="0" presId="urn:microsoft.com/office/officeart/2005/8/layout/list1"/>
    <dgm:cxn modelId="{5A5B6AC6-6491-4940-864F-F27DD830D64C}" type="presParOf" srcId="{7DBC65CD-5B2C-42F2-96AE-8E65EEA901A5}" destId="{76E02FDB-DBC5-433E-B1AE-242ACCEC10C2}" srcOrd="16" destOrd="0" presId="urn:microsoft.com/office/officeart/2005/8/layout/list1"/>
    <dgm:cxn modelId="{1E116C8A-6D86-4371-81A9-8A3BEBB39BB7}" type="presParOf" srcId="{76E02FDB-DBC5-433E-B1AE-242ACCEC10C2}" destId="{6013A785-42AD-49CE-BA76-4A1094E57C51}" srcOrd="0" destOrd="0" presId="urn:microsoft.com/office/officeart/2005/8/layout/list1"/>
    <dgm:cxn modelId="{8CC647E0-14F5-4E94-AAD8-E543D5CC8067}" type="presParOf" srcId="{76E02FDB-DBC5-433E-B1AE-242ACCEC10C2}" destId="{E312710C-10E7-45F2-9533-5449996603CE}" srcOrd="1" destOrd="0" presId="urn:microsoft.com/office/officeart/2005/8/layout/list1"/>
    <dgm:cxn modelId="{29B2BA4F-78A3-4B10-8124-DC52C5345A15}" type="presParOf" srcId="{7DBC65CD-5B2C-42F2-96AE-8E65EEA901A5}" destId="{3C1E5941-D92A-43B2-8F7A-3D87B29199E8}" srcOrd="17" destOrd="0" presId="urn:microsoft.com/office/officeart/2005/8/layout/list1"/>
    <dgm:cxn modelId="{47E32A8D-DED9-49B7-9243-EA0F1C75B00B}"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ADA9E7-A026-4006-B9EB-00DBCD7FC89E}">
      <dsp:nvSpPr>
        <dsp:cNvPr id="0" name=""/>
        <dsp:cNvSpPr/>
      </dsp:nvSpPr>
      <dsp:spPr>
        <a:xfrm rot="10800000">
          <a:off x="1608395" y="1246"/>
          <a:ext cx="5134119" cy="86293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6446" tIns="91440" rIns="170688" bIns="91440" numCol="1" spcCol="1270" anchor="ctr" anchorCtr="0">
          <a:noAutofit/>
        </a:bodyPr>
        <a:lstStyle/>
        <a:p>
          <a:pPr lvl="0" algn="l" defTabSz="1066800">
            <a:lnSpc>
              <a:spcPct val="90000"/>
            </a:lnSpc>
            <a:spcBef>
              <a:spcPct val="0"/>
            </a:spcBef>
            <a:spcAft>
              <a:spcPct val="35000"/>
            </a:spcAft>
          </a:pPr>
          <a:endParaRPr lang="en-US" sz="2400" b="1" kern="1200" dirty="0"/>
        </a:p>
        <a:p>
          <a:pPr lvl="0" algn="l" defTabSz="1066800">
            <a:lnSpc>
              <a:spcPct val="90000"/>
            </a:lnSpc>
            <a:spcBef>
              <a:spcPct val="0"/>
            </a:spcBef>
            <a:spcAft>
              <a:spcPct val="35000"/>
            </a:spcAft>
          </a:pPr>
          <a:r>
            <a:rPr lang="en-US" sz="2400" b="1" kern="1200" dirty="0"/>
            <a:t>DOCUMENT CONTROL</a:t>
          </a:r>
          <a:r>
            <a:rPr lang="en-US" sz="2800" kern="1200" dirty="0"/>
            <a:t>	</a:t>
          </a:r>
        </a:p>
      </dsp:txBody>
      <dsp:txXfrm rot="10800000">
        <a:off x="1608395" y="1246"/>
        <a:ext cx="5134119" cy="862937"/>
      </dsp:txXfrm>
    </dsp:sp>
    <dsp:sp modelId="{5F9BBABF-CCD6-4B22-B8FA-574E54FB4701}">
      <dsp:nvSpPr>
        <dsp:cNvPr id="0" name=""/>
        <dsp:cNvSpPr/>
      </dsp:nvSpPr>
      <dsp:spPr>
        <a:xfrm>
          <a:off x="1029884" y="1246"/>
          <a:ext cx="1122495" cy="862937"/>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F277F5B1-086D-4C23-A77B-A3D29C473B25}">
      <dsp:nvSpPr>
        <dsp:cNvPr id="0" name=""/>
        <dsp:cNvSpPr/>
      </dsp:nvSpPr>
      <dsp:spPr>
        <a:xfrm rot="10800000">
          <a:off x="1589439" y="1524005"/>
          <a:ext cx="5159394" cy="838189"/>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6446" tIns="91440" rIns="170688" bIns="91440" numCol="1" spcCol="1270" anchor="ctr" anchorCtr="0">
          <a:noAutofit/>
        </a:bodyPr>
        <a:lstStyle/>
        <a:p>
          <a:pPr lvl="0" algn="just" defTabSz="1066800">
            <a:lnSpc>
              <a:spcPct val="90000"/>
            </a:lnSpc>
            <a:spcBef>
              <a:spcPct val="0"/>
            </a:spcBef>
            <a:spcAft>
              <a:spcPct val="35000"/>
            </a:spcAft>
          </a:pPr>
          <a:r>
            <a:rPr lang="en-US" sz="2400" b="1" kern="1200" dirty="0"/>
            <a:t>POSTING CONTROL</a:t>
          </a:r>
        </a:p>
      </dsp:txBody>
      <dsp:txXfrm rot="10800000">
        <a:off x="1589439" y="1524005"/>
        <a:ext cx="5159394" cy="838189"/>
      </dsp:txXfrm>
    </dsp:sp>
    <dsp:sp modelId="{92EB4277-B14C-466A-88AA-72E84A6DE29A}">
      <dsp:nvSpPr>
        <dsp:cNvPr id="0" name=""/>
        <dsp:cNvSpPr/>
      </dsp:nvSpPr>
      <dsp:spPr>
        <a:xfrm>
          <a:off x="1023566" y="1511631"/>
          <a:ext cx="1122495" cy="862937"/>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9C3257E-DC93-456D-9840-392686373DAB}">
      <dsp:nvSpPr>
        <dsp:cNvPr id="0" name=""/>
        <dsp:cNvSpPr/>
      </dsp:nvSpPr>
      <dsp:spPr>
        <a:xfrm rot="10800000">
          <a:off x="1608395" y="3022015"/>
          <a:ext cx="5134119" cy="86293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6446" tIns="91440" rIns="170688" bIns="91440" numCol="1" spcCol="1270" anchor="ctr" anchorCtr="0">
          <a:noAutofit/>
        </a:bodyPr>
        <a:lstStyle/>
        <a:p>
          <a:pPr lvl="0" algn="l" defTabSz="1066800">
            <a:lnSpc>
              <a:spcPct val="90000"/>
            </a:lnSpc>
            <a:spcBef>
              <a:spcPct val="0"/>
            </a:spcBef>
            <a:spcAft>
              <a:spcPct val="35000"/>
            </a:spcAft>
          </a:pPr>
          <a:r>
            <a:rPr lang="en-US" sz="2400" b="1" kern="1200" dirty="0"/>
            <a:t>CLEARING PROCESS</a:t>
          </a:r>
        </a:p>
      </dsp:txBody>
      <dsp:txXfrm rot="10800000">
        <a:off x="1608395" y="3022015"/>
        <a:ext cx="5134119" cy="862937"/>
      </dsp:txXfrm>
    </dsp:sp>
    <dsp:sp modelId="{7D710B65-CBDB-41FA-B456-67E20343AED3}">
      <dsp:nvSpPr>
        <dsp:cNvPr id="0" name=""/>
        <dsp:cNvSpPr/>
      </dsp:nvSpPr>
      <dsp:spPr>
        <a:xfrm>
          <a:off x="1029884" y="3022015"/>
          <a:ext cx="1122495" cy="862937"/>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32771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88620" y="2999"/>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Default values</a:t>
          </a:r>
        </a:p>
      </dsp:txBody>
      <dsp:txXfrm>
        <a:off x="388620" y="2999"/>
        <a:ext cx="5440680" cy="649440"/>
      </dsp:txXfrm>
    </dsp:sp>
    <dsp:sp modelId="{4447009D-8EA2-41AA-BBF3-3154EA9B2F24}">
      <dsp:nvSpPr>
        <dsp:cNvPr id="0" name=""/>
        <dsp:cNvSpPr/>
      </dsp:nvSpPr>
      <dsp:spPr>
        <a:xfrm>
          <a:off x="0" y="132563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44138" y="941580"/>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Change control</a:t>
          </a:r>
        </a:p>
      </dsp:txBody>
      <dsp:txXfrm>
        <a:off x="444138" y="941580"/>
        <a:ext cx="5440680" cy="649440"/>
      </dsp:txXfrm>
    </dsp:sp>
    <dsp:sp modelId="{0B15E5D7-78A0-46A8-B805-14B307C3929F}">
      <dsp:nvSpPr>
        <dsp:cNvPr id="0" name=""/>
        <dsp:cNvSpPr/>
      </dsp:nvSpPr>
      <dsp:spPr>
        <a:xfrm>
          <a:off x="0" y="232356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88620" y="1998839"/>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Document reversal</a:t>
          </a:r>
        </a:p>
      </dsp:txBody>
      <dsp:txXfrm>
        <a:off x="388620" y="1998839"/>
        <a:ext cx="5440680" cy="649440"/>
      </dsp:txXfrm>
    </dsp:sp>
    <dsp:sp modelId="{E4831231-EA6F-485D-A4BA-3A5CF0E78F22}">
      <dsp:nvSpPr>
        <dsp:cNvPr id="0" name=""/>
        <dsp:cNvSpPr/>
      </dsp:nvSpPr>
      <dsp:spPr>
        <a:xfrm>
          <a:off x="0" y="332148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88620" y="299676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Payment terms and cash discounts</a:t>
          </a:r>
        </a:p>
      </dsp:txBody>
      <dsp:txXfrm>
        <a:off x="388620" y="2996760"/>
        <a:ext cx="5440680" cy="649440"/>
      </dsp:txXfrm>
    </dsp:sp>
    <dsp:sp modelId="{2A52738D-7113-4EF8-9685-E437BE1D1885}">
      <dsp:nvSpPr>
        <dsp:cNvPr id="0" name=""/>
        <dsp:cNvSpPr/>
      </dsp:nvSpPr>
      <dsp:spPr>
        <a:xfrm>
          <a:off x="0" y="431940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388620" y="399468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Cross-company code transactions</a:t>
          </a:r>
        </a:p>
      </dsp:txBody>
      <dsp:txXfrm>
        <a:off x="388620" y="3994680"/>
        <a:ext cx="5440680" cy="64944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32771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88620" y="2999"/>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Default values</a:t>
          </a:r>
        </a:p>
      </dsp:txBody>
      <dsp:txXfrm>
        <a:off x="388620" y="2999"/>
        <a:ext cx="5440680" cy="649440"/>
      </dsp:txXfrm>
    </dsp:sp>
    <dsp:sp modelId="{4447009D-8EA2-41AA-BBF3-3154EA9B2F24}">
      <dsp:nvSpPr>
        <dsp:cNvPr id="0" name=""/>
        <dsp:cNvSpPr/>
      </dsp:nvSpPr>
      <dsp:spPr>
        <a:xfrm>
          <a:off x="0" y="132563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44138" y="94158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Change control</a:t>
          </a:r>
        </a:p>
      </dsp:txBody>
      <dsp:txXfrm>
        <a:off x="444138" y="941580"/>
        <a:ext cx="5440680" cy="649440"/>
      </dsp:txXfrm>
    </dsp:sp>
    <dsp:sp modelId="{0B15E5D7-78A0-46A8-B805-14B307C3929F}">
      <dsp:nvSpPr>
        <dsp:cNvPr id="0" name=""/>
        <dsp:cNvSpPr/>
      </dsp:nvSpPr>
      <dsp:spPr>
        <a:xfrm>
          <a:off x="0" y="232356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88620" y="1998839"/>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Document reversal</a:t>
          </a:r>
        </a:p>
      </dsp:txBody>
      <dsp:txXfrm>
        <a:off x="388620" y="1998839"/>
        <a:ext cx="5440680" cy="649440"/>
      </dsp:txXfrm>
    </dsp:sp>
    <dsp:sp modelId="{E4831231-EA6F-485D-A4BA-3A5CF0E78F22}">
      <dsp:nvSpPr>
        <dsp:cNvPr id="0" name=""/>
        <dsp:cNvSpPr/>
      </dsp:nvSpPr>
      <dsp:spPr>
        <a:xfrm>
          <a:off x="0" y="332148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88620" y="299676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Payment terms and cash discounts</a:t>
          </a:r>
        </a:p>
      </dsp:txBody>
      <dsp:txXfrm>
        <a:off x="388620" y="2996760"/>
        <a:ext cx="5440680" cy="649440"/>
      </dsp:txXfrm>
    </dsp:sp>
    <dsp:sp modelId="{2A52738D-7113-4EF8-9685-E437BE1D1885}">
      <dsp:nvSpPr>
        <dsp:cNvPr id="0" name=""/>
        <dsp:cNvSpPr/>
      </dsp:nvSpPr>
      <dsp:spPr>
        <a:xfrm>
          <a:off x="0" y="431940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388620" y="399468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Cross-company code transactions</a:t>
          </a:r>
        </a:p>
      </dsp:txBody>
      <dsp:txXfrm>
        <a:off x="388620" y="3994680"/>
        <a:ext cx="5440680" cy="64944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32771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88620" y="2999"/>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Default values</a:t>
          </a:r>
        </a:p>
      </dsp:txBody>
      <dsp:txXfrm>
        <a:off x="388620" y="2999"/>
        <a:ext cx="5440680" cy="649440"/>
      </dsp:txXfrm>
    </dsp:sp>
    <dsp:sp modelId="{4447009D-8EA2-41AA-BBF3-3154EA9B2F24}">
      <dsp:nvSpPr>
        <dsp:cNvPr id="0" name=""/>
        <dsp:cNvSpPr/>
      </dsp:nvSpPr>
      <dsp:spPr>
        <a:xfrm>
          <a:off x="0" y="132563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44138" y="94158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Change control</a:t>
          </a:r>
        </a:p>
      </dsp:txBody>
      <dsp:txXfrm>
        <a:off x="444138" y="941580"/>
        <a:ext cx="5440680" cy="649440"/>
      </dsp:txXfrm>
    </dsp:sp>
    <dsp:sp modelId="{0B15E5D7-78A0-46A8-B805-14B307C3929F}">
      <dsp:nvSpPr>
        <dsp:cNvPr id="0" name=""/>
        <dsp:cNvSpPr/>
      </dsp:nvSpPr>
      <dsp:spPr>
        <a:xfrm>
          <a:off x="0" y="232356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88620" y="1998839"/>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Document reversal</a:t>
          </a:r>
        </a:p>
      </dsp:txBody>
      <dsp:txXfrm>
        <a:off x="388620" y="1998839"/>
        <a:ext cx="5440680" cy="649440"/>
      </dsp:txXfrm>
    </dsp:sp>
    <dsp:sp modelId="{E4831231-EA6F-485D-A4BA-3A5CF0E78F22}">
      <dsp:nvSpPr>
        <dsp:cNvPr id="0" name=""/>
        <dsp:cNvSpPr/>
      </dsp:nvSpPr>
      <dsp:spPr>
        <a:xfrm>
          <a:off x="0" y="332148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88620" y="2996760"/>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Payment terms and cash discounts</a:t>
          </a:r>
        </a:p>
      </dsp:txBody>
      <dsp:txXfrm>
        <a:off x="388620" y="2996760"/>
        <a:ext cx="5440680" cy="649440"/>
      </dsp:txXfrm>
    </dsp:sp>
    <dsp:sp modelId="{2A52738D-7113-4EF8-9685-E437BE1D1885}">
      <dsp:nvSpPr>
        <dsp:cNvPr id="0" name=""/>
        <dsp:cNvSpPr/>
      </dsp:nvSpPr>
      <dsp:spPr>
        <a:xfrm>
          <a:off x="0" y="431940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388620" y="399468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Cross-company code transactions</a:t>
          </a:r>
        </a:p>
      </dsp:txBody>
      <dsp:txXfrm>
        <a:off x="388620" y="3994680"/>
        <a:ext cx="5440680" cy="64944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ECF43F-DFA3-423B-8975-34FDE2ABB9BC}">
      <dsp:nvSpPr>
        <dsp:cNvPr id="0" name=""/>
        <dsp:cNvSpPr/>
      </dsp:nvSpPr>
      <dsp:spPr>
        <a:xfrm>
          <a:off x="3508" y="0"/>
          <a:ext cx="3375124" cy="17526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u="sng" kern="1200" dirty="0"/>
            <a:t>Customer master</a:t>
          </a:r>
          <a:endParaRPr lang="en-US" sz="1800" kern="1200" dirty="0"/>
        </a:p>
      </dsp:txBody>
      <dsp:txXfrm>
        <a:off x="3508" y="0"/>
        <a:ext cx="3375124" cy="525780"/>
      </dsp:txXfrm>
    </dsp:sp>
    <dsp:sp modelId="{099170D4-30F9-412E-92C6-C31A6BF4B878}">
      <dsp:nvSpPr>
        <dsp:cNvPr id="0" name=""/>
        <dsp:cNvSpPr/>
      </dsp:nvSpPr>
      <dsp:spPr>
        <a:xfrm>
          <a:off x="341021" y="526293"/>
          <a:ext cx="2700099" cy="528432"/>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endParaRPr lang="en-US" sz="1600" kern="1200" dirty="0"/>
        </a:p>
        <a:p>
          <a:pPr lvl="0" algn="ctr" defTabSz="711200">
            <a:lnSpc>
              <a:spcPct val="90000"/>
            </a:lnSpc>
            <a:spcBef>
              <a:spcPct val="0"/>
            </a:spcBef>
            <a:spcAft>
              <a:spcPct val="35000"/>
            </a:spcAft>
          </a:pPr>
          <a:r>
            <a:rPr lang="en-US" sz="1600" kern="1200" dirty="0"/>
            <a:t>Company code segment</a:t>
          </a:r>
        </a:p>
        <a:p>
          <a:pPr lvl="0" algn="ctr" defTabSz="711200">
            <a:lnSpc>
              <a:spcPct val="90000"/>
            </a:lnSpc>
            <a:spcBef>
              <a:spcPct val="0"/>
            </a:spcBef>
            <a:spcAft>
              <a:spcPct val="35000"/>
            </a:spcAft>
          </a:pPr>
          <a:endParaRPr lang="en-US" sz="1600" kern="1200" dirty="0"/>
        </a:p>
      </dsp:txBody>
      <dsp:txXfrm>
        <a:off x="341021" y="526293"/>
        <a:ext cx="2700099" cy="528432"/>
      </dsp:txXfrm>
    </dsp:sp>
    <dsp:sp modelId="{E7F6F7A8-6C63-4AF2-B182-5AE0AAD495AD}">
      <dsp:nvSpPr>
        <dsp:cNvPr id="0" name=""/>
        <dsp:cNvSpPr/>
      </dsp:nvSpPr>
      <dsp:spPr>
        <a:xfrm>
          <a:off x="341021" y="1136023"/>
          <a:ext cx="2700099" cy="528432"/>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a:t>Sales area segment</a:t>
          </a:r>
        </a:p>
      </dsp:txBody>
      <dsp:txXfrm>
        <a:off x="341021" y="1136023"/>
        <a:ext cx="2700099" cy="528432"/>
      </dsp:txXfrm>
    </dsp:sp>
    <dsp:sp modelId="{0F135966-9DF2-4544-A978-D995CF545F2E}">
      <dsp:nvSpPr>
        <dsp:cNvPr id="0" name=""/>
        <dsp:cNvSpPr/>
      </dsp:nvSpPr>
      <dsp:spPr>
        <a:xfrm>
          <a:off x="3631767" y="0"/>
          <a:ext cx="3375124" cy="17526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u="sng" kern="1200" dirty="0"/>
            <a:t>Vendor master</a:t>
          </a:r>
          <a:endParaRPr lang="en-US" sz="1800" kern="1200" dirty="0"/>
        </a:p>
      </dsp:txBody>
      <dsp:txXfrm>
        <a:off x="3631767" y="0"/>
        <a:ext cx="3375124" cy="525780"/>
      </dsp:txXfrm>
    </dsp:sp>
    <dsp:sp modelId="{BA765A0B-62AF-4651-9B87-C3D783E000FC}">
      <dsp:nvSpPr>
        <dsp:cNvPr id="0" name=""/>
        <dsp:cNvSpPr/>
      </dsp:nvSpPr>
      <dsp:spPr>
        <a:xfrm>
          <a:off x="3969279" y="526293"/>
          <a:ext cx="2700099" cy="528432"/>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a:t>Company code segment</a:t>
          </a:r>
        </a:p>
      </dsp:txBody>
      <dsp:txXfrm>
        <a:off x="3969279" y="526293"/>
        <a:ext cx="2700099" cy="528432"/>
      </dsp:txXfrm>
    </dsp:sp>
    <dsp:sp modelId="{69E3C9A2-E31E-4639-BC8E-8B275234387B}">
      <dsp:nvSpPr>
        <dsp:cNvPr id="0" name=""/>
        <dsp:cNvSpPr/>
      </dsp:nvSpPr>
      <dsp:spPr>
        <a:xfrm>
          <a:off x="3969279" y="1136023"/>
          <a:ext cx="2700099" cy="528432"/>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a:t>Purchasing organization segment</a:t>
          </a:r>
        </a:p>
      </dsp:txBody>
      <dsp:txXfrm>
        <a:off x="3969279" y="1136023"/>
        <a:ext cx="2700099" cy="528432"/>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32771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88620" y="2999"/>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Default values</a:t>
          </a:r>
        </a:p>
      </dsp:txBody>
      <dsp:txXfrm>
        <a:off x="388620" y="2999"/>
        <a:ext cx="5440680" cy="649440"/>
      </dsp:txXfrm>
    </dsp:sp>
    <dsp:sp modelId="{4447009D-8EA2-41AA-BBF3-3154EA9B2F24}">
      <dsp:nvSpPr>
        <dsp:cNvPr id="0" name=""/>
        <dsp:cNvSpPr/>
      </dsp:nvSpPr>
      <dsp:spPr>
        <a:xfrm>
          <a:off x="0" y="132563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44138" y="94158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Change control</a:t>
          </a:r>
        </a:p>
      </dsp:txBody>
      <dsp:txXfrm>
        <a:off x="444138" y="941580"/>
        <a:ext cx="5440680" cy="649440"/>
      </dsp:txXfrm>
    </dsp:sp>
    <dsp:sp modelId="{0B15E5D7-78A0-46A8-B805-14B307C3929F}">
      <dsp:nvSpPr>
        <dsp:cNvPr id="0" name=""/>
        <dsp:cNvSpPr/>
      </dsp:nvSpPr>
      <dsp:spPr>
        <a:xfrm>
          <a:off x="0" y="232356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88620" y="1998839"/>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Document reversal</a:t>
          </a:r>
        </a:p>
      </dsp:txBody>
      <dsp:txXfrm>
        <a:off x="388620" y="1998839"/>
        <a:ext cx="5440680" cy="649440"/>
      </dsp:txXfrm>
    </dsp:sp>
    <dsp:sp modelId="{E4831231-EA6F-485D-A4BA-3A5CF0E78F22}">
      <dsp:nvSpPr>
        <dsp:cNvPr id="0" name=""/>
        <dsp:cNvSpPr/>
      </dsp:nvSpPr>
      <dsp:spPr>
        <a:xfrm>
          <a:off x="0" y="332148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88620" y="299676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Payment terms and cash discounts</a:t>
          </a:r>
        </a:p>
      </dsp:txBody>
      <dsp:txXfrm>
        <a:off x="388620" y="2996760"/>
        <a:ext cx="5440680" cy="649440"/>
      </dsp:txXfrm>
    </dsp:sp>
    <dsp:sp modelId="{2A52738D-7113-4EF8-9685-E437BE1D1885}">
      <dsp:nvSpPr>
        <dsp:cNvPr id="0" name=""/>
        <dsp:cNvSpPr/>
      </dsp:nvSpPr>
      <dsp:spPr>
        <a:xfrm>
          <a:off x="0" y="431940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388620" y="3994680"/>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Cross-company code transactions</a:t>
          </a:r>
        </a:p>
      </dsp:txBody>
      <dsp:txXfrm>
        <a:off x="388620" y="3994680"/>
        <a:ext cx="5440680" cy="64944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ADA9E7-A026-4006-B9EB-00DBCD7FC89E}">
      <dsp:nvSpPr>
        <dsp:cNvPr id="0" name=""/>
        <dsp:cNvSpPr/>
      </dsp:nvSpPr>
      <dsp:spPr>
        <a:xfrm rot="10800000">
          <a:off x="1608395" y="1246"/>
          <a:ext cx="5134119" cy="86293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6446" tIns="91440" rIns="170688" bIns="91440" numCol="1" spcCol="1270" anchor="ctr" anchorCtr="0">
          <a:noAutofit/>
        </a:bodyPr>
        <a:lstStyle/>
        <a:p>
          <a:pPr lvl="0" algn="l" defTabSz="1066800">
            <a:lnSpc>
              <a:spcPct val="90000"/>
            </a:lnSpc>
            <a:spcBef>
              <a:spcPct val="0"/>
            </a:spcBef>
            <a:spcAft>
              <a:spcPct val="35000"/>
            </a:spcAft>
          </a:pPr>
          <a:endParaRPr lang="en-US" sz="2400" b="1" kern="1200" dirty="0"/>
        </a:p>
        <a:p>
          <a:pPr lvl="0" algn="l" defTabSz="1066800">
            <a:lnSpc>
              <a:spcPct val="90000"/>
            </a:lnSpc>
            <a:spcBef>
              <a:spcPct val="0"/>
            </a:spcBef>
            <a:spcAft>
              <a:spcPct val="35000"/>
            </a:spcAft>
          </a:pPr>
          <a:r>
            <a:rPr lang="en-US" sz="2400" b="1" kern="1200" dirty="0"/>
            <a:t>DOCUMENT CONTROL</a:t>
          </a:r>
          <a:r>
            <a:rPr lang="en-US" sz="2800" kern="1200" dirty="0"/>
            <a:t>	</a:t>
          </a:r>
        </a:p>
      </dsp:txBody>
      <dsp:txXfrm rot="10800000">
        <a:off x="1608395" y="1246"/>
        <a:ext cx="5134119" cy="862937"/>
      </dsp:txXfrm>
    </dsp:sp>
    <dsp:sp modelId="{5F9BBABF-CCD6-4B22-B8FA-574E54FB4701}">
      <dsp:nvSpPr>
        <dsp:cNvPr id="0" name=""/>
        <dsp:cNvSpPr/>
      </dsp:nvSpPr>
      <dsp:spPr>
        <a:xfrm>
          <a:off x="1029884" y="1246"/>
          <a:ext cx="1122495" cy="862937"/>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F277F5B1-086D-4C23-A77B-A3D29C473B25}">
      <dsp:nvSpPr>
        <dsp:cNvPr id="0" name=""/>
        <dsp:cNvSpPr/>
      </dsp:nvSpPr>
      <dsp:spPr>
        <a:xfrm rot="10800000">
          <a:off x="1608395" y="1511631"/>
          <a:ext cx="5134119" cy="86293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6446" tIns="91440" rIns="170688" bIns="91440" numCol="1" spcCol="1270" anchor="ctr" anchorCtr="0">
          <a:noAutofit/>
        </a:bodyPr>
        <a:lstStyle/>
        <a:p>
          <a:pPr lvl="0" algn="just" defTabSz="1066800">
            <a:lnSpc>
              <a:spcPct val="90000"/>
            </a:lnSpc>
            <a:spcBef>
              <a:spcPct val="0"/>
            </a:spcBef>
            <a:spcAft>
              <a:spcPct val="35000"/>
            </a:spcAft>
          </a:pPr>
          <a:r>
            <a:rPr lang="en-US" sz="2400" b="1" kern="1200" dirty="0"/>
            <a:t>POSTING CONTROL</a:t>
          </a:r>
        </a:p>
      </dsp:txBody>
      <dsp:txXfrm rot="10800000">
        <a:off x="1608395" y="1511631"/>
        <a:ext cx="5134119" cy="862937"/>
      </dsp:txXfrm>
    </dsp:sp>
    <dsp:sp modelId="{92EB4277-B14C-466A-88AA-72E84A6DE29A}">
      <dsp:nvSpPr>
        <dsp:cNvPr id="0" name=""/>
        <dsp:cNvSpPr/>
      </dsp:nvSpPr>
      <dsp:spPr>
        <a:xfrm>
          <a:off x="1029884" y="1511631"/>
          <a:ext cx="1122495" cy="862937"/>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9C3257E-DC93-456D-9840-392686373DAB}">
      <dsp:nvSpPr>
        <dsp:cNvPr id="0" name=""/>
        <dsp:cNvSpPr/>
      </dsp:nvSpPr>
      <dsp:spPr>
        <a:xfrm rot="10800000">
          <a:off x="1608395" y="3022015"/>
          <a:ext cx="5134119" cy="86293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6446" tIns="91440" rIns="170688" bIns="91440" numCol="1" spcCol="1270" anchor="ctr" anchorCtr="0">
          <a:noAutofit/>
        </a:bodyPr>
        <a:lstStyle/>
        <a:p>
          <a:pPr lvl="0" algn="l" defTabSz="1066800">
            <a:lnSpc>
              <a:spcPct val="90000"/>
            </a:lnSpc>
            <a:spcBef>
              <a:spcPct val="0"/>
            </a:spcBef>
            <a:spcAft>
              <a:spcPct val="35000"/>
            </a:spcAft>
          </a:pPr>
          <a:r>
            <a:rPr lang="en-US" sz="2400" b="1" kern="1200" dirty="0"/>
            <a:t>CLEARING PROCESS</a:t>
          </a:r>
        </a:p>
      </dsp:txBody>
      <dsp:txXfrm rot="10800000">
        <a:off x="1608395" y="3022015"/>
        <a:ext cx="5134119" cy="862937"/>
      </dsp:txXfrm>
    </dsp:sp>
    <dsp:sp modelId="{7D710B65-CBDB-41FA-B456-67E20343AED3}">
      <dsp:nvSpPr>
        <dsp:cNvPr id="0" name=""/>
        <dsp:cNvSpPr/>
      </dsp:nvSpPr>
      <dsp:spPr>
        <a:xfrm>
          <a:off x="1029884" y="3022015"/>
          <a:ext cx="1122495" cy="862937"/>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448620"/>
          <a:ext cx="69342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46710" y="109139"/>
          <a:ext cx="4853940" cy="67896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lvl="0" algn="l" defTabSz="1022350">
            <a:lnSpc>
              <a:spcPct val="90000"/>
            </a:lnSpc>
            <a:spcBef>
              <a:spcPct val="0"/>
            </a:spcBef>
            <a:spcAft>
              <a:spcPct val="35000"/>
            </a:spcAft>
          </a:pPr>
          <a:r>
            <a:rPr lang="en-US" sz="2300" kern="1200" dirty="0"/>
            <a:t>Clearing open items</a:t>
          </a:r>
        </a:p>
      </dsp:txBody>
      <dsp:txXfrm>
        <a:off x="346710" y="109139"/>
        <a:ext cx="4853940" cy="678960"/>
      </dsp:txXfrm>
    </dsp:sp>
    <dsp:sp modelId="{4447009D-8EA2-41AA-BBF3-3154EA9B2F24}">
      <dsp:nvSpPr>
        <dsp:cNvPr id="0" name=""/>
        <dsp:cNvSpPr/>
      </dsp:nvSpPr>
      <dsp:spPr>
        <a:xfrm>
          <a:off x="0" y="1491900"/>
          <a:ext cx="69342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96240" y="1090383"/>
          <a:ext cx="4853940" cy="67896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lvl="0" algn="l" defTabSz="1022350">
            <a:lnSpc>
              <a:spcPct val="90000"/>
            </a:lnSpc>
            <a:spcBef>
              <a:spcPct val="0"/>
            </a:spcBef>
            <a:spcAft>
              <a:spcPct val="35000"/>
            </a:spcAft>
          </a:pPr>
          <a:r>
            <a:rPr lang="en-US" sz="2300" kern="1200" dirty="0"/>
            <a:t>Incoming and outgoing payments</a:t>
          </a:r>
        </a:p>
      </dsp:txBody>
      <dsp:txXfrm>
        <a:off x="396240" y="1090383"/>
        <a:ext cx="4853940" cy="678960"/>
      </dsp:txXfrm>
    </dsp:sp>
    <dsp:sp modelId="{0B15E5D7-78A0-46A8-B805-14B307C3929F}">
      <dsp:nvSpPr>
        <dsp:cNvPr id="0" name=""/>
        <dsp:cNvSpPr/>
      </dsp:nvSpPr>
      <dsp:spPr>
        <a:xfrm>
          <a:off x="0" y="2535180"/>
          <a:ext cx="69342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46710" y="2195700"/>
          <a:ext cx="4853940" cy="67896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lvl="0" algn="l" defTabSz="1022350">
            <a:lnSpc>
              <a:spcPct val="90000"/>
            </a:lnSpc>
            <a:spcBef>
              <a:spcPct val="0"/>
            </a:spcBef>
            <a:spcAft>
              <a:spcPct val="35000"/>
            </a:spcAft>
          </a:pPr>
          <a:r>
            <a:rPr lang="en-US" sz="2300" kern="1200" dirty="0"/>
            <a:t>Payment differences</a:t>
          </a:r>
        </a:p>
      </dsp:txBody>
      <dsp:txXfrm>
        <a:off x="346710" y="2195700"/>
        <a:ext cx="4853940" cy="678960"/>
      </dsp:txXfrm>
    </dsp:sp>
    <dsp:sp modelId="{E4831231-EA6F-485D-A4BA-3A5CF0E78F22}">
      <dsp:nvSpPr>
        <dsp:cNvPr id="0" name=""/>
        <dsp:cNvSpPr/>
      </dsp:nvSpPr>
      <dsp:spPr>
        <a:xfrm>
          <a:off x="0" y="3578460"/>
          <a:ext cx="69342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46710" y="3238980"/>
          <a:ext cx="4853940" cy="67896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lvl="0" algn="l" defTabSz="1022350">
            <a:lnSpc>
              <a:spcPct val="90000"/>
            </a:lnSpc>
            <a:spcBef>
              <a:spcPct val="0"/>
            </a:spcBef>
            <a:spcAft>
              <a:spcPct val="35000"/>
            </a:spcAft>
          </a:pPr>
          <a:r>
            <a:rPr lang="en-US" sz="2300" kern="1200" dirty="0"/>
            <a:t>Exchange rate differences</a:t>
          </a:r>
        </a:p>
      </dsp:txBody>
      <dsp:txXfrm>
        <a:off x="346710" y="3238980"/>
        <a:ext cx="4853940" cy="67896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448620"/>
          <a:ext cx="69342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46710" y="109139"/>
          <a:ext cx="4853940" cy="67896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lvl="0" algn="l" defTabSz="1022350">
            <a:lnSpc>
              <a:spcPct val="90000"/>
            </a:lnSpc>
            <a:spcBef>
              <a:spcPct val="0"/>
            </a:spcBef>
            <a:spcAft>
              <a:spcPct val="35000"/>
            </a:spcAft>
          </a:pPr>
          <a:r>
            <a:rPr lang="en-US" sz="2300" kern="1200" dirty="0"/>
            <a:t>Clearing open items</a:t>
          </a:r>
        </a:p>
      </dsp:txBody>
      <dsp:txXfrm>
        <a:off x="346710" y="109139"/>
        <a:ext cx="4853940" cy="678960"/>
      </dsp:txXfrm>
    </dsp:sp>
    <dsp:sp modelId="{4447009D-8EA2-41AA-BBF3-3154EA9B2F24}">
      <dsp:nvSpPr>
        <dsp:cNvPr id="0" name=""/>
        <dsp:cNvSpPr/>
      </dsp:nvSpPr>
      <dsp:spPr>
        <a:xfrm>
          <a:off x="0" y="1491900"/>
          <a:ext cx="69342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96240" y="1090383"/>
          <a:ext cx="4853940" cy="67896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lvl="0" algn="l" defTabSz="1022350">
            <a:lnSpc>
              <a:spcPct val="90000"/>
            </a:lnSpc>
            <a:spcBef>
              <a:spcPct val="0"/>
            </a:spcBef>
            <a:spcAft>
              <a:spcPct val="35000"/>
            </a:spcAft>
          </a:pPr>
          <a:r>
            <a:rPr lang="en-US" sz="2300" kern="1200" dirty="0"/>
            <a:t>Incoming and outgoing payments</a:t>
          </a:r>
        </a:p>
      </dsp:txBody>
      <dsp:txXfrm>
        <a:off x="396240" y="1090383"/>
        <a:ext cx="4853940" cy="678960"/>
      </dsp:txXfrm>
    </dsp:sp>
    <dsp:sp modelId="{0B15E5D7-78A0-46A8-B805-14B307C3929F}">
      <dsp:nvSpPr>
        <dsp:cNvPr id="0" name=""/>
        <dsp:cNvSpPr/>
      </dsp:nvSpPr>
      <dsp:spPr>
        <a:xfrm>
          <a:off x="0" y="2535180"/>
          <a:ext cx="69342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46710" y="2195700"/>
          <a:ext cx="4853940" cy="67896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lvl="0" algn="l" defTabSz="1022350">
            <a:lnSpc>
              <a:spcPct val="90000"/>
            </a:lnSpc>
            <a:spcBef>
              <a:spcPct val="0"/>
            </a:spcBef>
            <a:spcAft>
              <a:spcPct val="35000"/>
            </a:spcAft>
          </a:pPr>
          <a:r>
            <a:rPr lang="en-US" sz="2300" kern="1200" dirty="0"/>
            <a:t>Payment differences</a:t>
          </a:r>
        </a:p>
      </dsp:txBody>
      <dsp:txXfrm>
        <a:off x="346710" y="2195700"/>
        <a:ext cx="4853940" cy="678960"/>
      </dsp:txXfrm>
    </dsp:sp>
    <dsp:sp modelId="{E4831231-EA6F-485D-A4BA-3A5CF0E78F22}">
      <dsp:nvSpPr>
        <dsp:cNvPr id="0" name=""/>
        <dsp:cNvSpPr/>
      </dsp:nvSpPr>
      <dsp:spPr>
        <a:xfrm>
          <a:off x="0" y="3578460"/>
          <a:ext cx="69342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46710" y="3238980"/>
          <a:ext cx="4853940" cy="67896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lvl="0" algn="l" defTabSz="1022350">
            <a:lnSpc>
              <a:spcPct val="90000"/>
            </a:lnSpc>
            <a:spcBef>
              <a:spcPct val="0"/>
            </a:spcBef>
            <a:spcAft>
              <a:spcPct val="35000"/>
            </a:spcAft>
          </a:pPr>
          <a:r>
            <a:rPr lang="en-US" sz="2300" kern="1200" dirty="0"/>
            <a:t>Exchange rate differences</a:t>
          </a:r>
        </a:p>
      </dsp:txBody>
      <dsp:txXfrm>
        <a:off x="346710" y="3238980"/>
        <a:ext cx="4853940" cy="678960"/>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410520"/>
          <a:ext cx="6858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42900" y="71040"/>
          <a:ext cx="4800600" cy="67896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lvl="0" algn="l" defTabSz="1022350">
            <a:lnSpc>
              <a:spcPct val="90000"/>
            </a:lnSpc>
            <a:spcBef>
              <a:spcPct val="0"/>
            </a:spcBef>
            <a:spcAft>
              <a:spcPct val="35000"/>
            </a:spcAft>
          </a:pPr>
          <a:r>
            <a:rPr lang="en-US" sz="2300" kern="1200" dirty="0"/>
            <a:t>Clearing open items</a:t>
          </a:r>
        </a:p>
      </dsp:txBody>
      <dsp:txXfrm>
        <a:off x="342900" y="71040"/>
        <a:ext cx="4800600" cy="678960"/>
      </dsp:txXfrm>
    </dsp:sp>
    <dsp:sp modelId="{4447009D-8EA2-41AA-BBF3-3154EA9B2F24}">
      <dsp:nvSpPr>
        <dsp:cNvPr id="0" name=""/>
        <dsp:cNvSpPr/>
      </dsp:nvSpPr>
      <dsp:spPr>
        <a:xfrm>
          <a:off x="0" y="1453800"/>
          <a:ext cx="6858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91886" y="1052283"/>
          <a:ext cx="4800600" cy="67896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lvl="0" algn="l" defTabSz="1022350">
            <a:lnSpc>
              <a:spcPct val="90000"/>
            </a:lnSpc>
            <a:spcBef>
              <a:spcPct val="0"/>
            </a:spcBef>
            <a:spcAft>
              <a:spcPct val="35000"/>
            </a:spcAft>
          </a:pPr>
          <a:r>
            <a:rPr lang="en-US" sz="2300" kern="1200" dirty="0"/>
            <a:t>Incoming and outgoing payments</a:t>
          </a:r>
        </a:p>
      </dsp:txBody>
      <dsp:txXfrm>
        <a:off x="391886" y="1052283"/>
        <a:ext cx="4800600" cy="678960"/>
      </dsp:txXfrm>
    </dsp:sp>
    <dsp:sp modelId="{0B15E5D7-78A0-46A8-B805-14B307C3929F}">
      <dsp:nvSpPr>
        <dsp:cNvPr id="0" name=""/>
        <dsp:cNvSpPr/>
      </dsp:nvSpPr>
      <dsp:spPr>
        <a:xfrm>
          <a:off x="0" y="2497080"/>
          <a:ext cx="6858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42900" y="2157600"/>
          <a:ext cx="4800600" cy="67896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lvl="0" algn="l" defTabSz="1022350">
            <a:lnSpc>
              <a:spcPct val="90000"/>
            </a:lnSpc>
            <a:spcBef>
              <a:spcPct val="0"/>
            </a:spcBef>
            <a:spcAft>
              <a:spcPct val="35000"/>
            </a:spcAft>
          </a:pPr>
          <a:r>
            <a:rPr lang="en-US" sz="2300" kern="1200" dirty="0"/>
            <a:t>Payment differences</a:t>
          </a:r>
        </a:p>
      </dsp:txBody>
      <dsp:txXfrm>
        <a:off x="342900" y="2157600"/>
        <a:ext cx="4800600" cy="678960"/>
      </dsp:txXfrm>
    </dsp:sp>
    <dsp:sp modelId="{E4831231-EA6F-485D-A4BA-3A5CF0E78F22}">
      <dsp:nvSpPr>
        <dsp:cNvPr id="0" name=""/>
        <dsp:cNvSpPr/>
      </dsp:nvSpPr>
      <dsp:spPr>
        <a:xfrm>
          <a:off x="0" y="3540360"/>
          <a:ext cx="6858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42900" y="3200880"/>
          <a:ext cx="4800600" cy="67896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lvl="0" algn="l" defTabSz="1022350">
            <a:lnSpc>
              <a:spcPct val="90000"/>
            </a:lnSpc>
            <a:spcBef>
              <a:spcPct val="0"/>
            </a:spcBef>
            <a:spcAft>
              <a:spcPct val="35000"/>
            </a:spcAft>
          </a:pPr>
          <a:r>
            <a:rPr lang="en-US" sz="2300" kern="1200" dirty="0"/>
            <a:t>Exchange rate differences</a:t>
          </a:r>
        </a:p>
      </dsp:txBody>
      <dsp:txXfrm>
        <a:off x="342900" y="3200880"/>
        <a:ext cx="4800600" cy="678960"/>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328439"/>
          <a:ext cx="66294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31470" y="18479"/>
          <a:ext cx="464058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5403" tIns="0" rIns="175403" bIns="0" numCol="1" spcCol="1270" anchor="ctr" anchorCtr="0">
          <a:noAutofit/>
        </a:bodyPr>
        <a:lstStyle/>
        <a:p>
          <a:pPr lvl="0" algn="l" defTabSz="933450">
            <a:lnSpc>
              <a:spcPct val="90000"/>
            </a:lnSpc>
            <a:spcBef>
              <a:spcPct val="0"/>
            </a:spcBef>
            <a:spcAft>
              <a:spcPct val="35000"/>
            </a:spcAft>
          </a:pPr>
          <a:r>
            <a:rPr lang="en-US" sz="2100" kern="1200" dirty="0"/>
            <a:t>Clearing open items</a:t>
          </a:r>
        </a:p>
      </dsp:txBody>
      <dsp:txXfrm>
        <a:off x="331470" y="18479"/>
        <a:ext cx="4640580" cy="619920"/>
      </dsp:txXfrm>
    </dsp:sp>
    <dsp:sp modelId="{4447009D-8EA2-41AA-BBF3-3154EA9B2F24}">
      <dsp:nvSpPr>
        <dsp:cNvPr id="0" name=""/>
        <dsp:cNvSpPr/>
      </dsp:nvSpPr>
      <dsp:spPr>
        <a:xfrm>
          <a:off x="0" y="1280999"/>
          <a:ext cx="66294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78823" y="914397"/>
          <a:ext cx="464058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5403" tIns="0" rIns="175403" bIns="0" numCol="1" spcCol="1270" anchor="ctr" anchorCtr="0">
          <a:noAutofit/>
        </a:bodyPr>
        <a:lstStyle/>
        <a:p>
          <a:pPr lvl="0" algn="l" defTabSz="933450">
            <a:lnSpc>
              <a:spcPct val="90000"/>
            </a:lnSpc>
            <a:spcBef>
              <a:spcPct val="0"/>
            </a:spcBef>
            <a:spcAft>
              <a:spcPct val="35000"/>
            </a:spcAft>
          </a:pPr>
          <a:r>
            <a:rPr lang="en-US" sz="2100" kern="1200" dirty="0"/>
            <a:t>Incoming and outgoing payments</a:t>
          </a:r>
        </a:p>
      </dsp:txBody>
      <dsp:txXfrm>
        <a:off x="378823" y="914397"/>
        <a:ext cx="4640580" cy="619920"/>
      </dsp:txXfrm>
    </dsp:sp>
    <dsp:sp modelId="{0B15E5D7-78A0-46A8-B805-14B307C3929F}">
      <dsp:nvSpPr>
        <dsp:cNvPr id="0" name=""/>
        <dsp:cNvSpPr/>
      </dsp:nvSpPr>
      <dsp:spPr>
        <a:xfrm>
          <a:off x="0" y="2233560"/>
          <a:ext cx="66294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31470" y="1923600"/>
          <a:ext cx="4640580" cy="61992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5403" tIns="0" rIns="175403" bIns="0" numCol="1" spcCol="1270" anchor="ctr" anchorCtr="0">
          <a:noAutofit/>
        </a:bodyPr>
        <a:lstStyle/>
        <a:p>
          <a:pPr lvl="0" algn="l" defTabSz="933450">
            <a:lnSpc>
              <a:spcPct val="90000"/>
            </a:lnSpc>
            <a:spcBef>
              <a:spcPct val="0"/>
            </a:spcBef>
            <a:spcAft>
              <a:spcPct val="35000"/>
            </a:spcAft>
          </a:pPr>
          <a:r>
            <a:rPr lang="en-US" sz="2100" kern="1200" dirty="0"/>
            <a:t>Payment differences</a:t>
          </a:r>
        </a:p>
      </dsp:txBody>
      <dsp:txXfrm>
        <a:off x="331470" y="1923600"/>
        <a:ext cx="4640580" cy="619920"/>
      </dsp:txXfrm>
    </dsp:sp>
    <dsp:sp modelId="{E4831231-EA6F-485D-A4BA-3A5CF0E78F22}">
      <dsp:nvSpPr>
        <dsp:cNvPr id="0" name=""/>
        <dsp:cNvSpPr/>
      </dsp:nvSpPr>
      <dsp:spPr>
        <a:xfrm>
          <a:off x="0" y="3186120"/>
          <a:ext cx="66294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31470" y="2876160"/>
          <a:ext cx="464058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75403" tIns="0" rIns="175403" bIns="0" numCol="1" spcCol="1270" anchor="ctr" anchorCtr="0">
          <a:noAutofit/>
        </a:bodyPr>
        <a:lstStyle/>
        <a:p>
          <a:pPr lvl="0" algn="l" defTabSz="933450">
            <a:lnSpc>
              <a:spcPct val="90000"/>
            </a:lnSpc>
            <a:spcBef>
              <a:spcPct val="0"/>
            </a:spcBef>
            <a:spcAft>
              <a:spcPct val="35000"/>
            </a:spcAft>
          </a:pPr>
          <a:r>
            <a:rPr lang="en-US" sz="2100" kern="1200" dirty="0"/>
            <a:t>Exchange rate differences</a:t>
          </a:r>
        </a:p>
      </dsp:txBody>
      <dsp:txXfrm>
        <a:off x="331470" y="2876160"/>
        <a:ext cx="4640580" cy="61992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782700"/>
          <a:ext cx="76200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81000" y="487499"/>
          <a:ext cx="5334000" cy="59040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sz="2000" kern="1200" dirty="0"/>
            <a:t>Document structure</a:t>
          </a:r>
        </a:p>
      </dsp:txBody>
      <dsp:txXfrm>
        <a:off x="381000" y="487499"/>
        <a:ext cx="5334000" cy="590400"/>
      </dsp:txXfrm>
    </dsp:sp>
    <dsp:sp modelId="{4447009D-8EA2-41AA-BBF3-3154EA9B2F24}">
      <dsp:nvSpPr>
        <dsp:cNvPr id="0" name=""/>
        <dsp:cNvSpPr/>
      </dsp:nvSpPr>
      <dsp:spPr>
        <a:xfrm>
          <a:off x="0" y="1689900"/>
          <a:ext cx="76200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2856" y="1340755"/>
          <a:ext cx="5334000" cy="59040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sz="2000" kern="1200" dirty="0"/>
            <a:t>Posting Periods</a:t>
          </a:r>
        </a:p>
      </dsp:txBody>
      <dsp:txXfrm>
        <a:off x="362856" y="1340755"/>
        <a:ext cx="5334000" cy="590400"/>
      </dsp:txXfrm>
    </dsp:sp>
    <dsp:sp modelId="{0B15E5D7-78A0-46A8-B805-14B307C3929F}">
      <dsp:nvSpPr>
        <dsp:cNvPr id="0" name=""/>
        <dsp:cNvSpPr/>
      </dsp:nvSpPr>
      <dsp:spPr>
        <a:xfrm>
          <a:off x="0" y="2597100"/>
          <a:ext cx="76200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81000" y="2301900"/>
          <a:ext cx="5334000" cy="59040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sz="2000" kern="1200" dirty="0"/>
            <a:t>Posting Authorizations</a:t>
          </a:r>
        </a:p>
      </dsp:txBody>
      <dsp:txXfrm>
        <a:off x="381000" y="2301900"/>
        <a:ext cx="5334000" cy="590400"/>
      </dsp:txXfrm>
    </dsp:sp>
    <dsp:sp modelId="{E4831231-EA6F-485D-A4BA-3A5CF0E78F22}">
      <dsp:nvSpPr>
        <dsp:cNvPr id="0" name=""/>
        <dsp:cNvSpPr/>
      </dsp:nvSpPr>
      <dsp:spPr>
        <a:xfrm>
          <a:off x="0" y="3504300"/>
          <a:ext cx="76200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81000" y="3209100"/>
          <a:ext cx="5334000" cy="59040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sz="2000" kern="1200" dirty="0"/>
            <a:t>Simple documents in Financial Accounting</a:t>
          </a:r>
        </a:p>
      </dsp:txBody>
      <dsp:txXfrm>
        <a:off x="381000" y="3209100"/>
        <a:ext cx="5334000" cy="590400"/>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328439"/>
          <a:ext cx="6858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42900" y="18479"/>
          <a:ext cx="48006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lvl="0" algn="l" defTabSz="933450">
            <a:lnSpc>
              <a:spcPct val="90000"/>
            </a:lnSpc>
            <a:spcBef>
              <a:spcPct val="0"/>
            </a:spcBef>
            <a:spcAft>
              <a:spcPct val="35000"/>
            </a:spcAft>
          </a:pPr>
          <a:r>
            <a:rPr lang="en-US" sz="2100" kern="1200" dirty="0"/>
            <a:t>Clearing open items</a:t>
          </a:r>
        </a:p>
      </dsp:txBody>
      <dsp:txXfrm>
        <a:off x="342900" y="18479"/>
        <a:ext cx="4800600" cy="619920"/>
      </dsp:txXfrm>
    </dsp:sp>
    <dsp:sp modelId="{4447009D-8EA2-41AA-BBF3-3154EA9B2F24}">
      <dsp:nvSpPr>
        <dsp:cNvPr id="0" name=""/>
        <dsp:cNvSpPr/>
      </dsp:nvSpPr>
      <dsp:spPr>
        <a:xfrm>
          <a:off x="0" y="1280999"/>
          <a:ext cx="6858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91886" y="914397"/>
          <a:ext cx="48006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lvl="0" algn="l" defTabSz="933450">
            <a:lnSpc>
              <a:spcPct val="90000"/>
            </a:lnSpc>
            <a:spcBef>
              <a:spcPct val="0"/>
            </a:spcBef>
            <a:spcAft>
              <a:spcPct val="35000"/>
            </a:spcAft>
          </a:pPr>
          <a:r>
            <a:rPr lang="en-US" sz="2100" kern="1200" dirty="0"/>
            <a:t>Incoming and outgoing payments</a:t>
          </a:r>
        </a:p>
      </dsp:txBody>
      <dsp:txXfrm>
        <a:off x="391886" y="914397"/>
        <a:ext cx="4800600" cy="619920"/>
      </dsp:txXfrm>
    </dsp:sp>
    <dsp:sp modelId="{0B15E5D7-78A0-46A8-B805-14B307C3929F}">
      <dsp:nvSpPr>
        <dsp:cNvPr id="0" name=""/>
        <dsp:cNvSpPr/>
      </dsp:nvSpPr>
      <dsp:spPr>
        <a:xfrm>
          <a:off x="0" y="2233560"/>
          <a:ext cx="6858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42900" y="1923600"/>
          <a:ext cx="48006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lvl="0" algn="l" defTabSz="933450">
            <a:lnSpc>
              <a:spcPct val="90000"/>
            </a:lnSpc>
            <a:spcBef>
              <a:spcPct val="0"/>
            </a:spcBef>
            <a:spcAft>
              <a:spcPct val="35000"/>
            </a:spcAft>
          </a:pPr>
          <a:r>
            <a:rPr lang="en-US" sz="2100" kern="1200" dirty="0"/>
            <a:t>Payment differences</a:t>
          </a:r>
        </a:p>
      </dsp:txBody>
      <dsp:txXfrm>
        <a:off x="342900" y="1923600"/>
        <a:ext cx="4800600" cy="619920"/>
      </dsp:txXfrm>
    </dsp:sp>
    <dsp:sp modelId="{E4831231-EA6F-485D-A4BA-3A5CF0E78F22}">
      <dsp:nvSpPr>
        <dsp:cNvPr id="0" name=""/>
        <dsp:cNvSpPr/>
      </dsp:nvSpPr>
      <dsp:spPr>
        <a:xfrm>
          <a:off x="0" y="3186120"/>
          <a:ext cx="6858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42900" y="2876160"/>
          <a:ext cx="4800600" cy="61992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lvl="0" algn="l" defTabSz="933450">
            <a:lnSpc>
              <a:spcPct val="90000"/>
            </a:lnSpc>
            <a:spcBef>
              <a:spcPct val="0"/>
            </a:spcBef>
            <a:spcAft>
              <a:spcPct val="35000"/>
            </a:spcAft>
          </a:pPr>
          <a:r>
            <a:rPr lang="en-US" sz="2100" kern="1200" dirty="0"/>
            <a:t>Exchange rate differences</a:t>
          </a:r>
        </a:p>
      </dsp:txBody>
      <dsp:txXfrm>
        <a:off x="342900" y="2876160"/>
        <a:ext cx="4800600" cy="6199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782700"/>
          <a:ext cx="76200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81000" y="487499"/>
          <a:ext cx="5334000" cy="59040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sz="2000" kern="1200" dirty="0"/>
            <a:t>Document structure</a:t>
          </a:r>
        </a:p>
      </dsp:txBody>
      <dsp:txXfrm>
        <a:off x="381000" y="487499"/>
        <a:ext cx="5334000" cy="590400"/>
      </dsp:txXfrm>
    </dsp:sp>
    <dsp:sp modelId="{4447009D-8EA2-41AA-BBF3-3154EA9B2F24}">
      <dsp:nvSpPr>
        <dsp:cNvPr id="0" name=""/>
        <dsp:cNvSpPr/>
      </dsp:nvSpPr>
      <dsp:spPr>
        <a:xfrm>
          <a:off x="0" y="1689900"/>
          <a:ext cx="76200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2856" y="1340755"/>
          <a:ext cx="5334000" cy="59040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sz="2000" kern="1200" dirty="0"/>
            <a:t>Posting Periods</a:t>
          </a:r>
        </a:p>
      </dsp:txBody>
      <dsp:txXfrm>
        <a:off x="362856" y="1340755"/>
        <a:ext cx="5334000" cy="590400"/>
      </dsp:txXfrm>
    </dsp:sp>
    <dsp:sp modelId="{0B15E5D7-78A0-46A8-B805-14B307C3929F}">
      <dsp:nvSpPr>
        <dsp:cNvPr id="0" name=""/>
        <dsp:cNvSpPr/>
      </dsp:nvSpPr>
      <dsp:spPr>
        <a:xfrm>
          <a:off x="0" y="2597100"/>
          <a:ext cx="76200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81000" y="2301900"/>
          <a:ext cx="5334000" cy="59040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sz="2000" kern="1200" dirty="0"/>
            <a:t>Posting Authorizations</a:t>
          </a:r>
        </a:p>
      </dsp:txBody>
      <dsp:txXfrm>
        <a:off x="381000" y="2301900"/>
        <a:ext cx="5334000" cy="590400"/>
      </dsp:txXfrm>
    </dsp:sp>
    <dsp:sp modelId="{E4831231-EA6F-485D-A4BA-3A5CF0E78F22}">
      <dsp:nvSpPr>
        <dsp:cNvPr id="0" name=""/>
        <dsp:cNvSpPr/>
      </dsp:nvSpPr>
      <dsp:spPr>
        <a:xfrm>
          <a:off x="0" y="3504300"/>
          <a:ext cx="76200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81000" y="3209100"/>
          <a:ext cx="5334000" cy="59040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889000">
            <a:lnSpc>
              <a:spcPct val="90000"/>
            </a:lnSpc>
            <a:spcBef>
              <a:spcPct val="0"/>
            </a:spcBef>
            <a:spcAft>
              <a:spcPct val="35000"/>
            </a:spcAft>
          </a:pPr>
          <a:r>
            <a:rPr lang="en-US" sz="2000" kern="1200" dirty="0"/>
            <a:t>Sample document in Financial Accounting</a:t>
          </a:r>
        </a:p>
      </dsp:txBody>
      <dsp:txXfrm>
        <a:off x="381000" y="3209100"/>
        <a:ext cx="5334000" cy="5904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1014239"/>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00050" y="704279"/>
          <a:ext cx="56007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Document structure</a:t>
          </a:r>
        </a:p>
      </dsp:txBody>
      <dsp:txXfrm>
        <a:off x="400050" y="704279"/>
        <a:ext cx="5600700" cy="619920"/>
      </dsp:txXfrm>
    </dsp:sp>
    <dsp:sp modelId="{4447009D-8EA2-41AA-BBF3-3154EA9B2F24}">
      <dsp:nvSpPr>
        <dsp:cNvPr id="0" name=""/>
        <dsp:cNvSpPr/>
      </dsp:nvSpPr>
      <dsp:spPr>
        <a:xfrm>
          <a:off x="0" y="1966799"/>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57201" y="1600197"/>
          <a:ext cx="5600700" cy="61992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Posting Periods</a:t>
          </a:r>
        </a:p>
      </dsp:txBody>
      <dsp:txXfrm>
        <a:off x="457201" y="1600197"/>
        <a:ext cx="5600700" cy="619920"/>
      </dsp:txXfrm>
    </dsp:sp>
    <dsp:sp modelId="{0B15E5D7-78A0-46A8-B805-14B307C3929F}">
      <dsp:nvSpPr>
        <dsp:cNvPr id="0" name=""/>
        <dsp:cNvSpPr/>
      </dsp:nvSpPr>
      <dsp:spPr>
        <a:xfrm>
          <a:off x="0" y="2919360"/>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00050" y="2609399"/>
          <a:ext cx="56007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Posting Authorizations</a:t>
          </a:r>
        </a:p>
      </dsp:txBody>
      <dsp:txXfrm>
        <a:off x="400050" y="2609399"/>
        <a:ext cx="5600700" cy="619920"/>
      </dsp:txXfrm>
    </dsp:sp>
    <dsp:sp modelId="{E4831231-EA6F-485D-A4BA-3A5CF0E78F22}">
      <dsp:nvSpPr>
        <dsp:cNvPr id="0" name=""/>
        <dsp:cNvSpPr/>
      </dsp:nvSpPr>
      <dsp:spPr>
        <a:xfrm>
          <a:off x="0" y="3871920"/>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00050" y="3561960"/>
          <a:ext cx="56007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Sample document in Financial Accounting</a:t>
          </a:r>
        </a:p>
      </dsp:txBody>
      <dsp:txXfrm>
        <a:off x="400050" y="3561960"/>
        <a:ext cx="5600700" cy="6199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1014239"/>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00050" y="704279"/>
          <a:ext cx="56007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Document structure</a:t>
          </a:r>
        </a:p>
      </dsp:txBody>
      <dsp:txXfrm>
        <a:off x="400050" y="704279"/>
        <a:ext cx="5600700" cy="619920"/>
      </dsp:txXfrm>
    </dsp:sp>
    <dsp:sp modelId="{4447009D-8EA2-41AA-BBF3-3154EA9B2F24}">
      <dsp:nvSpPr>
        <dsp:cNvPr id="0" name=""/>
        <dsp:cNvSpPr/>
      </dsp:nvSpPr>
      <dsp:spPr>
        <a:xfrm>
          <a:off x="0" y="1966799"/>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57201" y="1600197"/>
          <a:ext cx="56007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Posting Periods</a:t>
          </a:r>
        </a:p>
      </dsp:txBody>
      <dsp:txXfrm>
        <a:off x="457201" y="1600197"/>
        <a:ext cx="5600700" cy="619920"/>
      </dsp:txXfrm>
    </dsp:sp>
    <dsp:sp modelId="{0B15E5D7-78A0-46A8-B805-14B307C3929F}">
      <dsp:nvSpPr>
        <dsp:cNvPr id="0" name=""/>
        <dsp:cNvSpPr/>
      </dsp:nvSpPr>
      <dsp:spPr>
        <a:xfrm>
          <a:off x="0" y="2919360"/>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00050" y="2609399"/>
          <a:ext cx="5600700" cy="61992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Posting Authorizations</a:t>
          </a:r>
        </a:p>
      </dsp:txBody>
      <dsp:txXfrm>
        <a:off x="400050" y="2609399"/>
        <a:ext cx="5600700" cy="619920"/>
      </dsp:txXfrm>
    </dsp:sp>
    <dsp:sp modelId="{E4831231-EA6F-485D-A4BA-3A5CF0E78F22}">
      <dsp:nvSpPr>
        <dsp:cNvPr id="0" name=""/>
        <dsp:cNvSpPr/>
      </dsp:nvSpPr>
      <dsp:spPr>
        <a:xfrm>
          <a:off x="0" y="3871920"/>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00050" y="3561960"/>
          <a:ext cx="56007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Sample document in Financial Accounting</a:t>
          </a:r>
        </a:p>
      </dsp:txBody>
      <dsp:txXfrm>
        <a:off x="400050" y="3561960"/>
        <a:ext cx="5600700" cy="61992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1014239"/>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00050" y="704279"/>
          <a:ext cx="56007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Document structure</a:t>
          </a:r>
        </a:p>
      </dsp:txBody>
      <dsp:txXfrm>
        <a:off x="400050" y="704279"/>
        <a:ext cx="5600700" cy="619920"/>
      </dsp:txXfrm>
    </dsp:sp>
    <dsp:sp modelId="{4447009D-8EA2-41AA-BBF3-3154EA9B2F24}">
      <dsp:nvSpPr>
        <dsp:cNvPr id="0" name=""/>
        <dsp:cNvSpPr/>
      </dsp:nvSpPr>
      <dsp:spPr>
        <a:xfrm>
          <a:off x="0" y="1966799"/>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57201" y="1600197"/>
          <a:ext cx="56007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Posting Periods</a:t>
          </a:r>
        </a:p>
      </dsp:txBody>
      <dsp:txXfrm>
        <a:off x="457201" y="1600197"/>
        <a:ext cx="5600700" cy="619920"/>
      </dsp:txXfrm>
    </dsp:sp>
    <dsp:sp modelId="{0B15E5D7-78A0-46A8-B805-14B307C3929F}">
      <dsp:nvSpPr>
        <dsp:cNvPr id="0" name=""/>
        <dsp:cNvSpPr/>
      </dsp:nvSpPr>
      <dsp:spPr>
        <a:xfrm>
          <a:off x="0" y="2919360"/>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00050" y="2609399"/>
          <a:ext cx="5600700" cy="61992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Posting Authorizations</a:t>
          </a:r>
        </a:p>
      </dsp:txBody>
      <dsp:txXfrm>
        <a:off x="400050" y="2609399"/>
        <a:ext cx="5600700" cy="619920"/>
      </dsp:txXfrm>
    </dsp:sp>
    <dsp:sp modelId="{E4831231-EA6F-485D-A4BA-3A5CF0E78F22}">
      <dsp:nvSpPr>
        <dsp:cNvPr id="0" name=""/>
        <dsp:cNvSpPr/>
      </dsp:nvSpPr>
      <dsp:spPr>
        <a:xfrm>
          <a:off x="0" y="3871920"/>
          <a:ext cx="80010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00050" y="3561960"/>
          <a:ext cx="5600700" cy="61992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lvl="0" algn="l" defTabSz="933450">
            <a:lnSpc>
              <a:spcPct val="90000"/>
            </a:lnSpc>
            <a:spcBef>
              <a:spcPct val="0"/>
            </a:spcBef>
            <a:spcAft>
              <a:spcPct val="35000"/>
            </a:spcAft>
          </a:pPr>
          <a:r>
            <a:rPr lang="en-US" sz="2100" kern="1200" dirty="0"/>
            <a:t>Sample document in Financial Accounting</a:t>
          </a:r>
        </a:p>
      </dsp:txBody>
      <dsp:txXfrm>
        <a:off x="400050" y="3561960"/>
        <a:ext cx="5600700" cy="61992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ADA9E7-A026-4006-B9EB-00DBCD7FC89E}">
      <dsp:nvSpPr>
        <dsp:cNvPr id="0" name=""/>
        <dsp:cNvSpPr/>
      </dsp:nvSpPr>
      <dsp:spPr>
        <a:xfrm rot="10800000">
          <a:off x="1608395" y="1246"/>
          <a:ext cx="5134119" cy="86293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6446" tIns="91440" rIns="170688" bIns="91440" numCol="1" spcCol="1270" anchor="ctr" anchorCtr="0">
          <a:noAutofit/>
        </a:bodyPr>
        <a:lstStyle/>
        <a:p>
          <a:pPr lvl="0" algn="l" defTabSz="1066800">
            <a:lnSpc>
              <a:spcPct val="90000"/>
            </a:lnSpc>
            <a:spcBef>
              <a:spcPct val="0"/>
            </a:spcBef>
            <a:spcAft>
              <a:spcPct val="35000"/>
            </a:spcAft>
          </a:pPr>
          <a:endParaRPr lang="en-US" sz="2400" b="1" kern="1200" dirty="0"/>
        </a:p>
        <a:p>
          <a:pPr lvl="0" algn="l" defTabSz="1066800">
            <a:lnSpc>
              <a:spcPct val="90000"/>
            </a:lnSpc>
            <a:spcBef>
              <a:spcPct val="0"/>
            </a:spcBef>
            <a:spcAft>
              <a:spcPct val="35000"/>
            </a:spcAft>
          </a:pPr>
          <a:r>
            <a:rPr lang="en-US" sz="2400" b="1" kern="1200" dirty="0"/>
            <a:t>DOCUMENT CONTROL</a:t>
          </a:r>
          <a:r>
            <a:rPr lang="en-US" sz="2800" kern="1200" dirty="0"/>
            <a:t>	</a:t>
          </a:r>
        </a:p>
      </dsp:txBody>
      <dsp:txXfrm rot="10800000">
        <a:off x="1608395" y="1246"/>
        <a:ext cx="5134119" cy="862937"/>
      </dsp:txXfrm>
    </dsp:sp>
    <dsp:sp modelId="{5F9BBABF-CCD6-4B22-B8FA-574E54FB4701}">
      <dsp:nvSpPr>
        <dsp:cNvPr id="0" name=""/>
        <dsp:cNvSpPr/>
      </dsp:nvSpPr>
      <dsp:spPr>
        <a:xfrm>
          <a:off x="1029884" y="1246"/>
          <a:ext cx="1122495" cy="862937"/>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F277F5B1-086D-4C23-A77B-A3D29C473B25}">
      <dsp:nvSpPr>
        <dsp:cNvPr id="0" name=""/>
        <dsp:cNvSpPr/>
      </dsp:nvSpPr>
      <dsp:spPr>
        <a:xfrm rot="10800000">
          <a:off x="1608395" y="1511631"/>
          <a:ext cx="5134119" cy="86293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6446" tIns="91440" rIns="170688" bIns="91440" numCol="1" spcCol="1270" anchor="ctr" anchorCtr="0">
          <a:noAutofit/>
        </a:bodyPr>
        <a:lstStyle/>
        <a:p>
          <a:pPr lvl="0" algn="just" defTabSz="1066800">
            <a:lnSpc>
              <a:spcPct val="90000"/>
            </a:lnSpc>
            <a:spcBef>
              <a:spcPct val="0"/>
            </a:spcBef>
            <a:spcAft>
              <a:spcPct val="35000"/>
            </a:spcAft>
          </a:pPr>
          <a:r>
            <a:rPr lang="en-US" sz="2400" b="1" kern="1200" dirty="0"/>
            <a:t>POSTING CONTROL</a:t>
          </a:r>
        </a:p>
      </dsp:txBody>
      <dsp:txXfrm rot="10800000">
        <a:off x="1608395" y="1511631"/>
        <a:ext cx="5134119" cy="862937"/>
      </dsp:txXfrm>
    </dsp:sp>
    <dsp:sp modelId="{92EB4277-B14C-466A-88AA-72E84A6DE29A}">
      <dsp:nvSpPr>
        <dsp:cNvPr id="0" name=""/>
        <dsp:cNvSpPr/>
      </dsp:nvSpPr>
      <dsp:spPr>
        <a:xfrm>
          <a:off x="1029884" y="1511631"/>
          <a:ext cx="1122495" cy="862937"/>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9C3257E-DC93-456D-9840-392686373DAB}">
      <dsp:nvSpPr>
        <dsp:cNvPr id="0" name=""/>
        <dsp:cNvSpPr/>
      </dsp:nvSpPr>
      <dsp:spPr>
        <a:xfrm rot="10800000">
          <a:off x="1608395" y="3022015"/>
          <a:ext cx="5134119" cy="86293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6446" tIns="91440" rIns="170688" bIns="91440" numCol="1" spcCol="1270" anchor="ctr" anchorCtr="0">
          <a:noAutofit/>
        </a:bodyPr>
        <a:lstStyle/>
        <a:p>
          <a:pPr lvl="0" algn="l" defTabSz="1066800">
            <a:lnSpc>
              <a:spcPct val="90000"/>
            </a:lnSpc>
            <a:spcBef>
              <a:spcPct val="0"/>
            </a:spcBef>
            <a:spcAft>
              <a:spcPct val="35000"/>
            </a:spcAft>
          </a:pPr>
          <a:r>
            <a:rPr lang="en-US" sz="2400" b="1" kern="1200" dirty="0"/>
            <a:t>CLEARING PROCESS</a:t>
          </a:r>
        </a:p>
      </dsp:txBody>
      <dsp:txXfrm rot="10800000">
        <a:off x="1608395" y="3022015"/>
        <a:ext cx="5134119" cy="862937"/>
      </dsp:txXfrm>
    </dsp:sp>
    <dsp:sp modelId="{7D710B65-CBDB-41FA-B456-67E20343AED3}">
      <dsp:nvSpPr>
        <dsp:cNvPr id="0" name=""/>
        <dsp:cNvSpPr/>
      </dsp:nvSpPr>
      <dsp:spPr>
        <a:xfrm>
          <a:off x="1029884" y="3022015"/>
          <a:ext cx="1122495" cy="862937"/>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32771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88620" y="2999"/>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Default values</a:t>
          </a:r>
        </a:p>
      </dsp:txBody>
      <dsp:txXfrm>
        <a:off x="388620" y="2999"/>
        <a:ext cx="5440680" cy="649440"/>
      </dsp:txXfrm>
    </dsp:sp>
    <dsp:sp modelId="{4447009D-8EA2-41AA-BBF3-3154EA9B2F24}">
      <dsp:nvSpPr>
        <dsp:cNvPr id="0" name=""/>
        <dsp:cNvSpPr/>
      </dsp:nvSpPr>
      <dsp:spPr>
        <a:xfrm>
          <a:off x="0" y="132563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44138" y="941580"/>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Change control</a:t>
          </a:r>
        </a:p>
      </dsp:txBody>
      <dsp:txXfrm>
        <a:off x="444138" y="941580"/>
        <a:ext cx="5440680" cy="649440"/>
      </dsp:txXfrm>
    </dsp:sp>
    <dsp:sp modelId="{0B15E5D7-78A0-46A8-B805-14B307C3929F}">
      <dsp:nvSpPr>
        <dsp:cNvPr id="0" name=""/>
        <dsp:cNvSpPr/>
      </dsp:nvSpPr>
      <dsp:spPr>
        <a:xfrm>
          <a:off x="0" y="232356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88620" y="1998839"/>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Document reversal</a:t>
          </a:r>
        </a:p>
      </dsp:txBody>
      <dsp:txXfrm>
        <a:off x="388620" y="1998839"/>
        <a:ext cx="5440680" cy="649440"/>
      </dsp:txXfrm>
    </dsp:sp>
    <dsp:sp modelId="{E4831231-EA6F-485D-A4BA-3A5CF0E78F22}">
      <dsp:nvSpPr>
        <dsp:cNvPr id="0" name=""/>
        <dsp:cNvSpPr/>
      </dsp:nvSpPr>
      <dsp:spPr>
        <a:xfrm>
          <a:off x="0" y="332148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88620" y="2996760"/>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Payment terms and cash discounts</a:t>
          </a:r>
        </a:p>
      </dsp:txBody>
      <dsp:txXfrm>
        <a:off x="388620" y="2996760"/>
        <a:ext cx="5440680" cy="649440"/>
      </dsp:txXfrm>
    </dsp:sp>
    <dsp:sp modelId="{2A52738D-7113-4EF8-9685-E437BE1D1885}">
      <dsp:nvSpPr>
        <dsp:cNvPr id="0" name=""/>
        <dsp:cNvSpPr/>
      </dsp:nvSpPr>
      <dsp:spPr>
        <a:xfrm>
          <a:off x="0" y="431940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388620" y="3994680"/>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Cross-company code transactions</a:t>
          </a:r>
        </a:p>
      </dsp:txBody>
      <dsp:txXfrm>
        <a:off x="388620" y="3994680"/>
        <a:ext cx="5440680" cy="64944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32771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88620" y="2999"/>
          <a:ext cx="5440680" cy="64944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Default values</a:t>
          </a:r>
        </a:p>
      </dsp:txBody>
      <dsp:txXfrm>
        <a:off x="388620" y="2999"/>
        <a:ext cx="5440680" cy="649440"/>
      </dsp:txXfrm>
    </dsp:sp>
    <dsp:sp modelId="{4447009D-8EA2-41AA-BBF3-3154EA9B2F24}">
      <dsp:nvSpPr>
        <dsp:cNvPr id="0" name=""/>
        <dsp:cNvSpPr/>
      </dsp:nvSpPr>
      <dsp:spPr>
        <a:xfrm>
          <a:off x="0" y="1325639"/>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44138" y="94158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Change control</a:t>
          </a:r>
        </a:p>
      </dsp:txBody>
      <dsp:txXfrm>
        <a:off x="444138" y="941580"/>
        <a:ext cx="5440680" cy="649440"/>
      </dsp:txXfrm>
    </dsp:sp>
    <dsp:sp modelId="{0B15E5D7-78A0-46A8-B805-14B307C3929F}">
      <dsp:nvSpPr>
        <dsp:cNvPr id="0" name=""/>
        <dsp:cNvSpPr/>
      </dsp:nvSpPr>
      <dsp:spPr>
        <a:xfrm>
          <a:off x="0" y="232356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388620" y="1998839"/>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Document reversal</a:t>
          </a:r>
        </a:p>
      </dsp:txBody>
      <dsp:txXfrm>
        <a:off x="388620" y="1998839"/>
        <a:ext cx="5440680" cy="649440"/>
      </dsp:txXfrm>
    </dsp:sp>
    <dsp:sp modelId="{E4831231-EA6F-485D-A4BA-3A5CF0E78F22}">
      <dsp:nvSpPr>
        <dsp:cNvPr id="0" name=""/>
        <dsp:cNvSpPr/>
      </dsp:nvSpPr>
      <dsp:spPr>
        <a:xfrm>
          <a:off x="0" y="332148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88620" y="299676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Payment terms and cash discounts</a:t>
          </a:r>
        </a:p>
      </dsp:txBody>
      <dsp:txXfrm>
        <a:off x="388620" y="2996760"/>
        <a:ext cx="5440680" cy="649440"/>
      </dsp:txXfrm>
    </dsp:sp>
    <dsp:sp modelId="{2A52738D-7113-4EF8-9685-E437BE1D1885}">
      <dsp:nvSpPr>
        <dsp:cNvPr id="0" name=""/>
        <dsp:cNvSpPr/>
      </dsp:nvSpPr>
      <dsp:spPr>
        <a:xfrm>
          <a:off x="0" y="4319400"/>
          <a:ext cx="77724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388620" y="3994680"/>
          <a:ext cx="5440680" cy="64944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977900">
            <a:lnSpc>
              <a:spcPct val="90000"/>
            </a:lnSpc>
            <a:spcBef>
              <a:spcPct val="0"/>
            </a:spcBef>
            <a:spcAft>
              <a:spcPct val="35000"/>
            </a:spcAft>
          </a:pPr>
          <a:r>
            <a:rPr lang="en-US" sz="2200" kern="1200" dirty="0"/>
            <a:t>Cross-company code transactions</a:t>
          </a:r>
        </a:p>
      </dsp:txBody>
      <dsp:txXfrm>
        <a:off x="388620" y="3994680"/>
        <a:ext cx="5440680" cy="64944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C5A4BD3-AAC3-4CD2-B4B6-2F28D8C83A94}" type="datetimeFigureOut">
              <a:rPr lang="en-US"/>
              <a:pPr>
                <a:defRPr/>
              </a:pPr>
              <a:t>2/4/2018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EFC7F60-379B-4E4A-AD68-849F5E8F1CFC}"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625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37</a:t>
            </a:fld>
            <a:endParaRPr lang="en-US" dirty="0"/>
          </a:p>
        </p:txBody>
      </p:sp>
    </p:spTree>
    <p:extLst>
      <p:ext uri="{BB962C8B-B14F-4D97-AF65-F5344CB8AC3E}">
        <p14:creationId xmlns:p14="http://schemas.microsoft.com/office/powerpoint/2010/main" xmlns="" val="2208662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625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625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F8264B7-B377-4689-94F7-51257341002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1D3E522-BEC1-43E6-A922-BE1D021EA2B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08758F6-4D93-4C95-A9D6-5BE5B54FAD2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ext with Shapes - Layout4">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9816AFFC-77B8-4D07-A4F8-5D71746F909B}"/>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t="9060"/>
          <a:stretch/>
        </p:blipFill>
        <p:spPr>
          <a:xfrm flipH="1">
            <a:off x="0" y="0"/>
            <a:ext cx="5046119" cy="6236668"/>
          </a:xfrm>
          <a:prstGeom prst="rect">
            <a:avLst/>
          </a:prstGeom>
        </p:spPr>
      </p:pic>
      <p:sp>
        <p:nvSpPr>
          <p:cNvPr id="19" name="Text Placeholder 7">
            <a:extLst>
              <a:ext uri="{FF2B5EF4-FFF2-40B4-BE49-F238E27FC236}">
                <a16:creationId xmlns:a16="http://schemas.microsoft.com/office/drawing/2014/main" xmlns="" id="{F44B07A7-FBF2-491D-B0F6-7A5448F53F32}"/>
              </a:ext>
            </a:extLst>
          </p:cNvPr>
          <p:cNvSpPr>
            <a:spLocks noGrp="1"/>
          </p:cNvSpPr>
          <p:nvPr>
            <p:ph type="body" sz="quarter" idx="35" hasCustomPrompt="1"/>
          </p:nvPr>
        </p:nvSpPr>
        <p:spPr>
          <a:xfrm>
            <a:off x="305991" y="2439343"/>
            <a:ext cx="3705134" cy="1008112"/>
          </a:xfrm>
          <a:prstGeom prst="rect">
            <a:avLst/>
          </a:prstGeom>
        </p:spPr>
        <p:txBody>
          <a:bodyPr anchor="t">
            <a:noAutofit/>
          </a:bodyPr>
          <a:lstStyle>
            <a:lvl1pPr algn="l">
              <a:lnSpc>
                <a:spcPts val="1350"/>
              </a:lnSpc>
              <a:spcAft>
                <a:spcPts val="450"/>
              </a:spcAft>
              <a:defRPr sz="120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0" name="Text Placeholder 7">
            <a:extLst>
              <a:ext uri="{FF2B5EF4-FFF2-40B4-BE49-F238E27FC236}">
                <a16:creationId xmlns:a16="http://schemas.microsoft.com/office/drawing/2014/main" xmlns="" id="{6956FD36-565A-4468-BCC4-CB7785266950}"/>
              </a:ext>
            </a:extLst>
          </p:cNvPr>
          <p:cNvSpPr>
            <a:spLocks noGrp="1"/>
          </p:cNvSpPr>
          <p:nvPr>
            <p:ph type="body" sz="quarter" idx="36" hasCustomPrompt="1"/>
          </p:nvPr>
        </p:nvSpPr>
        <p:spPr>
          <a:xfrm>
            <a:off x="5922150" y="1404921"/>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1" name="Text Placeholder 7">
            <a:extLst>
              <a:ext uri="{FF2B5EF4-FFF2-40B4-BE49-F238E27FC236}">
                <a16:creationId xmlns:a16="http://schemas.microsoft.com/office/drawing/2014/main" xmlns="" id="{16278310-82AA-4E47-A510-E54DC245FB2B}"/>
              </a:ext>
            </a:extLst>
          </p:cNvPr>
          <p:cNvSpPr>
            <a:spLocks noGrp="1"/>
          </p:cNvSpPr>
          <p:nvPr>
            <p:ph type="body" sz="quarter" idx="37" hasCustomPrompt="1"/>
          </p:nvPr>
        </p:nvSpPr>
        <p:spPr>
          <a:xfrm>
            <a:off x="5922150" y="5918247"/>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2" name="Text Placeholder 7">
            <a:extLst>
              <a:ext uri="{FF2B5EF4-FFF2-40B4-BE49-F238E27FC236}">
                <a16:creationId xmlns:a16="http://schemas.microsoft.com/office/drawing/2014/main" xmlns="" id="{ABF327CC-2917-45F5-82B2-75A9F742E63A}"/>
              </a:ext>
            </a:extLst>
          </p:cNvPr>
          <p:cNvSpPr>
            <a:spLocks noGrp="1"/>
          </p:cNvSpPr>
          <p:nvPr>
            <p:ph type="body" sz="quarter" idx="38" hasCustomPrompt="1"/>
          </p:nvPr>
        </p:nvSpPr>
        <p:spPr>
          <a:xfrm>
            <a:off x="5922150" y="5015581"/>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3" name="Text Placeholder 7">
            <a:extLst>
              <a:ext uri="{FF2B5EF4-FFF2-40B4-BE49-F238E27FC236}">
                <a16:creationId xmlns:a16="http://schemas.microsoft.com/office/drawing/2014/main" xmlns="" id="{169195DA-4761-45A5-B68F-E20845F04F0C}"/>
              </a:ext>
            </a:extLst>
          </p:cNvPr>
          <p:cNvSpPr>
            <a:spLocks noGrp="1"/>
          </p:cNvSpPr>
          <p:nvPr>
            <p:ph type="body" sz="quarter" idx="39" hasCustomPrompt="1"/>
          </p:nvPr>
        </p:nvSpPr>
        <p:spPr>
          <a:xfrm>
            <a:off x="5922150" y="4112916"/>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4" name="Text Placeholder 7">
            <a:extLst>
              <a:ext uri="{FF2B5EF4-FFF2-40B4-BE49-F238E27FC236}">
                <a16:creationId xmlns:a16="http://schemas.microsoft.com/office/drawing/2014/main" xmlns="" id="{343313FC-7C2A-4C39-A322-E5328A14AED9}"/>
              </a:ext>
            </a:extLst>
          </p:cNvPr>
          <p:cNvSpPr>
            <a:spLocks noGrp="1"/>
          </p:cNvSpPr>
          <p:nvPr>
            <p:ph type="body" sz="quarter" idx="40" hasCustomPrompt="1"/>
          </p:nvPr>
        </p:nvSpPr>
        <p:spPr>
          <a:xfrm>
            <a:off x="5922150" y="3210251"/>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5" name="Text Placeholder 7">
            <a:extLst>
              <a:ext uri="{FF2B5EF4-FFF2-40B4-BE49-F238E27FC236}">
                <a16:creationId xmlns:a16="http://schemas.microsoft.com/office/drawing/2014/main" xmlns="" id="{C9E896F1-84B5-4E7A-BD88-FFAFED8559EB}"/>
              </a:ext>
            </a:extLst>
          </p:cNvPr>
          <p:cNvSpPr>
            <a:spLocks noGrp="1"/>
          </p:cNvSpPr>
          <p:nvPr>
            <p:ph type="body" sz="quarter" idx="41" hasCustomPrompt="1"/>
          </p:nvPr>
        </p:nvSpPr>
        <p:spPr>
          <a:xfrm>
            <a:off x="5922150" y="2307586"/>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1447298"/>
            <a:ext cx="4103991"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2250"/>
              </a:lnSpc>
            </a:pPr>
            <a:r>
              <a:rPr lang="en-US" dirty="0"/>
              <a:t>Click to add title</a:t>
            </a:r>
            <a:endParaRPr lang="pt-PT" dirty="0"/>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49243846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lue space tech"/>
          <p:cNvPicPr>
            <a:picLocks noChangeAspect="1" noChangeArrowheads="1"/>
          </p:cNvPicPr>
          <p:nvPr/>
        </p:nvPicPr>
        <p:blipFill>
          <a:blip r:embed="rId2" cstate="print">
            <a:lum bright="-12000"/>
          </a:blip>
          <a:srcRect r="21249" b="21581"/>
          <a:stretch>
            <a:fillRect/>
          </a:stretch>
        </p:blipFill>
        <p:spPr bwMode="auto">
          <a:xfrm>
            <a:off x="-7938" y="1803400"/>
            <a:ext cx="9151938" cy="5054600"/>
          </a:xfrm>
          <a:prstGeom prst="rect">
            <a:avLst/>
          </a:prstGeom>
          <a:noFill/>
          <a:ln w="9525">
            <a:noFill/>
            <a:miter lim="800000"/>
            <a:headEnd/>
            <a:tailEnd/>
          </a:ln>
        </p:spPr>
      </p:pic>
      <p:pic>
        <p:nvPicPr>
          <p:cNvPr id="5" name="Picture 3" descr="spade 1"/>
          <p:cNvPicPr>
            <a:picLocks noChangeAspect="1" noChangeArrowheads="1"/>
          </p:cNvPicPr>
          <p:nvPr/>
        </p:nvPicPr>
        <p:blipFill>
          <a:blip r:embed="rId3" cstate="print"/>
          <a:srcRect l="1099" b="8173"/>
          <a:stretch>
            <a:fillRect/>
          </a:stretch>
        </p:blipFill>
        <p:spPr bwMode="auto">
          <a:xfrm>
            <a:off x="0" y="333375"/>
            <a:ext cx="9144000" cy="6524625"/>
          </a:xfrm>
          <a:prstGeom prst="rect">
            <a:avLst/>
          </a:prstGeom>
          <a:noFill/>
          <a:ln w="9525">
            <a:noFill/>
            <a:miter lim="800000"/>
            <a:headEnd/>
            <a:tailEnd/>
          </a:ln>
        </p:spPr>
      </p:pic>
      <p:pic>
        <p:nvPicPr>
          <p:cNvPr id="6" name="Picture 4" descr="Capgemini_cmyk"/>
          <p:cNvPicPr>
            <a:picLocks noChangeAspect="1" noChangeArrowheads="1"/>
          </p:cNvPicPr>
          <p:nvPr/>
        </p:nvPicPr>
        <p:blipFill>
          <a:blip r:embed="rId4" cstate="print"/>
          <a:srcRect/>
          <a:stretch>
            <a:fillRect/>
          </a:stretch>
        </p:blipFill>
        <p:spPr bwMode="auto">
          <a:xfrm>
            <a:off x="533400" y="404813"/>
            <a:ext cx="2427288" cy="563562"/>
          </a:xfrm>
          <a:prstGeom prst="rect">
            <a:avLst/>
          </a:prstGeom>
          <a:noFill/>
          <a:ln w="9525">
            <a:noFill/>
            <a:miter lim="800000"/>
            <a:headEnd/>
            <a:tailEnd/>
          </a:ln>
        </p:spPr>
      </p:pic>
      <p:sp>
        <p:nvSpPr>
          <p:cNvPr id="206853" name="Rectangle 5"/>
          <p:cNvSpPr>
            <a:spLocks noGrp="1" noChangeArrowheads="1"/>
          </p:cNvSpPr>
          <p:nvPr>
            <p:ph type="subTitle" sz="quarter" idx="1"/>
          </p:nvPr>
        </p:nvSpPr>
        <p:spPr>
          <a:xfrm>
            <a:off x="515938" y="2692400"/>
            <a:ext cx="4849812" cy="736600"/>
          </a:xfrm>
        </p:spPr>
        <p:txBody>
          <a:bodyPr tIns="108000" rIns="144000"/>
          <a:lstStyle>
            <a:lvl1pPr marL="352425" indent="-352425">
              <a:lnSpc>
                <a:spcPct val="100000"/>
              </a:lnSpc>
              <a:spcBef>
                <a:spcPct val="0"/>
              </a:spcBef>
              <a:buFont typeface="Wingdings 3" pitchFamily="18" charset="2"/>
              <a:buChar char="u"/>
              <a:defRPr>
                <a:solidFill>
                  <a:srgbClr val="333333"/>
                </a:solidFill>
              </a:defRPr>
            </a:lvl1pPr>
          </a:lstStyle>
          <a:p>
            <a:r>
              <a:rPr lang="en-GB" altLang="en-US"/>
              <a:t>Sub-title and/or name (Arial, 18pt – </a:t>
            </a:r>
            <a:br>
              <a:rPr lang="en-GB" altLang="en-US"/>
            </a:br>
            <a:r>
              <a:rPr lang="en-GB" altLang="en-US"/>
              <a:t>maximum 2 lines)</a:t>
            </a:r>
            <a:endParaRPr lang="en-GB"/>
          </a:p>
        </p:txBody>
      </p:sp>
      <p:sp>
        <p:nvSpPr>
          <p:cNvPr id="206854" name="Rectangle 6"/>
          <p:cNvSpPr>
            <a:spLocks noGrp="1" noChangeArrowheads="1"/>
          </p:cNvSpPr>
          <p:nvPr>
            <p:ph type="ctrTitle" sz="quarter"/>
          </p:nvPr>
        </p:nvSpPr>
        <p:spPr>
          <a:xfrm>
            <a:off x="515938" y="1219200"/>
            <a:ext cx="7213600" cy="1003300"/>
          </a:xfrm>
        </p:spPr>
        <p:txBody>
          <a:bodyPr lIns="91440" tIns="82296" rIns="82296" bIns="82296" anchor="b"/>
          <a:lstStyle>
            <a:lvl1pPr fontAlgn="t">
              <a:lnSpc>
                <a:spcPct val="100000"/>
              </a:lnSpc>
              <a:defRPr sz="2600"/>
            </a:lvl1pPr>
          </a:lstStyle>
          <a:p>
            <a:r>
              <a:rPr lang="en-GB" altLang="en-US"/>
              <a:t>Main Title (Arial, 26pt -Maximum 2 lines)</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9125" y="1152525"/>
            <a:ext cx="3919538"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1063" y="1152525"/>
            <a:ext cx="3919537"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B48DFFC-55BA-48A6-9ED8-9B30BE876801}"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225425"/>
            <a:ext cx="2101850" cy="5794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8438" y="225425"/>
            <a:ext cx="6157912" cy="5794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5798EBD-0357-42F4-BC4B-B0AF4F7571D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8F81ECD-7B65-406B-8123-DEAFED8A01D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6982067-9386-47E4-B89B-6EA136C9A1C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10A282B9-EB47-4047-AA26-C94FB6C8AC8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AB07E3E-1571-4957-932A-4F76C9BEBF0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6BEF35B-023A-4024-BCD7-9D255493C73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CF5E0C0-5849-434A-A90B-9F9F3B6263C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078B8FD-831E-41C2-9601-AC430C89352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5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8438" y="225425"/>
            <a:ext cx="8377237" cy="547688"/>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GB"/>
              <a:t>Cliquez Pour Modifier Le Style Du Titre Du Masque</a:t>
            </a:r>
          </a:p>
        </p:txBody>
      </p:sp>
      <p:sp>
        <p:nvSpPr>
          <p:cNvPr id="2051" name="Rectangle 3"/>
          <p:cNvSpPr>
            <a:spLocks noGrp="1" noChangeArrowheads="1"/>
          </p:cNvSpPr>
          <p:nvPr>
            <p:ph type="body" idx="1"/>
          </p:nvPr>
        </p:nvSpPr>
        <p:spPr bwMode="auto">
          <a:xfrm>
            <a:off x="619125" y="1152525"/>
            <a:ext cx="79914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Premier niveau</a:t>
            </a:r>
          </a:p>
          <a:p>
            <a:pPr lvl="1"/>
            <a:r>
              <a:rPr lang="en-GB"/>
              <a:t>Deuxième niveau</a:t>
            </a:r>
          </a:p>
          <a:p>
            <a:pPr lvl="2"/>
            <a:r>
              <a:rPr lang="en-GB"/>
              <a:t>Troisième niveau</a:t>
            </a:r>
          </a:p>
        </p:txBody>
      </p:sp>
      <p:sp>
        <p:nvSpPr>
          <p:cNvPr id="205828" name="Text Box 4"/>
          <p:cNvSpPr txBox="1">
            <a:spLocks noChangeArrowheads="1"/>
          </p:cNvSpPr>
          <p:nvPr/>
        </p:nvSpPr>
        <p:spPr bwMode="auto">
          <a:xfrm>
            <a:off x="8535988" y="6403975"/>
            <a:ext cx="474662" cy="182563"/>
          </a:xfrm>
          <a:prstGeom prst="rect">
            <a:avLst/>
          </a:prstGeom>
          <a:noFill/>
          <a:ln w="19050">
            <a:noFill/>
            <a:miter lim="800000"/>
            <a:headEnd/>
            <a:tailEnd/>
          </a:ln>
          <a:effectLst/>
        </p:spPr>
        <p:txBody>
          <a:bodyPr>
            <a:spAutoFit/>
          </a:bodyPr>
          <a:lstStyle/>
          <a:p>
            <a:pPr fontAlgn="auto">
              <a:spcBef>
                <a:spcPts val="0"/>
              </a:spcBef>
              <a:spcAft>
                <a:spcPts val="0"/>
              </a:spcAft>
              <a:defRPr/>
            </a:pPr>
            <a:fld id="{EFD4DC00-16F4-4E3F-BA0C-2229B06B8512}" type="slidenum">
              <a:rPr lang="en-GB" sz="700">
                <a:solidFill>
                  <a:schemeClr val="bg2"/>
                </a:solidFill>
                <a:latin typeface="Tahoma" pitchFamily="34" charset="0"/>
              </a:rPr>
              <a:pPr fontAlgn="auto">
                <a:spcBef>
                  <a:spcPts val="0"/>
                </a:spcBef>
                <a:spcAft>
                  <a:spcPts val="0"/>
                </a:spcAft>
                <a:defRPr/>
              </a:pPr>
              <a:t>‹#›</a:t>
            </a:fld>
            <a:endParaRPr lang="en-GB" sz="700" dirty="0">
              <a:solidFill>
                <a:schemeClr val="bg2"/>
              </a:solidFill>
              <a:latin typeface="Tahoma" pitchFamily="34" charset="0"/>
            </a:endParaRPr>
          </a:p>
        </p:txBody>
      </p:sp>
      <p:sp>
        <p:nvSpPr>
          <p:cNvPr id="205829" name="Rectangle 5"/>
          <p:cNvSpPr>
            <a:spLocks noChangeArrowheads="1"/>
          </p:cNvSpPr>
          <p:nvPr/>
        </p:nvSpPr>
        <p:spPr bwMode="white">
          <a:xfrm>
            <a:off x="652463" y="6677025"/>
            <a:ext cx="1614487" cy="142875"/>
          </a:xfrm>
          <a:prstGeom prst="rect">
            <a:avLst/>
          </a:prstGeom>
          <a:solidFill>
            <a:srgbClr val="FFFFFF"/>
          </a:solidFill>
          <a:ln w="19050">
            <a:noFill/>
            <a:miter lim="800000"/>
            <a:headEnd/>
            <a:tailEnd/>
          </a:ln>
          <a:effectLst/>
        </p:spPr>
        <p:txBody>
          <a:bodyPr wrap="none" anchor="ctr"/>
          <a:lstStyle/>
          <a:p>
            <a:pPr fontAlgn="auto">
              <a:spcBef>
                <a:spcPts val="0"/>
              </a:spcBef>
              <a:spcAft>
                <a:spcPts val="0"/>
              </a:spcAft>
              <a:defRPr/>
            </a:pPr>
            <a:endParaRPr lang="en-US" dirty="0">
              <a:latin typeface="+mn-lt"/>
            </a:endParaRPr>
          </a:p>
        </p:txBody>
      </p:sp>
      <p:pic>
        <p:nvPicPr>
          <p:cNvPr id="2054" name="Picture 6" descr="Capgemini_cmyk"/>
          <p:cNvPicPr>
            <a:picLocks noChangeAspect="1" noChangeArrowheads="1"/>
          </p:cNvPicPr>
          <p:nvPr/>
        </p:nvPicPr>
        <p:blipFill>
          <a:blip r:embed="rId14" cstate="print"/>
          <a:srcRect/>
          <a:stretch>
            <a:fillRect/>
          </a:stretch>
        </p:blipFill>
        <p:spPr bwMode="auto">
          <a:xfrm>
            <a:off x="322263" y="6299200"/>
            <a:ext cx="1519237" cy="355600"/>
          </a:xfrm>
          <a:prstGeom prst="rect">
            <a:avLst/>
          </a:prstGeom>
          <a:noFill/>
          <a:ln w="9525">
            <a:noFill/>
            <a:miter lim="800000"/>
            <a:headEnd/>
            <a:tailEnd/>
          </a:ln>
        </p:spPr>
      </p:pic>
      <p:sp>
        <p:nvSpPr>
          <p:cNvPr id="205831" name="Line 7"/>
          <p:cNvSpPr>
            <a:spLocks noChangeShapeType="1"/>
          </p:cNvSpPr>
          <p:nvPr/>
        </p:nvSpPr>
        <p:spPr bwMode="auto">
          <a:xfrm>
            <a:off x="407988" y="771525"/>
            <a:ext cx="8251825" cy="0"/>
          </a:xfrm>
          <a:prstGeom prst="line">
            <a:avLst/>
          </a:prstGeom>
          <a:no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751"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ftr="0" dt="0"/>
  <p:txStyles>
    <p:title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Tahoma" pitchFamily="34" charset="0"/>
        </a:defRPr>
      </a:lvl2pPr>
      <a:lvl3pPr algn="l" rtl="0" eaLnBrk="0" fontAlgn="base" hangingPunct="0">
        <a:lnSpc>
          <a:spcPct val="90000"/>
        </a:lnSpc>
        <a:spcBef>
          <a:spcPct val="0"/>
        </a:spcBef>
        <a:spcAft>
          <a:spcPct val="0"/>
        </a:spcAft>
        <a:defRPr sz="2400" b="1">
          <a:solidFill>
            <a:schemeClr val="hlink"/>
          </a:solidFill>
          <a:latin typeface="Tahoma" pitchFamily="34" charset="0"/>
        </a:defRPr>
      </a:lvl3pPr>
      <a:lvl4pPr algn="l" rtl="0" eaLnBrk="0" fontAlgn="base" hangingPunct="0">
        <a:lnSpc>
          <a:spcPct val="90000"/>
        </a:lnSpc>
        <a:spcBef>
          <a:spcPct val="0"/>
        </a:spcBef>
        <a:spcAft>
          <a:spcPct val="0"/>
        </a:spcAft>
        <a:defRPr sz="2400" b="1">
          <a:solidFill>
            <a:schemeClr val="hlink"/>
          </a:solidFill>
          <a:latin typeface="Tahoma" pitchFamily="34" charset="0"/>
        </a:defRPr>
      </a:lvl4pPr>
      <a:lvl5pPr algn="l" rtl="0" eaLnBrk="0" fontAlgn="base" hangingPunct="0">
        <a:lnSpc>
          <a:spcPct val="90000"/>
        </a:lnSpc>
        <a:spcBef>
          <a:spcPct val="0"/>
        </a:spcBef>
        <a:spcAft>
          <a:spcPct val="0"/>
        </a:spcAft>
        <a:defRPr sz="2400" b="1">
          <a:solidFill>
            <a:schemeClr val="hlink"/>
          </a:solidFill>
          <a:latin typeface="Tahoma" pitchFamily="34" charset="0"/>
        </a:defRPr>
      </a:lvl5pPr>
      <a:lvl6pPr marL="457200" algn="l" rtl="0" fontAlgn="base">
        <a:lnSpc>
          <a:spcPct val="90000"/>
        </a:lnSpc>
        <a:spcBef>
          <a:spcPct val="0"/>
        </a:spcBef>
        <a:spcAft>
          <a:spcPct val="0"/>
        </a:spcAft>
        <a:defRPr sz="2400" b="1">
          <a:solidFill>
            <a:schemeClr val="hlink"/>
          </a:solidFill>
          <a:latin typeface="Tahoma" pitchFamily="34" charset="0"/>
        </a:defRPr>
      </a:lvl6pPr>
      <a:lvl7pPr marL="914400" algn="l" rtl="0" fontAlgn="base">
        <a:lnSpc>
          <a:spcPct val="90000"/>
        </a:lnSpc>
        <a:spcBef>
          <a:spcPct val="0"/>
        </a:spcBef>
        <a:spcAft>
          <a:spcPct val="0"/>
        </a:spcAft>
        <a:defRPr sz="2400" b="1">
          <a:solidFill>
            <a:schemeClr val="hlink"/>
          </a:solidFill>
          <a:latin typeface="Tahoma" pitchFamily="34" charset="0"/>
        </a:defRPr>
      </a:lvl7pPr>
      <a:lvl8pPr marL="1371600" algn="l" rtl="0" fontAlgn="base">
        <a:lnSpc>
          <a:spcPct val="90000"/>
        </a:lnSpc>
        <a:spcBef>
          <a:spcPct val="0"/>
        </a:spcBef>
        <a:spcAft>
          <a:spcPct val="0"/>
        </a:spcAft>
        <a:defRPr sz="2400" b="1">
          <a:solidFill>
            <a:schemeClr val="hlink"/>
          </a:solidFill>
          <a:latin typeface="Tahoma" pitchFamily="34" charset="0"/>
        </a:defRPr>
      </a:lvl8pPr>
      <a:lvl9pPr marL="1828800" algn="l" rtl="0" fontAlgn="base">
        <a:lnSpc>
          <a:spcPct val="90000"/>
        </a:lnSpc>
        <a:spcBef>
          <a:spcPct val="0"/>
        </a:spcBef>
        <a:spcAft>
          <a:spcPct val="0"/>
        </a:spcAft>
        <a:defRPr sz="2400" b="1">
          <a:solidFill>
            <a:schemeClr val="hlink"/>
          </a:solidFill>
          <a:latin typeface="Tahoma" pitchFamily="34" charset="0"/>
        </a:defRPr>
      </a:lvl9pPr>
    </p:titleStyle>
    <p:bodyStyle>
      <a:lvl1pPr marL="171450" indent="-171450" algn="l" rtl="0" eaLnBrk="0" fontAlgn="base" hangingPunct="0">
        <a:lnSpc>
          <a:spcPct val="85000"/>
        </a:lnSpc>
        <a:spcBef>
          <a:spcPct val="50000"/>
        </a:spcBef>
        <a:spcAft>
          <a:spcPct val="0"/>
        </a:spcAft>
        <a:buClr>
          <a:srgbClr val="07AFD7"/>
        </a:buClr>
        <a:buFont typeface="Webdings" pitchFamily="18" charset="2"/>
        <a:buChar char="4"/>
        <a:defRPr sz="2000">
          <a:solidFill>
            <a:schemeClr val="tx1"/>
          </a:solidFill>
          <a:latin typeface="+mn-lt"/>
          <a:ea typeface="+mn-ea"/>
          <a:cs typeface="+mn-cs"/>
        </a:defRPr>
      </a:lvl1pPr>
      <a:lvl2pPr marL="514350" indent="-171450" algn="l" rtl="0" eaLnBrk="0" fontAlgn="base" hangingPunct="0">
        <a:lnSpc>
          <a:spcPct val="85000"/>
        </a:lnSpc>
        <a:spcBef>
          <a:spcPct val="35000"/>
        </a:spcBef>
        <a:spcAft>
          <a:spcPct val="0"/>
        </a:spcAft>
        <a:buClr>
          <a:srgbClr val="292929"/>
        </a:buClr>
        <a:buSzPct val="90000"/>
        <a:buFont typeface="Symbol" pitchFamily="18" charset="2"/>
        <a:buChar char="-"/>
        <a:defRPr sz="2800">
          <a:solidFill>
            <a:schemeClr val="hlink"/>
          </a:solidFill>
          <a:latin typeface="+mn-lt"/>
        </a:defRPr>
      </a:lvl2pPr>
      <a:lvl3pPr marL="1031875" indent="-176213" algn="l" rtl="0" eaLnBrk="0" fontAlgn="base" hangingPunct="0">
        <a:lnSpc>
          <a:spcPct val="85000"/>
        </a:lnSpc>
        <a:spcBef>
          <a:spcPct val="50000"/>
        </a:spcBef>
        <a:spcAft>
          <a:spcPct val="0"/>
        </a:spcAft>
        <a:buClr>
          <a:schemeClr val="bg2"/>
        </a:buClr>
        <a:buSzPct val="90000"/>
        <a:buChar char="•"/>
        <a:defRPr sz="1600">
          <a:solidFill>
            <a:schemeClr val="tx1"/>
          </a:solidFill>
          <a:latin typeface="+mn-lt"/>
        </a:defRPr>
      </a:lvl3pPr>
      <a:lvl4pPr marL="1543050" indent="-228600" algn="l" rtl="0" eaLnBrk="0" fontAlgn="base" hangingPunct="0">
        <a:spcBef>
          <a:spcPct val="20000"/>
        </a:spcBef>
        <a:spcAft>
          <a:spcPct val="0"/>
        </a:spcAft>
        <a:buChar char="–"/>
        <a:defRPr sz="2200">
          <a:solidFill>
            <a:schemeClr val="tx1"/>
          </a:solidFill>
          <a:latin typeface="Arial" charset="0"/>
        </a:defRPr>
      </a:lvl4pPr>
      <a:lvl5pPr marL="1962150" indent="-228600" algn="l" rtl="0" eaLnBrk="0" fontAlgn="base" hangingPunct="0">
        <a:spcBef>
          <a:spcPct val="20000"/>
        </a:spcBef>
        <a:spcAft>
          <a:spcPct val="0"/>
        </a:spcAft>
        <a:buChar char="»"/>
        <a:defRPr sz="2200">
          <a:solidFill>
            <a:schemeClr val="tx1"/>
          </a:solidFill>
          <a:latin typeface="Arial" charset="0"/>
        </a:defRPr>
      </a:lvl5pPr>
      <a:lvl6pPr marL="2419350" indent="-228600" algn="l" rtl="0" fontAlgn="base">
        <a:spcBef>
          <a:spcPct val="20000"/>
        </a:spcBef>
        <a:spcAft>
          <a:spcPct val="0"/>
        </a:spcAft>
        <a:buChar char="»"/>
        <a:defRPr sz="2200">
          <a:solidFill>
            <a:schemeClr val="tx1"/>
          </a:solidFill>
          <a:latin typeface="Arial" charset="0"/>
        </a:defRPr>
      </a:lvl6pPr>
      <a:lvl7pPr marL="2876550" indent="-228600" algn="l" rtl="0" fontAlgn="base">
        <a:spcBef>
          <a:spcPct val="20000"/>
        </a:spcBef>
        <a:spcAft>
          <a:spcPct val="0"/>
        </a:spcAft>
        <a:buChar char="»"/>
        <a:defRPr sz="2200">
          <a:solidFill>
            <a:schemeClr val="tx1"/>
          </a:solidFill>
          <a:latin typeface="Arial" charset="0"/>
        </a:defRPr>
      </a:lvl7pPr>
      <a:lvl8pPr marL="3333750" indent="-228600" algn="l" rtl="0" fontAlgn="base">
        <a:spcBef>
          <a:spcPct val="20000"/>
        </a:spcBef>
        <a:spcAft>
          <a:spcPct val="0"/>
        </a:spcAft>
        <a:buChar char="»"/>
        <a:defRPr sz="2200">
          <a:solidFill>
            <a:schemeClr val="tx1"/>
          </a:solidFill>
          <a:latin typeface="Arial" charset="0"/>
        </a:defRPr>
      </a:lvl8pPr>
      <a:lvl9pPr marL="3790950" indent="-228600" algn="l" rtl="0" fontAlgn="base">
        <a:spcBef>
          <a:spcPct val="20000"/>
        </a:spcBef>
        <a:spcAft>
          <a:spcPct val="0"/>
        </a:spcAft>
        <a:buChar char="»"/>
        <a:defRPr sz="22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1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slide" Target="slide125.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slide" Target="slide127.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3" Type="http://schemas.openxmlformats.org/officeDocument/2006/relationships/slide" Target="slide136.xml"/><Relationship Id="rId2" Type="http://schemas.openxmlformats.org/officeDocument/2006/relationships/slide" Target="slide135.xml"/><Relationship Id="rId1" Type="http://schemas.openxmlformats.org/officeDocument/2006/relationships/slideLayout" Target="../slideLayouts/slideLayout14.xml"/><Relationship Id="rId4" Type="http://schemas.openxmlformats.org/officeDocument/2006/relationships/slide" Target="slide137.xml"/></Relationships>
</file>

<file path=ppt/slides/_rels/slide13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4.xml"/><Relationship Id="rId4" Type="http://schemas.openxmlformats.org/officeDocument/2006/relationships/image" Target="../media/image6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4.xml"/><Relationship Id="rId4" Type="http://schemas.openxmlformats.org/officeDocument/2006/relationships/slide" Target="slide94.xml"/></Relationships>
</file>

<file path=ppt/slides/_rels/slide92.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image" Target="../media/image67.png"/><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4.xml"/><Relationship Id="rId4" Type="http://schemas.openxmlformats.org/officeDocument/2006/relationships/image" Target="../media/image73.png"/></Relationships>
</file>

<file path=ppt/slides/_rels/slide9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4.png"/><Relationship Id="rId1" Type="http://schemas.openxmlformats.org/officeDocument/2006/relationships/slideLayout" Target="../slideLayouts/slideLayout14.xml"/><Relationship Id="rId5" Type="http://schemas.openxmlformats.org/officeDocument/2006/relationships/image" Target="../media/image75.png"/><Relationship Id="rId4" Type="http://schemas.openxmlformats.org/officeDocument/2006/relationships/image" Target="../media/image7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88AB71EF-AC78-4C76-88CE-9CBBA8FEC19D}"/>
              </a:ext>
            </a:extLst>
          </p:cNvPr>
          <p:cNvSpPr/>
          <p:nvPr/>
        </p:nvSpPr>
        <p:spPr>
          <a:xfrm>
            <a:off x="2438400" y="1752600"/>
            <a:ext cx="3962400" cy="584775"/>
          </a:xfrm>
          <a:prstGeom prst="rect">
            <a:avLst/>
          </a:prstGeom>
        </p:spPr>
        <p:txBody>
          <a:bodyPr wrap="square">
            <a:sp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Document Control </a:t>
            </a:r>
          </a:p>
        </p:txBody>
      </p:sp>
    </p:spTree>
    <p:extLst>
      <p:ext uri="{BB962C8B-B14F-4D97-AF65-F5344CB8AC3E}">
        <p14:creationId xmlns:p14="http://schemas.microsoft.com/office/powerpoint/2010/main" xmlns="" val="153390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Document types</a:t>
            </a:r>
            <a:br>
              <a:rPr lang="en-US" dirty="0"/>
            </a:br>
            <a:r>
              <a:rPr lang="en-US" dirty="0"/>
              <a:t>	</a:t>
            </a:r>
          </a:p>
        </p:txBody>
      </p:sp>
      <p:sp>
        <p:nvSpPr>
          <p:cNvPr id="4" name="Content Placeholder 2"/>
          <p:cNvSpPr>
            <a:spLocks noGrp="1"/>
          </p:cNvSpPr>
          <p:nvPr>
            <p:ph idx="1"/>
          </p:nvPr>
        </p:nvSpPr>
        <p:spPr>
          <a:xfrm>
            <a:off x="457200" y="1036638"/>
            <a:ext cx="8229600" cy="4678362"/>
          </a:xfrm>
        </p:spPr>
        <p:txBody>
          <a:bodyPr/>
          <a:lstStyle/>
          <a:p>
            <a:r>
              <a:rPr lang="en-US" sz="1600" dirty="0"/>
              <a:t>Defined at client level</a:t>
            </a:r>
          </a:p>
          <a:p>
            <a:r>
              <a:rPr lang="en-US" sz="1600" dirty="0"/>
              <a:t>Document types controls the following:</a:t>
            </a:r>
          </a:p>
          <a:p>
            <a:pPr lvl="1"/>
            <a:r>
              <a:rPr lang="en-US" sz="1400" dirty="0"/>
              <a:t>Number ranges for document numbers</a:t>
            </a:r>
          </a:p>
          <a:p>
            <a:pPr lvl="1"/>
            <a:r>
              <a:rPr lang="en-US" sz="1400" dirty="0"/>
              <a:t>Account types permitted for postings</a:t>
            </a:r>
          </a:p>
          <a:p>
            <a:pPr lvl="1"/>
            <a:r>
              <a:rPr lang="en-US" sz="1400" dirty="0"/>
              <a:t>Field status of document header fields (Document header text and Reference number)</a:t>
            </a:r>
          </a:p>
          <a:p>
            <a:pPr lvl="1"/>
            <a:r>
              <a:rPr lang="en-US" sz="1400" dirty="0"/>
              <a:t>Whether invoices are posted with the net procedure</a:t>
            </a:r>
          </a:p>
          <a:p>
            <a:pPr lvl="1"/>
            <a:endParaRPr lang="en-US" sz="1400" dirty="0"/>
          </a:p>
          <a:p>
            <a:endParaRPr lang="en-US" sz="1600" dirty="0"/>
          </a:p>
        </p:txBody>
      </p:sp>
      <p:pic>
        <p:nvPicPr>
          <p:cNvPr id="3075" name="Picture 3"/>
          <p:cNvPicPr>
            <a:picLocks noChangeAspect="1" noChangeArrowheads="1"/>
          </p:cNvPicPr>
          <p:nvPr/>
        </p:nvPicPr>
        <p:blipFill>
          <a:blip r:embed="rId3" cstate="print"/>
          <a:srcRect/>
          <a:stretch>
            <a:fillRect/>
          </a:stretch>
        </p:blipFill>
        <p:spPr bwMode="auto">
          <a:xfrm>
            <a:off x="1600200" y="2971800"/>
            <a:ext cx="5448300" cy="3178844"/>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terms &amp; Cash discounts: Exercise Time</a:t>
            </a:r>
          </a:p>
        </p:txBody>
      </p:sp>
      <p:sp>
        <p:nvSpPr>
          <p:cNvPr id="3" name="Content Placeholder 2"/>
          <p:cNvSpPr>
            <a:spLocks noGrp="1"/>
          </p:cNvSpPr>
          <p:nvPr>
            <p:ph idx="1"/>
          </p:nvPr>
        </p:nvSpPr>
        <p:spPr/>
        <p:txBody>
          <a:bodyPr/>
          <a:lstStyle/>
          <a:p>
            <a:pPr>
              <a:buNone/>
            </a:pPr>
            <a:r>
              <a:rPr lang="en-US" sz="1800" b="1" dirty="0"/>
              <a:t>? </a:t>
            </a:r>
            <a:r>
              <a:rPr lang="en-US" sz="1800" dirty="0"/>
              <a:t>Create a new terms of payment key for vendor</a:t>
            </a:r>
          </a:p>
          <a:p>
            <a:pPr lvl="1"/>
            <a:r>
              <a:rPr lang="en-US" sz="1600" dirty="0"/>
              <a:t>5% for immediately payment,</a:t>
            </a:r>
          </a:p>
          <a:p>
            <a:pPr lvl="1"/>
            <a:r>
              <a:rPr lang="en-US" sz="1600" dirty="0"/>
              <a:t>2% cash discount for payment within 14 days</a:t>
            </a:r>
          </a:p>
          <a:p>
            <a:pPr lvl="1"/>
            <a:r>
              <a:rPr lang="en-US" sz="1600" dirty="0"/>
              <a:t>No deduction for payment in 30 days</a:t>
            </a:r>
          </a:p>
          <a:p>
            <a:pPr lvl="1"/>
            <a:r>
              <a:rPr lang="en-US" sz="1600" dirty="0"/>
              <a:t>The posting date is the baseline date.</a:t>
            </a:r>
          </a:p>
          <a:p>
            <a:pPr>
              <a:buNone/>
            </a:pPr>
            <a:r>
              <a:rPr lang="en-US" sz="1800" b="1" dirty="0"/>
              <a:t>? </a:t>
            </a:r>
            <a:r>
              <a:rPr lang="en-US" sz="1800" dirty="0"/>
              <a:t>Every installment of an installment plan must have its own terms of payment. (T/F)</a:t>
            </a:r>
          </a:p>
          <a:p>
            <a:pPr>
              <a:buNone/>
            </a:pPr>
            <a:r>
              <a:rPr lang="en-US" sz="1800" b="1" dirty="0"/>
              <a:t>? </a:t>
            </a:r>
            <a:r>
              <a:rPr lang="en-US" sz="1800" dirty="0"/>
              <a:t>The is the date that the system uses to determine the due date of the invoice?</a:t>
            </a:r>
          </a:p>
          <a:p>
            <a:pPr>
              <a:buNone/>
            </a:pPr>
            <a:r>
              <a:rPr lang="en-US" sz="1800" b="1" dirty="0"/>
              <a:t>? </a:t>
            </a:r>
            <a:r>
              <a:rPr lang="en-US" sz="1800" dirty="0"/>
              <a:t>Posting cash discount  Gross procedure Vs Net procedure.</a:t>
            </a:r>
          </a:p>
          <a:p>
            <a:pPr>
              <a:buNone/>
            </a:pPr>
            <a:r>
              <a:rPr lang="en-US" sz="1800" b="1" dirty="0"/>
              <a:t>? </a:t>
            </a:r>
            <a:r>
              <a:rPr lang="en-US" sz="1800" dirty="0"/>
              <a:t>What are the defaults for baseline date.</a:t>
            </a:r>
          </a:p>
          <a:p>
            <a:pPr>
              <a:buNone/>
            </a:pPr>
            <a:r>
              <a:rPr lang="en-US" sz="1800" b="1" dirty="0"/>
              <a:t>? </a:t>
            </a:r>
            <a:r>
              <a:rPr lang="en-US" sz="1800" dirty="0"/>
              <a:t>TOP can be used for both customer and vendor (T/F)</a:t>
            </a:r>
          </a:p>
          <a:p>
            <a:endParaRPr lang="en-US" sz="1800" dirty="0"/>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Posting control : Contents </a:t>
            </a:r>
            <a:br>
              <a:rPr lang="en-US" dirty="0"/>
            </a:br>
            <a:r>
              <a:rPr lang="en-US" dirty="0"/>
              <a:t>	</a:t>
            </a:r>
          </a:p>
        </p:txBody>
      </p:sp>
      <p:graphicFrame>
        <p:nvGraphicFramePr>
          <p:cNvPr id="5" name="Diagram 4"/>
          <p:cNvGraphicFramePr/>
          <p:nvPr/>
        </p:nvGraphicFramePr>
        <p:xfrm>
          <a:off x="381000" y="1219200"/>
          <a:ext cx="777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Cross-company code transactions</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endParaRPr lang="en-US" sz="1800" b="1" dirty="0"/>
          </a:p>
          <a:p>
            <a:r>
              <a:rPr lang="en-US" sz="1800" dirty="0"/>
              <a:t>Explain cross-company code transactions</a:t>
            </a:r>
          </a:p>
          <a:p>
            <a:endParaRPr lang="en-US" sz="1800" dirty="0"/>
          </a:p>
          <a:p>
            <a:r>
              <a:rPr lang="en-US" sz="1800" dirty="0"/>
              <a:t>Post cross-company code transactions</a:t>
            </a:r>
            <a:endParaRPr lang="en-US" sz="1800" b="1" dirty="0"/>
          </a:p>
          <a:p>
            <a:endParaRPr lang="en-US" dirty="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Cross-company code transactions</a:t>
            </a:r>
          </a:p>
        </p:txBody>
      </p:sp>
      <p:sp>
        <p:nvSpPr>
          <p:cNvPr id="3" name="Content Placeholder 2"/>
          <p:cNvSpPr>
            <a:spLocks noGrp="1"/>
          </p:cNvSpPr>
          <p:nvPr>
            <p:ph idx="1"/>
          </p:nvPr>
        </p:nvSpPr>
        <p:spPr/>
        <p:txBody>
          <a:bodyPr/>
          <a:lstStyle/>
          <a:p>
            <a:r>
              <a:rPr lang="en-US" sz="1600" dirty="0"/>
              <a:t>A </a:t>
            </a:r>
            <a:r>
              <a:rPr lang="en-US" sz="1600" b="1" dirty="0"/>
              <a:t>cross-company code transaction involves two or more company codes in </a:t>
            </a:r>
            <a:r>
              <a:rPr lang="en-US" sz="1600" dirty="0"/>
              <a:t>one business transaction. </a:t>
            </a:r>
          </a:p>
          <a:p>
            <a:pPr lvl="1">
              <a:buNone/>
            </a:pPr>
            <a:r>
              <a:rPr lang="en-US" sz="1600" i="1" dirty="0"/>
              <a:t>Examples:</a:t>
            </a:r>
          </a:p>
          <a:p>
            <a:pPr lvl="1"/>
            <a:r>
              <a:rPr lang="en-US" sz="1600" dirty="0"/>
              <a:t>One company code makes purchases for other company codes (Central Procurement)</a:t>
            </a:r>
          </a:p>
          <a:p>
            <a:pPr lvl="1"/>
            <a:r>
              <a:rPr lang="en-US" sz="1600" dirty="0"/>
              <a:t>One company code pays invoices for other company codes (Central Payment)</a:t>
            </a:r>
          </a:p>
          <a:p>
            <a:pPr lvl="1"/>
            <a:r>
              <a:rPr lang="en-US" sz="1600" dirty="0"/>
              <a:t>One company code sells goods to other company codes.</a:t>
            </a:r>
          </a:p>
          <a:p>
            <a:pPr lvl="1"/>
            <a:endParaRPr lang="en-US" sz="1600" dirty="0"/>
          </a:p>
          <a:p>
            <a:r>
              <a:rPr lang="en-US" sz="1600" dirty="0"/>
              <a:t>A cross-company code transaction posts to accounts in several company codes. </a:t>
            </a:r>
          </a:p>
          <a:p>
            <a:endParaRPr lang="en-US" sz="1600" dirty="0"/>
          </a:p>
          <a:p>
            <a:r>
              <a:rPr lang="en-US" sz="1600" dirty="0"/>
              <a:t>Separate document in each company code.</a:t>
            </a:r>
          </a:p>
          <a:p>
            <a:endParaRPr lang="en-US" sz="1600" dirty="0"/>
          </a:p>
          <a:p>
            <a:r>
              <a:rPr lang="en-US" sz="1600" dirty="0"/>
              <a:t>One common document is generated linking all documents in each company code, called “</a:t>
            </a:r>
            <a:r>
              <a:rPr lang="en-US" sz="1600" b="1" dirty="0"/>
              <a:t>Cross-company code transaction number</a:t>
            </a:r>
            <a:r>
              <a:rPr lang="en-US" sz="1600" dirty="0"/>
              <a:t>”.</a:t>
            </a:r>
          </a:p>
          <a:p>
            <a:endParaRPr lang="en-US" sz="16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600" dirty="0"/>
          </a:p>
          <a:p>
            <a:endParaRPr lang="en-US" sz="1600" dirty="0"/>
          </a:p>
          <a:p>
            <a:r>
              <a:rPr lang="en-US" sz="1600" dirty="0"/>
              <a:t>Tax is not distributed between company codes.</a:t>
            </a:r>
          </a:p>
          <a:p>
            <a:endParaRPr lang="en-US" sz="1600" dirty="0"/>
          </a:p>
          <a:p>
            <a:r>
              <a:rPr lang="en-US" sz="1600" dirty="0"/>
              <a:t>Clearing postings are made automatically, hence clearing accounts has to be defined in every company code before a cross-company code transaction may be carried out</a:t>
            </a:r>
            <a:r>
              <a:rPr lang="en-US" sz="1800" dirty="0"/>
              <a:t>.</a:t>
            </a:r>
          </a:p>
        </p:txBody>
      </p:sp>
      <p:pic>
        <p:nvPicPr>
          <p:cNvPr id="14338" name="Picture 2"/>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1219200" y="838200"/>
            <a:ext cx="4876800" cy="3444028"/>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accounts</a:t>
            </a:r>
          </a:p>
        </p:txBody>
      </p:sp>
      <p:sp>
        <p:nvSpPr>
          <p:cNvPr id="3" name="Content Placeholder 2"/>
          <p:cNvSpPr>
            <a:spLocks noGrp="1"/>
          </p:cNvSpPr>
          <p:nvPr>
            <p:ph idx="1"/>
          </p:nvPr>
        </p:nvSpPr>
        <p:spPr>
          <a:xfrm>
            <a:off x="619125" y="990600"/>
            <a:ext cx="7991475" cy="4867275"/>
          </a:xfrm>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In order to balance debits and credits within these documents, the system generates automatic line items which are posted to </a:t>
            </a:r>
            <a:r>
              <a:rPr lang="en-US" sz="1600" b="1" dirty="0"/>
              <a:t>clearing accounts</a:t>
            </a:r>
          </a:p>
          <a:p>
            <a:endParaRPr lang="en-US" sz="1600" b="1" dirty="0"/>
          </a:p>
          <a:p>
            <a:r>
              <a:rPr lang="en-US" sz="1600" dirty="0"/>
              <a:t>In the configuration you must assign clearing accounts to every possible combination of two company codes to allow cross-company code postings between these combinations.</a:t>
            </a:r>
            <a:endParaRPr lang="en-US" sz="1600" b="1" dirty="0"/>
          </a:p>
          <a:p>
            <a:endParaRPr lang="en-US" sz="1600" dirty="0"/>
          </a:p>
          <a:p>
            <a:r>
              <a:rPr lang="en-US" sz="1600" dirty="0"/>
              <a:t>Clearing accounts can be G/L, Customer or Vendor accounts.</a:t>
            </a:r>
          </a:p>
          <a:p>
            <a:endParaRPr lang="en-US" sz="1600" dirty="0"/>
          </a:p>
          <a:p>
            <a:endParaRPr lang="en-US" sz="1600" dirty="0"/>
          </a:p>
        </p:txBody>
      </p:sp>
      <p:pic>
        <p:nvPicPr>
          <p:cNvPr id="15362" name="Picture 2"/>
          <p:cNvPicPr>
            <a:picLocks noChangeAspect="1" noChangeArrowheads="1"/>
          </p:cNvPicPr>
          <p:nvPr/>
        </p:nvPicPr>
        <p:blipFill>
          <a:blip r:embed="rId2" cstate="print"/>
          <a:srcRect/>
          <a:stretch>
            <a:fillRect/>
          </a:stretch>
        </p:blipFill>
        <p:spPr bwMode="auto">
          <a:xfrm>
            <a:off x="1752600" y="863273"/>
            <a:ext cx="4757737" cy="2946727"/>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company code document number</a:t>
            </a:r>
          </a:p>
        </p:txBody>
      </p:sp>
      <p:sp>
        <p:nvSpPr>
          <p:cNvPr id="3" name="Content Placeholder 2"/>
          <p:cNvSpPr>
            <a:spLocks noGrp="1"/>
          </p:cNvSpPr>
          <p:nvPr>
            <p:ph idx="1"/>
          </p:nvPr>
        </p:nvSpPr>
        <p:spPr>
          <a:xfrm>
            <a:off x="76200" y="1066800"/>
            <a:ext cx="8991600" cy="4867275"/>
          </a:xfrm>
        </p:spPr>
        <p:txBody>
          <a:bodyPr/>
          <a:lstStyle/>
          <a:p>
            <a:pPr algn="ctr">
              <a:buNone/>
            </a:pPr>
            <a:endParaRPr lang="en-US" sz="1800" b="1" dirty="0"/>
          </a:p>
          <a:p>
            <a:pPr algn="ctr">
              <a:buNone/>
            </a:pPr>
            <a:r>
              <a:rPr lang="en-US" b="1" dirty="0"/>
              <a:t>Cross company code document number</a:t>
            </a:r>
          </a:p>
          <a:p>
            <a:pPr algn="ctr">
              <a:buNone/>
            </a:pPr>
            <a:r>
              <a:rPr lang="en-US" sz="1800" b="1" dirty="0"/>
              <a:t> = </a:t>
            </a:r>
          </a:p>
          <a:p>
            <a:pPr>
              <a:buNone/>
            </a:pPr>
            <a:r>
              <a:rPr lang="en-US" sz="1800" b="1" dirty="0"/>
              <a:t>Document number of first company code + First company code + Fiscal year</a:t>
            </a:r>
          </a:p>
          <a:p>
            <a:pPr>
              <a:buNone/>
            </a:pPr>
            <a:endParaRPr lang="en-US" sz="1800" dirty="0"/>
          </a:p>
          <a:p>
            <a:pPr>
              <a:buNone/>
            </a:pPr>
            <a:endParaRPr lang="en-US" sz="1800" dirty="0"/>
          </a:p>
          <a:p>
            <a:r>
              <a:rPr lang="en-US" sz="1600" dirty="0"/>
              <a:t>It is stored in the document header of all of the documents created</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Cross-company code transactions</a:t>
            </a:r>
          </a:p>
        </p:txBody>
      </p:sp>
      <p:sp>
        <p:nvSpPr>
          <p:cNvPr id="4" name="Content Placeholder 2"/>
          <p:cNvSpPr txBox="1">
            <a:spLocks/>
          </p:cNvSpPr>
          <p:nvPr/>
        </p:nvSpPr>
        <p:spPr bwMode="auto">
          <a:xfrm>
            <a:off x="609600" y="1066800"/>
            <a:ext cx="79914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US" sz="2000" b="1" u="sng" dirty="0"/>
              <a:t>Summary:</a:t>
            </a:r>
          </a:p>
          <a:p>
            <a:pPr>
              <a:buNone/>
            </a:pPr>
            <a:r>
              <a:rPr lang="en-US" b="1" dirty="0"/>
              <a:t>Now you should be able to:</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kumimoji="0" lang="en-US" b="0" i="0" u="none" strike="noStrike" kern="0" cap="none" spc="0" normalizeH="0" baseline="0" noProof="0" dirty="0">
                <a:ln>
                  <a:noFill/>
                </a:ln>
                <a:solidFill>
                  <a:schemeClr val="tx1"/>
                </a:solidFill>
                <a:effectLst/>
                <a:uLnTx/>
                <a:uFillTx/>
                <a:latin typeface="+mn-lt"/>
                <a:ea typeface="+mn-ea"/>
                <a:cs typeface="+mn-cs"/>
              </a:rPr>
              <a:t>Explain</a:t>
            </a:r>
            <a:r>
              <a:rPr kumimoji="0" lang="en-US" b="0" i="0" u="none" strike="noStrike" kern="0" cap="none" spc="0" normalizeH="0" noProof="0" dirty="0">
                <a:ln>
                  <a:noFill/>
                </a:ln>
                <a:solidFill>
                  <a:schemeClr val="tx1"/>
                </a:solidFill>
                <a:effectLst/>
                <a:uLnTx/>
                <a:uFillTx/>
                <a:latin typeface="+mn-lt"/>
                <a:ea typeface="+mn-ea"/>
                <a:cs typeface="+mn-cs"/>
              </a:rPr>
              <a:t> cross-company code transactions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b="0" i="0" u="none" strike="noStrike" kern="0" cap="none" spc="0" normalizeH="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kern="0" baseline="0" dirty="0">
                <a:latin typeface="+mn-lt"/>
              </a:rPr>
              <a:t>Post</a:t>
            </a:r>
            <a:r>
              <a:rPr lang="en-US" kern="0" dirty="0">
                <a:latin typeface="+mn-lt"/>
              </a:rPr>
              <a:t> cross-company code transactions</a:t>
            </a:r>
            <a:endParaRPr kumimoji="0" lang="en-US" b="0" i="0" u="none" strike="noStrike" kern="0" cap="none" spc="0" normalizeH="0" baseline="0" noProof="0" dirty="0">
              <a:ln>
                <a:noFill/>
              </a:ln>
              <a:solidFill>
                <a:schemeClr val="tx1"/>
              </a:solidFill>
              <a:effectLst/>
              <a:uLnTx/>
              <a:uFillTx/>
              <a:latin typeface="+mn-lt"/>
              <a:ea typeface="+mn-ea"/>
              <a:cs typeface="+mn-cs"/>
            </a:endParaRPr>
          </a:p>
          <a:p>
            <a:r>
              <a:rPr kumimoji="0" lang="en-US" sz="2000" b="0" i="0" u="none" strike="noStrike" kern="0" cap="none" spc="0" normalizeH="0" noProof="0" dirty="0">
                <a:ln>
                  <a:noFill/>
                </a:ln>
                <a:solidFill>
                  <a:schemeClr val="tx1"/>
                </a:solidFill>
                <a:effectLst/>
                <a:uLnTx/>
                <a:uFillTx/>
                <a:latin typeface="+mn-lt"/>
                <a:ea typeface="+mn-ea"/>
                <a:cs typeface="+mn-cs"/>
              </a:rPr>
              <a:t> </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Cross-company code transactions: Exercise time</a:t>
            </a:r>
          </a:p>
        </p:txBody>
      </p:sp>
      <p:sp>
        <p:nvSpPr>
          <p:cNvPr id="4" name="Content Placeholder 2"/>
          <p:cNvSpPr txBox="1">
            <a:spLocks/>
          </p:cNvSpPr>
          <p:nvPr/>
        </p:nvSpPr>
        <p:spPr bwMode="auto">
          <a:xfrm>
            <a:off x="609600" y="1066800"/>
            <a:ext cx="79914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1450" marR="0" lvl="0" indent="-171450" algn="l" defTabSz="914400" rtl="0" eaLnBrk="0" fontAlgn="base" latinLnBrk="0" hangingPunct="0">
              <a:lnSpc>
                <a:spcPct val="85000"/>
              </a:lnSpc>
              <a:spcBef>
                <a:spcPct val="50000"/>
              </a:spcBef>
              <a:spcAft>
                <a:spcPct val="0"/>
              </a:spcAft>
              <a:buClr>
                <a:srgbClr val="07AFD7"/>
              </a:buClr>
              <a:buSzTx/>
              <a:tabLst/>
              <a:defRPr/>
            </a:pPr>
            <a:r>
              <a:rPr lang="en-US" b="1" kern="0" dirty="0">
                <a:latin typeface="+mn-lt"/>
              </a:rPr>
              <a:t>? </a:t>
            </a:r>
            <a:r>
              <a:rPr lang="en-US" kern="0" dirty="0">
                <a:latin typeface="+mn-lt"/>
              </a:rPr>
              <a:t>Some examples of cross-company code transactions.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lang="en-US" kern="0" dirty="0">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tabLst/>
              <a:defRPr/>
            </a:pPr>
            <a:r>
              <a:rPr kumimoji="0" lang="en-US" b="1" i="0" u="none" strike="noStrike" kern="0" cap="none" spc="0" normalizeH="0" baseline="0" noProof="0" dirty="0">
                <a:ln>
                  <a:noFill/>
                </a:ln>
                <a:solidFill>
                  <a:schemeClr val="tx1"/>
                </a:solidFill>
                <a:effectLst/>
                <a:uLnTx/>
                <a:uFillTx/>
                <a:latin typeface="+mn-lt"/>
                <a:ea typeface="+mn-ea"/>
                <a:cs typeface="+mn-cs"/>
              </a:rPr>
              <a:t>? </a:t>
            </a:r>
            <a:r>
              <a:rPr kumimoji="0" lang="en-US" b="0" i="0" u="none" strike="noStrike" kern="0" cap="none" spc="0" normalizeH="0" baseline="0" noProof="0" dirty="0">
                <a:ln>
                  <a:noFill/>
                </a:ln>
                <a:solidFill>
                  <a:schemeClr val="tx1"/>
                </a:solidFill>
                <a:effectLst/>
                <a:uLnTx/>
                <a:uFillTx/>
                <a:latin typeface="+mn-lt"/>
                <a:ea typeface="+mn-ea"/>
                <a:cs typeface="+mn-cs"/>
              </a:rPr>
              <a:t>Cross company code document number is</a:t>
            </a:r>
            <a:r>
              <a:rPr kumimoji="0" lang="en-US" b="0" i="0" u="none" strike="noStrike" kern="0" cap="none" spc="0" normalizeH="0" noProof="0" dirty="0">
                <a:ln>
                  <a:noFill/>
                </a:ln>
                <a:solidFill>
                  <a:schemeClr val="tx1"/>
                </a:solidFill>
                <a:effectLst/>
                <a:uLnTx/>
                <a:uFillTx/>
                <a:latin typeface="+mn-lt"/>
                <a:ea typeface="+mn-ea"/>
                <a:cs typeface="+mn-cs"/>
              </a:rPr>
              <a:t> a combination of_____. And it is stored at?</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b="0" i="0" u="none" strike="noStrike" kern="0" cap="none" spc="0" normalizeH="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tabLst/>
              <a:defRPr/>
            </a:pPr>
            <a:r>
              <a:rPr kumimoji="0" lang="en-US" b="1" i="0" u="none" strike="noStrike" kern="0" cap="none" spc="0" normalizeH="0" noProof="0" dirty="0">
                <a:ln>
                  <a:noFill/>
                </a:ln>
                <a:solidFill>
                  <a:schemeClr val="tx1"/>
                </a:solidFill>
                <a:effectLst/>
                <a:uLnTx/>
                <a:uFillTx/>
                <a:latin typeface="+mn-lt"/>
                <a:ea typeface="+mn-ea"/>
                <a:cs typeface="+mn-cs"/>
              </a:rPr>
              <a:t>? </a:t>
            </a:r>
            <a:r>
              <a:rPr kumimoji="0" lang="en-US" b="0" i="0" u="none" strike="noStrike" kern="0" cap="none" spc="0" normalizeH="0" noProof="0" dirty="0">
                <a:ln>
                  <a:noFill/>
                </a:ln>
                <a:solidFill>
                  <a:schemeClr val="tx1"/>
                </a:solidFill>
                <a:effectLst/>
                <a:uLnTx/>
                <a:uFillTx/>
                <a:latin typeface="+mn-lt"/>
                <a:ea typeface="+mn-ea"/>
                <a:cs typeface="+mn-cs"/>
              </a:rPr>
              <a:t>Clearing accounts are only G/L accounts. (T/F).</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lang="en-US" kern="0" dirty="0">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tabLst/>
              <a:defRPr/>
            </a:pPr>
            <a:r>
              <a:rPr kumimoji="0" lang="en-US" b="1" i="0" u="none" strike="noStrike" kern="0" cap="none" spc="0" normalizeH="0" noProof="0" dirty="0">
                <a:ln>
                  <a:noFill/>
                </a:ln>
                <a:solidFill>
                  <a:schemeClr val="tx1"/>
                </a:solidFill>
                <a:effectLst/>
                <a:uLnTx/>
                <a:uFillTx/>
                <a:latin typeface="+mn-lt"/>
                <a:ea typeface="+mn-ea"/>
                <a:cs typeface="+mn-cs"/>
              </a:rPr>
              <a:t>? </a:t>
            </a:r>
            <a:r>
              <a:rPr kumimoji="0" lang="en-US" b="0" i="0" u="none" strike="noStrike" kern="0" cap="none" spc="0" normalizeH="0" noProof="0" dirty="0" err="1">
                <a:ln>
                  <a:noFill/>
                </a:ln>
                <a:solidFill>
                  <a:schemeClr val="tx1"/>
                </a:solidFill>
                <a:effectLst/>
                <a:uLnTx/>
                <a:uFillTx/>
                <a:latin typeface="+mn-lt"/>
                <a:ea typeface="+mn-ea"/>
                <a:cs typeface="+mn-cs"/>
              </a:rPr>
              <a:t>T.code</a:t>
            </a:r>
            <a:r>
              <a:rPr kumimoji="0" lang="en-US" b="0" i="0" u="none" strike="noStrike" kern="0" cap="none" spc="0" normalizeH="0" noProof="0" dirty="0">
                <a:ln>
                  <a:noFill/>
                </a:ln>
                <a:solidFill>
                  <a:schemeClr val="tx1"/>
                </a:solidFill>
                <a:effectLst/>
                <a:uLnTx/>
                <a:uFillTx/>
                <a:latin typeface="+mn-lt"/>
                <a:ea typeface="+mn-ea"/>
                <a:cs typeface="+mn-cs"/>
              </a:rPr>
              <a:t> for using cross-company transactions?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pic>
        <p:nvPicPr>
          <p:cNvPr id="5"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CONTROL</a:t>
            </a:r>
          </a:p>
        </p:txBody>
      </p:sp>
      <p:sp>
        <p:nvSpPr>
          <p:cNvPr id="3" name="Content Placeholder 2"/>
          <p:cNvSpPr>
            <a:spLocks noGrp="1"/>
          </p:cNvSpPr>
          <p:nvPr>
            <p:ph idx="1"/>
          </p:nvPr>
        </p:nvSpPr>
        <p:spPr>
          <a:xfrm>
            <a:off x="609600" y="1143000"/>
            <a:ext cx="7991475" cy="4867275"/>
          </a:xfrm>
        </p:spPr>
        <p:txBody>
          <a:bodyPr/>
          <a:lstStyle/>
          <a:p>
            <a:pPr>
              <a:buNone/>
            </a:pPr>
            <a:r>
              <a:rPr lang="en-US" b="1" dirty="0"/>
              <a:t>Unit Summary</a:t>
            </a:r>
            <a:endParaRPr lang="en-US" sz="1800" b="1" dirty="0"/>
          </a:p>
          <a:p>
            <a:r>
              <a:rPr lang="en-US" sz="1800" dirty="0"/>
              <a:t>Define default values</a:t>
            </a:r>
          </a:p>
          <a:p>
            <a:r>
              <a:rPr lang="en-US" sz="1800" dirty="0"/>
              <a:t>Configure user-specific default values</a:t>
            </a:r>
          </a:p>
          <a:p>
            <a:r>
              <a:rPr lang="en-US" sz="1800" dirty="0"/>
              <a:t>Determine default values in the system and the configuration</a:t>
            </a:r>
          </a:p>
          <a:p>
            <a:r>
              <a:rPr lang="en-US" sz="1800" dirty="0"/>
              <a:t>Explain the rules governing changes to documents</a:t>
            </a:r>
          </a:p>
          <a:p>
            <a:r>
              <a:rPr lang="en-US" sz="1800" dirty="0"/>
              <a:t>Change documents</a:t>
            </a:r>
          </a:p>
          <a:p>
            <a:r>
              <a:rPr lang="en-US" sz="1800" dirty="0"/>
              <a:t> Analyze changes to documents</a:t>
            </a:r>
          </a:p>
          <a:p>
            <a:r>
              <a:rPr lang="en-US" sz="1800" dirty="0"/>
              <a:t> Reverse documents</a:t>
            </a:r>
          </a:p>
          <a:p>
            <a:r>
              <a:rPr lang="en-US" sz="1800" dirty="0"/>
              <a:t> Find reversal reasons in Customizing</a:t>
            </a:r>
          </a:p>
          <a:p>
            <a:r>
              <a:rPr lang="en-US" sz="1800" dirty="0"/>
              <a:t> Define terms of payment</a:t>
            </a:r>
          </a:p>
          <a:p>
            <a:r>
              <a:rPr lang="en-US" sz="1800" dirty="0"/>
              <a:t> Explain the account determination for automatic postings of cash discount</a:t>
            </a:r>
          </a:p>
          <a:p>
            <a:r>
              <a:rPr lang="en-US" sz="1800" dirty="0"/>
              <a:t> Explain cross-company code transactions</a:t>
            </a:r>
          </a:p>
          <a:p>
            <a:r>
              <a:rPr lang="en-US" sz="1800" dirty="0"/>
              <a:t> Post cross-company code transactions</a:t>
            </a:r>
          </a:p>
        </p:txBody>
      </p:sp>
      <p:pic>
        <p:nvPicPr>
          <p:cNvPr id="4" name="Picture 3"/>
          <p:cNvPicPr>
            <a:picLocks noChangeAspect="1" noChangeArrowheads="1"/>
          </p:cNvPicPr>
          <p:nvPr/>
        </p:nvPicPr>
        <p:blipFill>
          <a:blip r:embed="rId2" cstate="print"/>
          <a:srcRect/>
          <a:stretch>
            <a:fillRect/>
          </a:stretch>
        </p:blipFill>
        <p:spPr bwMode="auto">
          <a:xfrm>
            <a:off x="7239000" y="838200"/>
            <a:ext cx="1676400" cy="3352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Standard Document types</a:t>
            </a:r>
            <a:br>
              <a:rPr lang="en-US" dirty="0"/>
            </a:br>
            <a:r>
              <a:rPr lang="en-US" dirty="0"/>
              <a:t>	</a:t>
            </a:r>
          </a:p>
        </p:txBody>
      </p:sp>
      <p:pic>
        <p:nvPicPr>
          <p:cNvPr id="2051" name="Picture 3"/>
          <p:cNvPicPr>
            <a:picLocks noChangeAspect="1" noChangeArrowheads="1"/>
          </p:cNvPicPr>
          <p:nvPr/>
        </p:nvPicPr>
        <p:blipFill>
          <a:blip r:embed="rId3" cstate="print"/>
          <a:srcRect/>
          <a:stretch>
            <a:fillRect/>
          </a:stretch>
        </p:blipFill>
        <p:spPr bwMode="auto">
          <a:xfrm>
            <a:off x="457200" y="838200"/>
            <a:ext cx="8001000" cy="3930189"/>
          </a:xfrm>
          <a:prstGeom prst="rect">
            <a:avLst/>
          </a:prstGeom>
          <a:noFill/>
          <a:ln w="9525">
            <a:noFill/>
            <a:miter lim="800000"/>
            <a:headEnd/>
            <a:tailEnd/>
          </a:ln>
          <a:effectLst/>
        </p:spPr>
      </p:pic>
      <p:sp>
        <p:nvSpPr>
          <p:cNvPr id="11" name="Content Placeholder 2"/>
          <p:cNvSpPr>
            <a:spLocks noGrp="1"/>
          </p:cNvSpPr>
          <p:nvPr>
            <p:ph idx="1"/>
          </p:nvPr>
        </p:nvSpPr>
        <p:spPr>
          <a:xfrm>
            <a:off x="457200" y="1036638"/>
            <a:ext cx="8229600" cy="4678362"/>
          </a:xfrm>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Document type “AB” allows postings to all account types.</a:t>
            </a:r>
          </a:p>
          <a:p>
            <a:r>
              <a:rPr lang="en-US" sz="1600" dirty="0"/>
              <a:t>Other document types limits the accounts you can post to. </a:t>
            </a:r>
          </a:p>
          <a:p>
            <a:pPr lvl="1"/>
            <a:r>
              <a:rPr lang="en-US" sz="1400" dirty="0"/>
              <a:t>Ex: DR is customer invoice, SA is G/L account postings, ZP for Automatic payments.</a:t>
            </a:r>
          </a:p>
          <a:p>
            <a:pPr lvl="1"/>
            <a:endParaRPr lang="en-US" sz="1600" dirty="0"/>
          </a:p>
          <a:p>
            <a:endParaRPr lang="en-US" sz="16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8"/>
          <p:cNvSpPr>
            <a:spLocks noGrp="1"/>
          </p:cNvSpPr>
          <p:nvPr>
            <p:ph type="title"/>
          </p:nvPr>
        </p:nvSpPr>
        <p:spPr/>
        <p:txBody>
          <a:bodyPr/>
          <a:lstStyle/>
          <a:p>
            <a:r>
              <a:rPr lang="en-US" dirty="0"/>
              <a:t/>
            </a:r>
            <a:br>
              <a:rPr lang="en-US" dirty="0"/>
            </a:br>
            <a:r>
              <a:rPr lang="en-US" dirty="0"/>
              <a:t>COURSE CONTENT </a:t>
            </a:r>
            <a:br>
              <a:rPr lang="en-US" dirty="0"/>
            </a:br>
            <a:r>
              <a:rPr lang="en-US" dirty="0"/>
              <a:t>	</a:t>
            </a:r>
          </a:p>
        </p:txBody>
      </p:sp>
      <p:graphicFrame>
        <p:nvGraphicFramePr>
          <p:cNvPr id="4" name="Diagram 3"/>
          <p:cNvGraphicFramePr/>
          <p:nvPr/>
        </p:nvGraphicFramePr>
        <p:xfrm>
          <a:off x="457200" y="1066800"/>
          <a:ext cx="7772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PROCESS:</a:t>
            </a:r>
          </a:p>
        </p:txBody>
      </p:sp>
      <p:sp>
        <p:nvSpPr>
          <p:cNvPr id="3" name="Content Placeholder 2"/>
          <p:cNvSpPr>
            <a:spLocks noGrp="1"/>
          </p:cNvSpPr>
          <p:nvPr>
            <p:ph idx="1"/>
          </p:nvPr>
        </p:nvSpPr>
        <p:spPr/>
        <p:txBody>
          <a:bodyPr/>
          <a:lstStyle/>
          <a:p>
            <a:pPr>
              <a:buNone/>
            </a:pPr>
            <a:r>
              <a:rPr lang="en-US" b="1" dirty="0"/>
              <a:t>Unit Objectives:</a:t>
            </a:r>
          </a:p>
          <a:p>
            <a:r>
              <a:rPr lang="en-US" sz="1800" dirty="0"/>
              <a:t>Explain the clearing process</a:t>
            </a:r>
          </a:p>
          <a:p>
            <a:r>
              <a:rPr lang="en-US" sz="1800" dirty="0"/>
              <a:t> Clear an account</a:t>
            </a:r>
          </a:p>
          <a:p>
            <a:r>
              <a:rPr lang="en-US" sz="1800" dirty="0"/>
              <a:t> Post with clearing</a:t>
            </a:r>
          </a:p>
          <a:p>
            <a:r>
              <a:rPr lang="en-US" sz="1800" dirty="0"/>
              <a:t> Post incoming and outgoing payments</a:t>
            </a:r>
          </a:p>
          <a:p>
            <a:r>
              <a:rPr lang="en-US" sz="1800" dirty="0"/>
              <a:t> Reset clearing</a:t>
            </a:r>
          </a:p>
          <a:p>
            <a:r>
              <a:rPr lang="en-US" sz="1800" dirty="0"/>
              <a:t> Post payment differences</a:t>
            </a:r>
          </a:p>
          <a:p>
            <a:r>
              <a:rPr lang="en-US" sz="1800" dirty="0"/>
              <a:t> Describe tolerance groups and their role for posting payment differences</a:t>
            </a:r>
          </a:p>
          <a:p>
            <a:r>
              <a:rPr lang="en-US" sz="1800" dirty="0"/>
              <a:t> Post partial and residual payments</a:t>
            </a:r>
          </a:p>
          <a:p>
            <a:r>
              <a:rPr lang="en-US" sz="1800" dirty="0"/>
              <a:t> Create and use payment difference reason codes</a:t>
            </a:r>
          </a:p>
          <a:p>
            <a:r>
              <a:rPr lang="en-US" sz="1800" dirty="0"/>
              <a:t> Explain the system treatment of exchange rate differences</a:t>
            </a:r>
          </a:p>
        </p:txBody>
      </p:sp>
      <p:pic>
        <p:nvPicPr>
          <p:cNvPr id="4" name="Picture 2" descr="C:\Documents and Settings\rpotturi\Local Settings\Temporary Internet Files\Content.IE5\W5Y74T6F\MC900197655[1].wmf"/>
          <p:cNvPicPr>
            <a:picLocks noChangeAspect="1" noChangeArrowheads="1"/>
          </p:cNvPicPr>
          <p:nvPr/>
        </p:nvPicPr>
        <p:blipFill>
          <a:blip r:embed="rId2" cstate="print"/>
          <a:srcRect/>
          <a:stretch>
            <a:fillRect/>
          </a:stretch>
        </p:blipFill>
        <p:spPr bwMode="auto">
          <a:xfrm>
            <a:off x="6400800" y="914400"/>
            <a:ext cx="1600200" cy="1388654"/>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CLEARING PROCESS: Contents </a:t>
            </a:r>
            <a:br>
              <a:rPr lang="en-US" dirty="0"/>
            </a:br>
            <a:r>
              <a:rPr lang="en-US" dirty="0"/>
              <a:t>	</a:t>
            </a:r>
          </a:p>
        </p:txBody>
      </p:sp>
      <p:graphicFrame>
        <p:nvGraphicFramePr>
          <p:cNvPr id="5" name="Diagram 4"/>
          <p:cNvGraphicFramePr/>
          <p:nvPr/>
        </p:nvGraphicFramePr>
        <p:xfrm>
          <a:off x="533400" y="1295400"/>
          <a:ext cx="6934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CLEARING PROCESS: Contents </a:t>
            </a:r>
            <a:br>
              <a:rPr lang="en-US" dirty="0"/>
            </a:br>
            <a:r>
              <a:rPr lang="en-US" dirty="0"/>
              <a:t>	</a:t>
            </a:r>
          </a:p>
        </p:txBody>
      </p:sp>
      <p:graphicFrame>
        <p:nvGraphicFramePr>
          <p:cNvPr id="5" name="Diagram 4"/>
          <p:cNvGraphicFramePr/>
          <p:nvPr/>
        </p:nvGraphicFramePr>
        <p:xfrm>
          <a:off x="533400" y="1295400"/>
          <a:ext cx="6934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Clearing open items</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pPr>
              <a:buNone/>
            </a:pPr>
            <a:endParaRPr lang="en-US" b="1" dirty="0"/>
          </a:p>
          <a:p>
            <a:r>
              <a:rPr lang="en-US" sz="1800" dirty="0"/>
              <a:t>Explain the clearing process</a:t>
            </a:r>
          </a:p>
          <a:p>
            <a:r>
              <a:rPr lang="en-US" sz="1800" dirty="0"/>
              <a:t>Clear an account</a:t>
            </a:r>
          </a:p>
          <a:p>
            <a:r>
              <a:rPr lang="en-US" sz="1800" dirty="0"/>
              <a:t>Post with clearing</a:t>
            </a:r>
            <a:endParaRPr lang="en-US" sz="1800" b="1" dirty="0"/>
          </a:p>
          <a:p>
            <a:endParaRPr lang="en-US" dirty="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open items</a:t>
            </a:r>
          </a:p>
        </p:txBody>
      </p:sp>
      <p:sp>
        <p:nvSpPr>
          <p:cNvPr id="3" name="Content Placeholder 2"/>
          <p:cNvSpPr>
            <a:spLocks noGrp="1"/>
          </p:cNvSpPr>
          <p:nvPr>
            <p:ph idx="1"/>
          </p:nvPr>
        </p:nvSpPr>
        <p:spPr/>
        <p:txBody>
          <a:bodyPr/>
          <a:lstStyle/>
          <a:p>
            <a:r>
              <a:rPr lang="en-US" sz="1800" dirty="0"/>
              <a:t>Open items are </a:t>
            </a:r>
            <a:r>
              <a:rPr lang="en-US" sz="1800" b="1" dirty="0"/>
              <a:t>incomplete transactions</a:t>
            </a:r>
            <a:r>
              <a:rPr lang="en-US" sz="1800" dirty="0"/>
              <a:t>, such as </a:t>
            </a:r>
            <a:r>
              <a:rPr lang="en-US" sz="1800" b="1" dirty="0"/>
              <a:t>invoices</a:t>
            </a:r>
            <a:r>
              <a:rPr lang="en-US" sz="1800" dirty="0"/>
              <a:t> that have not been paid.</a:t>
            </a:r>
          </a:p>
          <a:p>
            <a:r>
              <a:rPr lang="en-US" sz="1800" dirty="0"/>
              <a:t>Documents cannot be archived until they are cleared.</a:t>
            </a:r>
          </a:p>
          <a:p>
            <a:endParaRPr lang="en-US" sz="1800" dirty="0"/>
          </a:p>
          <a:p>
            <a:pPr>
              <a:buNone/>
            </a:pPr>
            <a:r>
              <a:rPr lang="en-US" sz="1800" b="1" dirty="0"/>
              <a:t>Types of clearing in SAP Financials:</a:t>
            </a:r>
          </a:p>
          <a:p>
            <a:pPr lvl="1"/>
            <a:r>
              <a:rPr lang="en-US" sz="1800" dirty="0"/>
              <a:t>Post with clearing</a:t>
            </a:r>
          </a:p>
          <a:p>
            <a:pPr lvl="1"/>
            <a:r>
              <a:rPr lang="en-US" sz="1800" dirty="0"/>
              <a:t>Account clearing</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r>
              <a:rPr lang="en-US" sz="1800" dirty="0"/>
              <a:t>A clearing transaction always creates a </a:t>
            </a:r>
            <a:r>
              <a:rPr lang="en-US" sz="1800" b="1" dirty="0"/>
              <a:t>clearing document</a:t>
            </a:r>
            <a:r>
              <a:rPr lang="en-US" sz="1800" dirty="0"/>
              <a:t>.</a:t>
            </a:r>
          </a:p>
        </p:txBody>
      </p:sp>
      <p:pic>
        <p:nvPicPr>
          <p:cNvPr id="18434" name="Picture 2"/>
          <p:cNvPicPr>
            <a:picLocks noChangeAspect="1" noChangeArrowheads="1"/>
          </p:cNvPicPr>
          <p:nvPr/>
        </p:nvPicPr>
        <p:blipFill>
          <a:blip r:embed="rId2" cstate="print"/>
          <a:srcRect/>
          <a:stretch>
            <a:fillRect/>
          </a:stretch>
        </p:blipFill>
        <p:spPr bwMode="auto">
          <a:xfrm>
            <a:off x="3223383" y="3048000"/>
            <a:ext cx="5311017" cy="2729684"/>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with clearing</a:t>
            </a:r>
          </a:p>
        </p:txBody>
      </p:sp>
      <p:sp>
        <p:nvSpPr>
          <p:cNvPr id="3" name="Content Placeholder 2"/>
          <p:cNvSpPr>
            <a:spLocks noGrp="1"/>
          </p:cNvSpPr>
          <p:nvPr>
            <p:ph idx="1"/>
          </p:nvPr>
        </p:nvSpPr>
        <p:spPr/>
        <p:txBody>
          <a:bodyPr/>
          <a:lstStyle/>
          <a:p>
            <a:r>
              <a:rPr lang="en-US" sz="1600" dirty="0"/>
              <a:t>When you use the "posting with clearing" function, enter the </a:t>
            </a:r>
            <a:r>
              <a:rPr lang="en-US" sz="1600" b="1" dirty="0"/>
              <a:t>clearing document amount</a:t>
            </a:r>
            <a:r>
              <a:rPr lang="en-US" sz="1600" dirty="0"/>
              <a:t> and then </a:t>
            </a:r>
            <a:r>
              <a:rPr lang="en-US" sz="1600" b="1" dirty="0"/>
              <a:t>select the open items </a:t>
            </a:r>
            <a:r>
              <a:rPr lang="en-US" sz="1600" dirty="0"/>
              <a:t>that are to be cleared.</a:t>
            </a:r>
          </a:p>
          <a:p>
            <a:pPr lvl="1"/>
            <a:r>
              <a:rPr lang="en-US" sz="1600" dirty="0"/>
              <a:t>If clearing amount equals selected open items amount system clears it.</a:t>
            </a:r>
          </a:p>
          <a:p>
            <a:pPr lvl="1"/>
            <a:r>
              <a:rPr lang="en-US" sz="1600" dirty="0"/>
              <a:t>If there is any difference system allows to post the difference.</a:t>
            </a:r>
          </a:p>
          <a:p>
            <a:pPr lvl="1">
              <a:buNone/>
            </a:pPr>
            <a:endParaRPr lang="en-US" sz="2600" dirty="0"/>
          </a:p>
          <a:p>
            <a:r>
              <a:rPr lang="en-US" sz="1600" dirty="0"/>
              <a:t>Post with clearing can be done either manually or by Automatic Payment Program.</a:t>
            </a:r>
          </a:p>
        </p:txBody>
      </p:sp>
      <p:pic>
        <p:nvPicPr>
          <p:cNvPr id="19458" name="Picture 2"/>
          <p:cNvPicPr>
            <a:picLocks noChangeAspect="1" noChangeArrowheads="1"/>
          </p:cNvPicPr>
          <p:nvPr/>
        </p:nvPicPr>
        <p:blipFill>
          <a:blip r:embed="rId2" cstate="print"/>
          <a:srcRect/>
          <a:stretch>
            <a:fillRect/>
          </a:stretch>
        </p:blipFill>
        <p:spPr bwMode="auto">
          <a:xfrm>
            <a:off x="2286000" y="3200400"/>
            <a:ext cx="4895850" cy="3495675"/>
          </a:xfrm>
          <a:prstGeom prst="rect">
            <a:avLst/>
          </a:prstGeom>
          <a:noFill/>
          <a:ln w="9525">
            <a:noFill/>
            <a:miter lim="800000"/>
            <a:headEnd/>
            <a:tailEnd/>
          </a:ln>
          <a:effec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clearing</a:t>
            </a:r>
          </a:p>
        </p:txBody>
      </p:sp>
      <p:sp>
        <p:nvSpPr>
          <p:cNvPr id="3" name="Content Placeholder 2"/>
          <p:cNvSpPr>
            <a:spLocks noGrp="1"/>
          </p:cNvSpPr>
          <p:nvPr>
            <p:ph idx="1"/>
          </p:nvPr>
        </p:nvSpPr>
        <p:spPr/>
        <p:txBody>
          <a:bodyPr/>
          <a:lstStyle/>
          <a:p>
            <a:r>
              <a:rPr lang="en-US" sz="1600" dirty="0"/>
              <a:t>Using the account “clearing function”, </a:t>
            </a:r>
            <a:r>
              <a:rPr lang="en-US" sz="1600" b="1" dirty="0"/>
              <a:t>choose those open items from an account that balance to zero</a:t>
            </a:r>
            <a:r>
              <a:rPr lang="en-US" sz="1600" dirty="0"/>
              <a:t>. The system marks them as cleared and creates a clearing document.</a:t>
            </a:r>
          </a:p>
          <a:p>
            <a:endParaRPr lang="en-US" sz="1600" dirty="0"/>
          </a:p>
          <a:p>
            <a:r>
              <a:rPr lang="en-US" sz="1600" dirty="0"/>
              <a:t>Account clearing function works for any account managed with open items in the general ledger and in sub ledgers.</a:t>
            </a:r>
          </a:p>
          <a:p>
            <a:endParaRPr lang="en-US" sz="1600" dirty="0"/>
          </a:p>
          <a:p>
            <a:r>
              <a:rPr lang="en-US" sz="1600" dirty="0"/>
              <a:t>Account clearing can be done either manually or by Automatic Clearing Program.</a:t>
            </a:r>
          </a:p>
        </p:txBody>
      </p:sp>
      <p:pic>
        <p:nvPicPr>
          <p:cNvPr id="20482" name="Picture 2"/>
          <p:cNvPicPr>
            <a:picLocks noChangeAspect="1" noChangeArrowheads="1"/>
          </p:cNvPicPr>
          <p:nvPr/>
        </p:nvPicPr>
        <p:blipFill>
          <a:blip r:embed="rId2" cstate="print"/>
          <a:srcRect/>
          <a:stretch>
            <a:fillRect/>
          </a:stretch>
        </p:blipFill>
        <p:spPr bwMode="auto">
          <a:xfrm>
            <a:off x="2438400" y="3457575"/>
            <a:ext cx="4791075" cy="3095625"/>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clearing program</a:t>
            </a:r>
          </a:p>
        </p:txBody>
      </p:sp>
      <p:sp>
        <p:nvSpPr>
          <p:cNvPr id="3" name="Content Placeholder 2"/>
          <p:cNvSpPr>
            <a:spLocks noGrp="1"/>
          </p:cNvSpPr>
          <p:nvPr>
            <p:ph idx="1"/>
          </p:nvPr>
        </p:nvSpPr>
        <p:spPr/>
        <p:txBody>
          <a:bodyPr/>
          <a:lstStyle/>
          <a:p>
            <a:pPr>
              <a:buNone/>
            </a:pPr>
            <a:r>
              <a:rPr lang="en-US" sz="1600" b="1" dirty="0"/>
              <a:t>Steps in the clearing program</a:t>
            </a:r>
          </a:p>
          <a:p>
            <a:r>
              <a:rPr lang="en-US" sz="1600" dirty="0"/>
              <a:t>Group items for each account</a:t>
            </a:r>
          </a:p>
          <a:p>
            <a:r>
              <a:rPr lang="en-US" sz="1600" dirty="0"/>
              <a:t>If balance is zero, items are marked for clearing.</a:t>
            </a:r>
          </a:p>
          <a:p>
            <a:endParaRPr lang="en-US" sz="1600" dirty="0"/>
          </a:p>
          <a:p>
            <a:pPr>
              <a:buNone/>
            </a:pPr>
            <a:r>
              <a:rPr lang="en-US" sz="1600" b="1" dirty="0"/>
              <a:t>Prerequisites for clearing</a:t>
            </a:r>
          </a:p>
          <a:p>
            <a:r>
              <a:rPr lang="en-US" sz="1600" dirty="0"/>
              <a:t>User criteria must be defined in customizing</a:t>
            </a:r>
          </a:p>
          <a:p>
            <a:r>
              <a:rPr lang="en-US" sz="1600" dirty="0"/>
              <a:t>Accounts to be cleared must be defined for automatic clearing</a:t>
            </a:r>
          </a:p>
          <a:p>
            <a:endParaRPr lang="en-US" sz="1600" dirty="0"/>
          </a:p>
          <a:p>
            <a:pPr>
              <a:buNone/>
            </a:pPr>
            <a:r>
              <a:rPr lang="en-US" sz="1600" b="1" dirty="0"/>
              <a:t>Items that are not cleared:</a:t>
            </a:r>
          </a:p>
          <a:p>
            <a:r>
              <a:rPr lang="en-US" sz="1600" dirty="0"/>
              <a:t>Noted Items</a:t>
            </a:r>
          </a:p>
          <a:p>
            <a:r>
              <a:rPr lang="en-US" sz="1600" dirty="0"/>
              <a:t>Statistical postings, bill of exchange postings</a:t>
            </a:r>
          </a:p>
          <a:p>
            <a:r>
              <a:rPr lang="en-US" sz="1600" dirty="0"/>
              <a:t>Items with withholding tax entries.</a:t>
            </a:r>
          </a:p>
        </p:txBody>
      </p:sp>
      <p:pic>
        <p:nvPicPr>
          <p:cNvPr id="21508" name="Picture 4"/>
          <p:cNvPicPr>
            <a:picLocks noChangeAspect="1" noChangeArrowheads="1"/>
          </p:cNvPicPr>
          <p:nvPr/>
        </p:nvPicPr>
        <p:blipFill>
          <a:blip r:embed="rId2" cstate="print"/>
          <a:srcRect/>
          <a:stretch>
            <a:fillRect/>
          </a:stretch>
        </p:blipFill>
        <p:spPr bwMode="auto">
          <a:xfrm>
            <a:off x="6781800" y="1066800"/>
            <a:ext cx="1876425" cy="4648200"/>
          </a:xfrm>
          <a:prstGeom prst="rect">
            <a:avLst/>
          </a:prstGeom>
          <a:noFill/>
          <a:ln w="9525">
            <a:noFill/>
            <a:miter lim="800000"/>
            <a:headEnd/>
            <a:tailEnd/>
          </a:ln>
          <a:effec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Open items</a:t>
            </a:r>
          </a:p>
        </p:txBody>
      </p:sp>
      <p:sp>
        <p:nvSpPr>
          <p:cNvPr id="4" name="Content Placeholder 2"/>
          <p:cNvSpPr txBox="1">
            <a:spLocks/>
          </p:cNvSpPr>
          <p:nvPr/>
        </p:nvSpPr>
        <p:spPr bwMode="auto">
          <a:xfrm>
            <a:off x="609600" y="1066800"/>
            <a:ext cx="79914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US" sz="2000" b="1" u="sng" dirty="0"/>
              <a:t>Summary:</a:t>
            </a:r>
          </a:p>
          <a:p>
            <a:pPr>
              <a:buNone/>
            </a:pPr>
            <a:r>
              <a:rPr lang="en-US" b="1" dirty="0"/>
              <a:t>Now you should be able to:</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a:p>
            <a:pPr>
              <a:buClr>
                <a:schemeClr val="accent2"/>
              </a:buClr>
              <a:buFont typeface="Webdings" pitchFamily="18" charset="2"/>
              <a:buChar char="4"/>
            </a:pPr>
            <a:r>
              <a:rPr lang="en-US" dirty="0"/>
              <a:t>Explain the clearing process</a:t>
            </a:r>
          </a:p>
          <a:p>
            <a:pPr>
              <a:buClr>
                <a:schemeClr val="accent2"/>
              </a:buClr>
              <a:buFont typeface="Webdings" pitchFamily="18" charset="2"/>
              <a:buChar char="4"/>
            </a:pPr>
            <a:endParaRPr lang="en-US" dirty="0"/>
          </a:p>
          <a:p>
            <a:pPr>
              <a:buClr>
                <a:schemeClr val="accent2"/>
              </a:buClr>
              <a:buFont typeface="Webdings" pitchFamily="18" charset="2"/>
              <a:buChar char="4"/>
            </a:pPr>
            <a:r>
              <a:rPr lang="en-US" dirty="0"/>
              <a:t>Clear an account</a:t>
            </a:r>
          </a:p>
          <a:p>
            <a:pPr>
              <a:buClr>
                <a:schemeClr val="accent2"/>
              </a:buClr>
              <a:buFont typeface="Webdings" pitchFamily="18" charset="2"/>
              <a:buChar char="4"/>
            </a:pPr>
            <a:endParaRPr lang="en-US" dirty="0"/>
          </a:p>
          <a:p>
            <a:pPr>
              <a:buClr>
                <a:schemeClr val="accent2"/>
              </a:buClr>
              <a:buFont typeface="Webdings" pitchFamily="18" charset="2"/>
              <a:buChar char="4"/>
            </a:pPr>
            <a:r>
              <a:rPr lang="en-US" dirty="0"/>
              <a:t>Post with clearing</a:t>
            </a:r>
            <a:endParaRPr kumimoji="0" lang="en-US" b="0" i="0" u="none" strike="noStrike" kern="0" cap="none" spc="0" normalizeH="0" noProof="0" dirty="0">
              <a:ln>
                <a:noFill/>
              </a:ln>
              <a:solidFill>
                <a:schemeClr val="tx1"/>
              </a:solidFill>
              <a:effectLst/>
              <a:uLnTx/>
              <a:uFillTx/>
              <a:latin typeface="+mn-lt"/>
              <a:ea typeface="+mn-ea"/>
              <a:cs typeface="+mn-cs"/>
            </a:endParaRPr>
          </a:p>
          <a:p>
            <a:r>
              <a:rPr kumimoji="0" lang="en-US" sz="2000" b="0" i="0" u="none" strike="noStrike" kern="0" cap="none" spc="0" normalizeH="0" noProof="0" dirty="0">
                <a:ln>
                  <a:noFill/>
                </a:ln>
                <a:solidFill>
                  <a:schemeClr val="tx1"/>
                </a:solidFill>
                <a:effectLst/>
                <a:uLnTx/>
                <a:uFillTx/>
                <a:latin typeface="+mn-lt"/>
                <a:ea typeface="+mn-ea"/>
                <a:cs typeface="+mn-cs"/>
              </a:rPr>
              <a:t> </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2"/>
          <p:cNvSpPr txBox="1">
            <a:spLocks/>
          </p:cNvSpPr>
          <p:nvPr/>
        </p:nvSpPr>
        <p:spPr bwMode="auto">
          <a:xfrm>
            <a:off x="457200" y="990600"/>
            <a:ext cx="82296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lang="en-US" sz="1600" kern="0" dirty="0">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lang="en-US" sz="1600" kern="0" dirty="0">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lang="en-US" sz="1600" kern="0" dirty="0">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lang="en-US" sz="1600" kern="0" dirty="0">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lang="en-US" sz="1600" kern="0" dirty="0">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tabLst/>
              <a:defRPr/>
            </a:pPr>
            <a:endParaRPr lang="en-US" sz="1600" kern="0" dirty="0">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sz="1600" kern="0" dirty="0">
                <a:latin typeface="+mn-lt"/>
              </a:rPr>
              <a:t>A document number range defines number range interval, which are assigned to document type.</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sz="1600" kern="0" dirty="0">
                <a:latin typeface="+mn-lt"/>
              </a:rPr>
              <a:t>Number ranges must not overlap.</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sz="1600" kern="0" dirty="0">
                <a:latin typeface="+mn-lt"/>
              </a:rPr>
              <a:t>One number range can be assigned to several document types.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sz="1600" kern="0" dirty="0">
                <a:latin typeface="+mn-lt"/>
              </a:rPr>
              <a:t>Number ranges intervals can be copied across company codes and/or across fiscal years.</a:t>
            </a:r>
          </a:p>
        </p:txBody>
      </p:sp>
      <p:sp>
        <p:nvSpPr>
          <p:cNvPr id="9218" name="Title 8"/>
          <p:cNvSpPr>
            <a:spLocks noGrp="1"/>
          </p:cNvSpPr>
          <p:nvPr>
            <p:ph type="title"/>
          </p:nvPr>
        </p:nvSpPr>
        <p:spPr/>
        <p:txBody>
          <a:bodyPr/>
          <a:lstStyle/>
          <a:p>
            <a:r>
              <a:rPr lang="en-US" dirty="0"/>
              <a:t>Document number ranges I	</a:t>
            </a:r>
          </a:p>
        </p:txBody>
      </p:sp>
      <p:pic>
        <p:nvPicPr>
          <p:cNvPr id="4098" name="Picture 2"/>
          <p:cNvPicPr>
            <a:picLocks noGrp="1" noChangeAspect="1" noChangeArrowheads="1"/>
          </p:cNvPicPr>
          <p:nvPr>
            <p:ph idx="1"/>
          </p:nvPr>
        </p:nvPicPr>
        <p:blipFill>
          <a:blip r:embed="rId3" cstate="print"/>
          <a:srcRect/>
          <a:stretch>
            <a:fillRect/>
          </a:stretch>
        </p:blipFill>
        <p:spPr bwMode="auto">
          <a:xfrm>
            <a:off x="1371600" y="824580"/>
            <a:ext cx="6096000" cy="3747420"/>
          </a:xfrm>
          <a:prstGeom prst="rect">
            <a:avLst/>
          </a:prstGeom>
          <a:noFill/>
          <a:ln w="9525">
            <a:noFill/>
            <a:miter lim="800000"/>
            <a:headEnd/>
            <a:tailEnd/>
          </a:ln>
          <a:effec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Open items: Exercise time</a:t>
            </a:r>
          </a:p>
        </p:txBody>
      </p:sp>
      <p:sp>
        <p:nvSpPr>
          <p:cNvPr id="4" name="Content Placeholder 2"/>
          <p:cNvSpPr txBox="1">
            <a:spLocks/>
          </p:cNvSpPr>
          <p:nvPr/>
        </p:nvSpPr>
        <p:spPr bwMode="auto">
          <a:xfrm>
            <a:off x="609600" y="1066800"/>
            <a:ext cx="79914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1450" marR="0" lvl="0" indent="-171450" algn="l" defTabSz="914400" rtl="0" eaLnBrk="0" fontAlgn="base" latinLnBrk="0" hangingPunct="0">
              <a:lnSpc>
                <a:spcPct val="85000"/>
              </a:lnSpc>
              <a:spcBef>
                <a:spcPct val="50000"/>
              </a:spcBef>
              <a:spcAft>
                <a:spcPct val="0"/>
              </a:spcAft>
              <a:buClr>
                <a:srgbClr val="07AFD7"/>
              </a:buClr>
              <a:buSzTx/>
              <a:tabLst/>
              <a:defRPr/>
            </a:pPr>
            <a:r>
              <a:rPr lang="en-US" sz="2000" b="1" kern="0" dirty="0">
                <a:latin typeface="+mn-lt"/>
              </a:rPr>
              <a:t>? </a:t>
            </a:r>
            <a:r>
              <a:rPr lang="en-US" sz="2000" kern="0" dirty="0">
                <a:latin typeface="+mn-lt"/>
              </a:rPr>
              <a:t>What are the types of clearing?</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lang="en-US" sz="2000" kern="0" dirty="0">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tabLst/>
              <a:defRPr/>
            </a:pPr>
            <a:r>
              <a:rPr kumimoji="0" lang="en-US" sz="2000" b="1" i="0" u="none" strike="noStrike" kern="0" cap="none" spc="0" normalizeH="0" baseline="0" noProof="0" dirty="0">
                <a:ln>
                  <a:noFill/>
                </a:ln>
                <a:solidFill>
                  <a:schemeClr val="tx1"/>
                </a:solidFill>
                <a:effectLst/>
                <a:uLnTx/>
                <a:uFillTx/>
                <a:latin typeface="+mn-lt"/>
                <a:ea typeface="+mn-ea"/>
                <a:cs typeface="+mn-cs"/>
              </a:rPr>
              <a:t>? </a:t>
            </a:r>
            <a:r>
              <a:rPr kumimoji="0" lang="en-US" sz="2000" b="0" i="0" u="none" strike="noStrike" kern="0" cap="none" spc="0" normalizeH="0" baseline="0" noProof="0" dirty="0">
                <a:ln>
                  <a:noFill/>
                </a:ln>
                <a:solidFill>
                  <a:schemeClr val="tx1"/>
                </a:solidFill>
                <a:effectLst/>
                <a:uLnTx/>
                <a:uFillTx/>
                <a:latin typeface="+mn-lt"/>
                <a:ea typeface="+mn-ea"/>
                <a:cs typeface="+mn-cs"/>
              </a:rPr>
              <a:t>What</a:t>
            </a:r>
            <a:r>
              <a:rPr kumimoji="0" lang="en-US" sz="2000" b="0" i="0" u="none" strike="noStrike" kern="0" cap="none" spc="0" normalizeH="0" noProof="0" dirty="0">
                <a:ln>
                  <a:noFill/>
                </a:ln>
                <a:solidFill>
                  <a:schemeClr val="tx1"/>
                </a:solidFill>
                <a:effectLst/>
                <a:uLnTx/>
                <a:uFillTx/>
                <a:latin typeface="+mn-lt"/>
                <a:ea typeface="+mn-ea"/>
                <a:cs typeface="+mn-cs"/>
              </a:rPr>
              <a:t> is the difference between Automatic clearing program and Automatic payment program.</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2000" b="0" i="0" u="none" strike="noStrike" kern="0" cap="none" spc="0" normalizeH="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tabLst/>
              <a:defRPr/>
            </a:pPr>
            <a:r>
              <a:rPr lang="en-US" sz="2000" b="1" kern="0" baseline="0" dirty="0">
                <a:latin typeface="+mn-lt"/>
              </a:rPr>
              <a:t>? </a:t>
            </a:r>
            <a:r>
              <a:rPr lang="en-US" sz="2000" kern="0" baseline="0" dirty="0">
                <a:latin typeface="+mn-lt"/>
              </a:rPr>
              <a:t>Items that are</a:t>
            </a:r>
            <a:r>
              <a:rPr lang="en-US" sz="2000" kern="0" dirty="0">
                <a:latin typeface="+mn-lt"/>
              </a:rPr>
              <a:t> not cleared by automatic clearing program.</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5"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CLEARING PROCESS: Contents </a:t>
            </a:r>
            <a:br>
              <a:rPr lang="en-US" dirty="0"/>
            </a:br>
            <a:r>
              <a:rPr lang="en-US" dirty="0"/>
              <a:t>	</a:t>
            </a:r>
          </a:p>
        </p:txBody>
      </p:sp>
      <p:graphicFrame>
        <p:nvGraphicFramePr>
          <p:cNvPr id="5" name="Diagram 4"/>
          <p:cNvGraphicFramePr/>
          <p:nvPr/>
        </p:nvGraphicFramePr>
        <p:xfrm>
          <a:off x="533400" y="1219200"/>
          <a:ext cx="6858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Clearing open items</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pPr>
              <a:buNone/>
            </a:pPr>
            <a:endParaRPr lang="en-US" sz="1800" b="1" dirty="0"/>
          </a:p>
          <a:p>
            <a:r>
              <a:rPr lang="en-US" sz="1800" dirty="0"/>
              <a:t>Post incoming and outgoing payments</a:t>
            </a:r>
          </a:p>
          <a:p>
            <a:endParaRPr lang="en-US" sz="1800" dirty="0"/>
          </a:p>
          <a:p>
            <a:r>
              <a:rPr lang="en-US" sz="1800" dirty="0"/>
              <a:t> Reset clearing</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payment process</a:t>
            </a:r>
          </a:p>
        </p:txBody>
      </p:sp>
      <p:sp>
        <p:nvSpPr>
          <p:cNvPr id="3" name="Content Placeholder 2"/>
          <p:cNvSpPr>
            <a:spLocks noGrp="1"/>
          </p:cNvSpPr>
          <p:nvPr>
            <p:ph idx="1"/>
          </p:nvPr>
        </p:nvSpPr>
        <p:spPr/>
        <p:txBody>
          <a:bodyPr/>
          <a:lstStyle/>
          <a:p>
            <a:r>
              <a:rPr lang="en-US" sz="1800" dirty="0"/>
              <a:t>A manual payment is a transaction that clears an open item, typically an invoice, by manually assigning a clearing document.</a:t>
            </a:r>
          </a:p>
          <a:p>
            <a:endParaRPr lang="en-US" sz="1800" dirty="0"/>
          </a:p>
          <a:p>
            <a:r>
              <a:rPr lang="en-US" sz="1800" dirty="0"/>
              <a:t>An incoming payment, typically used in Accounts Receivable, clears an open debit amount.</a:t>
            </a:r>
          </a:p>
          <a:p>
            <a:endParaRPr lang="en-US" sz="1800" dirty="0"/>
          </a:p>
          <a:p>
            <a:r>
              <a:rPr lang="en-US" sz="1800" dirty="0"/>
              <a:t>An outgoing payment, typically used in Accounts Payable, clears an open credit amount.</a:t>
            </a:r>
          </a:p>
          <a:p>
            <a:endParaRPr lang="en-US" dirty="0"/>
          </a:p>
          <a:p>
            <a:r>
              <a:rPr lang="en-US" dirty="0"/>
              <a:t>A manual payment is processed in three steps:</a:t>
            </a:r>
          </a:p>
          <a:p>
            <a:pPr lvl="1"/>
            <a:r>
              <a:rPr lang="en-US" sz="1600" dirty="0"/>
              <a:t> Data is entered in the document header.</a:t>
            </a:r>
          </a:p>
          <a:p>
            <a:pPr lvl="1"/>
            <a:r>
              <a:rPr lang="en-US" sz="1600" dirty="0"/>
              <a:t> Open items are selected to be cleared.</a:t>
            </a:r>
          </a:p>
          <a:p>
            <a:pPr lvl="1"/>
            <a:r>
              <a:rPr lang="en-US" sz="1600" dirty="0"/>
              <a:t> The transaction is saved.</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header</a:t>
            </a:r>
          </a:p>
        </p:txBody>
      </p:sp>
      <p:sp>
        <p:nvSpPr>
          <p:cNvPr id="3" name="Content Placeholder 2"/>
          <p:cNvSpPr>
            <a:spLocks noGrp="1"/>
          </p:cNvSpPr>
          <p:nvPr>
            <p:ph idx="1"/>
          </p:nvPr>
        </p:nvSpPr>
        <p:spPr>
          <a:xfrm>
            <a:off x="533400" y="914400"/>
            <a:ext cx="7991475" cy="4867275"/>
          </a:xfrm>
        </p:spPr>
        <p:txBody>
          <a:bodyPr/>
          <a:lstStyle/>
          <a:p>
            <a:r>
              <a:rPr lang="en-US" sz="1800" dirty="0"/>
              <a:t>Document header consists of three sections:</a:t>
            </a:r>
          </a:p>
          <a:p>
            <a:pPr lvl="1"/>
            <a:r>
              <a:rPr lang="en-US" sz="1600" dirty="0"/>
              <a:t>Payment header</a:t>
            </a:r>
          </a:p>
          <a:p>
            <a:pPr lvl="1"/>
            <a:r>
              <a:rPr lang="en-US" sz="1600" dirty="0"/>
              <a:t>Bank data</a:t>
            </a:r>
          </a:p>
          <a:p>
            <a:pPr lvl="1"/>
            <a:r>
              <a:rPr lang="en-US" sz="1600" dirty="0"/>
              <a:t>Open item selection</a:t>
            </a:r>
          </a:p>
          <a:p>
            <a:pPr lvl="1"/>
            <a:endParaRPr lang="en-US" sz="1600" dirty="0"/>
          </a:p>
          <a:p>
            <a:r>
              <a:rPr lang="en-US" sz="1600" dirty="0"/>
              <a:t>Important fields need to be filled in payment header are company code, dates, document type (defaulted) etc.</a:t>
            </a:r>
          </a:p>
          <a:p>
            <a:endParaRPr lang="en-US" sz="1600" dirty="0"/>
          </a:p>
          <a:p>
            <a:r>
              <a:rPr lang="en-US" sz="1600" dirty="0"/>
              <a:t>Important fields in Bank data are Bank/cash Account number, amount, value date etc.</a:t>
            </a:r>
          </a:p>
          <a:p>
            <a:endParaRPr lang="en-US" sz="1600" dirty="0"/>
          </a:p>
          <a:p>
            <a:r>
              <a:rPr lang="en-US" sz="1600" dirty="0"/>
              <a:t>Fields in open item selection customer/vendor account, account type (K,D).</a:t>
            </a:r>
          </a:p>
          <a:p>
            <a:endParaRPr lang="en-US" sz="1600" dirty="0"/>
          </a:p>
          <a:p>
            <a:r>
              <a:rPr lang="en-US" sz="1600" dirty="0"/>
              <a:t>For selecting the open items there are certain features like </a:t>
            </a:r>
          </a:p>
          <a:p>
            <a:pPr lvl="1"/>
            <a:r>
              <a:rPr lang="en-US" sz="1600" dirty="0"/>
              <a:t>distribute by age (items according to days in arrears)</a:t>
            </a:r>
          </a:p>
          <a:p>
            <a:pPr lvl="1"/>
            <a:r>
              <a:rPr lang="en-US" sz="1600" dirty="0"/>
              <a:t>Automatic search (shows the OI’s which matches the data filled above)</a:t>
            </a:r>
          </a:p>
          <a:p>
            <a:pPr lvl="1"/>
            <a:r>
              <a:rPr lang="en-US" sz="1600" dirty="0"/>
              <a:t>Can make additional selections for selecting open items</a:t>
            </a:r>
          </a:p>
          <a:p>
            <a:pPr lvl="1"/>
            <a:r>
              <a:rPr lang="en-US" sz="1600" dirty="0"/>
              <a:t>Special G/L’s can also be cleared.</a:t>
            </a:r>
          </a:p>
          <a:p>
            <a:pPr lvl="1"/>
            <a:endParaRPr lang="en-US" sz="1800" dirty="0"/>
          </a:p>
          <a:p>
            <a:pPr lvl="1"/>
            <a:endParaRPr lang="en-US" sz="2600" dirty="0"/>
          </a:p>
          <a:p>
            <a:pPr>
              <a:buNone/>
            </a:pPr>
            <a:r>
              <a:rPr lang="en-US" sz="1800" dirty="0"/>
              <a:t>		</a:t>
            </a:r>
          </a:p>
          <a:p>
            <a:endParaRPr lang="en-US" sz="2600" dirty="0"/>
          </a:p>
          <a:p>
            <a:endParaRPr lang="en-US" sz="1800" dirty="0"/>
          </a:p>
        </p:txBody>
      </p:sp>
      <p:sp>
        <p:nvSpPr>
          <p:cNvPr id="6" name="TextBox 5"/>
          <p:cNvSpPr txBox="1"/>
          <p:nvPr/>
        </p:nvSpPr>
        <p:spPr>
          <a:xfrm>
            <a:off x="6781800" y="1219200"/>
            <a:ext cx="1905000" cy="646331"/>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en-US" dirty="0">
                <a:hlinkClick r:id="rId2" action="ppaction://hlinksldjump"/>
              </a:rPr>
              <a:t>Click me to view </a:t>
            </a:r>
          </a:p>
          <a:p>
            <a:pPr algn="ctr"/>
            <a:r>
              <a:rPr lang="en-US" b="1" dirty="0">
                <a:hlinkClick r:id="rId2" action="ppaction://hlinksldjump"/>
              </a:rPr>
              <a:t>SAP SCREEN</a:t>
            </a:r>
            <a:endParaRPr lang="en-US"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52400" y="0"/>
            <a:ext cx="8839200" cy="6858000"/>
          </a:xfrm>
          <a:prstGeom prst="rect">
            <a:avLst/>
          </a:prstGeom>
          <a:noFill/>
          <a:ln w="9525">
            <a:noFill/>
            <a:miter lim="800000"/>
            <a:headEnd/>
            <a:tailEnd/>
          </a:ln>
          <a:effectLst/>
        </p:spPr>
      </p:pic>
      <p:sp>
        <p:nvSpPr>
          <p:cNvPr id="5" name="Action Button: Home 4">
            <a:hlinkClick r:id="" action="ppaction://hlinkshowjump?jump=lastslideviewed" highlightClick="1"/>
          </p:cNvPr>
          <p:cNvSpPr/>
          <p:nvPr/>
        </p:nvSpPr>
        <p:spPr bwMode="auto">
          <a:xfrm>
            <a:off x="7772400" y="6019800"/>
            <a:ext cx="685800" cy="685800"/>
          </a:xfrm>
          <a:prstGeom prst="actionButtonHom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a:ln>
                <a:noFill/>
              </a:ln>
              <a:solidFill>
                <a:schemeClr val="bg1"/>
              </a:solidFill>
              <a:effectLst/>
              <a:latin typeface="Arial" charset="0"/>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open items</a:t>
            </a:r>
          </a:p>
        </p:txBody>
      </p:sp>
      <p:sp>
        <p:nvSpPr>
          <p:cNvPr id="3" name="Content Placeholder 2"/>
          <p:cNvSpPr>
            <a:spLocks noGrp="1"/>
          </p:cNvSpPr>
          <p:nvPr>
            <p:ph idx="1"/>
          </p:nvPr>
        </p:nvSpPr>
        <p:spPr/>
        <p:txBody>
          <a:bodyPr/>
          <a:lstStyle/>
          <a:p>
            <a:r>
              <a:rPr lang="en-US" sz="1800" dirty="0"/>
              <a:t>Select the process open items after entering data in document header. </a:t>
            </a:r>
          </a:p>
          <a:p>
            <a:endParaRPr lang="en-US" sz="1800" dirty="0"/>
          </a:p>
          <a:p>
            <a:r>
              <a:rPr lang="en-US" sz="1800" dirty="0"/>
              <a:t>Select the required open items.</a:t>
            </a:r>
          </a:p>
          <a:p>
            <a:endParaRPr lang="en-US" sz="1800" dirty="0"/>
          </a:p>
          <a:p>
            <a:r>
              <a:rPr lang="en-US" sz="1800" dirty="0"/>
              <a:t>You can post the document if the </a:t>
            </a:r>
            <a:r>
              <a:rPr lang="en-US" sz="1800" b="1" dirty="0"/>
              <a:t>amount entered </a:t>
            </a:r>
            <a:r>
              <a:rPr lang="en-US" sz="1800" dirty="0"/>
              <a:t>is the same as the </a:t>
            </a:r>
            <a:r>
              <a:rPr lang="en-US" sz="1800" b="1" dirty="0"/>
              <a:t>amount assigned.</a:t>
            </a:r>
          </a:p>
          <a:p>
            <a:endParaRPr lang="en-US" sz="1800" b="1" dirty="0"/>
          </a:p>
          <a:p>
            <a:r>
              <a:rPr lang="en-US" sz="1800" dirty="0"/>
              <a:t>You can directly save the document, or can simulate to view automatically generated line items also can correct mistakes done.</a:t>
            </a:r>
          </a:p>
          <a:p>
            <a:pPr>
              <a:buNone/>
            </a:pPr>
            <a:endParaRPr lang="en-US" sz="1800" i="1" dirty="0"/>
          </a:p>
          <a:p>
            <a:pPr>
              <a:buNone/>
            </a:pPr>
            <a:r>
              <a:rPr lang="en-US" sz="1800" i="1" dirty="0"/>
              <a:t>Posting difference are shown in coming slides.</a:t>
            </a:r>
          </a:p>
          <a:p>
            <a:pPr>
              <a:buNone/>
            </a:pPr>
            <a:endParaRPr lang="en-US" sz="1800" dirty="0"/>
          </a:p>
          <a:p>
            <a:endParaRPr lang="en-US" dirty="0"/>
          </a:p>
          <a:p>
            <a:endParaRPr lang="en-US" dirty="0"/>
          </a:p>
        </p:txBody>
      </p:sp>
      <p:sp>
        <p:nvSpPr>
          <p:cNvPr id="4" name="TextBox 3"/>
          <p:cNvSpPr txBox="1"/>
          <p:nvPr/>
        </p:nvSpPr>
        <p:spPr>
          <a:xfrm>
            <a:off x="6858000" y="1591270"/>
            <a:ext cx="1905000" cy="646331"/>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en-US" dirty="0">
                <a:hlinkClick r:id="rId2" action="ppaction://hlinksldjump"/>
              </a:rPr>
              <a:t>Click me to view </a:t>
            </a:r>
          </a:p>
          <a:p>
            <a:pPr algn="ctr"/>
            <a:r>
              <a:rPr lang="en-US" b="1" dirty="0">
                <a:hlinkClick r:id="rId2" action="ppaction://hlinksldjump"/>
              </a:rPr>
              <a:t>SAP SCREEN</a:t>
            </a:r>
            <a:endParaRPr lang="en-US" b="1"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228600" y="0"/>
            <a:ext cx="8305800" cy="6678750"/>
          </a:xfrm>
          <a:prstGeom prst="rect">
            <a:avLst/>
          </a:prstGeom>
          <a:noFill/>
          <a:ln w="9525">
            <a:noFill/>
            <a:miter lim="800000"/>
            <a:headEnd/>
            <a:tailEnd/>
          </a:ln>
          <a:effectLst/>
        </p:spPr>
      </p:pic>
      <p:sp>
        <p:nvSpPr>
          <p:cNvPr id="5" name="Action Button: Home 4">
            <a:hlinkClick r:id="" action="ppaction://hlinkshowjump?jump=lastslideviewed" highlightClick="1"/>
          </p:cNvPr>
          <p:cNvSpPr/>
          <p:nvPr/>
        </p:nvSpPr>
        <p:spPr bwMode="auto">
          <a:xfrm>
            <a:off x="3962400" y="5867400"/>
            <a:ext cx="685800" cy="685800"/>
          </a:xfrm>
          <a:prstGeom prst="actionButtonHom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a:ln>
                <a:noFill/>
              </a:ln>
              <a:solidFill>
                <a:schemeClr val="bg1"/>
              </a:solidFill>
              <a:effectLst/>
              <a:latin typeface="Arial" charset="0"/>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postings when clearing open items</a:t>
            </a:r>
          </a:p>
        </p:txBody>
      </p:sp>
      <p:sp>
        <p:nvSpPr>
          <p:cNvPr id="3" name="Content Placeholder 2"/>
          <p:cNvSpPr>
            <a:spLocks noGrp="1"/>
          </p:cNvSpPr>
          <p:nvPr>
            <p:ph idx="1"/>
          </p:nvPr>
        </p:nvSpPr>
        <p:spPr/>
        <p:txBody>
          <a:bodyPr/>
          <a:lstStyle/>
          <a:p>
            <a:r>
              <a:rPr lang="en-US" sz="1800" dirty="0"/>
              <a:t>Cash discount expense or revenue</a:t>
            </a:r>
          </a:p>
          <a:p>
            <a:r>
              <a:rPr lang="en-US" sz="1800" dirty="0"/>
              <a:t>Cash discount clearing (net procedure)</a:t>
            </a:r>
          </a:p>
          <a:p>
            <a:r>
              <a:rPr lang="en-US" sz="1800" dirty="0"/>
              <a:t>Tax adjustments</a:t>
            </a:r>
          </a:p>
          <a:p>
            <a:r>
              <a:rPr lang="en-US" sz="1800" dirty="0"/>
              <a:t>Exchange rate differences</a:t>
            </a:r>
          </a:p>
          <a:p>
            <a:r>
              <a:rPr lang="en-US" sz="1800" dirty="0"/>
              <a:t>Bank charges</a:t>
            </a:r>
          </a:p>
          <a:p>
            <a:r>
              <a:rPr lang="en-US" sz="1800" dirty="0"/>
              <a:t>Clearing for cross-company code payments</a:t>
            </a:r>
          </a:p>
          <a:p>
            <a:r>
              <a:rPr lang="en-US" sz="1800" dirty="0"/>
              <a:t>Over-or under payments within tolerances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clearing</a:t>
            </a:r>
          </a:p>
        </p:txBody>
      </p:sp>
      <p:sp>
        <p:nvSpPr>
          <p:cNvPr id="3" name="Content Placeholder 2"/>
          <p:cNvSpPr>
            <a:spLocks noGrp="1"/>
          </p:cNvSpPr>
          <p:nvPr>
            <p:ph idx="1"/>
          </p:nvPr>
        </p:nvSpPr>
        <p:spPr/>
        <p:txBody>
          <a:bodyPr/>
          <a:lstStyle/>
          <a:p>
            <a:r>
              <a:rPr lang="en-US" sz="1800" dirty="0"/>
              <a:t>When line items are </a:t>
            </a:r>
            <a:r>
              <a:rPr lang="en-US" sz="1800" b="1" dirty="0"/>
              <a:t>cleared with error, </a:t>
            </a:r>
            <a:r>
              <a:rPr lang="en-US" sz="1800" dirty="0"/>
              <a:t>cancel clearing by </a:t>
            </a:r>
            <a:r>
              <a:rPr lang="en-US" sz="1800" b="1" dirty="0"/>
              <a:t>resetting clearing document </a:t>
            </a:r>
            <a:r>
              <a:rPr lang="en-US" sz="1800" dirty="0"/>
              <a:t>and cleared items.</a:t>
            </a:r>
          </a:p>
          <a:p>
            <a:r>
              <a:rPr lang="en-US" sz="1800" dirty="0"/>
              <a:t>After reset the cleared items will become open items as like earlier.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 Easy Access: </a:t>
            </a:r>
            <a:r>
              <a:rPr lang="en-US" sz="1600" i="1" dirty="0">
                <a:solidFill>
                  <a:schemeClr val="bg2"/>
                </a:solidFill>
              </a:rPr>
              <a:t>Accounting – financial accounting – General ledger – Document – Reset cleared items (FBRA)</a:t>
            </a:r>
          </a:p>
        </p:txBody>
      </p:sp>
      <p:pic>
        <p:nvPicPr>
          <p:cNvPr id="24578" name="Picture 2"/>
          <p:cNvPicPr>
            <a:picLocks noChangeAspect="1" noChangeArrowheads="1"/>
          </p:cNvPicPr>
          <p:nvPr/>
        </p:nvPicPr>
        <p:blipFill>
          <a:blip r:embed="rId2" cstate="print"/>
          <a:srcRect/>
          <a:stretch>
            <a:fillRect/>
          </a:stretch>
        </p:blipFill>
        <p:spPr bwMode="auto">
          <a:xfrm>
            <a:off x="1524000" y="2514600"/>
            <a:ext cx="5382279" cy="2895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5425"/>
            <a:ext cx="8377237" cy="547688"/>
          </a:xfrm>
        </p:spPr>
        <p:txBody>
          <a:bodyPr/>
          <a:lstStyle/>
          <a:p>
            <a:r>
              <a:rPr lang="en-US" dirty="0"/>
              <a:t>Document number ranges II</a:t>
            </a:r>
          </a:p>
        </p:txBody>
      </p:sp>
      <p:sp>
        <p:nvSpPr>
          <p:cNvPr id="3" name="Content Placeholder 2"/>
          <p:cNvSpPr>
            <a:spLocks noGrp="1"/>
          </p:cNvSpPr>
          <p:nvPr>
            <p:ph idx="1"/>
          </p:nvPr>
        </p:nvSpPr>
        <p:spPr>
          <a:xfrm>
            <a:off x="334962" y="914400"/>
            <a:ext cx="7991475" cy="2657475"/>
          </a:xfrm>
          <a:solidFill>
            <a:schemeClr val="accent6">
              <a:lumMod val="20000"/>
              <a:lumOff val="80000"/>
            </a:schemeClr>
          </a:solidFill>
        </p:spPr>
        <p:txBody>
          <a:bodyPr/>
          <a:lstStyle/>
          <a:p>
            <a:pPr algn="just"/>
            <a:r>
              <a:rPr lang="en-US" dirty="0"/>
              <a:t>Internal number assignment: </a:t>
            </a:r>
          </a:p>
          <a:p>
            <a:pPr lvl="1" algn="just"/>
            <a:r>
              <a:rPr lang="en-US" sz="1600" dirty="0"/>
              <a:t>Documents are assigned with document numbers automatically in sequence. </a:t>
            </a:r>
          </a:p>
          <a:p>
            <a:pPr lvl="1" algn="just"/>
            <a:r>
              <a:rPr lang="en-US" sz="1600" dirty="0"/>
              <a:t>System saves the last document number taken and issues the next number. </a:t>
            </a:r>
          </a:p>
          <a:p>
            <a:pPr algn="just"/>
            <a:r>
              <a:rPr lang="en-US" dirty="0"/>
              <a:t>External number assignment: </a:t>
            </a:r>
          </a:p>
          <a:p>
            <a:pPr lvl="1" algn="just"/>
            <a:r>
              <a:rPr lang="en-US" sz="1600" dirty="0"/>
              <a:t>User has to manually assign the number to the document (number should be within the number range interval). </a:t>
            </a:r>
          </a:p>
          <a:p>
            <a:pPr lvl="1" algn="just"/>
            <a:r>
              <a:rPr lang="en-US" sz="1600" dirty="0"/>
              <a:t>Sequential order may not be followed here, hence system does not store last document number. </a:t>
            </a:r>
          </a:p>
          <a:p>
            <a:pPr lvl="1" algn="just"/>
            <a:r>
              <a:rPr lang="en-US" sz="1600" dirty="0"/>
              <a:t>The numbers may be alphanumeric.</a:t>
            </a:r>
          </a:p>
          <a:p>
            <a:endParaRPr lang="en-US" sz="800" dirty="0"/>
          </a:p>
          <a:p>
            <a:r>
              <a:rPr lang="en-US" sz="1800" dirty="0"/>
              <a:t>Up to a fiscal  year: </a:t>
            </a:r>
          </a:p>
          <a:p>
            <a:pPr lvl="1"/>
            <a:r>
              <a:rPr lang="en-US" sz="1600" dirty="0"/>
              <a:t>A number range interval is defined and it is used across all the fiscal years.</a:t>
            </a:r>
          </a:p>
          <a:p>
            <a:pPr lvl="1"/>
            <a:r>
              <a:rPr lang="en-US" sz="1600" dirty="0"/>
              <a:t>At the start of new fiscal year, the number following the old number is used.</a:t>
            </a:r>
          </a:p>
          <a:p>
            <a:pPr lvl="1"/>
            <a:endParaRPr lang="en-US" sz="1600" dirty="0"/>
          </a:p>
          <a:p>
            <a:r>
              <a:rPr lang="en-US" sz="1800" dirty="0"/>
              <a:t>For each fiscal year:</a:t>
            </a:r>
          </a:p>
          <a:p>
            <a:pPr lvl="1"/>
            <a:r>
              <a:rPr lang="en-US" sz="1600" dirty="0"/>
              <a:t>At the start of the fiscal year, the system starts again with the first number of the number range.</a:t>
            </a:r>
          </a:p>
          <a:p>
            <a:pPr lvl="1"/>
            <a:r>
              <a:rPr lang="en-US" sz="1600" dirty="0"/>
              <a:t>This ensures number range is sufficient.</a:t>
            </a:r>
          </a:p>
        </p:txBody>
      </p:sp>
      <p:sp>
        <p:nvSpPr>
          <p:cNvPr id="4" name="Content Placeholder 2"/>
          <p:cNvSpPr txBox="1">
            <a:spLocks/>
          </p:cNvSpPr>
          <p:nvPr/>
        </p:nvSpPr>
        <p:spPr bwMode="auto">
          <a:xfrm>
            <a:off x="304800" y="3581400"/>
            <a:ext cx="7991475" cy="2657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1450" marR="0" lvl="0" indent="-171450" algn="just"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1600" b="0" i="0" u="none" strike="noStrike" kern="0" cap="none" spc="0" normalizeH="0" baseline="0" noProof="0" dirty="0">
              <a:ln>
                <a:noFill/>
              </a:ln>
              <a:solidFill>
                <a:schemeClr val="hlink"/>
              </a:solidFill>
              <a:effectLst/>
              <a:uLnTx/>
              <a:uFillTx/>
              <a:latin typeface="+mn-lt"/>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800"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Incoming and outgoing payments</a:t>
            </a:r>
          </a:p>
        </p:txBody>
      </p:sp>
      <p:sp>
        <p:nvSpPr>
          <p:cNvPr id="3" name="Content Placeholder 2"/>
          <p:cNvSpPr>
            <a:spLocks noGrp="1"/>
          </p:cNvSpPr>
          <p:nvPr>
            <p:ph idx="1"/>
          </p:nvPr>
        </p:nvSpPr>
        <p:spPr/>
        <p:txBody>
          <a:bodyPr/>
          <a:lstStyle/>
          <a:p>
            <a:pPr>
              <a:buNone/>
            </a:pPr>
            <a:r>
              <a:rPr lang="en-US" b="1" u="sng" dirty="0"/>
              <a:t>Summary:</a:t>
            </a:r>
          </a:p>
          <a:p>
            <a:pPr>
              <a:buNone/>
            </a:pPr>
            <a:r>
              <a:rPr lang="en-US" sz="1800" b="1" dirty="0"/>
              <a:t>Now you should be able to:</a:t>
            </a:r>
          </a:p>
          <a:p>
            <a:pPr>
              <a:buNone/>
            </a:pPr>
            <a:endParaRPr lang="en-US" sz="1800" dirty="0"/>
          </a:p>
          <a:p>
            <a:r>
              <a:rPr lang="en-US" sz="1800" dirty="0"/>
              <a:t>Post incoming and outgoing payments</a:t>
            </a:r>
          </a:p>
          <a:p>
            <a:r>
              <a:rPr lang="en-US" sz="1800" dirty="0"/>
              <a:t>Reset clearing</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Incoming and outgoing payments: Exercise time</a:t>
            </a:r>
          </a:p>
        </p:txBody>
      </p:sp>
      <p:sp>
        <p:nvSpPr>
          <p:cNvPr id="3" name="Content Placeholder 2"/>
          <p:cNvSpPr>
            <a:spLocks noGrp="1"/>
          </p:cNvSpPr>
          <p:nvPr>
            <p:ph idx="1"/>
          </p:nvPr>
        </p:nvSpPr>
        <p:spPr/>
        <p:txBody>
          <a:bodyPr/>
          <a:lstStyle/>
          <a:p>
            <a:pPr>
              <a:buNone/>
            </a:pPr>
            <a:r>
              <a:rPr lang="en-US" sz="1800" b="1" dirty="0"/>
              <a:t>? </a:t>
            </a:r>
            <a:r>
              <a:rPr lang="en-US" sz="1800" dirty="0"/>
              <a:t>What are the automatic postings when clearing a open item.</a:t>
            </a:r>
          </a:p>
          <a:p>
            <a:endParaRPr lang="en-US" sz="1800" dirty="0"/>
          </a:p>
          <a:p>
            <a:pPr>
              <a:buNone/>
            </a:pPr>
            <a:r>
              <a:rPr lang="en-US" sz="1800" b="1" dirty="0"/>
              <a:t>? </a:t>
            </a:r>
            <a:r>
              <a:rPr lang="en-US" sz="1800" dirty="0"/>
              <a:t>Clear the invoice which is posted in company code 1000.</a:t>
            </a:r>
          </a:p>
          <a:p>
            <a:endParaRPr lang="en-US" sz="1800" dirty="0"/>
          </a:p>
          <a:p>
            <a:pPr>
              <a:buNone/>
            </a:pPr>
            <a:r>
              <a:rPr lang="en-US" sz="1800" b="1" dirty="0"/>
              <a:t>? </a:t>
            </a:r>
            <a:r>
              <a:rPr lang="en-US" sz="1800" dirty="0"/>
              <a:t>What is reset clearing?</a:t>
            </a:r>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CLEARING PROCESS: Contents </a:t>
            </a:r>
            <a:br>
              <a:rPr lang="en-US" dirty="0"/>
            </a:br>
            <a:r>
              <a:rPr lang="en-US" dirty="0"/>
              <a:t>	</a:t>
            </a:r>
          </a:p>
        </p:txBody>
      </p:sp>
      <p:graphicFrame>
        <p:nvGraphicFramePr>
          <p:cNvPr id="5" name="Diagram 4"/>
          <p:cNvGraphicFramePr/>
          <p:nvPr/>
        </p:nvGraphicFramePr>
        <p:xfrm>
          <a:off x="685800" y="1295400"/>
          <a:ext cx="66294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Payment differences</a:t>
            </a:r>
          </a:p>
        </p:txBody>
      </p:sp>
      <p:sp>
        <p:nvSpPr>
          <p:cNvPr id="3" name="Content Placeholder 2"/>
          <p:cNvSpPr>
            <a:spLocks noGrp="1"/>
          </p:cNvSpPr>
          <p:nvPr>
            <p:ph idx="1"/>
          </p:nvPr>
        </p:nvSpPr>
        <p:spPr/>
        <p:txBody>
          <a:bodyPr/>
          <a:lstStyle/>
          <a:p>
            <a:pPr>
              <a:buNone/>
            </a:pPr>
            <a:r>
              <a:rPr lang="en-US" sz="1800" b="1" u="sng" dirty="0"/>
              <a:t>Objective:</a:t>
            </a:r>
          </a:p>
          <a:p>
            <a:pPr>
              <a:buNone/>
            </a:pPr>
            <a:r>
              <a:rPr lang="en-US" sz="1600" b="1" dirty="0"/>
              <a:t>After the lesson you will be able to:</a:t>
            </a:r>
          </a:p>
          <a:p>
            <a:pPr>
              <a:buNone/>
            </a:pPr>
            <a:endParaRPr lang="en-US" sz="1800" b="1" dirty="0"/>
          </a:p>
          <a:p>
            <a:r>
              <a:rPr lang="en-US" sz="1800" dirty="0"/>
              <a:t>Post payment differences</a:t>
            </a:r>
          </a:p>
          <a:p>
            <a:r>
              <a:rPr lang="en-US" sz="1800" dirty="0"/>
              <a:t>Describe tolerance groups and their role for posting payment differences</a:t>
            </a:r>
          </a:p>
          <a:p>
            <a:r>
              <a:rPr lang="en-US" sz="1800" dirty="0"/>
              <a:t>Post partial and residual payments</a:t>
            </a:r>
          </a:p>
          <a:p>
            <a:r>
              <a:rPr lang="en-US" sz="1800" dirty="0"/>
              <a:t>Create and use payment difference reason codes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Tolerance  groups</a:t>
            </a:r>
          </a:p>
        </p:txBody>
      </p:sp>
      <p:sp>
        <p:nvSpPr>
          <p:cNvPr id="3" name="Content Placeholder 2"/>
          <p:cNvSpPr>
            <a:spLocks noGrp="1"/>
          </p:cNvSpPr>
          <p:nvPr>
            <p:ph idx="1"/>
          </p:nvPr>
        </p:nvSpPr>
        <p:spPr>
          <a:xfrm>
            <a:off x="619125" y="914400"/>
            <a:ext cx="7991475" cy="4867275"/>
          </a:xfrm>
        </p:spPr>
        <p:txBody>
          <a:bodyPr/>
          <a:lstStyle/>
          <a:p>
            <a:pPr>
              <a:buNone/>
            </a:pPr>
            <a:r>
              <a:rPr lang="en-US" sz="1800" i="1" dirty="0">
                <a:solidFill>
                  <a:schemeClr val="accent2"/>
                </a:solidFill>
              </a:rPr>
              <a:t>Customers often pay invoices with deductions that sometimes exceed the tolerance limits of the company.</a:t>
            </a:r>
          </a:p>
          <a:p>
            <a:pPr>
              <a:buNone/>
            </a:pPr>
            <a:r>
              <a:rPr lang="en-US" sz="1800" u="sng" dirty="0"/>
              <a:t>In accounting there are three types of tolerances:</a:t>
            </a:r>
          </a:p>
          <a:p>
            <a:pPr>
              <a:buNone/>
            </a:pPr>
            <a:r>
              <a:rPr lang="en-US" sz="1800" b="1" dirty="0"/>
              <a:t>Employee tolerance group:  </a:t>
            </a:r>
            <a:r>
              <a:rPr lang="en-US" sz="1800" i="1" dirty="0"/>
              <a:t>(refer authorizations lesson slides)</a:t>
            </a:r>
          </a:p>
          <a:p>
            <a:r>
              <a:rPr lang="en-US" sz="1600" dirty="0"/>
              <a:t>Upper limits for posting transactions</a:t>
            </a:r>
          </a:p>
          <a:p>
            <a:r>
              <a:rPr lang="en-US" sz="1600" dirty="0"/>
              <a:t>Permitted payment differences</a:t>
            </a:r>
          </a:p>
          <a:p>
            <a:endParaRPr lang="en-US" sz="1600" dirty="0"/>
          </a:p>
          <a:p>
            <a:pPr>
              <a:buNone/>
            </a:pPr>
            <a:r>
              <a:rPr lang="en-US" sz="1800" b="1" dirty="0"/>
              <a:t>G/L account tolerance group:</a:t>
            </a:r>
          </a:p>
          <a:p>
            <a:r>
              <a:rPr lang="en-US" sz="1600" dirty="0"/>
              <a:t>Permitted payment differences (ex: automatic clearing procedures).</a:t>
            </a:r>
          </a:p>
          <a:p>
            <a:endParaRPr lang="en-US" sz="1600" b="1" dirty="0"/>
          </a:p>
          <a:p>
            <a:pPr>
              <a:buNone/>
            </a:pPr>
            <a:r>
              <a:rPr lang="en-US" sz="1800" b="1" dirty="0"/>
              <a:t>Customer/vendor tolerance groups</a:t>
            </a:r>
            <a:r>
              <a:rPr lang="en-US" sz="1800" dirty="0"/>
              <a:t>: </a:t>
            </a:r>
          </a:p>
          <a:p>
            <a:r>
              <a:rPr lang="en-US" sz="1600" dirty="0"/>
              <a:t>Permitted payment differences</a:t>
            </a:r>
          </a:p>
          <a:p>
            <a:r>
              <a:rPr lang="en-US" sz="1600" dirty="0"/>
              <a:t>Clearing transactions</a:t>
            </a:r>
          </a:p>
          <a:p>
            <a:r>
              <a:rPr lang="en-US" sz="1600" dirty="0"/>
              <a:t>Posting residual items from payment differences</a:t>
            </a:r>
          </a:p>
          <a:p>
            <a:r>
              <a:rPr lang="en-US" sz="1600" dirty="0"/>
              <a:t>Tolerances for payment advice notes</a:t>
            </a:r>
            <a:endParaRPr lang="en-US" sz="1600" i="1" dirty="0"/>
          </a:p>
        </p:txBody>
      </p:sp>
      <p:sp>
        <p:nvSpPr>
          <p:cNvPr id="5" name="TextBox 4"/>
          <p:cNvSpPr txBox="1"/>
          <p:nvPr/>
        </p:nvSpPr>
        <p:spPr>
          <a:xfrm>
            <a:off x="7239000" y="2286000"/>
            <a:ext cx="1752600" cy="523220"/>
          </a:xfrm>
          <a:prstGeom prst="rect">
            <a:avLst/>
          </a:prstGeom>
          <a:noFill/>
        </p:spPr>
        <p:txBody>
          <a:bodyPr wrap="square" rtlCol="0">
            <a:spAutoFit/>
          </a:bodyPr>
          <a:lstStyle/>
          <a:p>
            <a:pPr algn="ctr"/>
            <a:r>
              <a:rPr lang="en-US" sz="1400" dirty="0">
                <a:hlinkClick r:id="rId2" action="ppaction://hlinksldjump"/>
              </a:rPr>
              <a:t>Click me to view SAP SCREEN</a:t>
            </a:r>
            <a:endParaRPr lang="en-US" sz="1400" dirty="0"/>
          </a:p>
        </p:txBody>
      </p:sp>
      <p:sp>
        <p:nvSpPr>
          <p:cNvPr id="6" name="TextBox 5"/>
          <p:cNvSpPr txBox="1"/>
          <p:nvPr/>
        </p:nvSpPr>
        <p:spPr>
          <a:xfrm>
            <a:off x="7239000" y="3439180"/>
            <a:ext cx="1752600" cy="523220"/>
          </a:xfrm>
          <a:prstGeom prst="rect">
            <a:avLst/>
          </a:prstGeom>
          <a:noFill/>
        </p:spPr>
        <p:txBody>
          <a:bodyPr wrap="square" rtlCol="0">
            <a:spAutoFit/>
          </a:bodyPr>
          <a:lstStyle/>
          <a:p>
            <a:pPr algn="ctr"/>
            <a:r>
              <a:rPr lang="en-US" sz="1400" dirty="0">
                <a:hlinkClick r:id="rId3" action="ppaction://hlinksldjump"/>
              </a:rPr>
              <a:t>Click me view </a:t>
            </a:r>
          </a:p>
          <a:p>
            <a:pPr algn="ctr"/>
            <a:r>
              <a:rPr lang="en-US" sz="1400" dirty="0">
                <a:hlinkClick r:id="rId3" action="ppaction://hlinksldjump"/>
              </a:rPr>
              <a:t> SAP SCREEN</a:t>
            </a:r>
            <a:endParaRPr lang="en-US" sz="1400" dirty="0"/>
          </a:p>
        </p:txBody>
      </p:sp>
      <p:sp>
        <p:nvSpPr>
          <p:cNvPr id="7" name="TextBox 6"/>
          <p:cNvSpPr txBox="1"/>
          <p:nvPr/>
        </p:nvSpPr>
        <p:spPr>
          <a:xfrm>
            <a:off x="7315200" y="4800600"/>
            <a:ext cx="1752600" cy="523220"/>
          </a:xfrm>
          <a:prstGeom prst="rect">
            <a:avLst/>
          </a:prstGeom>
          <a:noFill/>
        </p:spPr>
        <p:txBody>
          <a:bodyPr wrap="square" rtlCol="0">
            <a:spAutoFit/>
          </a:bodyPr>
          <a:lstStyle/>
          <a:p>
            <a:pPr algn="ctr"/>
            <a:r>
              <a:rPr lang="en-US" sz="1400" dirty="0">
                <a:hlinkClick r:id="rId4" action="ppaction://hlinksldjump"/>
              </a:rPr>
              <a:t>Click  me view  SAP SCREEN</a:t>
            </a:r>
            <a:endParaRPr lang="en-US" sz="14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28600" y="381000"/>
            <a:ext cx="7561629" cy="5715000"/>
          </a:xfrm>
          <a:prstGeom prst="rect">
            <a:avLst/>
          </a:prstGeom>
          <a:noFill/>
          <a:ln w="9525">
            <a:noFill/>
            <a:miter lim="800000"/>
            <a:headEnd/>
            <a:tailEnd/>
          </a:ln>
          <a:effectLst/>
        </p:spPr>
      </p:pic>
      <p:sp>
        <p:nvSpPr>
          <p:cNvPr id="5" name="Action Button: Home 4">
            <a:hlinkClick r:id="" action="ppaction://hlinkshowjump?jump=lastslideviewed" highlightClick="1"/>
          </p:cNvPr>
          <p:cNvSpPr/>
          <p:nvPr/>
        </p:nvSpPr>
        <p:spPr bwMode="auto">
          <a:xfrm>
            <a:off x="8077200" y="5105400"/>
            <a:ext cx="533400" cy="609600"/>
          </a:xfrm>
          <a:prstGeom prst="actionButtonHom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03908" y="1676400"/>
            <a:ext cx="8887692" cy="2971800"/>
          </a:xfrm>
          <a:prstGeom prst="rect">
            <a:avLst/>
          </a:prstGeom>
          <a:noFill/>
          <a:ln w="9525">
            <a:noFill/>
            <a:miter lim="800000"/>
            <a:headEnd/>
            <a:tailEnd/>
          </a:ln>
          <a:effectLst/>
        </p:spPr>
      </p:pic>
      <p:sp>
        <p:nvSpPr>
          <p:cNvPr id="6" name="Action Button: Home 5">
            <a:hlinkClick r:id="" action="ppaction://hlinkshowjump?jump=lastslideviewed" highlightClick="1"/>
          </p:cNvPr>
          <p:cNvSpPr/>
          <p:nvPr/>
        </p:nvSpPr>
        <p:spPr bwMode="auto">
          <a:xfrm>
            <a:off x="8077200" y="5105400"/>
            <a:ext cx="533400" cy="609600"/>
          </a:xfrm>
          <a:prstGeom prst="actionButtonHom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04800" y="0"/>
            <a:ext cx="8229600" cy="6277219"/>
          </a:xfrm>
          <a:prstGeom prst="rect">
            <a:avLst/>
          </a:prstGeom>
          <a:noFill/>
          <a:ln w="9525">
            <a:noFill/>
            <a:miter lim="800000"/>
            <a:headEnd/>
            <a:tailEnd/>
          </a:ln>
          <a:effectLst/>
        </p:spPr>
      </p:pic>
      <p:sp>
        <p:nvSpPr>
          <p:cNvPr id="5" name="Action Button: Home 4">
            <a:hlinkClick r:id="" action="ppaction://hlinkshowjump?jump=lastslideviewed" highlightClick="1"/>
          </p:cNvPr>
          <p:cNvSpPr/>
          <p:nvPr/>
        </p:nvSpPr>
        <p:spPr bwMode="auto">
          <a:xfrm>
            <a:off x="8077200" y="5105400"/>
            <a:ext cx="533400" cy="609600"/>
          </a:xfrm>
          <a:prstGeom prst="actionButtonHom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Permitted payment differences</a:t>
            </a:r>
          </a:p>
        </p:txBody>
      </p:sp>
      <p:sp>
        <p:nvSpPr>
          <p:cNvPr id="3" name="Content Placeholder 2"/>
          <p:cNvSpPr>
            <a:spLocks noGrp="1"/>
          </p:cNvSpPr>
          <p:nvPr>
            <p:ph idx="1"/>
          </p:nvPr>
        </p:nvSpPr>
        <p:spPr/>
        <p:txBody>
          <a:bodyPr/>
          <a:lstStyle/>
          <a:p>
            <a:r>
              <a:rPr lang="en-US" sz="1600" dirty="0"/>
              <a:t>Consider an example of </a:t>
            </a:r>
            <a:r>
              <a:rPr lang="en-US" sz="1600" b="1" dirty="0"/>
              <a:t>Customer invoice</a:t>
            </a:r>
            <a:r>
              <a:rPr lang="en-US" sz="1600" dirty="0"/>
              <a:t>. At the time of clearing the </a:t>
            </a:r>
            <a:r>
              <a:rPr lang="en-US" sz="1600" b="1" dirty="0"/>
              <a:t>least of employee tolerance and customer tolerance group is considered </a:t>
            </a:r>
            <a:r>
              <a:rPr lang="en-US" sz="1600" dirty="0"/>
              <a:t>by the system.</a:t>
            </a:r>
          </a:p>
          <a:p>
            <a:r>
              <a:rPr lang="en-US" sz="1600" dirty="0"/>
              <a:t>They control the automatic posting of </a:t>
            </a:r>
            <a:r>
              <a:rPr lang="en-US" sz="1600" b="1" dirty="0"/>
              <a:t>cash discount adjustments and unauthorized customer deductions.</a:t>
            </a:r>
            <a:endParaRPr lang="en-US" sz="1600" dirty="0"/>
          </a:p>
        </p:txBody>
      </p:sp>
      <p:pic>
        <p:nvPicPr>
          <p:cNvPr id="1026" name="Picture 2"/>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990600" y="2667000"/>
            <a:ext cx="4724400" cy="2981325"/>
          </a:xfrm>
          <a:prstGeom prst="rect">
            <a:avLst/>
          </a:prstGeom>
          <a:noFill/>
          <a:ln w="9525">
            <a:noFill/>
            <a:miter lim="800000"/>
            <a:headEnd/>
            <a:tailEnd/>
          </a:ln>
          <a:effec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on payment difference</a:t>
            </a:r>
          </a:p>
        </p:txBody>
      </p:sp>
      <p:sp>
        <p:nvSpPr>
          <p:cNvPr id="3" name="Content Placeholder 2"/>
          <p:cNvSpPr>
            <a:spLocks noGrp="1"/>
          </p:cNvSpPr>
          <p:nvPr>
            <p:ph idx="1"/>
          </p:nvPr>
        </p:nvSpPr>
        <p:spPr>
          <a:xfrm>
            <a:off x="304800" y="923925"/>
            <a:ext cx="7991475" cy="4867275"/>
          </a:xfrm>
        </p:spPr>
        <p:txBody>
          <a:bodyPr/>
          <a:lstStyle/>
          <a:p>
            <a:pPr>
              <a:buNone/>
            </a:pPr>
            <a:r>
              <a:rPr lang="en-US" sz="1600" u="sng" dirty="0"/>
              <a:t>Considering the below example:</a:t>
            </a:r>
          </a:p>
          <a:p>
            <a:r>
              <a:rPr lang="en-US" sz="1600" dirty="0"/>
              <a:t> If the difference in payment is within the tolerance of cash discount it is adjusted to </a:t>
            </a:r>
            <a:r>
              <a:rPr lang="en-US" sz="1600" b="1" dirty="0"/>
              <a:t>cash discount account</a:t>
            </a:r>
            <a:r>
              <a:rPr lang="en-US" sz="1600" dirty="0"/>
              <a:t>. </a:t>
            </a:r>
          </a:p>
          <a:p>
            <a:r>
              <a:rPr lang="en-US" sz="1600" dirty="0"/>
              <a:t>If difference exceeds cash discount adjustment and within unauthorized tolerance limit then adjusted to </a:t>
            </a:r>
            <a:r>
              <a:rPr lang="en-US" sz="1600" b="1" dirty="0"/>
              <a:t>unauthorized customer deductions. </a:t>
            </a:r>
          </a:p>
          <a:p>
            <a:r>
              <a:rPr lang="en-US" sz="1600" dirty="0"/>
              <a:t>If difference exceeds unauthorized tolerance limit then it has to be processed manually.</a:t>
            </a:r>
          </a:p>
        </p:txBody>
      </p:sp>
      <p:pic>
        <p:nvPicPr>
          <p:cNvPr id="2051" name="Picture 3"/>
          <p:cNvPicPr>
            <a:picLocks noChangeAspect="1" noChangeArrowheads="1"/>
          </p:cNvPicPr>
          <p:nvPr/>
        </p:nvPicPr>
        <p:blipFill>
          <a:blip r:embed="rId2" cstate="print"/>
          <a:srcRect/>
          <a:stretch>
            <a:fillRect/>
          </a:stretch>
        </p:blipFill>
        <p:spPr bwMode="auto">
          <a:xfrm>
            <a:off x="1747982" y="2895600"/>
            <a:ext cx="5795818" cy="3429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keys</a:t>
            </a:r>
          </a:p>
        </p:txBody>
      </p:sp>
      <p:sp>
        <p:nvSpPr>
          <p:cNvPr id="3" name="Content Placeholder 2"/>
          <p:cNvSpPr>
            <a:spLocks noGrp="1"/>
          </p:cNvSpPr>
          <p:nvPr>
            <p:ph idx="1"/>
          </p:nvPr>
        </p:nvSpPr>
        <p:spPr>
          <a:xfrm>
            <a:off x="457200" y="914400"/>
            <a:ext cx="7991475" cy="4867275"/>
          </a:xfrm>
        </p:spPr>
        <p:txBody>
          <a:bodyPr/>
          <a:lstStyle/>
          <a:p>
            <a:r>
              <a:rPr lang="en-US" dirty="0"/>
              <a:t>Defined at </a:t>
            </a:r>
            <a:r>
              <a:rPr lang="en-US" b="1" dirty="0"/>
              <a:t>client level</a:t>
            </a:r>
            <a:r>
              <a:rPr lang="en-US" dirty="0"/>
              <a:t>.</a:t>
            </a:r>
          </a:p>
          <a:p>
            <a:r>
              <a:rPr lang="en-US" dirty="0"/>
              <a:t>Postings keys controls the following:</a:t>
            </a:r>
          </a:p>
          <a:p>
            <a:pPr lvl="1"/>
            <a:r>
              <a:rPr lang="en-US" sz="1800" dirty="0"/>
              <a:t>Line item can be posted to which </a:t>
            </a:r>
            <a:r>
              <a:rPr lang="en-US" sz="1800" b="1" dirty="0"/>
              <a:t>account type</a:t>
            </a:r>
          </a:p>
          <a:p>
            <a:pPr lvl="1"/>
            <a:r>
              <a:rPr lang="en-US" sz="1800" dirty="0"/>
              <a:t>Line item is either </a:t>
            </a:r>
            <a:r>
              <a:rPr lang="en-US" sz="1800" b="1" dirty="0"/>
              <a:t>Debit or Credit.</a:t>
            </a:r>
          </a:p>
          <a:p>
            <a:pPr lvl="1"/>
            <a:r>
              <a:rPr lang="en-US" sz="1800" b="1" dirty="0"/>
              <a:t>Field status.</a:t>
            </a:r>
            <a:endParaRPr lang="en-US" sz="1800" dirty="0"/>
          </a:p>
        </p:txBody>
      </p:sp>
      <p:pic>
        <p:nvPicPr>
          <p:cNvPr id="5123" name="Picture 3" descr="C:\Documents and Settings\rpotturi\Desktop\untitled.TIF"/>
          <p:cNvPicPr>
            <a:picLocks noChangeAspect="1" noChangeArrowheads="1"/>
          </p:cNvPicPr>
          <p:nvPr/>
        </p:nvPicPr>
        <p:blipFill>
          <a:blip r:embed="rId2" cstate="print"/>
          <a:srcRect/>
          <a:stretch>
            <a:fillRect/>
          </a:stretch>
        </p:blipFill>
        <p:spPr bwMode="auto">
          <a:xfrm>
            <a:off x="2743200" y="2895600"/>
            <a:ext cx="3733800" cy="3499743"/>
          </a:xfrm>
          <a:prstGeom prst="rect">
            <a:avLst/>
          </a:prstGeom>
          <a:noFill/>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payment differences</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Flowchart: Decision 7"/>
          <p:cNvSpPr/>
          <p:nvPr/>
        </p:nvSpPr>
        <p:spPr bwMode="auto">
          <a:xfrm>
            <a:off x="2819400" y="914400"/>
            <a:ext cx="3276600" cy="1600200"/>
          </a:xfrm>
          <a:prstGeom prst="flowChartDecision">
            <a:avLst/>
          </a:prstGeom>
          <a:solidFill>
            <a:schemeClr val="accent2">
              <a:alpha val="56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b="1" i="0" u="none" strike="noStrike" cap="none" normalizeH="0" baseline="0" dirty="0">
                <a:ln>
                  <a:noFill/>
                </a:ln>
                <a:effectLst/>
                <a:latin typeface="Arial" charset="0"/>
              </a:rPr>
              <a:t>Processing </a:t>
            </a:r>
          </a:p>
          <a:p>
            <a:pPr marL="0" marR="0" indent="0" algn="ctr" defTabSz="914400" rtl="0" eaLnBrk="0" fontAlgn="base" latinLnBrk="0" hangingPunct="0">
              <a:lnSpc>
                <a:spcPct val="85000"/>
              </a:lnSpc>
              <a:spcBef>
                <a:spcPct val="0"/>
              </a:spcBef>
              <a:spcAft>
                <a:spcPct val="0"/>
              </a:spcAft>
              <a:buClrTx/>
              <a:buSzTx/>
              <a:buFontTx/>
              <a:buNone/>
              <a:tabLst/>
            </a:pPr>
            <a:r>
              <a:rPr kumimoji="0" lang="en-US" b="1" i="0" u="none" strike="noStrike" cap="none" normalizeH="0" baseline="0" dirty="0">
                <a:ln>
                  <a:noFill/>
                </a:ln>
                <a:effectLst/>
                <a:latin typeface="Arial" charset="0"/>
              </a:rPr>
              <a:t> payment differences</a:t>
            </a:r>
            <a:endParaRPr kumimoji="0" lang="en-US" sz="2000" b="1" i="0" u="none" strike="noStrike" cap="none" normalizeH="0" baseline="0" dirty="0">
              <a:ln>
                <a:noFill/>
              </a:ln>
              <a:effectLst/>
              <a:latin typeface="Arial" charset="0"/>
            </a:endParaRPr>
          </a:p>
        </p:txBody>
      </p:sp>
      <p:sp>
        <p:nvSpPr>
          <p:cNvPr id="9" name="Oval 8"/>
          <p:cNvSpPr/>
          <p:nvPr/>
        </p:nvSpPr>
        <p:spPr bwMode="auto">
          <a:xfrm>
            <a:off x="1143000" y="2133600"/>
            <a:ext cx="2057400" cy="1295400"/>
          </a:xfrm>
          <a:prstGeom prst="ellips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b="1" i="0" u="none" strike="noStrike" cap="none" normalizeH="0" baseline="0" dirty="0">
                <a:ln>
                  <a:noFill/>
                </a:ln>
                <a:solidFill>
                  <a:schemeClr val="accent6">
                    <a:lumMod val="20000"/>
                    <a:lumOff val="80000"/>
                  </a:schemeClr>
                </a:solidFill>
                <a:effectLst/>
                <a:latin typeface="Arial" charset="0"/>
              </a:rPr>
              <a:t> </a:t>
            </a:r>
            <a:r>
              <a:rPr kumimoji="0" lang="en-US" sz="2000" b="1" i="0" u="none" strike="noStrike" cap="none" normalizeH="0" baseline="0" dirty="0">
                <a:ln>
                  <a:noFill/>
                </a:ln>
                <a:effectLst/>
                <a:latin typeface="Arial" charset="0"/>
              </a:rPr>
              <a:t>Within defined</a:t>
            </a:r>
            <a:r>
              <a:rPr kumimoji="0" lang="en-US" sz="2000" b="1" i="0" u="none" strike="noStrike" cap="none" normalizeH="0" dirty="0">
                <a:ln>
                  <a:noFill/>
                </a:ln>
                <a:effectLst/>
                <a:latin typeface="Arial" charset="0"/>
              </a:rPr>
              <a:t> </a:t>
            </a:r>
          </a:p>
          <a:p>
            <a:pPr marL="0" marR="0" indent="0" algn="ctr" defTabSz="914400" rtl="0" eaLnBrk="0" fontAlgn="base" latinLnBrk="0" hangingPunct="0">
              <a:lnSpc>
                <a:spcPct val="85000"/>
              </a:lnSpc>
              <a:spcBef>
                <a:spcPct val="0"/>
              </a:spcBef>
              <a:spcAft>
                <a:spcPct val="0"/>
              </a:spcAft>
              <a:buClrTx/>
              <a:buSzTx/>
              <a:buFontTx/>
              <a:buNone/>
              <a:tabLst/>
            </a:pPr>
            <a:r>
              <a:rPr lang="en-US" sz="2000" b="1" baseline="0" dirty="0"/>
              <a:t>tolerances</a:t>
            </a:r>
            <a:endParaRPr kumimoji="0" lang="en-US" sz="2000" b="1" i="0" u="none" strike="noStrike" cap="none" normalizeH="0" baseline="0" dirty="0">
              <a:ln>
                <a:noFill/>
              </a:ln>
              <a:effectLst/>
              <a:latin typeface="Arial" charset="0"/>
            </a:endParaRPr>
          </a:p>
        </p:txBody>
      </p:sp>
      <p:sp>
        <p:nvSpPr>
          <p:cNvPr id="10" name="Oval 9"/>
          <p:cNvSpPr/>
          <p:nvPr/>
        </p:nvSpPr>
        <p:spPr bwMode="auto">
          <a:xfrm>
            <a:off x="5562600" y="2133600"/>
            <a:ext cx="2286000" cy="1371600"/>
          </a:xfrm>
          <a:prstGeom prst="ellips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b="1" i="0" u="none" strike="noStrike" cap="none" normalizeH="0" baseline="0" dirty="0">
                <a:ln>
                  <a:noFill/>
                </a:ln>
                <a:effectLst/>
                <a:latin typeface="Arial" charset="0"/>
              </a:rPr>
              <a:t>Outside of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2000" b="1" i="0" u="none" strike="noStrike" cap="none" normalizeH="0" baseline="0" dirty="0">
                <a:ln>
                  <a:noFill/>
                </a:ln>
                <a:effectLst/>
                <a:latin typeface="Arial" charset="0"/>
              </a:rPr>
              <a:t>tolerances</a:t>
            </a:r>
          </a:p>
        </p:txBody>
      </p:sp>
      <p:sp>
        <p:nvSpPr>
          <p:cNvPr id="11" name="Rounded Rectangle 10"/>
          <p:cNvSpPr/>
          <p:nvPr/>
        </p:nvSpPr>
        <p:spPr bwMode="auto">
          <a:xfrm>
            <a:off x="762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Automatic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cash discount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adjustment</a:t>
            </a:r>
          </a:p>
        </p:txBody>
      </p:sp>
      <p:sp>
        <p:nvSpPr>
          <p:cNvPr id="12" name="Rounded Rectangle 11"/>
          <p:cNvSpPr/>
          <p:nvPr/>
        </p:nvSpPr>
        <p:spPr bwMode="auto">
          <a:xfrm>
            <a:off x="25908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a:t>Manual</a:t>
            </a:r>
            <a:endParaRPr kumimoji="0" lang="en-US" sz="1600" b="1" i="0" u="none" strike="noStrike" cap="none" normalizeH="0" baseline="0" dirty="0">
              <a:ln>
                <a:noFill/>
              </a:ln>
              <a:effectLst/>
              <a:latin typeface="Arial" charset="0"/>
            </a:endParaRP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cash discount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adjustment</a:t>
            </a:r>
          </a:p>
        </p:txBody>
      </p:sp>
      <p:sp>
        <p:nvSpPr>
          <p:cNvPr id="13" name="Rounded Rectangle 12"/>
          <p:cNvSpPr/>
          <p:nvPr/>
        </p:nvSpPr>
        <p:spPr bwMode="auto">
          <a:xfrm>
            <a:off x="1295400" y="49530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Automatic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Posting of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unauthorized</a:t>
            </a:r>
          </a:p>
          <a:p>
            <a:pPr marL="0" marR="0" indent="0" algn="ctr" defTabSz="914400" rtl="0" eaLnBrk="0" fontAlgn="base" latinLnBrk="0" hangingPunct="0">
              <a:lnSpc>
                <a:spcPct val="85000"/>
              </a:lnSpc>
              <a:spcBef>
                <a:spcPct val="0"/>
              </a:spcBef>
              <a:spcAft>
                <a:spcPct val="0"/>
              </a:spcAft>
              <a:buClrTx/>
              <a:buSzTx/>
              <a:buFontTx/>
              <a:buNone/>
              <a:tabLst/>
            </a:pPr>
            <a:r>
              <a:rPr lang="en-US" sz="1600" b="1" dirty="0"/>
              <a:t>deductions</a:t>
            </a:r>
            <a:endParaRPr kumimoji="0" lang="en-US" sz="1600" b="1" i="0" u="none" strike="noStrike" cap="none" normalizeH="0" baseline="0" dirty="0">
              <a:ln>
                <a:noFill/>
              </a:ln>
              <a:effectLst/>
              <a:latin typeface="Arial" charset="0"/>
            </a:endParaRPr>
          </a:p>
        </p:txBody>
      </p:sp>
      <p:sp>
        <p:nvSpPr>
          <p:cNvPr id="14" name="Rounded Rectangle 13"/>
          <p:cNvSpPr/>
          <p:nvPr/>
        </p:nvSpPr>
        <p:spPr bwMode="auto">
          <a:xfrm>
            <a:off x="46482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Partial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payment</a:t>
            </a:r>
          </a:p>
        </p:txBody>
      </p:sp>
      <p:sp>
        <p:nvSpPr>
          <p:cNvPr id="15" name="Rounded Rectangle 14"/>
          <p:cNvSpPr/>
          <p:nvPr/>
        </p:nvSpPr>
        <p:spPr bwMode="auto">
          <a:xfrm>
            <a:off x="74676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Residual </a:t>
            </a:r>
            <a:endParaRPr lang="en-US" sz="1600" b="1" dirty="0"/>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items</a:t>
            </a:r>
          </a:p>
        </p:txBody>
      </p:sp>
      <p:sp>
        <p:nvSpPr>
          <p:cNvPr id="16" name="Rounded Rectangle 15"/>
          <p:cNvSpPr/>
          <p:nvPr/>
        </p:nvSpPr>
        <p:spPr bwMode="auto">
          <a:xfrm>
            <a:off x="5029200" y="48768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Clear </a:t>
            </a:r>
          </a:p>
          <a:p>
            <a:pPr marL="0" marR="0" indent="0" algn="ctr" defTabSz="914400" rtl="0" eaLnBrk="0" fontAlgn="base" latinLnBrk="0" hangingPunct="0">
              <a:lnSpc>
                <a:spcPct val="85000"/>
              </a:lnSpc>
              <a:spcBef>
                <a:spcPct val="0"/>
              </a:spcBef>
              <a:spcAft>
                <a:spcPct val="0"/>
              </a:spcAft>
              <a:buClrTx/>
              <a:buSzTx/>
              <a:buFontTx/>
              <a:buNone/>
              <a:tabLst/>
            </a:pPr>
            <a:r>
              <a:rPr lang="en-US" sz="1600" b="1" dirty="0"/>
              <a:t>Difference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manually</a:t>
            </a:r>
          </a:p>
        </p:txBody>
      </p:sp>
      <p:sp>
        <p:nvSpPr>
          <p:cNvPr id="17" name="Rounded Rectangle 16"/>
          <p:cNvSpPr/>
          <p:nvPr/>
        </p:nvSpPr>
        <p:spPr bwMode="auto">
          <a:xfrm>
            <a:off x="6781800" y="48768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a:ln>
                  <a:noFill/>
                </a:ln>
                <a:effectLst/>
                <a:latin typeface="Arial" charset="0"/>
              </a:rPr>
              <a:t>Payment on</a:t>
            </a:r>
          </a:p>
          <a:p>
            <a:pPr marL="0" marR="0" indent="0" algn="ctr" defTabSz="914400" rtl="0" eaLnBrk="0" fontAlgn="base" latinLnBrk="0" hangingPunct="0">
              <a:lnSpc>
                <a:spcPct val="85000"/>
              </a:lnSpc>
              <a:spcBef>
                <a:spcPct val="0"/>
              </a:spcBef>
              <a:spcAft>
                <a:spcPct val="0"/>
              </a:spcAft>
              <a:buClrTx/>
              <a:buSzTx/>
              <a:buFontTx/>
              <a:buNone/>
              <a:tabLst/>
            </a:pPr>
            <a:r>
              <a:rPr lang="en-US" sz="1600" b="1" dirty="0"/>
              <a:t>account</a:t>
            </a:r>
            <a:endParaRPr kumimoji="0" lang="en-US" sz="1600" b="1" i="0" u="none" strike="noStrike" cap="none" normalizeH="0" baseline="0" dirty="0">
              <a:ln>
                <a:noFill/>
              </a:ln>
              <a:effectLst/>
              <a:latin typeface="Arial" charset="0"/>
            </a:endParaRPr>
          </a:p>
        </p:txBody>
      </p:sp>
      <p:cxnSp>
        <p:nvCxnSpPr>
          <p:cNvPr id="19" name="Straight Arrow Connector 18"/>
          <p:cNvCxnSpPr/>
          <p:nvPr/>
        </p:nvCxnSpPr>
        <p:spPr bwMode="auto">
          <a:xfrm rot="10800000" flipV="1">
            <a:off x="3048000" y="2057400"/>
            <a:ext cx="457200" cy="3810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1" name="Straight Arrow Connector 20"/>
          <p:cNvCxnSpPr/>
          <p:nvPr/>
        </p:nvCxnSpPr>
        <p:spPr bwMode="auto">
          <a:xfrm>
            <a:off x="5257800" y="2133600"/>
            <a:ext cx="457200" cy="3810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3" name="Straight Arrow Connector 22"/>
          <p:cNvCxnSpPr>
            <a:stCxn id="9" idx="3"/>
          </p:cNvCxnSpPr>
          <p:nvPr/>
        </p:nvCxnSpPr>
        <p:spPr bwMode="auto">
          <a:xfrm rot="5400000">
            <a:off x="1122597" y="3259697"/>
            <a:ext cx="342107" cy="301299"/>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7" name="Straight Arrow Connector 26"/>
          <p:cNvCxnSpPr>
            <a:stCxn id="9" idx="4"/>
          </p:cNvCxnSpPr>
          <p:nvPr/>
        </p:nvCxnSpPr>
        <p:spPr bwMode="auto">
          <a:xfrm rot="5400000">
            <a:off x="1428750" y="4133850"/>
            <a:ext cx="1447800" cy="381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9" name="Straight Arrow Connector 28"/>
          <p:cNvCxnSpPr>
            <a:stCxn id="9" idx="5"/>
          </p:cNvCxnSpPr>
          <p:nvPr/>
        </p:nvCxnSpPr>
        <p:spPr bwMode="auto">
          <a:xfrm rot="16200000" flipH="1">
            <a:off x="2878697" y="3259696"/>
            <a:ext cx="342107" cy="301299"/>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1" name="Straight Arrow Connector 30"/>
          <p:cNvCxnSpPr/>
          <p:nvPr/>
        </p:nvCxnSpPr>
        <p:spPr bwMode="auto">
          <a:xfrm rot="5400000">
            <a:off x="5791200" y="3352800"/>
            <a:ext cx="228600" cy="2286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3" name="Straight Arrow Connector 32"/>
          <p:cNvCxnSpPr>
            <a:stCxn id="10" idx="4"/>
          </p:cNvCxnSpPr>
          <p:nvPr/>
        </p:nvCxnSpPr>
        <p:spPr bwMode="auto">
          <a:xfrm rot="5400000">
            <a:off x="5753100" y="3924300"/>
            <a:ext cx="1371600" cy="5334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5" name="Straight Arrow Connector 34"/>
          <p:cNvCxnSpPr>
            <a:stCxn id="10" idx="4"/>
          </p:cNvCxnSpPr>
          <p:nvPr/>
        </p:nvCxnSpPr>
        <p:spPr bwMode="auto">
          <a:xfrm rot="16200000" flipH="1">
            <a:off x="6324600" y="3886200"/>
            <a:ext cx="1371600" cy="6096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7" name="Straight Arrow Connector 36"/>
          <p:cNvCxnSpPr>
            <a:stCxn id="10" idx="5"/>
          </p:cNvCxnSpPr>
          <p:nvPr/>
        </p:nvCxnSpPr>
        <p:spPr bwMode="auto">
          <a:xfrm rot="16200000" flipH="1">
            <a:off x="7542678" y="3275478"/>
            <a:ext cx="277066" cy="334777"/>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processing – Outside tolerance limits</a:t>
            </a:r>
          </a:p>
        </p:txBody>
      </p:sp>
      <p:sp>
        <p:nvSpPr>
          <p:cNvPr id="3" name="Content Placeholder 2"/>
          <p:cNvSpPr>
            <a:spLocks noGrp="1"/>
          </p:cNvSpPr>
          <p:nvPr>
            <p:ph idx="1"/>
          </p:nvPr>
        </p:nvSpPr>
        <p:spPr>
          <a:xfrm>
            <a:off x="3962400" y="1152525"/>
            <a:ext cx="4648200" cy="4867275"/>
          </a:xfrm>
        </p:spPr>
        <p:txBody>
          <a:bodyPr/>
          <a:lstStyle/>
          <a:p>
            <a:r>
              <a:rPr lang="en-US" dirty="0"/>
              <a:t>Partial payment</a:t>
            </a:r>
          </a:p>
          <a:p>
            <a:pPr lvl="1"/>
            <a:r>
              <a:rPr lang="en-US" sz="1600" u="sng" dirty="0"/>
              <a:t>Both items </a:t>
            </a:r>
            <a:r>
              <a:rPr lang="en-US" sz="1600" dirty="0"/>
              <a:t>remain as </a:t>
            </a:r>
            <a:r>
              <a:rPr lang="en-US" sz="1600" u="sng" dirty="0"/>
              <a:t>open items </a:t>
            </a:r>
          </a:p>
          <a:p>
            <a:pPr lvl="1"/>
            <a:endParaRPr lang="en-US" dirty="0"/>
          </a:p>
          <a:p>
            <a:r>
              <a:rPr lang="en-US" dirty="0"/>
              <a:t>Residual items</a:t>
            </a:r>
          </a:p>
          <a:p>
            <a:pPr lvl="1"/>
            <a:r>
              <a:rPr lang="en-US" sz="1600" dirty="0"/>
              <a:t>Payment amount and invoice are cleared and </a:t>
            </a:r>
            <a:r>
              <a:rPr lang="en-US" sz="1600" u="sng" dirty="0"/>
              <a:t>new item gets generated </a:t>
            </a:r>
            <a:r>
              <a:rPr lang="en-US" sz="1600" dirty="0"/>
              <a:t>with remaining amount.</a:t>
            </a:r>
          </a:p>
          <a:p>
            <a:pPr lvl="1"/>
            <a:r>
              <a:rPr lang="en-US" sz="1600" dirty="0"/>
              <a:t>TOP (from cleared item/new TOP)</a:t>
            </a:r>
          </a:p>
          <a:p>
            <a:pPr lvl="1"/>
            <a:endParaRPr lang="en-US" sz="1600" dirty="0"/>
          </a:p>
          <a:p>
            <a:pPr lvl="1"/>
            <a:endParaRPr lang="en-US" sz="1600" dirty="0"/>
          </a:p>
          <a:p>
            <a:r>
              <a:rPr lang="en-US" sz="1800" dirty="0"/>
              <a:t>Payment differences</a:t>
            </a:r>
          </a:p>
          <a:p>
            <a:pPr lvl="1"/>
            <a:r>
              <a:rPr lang="en-US" sz="1600" dirty="0"/>
              <a:t>Post the payment difference to a different </a:t>
            </a:r>
            <a:r>
              <a:rPr lang="en-US" sz="1600" u="sng" dirty="0"/>
              <a:t>account</a:t>
            </a:r>
            <a:r>
              <a:rPr lang="en-US" sz="1600" dirty="0"/>
              <a:t> as a difference posting using </a:t>
            </a:r>
            <a:r>
              <a:rPr lang="en-US" sz="1600" u="sng" dirty="0"/>
              <a:t>reason codes </a:t>
            </a:r>
            <a:r>
              <a:rPr lang="en-US" sz="1600" dirty="0"/>
              <a:t>and </a:t>
            </a:r>
            <a:r>
              <a:rPr lang="en-US" sz="1600" u="sng" dirty="0"/>
              <a:t>automatic determination</a:t>
            </a:r>
            <a:r>
              <a:rPr lang="en-US" sz="1600" dirty="0"/>
              <a:t>.</a:t>
            </a:r>
          </a:p>
        </p:txBody>
      </p:sp>
      <p:pic>
        <p:nvPicPr>
          <p:cNvPr id="4098" name="Picture 2"/>
          <p:cNvPicPr>
            <a:picLocks noChangeAspect="1" noChangeArrowheads="1"/>
          </p:cNvPicPr>
          <p:nvPr/>
        </p:nvPicPr>
        <p:blipFill>
          <a:blip r:embed="rId2" cstate="print"/>
          <a:srcRect/>
          <a:stretch>
            <a:fillRect/>
          </a:stretch>
        </p:blipFill>
        <p:spPr bwMode="auto">
          <a:xfrm>
            <a:off x="685800" y="990600"/>
            <a:ext cx="1905354" cy="2438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723900" y="4038600"/>
            <a:ext cx="2552700" cy="990600"/>
          </a:xfrm>
          <a:prstGeom prst="rect">
            <a:avLst/>
          </a:prstGeom>
          <a:noFill/>
          <a:ln w="9525">
            <a:noFill/>
            <a:miter lim="800000"/>
            <a:headEnd/>
            <a:tailEnd/>
          </a:ln>
          <a:effectLst/>
        </p:spPr>
      </p:pic>
      <p:sp>
        <p:nvSpPr>
          <p:cNvPr id="6" name="TextBox 5"/>
          <p:cNvSpPr txBox="1"/>
          <p:nvPr/>
        </p:nvSpPr>
        <p:spPr>
          <a:xfrm>
            <a:off x="2403331" y="1459468"/>
            <a:ext cx="1787669" cy="369332"/>
          </a:xfrm>
          <a:prstGeom prst="rect">
            <a:avLst/>
          </a:prstGeom>
          <a:noFill/>
        </p:spPr>
        <p:txBody>
          <a:bodyPr wrap="none" rtlCol="0">
            <a:spAutoFit/>
          </a:bodyPr>
          <a:lstStyle/>
          <a:p>
            <a:r>
              <a:rPr lang="en-US" dirty="0"/>
              <a:t>Partial payment</a:t>
            </a:r>
          </a:p>
        </p:txBody>
      </p:sp>
      <p:sp>
        <p:nvSpPr>
          <p:cNvPr id="8" name="TextBox 7"/>
          <p:cNvSpPr txBox="1"/>
          <p:nvPr/>
        </p:nvSpPr>
        <p:spPr>
          <a:xfrm>
            <a:off x="2327131" y="2831068"/>
            <a:ext cx="1582484" cy="369332"/>
          </a:xfrm>
          <a:prstGeom prst="rect">
            <a:avLst/>
          </a:prstGeom>
          <a:noFill/>
        </p:spPr>
        <p:txBody>
          <a:bodyPr wrap="none" rtlCol="0">
            <a:spAutoFit/>
          </a:bodyPr>
          <a:lstStyle/>
          <a:p>
            <a:r>
              <a:rPr lang="en-US" dirty="0"/>
              <a:t>Residual item</a:t>
            </a:r>
          </a:p>
        </p:txBody>
      </p:sp>
      <p:sp>
        <p:nvSpPr>
          <p:cNvPr id="9" name="TextBox 8"/>
          <p:cNvSpPr txBox="1"/>
          <p:nvPr/>
        </p:nvSpPr>
        <p:spPr>
          <a:xfrm>
            <a:off x="838200" y="5181600"/>
            <a:ext cx="2283638" cy="369332"/>
          </a:xfrm>
          <a:prstGeom prst="rect">
            <a:avLst/>
          </a:prstGeom>
          <a:noFill/>
        </p:spPr>
        <p:txBody>
          <a:bodyPr wrap="none" rtlCol="0">
            <a:spAutoFit/>
          </a:bodyPr>
          <a:lstStyle/>
          <a:p>
            <a:r>
              <a:rPr lang="en-US" dirty="0"/>
              <a:t>Payment differences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codes</a:t>
            </a:r>
          </a:p>
        </p:txBody>
      </p:sp>
      <p:sp>
        <p:nvSpPr>
          <p:cNvPr id="3" name="Content Placeholder 2"/>
          <p:cNvSpPr>
            <a:spLocks noGrp="1"/>
          </p:cNvSpPr>
          <p:nvPr>
            <p:ph idx="1"/>
          </p:nvPr>
        </p:nvSpPr>
        <p:spPr>
          <a:xfrm>
            <a:off x="5562600" y="1152525"/>
            <a:ext cx="3048000" cy="4867275"/>
          </a:xfrm>
        </p:spPr>
        <p:txBody>
          <a:bodyPr/>
          <a:lstStyle/>
          <a:p>
            <a:endParaRPr lang="en-US" sz="1600" dirty="0"/>
          </a:p>
          <a:p>
            <a:endParaRPr lang="en-US" sz="1600" dirty="0"/>
          </a:p>
          <a:p>
            <a:r>
              <a:rPr lang="en-US" sz="1600" dirty="0"/>
              <a:t>Reason codes are used to describe the reason for the payment difference.</a:t>
            </a:r>
          </a:p>
          <a:p>
            <a:endParaRPr lang="en-US" sz="1600" dirty="0"/>
          </a:p>
          <a:p>
            <a:r>
              <a:rPr lang="en-US" sz="1600" dirty="0"/>
              <a:t>To assign more than one reason code to a payment difference, click on “distribute difference”.</a:t>
            </a:r>
          </a:p>
          <a:p>
            <a:pPr>
              <a:buNone/>
            </a:pPr>
            <a:endParaRPr lang="en-US" sz="1600" dirty="0"/>
          </a:p>
          <a:p>
            <a:r>
              <a:rPr lang="en-US" sz="1600" dirty="0"/>
              <a:t>Reason codes can be assigned to:</a:t>
            </a:r>
          </a:p>
          <a:p>
            <a:pPr lvl="1"/>
            <a:r>
              <a:rPr lang="en-US" sz="1600" dirty="0"/>
              <a:t>Difference postings</a:t>
            </a:r>
          </a:p>
          <a:p>
            <a:pPr lvl="1"/>
            <a:r>
              <a:rPr lang="en-US" sz="1600" dirty="0"/>
              <a:t>Partial payments</a:t>
            </a:r>
          </a:p>
          <a:p>
            <a:pPr lvl="1"/>
            <a:r>
              <a:rPr lang="en-US" sz="1600" dirty="0"/>
              <a:t>Residual items</a:t>
            </a:r>
          </a:p>
        </p:txBody>
      </p:sp>
      <p:pic>
        <p:nvPicPr>
          <p:cNvPr id="8194" name="Picture 2"/>
          <p:cNvPicPr>
            <a:picLocks noChangeAspect="1" noChangeArrowheads="1"/>
          </p:cNvPicPr>
          <p:nvPr/>
        </p:nvPicPr>
        <p:blipFill>
          <a:blip r:embed="rId2" cstate="print"/>
          <a:srcRect/>
          <a:stretch>
            <a:fillRect/>
          </a:stretch>
        </p:blipFill>
        <p:spPr bwMode="auto">
          <a:xfrm>
            <a:off x="152401" y="912356"/>
            <a:ext cx="5478484" cy="4574044"/>
          </a:xfrm>
          <a:prstGeom prst="rect">
            <a:avLst/>
          </a:prstGeom>
          <a:noFill/>
          <a:ln w="9525">
            <a:noFill/>
            <a:miter lim="800000"/>
            <a:headEnd/>
            <a:tailEnd/>
          </a:ln>
          <a:effec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differences: Summary</a:t>
            </a:r>
          </a:p>
        </p:txBody>
      </p:sp>
      <p:sp>
        <p:nvSpPr>
          <p:cNvPr id="3" name="Content Placeholder 2"/>
          <p:cNvSpPr>
            <a:spLocks noGrp="1"/>
          </p:cNvSpPr>
          <p:nvPr>
            <p:ph idx="1"/>
          </p:nvPr>
        </p:nvSpPr>
        <p:spPr/>
        <p:txBody>
          <a:bodyPr/>
          <a:lstStyle/>
          <a:p>
            <a:pPr>
              <a:buNone/>
            </a:pPr>
            <a:r>
              <a:rPr lang="en-US" sz="1800" b="1" u="sng" dirty="0"/>
              <a:t>Summary:</a:t>
            </a:r>
          </a:p>
          <a:p>
            <a:pPr>
              <a:buNone/>
            </a:pPr>
            <a:r>
              <a:rPr lang="en-US" sz="1600" b="1" dirty="0"/>
              <a:t>Now you should be able to:</a:t>
            </a:r>
          </a:p>
          <a:p>
            <a:pPr>
              <a:buNone/>
            </a:pPr>
            <a:endParaRPr lang="en-US" sz="1800" b="1" dirty="0"/>
          </a:p>
          <a:p>
            <a:r>
              <a:rPr lang="en-US" sz="1800" dirty="0"/>
              <a:t>Post payment differences</a:t>
            </a:r>
          </a:p>
          <a:p>
            <a:r>
              <a:rPr lang="en-US" sz="1800" dirty="0"/>
              <a:t>Describe tolerance groups and their role for posting payment differences</a:t>
            </a:r>
          </a:p>
          <a:p>
            <a:r>
              <a:rPr lang="en-US" sz="1800" dirty="0"/>
              <a:t>Post partial and residual payments</a:t>
            </a:r>
          </a:p>
          <a:p>
            <a:r>
              <a:rPr lang="en-US" sz="1800" dirty="0"/>
              <a:t>Create and use payment difference reason codes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differences: Exercise Time</a:t>
            </a:r>
          </a:p>
        </p:txBody>
      </p:sp>
      <p:sp>
        <p:nvSpPr>
          <p:cNvPr id="3" name="Content Placeholder 2"/>
          <p:cNvSpPr>
            <a:spLocks noGrp="1"/>
          </p:cNvSpPr>
          <p:nvPr>
            <p:ph idx="1"/>
          </p:nvPr>
        </p:nvSpPr>
        <p:spPr/>
        <p:txBody>
          <a:bodyPr/>
          <a:lstStyle/>
          <a:p>
            <a:pPr>
              <a:buNone/>
            </a:pPr>
            <a:r>
              <a:rPr lang="en-US" sz="1800" b="1" dirty="0"/>
              <a:t>? </a:t>
            </a:r>
            <a:r>
              <a:rPr lang="en-US" sz="1800" dirty="0"/>
              <a:t>A ____clears the invoice and the payment to create a new open item.</a:t>
            </a:r>
          </a:p>
          <a:p>
            <a:pPr>
              <a:buNone/>
            </a:pPr>
            <a:r>
              <a:rPr lang="en-US" sz="1800" b="1" dirty="0"/>
              <a:t>? </a:t>
            </a:r>
            <a:r>
              <a:rPr lang="en-US" sz="1800" dirty="0"/>
              <a:t>What are the types of tolerances in SAP Financials?</a:t>
            </a:r>
          </a:p>
          <a:p>
            <a:pPr>
              <a:buNone/>
            </a:pPr>
            <a:r>
              <a:rPr lang="en-US" sz="1800" b="1" dirty="0"/>
              <a:t>? </a:t>
            </a:r>
            <a:r>
              <a:rPr lang="en-US" sz="1800" dirty="0"/>
              <a:t>When clearing a customer invoice which tolerances are considered?</a:t>
            </a:r>
          </a:p>
          <a:p>
            <a:pPr>
              <a:buNone/>
            </a:pPr>
            <a:r>
              <a:rPr lang="en-US" sz="1800" b="1" dirty="0"/>
              <a:t>? </a:t>
            </a:r>
            <a:r>
              <a:rPr lang="en-US" sz="1800" dirty="0"/>
              <a:t>When customer payment exceeds the limit of unauthorized deductions then what is the treatment?</a:t>
            </a:r>
          </a:p>
          <a:p>
            <a:pPr>
              <a:buNone/>
            </a:pPr>
            <a:r>
              <a:rPr lang="en-US" sz="1800" b="1" dirty="0"/>
              <a:t>? </a:t>
            </a:r>
            <a:r>
              <a:rPr lang="en-US" sz="1800" dirty="0"/>
              <a:t>When partial payment’s done by customer, invoice and payment documents gets cleared. (T/F)</a:t>
            </a:r>
          </a:p>
          <a:p>
            <a:pPr>
              <a:buNone/>
            </a:pPr>
            <a:r>
              <a:rPr lang="en-US" sz="1800" b="1" dirty="0"/>
              <a:t>? </a:t>
            </a:r>
            <a:r>
              <a:rPr lang="en-US" sz="1800" dirty="0"/>
              <a:t>What is the importance of reason codes?</a:t>
            </a:r>
          </a:p>
          <a:p>
            <a:endParaRPr lang="en-US" sz="1800" dirty="0"/>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CLEARING PROCESS: Contents </a:t>
            </a:r>
            <a:br>
              <a:rPr lang="en-US" dirty="0"/>
            </a:br>
            <a:r>
              <a:rPr lang="en-US" dirty="0"/>
              <a:t>	</a:t>
            </a:r>
          </a:p>
        </p:txBody>
      </p:sp>
      <p:graphicFrame>
        <p:nvGraphicFramePr>
          <p:cNvPr id="5" name="Diagram 4"/>
          <p:cNvGraphicFramePr/>
          <p:nvPr/>
        </p:nvGraphicFramePr>
        <p:xfrm>
          <a:off x="533400" y="1295400"/>
          <a:ext cx="68580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Exchange rate differences </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pPr>
              <a:buNone/>
            </a:pPr>
            <a:endParaRPr lang="en-US" b="1" dirty="0"/>
          </a:p>
          <a:p>
            <a:r>
              <a:rPr lang="en-US" sz="1800" dirty="0"/>
              <a:t>Understand exchange rate differences.</a:t>
            </a:r>
          </a:p>
          <a:p>
            <a:r>
              <a:rPr lang="en-US" sz="1800" dirty="0"/>
              <a:t>Explain the system treatment of exchange rate differences</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Realized exchange rate differences</a:t>
            </a:r>
          </a:p>
        </p:txBody>
      </p:sp>
      <p:sp>
        <p:nvSpPr>
          <p:cNvPr id="3" name="Content Placeholder 2"/>
          <p:cNvSpPr>
            <a:spLocks noGrp="1"/>
          </p:cNvSpPr>
          <p:nvPr>
            <p:ph idx="1"/>
          </p:nvPr>
        </p:nvSpPr>
        <p:spPr>
          <a:xfrm>
            <a:off x="533400" y="990600"/>
            <a:ext cx="7991475" cy="4867275"/>
          </a:xfrm>
        </p:spPr>
        <p:txBody>
          <a:bodyPr/>
          <a:lstStyle/>
          <a:p>
            <a:r>
              <a:rPr lang="en-US" sz="1600" dirty="0"/>
              <a:t>When </a:t>
            </a:r>
            <a:r>
              <a:rPr lang="en-US" sz="1600" b="1" dirty="0"/>
              <a:t>clearing open items in a foreign currency</a:t>
            </a:r>
            <a:r>
              <a:rPr lang="en-US" sz="1600" dirty="0"/>
              <a:t>, exchange rate differences may occur due to fluctuations in exchange rates.</a:t>
            </a:r>
          </a:p>
          <a:p>
            <a:r>
              <a:rPr lang="en-US" sz="1600" dirty="0"/>
              <a:t>The system posts these exchange rate differences automatically as </a:t>
            </a:r>
            <a:r>
              <a:rPr lang="en-US" sz="1600" b="1" dirty="0"/>
              <a:t>realized gains or losses.</a:t>
            </a:r>
          </a:p>
          <a:p>
            <a:r>
              <a:rPr lang="en-US" sz="1600" dirty="0"/>
              <a:t>The system posts the differences </a:t>
            </a:r>
            <a:r>
              <a:rPr lang="en-US" sz="1600" b="1" dirty="0"/>
              <a:t>automatically to the revenue/expense account </a:t>
            </a:r>
            <a:r>
              <a:rPr lang="en-US" sz="1600" dirty="0"/>
              <a:t>for exchange rate differences that you defined during configuration.</a:t>
            </a:r>
          </a:p>
          <a:p>
            <a:r>
              <a:rPr lang="en-US" sz="1600" dirty="0"/>
              <a:t>The realized difference is </a:t>
            </a:r>
            <a:r>
              <a:rPr lang="en-US" sz="1600" b="1" dirty="0"/>
              <a:t>stored in the cleared line item</a:t>
            </a:r>
            <a:r>
              <a:rPr lang="en-US" sz="1600" dirty="0"/>
              <a:t>.</a:t>
            </a:r>
          </a:p>
        </p:txBody>
      </p:sp>
      <p:pic>
        <p:nvPicPr>
          <p:cNvPr id="9218" name="Picture 2"/>
          <p:cNvPicPr>
            <a:picLocks noChangeAspect="1" noChangeArrowheads="1"/>
          </p:cNvPicPr>
          <p:nvPr/>
        </p:nvPicPr>
        <p:blipFill>
          <a:blip r:embed="rId2" cstate="print"/>
          <a:srcRect/>
          <a:stretch>
            <a:fillRect/>
          </a:stretch>
        </p:blipFill>
        <p:spPr bwMode="auto">
          <a:xfrm>
            <a:off x="685800" y="2971800"/>
            <a:ext cx="5105400" cy="2714625"/>
          </a:xfrm>
          <a:prstGeom prst="rect">
            <a:avLst/>
          </a:prstGeom>
          <a:noFill/>
          <a:ln w="9525">
            <a:noFill/>
            <a:miter lim="800000"/>
            <a:headEnd/>
            <a:tailEnd/>
          </a:ln>
          <a:effec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determination</a:t>
            </a:r>
          </a:p>
        </p:txBody>
      </p:sp>
      <p:sp>
        <p:nvSpPr>
          <p:cNvPr id="3" name="Content Placeholder 2"/>
          <p:cNvSpPr>
            <a:spLocks noGrp="1"/>
          </p:cNvSpPr>
          <p:nvPr>
            <p:ph idx="1"/>
          </p:nvPr>
        </p:nvSpPr>
        <p:spPr/>
        <p:txBody>
          <a:bodyPr/>
          <a:lstStyle/>
          <a:p>
            <a:r>
              <a:rPr lang="en-US" sz="1600" dirty="0"/>
              <a:t>All reconciliation accounts and all G/L accounts with open item transactions in foreign currency must be assigned revenue/expense accounts for realized losses and gains.</a:t>
            </a:r>
          </a:p>
          <a:p>
            <a:pPr>
              <a:buNone/>
            </a:pPr>
            <a:r>
              <a:rPr lang="en-US" sz="1600" u="sng" dirty="0"/>
              <a:t>One gain/loss account can be assigned:</a:t>
            </a:r>
          </a:p>
          <a:p>
            <a:pPr lvl="1"/>
            <a:r>
              <a:rPr lang="en-US" sz="1400" dirty="0"/>
              <a:t>To all currencies and currency types</a:t>
            </a:r>
          </a:p>
          <a:p>
            <a:pPr lvl="1"/>
            <a:r>
              <a:rPr lang="en-US" sz="1400" dirty="0"/>
              <a:t>Per currencies and currency type</a:t>
            </a:r>
          </a:p>
          <a:p>
            <a:pPr lvl="1"/>
            <a:r>
              <a:rPr lang="en-US" sz="1400" dirty="0"/>
              <a:t>Per currency</a:t>
            </a:r>
          </a:p>
          <a:p>
            <a:pPr lvl="1"/>
            <a:r>
              <a:rPr lang="en-US" sz="1400" dirty="0"/>
              <a:t>Per currency type</a:t>
            </a:r>
            <a:endParaRPr lang="en-US" sz="2400" dirty="0"/>
          </a:p>
        </p:txBody>
      </p:sp>
      <p:pic>
        <p:nvPicPr>
          <p:cNvPr id="10242" name="Picture 2"/>
          <p:cNvPicPr>
            <a:picLocks noChangeAspect="1" noChangeArrowheads="1"/>
          </p:cNvPicPr>
          <p:nvPr/>
        </p:nvPicPr>
        <p:blipFill>
          <a:blip r:embed="rId2" cstate="print"/>
          <a:srcRect/>
          <a:stretch>
            <a:fillRect/>
          </a:stretch>
        </p:blipFill>
        <p:spPr bwMode="auto">
          <a:xfrm>
            <a:off x="2743200" y="2895600"/>
            <a:ext cx="5486400" cy="3371850"/>
          </a:xfrm>
          <a:prstGeom prst="rect">
            <a:avLst/>
          </a:prstGeom>
          <a:noFill/>
          <a:ln w="9525">
            <a:noFill/>
            <a:miter lim="800000"/>
            <a:headEnd/>
            <a:tailEnd/>
          </a:ln>
          <a:effec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Unrealized exchange rate differences</a:t>
            </a:r>
          </a:p>
        </p:txBody>
      </p:sp>
      <p:sp>
        <p:nvSpPr>
          <p:cNvPr id="3" name="Content Placeholder 2"/>
          <p:cNvSpPr>
            <a:spLocks noGrp="1"/>
          </p:cNvSpPr>
          <p:nvPr>
            <p:ph idx="1"/>
          </p:nvPr>
        </p:nvSpPr>
        <p:spPr/>
        <p:txBody>
          <a:bodyPr/>
          <a:lstStyle/>
          <a:p>
            <a:r>
              <a:rPr lang="en-US" sz="1600" dirty="0"/>
              <a:t>Exchange rate differences are also posted when </a:t>
            </a:r>
            <a:r>
              <a:rPr lang="en-US" sz="1600" b="1" dirty="0"/>
              <a:t>open items are valuated for the financial statements. </a:t>
            </a:r>
          </a:p>
          <a:p>
            <a:endParaRPr lang="en-US" sz="1600" dirty="0"/>
          </a:p>
          <a:p>
            <a:r>
              <a:rPr lang="en-US" sz="1600" dirty="0"/>
              <a:t>These exchange rate differences from valuation are posted to </a:t>
            </a:r>
            <a:r>
              <a:rPr lang="en-US" sz="1600" b="1" dirty="0"/>
              <a:t>another exchange rate difference account (unrealized loss/gain) and to a financial statement adjustment account</a:t>
            </a:r>
            <a:r>
              <a:rPr lang="en-US" sz="1600" dirty="0"/>
              <a:t>. </a:t>
            </a:r>
          </a:p>
          <a:p>
            <a:endParaRPr lang="en-US" sz="1600" dirty="0"/>
          </a:p>
          <a:p>
            <a:r>
              <a:rPr lang="en-US" sz="1600" dirty="0"/>
              <a:t>When clearing an open item that has already been valuated, the system </a:t>
            </a:r>
            <a:r>
              <a:rPr lang="en-US" sz="1600" b="1" dirty="0"/>
              <a:t>reverses the balance sheet correction account </a:t>
            </a:r>
            <a:r>
              <a:rPr lang="en-US" sz="1600" dirty="0"/>
              <a:t>and posts the remaining exchange rate difference to the account for realized exchange rate differences.</a:t>
            </a:r>
          </a:p>
          <a:p>
            <a:pPr>
              <a:buNone/>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posting keys</a:t>
            </a:r>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81000" y="990600"/>
            <a:ext cx="8229600" cy="5169596"/>
          </a:xfrm>
          <a:prstGeom prst="rect">
            <a:avLst/>
          </a:prstGeom>
          <a:noFill/>
          <a:ln w="9525">
            <a:noFill/>
            <a:miter lim="800000"/>
            <a:headEnd/>
            <a:tailEnd/>
          </a:ln>
          <a:effectLst/>
        </p:spPr>
      </p:pic>
      <p:sp>
        <p:nvSpPr>
          <p:cNvPr id="5" name="TextBox 4"/>
          <p:cNvSpPr txBox="1"/>
          <p:nvPr/>
        </p:nvSpPr>
        <p:spPr>
          <a:xfrm>
            <a:off x="6019800" y="4267200"/>
            <a:ext cx="2382768" cy="584775"/>
          </a:xfrm>
          <a:prstGeom prst="rect">
            <a:avLst/>
          </a:prstGeom>
          <a:noFill/>
          <a:ln>
            <a:solidFill>
              <a:schemeClr val="tx1"/>
            </a:solidFill>
          </a:ln>
        </p:spPr>
        <p:txBody>
          <a:bodyPr wrap="none" rtlCol="0">
            <a:spAutoFit/>
          </a:bodyPr>
          <a:lstStyle/>
          <a:p>
            <a:r>
              <a:rPr lang="en-US" sz="1600" dirty="0"/>
              <a:t>For G/L postings, out of </a:t>
            </a:r>
          </a:p>
          <a:p>
            <a:r>
              <a:rPr lang="en-US" sz="1600" dirty="0"/>
              <a:t>Material Management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Exchange rate differences: Summary</a:t>
            </a:r>
          </a:p>
        </p:txBody>
      </p:sp>
      <p:sp>
        <p:nvSpPr>
          <p:cNvPr id="3" name="Content Placeholder 2"/>
          <p:cNvSpPr>
            <a:spLocks noGrp="1"/>
          </p:cNvSpPr>
          <p:nvPr>
            <p:ph idx="1"/>
          </p:nvPr>
        </p:nvSpPr>
        <p:spPr/>
        <p:txBody>
          <a:bodyPr/>
          <a:lstStyle/>
          <a:p>
            <a:pPr>
              <a:buNone/>
            </a:pPr>
            <a:r>
              <a:rPr lang="en-US" b="1" u="sng" dirty="0"/>
              <a:t>Summary:</a:t>
            </a:r>
          </a:p>
          <a:p>
            <a:pPr>
              <a:buNone/>
            </a:pPr>
            <a:r>
              <a:rPr lang="en-US" sz="1800" b="1" dirty="0"/>
              <a:t>Now you should be able to:</a:t>
            </a:r>
          </a:p>
          <a:p>
            <a:pPr>
              <a:buNone/>
            </a:pPr>
            <a:endParaRPr lang="en-US" sz="1800" b="1" dirty="0"/>
          </a:p>
          <a:p>
            <a:r>
              <a:rPr lang="en-US" sz="1800" dirty="0"/>
              <a:t>Understand exchange rate differences.</a:t>
            </a:r>
          </a:p>
          <a:p>
            <a:r>
              <a:rPr lang="en-US" sz="1800" dirty="0"/>
              <a:t>Explain the system treatment of exchange rate differences</a:t>
            </a:r>
          </a:p>
          <a:p>
            <a:pPr>
              <a:buNone/>
            </a:pP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Exchange rate differences: Exercise Time</a:t>
            </a:r>
          </a:p>
        </p:txBody>
      </p:sp>
      <p:sp>
        <p:nvSpPr>
          <p:cNvPr id="3" name="Content Placeholder 2"/>
          <p:cNvSpPr>
            <a:spLocks noGrp="1"/>
          </p:cNvSpPr>
          <p:nvPr>
            <p:ph idx="1"/>
          </p:nvPr>
        </p:nvSpPr>
        <p:spPr/>
        <p:txBody>
          <a:bodyPr/>
          <a:lstStyle/>
          <a:p>
            <a:pPr>
              <a:buNone/>
            </a:pPr>
            <a:r>
              <a:rPr lang="en-US" sz="1800" b="1" dirty="0"/>
              <a:t>? </a:t>
            </a:r>
            <a:r>
              <a:rPr lang="en-US" sz="1800" dirty="0"/>
              <a:t>Exchange rate differences at the time of clearing an open item (Realized gain/loss   or Unrealized gain/loss)</a:t>
            </a:r>
          </a:p>
          <a:p>
            <a:endParaRPr lang="en-US" sz="1800" dirty="0"/>
          </a:p>
          <a:p>
            <a:pPr>
              <a:buNone/>
            </a:pPr>
            <a:r>
              <a:rPr lang="en-US" sz="1800" b="1" dirty="0"/>
              <a:t>? </a:t>
            </a:r>
            <a:r>
              <a:rPr lang="en-US" sz="1800" dirty="0"/>
              <a:t>Exchange rate differences at the time of Valuating the open items (Realized gain/loss   or Unrealized gain/loss).</a:t>
            </a:r>
          </a:p>
          <a:p>
            <a:endParaRPr lang="en-US" sz="1800" dirty="0"/>
          </a:p>
          <a:p>
            <a:pPr>
              <a:buNone/>
            </a:pPr>
            <a:r>
              <a:rPr lang="en-US" sz="1800" b="1" dirty="0"/>
              <a:t>? </a:t>
            </a:r>
            <a:r>
              <a:rPr lang="en-US" sz="1800" dirty="0"/>
              <a:t>Realized difference is not stored in the line item (T/F).</a:t>
            </a:r>
          </a:p>
          <a:p>
            <a:endParaRPr lang="en-US" sz="1800" dirty="0"/>
          </a:p>
          <a:p>
            <a:pPr>
              <a:buNone/>
            </a:pPr>
            <a:r>
              <a:rPr lang="en-US" sz="1800" b="1" dirty="0"/>
              <a:t>? </a:t>
            </a:r>
            <a:r>
              <a:rPr lang="en-US" sz="1800" dirty="0"/>
              <a:t>System post the differences automatically (T/F).</a:t>
            </a:r>
          </a:p>
          <a:p>
            <a:endParaRPr lang="en-US" sz="1800" dirty="0"/>
          </a:p>
          <a:p>
            <a:endParaRPr lang="en-US" sz="1800" dirty="0"/>
          </a:p>
          <a:p>
            <a:endParaRPr lang="en-US" sz="1800" dirty="0"/>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PROCESS</a:t>
            </a:r>
          </a:p>
        </p:txBody>
      </p:sp>
      <p:sp>
        <p:nvSpPr>
          <p:cNvPr id="3" name="Content Placeholder 2"/>
          <p:cNvSpPr>
            <a:spLocks noGrp="1"/>
          </p:cNvSpPr>
          <p:nvPr>
            <p:ph idx="1"/>
          </p:nvPr>
        </p:nvSpPr>
        <p:spPr/>
        <p:txBody>
          <a:bodyPr/>
          <a:lstStyle/>
          <a:p>
            <a:pPr>
              <a:buNone/>
            </a:pPr>
            <a:r>
              <a:rPr lang="en-US" b="1" dirty="0"/>
              <a:t>Unit summary</a:t>
            </a:r>
            <a:endParaRPr lang="en-US" dirty="0"/>
          </a:p>
          <a:p>
            <a:pPr>
              <a:buNone/>
            </a:pPr>
            <a:endParaRPr lang="en-US" sz="1800" dirty="0"/>
          </a:p>
          <a:p>
            <a:r>
              <a:rPr lang="en-US" sz="1800" dirty="0"/>
              <a:t> Explain the clearing process</a:t>
            </a:r>
          </a:p>
          <a:p>
            <a:r>
              <a:rPr lang="en-US" sz="1800" dirty="0"/>
              <a:t> Clear an account</a:t>
            </a:r>
          </a:p>
          <a:p>
            <a:r>
              <a:rPr lang="en-US" sz="1800" dirty="0"/>
              <a:t> Post with clearing</a:t>
            </a:r>
          </a:p>
          <a:p>
            <a:r>
              <a:rPr lang="en-US" sz="1800" dirty="0"/>
              <a:t> Post incoming and outgoing payments</a:t>
            </a:r>
          </a:p>
          <a:p>
            <a:r>
              <a:rPr lang="en-US" sz="1800" dirty="0"/>
              <a:t> Reset clearing</a:t>
            </a:r>
          </a:p>
          <a:p>
            <a:r>
              <a:rPr lang="en-US" sz="1800" dirty="0"/>
              <a:t> Post payment differences</a:t>
            </a:r>
          </a:p>
          <a:p>
            <a:r>
              <a:rPr lang="en-US" sz="1800" dirty="0"/>
              <a:t> Describe tolerance groups and their role for posting payment differences</a:t>
            </a:r>
          </a:p>
          <a:p>
            <a:r>
              <a:rPr lang="en-US" sz="1800" dirty="0"/>
              <a:t> Post partial and residual payments</a:t>
            </a:r>
          </a:p>
          <a:p>
            <a:r>
              <a:rPr lang="en-US" sz="1800" dirty="0"/>
              <a:t> Create and use payment difference reason codes</a:t>
            </a:r>
          </a:p>
          <a:p>
            <a:r>
              <a:rPr lang="en-US" sz="1800" dirty="0"/>
              <a:t> Explain the system treatment of exchange rate differences</a:t>
            </a:r>
          </a:p>
        </p:txBody>
      </p:sp>
      <p:pic>
        <p:nvPicPr>
          <p:cNvPr id="4" name="Picture 3"/>
          <p:cNvPicPr>
            <a:picLocks noChangeAspect="1" noChangeArrowheads="1"/>
          </p:cNvPicPr>
          <p:nvPr/>
        </p:nvPicPr>
        <p:blipFill>
          <a:blip r:embed="rId2" cstate="print"/>
          <a:srcRect/>
          <a:stretch>
            <a:fillRect/>
          </a:stretch>
        </p:blipFill>
        <p:spPr bwMode="auto">
          <a:xfrm>
            <a:off x="6781800" y="838200"/>
            <a:ext cx="1676400" cy="3352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field status</a:t>
            </a:r>
          </a:p>
        </p:txBody>
      </p:sp>
      <p:sp>
        <p:nvSpPr>
          <p:cNvPr id="3" name="Content Placeholder 2"/>
          <p:cNvSpPr>
            <a:spLocks noGrp="1"/>
          </p:cNvSpPr>
          <p:nvPr>
            <p:ph idx="1"/>
          </p:nvPr>
        </p:nvSpPr>
        <p:spPr>
          <a:xfrm>
            <a:off x="304800" y="838200"/>
            <a:ext cx="7991475" cy="4867275"/>
          </a:xfrm>
        </p:spPr>
        <p:txBody>
          <a:bodyPr/>
          <a:lstStyle/>
          <a:p>
            <a:r>
              <a:rPr lang="en-US" sz="1800" dirty="0"/>
              <a:t>During document entry, different fields are displayed depending on the transaction and the accounts used, this can be controlled by field status.</a:t>
            </a:r>
          </a:p>
          <a:p>
            <a:r>
              <a:rPr lang="en-US" sz="1800" b="1" dirty="0"/>
              <a:t>Document field status </a:t>
            </a:r>
            <a:r>
              <a:rPr lang="en-US" sz="1800" dirty="0"/>
              <a:t>controlled by</a:t>
            </a:r>
          </a:p>
          <a:p>
            <a:pPr lvl="1"/>
            <a:r>
              <a:rPr lang="en-US" sz="1600" b="1" dirty="0"/>
              <a:t>Field status of account.</a:t>
            </a:r>
          </a:p>
          <a:p>
            <a:pPr lvl="1"/>
            <a:r>
              <a:rPr lang="en-US" sz="1600" b="1" dirty="0"/>
              <a:t>Posting Key</a:t>
            </a:r>
          </a:p>
          <a:p>
            <a:r>
              <a:rPr lang="en-US" sz="1800" dirty="0"/>
              <a:t>Generally, Account specific field status for G/L Accounts</a:t>
            </a:r>
          </a:p>
          <a:p>
            <a:pPr>
              <a:buNone/>
            </a:pPr>
            <a:r>
              <a:rPr lang="en-US" sz="1800" dirty="0"/>
              <a:t>                  Posting key field status for Customer/Vendor accounts.</a:t>
            </a:r>
          </a:p>
          <a:p>
            <a:endParaRPr lang="en-US" sz="1800" dirty="0"/>
          </a:p>
        </p:txBody>
      </p:sp>
      <p:pic>
        <p:nvPicPr>
          <p:cNvPr id="7171" name="Picture 3"/>
          <p:cNvPicPr>
            <a:picLocks noChangeAspect="1" noChangeArrowheads="1"/>
          </p:cNvPicPr>
          <p:nvPr/>
        </p:nvPicPr>
        <p:blipFill>
          <a:blip r:embed="rId2" cstate="print"/>
          <a:srcRect/>
          <a:stretch>
            <a:fillRect/>
          </a:stretch>
        </p:blipFill>
        <p:spPr bwMode="auto">
          <a:xfrm>
            <a:off x="2133600" y="3048000"/>
            <a:ext cx="6477000" cy="3657600"/>
          </a:xfrm>
          <a:prstGeom prst="rect">
            <a:avLst/>
          </a:prstGeom>
          <a:noFill/>
          <a:ln w="9525">
            <a:noFill/>
            <a:miter lim="800000"/>
            <a:headEnd/>
            <a:tailEnd/>
          </a:ln>
          <a:effectLst/>
        </p:spPr>
      </p:pic>
      <p:sp>
        <p:nvSpPr>
          <p:cNvPr id="6" name="TextBox 5"/>
          <p:cNvSpPr txBox="1"/>
          <p:nvPr/>
        </p:nvSpPr>
        <p:spPr>
          <a:xfrm>
            <a:off x="381000" y="3276600"/>
            <a:ext cx="1752600" cy="1200329"/>
          </a:xfrm>
          <a:prstGeom prst="rect">
            <a:avLst/>
          </a:prstGeom>
          <a:noFill/>
          <a:ln>
            <a:solidFill>
              <a:schemeClr val="tx1"/>
            </a:solidFill>
          </a:ln>
        </p:spPr>
        <p:txBody>
          <a:bodyPr wrap="square" rtlCol="0">
            <a:spAutoFit/>
          </a:bodyPr>
          <a:lstStyle/>
          <a:p>
            <a:r>
              <a:rPr lang="en-US" b="1" dirty="0"/>
              <a:t>Field status</a:t>
            </a:r>
          </a:p>
          <a:p>
            <a:pPr>
              <a:buFont typeface="Arial" pitchFamily="34" charset="0"/>
              <a:buChar char="•"/>
            </a:pPr>
            <a:r>
              <a:rPr lang="en-US" i="1" dirty="0"/>
              <a:t>Hide</a:t>
            </a:r>
          </a:p>
          <a:p>
            <a:pPr>
              <a:buFont typeface="Arial" pitchFamily="34" charset="0"/>
              <a:buChar char="•"/>
            </a:pPr>
            <a:r>
              <a:rPr lang="en-US" i="1" dirty="0"/>
              <a:t>Required</a:t>
            </a:r>
          </a:p>
          <a:p>
            <a:pPr>
              <a:buFont typeface="Arial" pitchFamily="34" charset="0"/>
              <a:buChar char="•"/>
            </a:pPr>
            <a:r>
              <a:rPr lang="en-US" i="1" dirty="0"/>
              <a:t>Optional</a:t>
            </a:r>
          </a:p>
        </p:txBody>
      </p:sp>
      <p:sp>
        <p:nvSpPr>
          <p:cNvPr id="7" name="TextBox 6"/>
          <p:cNvSpPr txBox="1"/>
          <p:nvPr/>
        </p:nvSpPr>
        <p:spPr>
          <a:xfrm>
            <a:off x="381000" y="4876800"/>
            <a:ext cx="1828800" cy="923330"/>
          </a:xfrm>
          <a:prstGeom prst="rect">
            <a:avLst/>
          </a:prstGeom>
          <a:noFill/>
          <a:ln>
            <a:solidFill>
              <a:schemeClr val="tx1"/>
            </a:solidFill>
          </a:ln>
        </p:spPr>
        <p:txBody>
          <a:bodyPr wrap="square" rtlCol="0">
            <a:spAutoFit/>
          </a:bodyPr>
          <a:lstStyle/>
          <a:p>
            <a:r>
              <a:rPr lang="en-US" b="1" dirty="0"/>
              <a:t>Exceptions</a:t>
            </a:r>
          </a:p>
          <a:p>
            <a:pPr>
              <a:buFont typeface="Arial" pitchFamily="34" charset="0"/>
              <a:buChar char="•"/>
            </a:pPr>
            <a:r>
              <a:rPr lang="en-US" dirty="0"/>
              <a:t>Business area</a:t>
            </a:r>
          </a:p>
          <a:p>
            <a:pPr>
              <a:buFont typeface="Arial" pitchFamily="34" charset="0"/>
              <a:buChar char="•"/>
            </a:pPr>
            <a:r>
              <a:rPr lang="en-US" dirty="0"/>
              <a:t>Tax fields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field status</a:t>
            </a:r>
          </a:p>
        </p:txBody>
      </p:sp>
      <p:sp>
        <p:nvSpPr>
          <p:cNvPr id="3" name="Content Placeholder 2"/>
          <p:cNvSpPr>
            <a:spLocks noGrp="1"/>
          </p:cNvSpPr>
          <p:nvPr>
            <p:ph idx="1"/>
          </p:nvPr>
        </p:nvSpPr>
        <p:spPr>
          <a:xfrm>
            <a:off x="228600" y="990600"/>
            <a:ext cx="7991475" cy="4867275"/>
          </a:xfrm>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r>
              <a:rPr lang="en-US" sz="1600" dirty="0"/>
              <a:t>Defined at client level.</a:t>
            </a:r>
          </a:p>
          <a:p>
            <a:r>
              <a:rPr lang="en-US" sz="1600" dirty="0"/>
              <a:t>Documents cannot be posted until field status groups are assigned to company code.</a:t>
            </a:r>
          </a:p>
        </p:txBody>
      </p:sp>
      <p:pic>
        <p:nvPicPr>
          <p:cNvPr id="8194" name="Picture 2"/>
          <p:cNvPicPr>
            <a:picLocks noChangeAspect="1" noChangeArrowheads="1"/>
          </p:cNvPicPr>
          <p:nvPr/>
        </p:nvPicPr>
        <p:blipFill>
          <a:blip r:embed="rId2" cstate="print"/>
          <a:srcRect/>
          <a:stretch>
            <a:fillRect/>
          </a:stretch>
        </p:blipFill>
        <p:spPr bwMode="auto">
          <a:xfrm>
            <a:off x="533400" y="879984"/>
            <a:ext cx="7315199" cy="445401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Structure</a:t>
            </a:r>
          </a:p>
        </p:txBody>
      </p:sp>
      <p:sp>
        <p:nvSpPr>
          <p:cNvPr id="3" name="Content Placeholder 2"/>
          <p:cNvSpPr>
            <a:spLocks noGrp="1"/>
          </p:cNvSpPr>
          <p:nvPr>
            <p:ph idx="1"/>
          </p:nvPr>
        </p:nvSpPr>
        <p:spPr/>
        <p:txBody>
          <a:bodyPr/>
          <a:lstStyle/>
          <a:p>
            <a:pPr>
              <a:buNone/>
            </a:pPr>
            <a:r>
              <a:rPr lang="en-US" b="1" u="sng" dirty="0"/>
              <a:t>Summary:</a:t>
            </a:r>
          </a:p>
          <a:p>
            <a:pPr>
              <a:buNone/>
            </a:pPr>
            <a:r>
              <a:rPr lang="en-US" sz="1800" b="1" dirty="0"/>
              <a:t>Now you should be able to:</a:t>
            </a:r>
          </a:p>
          <a:p>
            <a:pPr>
              <a:buNone/>
            </a:pPr>
            <a:endParaRPr lang="en-US" dirty="0"/>
          </a:p>
          <a:p>
            <a:r>
              <a:rPr lang="en-US" sz="1800" dirty="0"/>
              <a:t>Understand the structure of documents in SAP.</a:t>
            </a:r>
          </a:p>
          <a:p>
            <a:r>
              <a:rPr lang="en-US" sz="1800" dirty="0"/>
              <a:t>Define Posting keys, field status groups, document types.</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structure: Exercise Time</a:t>
            </a:r>
          </a:p>
        </p:txBody>
      </p:sp>
      <p:sp>
        <p:nvSpPr>
          <p:cNvPr id="3" name="Content Placeholder 2"/>
          <p:cNvSpPr>
            <a:spLocks noGrp="1"/>
          </p:cNvSpPr>
          <p:nvPr>
            <p:ph idx="1"/>
          </p:nvPr>
        </p:nvSpPr>
        <p:spPr/>
        <p:txBody>
          <a:bodyPr/>
          <a:lstStyle/>
          <a:p>
            <a:pPr>
              <a:buNone/>
            </a:pPr>
            <a:r>
              <a:rPr lang="en-US" b="1" dirty="0"/>
              <a:t>? </a:t>
            </a:r>
            <a:r>
              <a:rPr lang="en-US" dirty="0"/>
              <a:t>What are the most important control functions of the document type?</a:t>
            </a:r>
          </a:p>
          <a:p>
            <a:pPr>
              <a:buNone/>
            </a:pPr>
            <a:r>
              <a:rPr lang="en-US" b="1" dirty="0"/>
              <a:t>? </a:t>
            </a:r>
            <a:r>
              <a:rPr lang="en-US" dirty="0"/>
              <a:t>If the user assigns the document number manually, this is ____  number assignment.</a:t>
            </a:r>
          </a:p>
          <a:p>
            <a:pPr>
              <a:buNone/>
            </a:pPr>
            <a:r>
              <a:rPr lang="en-US" b="1" dirty="0"/>
              <a:t>? </a:t>
            </a:r>
            <a:r>
              <a:rPr lang="en-US" dirty="0"/>
              <a:t>Document number ranges must not overlap.</a:t>
            </a:r>
          </a:p>
          <a:p>
            <a:pPr>
              <a:buNone/>
            </a:pPr>
            <a:r>
              <a:rPr lang="en-US" b="1" dirty="0"/>
              <a:t>? </a:t>
            </a:r>
            <a:r>
              <a:rPr lang="en-US" dirty="0"/>
              <a:t>What posting key controls?</a:t>
            </a:r>
          </a:p>
          <a:p>
            <a:pPr>
              <a:buNone/>
            </a:pPr>
            <a:r>
              <a:rPr lang="en-US" b="1" dirty="0"/>
              <a:t>?</a:t>
            </a:r>
            <a:r>
              <a:rPr lang="en-US" dirty="0"/>
              <a:t> What are the two important control keys for a document?</a:t>
            </a:r>
          </a:p>
          <a:p>
            <a:pPr>
              <a:buNone/>
            </a:pPr>
            <a:r>
              <a:rPr lang="en-US" b="1" dirty="0"/>
              <a:t>? </a:t>
            </a:r>
            <a:r>
              <a:rPr lang="en-US" dirty="0"/>
              <a:t>What controls the field status of a document?</a:t>
            </a:r>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bwMode="auto">
          <a:xfrm>
            <a:off x="198438" y="225425"/>
            <a:ext cx="8377237" cy="547688"/>
          </a:xfrm>
          <a:prstGeom prst="rect">
            <a:avLst/>
          </a:prstGeom>
          <a:noFill/>
          <a:ln w="9525">
            <a:noFill/>
            <a:miter lim="800000"/>
            <a:headEnd/>
            <a:tailEnd/>
          </a:ln>
        </p:spPr>
        <p:txBody>
          <a:bodyPr lIns="180000" tIns="36000" rIns="108000" bIns="36000" anchor="ctr"/>
          <a:lstStyle/>
          <a:p>
            <a:pPr eaLnBrk="0" hangingPunct="0">
              <a:lnSpc>
                <a:spcPct val="90000"/>
              </a:lnSpc>
              <a:defRPr/>
            </a:pPr>
            <a:endParaRPr lang="en-US" sz="2400" b="1" kern="0" dirty="0">
              <a:latin typeface="+mj-lt"/>
              <a:ea typeface="+mj-ea"/>
              <a:cs typeface="+mj-cs"/>
            </a:endParaRPr>
          </a:p>
        </p:txBody>
      </p:sp>
      <p:sp>
        <p:nvSpPr>
          <p:cNvPr id="7172" name="Title 4"/>
          <p:cNvSpPr>
            <a:spLocks noGrp="1"/>
          </p:cNvSpPr>
          <p:nvPr>
            <p:ph type="title"/>
          </p:nvPr>
        </p:nvSpPr>
        <p:spPr>
          <a:xfrm>
            <a:off x="304800" y="228600"/>
            <a:ext cx="8377238" cy="547688"/>
          </a:xfrm>
        </p:spPr>
        <p:txBody>
          <a:bodyPr/>
          <a:lstStyle/>
          <a:p>
            <a:r>
              <a:rPr lang="en-US" dirty="0"/>
              <a:t/>
            </a:r>
            <a:br>
              <a:rPr lang="en-US" dirty="0"/>
            </a:br>
            <a:r>
              <a:rPr lang="en-US" dirty="0"/>
              <a:t>COURSE OBJECTIVE </a:t>
            </a:r>
            <a:br>
              <a:rPr lang="en-US" dirty="0"/>
            </a:br>
            <a:endParaRPr lang="en-US" dirty="0"/>
          </a:p>
        </p:txBody>
      </p:sp>
      <p:pic>
        <p:nvPicPr>
          <p:cNvPr id="7173" name="Picture 5"/>
          <p:cNvPicPr>
            <a:picLocks noChangeAspect="1" noChangeArrowheads="1"/>
          </p:cNvPicPr>
          <p:nvPr/>
        </p:nvPicPr>
        <p:blipFill>
          <a:blip r:embed="rId2" cstate="print"/>
          <a:srcRect/>
          <a:stretch>
            <a:fillRect/>
          </a:stretch>
        </p:blipFill>
        <p:spPr bwMode="auto">
          <a:xfrm>
            <a:off x="5410200" y="914400"/>
            <a:ext cx="3695700" cy="2924175"/>
          </a:xfrm>
          <a:prstGeom prst="rect">
            <a:avLst/>
          </a:prstGeom>
          <a:noFill/>
          <a:ln w="9525">
            <a:noFill/>
            <a:miter lim="800000"/>
            <a:headEnd/>
            <a:tailEnd/>
          </a:ln>
          <a:effectLst/>
        </p:spPr>
      </p:pic>
      <p:sp>
        <p:nvSpPr>
          <p:cNvPr id="6" name="Content Placeholder 2"/>
          <p:cNvSpPr>
            <a:spLocks noGrp="1"/>
          </p:cNvSpPr>
          <p:nvPr>
            <p:ph idx="1"/>
          </p:nvPr>
        </p:nvSpPr>
        <p:spPr>
          <a:xfrm>
            <a:off x="314325" y="838200"/>
            <a:ext cx="7991475" cy="4867275"/>
          </a:xfrm>
        </p:spPr>
        <p:txBody>
          <a:bodyPr/>
          <a:lstStyle/>
          <a:p>
            <a:pPr>
              <a:buNone/>
            </a:pPr>
            <a:endParaRPr lang="en-US" sz="1600" dirty="0"/>
          </a:p>
          <a:p>
            <a:r>
              <a:rPr lang="en-US" sz="1600" dirty="0"/>
              <a:t>Accounting documents and its importance.</a:t>
            </a:r>
          </a:p>
          <a:p>
            <a:r>
              <a:rPr lang="en-US" sz="1600" dirty="0"/>
              <a:t>How to open and close posting periods.</a:t>
            </a:r>
          </a:p>
          <a:p>
            <a:r>
              <a:rPr lang="en-US" sz="1600" dirty="0"/>
              <a:t>What are Tolerance Groups.</a:t>
            </a:r>
          </a:p>
          <a:p>
            <a:r>
              <a:rPr lang="en-US" sz="1600" dirty="0"/>
              <a:t>Importance of Terms of Payments.</a:t>
            </a:r>
          </a:p>
          <a:p>
            <a:r>
              <a:rPr lang="en-US" sz="1600" dirty="0"/>
              <a:t>Cross company code transactions.</a:t>
            </a:r>
          </a:p>
          <a:p>
            <a:r>
              <a:rPr lang="en-US" sz="1600" dirty="0"/>
              <a:t>Clearing process.</a:t>
            </a:r>
          </a:p>
          <a:p>
            <a:r>
              <a:rPr lang="en-US" sz="1600" dirty="0"/>
              <a:t>Exchange rate differences.</a:t>
            </a:r>
          </a:p>
          <a:p>
            <a:endParaRPr lang="en-US" sz="1600" dirty="0"/>
          </a:p>
          <a:p>
            <a:pPr>
              <a:buNone/>
            </a:pP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DOCUMENT CONTROL: Posting periods</a:t>
            </a:r>
            <a:br>
              <a:rPr lang="en-US" dirty="0"/>
            </a:br>
            <a:r>
              <a:rPr lang="en-US" dirty="0"/>
              <a:t>	</a:t>
            </a:r>
          </a:p>
        </p:txBody>
      </p:sp>
      <p:graphicFrame>
        <p:nvGraphicFramePr>
          <p:cNvPr id="5" name="Diagram 4"/>
          <p:cNvGraphicFramePr/>
          <p:nvPr>
            <p:extLst>
              <p:ext uri="{D42A27DB-BD31-4B8C-83A1-F6EECF244321}">
                <p14:modId xmlns:p14="http://schemas.microsoft.com/office/powerpoint/2010/main" xmlns="" val="627665985"/>
              </p:ext>
            </p:extLst>
          </p:nvPr>
        </p:nvGraphicFramePr>
        <p:xfrm>
          <a:off x="304800" y="609600"/>
          <a:ext cx="8001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Periods	</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pPr>
              <a:buNone/>
            </a:pPr>
            <a:endParaRPr lang="en-US" dirty="0"/>
          </a:p>
          <a:p>
            <a:r>
              <a:rPr lang="en-US" sz="1800" dirty="0"/>
              <a:t>Open and close posting periods</a:t>
            </a:r>
          </a:p>
          <a:p>
            <a:r>
              <a:rPr lang="en-US" sz="1800" dirty="0"/>
              <a:t>Open and close posting periods differently for different account types.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periods</a:t>
            </a:r>
          </a:p>
        </p:txBody>
      </p:sp>
      <p:sp>
        <p:nvSpPr>
          <p:cNvPr id="3" name="Content Placeholder 2"/>
          <p:cNvSpPr>
            <a:spLocks noGrp="1"/>
          </p:cNvSpPr>
          <p:nvPr>
            <p:ph idx="1"/>
          </p:nvPr>
        </p:nvSpPr>
        <p:spPr>
          <a:xfrm>
            <a:off x="619125" y="990600"/>
            <a:ext cx="7991475" cy="4867275"/>
          </a:xfrm>
        </p:spPr>
        <p:txBody>
          <a:bodyPr/>
          <a:lstStyle/>
          <a:p>
            <a:r>
              <a:rPr lang="en-US" sz="1600" dirty="0"/>
              <a:t>Allowing users </a:t>
            </a:r>
            <a:r>
              <a:rPr lang="en-US" sz="1600" b="1" dirty="0"/>
              <a:t>only</a:t>
            </a:r>
            <a:r>
              <a:rPr lang="en-US" sz="1600" dirty="0"/>
              <a:t> to post in the </a:t>
            </a:r>
            <a:r>
              <a:rPr lang="en-US" sz="1600" b="1" dirty="0"/>
              <a:t>current period</a:t>
            </a:r>
            <a:r>
              <a:rPr lang="en-US" sz="1600" dirty="0"/>
              <a:t>, remaining periods are kept closed. At the year end </a:t>
            </a:r>
            <a:r>
              <a:rPr lang="en-US" sz="1600" b="1" dirty="0"/>
              <a:t>special periods </a:t>
            </a:r>
            <a:r>
              <a:rPr lang="en-US" sz="1600" dirty="0"/>
              <a:t>are open for some users for </a:t>
            </a:r>
            <a:r>
              <a:rPr lang="en-US" sz="1600" b="1" dirty="0"/>
              <a:t>adjustment entries</a:t>
            </a:r>
            <a:r>
              <a:rPr lang="en-US" sz="1600" dirty="0"/>
              <a: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Posting periods are defined in the fiscal year variant.</a:t>
            </a:r>
          </a:p>
          <a:p>
            <a:pPr>
              <a:buNone/>
            </a:pPr>
            <a:endParaRPr lang="en-US" sz="1600" dirty="0"/>
          </a:p>
          <a:p>
            <a:endParaRPr lang="en-US" sz="1600" dirty="0"/>
          </a:p>
          <a:p>
            <a:endParaRPr lang="en-US" sz="1600" dirty="0"/>
          </a:p>
        </p:txBody>
      </p:sp>
      <p:pic>
        <p:nvPicPr>
          <p:cNvPr id="1026" name="Picture 2"/>
          <p:cNvPicPr>
            <a:picLocks noChangeAspect="1" noChangeArrowheads="1"/>
          </p:cNvPicPr>
          <p:nvPr/>
        </p:nvPicPr>
        <p:blipFill>
          <a:blip r:embed="rId2" cstate="print"/>
          <a:srcRect/>
          <a:stretch>
            <a:fillRect/>
          </a:stretch>
        </p:blipFill>
        <p:spPr bwMode="auto">
          <a:xfrm>
            <a:off x="1600200" y="1981200"/>
            <a:ext cx="5344141" cy="316419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 variant</a:t>
            </a:r>
          </a:p>
        </p:txBody>
      </p:sp>
      <p:sp>
        <p:nvSpPr>
          <p:cNvPr id="3" name="Content Placeholder 2"/>
          <p:cNvSpPr>
            <a:spLocks noGrp="1"/>
          </p:cNvSpPr>
          <p:nvPr>
            <p:ph idx="1"/>
          </p:nvPr>
        </p:nvSpPr>
        <p:spPr/>
        <p: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Several company codes can use the same posting period variant.</a:t>
            </a:r>
          </a:p>
          <a:p>
            <a:endParaRPr lang="en-US" sz="1800" dirty="0"/>
          </a:p>
          <a:p>
            <a:r>
              <a:rPr lang="en-US" sz="1800" dirty="0"/>
              <a:t>For all company codes assigned, posting periods can be open and closed simultaneously</a:t>
            </a:r>
          </a:p>
          <a:p>
            <a:endParaRPr lang="en-US" sz="1800" dirty="0"/>
          </a:p>
        </p:txBody>
      </p:sp>
      <p:pic>
        <p:nvPicPr>
          <p:cNvPr id="2050" name="Picture 2"/>
          <p:cNvPicPr>
            <a:picLocks noChangeAspect="1" noChangeArrowheads="1"/>
          </p:cNvPicPr>
          <p:nvPr/>
        </p:nvPicPr>
        <p:blipFill>
          <a:blip r:embed="rId2" cstate="print"/>
          <a:srcRect/>
          <a:stretch>
            <a:fillRect/>
          </a:stretch>
        </p:blipFill>
        <p:spPr bwMode="auto">
          <a:xfrm>
            <a:off x="1357313" y="838200"/>
            <a:ext cx="5348287" cy="253094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 checks by Account type</a:t>
            </a:r>
          </a:p>
        </p:txBody>
      </p:sp>
      <p:sp>
        <p:nvSpPr>
          <p:cNvPr id="3" name="Content Placeholder 2"/>
          <p:cNvSpPr>
            <a:spLocks noGrp="1"/>
          </p:cNvSpPr>
          <p:nvPr>
            <p:ph idx="1"/>
          </p:nvPr>
        </p:nvSpPr>
        <p:spPr>
          <a:xfrm>
            <a:off x="619125" y="1076325"/>
            <a:ext cx="6543675" cy="4867275"/>
          </a:xfrm>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pPr>
              <a:buNone/>
            </a:pPr>
            <a:endParaRPr lang="en-US" sz="1600" dirty="0"/>
          </a:p>
          <a:p>
            <a:r>
              <a:rPr lang="en-US" sz="1600" dirty="0"/>
              <a:t>In </a:t>
            </a:r>
            <a:r>
              <a:rPr lang="en-US" sz="1600" b="1" dirty="0"/>
              <a:t>document header</a:t>
            </a:r>
            <a:r>
              <a:rPr lang="en-US" sz="1600" dirty="0"/>
              <a:t>, period assigned to “+” is checked first. So it should be open for all account types.</a:t>
            </a:r>
          </a:p>
          <a:p>
            <a:endParaRPr lang="en-US" sz="1600" dirty="0"/>
          </a:p>
          <a:p>
            <a:r>
              <a:rPr lang="en-US" sz="1600" dirty="0"/>
              <a:t>At </a:t>
            </a:r>
            <a:r>
              <a:rPr lang="en-US" sz="1600" b="1" dirty="0"/>
              <a:t>line item level</a:t>
            </a:r>
            <a:r>
              <a:rPr lang="en-US" sz="1600" dirty="0"/>
              <a:t>, system checks the account type of posting key to ensure that the period is open for assigned account type.</a:t>
            </a:r>
          </a:p>
          <a:p>
            <a:endParaRPr lang="en-US" sz="1600" dirty="0"/>
          </a:p>
          <a:p>
            <a:r>
              <a:rPr lang="en-US" sz="1600" dirty="0"/>
              <a:t>Posting periods can be handled differently for different account types.</a:t>
            </a:r>
          </a:p>
          <a:p>
            <a:endParaRPr lang="en-US" sz="1600" dirty="0"/>
          </a:p>
          <a:p>
            <a:r>
              <a:rPr lang="en-US" sz="1600" dirty="0"/>
              <a:t>Account interval always contains G/L accounts</a:t>
            </a:r>
          </a:p>
          <a:p>
            <a:endParaRPr lang="en-US" sz="1600" dirty="0"/>
          </a:p>
        </p:txBody>
      </p:sp>
      <p:pic>
        <p:nvPicPr>
          <p:cNvPr id="3074" name="Picture 2"/>
          <p:cNvPicPr>
            <a:picLocks noChangeAspect="1" noChangeArrowheads="1"/>
          </p:cNvPicPr>
          <p:nvPr/>
        </p:nvPicPr>
        <p:blipFill>
          <a:blip r:embed="rId2" cstate="print"/>
          <a:srcRect/>
          <a:stretch>
            <a:fillRect/>
          </a:stretch>
        </p:blipFill>
        <p:spPr bwMode="auto">
          <a:xfrm>
            <a:off x="1219200" y="838200"/>
            <a:ext cx="5957047" cy="2534579"/>
          </a:xfrm>
          <a:prstGeom prst="rect">
            <a:avLst/>
          </a:prstGeom>
          <a:noFill/>
          <a:ln w="9525">
            <a:noFill/>
            <a:miter lim="800000"/>
            <a:headEnd/>
            <a:tailEnd/>
          </a:ln>
          <a:effectLst/>
        </p:spPr>
      </p:pic>
      <p:sp>
        <p:nvSpPr>
          <p:cNvPr id="5" name="TextBox 4"/>
          <p:cNvSpPr txBox="1"/>
          <p:nvPr/>
        </p:nvSpPr>
        <p:spPr>
          <a:xfrm>
            <a:off x="6858000" y="4724400"/>
            <a:ext cx="1924566" cy="1477328"/>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b="1" i="1" dirty="0"/>
              <a:t>S – G/L account</a:t>
            </a:r>
          </a:p>
          <a:p>
            <a:r>
              <a:rPr lang="en-US" b="1" i="1" dirty="0"/>
              <a:t>D – Customer</a:t>
            </a:r>
          </a:p>
          <a:p>
            <a:r>
              <a:rPr lang="en-US" b="1" i="1" dirty="0"/>
              <a:t>K – Vendor</a:t>
            </a:r>
          </a:p>
          <a:p>
            <a:r>
              <a:rPr lang="en-US" b="1" i="1" dirty="0"/>
              <a:t>A – Assets</a:t>
            </a:r>
          </a:p>
          <a:p>
            <a:r>
              <a:rPr lang="en-US" b="1" i="1" dirty="0"/>
              <a:t>M </a:t>
            </a:r>
            <a:r>
              <a:rPr lang="en-US" i="1" dirty="0"/>
              <a:t>- </a:t>
            </a:r>
            <a:r>
              <a:rPr lang="en-US" b="1" i="1" dirty="0"/>
              <a:t>Materials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 ranges and Authorizations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dirty="0"/>
              <a:t>During closing two period intervals must be open at the same time for special periods.</a:t>
            </a:r>
          </a:p>
          <a:p>
            <a:r>
              <a:rPr lang="en-US" sz="1800" dirty="0"/>
              <a:t>Authorization group may be assigned to the first period interval</a:t>
            </a:r>
            <a:r>
              <a:rPr lang="en-US" dirty="0"/>
              <a:t>.</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14400" y="914400"/>
            <a:ext cx="6324600" cy="3048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posting period when posting</a:t>
            </a:r>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609600" y="1066800"/>
            <a:ext cx="7372350" cy="50482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periods: 	</a:t>
            </a:r>
          </a:p>
        </p:txBody>
      </p:sp>
      <p:sp>
        <p:nvSpPr>
          <p:cNvPr id="3" name="Content Placeholder 2"/>
          <p:cNvSpPr>
            <a:spLocks noGrp="1"/>
          </p:cNvSpPr>
          <p:nvPr>
            <p:ph idx="1"/>
          </p:nvPr>
        </p:nvSpPr>
        <p:spPr/>
        <p:txBody>
          <a:bodyPr/>
          <a:lstStyle/>
          <a:p>
            <a:pPr>
              <a:buNone/>
            </a:pPr>
            <a:r>
              <a:rPr lang="en-US" b="1" u="sng" dirty="0"/>
              <a:t>Summary:</a:t>
            </a:r>
          </a:p>
          <a:p>
            <a:pPr>
              <a:buNone/>
            </a:pPr>
            <a:r>
              <a:rPr lang="en-US" sz="1800" b="1" dirty="0"/>
              <a:t>Now you should be able to:</a:t>
            </a:r>
          </a:p>
          <a:p>
            <a:pPr>
              <a:buNone/>
            </a:pPr>
            <a:endParaRPr lang="en-US" dirty="0"/>
          </a:p>
          <a:p>
            <a:r>
              <a:rPr lang="en-US" sz="1800" dirty="0"/>
              <a:t>Open and close posting periods</a:t>
            </a:r>
          </a:p>
          <a:p>
            <a:r>
              <a:rPr lang="en-US" sz="1800" dirty="0"/>
              <a:t>Open and close posting periods differently for different account types.</a:t>
            </a:r>
          </a:p>
          <a:p>
            <a:r>
              <a:rPr lang="en-US" sz="1800" dirty="0"/>
              <a:t>Below embedded is the configuration for Document Type, Number Ranges and Posting Period Variant.</a:t>
            </a:r>
          </a:p>
          <a:p>
            <a:endParaRPr lang="en-US" sz="1800" dirty="0"/>
          </a:p>
          <a:p>
            <a:endParaRPr lang="en-US" sz="1800" dirty="0"/>
          </a:p>
          <a:p>
            <a:endParaRPr lang="en-US" sz="1800" dirty="0"/>
          </a:p>
        </p:txBody>
      </p:sp>
      <p:graphicFrame>
        <p:nvGraphicFramePr>
          <p:cNvPr id="5" name="Object 4"/>
          <p:cNvGraphicFramePr>
            <a:graphicFrameLocks noChangeAspect="1"/>
          </p:cNvGraphicFramePr>
          <p:nvPr/>
        </p:nvGraphicFramePr>
        <p:xfrm>
          <a:off x="3505200" y="3962400"/>
          <a:ext cx="1600200" cy="1143000"/>
        </p:xfrm>
        <a:graphic>
          <a:graphicData uri="http://schemas.openxmlformats.org/presentationml/2006/ole">
            <p:oleObj spid="_x0000_s1083" name="Document" showAsIcon="1" r:id="rId3" imgW="914400" imgH="771525" progId="">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periods: Exercise Time	</a:t>
            </a:r>
          </a:p>
        </p:txBody>
      </p:sp>
      <p:sp>
        <p:nvSpPr>
          <p:cNvPr id="3" name="Content Placeholder 2"/>
          <p:cNvSpPr>
            <a:spLocks noGrp="1"/>
          </p:cNvSpPr>
          <p:nvPr>
            <p:ph idx="1"/>
          </p:nvPr>
        </p:nvSpPr>
        <p:spPr/>
        <p:txBody>
          <a:bodyPr/>
          <a:lstStyle/>
          <a:p>
            <a:pPr>
              <a:buNone/>
            </a:pPr>
            <a:r>
              <a:rPr lang="en-US" sz="1800" b="1" dirty="0"/>
              <a:t>? </a:t>
            </a:r>
            <a:r>
              <a:rPr lang="en-US" sz="1800" dirty="0"/>
              <a:t>Only ___ symbol is enough in posting periods, to post a document.</a:t>
            </a:r>
          </a:p>
          <a:p>
            <a:pPr>
              <a:buNone/>
            </a:pPr>
            <a:r>
              <a:rPr lang="en-US" sz="1800" b="1" dirty="0"/>
              <a:t>? </a:t>
            </a:r>
            <a:r>
              <a:rPr lang="en-US" sz="1800" dirty="0"/>
              <a:t>Number of posting periods are defined in (posting period variant/fiscal year variant).</a:t>
            </a:r>
          </a:p>
          <a:p>
            <a:pPr>
              <a:buNone/>
            </a:pPr>
            <a:r>
              <a:rPr lang="en-US" sz="1800" b="1" dirty="0"/>
              <a:t>? </a:t>
            </a:r>
            <a:r>
              <a:rPr lang="en-US" sz="1800" dirty="0"/>
              <a:t>Maximum number of posting periods?</a:t>
            </a:r>
          </a:p>
          <a:p>
            <a:pPr>
              <a:buNone/>
            </a:pPr>
            <a:r>
              <a:rPr lang="en-US" sz="1800" b="1" dirty="0"/>
              <a:t>? </a:t>
            </a:r>
            <a:r>
              <a:rPr lang="en-US" sz="1800" dirty="0"/>
              <a:t>Which date is considered to determine posting period? (document date, posting date, invoice date, system date)</a:t>
            </a:r>
          </a:p>
          <a:p>
            <a:endParaRPr lang="en-US" dirty="0"/>
          </a:p>
          <a:p>
            <a:endParaRPr lang="en-US" dirty="0"/>
          </a:p>
          <a:p>
            <a:endParaRPr lang="en-US" dirty="0"/>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DOCUMENT CONTROL:  Posting Authorizations</a:t>
            </a:r>
            <a:br>
              <a:rPr lang="en-US" dirty="0"/>
            </a:br>
            <a:r>
              <a:rPr lang="en-US" dirty="0"/>
              <a:t>	</a:t>
            </a:r>
          </a:p>
        </p:txBody>
      </p:sp>
      <p:graphicFrame>
        <p:nvGraphicFramePr>
          <p:cNvPr id="5" name="Diagram 4"/>
          <p:cNvGraphicFramePr/>
          <p:nvPr>
            <p:extLst>
              <p:ext uri="{D42A27DB-BD31-4B8C-83A1-F6EECF244321}">
                <p14:modId xmlns:p14="http://schemas.microsoft.com/office/powerpoint/2010/main" xmlns="" val="1246516259"/>
              </p:ext>
            </p:extLst>
          </p:nvPr>
        </p:nvGraphicFramePr>
        <p:xfrm>
          <a:off x="304800" y="609600"/>
          <a:ext cx="8001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8"/>
          <p:cNvSpPr>
            <a:spLocks noGrp="1"/>
          </p:cNvSpPr>
          <p:nvPr>
            <p:ph type="title"/>
          </p:nvPr>
        </p:nvSpPr>
        <p:spPr/>
        <p:txBody>
          <a:bodyPr/>
          <a:lstStyle/>
          <a:p>
            <a:r>
              <a:rPr lang="en-US" dirty="0"/>
              <a:t/>
            </a:r>
            <a:br>
              <a:rPr lang="en-US" dirty="0"/>
            </a:br>
            <a:r>
              <a:rPr lang="en-US" dirty="0"/>
              <a:t>COURSE CONTENT </a:t>
            </a:r>
            <a:br>
              <a:rPr lang="en-US" dirty="0"/>
            </a:br>
            <a:r>
              <a:rPr lang="en-US" dirty="0"/>
              <a:t>	</a:t>
            </a:r>
          </a:p>
        </p:txBody>
      </p:sp>
      <p:graphicFrame>
        <p:nvGraphicFramePr>
          <p:cNvPr id="4" name="Diagram 3"/>
          <p:cNvGraphicFramePr/>
          <p:nvPr>
            <p:extLst>
              <p:ext uri="{D42A27DB-BD31-4B8C-83A1-F6EECF244321}">
                <p14:modId xmlns:p14="http://schemas.microsoft.com/office/powerpoint/2010/main" xmlns="" val="2019763381"/>
              </p:ext>
            </p:extLst>
          </p:nvPr>
        </p:nvGraphicFramePr>
        <p:xfrm>
          <a:off x="457200" y="1066800"/>
          <a:ext cx="7772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Authorizations</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endParaRPr lang="en-US" dirty="0"/>
          </a:p>
          <a:p>
            <a:r>
              <a:rPr lang="en-US" sz="1800" dirty="0"/>
              <a:t>Define the amounts that specific groups of accounting clerks are allowed to post.</a:t>
            </a:r>
          </a:p>
          <a:p>
            <a:endParaRPr lang="en-US" sz="1800" dirty="0"/>
          </a:p>
          <a:p>
            <a:r>
              <a:rPr lang="en-US" sz="1800" dirty="0"/>
              <a:t>Assign users to a tolerance group for highest amount.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Posting Authorizations</a:t>
            </a:r>
          </a:p>
        </p:txBody>
      </p:sp>
      <p:sp>
        <p:nvSpPr>
          <p:cNvPr id="3" name="Content Placeholder 2"/>
          <p:cNvSpPr>
            <a:spLocks noGrp="1"/>
          </p:cNvSpPr>
          <p:nvPr>
            <p:ph idx="1"/>
          </p:nvPr>
        </p:nvSpPr>
        <p:spPr/>
        <p:txBody>
          <a:bodyPr/>
          <a:lstStyle/>
          <a:p>
            <a:r>
              <a:rPr lang="en-US" sz="1600" dirty="0"/>
              <a:t>Upper Limits for posting transactions are defined in tolerance groups. </a:t>
            </a:r>
          </a:p>
          <a:p>
            <a:r>
              <a:rPr lang="en-US" sz="1600" dirty="0"/>
              <a:t>In tolerance groups you can enter the upper limits for:</a:t>
            </a:r>
          </a:p>
          <a:p>
            <a:pPr lvl="1"/>
            <a:r>
              <a:rPr lang="en-US" sz="1600" dirty="0"/>
              <a:t>Total amount per document</a:t>
            </a:r>
          </a:p>
          <a:p>
            <a:pPr lvl="1"/>
            <a:r>
              <a:rPr lang="en-US" sz="1600" dirty="0"/>
              <a:t>Amount per customer/vendor item</a:t>
            </a:r>
          </a:p>
          <a:p>
            <a:pPr lvl="1"/>
            <a:r>
              <a:rPr lang="en-US" sz="1600" dirty="0"/>
              <a:t>Cash discount a user with this tolerance group is able to grant.</a:t>
            </a:r>
          </a:p>
          <a:p>
            <a:r>
              <a:rPr lang="en-US" sz="1600" dirty="0"/>
              <a:t>This is also where processing of payment differences is controlled.</a:t>
            </a:r>
          </a:p>
        </p:txBody>
      </p:sp>
      <p:pic>
        <p:nvPicPr>
          <p:cNvPr id="6147" name="Picture 3"/>
          <p:cNvPicPr>
            <a:picLocks noChangeAspect="1" noChangeArrowheads="1"/>
          </p:cNvPicPr>
          <p:nvPr/>
        </p:nvPicPr>
        <p:blipFill>
          <a:blip r:embed="rId2" cstate="print"/>
          <a:srcRect/>
          <a:stretch>
            <a:fillRect/>
          </a:stretch>
        </p:blipFill>
        <p:spPr bwMode="auto">
          <a:xfrm>
            <a:off x="2286000" y="3124200"/>
            <a:ext cx="5181600" cy="357309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Posting Authorization	</a:t>
            </a:r>
          </a:p>
        </p:txBody>
      </p:sp>
      <p:sp>
        <p:nvSpPr>
          <p:cNvPr id="3" name="Content Placeholder 2"/>
          <p:cNvSpPr>
            <a:spLocks noGrp="1"/>
          </p:cNvSpPr>
          <p:nvPr>
            <p:ph idx="1"/>
          </p:nvPr>
        </p:nvSpPr>
        <p:spPr/>
        <p: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After defining the tolerance group, it has be assigned to the users.</a:t>
            </a:r>
          </a:p>
          <a:p>
            <a:r>
              <a:rPr lang="en-US" sz="1800" dirty="0"/>
              <a:t> If not assigned, tolerance group “____” (blank) is valid for them, which is general tolerance group, meant for all employees.</a:t>
            </a:r>
          </a:p>
          <a:p>
            <a:r>
              <a:rPr lang="en-US" sz="1800" dirty="0"/>
              <a:t>Those who have special limits, a tolerance group has to be defined and assigned to their user logon ID’s.</a:t>
            </a:r>
          </a:p>
          <a:p>
            <a:endParaRPr lang="en-US" sz="1800" dirty="0"/>
          </a:p>
        </p:txBody>
      </p:sp>
      <p:pic>
        <p:nvPicPr>
          <p:cNvPr id="7170" name="Picture 2"/>
          <p:cNvPicPr>
            <a:picLocks noChangeAspect="1" noChangeArrowheads="1"/>
          </p:cNvPicPr>
          <p:nvPr/>
        </p:nvPicPr>
        <p:blipFill>
          <a:blip r:embed="rId2" cstate="print"/>
          <a:srcRect/>
          <a:stretch>
            <a:fillRect/>
          </a:stretch>
        </p:blipFill>
        <p:spPr bwMode="auto">
          <a:xfrm>
            <a:off x="1905000" y="1143000"/>
            <a:ext cx="5191125" cy="298946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Authorizations</a:t>
            </a:r>
          </a:p>
        </p:txBody>
      </p:sp>
      <p:sp>
        <p:nvSpPr>
          <p:cNvPr id="3" name="Content Placeholder 2"/>
          <p:cNvSpPr>
            <a:spLocks noGrp="1"/>
          </p:cNvSpPr>
          <p:nvPr>
            <p:ph idx="1"/>
          </p:nvPr>
        </p:nvSpPr>
        <p:spPr/>
        <p:txBody>
          <a:bodyPr/>
          <a:lstStyle/>
          <a:p>
            <a:pPr>
              <a:buNone/>
            </a:pPr>
            <a:r>
              <a:rPr lang="en-US" b="1" u="sng" dirty="0"/>
              <a:t>Summary:</a:t>
            </a:r>
          </a:p>
          <a:p>
            <a:pPr>
              <a:buNone/>
            </a:pPr>
            <a:r>
              <a:rPr lang="en-US" sz="1800" b="1" dirty="0"/>
              <a:t>Now you should be able to:</a:t>
            </a:r>
          </a:p>
          <a:p>
            <a:endParaRPr lang="en-US" dirty="0"/>
          </a:p>
          <a:p>
            <a:r>
              <a:rPr lang="en-US" sz="1800" dirty="0"/>
              <a:t>Define the amounts that specific groups of accounting clerks are allowed to post.</a:t>
            </a:r>
          </a:p>
          <a:p>
            <a:endParaRPr lang="en-US" sz="1800" dirty="0"/>
          </a:p>
          <a:p>
            <a:r>
              <a:rPr lang="en-US" sz="1800" dirty="0"/>
              <a:t>Assign users to a tolerance group for highest amount.</a:t>
            </a:r>
          </a:p>
          <a:p>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Authorizations: Exercise Time</a:t>
            </a:r>
          </a:p>
        </p:txBody>
      </p:sp>
      <p:sp>
        <p:nvSpPr>
          <p:cNvPr id="3" name="Content Placeholder 2"/>
          <p:cNvSpPr>
            <a:spLocks noGrp="1"/>
          </p:cNvSpPr>
          <p:nvPr>
            <p:ph idx="1"/>
          </p:nvPr>
        </p:nvSpPr>
        <p:spPr/>
        <p:txBody>
          <a:bodyPr/>
          <a:lstStyle/>
          <a:p>
            <a:pPr>
              <a:buNone/>
            </a:pPr>
            <a:r>
              <a:rPr lang="en-US" sz="1800" b="1" dirty="0"/>
              <a:t>? </a:t>
            </a:r>
            <a:r>
              <a:rPr lang="en-US" sz="1800" dirty="0"/>
              <a:t>Employee tolerance group controls ?</a:t>
            </a:r>
          </a:p>
          <a:p>
            <a:pPr>
              <a:buNone/>
            </a:pPr>
            <a:r>
              <a:rPr lang="en-US" sz="1800" b="1" dirty="0"/>
              <a:t>? </a:t>
            </a:r>
            <a:r>
              <a:rPr lang="en-US" sz="1800" dirty="0"/>
              <a:t>If we do not assign a name to the tolerance group defined, then?</a:t>
            </a:r>
          </a:p>
          <a:p>
            <a:pPr>
              <a:buNone/>
            </a:pPr>
            <a:endParaRPr lang="en-US" sz="1800" dirty="0"/>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DOCUMENT CONTROL:  Simple documents in FI	</a:t>
            </a:r>
          </a:p>
        </p:txBody>
      </p:sp>
      <p:graphicFrame>
        <p:nvGraphicFramePr>
          <p:cNvPr id="5" name="Diagram 4"/>
          <p:cNvGraphicFramePr/>
          <p:nvPr>
            <p:extLst>
              <p:ext uri="{D42A27DB-BD31-4B8C-83A1-F6EECF244321}">
                <p14:modId xmlns:p14="http://schemas.microsoft.com/office/powerpoint/2010/main" xmlns="" val="2070487309"/>
              </p:ext>
            </p:extLst>
          </p:nvPr>
        </p:nvGraphicFramePr>
        <p:xfrm>
          <a:off x="304800" y="609600"/>
          <a:ext cx="8001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document in Financial Accounting</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pPr>
              <a:buNone/>
            </a:pPr>
            <a:endParaRPr lang="en-US" dirty="0"/>
          </a:p>
          <a:p>
            <a:r>
              <a:rPr lang="en-US" sz="1800" dirty="0"/>
              <a:t>To post sample documents in Financial Accounting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Enjoy Posting Screen</a:t>
            </a:r>
          </a:p>
        </p:txBody>
      </p:sp>
      <p:pic>
        <p:nvPicPr>
          <p:cNvPr id="4" name="Picture 3">
            <a:extLst>
              <a:ext uri="{FF2B5EF4-FFF2-40B4-BE49-F238E27FC236}">
                <a16:creationId xmlns:a16="http://schemas.microsoft.com/office/drawing/2014/main" xmlns="" id="{6B1F91FD-7F70-451E-9E9C-4634DF8597EB}"/>
              </a:ext>
            </a:extLst>
          </p:cNvPr>
          <p:cNvPicPr>
            <a:picLocks noChangeAspect="1"/>
          </p:cNvPicPr>
          <p:nvPr/>
        </p:nvPicPr>
        <p:blipFill>
          <a:blip r:embed="rId3" cstate="print"/>
          <a:stretch>
            <a:fillRect/>
          </a:stretch>
        </p:blipFill>
        <p:spPr>
          <a:xfrm>
            <a:off x="685800" y="3106837"/>
            <a:ext cx="7696200" cy="3065363"/>
          </a:xfrm>
          <a:prstGeom prst="rect">
            <a:avLst/>
          </a:prstGeom>
        </p:spPr>
      </p:pic>
      <p:sp>
        <p:nvSpPr>
          <p:cNvPr id="6" name="Rectangle 5">
            <a:extLst>
              <a:ext uri="{FF2B5EF4-FFF2-40B4-BE49-F238E27FC236}">
                <a16:creationId xmlns:a16="http://schemas.microsoft.com/office/drawing/2014/main" xmlns="" id="{8DF9E6A8-1A7C-498B-A812-A47596605253}"/>
              </a:ext>
            </a:extLst>
          </p:cNvPr>
          <p:cNvSpPr/>
          <p:nvPr/>
        </p:nvSpPr>
        <p:spPr>
          <a:xfrm>
            <a:off x="821266" y="773113"/>
            <a:ext cx="7713133" cy="2308324"/>
          </a:xfrm>
          <a:prstGeom prst="rect">
            <a:avLst/>
          </a:prstGeom>
        </p:spPr>
        <p:txBody>
          <a:bodyPr wrap="square">
            <a:spAutoFit/>
          </a:bodyPr>
          <a:lstStyle/>
          <a:p>
            <a:r>
              <a:rPr lang="en-US" b="1" dirty="0">
                <a:latin typeface="Times New Roman" panose="02020603050405020304" pitchFamily="18" charset="0"/>
              </a:rPr>
              <a:t>Creation of Sample Document</a:t>
            </a:r>
          </a:p>
          <a:p>
            <a:r>
              <a:rPr lang="en-US" b="1" dirty="0">
                <a:latin typeface="Times New Roman" panose="02020603050405020304" pitchFamily="18" charset="0"/>
              </a:rPr>
              <a:t>PATH: </a:t>
            </a:r>
            <a:r>
              <a:rPr lang="en-US" dirty="0">
                <a:latin typeface="TimesNewRomanPSMT"/>
              </a:rPr>
              <a:t>Accounting - Financial Accounting – General Ledger- Posting - Reference Documents- F-01 – Sample Document</a:t>
            </a:r>
          </a:p>
          <a:p>
            <a:r>
              <a:rPr lang="en-US" b="1" dirty="0">
                <a:latin typeface="Times New Roman" panose="02020603050405020304" pitchFamily="18" charset="0"/>
              </a:rPr>
              <a:t>Transaction Code: </a:t>
            </a:r>
            <a:r>
              <a:rPr lang="en-US" dirty="0">
                <a:latin typeface="TimesNewRomanPSMT"/>
              </a:rPr>
              <a:t>F-01</a:t>
            </a:r>
          </a:p>
          <a:p>
            <a:r>
              <a:rPr lang="en-US" dirty="0">
                <a:latin typeface="TimesNewRomanPSMT"/>
              </a:rPr>
              <a:t>In this example I am creating sample document for G/L entry:</a:t>
            </a:r>
          </a:p>
          <a:p>
            <a:r>
              <a:rPr lang="en-US" dirty="0">
                <a:latin typeface="TimesNewRomanPSMT"/>
              </a:rPr>
              <a:t>Marketing Expenses G/L a/c </a:t>
            </a:r>
            <a:r>
              <a:rPr lang="en-US" dirty="0" err="1">
                <a:latin typeface="TimesNewRomanPSMT"/>
              </a:rPr>
              <a:t>Dr</a:t>
            </a:r>
            <a:r>
              <a:rPr lang="en-US" dirty="0">
                <a:latin typeface="TimesNewRomanPSMT"/>
              </a:rPr>
              <a:t> 150000/-</a:t>
            </a:r>
          </a:p>
          <a:p>
            <a:r>
              <a:rPr lang="en-US" dirty="0">
                <a:latin typeface="TimesNewRomanPSMT"/>
              </a:rPr>
              <a:t>                                  To SBI </a:t>
            </a:r>
            <a:r>
              <a:rPr lang="en-US" dirty="0" err="1">
                <a:latin typeface="TimesNewRomanPSMT"/>
              </a:rPr>
              <a:t>Cheque</a:t>
            </a:r>
            <a:r>
              <a:rPr lang="en-US" dirty="0">
                <a:latin typeface="TimesNewRomanPSMT"/>
              </a:rPr>
              <a:t> issue G/L 150000/-</a:t>
            </a:r>
          </a:p>
          <a:p>
            <a:r>
              <a:rPr lang="en-US" dirty="0">
                <a:latin typeface="TimesNewRomanPSMT"/>
              </a:rPr>
              <a:t>By above transaction it will display the following screen: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Enjoy posting screen </a:t>
            </a:r>
          </a:p>
        </p:txBody>
      </p:sp>
      <p:sp>
        <p:nvSpPr>
          <p:cNvPr id="3" name="Content Placeholder 2"/>
          <p:cNvSpPr>
            <a:spLocks noGrp="1"/>
          </p:cNvSpPr>
          <p:nvPr>
            <p:ph idx="1"/>
          </p:nvPr>
        </p:nvSpPr>
        <p:spPr>
          <a:xfrm>
            <a:off x="457200" y="1066800"/>
            <a:ext cx="7991475" cy="4867275"/>
          </a:xfrm>
        </p:spPr>
        <p:txBody>
          <a:bodyPr/>
          <a:lstStyle/>
          <a:p>
            <a:r>
              <a:rPr lang="en-US" sz="1600" dirty="0"/>
              <a:t>Enter important </a:t>
            </a:r>
            <a:r>
              <a:rPr lang="en-US" sz="1600" dirty="0" err="1"/>
              <a:t>fileds</a:t>
            </a:r>
            <a:r>
              <a:rPr lang="en-US" sz="1600" dirty="0"/>
              <a:t> in document header like Document Date, Posting Dates, Document Type, Company Code, Currency, </a:t>
            </a:r>
            <a:r>
              <a:rPr lang="en-US" sz="1600" dirty="0" err="1"/>
              <a:t>PstKy</a:t>
            </a:r>
            <a:r>
              <a:rPr lang="en-US" sz="1600" dirty="0"/>
              <a:t>(Posting Key as Debit G/L 40), and Account (Marketing Expenses G/L number) After entering above all information press enter it will display the following screen:</a:t>
            </a:r>
          </a:p>
          <a:p>
            <a:pPr marL="0" indent="0">
              <a:buNone/>
            </a:pPr>
            <a:endParaRPr lang="en-US" sz="1600" dirty="0"/>
          </a:p>
          <a:p>
            <a:pPr marL="0" indent="0">
              <a:buNone/>
            </a:pPr>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xmlns="" id="{FE9E39EB-3B77-4119-B5A3-287D5894EDBC}"/>
              </a:ext>
            </a:extLst>
          </p:cNvPr>
          <p:cNvPicPr>
            <a:picLocks noChangeAspect="1"/>
          </p:cNvPicPr>
          <p:nvPr/>
        </p:nvPicPr>
        <p:blipFill>
          <a:blip r:embed="rId2" cstate="print"/>
          <a:stretch>
            <a:fillRect/>
          </a:stretch>
        </p:blipFill>
        <p:spPr>
          <a:xfrm>
            <a:off x="990601" y="2133600"/>
            <a:ext cx="6248400" cy="3886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Enjoy posting screen</a:t>
            </a:r>
          </a:p>
        </p:txBody>
      </p:sp>
      <p:sp>
        <p:nvSpPr>
          <p:cNvPr id="3" name="Content Placeholder 2"/>
          <p:cNvSpPr>
            <a:spLocks noGrp="1"/>
          </p:cNvSpPr>
          <p:nvPr>
            <p:ph idx="1"/>
          </p:nvPr>
        </p:nvSpPr>
        <p:spPr>
          <a:xfrm>
            <a:off x="391318" y="838200"/>
            <a:ext cx="7991475" cy="4867275"/>
          </a:xfrm>
        </p:spPr>
        <p:txBody>
          <a:bodyPr/>
          <a:lstStyle/>
          <a:p>
            <a:r>
              <a:rPr lang="en-US" sz="1600" dirty="0"/>
              <a:t>In the above screen enter:</a:t>
            </a:r>
          </a:p>
          <a:p>
            <a:r>
              <a:rPr lang="en-US" sz="1600" dirty="0"/>
              <a:t>Amount(Amount for debit line item), text, </a:t>
            </a:r>
            <a:r>
              <a:rPr lang="en-US" sz="1600" dirty="0" err="1"/>
              <a:t>PstKy</a:t>
            </a:r>
            <a:r>
              <a:rPr lang="en-US" sz="1600" dirty="0"/>
              <a:t>(Credit posting key as 50), Account(Credit G/L SBI </a:t>
            </a:r>
            <a:r>
              <a:rPr lang="en-US" sz="1600" dirty="0" err="1"/>
              <a:t>cheque</a:t>
            </a:r>
            <a:r>
              <a:rPr lang="en-US" sz="1600" dirty="0"/>
              <a:t> issue number)</a:t>
            </a:r>
          </a:p>
          <a:p>
            <a:r>
              <a:rPr lang="en-US" sz="1600" dirty="0"/>
              <a:t>After providing all above information </a:t>
            </a:r>
            <a:r>
              <a:rPr lang="en-US" sz="1600" dirty="0" err="1"/>
              <a:t>pres</a:t>
            </a:r>
            <a:r>
              <a:rPr lang="en-US" sz="1600" dirty="0"/>
              <a:t> enter button so it will display the following screen</a:t>
            </a:r>
          </a:p>
          <a:p>
            <a:pPr marL="0" indent="0">
              <a:buNone/>
            </a:pPr>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xmlns="" id="{A16C9BDB-9AEF-4B7D-BF55-C9EF37A579AA}"/>
              </a:ext>
            </a:extLst>
          </p:cNvPr>
          <p:cNvPicPr>
            <a:picLocks noChangeAspect="1"/>
          </p:cNvPicPr>
          <p:nvPr/>
        </p:nvPicPr>
        <p:blipFill>
          <a:blip r:embed="rId2" cstate="print"/>
          <a:stretch>
            <a:fillRect/>
          </a:stretch>
        </p:blipFill>
        <p:spPr>
          <a:xfrm>
            <a:off x="457200" y="2362200"/>
            <a:ext cx="7696200" cy="3632200"/>
          </a:xfrm>
          <a:prstGeom prst="rect">
            <a:avLst/>
          </a:prstGeom>
        </p:spPr>
      </p:pic>
    </p:spTree>
    <p:extLst>
      <p:ext uri="{BB962C8B-B14F-4D97-AF65-F5344CB8AC3E}">
        <p14:creationId xmlns:p14="http://schemas.microsoft.com/office/powerpoint/2010/main" xmlns="" val="396011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DOCUMENT CONTROL </a:t>
            </a:r>
            <a:br>
              <a:rPr lang="en-US" dirty="0"/>
            </a:br>
            <a:r>
              <a:rPr lang="en-US" dirty="0"/>
              <a:t>	</a:t>
            </a:r>
          </a:p>
        </p:txBody>
      </p:sp>
      <p:sp>
        <p:nvSpPr>
          <p:cNvPr id="4" name="Content Placeholder 2"/>
          <p:cNvSpPr>
            <a:spLocks noGrp="1"/>
          </p:cNvSpPr>
          <p:nvPr>
            <p:ph idx="1"/>
          </p:nvPr>
        </p:nvSpPr>
        <p:spPr>
          <a:xfrm>
            <a:off x="533400" y="1066800"/>
            <a:ext cx="8229600" cy="4678362"/>
          </a:xfrm>
        </p:spPr>
        <p:txBody>
          <a:bodyPr/>
          <a:lstStyle/>
          <a:p>
            <a:pPr>
              <a:buNone/>
            </a:pPr>
            <a:r>
              <a:rPr lang="en-US" b="1" dirty="0"/>
              <a:t>Unit Objectives</a:t>
            </a:r>
          </a:p>
          <a:p>
            <a:pPr>
              <a:buNone/>
            </a:pPr>
            <a:endParaRPr lang="en-US" b="1" i="1" dirty="0"/>
          </a:p>
          <a:p>
            <a:pPr lvl="1">
              <a:buClr>
                <a:schemeClr val="accent6"/>
              </a:buClr>
              <a:buFont typeface="Webdings" pitchFamily="18" charset="2"/>
              <a:buChar char="4"/>
            </a:pPr>
            <a:r>
              <a:rPr lang="en-US" sz="1800" dirty="0"/>
              <a:t>	Classify accounting documents</a:t>
            </a:r>
          </a:p>
          <a:p>
            <a:pPr lvl="1">
              <a:buClr>
                <a:schemeClr val="accent6"/>
              </a:buClr>
              <a:buFont typeface="Webdings" pitchFamily="18" charset="2"/>
              <a:buChar char="4"/>
            </a:pPr>
            <a:r>
              <a:rPr lang="en-US" sz="1800" dirty="0"/>
              <a:t>	Display accounting documents</a:t>
            </a:r>
          </a:p>
          <a:p>
            <a:pPr lvl="1">
              <a:buClr>
                <a:schemeClr val="accent6"/>
              </a:buClr>
              <a:buFont typeface="Webdings" pitchFamily="18" charset="2"/>
              <a:buChar char="4"/>
            </a:pPr>
            <a:r>
              <a:rPr lang="en-US" sz="1800" dirty="0"/>
              <a:t>	Describe the structure of accounting documents</a:t>
            </a:r>
          </a:p>
          <a:p>
            <a:pPr lvl="1">
              <a:buClr>
                <a:schemeClr val="accent6"/>
              </a:buClr>
              <a:buFont typeface="Webdings" pitchFamily="18" charset="2"/>
              <a:buChar char="4"/>
            </a:pPr>
            <a:r>
              <a:rPr lang="en-US" sz="1800" dirty="0"/>
              <a:t>	Open and close posting periods</a:t>
            </a:r>
          </a:p>
          <a:p>
            <a:pPr lvl="1">
              <a:buClr>
                <a:schemeClr val="accent6"/>
              </a:buClr>
              <a:buFont typeface="Webdings" pitchFamily="18" charset="2"/>
              <a:buChar char="4"/>
            </a:pPr>
            <a:r>
              <a:rPr lang="en-US" sz="1800" dirty="0"/>
              <a:t>	Open and close posting periods differently for different account types</a:t>
            </a:r>
          </a:p>
          <a:p>
            <a:pPr lvl="1">
              <a:buClr>
                <a:schemeClr val="accent6"/>
              </a:buClr>
              <a:buFont typeface="Webdings" pitchFamily="18" charset="2"/>
              <a:buChar char="4"/>
            </a:pPr>
            <a:r>
              <a:rPr lang="en-US" sz="1800" dirty="0"/>
              <a:t>	Define the amounts that specific groups of accounting clerks are </a:t>
            </a:r>
          </a:p>
          <a:p>
            <a:pPr lvl="1">
              <a:buClr>
                <a:schemeClr val="accent6"/>
              </a:buClr>
              <a:buNone/>
            </a:pPr>
            <a:r>
              <a:rPr lang="en-US" sz="1800" dirty="0"/>
              <a:t>        allowed to post</a:t>
            </a:r>
          </a:p>
          <a:p>
            <a:pPr lvl="1">
              <a:buClr>
                <a:schemeClr val="accent6"/>
              </a:buClr>
              <a:buFont typeface="Webdings" pitchFamily="18" charset="2"/>
              <a:buChar char="4"/>
            </a:pPr>
            <a:r>
              <a:rPr lang="en-US" sz="1800" dirty="0"/>
              <a:t>	Assign users to a tolerance group for highest amounts</a:t>
            </a:r>
          </a:p>
          <a:p>
            <a:pPr lvl="1">
              <a:buClr>
                <a:schemeClr val="accent6"/>
              </a:buClr>
              <a:buFont typeface="Webdings" pitchFamily="18" charset="2"/>
              <a:buChar char="4"/>
            </a:pPr>
            <a:r>
              <a:rPr lang="en-US" sz="1800" dirty="0"/>
              <a:t>	Post simple documents in Financial Accounting</a:t>
            </a:r>
          </a:p>
        </p:txBody>
      </p:sp>
      <p:pic>
        <p:nvPicPr>
          <p:cNvPr id="5" name="Picture 2" descr="C:\Documents and Settings\rpotturi\Local Settings\Temporary Internet Files\Content.IE5\W5Y74T6F\MC900197655[1].wmf"/>
          <p:cNvPicPr>
            <a:picLocks noChangeAspect="1" noChangeArrowheads="1"/>
          </p:cNvPicPr>
          <p:nvPr/>
        </p:nvPicPr>
        <p:blipFill>
          <a:blip r:embed="rId3" cstate="print"/>
          <a:srcRect/>
          <a:stretch>
            <a:fillRect/>
          </a:stretch>
        </p:blipFill>
        <p:spPr bwMode="auto">
          <a:xfrm>
            <a:off x="6400800" y="914400"/>
            <a:ext cx="1600200" cy="1388654"/>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Enjoy posting screen</a:t>
            </a:r>
          </a:p>
        </p:txBody>
      </p:sp>
      <p:sp>
        <p:nvSpPr>
          <p:cNvPr id="3" name="Content Placeholder 2"/>
          <p:cNvSpPr>
            <a:spLocks noGrp="1"/>
          </p:cNvSpPr>
          <p:nvPr>
            <p:ph idx="1"/>
          </p:nvPr>
        </p:nvSpPr>
        <p:spPr>
          <a:xfrm>
            <a:off x="391318" y="838200"/>
            <a:ext cx="7991475" cy="4867275"/>
          </a:xfrm>
        </p:spPr>
        <p:txBody>
          <a:bodyPr/>
          <a:lstStyle/>
          <a:p>
            <a:r>
              <a:rPr lang="en-US" sz="1600" dirty="0"/>
              <a:t>In the above screen enter “*” to amount, “+” to text fields and press enter so it will copy the information from previous screen.</a:t>
            </a:r>
          </a:p>
          <a:p>
            <a:endParaRPr lang="en-US" sz="1600" dirty="0"/>
          </a:p>
          <a:p>
            <a:r>
              <a:rPr lang="en-US" sz="1600" dirty="0"/>
              <a:t>Not go to menu bar “Document + post”. It will post it entry</a:t>
            </a:r>
          </a:p>
          <a:p>
            <a:endParaRPr lang="en-US" sz="1600" dirty="0"/>
          </a:p>
        </p:txBody>
      </p:sp>
      <p:pic>
        <p:nvPicPr>
          <p:cNvPr id="4" name="Picture 3">
            <a:extLst>
              <a:ext uri="{FF2B5EF4-FFF2-40B4-BE49-F238E27FC236}">
                <a16:creationId xmlns:a16="http://schemas.microsoft.com/office/drawing/2014/main" xmlns="" id="{CFBC6B07-EC1C-4662-AD44-7075983A79B2}"/>
              </a:ext>
            </a:extLst>
          </p:cNvPr>
          <p:cNvPicPr>
            <a:picLocks noChangeAspect="1"/>
          </p:cNvPicPr>
          <p:nvPr/>
        </p:nvPicPr>
        <p:blipFill>
          <a:blip r:embed="rId2" cstate="print"/>
          <a:stretch>
            <a:fillRect/>
          </a:stretch>
        </p:blipFill>
        <p:spPr>
          <a:xfrm>
            <a:off x="685800" y="2438400"/>
            <a:ext cx="3962400" cy="381000"/>
          </a:xfrm>
          <a:prstGeom prst="rect">
            <a:avLst/>
          </a:prstGeom>
        </p:spPr>
      </p:pic>
    </p:spTree>
    <p:extLst>
      <p:ext uri="{BB962C8B-B14F-4D97-AF65-F5344CB8AC3E}">
        <p14:creationId xmlns:p14="http://schemas.microsoft.com/office/powerpoint/2010/main" xmlns="" val="4124436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Entries :</a:t>
            </a:r>
          </a:p>
        </p:txBody>
      </p:sp>
      <p:sp>
        <p:nvSpPr>
          <p:cNvPr id="3" name="Content Placeholder 2"/>
          <p:cNvSpPr>
            <a:spLocks noGrp="1"/>
          </p:cNvSpPr>
          <p:nvPr>
            <p:ph idx="1"/>
          </p:nvPr>
        </p:nvSpPr>
        <p:spPr>
          <a:xfrm>
            <a:off x="575733" y="995362"/>
            <a:ext cx="7991475" cy="4867275"/>
          </a:xfrm>
        </p:spPr>
        <p:txBody>
          <a:bodyPr/>
          <a:lstStyle/>
          <a:p>
            <a:pPr marL="0" indent="0">
              <a:buNone/>
            </a:pPr>
            <a:r>
              <a:rPr lang="en-US" b="1" dirty="0"/>
              <a:t>Definition</a:t>
            </a:r>
          </a:p>
          <a:p>
            <a:pPr marL="0" indent="0">
              <a:buNone/>
            </a:pPr>
            <a:r>
              <a:rPr lang="en-US" sz="1600" dirty="0"/>
              <a:t>Periodically recurring entries posted by the recurring entries program based on recurring entry documents. This process is comparable to the standing order you give to your bank to deduct your rent, premium payments, or loan repayments.</a:t>
            </a:r>
          </a:p>
          <a:p>
            <a:pPr marL="0" indent="0">
              <a:buNone/>
            </a:pPr>
            <a:r>
              <a:rPr lang="en-US" sz="1600" dirty="0"/>
              <a:t>Recurring entries are business transactions that are repeated regularly, such as rent or insurance. The following data never changes in recurring entries:</a:t>
            </a:r>
          </a:p>
          <a:p>
            <a:pPr marL="0" indent="0">
              <a:buNone/>
            </a:pPr>
            <a:r>
              <a:rPr lang="en-US" sz="1600" dirty="0"/>
              <a:t>• Posting key</a:t>
            </a:r>
          </a:p>
          <a:p>
            <a:pPr marL="0" indent="0">
              <a:buNone/>
            </a:pPr>
            <a:r>
              <a:rPr lang="en-US" sz="1600" dirty="0"/>
              <a:t>• Account</a:t>
            </a:r>
          </a:p>
          <a:p>
            <a:pPr marL="0" indent="0">
              <a:buNone/>
            </a:pPr>
            <a:r>
              <a:rPr lang="en-US" sz="1600" dirty="0"/>
              <a:t>• Amounts</a:t>
            </a:r>
          </a:p>
          <a:p>
            <a:pPr marL="0" indent="0">
              <a:buNone/>
            </a:pPr>
            <a:r>
              <a:rPr lang="en-US" sz="1600" dirty="0"/>
              <a:t>You enter this recurring data in a recurring entry original document. This document does not update the transaction figures. The recurring entry program uses it as a basis for creating accounting document</a:t>
            </a:r>
          </a:p>
          <a:p>
            <a:pPr marL="0" indent="0">
              <a:buNone/>
            </a:pPr>
            <a:r>
              <a:rPr lang="en-US" sz="1600" dirty="0"/>
              <a:t>The system uses the recurring entry original document that you enter as a reference. It is not an accounting document and therefore does not affect the account balance.</a:t>
            </a:r>
          </a:p>
          <a:p>
            <a:pPr marL="0" indent="0">
              <a:buNone/>
            </a:pPr>
            <a:r>
              <a:rPr lang="en-US" sz="1600" dirty="0"/>
              <a:t>In the recurring entry document, you define when a posting is to be created with this document. You have two options for scheduling. Postings can be made periodically or on a specific date.</a:t>
            </a:r>
          </a:p>
        </p:txBody>
      </p:sp>
    </p:spTree>
    <p:extLst>
      <p:ext uri="{BB962C8B-B14F-4D97-AF65-F5344CB8AC3E}">
        <p14:creationId xmlns:p14="http://schemas.microsoft.com/office/powerpoint/2010/main" xmlns="" val="55519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Entries :</a:t>
            </a:r>
          </a:p>
        </p:txBody>
      </p:sp>
      <p:sp>
        <p:nvSpPr>
          <p:cNvPr id="3" name="Content Placeholder 2"/>
          <p:cNvSpPr>
            <a:spLocks noGrp="1"/>
          </p:cNvSpPr>
          <p:nvPr>
            <p:ph idx="1"/>
          </p:nvPr>
        </p:nvSpPr>
        <p:spPr/>
        <p:txBody>
          <a:bodyPr/>
          <a:lstStyle/>
          <a:p>
            <a:r>
              <a:rPr lang="en-US" sz="1600" dirty="0"/>
              <a:t>For periodic postings, specify the first and last day of execution, as well as the interval in months.</a:t>
            </a:r>
          </a:p>
          <a:p>
            <a:r>
              <a:rPr lang="en-US" sz="1600" dirty="0"/>
              <a:t>If you want to specify certain dates, enter a run schedule in the recurring entry original document.</a:t>
            </a:r>
          </a:p>
          <a:p>
            <a:pPr marL="0" indent="0">
              <a:buNone/>
            </a:pPr>
            <a:r>
              <a:rPr lang="en-US" sz="1600" dirty="0"/>
              <a:t>Recurring Document has separate number range that is “X1” to this number range we need to assign number interval to you company code.</a:t>
            </a:r>
            <a:r>
              <a:rPr lang="en-US" b="1" dirty="0"/>
              <a:t> </a:t>
            </a:r>
          </a:p>
          <a:p>
            <a:pPr marL="0" indent="0">
              <a:buNone/>
            </a:pPr>
            <a:r>
              <a:rPr lang="en-US" sz="1600" b="1" dirty="0"/>
              <a:t>Transaction Code: </a:t>
            </a:r>
            <a:r>
              <a:rPr lang="en-US" sz="1600" dirty="0"/>
              <a:t>FBN1</a:t>
            </a:r>
          </a:p>
        </p:txBody>
      </p:sp>
      <p:pic>
        <p:nvPicPr>
          <p:cNvPr id="4" name="Picture 3">
            <a:extLst>
              <a:ext uri="{FF2B5EF4-FFF2-40B4-BE49-F238E27FC236}">
                <a16:creationId xmlns:a16="http://schemas.microsoft.com/office/drawing/2014/main" xmlns="" id="{A710D169-6B45-4210-A9B1-71976DDAA998}"/>
              </a:ext>
            </a:extLst>
          </p:cNvPr>
          <p:cNvPicPr>
            <a:picLocks noChangeAspect="1"/>
          </p:cNvPicPr>
          <p:nvPr/>
        </p:nvPicPr>
        <p:blipFill>
          <a:blip r:embed="rId2" cstate="print"/>
          <a:stretch>
            <a:fillRect/>
          </a:stretch>
        </p:blipFill>
        <p:spPr>
          <a:xfrm>
            <a:off x="914400" y="3429000"/>
            <a:ext cx="4495800" cy="23622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Entries :</a:t>
            </a:r>
          </a:p>
        </p:txBody>
      </p:sp>
      <p:sp>
        <p:nvSpPr>
          <p:cNvPr id="3" name="Content Placeholder 2"/>
          <p:cNvSpPr>
            <a:spLocks noGrp="1"/>
          </p:cNvSpPr>
          <p:nvPr>
            <p:ph idx="1"/>
          </p:nvPr>
        </p:nvSpPr>
        <p:spPr/>
        <p:txBody>
          <a:bodyPr/>
          <a:lstStyle/>
          <a:p>
            <a:pPr marL="0" indent="0">
              <a:buNone/>
            </a:pPr>
            <a:r>
              <a:rPr lang="en-US" sz="1600" dirty="0"/>
              <a:t>In the above screen enter your company code and click on “change intervals” button.</a:t>
            </a:r>
          </a:p>
          <a:p>
            <a:pPr marL="0" indent="0">
              <a:buNone/>
            </a:pPr>
            <a:r>
              <a:rPr lang="en-US" sz="1600" dirty="0"/>
              <a:t>It will display the following screen.</a:t>
            </a:r>
          </a:p>
          <a:p>
            <a:pPr marL="0" indent="0">
              <a:buNone/>
            </a:pPr>
            <a:endParaRPr lang="en-US" sz="1600" dirty="0"/>
          </a:p>
          <a:p>
            <a:pPr marL="0" indent="0">
              <a:buNone/>
            </a:pPr>
            <a:endParaRPr lang="en-US" sz="1600" dirty="0"/>
          </a:p>
          <a:p>
            <a:pPr marL="0" indent="0">
              <a:buNone/>
            </a:pPr>
            <a:r>
              <a:rPr lang="en-US" sz="1600" dirty="0"/>
              <a:t>In the displayed screen click on it will display following window:</a:t>
            </a:r>
          </a:p>
        </p:txBody>
      </p:sp>
      <p:pic>
        <p:nvPicPr>
          <p:cNvPr id="5" name="Picture 4">
            <a:extLst>
              <a:ext uri="{FF2B5EF4-FFF2-40B4-BE49-F238E27FC236}">
                <a16:creationId xmlns:a16="http://schemas.microsoft.com/office/drawing/2014/main" xmlns="" id="{E09462CB-97B3-40CF-92AF-32C6FFC643B5}"/>
              </a:ext>
            </a:extLst>
          </p:cNvPr>
          <p:cNvPicPr>
            <a:picLocks noChangeAspect="1"/>
          </p:cNvPicPr>
          <p:nvPr/>
        </p:nvPicPr>
        <p:blipFill>
          <a:blip r:embed="rId2" cstate="print"/>
          <a:stretch>
            <a:fillRect/>
          </a:stretch>
        </p:blipFill>
        <p:spPr>
          <a:xfrm>
            <a:off x="914400" y="1828800"/>
            <a:ext cx="1656375" cy="552721"/>
          </a:xfrm>
          <a:prstGeom prst="rect">
            <a:avLst/>
          </a:prstGeom>
        </p:spPr>
      </p:pic>
      <p:pic>
        <p:nvPicPr>
          <p:cNvPr id="6" name="Picture 5">
            <a:extLst>
              <a:ext uri="{FF2B5EF4-FFF2-40B4-BE49-F238E27FC236}">
                <a16:creationId xmlns:a16="http://schemas.microsoft.com/office/drawing/2014/main" xmlns="" id="{89C4D639-1E7A-41FE-B753-5E9AD64861A8}"/>
              </a:ext>
            </a:extLst>
          </p:cNvPr>
          <p:cNvPicPr>
            <a:picLocks noChangeAspect="1"/>
          </p:cNvPicPr>
          <p:nvPr/>
        </p:nvPicPr>
        <p:blipFill>
          <a:blip r:embed="rId3" cstate="print"/>
          <a:stretch>
            <a:fillRect/>
          </a:stretch>
        </p:blipFill>
        <p:spPr>
          <a:xfrm>
            <a:off x="619125" y="2914560"/>
            <a:ext cx="7162800" cy="2505075"/>
          </a:xfrm>
          <a:prstGeom prst="rect">
            <a:avLst/>
          </a:prstGeom>
        </p:spPr>
      </p:pic>
      <p:sp>
        <p:nvSpPr>
          <p:cNvPr id="7" name="Rectangle 6">
            <a:extLst>
              <a:ext uri="{FF2B5EF4-FFF2-40B4-BE49-F238E27FC236}">
                <a16:creationId xmlns:a16="http://schemas.microsoft.com/office/drawing/2014/main" xmlns="" id="{40DD265C-7C3D-407B-956C-64D158F06C15}"/>
              </a:ext>
            </a:extLst>
          </p:cNvPr>
          <p:cNvSpPr/>
          <p:nvPr/>
        </p:nvSpPr>
        <p:spPr>
          <a:xfrm>
            <a:off x="383381" y="5562600"/>
            <a:ext cx="8377237" cy="584775"/>
          </a:xfrm>
          <a:prstGeom prst="rect">
            <a:avLst/>
          </a:prstGeom>
        </p:spPr>
        <p:txBody>
          <a:bodyPr wrap="square">
            <a:spAutoFit/>
          </a:bodyPr>
          <a:lstStyle/>
          <a:p>
            <a:r>
              <a:rPr lang="en-US" sz="1600" dirty="0">
                <a:latin typeface="+mn-lt"/>
              </a:rPr>
              <a:t>In the above screen we gave “X1” as number range and interval for present fiscal year.</a:t>
            </a:r>
          </a:p>
          <a:p>
            <a:r>
              <a:rPr lang="en-US" sz="1600" dirty="0">
                <a:latin typeface="+mn-lt"/>
              </a:rPr>
              <a:t>Save the activity and back to easy access screen.</a:t>
            </a:r>
          </a:p>
        </p:txBody>
      </p:sp>
    </p:spTree>
    <p:extLst>
      <p:ext uri="{BB962C8B-B14F-4D97-AF65-F5344CB8AC3E}">
        <p14:creationId xmlns:p14="http://schemas.microsoft.com/office/powerpoint/2010/main" xmlns="" val="78836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3" name="Content Placeholder 2"/>
          <p:cNvSpPr>
            <a:spLocks noGrp="1"/>
          </p:cNvSpPr>
          <p:nvPr>
            <p:ph idx="1"/>
          </p:nvPr>
        </p:nvSpPr>
        <p:spPr>
          <a:xfrm>
            <a:off x="457200" y="773113"/>
            <a:ext cx="7991475" cy="4867275"/>
          </a:xfrm>
        </p:spPr>
        <p:txBody>
          <a:bodyPr/>
          <a:lstStyle/>
          <a:p>
            <a:pPr marL="0" indent="0">
              <a:buNone/>
            </a:pPr>
            <a:r>
              <a:rPr lang="en-US" b="1" dirty="0"/>
              <a:t>Transaction code: </a:t>
            </a:r>
            <a:r>
              <a:rPr lang="en-US" dirty="0"/>
              <a:t>FBD1</a:t>
            </a:r>
          </a:p>
          <a:p>
            <a:pPr marL="0" indent="0">
              <a:buNone/>
            </a:pPr>
            <a:r>
              <a:rPr lang="en-US" sz="1600" dirty="0"/>
              <a:t>By the above transaction it will display the following screen:</a:t>
            </a:r>
          </a:p>
          <a:p>
            <a:pPr marL="0" indent="0">
              <a:buNone/>
            </a:pPr>
            <a:r>
              <a:rPr lang="en-US" sz="1600" dirty="0"/>
              <a:t>In this example I am posting following entry:</a:t>
            </a:r>
          </a:p>
          <a:p>
            <a:pPr marL="0" indent="0">
              <a:buNone/>
            </a:pPr>
            <a:r>
              <a:rPr lang="en-US" sz="1600" dirty="0"/>
              <a:t>Office rent a/c </a:t>
            </a:r>
            <a:r>
              <a:rPr lang="en-US" sz="1600" dirty="0" err="1"/>
              <a:t>Dr</a:t>
            </a:r>
            <a:r>
              <a:rPr lang="en-US" sz="1600" dirty="0"/>
              <a:t> 5000/-</a:t>
            </a:r>
          </a:p>
          <a:p>
            <a:pPr marL="0" indent="0">
              <a:buNone/>
            </a:pPr>
            <a:r>
              <a:rPr lang="en-US" sz="1600" dirty="0"/>
              <a:t>Salary a/c </a:t>
            </a:r>
            <a:r>
              <a:rPr lang="en-US" sz="1600" dirty="0" err="1"/>
              <a:t>Dr</a:t>
            </a:r>
            <a:r>
              <a:rPr lang="en-US" sz="1600" dirty="0"/>
              <a:t> 6000/-</a:t>
            </a:r>
          </a:p>
          <a:p>
            <a:pPr marL="0" indent="0">
              <a:buNone/>
            </a:pPr>
            <a:r>
              <a:rPr lang="en-US" sz="1600" dirty="0"/>
              <a:t>Land Lease a/c </a:t>
            </a:r>
            <a:r>
              <a:rPr lang="en-US" sz="1600" dirty="0" err="1"/>
              <a:t>Dr</a:t>
            </a:r>
            <a:r>
              <a:rPr lang="en-US" sz="1600" dirty="0"/>
              <a:t> 7000/-</a:t>
            </a:r>
          </a:p>
          <a:p>
            <a:pPr marL="0" indent="0">
              <a:buNone/>
            </a:pPr>
            <a:r>
              <a:rPr lang="en-US" sz="1600" dirty="0"/>
              <a:t>Audit Fee a/c </a:t>
            </a:r>
            <a:r>
              <a:rPr lang="en-US" sz="1600" dirty="0" err="1"/>
              <a:t>Dr</a:t>
            </a:r>
            <a:r>
              <a:rPr lang="en-US" sz="1600" dirty="0"/>
              <a:t> 8000/-</a:t>
            </a:r>
          </a:p>
          <a:p>
            <a:pPr marL="0" indent="0">
              <a:buNone/>
            </a:pPr>
            <a:r>
              <a:rPr lang="en-US" sz="1600" dirty="0"/>
              <a:t>To SBI </a:t>
            </a:r>
            <a:r>
              <a:rPr lang="en-US" sz="1600" dirty="0" err="1"/>
              <a:t>cheque</a:t>
            </a:r>
            <a:r>
              <a:rPr lang="en-US" sz="1600" dirty="0"/>
              <a:t> issue a/c 26000/-</a:t>
            </a:r>
          </a:p>
        </p:txBody>
      </p:sp>
      <p:pic>
        <p:nvPicPr>
          <p:cNvPr id="5" name="Content Placeholder 3">
            <a:extLst>
              <a:ext uri="{FF2B5EF4-FFF2-40B4-BE49-F238E27FC236}">
                <a16:creationId xmlns:a16="http://schemas.microsoft.com/office/drawing/2014/main" xmlns="" id="{95F95F8E-65B1-45CC-94D6-FC223A6CBBF6}"/>
              </a:ext>
            </a:extLst>
          </p:cNvPr>
          <p:cNvPicPr>
            <a:picLocks noChangeAspect="1"/>
          </p:cNvPicPr>
          <p:nvPr/>
        </p:nvPicPr>
        <p:blipFill>
          <a:blip r:embed="rId2" cstate="print"/>
          <a:stretch>
            <a:fillRect/>
          </a:stretch>
        </p:blipFill>
        <p:spPr bwMode="auto">
          <a:xfrm>
            <a:off x="457200" y="3505200"/>
            <a:ext cx="5756275" cy="2942255"/>
          </a:xfrm>
          <a:prstGeom prst="rect">
            <a:avLst/>
          </a:prstGeom>
          <a:noFill/>
          <a:ln w="9525">
            <a:noFill/>
            <a:miter lim="800000"/>
            <a:headEnd/>
            <a:tailEnd/>
          </a:ln>
        </p:spPr>
      </p:pic>
    </p:spTree>
    <p:extLst>
      <p:ext uri="{BB962C8B-B14F-4D97-AF65-F5344CB8AC3E}">
        <p14:creationId xmlns:p14="http://schemas.microsoft.com/office/powerpoint/2010/main" xmlns="" val="1159701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5" name="Rectangle 4">
            <a:extLst>
              <a:ext uri="{FF2B5EF4-FFF2-40B4-BE49-F238E27FC236}">
                <a16:creationId xmlns:a16="http://schemas.microsoft.com/office/drawing/2014/main" xmlns="" id="{30935C66-AA20-4EC0-A64E-0E6EFD510015}"/>
              </a:ext>
            </a:extLst>
          </p:cNvPr>
          <p:cNvSpPr/>
          <p:nvPr/>
        </p:nvSpPr>
        <p:spPr>
          <a:xfrm>
            <a:off x="457200" y="747713"/>
            <a:ext cx="7620000" cy="2308324"/>
          </a:xfrm>
          <a:prstGeom prst="rect">
            <a:avLst/>
          </a:prstGeom>
        </p:spPr>
        <p:txBody>
          <a:bodyPr wrap="square">
            <a:spAutoFit/>
          </a:bodyPr>
          <a:lstStyle/>
          <a:p>
            <a:r>
              <a:rPr lang="en-US" dirty="0">
                <a:latin typeface="TimesNewRomanPSMT"/>
              </a:rPr>
              <a:t>In the above screen enter values:</a:t>
            </a:r>
          </a:p>
          <a:p>
            <a:r>
              <a:rPr lang="en-US" dirty="0">
                <a:latin typeface="TimesNewRomanPSMT"/>
              </a:rPr>
              <a:t>Company code</a:t>
            </a:r>
          </a:p>
          <a:p>
            <a:r>
              <a:rPr lang="en-US" dirty="0">
                <a:latin typeface="TimesNewRomanPSMT"/>
              </a:rPr>
              <a:t>First run on (From which date the run schedule start)</a:t>
            </a:r>
          </a:p>
          <a:p>
            <a:r>
              <a:rPr lang="en-US" dirty="0">
                <a:latin typeface="TimesNewRomanPSMT"/>
              </a:rPr>
              <a:t>Last run on (On which date the run schedule ends)</a:t>
            </a:r>
          </a:p>
          <a:p>
            <a:r>
              <a:rPr lang="en-US" dirty="0">
                <a:latin typeface="TimesNewRomanPSMT"/>
              </a:rPr>
              <a:t>Interval in months</a:t>
            </a:r>
          </a:p>
          <a:p>
            <a:r>
              <a:rPr lang="en-US" dirty="0">
                <a:latin typeface="TimesNewRomanPSMT"/>
              </a:rPr>
              <a:t>Run date (On which date the entry has to be run)</a:t>
            </a:r>
          </a:p>
          <a:p>
            <a:r>
              <a:rPr lang="en-US" dirty="0" err="1">
                <a:latin typeface="TimesNewRomanPSMT"/>
              </a:rPr>
              <a:t>Pstky</a:t>
            </a:r>
            <a:r>
              <a:rPr lang="en-US" dirty="0">
                <a:latin typeface="TimesNewRomanPSMT"/>
              </a:rPr>
              <a:t> (Debit posting key)</a:t>
            </a:r>
          </a:p>
          <a:p>
            <a:r>
              <a:rPr lang="en-US" dirty="0">
                <a:latin typeface="TimesNewRomanPSMT"/>
              </a:rPr>
              <a:t>Account (Debit G/L Account number)</a:t>
            </a:r>
          </a:p>
        </p:txBody>
      </p:sp>
      <p:pic>
        <p:nvPicPr>
          <p:cNvPr id="7" name="Picture 6">
            <a:extLst>
              <a:ext uri="{FF2B5EF4-FFF2-40B4-BE49-F238E27FC236}">
                <a16:creationId xmlns:a16="http://schemas.microsoft.com/office/drawing/2014/main" xmlns="" id="{B3D546BA-2BDC-4640-BB20-1D1BEA8802D6}"/>
              </a:ext>
            </a:extLst>
          </p:cNvPr>
          <p:cNvPicPr>
            <a:picLocks noChangeAspect="1"/>
          </p:cNvPicPr>
          <p:nvPr/>
        </p:nvPicPr>
        <p:blipFill>
          <a:blip r:embed="rId2" cstate="print"/>
          <a:stretch>
            <a:fillRect/>
          </a:stretch>
        </p:blipFill>
        <p:spPr>
          <a:xfrm>
            <a:off x="457200" y="2971800"/>
            <a:ext cx="6096000" cy="3138487"/>
          </a:xfrm>
          <a:prstGeom prst="rect">
            <a:avLst/>
          </a:prstGeom>
        </p:spPr>
      </p:pic>
    </p:spTree>
    <p:extLst>
      <p:ext uri="{BB962C8B-B14F-4D97-AF65-F5344CB8AC3E}">
        <p14:creationId xmlns:p14="http://schemas.microsoft.com/office/powerpoint/2010/main" xmlns="" val="3883716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11" name="Rectangle 10">
            <a:extLst>
              <a:ext uri="{FF2B5EF4-FFF2-40B4-BE49-F238E27FC236}">
                <a16:creationId xmlns:a16="http://schemas.microsoft.com/office/drawing/2014/main" xmlns="" id="{BEE5E395-4EEA-4187-8B48-C5BA5A5E90DF}"/>
              </a:ext>
            </a:extLst>
          </p:cNvPr>
          <p:cNvSpPr/>
          <p:nvPr/>
        </p:nvSpPr>
        <p:spPr>
          <a:xfrm>
            <a:off x="304800" y="828992"/>
            <a:ext cx="8377237" cy="1477328"/>
          </a:xfrm>
          <a:prstGeom prst="rect">
            <a:avLst/>
          </a:prstGeom>
        </p:spPr>
        <p:txBody>
          <a:bodyPr wrap="square">
            <a:spAutoFit/>
          </a:bodyPr>
          <a:lstStyle/>
          <a:p>
            <a:r>
              <a:rPr lang="en-US" dirty="0"/>
              <a:t>In the above screen I entered amount for previous debit item, cost center (if CO is active and Cost Centers are created)</a:t>
            </a:r>
          </a:p>
          <a:p>
            <a:endParaRPr lang="en-US" dirty="0"/>
          </a:p>
          <a:p>
            <a:r>
              <a:rPr lang="en-US" dirty="0"/>
              <a:t>Another debit posting key and another G/L a/c number for next line item and click on enter button so it will display the following screen:</a:t>
            </a:r>
          </a:p>
        </p:txBody>
      </p:sp>
      <p:pic>
        <p:nvPicPr>
          <p:cNvPr id="12" name="Picture 11">
            <a:extLst>
              <a:ext uri="{FF2B5EF4-FFF2-40B4-BE49-F238E27FC236}">
                <a16:creationId xmlns:a16="http://schemas.microsoft.com/office/drawing/2014/main" xmlns="" id="{CBF46278-1085-42C0-9839-E938B3C2C43E}"/>
              </a:ext>
            </a:extLst>
          </p:cNvPr>
          <p:cNvPicPr>
            <a:picLocks noChangeAspect="1"/>
          </p:cNvPicPr>
          <p:nvPr/>
        </p:nvPicPr>
        <p:blipFill>
          <a:blip r:embed="rId2" cstate="print"/>
          <a:stretch>
            <a:fillRect/>
          </a:stretch>
        </p:blipFill>
        <p:spPr>
          <a:xfrm>
            <a:off x="533400" y="2362200"/>
            <a:ext cx="6324600" cy="3352800"/>
          </a:xfrm>
          <a:prstGeom prst="rect">
            <a:avLst/>
          </a:prstGeom>
        </p:spPr>
      </p:pic>
    </p:spTree>
    <p:extLst>
      <p:ext uri="{BB962C8B-B14F-4D97-AF65-F5344CB8AC3E}">
        <p14:creationId xmlns:p14="http://schemas.microsoft.com/office/powerpoint/2010/main" xmlns="" val="2954283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11" name="Rectangle 10">
            <a:extLst>
              <a:ext uri="{FF2B5EF4-FFF2-40B4-BE49-F238E27FC236}">
                <a16:creationId xmlns:a16="http://schemas.microsoft.com/office/drawing/2014/main" xmlns="" id="{BEE5E395-4EEA-4187-8B48-C5BA5A5E90DF}"/>
              </a:ext>
            </a:extLst>
          </p:cNvPr>
          <p:cNvSpPr/>
          <p:nvPr/>
        </p:nvSpPr>
        <p:spPr>
          <a:xfrm>
            <a:off x="380999" y="737553"/>
            <a:ext cx="8377237" cy="1477328"/>
          </a:xfrm>
          <a:prstGeom prst="rect">
            <a:avLst/>
          </a:prstGeom>
        </p:spPr>
        <p:txBody>
          <a:bodyPr wrap="square">
            <a:spAutoFit/>
          </a:bodyPr>
          <a:lstStyle/>
          <a:p>
            <a:r>
              <a:rPr lang="en-US" dirty="0"/>
              <a:t>In the above screen I entered amount for previous debit item, cost center (if CO is active and Cost Centers are created)</a:t>
            </a:r>
          </a:p>
          <a:p>
            <a:endParaRPr lang="en-US" dirty="0"/>
          </a:p>
          <a:p>
            <a:r>
              <a:rPr lang="en-US" dirty="0"/>
              <a:t>Another debit posting key and another G/L a/c number for next line item and click on enter button so it will display the following scree</a:t>
            </a:r>
          </a:p>
        </p:txBody>
      </p:sp>
      <p:pic>
        <p:nvPicPr>
          <p:cNvPr id="3" name="Picture 2">
            <a:extLst>
              <a:ext uri="{FF2B5EF4-FFF2-40B4-BE49-F238E27FC236}">
                <a16:creationId xmlns:a16="http://schemas.microsoft.com/office/drawing/2014/main" xmlns="" id="{4D605C95-E27A-4D4A-B06C-10574E4D3D7B}"/>
              </a:ext>
            </a:extLst>
          </p:cNvPr>
          <p:cNvPicPr>
            <a:picLocks noChangeAspect="1"/>
          </p:cNvPicPr>
          <p:nvPr/>
        </p:nvPicPr>
        <p:blipFill>
          <a:blip r:embed="rId2" cstate="print"/>
          <a:stretch>
            <a:fillRect/>
          </a:stretch>
        </p:blipFill>
        <p:spPr>
          <a:xfrm>
            <a:off x="533400" y="2362200"/>
            <a:ext cx="6705599" cy="3352800"/>
          </a:xfrm>
          <a:prstGeom prst="rect">
            <a:avLst/>
          </a:prstGeom>
        </p:spPr>
      </p:pic>
    </p:spTree>
    <p:extLst>
      <p:ext uri="{BB962C8B-B14F-4D97-AF65-F5344CB8AC3E}">
        <p14:creationId xmlns:p14="http://schemas.microsoft.com/office/powerpoint/2010/main" xmlns="" val="1055904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11" name="Rectangle 10">
            <a:extLst>
              <a:ext uri="{FF2B5EF4-FFF2-40B4-BE49-F238E27FC236}">
                <a16:creationId xmlns:a16="http://schemas.microsoft.com/office/drawing/2014/main" xmlns="" id="{BEE5E395-4EEA-4187-8B48-C5BA5A5E90DF}"/>
              </a:ext>
            </a:extLst>
          </p:cNvPr>
          <p:cNvSpPr/>
          <p:nvPr/>
        </p:nvSpPr>
        <p:spPr>
          <a:xfrm>
            <a:off x="380999" y="737553"/>
            <a:ext cx="8377237" cy="1477328"/>
          </a:xfrm>
          <a:prstGeom prst="rect">
            <a:avLst/>
          </a:prstGeom>
        </p:spPr>
        <p:txBody>
          <a:bodyPr wrap="square">
            <a:spAutoFit/>
          </a:bodyPr>
          <a:lstStyle/>
          <a:p>
            <a:r>
              <a:rPr lang="en-US" dirty="0"/>
              <a:t>In the above screen I entered amount for previous debit item, cost center (if CO is active and Cost Centers are created)</a:t>
            </a:r>
          </a:p>
          <a:p>
            <a:endParaRPr lang="en-US" dirty="0"/>
          </a:p>
          <a:p>
            <a:r>
              <a:rPr lang="en-US" dirty="0"/>
              <a:t>Another debit posting key and another G/L a/c number for next line item and click on enter button so it will display the following screen:</a:t>
            </a:r>
          </a:p>
        </p:txBody>
      </p:sp>
      <p:pic>
        <p:nvPicPr>
          <p:cNvPr id="3" name="Picture 2">
            <a:extLst>
              <a:ext uri="{FF2B5EF4-FFF2-40B4-BE49-F238E27FC236}">
                <a16:creationId xmlns:a16="http://schemas.microsoft.com/office/drawing/2014/main" xmlns="" id="{1536787C-5BA7-4533-94EB-457ED35CE95C}"/>
              </a:ext>
            </a:extLst>
          </p:cNvPr>
          <p:cNvPicPr>
            <a:picLocks noChangeAspect="1"/>
          </p:cNvPicPr>
          <p:nvPr/>
        </p:nvPicPr>
        <p:blipFill>
          <a:blip r:embed="rId2" cstate="print"/>
          <a:stretch>
            <a:fillRect/>
          </a:stretch>
        </p:blipFill>
        <p:spPr>
          <a:xfrm>
            <a:off x="609600" y="2438400"/>
            <a:ext cx="6781800" cy="3352800"/>
          </a:xfrm>
          <a:prstGeom prst="rect">
            <a:avLst/>
          </a:prstGeom>
        </p:spPr>
      </p:pic>
    </p:spTree>
    <p:extLst>
      <p:ext uri="{BB962C8B-B14F-4D97-AF65-F5344CB8AC3E}">
        <p14:creationId xmlns:p14="http://schemas.microsoft.com/office/powerpoint/2010/main" xmlns="" val="3804948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11" name="Rectangle 10">
            <a:extLst>
              <a:ext uri="{FF2B5EF4-FFF2-40B4-BE49-F238E27FC236}">
                <a16:creationId xmlns:a16="http://schemas.microsoft.com/office/drawing/2014/main" xmlns="" id="{BEE5E395-4EEA-4187-8B48-C5BA5A5E90DF}"/>
              </a:ext>
            </a:extLst>
          </p:cNvPr>
          <p:cNvSpPr/>
          <p:nvPr/>
        </p:nvSpPr>
        <p:spPr>
          <a:xfrm>
            <a:off x="380999" y="737553"/>
            <a:ext cx="8377237" cy="5078313"/>
          </a:xfrm>
          <a:prstGeom prst="rect">
            <a:avLst/>
          </a:prstGeom>
        </p:spPr>
        <p:txBody>
          <a:bodyPr wrap="square">
            <a:spAutoFit/>
          </a:bodyPr>
          <a:lstStyle/>
          <a:p>
            <a:r>
              <a:rPr lang="en-US" dirty="0"/>
              <a:t>In the above screen put “*” symbol to amount field and “+” symbol to Text field and press enter button.</a:t>
            </a:r>
          </a:p>
          <a:p>
            <a:endParaRPr lang="en-US" dirty="0"/>
          </a:p>
          <a:p>
            <a:endParaRPr lang="en-US" dirty="0"/>
          </a:p>
          <a:p>
            <a:endParaRPr lang="en-US" dirty="0"/>
          </a:p>
          <a:p>
            <a:r>
              <a:rPr lang="en-US" dirty="0"/>
              <a:t>Now go to menu bar “Document + post” it will display the following message.</a:t>
            </a:r>
          </a:p>
          <a:p>
            <a:endParaRPr lang="en-US" dirty="0"/>
          </a:p>
          <a:p>
            <a:r>
              <a:rPr lang="en-US" dirty="0"/>
              <a:t>In the above message it shows the Recurring document number</a:t>
            </a:r>
          </a:p>
          <a:p>
            <a:r>
              <a:rPr lang="en-US" dirty="0"/>
              <a:t>Back to easy access screen.</a:t>
            </a:r>
          </a:p>
          <a:p>
            <a:endParaRPr lang="en-US" dirty="0"/>
          </a:p>
          <a:p>
            <a:r>
              <a:rPr lang="en-US" b="1" dirty="0"/>
              <a:t>Creation of Run Schedule</a:t>
            </a:r>
          </a:p>
          <a:p>
            <a:endParaRPr lang="en-US" b="1" dirty="0"/>
          </a:p>
          <a:p>
            <a:r>
              <a:rPr lang="en-US" b="1" dirty="0"/>
              <a:t>Transaction Code: </a:t>
            </a:r>
            <a:r>
              <a:rPr lang="en-US" dirty="0"/>
              <a:t>OBC2</a:t>
            </a:r>
          </a:p>
          <a:p>
            <a:r>
              <a:rPr lang="en-US" b="1" dirty="0"/>
              <a:t>Database table: </a:t>
            </a:r>
            <a:r>
              <a:rPr lang="en-US" dirty="0"/>
              <a:t>T054A</a:t>
            </a:r>
          </a:p>
          <a:p>
            <a:r>
              <a:rPr lang="en-US" dirty="0"/>
              <a:t>By above transaction it will display the following window:</a:t>
            </a:r>
            <a:endParaRPr lang="en-US" b="1" dirty="0"/>
          </a:p>
          <a:p>
            <a:endParaRPr lang="en-US" b="1" dirty="0"/>
          </a:p>
          <a:p>
            <a:endParaRPr lang="en-US" b="1" dirty="0"/>
          </a:p>
          <a:p>
            <a:endParaRPr lang="en-US" dirty="0"/>
          </a:p>
        </p:txBody>
      </p:sp>
      <p:pic>
        <p:nvPicPr>
          <p:cNvPr id="3" name="Picture 2">
            <a:extLst>
              <a:ext uri="{FF2B5EF4-FFF2-40B4-BE49-F238E27FC236}">
                <a16:creationId xmlns:a16="http://schemas.microsoft.com/office/drawing/2014/main" xmlns="" id="{3DFA114E-0195-4820-998E-325F7C04BE75}"/>
              </a:ext>
            </a:extLst>
          </p:cNvPr>
          <p:cNvPicPr>
            <a:picLocks noChangeAspect="1"/>
          </p:cNvPicPr>
          <p:nvPr/>
        </p:nvPicPr>
        <p:blipFill>
          <a:blip r:embed="rId2" cstate="print"/>
          <a:stretch>
            <a:fillRect/>
          </a:stretch>
        </p:blipFill>
        <p:spPr>
          <a:xfrm>
            <a:off x="609600" y="1524000"/>
            <a:ext cx="4715214" cy="486641"/>
          </a:xfrm>
          <a:prstGeom prst="rect">
            <a:avLst/>
          </a:prstGeom>
        </p:spPr>
      </p:pic>
      <p:pic>
        <p:nvPicPr>
          <p:cNvPr id="4" name="Picture 3">
            <a:extLst>
              <a:ext uri="{FF2B5EF4-FFF2-40B4-BE49-F238E27FC236}">
                <a16:creationId xmlns:a16="http://schemas.microsoft.com/office/drawing/2014/main" xmlns="" id="{574DCE67-9C22-43BF-86A1-889AECBDCB6A}"/>
              </a:ext>
            </a:extLst>
          </p:cNvPr>
          <p:cNvPicPr>
            <a:picLocks noChangeAspect="1"/>
          </p:cNvPicPr>
          <p:nvPr/>
        </p:nvPicPr>
        <p:blipFill>
          <a:blip r:embed="rId3" cstate="print"/>
          <a:stretch>
            <a:fillRect/>
          </a:stretch>
        </p:blipFill>
        <p:spPr>
          <a:xfrm>
            <a:off x="609600" y="5029201"/>
            <a:ext cx="3352800" cy="1537552"/>
          </a:xfrm>
          <a:prstGeom prst="rect">
            <a:avLst/>
          </a:prstGeom>
        </p:spPr>
      </p:pic>
    </p:spTree>
    <p:extLst>
      <p:ext uri="{BB962C8B-B14F-4D97-AF65-F5344CB8AC3E}">
        <p14:creationId xmlns:p14="http://schemas.microsoft.com/office/powerpoint/2010/main" xmlns="" val="399084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DOCUMENT CONTROL : Contents </a:t>
            </a:r>
            <a:br>
              <a:rPr lang="en-US" dirty="0"/>
            </a:br>
            <a:r>
              <a:rPr lang="en-US" dirty="0"/>
              <a:t>	</a:t>
            </a:r>
          </a:p>
        </p:txBody>
      </p:sp>
      <p:graphicFrame>
        <p:nvGraphicFramePr>
          <p:cNvPr id="5" name="Diagram 4"/>
          <p:cNvGraphicFramePr/>
          <p:nvPr/>
        </p:nvGraphicFramePr>
        <p:xfrm>
          <a:off x="304800" y="1066800"/>
          <a:ext cx="7620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5" name="Rectangle 4">
            <a:extLst>
              <a:ext uri="{FF2B5EF4-FFF2-40B4-BE49-F238E27FC236}">
                <a16:creationId xmlns:a16="http://schemas.microsoft.com/office/drawing/2014/main" xmlns="" id="{CE151486-A697-4C0A-B966-87037B789402}"/>
              </a:ext>
            </a:extLst>
          </p:cNvPr>
          <p:cNvSpPr/>
          <p:nvPr/>
        </p:nvSpPr>
        <p:spPr>
          <a:xfrm>
            <a:off x="457200" y="1100663"/>
            <a:ext cx="7543800" cy="2862322"/>
          </a:xfrm>
          <a:prstGeom prst="rect">
            <a:avLst/>
          </a:prstGeom>
        </p:spPr>
        <p:txBody>
          <a:bodyPr wrap="square">
            <a:spAutoFit/>
          </a:bodyPr>
          <a:lstStyle/>
          <a:p>
            <a:r>
              <a:rPr lang="en-US" dirty="0">
                <a:latin typeface="TimesNewRomanPSMT"/>
              </a:rPr>
              <a:t>In above window enter Run schedule and </a:t>
            </a:r>
            <a:r>
              <a:rPr lang="en-US" dirty="0" err="1">
                <a:latin typeface="TimesNewRomanPSMT"/>
              </a:rPr>
              <a:t>pres</a:t>
            </a:r>
            <a:r>
              <a:rPr lang="en-US" dirty="0">
                <a:latin typeface="TimesNewRomanPSMT"/>
              </a:rPr>
              <a:t> enter it will display the following screen in it click on </a:t>
            </a: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pic>
        <p:nvPicPr>
          <p:cNvPr id="6" name="Picture 5">
            <a:extLst>
              <a:ext uri="{FF2B5EF4-FFF2-40B4-BE49-F238E27FC236}">
                <a16:creationId xmlns:a16="http://schemas.microsoft.com/office/drawing/2014/main" xmlns="" id="{800F5FB8-F7A6-4268-BA5E-C2A91B05BE80}"/>
              </a:ext>
            </a:extLst>
          </p:cNvPr>
          <p:cNvPicPr>
            <a:picLocks noChangeAspect="1"/>
          </p:cNvPicPr>
          <p:nvPr/>
        </p:nvPicPr>
        <p:blipFill>
          <a:blip r:embed="rId2" cstate="print"/>
          <a:stretch>
            <a:fillRect/>
          </a:stretch>
        </p:blipFill>
        <p:spPr>
          <a:xfrm>
            <a:off x="2438400" y="1447800"/>
            <a:ext cx="852938" cy="304800"/>
          </a:xfrm>
          <a:prstGeom prst="rect">
            <a:avLst/>
          </a:prstGeom>
        </p:spPr>
      </p:pic>
      <p:pic>
        <p:nvPicPr>
          <p:cNvPr id="7" name="Picture 6">
            <a:extLst>
              <a:ext uri="{FF2B5EF4-FFF2-40B4-BE49-F238E27FC236}">
                <a16:creationId xmlns:a16="http://schemas.microsoft.com/office/drawing/2014/main" xmlns="" id="{3380D651-F5DF-42F7-884B-1447EF3EE1A4}"/>
              </a:ext>
            </a:extLst>
          </p:cNvPr>
          <p:cNvPicPr>
            <a:picLocks noChangeAspect="1"/>
          </p:cNvPicPr>
          <p:nvPr/>
        </p:nvPicPr>
        <p:blipFill>
          <a:blip r:embed="rId3" cstate="print"/>
          <a:stretch>
            <a:fillRect/>
          </a:stretch>
        </p:blipFill>
        <p:spPr>
          <a:xfrm>
            <a:off x="652454" y="1897322"/>
            <a:ext cx="2471746" cy="2522278"/>
          </a:xfrm>
          <a:prstGeom prst="rect">
            <a:avLst/>
          </a:prstGeom>
        </p:spPr>
      </p:pic>
      <p:sp>
        <p:nvSpPr>
          <p:cNvPr id="8" name="Rectangle 7">
            <a:extLst>
              <a:ext uri="{FF2B5EF4-FFF2-40B4-BE49-F238E27FC236}">
                <a16:creationId xmlns:a16="http://schemas.microsoft.com/office/drawing/2014/main" xmlns="" id="{D50B89ED-F89A-4BF0-81F5-26C0ED8EC036}"/>
              </a:ext>
            </a:extLst>
          </p:cNvPr>
          <p:cNvSpPr/>
          <p:nvPr/>
        </p:nvSpPr>
        <p:spPr>
          <a:xfrm>
            <a:off x="457199" y="4486870"/>
            <a:ext cx="8118475" cy="646331"/>
          </a:xfrm>
          <a:prstGeom prst="rect">
            <a:avLst/>
          </a:prstGeom>
        </p:spPr>
        <p:txBody>
          <a:bodyPr wrap="square">
            <a:spAutoFit/>
          </a:bodyPr>
          <a:lstStyle/>
          <a:p>
            <a:r>
              <a:rPr lang="en-US" dirty="0">
                <a:latin typeface="TimesNewRomanPSMT"/>
              </a:rPr>
              <a:t>In the above screen enter the schedule dates to which you want to run the recurring document. Save the activity and back to SPRO screen.</a:t>
            </a:r>
            <a:endParaRPr lang="en-US" dirty="0"/>
          </a:p>
        </p:txBody>
      </p:sp>
    </p:spTree>
    <p:extLst>
      <p:ext uri="{BB962C8B-B14F-4D97-AF65-F5344CB8AC3E}">
        <p14:creationId xmlns:p14="http://schemas.microsoft.com/office/powerpoint/2010/main" xmlns="" val="1108889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5" name="Rectangle 4">
            <a:extLst>
              <a:ext uri="{FF2B5EF4-FFF2-40B4-BE49-F238E27FC236}">
                <a16:creationId xmlns:a16="http://schemas.microsoft.com/office/drawing/2014/main" xmlns="" id="{CE151486-A697-4C0A-B966-87037B789402}"/>
              </a:ext>
            </a:extLst>
          </p:cNvPr>
          <p:cNvSpPr/>
          <p:nvPr/>
        </p:nvSpPr>
        <p:spPr>
          <a:xfrm>
            <a:off x="457200" y="1100663"/>
            <a:ext cx="7543800" cy="646331"/>
          </a:xfrm>
          <a:prstGeom prst="rect">
            <a:avLst/>
          </a:prstGeom>
        </p:spPr>
        <p:txBody>
          <a:bodyPr wrap="square">
            <a:spAutoFit/>
          </a:bodyPr>
          <a:lstStyle/>
          <a:p>
            <a:endParaRPr lang="en-US" dirty="0">
              <a:latin typeface="TimesNewRomanPSMT"/>
            </a:endParaRPr>
          </a:p>
          <a:p>
            <a:endParaRPr lang="en-US" dirty="0"/>
          </a:p>
        </p:txBody>
      </p:sp>
      <p:sp>
        <p:nvSpPr>
          <p:cNvPr id="9" name="Rectangle 8">
            <a:extLst>
              <a:ext uri="{FF2B5EF4-FFF2-40B4-BE49-F238E27FC236}">
                <a16:creationId xmlns:a16="http://schemas.microsoft.com/office/drawing/2014/main" xmlns="" id="{4AEC7BBB-1C0A-4640-B5F6-FD16BE323D0C}"/>
              </a:ext>
            </a:extLst>
          </p:cNvPr>
          <p:cNvSpPr/>
          <p:nvPr/>
        </p:nvSpPr>
        <p:spPr>
          <a:xfrm>
            <a:off x="457200" y="850389"/>
            <a:ext cx="7543800" cy="2308324"/>
          </a:xfrm>
          <a:prstGeom prst="rect">
            <a:avLst/>
          </a:prstGeom>
        </p:spPr>
        <p:txBody>
          <a:bodyPr wrap="square">
            <a:spAutoFit/>
          </a:bodyPr>
          <a:lstStyle/>
          <a:p>
            <a:r>
              <a:rPr lang="en-US" b="1" dirty="0">
                <a:latin typeface="TimesNewRomanPSMT"/>
              </a:rPr>
              <a:t>View Recurring Document</a:t>
            </a:r>
          </a:p>
          <a:p>
            <a:endParaRPr lang="en-US" dirty="0">
              <a:latin typeface="TimesNewRomanPSMT"/>
            </a:endParaRPr>
          </a:p>
          <a:p>
            <a:r>
              <a:rPr lang="en-US" dirty="0">
                <a:latin typeface="TimesNewRomanPSMT"/>
              </a:rPr>
              <a:t>Transaction Code: F.15</a:t>
            </a:r>
          </a:p>
          <a:p>
            <a:r>
              <a:rPr lang="en-US" dirty="0">
                <a:latin typeface="TimesNewRomanPSMT"/>
              </a:rPr>
              <a:t>By above transaction it will display the following screen:</a:t>
            </a:r>
          </a:p>
          <a:p>
            <a:endParaRPr lang="en-US" dirty="0">
              <a:latin typeface="TimesNewRomanPSMT"/>
            </a:endParaRPr>
          </a:p>
          <a:p>
            <a:endParaRPr lang="en-US" b="1" dirty="0"/>
          </a:p>
          <a:p>
            <a:endParaRPr lang="en-US" b="1" dirty="0"/>
          </a:p>
          <a:p>
            <a:endParaRPr lang="en-US" dirty="0"/>
          </a:p>
        </p:txBody>
      </p:sp>
      <p:pic>
        <p:nvPicPr>
          <p:cNvPr id="3" name="Picture 2">
            <a:extLst>
              <a:ext uri="{FF2B5EF4-FFF2-40B4-BE49-F238E27FC236}">
                <a16:creationId xmlns:a16="http://schemas.microsoft.com/office/drawing/2014/main" xmlns="" id="{1F8CEA85-7A4E-474F-8BAB-F0DA505F2D5F}"/>
              </a:ext>
            </a:extLst>
          </p:cNvPr>
          <p:cNvPicPr>
            <a:picLocks noChangeAspect="1"/>
          </p:cNvPicPr>
          <p:nvPr/>
        </p:nvPicPr>
        <p:blipFill>
          <a:blip r:embed="rId2" cstate="print"/>
          <a:stretch>
            <a:fillRect/>
          </a:stretch>
        </p:blipFill>
        <p:spPr>
          <a:xfrm>
            <a:off x="467360" y="2069513"/>
            <a:ext cx="5987541" cy="1443000"/>
          </a:xfrm>
          <a:prstGeom prst="rect">
            <a:avLst/>
          </a:prstGeom>
        </p:spPr>
      </p:pic>
      <p:sp>
        <p:nvSpPr>
          <p:cNvPr id="4" name="Rectangle 3">
            <a:extLst>
              <a:ext uri="{FF2B5EF4-FFF2-40B4-BE49-F238E27FC236}">
                <a16:creationId xmlns:a16="http://schemas.microsoft.com/office/drawing/2014/main" xmlns="" id="{B0B4DF77-0BB6-4976-8AA0-4CC45437BFAA}"/>
              </a:ext>
            </a:extLst>
          </p:cNvPr>
          <p:cNvSpPr/>
          <p:nvPr/>
        </p:nvSpPr>
        <p:spPr>
          <a:xfrm>
            <a:off x="304800" y="3699288"/>
            <a:ext cx="8377236" cy="646331"/>
          </a:xfrm>
          <a:prstGeom prst="rect">
            <a:avLst/>
          </a:prstGeom>
        </p:spPr>
        <p:txBody>
          <a:bodyPr wrap="square">
            <a:spAutoFit/>
          </a:bodyPr>
          <a:lstStyle/>
          <a:p>
            <a:r>
              <a:rPr lang="en-US" dirty="0">
                <a:latin typeface="TimesNewRomanPSMT"/>
              </a:rPr>
              <a:t>Fill the above parameters and click on executive button so it will display the following screen:</a:t>
            </a:r>
            <a:endParaRPr lang="en-US" dirty="0"/>
          </a:p>
        </p:txBody>
      </p:sp>
      <p:pic>
        <p:nvPicPr>
          <p:cNvPr id="11" name="Picture 10">
            <a:extLst>
              <a:ext uri="{FF2B5EF4-FFF2-40B4-BE49-F238E27FC236}">
                <a16:creationId xmlns:a16="http://schemas.microsoft.com/office/drawing/2014/main" xmlns="" id="{2BE8A1A3-693F-4C0D-BEF2-EC93C237CE2B}"/>
              </a:ext>
            </a:extLst>
          </p:cNvPr>
          <p:cNvPicPr>
            <a:picLocks noChangeAspect="1"/>
          </p:cNvPicPr>
          <p:nvPr/>
        </p:nvPicPr>
        <p:blipFill>
          <a:blip r:embed="rId3" cstate="print"/>
          <a:stretch>
            <a:fillRect/>
          </a:stretch>
        </p:blipFill>
        <p:spPr>
          <a:xfrm>
            <a:off x="426720" y="4455088"/>
            <a:ext cx="6964680" cy="1629800"/>
          </a:xfrm>
          <a:prstGeom prst="rect">
            <a:avLst/>
          </a:prstGeom>
        </p:spPr>
      </p:pic>
    </p:spTree>
    <p:extLst>
      <p:ext uri="{BB962C8B-B14F-4D97-AF65-F5344CB8AC3E}">
        <p14:creationId xmlns:p14="http://schemas.microsoft.com/office/powerpoint/2010/main" xmlns="" val="2399635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5" name="Rectangle 4">
            <a:extLst>
              <a:ext uri="{FF2B5EF4-FFF2-40B4-BE49-F238E27FC236}">
                <a16:creationId xmlns:a16="http://schemas.microsoft.com/office/drawing/2014/main" xmlns="" id="{CE151486-A697-4C0A-B966-87037B789402}"/>
              </a:ext>
            </a:extLst>
          </p:cNvPr>
          <p:cNvSpPr/>
          <p:nvPr/>
        </p:nvSpPr>
        <p:spPr>
          <a:xfrm>
            <a:off x="457200" y="1100663"/>
            <a:ext cx="7543800" cy="646331"/>
          </a:xfrm>
          <a:prstGeom prst="rect">
            <a:avLst/>
          </a:prstGeom>
        </p:spPr>
        <p:txBody>
          <a:bodyPr wrap="square">
            <a:spAutoFit/>
          </a:bodyPr>
          <a:lstStyle/>
          <a:p>
            <a:endParaRPr lang="en-US" dirty="0">
              <a:latin typeface="TimesNewRomanPSMT"/>
            </a:endParaRPr>
          </a:p>
          <a:p>
            <a:endParaRPr lang="en-US" dirty="0"/>
          </a:p>
        </p:txBody>
      </p:sp>
      <p:sp>
        <p:nvSpPr>
          <p:cNvPr id="9" name="Rectangle 8">
            <a:extLst>
              <a:ext uri="{FF2B5EF4-FFF2-40B4-BE49-F238E27FC236}">
                <a16:creationId xmlns:a16="http://schemas.microsoft.com/office/drawing/2014/main" xmlns="" id="{4AEC7BBB-1C0A-4640-B5F6-FD16BE323D0C}"/>
              </a:ext>
            </a:extLst>
          </p:cNvPr>
          <p:cNvSpPr/>
          <p:nvPr/>
        </p:nvSpPr>
        <p:spPr>
          <a:xfrm>
            <a:off x="457200" y="850389"/>
            <a:ext cx="7543800" cy="2308324"/>
          </a:xfrm>
          <a:prstGeom prst="rect">
            <a:avLst/>
          </a:prstGeom>
        </p:spPr>
        <p:txBody>
          <a:bodyPr wrap="square">
            <a:spAutoFit/>
          </a:bodyPr>
          <a:lstStyle/>
          <a:p>
            <a:r>
              <a:rPr lang="en-US" b="1" dirty="0"/>
              <a:t>Execute Recurring Document</a:t>
            </a:r>
          </a:p>
          <a:p>
            <a:endParaRPr lang="en-US" b="1" dirty="0"/>
          </a:p>
          <a:p>
            <a:r>
              <a:rPr lang="en-US" b="1" dirty="0"/>
              <a:t>Transaction Code: </a:t>
            </a:r>
            <a:r>
              <a:rPr lang="en-US" dirty="0"/>
              <a:t>F.14</a:t>
            </a:r>
            <a:endParaRPr lang="en-US" b="1" dirty="0"/>
          </a:p>
          <a:p>
            <a:r>
              <a:rPr lang="en-US" dirty="0"/>
              <a:t>By above transaction it will display the following screen:</a:t>
            </a:r>
            <a:endParaRPr lang="en-US" b="1" dirty="0"/>
          </a:p>
          <a:p>
            <a:endParaRPr lang="en-US" b="1" dirty="0"/>
          </a:p>
          <a:p>
            <a:endParaRPr lang="en-US" b="1" dirty="0"/>
          </a:p>
          <a:p>
            <a:endParaRPr lang="en-US" b="1" dirty="0"/>
          </a:p>
          <a:p>
            <a:endParaRPr lang="en-US" dirty="0"/>
          </a:p>
        </p:txBody>
      </p:sp>
      <p:pic>
        <p:nvPicPr>
          <p:cNvPr id="6" name="Picture 5">
            <a:extLst>
              <a:ext uri="{FF2B5EF4-FFF2-40B4-BE49-F238E27FC236}">
                <a16:creationId xmlns:a16="http://schemas.microsoft.com/office/drawing/2014/main" xmlns="" id="{2016408F-FAE3-4789-83CD-21C208A36F12}"/>
              </a:ext>
            </a:extLst>
          </p:cNvPr>
          <p:cNvPicPr>
            <a:picLocks noChangeAspect="1"/>
          </p:cNvPicPr>
          <p:nvPr/>
        </p:nvPicPr>
        <p:blipFill>
          <a:blip r:embed="rId2" cstate="print"/>
          <a:stretch>
            <a:fillRect/>
          </a:stretch>
        </p:blipFill>
        <p:spPr>
          <a:xfrm>
            <a:off x="457200" y="2179688"/>
            <a:ext cx="6019800" cy="3039200"/>
          </a:xfrm>
          <a:prstGeom prst="rect">
            <a:avLst/>
          </a:prstGeom>
        </p:spPr>
      </p:pic>
    </p:spTree>
    <p:extLst>
      <p:ext uri="{BB962C8B-B14F-4D97-AF65-F5344CB8AC3E}">
        <p14:creationId xmlns:p14="http://schemas.microsoft.com/office/powerpoint/2010/main" xmlns="" val="2875274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3" name="Rectangle 2">
            <a:extLst>
              <a:ext uri="{FF2B5EF4-FFF2-40B4-BE49-F238E27FC236}">
                <a16:creationId xmlns:a16="http://schemas.microsoft.com/office/drawing/2014/main" xmlns="" id="{1406DBDA-E246-4115-8B29-C395573CE866}"/>
              </a:ext>
            </a:extLst>
          </p:cNvPr>
          <p:cNvSpPr/>
          <p:nvPr/>
        </p:nvSpPr>
        <p:spPr>
          <a:xfrm>
            <a:off x="381000" y="773113"/>
            <a:ext cx="8564562" cy="2585323"/>
          </a:xfrm>
          <a:prstGeom prst="rect">
            <a:avLst/>
          </a:prstGeom>
        </p:spPr>
        <p:txBody>
          <a:bodyPr wrap="square">
            <a:spAutoFit/>
          </a:bodyPr>
          <a:lstStyle/>
          <a:p>
            <a:r>
              <a:rPr lang="en-US" dirty="0">
                <a:latin typeface="TimesNewRomanPSMT"/>
              </a:rPr>
              <a:t>In the above screen enter the parameters like:</a:t>
            </a:r>
          </a:p>
          <a:p>
            <a:r>
              <a:rPr lang="en-US" dirty="0">
                <a:latin typeface="TimesNewRomanPSMT"/>
              </a:rPr>
              <a:t>Company Code</a:t>
            </a:r>
          </a:p>
          <a:p>
            <a:r>
              <a:rPr lang="en-US" dirty="0">
                <a:latin typeface="TimesNewRomanPSMT"/>
              </a:rPr>
              <a:t>Document Number</a:t>
            </a:r>
          </a:p>
          <a:p>
            <a:r>
              <a:rPr lang="en-US" dirty="0">
                <a:latin typeface="TimesNewRomanPSMT"/>
              </a:rPr>
              <a:t>Fiscal Year</a:t>
            </a:r>
          </a:p>
          <a:p>
            <a:r>
              <a:rPr lang="en-US" dirty="0">
                <a:latin typeface="TimesNewRomanPSMT"/>
              </a:rPr>
              <a:t>Settlement period</a:t>
            </a:r>
          </a:p>
          <a:p>
            <a:r>
              <a:rPr lang="en-US" dirty="0">
                <a:latin typeface="TimesNewRomanPSMT"/>
              </a:rPr>
              <a:t>Batch Input Session Name</a:t>
            </a:r>
          </a:p>
          <a:p>
            <a:endParaRPr lang="en-US" dirty="0">
              <a:latin typeface="TimesNewRomanPSMT"/>
            </a:endParaRPr>
          </a:p>
          <a:p>
            <a:r>
              <a:rPr lang="en-US" dirty="0">
                <a:latin typeface="TimesNewRomanPSMT"/>
              </a:rPr>
              <a:t>Enter the above parameter and click on Executive button so it will display the following message.</a:t>
            </a:r>
            <a:endParaRPr lang="en-US" dirty="0"/>
          </a:p>
        </p:txBody>
      </p:sp>
      <p:pic>
        <p:nvPicPr>
          <p:cNvPr id="4" name="Picture 3">
            <a:extLst>
              <a:ext uri="{FF2B5EF4-FFF2-40B4-BE49-F238E27FC236}">
                <a16:creationId xmlns:a16="http://schemas.microsoft.com/office/drawing/2014/main" xmlns="" id="{559AD4DD-5F43-4889-844D-EDE57AAAE8F5}"/>
              </a:ext>
            </a:extLst>
          </p:cNvPr>
          <p:cNvPicPr>
            <a:picLocks noChangeAspect="1"/>
          </p:cNvPicPr>
          <p:nvPr/>
        </p:nvPicPr>
        <p:blipFill>
          <a:blip r:embed="rId2" cstate="print"/>
          <a:stretch>
            <a:fillRect/>
          </a:stretch>
        </p:blipFill>
        <p:spPr>
          <a:xfrm>
            <a:off x="457200" y="3519885"/>
            <a:ext cx="2819400" cy="476206"/>
          </a:xfrm>
          <a:prstGeom prst="rect">
            <a:avLst/>
          </a:prstGeom>
        </p:spPr>
      </p:pic>
      <p:pic>
        <p:nvPicPr>
          <p:cNvPr id="7" name="Picture 6">
            <a:extLst>
              <a:ext uri="{FF2B5EF4-FFF2-40B4-BE49-F238E27FC236}">
                <a16:creationId xmlns:a16="http://schemas.microsoft.com/office/drawing/2014/main" xmlns="" id="{748DC593-7B60-4C1D-B5E5-7A7A056EDFA1}"/>
              </a:ext>
            </a:extLst>
          </p:cNvPr>
          <p:cNvPicPr>
            <a:picLocks noChangeAspect="1"/>
          </p:cNvPicPr>
          <p:nvPr/>
        </p:nvPicPr>
        <p:blipFill>
          <a:blip r:embed="rId3" cstate="print"/>
          <a:stretch>
            <a:fillRect/>
          </a:stretch>
        </p:blipFill>
        <p:spPr>
          <a:xfrm>
            <a:off x="457200" y="4157539"/>
            <a:ext cx="6096000" cy="1927347"/>
          </a:xfrm>
          <a:prstGeom prst="rect">
            <a:avLst/>
          </a:prstGeom>
        </p:spPr>
      </p:pic>
    </p:spTree>
    <p:extLst>
      <p:ext uri="{BB962C8B-B14F-4D97-AF65-F5344CB8AC3E}">
        <p14:creationId xmlns:p14="http://schemas.microsoft.com/office/powerpoint/2010/main" xmlns="" val="1553893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Parking Document </a:t>
            </a:r>
          </a:p>
        </p:txBody>
      </p:sp>
      <p:sp>
        <p:nvSpPr>
          <p:cNvPr id="3" name="Rectangle 2">
            <a:extLst>
              <a:ext uri="{FF2B5EF4-FFF2-40B4-BE49-F238E27FC236}">
                <a16:creationId xmlns:a16="http://schemas.microsoft.com/office/drawing/2014/main" xmlns="" id="{1406DBDA-E246-4115-8B29-C395573CE866}"/>
              </a:ext>
            </a:extLst>
          </p:cNvPr>
          <p:cNvSpPr/>
          <p:nvPr/>
        </p:nvSpPr>
        <p:spPr>
          <a:xfrm>
            <a:off x="381000" y="773113"/>
            <a:ext cx="8564562" cy="5632311"/>
          </a:xfrm>
          <a:prstGeom prst="rect">
            <a:avLst/>
          </a:prstGeom>
        </p:spPr>
        <p:txBody>
          <a:bodyPr wrap="square">
            <a:spAutoFit/>
          </a:bodyPr>
          <a:lstStyle/>
          <a:p>
            <a:r>
              <a:rPr lang="en-US" dirty="0">
                <a:latin typeface="TimesNewRomanPSMT"/>
              </a:rPr>
              <a:t>These documents are used to enter or store incomplete documents in SAP. These documents can be complete or checked and then post at a later date. Parked document information won’t be update with any of G/L till is post again.</a:t>
            </a:r>
          </a:p>
          <a:p>
            <a:r>
              <a:rPr lang="en-US" dirty="0">
                <a:latin typeface="TimesNewRomanPSMT"/>
              </a:rPr>
              <a:t>You can park data relating to customers, vendors, G/L accounts, and asset accounts. There is an additional fast entry function for G/L accounts. For assets, you can only enter acquisitions. Furthermore, you can park tax information and</a:t>
            </a:r>
          </a:p>
          <a:p>
            <a:r>
              <a:rPr lang="en-US" dirty="0">
                <a:latin typeface="TimesNewRomanPSMT"/>
              </a:rPr>
              <a:t>special sales, but you cannot park special sales for bills of exchange or down payments.</a:t>
            </a:r>
          </a:p>
          <a:p>
            <a:endParaRPr lang="en-US" dirty="0">
              <a:latin typeface="TimesNewRomanPSMT"/>
            </a:endParaRPr>
          </a:p>
          <a:p>
            <a:r>
              <a:rPr lang="en-US" dirty="0">
                <a:latin typeface="TimesNewRomanPSMT"/>
              </a:rPr>
              <a:t>SAP provides two transactions for document parking: the standard transaction and the single screen transaction (Enjoy).</a:t>
            </a:r>
          </a:p>
          <a:p>
            <a:endParaRPr lang="en-US" dirty="0">
              <a:latin typeface="TimesNewRomanPSMT"/>
            </a:endParaRPr>
          </a:p>
          <a:p>
            <a:r>
              <a:rPr lang="en-US" dirty="0">
                <a:latin typeface="TimesNewRomanPSMT"/>
              </a:rPr>
              <a:t>You can also check the document for completeness. For example, the system checks whether the document balance is zero and whether entries have been made in all required entry fields (such as posting key and account number).</a:t>
            </a:r>
          </a:p>
          <a:p>
            <a:endParaRPr lang="en-US" dirty="0">
              <a:latin typeface="TimesNewRomanPSMT"/>
            </a:endParaRPr>
          </a:p>
          <a:p>
            <a:r>
              <a:rPr lang="en-US" dirty="0">
                <a:latin typeface="TimesNewRomanPSMT"/>
              </a:rPr>
              <a:t>The authorization checks performed for document parking are basically the same as those performed for standard document entry and processing. The assignment of authorizations enables the system to differentiate between users who can only park documents and those who can park and post documents.</a:t>
            </a:r>
          </a:p>
          <a:p>
            <a:endParaRPr lang="en-US" dirty="0">
              <a:latin typeface="TimesNewRomanPSMT"/>
            </a:endParaRPr>
          </a:p>
        </p:txBody>
      </p:sp>
    </p:spTree>
    <p:extLst>
      <p:ext uri="{BB962C8B-B14F-4D97-AF65-F5344CB8AC3E}">
        <p14:creationId xmlns:p14="http://schemas.microsoft.com/office/powerpoint/2010/main" xmlns="" val="2838228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Parking Document </a:t>
            </a:r>
          </a:p>
        </p:txBody>
      </p:sp>
      <p:sp>
        <p:nvSpPr>
          <p:cNvPr id="3" name="Rectangle 2">
            <a:extLst>
              <a:ext uri="{FF2B5EF4-FFF2-40B4-BE49-F238E27FC236}">
                <a16:creationId xmlns:a16="http://schemas.microsoft.com/office/drawing/2014/main" xmlns="" id="{1406DBDA-E246-4115-8B29-C395573CE866}"/>
              </a:ext>
            </a:extLst>
          </p:cNvPr>
          <p:cNvSpPr/>
          <p:nvPr/>
        </p:nvSpPr>
        <p:spPr>
          <a:xfrm>
            <a:off x="381000" y="773113"/>
            <a:ext cx="8564562" cy="3139321"/>
          </a:xfrm>
          <a:prstGeom prst="rect">
            <a:avLst/>
          </a:prstGeom>
        </p:spPr>
        <p:txBody>
          <a:bodyPr wrap="square">
            <a:spAutoFit/>
          </a:bodyPr>
          <a:lstStyle/>
          <a:p>
            <a:r>
              <a:rPr lang="en-US" dirty="0">
                <a:latin typeface="TimesNewRomanPSMT"/>
              </a:rPr>
              <a:t>No tolerance checks are performed. The system checks for erroneous entries. For example, you cannot enter an undefined business area. You can use account assignment models when parking documents, but not reference documents.</a:t>
            </a:r>
          </a:p>
          <a:p>
            <a:endParaRPr lang="en-US" b="1" dirty="0"/>
          </a:p>
          <a:p>
            <a:r>
              <a:rPr lang="en-US" b="1" dirty="0">
                <a:latin typeface="TimesNewRomanPSMT"/>
              </a:rPr>
              <a:t>Transaction Code: F-02</a:t>
            </a:r>
          </a:p>
          <a:p>
            <a:r>
              <a:rPr lang="en-US" dirty="0">
                <a:latin typeface="TimesNewRomanPSMT"/>
              </a:rPr>
              <a:t>By above transaction code it will display the following screen,</a:t>
            </a:r>
          </a:p>
          <a:p>
            <a:r>
              <a:rPr lang="en-US" dirty="0">
                <a:latin typeface="TimesNewRomanPSMT"/>
              </a:rPr>
              <a:t>In the following transaction we are trying post “Machinery Maintains </a:t>
            </a:r>
            <a:r>
              <a:rPr lang="en-US" dirty="0" err="1">
                <a:latin typeface="TimesNewRomanPSMT"/>
              </a:rPr>
              <a:t>exp</a:t>
            </a:r>
            <a:r>
              <a:rPr lang="en-US" dirty="0">
                <a:latin typeface="TimesNewRomanPSMT"/>
              </a:rPr>
              <a:t>”</a:t>
            </a:r>
          </a:p>
          <a:p>
            <a:endParaRPr lang="en-US" dirty="0">
              <a:latin typeface="TimesNewRomanPSMT"/>
            </a:endParaRPr>
          </a:p>
          <a:p>
            <a:endParaRPr lang="en-US" dirty="0">
              <a:latin typeface="TimesNewRomanPSMT"/>
            </a:endParaRPr>
          </a:p>
          <a:p>
            <a:endParaRPr lang="en-US" dirty="0">
              <a:latin typeface="TimesNewRomanPSMT"/>
            </a:endParaRPr>
          </a:p>
          <a:p>
            <a:endParaRPr lang="en-US" dirty="0">
              <a:latin typeface="TimesNewRomanPSMT"/>
            </a:endParaRPr>
          </a:p>
        </p:txBody>
      </p:sp>
      <p:pic>
        <p:nvPicPr>
          <p:cNvPr id="4" name="Picture 3">
            <a:extLst>
              <a:ext uri="{FF2B5EF4-FFF2-40B4-BE49-F238E27FC236}">
                <a16:creationId xmlns:a16="http://schemas.microsoft.com/office/drawing/2014/main" xmlns="" id="{2EE6D35A-B8C7-4E76-88C4-DCCA56EAA97C}"/>
              </a:ext>
            </a:extLst>
          </p:cNvPr>
          <p:cNvPicPr>
            <a:picLocks noChangeAspect="1"/>
          </p:cNvPicPr>
          <p:nvPr/>
        </p:nvPicPr>
        <p:blipFill>
          <a:blip r:embed="rId2" cstate="print"/>
          <a:stretch>
            <a:fillRect/>
          </a:stretch>
        </p:blipFill>
        <p:spPr>
          <a:xfrm>
            <a:off x="406400" y="2895600"/>
            <a:ext cx="5918200" cy="2157600"/>
          </a:xfrm>
          <a:prstGeom prst="rect">
            <a:avLst/>
          </a:prstGeom>
        </p:spPr>
      </p:pic>
      <p:sp>
        <p:nvSpPr>
          <p:cNvPr id="5" name="Rectangle 4">
            <a:extLst>
              <a:ext uri="{FF2B5EF4-FFF2-40B4-BE49-F238E27FC236}">
                <a16:creationId xmlns:a16="http://schemas.microsoft.com/office/drawing/2014/main" xmlns="" id="{98473B57-41A3-48DC-A3B6-B83488A1A590}"/>
              </a:ext>
            </a:extLst>
          </p:cNvPr>
          <p:cNvSpPr/>
          <p:nvPr/>
        </p:nvSpPr>
        <p:spPr>
          <a:xfrm>
            <a:off x="304800" y="5048120"/>
            <a:ext cx="8001000" cy="1200329"/>
          </a:xfrm>
          <a:prstGeom prst="rect">
            <a:avLst/>
          </a:prstGeom>
        </p:spPr>
        <p:txBody>
          <a:bodyPr wrap="square">
            <a:spAutoFit/>
          </a:bodyPr>
          <a:lstStyle/>
          <a:p>
            <a:endParaRPr lang="en-US" dirty="0">
              <a:latin typeface="TimesNewRomanPSMT"/>
            </a:endParaRPr>
          </a:p>
          <a:p>
            <a:r>
              <a:rPr lang="en-US" dirty="0">
                <a:latin typeface="TimesNewRomanPSMT"/>
              </a:rPr>
              <a:t>In the above screen give all information as I shown.</a:t>
            </a:r>
          </a:p>
          <a:p>
            <a:r>
              <a:rPr lang="en-US" dirty="0">
                <a:latin typeface="TimesNewRomanPSMT"/>
              </a:rPr>
              <a:t>Posting key is 40 (G/L Debit) and account is Machine maintains </a:t>
            </a:r>
            <a:r>
              <a:rPr lang="en-US" dirty="0" err="1">
                <a:latin typeface="TimesNewRomanPSMT"/>
              </a:rPr>
              <a:t>exp</a:t>
            </a:r>
            <a:r>
              <a:rPr lang="en-US" dirty="0">
                <a:latin typeface="TimesNewRomanPSMT"/>
              </a:rPr>
              <a:t> G/L.</a:t>
            </a:r>
          </a:p>
          <a:p>
            <a:r>
              <a:rPr lang="en-US" dirty="0">
                <a:latin typeface="TimesNewRomanPSMT"/>
              </a:rPr>
              <a:t>Now press enter button so it will display the following screen:</a:t>
            </a:r>
            <a:endParaRPr lang="en-US" dirty="0"/>
          </a:p>
        </p:txBody>
      </p:sp>
    </p:spTree>
    <p:extLst>
      <p:ext uri="{BB962C8B-B14F-4D97-AF65-F5344CB8AC3E}">
        <p14:creationId xmlns:p14="http://schemas.microsoft.com/office/powerpoint/2010/main" xmlns="" val="20100683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Parking Document </a:t>
            </a:r>
          </a:p>
        </p:txBody>
      </p:sp>
      <p:pic>
        <p:nvPicPr>
          <p:cNvPr id="6" name="Picture 5">
            <a:extLst>
              <a:ext uri="{FF2B5EF4-FFF2-40B4-BE49-F238E27FC236}">
                <a16:creationId xmlns:a16="http://schemas.microsoft.com/office/drawing/2014/main" xmlns="" id="{272AF47F-9BD4-4159-B6A9-03A923D159E7}"/>
              </a:ext>
            </a:extLst>
          </p:cNvPr>
          <p:cNvPicPr>
            <a:picLocks noChangeAspect="1"/>
          </p:cNvPicPr>
          <p:nvPr/>
        </p:nvPicPr>
        <p:blipFill>
          <a:blip r:embed="rId2" cstate="print"/>
          <a:stretch>
            <a:fillRect/>
          </a:stretch>
        </p:blipFill>
        <p:spPr>
          <a:xfrm>
            <a:off x="533400" y="914400"/>
            <a:ext cx="5181600" cy="3433600"/>
          </a:xfrm>
          <a:prstGeom prst="rect">
            <a:avLst/>
          </a:prstGeom>
        </p:spPr>
      </p:pic>
      <p:sp>
        <p:nvSpPr>
          <p:cNvPr id="7" name="Rectangle 6">
            <a:extLst>
              <a:ext uri="{FF2B5EF4-FFF2-40B4-BE49-F238E27FC236}">
                <a16:creationId xmlns:a16="http://schemas.microsoft.com/office/drawing/2014/main" xmlns="" id="{1AB587E7-9087-4E31-B64B-7E98F7C69AD7}"/>
              </a:ext>
            </a:extLst>
          </p:cNvPr>
          <p:cNvSpPr/>
          <p:nvPr/>
        </p:nvSpPr>
        <p:spPr>
          <a:xfrm>
            <a:off x="533399" y="4368320"/>
            <a:ext cx="8042275" cy="923330"/>
          </a:xfrm>
          <a:prstGeom prst="rect">
            <a:avLst/>
          </a:prstGeom>
        </p:spPr>
        <p:txBody>
          <a:bodyPr wrap="square">
            <a:spAutoFit/>
          </a:bodyPr>
          <a:lstStyle/>
          <a:p>
            <a:r>
              <a:rPr lang="en-US" dirty="0">
                <a:latin typeface="TimesNewRomanPSMT"/>
              </a:rPr>
              <a:t>In the above screen I has provided debit amount as “125000/-” and cost center but I don’t have credit information now so I am parking this entry in the middle as below:</a:t>
            </a:r>
          </a:p>
          <a:p>
            <a:r>
              <a:rPr lang="en-US" dirty="0">
                <a:latin typeface="TimesNewRomanPSMT"/>
              </a:rPr>
              <a:t>Now go to menu bar “Document + Park” it will display the following screen:</a:t>
            </a:r>
            <a:endParaRPr lang="en-US" dirty="0"/>
          </a:p>
        </p:txBody>
      </p:sp>
      <p:pic>
        <p:nvPicPr>
          <p:cNvPr id="8" name="Picture 7">
            <a:extLst>
              <a:ext uri="{FF2B5EF4-FFF2-40B4-BE49-F238E27FC236}">
                <a16:creationId xmlns:a16="http://schemas.microsoft.com/office/drawing/2014/main" xmlns="" id="{F47C3B0A-0AC0-4B4F-BB4F-1A701B53BE29}"/>
              </a:ext>
            </a:extLst>
          </p:cNvPr>
          <p:cNvPicPr>
            <a:picLocks noChangeAspect="1"/>
          </p:cNvPicPr>
          <p:nvPr/>
        </p:nvPicPr>
        <p:blipFill>
          <a:blip r:embed="rId3" cstate="print"/>
          <a:stretch>
            <a:fillRect/>
          </a:stretch>
        </p:blipFill>
        <p:spPr>
          <a:xfrm>
            <a:off x="533399" y="5410200"/>
            <a:ext cx="3276600" cy="381000"/>
          </a:xfrm>
          <a:prstGeom prst="rect">
            <a:avLst/>
          </a:prstGeom>
        </p:spPr>
      </p:pic>
    </p:spTree>
    <p:extLst>
      <p:ext uri="{BB962C8B-B14F-4D97-AF65-F5344CB8AC3E}">
        <p14:creationId xmlns:p14="http://schemas.microsoft.com/office/powerpoint/2010/main" xmlns="" val="2205598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Parked Document </a:t>
            </a:r>
          </a:p>
        </p:txBody>
      </p:sp>
      <p:sp>
        <p:nvSpPr>
          <p:cNvPr id="7" name="Rectangle 6">
            <a:extLst>
              <a:ext uri="{FF2B5EF4-FFF2-40B4-BE49-F238E27FC236}">
                <a16:creationId xmlns:a16="http://schemas.microsoft.com/office/drawing/2014/main" xmlns="" id="{6AF34F47-898C-4C9D-9940-DE9B10D5BB2D}"/>
              </a:ext>
            </a:extLst>
          </p:cNvPr>
          <p:cNvSpPr/>
          <p:nvPr/>
        </p:nvSpPr>
        <p:spPr>
          <a:xfrm>
            <a:off x="304800" y="668825"/>
            <a:ext cx="7924800" cy="646331"/>
          </a:xfrm>
          <a:prstGeom prst="rect">
            <a:avLst/>
          </a:prstGeom>
        </p:spPr>
        <p:txBody>
          <a:bodyPr wrap="square">
            <a:spAutoFit/>
          </a:bodyPr>
          <a:lstStyle/>
          <a:p>
            <a:r>
              <a:rPr lang="en-US" b="1" dirty="0">
                <a:latin typeface="Times New Roman" panose="02020603050405020304" pitchFamily="18" charset="0"/>
              </a:rPr>
              <a:t>Transaction Code: </a:t>
            </a:r>
            <a:r>
              <a:rPr lang="en-US" dirty="0">
                <a:latin typeface="TimesNewRomanPSMT"/>
              </a:rPr>
              <a:t>FBV0</a:t>
            </a:r>
          </a:p>
          <a:p>
            <a:r>
              <a:rPr lang="en-US" dirty="0">
                <a:latin typeface="TimesNewRomanPSMT"/>
              </a:rPr>
              <a:t>By above transaction code it will display the following screen,</a:t>
            </a:r>
            <a:endParaRPr lang="en-US" dirty="0"/>
          </a:p>
        </p:txBody>
      </p:sp>
      <p:pic>
        <p:nvPicPr>
          <p:cNvPr id="8" name="Picture 7">
            <a:extLst>
              <a:ext uri="{FF2B5EF4-FFF2-40B4-BE49-F238E27FC236}">
                <a16:creationId xmlns:a16="http://schemas.microsoft.com/office/drawing/2014/main" xmlns="" id="{D291DE39-8C18-42A3-83C2-2F65C8F015FD}"/>
              </a:ext>
            </a:extLst>
          </p:cNvPr>
          <p:cNvPicPr>
            <a:picLocks noChangeAspect="1"/>
          </p:cNvPicPr>
          <p:nvPr/>
        </p:nvPicPr>
        <p:blipFill>
          <a:blip r:embed="rId2" cstate="print"/>
          <a:stretch>
            <a:fillRect/>
          </a:stretch>
        </p:blipFill>
        <p:spPr>
          <a:xfrm>
            <a:off x="431800" y="1534035"/>
            <a:ext cx="4246880" cy="1571800"/>
          </a:xfrm>
          <a:prstGeom prst="rect">
            <a:avLst/>
          </a:prstGeom>
        </p:spPr>
      </p:pic>
      <p:sp>
        <p:nvSpPr>
          <p:cNvPr id="9" name="Rectangle 8">
            <a:extLst>
              <a:ext uri="{FF2B5EF4-FFF2-40B4-BE49-F238E27FC236}">
                <a16:creationId xmlns:a16="http://schemas.microsoft.com/office/drawing/2014/main" xmlns="" id="{3439BFF5-61E3-40F5-A110-08522FDAA6E8}"/>
              </a:ext>
            </a:extLst>
          </p:cNvPr>
          <p:cNvSpPr/>
          <p:nvPr/>
        </p:nvSpPr>
        <p:spPr>
          <a:xfrm>
            <a:off x="320040" y="3267417"/>
            <a:ext cx="7924800" cy="646331"/>
          </a:xfrm>
          <a:prstGeom prst="rect">
            <a:avLst/>
          </a:prstGeom>
        </p:spPr>
        <p:txBody>
          <a:bodyPr wrap="square">
            <a:spAutoFit/>
          </a:bodyPr>
          <a:lstStyle/>
          <a:p>
            <a:r>
              <a:rPr lang="en-US" dirty="0">
                <a:latin typeface="TimesNewRomanPSMT"/>
              </a:rPr>
              <a:t>In the above screen enter Company Code, Parked Document Number, Fiscal Year and press enter button so it will display the following screen:</a:t>
            </a:r>
            <a:endParaRPr lang="en-US" dirty="0"/>
          </a:p>
        </p:txBody>
      </p:sp>
      <p:pic>
        <p:nvPicPr>
          <p:cNvPr id="10" name="Picture 9">
            <a:extLst>
              <a:ext uri="{FF2B5EF4-FFF2-40B4-BE49-F238E27FC236}">
                <a16:creationId xmlns:a16="http://schemas.microsoft.com/office/drawing/2014/main" xmlns="" id="{A751F05C-66A7-4DBE-BD2E-F5B533D47520}"/>
              </a:ext>
            </a:extLst>
          </p:cNvPr>
          <p:cNvPicPr>
            <a:picLocks noChangeAspect="1"/>
          </p:cNvPicPr>
          <p:nvPr/>
        </p:nvPicPr>
        <p:blipFill>
          <a:blip r:embed="rId3" cstate="print"/>
          <a:stretch>
            <a:fillRect/>
          </a:stretch>
        </p:blipFill>
        <p:spPr>
          <a:xfrm>
            <a:off x="447040" y="4075331"/>
            <a:ext cx="5267960" cy="2320000"/>
          </a:xfrm>
          <a:prstGeom prst="rect">
            <a:avLst/>
          </a:prstGeom>
        </p:spPr>
      </p:pic>
    </p:spTree>
    <p:extLst>
      <p:ext uri="{BB962C8B-B14F-4D97-AF65-F5344CB8AC3E}">
        <p14:creationId xmlns:p14="http://schemas.microsoft.com/office/powerpoint/2010/main" xmlns="" val="2383126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Parked Document </a:t>
            </a:r>
          </a:p>
        </p:txBody>
      </p:sp>
      <p:sp>
        <p:nvSpPr>
          <p:cNvPr id="7" name="Rectangle 6">
            <a:extLst>
              <a:ext uri="{FF2B5EF4-FFF2-40B4-BE49-F238E27FC236}">
                <a16:creationId xmlns:a16="http://schemas.microsoft.com/office/drawing/2014/main" xmlns="" id="{6AF34F47-898C-4C9D-9940-DE9B10D5BB2D}"/>
              </a:ext>
            </a:extLst>
          </p:cNvPr>
          <p:cNvSpPr/>
          <p:nvPr/>
        </p:nvSpPr>
        <p:spPr>
          <a:xfrm>
            <a:off x="304800" y="748135"/>
            <a:ext cx="7924800" cy="646331"/>
          </a:xfrm>
          <a:prstGeom prst="rect">
            <a:avLst/>
          </a:prstGeom>
        </p:spPr>
        <p:txBody>
          <a:bodyPr wrap="square">
            <a:spAutoFit/>
          </a:bodyPr>
          <a:lstStyle/>
          <a:p>
            <a:r>
              <a:rPr lang="en-US" b="1" dirty="0">
                <a:latin typeface="Times New Roman" panose="02020603050405020304" pitchFamily="18" charset="0"/>
              </a:rPr>
              <a:t>Transaction Code: </a:t>
            </a:r>
            <a:r>
              <a:rPr lang="en-US" dirty="0">
                <a:latin typeface="TimesNewRomanPSMT"/>
              </a:rPr>
              <a:t>FBV0</a:t>
            </a:r>
          </a:p>
          <a:p>
            <a:r>
              <a:rPr lang="en-US" dirty="0">
                <a:latin typeface="TimesNewRomanPSMT"/>
              </a:rPr>
              <a:t>By above transaction code it will display the following screen,</a:t>
            </a:r>
            <a:endParaRPr lang="en-US" dirty="0"/>
          </a:p>
        </p:txBody>
      </p:sp>
      <p:pic>
        <p:nvPicPr>
          <p:cNvPr id="8" name="Picture 7">
            <a:extLst>
              <a:ext uri="{FF2B5EF4-FFF2-40B4-BE49-F238E27FC236}">
                <a16:creationId xmlns:a16="http://schemas.microsoft.com/office/drawing/2014/main" xmlns="" id="{D291DE39-8C18-42A3-83C2-2F65C8F015FD}"/>
              </a:ext>
            </a:extLst>
          </p:cNvPr>
          <p:cNvPicPr>
            <a:picLocks noChangeAspect="1"/>
          </p:cNvPicPr>
          <p:nvPr/>
        </p:nvPicPr>
        <p:blipFill>
          <a:blip r:embed="rId2" cstate="print"/>
          <a:stretch>
            <a:fillRect/>
          </a:stretch>
        </p:blipFill>
        <p:spPr>
          <a:xfrm>
            <a:off x="447040" y="1534035"/>
            <a:ext cx="4246880" cy="1571800"/>
          </a:xfrm>
          <a:prstGeom prst="rect">
            <a:avLst/>
          </a:prstGeom>
        </p:spPr>
      </p:pic>
      <p:sp>
        <p:nvSpPr>
          <p:cNvPr id="9" name="Rectangle 8">
            <a:extLst>
              <a:ext uri="{FF2B5EF4-FFF2-40B4-BE49-F238E27FC236}">
                <a16:creationId xmlns:a16="http://schemas.microsoft.com/office/drawing/2014/main" xmlns="" id="{3439BFF5-61E3-40F5-A110-08522FDAA6E8}"/>
              </a:ext>
            </a:extLst>
          </p:cNvPr>
          <p:cNvSpPr/>
          <p:nvPr/>
        </p:nvSpPr>
        <p:spPr>
          <a:xfrm>
            <a:off x="421640" y="3245404"/>
            <a:ext cx="7924800" cy="646331"/>
          </a:xfrm>
          <a:prstGeom prst="rect">
            <a:avLst/>
          </a:prstGeom>
        </p:spPr>
        <p:txBody>
          <a:bodyPr wrap="square">
            <a:spAutoFit/>
          </a:bodyPr>
          <a:lstStyle/>
          <a:p>
            <a:r>
              <a:rPr lang="en-US" dirty="0">
                <a:latin typeface="TimesNewRomanPSMT"/>
              </a:rPr>
              <a:t>In the above screen enter Company Code, Parked Document Number, Fiscal Year and press enter button so it will display the following screen:</a:t>
            </a:r>
            <a:endParaRPr lang="en-US" dirty="0"/>
          </a:p>
        </p:txBody>
      </p:sp>
      <p:pic>
        <p:nvPicPr>
          <p:cNvPr id="10" name="Picture 9">
            <a:extLst>
              <a:ext uri="{FF2B5EF4-FFF2-40B4-BE49-F238E27FC236}">
                <a16:creationId xmlns:a16="http://schemas.microsoft.com/office/drawing/2014/main" xmlns="" id="{A751F05C-66A7-4DBE-BD2E-F5B533D47520}"/>
              </a:ext>
            </a:extLst>
          </p:cNvPr>
          <p:cNvPicPr>
            <a:picLocks noChangeAspect="1"/>
          </p:cNvPicPr>
          <p:nvPr/>
        </p:nvPicPr>
        <p:blipFill>
          <a:blip r:embed="rId3" cstate="print"/>
          <a:stretch>
            <a:fillRect/>
          </a:stretch>
        </p:blipFill>
        <p:spPr>
          <a:xfrm>
            <a:off x="457200" y="3896815"/>
            <a:ext cx="5638800" cy="2320000"/>
          </a:xfrm>
          <a:prstGeom prst="rect">
            <a:avLst/>
          </a:prstGeom>
        </p:spPr>
      </p:pic>
    </p:spTree>
    <p:extLst>
      <p:ext uri="{BB962C8B-B14F-4D97-AF65-F5344CB8AC3E}">
        <p14:creationId xmlns:p14="http://schemas.microsoft.com/office/powerpoint/2010/main" xmlns="" val="3640213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Parked Document </a:t>
            </a:r>
          </a:p>
        </p:txBody>
      </p:sp>
      <p:sp>
        <p:nvSpPr>
          <p:cNvPr id="3" name="Rectangle 2">
            <a:extLst>
              <a:ext uri="{FF2B5EF4-FFF2-40B4-BE49-F238E27FC236}">
                <a16:creationId xmlns:a16="http://schemas.microsoft.com/office/drawing/2014/main" xmlns="" id="{E82A11F2-3F6A-4A88-AE98-077838B22984}"/>
              </a:ext>
            </a:extLst>
          </p:cNvPr>
          <p:cNvSpPr/>
          <p:nvPr/>
        </p:nvSpPr>
        <p:spPr>
          <a:xfrm>
            <a:off x="198438" y="686636"/>
            <a:ext cx="8915400" cy="923330"/>
          </a:xfrm>
          <a:prstGeom prst="rect">
            <a:avLst/>
          </a:prstGeom>
        </p:spPr>
        <p:txBody>
          <a:bodyPr wrap="square">
            <a:spAutoFit/>
          </a:bodyPr>
          <a:lstStyle/>
          <a:p>
            <a:r>
              <a:rPr lang="en-US" dirty="0">
                <a:latin typeface="TimesNewRomanPSMT"/>
              </a:rPr>
              <a:t>In the above screen it display the debit item as I parked with that information now I am giving credit information like document header text, posting key, account.</a:t>
            </a:r>
          </a:p>
          <a:p>
            <a:r>
              <a:rPr lang="en-US" dirty="0">
                <a:latin typeface="TimesNewRomanPSMT"/>
              </a:rPr>
              <a:t>Provide information to above screen and press enter button it will display the following screen:</a:t>
            </a:r>
            <a:endParaRPr lang="en-US" dirty="0"/>
          </a:p>
        </p:txBody>
      </p:sp>
      <p:pic>
        <p:nvPicPr>
          <p:cNvPr id="4" name="Picture 3">
            <a:extLst>
              <a:ext uri="{FF2B5EF4-FFF2-40B4-BE49-F238E27FC236}">
                <a16:creationId xmlns:a16="http://schemas.microsoft.com/office/drawing/2014/main" xmlns="" id="{892D68CB-C41E-4B78-9F5D-262D09CDC01D}"/>
              </a:ext>
            </a:extLst>
          </p:cNvPr>
          <p:cNvPicPr>
            <a:picLocks noChangeAspect="1"/>
          </p:cNvPicPr>
          <p:nvPr/>
        </p:nvPicPr>
        <p:blipFill>
          <a:blip r:embed="rId2" cstate="print"/>
          <a:stretch>
            <a:fillRect/>
          </a:stretch>
        </p:blipFill>
        <p:spPr>
          <a:xfrm>
            <a:off x="289560" y="1609966"/>
            <a:ext cx="5486400" cy="1909800"/>
          </a:xfrm>
          <a:prstGeom prst="rect">
            <a:avLst/>
          </a:prstGeom>
        </p:spPr>
      </p:pic>
      <p:sp>
        <p:nvSpPr>
          <p:cNvPr id="5" name="Rectangle 4">
            <a:extLst>
              <a:ext uri="{FF2B5EF4-FFF2-40B4-BE49-F238E27FC236}">
                <a16:creationId xmlns:a16="http://schemas.microsoft.com/office/drawing/2014/main" xmlns="" id="{15AA17A5-75FB-4C18-AC73-F93FABD0421C}"/>
              </a:ext>
            </a:extLst>
          </p:cNvPr>
          <p:cNvSpPr/>
          <p:nvPr/>
        </p:nvSpPr>
        <p:spPr>
          <a:xfrm>
            <a:off x="198438" y="3601998"/>
            <a:ext cx="8793162" cy="923330"/>
          </a:xfrm>
          <a:prstGeom prst="rect">
            <a:avLst/>
          </a:prstGeom>
        </p:spPr>
        <p:txBody>
          <a:bodyPr wrap="square">
            <a:spAutoFit/>
          </a:bodyPr>
          <a:lstStyle/>
          <a:p>
            <a:r>
              <a:rPr lang="en-US" dirty="0">
                <a:latin typeface="TimesNewRomanPSMT"/>
              </a:rPr>
              <a:t>In the above screen give “ * ” to a mount Coolum and press enter button </a:t>
            </a:r>
          </a:p>
          <a:p>
            <a:r>
              <a:rPr lang="en-US" dirty="0">
                <a:latin typeface="TimesNewRomanPSMT"/>
              </a:rPr>
              <a:t>Go to menu bar “Document + Post” it will display the following screen with information as below:</a:t>
            </a:r>
          </a:p>
        </p:txBody>
      </p:sp>
      <p:pic>
        <p:nvPicPr>
          <p:cNvPr id="11" name="Picture 10">
            <a:extLst>
              <a:ext uri="{FF2B5EF4-FFF2-40B4-BE49-F238E27FC236}">
                <a16:creationId xmlns:a16="http://schemas.microsoft.com/office/drawing/2014/main" xmlns="" id="{50360B0F-D7F9-4BB2-9073-9D1C264738A5}"/>
              </a:ext>
            </a:extLst>
          </p:cNvPr>
          <p:cNvPicPr>
            <a:picLocks noChangeAspect="1"/>
          </p:cNvPicPr>
          <p:nvPr/>
        </p:nvPicPr>
        <p:blipFill>
          <a:blip r:embed="rId3" cstate="print"/>
          <a:stretch>
            <a:fillRect/>
          </a:stretch>
        </p:blipFill>
        <p:spPr>
          <a:xfrm>
            <a:off x="1127760" y="4230134"/>
            <a:ext cx="5044440" cy="2035800"/>
          </a:xfrm>
          <a:prstGeom prst="rect">
            <a:avLst/>
          </a:prstGeom>
        </p:spPr>
      </p:pic>
      <p:sp>
        <p:nvSpPr>
          <p:cNvPr id="12" name="Rectangle 11">
            <a:extLst>
              <a:ext uri="{FF2B5EF4-FFF2-40B4-BE49-F238E27FC236}">
                <a16:creationId xmlns:a16="http://schemas.microsoft.com/office/drawing/2014/main" xmlns="" id="{BE8E0F22-3A0A-4BEF-B710-FFB1715FDBEA}"/>
              </a:ext>
            </a:extLst>
          </p:cNvPr>
          <p:cNvSpPr/>
          <p:nvPr/>
        </p:nvSpPr>
        <p:spPr>
          <a:xfrm>
            <a:off x="314960" y="6171364"/>
            <a:ext cx="6238240" cy="646331"/>
          </a:xfrm>
          <a:prstGeom prst="rect">
            <a:avLst/>
          </a:prstGeom>
        </p:spPr>
        <p:txBody>
          <a:bodyPr wrap="square">
            <a:spAutoFit/>
          </a:bodyPr>
          <a:lstStyle/>
          <a:p>
            <a:r>
              <a:rPr lang="en-US" dirty="0">
                <a:latin typeface="TimesNewRomanPSMT"/>
              </a:rPr>
              <a:t>In the above screen it shows the information saying parked document was posted.</a:t>
            </a:r>
            <a:endParaRPr lang="en-US" dirty="0"/>
          </a:p>
        </p:txBody>
      </p:sp>
    </p:spTree>
    <p:extLst>
      <p:ext uri="{BB962C8B-B14F-4D97-AF65-F5344CB8AC3E}">
        <p14:creationId xmlns:p14="http://schemas.microsoft.com/office/powerpoint/2010/main" xmlns="" val="50185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DOCUMENT CONTROL : Contents </a:t>
            </a:r>
            <a:br>
              <a:rPr lang="en-US" dirty="0"/>
            </a:br>
            <a:r>
              <a:rPr lang="en-US" dirty="0"/>
              <a:t>	</a:t>
            </a:r>
          </a:p>
        </p:txBody>
      </p:sp>
      <p:graphicFrame>
        <p:nvGraphicFramePr>
          <p:cNvPr id="5" name="Diagram 4"/>
          <p:cNvGraphicFramePr/>
          <p:nvPr>
            <p:extLst>
              <p:ext uri="{D42A27DB-BD31-4B8C-83A1-F6EECF244321}">
                <p14:modId xmlns:p14="http://schemas.microsoft.com/office/powerpoint/2010/main" xmlns="" val="3129992368"/>
              </p:ext>
            </p:extLst>
          </p:nvPr>
        </p:nvGraphicFramePr>
        <p:xfrm>
          <a:off x="304800" y="1066800"/>
          <a:ext cx="7620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simple FI documents: Exercise Time</a:t>
            </a:r>
          </a:p>
        </p:txBody>
      </p:sp>
      <p:sp>
        <p:nvSpPr>
          <p:cNvPr id="3" name="Content Placeholder 2"/>
          <p:cNvSpPr>
            <a:spLocks noGrp="1"/>
          </p:cNvSpPr>
          <p:nvPr>
            <p:ph idx="1"/>
          </p:nvPr>
        </p:nvSpPr>
        <p:spPr/>
        <p:txBody>
          <a:bodyPr/>
          <a:lstStyle/>
          <a:p>
            <a:r>
              <a:rPr lang="en-US" dirty="0"/>
              <a:t>Post a vendor invoice, using the following details</a:t>
            </a:r>
          </a:p>
          <a:p>
            <a:pPr lvl="1"/>
            <a:r>
              <a:rPr lang="en-US" sz="1600" dirty="0"/>
              <a:t>Company code  : 1000</a:t>
            </a:r>
          </a:p>
          <a:p>
            <a:pPr lvl="1"/>
            <a:r>
              <a:rPr lang="en-US" sz="1600" dirty="0"/>
              <a:t>Date	  : today’s date</a:t>
            </a:r>
          </a:p>
          <a:p>
            <a:pPr lvl="1"/>
            <a:r>
              <a:rPr lang="en-US" sz="1600" dirty="0"/>
              <a:t>Vendor	  : 1000</a:t>
            </a:r>
          </a:p>
          <a:p>
            <a:pPr lvl="1"/>
            <a:r>
              <a:rPr lang="en-US" sz="1600" dirty="0"/>
              <a:t>Document type : KR</a:t>
            </a:r>
          </a:p>
          <a:p>
            <a:pPr lvl="1"/>
            <a:r>
              <a:rPr lang="en-US" sz="1600" dirty="0"/>
              <a:t>G/L account 	  : 417000</a:t>
            </a:r>
          </a:p>
          <a:p>
            <a:pPr lvl="1"/>
            <a:r>
              <a:rPr lang="en-US" sz="1600" dirty="0"/>
              <a:t>Amount	  : 5000</a:t>
            </a:r>
          </a:p>
          <a:p>
            <a:pPr lvl="1"/>
            <a:r>
              <a:rPr lang="en-US" sz="1600" dirty="0"/>
              <a:t>Cost center	  : 9030</a:t>
            </a:r>
          </a:p>
          <a:p>
            <a:pPr lvl="1"/>
            <a:endParaRPr lang="en-US" dirty="0"/>
          </a:p>
          <a:p>
            <a:pPr lvl="1"/>
            <a:endParaRPr lang="en-US" dirty="0"/>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538595" y="3810000"/>
            <a:ext cx="1981200" cy="20478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CONTROL</a:t>
            </a:r>
          </a:p>
        </p:txBody>
      </p:sp>
      <p:sp>
        <p:nvSpPr>
          <p:cNvPr id="3" name="Content Placeholder 2"/>
          <p:cNvSpPr>
            <a:spLocks noGrp="1"/>
          </p:cNvSpPr>
          <p:nvPr>
            <p:ph idx="1"/>
          </p:nvPr>
        </p:nvSpPr>
        <p:spPr>
          <a:xfrm>
            <a:off x="466725" y="990600"/>
            <a:ext cx="6924675" cy="4867275"/>
          </a:xfrm>
        </p:spPr>
        <p:txBody>
          <a:bodyPr/>
          <a:lstStyle/>
          <a:p>
            <a:pPr>
              <a:buNone/>
            </a:pPr>
            <a:r>
              <a:rPr lang="en-US" b="1" dirty="0"/>
              <a:t>Unit Summary</a:t>
            </a:r>
          </a:p>
          <a:p>
            <a:pPr>
              <a:buNone/>
            </a:pPr>
            <a:endParaRPr lang="en-US" b="1" dirty="0"/>
          </a:p>
          <a:p>
            <a:r>
              <a:rPr lang="en-US" sz="1800" dirty="0"/>
              <a:t>Classify accounting documents</a:t>
            </a:r>
          </a:p>
          <a:p>
            <a:r>
              <a:rPr lang="en-US" sz="1800" dirty="0"/>
              <a:t> Display accounting documents</a:t>
            </a:r>
          </a:p>
          <a:p>
            <a:r>
              <a:rPr lang="en-US" sz="1800" dirty="0"/>
              <a:t> Describe the structure of accounting documents</a:t>
            </a:r>
          </a:p>
          <a:p>
            <a:r>
              <a:rPr lang="en-US" sz="1800" dirty="0"/>
              <a:t> Open and close posting periods</a:t>
            </a:r>
          </a:p>
          <a:p>
            <a:r>
              <a:rPr lang="en-US" sz="1800" dirty="0"/>
              <a:t> Open and close posting periods differently for different account types</a:t>
            </a:r>
          </a:p>
          <a:p>
            <a:r>
              <a:rPr lang="en-US" sz="1800" dirty="0"/>
              <a:t> Define the amounts that specific groups of accounting clerks are allowed to post</a:t>
            </a:r>
          </a:p>
          <a:p>
            <a:r>
              <a:rPr lang="en-US" sz="1800" dirty="0"/>
              <a:t> Assign users to a tolerance group for highest amounts</a:t>
            </a:r>
          </a:p>
          <a:p>
            <a:r>
              <a:rPr lang="en-US" sz="1800" dirty="0"/>
              <a:t> Post simple documents in Financial Accounting</a:t>
            </a:r>
          </a:p>
        </p:txBody>
      </p:sp>
      <p:pic>
        <p:nvPicPr>
          <p:cNvPr id="4" name="Picture 3"/>
          <p:cNvPicPr>
            <a:picLocks noChangeAspect="1" noChangeArrowheads="1"/>
          </p:cNvPicPr>
          <p:nvPr/>
        </p:nvPicPr>
        <p:blipFill>
          <a:blip r:embed="rId2" cstate="print"/>
          <a:srcRect/>
          <a:stretch>
            <a:fillRect/>
          </a:stretch>
        </p:blipFill>
        <p:spPr bwMode="auto">
          <a:xfrm>
            <a:off x="7315200" y="838200"/>
            <a:ext cx="1676400" cy="33528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8"/>
          <p:cNvSpPr>
            <a:spLocks noGrp="1"/>
          </p:cNvSpPr>
          <p:nvPr>
            <p:ph type="title"/>
          </p:nvPr>
        </p:nvSpPr>
        <p:spPr/>
        <p:txBody>
          <a:bodyPr/>
          <a:lstStyle/>
          <a:p>
            <a:r>
              <a:rPr lang="en-US" dirty="0"/>
              <a:t/>
            </a:r>
            <a:br>
              <a:rPr lang="en-US" dirty="0"/>
            </a:br>
            <a:r>
              <a:rPr lang="en-US" dirty="0"/>
              <a:t>COURSE CONTENT </a:t>
            </a:r>
            <a:br>
              <a:rPr lang="en-US" dirty="0"/>
            </a:br>
            <a:r>
              <a:rPr lang="en-US" dirty="0"/>
              <a:t>	</a:t>
            </a:r>
          </a:p>
        </p:txBody>
      </p:sp>
      <p:graphicFrame>
        <p:nvGraphicFramePr>
          <p:cNvPr id="4" name="Diagram 3"/>
          <p:cNvGraphicFramePr/>
          <p:nvPr/>
        </p:nvGraphicFramePr>
        <p:xfrm>
          <a:off x="457200" y="1066800"/>
          <a:ext cx="7772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POSTING CONTROL </a:t>
            </a:r>
            <a:br>
              <a:rPr lang="en-US" dirty="0"/>
            </a:br>
            <a:r>
              <a:rPr lang="en-US" dirty="0"/>
              <a:t>	</a:t>
            </a:r>
          </a:p>
        </p:txBody>
      </p:sp>
      <p:sp>
        <p:nvSpPr>
          <p:cNvPr id="4" name="Content Placeholder 2"/>
          <p:cNvSpPr>
            <a:spLocks noGrp="1"/>
          </p:cNvSpPr>
          <p:nvPr>
            <p:ph idx="1"/>
          </p:nvPr>
        </p:nvSpPr>
        <p:spPr>
          <a:xfrm>
            <a:off x="457200" y="1036638"/>
            <a:ext cx="8229600" cy="4678362"/>
          </a:xfrm>
        </p:spPr>
        <p:txBody>
          <a:bodyPr/>
          <a:lstStyle/>
          <a:p>
            <a:pPr>
              <a:buNone/>
            </a:pPr>
            <a:r>
              <a:rPr lang="en-US" b="1" dirty="0"/>
              <a:t>Unit Objectives:</a:t>
            </a:r>
          </a:p>
          <a:p>
            <a:pPr>
              <a:buNone/>
            </a:pPr>
            <a:endParaRPr lang="en-US" b="1" i="1" dirty="0"/>
          </a:p>
          <a:p>
            <a:pPr lvl="1">
              <a:buClr>
                <a:schemeClr val="accent6"/>
              </a:buClr>
              <a:buFont typeface="Webdings" pitchFamily="18" charset="2"/>
              <a:buChar char="4"/>
            </a:pPr>
            <a:r>
              <a:rPr lang="en-US" sz="1800" dirty="0"/>
              <a:t>Define and configure user specific default values</a:t>
            </a:r>
          </a:p>
          <a:p>
            <a:pPr lvl="1">
              <a:buClr>
                <a:schemeClr val="accent6"/>
              </a:buClr>
              <a:buFont typeface="Webdings" pitchFamily="18" charset="2"/>
              <a:buChar char="4"/>
            </a:pPr>
            <a:r>
              <a:rPr lang="en-US" sz="1800" dirty="0"/>
              <a:t>Determine default values in the system and the configuration</a:t>
            </a:r>
          </a:p>
          <a:p>
            <a:pPr lvl="1">
              <a:buClr>
                <a:schemeClr val="accent6"/>
              </a:buClr>
              <a:buFont typeface="Webdings" pitchFamily="18" charset="2"/>
              <a:buChar char="4"/>
            </a:pPr>
            <a:r>
              <a:rPr lang="en-US" sz="1800" dirty="0"/>
              <a:t>Rules governing changes to documents</a:t>
            </a:r>
          </a:p>
          <a:p>
            <a:pPr lvl="1">
              <a:buClr>
                <a:schemeClr val="accent6"/>
              </a:buClr>
              <a:buFont typeface="Webdings" pitchFamily="18" charset="2"/>
              <a:buChar char="4"/>
            </a:pPr>
            <a:r>
              <a:rPr lang="en-US" sz="1800" dirty="0"/>
              <a:t>Analyze change documents</a:t>
            </a:r>
          </a:p>
          <a:p>
            <a:pPr lvl="1">
              <a:buClr>
                <a:schemeClr val="accent6"/>
              </a:buClr>
              <a:buFont typeface="Webdings" pitchFamily="18" charset="2"/>
              <a:buChar char="4"/>
            </a:pPr>
            <a:r>
              <a:rPr lang="en-US" sz="1800" dirty="0"/>
              <a:t>Reverse documents</a:t>
            </a:r>
          </a:p>
          <a:p>
            <a:pPr lvl="1">
              <a:buClr>
                <a:schemeClr val="accent6"/>
              </a:buClr>
              <a:buFont typeface="Webdings" pitchFamily="18" charset="2"/>
              <a:buChar char="4"/>
            </a:pPr>
            <a:r>
              <a:rPr lang="en-US" sz="1800" dirty="0"/>
              <a:t>Find reversal reasons in customizing</a:t>
            </a:r>
          </a:p>
          <a:p>
            <a:pPr lvl="1">
              <a:buClr>
                <a:schemeClr val="accent6"/>
              </a:buClr>
              <a:buFont typeface="Webdings" pitchFamily="18" charset="2"/>
              <a:buChar char="4"/>
            </a:pPr>
            <a:r>
              <a:rPr lang="en-US" sz="1800" dirty="0"/>
              <a:t>Define Terms of Payment</a:t>
            </a:r>
          </a:p>
          <a:p>
            <a:pPr lvl="1">
              <a:buClr>
                <a:schemeClr val="accent6"/>
              </a:buClr>
              <a:buFont typeface="Webdings" pitchFamily="18" charset="2"/>
              <a:buChar char="4"/>
            </a:pPr>
            <a:r>
              <a:rPr lang="en-US" sz="1800" dirty="0"/>
              <a:t>Account determination for automatic posting of cash discount</a:t>
            </a:r>
          </a:p>
          <a:p>
            <a:pPr lvl="1">
              <a:buClr>
                <a:schemeClr val="accent6"/>
              </a:buClr>
              <a:buFont typeface="Webdings" pitchFamily="18" charset="2"/>
              <a:buChar char="4"/>
            </a:pPr>
            <a:r>
              <a:rPr lang="en-US" sz="1800" dirty="0"/>
              <a:t>Explain and post cross-company code transactions</a:t>
            </a:r>
          </a:p>
        </p:txBody>
      </p:sp>
      <p:pic>
        <p:nvPicPr>
          <p:cNvPr id="5" name="Picture 2" descr="C:\Documents and Settings\rpotturi\Local Settings\Temporary Internet Files\Content.IE5\W5Y74T6F\MC900197655[1].wmf"/>
          <p:cNvPicPr>
            <a:picLocks noChangeAspect="1" noChangeArrowheads="1"/>
          </p:cNvPicPr>
          <p:nvPr/>
        </p:nvPicPr>
        <p:blipFill>
          <a:blip r:embed="rId3" cstate="print"/>
          <a:srcRect/>
          <a:stretch>
            <a:fillRect/>
          </a:stretch>
        </p:blipFill>
        <p:spPr bwMode="auto">
          <a:xfrm>
            <a:off x="6629400" y="762000"/>
            <a:ext cx="1600200" cy="1388654"/>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POSTING CONTROL : Contents </a:t>
            </a:r>
            <a:br>
              <a:rPr lang="en-US" dirty="0"/>
            </a:br>
            <a:r>
              <a:rPr lang="en-US" dirty="0"/>
              <a:t>	</a:t>
            </a:r>
          </a:p>
        </p:txBody>
      </p:sp>
      <p:graphicFrame>
        <p:nvGraphicFramePr>
          <p:cNvPr id="5" name="Diagram 4"/>
          <p:cNvGraphicFramePr/>
          <p:nvPr/>
        </p:nvGraphicFramePr>
        <p:xfrm>
          <a:off x="381000" y="1219200"/>
          <a:ext cx="777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Posting control : Contents </a:t>
            </a:r>
            <a:br>
              <a:rPr lang="en-US" dirty="0"/>
            </a:br>
            <a:r>
              <a:rPr lang="en-US" dirty="0"/>
              <a:t>	</a:t>
            </a:r>
          </a:p>
        </p:txBody>
      </p:sp>
      <p:graphicFrame>
        <p:nvGraphicFramePr>
          <p:cNvPr id="5" name="Diagram 4"/>
          <p:cNvGraphicFramePr/>
          <p:nvPr/>
        </p:nvGraphicFramePr>
        <p:xfrm>
          <a:off x="381000" y="1219200"/>
          <a:ext cx="777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 </a:t>
            </a:r>
          </a:p>
        </p:txBody>
      </p:sp>
      <p:sp>
        <p:nvSpPr>
          <p:cNvPr id="4"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endParaRPr lang="en-US" sz="1800" dirty="0"/>
          </a:p>
          <a:p>
            <a:r>
              <a:rPr lang="en-US" sz="1800" dirty="0"/>
              <a:t>Define default values</a:t>
            </a:r>
          </a:p>
          <a:p>
            <a:r>
              <a:rPr lang="en-US" sz="1800" dirty="0"/>
              <a:t>Configure user-specific default values</a:t>
            </a:r>
          </a:p>
          <a:p>
            <a:r>
              <a:rPr lang="en-US" sz="1800" dirty="0"/>
              <a:t>Determine default values in the system and the configuration</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a:t>
            </a:r>
          </a:p>
        </p:txBody>
      </p:sp>
      <p:sp>
        <p:nvSpPr>
          <p:cNvPr id="3" name="Content Placeholder 2"/>
          <p:cNvSpPr>
            <a:spLocks noGrp="1"/>
          </p:cNvSpPr>
          <p:nvPr>
            <p:ph idx="1"/>
          </p:nvPr>
        </p:nvSpPr>
        <p:spPr>
          <a:xfrm>
            <a:off x="533400" y="923925"/>
            <a:ext cx="7991475" cy="4867275"/>
          </a:xfrm>
        </p:spPr>
        <p:txBody>
          <a:bodyPr/>
          <a:lstStyle/>
          <a:p>
            <a:r>
              <a:rPr lang="en-US" sz="1800" dirty="0"/>
              <a:t>Instead of re-entering the data whenever you post, you can define certain default values in the system. Those values will be defaulted whenever you start a transaction.</a:t>
            </a:r>
          </a:p>
          <a:p>
            <a:r>
              <a:rPr lang="en-US" sz="1800" dirty="0"/>
              <a:t>You can enter default values in the following:</a:t>
            </a:r>
          </a:p>
          <a:p>
            <a:pPr lvl="1"/>
            <a:r>
              <a:rPr lang="en-US" sz="1600" dirty="0"/>
              <a:t>User master record</a:t>
            </a:r>
          </a:p>
          <a:p>
            <a:pPr lvl="1"/>
            <a:r>
              <a:rPr lang="en-US" sz="1600" dirty="0"/>
              <a:t>Parameter memory</a:t>
            </a:r>
          </a:p>
          <a:p>
            <a:pPr lvl="1"/>
            <a:r>
              <a:rPr lang="en-US" sz="1600" dirty="0"/>
              <a:t>System data</a:t>
            </a:r>
          </a:p>
          <a:p>
            <a:pPr lvl="1"/>
            <a:r>
              <a:rPr lang="en-US" sz="1600" dirty="0"/>
              <a:t>Account master record</a:t>
            </a:r>
          </a:p>
          <a:p>
            <a:pPr lvl="1"/>
            <a:r>
              <a:rPr lang="en-US" sz="1600" dirty="0"/>
              <a:t>Accounting functions</a:t>
            </a:r>
          </a:p>
          <a:p>
            <a:pPr lvl="1"/>
            <a:endParaRPr lang="en-US" sz="1600" dirty="0"/>
          </a:p>
          <a:p>
            <a:r>
              <a:rPr lang="en-US" sz="1600" dirty="0"/>
              <a:t>Using </a:t>
            </a:r>
            <a:r>
              <a:rPr lang="en-US" sz="1600" b="1" dirty="0"/>
              <a:t>Editing options</a:t>
            </a:r>
            <a:r>
              <a:rPr lang="en-US" sz="1600" dirty="0"/>
              <a:t> (T code: FB00) you can configure your screens for the following areas:</a:t>
            </a:r>
          </a:p>
          <a:p>
            <a:pPr lvl="1"/>
            <a:r>
              <a:rPr lang="en-US" sz="1600" dirty="0"/>
              <a:t>Document entry</a:t>
            </a:r>
          </a:p>
          <a:p>
            <a:pPr lvl="1"/>
            <a:r>
              <a:rPr lang="en-US" sz="1600" dirty="0"/>
              <a:t>Document display</a:t>
            </a:r>
          </a:p>
          <a:p>
            <a:pPr lvl="1"/>
            <a:r>
              <a:rPr lang="en-US" sz="1600" dirty="0"/>
              <a:t>Open items</a:t>
            </a:r>
          </a:p>
          <a:p>
            <a:pPr lvl="1">
              <a:buNone/>
            </a:pPr>
            <a:endParaRPr lang="en-US" sz="1600" i="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ID and User ID</a:t>
            </a:r>
          </a:p>
        </p:txBody>
      </p:sp>
      <p:sp>
        <p:nvSpPr>
          <p:cNvPr id="3" name="Content Placeholder 2"/>
          <p:cNvSpPr>
            <a:spLocks noGrp="1"/>
          </p:cNvSpPr>
          <p:nvPr>
            <p:ph idx="1"/>
          </p:nvPr>
        </p:nvSpPr>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In </a:t>
            </a:r>
            <a:r>
              <a:rPr lang="en-US" sz="1600" b="1" dirty="0"/>
              <a:t>Parameter IDs </a:t>
            </a:r>
            <a:r>
              <a:rPr lang="en-US" sz="1600" dirty="0"/>
              <a:t>you can set default </a:t>
            </a:r>
            <a:r>
              <a:rPr lang="en-US" sz="1600" b="1" dirty="0"/>
              <a:t>company code, currency </a:t>
            </a:r>
            <a:r>
              <a:rPr lang="en-US" sz="1600" dirty="0"/>
              <a:t>etc.</a:t>
            </a:r>
          </a:p>
          <a:p>
            <a:r>
              <a:rPr lang="en-US" sz="1600" dirty="0"/>
              <a:t>In user’s master data date, language, printers etc can be defaulted.</a:t>
            </a:r>
          </a:p>
          <a:p>
            <a:pPr>
              <a:buNone/>
            </a:pPr>
            <a:r>
              <a:rPr lang="en-US" sz="1600" dirty="0"/>
              <a:t>   On the menu bar follow the path </a:t>
            </a:r>
            <a:r>
              <a:rPr lang="en-US" sz="1600" i="1" dirty="0">
                <a:solidFill>
                  <a:schemeClr val="bg2"/>
                </a:solidFill>
              </a:rPr>
              <a:t>System – User profile – Own data, </a:t>
            </a:r>
          </a:p>
        </p:txBody>
      </p:sp>
      <p:pic>
        <p:nvPicPr>
          <p:cNvPr id="6" name="Picture 3"/>
          <p:cNvPicPr>
            <a:picLocks noChangeAspect="1" noChangeArrowheads="1"/>
          </p:cNvPicPr>
          <p:nvPr/>
        </p:nvPicPr>
        <p:blipFill>
          <a:blip r:embed="rId2" cstate="print"/>
          <a:srcRect/>
          <a:stretch>
            <a:fillRect/>
          </a:stretch>
        </p:blipFill>
        <p:spPr bwMode="auto">
          <a:xfrm>
            <a:off x="914400" y="838200"/>
            <a:ext cx="6705600" cy="39624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default values</a:t>
            </a:r>
          </a:p>
        </p:txBody>
      </p:sp>
      <p:sp>
        <p:nvSpPr>
          <p:cNvPr id="3" name="Content Placeholder 2"/>
          <p:cNvSpPr>
            <a:spLocks noGrp="1"/>
          </p:cNvSpPr>
          <p:nvPr>
            <p:ph idx="1"/>
          </p:nvPr>
        </p:nvSpPr>
        <p:spPr>
          <a:xfrm>
            <a:off x="619125" y="847725"/>
            <a:ext cx="7991475" cy="4867275"/>
          </a:xfrm>
        </p:spPr>
        <p:txBody>
          <a:bodyPr/>
          <a:lstStyle/>
          <a:p>
            <a:r>
              <a:rPr lang="en-US" sz="1600" dirty="0"/>
              <a:t>System data: </a:t>
            </a:r>
          </a:p>
          <a:p>
            <a:pPr lvl="1"/>
            <a:r>
              <a:rPr lang="en-US" sz="1400" dirty="0"/>
              <a:t>Basic default values such as current date is proposed as posting date.</a:t>
            </a:r>
          </a:p>
          <a:p>
            <a:pPr lvl="1"/>
            <a:r>
              <a:rPr lang="en-US" sz="1400" dirty="0"/>
              <a:t>Once you create a document, for the next document system proposes the same company code.</a:t>
            </a:r>
          </a:p>
          <a:p>
            <a:r>
              <a:rPr lang="en-US" sz="1600" dirty="0"/>
              <a:t>Account master record: </a:t>
            </a:r>
          </a:p>
          <a:p>
            <a:pPr lvl="1"/>
            <a:r>
              <a:rPr lang="en-US" sz="1400" dirty="0"/>
              <a:t>Default values for customer/vendor. Ex: Posting key, document type etc.</a:t>
            </a:r>
          </a:p>
          <a:p>
            <a:r>
              <a:rPr lang="en-US" sz="1600" dirty="0"/>
              <a:t>Accounting functions: </a:t>
            </a:r>
          </a:p>
          <a:p>
            <a:pPr lvl="1"/>
            <a:r>
              <a:rPr lang="en-US" sz="1400" dirty="0"/>
              <a:t>Debit total and credit totals should match.</a:t>
            </a:r>
          </a:p>
          <a:p>
            <a:pPr lvl="1"/>
            <a:endParaRPr lang="en-US" sz="1400" dirty="0"/>
          </a:p>
          <a:p>
            <a:pPr lvl="1"/>
            <a:endParaRPr lang="en-US" sz="2000" dirty="0"/>
          </a:p>
          <a:p>
            <a:pPr lvl="1">
              <a:buNone/>
            </a:pPr>
            <a:endParaRPr lang="en-US" sz="2400" dirty="0"/>
          </a:p>
        </p:txBody>
      </p:sp>
      <p:pic>
        <p:nvPicPr>
          <p:cNvPr id="14338" name="Picture 2"/>
          <p:cNvPicPr>
            <a:picLocks noChangeAspect="1" noChangeArrowheads="1"/>
          </p:cNvPicPr>
          <p:nvPr/>
        </p:nvPicPr>
        <p:blipFill>
          <a:blip r:embed="rId2" cstate="print"/>
          <a:srcRect/>
          <a:stretch>
            <a:fillRect/>
          </a:stretch>
        </p:blipFill>
        <p:spPr bwMode="auto">
          <a:xfrm>
            <a:off x="1905000" y="3048000"/>
            <a:ext cx="6229350" cy="3429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structure: </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endParaRPr lang="en-US" dirty="0"/>
          </a:p>
          <a:p>
            <a:r>
              <a:rPr lang="en-US" sz="1800" dirty="0"/>
              <a:t>Classifying and displaying accounting documents.</a:t>
            </a:r>
          </a:p>
          <a:p>
            <a:r>
              <a:rPr lang="en-US" sz="1800" dirty="0"/>
              <a:t>Structure of accounting documents.</a:t>
            </a:r>
          </a:p>
          <a:p>
            <a:r>
              <a:rPr lang="en-US" sz="1800" dirty="0"/>
              <a:t>Importance of Document number ranges.</a:t>
            </a:r>
          </a:p>
          <a:p>
            <a:r>
              <a:rPr lang="en-US" sz="1800" dirty="0"/>
              <a:t>Importance of Document types, Posting Keys, Field status groups.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a:t>
            </a:r>
          </a:p>
        </p:txBody>
      </p:sp>
      <p:sp>
        <p:nvSpPr>
          <p:cNvPr id="3" name="Content Placeholder 2"/>
          <p:cNvSpPr>
            <a:spLocks noGrp="1"/>
          </p:cNvSpPr>
          <p:nvPr>
            <p:ph idx="1"/>
          </p:nvPr>
        </p:nvSpPr>
        <p:spPr/>
        <p:txBody>
          <a:bodyPr/>
          <a:lstStyle/>
          <a:p>
            <a:pPr>
              <a:buNone/>
            </a:pPr>
            <a:r>
              <a:rPr lang="en-US" b="1" u="sng" dirty="0"/>
              <a:t>Summary:</a:t>
            </a:r>
          </a:p>
          <a:p>
            <a:pPr>
              <a:buNone/>
            </a:pPr>
            <a:r>
              <a:rPr lang="en-US" sz="1800" b="1" dirty="0"/>
              <a:t>Now you should be able to:</a:t>
            </a:r>
          </a:p>
          <a:p>
            <a:endParaRPr lang="en-US" sz="1800" dirty="0"/>
          </a:p>
          <a:p>
            <a:r>
              <a:rPr lang="en-US" sz="1800" dirty="0"/>
              <a:t>Explain the sources of default values.</a:t>
            </a:r>
          </a:p>
          <a:p>
            <a:endParaRPr lang="en-US" sz="1800" dirty="0"/>
          </a:p>
          <a:p>
            <a:r>
              <a:rPr lang="en-US" sz="1800" dirty="0"/>
              <a:t>Define  and configure default values.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 Exercise Time</a:t>
            </a:r>
          </a:p>
        </p:txBody>
      </p:sp>
      <p:sp>
        <p:nvSpPr>
          <p:cNvPr id="3" name="Content Placeholder 2"/>
          <p:cNvSpPr>
            <a:spLocks noGrp="1"/>
          </p:cNvSpPr>
          <p:nvPr>
            <p:ph idx="1"/>
          </p:nvPr>
        </p:nvSpPr>
        <p:spPr/>
        <p:txBody>
          <a:bodyPr/>
          <a:lstStyle/>
          <a:p>
            <a:pPr>
              <a:buNone/>
            </a:pPr>
            <a:r>
              <a:rPr lang="en-US" sz="1800" b="1" dirty="0"/>
              <a:t>? </a:t>
            </a:r>
            <a:r>
              <a:rPr lang="en-US" sz="1800" dirty="0"/>
              <a:t>List some sources of values that are defaulted by the system for document entry.</a:t>
            </a:r>
          </a:p>
          <a:p>
            <a:endParaRPr lang="en-US" sz="1800" dirty="0"/>
          </a:p>
          <a:p>
            <a:pPr>
              <a:buNone/>
            </a:pPr>
            <a:r>
              <a:rPr lang="en-US" sz="1800" b="1" dirty="0"/>
              <a:t>? </a:t>
            </a:r>
            <a:r>
              <a:rPr lang="en-US" sz="1800" dirty="0"/>
              <a:t>Go to your respective user profile and default the date format/decimal notation.</a:t>
            </a:r>
          </a:p>
          <a:p>
            <a:endParaRPr lang="en-US" sz="1800" dirty="0"/>
          </a:p>
          <a:p>
            <a:endParaRPr lang="en-US" sz="1800" dirty="0"/>
          </a:p>
          <a:p>
            <a:endParaRPr lang="en-US" sz="1800" dirty="0"/>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Posting control : Contents </a:t>
            </a:r>
            <a:br>
              <a:rPr lang="en-US" dirty="0"/>
            </a:br>
            <a:r>
              <a:rPr lang="en-US" dirty="0"/>
              <a:t>	</a:t>
            </a:r>
          </a:p>
        </p:txBody>
      </p:sp>
      <p:graphicFrame>
        <p:nvGraphicFramePr>
          <p:cNvPr id="5" name="Diagram 4"/>
          <p:cNvGraphicFramePr/>
          <p:nvPr/>
        </p:nvGraphicFramePr>
        <p:xfrm>
          <a:off x="381000" y="1219200"/>
          <a:ext cx="777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endParaRPr lang="en-US" sz="1800" dirty="0"/>
          </a:p>
          <a:p>
            <a:r>
              <a:rPr lang="en-US" sz="1800" dirty="0"/>
              <a:t>Explain rules governing changes to documents</a:t>
            </a:r>
          </a:p>
          <a:p>
            <a:r>
              <a:rPr lang="en-US" sz="1800" dirty="0"/>
              <a:t>Change documents</a:t>
            </a:r>
          </a:p>
          <a:p>
            <a:r>
              <a:rPr lang="en-US" sz="1800" dirty="0"/>
              <a:t>Analyze changes to documents</a:t>
            </a:r>
          </a:p>
          <a:p>
            <a:pPr>
              <a:buNone/>
            </a:pPr>
            <a:endParaRPr lang="en-US" dirty="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3" name="Content Placeholder 2"/>
          <p:cNvSpPr>
            <a:spLocks noGrp="1"/>
          </p:cNvSpPr>
          <p:nvPr>
            <p:ph idx="1"/>
          </p:nvPr>
        </p:nvSpPr>
        <p:spPr/>
        <p:txBody>
          <a:bodyPr/>
          <a:lstStyle/>
          <a:p>
            <a:r>
              <a:rPr lang="en-US" sz="1600" dirty="0"/>
              <a:t>In general once the document is posted it is not possible to delete it, instead a rectification entry or reversal entry is made to rectify (if there is an error).</a:t>
            </a:r>
          </a:p>
          <a:p>
            <a:r>
              <a:rPr lang="en-US" sz="1600" dirty="0"/>
              <a:t>SAP Financials also does not allow to delete the document. However, based on different rules, only certain fields can be changed.</a:t>
            </a:r>
          </a:p>
        </p:txBody>
      </p:sp>
      <p:pic>
        <p:nvPicPr>
          <p:cNvPr id="1026" name="Picture 2"/>
          <p:cNvPicPr>
            <a:picLocks noChangeAspect="1" noChangeArrowheads="1"/>
          </p:cNvPicPr>
          <p:nvPr/>
        </p:nvPicPr>
        <p:blipFill>
          <a:blip r:embed="rId2" cstate="print"/>
          <a:srcRect/>
          <a:stretch>
            <a:fillRect/>
          </a:stretch>
        </p:blipFill>
        <p:spPr bwMode="auto">
          <a:xfrm>
            <a:off x="823076" y="2286000"/>
            <a:ext cx="6111124" cy="3886200"/>
          </a:xfrm>
          <a:prstGeom prst="rect">
            <a:avLst/>
          </a:prstGeom>
          <a:noFill/>
          <a:ln w="9525">
            <a:noFill/>
            <a:miter lim="800000"/>
            <a:headEnd/>
            <a:tailEnd/>
          </a:ln>
          <a:effectLst/>
        </p:spPr>
      </p:pic>
      <p:sp>
        <p:nvSpPr>
          <p:cNvPr id="5" name="TextBox 4"/>
          <p:cNvSpPr txBox="1"/>
          <p:nvPr/>
        </p:nvSpPr>
        <p:spPr>
          <a:xfrm>
            <a:off x="6858000" y="4140875"/>
            <a:ext cx="1905000" cy="1754326"/>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just"/>
            <a:r>
              <a:rPr lang="en-US" dirty="0"/>
              <a:t>System does not permit changes to the fields which effects the </a:t>
            </a:r>
            <a:r>
              <a:rPr lang="en-US" b="1" dirty="0"/>
              <a:t>reconciliation</a:t>
            </a:r>
            <a:r>
              <a:rPr lang="en-US" dirty="0"/>
              <a:t> of the posting.</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685800" y="1000125"/>
            <a:ext cx="6096000" cy="1447800"/>
          </a:xfrm>
          <a:prstGeom prst="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sp>
        <p:nvSpPr>
          <p:cNvPr id="2" name="Title 1"/>
          <p:cNvSpPr>
            <a:spLocks noGrp="1"/>
          </p:cNvSpPr>
          <p:nvPr>
            <p:ph type="title"/>
          </p:nvPr>
        </p:nvSpPr>
        <p:spPr/>
        <p:txBody>
          <a:bodyPr/>
          <a:lstStyle/>
          <a:p>
            <a:r>
              <a:rPr lang="en-US" dirty="0"/>
              <a:t>Change rules</a:t>
            </a:r>
          </a:p>
        </p:txBody>
      </p:sp>
      <p:sp>
        <p:nvSpPr>
          <p:cNvPr id="3" name="Content Placeholder 2"/>
          <p:cNvSpPr>
            <a:spLocks noGrp="1"/>
          </p:cNvSpPr>
          <p:nvPr>
            <p:ph idx="1"/>
          </p:nvPr>
        </p:nvSpPr>
        <p:spPr>
          <a:xfrm>
            <a:off x="619125" y="1000125"/>
            <a:ext cx="7991475" cy="4867275"/>
          </a:xfrm>
        </p:spPr>
        <p:txBody>
          <a:bodyPr/>
          <a:lstStyle/>
          <a:p>
            <a:pPr>
              <a:buNone/>
            </a:pPr>
            <a:r>
              <a:rPr lang="en-US" sz="1600" b="1" dirty="0"/>
              <a:t>As user make changes the following information is logged</a:t>
            </a:r>
            <a:r>
              <a:rPr lang="en-US" sz="1400" b="1" dirty="0"/>
              <a:t>:</a:t>
            </a:r>
          </a:p>
          <a:p>
            <a:r>
              <a:rPr lang="en-US" sz="1400" dirty="0"/>
              <a:t>The field that was changed</a:t>
            </a:r>
          </a:p>
          <a:p>
            <a:r>
              <a:rPr lang="en-US" sz="1400" dirty="0"/>
              <a:t>The new and old values</a:t>
            </a:r>
          </a:p>
          <a:p>
            <a:r>
              <a:rPr lang="en-US" sz="1400" dirty="0"/>
              <a:t>The user who made the changes</a:t>
            </a:r>
          </a:p>
          <a:p>
            <a:r>
              <a:rPr lang="en-US" sz="1400" dirty="0"/>
              <a:t>The time and date of the change</a:t>
            </a:r>
          </a:p>
          <a:p>
            <a:endParaRPr lang="en-US" sz="1400" dirty="0"/>
          </a:p>
          <a:p>
            <a:pPr>
              <a:buNone/>
            </a:pPr>
            <a:r>
              <a:rPr lang="en-US" sz="1600" b="1" u="sng" dirty="0"/>
              <a:t>Different document change rules based on:</a:t>
            </a:r>
          </a:p>
          <a:p>
            <a:r>
              <a:rPr lang="en-US" sz="1400" b="1" dirty="0"/>
              <a:t>Account type: </a:t>
            </a:r>
            <a:r>
              <a:rPr lang="en-US" sz="1400" dirty="0"/>
              <a:t>A, D, K, M, S.</a:t>
            </a:r>
          </a:p>
          <a:p>
            <a:r>
              <a:rPr lang="en-US" sz="1400" b="1" dirty="0"/>
              <a:t>Special G/L transactions</a:t>
            </a:r>
            <a:r>
              <a:rPr lang="en-US" sz="1400" dirty="0"/>
              <a:t>: Down payment, down payment requests, BOE etc.</a:t>
            </a:r>
          </a:p>
          <a:p>
            <a:r>
              <a:rPr lang="en-US" sz="1400" b="1" dirty="0"/>
              <a:t>Company code</a:t>
            </a:r>
          </a:p>
          <a:p>
            <a:endParaRPr lang="en-US" sz="1400" dirty="0"/>
          </a:p>
          <a:p>
            <a:pPr>
              <a:buNone/>
            </a:pPr>
            <a:r>
              <a:rPr lang="en-US" sz="1600" b="1" u="sng" dirty="0"/>
              <a:t>Prerequisites for field changes:</a:t>
            </a:r>
          </a:p>
          <a:p>
            <a:r>
              <a:rPr lang="en-US" sz="1400" dirty="0"/>
              <a:t>Posting period open</a:t>
            </a:r>
          </a:p>
          <a:p>
            <a:r>
              <a:rPr lang="en-US" sz="1400" dirty="0"/>
              <a:t>Line item not cleared</a:t>
            </a:r>
          </a:p>
          <a:p>
            <a:r>
              <a:rPr lang="en-US" sz="1400" dirty="0"/>
              <a:t>Posting as debit/posting as credit</a:t>
            </a:r>
          </a:p>
          <a:p>
            <a:r>
              <a:rPr lang="en-US" sz="1400" dirty="0"/>
              <a:t>No invoice-related credit memo</a:t>
            </a:r>
          </a:p>
          <a:p>
            <a:r>
              <a:rPr lang="en-US" sz="1400" dirty="0"/>
              <a:t>No credit memo from down payment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4" name="Content Placeholder 2"/>
          <p:cNvSpPr txBox="1">
            <a:spLocks/>
          </p:cNvSpPr>
          <p:nvPr/>
        </p:nvSpPr>
        <p:spPr bwMode="auto">
          <a:xfrm>
            <a:off x="609600" y="1066800"/>
            <a:ext cx="79914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US" sz="2000" b="1" u="sng" dirty="0"/>
              <a:t>Summary:</a:t>
            </a:r>
          </a:p>
          <a:p>
            <a:pPr>
              <a:buNone/>
            </a:pPr>
            <a:r>
              <a:rPr lang="en-US" b="1" dirty="0"/>
              <a:t>Now you should be able to:</a:t>
            </a:r>
          </a:p>
          <a:p>
            <a:pPr marL="171450" marR="0" lvl="0" indent="-171450" algn="l" defTabSz="914400" rtl="0" eaLnBrk="0" fontAlgn="base" latinLnBrk="0" hangingPunct="0">
              <a:lnSpc>
                <a:spcPct val="85000"/>
              </a:lnSpc>
              <a:spcBef>
                <a:spcPct val="50000"/>
              </a:spcBef>
              <a:spcAft>
                <a:spcPct val="0"/>
              </a:spcAft>
              <a:buClr>
                <a:srgbClr val="07AFD7"/>
              </a:buClr>
              <a:buSzTx/>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kern="0" noProof="0" dirty="0">
                <a:latin typeface="+mn-lt"/>
              </a:rPr>
              <a:t>Explain the rules governing changes to document</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kumimoji="0" lang="en-US" b="0" i="0" u="none" strike="noStrike" kern="0" cap="none" spc="0" normalizeH="0" baseline="0" dirty="0">
                <a:ln>
                  <a:noFill/>
                </a:ln>
                <a:solidFill>
                  <a:schemeClr val="tx1"/>
                </a:solidFill>
                <a:effectLst/>
                <a:uLnTx/>
                <a:uFillTx/>
                <a:latin typeface="+mn-lt"/>
                <a:ea typeface="+mn-ea"/>
                <a:cs typeface="+mn-cs"/>
              </a:rPr>
              <a:t>Change</a:t>
            </a:r>
            <a:r>
              <a:rPr kumimoji="0" lang="en-US" b="0" i="0" u="none" strike="noStrike" kern="0" cap="none" spc="0" normalizeH="0" dirty="0">
                <a:ln>
                  <a:noFill/>
                </a:ln>
                <a:solidFill>
                  <a:schemeClr val="tx1"/>
                </a:solidFill>
                <a:effectLst/>
                <a:uLnTx/>
                <a:uFillTx/>
                <a:latin typeface="+mn-lt"/>
                <a:ea typeface="+mn-ea"/>
                <a:cs typeface="+mn-cs"/>
              </a:rPr>
              <a:t> documents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kern="0" baseline="0" noProof="0" dirty="0">
                <a:latin typeface="+mn-lt"/>
              </a:rPr>
              <a:t>Analyze</a:t>
            </a:r>
            <a:r>
              <a:rPr lang="en-US" kern="0" noProof="0" dirty="0">
                <a:latin typeface="+mn-lt"/>
              </a:rPr>
              <a:t> changes to document</a:t>
            </a: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 Exercise time</a:t>
            </a:r>
          </a:p>
        </p:txBody>
      </p:sp>
      <p:sp>
        <p:nvSpPr>
          <p:cNvPr id="3" name="Content Placeholder 2"/>
          <p:cNvSpPr>
            <a:spLocks noGrp="1"/>
          </p:cNvSpPr>
          <p:nvPr>
            <p:ph idx="1"/>
          </p:nvPr>
        </p:nvSpPr>
        <p:spPr/>
        <p:txBody>
          <a:bodyPr/>
          <a:lstStyle/>
          <a:p>
            <a:pPr>
              <a:buNone/>
            </a:pPr>
            <a:r>
              <a:rPr lang="en-US" sz="1800" b="1" dirty="0"/>
              <a:t>? </a:t>
            </a:r>
            <a:r>
              <a:rPr lang="en-US" sz="1800" dirty="0"/>
              <a:t>After you post a document, name the fields you can change.</a:t>
            </a:r>
          </a:p>
          <a:p>
            <a:endParaRPr lang="en-US" sz="1800" dirty="0"/>
          </a:p>
          <a:p>
            <a:pPr>
              <a:buNone/>
            </a:pPr>
            <a:r>
              <a:rPr lang="en-US" sz="1800" b="1" dirty="0"/>
              <a:t>? </a:t>
            </a:r>
            <a:r>
              <a:rPr lang="en-US" sz="1800" dirty="0"/>
              <a:t>Whether an additional account assignment (cost center/business area) can be changed after posting a document?</a:t>
            </a:r>
          </a:p>
          <a:p>
            <a:pPr>
              <a:buNone/>
            </a:pPr>
            <a:endParaRPr lang="en-US" sz="1800" dirty="0"/>
          </a:p>
          <a:p>
            <a:endParaRPr lang="en-US" sz="1800" dirty="0"/>
          </a:p>
          <a:p>
            <a:endParaRPr lang="en-US" sz="1800" dirty="0"/>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Posting control : Contents </a:t>
            </a:r>
            <a:br>
              <a:rPr lang="en-US" dirty="0"/>
            </a:br>
            <a:r>
              <a:rPr lang="en-US" dirty="0"/>
              <a:t>	</a:t>
            </a:r>
          </a:p>
        </p:txBody>
      </p:sp>
      <p:graphicFrame>
        <p:nvGraphicFramePr>
          <p:cNvPr id="5" name="Diagram 4"/>
          <p:cNvGraphicFramePr/>
          <p:nvPr/>
        </p:nvGraphicFramePr>
        <p:xfrm>
          <a:off x="381000" y="1219200"/>
          <a:ext cx="777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reversal</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endParaRPr lang="en-US" sz="1800" dirty="0"/>
          </a:p>
          <a:p>
            <a:r>
              <a:rPr lang="en-US" sz="1800" dirty="0"/>
              <a:t>Reverse documents</a:t>
            </a:r>
          </a:p>
          <a:p>
            <a:r>
              <a:rPr lang="en-US" sz="1800" dirty="0"/>
              <a:t>Types of reversals</a:t>
            </a:r>
          </a:p>
          <a:p>
            <a:r>
              <a:rPr lang="en-US" sz="1800" dirty="0"/>
              <a:t>Reversal reasons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Documents in SAP</a:t>
            </a:r>
            <a:br>
              <a:rPr lang="en-US" dirty="0"/>
            </a:br>
            <a:r>
              <a:rPr lang="en-US" dirty="0"/>
              <a:t>	</a:t>
            </a:r>
          </a:p>
        </p:txBody>
      </p:sp>
      <p:sp>
        <p:nvSpPr>
          <p:cNvPr id="4" name="Content Placeholder 2"/>
          <p:cNvSpPr>
            <a:spLocks noGrp="1"/>
          </p:cNvSpPr>
          <p:nvPr>
            <p:ph idx="1"/>
          </p:nvPr>
        </p:nvSpPr>
        <p:spPr>
          <a:xfrm>
            <a:off x="457200" y="1036638"/>
            <a:ext cx="8229600" cy="4678362"/>
          </a:xfrm>
        </p:spPr>
        <p:txBody>
          <a:bodyPr/>
          <a:lstStyle/>
          <a:p>
            <a:pPr>
              <a:buClr>
                <a:schemeClr val="accent6"/>
              </a:buClr>
            </a:pPr>
            <a:r>
              <a:rPr lang="en-US" sz="1600" b="1" dirty="0"/>
              <a:t>SAP works </a:t>
            </a:r>
            <a:r>
              <a:rPr lang="en-US" sz="1600" dirty="0"/>
              <a:t>according to </a:t>
            </a:r>
            <a:r>
              <a:rPr lang="en-US" sz="1600" b="1" dirty="0"/>
              <a:t>document principle</a:t>
            </a:r>
            <a:r>
              <a:rPr lang="en-US" sz="1600" dirty="0"/>
              <a:t>. A document is </a:t>
            </a:r>
            <a:r>
              <a:rPr lang="en-US" sz="1600" b="1" dirty="0"/>
              <a:t>saved</a:t>
            </a:r>
            <a:r>
              <a:rPr lang="en-US" sz="1600" dirty="0"/>
              <a:t> for </a:t>
            </a:r>
            <a:r>
              <a:rPr lang="en-US" sz="1600" b="1" dirty="0"/>
              <a:t>every posting.</a:t>
            </a:r>
          </a:p>
          <a:p>
            <a:pPr>
              <a:buClr>
                <a:schemeClr val="accent6"/>
              </a:buClr>
            </a:pPr>
            <a:endParaRPr lang="en-US" sz="1600" b="1" dirty="0"/>
          </a:p>
          <a:p>
            <a:pPr>
              <a:buClr>
                <a:schemeClr val="accent6"/>
              </a:buClr>
            </a:pPr>
            <a:r>
              <a:rPr lang="en-US" sz="1600" dirty="0"/>
              <a:t> </a:t>
            </a:r>
            <a:r>
              <a:rPr lang="en-US" sz="1600" b="1" dirty="0"/>
              <a:t>Every document is identified by </a:t>
            </a:r>
            <a:r>
              <a:rPr lang="en-US" sz="1600" dirty="0"/>
              <a:t>the following:</a:t>
            </a:r>
          </a:p>
          <a:p>
            <a:pPr lvl="1">
              <a:buClr>
                <a:schemeClr val="accent6"/>
              </a:buClr>
              <a:buFont typeface="Webdings" pitchFamily="18" charset="2"/>
              <a:buChar char="4"/>
            </a:pPr>
            <a:r>
              <a:rPr lang="en-US" sz="1600" i="1" dirty="0"/>
              <a:t>Document number</a:t>
            </a:r>
          </a:p>
          <a:p>
            <a:pPr lvl="1">
              <a:buClr>
                <a:schemeClr val="accent6"/>
              </a:buClr>
              <a:buFont typeface="Webdings" pitchFamily="18" charset="2"/>
              <a:buChar char="4"/>
            </a:pPr>
            <a:r>
              <a:rPr lang="en-US" sz="1600" i="1" dirty="0"/>
              <a:t>Company code</a:t>
            </a:r>
          </a:p>
          <a:p>
            <a:pPr lvl="1">
              <a:buClr>
                <a:schemeClr val="accent6"/>
              </a:buClr>
              <a:buFont typeface="Webdings" pitchFamily="18" charset="2"/>
              <a:buChar char="4"/>
            </a:pPr>
            <a:r>
              <a:rPr lang="en-US" sz="1600" i="1" dirty="0"/>
              <a:t>Fiscal year</a:t>
            </a:r>
          </a:p>
          <a:p>
            <a:pPr lvl="1">
              <a:buClr>
                <a:schemeClr val="accent6"/>
              </a:buClr>
              <a:buFont typeface="Webdings" pitchFamily="18" charset="2"/>
              <a:buChar char="4"/>
            </a:pPr>
            <a:endParaRPr lang="en-US" sz="1600" i="1" dirty="0"/>
          </a:p>
          <a:p>
            <a:pPr lvl="1">
              <a:buClr>
                <a:schemeClr val="accent6"/>
              </a:buClr>
              <a:buFont typeface="Webdings" pitchFamily="18" charset="2"/>
              <a:buChar char="4"/>
            </a:pPr>
            <a:endParaRPr lang="en-US" sz="1600" i="1" dirty="0"/>
          </a:p>
          <a:p>
            <a:pPr>
              <a:buClr>
                <a:schemeClr val="accent6"/>
              </a:buClr>
            </a:pPr>
            <a:r>
              <a:rPr lang="en-US" sz="1800" dirty="0"/>
              <a:t>SAP system records at least one document for every business transaction with a unique document number.</a:t>
            </a:r>
          </a:p>
          <a:p>
            <a:pPr>
              <a:buClr>
                <a:schemeClr val="accent6"/>
              </a:buClr>
            </a:pPr>
            <a:r>
              <a:rPr lang="en-US" sz="1800" dirty="0"/>
              <a:t>There can be more than one document for a business transaction</a:t>
            </a:r>
          </a:p>
          <a:p>
            <a:pPr lvl="1">
              <a:buClr>
                <a:schemeClr val="accent6"/>
              </a:buClr>
              <a:buFont typeface="Webdings" pitchFamily="18" charset="2"/>
              <a:buChar char="4"/>
            </a:pPr>
            <a:r>
              <a:rPr lang="en-US" sz="1600" i="1" dirty="0"/>
              <a:t>Ex: When goods arrive from a vendor (</a:t>
            </a:r>
            <a:r>
              <a:rPr lang="en-US" sz="1600" b="1" i="1" dirty="0"/>
              <a:t>Material document and Accounting document</a:t>
            </a:r>
          </a:p>
          <a:p>
            <a:pPr>
              <a:buClr>
                <a:schemeClr val="accent6"/>
              </a:buClr>
            </a:pPr>
            <a:r>
              <a:rPr lang="en-US" sz="1800" dirty="0"/>
              <a:t>There can be no accounting document generated for some business transactions</a:t>
            </a:r>
          </a:p>
          <a:p>
            <a:pPr lvl="1">
              <a:buClr>
                <a:schemeClr val="accent6"/>
              </a:buClr>
              <a:buFont typeface="Webdings" pitchFamily="18" charset="2"/>
              <a:buChar char="4"/>
            </a:pPr>
            <a:r>
              <a:rPr lang="en-US" sz="1600" i="1" dirty="0"/>
              <a:t>Ex: Purchase order in Material Management.</a:t>
            </a:r>
          </a:p>
          <a:p>
            <a:pPr>
              <a:buClr>
                <a:schemeClr val="accent6"/>
              </a:buClr>
            </a:pPr>
            <a:endParaRPr lang="en-US" sz="900" i="1" dirty="0"/>
          </a:p>
        </p:txBody>
      </p:sp>
      <p:sp>
        <p:nvSpPr>
          <p:cNvPr id="12" name="TextBox 11"/>
          <p:cNvSpPr txBox="1"/>
          <p:nvPr/>
        </p:nvSpPr>
        <p:spPr>
          <a:xfrm>
            <a:off x="5943600" y="1600200"/>
            <a:ext cx="2590800" cy="1815882"/>
          </a:xfrm>
          <a:prstGeom prst="rect">
            <a:avLst/>
          </a:prstGeom>
          <a:solidFill>
            <a:srgbClr val="92D050"/>
          </a:solidFill>
          <a:ln w="60325">
            <a:solidFill>
              <a:srgbClr val="C00000"/>
            </a:solidFill>
          </a:ln>
        </p:spPr>
        <p:txBody>
          <a:bodyPr wrap="square" rtlCol="0">
            <a:spAutoFit/>
          </a:bodyPr>
          <a:lstStyle/>
          <a:p>
            <a:r>
              <a:rPr lang="en-US" sz="1600" b="1" dirty="0"/>
              <a:t>Note</a:t>
            </a:r>
            <a:r>
              <a:rPr lang="en-US" sz="1600" b="1" i="1" dirty="0"/>
              <a:t>: </a:t>
            </a:r>
            <a:r>
              <a:rPr lang="en-US" sz="1600" i="1" dirty="0"/>
              <a:t>In a company hundreds of documents gets generated on a daily basis. To simplify the storage, documents are divided into several categories.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reversal</a:t>
            </a:r>
          </a:p>
        </p:txBody>
      </p:sp>
      <p:sp>
        <p:nvSpPr>
          <p:cNvPr id="3" name="Content Placeholder 2"/>
          <p:cNvSpPr>
            <a:spLocks noGrp="1"/>
          </p:cNvSpPr>
          <p:nvPr>
            <p:ph idx="1"/>
          </p:nvPr>
        </p:nvSpPr>
        <p:spPr/>
        <p:txBody>
          <a:bodyPr/>
          <a:lstStyle/>
          <a:p>
            <a:r>
              <a:rPr lang="en-US" sz="1800" dirty="0"/>
              <a:t>As discussed earlier, documents cannot be deleted but can be reversed. </a:t>
            </a:r>
          </a:p>
          <a:p>
            <a:endParaRPr lang="en-US" sz="1800" dirty="0"/>
          </a:p>
        </p:txBody>
      </p:sp>
      <p:pic>
        <p:nvPicPr>
          <p:cNvPr id="3074" name="Picture 2"/>
          <p:cNvPicPr>
            <a:picLocks noChangeAspect="1" noChangeArrowheads="1"/>
          </p:cNvPicPr>
          <p:nvPr/>
        </p:nvPicPr>
        <p:blipFill>
          <a:blip r:embed="rId2" cstate="print"/>
          <a:srcRect/>
          <a:stretch>
            <a:fillRect/>
          </a:stretch>
        </p:blipFill>
        <p:spPr bwMode="auto">
          <a:xfrm>
            <a:off x="685800" y="1752600"/>
            <a:ext cx="2819400" cy="4191000"/>
          </a:xfrm>
          <a:prstGeom prst="rect">
            <a:avLst/>
          </a:prstGeom>
          <a:noFill/>
          <a:ln w="9525">
            <a:noFill/>
            <a:miter lim="800000"/>
            <a:headEnd/>
            <a:tailEnd/>
          </a:ln>
          <a:effectLst/>
        </p:spPr>
      </p:pic>
      <p:sp>
        <p:nvSpPr>
          <p:cNvPr id="5" name="TextBox 4"/>
          <p:cNvSpPr txBox="1"/>
          <p:nvPr/>
        </p:nvSpPr>
        <p:spPr>
          <a:xfrm>
            <a:off x="3429000" y="2133600"/>
            <a:ext cx="2895600" cy="584775"/>
          </a:xfrm>
          <a:prstGeom prst="rect">
            <a:avLst/>
          </a:prstGeom>
          <a:noFill/>
        </p:spPr>
        <p:txBody>
          <a:bodyPr wrap="square" rtlCol="0">
            <a:spAutoFit/>
          </a:bodyPr>
          <a:lstStyle/>
          <a:p>
            <a:r>
              <a:rPr lang="en-US" sz="1600" dirty="0"/>
              <a:t>Document entered </a:t>
            </a:r>
          </a:p>
          <a:p>
            <a:r>
              <a:rPr lang="en-US" sz="1600" dirty="0"/>
              <a:t>incorrectly.</a:t>
            </a:r>
          </a:p>
        </p:txBody>
      </p:sp>
      <p:sp>
        <p:nvSpPr>
          <p:cNvPr id="6" name="TextBox 5"/>
          <p:cNvSpPr txBox="1"/>
          <p:nvPr/>
        </p:nvSpPr>
        <p:spPr>
          <a:xfrm>
            <a:off x="3429000" y="3468469"/>
            <a:ext cx="2895600" cy="584775"/>
          </a:xfrm>
          <a:prstGeom prst="rect">
            <a:avLst/>
          </a:prstGeom>
          <a:noFill/>
        </p:spPr>
        <p:txBody>
          <a:bodyPr wrap="square" rtlCol="0">
            <a:spAutoFit/>
          </a:bodyPr>
          <a:lstStyle/>
          <a:p>
            <a:r>
              <a:rPr lang="en-US" sz="1600" dirty="0"/>
              <a:t>Document corrected by Reversal</a:t>
            </a:r>
          </a:p>
        </p:txBody>
      </p:sp>
      <p:sp>
        <p:nvSpPr>
          <p:cNvPr id="7" name="TextBox 6"/>
          <p:cNvSpPr txBox="1"/>
          <p:nvPr/>
        </p:nvSpPr>
        <p:spPr>
          <a:xfrm>
            <a:off x="3429000" y="4840069"/>
            <a:ext cx="2895600" cy="584775"/>
          </a:xfrm>
          <a:prstGeom prst="rect">
            <a:avLst/>
          </a:prstGeom>
          <a:noFill/>
        </p:spPr>
        <p:txBody>
          <a:bodyPr wrap="square" rtlCol="0">
            <a:spAutoFit/>
          </a:bodyPr>
          <a:lstStyle/>
          <a:p>
            <a:r>
              <a:rPr lang="en-US" sz="1600" dirty="0"/>
              <a:t>Document re-entered correctly</a:t>
            </a:r>
          </a:p>
        </p:txBody>
      </p:sp>
      <p:sp>
        <p:nvSpPr>
          <p:cNvPr id="9" name="TextBox 8"/>
          <p:cNvSpPr txBox="1"/>
          <p:nvPr/>
        </p:nvSpPr>
        <p:spPr>
          <a:xfrm>
            <a:off x="6477000" y="2209800"/>
            <a:ext cx="1600200" cy="2800767"/>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sz="1600" i="1" dirty="0"/>
              <a:t>System provides function to reverse G/L, customer, vendor documents both individually or in a mass reversal.</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ounded Rectangle 10"/>
          <p:cNvSpPr/>
          <p:nvPr/>
        </p:nvSpPr>
        <p:spPr bwMode="auto">
          <a:xfrm>
            <a:off x="3962400" y="1600200"/>
            <a:ext cx="4953000" cy="34290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sp>
        <p:nvSpPr>
          <p:cNvPr id="2" name="Title 1"/>
          <p:cNvSpPr>
            <a:spLocks noGrp="1"/>
          </p:cNvSpPr>
          <p:nvPr>
            <p:ph type="title"/>
          </p:nvPr>
        </p:nvSpPr>
        <p:spPr/>
        <p:txBody>
          <a:bodyPr/>
          <a:lstStyle/>
          <a:p>
            <a:r>
              <a:rPr lang="en-US" dirty="0"/>
              <a:t>Types of reversals</a:t>
            </a:r>
          </a:p>
        </p:txBody>
      </p:sp>
      <p:sp>
        <p:nvSpPr>
          <p:cNvPr id="3" name="Content Placeholder 2"/>
          <p:cNvSpPr>
            <a:spLocks noGrp="1"/>
          </p:cNvSpPr>
          <p:nvPr>
            <p:ph idx="1"/>
          </p:nvPr>
        </p:nvSpPr>
        <p:spPr>
          <a:xfrm>
            <a:off x="381000" y="914400"/>
            <a:ext cx="7991475" cy="4867275"/>
          </a:xfrm>
        </p:spPr>
        <p:txBody>
          <a:bodyPr/>
          <a:lstStyle/>
          <a:p>
            <a:r>
              <a:rPr lang="en-US" dirty="0"/>
              <a:t>Document can be reversed by: </a:t>
            </a:r>
          </a:p>
          <a:p>
            <a:pPr lvl="1"/>
            <a:r>
              <a:rPr lang="en-US" sz="1600" dirty="0"/>
              <a:t>Normal reversal posting</a:t>
            </a:r>
          </a:p>
          <a:p>
            <a:pPr lvl="1"/>
            <a:r>
              <a:rPr lang="en-US" sz="1600" dirty="0"/>
              <a:t>Negative posting</a:t>
            </a:r>
          </a:p>
          <a:p>
            <a:pPr lvl="1"/>
            <a:endParaRPr lang="en-US" sz="1600" dirty="0"/>
          </a:p>
          <a:p>
            <a:r>
              <a:rPr lang="en-US" sz="1600" dirty="0"/>
              <a:t>Normal reversal posting:</a:t>
            </a:r>
          </a:p>
          <a:p>
            <a:pPr lvl="1"/>
            <a:r>
              <a:rPr lang="en-US" sz="1600" dirty="0"/>
              <a:t>Incorrect debit as credit  </a:t>
            </a:r>
          </a:p>
          <a:p>
            <a:pPr lvl="1">
              <a:buNone/>
            </a:pPr>
            <a:r>
              <a:rPr lang="en-US" sz="1600" dirty="0"/>
              <a:t>   and vice versa.</a:t>
            </a:r>
          </a:p>
          <a:p>
            <a:pPr lvl="1"/>
            <a:r>
              <a:rPr lang="en-US" sz="1600" dirty="0"/>
              <a:t>Increase in transaction figures</a:t>
            </a:r>
          </a:p>
          <a:p>
            <a:endParaRPr lang="en-US" sz="1600" dirty="0"/>
          </a:p>
          <a:p>
            <a:r>
              <a:rPr lang="en-US" sz="1600" dirty="0"/>
              <a:t>Negative posting:</a:t>
            </a:r>
          </a:p>
          <a:p>
            <a:pPr lvl="1"/>
            <a:r>
              <a:rPr lang="en-US" sz="1600" dirty="0"/>
              <a:t>Incorrect debit as credit </a:t>
            </a:r>
          </a:p>
          <a:p>
            <a:pPr lvl="1">
              <a:buNone/>
            </a:pPr>
            <a:r>
              <a:rPr lang="en-US" sz="1600" dirty="0"/>
              <a:t>   and vice versa.</a:t>
            </a:r>
          </a:p>
          <a:p>
            <a:pPr lvl="1"/>
            <a:r>
              <a:rPr lang="en-US" sz="1600" dirty="0"/>
              <a:t>Posted amount not added</a:t>
            </a:r>
          </a:p>
          <a:p>
            <a:pPr lvl="1">
              <a:buNone/>
            </a:pPr>
            <a:r>
              <a:rPr lang="en-US" sz="1600" dirty="0"/>
              <a:t>   to transaction figures,</a:t>
            </a:r>
          </a:p>
          <a:p>
            <a:pPr lvl="1">
              <a:buNone/>
            </a:pPr>
            <a:r>
              <a:rPr lang="en-US" sz="1600" dirty="0"/>
              <a:t>   but  subtracted from </a:t>
            </a:r>
          </a:p>
          <a:p>
            <a:pPr lvl="1">
              <a:buNone/>
            </a:pPr>
            <a:r>
              <a:rPr lang="en-US" sz="1600" dirty="0"/>
              <a:t>   transaction figures.</a:t>
            </a:r>
          </a:p>
          <a:p>
            <a:pPr lvl="1"/>
            <a:r>
              <a:rPr lang="en-US" sz="1600" dirty="0"/>
              <a:t>This makes the balance reduced as it is before the incorrect posting.</a:t>
            </a:r>
          </a:p>
          <a:p>
            <a:endParaRPr lang="en-US" sz="1800" dirty="0"/>
          </a:p>
        </p:txBody>
      </p:sp>
      <p:pic>
        <p:nvPicPr>
          <p:cNvPr id="4098" name="Picture 2"/>
          <p:cNvPicPr>
            <a:picLocks noChangeAspect="1" noChangeArrowheads="1"/>
          </p:cNvPicPr>
          <p:nvPr/>
        </p:nvPicPr>
        <p:blipFill>
          <a:blip r:embed="rId2" cstate="print"/>
          <a:srcRect/>
          <a:stretch>
            <a:fillRect/>
          </a:stretch>
        </p:blipFill>
        <p:spPr bwMode="auto">
          <a:xfrm>
            <a:off x="5863234" y="3505200"/>
            <a:ext cx="2823566" cy="1295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5834062" y="2133600"/>
            <a:ext cx="2900363" cy="10668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4191000" y="2514600"/>
            <a:ext cx="1560286" cy="2286000"/>
          </a:xfrm>
          <a:prstGeom prst="rect">
            <a:avLst/>
          </a:prstGeom>
          <a:noFill/>
          <a:ln w="9525">
            <a:noFill/>
            <a:miter lim="800000"/>
            <a:headEnd/>
            <a:tailEnd/>
          </a:ln>
          <a:effectLst/>
        </p:spPr>
      </p:pic>
      <p:sp>
        <p:nvSpPr>
          <p:cNvPr id="7" name="TextBox 6"/>
          <p:cNvSpPr txBox="1"/>
          <p:nvPr/>
        </p:nvSpPr>
        <p:spPr>
          <a:xfrm>
            <a:off x="4114800" y="2145268"/>
            <a:ext cx="1883849" cy="369332"/>
          </a:xfrm>
          <a:prstGeom prst="rect">
            <a:avLst/>
          </a:prstGeom>
          <a:noFill/>
        </p:spPr>
        <p:txBody>
          <a:bodyPr wrap="none" rtlCol="0">
            <a:spAutoFit/>
          </a:bodyPr>
          <a:lstStyle/>
          <a:p>
            <a:r>
              <a:rPr lang="en-US" u="sng" dirty="0"/>
              <a:t>Incorrect</a:t>
            </a:r>
            <a:r>
              <a:rPr lang="en-US" sz="1600" u="sng" dirty="0"/>
              <a:t> </a:t>
            </a:r>
            <a:r>
              <a:rPr lang="en-US" u="sng" dirty="0"/>
              <a:t>posting</a:t>
            </a:r>
            <a:endParaRPr lang="en-US" sz="1600" u="sng" dirty="0"/>
          </a:p>
        </p:txBody>
      </p:sp>
      <p:sp>
        <p:nvSpPr>
          <p:cNvPr id="8" name="TextBox 7"/>
          <p:cNvSpPr txBox="1"/>
          <p:nvPr/>
        </p:nvSpPr>
        <p:spPr>
          <a:xfrm>
            <a:off x="6324600" y="1764268"/>
            <a:ext cx="2133600" cy="369332"/>
          </a:xfrm>
          <a:prstGeom prst="rect">
            <a:avLst/>
          </a:prstGeom>
          <a:noFill/>
        </p:spPr>
        <p:txBody>
          <a:bodyPr wrap="square" rtlCol="0">
            <a:spAutoFit/>
          </a:bodyPr>
          <a:lstStyle/>
          <a:p>
            <a:r>
              <a:rPr lang="en-US" u="sng" dirty="0"/>
              <a:t>Normal reversal</a:t>
            </a:r>
          </a:p>
        </p:txBody>
      </p:sp>
      <p:sp>
        <p:nvSpPr>
          <p:cNvPr id="9" name="TextBox 8"/>
          <p:cNvSpPr txBox="1"/>
          <p:nvPr/>
        </p:nvSpPr>
        <p:spPr>
          <a:xfrm>
            <a:off x="6324600" y="3124200"/>
            <a:ext cx="1980029" cy="369332"/>
          </a:xfrm>
          <a:prstGeom prst="rect">
            <a:avLst/>
          </a:prstGeom>
          <a:noFill/>
        </p:spPr>
        <p:txBody>
          <a:bodyPr wrap="none" rtlCol="0">
            <a:spAutoFit/>
          </a:bodyPr>
          <a:lstStyle/>
          <a:p>
            <a:r>
              <a:rPr lang="en-US" u="sng" dirty="0"/>
              <a:t>Negative reversal</a:t>
            </a:r>
          </a:p>
        </p:txBody>
      </p:sp>
      <p:sp>
        <p:nvSpPr>
          <p:cNvPr id="13" name="Oval 12"/>
          <p:cNvSpPr/>
          <p:nvPr/>
        </p:nvSpPr>
        <p:spPr bwMode="auto">
          <a:xfrm>
            <a:off x="5029200" y="4419600"/>
            <a:ext cx="609600" cy="381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cxnSp>
        <p:nvCxnSpPr>
          <p:cNvPr id="15" name="Straight Arrow Connector 14"/>
          <p:cNvCxnSpPr/>
          <p:nvPr/>
        </p:nvCxnSpPr>
        <p:spPr bwMode="auto">
          <a:xfrm rot="5400000">
            <a:off x="5105400" y="5029200"/>
            <a:ext cx="457200" cy="1588"/>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sp>
        <p:nvSpPr>
          <p:cNvPr id="17" name="TextBox 16"/>
          <p:cNvSpPr txBox="1"/>
          <p:nvPr/>
        </p:nvSpPr>
        <p:spPr>
          <a:xfrm>
            <a:off x="4800600" y="5269468"/>
            <a:ext cx="2313518" cy="3693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b="1" dirty="0"/>
              <a:t>Transaction figures</a:t>
            </a:r>
          </a:p>
        </p:txBody>
      </p:sp>
      <p:sp>
        <p:nvSpPr>
          <p:cNvPr id="18" name="Oval 17"/>
          <p:cNvSpPr/>
          <p:nvPr/>
        </p:nvSpPr>
        <p:spPr bwMode="auto">
          <a:xfrm>
            <a:off x="5867400" y="4495800"/>
            <a:ext cx="609600" cy="381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sp>
        <p:nvSpPr>
          <p:cNvPr id="19" name="Oval 18"/>
          <p:cNvSpPr/>
          <p:nvPr/>
        </p:nvSpPr>
        <p:spPr bwMode="auto">
          <a:xfrm>
            <a:off x="5867400" y="2819400"/>
            <a:ext cx="609600" cy="381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cxnSp>
        <p:nvCxnSpPr>
          <p:cNvPr id="21" name="Straight Arrow Connector 20"/>
          <p:cNvCxnSpPr/>
          <p:nvPr/>
        </p:nvCxnSpPr>
        <p:spPr bwMode="auto">
          <a:xfrm rot="5400000">
            <a:off x="4914900" y="4000500"/>
            <a:ext cx="2057400" cy="4572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2" name="Straight Arrow Connector 21"/>
          <p:cNvCxnSpPr/>
          <p:nvPr/>
        </p:nvCxnSpPr>
        <p:spPr bwMode="auto">
          <a:xfrm rot="5400000">
            <a:off x="5982097" y="5066903"/>
            <a:ext cx="381000" cy="794"/>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Reversal reason</a:t>
            </a:r>
          </a:p>
        </p:txBody>
      </p:sp>
      <p:sp>
        <p:nvSpPr>
          <p:cNvPr id="3" name="Content Placeholder 2"/>
          <p:cNvSpPr>
            <a:spLocks noGrp="1"/>
          </p:cNvSpPr>
          <p:nvPr>
            <p:ph idx="1"/>
          </p:nvPr>
        </p:nvSpPr>
        <p:spPr/>
        <p:txBody>
          <a:bodyPr/>
          <a:lstStyle/>
          <a:p>
            <a:r>
              <a:rPr lang="en-US" sz="1800" dirty="0"/>
              <a:t>Whenever you reverse a document, you have to enter a </a:t>
            </a:r>
            <a:r>
              <a:rPr lang="en-US" sz="1800" b="1" dirty="0"/>
              <a:t>reversal reason </a:t>
            </a:r>
            <a:r>
              <a:rPr lang="en-US" sz="1800" dirty="0"/>
              <a:t>that explains the reversal.</a:t>
            </a:r>
          </a:p>
          <a:p>
            <a:endParaRPr lang="en-US" sz="1800" dirty="0"/>
          </a:p>
          <a:p>
            <a:r>
              <a:rPr lang="en-US" sz="1800" dirty="0"/>
              <a:t>Reversal reason also controls whether the reversal date is allowed to be different to the original posting date.</a:t>
            </a:r>
          </a:p>
          <a:p>
            <a:pPr>
              <a:buNone/>
            </a:pPr>
            <a:endParaRPr lang="en-US" sz="1800" dirty="0"/>
          </a:p>
          <a:p>
            <a:r>
              <a:rPr lang="en-US" sz="1800" dirty="0"/>
              <a:t>Documents with cleared items cannot be reversed. It must be reset.</a:t>
            </a:r>
          </a:p>
          <a:p>
            <a:endParaRPr lang="en-US" dirty="0"/>
          </a:p>
          <a:p>
            <a:r>
              <a:rPr lang="en-US" sz="1800" dirty="0"/>
              <a:t>To activate negative postings:</a:t>
            </a:r>
            <a:br>
              <a:rPr lang="en-US" sz="1800" dirty="0"/>
            </a:br>
            <a:endParaRPr lang="en-US" sz="1800" dirty="0"/>
          </a:p>
          <a:p>
            <a:pPr lvl="1"/>
            <a:r>
              <a:rPr lang="en-US" sz="1600" dirty="0"/>
              <a:t>The company code should permit negative postings. [T.code – (OBY6)]</a:t>
            </a:r>
          </a:p>
          <a:p>
            <a:pPr lvl="1"/>
            <a:endParaRPr lang="en-US" sz="1600" dirty="0"/>
          </a:p>
          <a:p>
            <a:pPr lvl="1"/>
            <a:r>
              <a:rPr lang="en-US" sz="1600" dirty="0"/>
              <a:t>Reversal reason must be defined for negative reversal</a:t>
            </a:r>
          </a:p>
          <a:p>
            <a:pPr>
              <a:buNone/>
            </a:pPr>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reversal </a:t>
            </a:r>
          </a:p>
        </p:txBody>
      </p:sp>
      <p:sp>
        <p:nvSpPr>
          <p:cNvPr id="4" name="Content Placeholder 2"/>
          <p:cNvSpPr txBox="1">
            <a:spLocks/>
          </p:cNvSpPr>
          <p:nvPr/>
        </p:nvSpPr>
        <p:spPr bwMode="auto">
          <a:xfrm>
            <a:off x="609600" y="1066800"/>
            <a:ext cx="79914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US" sz="2000" b="1" u="sng" dirty="0"/>
              <a:t>Summary:</a:t>
            </a:r>
          </a:p>
          <a:p>
            <a:pPr>
              <a:buNone/>
            </a:pPr>
            <a:r>
              <a:rPr lang="en-US" b="1" dirty="0"/>
              <a:t>Now you should be able to:</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kern="0" dirty="0">
                <a:latin typeface="+mn-lt"/>
              </a:rPr>
              <a:t>Understand the types of reversals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kern="0" dirty="0">
                <a:latin typeface="+mn-lt"/>
              </a:rPr>
              <a:t>Reverse the documents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kern="0" dirty="0">
                <a:latin typeface="+mn-lt"/>
              </a:rPr>
              <a:t>Explain reversal reason codes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reversal: Exercise time</a:t>
            </a:r>
          </a:p>
        </p:txBody>
      </p:sp>
      <p:sp>
        <p:nvSpPr>
          <p:cNvPr id="3" name="Content Placeholder 2"/>
          <p:cNvSpPr>
            <a:spLocks noGrp="1"/>
          </p:cNvSpPr>
          <p:nvPr>
            <p:ph idx="1"/>
          </p:nvPr>
        </p:nvSpPr>
        <p:spPr/>
        <p:txBody>
          <a:bodyPr/>
          <a:lstStyle/>
          <a:p>
            <a:pPr>
              <a:buNone/>
            </a:pPr>
            <a:r>
              <a:rPr lang="en-US" sz="1800" b="1" dirty="0"/>
              <a:t>? </a:t>
            </a:r>
            <a:r>
              <a:rPr lang="en-US" sz="1800" dirty="0"/>
              <a:t>Name the two possible ways to reverse a document in mySAP ERP Financials.</a:t>
            </a:r>
          </a:p>
          <a:p>
            <a:pPr>
              <a:buNone/>
            </a:pPr>
            <a:r>
              <a:rPr lang="en-US" sz="1800" b="1" dirty="0"/>
              <a:t>? </a:t>
            </a:r>
            <a:r>
              <a:rPr lang="en-US" sz="1800" dirty="0"/>
              <a:t>What are the two prerequisites that must be fulfilled in order to process negative postings?</a:t>
            </a:r>
          </a:p>
          <a:p>
            <a:pPr>
              <a:buNone/>
            </a:pPr>
            <a:r>
              <a:rPr lang="en-US" sz="1800" b="1" dirty="0"/>
              <a:t>? </a:t>
            </a:r>
            <a:r>
              <a:rPr lang="en-US" sz="1800" dirty="0"/>
              <a:t>Check whether company code “1000”  allows negative postings.</a:t>
            </a:r>
          </a:p>
          <a:p>
            <a:pPr>
              <a:buNone/>
            </a:pPr>
            <a:r>
              <a:rPr lang="en-US" sz="1800" b="1" dirty="0"/>
              <a:t>? </a:t>
            </a:r>
            <a:r>
              <a:rPr lang="en-US" sz="1800" dirty="0"/>
              <a:t>Cleared documents can be reversed (T/F)</a:t>
            </a:r>
          </a:p>
          <a:p>
            <a:endParaRPr lang="en-US" sz="1800" dirty="0"/>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6781800" y="4953000"/>
            <a:ext cx="1668462" cy="1693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Posting control : Contents </a:t>
            </a:r>
            <a:br>
              <a:rPr lang="en-US" dirty="0"/>
            </a:br>
            <a:r>
              <a:rPr lang="en-US" dirty="0"/>
              <a:t>	</a:t>
            </a:r>
          </a:p>
        </p:txBody>
      </p:sp>
      <p:graphicFrame>
        <p:nvGraphicFramePr>
          <p:cNvPr id="5" name="Diagram 4"/>
          <p:cNvGraphicFramePr/>
          <p:nvPr/>
        </p:nvGraphicFramePr>
        <p:xfrm>
          <a:off x="381000" y="1219200"/>
          <a:ext cx="777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terms and cash discounts</a:t>
            </a:r>
          </a:p>
        </p:txBody>
      </p:sp>
      <p:sp>
        <p:nvSpPr>
          <p:cNvPr id="3" name="Content Placeholder 2"/>
          <p:cNvSpPr>
            <a:spLocks noGrp="1"/>
          </p:cNvSpPr>
          <p:nvPr>
            <p:ph idx="1"/>
          </p:nvPr>
        </p:nvSpPr>
        <p:spPr/>
        <p:txBody>
          <a:bodyPr/>
          <a:lstStyle/>
          <a:p>
            <a:pPr>
              <a:buNone/>
            </a:pPr>
            <a:r>
              <a:rPr lang="en-US" b="1" u="sng" dirty="0"/>
              <a:t>Objective:</a:t>
            </a:r>
          </a:p>
          <a:p>
            <a:pPr>
              <a:buNone/>
            </a:pPr>
            <a:r>
              <a:rPr lang="en-US" sz="1800" b="1" dirty="0"/>
              <a:t>After the lesson you will be able to:</a:t>
            </a:r>
          </a:p>
          <a:p>
            <a:endParaRPr lang="en-US" b="1" dirty="0"/>
          </a:p>
          <a:p>
            <a:r>
              <a:rPr lang="en-US" sz="1800" dirty="0"/>
              <a:t>Define terms of payment.</a:t>
            </a:r>
          </a:p>
          <a:p>
            <a:pPr>
              <a:buNone/>
            </a:pPr>
            <a:endParaRPr lang="en-US" sz="1800" dirty="0"/>
          </a:p>
          <a:p>
            <a:r>
              <a:rPr lang="en-US" sz="1800" dirty="0"/>
              <a:t>Explain the account determination for automatic postings of cash discount</a:t>
            </a:r>
          </a:p>
          <a:p>
            <a:endParaRPr lang="en-US" b="1" dirty="0"/>
          </a:p>
          <a:p>
            <a:endParaRPr lang="en-US" dirty="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a:t>
            </a:r>
          </a:p>
        </p:txBody>
      </p:sp>
      <p:sp>
        <p:nvSpPr>
          <p:cNvPr id="3" name="Content Placeholder 2"/>
          <p:cNvSpPr>
            <a:spLocks noGrp="1"/>
          </p:cNvSpPr>
          <p:nvPr>
            <p:ph idx="1"/>
          </p:nvPr>
        </p:nvSpPr>
        <p:spPr>
          <a:xfrm>
            <a:off x="533400" y="990600"/>
            <a:ext cx="7991475" cy="4867275"/>
          </a:xfrm>
        </p:spPr>
        <p:txBody>
          <a:bodyPr/>
          <a:lstStyle/>
          <a:p>
            <a:r>
              <a:rPr lang="en-US" sz="1600" dirty="0"/>
              <a:t>Terms of payment are </a:t>
            </a:r>
            <a:r>
              <a:rPr lang="en-US" sz="1600" b="1" dirty="0"/>
              <a:t>conditions agreed </a:t>
            </a:r>
            <a:r>
              <a:rPr lang="en-US" sz="1600" dirty="0"/>
              <a:t>between business partners for the payment of invoices. It defines the </a:t>
            </a:r>
            <a:r>
              <a:rPr lang="en-US" sz="1600" b="1" dirty="0"/>
              <a:t>due date and the cash discount </a:t>
            </a:r>
            <a:r>
              <a:rPr lang="en-US" sz="1600" dirty="0"/>
              <a:t>offered for payment of the invoice within a certain period.</a:t>
            </a:r>
          </a:p>
          <a:p>
            <a:endParaRPr lang="en-US" sz="1600" dirty="0"/>
          </a:p>
          <a:p>
            <a:r>
              <a:rPr lang="en-US" sz="1600" dirty="0"/>
              <a:t>The company uses different terms of payment for customers and vendors</a:t>
            </a:r>
          </a:p>
          <a:p>
            <a:r>
              <a:rPr lang="en-US" sz="1600" dirty="0"/>
              <a:t>It continually negotiates new terms of payments with a vendor, and these are to be reflected in the system.</a:t>
            </a:r>
          </a:p>
          <a:p>
            <a:endParaRPr lang="en-US" sz="1600" dirty="0"/>
          </a:p>
          <a:p>
            <a:pPr>
              <a:buNone/>
            </a:pPr>
            <a:r>
              <a:rPr lang="en-US" sz="1600" b="1" u="sng" dirty="0"/>
              <a:t>The terms of payment are used to define:</a:t>
            </a:r>
          </a:p>
          <a:p>
            <a:pPr lvl="1"/>
            <a:r>
              <a:rPr lang="en-US" sz="1600" dirty="0"/>
              <a:t>Baseline date for due date calculation</a:t>
            </a:r>
          </a:p>
          <a:p>
            <a:pPr lvl="1"/>
            <a:r>
              <a:rPr lang="en-US" sz="1600" dirty="0"/>
              <a:t>Cash discount periods</a:t>
            </a:r>
          </a:p>
          <a:p>
            <a:pPr lvl="1"/>
            <a:r>
              <a:rPr lang="en-US" sz="1600" dirty="0"/>
              <a:t>Cash discount percentage rates</a:t>
            </a:r>
          </a:p>
          <a:p>
            <a:endParaRPr lang="en-US" sz="1600" dirty="0"/>
          </a:p>
          <a:p>
            <a:pPr>
              <a:buNone/>
            </a:pPr>
            <a:r>
              <a:rPr lang="en-US" sz="1600" b="1" u="sng" dirty="0"/>
              <a:t>The terms of payment are:</a:t>
            </a:r>
          </a:p>
          <a:p>
            <a:pPr lvl="1"/>
            <a:r>
              <a:rPr lang="en-US" sz="1600" dirty="0"/>
              <a:t>Assigned to customer/vendor master record</a:t>
            </a:r>
          </a:p>
          <a:p>
            <a:pPr lvl="1"/>
            <a:r>
              <a:rPr lang="en-US" sz="1600" dirty="0"/>
              <a:t>Defaulted by the system or entered by the user</a:t>
            </a:r>
          </a:p>
          <a:p>
            <a:pPr lvl="1"/>
            <a:r>
              <a:rPr lang="en-US" sz="1600" dirty="0"/>
              <a:t>Used in transaction line items to determine payment conditions.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 in Invoices</a:t>
            </a:r>
          </a:p>
        </p:txBody>
      </p:sp>
      <p:sp>
        <p:nvSpPr>
          <p:cNvPr id="3" name="Content Placeholder 2"/>
          <p:cNvSpPr>
            <a:spLocks noGrp="1"/>
          </p:cNvSpPr>
          <p:nvPr>
            <p:ph idx="1"/>
          </p:nvPr>
        </p:nvSpPr>
        <p:spPr>
          <a:xfrm>
            <a:off x="609600" y="1143000"/>
            <a:ext cx="7991475" cy="4867275"/>
          </a:xfrm>
        </p:spPr>
        <p:txBody>
          <a:bodyPr/>
          <a:lstStyle/>
          <a:p>
            <a:r>
              <a:rPr lang="en-US" sz="1800" dirty="0"/>
              <a:t>You can enter terms of payment in: </a:t>
            </a:r>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endParaRPr lang="en-US" sz="1800" dirty="0"/>
          </a:p>
          <a:p>
            <a:r>
              <a:rPr lang="en-US" sz="1800" dirty="0"/>
              <a:t>Terms of payment in </a:t>
            </a:r>
            <a:r>
              <a:rPr lang="en-US" sz="1800" b="1" dirty="0"/>
              <a:t>invoice</a:t>
            </a:r>
            <a:r>
              <a:rPr lang="en-US" sz="1800" dirty="0"/>
              <a:t> is copied from: </a:t>
            </a:r>
          </a:p>
          <a:p>
            <a:pPr>
              <a:buNone/>
            </a:pPr>
            <a:r>
              <a:rPr lang="en-US" sz="1800" dirty="0"/>
              <a:t>		</a:t>
            </a:r>
          </a:p>
        </p:txBody>
      </p:sp>
      <p:graphicFrame>
        <p:nvGraphicFramePr>
          <p:cNvPr id="11" name="Table 10"/>
          <p:cNvGraphicFramePr>
            <a:graphicFrameLocks noGrp="1"/>
          </p:cNvGraphicFramePr>
          <p:nvPr/>
        </p:nvGraphicFramePr>
        <p:xfrm>
          <a:off x="533400" y="4267200"/>
          <a:ext cx="7620000" cy="19050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xmlns="" val="20000"/>
                    </a:ext>
                  </a:extLst>
                </a:gridCol>
                <a:gridCol w="3810000">
                  <a:extLst>
                    <a:ext uri="{9D8B030D-6E8A-4147-A177-3AD203B41FA5}">
                      <a16:colId xmlns:a16="http://schemas.microsoft.com/office/drawing/2014/main" xmlns="" val="20001"/>
                    </a:ext>
                  </a:extLst>
                </a:gridCol>
              </a:tblGrid>
              <a:tr h="738554">
                <a:tc>
                  <a:txBody>
                    <a:bodyPr/>
                    <a:lstStyle/>
                    <a:p>
                      <a:r>
                        <a:rPr lang="en-US" b="0" dirty="0">
                          <a:solidFill>
                            <a:schemeClr val="tx1"/>
                          </a:solidFill>
                        </a:rPr>
                        <a:t>Company code segment    </a:t>
                      </a:r>
                    </a:p>
                  </a:txBody>
                  <a:tcPr>
                    <a:solidFill>
                      <a:schemeClr val="accent6">
                        <a:lumMod val="20000"/>
                        <a:lumOff val="80000"/>
                      </a:schemeClr>
                    </a:solidFill>
                  </a:tcPr>
                </a:tc>
                <a:tc>
                  <a:txBody>
                    <a:bodyPr/>
                    <a:lstStyle/>
                    <a:p>
                      <a:r>
                        <a:rPr lang="en-US" b="0" dirty="0">
                          <a:solidFill>
                            <a:schemeClr val="tx1"/>
                          </a:solidFill>
                        </a:rPr>
                        <a:t>Invoice created in Financials</a:t>
                      </a:r>
                    </a:p>
                  </a:txBody>
                  <a:tcPr>
                    <a:solidFill>
                      <a:schemeClr val="accent6">
                        <a:lumMod val="20000"/>
                        <a:lumOff val="80000"/>
                      </a:schemeClr>
                    </a:solidFill>
                  </a:tcPr>
                </a:tc>
                <a:extLst>
                  <a:ext uri="{0D108BD9-81ED-4DB2-BD59-A6C34878D82A}">
                    <a16:rowId xmlns:a16="http://schemas.microsoft.com/office/drawing/2014/main" xmlns="" val="10000"/>
                  </a:ext>
                </a:extLst>
              </a:tr>
              <a:tr h="427892">
                <a:tc>
                  <a:txBody>
                    <a:bodyPr/>
                    <a:lstStyle/>
                    <a:p>
                      <a:r>
                        <a:rPr lang="en-US" b="0" dirty="0"/>
                        <a:t>Sales area segment          </a:t>
                      </a:r>
                    </a:p>
                  </a:txBody>
                  <a:tcPr>
                    <a:solidFill>
                      <a:schemeClr val="accent6">
                        <a:lumMod val="20000"/>
                        <a:lumOff val="80000"/>
                      </a:schemeClr>
                    </a:solidFill>
                  </a:tcPr>
                </a:tc>
                <a:tc>
                  <a:txBody>
                    <a:bodyPr/>
                    <a:lstStyle/>
                    <a:p>
                      <a:r>
                        <a:rPr lang="en-US" b="0" dirty="0"/>
                        <a:t>Invoice created in SD</a:t>
                      </a:r>
                    </a:p>
                  </a:txBody>
                  <a:tcPr>
                    <a:solidFill>
                      <a:schemeClr val="accent6">
                        <a:lumMod val="20000"/>
                        <a:lumOff val="80000"/>
                      </a:schemeClr>
                    </a:solidFill>
                  </a:tcPr>
                </a:tc>
                <a:extLst>
                  <a:ext uri="{0D108BD9-81ED-4DB2-BD59-A6C34878D82A}">
                    <a16:rowId xmlns:a16="http://schemas.microsoft.com/office/drawing/2014/main" xmlns="" val="10001"/>
                  </a:ext>
                </a:extLst>
              </a:tr>
              <a:tr h="738554">
                <a:tc>
                  <a:txBody>
                    <a:bodyPr/>
                    <a:lstStyle/>
                    <a:p>
                      <a:r>
                        <a:rPr lang="en-US" b="0" dirty="0"/>
                        <a:t>Purchasing organization segment </a:t>
                      </a:r>
                    </a:p>
                  </a:txBody>
                  <a:tcPr>
                    <a:solidFill>
                      <a:schemeClr val="accent6">
                        <a:lumMod val="20000"/>
                        <a:lumOff val="80000"/>
                      </a:schemeClr>
                    </a:solidFill>
                  </a:tcPr>
                </a:tc>
                <a:tc>
                  <a:txBody>
                    <a:bodyPr/>
                    <a:lstStyle/>
                    <a:p>
                      <a:r>
                        <a:rPr lang="en-US" b="0" dirty="0"/>
                        <a:t>Invoice created in MM</a:t>
                      </a:r>
                    </a:p>
                  </a:txBody>
                  <a:tcP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graphicFrame>
        <p:nvGraphicFramePr>
          <p:cNvPr id="12" name="Diagram 11"/>
          <p:cNvGraphicFramePr/>
          <p:nvPr/>
        </p:nvGraphicFramePr>
        <p:xfrm>
          <a:off x="838200" y="1524000"/>
          <a:ext cx="70104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 in credit memos</a:t>
            </a:r>
          </a:p>
        </p:txBody>
      </p:sp>
      <p:sp>
        <p:nvSpPr>
          <p:cNvPr id="3" name="Content Placeholder 2"/>
          <p:cNvSpPr>
            <a:spLocks noGrp="1"/>
          </p:cNvSpPr>
          <p:nvPr>
            <p:ph idx="1"/>
          </p:nvPr>
        </p:nvSpPr>
        <p:spPr/>
        <p:txBody>
          <a:bodyPr/>
          <a:lstStyle/>
          <a:p>
            <a:pPr>
              <a:lnSpc>
                <a:spcPct val="100000"/>
              </a:lnSpc>
              <a:buNone/>
            </a:pPr>
            <a:r>
              <a:rPr lang="en-US" sz="1600" b="1" u="sng" dirty="0"/>
              <a:t>Invoice related credit memos:</a:t>
            </a:r>
          </a:p>
          <a:p>
            <a:pPr>
              <a:lnSpc>
                <a:spcPct val="100000"/>
              </a:lnSpc>
            </a:pPr>
            <a:r>
              <a:rPr lang="en-US" sz="1600" dirty="0"/>
              <a:t> Credit memos can be </a:t>
            </a:r>
            <a:r>
              <a:rPr lang="en-US" sz="1600" u="sng" dirty="0"/>
              <a:t>linked to the original invoice by entering the invoice number in the "Invoice Reference" field during document entry</a:t>
            </a:r>
            <a:r>
              <a:rPr lang="en-US" sz="1600" dirty="0"/>
              <a:t>. In this case, the terms of payment are copied from the invoice so that the invoice and the credit memo are due on the same date.</a:t>
            </a:r>
          </a:p>
          <a:p>
            <a:pPr>
              <a:lnSpc>
                <a:spcPct val="100000"/>
              </a:lnSpc>
              <a:buNone/>
            </a:pPr>
            <a:r>
              <a:rPr lang="en-US" sz="1600" b="1" u="sng" dirty="0"/>
              <a:t>Other credit memos:</a:t>
            </a:r>
          </a:p>
          <a:p>
            <a:pPr>
              <a:lnSpc>
                <a:spcPct val="100000"/>
              </a:lnSpc>
            </a:pPr>
            <a:r>
              <a:rPr lang="en-US" sz="1600" dirty="0"/>
              <a:t>Terms of payment in other credit memos are invalid. These credit memos are due on the baseline date. To activate the payment terms on these non-invoice related credit memos, enter a “V” in the "Invoice Reference" field when entering the document.</a:t>
            </a:r>
          </a:p>
          <a:p>
            <a:pPr>
              <a:lnSpc>
                <a:spcPct val="100000"/>
              </a:lnSpc>
              <a:buNone/>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
            </a:r>
            <a:br>
              <a:rPr lang="en-US" dirty="0"/>
            </a:br>
            <a:r>
              <a:rPr lang="en-US" dirty="0"/>
              <a:t>Documents in SAP</a:t>
            </a:r>
            <a:br>
              <a:rPr lang="en-US" dirty="0"/>
            </a:br>
            <a:r>
              <a:rPr lang="en-US" dirty="0"/>
              <a:t>	</a:t>
            </a:r>
          </a:p>
        </p:txBody>
      </p:sp>
      <p:sp>
        <p:nvSpPr>
          <p:cNvPr id="4" name="Content Placeholder 2"/>
          <p:cNvSpPr>
            <a:spLocks noGrp="1"/>
          </p:cNvSpPr>
          <p:nvPr>
            <p:ph idx="1"/>
          </p:nvPr>
        </p:nvSpPr>
        <p:spPr>
          <a:xfrm>
            <a:off x="457200" y="1036638"/>
            <a:ext cx="8229600" cy="4678362"/>
          </a:xfrm>
        </p:spPr>
        <p:txBody>
          <a:bodyPr/>
          <a:lstStyle/>
          <a:p>
            <a:pPr>
              <a:buFont typeface="Wingdings" pitchFamily="2" charset="2"/>
              <a:buChar char="Ø"/>
            </a:pPr>
            <a:endParaRPr lang="en-US" sz="800" b="1" dirty="0"/>
          </a:p>
          <a:p>
            <a:pPr>
              <a:buClr>
                <a:schemeClr val="accent6"/>
              </a:buClr>
            </a:pPr>
            <a:r>
              <a:rPr lang="en-US" sz="1600" b="1" dirty="0"/>
              <a:t>Documents in mySAP ERP Financials includes:</a:t>
            </a:r>
          </a:p>
          <a:p>
            <a:pPr lvl="1">
              <a:buClr>
                <a:schemeClr val="accent6"/>
              </a:buClr>
              <a:buFont typeface="Webdings" pitchFamily="18" charset="2"/>
              <a:buChar char="4"/>
            </a:pPr>
            <a:r>
              <a:rPr lang="en-US" sz="1600" i="1" dirty="0"/>
              <a:t>Document header</a:t>
            </a:r>
          </a:p>
          <a:p>
            <a:pPr lvl="2">
              <a:buClr>
                <a:schemeClr val="accent6"/>
              </a:buClr>
              <a:buFont typeface="Webdings" pitchFamily="18" charset="2"/>
              <a:buChar char="4"/>
            </a:pPr>
            <a:r>
              <a:rPr lang="en-US" sz="1200" i="1" dirty="0"/>
              <a:t>Information which applied to entire document</a:t>
            </a:r>
            <a:endParaRPr lang="en-US" sz="500" i="1" dirty="0"/>
          </a:p>
          <a:p>
            <a:pPr lvl="1">
              <a:buClr>
                <a:schemeClr val="accent6"/>
              </a:buClr>
              <a:buFont typeface="Webdings" pitchFamily="18" charset="2"/>
              <a:buChar char="4"/>
            </a:pPr>
            <a:r>
              <a:rPr lang="en-US" sz="1600" i="1" dirty="0"/>
              <a:t>Line items (Min: 2, Max: 999)</a:t>
            </a:r>
          </a:p>
          <a:p>
            <a:pPr lvl="2">
              <a:buClr>
                <a:schemeClr val="accent6"/>
              </a:buClr>
              <a:buFont typeface="Webdings" pitchFamily="18" charset="2"/>
              <a:buChar char="4"/>
            </a:pPr>
            <a:r>
              <a:rPr lang="en-US" sz="1200" i="1" dirty="0"/>
              <a:t>Information which applies to individual line items.</a:t>
            </a:r>
          </a:p>
          <a:p>
            <a:pPr>
              <a:buClr>
                <a:schemeClr val="accent6"/>
              </a:buClr>
            </a:pPr>
            <a:endParaRPr lang="en-US" sz="1600" i="1" dirty="0"/>
          </a:p>
          <a:p>
            <a:pPr>
              <a:buClr>
                <a:schemeClr val="accent6"/>
              </a:buClr>
            </a:pPr>
            <a:endParaRPr lang="en-US" sz="1600" i="1" dirty="0"/>
          </a:p>
          <a:p>
            <a:pPr>
              <a:buClr>
                <a:schemeClr val="accent6"/>
              </a:buClr>
            </a:pPr>
            <a:endParaRPr lang="en-US" sz="1600" i="1" dirty="0"/>
          </a:p>
          <a:p>
            <a:pPr>
              <a:buClr>
                <a:schemeClr val="accent6"/>
              </a:buClr>
            </a:pPr>
            <a:endParaRPr lang="en-US" sz="1600" i="1" dirty="0"/>
          </a:p>
          <a:p>
            <a:pPr>
              <a:buClr>
                <a:schemeClr val="accent6"/>
              </a:buClr>
            </a:pPr>
            <a:endParaRPr lang="en-US" sz="1600" i="1" dirty="0"/>
          </a:p>
          <a:p>
            <a:pPr>
              <a:buClr>
                <a:schemeClr val="accent6"/>
              </a:buClr>
            </a:pPr>
            <a:endParaRPr lang="en-US" sz="1600" i="1" dirty="0"/>
          </a:p>
          <a:p>
            <a:pPr>
              <a:buClr>
                <a:schemeClr val="accent6"/>
              </a:buClr>
            </a:pPr>
            <a:endParaRPr lang="en-US" sz="1600" i="1" dirty="0"/>
          </a:p>
          <a:p>
            <a:pPr>
              <a:buClr>
                <a:schemeClr val="accent6"/>
              </a:buClr>
            </a:pPr>
            <a:r>
              <a:rPr lang="en-US" sz="1800" b="1" u="sng" dirty="0"/>
              <a:t>Important control keys:</a:t>
            </a:r>
          </a:p>
          <a:p>
            <a:pPr lvl="1">
              <a:buClr>
                <a:schemeClr val="accent6"/>
              </a:buClr>
              <a:buFont typeface="Webdings" pitchFamily="18" charset="2"/>
              <a:buChar char="4"/>
            </a:pPr>
            <a:r>
              <a:rPr lang="en-US" sz="1600" b="1" dirty="0"/>
              <a:t>Document header </a:t>
            </a:r>
            <a:r>
              <a:rPr lang="en-US" sz="1600" dirty="0"/>
              <a:t>controlled by </a:t>
            </a:r>
            <a:r>
              <a:rPr lang="en-US" sz="1600" b="1" dirty="0"/>
              <a:t>document type</a:t>
            </a:r>
          </a:p>
          <a:p>
            <a:pPr lvl="1">
              <a:buClr>
                <a:schemeClr val="accent6"/>
              </a:buClr>
              <a:buFont typeface="Webdings" pitchFamily="18" charset="2"/>
              <a:buChar char="4"/>
            </a:pPr>
            <a:r>
              <a:rPr lang="en-US" sz="1600" b="1" dirty="0"/>
              <a:t>Line items </a:t>
            </a:r>
            <a:r>
              <a:rPr lang="en-US" sz="1600" dirty="0"/>
              <a:t>controlled by </a:t>
            </a:r>
            <a:r>
              <a:rPr lang="en-US" sz="1600" b="1" dirty="0"/>
              <a:t>posting keys</a:t>
            </a:r>
          </a:p>
          <a:p>
            <a:pPr>
              <a:buClr>
                <a:schemeClr val="accent6"/>
              </a:buClr>
            </a:pPr>
            <a:endParaRPr lang="en-US" sz="1600" i="1" dirty="0"/>
          </a:p>
          <a:p>
            <a:pPr>
              <a:buClr>
                <a:schemeClr val="accent6"/>
              </a:buClr>
            </a:pPr>
            <a:endParaRPr lang="en-US" sz="1600" i="1" dirty="0"/>
          </a:p>
          <a:p>
            <a:pPr lvl="2">
              <a:buFont typeface="Wingdings" pitchFamily="2" charset="2"/>
              <a:buChar char="Ø"/>
            </a:pPr>
            <a:endParaRPr lang="en-US" sz="1200" i="1" dirty="0"/>
          </a:p>
          <a:p>
            <a:pPr>
              <a:buNone/>
            </a:pPr>
            <a:endParaRPr lang="en-US" sz="1600" i="1" dirty="0"/>
          </a:p>
        </p:txBody>
      </p:sp>
      <p:pic>
        <p:nvPicPr>
          <p:cNvPr id="6" name="Picture 5" descr="untitled.TIF"/>
          <p:cNvPicPr>
            <a:picLocks noChangeAspect="1"/>
          </p:cNvPicPr>
          <p:nvPr/>
        </p:nvPicPr>
        <p:blipFill>
          <a:blip r:embed="rId3" cstate="print"/>
          <a:stretch>
            <a:fillRect/>
          </a:stretch>
        </p:blipFill>
        <p:spPr>
          <a:xfrm>
            <a:off x="2352675" y="2705100"/>
            <a:ext cx="5800725" cy="2095500"/>
          </a:xfrm>
          <a:prstGeom prst="rect">
            <a:avLst/>
          </a:prstGeom>
        </p:spPr>
      </p:pic>
      <p:sp>
        <p:nvSpPr>
          <p:cNvPr id="7" name="Bent Arrow 6"/>
          <p:cNvSpPr/>
          <p:nvPr/>
        </p:nvSpPr>
        <p:spPr bwMode="auto">
          <a:xfrm rot="5400000">
            <a:off x="3848100" y="723900"/>
            <a:ext cx="990600" cy="2743200"/>
          </a:xfrm>
          <a:prstGeom prst="ben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sp>
        <p:nvSpPr>
          <p:cNvPr id="9" name="Bent-Up Arrow 8"/>
          <p:cNvSpPr/>
          <p:nvPr/>
        </p:nvSpPr>
        <p:spPr bwMode="auto">
          <a:xfrm rot="5400000">
            <a:off x="914400" y="3276600"/>
            <a:ext cx="2057400" cy="838200"/>
          </a:xfrm>
          <a:prstGeom prst="bentUp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 - Basics</a:t>
            </a:r>
          </a:p>
        </p:txBody>
      </p:sp>
      <p:sp>
        <p:nvSpPr>
          <p:cNvPr id="3" name="Content Placeholder 2"/>
          <p:cNvSpPr>
            <a:spLocks noGrp="1"/>
          </p:cNvSpPr>
          <p:nvPr>
            <p:ph idx="1"/>
          </p:nvPr>
        </p:nvSpPr>
        <p:spPr>
          <a:xfrm>
            <a:off x="533400" y="914400"/>
            <a:ext cx="7991475" cy="4867275"/>
          </a:xfrm>
        </p:spPr>
        <p:txBody>
          <a:bodyPr/>
          <a:lstStyle/>
          <a:p>
            <a:endParaRPr lang="en-US" dirty="0"/>
          </a:p>
          <a:p>
            <a:endParaRPr lang="en-US" dirty="0"/>
          </a:p>
          <a:p>
            <a:endParaRPr lang="en-US" dirty="0"/>
          </a:p>
          <a:p>
            <a:pPr>
              <a:buNone/>
            </a:pPr>
            <a:r>
              <a:rPr lang="en-US" sz="1800" b="1" u="sng" dirty="0"/>
              <a:t>Description: </a:t>
            </a:r>
          </a:p>
          <a:p>
            <a:r>
              <a:rPr lang="en-US" sz="1600" u="sng" dirty="0"/>
              <a:t>With a 15 day limit: </a:t>
            </a:r>
            <a:r>
              <a:rPr lang="en-US" sz="1600" dirty="0"/>
              <a:t>2% cash discount until the 15</a:t>
            </a:r>
            <a:r>
              <a:rPr lang="en-US" sz="1600" baseline="30000" dirty="0"/>
              <a:t>th</a:t>
            </a:r>
            <a:r>
              <a:rPr lang="en-US" sz="1600" dirty="0"/>
              <a:t> of the next month. Until the end</a:t>
            </a:r>
          </a:p>
          <a:p>
            <a:pPr>
              <a:buNone/>
            </a:pPr>
            <a:r>
              <a:rPr lang="en-US" sz="1600" dirty="0"/>
              <a:t>                                of the following month without a discount.</a:t>
            </a:r>
          </a:p>
          <a:p>
            <a:r>
              <a:rPr lang="en-US" sz="1600" u="sng" dirty="0"/>
              <a:t>With a 31 day limit: </a:t>
            </a:r>
            <a:r>
              <a:rPr lang="en-US" sz="1600" dirty="0"/>
              <a:t>2% cash discount until the end of the next month. Until 15</a:t>
            </a:r>
            <a:r>
              <a:rPr lang="en-US" sz="1600" baseline="30000" dirty="0"/>
              <a:t>th</a:t>
            </a:r>
            <a:r>
              <a:rPr lang="en-US" sz="1600" dirty="0"/>
              <a:t> of </a:t>
            </a:r>
          </a:p>
          <a:p>
            <a:pPr>
              <a:buNone/>
            </a:pPr>
            <a:r>
              <a:rPr lang="en-US" sz="1600" dirty="0"/>
              <a:t>                                the second month without a discount.</a:t>
            </a:r>
          </a:p>
          <a:p>
            <a:pPr>
              <a:buNone/>
            </a:pPr>
            <a:endParaRPr lang="en-US" sz="1600" dirty="0"/>
          </a:p>
          <a:p>
            <a:pPr>
              <a:buNone/>
            </a:pPr>
            <a:r>
              <a:rPr lang="en-US" sz="1600" b="1" u="sng" dirty="0"/>
              <a:t>Two types of descriptions</a:t>
            </a:r>
            <a:r>
              <a:rPr lang="en-US" sz="1600" dirty="0"/>
              <a:t>:  1. Automatically generated</a:t>
            </a:r>
            <a:endParaRPr lang="en-US" sz="1400" dirty="0"/>
          </a:p>
          <a:p>
            <a:pPr lvl="6">
              <a:buNone/>
            </a:pPr>
            <a:r>
              <a:rPr lang="en-US" sz="1600" dirty="0">
                <a:latin typeface="+mn-lt"/>
              </a:rPr>
              <a:t>      2. SD text for printing on invoices</a:t>
            </a:r>
          </a:p>
          <a:p>
            <a:pPr>
              <a:buNone/>
            </a:pPr>
            <a:r>
              <a:rPr lang="en-US" sz="1600" dirty="0"/>
              <a:t>                               </a:t>
            </a:r>
          </a:p>
          <a:p>
            <a:pPr>
              <a:buNone/>
            </a:pPr>
            <a:r>
              <a:rPr lang="en-US" sz="1600" b="1" u="sng" dirty="0"/>
              <a:t>Account type</a:t>
            </a:r>
            <a:r>
              <a:rPr lang="en-US" sz="1600" b="1" dirty="0"/>
              <a:t>:           Customer           Vendor</a:t>
            </a:r>
          </a:p>
        </p:txBody>
      </p:sp>
      <p:sp>
        <p:nvSpPr>
          <p:cNvPr id="7" name="TextBox 6"/>
          <p:cNvSpPr txBox="1"/>
          <p:nvPr/>
        </p:nvSpPr>
        <p:spPr>
          <a:xfrm>
            <a:off x="609600" y="1334869"/>
            <a:ext cx="7543800" cy="646331"/>
          </a:xfrm>
          <a:prstGeom prst="rect">
            <a:avLst/>
          </a:prstGeom>
          <a:solidFill>
            <a:schemeClr val="accent6">
              <a:lumMod val="20000"/>
              <a:lumOff val="80000"/>
            </a:schemeClr>
          </a:solidFill>
        </p:spPr>
        <p:txBody>
          <a:bodyPr wrap="square" rtlCol="0">
            <a:spAutoFit/>
          </a:bodyPr>
          <a:lstStyle/>
          <a:p>
            <a:r>
              <a:rPr lang="en-US" b="1" dirty="0"/>
              <a:t>Day limit	Payment terms 0009	Payment terms 0009</a:t>
            </a:r>
          </a:p>
          <a:p>
            <a:r>
              <a:rPr lang="en-US" b="1" dirty="0"/>
              <a:t>		Day limit 15		Day limit 31</a:t>
            </a:r>
          </a:p>
        </p:txBody>
      </p:sp>
      <p:pic>
        <p:nvPicPr>
          <p:cNvPr id="5124" name="Picture 4"/>
          <p:cNvPicPr>
            <a:picLocks noChangeAspect="1" noChangeArrowheads="1"/>
          </p:cNvPicPr>
          <p:nvPr/>
        </p:nvPicPr>
        <p:blipFill>
          <a:blip r:embed="rId2" cstate="print"/>
          <a:srcRect/>
          <a:stretch>
            <a:fillRect/>
          </a:stretch>
        </p:blipFill>
        <p:spPr bwMode="auto">
          <a:xfrm>
            <a:off x="2438400" y="5048250"/>
            <a:ext cx="258536" cy="3619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2" cstate="print"/>
          <a:srcRect/>
          <a:stretch>
            <a:fillRect/>
          </a:stretch>
        </p:blipFill>
        <p:spPr bwMode="auto">
          <a:xfrm>
            <a:off x="4008664" y="5029200"/>
            <a:ext cx="258536" cy="361950"/>
          </a:xfrm>
          <a:prstGeom prst="rect">
            <a:avLst/>
          </a:prstGeom>
          <a:noFill/>
          <a:ln w="9525">
            <a:noFill/>
            <a:miter lim="800000"/>
            <a:headEnd/>
            <a:tailEnd/>
          </a:ln>
          <a:effectLst/>
        </p:spPr>
      </p:pic>
      <p:sp>
        <p:nvSpPr>
          <p:cNvPr id="12" name="Right Arrow 11">
            <a:hlinkClick r:id="rId3" action="ppaction://hlinksldjump"/>
          </p:cNvPr>
          <p:cNvSpPr/>
          <p:nvPr/>
        </p:nvSpPr>
        <p:spPr bwMode="auto">
          <a:xfrm>
            <a:off x="6248400" y="5791200"/>
            <a:ext cx="2362200" cy="990600"/>
          </a:xfrm>
          <a:prstGeom prst="righ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endParaRPr lang="en-US" b="1" dirty="0">
              <a:solidFill>
                <a:schemeClr val="bg1"/>
              </a:solidFill>
            </a:endParaRPr>
          </a:p>
          <a:p>
            <a:pPr algn="ctr" eaLnBrk="0" hangingPunct="0">
              <a:lnSpc>
                <a:spcPct val="85000"/>
              </a:lnSpc>
            </a:pPr>
            <a:r>
              <a:rPr lang="en-US" i="1" dirty="0"/>
              <a:t>Click me for</a:t>
            </a:r>
          </a:p>
          <a:p>
            <a:pPr algn="ctr" eaLnBrk="0" hangingPunct="0">
              <a:lnSpc>
                <a:spcPct val="85000"/>
              </a:lnSpc>
            </a:pPr>
            <a:r>
              <a:rPr lang="en-US" i="1" dirty="0"/>
              <a:t> SAP SCREEN</a:t>
            </a:r>
          </a:p>
          <a:p>
            <a:pPr marL="0" marR="0" indent="0"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effectLst/>
              <a:latin typeface="Arial"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payments: Payment controls</a:t>
            </a:r>
          </a:p>
        </p:txBody>
      </p:sp>
      <p:sp>
        <p:nvSpPr>
          <p:cNvPr id="3" name="Content Placeholder 2"/>
          <p:cNvSpPr>
            <a:spLocks noGrp="1"/>
          </p:cNvSpPr>
          <p:nvPr>
            <p:ph idx="1"/>
          </p:nvPr>
        </p:nvSpPr>
        <p:spPr/>
        <p:txBody>
          <a:bodyPr/>
          <a:lstStyle/>
          <a:p>
            <a:pPr>
              <a:lnSpc>
                <a:spcPct val="100000"/>
              </a:lnSpc>
            </a:pPr>
            <a:endParaRPr lang="en-US" sz="1600" b="1" dirty="0"/>
          </a:p>
          <a:p>
            <a:pPr>
              <a:lnSpc>
                <a:spcPct val="100000"/>
              </a:lnSpc>
            </a:pPr>
            <a:r>
              <a:rPr lang="en-US" sz="1600" dirty="0"/>
              <a:t>Using</a:t>
            </a:r>
            <a:r>
              <a:rPr lang="en-US" sz="1600" b="1" dirty="0"/>
              <a:t> Block keys, </a:t>
            </a:r>
            <a:r>
              <a:rPr lang="en-US" sz="1600" dirty="0"/>
              <a:t>which can be entered in line items or accounts, you </a:t>
            </a:r>
            <a:r>
              <a:rPr lang="en-US" sz="1600" b="1" dirty="0"/>
              <a:t>can block line items or accounts for payment or collection</a:t>
            </a:r>
            <a:r>
              <a:rPr lang="en-US" sz="1600" dirty="0"/>
              <a:t>. These block keys can also be </a:t>
            </a:r>
            <a:r>
              <a:rPr lang="en-US" sz="1600" b="1" dirty="0"/>
              <a:t>entered in payment terms</a:t>
            </a:r>
            <a:r>
              <a:rPr lang="en-US" sz="1600" dirty="0"/>
              <a:t>.</a:t>
            </a:r>
          </a:p>
          <a:p>
            <a:pPr>
              <a:lnSpc>
                <a:spcPct val="100000"/>
              </a:lnSpc>
            </a:pPr>
            <a:endParaRPr lang="en-US" sz="1600" dirty="0"/>
          </a:p>
          <a:p>
            <a:pPr>
              <a:lnSpc>
                <a:spcPct val="100000"/>
              </a:lnSpc>
            </a:pPr>
            <a:endParaRPr lang="en-US" sz="1600" dirty="0"/>
          </a:p>
          <a:p>
            <a:pPr>
              <a:lnSpc>
                <a:spcPct val="100000"/>
              </a:lnSpc>
            </a:pPr>
            <a:endParaRPr lang="en-US" sz="1600" dirty="0"/>
          </a:p>
          <a:p>
            <a:pPr>
              <a:lnSpc>
                <a:spcPct val="100000"/>
              </a:lnSpc>
            </a:pPr>
            <a:r>
              <a:rPr lang="en-US" sz="1600" dirty="0"/>
              <a:t>A </a:t>
            </a:r>
            <a:r>
              <a:rPr lang="en-US" sz="1600" b="1" dirty="0"/>
              <a:t>payment method </a:t>
            </a:r>
            <a:r>
              <a:rPr lang="en-US" sz="1600" dirty="0"/>
              <a:t>(</a:t>
            </a:r>
            <a:r>
              <a:rPr lang="en-US" sz="1600" i="1" dirty="0"/>
              <a:t>for each country, the system has payment methods defined that you can use in that country</a:t>
            </a:r>
            <a:r>
              <a:rPr lang="en-US" sz="1600" dirty="0"/>
              <a:t>) is entered in the line items or the accounts. Like payment blocks, payment methods can be entered in the terms of payment</a:t>
            </a:r>
          </a:p>
        </p:txBody>
      </p:sp>
      <p:pic>
        <p:nvPicPr>
          <p:cNvPr id="6148" name="Picture 4"/>
          <p:cNvPicPr>
            <a:picLocks noChangeAspect="1" noChangeArrowheads="1"/>
          </p:cNvPicPr>
          <p:nvPr/>
        </p:nvPicPr>
        <p:blipFill>
          <a:blip r:embed="rId2" cstate="print"/>
          <a:srcRect/>
          <a:stretch>
            <a:fillRect/>
          </a:stretch>
        </p:blipFill>
        <p:spPr bwMode="auto">
          <a:xfrm>
            <a:off x="6629400" y="2133600"/>
            <a:ext cx="1276350" cy="1095375"/>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cstate="print"/>
          <a:srcRect/>
          <a:stretch>
            <a:fillRect/>
          </a:stretch>
        </p:blipFill>
        <p:spPr bwMode="auto">
          <a:xfrm>
            <a:off x="5886450" y="4343400"/>
            <a:ext cx="2343150" cy="1114425"/>
          </a:xfrm>
          <a:prstGeom prst="rect">
            <a:avLst/>
          </a:prstGeom>
          <a:noFill/>
          <a:ln w="9525">
            <a:noFill/>
            <a:miter lim="800000"/>
            <a:headEnd/>
            <a:tailEnd/>
          </a:ln>
          <a:effectLst/>
        </p:spPr>
      </p:pic>
      <p:sp>
        <p:nvSpPr>
          <p:cNvPr id="7" name="Right Arrow 6">
            <a:hlinkClick r:id="rId4" action="ppaction://hlinksldjump"/>
          </p:cNvPr>
          <p:cNvSpPr/>
          <p:nvPr/>
        </p:nvSpPr>
        <p:spPr bwMode="auto">
          <a:xfrm>
            <a:off x="6248400" y="5791200"/>
            <a:ext cx="2362200" cy="990600"/>
          </a:xfrm>
          <a:prstGeom prst="righ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endParaRPr lang="en-US" b="1" dirty="0">
              <a:solidFill>
                <a:schemeClr val="bg1"/>
              </a:solidFill>
            </a:endParaRPr>
          </a:p>
          <a:p>
            <a:pPr algn="ctr" eaLnBrk="0" hangingPunct="0">
              <a:lnSpc>
                <a:spcPct val="85000"/>
              </a:lnSpc>
            </a:pPr>
            <a:r>
              <a:rPr lang="en-US" i="1" dirty="0"/>
              <a:t>Click me for</a:t>
            </a:r>
          </a:p>
          <a:p>
            <a:pPr algn="ctr" eaLnBrk="0" hangingPunct="0">
              <a:lnSpc>
                <a:spcPct val="85000"/>
              </a:lnSpc>
            </a:pPr>
            <a:r>
              <a:rPr lang="en-US" i="1" dirty="0"/>
              <a:t> SAP SCREEN</a:t>
            </a:r>
          </a:p>
          <a:p>
            <a:pPr marL="0" marR="0" indent="0"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effectLst/>
              <a:latin typeface="Arial"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77237" cy="547688"/>
          </a:xfrm>
        </p:spPr>
        <p:txBody>
          <a:bodyPr/>
          <a:lstStyle/>
          <a:p>
            <a:r>
              <a:rPr lang="en-US" dirty="0"/>
              <a:t>Baseline date</a:t>
            </a:r>
          </a:p>
        </p:txBody>
      </p:sp>
      <p:sp>
        <p:nvSpPr>
          <p:cNvPr id="3" name="Content Placeholder 2"/>
          <p:cNvSpPr>
            <a:spLocks noGrp="1"/>
          </p:cNvSpPr>
          <p:nvPr>
            <p:ph idx="1"/>
          </p:nvPr>
        </p:nvSpPr>
        <p:spPr/>
        <p:txBody>
          <a:bodyPr/>
          <a:lstStyle/>
          <a:p>
            <a:r>
              <a:rPr lang="en-US" sz="1800" dirty="0"/>
              <a:t>The baseline date is the starting date the system uses to calculate the invoice due date.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a:buNone/>
            </a:pPr>
            <a:endParaRPr lang="en-US" sz="1800" dirty="0"/>
          </a:p>
          <a:p>
            <a:r>
              <a:rPr lang="en-US" sz="1800" b="1" dirty="0"/>
              <a:t>Fixed day used to </a:t>
            </a:r>
            <a:r>
              <a:rPr lang="en-US" sz="1800" dirty="0"/>
              <a:t>overwrite the calendar day of the baseline date.</a:t>
            </a:r>
          </a:p>
          <a:p>
            <a:r>
              <a:rPr lang="en-US" sz="1800" dirty="0"/>
              <a:t>The number of month(s) to be added to the calendar month of the baseline month.</a:t>
            </a:r>
          </a:p>
        </p:txBody>
      </p:sp>
      <p:pic>
        <p:nvPicPr>
          <p:cNvPr id="7170" name="Picture 2"/>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1251917" y="1824038"/>
            <a:ext cx="6139483" cy="2824162"/>
          </a:xfrm>
          <a:prstGeom prst="rect">
            <a:avLst/>
          </a:prstGeom>
          <a:noFill/>
          <a:ln w="9525">
            <a:noFill/>
            <a:miter lim="800000"/>
            <a:headEnd/>
            <a:tailEnd/>
          </a:ln>
          <a:effectLst/>
        </p:spPr>
      </p:pic>
      <p:sp>
        <p:nvSpPr>
          <p:cNvPr id="6" name="Right Arrow 5">
            <a:hlinkClick r:id="rId3" action="ppaction://hlinksldjump"/>
          </p:cNvPr>
          <p:cNvSpPr/>
          <p:nvPr/>
        </p:nvSpPr>
        <p:spPr bwMode="auto">
          <a:xfrm>
            <a:off x="6248400" y="5791200"/>
            <a:ext cx="2362200" cy="990600"/>
          </a:xfrm>
          <a:prstGeom prst="righ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endParaRPr lang="en-US" b="1" dirty="0">
              <a:solidFill>
                <a:schemeClr val="bg1"/>
              </a:solidFill>
            </a:endParaRPr>
          </a:p>
          <a:p>
            <a:pPr algn="ctr" eaLnBrk="0" hangingPunct="0">
              <a:lnSpc>
                <a:spcPct val="85000"/>
              </a:lnSpc>
            </a:pPr>
            <a:r>
              <a:rPr lang="en-US" i="1" dirty="0"/>
              <a:t>Click me for</a:t>
            </a:r>
          </a:p>
          <a:p>
            <a:pPr algn="ctr" eaLnBrk="0" hangingPunct="0">
              <a:lnSpc>
                <a:spcPct val="85000"/>
              </a:lnSpc>
            </a:pPr>
            <a:r>
              <a:rPr lang="en-US" i="1" dirty="0"/>
              <a:t> SAP SCREEN</a:t>
            </a:r>
          </a:p>
          <a:p>
            <a:pPr marL="0" marR="0" indent="0"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effectLst/>
              <a:latin typeface="Arial"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discount calculation</a:t>
            </a:r>
          </a:p>
        </p:txBody>
      </p:sp>
      <p:sp>
        <p:nvSpPr>
          <p:cNvPr id="3" name="Content Placeholder 2"/>
          <p:cNvSpPr>
            <a:spLocks noGrp="1"/>
          </p:cNvSpPr>
          <p:nvPr>
            <p:ph idx="1"/>
          </p:nvPr>
        </p:nvSpPr>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You can enter up to three cash discount periods.</a:t>
            </a:r>
          </a:p>
          <a:p>
            <a:r>
              <a:rPr lang="en-US" sz="1600" dirty="0"/>
              <a:t>The days and months specified in the terms of payment are used in conjunction with the baseline date to calculate the correct cash discount amount for the payment date.</a:t>
            </a:r>
          </a:p>
        </p:txBody>
      </p:sp>
      <p:pic>
        <p:nvPicPr>
          <p:cNvPr id="8194" name="Picture 2"/>
          <p:cNvPicPr>
            <a:picLocks noChangeAspect="1" noChangeArrowheads="1"/>
          </p:cNvPicPr>
          <p:nvPr/>
        </p:nvPicPr>
        <p:blipFill>
          <a:blip r:embed="rId2" cstate="print"/>
          <a:srcRect/>
          <a:stretch>
            <a:fillRect/>
          </a:stretch>
        </p:blipFill>
        <p:spPr bwMode="auto">
          <a:xfrm>
            <a:off x="609600" y="1371600"/>
            <a:ext cx="7419975" cy="2238375"/>
          </a:xfrm>
          <a:prstGeom prst="rect">
            <a:avLst/>
          </a:prstGeom>
          <a:noFill/>
          <a:ln w="9525">
            <a:noFill/>
            <a:miter lim="800000"/>
            <a:headEnd/>
            <a:tailEnd/>
          </a:ln>
          <a:effectLst/>
        </p:spPr>
      </p:pic>
      <p:sp>
        <p:nvSpPr>
          <p:cNvPr id="6" name="Right Arrow 5">
            <a:hlinkClick r:id="rId3" action="ppaction://hlinksldjump"/>
          </p:cNvPr>
          <p:cNvSpPr/>
          <p:nvPr/>
        </p:nvSpPr>
        <p:spPr bwMode="auto">
          <a:xfrm>
            <a:off x="6248400" y="5791200"/>
            <a:ext cx="2362200" cy="990600"/>
          </a:xfrm>
          <a:prstGeom prst="righ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endParaRPr lang="en-US" b="1" dirty="0">
              <a:solidFill>
                <a:schemeClr val="bg1"/>
              </a:solidFill>
            </a:endParaRPr>
          </a:p>
          <a:p>
            <a:pPr algn="ctr" eaLnBrk="0" hangingPunct="0">
              <a:lnSpc>
                <a:spcPct val="85000"/>
              </a:lnSpc>
            </a:pPr>
            <a:r>
              <a:rPr lang="en-US" i="1" dirty="0"/>
              <a:t>Click me for</a:t>
            </a:r>
          </a:p>
          <a:p>
            <a:pPr algn="ctr" eaLnBrk="0" hangingPunct="0">
              <a:lnSpc>
                <a:spcPct val="85000"/>
              </a:lnSpc>
            </a:pPr>
            <a:r>
              <a:rPr lang="en-US" i="1" dirty="0"/>
              <a:t> SAP SCREEN</a:t>
            </a:r>
          </a:p>
          <a:p>
            <a:pPr marL="0" marR="0" indent="0"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effectLst/>
              <a:latin typeface="Arial"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52400" y="152400"/>
            <a:ext cx="7391400" cy="6019800"/>
          </a:xfrm>
          <a:prstGeom prst="rect">
            <a:avLst/>
          </a:prstGeom>
          <a:noFill/>
          <a:ln w="9525">
            <a:noFill/>
            <a:miter lim="800000"/>
            <a:headEnd/>
            <a:tailEnd/>
          </a:ln>
          <a:effectLst/>
        </p:spPr>
      </p:pic>
      <p:sp>
        <p:nvSpPr>
          <p:cNvPr id="5" name="Action Button: Home 4">
            <a:hlinkClick r:id="" action="ppaction://hlinkshowjump?jump=lastslideviewed" highlightClick="1"/>
          </p:cNvPr>
          <p:cNvSpPr/>
          <p:nvPr/>
        </p:nvSpPr>
        <p:spPr bwMode="auto">
          <a:xfrm>
            <a:off x="7924800" y="5638800"/>
            <a:ext cx="762000" cy="762000"/>
          </a:xfrm>
          <a:prstGeom prst="actionButtonHom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solidFill>
                <a:schemeClr val="bg1"/>
              </a:solidFill>
              <a:effectLst/>
              <a:latin typeface="Arial" charset="0"/>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Installments</a:t>
            </a:r>
          </a:p>
        </p:txBody>
      </p:sp>
      <p:sp>
        <p:nvSpPr>
          <p:cNvPr id="3" name="Content Placeholder 2"/>
          <p:cNvSpPr>
            <a:spLocks noGrp="1"/>
          </p:cNvSpPr>
          <p:nvPr>
            <p:ph idx="1"/>
          </p:nvPr>
        </p:nvSpPr>
        <p:spPr/>
        <p:txBody>
          <a:bodyPr/>
          <a:lstStyle/>
          <a:p>
            <a:endParaRPr lang="en-US" sz="1600" dirty="0"/>
          </a:p>
          <a:p>
            <a:endParaRPr lang="en-US" sz="1600" dirty="0"/>
          </a:p>
          <a:p>
            <a:pPr>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System creates line items for each installment</a:t>
            </a:r>
          </a:p>
          <a:p>
            <a:r>
              <a:rPr lang="en-US" sz="1600" dirty="0"/>
              <a:t>The terms of payment for the line items are the terms of payment defined for the individual installments</a:t>
            </a:r>
          </a:p>
        </p:txBody>
      </p:sp>
      <p:pic>
        <p:nvPicPr>
          <p:cNvPr id="10242" name="Picture 2"/>
          <p:cNvPicPr>
            <a:picLocks noChangeAspect="1" noChangeArrowheads="1"/>
          </p:cNvPicPr>
          <p:nvPr/>
        </p:nvPicPr>
        <p:blipFill>
          <a:blip r:embed="rId2" cstate="print"/>
          <a:srcRect/>
          <a:stretch>
            <a:fillRect/>
          </a:stretch>
        </p:blipFill>
        <p:spPr bwMode="auto">
          <a:xfrm>
            <a:off x="762000" y="1035586"/>
            <a:ext cx="5900737" cy="3917414"/>
          </a:xfrm>
          <a:prstGeom prst="rect">
            <a:avLst/>
          </a:prstGeom>
          <a:noFill/>
          <a:ln w="9525">
            <a:noFill/>
            <a:miter lim="800000"/>
            <a:headEnd/>
            <a:tailEnd/>
          </a:ln>
          <a:effectLst/>
        </p:spPr>
      </p:pic>
      <p:sp>
        <p:nvSpPr>
          <p:cNvPr id="6" name="Right Arrow 5">
            <a:hlinkClick r:id="rId3" action="ppaction://hlinksldjump"/>
          </p:cNvPr>
          <p:cNvSpPr/>
          <p:nvPr/>
        </p:nvSpPr>
        <p:spPr bwMode="auto">
          <a:xfrm>
            <a:off x="6248400" y="5791200"/>
            <a:ext cx="2362200" cy="990600"/>
          </a:xfrm>
          <a:prstGeom prst="righ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endParaRPr lang="en-US" b="1" dirty="0">
              <a:solidFill>
                <a:schemeClr val="bg1"/>
              </a:solidFill>
            </a:endParaRPr>
          </a:p>
          <a:p>
            <a:pPr algn="ctr" eaLnBrk="0" hangingPunct="0">
              <a:lnSpc>
                <a:spcPct val="85000"/>
              </a:lnSpc>
            </a:pPr>
            <a:r>
              <a:rPr lang="en-US" i="1" dirty="0"/>
              <a:t>Click me for</a:t>
            </a:r>
          </a:p>
          <a:p>
            <a:pPr algn="ctr" eaLnBrk="0" hangingPunct="0">
              <a:lnSpc>
                <a:spcPct val="85000"/>
              </a:lnSpc>
            </a:pPr>
            <a:r>
              <a:rPr lang="en-US" i="1" dirty="0"/>
              <a:t> SAP SCREEN</a:t>
            </a:r>
          </a:p>
          <a:p>
            <a:pPr marL="0" marR="0" indent="0"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a:ln>
                <a:noFill/>
              </a:ln>
              <a:effectLst/>
              <a:latin typeface="Arial"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discount base amount</a:t>
            </a:r>
          </a:p>
        </p:txBody>
      </p:sp>
      <p:sp>
        <p:nvSpPr>
          <p:cNvPr id="3" name="Content Placeholder 2"/>
          <p:cNvSpPr>
            <a:spLocks noGrp="1"/>
          </p:cNvSpPr>
          <p:nvPr>
            <p:ph idx="1"/>
          </p:nvPr>
        </p:nvSpPr>
        <p:spPr/>
        <p:txBody>
          <a:bodyPr/>
          <a:lstStyle/>
          <a:p>
            <a:pPr>
              <a:lnSpc>
                <a:spcPct val="100000"/>
              </a:lnSpc>
            </a:pPr>
            <a:r>
              <a:rPr lang="en-US" sz="1800" b="1" dirty="0"/>
              <a:t>Cash discount base amount </a:t>
            </a:r>
            <a:r>
              <a:rPr lang="en-US" sz="1800" dirty="0"/>
              <a:t>can be either </a:t>
            </a:r>
            <a:r>
              <a:rPr lang="en-US" sz="1800" u="sng" dirty="0"/>
              <a:t>net value (excluding taxes)</a:t>
            </a:r>
            <a:r>
              <a:rPr lang="en-US" sz="1800" dirty="0"/>
              <a:t> or </a:t>
            </a:r>
            <a:r>
              <a:rPr lang="en-US" sz="1800" u="sng" dirty="0"/>
              <a:t>gross value (including taxes).</a:t>
            </a:r>
            <a:r>
              <a:rPr lang="en-US" sz="1800" dirty="0"/>
              <a:t> It is defined in global parameters of company code (OBY6).</a:t>
            </a:r>
            <a:endParaRPr lang="en-US" sz="1800" u="sng" dirty="0"/>
          </a:p>
          <a:p>
            <a:pPr>
              <a:lnSpc>
                <a:spcPct val="100000"/>
              </a:lnSpc>
            </a:pPr>
            <a:endParaRPr lang="en-US" sz="1800" dirty="0"/>
          </a:p>
        </p:txBody>
      </p:sp>
      <p:pic>
        <p:nvPicPr>
          <p:cNvPr id="11268" name="Picture 4"/>
          <p:cNvPicPr>
            <a:picLocks noChangeAspect="1" noChangeArrowheads="1"/>
          </p:cNvPicPr>
          <p:nvPr/>
        </p:nvPicPr>
        <p:blipFill>
          <a:blip r:embed="rId2" cstate="print"/>
          <a:srcRect/>
          <a:stretch>
            <a:fillRect/>
          </a:stretch>
        </p:blipFill>
        <p:spPr bwMode="auto">
          <a:xfrm>
            <a:off x="2133600" y="2209801"/>
            <a:ext cx="3703627" cy="3733800"/>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cash discount – Gross procedure</a:t>
            </a:r>
          </a:p>
        </p:txBody>
      </p:sp>
      <p:sp>
        <p:nvSpPr>
          <p:cNvPr id="3" name="Content Placeholder 2"/>
          <p:cNvSpPr>
            <a:spLocks noGrp="1"/>
          </p:cNvSpPr>
          <p:nvPr>
            <p:ph idx="1"/>
          </p:nvPr>
        </p:nvSpPr>
        <p:spPr/>
        <p:txBody>
          <a:bodyPr/>
          <a:lstStyle/>
          <a:p>
            <a:pPr>
              <a:buNone/>
            </a:pPr>
            <a:r>
              <a:rPr lang="en-US" u="sng" dirty="0"/>
              <a:t>Accounts payable:</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12291" name="Picture 3"/>
          <p:cNvPicPr>
            <a:picLocks noChangeAspect="1" noChangeArrowheads="1"/>
          </p:cNvPicPr>
          <p:nvPr/>
        </p:nvPicPr>
        <p:blipFill>
          <a:blip r:embed="rId2" cstate="print"/>
          <a:srcRect/>
          <a:stretch>
            <a:fillRect/>
          </a:stretch>
        </p:blipFill>
        <p:spPr bwMode="auto">
          <a:xfrm>
            <a:off x="6096000" y="990600"/>
            <a:ext cx="304800" cy="3810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cstate="print"/>
          <a:srcRect/>
          <a:stretch>
            <a:fillRect/>
          </a:stretch>
        </p:blipFill>
        <p:spPr bwMode="auto">
          <a:xfrm>
            <a:off x="6096000" y="1447800"/>
            <a:ext cx="333375" cy="342900"/>
          </a:xfrm>
          <a:prstGeom prst="rect">
            <a:avLst/>
          </a:prstGeom>
          <a:noFill/>
          <a:ln w="9525">
            <a:noFill/>
            <a:miter lim="800000"/>
            <a:headEnd/>
            <a:tailEnd/>
          </a:ln>
          <a:effectLst/>
        </p:spPr>
      </p:pic>
      <p:sp>
        <p:nvSpPr>
          <p:cNvPr id="8" name="TextBox 7"/>
          <p:cNvSpPr txBox="1"/>
          <p:nvPr/>
        </p:nvSpPr>
        <p:spPr>
          <a:xfrm>
            <a:off x="6477000" y="990600"/>
            <a:ext cx="915635" cy="369332"/>
          </a:xfrm>
          <a:prstGeom prst="rect">
            <a:avLst/>
          </a:prstGeom>
          <a:noFill/>
        </p:spPr>
        <p:txBody>
          <a:bodyPr wrap="none" rtlCol="0">
            <a:spAutoFit/>
          </a:bodyPr>
          <a:lstStyle/>
          <a:p>
            <a:r>
              <a:rPr lang="en-US" dirty="0"/>
              <a:t>Invoice</a:t>
            </a:r>
          </a:p>
        </p:txBody>
      </p:sp>
      <p:sp>
        <p:nvSpPr>
          <p:cNvPr id="9" name="TextBox 8"/>
          <p:cNvSpPr txBox="1"/>
          <p:nvPr/>
        </p:nvSpPr>
        <p:spPr>
          <a:xfrm>
            <a:off x="6477000" y="1371600"/>
            <a:ext cx="992579" cy="369332"/>
          </a:xfrm>
          <a:prstGeom prst="rect">
            <a:avLst/>
          </a:prstGeom>
          <a:noFill/>
        </p:spPr>
        <p:txBody>
          <a:bodyPr wrap="none" rtlCol="0">
            <a:spAutoFit/>
          </a:bodyPr>
          <a:lstStyle/>
          <a:p>
            <a:r>
              <a:rPr lang="en-US" dirty="0"/>
              <a:t>clearing</a:t>
            </a:r>
          </a:p>
        </p:txBody>
      </p:sp>
      <p:sp>
        <p:nvSpPr>
          <p:cNvPr id="10" name="TextBox 9"/>
          <p:cNvSpPr txBox="1"/>
          <p:nvPr/>
        </p:nvSpPr>
        <p:spPr>
          <a:xfrm>
            <a:off x="457200" y="4267200"/>
            <a:ext cx="8153400" cy="3693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b="1" dirty="0"/>
              <a:t>Observe that cash discount G/L account appeared at the time of </a:t>
            </a:r>
            <a:r>
              <a:rPr lang="en-US" b="1" u="sng" dirty="0"/>
              <a:t>clearing</a:t>
            </a:r>
          </a:p>
        </p:txBody>
      </p:sp>
      <p:sp>
        <p:nvSpPr>
          <p:cNvPr id="11" name="TextBox 10"/>
          <p:cNvSpPr txBox="1"/>
          <p:nvPr/>
        </p:nvSpPr>
        <p:spPr>
          <a:xfrm>
            <a:off x="6172200" y="1905000"/>
            <a:ext cx="1508746" cy="307777"/>
          </a:xfrm>
          <a:prstGeom prst="rect">
            <a:avLst/>
          </a:prstGeom>
          <a:noFill/>
        </p:spPr>
        <p:txBody>
          <a:bodyPr wrap="none" rtlCol="0">
            <a:spAutoFit/>
          </a:bodyPr>
          <a:lstStyle/>
          <a:p>
            <a:r>
              <a:rPr lang="en-US" sz="1400" i="1" dirty="0"/>
              <a:t>Assuming no tax</a:t>
            </a:r>
            <a:endParaRPr lang="en-US" i="1" dirty="0"/>
          </a:p>
        </p:txBody>
      </p:sp>
      <p:pic>
        <p:nvPicPr>
          <p:cNvPr id="12293" name="Picture 5"/>
          <p:cNvPicPr>
            <a:picLocks noChangeAspect="1" noChangeArrowheads="1"/>
          </p:cNvPicPr>
          <p:nvPr/>
        </p:nvPicPr>
        <p:blipFill>
          <a:blip r:embed="rId4" cstate="print"/>
          <a:srcRect/>
          <a:stretch>
            <a:fillRect/>
          </a:stretch>
        </p:blipFill>
        <p:spPr bwMode="auto">
          <a:xfrm>
            <a:off x="609600" y="1666990"/>
            <a:ext cx="5334000" cy="1781060"/>
          </a:xfrm>
          <a:prstGeom prst="rect">
            <a:avLst/>
          </a:prstGeom>
          <a:noFill/>
          <a:ln w="9525">
            <a:noFill/>
            <a:miter lim="800000"/>
            <a:headEnd/>
            <a:tailEnd/>
          </a:ln>
          <a:effectLst/>
        </p:spPr>
      </p:pic>
      <p:sp>
        <p:nvSpPr>
          <p:cNvPr id="13" name="TextBox 12"/>
          <p:cNvSpPr txBox="1"/>
          <p:nvPr/>
        </p:nvSpPr>
        <p:spPr>
          <a:xfrm>
            <a:off x="6172200" y="2286000"/>
            <a:ext cx="2743200" cy="523220"/>
          </a:xfrm>
          <a:prstGeom prst="rect">
            <a:avLst/>
          </a:prstGeom>
          <a:solidFill>
            <a:schemeClr val="accent6">
              <a:lumMod val="20000"/>
              <a:lumOff val="80000"/>
            </a:schemeClr>
          </a:solidFill>
        </p:spPr>
        <p:txBody>
          <a:bodyPr wrap="square" rtlCol="0">
            <a:spAutoFit/>
          </a:bodyPr>
          <a:lstStyle/>
          <a:p>
            <a:r>
              <a:rPr lang="en-US" sz="1400" dirty="0"/>
              <a:t>Invoice</a:t>
            </a:r>
          </a:p>
          <a:p>
            <a:r>
              <a:rPr lang="en-US" sz="1400" dirty="0"/>
              <a:t>Posted with document type </a:t>
            </a:r>
            <a:r>
              <a:rPr lang="en-US" sz="1400" b="1" dirty="0"/>
              <a:t>KR</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cash discount – Net procedure</a:t>
            </a:r>
          </a:p>
        </p:txBody>
      </p:sp>
      <p:sp>
        <p:nvSpPr>
          <p:cNvPr id="3" name="Content Placeholder 2"/>
          <p:cNvSpPr>
            <a:spLocks noGrp="1"/>
          </p:cNvSpPr>
          <p:nvPr>
            <p:ph idx="1"/>
          </p:nvPr>
        </p:nvSpPr>
        <p:spPr>
          <a:xfrm>
            <a:off x="619125" y="1000125"/>
            <a:ext cx="7991475" cy="4867275"/>
          </a:xfrm>
        </p:spPr>
        <p:txBody>
          <a:bodyPr/>
          <a:lstStyle/>
          <a:p>
            <a:pPr>
              <a:buNone/>
            </a:pPr>
            <a:r>
              <a:rPr lang="en-US" u="sng" dirty="0"/>
              <a:t>Paying within the cash discount period</a:t>
            </a:r>
          </a:p>
          <a:p>
            <a:endParaRPr lang="en-US" dirty="0"/>
          </a:p>
          <a:p>
            <a:endParaRPr lang="en-US" dirty="0"/>
          </a:p>
          <a:p>
            <a:endParaRPr lang="en-US" dirty="0"/>
          </a:p>
          <a:p>
            <a:endParaRPr lang="en-US" dirty="0"/>
          </a:p>
          <a:p>
            <a:pPr>
              <a:buNone/>
            </a:pPr>
            <a:r>
              <a:rPr lang="en-US" u="sng" dirty="0"/>
              <a:t>Paying after cash discount deadline</a:t>
            </a:r>
          </a:p>
        </p:txBody>
      </p:sp>
      <p:pic>
        <p:nvPicPr>
          <p:cNvPr id="13314" name="Picture 2"/>
          <p:cNvPicPr>
            <a:picLocks noChangeAspect="1" noChangeArrowheads="1"/>
          </p:cNvPicPr>
          <p:nvPr/>
        </p:nvPicPr>
        <p:blipFill>
          <a:blip r:embed="rId2" cstate="print"/>
          <a:srcRect/>
          <a:stretch>
            <a:fillRect/>
          </a:stretch>
        </p:blipFill>
        <p:spPr bwMode="auto">
          <a:xfrm>
            <a:off x="381000" y="1400176"/>
            <a:ext cx="6096000" cy="1493672"/>
          </a:xfrm>
          <a:prstGeom prst="rect">
            <a:avLst/>
          </a:prstGeom>
          <a:noFill/>
          <a:ln w="9525">
            <a:noFill/>
            <a:miter lim="800000"/>
            <a:headEnd/>
            <a:tailEnd/>
          </a:ln>
          <a:effectLst/>
        </p:spPr>
      </p:pic>
      <p:sp>
        <p:nvSpPr>
          <p:cNvPr id="6" name="TextBox 5"/>
          <p:cNvSpPr txBox="1"/>
          <p:nvPr/>
        </p:nvSpPr>
        <p:spPr>
          <a:xfrm>
            <a:off x="304800" y="5257800"/>
            <a:ext cx="8153400" cy="3693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US" b="1" dirty="0"/>
              <a:t>Observe that cash discount G/L account appeared at the time of </a:t>
            </a:r>
            <a:r>
              <a:rPr lang="en-US" b="1" u="sng" dirty="0"/>
              <a:t>Invoice</a:t>
            </a:r>
          </a:p>
        </p:txBody>
      </p:sp>
      <p:pic>
        <p:nvPicPr>
          <p:cNvPr id="7" name="Picture 3"/>
          <p:cNvPicPr>
            <a:picLocks noChangeAspect="1" noChangeArrowheads="1"/>
          </p:cNvPicPr>
          <p:nvPr/>
        </p:nvPicPr>
        <p:blipFill>
          <a:blip r:embed="rId3" cstate="print"/>
          <a:srcRect/>
          <a:stretch>
            <a:fillRect/>
          </a:stretch>
        </p:blipFill>
        <p:spPr bwMode="auto">
          <a:xfrm>
            <a:off x="7313221" y="838200"/>
            <a:ext cx="304800" cy="381000"/>
          </a:xfrm>
          <a:prstGeom prst="rect">
            <a:avLst/>
          </a:prstGeom>
          <a:noFill/>
          <a:ln w="9525">
            <a:noFill/>
            <a:miter lim="800000"/>
            <a:headEnd/>
            <a:tailEnd/>
          </a:ln>
          <a:effectLst/>
        </p:spPr>
      </p:pic>
      <p:pic>
        <p:nvPicPr>
          <p:cNvPr id="8" name="Picture 4"/>
          <p:cNvPicPr>
            <a:picLocks noChangeAspect="1" noChangeArrowheads="1"/>
          </p:cNvPicPr>
          <p:nvPr/>
        </p:nvPicPr>
        <p:blipFill>
          <a:blip r:embed="rId4" cstate="print"/>
          <a:srcRect/>
          <a:stretch>
            <a:fillRect/>
          </a:stretch>
        </p:blipFill>
        <p:spPr bwMode="auto">
          <a:xfrm>
            <a:off x="7313221" y="1295400"/>
            <a:ext cx="333375" cy="342900"/>
          </a:xfrm>
          <a:prstGeom prst="rect">
            <a:avLst/>
          </a:prstGeom>
          <a:noFill/>
          <a:ln w="9525">
            <a:noFill/>
            <a:miter lim="800000"/>
            <a:headEnd/>
            <a:tailEnd/>
          </a:ln>
          <a:effectLst/>
        </p:spPr>
      </p:pic>
      <p:sp>
        <p:nvSpPr>
          <p:cNvPr id="9" name="TextBox 8"/>
          <p:cNvSpPr txBox="1"/>
          <p:nvPr/>
        </p:nvSpPr>
        <p:spPr>
          <a:xfrm>
            <a:off x="7694221" y="838200"/>
            <a:ext cx="915635" cy="369332"/>
          </a:xfrm>
          <a:prstGeom prst="rect">
            <a:avLst/>
          </a:prstGeom>
          <a:noFill/>
        </p:spPr>
        <p:txBody>
          <a:bodyPr wrap="none" rtlCol="0">
            <a:spAutoFit/>
          </a:bodyPr>
          <a:lstStyle/>
          <a:p>
            <a:r>
              <a:rPr lang="en-US" dirty="0"/>
              <a:t>Invoice</a:t>
            </a:r>
          </a:p>
        </p:txBody>
      </p:sp>
      <p:sp>
        <p:nvSpPr>
          <p:cNvPr id="10" name="TextBox 9"/>
          <p:cNvSpPr txBox="1"/>
          <p:nvPr/>
        </p:nvSpPr>
        <p:spPr>
          <a:xfrm>
            <a:off x="7694221" y="1219200"/>
            <a:ext cx="992579" cy="369332"/>
          </a:xfrm>
          <a:prstGeom prst="rect">
            <a:avLst/>
          </a:prstGeom>
          <a:noFill/>
        </p:spPr>
        <p:txBody>
          <a:bodyPr wrap="none" rtlCol="0">
            <a:spAutoFit/>
          </a:bodyPr>
          <a:lstStyle/>
          <a:p>
            <a:r>
              <a:rPr lang="en-US" dirty="0"/>
              <a:t>clearing</a:t>
            </a:r>
          </a:p>
        </p:txBody>
      </p:sp>
      <p:sp>
        <p:nvSpPr>
          <p:cNvPr id="11" name="TextBox 10"/>
          <p:cNvSpPr txBox="1"/>
          <p:nvPr/>
        </p:nvSpPr>
        <p:spPr>
          <a:xfrm>
            <a:off x="7239000" y="1752600"/>
            <a:ext cx="1508746" cy="307777"/>
          </a:xfrm>
          <a:prstGeom prst="rect">
            <a:avLst/>
          </a:prstGeom>
          <a:noFill/>
        </p:spPr>
        <p:txBody>
          <a:bodyPr wrap="none" rtlCol="0">
            <a:spAutoFit/>
          </a:bodyPr>
          <a:lstStyle/>
          <a:p>
            <a:r>
              <a:rPr lang="en-US" sz="1400" i="1" dirty="0"/>
              <a:t>Assuming no tax</a:t>
            </a:r>
            <a:endParaRPr lang="en-US" i="1" dirty="0"/>
          </a:p>
        </p:txBody>
      </p:sp>
      <p:sp>
        <p:nvSpPr>
          <p:cNvPr id="13" name="TextBox 12"/>
          <p:cNvSpPr txBox="1"/>
          <p:nvPr/>
        </p:nvSpPr>
        <p:spPr>
          <a:xfrm>
            <a:off x="6172200" y="2286000"/>
            <a:ext cx="2743200" cy="523220"/>
          </a:xfrm>
          <a:prstGeom prst="rect">
            <a:avLst/>
          </a:prstGeom>
          <a:solidFill>
            <a:schemeClr val="accent6">
              <a:lumMod val="20000"/>
              <a:lumOff val="80000"/>
            </a:schemeClr>
          </a:solidFill>
        </p:spPr>
        <p:txBody>
          <a:bodyPr wrap="square" rtlCol="0">
            <a:spAutoFit/>
          </a:bodyPr>
          <a:lstStyle/>
          <a:p>
            <a:r>
              <a:rPr lang="en-US" sz="1400" dirty="0"/>
              <a:t>Invoice</a:t>
            </a:r>
          </a:p>
          <a:p>
            <a:r>
              <a:rPr lang="en-US" sz="1400" dirty="0"/>
              <a:t>Posted with document type </a:t>
            </a:r>
            <a:r>
              <a:rPr lang="en-US" sz="1400" b="1" dirty="0"/>
              <a:t>KN</a:t>
            </a:r>
          </a:p>
        </p:txBody>
      </p:sp>
      <p:pic>
        <p:nvPicPr>
          <p:cNvPr id="13317" name="Picture 5"/>
          <p:cNvPicPr>
            <a:picLocks noChangeAspect="1" noChangeArrowheads="1"/>
          </p:cNvPicPr>
          <p:nvPr/>
        </p:nvPicPr>
        <p:blipFill>
          <a:blip r:embed="rId5" cstate="print"/>
          <a:srcRect/>
          <a:stretch>
            <a:fillRect/>
          </a:stretch>
        </p:blipFill>
        <p:spPr bwMode="auto">
          <a:xfrm>
            <a:off x="381000" y="3429000"/>
            <a:ext cx="6143625" cy="1457325"/>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terms &amp; Cash discounts</a:t>
            </a:r>
          </a:p>
        </p:txBody>
      </p:sp>
      <p:sp>
        <p:nvSpPr>
          <p:cNvPr id="4" name="Content Placeholder 2"/>
          <p:cNvSpPr txBox="1">
            <a:spLocks/>
          </p:cNvSpPr>
          <p:nvPr/>
        </p:nvSpPr>
        <p:spPr bwMode="auto">
          <a:xfrm>
            <a:off x="609600" y="1066800"/>
            <a:ext cx="79914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US" sz="2000" b="1" u="sng" dirty="0"/>
              <a:t>Summary:</a:t>
            </a:r>
          </a:p>
          <a:p>
            <a:pPr>
              <a:buNone/>
            </a:pPr>
            <a:r>
              <a:rPr lang="en-US" b="1" dirty="0"/>
              <a:t>Now you should be able to:</a:t>
            </a:r>
          </a:p>
          <a:p>
            <a:pPr marL="171450" marR="0" lvl="0" indent="-171450" algn="l" defTabSz="914400" rtl="0" eaLnBrk="0" fontAlgn="base" latinLnBrk="0" hangingPunct="0">
              <a:lnSpc>
                <a:spcPct val="85000"/>
              </a:lnSpc>
              <a:spcBef>
                <a:spcPct val="50000"/>
              </a:spcBef>
              <a:spcAft>
                <a:spcPct val="0"/>
              </a:spcAft>
              <a:buClr>
                <a:srgbClr val="07AFD7"/>
              </a:buClr>
              <a:buSzTx/>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kern="0" dirty="0">
                <a:latin typeface="+mn-lt"/>
              </a:rPr>
              <a:t>Define terms of payments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kumimoji="0" lang="en-US" b="0" i="0" u="none" strike="noStrike" kern="0" cap="none" spc="0" normalizeH="0" baseline="0" noProof="0" dirty="0">
                <a:ln>
                  <a:noFill/>
                </a:ln>
                <a:solidFill>
                  <a:schemeClr val="tx1"/>
                </a:solidFill>
                <a:effectLst/>
                <a:uLnTx/>
                <a:uFillTx/>
                <a:latin typeface="+mn-lt"/>
                <a:ea typeface="+mn-ea"/>
                <a:cs typeface="+mn-cs"/>
              </a:rPr>
              <a:t>Understand the </a:t>
            </a:r>
            <a:r>
              <a:rPr lang="en-US" kern="0" noProof="0" dirty="0">
                <a:latin typeface="+mn-lt"/>
              </a:rPr>
              <a:t>importance </a:t>
            </a:r>
            <a:r>
              <a:rPr kumimoji="0" lang="en-US" b="0" i="0" u="none" strike="noStrike" kern="0" cap="none" spc="0" normalizeH="0" noProof="0" dirty="0">
                <a:ln>
                  <a:noFill/>
                </a:ln>
                <a:solidFill>
                  <a:schemeClr val="tx1"/>
                </a:solidFill>
                <a:effectLst/>
                <a:uLnTx/>
                <a:uFillTx/>
                <a:latin typeface="+mn-lt"/>
                <a:ea typeface="+mn-ea"/>
                <a:cs typeface="+mn-cs"/>
              </a:rPr>
              <a:t>of </a:t>
            </a:r>
            <a:r>
              <a:rPr kumimoji="0" lang="en-US" b="0" i="0" u="none" strike="noStrike" kern="0" cap="none" spc="0" normalizeH="0" baseline="0" noProof="0" dirty="0">
                <a:ln>
                  <a:noFill/>
                </a:ln>
                <a:solidFill>
                  <a:schemeClr val="tx1"/>
                </a:solidFill>
                <a:effectLst/>
                <a:uLnTx/>
                <a:uFillTx/>
                <a:latin typeface="+mn-lt"/>
                <a:ea typeface="+mn-ea"/>
                <a:cs typeface="+mn-cs"/>
              </a:rPr>
              <a:t>Baseline</a:t>
            </a:r>
            <a:r>
              <a:rPr kumimoji="0" lang="en-US" b="0" i="0" u="none" strike="noStrike" kern="0" cap="none" spc="0" normalizeH="0" noProof="0" dirty="0">
                <a:ln>
                  <a:noFill/>
                </a:ln>
                <a:solidFill>
                  <a:schemeClr val="tx1"/>
                </a:solidFill>
                <a:effectLst/>
                <a:uLnTx/>
                <a:uFillTx/>
                <a:latin typeface="+mn-lt"/>
                <a:ea typeface="+mn-ea"/>
                <a:cs typeface="+mn-cs"/>
              </a:rPr>
              <a:t> date, Day limits.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kern="0" dirty="0">
                <a:latin typeface="+mn-lt"/>
              </a:rPr>
              <a:t>Configure</a:t>
            </a:r>
            <a:r>
              <a:rPr kumimoji="0" lang="en-US" b="0" i="0" u="none" strike="noStrike" kern="0" cap="none" spc="0" normalizeH="0" noProof="0" dirty="0">
                <a:ln>
                  <a:noFill/>
                </a:ln>
                <a:solidFill>
                  <a:schemeClr val="tx1"/>
                </a:solidFill>
                <a:effectLst/>
                <a:uLnTx/>
                <a:uFillTx/>
                <a:latin typeface="+mn-lt"/>
                <a:ea typeface="+mn-ea"/>
                <a:cs typeface="+mn-cs"/>
              </a:rPr>
              <a:t> installment payments</a:t>
            </a: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r>
              <a:rPr lang="en-US" kern="0" dirty="0">
                <a:latin typeface="+mn-lt"/>
              </a:rPr>
              <a:t>Post cash discount using gross procedure/net procedure.</a:t>
            </a:r>
            <a:endParaRPr kumimoji="0" lang="en-US" b="0" i="0" u="none" strike="noStrike" kern="0" cap="none" spc="0" normalizeH="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2000" b="0" i="0" u="none" strike="noStrike" kern="0" cap="none" spc="0" normalizeH="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2000" b="0" i="0" u="none" strike="noStrike" kern="0" cap="none" spc="0" normalizeH="0" noProof="0" dirty="0">
              <a:ln>
                <a:noFill/>
              </a:ln>
              <a:solidFill>
                <a:schemeClr val="tx1"/>
              </a:solidFill>
              <a:effectLst/>
              <a:uLnTx/>
              <a:uFillTx/>
              <a:latin typeface="+mn-lt"/>
              <a:ea typeface="+mn-ea"/>
              <a:cs typeface="+mn-cs"/>
            </a:endParaRPr>
          </a:p>
          <a:p>
            <a:pPr marL="171450" marR="0" lvl="0" indent="-171450" algn="l" defTabSz="914400" rtl="0" eaLnBrk="0" fontAlgn="base" latinLnBrk="0" hangingPunct="0">
              <a:lnSpc>
                <a:spcPct val="85000"/>
              </a:lnSpc>
              <a:spcBef>
                <a:spcPct val="50000"/>
              </a:spcBef>
              <a:spcAft>
                <a:spcPct val="0"/>
              </a:spcAft>
              <a:buClr>
                <a:srgbClr val="07AFD7"/>
              </a:buClr>
              <a:buSzTx/>
              <a:buFont typeface="Webdings" pitchFamily="18" charset="2"/>
              <a:buChar char="4"/>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apgemini_pptwhite">
  <a:themeElements>
    <a:clrScheme name="1_Capgemini_pptwhite 12">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00008E"/>
      </a:hlink>
      <a:folHlink>
        <a:srgbClr val="FFBA00"/>
      </a:folHlink>
    </a:clrScheme>
    <a:fontScheme name="1_Capgemini_pptwhi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00336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rgbClr val="00336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lnDef>
  </a:objectDefaults>
  <a:extraClrSchemeLst>
    <a:extraClrScheme>
      <a:clrScheme name="1_Capgemini_pptwhite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1_Capgemini_pptwhite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3">
        <a:dk1>
          <a:srgbClr val="003366"/>
        </a:dk1>
        <a:lt1>
          <a:srgbClr val="FFFFFF"/>
        </a:lt1>
        <a:dk2>
          <a:srgbClr val="00659C"/>
        </a:dk2>
        <a:lt2>
          <a:srgbClr val="003366"/>
        </a:lt2>
        <a:accent1>
          <a:srgbClr val="D6D3D6"/>
        </a:accent1>
        <a:accent2>
          <a:srgbClr val="FFD56B"/>
        </a:accent2>
        <a:accent3>
          <a:srgbClr val="FFFFFF"/>
        </a:accent3>
        <a:accent4>
          <a:srgbClr val="002A56"/>
        </a:accent4>
        <a:accent5>
          <a:srgbClr val="E8E6E8"/>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4">
        <a:dk1>
          <a:srgbClr val="003366"/>
        </a:dk1>
        <a:lt1>
          <a:srgbClr val="FFFFFF"/>
        </a:lt1>
        <a:dk2>
          <a:srgbClr val="00659C"/>
        </a:dk2>
        <a:lt2>
          <a:srgbClr val="003366"/>
        </a:lt2>
        <a:accent1>
          <a:srgbClr val="D6D3D6"/>
        </a:accent1>
        <a:accent2>
          <a:srgbClr val="07AFD7"/>
        </a:accent2>
        <a:accent3>
          <a:srgbClr val="FFFFFF"/>
        </a:accent3>
        <a:accent4>
          <a:srgbClr val="002A56"/>
        </a:accent4>
        <a:accent5>
          <a:srgbClr val="E8E6E8"/>
        </a:accent5>
        <a:accent6>
          <a:srgbClr val="069EC3"/>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5">
        <a:dk1>
          <a:srgbClr val="003366"/>
        </a:dk1>
        <a:lt1>
          <a:srgbClr val="FFFFFF"/>
        </a:lt1>
        <a:dk2>
          <a:srgbClr val="00659C"/>
        </a:dk2>
        <a:lt2>
          <a:srgbClr val="003366"/>
        </a:lt2>
        <a:accent1>
          <a:srgbClr val="D6D3D6"/>
        </a:accent1>
        <a:accent2>
          <a:srgbClr val="07AFD7"/>
        </a:accent2>
        <a:accent3>
          <a:srgbClr val="FFFFFF"/>
        </a:accent3>
        <a:accent4>
          <a:srgbClr val="002A56"/>
        </a:accent4>
        <a:accent5>
          <a:srgbClr val="E8E6E8"/>
        </a:accent5>
        <a:accent6>
          <a:srgbClr val="069EC3"/>
        </a:accent6>
        <a:hlink>
          <a:srgbClr val="B5D3CE"/>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6">
        <a:dk1>
          <a:srgbClr val="00306B"/>
        </a:dk1>
        <a:lt1>
          <a:srgbClr val="FFFFFF"/>
        </a:lt1>
        <a:dk2>
          <a:srgbClr val="00659C"/>
        </a:dk2>
        <a:lt2>
          <a:srgbClr val="003366"/>
        </a:lt2>
        <a:accent1>
          <a:srgbClr val="D6D3D6"/>
        </a:accent1>
        <a:accent2>
          <a:srgbClr val="07AFD7"/>
        </a:accent2>
        <a:accent3>
          <a:srgbClr val="FFFFFF"/>
        </a:accent3>
        <a:accent4>
          <a:srgbClr val="00275A"/>
        </a:accent4>
        <a:accent5>
          <a:srgbClr val="E8E6E8"/>
        </a:accent5>
        <a:accent6>
          <a:srgbClr val="069EC3"/>
        </a:accent6>
        <a:hlink>
          <a:srgbClr val="F77900"/>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7">
        <a:dk1>
          <a:srgbClr val="00306B"/>
        </a:dk1>
        <a:lt1>
          <a:srgbClr val="FFFFFF"/>
        </a:lt1>
        <a:dk2>
          <a:srgbClr val="00659C"/>
        </a:dk2>
        <a:lt2>
          <a:srgbClr val="003366"/>
        </a:lt2>
        <a:accent1>
          <a:srgbClr val="D6D3D6"/>
        </a:accent1>
        <a:accent2>
          <a:srgbClr val="07AFD7"/>
        </a:accent2>
        <a:accent3>
          <a:srgbClr val="FFFFFF"/>
        </a:accent3>
        <a:accent4>
          <a:srgbClr val="00275A"/>
        </a:accent4>
        <a:accent5>
          <a:srgbClr val="E8E6E8"/>
        </a:accent5>
        <a:accent6>
          <a:srgbClr val="069EC3"/>
        </a:accent6>
        <a:hlink>
          <a:srgbClr val="FFA54B"/>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8">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FFA54B"/>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9">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9DC3A3"/>
        </a:hlink>
        <a:folHlink>
          <a:srgbClr val="F77900"/>
        </a:folHlink>
      </a:clrScheme>
      <a:clrMap bg1="lt1" tx1="dk1" bg2="lt2" tx2="dk2" accent1="accent1" accent2="accent2" accent3="accent3" accent4="accent4" accent5="accent5" accent6="accent6" hlink="hlink" folHlink="folHlink"/>
    </a:extraClrScheme>
    <a:extraClrScheme>
      <a:clrScheme name="1_Capgemini_pptwhite 10">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9DC3A3"/>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1">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B6D2BB"/>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2">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00008E"/>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3">
        <a:dk1>
          <a:srgbClr val="292929"/>
        </a:dk1>
        <a:lt1>
          <a:srgbClr val="FFFFFF"/>
        </a:lt1>
        <a:dk2>
          <a:srgbClr val="00659C"/>
        </a:dk2>
        <a:lt2>
          <a:srgbClr val="777777"/>
        </a:lt2>
        <a:accent1>
          <a:srgbClr val="F7DFB5"/>
        </a:accent1>
        <a:accent2>
          <a:srgbClr val="4D4D4D"/>
        </a:accent2>
        <a:accent3>
          <a:srgbClr val="FFFFFF"/>
        </a:accent3>
        <a:accent4>
          <a:srgbClr val="212121"/>
        </a:accent4>
        <a:accent5>
          <a:srgbClr val="FAECD7"/>
        </a:accent5>
        <a:accent6>
          <a:srgbClr val="454545"/>
        </a:accent6>
        <a:hlink>
          <a:srgbClr val="C0C0C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4">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C0C0C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5">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F7790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6">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F7DFB5"/>
        </a:hlink>
        <a:folHlink>
          <a:srgbClr val="00594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940159531F9840AD110D230F87C98E" ma:contentTypeVersion="0" ma:contentTypeDescription="Create a new document." ma:contentTypeScope="" ma:versionID="0f60984163e91ec47d50b5e84dfa986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1FF158-1077-4261-BADC-D9A6D8EFBFC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A407F34-4BE5-46B1-86DF-9AE18977AD13}">
  <ds:schemaRefs>
    <ds:schemaRef ds:uri="http://schemas.microsoft.com/sharepoint/v3/contenttype/forms"/>
  </ds:schemaRefs>
</ds:datastoreItem>
</file>

<file path=customXml/itemProps3.xml><?xml version="1.0" encoding="utf-8"?>
<ds:datastoreItem xmlns:ds="http://schemas.openxmlformats.org/officeDocument/2006/customXml" ds:itemID="{DA2159BD-7A38-4237-8B13-D26FE6250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3110</TotalTime>
  <Words>7200</Words>
  <Application>Microsoft Office PowerPoint</Application>
  <PresentationFormat>On-screen Show (4:3)</PresentationFormat>
  <Paragraphs>1328</Paragraphs>
  <Slides>152</Slides>
  <Notes>27</Notes>
  <HiddenSlides>6</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152</vt:i4>
      </vt:variant>
    </vt:vector>
  </HeadingPairs>
  <TitlesOfParts>
    <vt:vector size="155" baseType="lpstr">
      <vt:lpstr>Office Theme</vt:lpstr>
      <vt:lpstr>1_Capgemini_pptwhite</vt:lpstr>
      <vt:lpstr>Document</vt:lpstr>
      <vt:lpstr>Slide 1</vt:lpstr>
      <vt:lpstr> COURSE OBJECTIVE  </vt:lpstr>
      <vt:lpstr> COURSE CONTENT   </vt:lpstr>
      <vt:lpstr> DOCUMENT CONTROL   </vt:lpstr>
      <vt:lpstr> DOCUMENT CONTROL : Contents   </vt:lpstr>
      <vt:lpstr> DOCUMENT CONTROL : Contents   </vt:lpstr>
      <vt:lpstr>Document structure: </vt:lpstr>
      <vt:lpstr> Documents in SAP  </vt:lpstr>
      <vt:lpstr> Documents in SAP  </vt:lpstr>
      <vt:lpstr> Document types  </vt:lpstr>
      <vt:lpstr> Standard Document types  </vt:lpstr>
      <vt:lpstr>Document number ranges I </vt:lpstr>
      <vt:lpstr>Document number ranges II</vt:lpstr>
      <vt:lpstr>Posting keys</vt:lpstr>
      <vt:lpstr>Standard posting keys</vt:lpstr>
      <vt:lpstr>Document field status</vt:lpstr>
      <vt:lpstr>Document field status</vt:lpstr>
      <vt:lpstr>Document Structure</vt:lpstr>
      <vt:lpstr>Document structure: Exercise Time</vt:lpstr>
      <vt:lpstr> DOCUMENT CONTROL: Posting periods  </vt:lpstr>
      <vt:lpstr>Posting Periods </vt:lpstr>
      <vt:lpstr>Posting periods</vt:lpstr>
      <vt:lpstr>Posting period variant</vt:lpstr>
      <vt:lpstr>Period checks by Account type</vt:lpstr>
      <vt:lpstr>Posting period ranges and Authorizations</vt:lpstr>
      <vt:lpstr>Determining the posting period when posting</vt:lpstr>
      <vt:lpstr>Posting periods:  </vt:lpstr>
      <vt:lpstr>Posting periods: Exercise Time </vt:lpstr>
      <vt:lpstr> DOCUMENT CONTROL:  Posting Authorizations  </vt:lpstr>
      <vt:lpstr>Posting Authorizations</vt:lpstr>
      <vt:lpstr>Defining Posting Authorizations</vt:lpstr>
      <vt:lpstr>Assigning Posting Authorization </vt:lpstr>
      <vt:lpstr>Posting Authorizations</vt:lpstr>
      <vt:lpstr>Posting Authorizations: Exercise Time</vt:lpstr>
      <vt:lpstr>DOCUMENT CONTROL:  Simple documents in FI </vt:lpstr>
      <vt:lpstr>Sample document in Financial Accounting</vt:lpstr>
      <vt:lpstr>Enjoy Posting Screen</vt:lpstr>
      <vt:lpstr>Enjoy posting screen </vt:lpstr>
      <vt:lpstr>Enjoy posting screen</vt:lpstr>
      <vt:lpstr>Enjoy posting screen</vt:lpstr>
      <vt:lpstr>Recurring Entries :</vt:lpstr>
      <vt:lpstr>Recurring Entries :</vt:lpstr>
      <vt:lpstr>Recurring Entries :</vt:lpstr>
      <vt:lpstr>Posting Recurring document </vt:lpstr>
      <vt:lpstr>Posting Recurring document </vt:lpstr>
      <vt:lpstr>Posting Recurring document </vt:lpstr>
      <vt:lpstr>Posting Recurring document </vt:lpstr>
      <vt:lpstr>Posting Recurring document </vt:lpstr>
      <vt:lpstr>Posting Recurring document </vt:lpstr>
      <vt:lpstr>Posting Recurring document </vt:lpstr>
      <vt:lpstr>Posting Recurring document </vt:lpstr>
      <vt:lpstr>Posting Recurring document </vt:lpstr>
      <vt:lpstr>Posting Recurring document </vt:lpstr>
      <vt:lpstr>Parking Document </vt:lpstr>
      <vt:lpstr>Parking Document </vt:lpstr>
      <vt:lpstr>Parking Document </vt:lpstr>
      <vt:lpstr>Posting Parked Document </vt:lpstr>
      <vt:lpstr>Posting Parked Document </vt:lpstr>
      <vt:lpstr>Posting Parked Document </vt:lpstr>
      <vt:lpstr>Posting simple FI documents: Exercise Time</vt:lpstr>
      <vt:lpstr>DOCUMENT CONTROL</vt:lpstr>
      <vt:lpstr> COURSE CONTENT   </vt:lpstr>
      <vt:lpstr> POSTING CONTROL   </vt:lpstr>
      <vt:lpstr> POSTING CONTROL : Contents   </vt:lpstr>
      <vt:lpstr> Posting control : Contents   </vt:lpstr>
      <vt:lpstr>Default values: </vt:lpstr>
      <vt:lpstr>Default values</vt:lpstr>
      <vt:lpstr>Parameter ID and User ID</vt:lpstr>
      <vt:lpstr>Some default values</vt:lpstr>
      <vt:lpstr>Default values</vt:lpstr>
      <vt:lpstr>Default values: Exercise Time</vt:lpstr>
      <vt:lpstr> Posting control : Contents   </vt:lpstr>
      <vt:lpstr>Change control:</vt:lpstr>
      <vt:lpstr>Change control</vt:lpstr>
      <vt:lpstr>Change rules</vt:lpstr>
      <vt:lpstr>Change control</vt:lpstr>
      <vt:lpstr>Change control: Exercise time</vt:lpstr>
      <vt:lpstr> Posting control : Contents   </vt:lpstr>
      <vt:lpstr>Document reversal</vt:lpstr>
      <vt:lpstr>Document reversal</vt:lpstr>
      <vt:lpstr>Types of reversals</vt:lpstr>
      <vt:lpstr>Reversal reason</vt:lpstr>
      <vt:lpstr>Document reversal </vt:lpstr>
      <vt:lpstr>Document reversal: Exercise time</vt:lpstr>
      <vt:lpstr> Posting control : Contents   </vt:lpstr>
      <vt:lpstr>Payment terms and cash discounts</vt:lpstr>
      <vt:lpstr>Terms of Payment</vt:lpstr>
      <vt:lpstr>Terms of payment in Invoices</vt:lpstr>
      <vt:lpstr>Terms of payment in credit memos</vt:lpstr>
      <vt:lpstr>Terms of payment - Basics</vt:lpstr>
      <vt:lpstr>Terms of payments: Payment controls</vt:lpstr>
      <vt:lpstr>Baseline date</vt:lpstr>
      <vt:lpstr>Cash discount calculation</vt:lpstr>
      <vt:lpstr>Slide 94</vt:lpstr>
      <vt:lpstr>Installments</vt:lpstr>
      <vt:lpstr>Cash discount base amount</vt:lpstr>
      <vt:lpstr>Posting cash discount – Gross procedure</vt:lpstr>
      <vt:lpstr>Posting cash discount – Net procedure</vt:lpstr>
      <vt:lpstr>Payment terms &amp; Cash discounts</vt:lpstr>
      <vt:lpstr>Payment terms &amp; Cash discounts: Exercise Time</vt:lpstr>
      <vt:lpstr> Posting control : Contents   </vt:lpstr>
      <vt:lpstr>Cross-company code transactions</vt:lpstr>
      <vt:lpstr>Cross-company code transactions</vt:lpstr>
      <vt:lpstr>Example…</vt:lpstr>
      <vt:lpstr>Clearing accounts</vt:lpstr>
      <vt:lpstr>Cross company code document number</vt:lpstr>
      <vt:lpstr>Cross-company code transactions</vt:lpstr>
      <vt:lpstr>Cross-company code transactions: Exercise time</vt:lpstr>
      <vt:lpstr>POSTING CONTROL</vt:lpstr>
      <vt:lpstr> COURSE CONTENT   </vt:lpstr>
      <vt:lpstr>CLEARING PROCESS:</vt:lpstr>
      <vt:lpstr> CLEARING PROCESS: Contents   </vt:lpstr>
      <vt:lpstr> CLEARING PROCESS: Contents   </vt:lpstr>
      <vt:lpstr>Clearing open items</vt:lpstr>
      <vt:lpstr>Clearing open items</vt:lpstr>
      <vt:lpstr>Post with clearing</vt:lpstr>
      <vt:lpstr>Account clearing</vt:lpstr>
      <vt:lpstr>Automatic clearing program</vt:lpstr>
      <vt:lpstr>Clearing Open items</vt:lpstr>
      <vt:lpstr>Clearing Open items: Exercise time</vt:lpstr>
      <vt:lpstr> CLEARING PROCESS: Contents   </vt:lpstr>
      <vt:lpstr>Clearing open items</vt:lpstr>
      <vt:lpstr>Manual payment process</vt:lpstr>
      <vt:lpstr>Document header</vt:lpstr>
      <vt:lpstr>Slide 125</vt:lpstr>
      <vt:lpstr>Processing open items</vt:lpstr>
      <vt:lpstr>Slide 127</vt:lpstr>
      <vt:lpstr>Automatic postings when clearing open items</vt:lpstr>
      <vt:lpstr>Reset clearing</vt:lpstr>
      <vt:lpstr>Incoming and outgoing payments</vt:lpstr>
      <vt:lpstr>Incoming and outgoing payments: Exercise time</vt:lpstr>
      <vt:lpstr> CLEARING PROCESS: Contents   </vt:lpstr>
      <vt:lpstr>Payment differences</vt:lpstr>
      <vt:lpstr>Tolerance  groups</vt:lpstr>
      <vt:lpstr>Slide 135</vt:lpstr>
      <vt:lpstr>Slide 136</vt:lpstr>
      <vt:lpstr>Slide 137</vt:lpstr>
      <vt:lpstr>Permitted payment differences</vt:lpstr>
      <vt:lpstr>Example on payment difference</vt:lpstr>
      <vt:lpstr>Processing payment differences</vt:lpstr>
      <vt:lpstr>Manually processing – Outside tolerance limits</vt:lpstr>
      <vt:lpstr>Reason codes</vt:lpstr>
      <vt:lpstr>Payment differences: Summary</vt:lpstr>
      <vt:lpstr>Payment differences: Exercise Time</vt:lpstr>
      <vt:lpstr> CLEARING PROCESS: Contents   </vt:lpstr>
      <vt:lpstr>Exchange rate differences </vt:lpstr>
      <vt:lpstr>Realized exchange rate differences</vt:lpstr>
      <vt:lpstr>Account determination</vt:lpstr>
      <vt:lpstr>Unrealized exchange rate differences</vt:lpstr>
      <vt:lpstr> Exchange rate differences: Summary</vt:lpstr>
      <vt:lpstr> Exchange rate differences: Exercise Time</vt:lpstr>
      <vt:lpstr>CLEARING PROCESS</vt:lpstr>
    </vt:vector>
  </TitlesOfParts>
  <Company>%CAPGEMINIE%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FINANCIALS : NEW GL</dc:title>
  <dc:creator>raghuram</dc:creator>
  <cp:lastModifiedBy>mogani</cp:lastModifiedBy>
  <cp:revision>340</cp:revision>
  <dcterms:created xsi:type="dcterms:W3CDTF">2010-07-21T10:36:40Z</dcterms:created>
  <dcterms:modified xsi:type="dcterms:W3CDTF">2018-02-04T15:01:00Z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0x01010002940159531F9840AD110D230F87C98E</vt:lpwstr>
  </property>
</Properties>
</file>