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42"/>
  </p:notesMasterIdLst>
  <p:handoutMasterIdLst>
    <p:handoutMasterId r:id="rId43"/>
  </p:handoutMasterIdLst>
  <p:sldIdLst>
    <p:sldId id="339" r:id="rId5"/>
    <p:sldId id="427" r:id="rId6"/>
    <p:sldId id="428" r:id="rId7"/>
    <p:sldId id="429" r:id="rId8"/>
    <p:sldId id="492" r:id="rId9"/>
    <p:sldId id="430" r:id="rId10"/>
    <p:sldId id="481" r:id="rId11"/>
    <p:sldId id="483" r:id="rId12"/>
    <p:sldId id="484" r:id="rId13"/>
    <p:sldId id="482" r:id="rId14"/>
    <p:sldId id="485" r:id="rId15"/>
    <p:sldId id="486" r:id="rId16"/>
    <p:sldId id="487" r:id="rId17"/>
    <p:sldId id="489" r:id="rId18"/>
    <p:sldId id="488" r:id="rId19"/>
    <p:sldId id="490" r:id="rId20"/>
    <p:sldId id="491" r:id="rId21"/>
    <p:sldId id="431" r:id="rId22"/>
    <p:sldId id="475" r:id="rId23"/>
    <p:sldId id="476" r:id="rId24"/>
    <p:sldId id="477" r:id="rId25"/>
    <p:sldId id="478" r:id="rId26"/>
    <p:sldId id="433" r:id="rId27"/>
    <p:sldId id="435" r:id="rId28"/>
    <p:sldId id="497" r:id="rId29"/>
    <p:sldId id="436" r:id="rId30"/>
    <p:sldId id="442" r:id="rId31"/>
    <p:sldId id="443" r:id="rId32"/>
    <p:sldId id="444" r:id="rId33"/>
    <p:sldId id="446" r:id="rId34"/>
    <p:sldId id="480" r:id="rId35"/>
    <p:sldId id="493" r:id="rId36"/>
    <p:sldId id="494" r:id="rId37"/>
    <p:sldId id="495" r:id="rId38"/>
    <p:sldId id="496" r:id="rId39"/>
    <p:sldId id="502" r:id="rId40"/>
    <p:sldId id="498" r:id="rId41"/>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ap Reddy" initials="PR" lastIdx="1" clrIdx="0">
    <p:extLst>
      <p:ext uri="{19B8F6BF-5375-455C-9EA6-DF929625EA0E}">
        <p15:presenceInfo xmlns:p15="http://schemas.microsoft.com/office/powerpoint/2012/main" userId="S-1-5-21-1531082355-734649621-3782574898-22797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BDBD00"/>
    <a:srgbClr val="FF9900"/>
    <a:srgbClr val="598E20"/>
    <a:srgbClr val="00234B"/>
    <a:srgbClr val="ED77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9" autoAdjust="0"/>
    <p:restoredTop sz="81541" autoAdjust="0"/>
  </p:normalViewPr>
  <p:slideViewPr>
    <p:cSldViewPr snapToGrid="0" showGuides="1">
      <p:cViewPr varScale="1">
        <p:scale>
          <a:sx n="89" d="100"/>
          <a:sy n="89" d="100"/>
        </p:scale>
        <p:origin x="1166" y="72"/>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SAP</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dirty="0"/>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75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032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0270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pitchFamily="34" charset="0"/>
                <a:ea typeface="+mn-ea"/>
                <a:cs typeface="Arial" pitchFamily="34" charset="0"/>
              </a:rPr>
              <a:t>The above applications are called the functional areas, or application areas, or at times the functional modules of R/3. All of these terms are synonymous with each other. </a:t>
            </a:r>
          </a:p>
          <a:p>
            <a:endParaRPr lang="en-US" dirty="0"/>
          </a:p>
        </p:txBody>
      </p:sp>
    </p:spTree>
    <p:extLst>
      <p:ext uri="{BB962C8B-B14F-4D97-AF65-F5344CB8AC3E}">
        <p14:creationId xmlns:p14="http://schemas.microsoft.com/office/powerpoint/2010/main" val="18323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6096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133388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344532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6096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2103678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6096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2660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93700" y="692150"/>
            <a:ext cx="6070600" cy="3416300"/>
          </a:xfrm>
          <a:ln cap="flat"/>
        </p:spPr>
      </p:sp>
      <p:sp>
        <p:nvSpPr>
          <p:cNvPr id="38915"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5456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93700" y="692150"/>
            <a:ext cx="6070600" cy="3416300"/>
          </a:xfrm>
          <a:ln cap="flat"/>
        </p:spPr>
      </p:sp>
      <p:sp>
        <p:nvSpPr>
          <p:cNvPr id="39939"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93700" y="692150"/>
            <a:ext cx="6070600" cy="3416300"/>
          </a:xfrm>
          <a:ln cap="flat"/>
        </p:spPr>
      </p:sp>
      <p:sp>
        <p:nvSpPr>
          <p:cNvPr id="40963"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3700" y="692150"/>
            <a:ext cx="6070600" cy="3416300"/>
          </a:xfrm>
          <a:ln cap="flat"/>
        </p:spPr>
      </p:sp>
      <p:sp>
        <p:nvSpPr>
          <p:cNvPr id="41987"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639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6535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349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186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338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977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1078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4.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losing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sp>
        <p:nvSpPr>
          <p:cNvPr id="8" name="Freeform 5"/>
          <p:cNvSpPr>
            <a:spLocks/>
          </p:cNvSpPr>
          <p:nvPr/>
        </p:nvSpPr>
        <p:spPr bwMode="auto">
          <a:xfrm>
            <a:off x="-932257" y="-1992690"/>
            <a:ext cx="8076009" cy="8582622"/>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endParaRPr lang="en-US" dirty="0"/>
          </a:p>
        </p:txBody>
      </p:sp>
      <p:grpSp>
        <p:nvGrpSpPr>
          <p:cNvPr id="9" name="Group 8"/>
          <p:cNvGrpSpPr/>
          <p:nvPr/>
        </p:nvGrpSpPr>
        <p:grpSpPr>
          <a:xfrm>
            <a:off x="3734277" y="1803085"/>
            <a:ext cx="551260" cy="51174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p:nvSpPr>
        <p:spPr>
          <a:xfrm>
            <a:off x="4902138" y="2164760"/>
            <a:ext cx="3844290" cy="57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pPr>
            <a:r>
              <a:rPr lang="en-US" sz="7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700" dirty="0">
                <a:solidFill>
                  <a:schemeClr val="accent1"/>
                </a:solidFill>
              </a:rPr>
              <a:t>the Collaborative Business Experience™</a:t>
            </a:r>
            <a:r>
              <a:rPr lang="en-US" sz="700" dirty="0">
                <a:solidFill>
                  <a:schemeClr val="tx1"/>
                </a:solidFill>
              </a:rPr>
              <a:t>, and draws on </a:t>
            </a:r>
            <a:r>
              <a:rPr lang="en-US" sz="700" dirty="0">
                <a:solidFill>
                  <a:schemeClr val="accent1"/>
                </a:solidFill>
              </a:rPr>
              <a:t>Rightshore</a:t>
            </a:r>
            <a:r>
              <a:rPr lang="en-US" sz="700" baseline="30000" dirty="0">
                <a:solidFill>
                  <a:schemeClr val="accent1"/>
                </a:solidFill>
              </a:rPr>
              <a:t>®</a:t>
            </a:r>
            <a:r>
              <a:rPr lang="en-US" sz="700" dirty="0">
                <a:solidFill>
                  <a:schemeClr val="tx1"/>
                </a:solidFill>
              </a:rPr>
              <a:t>, its worldwide delivery model.</a:t>
            </a:r>
          </a:p>
        </p:txBody>
      </p:sp>
      <p:sp>
        <p:nvSpPr>
          <p:cNvPr id="15" name="Rectangle 14"/>
          <p:cNvSpPr/>
          <p:nvPr/>
        </p:nvSpPr>
        <p:spPr>
          <a:xfrm>
            <a:off x="4902138" y="1880312"/>
            <a:ext cx="1664970" cy="192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100" dirty="0">
                <a:solidFill>
                  <a:schemeClr val="accent1"/>
                </a:solidFill>
              </a:rPr>
              <a:t>About Capgemini</a:t>
            </a:r>
          </a:p>
        </p:txBody>
      </p:sp>
      <p:sp>
        <p:nvSpPr>
          <p:cNvPr id="16" name="Rectangle 15"/>
          <p:cNvSpPr/>
          <p:nvPr/>
        </p:nvSpPr>
        <p:spPr>
          <a:xfrm>
            <a:off x="4902138" y="3176871"/>
            <a:ext cx="1543050" cy="30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700" dirty="0">
                <a:solidFill>
                  <a:schemeClr val="tx1"/>
                </a:solidFill>
              </a:rPr>
              <a:t>Learn more about us at</a:t>
            </a:r>
          </a:p>
          <a:p>
            <a:pPr algn="just">
              <a:lnSpc>
                <a:spcPts val="900"/>
              </a:lnSpc>
            </a:pPr>
            <a:r>
              <a:rPr lang="en-US" sz="11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598813" y="2984444"/>
            <a:ext cx="249896" cy="249896"/>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886345" y="2984444"/>
            <a:ext cx="249896" cy="249896"/>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173877" y="2984444"/>
            <a:ext cx="249896" cy="249896"/>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461409" y="2984444"/>
            <a:ext cx="249896" cy="249896"/>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311281" y="2984444"/>
            <a:ext cx="249896" cy="249896"/>
          </a:xfrm>
          <a:prstGeom prst="rect">
            <a:avLst/>
          </a:prstGeom>
          <a:noFill/>
        </p:spPr>
      </p:pic>
      <p:sp>
        <p:nvSpPr>
          <p:cNvPr id="23" name="Rectangle 22"/>
          <p:cNvSpPr/>
          <p:nvPr/>
        </p:nvSpPr>
        <p:spPr>
          <a:xfrm>
            <a:off x="311279" y="4224273"/>
            <a:ext cx="3148965" cy="433452"/>
          </a:xfrm>
          <a:prstGeom prst="rect">
            <a:avLst/>
          </a:prstGeom>
        </p:spPr>
        <p:txBody>
          <a:bodyPr wrap="square" lIns="0" tIns="0" rIns="0" bIns="0" anchor="b" anchorCtr="0">
            <a:spAutoFit/>
          </a:bodyPr>
          <a:lstStyle/>
          <a:p>
            <a:pPr>
              <a:spcAft>
                <a:spcPts val="450"/>
              </a:spcAft>
            </a:pPr>
            <a:r>
              <a:rPr lang="en-US" sz="600" noProof="0" dirty="0">
                <a:solidFill>
                  <a:schemeClr val="bg1"/>
                </a:solidFill>
                <a:latin typeface="+mn-lt"/>
                <a:cs typeface="Arial"/>
              </a:rPr>
              <a:t>This message contains information that may be privileged or confidential and is the property of the Capgemini Group.</a:t>
            </a:r>
            <a:br>
              <a:rPr lang="en-US" sz="600" noProof="0" dirty="0">
                <a:solidFill>
                  <a:schemeClr val="bg1"/>
                </a:solidFill>
                <a:latin typeface="+mn-lt"/>
                <a:cs typeface="Arial"/>
              </a:rPr>
            </a:br>
            <a:r>
              <a:rPr lang="en-US" sz="600" noProof="0" dirty="0">
                <a:solidFill>
                  <a:schemeClr val="bg1"/>
                </a:solidFill>
                <a:latin typeface="Arial"/>
                <a:cs typeface="Arial"/>
              </a:rPr>
              <a:t>Copyright © 2017 Capgemini. All rights reserved.</a:t>
            </a:r>
          </a:p>
          <a:p>
            <a:pPr marL="0" marR="0" indent="0" defTabSz="718281" rtl="0" eaLnBrk="1" fontAlgn="auto" latinLnBrk="0" hangingPunct="1">
              <a:lnSpc>
                <a:spcPct val="100000"/>
              </a:lnSpc>
              <a:spcBef>
                <a:spcPts val="0"/>
              </a:spcBef>
              <a:spcAft>
                <a:spcPts val="450"/>
              </a:spcAft>
              <a:buClrTx/>
              <a:buSzTx/>
              <a:buFontTx/>
              <a:buNone/>
              <a:tabLst/>
              <a:defRPr/>
            </a:pPr>
            <a:r>
              <a:rPr lang="en-US" sz="600" noProof="0" dirty="0">
                <a:solidFill>
                  <a:schemeClr val="bg1"/>
                </a:solidFill>
                <a:latin typeface="Arial"/>
                <a:cs typeface="Arial"/>
              </a:rPr>
              <a:t>Rightshore</a:t>
            </a:r>
            <a:r>
              <a:rPr lang="en-US" sz="600" baseline="30000" noProof="0" dirty="0">
                <a:solidFill>
                  <a:schemeClr val="bg1"/>
                </a:solidFill>
                <a:latin typeface="Arial"/>
                <a:cs typeface="Arial"/>
              </a:rPr>
              <a:t>®</a:t>
            </a:r>
            <a:r>
              <a:rPr lang="en-US" sz="600" noProof="0" dirty="0">
                <a:solidFill>
                  <a:schemeClr val="bg1"/>
                </a:solidFill>
                <a:latin typeface="Arial"/>
                <a:cs typeface="Arial"/>
              </a:rPr>
              <a:t> is a trademark belonging to Capgemini.</a:t>
            </a:r>
          </a:p>
        </p:txBody>
      </p:sp>
      <p:sp>
        <p:nvSpPr>
          <p:cNvPr id="24" name="Rectangle 23"/>
          <p:cNvSpPr/>
          <p:nvPr/>
        </p:nvSpPr>
        <p:spPr>
          <a:xfrm>
            <a:off x="4902139" y="4426894"/>
            <a:ext cx="3914774" cy="230832"/>
          </a:xfrm>
          <a:prstGeom prst="rect">
            <a:avLst/>
          </a:prstGeom>
        </p:spPr>
        <p:txBody>
          <a:bodyPr wrap="square" lIns="0" tIns="0" rIns="0" bIns="0" anchor="b" anchorCtr="0">
            <a:spAutoFit/>
          </a:bodyPr>
          <a:lstStyle/>
          <a:p>
            <a:pPr>
              <a:spcAft>
                <a:spcPts val="450"/>
              </a:spcAft>
            </a:pPr>
            <a:r>
              <a:rPr lang="en-US" sz="5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p:nvSpPr>
        <p:spPr>
          <a:xfrm>
            <a:off x="5617427" y="2859071"/>
            <a:ext cx="1752066"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6" name="Rectangle 25">
            <a:hlinkClick r:id="rId13"/>
          </p:cNvPr>
          <p:cNvSpPr/>
          <p:nvPr/>
        </p:nvSpPr>
        <p:spPr>
          <a:xfrm>
            <a:off x="8048149" y="2859071"/>
            <a:ext cx="528638"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7" name="Rectangle 26">
            <a:hlinkClick r:id="rId14"/>
          </p:cNvPr>
          <p:cNvSpPr/>
          <p:nvPr/>
        </p:nvSpPr>
        <p:spPr>
          <a:xfrm>
            <a:off x="4899185" y="3334232"/>
            <a:ext cx="1388745" cy="13758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pic>
        <p:nvPicPr>
          <p:cNvPr id="29" name="Picture 2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05679" y="3325630"/>
            <a:ext cx="1920240" cy="150759"/>
          </a:xfrm>
          <a:prstGeom prst="rect">
            <a:avLst/>
          </a:prstGeom>
        </p:spPr>
      </p:pic>
    </p:spTree>
    <p:extLst>
      <p:ext uri="{BB962C8B-B14F-4D97-AF65-F5344CB8AC3E}">
        <p14:creationId xmlns:p14="http://schemas.microsoft.com/office/powerpoint/2010/main" val="212880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t="1" b="46599"/>
          <a:stretch/>
        </p:blipFill>
        <p:spPr>
          <a:xfrm flipH="1">
            <a:off x="2830285" y="1383619"/>
            <a:ext cx="6313715" cy="3759882"/>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305991" y="303610"/>
            <a:ext cx="1714500" cy="382510"/>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3118251"/>
            <a:ext cx="4049986" cy="809625"/>
          </a:xfrm>
        </p:spPr>
        <p:txBody>
          <a:bodyPr anchor="b">
            <a:normAutofit/>
          </a:bodyPr>
          <a:lstStyle>
            <a:lvl1pPr algn="r">
              <a:lnSpc>
                <a:spcPts val="2250"/>
              </a:lnSpc>
              <a:defRPr sz="20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4036111"/>
            <a:ext cx="4051006" cy="809625"/>
          </a:xfrm>
        </p:spPr>
        <p:txBody>
          <a:bodyPr anchor="t">
            <a:normAutofit/>
          </a:bodyPr>
          <a:lstStyle>
            <a:lvl1pPr marL="0" algn="r">
              <a:lnSpc>
                <a:spcPts val="1650"/>
              </a:lnSpc>
              <a:defRPr sz="1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3089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088" y="38908"/>
            <a:ext cx="8262453" cy="562672"/>
          </a:xfrm>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a:xfrm>
            <a:off x="309802" y="637674"/>
            <a:ext cx="8528209" cy="4202220"/>
          </a:xfrm>
          <a:ln>
            <a:solidFill>
              <a:schemeClr val="tx1"/>
            </a:solidFill>
          </a:ln>
        </p:spPr>
        <p:txBody>
          <a:bodyPr>
            <a:normAutofit/>
          </a:bodyPr>
          <a:lstStyle>
            <a:lvl1pPr marL="288925" indent="-168275" algn="l" defTabSz="685783" rtl="0" eaLnBrk="1" latinLnBrk="0" hangingPunct="1">
              <a:lnSpc>
                <a:spcPct val="100000"/>
              </a:lnSpc>
              <a:spcBef>
                <a:spcPts val="0"/>
              </a:spcBef>
              <a:spcAft>
                <a:spcPts val="450"/>
              </a:spcAft>
              <a:buFont typeface="Wingdings" pitchFamily="2" charset="2"/>
              <a:buNone/>
              <a:defRPr lang="en-US" sz="1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925"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600" kern="1200" dirty="0" smtClean="0">
                <a:solidFill>
                  <a:schemeClr val="tx1"/>
                </a:solidFill>
                <a:latin typeface="+mn-lt"/>
                <a:ea typeface="+mn-ea"/>
                <a:cs typeface="+mn-cs"/>
              </a:defRPr>
            </a:lvl2pPr>
            <a:lvl3pPr marL="457200"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41313" indent="-115888">
              <a:defRPr lang="en-US" sz="1400" kern="1200" dirty="0" smtClean="0">
                <a:solidFill>
                  <a:schemeClr val="bg1">
                    <a:lumMod val="50000"/>
                  </a:schemeClr>
                </a:solidFill>
                <a:latin typeface="Candara" panose="020E0502030303020204" pitchFamily="34" charset="0"/>
                <a:ea typeface="+mn-ea"/>
                <a:cs typeface="+mn-cs"/>
              </a:defRPr>
            </a:lvl4pPr>
            <a:lvl5pPr marL="682625" indent="-171450">
              <a:lnSpc>
                <a:spcPct val="100000"/>
              </a:lnSpc>
              <a:buClr>
                <a:schemeClr val="tx1"/>
              </a:buClr>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4"/>
            <a:r>
              <a:rPr lang="en-US" dirty="0"/>
              <a:t> Fourth Level</a:t>
            </a:r>
          </a:p>
        </p:txBody>
      </p:sp>
      <p:sp>
        <p:nvSpPr>
          <p:cNvPr id="4" name="Date Placeholder 3"/>
          <p:cNvSpPr>
            <a:spLocks noGrp="1"/>
          </p:cNvSpPr>
          <p:nvPr>
            <p:ph type="dt" sz="half" idx="10"/>
          </p:nvPr>
        </p:nvSpPr>
        <p:spPr>
          <a:xfrm>
            <a:off x="1371598" y="4821382"/>
            <a:ext cx="1419728" cy="322117"/>
          </a:xfrm>
          <a:prstGeom prst="rect">
            <a:avLst/>
          </a:prstGeom>
        </p:spPr>
        <p:txBody>
          <a:bodyPr/>
          <a:lstStyle/>
          <a:p>
            <a:fld id="{1C34587E-9E24-4F79-ABF5-FABAED0DB5B8}" type="datetime1">
              <a:rPr lang="en-US" smtClean="0"/>
              <a:pPr/>
              <a:t>7/18/2018</a:t>
            </a:fld>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7351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9" y="1121077"/>
            <a:ext cx="6887389"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885" y="1121243"/>
            <a:ext cx="1638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6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79376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371600"/>
            <a:ext cx="2003192" cy="1508760"/>
          </a:xfrm>
          <a:prstGeom prst="rect">
            <a:avLst/>
          </a:prstGeom>
        </p:spPr>
      </p:pic>
    </p:spTree>
    <p:extLst>
      <p:ext uri="{BB962C8B-B14F-4D97-AF65-F5344CB8AC3E}">
        <p14:creationId xmlns:p14="http://schemas.microsoft.com/office/powerpoint/2010/main" val="351540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2100" name="think-cell Slide" r:id="rId6" imgW="360" imgH="360" progId="">
                  <p:embed/>
                </p:oleObj>
              </mc:Choice>
              <mc:Fallback>
                <p:oleObj name="think-cell Slide" r:id="rId6" imgW="360" imgH="360" progId="">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121075"/>
            <a:ext cx="884548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59551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xfrm>
            <a:off x="6934200" y="4786312"/>
            <a:ext cx="2133600" cy="357188"/>
          </a:xfrm>
          <a:prstGeom prst="rect">
            <a:avLst/>
          </a:prstGeom>
          <a:ln/>
        </p:spPr>
        <p:txBody>
          <a:bodyPr/>
          <a:lstStyle>
            <a:lvl1pPr>
              <a:defRPr/>
            </a:lvl1pPr>
          </a:lstStyle>
          <a:p>
            <a:pPr>
              <a:defRPr/>
            </a:pPr>
            <a:endParaRPr lang="en-US" altLang="en-US"/>
          </a:p>
          <a:p>
            <a:pPr>
              <a:defRPr/>
            </a:pPr>
            <a:fld id="{1D45D02E-1E07-4B7E-B709-F7C332E87425}" type="slidenum">
              <a:rPr lang="en-US" altLang="en-US"/>
              <a:pPr>
                <a:defRPr/>
              </a:pPr>
              <a:t>‹#›</a:t>
            </a:fld>
            <a:endParaRPr lang="en-US" altLang="en-US"/>
          </a:p>
        </p:txBody>
      </p:sp>
    </p:spTree>
    <p:extLst>
      <p:ext uri="{BB962C8B-B14F-4D97-AF65-F5344CB8AC3E}">
        <p14:creationId xmlns:p14="http://schemas.microsoft.com/office/powerpoint/2010/main" val="413135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6" y="327422"/>
            <a:ext cx="8734425" cy="503634"/>
          </a:xfrm>
        </p:spPr>
        <p:txBody>
          <a:bodyPr/>
          <a:lstStyle/>
          <a:p>
            <a:r>
              <a:rPr lang="en-US"/>
              <a:t>Click to edit Master title style</a:t>
            </a:r>
          </a:p>
        </p:txBody>
      </p:sp>
      <p:sp>
        <p:nvSpPr>
          <p:cNvPr id="3" name="Content Placeholder 2"/>
          <p:cNvSpPr>
            <a:spLocks noGrp="1"/>
          </p:cNvSpPr>
          <p:nvPr>
            <p:ph sz="half" idx="1"/>
          </p:nvPr>
        </p:nvSpPr>
        <p:spPr>
          <a:xfrm>
            <a:off x="647700" y="1471612"/>
            <a:ext cx="3824288" cy="2986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4389" y="1471613"/>
            <a:ext cx="3824287" cy="1435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4389" y="3021807"/>
            <a:ext cx="3824287" cy="1435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capgemini.com/optimize-your-business-and-it-operation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305992" y="303611"/>
            <a:ext cx="8262453" cy="647701"/>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1" cstate="print">
            <a:extLst>
              <a:ext uri="{96DAC541-7B7A-43D3-8B79-37D633B846F1}">
                <asvg:svgBlip xmlns:asvg="http://schemas.microsoft.com/office/drawing/2016/SVG/main" r:embed="rId12"/>
              </a:ext>
            </a:extLst>
          </a:blip>
          <a:srcRect l="81836" t="-4713" b="16530"/>
          <a:stretch/>
        </p:blipFill>
        <p:spPr>
          <a:xfrm>
            <a:off x="8660846" y="141480"/>
            <a:ext cx="318267" cy="344718"/>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2" y="1059658"/>
            <a:ext cx="8528209" cy="378023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2" y="1192912"/>
            <a:ext cx="446303" cy="465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Capgemini Blue</a:t>
            </a:r>
          </a:p>
          <a:p>
            <a:pPr marL="128585"/>
            <a:r>
              <a:rPr lang="en-US" sz="500" dirty="0"/>
              <a:t>R 0</a:t>
            </a:r>
          </a:p>
          <a:p>
            <a:pPr marL="128585"/>
            <a:r>
              <a:rPr lang="en-US" sz="500" dirty="0"/>
              <a:t>G 112</a:t>
            </a:r>
          </a:p>
          <a:p>
            <a:pPr marL="128585"/>
            <a:r>
              <a:rPr lang="en-US" sz="500" dirty="0"/>
              <a:t>B 173</a:t>
            </a:r>
          </a:p>
        </p:txBody>
      </p:sp>
      <p:sp>
        <p:nvSpPr>
          <p:cNvPr id="6" name="Rectangle 5"/>
          <p:cNvSpPr/>
          <p:nvPr/>
        </p:nvSpPr>
        <p:spPr>
          <a:xfrm>
            <a:off x="9818904" y="1192912"/>
            <a:ext cx="446303" cy="465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Vibrant</a:t>
            </a:r>
            <a:br>
              <a:rPr lang="en-US" sz="500" b="1" dirty="0"/>
            </a:br>
            <a:r>
              <a:rPr lang="en-US" sz="500" b="1" dirty="0"/>
              <a:t>Blue</a:t>
            </a:r>
          </a:p>
          <a:p>
            <a:pPr marL="128585"/>
            <a:r>
              <a:rPr lang="en-US" sz="500" dirty="0"/>
              <a:t>R 18</a:t>
            </a:r>
          </a:p>
          <a:p>
            <a:pPr marL="128585"/>
            <a:r>
              <a:rPr lang="en-US" sz="500" dirty="0"/>
              <a:t>G 171</a:t>
            </a:r>
          </a:p>
          <a:p>
            <a:pPr marL="128585"/>
            <a:r>
              <a:rPr lang="en-US" sz="500" dirty="0"/>
              <a:t>B 219</a:t>
            </a:r>
          </a:p>
        </p:txBody>
      </p:sp>
      <p:sp>
        <p:nvSpPr>
          <p:cNvPr id="7" name="Rectangle 6"/>
          <p:cNvSpPr/>
          <p:nvPr/>
        </p:nvSpPr>
        <p:spPr>
          <a:xfrm>
            <a:off x="10265207" y="1192912"/>
            <a:ext cx="446303" cy="465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Deep</a:t>
            </a:r>
            <a:br>
              <a:rPr lang="en-US" sz="500" b="1" dirty="0"/>
            </a:br>
            <a:r>
              <a:rPr lang="en-US" sz="500" b="1" dirty="0"/>
              <a:t>Purple</a:t>
            </a:r>
          </a:p>
          <a:p>
            <a:pPr marL="128585"/>
            <a:r>
              <a:rPr lang="en-US" sz="500" dirty="0"/>
              <a:t>R 43</a:t>
            </a:r>
          </a:p>
          <a:p>
            <a:pPr marL="128585"/>
            <a:r>
              <a:rPr lang="en-US" sz="500" dirty="0"/>
              <a:t>G 10</a:t>
            </a:r>
          </a:p>
          <a:p>
            <a:pPr marL="128585"/>
            <a:r>
              <a:rPr lang="en-US" sz="500" dirty="0"/>
              <a:t>B 61</a:t>
            </a:r>
          </a:p>
        </p:txBody>
      </p:sp>
      <p:sp>
        <p:nvSpPr>
          <p:cNvPr id="8" name="Rectangle 7"/>
          <p:cNvSpPr/>
          <p:nvPr/>
        </p:nvSpPr>
        <p:spPr>
          <a:xfrm>
            <a:off x="10711509" y="1192912"/>
            <a:ext cx="446303" cy="4659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Tech</a:t>
            </a:r>
            <a:br>
              <a:rPr lang="en-US" sz="500" b="1" dirty="0"/>
            </a:br>
            <a:r>
              <a:rPr lang="en-US" sz="500" b="1" dirty="0"/>
              <a:t>Red</a:t>
            </a:r>
          </a:p>
          <a:p>
            <a:pPr marL="128585"/>
            <a:r>
              <a:rPr lang="en-US" sz="500" dirty="0"/>
              <a:t>R 255</a:t>
            </a:r>
          </a:p>
          <a:p>
            <a:pPr marL="128585"/>
            <a:r>
              <a:rPr lang="en-US" sz="500" dirty="0"/>
              <a:t>G 48</a:t>
            </a:r>
          </a:p>
          <a:p>
            <a:pPr marL="128585"/>
            <a:r>
              <a:rPr lang="en-US" sz="500" dirty="0"/>
              <a:t>B 76</a:t>
            </a:r>
          </a:p>
        </p:txBody>
      </p:sp>
      <p:sp>
        <p:nvSpPr>
          <p:cNvPr id="10" name="Rectangle 9"/>
          <p:cNvSpPr/>
          <p:nvPr/>
        </p:nvSpPr>
        <p:spPr>
          <a:xfrm>
            <a:off x="11157812" y="1192912"/>
            <a:ext cx="446303" cy="465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Zest</a:t>
            </a:r>
            <a:br>
              <a:rPr lang="en-US" sz="500" b="1" dirty="0"/>
            </a:br>
            <a:r>
              <a:rPr lang="en-US" sz="500" b="1" dirty="0"/>
              <a:t>Green</a:t>
            </a:r>
          </a:p>
          <a:p>
            <a:pPr marL="128585"/>
            <a:r>
              <a:rPr lang="en-US" sz="500" dirty="0"/>
              <a:t>R 149</a:t>
            </a:r>
          </a:p>
          <a:p>
            <a:pPr marL="128585"/>
            <a:r>
              <a:rPr lang="en-US" sz="500" dirty="0"/>
              <a:t>G 230</a:t>
            </a:r>
          </a:p>
          <a:p>
            <a:pPr marL="128585"/>
            <a:r>
              <a:rPr lang="en-US" sz="500" dirty="0"/>
              <a:t>B 22</a:t>
            </a:r>
          </a:p>
        </p:txBody>
      </p:sp>
      <p:sp>
        <p:nvSpPr>
          <p:cNvPr id="11" name="Rectangle 10"/>
          <p:cNvSpPr/>
          <p:nvPr/>
        </p:nvSpPr>
        <p:spPr>
          <a:xfrm>
            <a:off x="9372602" y="1851457"/>
            <a:ext cx="446303" cy="46599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a:t>Capgemini Blue</a:t>
            </a:r>
            <a:r>
              <a:rPr lang="en-US" sz="500" dirty="0"/>
              <a:t> (-50%)</a:t>
            </a:r>
          </a:p>
          <a:p>
            <a:pPr marL="128585"/>
            <a:r>
              <a:rPr lang="en-US" sz="500" dirty="0"/>
              <a:t>R 128</a:t>
            </a:r>
          </a:p>
          <a:p>
            <a:pPr marL="128585"/>
            <a:r>
              <a:rPr lang="en-US" sz="500" dirty="0"/>
              <a:t>G 184</a:t>
            </a:r>
          </a:p>
          <a:p>
            <a:pPr marL="128585"/>
            <a:r>
              <a:rPr lang="en-US" sz="500" dirty="0"/>
              <a:t>B 214</a:t>
            </a:r>
          </a:p>
        </p:txBody>
      </p:sp>
      <p:sp>
        <p:nvSpPr>
          <p:cNvPr id="12" name="Rectangle 11"/>
          <p:cNvSpPr/>
          <p:nvPr/>
        </p:nvSpPr>
        <p:spPr>
          <a:xfrm>
            <a:off x="9818904" y="1851457"/>
            <a:ext cx="446303" cy="46599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a:t>Vibrant</a:t>
            </a:r>
            <a:br>
              <a:rPr lang="en-US" sz="500" b="1" dirty="0"/>
            </a:br>
            <a:r>
              <a:rPr lang="en-US" sz="500" b="1" dirty="0"/>
              <a:t>Blue</a:t>
            </a:r>
            <a:r>
              <a:rPr lang="en-US" sz="500" dirty="0"/>
              <a:t> (-50%)</a:t>
            </a:r>
          </a:p>
          <a:p>
            <a:pPr marL="128585"/>
            <a:r>
              <a:rPr lang="en-US" sz="500" dirty="0"/>
              <a:t>R 136</a:t>
            </a:r>
          </a:p>
          <a:p>
            <a:pPr marL="128585"/>
            <a:r>
              <a:rPr lang="en-US" sz="500" dirty="0"/>
              <a:t>G 213</a:t>
            </a:r>
          </a:p>
          <a:p>
            <a:pPr marL="128585"/>
            <a:r>
              <a:rPr lang="en-US" sz="500" dirty="0"/>
              <a:t>B 237</a:t>
            </a:r>
          </a:p>
        </p:txBody>
      </p:sp>
      <p:sp>
        <p:nvSpPr>
          <p:cNvPr id="14" name="Rectangle 13"/>
          <p:cNvSpPr/>
          <p:nvPr/>
        </p:nvSpPr>
        <p:spPr>
          <a:xfrm>
            <a:off x="10265207" y="1851457"/>
            <a:ext cx="446303" cy="46599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Bright</a:t>
            </a:r>
            <a:br>
              <a:rPr lang="en-US" sz="500" b="1" dirty="0"/>
            </a:br>
            <a:r>
              <a:rPr lang="en-US" sz="500" b="1" dirty="0"/>
              <a:t>Purple</a:t>
            </a:r>
          </a:p>
          <a:p>
            <a:pPr marL="128585"/>
            <a:r>
              <a:rPr lang="en-US" sz="500" dirty="0"/>
              <a:t>R 109</a:t>
            </a:r>
          </a:p>
          <a:p>
            <a:pPr marL="128585"/>
            <a:r>
              <a:rPr lang="en-US" sz="500" dirty="0"/>
              <a:t>G 100</a:t>
            </a:r>
          </a:p>
          <a:p>
            <a:pPr marL="128585"/>
            <a:r>
              <a:rPr lang="en-US" sz="500" dirty="0"/>
              <a:t>B 204</a:t>
            </a:r>
          </a:p>
        </p:txBody>
      </p:sp>
      <p:sp>
        <p:nvSpPr>
          <p:cNvPr id="15" name="Rectangle 14"/>
          <p:cNvSpPr/>
          <p:nvPr/>
        </p:nvSpPr>
        <p:spPr>
          <a:xfrm>
            <a:off x="10711509" y="1851457"/>
            <a:ext cx="446303" cy="46599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Orange</a:t>
            </a:r>
          </a:p>
          <a:p>
            <a:pPr marL="128585"/>
            <a:r>
              <a:rPr lang="en-US" sz="500" dirty="0"/>
              <a:t>R 255</a:t>
            </a:r>
          </a:p>
          <a:p>
            <a:pPr marL="128585"/>
            <a:r>
              <a:rPr lang="en-US" sz="500" dirty="0"/>
              <a:t>G 99</a:t>
            </a:r>
          </a:p>
          <a:p>
            <a:pPr marL="128585"/>
            <a:r>
              <a:rPr lang="en-US" sz="500" dirty="0"/>
              <a:t>B 39</a:t>
            </a:r>
          </a:p>
        </p:txBody>
      </p:sp>
      <p:sp>
        <p:nvSpPr>
          <p:cNvPr id="16" name="Rectangle 15"/>
          <p:cNvSpPr/>
          <p:nvPr/>
        </p:nvSpPr>
        <p:spPr>
          <a:xfrm>
            <a:off x="11157812" y="1851457"/>
            <a:ext cx="446303" cy="46599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Bright</a:t>
            </a:r>
            <a:br>
              <a:rPr lang="en-US" sz="500" b="1" dirty="0"/>
            </a:br>
            <a:r>
              <a:rPr lang="en-US" sz="500" b="1" dirty="0"/>
              <a:t>Green</a:t>
            </a:r>
          </a:p>
          <a:p>
            <a:pPr marL="128585"/>
            <a:r>
              <a:rPr lang="en-US" sz="500" dirty="0"/>
              <a:t>R 200</a:t>
            </a:r>
          </a:p>
          <a:p>
            <a:pPr marL="128585"/>
            <a:r>
              <a:rPr lang="en-US" sz="500" dirty="0"/>
              <a:t>G 255</a:t>
            </a:r>
          </a:p>
          <a:p>
            <a:pPr marL="128585"/>
            <a:r>
              <a:rPr lang="en-US" sz="500" dirty="0"/>
              <a:t>B 22</a:t>
            </a:r>
          </a:p>
        </p:txBody>
      </p:sp>
      <p:sp>
        <p:nvSpPr>
          <p:cNvPr id="17" name="Rectangle 16"/>
          <p:cNvSpPr/>
          <p:nvPr/>
        </p:nvSpPr>
        <p:spPr>
          <a:xfrm>
            <a:off x="10265207" y="2317449"/>
            <a:ext cx="446303" cy="46599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Purple</a:t>
            </a:r>
          </a:p>
          <a:p>
            <a:pPr marL="128585"/>
            <a:r>
              <a:rPr lang="en-US" sz="500" dirty="0"/>
              <a:t>R 126</a:t>
            </a:r>
          </a:p>
          <a:p>
            <a:pPr marL="128585"/>
            <a:r>
              <a:rPr lang="en-US" sz="500" dirty="0"/>
              <a:t>G 57</a:t>
            </a:r>
          </a:p>
          <a:p>
            <a:pPr marL="128585"/>
            <a:r>
              <a:rPr lang="en-US" sz="500" dirty="0"/>
              <a:t>B 186</a:t>
            </a:r>
          </a:p>
        </p:txBody>
      </p:sp>
      <p:sp>
        <p:nvSpPr>
          <p:cNvPr id="18" name="Rectangle 17"/>
          <p:cNvSpPr/>
          <p:nvPr/>
        </p:nvSpPr>
        <p:spPr>
          <a:xfrm>
            <a:off x="11157812" y="2317449"/>
            <a:ext cx="446303" cy="46599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Green</a:t>
            </a:r>
          </a:p>
          <a:p>
            <a:pPr marL="128585"/>
            <a:r>
              <a:rPr lang="en-US" sz="500" dirty="0"/>
              <a:t>R 0</a:t>
            </a:r>
          </a:p>
          <a:p>
            <a:pPr marL="128585"/>
            <a:r>
              <a:rPr lang="en-US" sz="500" dirty="0"/>
              <a:t>G 195</a:t>
            </a:r>
          </a:p>
          <a:p>
            <a:pPr marL="128585"/>
            <a:r>
              <a:rPr lang="en-US" sz="500" dirty="0"/>
              <a:t>B 123</a:t>
            </a:r>
          </a:p>
        </p:txBody>
      </p:sp>
      <p:sp>
        <p:nvSpPr>
          <p:cNvPr id="19" name="Rectangle 18"/>
          <p:cNvSpPr/>
          <p:nvPr/>
        </p:nvSpPr>
        <p:spPr>
          <a:xfrm>
            <a:off x="11157812" y="3711688"/>
            <a:ext cx="446303" cy="46599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Dark</a:t>
            </a:r>
            <a:br>
              <a:rPr lang="en-US" sz="500" b="1" dirty="0"/>
            </a:br>
            <a:r>
              <a:rPr lang="en-US" sz="500" b="1" dirty="0"/>
              <a:t>Green</a:t>
            </a:r>
          </a:p>
          <a:p>
            <a:pPr marL="128585"/>
            <a:r>
              <a:rPr lang="en-US" sz="500" dirty="0"/>
              <a:t>R 21</a:t>
            </a:r>
          </a:p>
          <a:p>
            <a:pPr marL="128585"/>
            <a:r>
              <a:rPr lang="en-US" sz="500" dirty="0"/>
              <a:t>G 99</a:t>
            </a:r>
          </a:p>
          <a:p>
            <a:pPr marL="128585"/>
            <a:r>
              <a:rPr lang="en-US" sz="500" dirty="0"/>
              <a:t>B 107</a:t>
            </a:r>
          </a:p>
        </p:txBody>
      </p:sp>
      <p:sp>
        <p:nvSpPr>
          <p:cNvPr id="20" name="Rectangle 19"/>
          <p:cNvSpPr/>
          <p:nvPr/>
        </p:nvSpPr>
        <p:spPr>
          <a:xfrm>
            <a:off x="11157812" y="3247564"/>
            <a:ext cx="446303" cy="46599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Aqua</a:t>
            </a:r>
          </a:p>
          <a:p>
            <a:pPr marL="128585"/>
            <a:r>
              <a:rPr lang="en-US" sz="500" dirty="0"/>
              <a:t>R 15</a:t>
            </a:r>
          </a:p>
          <a:p>
            <a:pPr marL="128585"/>
            <a:r>
              <a:rPr lang="en-US" sz="500" dirty="0"/>
              <a:t>G 153</a:t>
            </a:r>
          </a:p>
          <a:p>
            <a:pPr marL="128585"/>
            <a:r>
              <a:rPr lang="en-US" sz="500" dirty="0"/>
              <a:t>B 156</a:t>
            </a:r>
          </a:p>
        </p:txBody>
      </p:sp>
      <p:sp>
        <p:nvSpPr>
          <p:cNvPr id="21" name="Rectangle 20"/>
          <p:cNvSpPr/>
          <p:nvPr/>
        </p:nvSpPr>
        <p:spPr>
          <a:xfrm>
            <a:off x="11157812" y="2783440"/>
            <a:ext cx="446303" cy="46599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Bright</a:t>
            </a:r>
            <a:br>
              <a:rPr lang="en-US" sz="500" b="1" dirty="0"/>
            </a:br>
            <a:r>
              <a:rPr lang="en-US" sz="500" b="1" dirty="0"/>
              <a:t>Aqua</a:t>
            </a:r>
          </a:p>
          <a:p>
            <a:pPr marL="128585"/>
            <a:r>
              <a:rPr lang="en-US" sz="500" dirty="0"/>
              <a:t>R 1</a:t>
            </a:r>
          </a:p>
          <a:p>
            <a:pPr marL="128585"/>
            <a:r>
              <a:rPr lang="en-US" sz="500" dirty="0"/>
              <a:t>G 209</a:t>
            </a:r>
          </a:p>
          <a:p>
            <a:pPr marL="128585"/>
            <a:r>
              <a:rPr lang="en-US" sz="500" dirty="0"/>
              <a:t>B 208</a:t>
            </a:r>
          </a:p>
        </p:txBody>
      </p:sp>
      <p:sp>
        <p:nvSpPr>
          <p:cNvPr id="22" name="Rectangle 21"/>
          <p:cNvSpPr/>
          <p:nvPr/>
        </p:nvSpPr>
        <p:spPr>
          <a:xfrm>
            <a:off x="10711509" y="2317449"/>
            <a:ext cx="446303" cy="465992"/>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Peach</a:t>
            </a:r>
          </a:p>
          <a:p>
            <a:pPr marL="128585"/>
            <a:r>
              <a:rPr lang="en-US" sz="500" dirty="0"/>
              <a:t>R 255</a:t>
            </a:r>
          </a:p>
          <a:p>
            <a:pPr marL="128585"/>
            <a:r>
              <a:rPr lang="en-US" sz="500" dirty="0"/>
              <a:t>G 126</a:t>
            </a:r>
          </a:p>
          <a:p>
            <a:pPr marL="128585"/>
            <a:r>
              <a:rPr lang="en-US" sz="500" dirty="0"/>
              <a:t>B 131</a:t>
            </a:r>
          </a:p>
        </p:txBody>
      </p:sp>
      <p:sp>
        <p:nvSpPr>
          <p:cNvPr id="23" name="Rectangle 22"/>
          <p:cNvSpPr/>
          <p:nvPr/>
        </p:nvSpPr>
        <p:spPr>
          <a:xfrm>
            <a:off x="10711509" y="2783440"/>
            <a:ext cx="446303" cy="46599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Light</a:t>
            </a:r>
            <a:br>
              <a:rPr lang="en-US" sz="500" b="1" dirty="0"/>
            </a:br>
            <a:r>
              <a:rPr lang="en-US" sz="500" b="1" dirty="0"/>
              <a:t>Claret</a:t>
            </a:r>
          </a:p>
          <a:p>
            <a:pPr marL="128585"/>
            <a:r>
              <a:rPr lang="en-US" sz="500" dirty="0"/>
              <a:t>R 203</a:t>
            </a:r>
          </a:p>
          <a:p>
            <a:pPr marL="128585"/>
            <a:r>
              <a:rPr lang="en-US" sz="500" dirty="0"/>
              <a:t>G 41</a:t>
            </a:r>
          </a:p>
          <a:p>
            <a:pPr marL="128585"/>
            <a:r>
              <a:rPr lang="en-US" sz="500" dirty="0"/>
              <a:t>B 128</a:t>
            </a:r>
          </a:p>
        </p:txBody>
      </p:sp>
      <p:sp>
        <p:nvSpPr>
          <p:cNvPr id="24" name="Rectangle 23"/>
          <p:cNvSpPr/>
          <p:nvPr/>
        </p:nvSpPr>
        <p:spPr>
          <a:xfrm>
            <a:off x="10711509" y="3247564"/>
            <a:ext cx="446303" cy="46599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Claret</a:t>
            </a:r>
          </a:p>
          <a:p>
            <a:pPr marL="128585"/>
            <a:r>
              <a:rPr lang="en-US" sz="500" dirty="0"/>
              <a:t>R 134</a:t>
            </a:r>
          </a:p>
          <a:p>
            <a:pPr marL="128585"/>
            <a:r>
              <a:rPr lang="en-US" sz="500" dirty="0"/>
              <a:t>G 8</a:t>
            </a:r>
          </a:p>
          <a:p>
            <a:pPr marL="128585"/>
            <a:r>
              <a:rPr lang="en-US" sz="500" dirty="0"/>
              <a:t>B 100</a:t>
            </a:r>
          </a:p>
        </p:txBody>
      </p:sp>
      <p:sp>
        <p:nvSpPr>
          <p:cNvPr id="25" name="Rectangle 24"/>
          <p:cNvSpPr/>
          <p:nvPr/>
        </p:nvSpPr>
        <p:spPr>
          <a:xfrm>
            <a:off x="9372602" y="1048709"/>
            <a:ext cx="470081"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a:solidFill>
                  <a:schemeClr val="tx2"/>
                </a:solidFill>
              </a:rPr>
              <a:t>Primary</a:t>
            </a:r>
          </a:p>
        </p:txBody>
      </p:sp>
      <p:sp>
        <p:nvSpPr>
          <p:cNvPr id="26" name="Rectangle 25"/>
          <p:cNvSpPr/>
          <p:nvPr/>
        </p:nvSpPr>
        <p:spPr>
          <a:xfrm>
            <a:off x="9372601" y="1708281"/>
            <a:ext cx="69730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a:solidFill>
                  <a:schemeClr val="tx2"/>
                </a:solidFill>
              </a:rPr>
              <a:t>Infographic</a:t>
            </a:r>
          </a:p>
        </p:txBody>
      </p:sp>
      <p:sp>
        <p:nvSpPr>
          <p:cNvPr id="27" name="Rectangle 26"/>
          <p:cNvSpPr/>
          <p:nvPr/>
        </p:nvSpPr>
        <p:spPr>
          <a:xfrm>
            <a:off x="10265207" y="1048709"/>
            <a:ext cx="62276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a:solidFill>
                  <a:schemeClr val="tx2"/>
                </a:solidFill>
              </a:rPr>
              <a:t>Secondary</a:t>
            </a:r>
          </a:p>
        </p:txBody>
      </p:sp>
      <p:sp>
        <p:nvSpPr>
          <p:cNvPr id="28" name="Rectangle 27"/>
          <p:cNvSpPr/>
          <p:nvPr/>
        </p:nvSpPr>
        <p:spPr>
          <a:xfrm>
            <a:off x="10265207" y="2783440"/>
            <a:ext cx="446303" cy="46599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Dark</a:t>
            </a:r>
            <a:br>
              <a:rPr lang="en-US" sz="500" b="1" dirty="0"/>
            </a:br>
            <a:r>
              <a:rPr lang="en-US" sz="500" b="1" dirty="0"/>
              <a:t>Purple</a:t>
            </a:r>
          </a:p>
          <a:p>
            <a:pPr marL="128585"/>
            <a:r>
              <a:rPr lang="en-US" sz="500" dirty="0"/>
              <a:t>R 71</a:t>
            </a:r>
          </a:p>
          <a:p>
            <a:pPr marL="128585"/>
            <a:r>
              <a:rPr lang="en-US" sz="500" dirty="0"/>
              <a:t>G 1</a:t>
            </a:r>
          </a:p>
          <a:p>
            <a:pPr marL="128585"/>
            <a:r>
              <a:rPr lang="en-US" sz="500" dirty="0"/>
              <a:t>B 167</a:t>
            </a:r>
          </a:p>
        </p:txBody>
      </p:sp>
      <p:sp>
        <p:nvSpPr>
          <p:cNvPr id="29" name="Rectangle 27">
            <a:hlinkClick r:id="rId13"/>
            <a:extLst>
              <a:ext uri="{FF2B5EF4-FFF2-40B4-BE49-F238E27FC236}">
                <a16:creationId xmlns:a16="http://schemas.microsoft.com/office/drawing/2014/main" id="{F376ABD1-4930-42EB-9A73-9A9C7C6BF2D3}"/>
              </a:ext>
            </a:extLst>
          </p:cNvPr>
          <p:cNvSpPr/>
          <p:nvPr/>
        </p:nvSpPr>
        <p:spPr>
          <a:xfrm>
            <a:off x="324860" y="4877334"/>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Advance PL/SQL </a:t>
            </a:r>
          </a:p>
        </p:txBody>
      </p:sp>
      <p:sp>
        <p:nvSpPr>
          <p:cNvPr id="30" name="Retângulo 43">
            <a:extLst>
              <a:ext uri="{FF2B5EF4-FFF2-40B4-BE49-F238E27FC236}">
                <a16:creationId xmlns:a16="http://schemas.microsoft.com/office/drawing/2014/main" id="{834ADCB4-BFB1-450D-8F6D-64217F4CD92C}"/>
              </a:ext>
            </a:extLst>
          </p:cNvPr>
          <p:cNvSpPr/>
          <p:nvPr/>
        </p:nvSpPr>
        <p:spPr>
          <a:xfrm>
            <a:off x="3316376" y="487712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00870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6" r:id="rId5"/>
    <p:sldLayoutId id="2147483797" r:id="rId6"/>
    <p:sldLayoutId id="2147483801" r:id="rId7"/>
    <p:sldLayoutId id="2147483802" r:id="rId8"/>
  </p:sldLayoutIdLst>
  <p:hf sldNum="0" hdr="0" ftr="0" dt="0"/>
  <p:txStyles>
    <p:titleStyle>
      <a:lvl1pPr algn="l" defTabSz="685783"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783" rtl="0" eaLnBrk="1" latinLnBrk="0" hangingPunct="1">
        <a:lnSpc>
          <a:spcPts val="1650"/>
        </a:lnSpc>
        <a:spcBef>
          <a:spcPts val="0"/>
        </a:spcBef>
        <a:spcAft>
          <a:spcPts val="450"/>
        </a:spcAft>
        <a:buFont typeface="Arial" panose="020B0604020202020204" pitchFamily="34" charset="0"/>
        <a:buNone/>
        <a:defRPr sz="1400" kern="1200">
          <a:solidFill>
            <a:schemeClr val="tx1"/>
          </a:solidFill>
          <a:latin typeface="+mn-lt"/>
          <a:ea typeface="+mn-ea"/>
          <a:cs typeface="+mn-cs"/>
        </a:defRPr>
      </a:lvl1pPr>
      <a:lvl2pPr marL="175018" indent="-171446" algn="l" defTabSz="685783" rtl="0" eaLnBrk="1" latinLnBrk="0" hangingPunct="1">
        <a:lnSpc>
          <a:spcPts val="150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892" indent="-167875" algn="l" defTabSz="685783" rtl="0" eaLnBrk="1" latinLnBrk="0" hangingPunct="1">
        <a:lnSpc>
          <a:spcPts val="1200"/>
        </a:lnSpc>
        <a:spcBef>
          <a:spcPts val="0"/>
        </a:spcBef>
        <a:spcAft>
          <a:spcPts val="450"/>
        </a:spcAft>
        <a:buClr>
          <a:schemeClr val="accent1"/>
        </a:buClr>
        <a:buFont typeface="Arial" panose="020B0604020202020204" pitchFamily="34" charset="0"/>
        <a:buChar char="•"/>
        <a:defRPr sz="1100" kern="1200">
          <a:solidFill>
            <a:schemeClr val="tx1"/>
          </a:solidFill>
          <a:latin typeface="+mn-lt"/>
          <a:ea typeface="+mn-ea"/>
          <a:cs typeface="+mn-cs"/>
        </a:defRPr>
      </a:lvl3pPr>
      <a:lvl4pPr marL="517909" indent="-175018"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www.oracle.com/index.html" TargetMode="External"/><Relationship Id="rId13"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www.sap.com/index.epx"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hyperlink" Target="http://www.microsoft.com/dynamics/default.mspx" TargetMode="External"/><Relationship Id="rId4" Type="http://schemas.openxmlformats.org/officeDocument/2006/relationships/hyperlink" Target="http://www.siebel.com/" TargetMode="Externa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p:cNvSpPr>
          <p:nvPr/>
        </p:nvSpPr>
        <p:spPr bwMode="auto">
          <a:xfrm>
            <a:off x="1379095" y="918749"/>
            <a:ext cx="6168453" cy="1217039"/>
          </a:xfrm>
          <a:prstGeom prst="rect">
            <a:avLst/>
          </a:prstGeom>
          <a:noFill/>
          <a:ln w="9525">
            <a:noFill/>
            <a:miter lim="800000"/>
            <a:headEnd/>
            <a:tailEnd/>
          </a:ln>
        </p:spPr>
        <p:txBody>
          <a:bodyPr anchor="ctr"/>
          <a:lstStyle/>
          <a:p>
            <a:pPr algn="ctr" defTabSz="685783">
              <a:lnSpc>
                <a:spcPct val="90000"/>
              </a:lnSpc>
              <a:spcBef>
                <a:spcPct val="0"/>
              </a:spcBef>
            </a:pPr>
            <a:r>
              <a:rPr lang="en-US" sz="3200" dirty="0">
                <a:latin typeface="Arial Bold" panose="020B0704020202020204" pitchFamily="34" charset="0"/>
                <a:cs typeface="Arial Bold" panose="020B0704020202020204" pitchFamily="34" charset="0"/>
              </a:rPr>
              <a:t>Introduction to SAP &amp; FI/CO </a:t>
            </a:r>
            <a:br>
              <a:rPr lang="en-US" sz="3200" dirty="0">
                <a:latin typeface="Arial Bold" panose="020B0704020202020204" pitchFamily="34" charset="0"/>
                <a:cs typeface="Arial Bold" panose="020B0704020202020204" pitchFamily="34" charset="0"/>
              </a:rPr>
            </a:br>
            <a:endParaRPr lang="en-US" sz="3200" b="1" dirty="0">
              <a:solidFill>
                <a:schemeClr val="tx2"/>
              </a:solidFill>
              <a:latin typeface="Arial Bold" panose="020B0704020202020204" pitchFamily="34" charset="0"/>
              <a:ea typeface="Verdana" panose="020B0604030504040204" pitchFamily="34" charset="0"/>
              <a:cs typeface="Arial Bold" panose="020B0704020202020204" pitchFamily="34" charset="0"/>
            </a:endParaRPr>
          </a:p>
        </p:txBody>
      </p:sp>
      <p:sp>
        <p:nvSpPr>
          <p:cNvPr id="4" name="Text Placeholder 3">
            <a:extLst>
              <a:ext uri="{FF2B5EF4-FFF2-40B4-BE49-F238E27FC236}">
                <a16:creationId xmlns:a16="http://schemas.microsoft.com/office/drawing/2014/main" id="{58731514-0052-4AD3-98EC-DE02E1D2B49D}"/>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71B10F9F-F1E2-4EC4-88CC-C87B3E983C0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0533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ERP Functional Systems</a:t>
            </a:r>
            <a:endParaRPr lang="en-US" dirty="0"/>
          </a:p>
        </p:txBody>
      </p:sp>
      <p:sp>
        <p:nvSpPr>
          <p:cNvPr id="7" name="Content Placeholder 6">
            <a:extLst>
              <a:ext uri="{FF2B5EF4-FFF2-40B4-BE49-F238E27FC236}">
                <a16:creationId xmlns:a16="http://schemas.microsoft.com/office/drawing/2014/main" id="{010537EC-559B-480E-8D08-B202D743C74D}"/>
              </a:ext>
            </a:extLst>
          </p:cNvPr>
          <p:cNvSpPr>
            <a:spLocks noGrp="1"/>
          </p:cNvSpPr>
          <p:nvPr>
            <p:ph idx="1"/>
          </p:nvPr>
        </p:nvSpPr>
        <p:spPr>
          <a:xfrm>
            <a:off x="222321" y="748937"/>
            <a:ext cx="5664673" cy="3714921"/>
          </a:xfrm>
        </p:spPr>
        <p:txBody>
          <a:bodyPr>
            <a:normAutofit/>
          </a:bodyPr>
          <a:lstStyle/>
          <a:p>
            <a:pPr>
              <a:defRPr/>
            </a:pPr>
            <a:r>
              <a:rPr lang="en-US" altLang="en-US" b="1" u="sng" dirty="0"/>
              <a:t>Human resources System:</a:t>
            </a:r>
          </a:p>
          <a:p>
            <a:pPr marL="285750" indent="-285750">
              <a:buFont typeface="Arial" panose="020B0604020202020204" pitchFamily="34" charset="0"/>
              <a:buChar char="•"/>
              <a:defRPr/>
            </a:pPr>
            <a:r>
              <a:rPr lang="en-US" altLang="en-US" dirty="0"/>
              <a:t>Recruiting</a:t>
            </a:r>
          </a:p>
          <a:p>
            <a:pPr marL="285750" indent="-285750">
              <a:buFont typeface="Arial" panose="020B0604020202020204" pitchFamily="34" charset="0"/>
              <a:buChar char="•"/>
              <a:defRPr/>
            </a:pPr>
            <a:r>
              <a:rPr lang="en-US" altLang="en-US" dirty="0"/>
              <a:t>Compensation</a:t>
            </a:r>
          </a:p>
          <a:p>
            <a:pPr marL="285750" indent="-285750">
              <a:buFont typeface="Arial" panose="020B0604020202020204" pitchFamily="34" charset="0"/>
              <a:buChar char="•"/>
              <a:defRPr/>
            </a:pPr>
            <a:r>
              <a:rPr lang="en-US" altLang="en-US" dirty="0"/>
              <a:t>Assessment</a:t>
            </a:r>
          </a:p>
          <a:p>
            <a:pPr marL="285750" indent="-285750">
              <a:buFont typeface="Arial" panose="020B0604020202020204" pitchFamily="34" charset="0"/>
              <a:buChar char="•"/>
              <a:defRPr/>
            </a:pPr>
            <a:r>
              <a:rPr lang="en-US" altLang="en-US" dirty="0"/>
              <a:t>Development and Training</a:t>
            </a:r>
          </a:p>
          <a:p>
            <a:pPr marL="285750" indent="-285750">
              <a:buFont typeface="Arial" panose="020B0604020202020204" pitchFamily="34" charset="0"/>
              <a:buChar char="•"/>
              <a:defRPr/>
            </a:pPr>
            <a:r>
              <a:rPr lang="en-US" altLang="en-US" dirty="0"/>
              <a:t>Planning</a:t>
            </a:r>
          </a:p>
          <a:p>
            <a:pPr>
              <a:defRPr/>
            </a:pPr>
            <a:r>
              <a:rPr lang="en-US" altLang="en-US" b="1" u="sng" dirty="0"/>
              <a:t>Accounting and finance systems:</a:t>
            </a:r>
          </a:p>
          <a:p>
            <a:pPr marL="285750" indent="-285750">
              <a:buFont typeface="Arial" panose="020B0604020202020204" pitchFamily="34" charset="0"/>
              <a:buChar char="•"/>
              <a:defRPr/>
            </a:pPr>
            <a:r>
              <a:rPr lang="en-US" altLang="en-US" dirty="0"/>
              <a:t>General Ledger</a:t>
            </a:r>
          </a:p>
          <a:p>
            <a:pPr marL="285750" indent="-285750">
              <a:buFont typeface="Arial" panose="020B0604020202020204" pitchFamily="34" charset="0"/>
              <a:buChar char="•"/>
              <a:defRPr/>
            </a:pPr>
            <a:r>
              <a:rPr lang="en-US" altLang="en-US" dirty="0"/>
              <a:t>Financial Reporting</a:t>
            </a:r>
          </a:p>
          <a:p>
            <a:pPr marL="285750" indent="-285750">
              <a:buFont typeface="Arial" panose="020B0604020202020204" pitchFamily="34" charset="0"/>
              <a:buChar char="•"/>
              <a:defRPr/>
            </a:pPr>
            <a:r>
              <a:rPr lang="en-US" altLang="en-US" dirty="0"/>
              <a:t>Costing</a:t>
            </a:r>
          </a:p>
          <a:p>
            <a:pPr marL="285750" indent="-285750">
              <a:buFont typeface="Arial" panose="020B0604020202020204" pitchFamily="34" charset="0"/>
              <a:buChar char="•"/>
              <a:defRPr/>
            </a:pPr>
            <a:r>
              <a:rPr lang="en-US" altLang="en-US" dirty="0"/>
              <a:t>Budgeting</a:t>
            </a:r>
          </a:p>
          <a:p>
            <a:pPr marL="285750" indent="-285750">
              <a:buFont typeface="Arial" panose="020B0604020202020204" pitchFamily="34" charset="0"/>
              <a:buChar char="•"/>
              <a:defRPr/>
            </a:pPr>
            <a:r>
              <a:rPr lang="en-US" altLang="en-US" dirty="0"/>
              <a:t>Accounts Payable</a:t>
            </a:r>
          </a:p>
          <a:p>
            <a:pPr marL="285750" indent="-285750">
              <a:buFont typeface="Arial" panose="020B0604020202020204" pitchFamily="34" charset="0"/>
              <a:buChar char="•"/>
              <a:defRPr/>
            </a:pPr>
            <a:r>
              <a:rPr lang="en-US" altLang="en-US" dirty="0"/>
              <a:t>Accounts receivables</a:t>
            </a:r>
          </a:p>
          <a:p>
            <a:endParaRPr lang="en-US" dirty="0"/>
          </a:p>
        </p:txBody>
      </p:sp>
    </p:spTree>
    <p:extLst>
      <p:ext uri="{BB962C8B-B14F-4D97-AF65-F5344CB8AC3E}">
        <p14:creationId xmlns:p14="http://schemas.microsoft.com/office/powerpoint/2010/main" val="372985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ERP Functional Systems</a:t>
            </a:r>
            <a:endParaRPr lang="en-US" dirty="0"/>
          </a:p>
        </p:txBody>
      </p:sp>
      <p:sp>
        <p:nvSpPr>
          <p:cNvPr id="7" name="Content Placeholder 6">
            <a:extLst>
              <a:ext uri="{FF2B5EF4-FFF2-40B4-BE49-F238E27FC236}">
                <a16:creationId xmlns:a16="http://schemas.microsoft.com/office/drawing/2014/main" id="{010537EC-559B-480E-8D08-B202D743C74D}"/>
              </a:ext>
            </a:extLst>
          </p:cNvPr>
          <p:cNvSpPr>
            <a:spLocks noGrp="1"/>
          </p:cNvSpPr>
          <p:nvPr>
            <p:ph idx="1"/>
          </p:nvPr>
        </p:nvSpPr>
        <p:spPr>
          <a:xfrm>
            <a:off x="222321" y="748937"/>
            <a:ext cx="5664673" cy="3714921"/>
          </a:xfrm>
        </p:spPr>
        <p:txBody>
          <a:bodyPr>
            <a:normAutofit/>
          </a:bodyPr>
          <a:lstStyle/>
          <a:p>
            <a:pPr>
              <a:defRPr/>
            </a:pPr>
            <a:r>
              <a:rPr lang="en-US" altLang="en-US" b="1" u="sng" dirty="0"/>
              <a:t>Sales and marketing System:</a:t>
            </a:r>
          </a:p>
          <a:p>
            <a:pPr marL="285750" indent="-285750">
              <a:buFont typeface="Arial" panose="020B0604020202020204" pitchFamily="34" charset="0"/>
              <a:buChar char="•"/>
              <a:defRPr/>
            </a:pPr>
            <a:r>
              <a:rPr lang="en-US" altLang="en-US" dirty="0"/>
              <a:t>Lead tracking</a:t>
            </a:r>
          </a:p>
          <a:p>
            <a:pPr marL="285750" indent="-285750">
              <a:buFont typeface="Arial" panose="020B0604020202020204" pitchFamily="34" charset="0"/>
              <a:buChar char="•"/>
              <a:defRPr/>
            </a:pPr>
            <a:r>
              <a:rPr lang="en-US" altLang="en-US" dirty="0"/>
              <a:t>Sales forecasting</a:t>
            </a:r>
          </a:p>
          <a:p>
            <a:pPr marL="285750" indent="-285750">
              <a:buFont typeface="Arial" panose="020B0604020202020204" pitchFamily="34" charset="0"/>
              <a:buChar char="•"/>
              <a:defRPr/>
            </a:pPr>
            <a:r>
              <a:rPr lang="en-US" altLang="en-US" dirty="0"/>
              <a:t>Customer management</a:t>
            </a:r>
          </a:p>
          <a:p>
            <a:pPr marL="285750" indent="-285750">
              <a:buFont typeface="Arial" panose="020B0604020202020204" pitchFamily="34" charset="0"/>
              <a:buChar char="•"/>
              <a:defRPr/>
            </a:pPr>
            <a:endParaRPr lang="en-US" altLang="en-US" dirty="0"/>
          </a:p>
          <a:p>
            <a:pPr>
              <a:defRPr/>
            </a:pPr>
            <a:r>
              <a:rPr lang="en-US" altLang="en-US" b="1" u="sng" dirty="0"/>
              <a:t>Operations management System:</a:t>
            </a:r>
          </a:p>
          <a:p>
            <a:pPr marL="285750" indent="-285750">
              <a:buFont typeface="Arial" panose="020B0604020202020204" pitchFamily="34" charset="0"/>
              <a:buChar char="•"/>
              <a:defRPr/>
            </a:pPr>
            <a:r>
              <a:rPr lang="en-US" altLang="en-US" dirty="0"/>
              <a:t>Order management</a:t>
            </a:r>
          </a:p>
          <a:p>
            <a:pPr marL="285750" indent="-285750">
              <a:buFont typeface="Arial" panose="020B0604020202020204" pitchFamily="34" charset="0"/>
              <a:buChar char="•"/>
              <a:defRPr/>
            </a:pPr>
            <a:r>
              <a:rPr lang="en-US" altLang="en-US" dirty="0"/>
              <a:t>Inventory management</a:t>
            </a:r>
          </a:p>
          <a:p>
            <a:pPr marL="285750" indent="-285750">
              <a:buFont typeface="Arial" panose="020B0604020202020204" pitchFamily="34" charset="0"/>
              <a:buChar char="•"/>
              <a:defRPr/>
            </a:pPr>
            <a:r>
              <a:rPr lang="en-US" altLang="en-US" dirty="0"/>
              <a:t>Customer service</a:t>
            </a:r>
          </a:p>
          <a:p>
            <a:pPr marL="285750" indent="-285750">
              <a:buFont typeface="Arial" panose="020B0604020202020204" pitchFamily="34" charset="0"/>
              <a:buChar char="•"/>
              <a:defRPr/>
            </a:pPr>
            <a:endParaRPr lang="en-US" altLang="en-US" dirty="0"/>
          </a:p>
          <a:p>
            <a:pPr>
              <a:defRPr/>
            </a:pPr>
            <a:r>
              <a:rPr lang="en-US" altLang="en-US" b="1" u="sng" dirty="0"/>
              <a:t>Manufacturing Systems:</a:t>
            </a:r>
          </a:p>
          <a:p>
            <a:pPr marL="285750" indent="-285750">
              <a:buFont typeface="Arial" panose="020B0604020202020204" pitchFamily="34" charset="0"/>
              <a:buChar char="•"/>
              <a:defRPr/>
            </a:pPr>
            <a:r>
              <a:rPr lang="en-US" altLang="en-US" dirty="0"/>
              <a:t>Inventory</a:t>
            </a:r>
          </a:p>
          <a:p>
            <a:pPr marL="285750" indent="-285750">
              <a:buFont typeface="Arial" panose="020B0604020202020204" pitchFamily="34" charset="0"/>
              <a:buChar char="•"/>
              <a:defRPr/>
            </a:pPr>
            <a:r>
              <a:rPr lang="en-US" altLang="en-US" dirty="0"/>
              <a:t>Planning</a:t>
            </a:r>
            <a:endParaRPr lang="en-US" altLang="en-US" b="1" u="sng" dirty="0"/>
          </a:p>
          <a:p>
            <a:endParaRPr lang="en-US" dirty="0"/>
          </a:p>
        </p:txBody>
      </p:sp>
    </p:spTree>
    <p:extLst>
      <p:ext uri="{BB962C8B-B14F-4D97-AF65-F5344CB8AC3E}">
        <p14:creationId xmlns:p14="http://schemas.microsoft.com/office/powerpoint/2010/main" val="216481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ERP Functional Systems</a:t>
            </a:r>
            <a:endParaRPr lang="en-US" dirty="0"/>
          </a:p>
        </p:txBody>
      </p:sp>
      <p:pic>
        <p:nvPicPr>
          <p:cNvPr id="8" name="Picture 2">
            <a:extLst>
              <a:ext uri="{FF2B5EF4-FFF2-40B4-BE49-F238E27FC236}">
                <a16:creationId xmlns:a16="http://schemas.microsoft.com/office/drawing/2014/main" id="{1A231123-4BF1-46D1-8DBD-EFCCDC1770CB}"/>
              </a:ext>
            </a:extLst>
          </p:cNvPr>
          <p:cNvPicPr>
            <a:picLocks noGrp="1" noChangeAspect="1" noChangeArrowheads="1"/>
          </p:cNvPicPr>
          <p:nvPr>
            <p:ph idx="1"/>
          </p:nvPr>
        </p:nvPicPr>
        <p:blipFill>
          <a:blip r:embed="rId3" cstate="print"/>
          <a:srcRect/>
          <a:stretch>
            <a:fillRect/>
          </a:stretch>
        </p:blipFill>
        <p:spPr bwMode="auto">
          <a:xfrm>
            <a:off x="772825" y="830263"/>
            <a:ext cx="7380575" cy="3010218"/>
          </a:xfrm>
          <a:prstGeom prst="rect">
            <a:avLst/>
          </a:prstGeom>
          <a:noFill/>
          <a:ln w="9525">
            <a:noFill/>
            <a:miter lim="800000"/>
            <a:headEnd/>
            <a:tailEnd/>
          </a:ln>
        </p:spPr>
      </p:pic>
      <p:sp>
        <p:nvSpPr>
          <p:cNvPr id="9" name="Rectangle 8">
            <a:extLst>
              <a:ext uri="{FF2B5EF4-FFF2-40B4-BE49-F238E27FC236}">
                <a16:creationId xmlns:a16="http://schemas.microsoft.com/office/drawing/2014/main" id="{4258230B-EB9F-485B-A79D-838F80A9D152}"/>
              </a:ext>
            </a:extLst>
          </p:cNvPr>
          <p:cNvSpPr/>
          <p:nvPr/>
        </p:nvSpPr>
        <p:spPr>
          <a:xfrm>
            <a:off x="184861" y="3891452"/>
            <a:ext cx="8602088" cy="307777"/>
          </a:xfrm>
          <a:prstGeom prst="rect">
            <a:avLst/>
          </a:prstGeom>
        </p:spPr>
        <p:txBody>
          <a:bodyPr wrap="square">
            <a:spAutoFit/>
          </a:bodyPr>
          <a:lstStyle/>
          <a:p>
            <a:r>
              <a:rPr lang="en-US" altLang="en-US" sz="1400" u="sng" dirty="0"/>
              <a:t>Problems</a:t>
            </a:r>
            <a:r>
              <a:rPr lang="en-US" altLang="en-US" sz="1400" dirty="0"/>
              <a:t> :Delays, Lost orders, Keying into different computer systems invites errors</a:t>
            </a:r>
          </a:p>
        </p:txBody>
      </p:sp>
    </p:spTree>
    <p:extLst>
      <p:ext uri="{BB962C8B-B14F-4D97-AF65-F5344CB8AC3E}">
        <p14:creationId xmlns:p14="http://schemas.microsoft.com/office/powerpoint/2010/main" val="80281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1" dirty="0"/>
              <a:t>Problems with function based application</a:t>
            </a:r>
            <a:endParaRPr lang="en-US" b="1" dirty="0"/>
          </a:p>
        </p:txBody>
      </p:sp>
      <p:sp>
        <p:nvSpPr>
          <p:cNvPr id="7" name="Rectangle 6">
            <a:extLst>
              <a:ext uri="{FF2B5EF4-FFF2-40B4-BE49-F238E27FC236}">
                <a16:creationId xmlns:a16="http://schemas.microsoft.com/office/drawing/2014/main" id="{6B45AD66-31A0-4CC7-B3C6-E8ACA54AD628}"/>
              </a:ext>
            </a:extLst>
          </p:cNvPr>
          <p:cNvSpPr/>
          <p:nvPr/>
        </p:nvSpPr>
        <p:spPr>
          <a:xfrm>
            <a:off x="500742" y="799654"/>
            <a:ext cx="5804263" cy="3293209"/>
          </a:xfrm>
          <a:prstGeom prst="rect">
            <a:avLst/>
          </a:prstGeom>
        </p:spPr>
        <p:txBody>
          <a:bodyPr wrap="square">
            <a:spAutoFit/>
          </a:bodyPr>
          <a:lstStyle/>
          <a:p>
            <a:pPr marL="285750" indent="-285750">
              <a:buFont typeface="Arial" panose="020B0604020202020204" pitchFamily="34" charset="0"/>
              <a:buChar char="•"/>
            </a:pPr>
            <a:r>
              <a:rPr lang="en-US" altLang="en-US" sz="1600" dirty="0"/>
              <a:t>Sharing of data between systems</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Data duplication</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Data inconsistency</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Applications that don’t talk to one another</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Limited or lack of integrated information</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Isolated decisions lead to overall inefficiencies</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Increased expenses</a:t>
            </a:r>
          </a:p>
        </p:txBody>
      </p:sp>
    </p:spTree>
    <p:extLst>
      <p:ext uri="{BB962C8B-B14F-4D97-AF65-F5344CB8AC3E}">
        <p14:creationId xmlns:p14="http://schemas.microsoft.com/office/powerpoint/2010/main" val="340435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1" dirty="0"/>
              <a:t>Problems with function based application</a:t>
            </a:r>
            <a:endParaRPr lang="en-US" b="1" dirty="0"/>
          </a:p>
        </p:txBody>
      </p:sp>
      <p:sp>
        <p:nvSpPr>
          <p:cNvPr id="7" name="Rectangle 6">
            <a:extLst>
              <a:ext uri="{FF2B5EF4-FFF2-40B4-BE49-F238E27FC236}">
                <a16:creationId xmlns:a16="http://schemas.microsoft.com/office/drawing/2014/main" id="{6B45AD66-31A0-4CC7-B3C6-E8ACA54AD628}"/>
              </a:ext>
            </a:extLst>
          </p:cNvPr>
          <p:cNvSpPr/>
          <p:nvPr/>
        </p:nvSpPr>
        <p:spPr>
          <a:xfrm>
            <a:off x="500742" y="799654"/>
            <a:ext cx="5804263" cy="3293209"/>
          </a:xfrm>
          <a:prstGeom prst="rect">
            <a:avLst/>
          </a:prstGeom>
        </p:spPr>
        <p:txBody>
          <a:bodyPr wrap="square">
            <a:spAutoFit/>
          </a:bodyPr>
          <a:lstStyle/>
          <a:p>
            <a:pPr marL="285750" indent="-285750">
              <a:buFont typeface="Arial" panose="020B0604020202020204" pitchFamily="34" charset="0"/>
              <a:buChar char="•"/>
            </a:pPr>
            <a:r>
              <a:rPr lang="en-US" altLang="en-US" sz="1600" dirty="0"/>
              <a:t>Sharing of data between systems</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Data duplication</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Data inconsistency</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Applications that don’t talk to one another</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Limited or lack of integrated information</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Isolated decisions lead to overall inefficiencies</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Increased expenses</a:t>
            </a:r>
          </a:p>
        </p:txBody>
      </p:sp>
    </p:spTree>
    <p:extLst>
      <p:ext uri="{BB962C8B-B14F-4D97-AF65-F5344CB8AC3E}">
        <p14:creationId xmlns:p14="http://schemas.microsoft.com/office/powerpoint/2010/main" val="348931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1" dirty="0"/>
              <a:t>Order fulfillment with ERP</a:t>
            </a:r>
            <a:endParaRPr lang="en-US" b="1" dirty="0"/>
          </a:p>
        </p:txBody>
      </p:sp>
      <p:sp>
        <p:nvSpPr>
          <p:cNvPr id="7" name="Rectangle 6">
            <a:extLst>
              <a:ext uri="{FF2B5EF4-FFF2-40B4-BE49-F238E27FC236}">
                <a16:creationId xmlns:a16="http://schemas.microsoft.com/office/drawing/2014/main" id="{6B45AD66-31A0-4CC7-B3C6-E8ACA54AD628}"/>
              </a:ext>
            </a:extLst>
          </p:cNvPr>
          <p:cNvSpPr/>
          <p:nvPr/>
        </p:nvSpPr>
        <p:spPr>
          <a:xfrm>
            <a:off x="403367" y="849642"/>
            <a:ext cx="7652658" cy="3970318"/>
          </a:xfrm>
          <a:prstGeom prst="rect">
            <a:avLst/>
          </a:prstGeom>
        </p:spPr>
        <p:txBody>
          <a:bodyPr wrap="square">
            <a:spAutoFit/>
          </a:bodyPr>
          <a:lstStyle/>
          <a:p>
            <a:pPr algn="just"/>
            <a:r>
              <a:rPr lang="en-US" altLang="en-US" sz="1400" dirty="0"/>
              <a:t>Helps integrate management, staff, and equipment, combining all aspects of the business into one system.</a:t>
            </a:r>
          </a:p>
          <a:p>
            <a:pPr algn="just"/>
            <a:r>
              <a:rPr lang="en-US" altLang="en-US" sz="1400" dirty="0"/>
              <a:t>Facilitates every element of the manufacturing process.</a:t>
            </a:r>
          </a:p>
          <a:p>
            <a:pPr algn="just"/>
            <a:endParaRPr lang="en-US" altLang="en-US" sz="1400" dirty="0"/>
          </a:p>
          <a:p>
            <a:pPr algn="just"/>
            <a:r>
              <a:rPr lang="en-US" altLang="en-US" sz="1400" dirty="0"/>
              <a:t>Groups traditional company and management functions (such as accounting, human resources [HR], manufacturing management, and customer relationship management [CRM]) into a coherent whole. </a:t>
            </a:r>
          </a:p>
          <a:p>
            <a:pPr algn="just"/>
            <a:endParaRPr lang="en-US" altLang="en-US" sz="1400" dirty="0"/>
          </a:p>
          <a:p>
            <a:pPr algn="just"/>
            <a:r>
              <a:rPr lang="en-US" altLang="en-US" sz="1400" dirty="0"/>
              <a:t>Manufacturing management also includes inventory, purchasing, and quality and sales management. </a:t>
            </a:r>
          </a:p>
          <a:p>
            <a:pPr algn="just"/>
            <a:endParaRPr lang="en-US" altLang="en-US" sz="1400" dirty="0"/>
          </a:p>
          <a:p>
            <a:pPr algn="just"/>
            <a:r>
              <a:rPr lang="en-US" altLang="en-US" sz="1400" dirty="0"/>
              <a:t>Today’s leading ERP systems group all traditional company management functions (finance, sales, manufacturing, and human resources). </a:t>
            </a:r>
          </a:p>
          <a:p>
            <a:pPr algn="just"/>
            <a:r>
              <a:rPr lang="en-US" altLang="en-US" sz="1400" dirty="0"/>
              <a:t>Many systems include with varying degrees of acceptance and skill, solutions that were formerly considered peripheral product data management (PDM), warehouse management, manufacturing execution system (MES), and reporting. </a:t>
            </a:r>
          </a:p>
          <a:p>
            <a:pPr algn="just"/>
            <a:endParaRPr lang="en-US" altLang="en-US" sz="1400" dirty="0"/>
          </a:p>
          <a:p>
            <a:pPr algn="just"/>
            <a:endParaRPr lang="en-US" altLang="en-US" sz="1400" dirty="0"/>
          </a:p>
        </p:txBody>
      </p:sp>
    </p:spTree>
    <p:extLst>
      <p:ext uri="{BB962C8B-B14F-4D97-AF65-F5344CB8AC3E}">
        <p14:creationId xmlns:p14="http://schemas.microsoft.com/office/powerpoint/2010/main" val="360698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1" dirty="0"/>
              <a:t>Order fulfillment with ERP</a:t>
            </a:r>
            <a:endParaRPr lang="en-US" b="1" dirty="0"/>
          </a:p>
        </p:txBody>
      </p:sp>
      <p:sp>
        <p:nvSpPr>
          <p:cNvPr id="7" name="Rectangle 6">
            <a:extLst>
              <a:ext uri="{FF2B5EF4-FFF2-40B4-BE49-F238E27FC236}">
                <a16:creationId xmlns:a16="http://schemas.microsoft.com/office/drawing/2014/main" id="{6B45AD66-31A0-4CC7-B3C6-E8ACA54AD628}"/>
              </a:ext>
            </a:extLst>
          </p:cNvPr>
          <p:cNvSpPr/>
          <p:nvPr/>
        </p:nvSpPr>
        <p:spPr>
          <a:xfrm>
            <a:off x="403366" y="849642"/>
            <a:ext cx="7852359" cy="2893100"/>
          </a:xfrm>
          <a:prstGeom prst="rect">
            <a:avLst/>
          </a:prstGeom>
        </p:spPr>
        <p:txBody>
          <a:bodyPr wrap="square">
            <a:spAutoFit/>
          </a:bodyPr>
          <a:lstStyle/>
          <a:p>
            <a:pPr algn="just"/>
            <a:r>
              <a:rPr lang="en-US" altLang="en-US" sz="1400" dirty="0"/>
              <a:t>During the last few years the functional perimeter of ERP systems began an expansion into its adjacent markets.</a:t>
            </a:r>
          </a:p>
          <a:p>
            <a:pPr algn="just"/>
            <a:endParaRPr lang="en-US" altLang="en-US" sz="1400" dirty="0"/>
          </a:p>
          <a:p>
            <a:pPr algn="just"/>
            <a:r>
              <a:rPr lang="en-US" altLang="en-US" sz="1400" dirty="0"/>
              <a:t>For example, supply chain management (SCM), customer relationship management (CRM), business intelligence/data warehousing, and e-business.</a:t>
            </a:r>
          </a:p>
          <a:p>
            <a:pPr algn="just"/>
            <a:endParaRPr lang="en-US" altLang="en-US" sz="1400" dirty="0"/>
          </a:p>
          <a:p>
            <a:pPr algn="just"/>
            <a:r>
              <a:rPr lang="en-US" altLang="en-US" sz="1400" dirty="0"/>
              <a:t>The focus of this knowledge base is mainly on the traditional ERP realms of finance, materials planning, and human resources. </a:t>
            </a:r>
          </a:p>
          <a:p>
            <a:pPr algn="just"/>
            <a:endParaRPr lang="en-US" altLang="en-US" sz="1400" dirty="0"/>
          </a:p>
          <a:p>
            <a:pPr algn="just"/>
            <a:r>
              <a:rPr lang="en-US" altLang="en-US" sz="1400" dirty="0"/>
              <a:t>The foundation of any ERP implementation must be a proper exercise of aligning customers'' IT technology with their business strategies, and subsequent software selection.</a:t>
            </a:r>
          </a:p>
          <a:p>
            <a:pPr algn="just"/>
            <a:endParaRPr lang="en-US" altLang="en-US" sz="1400" dirty="0"/>
          </a:p>
        </p:txBody>
      </p:sp>
    </p:spTree>
    <p:extLst>
      <p:ext uri="{BB962C8B-B14F-4D97-AF65-F5344CB8AC3E}">
        <p14:creationId xmlns:p14="http://schemas.microsoft.com/office/powerpoint/2010/main" val="223026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1" dirty="0"/>
              <a:t>An example: Order fulfillment</a:t>
            </a:r>
            <a:endParaRPr lang="en-US" b="1" dirty="0"/>
          </a:p>
        </p:txBody>
      </p:sp>
      <p:pic>
        <p:nvPicPr>
          <p:cNvPr id="8" name="Picture 2">
            <a:extLst>
              <a:ext uri="{FF2B5EF4-FFF2-40B4-BE49-F238E27FC236}">
                <a16:creationId xmlns:a16="http://schemas.microsoft.com/office/drawing/2014/main" id="{880C142D-30C5-4AD5-A50F-F0140BD6F6A6}"/>
              </a:ext>
            </a:extLst>
          </p:cNvPr>
          <p:cNvPicPr>
            <a:picLocks noChangeAspect="1" noChangeArrowheads="1"/>
          </p:cNvPicPr>
          <p:nvPr/>
        </p:nvPicPr>
        <p:blipFill>
          <a:blip r:embed="rId3" cstate="print"/>
          <a:srcRect/>
          <a:stretch>
            <a:fillRect/>
          </a:stretch>
        </p:blipFill>
        <p:spPr bwMode="auto">
          <a:xfrm>
            <a:off x="722811" y="836024"/>
            <a:ext cx="7550332" cy="3422468"/>
          </a:xfrm>
          <a:prstGeom prst="rect">
            <a:avLst/>
          </a:prstGeom>
          <a:noFill/>
          <a:ln w="9525">
            <a:noFill/>
            <a:miter lim="800000"/>
            <a:headEnd/>
            <a:tailEnd/>
          </a:ln>
        </p:spPr>
      </p:pic>
    </p:spTree>
    <p:extLst>
      <p:ext uri="{BB962C8B-B14F-4D97-AF65-F5344CB8AC3E}">
        <p14:creationId xmlns:p14="http://schemas.microsoft.com/office/powerpoint/2010/main" val="107081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5" name="Content Placeholder 4"/>
          <p:cNvSpPr>
            <a:spLocks noGrp="1"/>
          </p:cNvSpPr>
          <p:nvPr>
            <p:ph idx="1"/>
          </p:nvPr>
        </p:nvSpPr>
        <p:spPr>
          <a:xfrm>
            <a:off x="305992" y="839449"/>
            <a:ext cx="8838008" cy="3764439"/>
          </a:xfrm>
        </p:spPr>
        <p:txBody>
          <a:bodyPr>
            <a:noAutofit/>
          </a:bodyPr>
          <a:lstStyle/>
          <a:p>
            <a:r>
              <a:rPr lang="en-US" sz="1200" b="1" u="sng" dirty="0"/>
              <a:t>About  SAP :</a:t>
            </a:r>
          </a:p>
          <a:p>
            <a:r>
              <a:rPr lang="en-US" sz="1200" dirty="0"/>
              <a:t>In 1972, five former IBM employees -- </a:t>
            </a:r>
            <a:r>
              <a:rPr lang="en-US" sz="1200" b="1" dirty="0"/>
              <a:t>Dietmar </a:t>
            </a:r>
            <a:r>
              <a:rPr lang="en-US" sz="1200" b="1" dirty="0" err="1"/>
              <a:t>Hopp</a:t>
            </a:r>
            <a:r>
              <a:rPr lang="en-US" sz="1200" dirty="0"/>
              <a:t>, </a:t>
            </a:r>
            <a:r>
              <a:rPr lang="en-US" sz="1200" b="1" dirty="0"/>
              <a:t>Hans-Werner Hector</a:t>
            </a:r>
            <a:r>
              <a:rPr lang="en-US" sz="1200" dirty="0"/>
              <a:t>, </a:t>
            </a:r>
            <a:r>
              <a:rPr lang="en-US" sz="1200" b="1" dirty="0" err="1"/>
              <a:t>Hasso</a:t>
            </a:r>
            <a:r>
              <a:rPr lang="en-US" sz="1200" b="1" dirty="0"/>
              <a:t> Plattner</a:t>
            </a:r>
            <a:r>
              <a:rPr lang="en-US" sz="1200" dirty="0"/>
              <a:t>, </a:t>
            </a:r>
            <a:r>
              <a:rPr lang="en-US" sz="1200" b="1" dirty="0"/>
              <a:t>Klaus </a:t>
            </a:r>
            <a:r>
              <a:rPr lang="en-US" sz="1200" b="1" dirty="0" err="1"/>
              <a:t>Tschira</a:t>
            </a:r>
            <a:r>
              <a:rPr lang="en-US" sz="1200" dirty="0"/>
              <a:t>, and </a:t>
            </a:r>
            <a:r>
              <a:rPr lang="en-US" sz="1200" b="1" dirty="0"/>
              <a:t>Claus </a:t>
            </a:r>
            <a:r>
              <a:rPr lang="en-US" sz="1200" b="1" dirty="0" err="1"/>
              <a:t>Wellenreuther</a:t>
            </a:r>
            <a:r>
              <a:rPr lang="en-US" sz="1200" b="1" dirty="0"/>
              <a:t> </a:t>
            </a:r>
            <a:r>
              <a:rPr lang="en-US" sz="1200" dirty="0"/>
              <a:t>-- launch a company called </a:t>
            </a:r>
            <a:r>
              <a:rPr lang="en-US" sz="1200" b="1" dirty="0"/>
              <a:t>Systems, Applications, and Products </a:t>
            </a:r>
            <a:r>
              <a:rPr lang="en-US" sz="1200" dirty="0"/>
              <a:t>in Data Processing in Mannheim, Germany. Their vision: to develop standard application software for real-time business processing.</a:t>
            </a:r>
          </a:p>
          <a:p>
            <a:r>
              <a:rPr lang="en-US" sz="1200" dirty="0"/>
              <a:t>The original name for SAP was German: </a:t>
            </a:r>
            <a:r>
              <a:rPr lang="en-US" sz="1200" dirty="0" err="1"/>
              <a:t>Systeme</a:t>
            </a:r>
            <a:r>
              <a:rPr lang="en-US" sz="1200" dirty="0"/>
              <a:t>, </a:t>
            </a:r>
            <a:r>
              <a:rPr lang="en-US" sz="1200" dirty="0" err="1"/>
              <a:t>Anwendungen</a:t>
            </a:r>
            <a:r>
              <a:rPr lang="en-US" sz="1200" dirty="0"/>
              <a:t>, </a:t>
            </a:r>
            <a:r>
              <a:rPr lang="en-US" sz="1200" dirty="0" err="1"/>
              <a:t>Produkte</a:t>
            </a:r>
            <a:r>
              <a:rPr lang="en-US" sz="1200" dirty="0"/>
              <a:t>, and German for "</a:t>
            </a:r>
            <a:r>
              <a:rPr lang="en-US" sz="1200" b="1" dirty="0"/>
              <a:t>Systems Applications and Products</a:t>
            </a:r>
            <a:r>
              <a:rPr lang="en-US" sz="1200" dirty="0"/>
              <a:t>." The original SAP idea was to provide customers with the ability to interact with a common corporate database for a comprehensive range of applications. Gradually, the applications have been assembled and today many corporations, including IBM and Microsoft, are using SAP products to run their own businesses.</a:t>
            </a:r>
          </a:p>
          <a:p>
            <a:r>
              <a:rPr lang="en-US" sz="1200" dirty="0"/>
              <a:t>SAP applications, built around their latest R/3 system, provide the capability to manage financial, asset, and cost</a:t>
            </a:r>
          </a:p>
          <a:p>
            <a:r>
              <a:rPr lang="en-US" sz="1200" dirty="0"/>
              <a:t>accounting, production operations and materials, personnel, plants, and archived documents. The R/3 system runs on a number of platforms including Windows 2000 and uses the client/server model. The latest version of R/3 includes a comprehensive Internet-enabled package.</a:t>
            </a:r>
          </a:p>
        </p:txBody>
      </p:sp>
    </p:spTree>
    <p:extLst>
      <p:ext uri="{BB962C8B-B14F-4D97-AF65-F5344CB8AC3E}">
        <p14:creationId xmlns:p14="http://schemas.microsoft.com/office/powerpoint/2010/main" val="129646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5" name="Content Placeholder 4"/>
          <p:cNvSpPr>
            <a:spLocks noGrp="1"/>
          </p:cNvSpPr>
          <p:nvPr>
            <p:ph idx="1"/>
          </p:nvPr>
        </p:nvSpPr>
        <p:spPr/>
        <p:txBody>
          <a:bodyPr>
            <a:normAutofit/>
          </a:bodyPr>
          <a:lstStyle/>
          <a:p>
            <a:r>
              <a:rPr lang="en-US" sz="1200" b="1" dirty="0"/>
              <a:t>The 1980s: Rapid Growth</a:t>
            </a:r>
          </a:p>
          <a:p>
            <a:r>
              <a:rPr lang="en-US" sz="1200" dirty="0"/>
              <a:t>SAP moves into the company's first building on Max-Planck-Strasse in an industrial park in </a:t>
            </a:r>
            <a:r>
              <a:rPr lang="en-US" sz="1200" dirty="0" err="1"/>
              <a:t>Walldorf</a:t>
            </a:r>
            <a:r>
              <a:rPr lang="en-US" sz="1200" dirty="0"/>
              <a:t>, near Heidelberg. Our software development area and its 50 terminals are all now under one roof. Fifty of the 100 largest German industrial firms are already SAP customers.</a:t>
            </a:r>
          </a:p>
          <a:p>
            <a:r>
              <a:rPr lang="en-US" sz="1200" dirty="0"/>
              <a:t>The SAP R/2 system attains the high level of stability of the previous generation of programs. Keeping in mind its multinational customers, SAP designs SAP R/2 to handle different languages and currencies. With this and other innovations in SAP R/2, SAP sees rapid growth.</a:t>
            </a:r>
          </a:p>
          <a:p>
            <a:r>
              <a:rPr lang="en-US" sz="1200" dirty="0"/>
              <a:t>By the middle of the decade, SAP founds its first sales organization outside Germany, in Austria. The company makes its first appearance at the CeBIT computer fair in Hanover, Germany. Revenues reach DM 100 million (around $52 million), earlier than expected. </a:t>
            </a:r>
          </a:p>
          <a:p>
            <a:r>
              <a:rPr lang="en-US" sz="1200" dirty="0"/>
              <a:t>In August 1988, SAP GmbH becomes SAP AG. Starting on November 4, 1.2 million shares are listed on the Frankfurt and Stuttgart stock exchanges.</a:t>
            </a:r>
          </a:p>
        </p:txBody>
      </p:sp>
    </p:spTree>
    <p:extLst>
      <p:ext uri="{BB962C8B-B14F-4D97-AF65-F5344CB8AC3E}">
        <p14:creationId xmlns:p14="http://schemas.microsoft.com/office/powerpoint/2010/main" val="266520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18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Know the meaning of ERP</a:t>
            </a:r>
          </a:p>
          <a:p>
            <a:pPr lvl="1"/>
            <a:r>
              <a:rPr lang="en-US" dirty="0"/>
              <a:t>Introduction to SAP</a:t>
            </a:r>
          </a:p>
          <a:p>
            <a:pPr lvl="1"/>
            <a:r>
              <a:rPr lang="en-US" dirty="0"/>
              <a:t>SAP Landscape</a:t>
            </a:r>
          </a:p>
          <a:p>
            <a:pPr lvl="1"/>
            <a:r>
              <a:rPr lang="en-US" dirty="0"/>
              <a:t>Understand the R/3 system</a:t>
            </a:r>
          </a:p>
          <a:p>
            <a:pPr lvl="1"/>
            <a:r>
              <a:rPr lang="en-US" dirty="0"/>
              <a:t>Understand the Basics of SAP</a:t>
            </a:r>
          </a:p>
          <a:p>
            <a:pPr lvl="1"/>
            <a:r>
              <a:rPr lang="en-US" dirty="0"/>
              <a:t>Overview of  SAP FI Module</a:t>
            </a:r>
          </a:p>
          <a:p>
            <a:pPr lvl="1"/>
            <a:r>
              <a:rPr lang="en-US"/>
              <a:t>Sub-Modules </a:t>
            </a:r>
            <a:r>
              <a:rPr lang="en-US" dirty="0"/>
              <a:t>of SAP FICO</a:t>
            </a:r>
          </a:p>
          <a:p>
            <a:pPr lvl="1"/>
            <a:endParaRPr lang="en-US" dirty="0"/>
          </a:p>
          <a:p>
            <a:pPr lvl="1"/>
            <a:endParaRPr lang="en-US" dirty="0"/>
          </a:p>
          <a:p>
            <a:pPr marL="3572" lvl="1"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5" name="Content Placeholder 4"/>
          <p:cNvSpPr>
            <a:spLocks noGrp="1"/>
          </p:cNvSpPr>
          <p:nvPr>
            <p:ph idx="1"/>
          </p:nvPr>
        </p:nvSpPr>
        <p:spPr/>
        <p:txBody>
          <a:bodyPr>
            <a:normAutofit/>
          </a:bodyPr>
          <a:lstStyle/>
          <a:p>
            <a:r>
              <a:rPr lang="en-US" sz="1200" dirty="0"/>
              <a:t>Germany's renowned business journal, manager magazine, names SAP its Company of the Year -- a distinction we</a:t>
            </a:r>
          </a:p>
          <a:p>
            <a:r>
              <a:rPr lang="en-US" sz="1200" dirty="0"/>
              <a:t>would receive twice more in the next few years.</a:t>
            </a:r>
          </a:p>
          <a:p>
            <a:endParaRPr lang="en-US" sz="1200" dirty="0"/>
          </a:p>
          <a:p>
            <a:r>
              <a:rPr lang="en-US" sz="1200" dirty="0"/>
              <a:t>With the founding of subsidiaries in Denmark, Sweden, Italy, and the United States, SAP's international expansion</a:t>
            </a:r>
          </a:p>
          <a:p>
            <a:r>
              <a:rPr lang="en-US" sz="1200" dirty="0"/>
              <a:t>takes a leap forward.</a:t>
            </a:r>
          </a:p>
          <a:p>
            <a:r>
              <a:rPr lang="en-US" sz="1200" b="1" dirty="0"/>
              <a:t>The 1990s: A New Approach to Software and Solutions</a:t>
            </a:r>
          </a:p>
          <a:p>
            <a:r>
              <a:rPr lang="en-US" sz="1200" dirty="0"/>
              <a:t>SAP R/3 is unleashed on the market. The client-server concept, uniform appearance of graphical interfaces, consistent use of relational databases, and the ability to run on computers from different vendors meets with overwhelming approval. With SAP R/3, SAP ushers in a new generation of enterprise software -- from mainframe computing to the three-tier architecture of database, application, and user interface. To this day, the client-server architecture is the standard in business software.</a:t>
            </a:r>
          </a:p>
        </p:txBody>
      </p:sp>
    </p:spTree>
    <p:extLst>
      <p:ext uri="{BB962C8B-B14F-4D97-AF65-F5344CB8AC3E}">
        <p14:creationId xmlns:p14="http://schemas.microsoft.com/office/powerpoint/2010/main" val="129854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5" name="Content Placeholder 4"/>
          <p:cNvSpPr>
            <a:spLocks noGrp="1"/>
          </p:cNvSpPr>
          <p:nvPr>
            <p:ph idx="1"/>
          </p:nvPr>
        </p:nvSpPr>
        <p:spPr/>
        <p:txBody>
          <a:bodyPr>
            <a:normAutofit/>
          </a:bodyPr>
          <a:lstStyle/>
          <a:p>
            <a:r>
              <a:rPr lang="en-US" sz="1200" dirty="0"/>
              <a:t>A growing number of subsidiaries are managed out of </a:t>
            </a:r>
            <a:r>
              <a:rPr lang="en-US" sz="1200" dirty="0" err="1"/>
              <a:t>Walldorf</a:t>
            </a:r>
            <a:r>
              <a:rPr lang="en-US" sz="1200" dirty="0"/>
              <a:t>. The new Sales and Development Center in </a:t>
            </a:r>
            <a:r>
              <a:rPr lang="en-US" sz="1200" dirty="0" err="1"/>
              <a:t>Walldorf</a:t>
            </a:r>
            <a:r>
              <a:rPr lang="en-US" sz="1200" dirty="0"/>
              <a:t> officially opens it doors. It symbolizes the global success of the company. In our twentieth year, our business outside Germany exceeds 50 percent of total sales for the first time.</a:t>
            </a:r>
          </a:p>
          <a:p>
            <a:r>
              <a:rPr lang="en-US" sz="1200" dirty="0"/>
              <a:t>By 1996, the company has earned 1,089 new SAP R/3 customers. At the end of the year, SAP R/3 has been installed in more than 9,000 systems worldwide</a:t>
            </a:r>
            <a:r>
              <a:rPr lang="en-US" dirty="0"/>
              <a:t>.</a:t>
            </a:r>
            <a:endParaRPr lang="en-US" sz="1200" dirty="0"/>
          </a:p>
          <a:p>
            <a:r>
              <a:rPr lang="en-US" sz="1200" dirty="0"/>
              <a:t>SAP celebrates its twenty-fifth anniversary in 1997 and now employs approximately 12,900 people. We continue to strengthen our industry focus and build more and more industry-specific solutions. Henning </a:t>
            </a:r>
            <a:r>
              <a:rPr lang="en-US" sz="1200" dirty="0" err="1"/>
              <a:t>Kagermann</a:t>
            </a:r>
            <a:r>
              <a:rPr lang="en-US" sz="1200" dirty="0"/>
              <a:t> becomes Co- Chairman and CEO of SAP AG with </a:t>
            </a:r>
            <a:r>
              <a:rPr lang="en-US" sz="1200" dirty="0" err="1"/>
              <a:t>Hasso</a:t>
            </a:r>
            <a:r>
              <a:rPr lang="en-US" sz="1200" dirty="0"/>
              <a:t> Plattner. On August 3, 1998, the letters S-A-P appear for the first time on the Big Board at the New York Stock Exchange (NYSE), the largest stock exchange in the world. </a:t>
            </a:r>
          </a:p>
          <a:p>
            <a:endParaRPr lang="en-US" sz="1200" dirty="0"/>
          </a:p>
          <a:p>
            <a:r>
              <a:rPr lang="en-US" sz="1200" dirty="0"/>
              <a:t>As the decade draws to a close, </a:t>
            </a:r>
            <a:r>
              <a:rPr lang="en-US" sz="1200" dirty="0" err="1"/>
              <a:t>Hasso</a:t>
            </a:r>
            <a:r>
              <a:rPr lang="en-US" sz="1200" dirty="0"/>
              <a:t> Plattner, Co-Founder, Co-Chairman, and CEO announces the mySAP.com strategy, heralding the beginning of a new direction for the company and our product portfolio. mySAP.com links ecommerce solutions to existing ERP applications, using state-of-the-art Web technology.</a:t>
            </a:r>
          </a:p>
        </p:txBody>
      </p:sp>
    </p:spTree>
    <p:extLst>
      <p:ext uri="{BB962C8B-B14F-4D97-AF65-F5344CB8AC3E}">
        <p14:creationId xmlns:p14="http://schemas.microsoft.com/office/powerpoint/2010/main" val="46198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5" name="Content Placeholder 4"/>
          <p:cNvSpPr>
            <a:spLocks noGrp="1"/>
          </p:cNvSpPr>
          <p:nvPr>
            <p:ph idx="1"/>
          </p:nvPr>
        </p:nvSpPr>
        <p:spPr>
          <a:xfrm>
            <a:off x="149258" y="629962"/>
            <a:ext cx="8845484" cy="3866459"/>
          </a:xfrm>
        </p:spPr>
        <p:txBody>
          <a:bodyPr>
            <a:normAutofit/>
          </a:bodyPr>
          <a:lstStyle/>
          <a:p>
            <a:r>
              <a:rPr lang="en-US" sz="1200" b="1" dirty="0"/>
              <a:t>The 2000s: Innovation for the New Millennium</a:t>
            </a:r>
          </a:p>
          <a:p>
            <a:r>
              <a:rPr lang="en-US" sz="1200" dirty="0"/>
              <a:t>With the Internet, the user becomes the focus of software applications. SAP develops SAP Workplace and paves the way for the idea of an enterprise portal and role-specific access to information.</a:t>
            </a:r>
          </a:p>
          <a:p>
            <a:r>
              <a:rPr lang="en-US" sz="1200" dirty="0"/>
              <a:t>Currently, more than 12 million users work each day with SAP solutions. There are now 121,000 installations</a:t>
            </a:r>
          </a:p>
          <a:p>
            <a:r>
              <a:rPr lang="en-US" sz="1200" dirty="0"/>
              <a:t>worldwide, more than 1,500 SAP partners, over 25 industry-specific business solutions, and more than 41,200</a:t>
            </a:r>
          </a:p>
          <a:p>
            <a:r>
              <a:rPr lang="en-US" sz="1200" dirty="0"/>
              <a:t>customers in 120 countries. SAP is the world's third-largest independent software vendor.</a:t>
            </a:r>
          </a:p>
          <a:p>
            <a:r>
              <a:rPr lang="en-US" sz="1200" i="1" u="sng" dirty="0"/>
              <a:t>SAP are categorized into 3 core functional areas:</a:t>
            </a:r>
          </a:p>
          <a:p>
            <a:r>
              <a:rPr lang="en-US" sz="1200" b="1" dirty="0"/>
              <a:t>Logistics :</a:t>
            </a:r>
          </a:p>
          <a:p>
            <a:r>
              <a:rPr lang="en-US" sz="1200" dirty="0"/>
              <a:t>• Sales and Distribution (SD)</a:t>
            </a:r>
          </a:p>
          <a:p>
            <a:r>
              <a:rPr lang="en-US" sz="1200" dirty="0"/>
              <a:t>• Material Management (MM)</a:t>
            </a:r>
          </a:p>
          <a:p>
            <a:r>
              <a:rPr lang="en-US" sz="1200" dirty="0"/>
              <a:t>• Warehouse Management (WM)</a:t>
            </a:r>
          </a:p>
          <a:p>
            <a:r>
              <a:rPr lang="en-US" sz="1200" dirty="0"/>
              <a:t>• Production Planning (PP)</a:t>
            </a:r>
          </a:p>
          <a:p>
            <a:r>
              <a:rPr lang="en-US" sz="1200" dirty="0"/>
              <a:t>• General Logistics (LO)</a:t>
            </a:r>
          </a:p>
          <a:p>
            <a:r>
              <a:rPr lang="en-US" sz="1200" dirty="0"/>
              <a:t>• Quality Management (QM)</a:t>
            </a:r>
          </a:p>
          <a:p>
            <a:endParaRPr lang="en-US" sz="1200" dirty="0"/>
          </a:p>
        </p:txBody>
      </p:sp>
    </p:spTree>
    <p:extLst>
      <p:ext uri="{BB962C8B-B14F-4D97-AF65-F5344CB8AC3E}">
        <p14:creationId xmlns:p14="http://schemas.microsoft.com/office/powerpoint/2010/main" val="94904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Landscape</a:t>
            </a:r>
          </a:p>
        </p:txBody>
      </p:sp>
      <p:pic>
        <p:nvPicPr>
          <p:cNvPr id="4" name="Content Placeholder 3"/>
          <p:cNvPicPr>
            <a:picLocks noGrp="1" noChangeAspect="1"/>
          </p:cNvPicPr>
          <p:nvPr>
            <p:ph idx="1"/>
          </p:nvPr>
        </p:nvPicPr>
        <p:blipFill>
          <a:blip r:embed="rId2" cstate="print"/>
          <a:stretch>
            <a:fillRect/>
          </a:stretch>
        </p:blipFill>
        <p:spPr>
          <a:xfrm>
            <a:off x="1635643" y="1121608"/>
            <a:ext cx="5052498" cy="3154954"/>
          </a:xfrm>
          <a:prstGeom prst="rect">
            <a:avLst/>
          </a:prstGeom>
        </p:spPr>
      </p:pic>
    </p:spTree>
    <p:extLst>
      <p:ext uri="{BB962C8B-B14F-4D97-AF65-F5344CB8AC3E}">
        <p14:creationId xmlns:p14="http://schemas.microsoft.com/office/powerpoint/2010/main" val="292143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R/3</a:t>
            </a:r>
          </a:p>
        </p:txBody>
      </p:sp>
      <p:sp>
        <p:nvSpPr>
          <p:cNvPr id="3" name="Content Placeholder 2"/>
          <p:cNvSpPr>
            <a:spLocks noGrp="1"/>
          </p:cNvSpPr>
          <p:nvPr>
            <p:ph idx="1"/>
          </p:nvPr>
        </p:nvSpPr>
        <p:spPr>
          <a:xfrm>
            <a:off x="298516" y="580852"/>
            <a:ext cx="8845484" cy="3981796"/>
          </a:xfrm>
        </p:spPr>
        <p:txBody>
          <a:bodyPr>
            <a:normAutofit/>
          </a:bodyPr>
          <a:lstStyle/>
          <a:p>
            <a:r>
              <a:rPr lang="en-US" dirty="0"/>
              <a:t>The main purpose of an R/3 system is to provide a suite of tightly integrated, large-scale business applications. The standard set of applications delivered with each R/3 system are the following: </a:t>
            </a:r>
          </a:p>
          <a:p>
            <a:pPr lvl="1"/>
            <a:r>
              <a:rPr lang="en-US" dirty="0"/>
              <a:t>PP (Production Planning) </a:t>
            </a:r>
          </a:p>
          <a:p>
            <a:pPr lvl="1"/>
            <a:r>
              <a:rPr lang="en-US" dirty="0"/>
              <a:t>MM (Materials Management) </a:t>
            </a:r>
          </a:p>
          <a:p>
            <a:pPr lvl="1"/>
            <a:r>
              <a:rPr lang="en-US" dirty="0"/>
              <a:t>SD (Sales and Distribution) </a:t>
            </a:r>
          </a:p>
          <a:p>
            <a:pPr lvl="1"/>
            <a:r>
              <a:rPr lang="en-US" dirty="0"/>
              <a:t>FI (Financial Accounting New) </a:t>
            </a:r>
          </a:p>
          <a:p>
            <a:pPr lvl="1"/>
            <a:r>
              <a:rPr lang="en-US" dirty="0"/>
              <a:t>CO (Controlling) </a:t>
            </a:r>
          </a:p>
          <a:p>
            <a:pPr lvl="1"/>
            <a:r>
              <a:rPr lang="en-US" dirty="0"/>
              <a:t>AM (Fixed Assets Management) </a:t>
            </a:r>
          </a:p>
          <a:p>
            <a:pPr lvl="1"/>
            <a:r>
              <a:rPr lang="en-US" dirty="0"/>
              <a:t>PS (Project System) </a:t>
            </a:r>
          </a:p>
          <a:p>
            <a:pPr lvl="1"/>
            <a:r>
              <a:rPr lang="en-US" dirty="0"/>
              <a:t>WF (Workflow) </a:t>
            </a:r>
          </a:p>
          <a:p>
            <a:pPr lvl="1"/>
            <a:r>
              <a:rPr lang="en-US" dirty="0"/>
              <a:t>IS (Industry Solutions) </a:t>
            </a:r>
          </a:p>
          <a:p>
            <a:pPr lvl="1"/>
            <a:r>
              <a:rPr lang="en-US" dirty="0"/>
              <a:t>HR (Human Resources) </a:t>
            </a:r>
          </a:p>
          <a:p>
            <a:pPr lvl="1"/>
            <a:r>
              <a:rPr lang="en-US" dirty="0"/>
              <a:t>PM (Plant Maintenance) </a:t>
            </a:r>
          </a:p>
          <a:p>
            <a:pPr lvl="1"/>
            <a:r>
              <a:rPr lang="en-US" dirty="0"/>
              <a:t>QM (Quality Management) </a:t>
            </a:r>
          </a:p>
          <a:p>
            <a:pPr lvl="1"/>
            <a:endParaRPr lang="en-US" dirty="0"/>
          </a:p>
          <a:p>
            <a:endParaRPr lang="en-US" dirty="0"/>
          </a:p>
        </p:txBody>
      </p:sp>
    </p:spTree>
    <p:extLst>
      <p:ext uri="{BB962C8B-B14F-4D97-AF65-F5344CB8AC3E}">
        <p14:creationId xmlns:p14="http://schemas.microsoft.com/office/powerpoint/2010/main" val="2108242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defRPr/>
            </a:pPr>
            <a:r>
              <a:rPr lang="en-US" sz="3600"/>
              <a:t>SAP Core Modules</a:t>
            </a:r>
          </a:p>
        </p:txBody>
      </p:sp>
      <p:pic>
        <p:nvPicPr>
          <p:cNvPr id="13315" name="Picture 31" descr="img023"/>
          <p:cNvPicPr>
            <a:picLocks noChangeAspect="1" noChangeArrowheads="1"/>
          </p:cNvPicPr>
          <p:nvPr/>
        </p:nvPicPr>
        <p:blipFill>
          <a:blip r:embed="rId2" cstate="print"/>
          <a:srcRect/>
          <a:stretch>
            <a:fillRect/>
          </a:stretch>
        </p:blipFill>
        <p:spPr bwMode="auto">
          <a:xfrm>
            <a:off x="1524000" y="857250"/>
            <a:ext cx="6096000" cy="3429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R/3 </a:t>
            </a:r>
          </a:p>
        </p:txBody>
      </p:sp>
      <p:sp>
        <p:nvSpPr>
          <p:cNvPr id="3" name="Content Placeholder 2"/>
          <p:cNvSpPr>
            <a:spLocks noGrp="1"/>
          </p:cNvSpPr>
          <p:nvPr>
            <p:ph idx="1"/>
          </p:nvPr>
        </p:nvSpPr>
        <p:spPr/>
        <p:txBody>
          <a:bodyPr/>
          <a:lstStyle/>
          <a:p>
            <a:r>
              <a:rPr lang="en-US" dirty="0"/>
              <a:t>R/3 means Real-time 3-tier Architecture </a:t>
            </a:r>
          </a:p>
          <a:p>
            <a:r>
              <a:rPr lang="en-US" dirty="0"/>
              <a:t>R/3 software supports all of a company’s business transactions and links them together using real-time integration </a:t>
            </a:r>
          </a:p>
          <a:p>
            <a:r>
              <a:rPr lang="en-US" dirty="0"/>
              <a:t>Real-time integration means that each change or update in one application causes the automatic change or update of the data in the other applications involved. </a:t>
            </a:r>
          </a:p>
          <a:p>
            <a:r>
              <a:rPr lang="en-US" dirty="0"/>
              <a:t>R/3 also represents 3-tiered Client-Server Architecture. </a:t>
            </a:r>
          </a:p>
          <a:p>
            <a:r>
              <a:rPr lang="en-US" i="1" dirty="0"/>
              <a:t>The three Logical Layers of this R/3 Architecture are… </a:t>
            </a:r>
            <a:endParaRPr lang="en-US" dirty="0"/>
          </a:p>
          <a:p>
            <a:pPr lvl="1"/>
            <a:r>
              <a:rPr lang="en-US" dirty="0"/>
              <a:t>The Presentation Layer: Collects user input and creates process request. </a:t>
            </a:r>
          </a:p>
          <a:p>
            <a:pPr lvl="1"/>
            <a:r>
              <a:rPr lang="en-US" dirty="0"/>
              <a:t>The Application Layer: Uses the Application logic of Program to collect and process the process request. </a:t>
            </a:r>
          </a:p>
          <a:p>
            <a:pPr lvl="1"/>
            <a:r>
              <a:rPr lang="en-US" dirty="0"/>
              <a:t>The Database Layer: Stores and Retrieves all Data. </a:t>
            </a:r>
          </a:p>
        </p:txBody>
      </p:sp>
    </p:spTree>
    <p:extLst>
      <p:ext uri="{BB962C8B-B14F-4D97-AF65-F5344CB8AC3E}">
        <p14:creationId xmlns:p14="http://schemas.microsoft.com/office/powerpoint/2010/main" val="246488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1"/>
          </p:nvPr>
        </p:nvSpPr>
        <p:spPr>
          <a:xfrm>
            <a:off x="1366887" y="1121075"/>
            <a:ext cx="2959454" cy="3482813"/>
          </a:xfrm>
        </p:spPr>
        <p:txBody>
          <a:bodyPr/>
          <a:lstStyle/>
          <a:p>
            <a:r>
              <a:rPr lang="en-US" dirty="0"/>
              <a:t>Three-tier client/server: </a:t>
            </a:r>
          </a:p>
          <a:p>
            <a:pPr lvl="1"/>
            <a:r>
              <a:rPr lang="en-US" dirty="0"/>
              <a:t>Presentation, application, and database layers run on separate computers.</a:t>
            </a:r>
          </a:p>
          <a:p>
            <a:pPr lvl="1"/>
            <a:r>
              <a:rPr lang="en-US" dirty="0"/>
              <a:t>Currently, three-tier client/server offers the best solution for most businesses. </a:t>
            </a:r>
          </a:p>
          <a:p>
            <a:pPr lvl="1"/>
            <a:r>
              <a:rPr lang="en-US" dirty="0"/>
              <a:t>It is highly scalable, and offers better distribution of process requests received from the users. </a:t>
            </a:r>
          </a:p>
          <a:p>
            <a:pPr lvl="1"/>
            <a:r>
              <a:rPr lang="en-US" dirty="0"/>
              <a:t>The computers in the application layer are often capable of satisfying the users process requests without accessing the database, which in turn boosts performance. </a:t>
            </a:r>
          </a:p>
        </p:txBody>
      </p:sp>
      <p:pic>
        <p:nvPicPr>
          <p:cNvPr id="4" name="Picture 3"/>
          <p:cNvPicPr>
            <a:picLocks noChangeAspect="1"/>
          </p:cNvPicPr>
          <p:nvPr/>
        </p:nvPicPr>
        <p:blipFill>
          <a:blip r:embed="rId2" cstate="print"/>
          <a:stretch>
            <a:fillRect/>
          </a:stretch>
        </p:blipFill>
        <p:spPr>
          <a:xfrm>
            <a:off x="4460116" y="1121075"/>
            <a:ext cx="3314987" cy="2429086"/>
          </a:xfrm>
          <a:prstGeom prst="rect">
            <a:avLst/>
          </a:prstGeom>
        </p:spPr>
      </p:pic>
    </p:spTree>
    <p:extLst>
      <p:ext uri="{BB962C8B-B14F-4D97-AF65-F5344CB8AC3E}">
        <p14:creationId xmlns:p14="http://schemas.microsoft.com/office/powerpoint/2010/main" val="384365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US" altLang="en-US"/>
              <a:t>Application Server Architecture</a:t>
            </a:r>
          </a:p>
        </p:txBody>
      </p:sp>
      <p:sp>
        <p:nvSpPr>
          <p:cNvPr id="3" name="Content Placeholder 2"/>
          <p:cNvSpPr>
            <a:spLocks noGrp="1"/>
          </p:cNvSpPr>
          <p:nvPr>
            <p:ph idx="1"/>
          </p:nvPr>
        </p:nvSpPr>
        <p:spPr/>
        <p:txBody>
          <a:bodyPr/>
          <a:lstStyle/>
          <a:p>
            <a:r>
              <a:rPr lang="en-US" dirty="0"/>
              <a:t>The components of an application server are shown in the figure below. It consists of a dispatcher and multiple work processes.</a:t>
            </a:r>
          </a:p>
          <a:p>
            <a:endParaRPr lang="en-US" dirty="0"/>
          </a:p>
        </p:txBody>
      </p:sp>
      <p:pic>
        <p:nvPicPr>
          <p:cNvPr id="2" name="Picture 1">
            <a:extLst>
              <a:ext uri="{FF2B5EF4-FFF2-40B4-BE49-F238E27FC236}">
                <a16:creationId xmlns:a16="http://schemas.microsoft.com/office/drawing/2014/main" id="{6025C9D0-6EC9-4D7E-B4A2-ED4C19911F51}"/>
              </a:ext>
            </a:extLst>
          </p:cNvPr>
          <p:cNvPicPr>
            <a:picLocks noChangeAspect="1"/>
          </p:cNvPicPr>
          <p:nvPr/>
        </p:nvPicPr>
        <p:blipFill>
          <a:blip r:embed="rId3" cstate="print"/>
          <a:stretch>
            <a:fillRect/>
          </a:stretch>
        </p:blipFill>
        <p:spPr>
          <a:xfrm>
            <a:off x="2113187" y="1619750"/>
            <a:ext cx="5089586" cy="2984138"/>
          </a:xfrm>
          <a:prstGeom prst="rect">
            <a:avLst/>
          </a:prstGeom>
        </p:spPr>
      </p:pic>
    </p:spTree>
    <p:extLst>
      <p:ext uri="{BB962C8B-B14F-4D97-AF65-F5344CB8AC3E}">
        <p14:creationId xmlns:p14="http://schemas.microsoft.com/office/powerpoint/2010/main" val="3006193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2"/>
          <p:cNvSpPr>
            <a:spLocks noGrp="1"/>
          </p:cNvSpPr>
          <p:nvPr>
            <p:ph type="title"/>
          </p:nvPr>
        </p:nvSpPr>
        <p:spPr/>
        <p:txBody>
          <a:bodyPr/>
          <a:lstStyle/>
          <a:p>
            <a:pPr eaLnBrk="1" hangingPunct="1"/>
            <a:r>
              <a:rPr lang="en-US" altLang="en-US" dirty="0"/>
              <a:t>Application Server Architecture</a:t>
            </a:r>
          </a:p>
        </p:txBody>
      </p:sp>
      <p:sp>
        <p:nvSpPr>
          <p:cNvPr id="32770" name="Rectangle 3"/>
          <p:cNvSpPr>
            <a:spLocks noGrp="1"/>
          </p:cNvSpPr>
          <p:nvPr>
            <p:ph idx="1"/>
          </p:nvPr>
        </p:nvSpPr>
        <p:spPr/>
        <p:txBody>
          <a:bodyPr/>
          <a:lstStyle/>
          <a:p>
            <a:pPr eaLnBrk="1" hangingPunct="1"/>
            <a:r>
              <a:rPr lang="en-US" altLang="en-US" dirty="0"/>
              <a:t>All requests that come in from presentation servers are directed first to dispatcher. </a:t>
            </a:r>
          </a:p>
          <a:p>
            <a:pPr eaLnBrk="1" hangingPunct="1"/>
            <a:r>
              <a:rPr lang="en-US" altLang="en-US" dirty="0"/>
              <a:t>The dispatcher writes them first to the dispatcher queue. </a:t>
            </a:r>
          </a:p>
          <a:p>
            <a:pPr eaLnBrk="1" hangingPunct="1"/>
            <a:r>
              <a:rPr lang="en-US" altLang="en-US" dirty="0"/>
              <a:t>The dispatcher pulls the requests from the queue on a first-in, first-out basis. </a:t>
            </a:r>
          </a:p>
          <a:p>
            <a:pPr eaLnBrk="1" hangingPunct="1"/>
            <a:r>
              <a:rPr lang="en-US" altLang="en-US" dirty="0"/>
              <a:t>Each request is then allocated to the first available work process. </a:t>
            </a:r>
          </a:p>
          <a:p>
            <a:pPr eaLnBrk="1" hangingPunct="1"/>
            <a:r>
              <a:rPr lang="en-US" altLang="en-US" dirty="0"/>
              <a:t>A work process handles one request at a time. </a:t>
            </a:r>
          </a:p>
          <a:p>
            <a:pPr eaLnBrk="1" hangingPunct="1"/>
            <a:r>
              <a:rPr lang="en-US" altLang="en-US" dirty="0"/>
              <a:t>To perform any processing for a user’s request, a work process needs to address two special memory areas: the </a:t>
            </a:r>
            <a:r>
              <a:rPr lang="en-US" altLang="en-US" i="1" dirty="0"/>
              <a:t>user context</a:t>
            </a:r>
            <a:r>
              <a:rPr lang="en-US" altLang="en-US" dirty="0"/>
              <a:t> and the </a:t>
            </a:r>
            <a:r>
              <a:rPr lang="en-US" altLang="en-US" i="1" dirty="0"/>
              <a:t>program roll area</a:t>
            </a:r>
            <a:r>
              <a:rPr lang="en-US" altLang="en-US" dirty="0"/>
              <a:t>. </a:t>
            </a:r>
          </a:p>
          <a:p>
            <a:pPr eaLnBrk="1" hangingPunct="1"/>
            <a:r>
              <a:rPr lang="en-US" altLang="en-US" dirty="0"/>
              <a:t>The </a:t>
            </a:r>
            <a:r>
              <a:rPr lang="en-US" altLang="en-US" i="1" dirty="0"/>
              <a:t>user context</a:t>
            </a:r>
            <a:r>
              <a:rPr lang="en-US" altLang="en-US" dirty="0"/>
              <a:t> is a memory area that contains information about the user, and the </a:t>
            </a:r>
            <a:r>
              <a:rPr lang="en-US" altLang="en-US" i="1" dirty="0"/>
              <a:t>roll area</a:t>
            </a:r>
            <a:r>
              <a:rPr lang="en-US" altLang="en-US" dirty="0"/>
              <a:t> is a memory area that contains information about the programs execution</a:t>
            </a:r>
          </a:p>
        </p:txBody>
      </p:sp>
    </p:spTree>
    <p:extLst>
      <p:ext uri="{BB962C8B-B14F-4D97-AF65-F5344CB8AC3E}">
        <p14:creationId xmlns:p14="http://schemas.microsoft.com/office/powerpoint/2010/main" val="369170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ERP </a:t>
            </a:r>
          </a:p>
        </p:txBody>
      </p:sp>
      <p:sp>
        <p:nvSpPr>
          <p:cNvPr id="3" name="Content Placeholder 2"/>
          <p:cNvSpPr>
            <a:spLocks noGrp="1"/>
          </p:cNvSpPr>
          <p:nvPr>
            <p:ph idx="1"/>
          </p:nvPr>
        </p:nvSpPr>
        <p:spPr>
          <a:xfrm>
            <a:off x="298516" y="1121075"/>
            <a:ext cx="8043510" cy="3482813"/>
          </a:xfrm>
        </p:spPr>
        <p:txBody>
          <a:bodyPr/>
          <a:lstStyle/>
          <a:p>
            <a:r>
              <a:rPr lang="en-US" dirty="0"/>
              <a:t>What is ERP? </a:t>
            </a:r>
          </a:p>
          <a:p>
            <a:pPr lvl="1"/>
            <a:r>
              <a:rPr lang="en-US" dirty="0"/>
              <a:t>E – Enterprise R – Resource P – Planning </a:t>
            </a:r>
          </a:p>
          <a:p>
            <a:r>
              <a:rPr lang="en-US" dirty="0"/>
              <a:t>Definition: </a:t>
            </a:r>
          </a:p>
          <a:p>
            <a:pPr lvl="1"/>
            <a:r>
              <a:rPr lang="en-US" dirty="0"/>
              <a:t>An integrated information system that serves all departments within an </a:t>
            </a:r>
          </a:p>
          <a:p>
            <a:pPr lvl="1"/>
            <a:r>
              <a:rPr lang="en-US" dirty="0"/>
              <a:t>enterprise. </a:t>
            </a:r>
          </a:p>
          <a:p>
            <a:pPr lvl="1"/>
            <a:r>
              <a:rPr lang="en-US" dirty="0"/>
              <a:t>ERP is a way to integrate the data and processes of an Organization into </a:t>
            </a:r>
          </a:p>
          <a:p>
            <a:pPr marL="130969" lvl="1" indent="0">
              <a:buNone/>
            </a:pPr>
            <a:r>
              <a:rPr lang="en-US" dirty="0"/>
              <a:t>  one single system. </a:t>
            </a:r>
          </a:p>
          <a:p>
            <a:pPr lvl="1"/>
            <a:r>
              <a:rPr lang="en-US" dirty="0"/>
              <a:t>Software solution that addresses the enterprise needs taking the process </a:t>
            </a:r>
          </a:p>
          <a:p>
            <a:pPr lvl="1"/>
            <a:r>
              <a:rPr lang="en-US" dirty="0"/>
              <a:t>View of an organizational goals tightly integrating all functions of an enterprise </a:t>
            </a:r>
          </a:p>
          <a:p>
            <a:endParaRPr lang="en-US" dirty="0"/>
          </a:p>
        </p:txBody>
      </p:sp>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p:cNvSpPr>
          <p:nvPr>
            <p:ph type="title"/>
          </p:nvPr>
        </p:nvSpPr>
        <p:spPr>
          <a:noFill/>
        </p:spPr>
        <p:txBody>
          <a:bodyPr/>
          <a:lstStyle/>
          <a:p>
            <a:r>
              <a:rPr lang="en-US" b="1" dirty="0"/>
              <a:t>LOGIN IN TO SAP</a:t>
            </a:r>
            <a:endParaRPr lang="en-US" altLang="en-US" dirty="0"/>
          </a:p>
        </p:txBody>
      </p:sp>
      <p:pic>
        <p:nvPicPr>
          <p:cNvPr id="2" name="Picture 1">
            <a:extLst>
              <a:ext uri="{FF2B5EF4-FFF2-40B4-BE49-F238E27FC236}">
                <a16:creationId xmlns:a16="http://schemas.microsoft.com/office/drawing/2014/main" id="{A7EB56F0-CDC0-4AB5-A5AF-902896FAF98C}"/>
              </a:ext>
            </a:extLst>
          </p:cNvPr>
          <p:cNvPicPr>
            <a:picLocks noChangeAspect="1"/>
          </p:cNvPicPr>
          <p:nvPr/>
        </p:nvPicPr>
        <p:blipFill>
          <a:blip r:embed="rId3" cstate="print"/>
          <a:stretch>
            <a:fillRect/>
          </a:stretch>
        </p:blipFill>
        <p:spPr>
          <a:xfrm>
            <a:off x="846945" y="1266668"/>
            <a:ext cx="3200399" cy="2923083"/>
          </a:xfrm>
          <a:prstGeom prst="rect">
            <a:avLst/>
          </a:prstGeom>
        </p:spPr>
      </p:pic>
    </p:spTree>
    <p:extLst>
      <p:ext uri="{BB962C8B-B14F-4D97-AF65-F5344CB8AC3E}">
        <p14:creationId xmlns:p14="http://schemas.microsoft.com/office/powerpoint/2010/main" val="4127105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p:cNvSpPr>
          <p:nvPr>
            <p:ph type="title"/>
          </p:nvPr>
        </p:nvSpPr>
        <p:spPr>
          <a:noFill/>
        </p:spPr>
        <p:txBody>
          <a:bodyPr/>
          <a:lstStyle/>
          <a:p>
            <a:r>
              <a:rPr lang="en-US" b="1" dirty="0"/>
              <a:t>LOGIN IN TO SAP</a:t>
            </a:r>
            <a:endParaRPr lang="en-US" altLang="en-US" dirty="0"/>
          </a:p>
        </p:txBody>
      </p:sp>
      <p:pic>
        <p:nvPicPr>
          <p:cNvPr id="3" name="Picture 2">
            <a:extLst>
              <a:ext uri="{FF2B5EF4-FFF2-40B4-BE49-F238E27FC236}">
                <a16:creationId xmlns:a16="http://schemas.microsoft.com/office/drawing/2014/main" id="{A2506531-92A0-4971-90C0-78BE29B33BE5}"/>
              </a:ext>
            </a:extLst>
          </p:cNvPr>
          <p:cNvPicPr>
            <a:picLocks noChangeAspect="1"/>
          </p:cNvPicPr>
          <p:nvPr/>
        </p:nvPicPr>
        <p:blipFill>
          <a:blip r:embed="rId3" cstate="print"/>
          <a:stretch>
            <a:fillRect/>
          </a:stretch>
        </p:blipFill>
        <p:spPr>
          <a:xfrm>
            <a:off x="388527" y="637083"/>
            <a:ext cx="7764874" cy="3964898"/>
          </a:xfrm>
          <a:prstGeom prst="rect">
            <a:avLst/>
          </a:prstGeom>
        </p:spPr>
      </p:pic>
    </p:spTree>
    <p:extLst>
      <p:ext uri="{BB962C8B-B14F-4D97-AF65-F5344CB8AC3E}">
        <p14:creationId xmlns:p14="http://schemas.microsoft.com/office/powerpoint/2010/main" val="2934153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533401" y="1485900"/>
            <a:ext cx="7800975" cy="2628900"/>
          </a:xfrm>
        </p:spPr>
        <p:txBody>
          <a:bodyPr/>
          <a:lstStyle/>
          <a:p>
            <a:pPr>
              <a:defRPr/>
            </a:pPr>
            <a:r>
              <a:rPr lang="en-US">
                <a:solidFill>
                  <a:srgbClr val="003399"/>
                </a:solidFill>
              </a:rPr>
              <a:t>Purpose </a:t>
            </a:r>
          </a:p>
          <a:p>
            <a:pPr>
              <a:defRPr/>
            </a:pPr>
            <a:r>
              <a:rPr lang="en-US">
                <a:solidFill>
                  <a:srgbClr val="003399"/>
                </a:solidFill>
              </a:rPr>
              <a:t>Use </a:t>
            </a:r>
          </a:p>
          <a:p>
            <a:pPr>
              <a:defRPr/>
            </a:pPr>
            <a:r>
              <a:rPr lang="en-US">
                <a:solidFill>
                  <a:srgbClr val="003399"/>
                </a:solidFill>
              </a:rPr>
              <a:t>Challenges</a:t>
            </a:r>
          </a:p>
          <a:p>
            <a:pPr>
              <a:buFontTx/>
              <a:buNone/>
              <a:defRPr/>
            </a:pPr>
            <a:endParaRPr lang="en-US">
              <a:solidFill>
                <a:srgbClr val="003399"/>
              </a:solidFill>
            </a:endParaRPr>
          </a:p>
        </p:txBody>
      </p:sp>
      <p:sp>
        <p:nvSpPr>
          <p:cNvPr id="5" name="Title 4"/>
          <p:cNvSpPr>
            <a:spLocks noGrp="1"/>
          </p:cNvSpPr>
          <p:nvPr>
            <p:ph type="title"/>
          </p:nvPr>
        </p:nvSpPr>
        <p:spPr/>
        <p:txBody>
          <a:bodyPr/>
          <a:lstStyle/>
          <a:p>
            <a:r>
              <a:rPr lang="en-US" i="1" dirty="0">
                <a:solidFill>
                  <a:schemeClr val="accent2"/>
                </a:solidFill>
                <a:effectLst>
                  <a:outerShdw blurRad="38100" dist="38100" dir="2700000" algn="tl">
                    <a:srgbClr val="C0C0C0"/>
                  </a:outerShdw>
                </a:effectLst>
                <a:latin typeface="Arial" charset="0"/>
              </a:rPr>
              <a:t>SAP FI Overview</a:t>
            </a:r>
            <a:br>
              <a:rPr lang="en-US" i="1" dirty="0">
                <a:solidFill>
                  <a:schemeClr val="accent2"/>
                </a:solidFill>
                <a:effectLst>
                  <a:outerShdw blurRad="38100" dist="38100" dir="2700000" algn="tl">
                    <a:srgbClr val="C0C0C0"/>
                  </a:outerShdw>
                </a:effectLst>
                <a:latin typeface="Arial" charset="0"/>
              </a:rPr>
            </a:br>
            <a:endParaRPr 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171450"/>
            <a:ext cx="1704975" cy="342900"/>
          </a:xfrm>
        </p:spPr>
        <p:txBody>
          <a:bodyPr>
            <a:normAutofit fontScale="90000"/>
          </a:bodyPr>
          <a:lstStyle/>
          <a:p>
            <a:pPr>
              <a:defRPr/>
            </a:pPr>
            <a:r>
              <a:rPr lang="en-US" sz="3200">
                <a:solidFill>
                  <a:srgbClr val="FF6699"/>
                </a:solidFill>
              </a:rPr>
              <a:t>Purpose</a:t>
            </a:r>
          </a:p>
        </p:txBody>
      </p:sp>
      <p:pic>
        <p:nvPicPr>
          <p:cNvPr id="8195" name="Picture 7" descr="Image128"/>
          <p:cNvPicPr>
            <a:picLocks noChangeAspect="1" noChangeArrowheads="1"/>
          </p:cNvPicPr>
          <p:nvPr/>
        </p:nvPicPr>
        <p:blipFill>
          <a:blip r:embed="rId3" cstate="print"/>
          <a:srcRect/>
          <a:stretch>
            <a:fillRect/>
          </a:stretch>
        </p:blipFill>
        <p:spPr bwMode="auto">
          <a:xfrm>
            <a:off x="609600" y="2076450"/>
            <a:ext cx="8001000" cy="2667000"/>
          </a:xfrm>
          <a:prstGeom prst="rect">
            <a:avLst/>
          </a:prstGeom>
          <a:noFill/>
          <a:ln w="9525">
            <a:noFill/>
            <a:miter lim="800000"/>
            <a:headEnd/>
            <a:tailEnd/>
          </a:ln>
        </p:spPr>
      </p:pic>
      <p:sp>
        <p:nvSpPr>
          <p:cNvPr id="5" name="Rectangle 9"/>
          <p:cNvSpPr>
            <a:spLocks noChangeArrowheads="1"/>
          </p:cNvSpPr>
          <p:nvPr/>
        </p:nvSpPr>
        <p:spPr bwMode="auto">
          <a:xfrm>
            <a:off x="240631" y="633664"/>
            <a:ext cx="8758989" cy="1451810"/>
          </a:xfrm>
          <a:prstGeom prst="rect">
            <a:avLst/>
          </a:prstGeom>
          <a:solidFill>
            <a:srgbClr val="CCFFFF">
              <a:alpha val="50195"/>
            </a:srgbClr>
          </a:solidFill>
          <a:ln w="12700">
            <a:solidFill>
              <a:schemeClr val="tx1"/>
            </a:solidFill>
            <a:miter lim="800000"/>
            <a:headEnd/>
            <a:tailEnd/>
          </a:ln>
        </p:spPr>
        <p:txBody>
          <a:bodyPr anchor="ctr"/>
          <a:lstStyle/>
          <a:p>
            <a:pPr>
              <a:buFontTx/>
              <a:buChar char="•"/>
            </a:pPr>
            <a:r>
              <a:rPr lang="en-US" sz="900" b="1" dirty="0"/>
              <a:t>Financial Accounting (FI) is the key building block to an organization on which most other modules depend on.</a:t>
            </a:r>
          </a:p>
          <a:p>
            <a:pPr>
              <a:buFontTx/>
              <a:buChar char="•"/>
            </a:pPr>
            <a:r>
              <a:rPr lang="en-US" sz="900" b="1" dirty="0"/>
              <a:t>FI Organization Elements ensure that other modules work in sync with business requirements.</a:t>
            </a:r>
          </a:p>
          <a:p>
            <a:pPr>
              <a:buFontTx/>
              <a:buChar char="•"/>
            </a:pPr>
            <a:r>
              <a:rPr lang="en-US" sz="900" b="1" dirty="0"/>
              <a:t>FI Organization Elements enable a thorough analysis of current business operations and enable planning scenarios.</a:t>
            </a:r>
          </a:p>
          <a:p>
            <a:pPr>
              <a:buFontTx/>
              <a:buChar char="•"/>
            </a:pPr>
            <a:r>
              <a:rPr lang="en-US" sz="900" b="1" dirty="0"/>
              <a:t>FI Organization Elements are assigned to Organization Elements from other modules viz. Sales Organization in SD, Purchasing Organization in MM, Plant in Logistics, this ensures the real time integration of FI with all other modules.</a:t>
            </a:r>
          </a:p>
          <a:p>
            <a:pPr>
              <a:buFontTx/>
              <a:buChar char="•"/>
            </a:pPr>
            <a:r>
              <a:rPr lang="en-US" sz="900" b="1" dirty="0"/>
              <a:t>The central task of G/L accounting is to provide a comprehensive picture for external accounting and accounts.</a:t>
            </a:r>
          </a:p>
          <a:p>
            <a:pPr>
              <a:buFontTx/>
              <a:buChar char="•"/>
            </a:pPr>
            <a:r>
              <a:rPr lang="en-US" sz="900" b="1" dirty="0"/>
              <a:t> Recording all business transactions (primary postings as well as settlements from internal accounting) in a software system that is fully integrated with all the other operational areas of a company ensures that the accounting data is always complete and accurate.</a:t>
            </a:r>
            <a:endParaRPr lang="en-US" sz="900"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defRPr/>
            </a:pPr>
            <a:r>
              <a:rPr lang="en-US" sz="4000">
                <a:solidFill>
                  <a:srgbClr val="FF6699"/>
                </a:solidFill>
              </a:rPr>
              <a:t>Use</a:t>
            </a:r>
          </a:p>
        </p:txBody>
      </p:sp>
      <p:sp>
        <p:nvSpPr>
          <p:cNvPr id="9219" name="Rectangle 3"/>
          <p:cNvSpPr>
            <a:spLocks noGrp="1" noChangeArrowheads="1"/>
          </p:cNvSpPr>
          <p:nvPr>
            <p:ph type="body" idx="1"/>
          </p:nvPr>
        </p:nvSpPr>
        <p:spPr>
          <a:xfrm>
            <a:off x="533401" y="681789"/>
            <a:ext cx="7800975" cy="3785937"/>
          </a:xfrm>
          <a:noFill/>
        </p:spPr>
        <p:txBody>
          <a:bodyPr>
            <a:normAutofit lnSpcReduction="10000"/>
          </a:bodyPr>
          <a:lstStyle/>
          <a:p>
            <a:pPr marL="609600" indent="-609600">
              <a:lnSpc>
                <a:spcPct val="80000"/>
              </a:lnSpc>
              <a:buFontTx/>
              <a:buNone/>
            </a:pPr>
            <a:endParaRPr lang="en-US" sz="2000" dirty="0">
              <a:solidFill>
                <a:srgbClr val="003399"/>
              </a:solidFill>
              <a:effectLst/>
            </a:endParaRPr>
          </a:p>
          <a:p>
            <a:pPr marL="609600" indent="-609600">
              <a:lnSpc>
                <a:spcPct val="80000"/>
              </a:lnSpc>
              <a:buFontTx/>
              <a:buNone/>
            </a:pPr>
            <a:r>
              <a:rPr lang="en-US" sz="2000" dirty="0">
                <a:solidFill>
                  <a:srgbClr val="003399"/>
                </a:solidFill>
                <a:effectLst/>
              </a:rPr>
              <a:t>FI Organization Elements involve defining and configuring the elements which will enable an organization to:</a:t>
            </a:r>
          </a:p>
          <a:p>
            <a:pPr marL="609600" indent="-609600">
              <a:lnSpc>
                <a:spcPct val="80000"/>
              </a:lnSpc>
            </a:pPr>
            <a:r>
              <a:rPr lang="en-US" sz="2000" b="0" dirty="0">
                <a:effectLst/>
              </a:rPr>
              <a:t>Purchase materials from vendors (Payables Accounting).</a:t>
            </a:r>
          </a:p>
          <a:p>
            <a:pPr marL="609600" indent="-609600">
              <a:lnSpc>
                <a:spcPct val="80000"/>
              </a:lnSpc>
            </a:pPr>
            <a:r>
              <a:rPr lang="en-US" sz="2000" b="0" dirty="0">
                <a:effectLst/>
              </a:rPr>
              <a:t>Make sales to customers (Receivables Accounting).</a:t>
            </a:r>
          </a:p>
          <a:p>
            <a:pPr marL="609600" indent="-609600">
              <a:lnSpc>
                <a:spcPct val="80000"/>
              </a:lnSpc>
            </a:pPr>
            <a:r>
              <a:rPr lang="en-US" sz="2000" b="0" dirty="0">
                <a:effectLst/>
              </a:rPr>
              <a:t>Internal and External reporting of financials  to stakeholders (Balance Sheet, Profit &amp; Loss Account, Cash Flow </a:t>
            </a:r>
            <a:r>
              <a:rPr lang="en-US" sz="2000" b="0" dirty="0" err="1">
                <a:effectLst/>
              </a:rPr>
              <a:t>etc</a:t>
            </a:r>
            <a:r>
              <a:rPr lang="en-US" sz="2000" b="0" dirty="0">
                <a:effectLst/>
              </a:rPr>
              <a:t>).</a:t>
            </a:r>
          </a:p>
          <a:p>
            <a:pPr marL="609600" indent="-609600">
              <a:lnSpc>
                <a:spcPct val="80000"/>
              </a:lnSpc>
            </a:pPr>
            <a:r>
              <a:rPr lang="en-US" sz="2000" b="0" dirty="0">
                <a:effectLst/>
              </a:rPr>
              <a:t>Accounting &amp; Control of Fixed Assets -Capitalize and depreciate (Asset management). </a:t>
            </a:r>
          </a:p>
          <a:p>
            <a:pPr marL="609600" indent="-609600">
              <a:lnSpc>
                <a:spcPct val="80000"/>
              </a:lnSpc>
            </a:pPr>
            <a:r>
              <a:rPr lang="en-US" sz="2000" b="0" dirty="0">
                <a:effectLst/>
              </a:rPr>
              <a:t>Make and receive payments (Treasury Management) .</a:t>
            </a:r>
          </a:p>
          <a:p>
            <a:pPr marL="609600" indent="-609600">
              <a:lnSpc>
                <a:spcPct val="80000"/>
              </a:lnSpc>
            </a:pPr>
            <a:r>
              <a:rPr lang="en-US" sz="2000" b="0" dirty="0">
                <a:effectLst/>
              </a:rPr>
              <a:t>Enable planning for future projects (Investment management).</a:t>
            </a:r>
          </a:p>
          <a:p>
            <a:pPr marL="609600" indent="-609600">
              <a:lnSpc>
                <a:spcPct val="80000"/>
              </a:lnSpc>
            </a:pPr>
            <a:r>
              <a:rPr lang="en-US" sz="2000" b="0" dirty="0">
                <a:effectLst/>
              </a:rPr>
              <a:t>Profitability &amp; other MIS Analysis for various products, segments, cost objects (Controlling).</a:t>
            </a:r>
            <a:endParaRPr lang="en-US" sz="2000" b="0" i="1" dirty="0">
              <a:solidFill>
                <a:schemeClr val="accent2"/>
              </a:solidFill>
              <a:effectLst/>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defRPr/>
            </a:pPr>
            <a:r>
              <a:rPr lang="en-US" sz="4000">
                <a:solidFill>
                  <a:srgbClr val="FF6699"/>
                </a:solidFill>
              </a:rPr>
              <a:t>Challenges</a:t>
            </a:r>
          </a:p>
        </p:txBody>
      </p:sp>
      <p:sp>
        <p:nvSpPr>
          <p:cNvPr id="10243" name="Rectangle 9"/>
          <p:cNvSpPr>
            <a:spLocks noChangeArrowheads="1"/>
          </p:cNvSpPr>
          <p:nvPr/>
        </p:nvSpPr>
        <p:spPr bwMode="auto">
          <a:xfrm>
            <a:off x="533400" y="1085850"/>
            <a:ext cx="8077200" cy="2677656"/>
          </a:xfrm>
          <a:prstGeom prst="rect">
            <a:avLst/>
          </a:prstGeom>
          <a:solidFill>
            <a:srgbClr val="CCFFFF">
              <a:alpha val="50195"/>
            </a:srgbClr>
          </a:solidFill>
          <a:ln w="12700">
            <a:solidFill>
              <a:schemeClr val="tx1"/>
            </a:solidFill>
            <a:miter lim="800000"/>
            <a:headEnd/>
            <a:tailEnd/>
          </a:ln>
        </p:spPr>
        <p:txBody>
          <a:bodyPr>
            <a:spAutoFit/>
          </a:bodyPr>
          <a:lstStyle/>
          <a:p>
            <a:pPr>
              <a:spcBef>
                <a:spcPct val="20000"/>
              </a:spcBef>
              <a:buSzPct val="100000"/>
            </a:pPr>
            <a:r>
              <a:rPr lang="en-US" sz="2400" b="1"/>
              <a:t>It is the most critical decision to define the FI Organization Structure and its elements based on business process since all other modules or business functions are linked to FI and information is gathered and consolidated in FI for  various reporting purposes.</a:t>
            </a:r>
            <a:endParaRPr lang="en-US" sz="240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Sub modules in FI /CO</a:t>
            </a:r>
          </a:p>
        </p:txBody>
      </p:sp>
      <p:sp>
        <p:nvSpPr>
          <p:cNvPr id="3" name="Content Placeholder 2"/>
          <p:cNvSpPr>
            <a:spLocks noGrp="1"/>
          </p:cNvSpPr>
          <p:nvPr>
            <p:ph idx="1"/>
          </p:nvPr>
        </p:nvSpPr>
        <p:spPr>
          <a:ln>
            <a:noFill/>
          </a:ln>
        </p:spPr>
        <p:txBody>
          <a:bodyPr/>
          <a:lstStyle/>
          <a:p>
            <a:pPr>
              <a:buClr>
                <a:srgbClr val="FAFD00"/>
              </a:buClr>
              <a:defRPr/>
            </a:pPr>
            <a:endParaRPr lang="en-US" sz="1500" b="1" dirty="0">
              <a:latin typeface="+mn-lt"/>
            </a:endParaRPr>
          </a:p>
          <a:p>
            <a:pPr>
              <a:buClr>
                <a:srgbClr val="FAFD00"/>
              </a:buClr>
              <a:defRPr/>
            </a:pPr>
            <a:r>
              <a:rPr lang="en-US" sz="1500" b="1" dirty="0">
                <a:latin typeface="+mn-lt"/>
              </a:rPr>
              <a:t>      FINANCIAL ACCOUNTING				CONTROLLING</a:t>
            </a:r>
          </a:p>
          <a:p>
            <a:pPr>
              <a:buClr>
                <a:srgbClr val="FAFD00"/>
              </a:buClr>
              <a:defRPr/>
            </a:pPr>
            <a:endParaRPr lang="en-US" sz="1500" b="1" dirty="0">
              <a:latin typeface="+mn-lt"/>
            </a:endParaRPr>
          </a:p>
          <a:p>
            <a:pPr>
              <a:buClr>
                <a:srgbClr val="FAFD00"/>
              </a:buClr>
              <a:defRPr/>
            </a:pPr>
            <a:r>
              <a:rPr lang="en-US" sz="1500" b="1" dirty="0">
                <a:latin typeface="+mn-lt"/>
              </a:rPr>
              <a:t> FI-GL  General Ledger Accounting</a:t>
            </a:r>
          </a:p>
          <a:p>
            <a:pPr>
              <a:buClr>
                <a:srgbClr val="FAFD00"/>
              </a:buClr>
              <a:defRPr/>
            </a:pPr>
            <a:r>
              <a:rPr lang="en-US" sz="1500" b="1" dirty="0">
                <a:latin typeface="+mn-lt"/>
              </a:rPr>
              <a:t> FI-AR  Accounts Receivable</a:t>
            </a:r>
          </a:p>
          <a:p>
            <a:pPr>
              <a:buClr>
                <a:srgbClr val="FAFD00"/>
              </a:buClr>
              <a:defRPr/>
            </a:pPr>
            <a:r>
              <a:rPr lang="en-US" sz="1500" b="1" dirty="0">
                <a:latin typeface="+mn-lt"/>
              </a:rPr>
              <a:t> FI-AP  Accounts Payable</a:t>
            </a:r>
          </a:p>
          <a:p>
            <a:pPr>
              <a:buClr>
                <a:srgbClr val="FAFD00"/>
              </a:buClr>
              <a:defRPr/>
            </a:pPr>
            <a:r>
              <a:rPr lang="en-US" sz="1500" b="1" dirty="0">
                <a:latin typeface="+mn-lt"/>
              </a:rPr>
              <a:t> FI-LC  Legal Consolidation</a:t>
            </a:r>
          </a:p>
          <a:p>
            <a:pPr>
              <a:buClr>
                <a:srgbClr val="FAFD00"/>
              </a:buClr>
              <a:defRPr/>
            </a:pPr>
            <a:r>
              <a:rPr lang="en-US" sz="1500" b="1" dirty="0">
                <a:latin typeface="+mn-lt"/>
              </a:rPr>
              <a:t> FI-SL  Special Purpose Ledger</a:t>
            </a:r>
          </a:p>
          <a:p>
            <a:pPr>
              <a:buClr>
                <a:srgbClr val="FAFD00"/>
              </a:buClr>
              <a:defRPr/>
            </a:pPr>
            <a:r>
              <a:rPr lang="en-US" sz="1500" b="1" dirty="0">
                <a:latin typeface="+mn-lt"/>
              </a:rPr>
              <a:t> FI-AA Asset Accounting</a:t>
            </a:r>
          </a:p>
          <a:p>
            <a:pPr>
              <a:buClr>
                <a:srgbClr val="FAFD00"/>
              </a:buClr>
              <a:defRPr/>
            </a:pPr>
            <a:r>
              <a:rPr lang="en-US" sz="1500" b="1" dirty="0">
                <a:latin typeface="+mn-lt"/>
              </a:rPr>
              <a:t>             </a:t>
            </a:r>
          </a:p>
          <a:p>
            <a:pPr>
              <a:buClr>
                <a:srgbClr val="FAFD00"/>
              </a:buClr>
              <a:defRPr/>
            </a:pPr>
            <a:r>
              <a:rPr lang="en-US" sz="1500" b="1" dirty="0">
                <a:latin typeface="+mn-lt"/>
              </a:rPr>
              <a:t>            TR - Treasury</a:t>
            </a:r>
          </a:p>
          <a:p>
            <a:pPr>
              <a:buClr>
                <a:srgbClr val="FAFD00"/>
              </a:buClr>
              <a:buFontTx/>
              <a:buChar char="•"/>
              <a:defRPr/>
            </a:pPr>
            <a:endParaRPr lang="en-US" sz="1500" b="1" dirty="0">
              <a:latin typeface="+mn-lt"/>
            </a:endParaRPr>
          </a:p>
          <a:p>
            <a:pPr>
              <a:buClr>
                <a:srgbClr val="FAFD00"/>
              </a:buClr>
              <a:buFontTx/>
              <a:buChar char="•"/>
              <a:defRPr/>
            </a:pPr>
            <a:endParaRPr lang="en-US" sz="1500" b="1" dirty="0">
              <a:latin typeface="+mn-lt"/>
            </a:endParaRPr>
          </a:p>
          <a:p>
            <a:endParaRPr lang="en-US" dirty="0"/>
          </a:p>
        </p:txBody>
      </p:sp>
      <p:sp>
        <p:nvSpPr>
          <p:cNvPr id="6" name="Rectangle 50"/>
          <p:cNvSpPr>
            <a:spLocks noChangeArrowheads="1"/>
          </p:cNvSpPr>
          <p:nvPr/>
        </p:nvSpPr>
        <p:spPr bwMode="auto">
          <a:xfrm>
            <a:off x="352926" y="3922295"/>
            <a:ext cx="3938337" cy="782265"/>
          </a:xfrm>
          <a:prstGeom prst="rect">
            <a:avLst/>
          </a:prstGeom>
          <a:noFill/>
          <a:ln w="12700">
            <a:noFill/>
            <a:miter lim="800000"/>
            <a:headEnd/>
            <a:tailEnd/>
          </a:ln>
        </p:spPr>
        <p:txBody>
          <a:bodyPr wrap="square" lIns="90488" tIns="44450" rIns="90488" bIns="44450">
            <a:spAutoFit/>
          </a:bodyPr>
          <a:lstStyle/>
          <a:p>
            <a:pPr>
              <a:buClr>
                <a:srgbClr val="FAFD00"/>
              </a:buClr>
            </a:pPr>
            <a:r>
              <a:rPr lang="en-US" b="1" dirty="0"/>
              <a:t>   TR-CM  Cash Management</a:t>
            </a:r>
          </a:p>
          <a:p>
            <a:pPr>
              <a:buClr>
                <a:srgbClr val="FAFD00"/>
              </a:buClr>
            </a:pPr>
            <a:r>
              <a:rPr lang="en-US" b="1" dirty="0"/>
              <a:t>   TR-FM  Funds Management </a:t>
            </a:r>
          </a:p>
          <a:p>
            <a:pPr>
              <a:buClr>
                <a:srgbClr val="FAFD00"/>
              </a:buClr>
            </a:pPr>
            <a:r>
              <a:rPr lang="en-US" b="1" dirty="0"/>
              <a:t>   TR-TM  Treasury Management</a:t>
            </a:r>
          </a:p>
        </p:txBody>
      </p:sp>
      <p:sp>
        <p:nvSpPr>
          <p:cNvPr id="7" name="Rectangle 58"/>
          <p:cNvSpPr>
            <a:spLocks noChangeArrowheads="1"/>
          </p:cNvSpPr>
          <p:nvPr/>
        </p:nvSpPr>
        <p:spPr bwMode="auto">
          <a:xfrm>
            <a:off x="4323348" y="1475874"/>
            <a:ext cx="4435642" cy="1013098"/>
          </a:xfrm>
          <a:prstGeom prst="rect">
            <a:avLst/>
          </a:prstGeom>
          <a:noFill/>
          <a:ln w="12700">
            <a:noFill/>
            <a:miter lim="800000"/>
            <a:headEnd/>
            <a:tailEnd/>
          </a:ln>
        </p:spPr>
        <p:txBody>
          <a:bodyPr wrap="square" lIns="90488" tIns="44450" rIns="90488" bIns="44450">
            <a:spAutoFit/>
          </a:bodyPr>
          <a:lstStyle/>
          <a:p>
            <a:pPr>
              <a:buClr>
                <a:srgbClr val="FAFD00"/>
              </a:buClr>
            </a:pPr>
            <a:r>
              <a:rPr lang="en-US" b="1" dirty="0"/>
              <a:t>  CO-OM  Overhead Cost Controlling</a:t>
            </a:r>
          </a:p>
          <a:p>
            <a:pPr>
              <a:buClr>
                <a:srgbClr val="FAFD00"/>
              </a:buClr>
            </a:pPr>
            <a:r>
              <a:rPr lang="en-US" b="1" dirty="0"/>
              <a:t>  CO-PC  Product Cost Controlling</a:t>
            </a:r>
          </a:p>
          <a:p>
            <a:pPr>
              <a:buClr>
                <a:srgbClr val="FAFD00"/>
              </a:buClr>
            </a:pPr>
            <a:r>
              <a:rPr lang="en-US" b="1" dirty="0"/>
              <a:t>  CO-PA  Sales &amp; Profitability Analysis</a:t>
            </a:r>
          </a:p>
          <a:p>
            <a:pPr>
              <a:buClr>
                <a:srgbClr val="FAFD00"/>
              </a:buClr>
            </a:pPr>
            <a:r>
              <a:rPr lang="en-US" b="1" dirty="0"/>
              <a:t>  CO-ABC  Activity Based Costing </a:t>
            </a:r>
          </a:p>
        </p:txBody>
      </p:sp>
      <p:sp>
        <p:nvSpPr>
          <p:cNvPr id="9" name="Rectangle 61"/>
          <p:cNvSpPr>
            <a:spLocks noChangeArrowheads="1"/>
          </p:cNvSpPr>
          <p:nvPr/>
        </p:nvSpPr>
        <p:spPr bwMode="auto">
          <a:xfrm>
            <a:off x="4451684" y="2895601"/>
            <a:ext cx="4028741" cy="551433"/>
          </a:xfrm>
          <a:prstGeom prst="rect">
            <a:avLst/>
          </a:prstGeom>
          <a:noFill/>
          <a:ln w="12700">
            <a:noFill/>
            <a:miter lim="800000"/>
            <a:headEnd/>
            <a:tailEnd/>
          </a:ln>
          <a:effectLst/>
        </p:spPr>
        <p:txBody>
          <a:bodyPr wrap="square" lIns="90488" tIns="44450" rIns="90488" bIns="44450">
            <a:spAutoFit/>
          </a:bodyPr>
          <a:lstStyle/>
          <a:p>
            <a:pPr>
              <a:buClr>
                <a:srgbClr val="FAFD00"/>
              </a:buClr>
              <a:defRPr/>
            </a:pPr>
            <a:r>
              <a:rPr lang="en-US" b="1" dirty="0">
                <a:effectLst>
                  <a:outerShdw blurRad="38100" dist="38100" dir="2700000" algn="tl">
                    <a:srgbClr val="FFFFFF"/>
                  </a:outerShdw>
                </a:effectLst>
                <a:latin typeface="Arial" charset="0"/>
              </a:rPr>
              <a:t>  EC-PCA  Profit Center Accounting</a:t>
            </a:r>
          </a:p>
          <a:p>
            <a:pPr>
              <a:buClr>
                <a:srgbClr val="FAFD00"/>
              </a:buClr>
              <a:defRPr/>
            </a:pPr>
            <a:r>
              <a:rPr lang="en-US" b="1" dirty="0">
                <a:effectLst>
                  <a:outerShdw blurRad="38100" dist="38100" dir="2700000" algn="tl">
                    <a:srgbClr val="FFFFFF"/>
                  </a:outerShdw>
                </a:effectLst>
                <a:latin typeface="Arial" charset="0"/>
              </a:rPr>
              <a:t>  EC-EIS  Executive Information System</a:t>
            </a:r>
          </a:p>
        </p:txBody>
      </p:sp>
      <p:sp>
        <p:nvSpPr>
          <p:cNvPr id="11" name="Rectangle 62"/>
          <p:cNvSpPr>
            <a:spLocks noChangeArrowheads="1"/>
          </p:cNvSpPr>
          <p:nvPr/>
        </p:nvSpPr>
        <p:spPr bwMode="auto">
          <a:xfrm>
            <a:off x="4612106" y="2638926"/>
            <a:ext cx="3882190" cy="335989"/>
          </a:xfrm>
          <a:prstGeom prst="rect">
            <a:avLst/>
          </a:prstGeom>
          <a:noFill/>
          <a:ln w="12700">
            <a:noFill/>
            <a:miter lim="800000"/>
            <a:headEnd/>
            <a:tailEnd/>
          </a:ln>
          <a:effectLst/>
        </p:spPr>
        <p:txBody>
          <a:bodyPr wrap="square" lIns="90488" tIns="44450" rIns="90488" bIns="44450">
            <a:spAutoFit/>
          </a:bodyPr>
          <a:lstStyle/>
          <a:p>
            <a:pPr>
              <a:defRPr/>
            </a:pPr>
            <a:r>
              <a:rPr lang="en-US" sz="1600" b="1" dirty="0">
                <a:solidFill>
                  <a:schemeClr val="tx2"/>
                </a:solidFill>
                <a:effectLst>
                  <a:outerShdw blurRad="38100" dist="38100" dir="2700000" algn="tl">
                    <a:srgbClr val="C0C0C0"/>
                  </a:outerShdw>
                </a:effectLst>
                <a:latin typeface="Arial" charset="0"/>
              </a:rPr>
              <a:t>    </a:t>
            </a:r>
            <a:r>
              <a:rPr lang="en-US" sz="1600" b="1" dirty="0">
                <a:effectLst>
                  <a:outerShdw blurRad="38100" dist="38100" dir="2700000" algn="tl">
                    <a:srgbClr val="C0C0C0"/>
                  </a:outerShdw>
                </a:effectLst>
                <a:latin typeface="Arial" charset="0"/>
              </a:rPr>
              <a:t>EC - Enterprise Controlling</a:t>
            </a:r>
          </a:p>
        </p:txBody>
      </p:sp>
      <p:sp>
        <p:nvSpPr>
          <p:cNvPr id="13" name="Rectangle 54"/>
          <p:cNvSpPr>
            <a:spLocks noChangeArrowheads="1"/>
          </p:cNvSpPr>
          <p:nvPr/>
        </p:nvSpPr>
        <p:spPr bwMode="auto">
          <a:xfrm>
            <a:off x="4636168" y="3416969"/>
            <a:ext cx="4058653" cy="520655"/>
          </a:xfrm>
          <a:prstGeom prst="rect">
            <a:avLst/>
          </a:prstGeom>
          <a:noFill/>
          <a:ln w="12700">
            <a:noFill/>
            <a:miter lim="800000"/>
            <a:headEnd/>
            <a:tailEnd/>
          </a:ln>
        </p:spPr>
        <p:txBody>
          <a:bodyPr wrap="square" lIns="90488" tIns="44450" rIns="90488" bIns="44450">
            <a:spAutoFit/>
          </a:bodyPr>
          <a:lstStyle/>
          <a:p>
            <a:r>
              <a:rPr lang="en-US" sz="1400" b="1" dirty="0"/>
              <a:t>IM - Investment Management</a:t>
            </a:r>
          </a:p>
          <a:p>
            <a:r>
              <a:rPr lang="en-US" sz="1400" b="1" dirty="0"/>
              <a:t>FM-Funds Management</a:t>
            </a:r>
          </a:p>
        </p:txBody>
      </p:sp>
      <p:sp>
        <p:nvSpPr>
          <p:cNvPr id="14" name="Rectangle 72"/>
          <p:cNvSpPr>
            <a:spLocks noChangeArrowheads="1"/>
          </p:cNvSpPr>
          <p:nvPr/>
        </p:nvSpPr>
        <p:spPr bwMode="auto">
          <a:xfrm>
            <a:off x="4716379" y="4034178"/>
            <a:ext cx="3818021" cy="323165"/>
          </a:xfrm>
          <a:prstGeom prst="rect">
            <a:avLst/>
          </a:prstGeom>
          <a:solidFill>
            <a:srgbClr val="CCFFFF">
              <a:alpha val="0"/>
            </a:srgbClr>
          </a:solidFill>
          <a:ln w="12700">
            <a:solidFill>
              <a:schemeClr val="tx1"/>
            </a:solidFill>
            <a:miter lim="800000"/>
            <a:headEnd/>
            <a:tailEnd/>
          </a:ln>
        </p:spPr>
        <p:txBody>
          <a:bodyPr wrap="square" anchor="ctr">
            <a:spAutoFit/>
          </a:bodyPr>
          <a:lstStyle/>
          <a:p>
            <a:r>
              <a:rPr lang="en-US" b="1" dirty="0"/>
              <a:t>IM- FA – Tangible Fixed Assets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frsf1rns.corp.capgemini.com\SC2-Delivery\200 - Qualité, Méthodes\280 - Lean\03 - Method &amp; Materials\Training\Images\967283-comment-se-remettre-en-question.jpg"/>
          <p:cNvPicPr>
            <a:picLocks noGrp="1" noChangeAspect="1" noChangeArrowheads="1"/>
          </p:cNvPicPr>
          <p:nvPr>
            <p:ph idx="1"/>
          </p:nvPr>
        </p:nvPicPr>
        <p:blipFill>
          <a:blip r:embed="rId2" cstate="email"/>
          <a:srcRect/>
          <a:stretch>
            <a:fillRect/>
          </a:stretch>
        </p:blipFill>
        <p:spPr bwMode="auto">
          <a:xfrm>
            <a:off x="0" y="0"/>
            <a:ext cx="9144000" cy="5143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81678" y="775802"/>
            <a:ext cx="4755293" cy="2954912"/>
          </a:xfrm>
          <a:prstGeom prst="rect">
            <a:avLst/>
          </a:prstGeom>
        </p:spPr>
      </p:pic>
      <p:sp>
        <p:nvSpPr>
          <p:cNvPr id="3" name="Title 2"/>
          <p:cNvSpPr>
            <a:spLocks noGrp="1"/>
          </p:cNvSpPr>
          <p:nvPr>
            <p:ph type="title"/>
          </p:nvPr>
        </p:nvSpPr>
        <p:spPr/>
        <p:txBody>
          <a:bodyPr/>
          <a:lstStyle/>
          <a:p>
            <a:r>
              <a:rPr lang="en-US" dirty="0"/>
              <a:t>Introduction to ERP </a:t>
            </a:r>
          </a:p>
        </p:txBody>
      </p:sp>
    </p:spTree>
    <p:extLst>
      <p:ext uri="{BB962C8B-B14F-4D97-AF65-F5344CB8AC3E}">
        <p14:creationId xmlns:p14="http://schemas.microsoft.com/office/powerpoint/2010/main" val="61550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a:xfrm>
            <a:off x="-99527" y="138111"/>
            <a:ext cx="8262453" cy="647701"/>
          </a:xfrm>
        </p:spPr>
        <p:txBody>
          <a:bodyPr/>
          <a:lstStyle/>
          <a:p>
            <a:pPr algn="ctr"/>
            <a:r>
              <a:rPr lang="en-US" altLang="en-US" b="1" dirty="0"/>
              <a:t>ERP Vendors</a:t>
            </a:r>
          </a:p>
        </p:txBody>
      </p:sp>
      <p:sp>
        <p:nvSpPr>
          <p:cNvPr id="3" name="Slide Number Placeholder 2"/>
          <p:cNvSpPr>
            <a:spLocks noGrp="1"/>
          </p:cNvSpPr>
          <p:nvPr>
            <p:ph type="sldNum" sz="quarter" idx="10"/>
          </p:nvPr>
        </p:nvSpPr>
        <p:spPr/>
        <p:txBody>
          <a:bodyPr/>
          <a:lstStyle/>
          <a:p>
            <a:pPr>
              <a:defRPr/>
            </a:pPr>
            <a:endParaRPr lang="en-US" altLang="en-US"/>
          </a:p>
          <a:p>
            <a:pPr>
              <a:defRPr/>
            </a:pPr>
            <a:fld id="{DDE6DF41-5F32-4264-B36F-0F4CD435BBD3}" type="slidenum">
              <a:rPr lang="en-US" altLang="en-US" smtClean="0"/>
              <a:pPr>
                <a:defRPr/>
              </a:pPr>
              <a:t>5</a:t>
            </a:fld>
            <a:endParaRPr lang="en-US" altLang="en-US"/>
          </a:p>
        </p:txBody>
      </p:sp>
      <p:pic>
        <p:nvPicPr>
          <p:cNvPr id="33796" name="Picture 4"/>
          <p:cNvPicPr>
            <a:picLocks noChangeAspect="1" noChangeArrowheads="1"/>
          </p:cNvPicPr>
          <p:nvPr/>
        </p:nvPicPr>
        <p:blipFill>
          <a:blip r:embed="rId3" cstate="print"/>
          <a:srcRect/>
          <a:stretch>
            <a:fillRect/>
          </a:stretch>
        </p:blipFill>
        <p:spPr bwMode="auto">
          <a:xfrm>
            <a:off x="4572000" y="1600201"/>
            <a:ext cx="1809750" cy="1107281"/>
          </a:xfrm>
          <a:prstGeom prst="rect">
            <a:avLst/>
          </a:prstGeom>
          <a:noFill/>
          <a:ln w="9525">
            <a:noFill/>
            <a:miter lim="800000"/>
            <a:headEnd/>
            <a:tailEnd/>
          </a:ln>
        </p:spPr>
      </p:pic>
      <p:pic>
        <p:nvPicPr>
          <p:cNvPr id="33797" name="Picture 5">
            <a:hlinkClick r:id="rId4"/>
          </p:cNvPr>
          <p:cNvPicPr>
            <a:picLocks noChangeAspect="1" noChangeArrowheads="1"/>
          </p:cNvPicPr>
          <p:nvPr/>
        </p:nvPicPr>
        <p:blipFill>
          <a:blip r:embed="rId5" cstate="print"/>
          <a:srcRect/>
          <a:stretch>
            <a:fillRect/>
          </a:stretch>
        </p:blipFill>
        <p:spPr bwMode="auto">
          <a:xfrm>
            <a:off x="575555" y="2058590"/>
            <a:ext cx="2933700" cy="1285875"/>
          </a:xfrm>
          <a:prstGeom prst="rect">
            <a:avLst/>
          </a:prstGeom>
          <a:noFill/>
          <a:ln w="9525">
            <a:noFill/>
            <a:miter lim="800000"/>
            <a:headEnd/>
            <a:tailEnd/>
          </a:ln>
        </p:spPr>
      </p:pic>
      <p:pic>
        <p:nvPicPr>
          <p:cNvPr id="33798" name="Picture 6">
            <a:hlinkClick r:id="rId6"/>
          </p:cNvPr>
          <p:cNvPicPr>
            <a:picLocks noChangeAspect="1" noChangeArrowheads="1"/>
          </p:cNvPicPr>
          <p:nvPr/>
        </p:nvPicPr>
        <p:blipFill>
          <a:blip r:embed="rId7" cstate="print"/>
          <a:srcRect/>
          <a:stretch>
            <a:fillRect/>
          </a:stretch>
        </p:blipFill>
        <p:spPr bwMode="auto">
          <a:xfrm>
            <a:off x="575555" y="627461"/>
            <a:ext cx="3167063" cy="1171575"/>
          </a:xfrm>
          <a:prstGeom prst="rect">
            <a:avLst/>
          </a:prstGeom>
          <a:noFill/>
          <a:ln w="9525">
            <a:noFill/>
            <a:miter lim="800000"/>
            <a:headEnd/>
            <a:tailEnd/>
          </a:ln>
        </p:spPr>
      </p:pic>
      <p:pic>
        <p:nvPicPr>
          <p:cNvPr id="33799" name="Picture 7">
            <a:hlinkClick r:id="rId8"/>
          </p:cNvPr>
          <p:cNvPicPr>
            <a:picLocks noChangeAspect="1" noChangeArrowheads="1"/>
          </p:cNvPicPr>
          <p:nvPr/>
        </p:nvPicPr>
        <p:blipFill>
          <a:blip r:embed="rId9" cstate="print"/>
          <a:srcRect/>
          <a:stretch>
            <a:fillRect/>
          </a:stretch>
        </p:blipFill>
        <p:spPr bwMode="auto">
          <a:xfrm>
            <a:off x="5257800" y="1143001"/>
            <a:ext cx="3219450" cy="297656"/>
          </a:xfrm>
          <a:prstGeom prst="rect">
            <a:avLst/>
          </a:prstGeom>
          <a:noFill/>
          <a:ln w="9525">
            <a:noFill/>
            <a:miter lim="800000"/>
            <a:headEnd/>
            <a:tailEnd/>
          </a:ln>
        </p:spPr>
      </p:pic>
      <p:pic>
        <p:nvPicPr>
          <p:cNvPr id="33800" name="Picture 8">
            <a:hlinkClick r:id="rId10"/>
          </p:cNvPr>
          <p:cNvPicPr>
            <a:picLocks noChangeAspect="1" noChangeArrowheads="1"/>
          </p:cNvPicPr>
          <p:nvPr/>
        </p:nvPicPr>
        <p:blipFill>
          <a:blip r:embed="rId11" cstate="print"/>
          <a:srcRect/>
          <a:stretch>
            <a:fillRect/>
          </a:stretch>
        </p:blipFill>
        <p:spPr bwMode="auto">
          <a:xfrm>
            <a:off x="3962401" y="3769519"/>
            <a:ext cx="4200525" cy="588169"/>
          </a:xfrm>
          <a:prstGeom prst="rect">
            <a:avLst/>
          </a:prstGeom>
          <a:noFill/>
          <a:ln w="9525">
            <a:noFill/>
            <a:miter lim="800000"/>
            <a:headEnd/>
            <a:tailEnd/>
          </a:ln>
        </p:spPr>
      </p:pic>
      <p:pic>
        <p:nvPicPr>
          <p:cNvPr id="33801" name="Picture 9"/>
          <p:cNvPicPr>
            <a:picLocks noChangeAspect="1" noChangeArrowheads="1"/>
          </p:cNvPicPr>
          <p:nvPr/>
        </p:nvPicPr>
        <p:blipFill>
          <a:blip r:embed="rId12" cstate="print"/>
          <a:srcRect/>
          <a:stretch>
            <a:fillRect/>
          </a:stretch>
        </p:blipFill>
        <p:spPr bwMode="auto">
          <a:xfrm>
            <a:off x="955295" y="3190875"/>
            <a:ext cx="2333625" cy="1166813"/>
          </a:xfrm>
          <a:prstGeom prst="rect">
            <a:avLst/>
          </a:prstGeom>
          <a:noFill/>
          <a:ln w="9525">
            <a:noFill/>
            <a:miter lim="800000"/>
            <a:headEnd/>
            <a:tailEnd/>
          </a:ln>
        </p:spPr>
      </p:pic>
      <p:pic>
        <p:nvPicPr>
          <p:cNvPr id="33802" name="Picture 10"/>
          <p:cNvPicPr>
            <a:picLocks noChangeAspect="1" noChangeArrowheads="1"/>
          </p:cNvPicPr>
          <p:nvPr/>
        </p:nvPicPr>
        <p:blipFill>
          <a:blip r:embed="rId13" cstate="print"/>
          <a:srcRect/>
          <a:stretch>
            <a:fillRect/>
          </a:stretch>
        </p:blipFill>
        <p:spPr bwMode="auto">
          <a:xfrm>
            <a:off x="7210425" y="2096690"/>
            <a:ext cx="1266825" cy="950119"/>
          </a:xfrm>
          <a:prstGeom prst="rect">
            <a:avLst/>
          </a:prstGeom>
          <a:noFill/>
          <a:ln w="9525">
            <a:noFill/>
            <a:miter lim="800000"/>
            <a:headEnd/>
            <a:tailEnd/>
          </a:ln>
        </p:spPr>
      </p:pic>
    </p:spTree>
    <p:extLst>
      <p:ext uri="{BB962C8B-B14F-4D97-AF65-F5344CB8AC3E}">
        <p14:creationId xmlns:p14="http://schemas.microsoft.com/office/powerpoint/2010/main" val="275979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stretch>
            <a:fillRect/>
          </a:stretch>
        </p:blipFill>
        <p:spPr>
          <a:xfrm>
            <a:off x="1676900" y="1126856"/>
            <a:ext cx="4703852" cy="3103514"/>
          </a:xfrm>
          <a:prstGeom prst="rect">
            <a:avLst/>
          </a:prstGeom>
          <a:ln>
            <a:solidFill>
              <a:schemeClr val="accent1"/>
            </a:solidFill>
          </a:ln>
        </p:spPr>
      </p:pic>
      <p:sp>
        <p:nvSpPr>
          <p:cNvPr id="3" name="Title 2"/>
          <p:cNvSpPr>
            <a:spLocks noGrp="1"/>
          </p:cNvSpPr>
          <p:nvPr>
            <p:ph type="title"/>
          </p:nvPr>
        </p:nvSpPr>
        <p:spPr/>
        <p:txBody>
          <a:bodyPr/>
          <a:lstStyle/>
          <a:p>
            <a:r>
              <a:rPr lang="en-US" dirty="0"/>
              <a:t>Introduction to ERP </a:t>
            </a:r>
          </a:p>
        </p:txBody>
      </p:sp>
    </p:spTree>
    <p:extLst>
      <p:ext uri="{BB962C8B-B14F-4D97-AF65-F5344CB8AC3E}">
        <p14:creationId xmlns:p14="http://schemas.microsoft.com/office/powerpoint/2010/main" val="114384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05992" y="303612"/>
            <a:ext cx="8262453" cy="471452"/>
          </a:xfrm>
        </p:spPr>
        <p:txBody>
          <a:bodyPr/>
          <a:lstStyle/>
          <a:p>
            <a:r>
              <a:rPr lang="en-US" dirty="0"/>
              <a:t> ERP Overview </a:t>
            </a:r>
          </a:p>
        </p:txBody>
      </p:sp>
      <p:sp>
        <p:nvSpPr>
          <p:cNvPr id="7" name="Content Placeholder 6">
            <a:extLst>
              <a:ext uri="{FF2B5EF4-FFF2-40B4-BE49-F238E27FC236}">
                <a16:creationId xmlns:a16="http://schemas.microsoft.com/office/drawing/2014/main" id="{F7FF458A-FDE1-4F06-95E0-12F07CE15356}"/>
              </a:ext>
            </a:extLst>
          </p:cNvPr>
          <p:cNvSpPr>
            <a:spLocks noGrp="1"/>
          </p:cNvSpPr>
          <p:nvPr>
            <p:ph idx="1"/>
          </p:nvPr>
        </p:nvSpPr>
        <p:spPr>
          <a:xfrm>
            <a:off x="305992" y="687977"/>
            <a:ext cx="8141322" cy="3543775"/>
          </a:xfrm>
        </p:spPr>
        <p:txBody>
          <a:bodyPr/>
          <a:lstStyle/>
          <a:p>
            <a:pPr marL="285750" indent="-285750" algn="just">
              <a:buFont typeface="Arial" panose="020B0604020202020204" pitchFamily="34" charset="0"/>
              <a:buChar char="•"/>
              <a:defRPr/>
            </a:pPr>
            <a:endParaRPr lang="en-US" altLang="en-US" dirty="0"/>
          </a:p>
          <a:p>
            <a:pPr marL="285750" indent="-285750" algn="just">
              <a:buFont typeface="Arial" panose="020B0604020202020204" pitchFamily="34" charset="0"/>
              <a:buChar char="•"/>
              <a:defRPr/>
            </a:pPr>
            <a:r>
              <a:rPr lang="en-US" altLang="en-US" dirty="0"/>
              <a:t>Is a high-end sophisticated software solution that  reduces the pressure and workload of the managers</a:t>
            </a:r>
          </a:p>
          <a:p>
            <a:pPr marL="285750" indent="-285750" algn="just">
              <a:buFont typeface="Arial" panose="020B0604020202020204" pitchFamily="34" charset="0"/>
              <a:buChar char="•"/>
              <a:defRPr/>
            </a:pPr>
            <a:r>
              <a:rPr lang="en-US" altLang="en-US" dirty="0"/>
              <a:t>Provides accurate, timely information for taking appropriate business decisions. </a:t>
            </a:r>
          </a:p>
          <a:p>
            <a:pPr marL="285750" indent="-285750" algn="just">
              <a:buFont typeface="Arial" panose="020B0604020202020204" pitchFamily="34" charset="0"/>
              <a:buChar char="•"/>
              <a:defRPr/>
            </a:pPr>
            <a:r>
              <a:rPr lang="en-US" altLang="en-US" dirty="0"/>
              <a:t>Managers with knowledge of ERP will be able to achieve their  targets and goals by proper implementation of ERP system in their organization. </a:t>
            </a:r>
          </a:p>
          <a:p>
            <a:pPr marL="285750" indent="-285750" algn="just">
              <a:buFont typeface="Arial" panose="020B0604020202020204" pitchFamily="34" charset="0"/>
              <a:buChar char="•"/>
              <a:defRPr/>
            </a:pPr>
            <a:r>
              <a:rPr lang="en-US" altLang="en-US" dirty="0"/>
              <a:t>In fact managers are expected to translate the business rules and requirements for mapping them into ERP software. </a:t>
            </a:r>
          </a:p>
          <a:p>
            <a:pPr marL="285750" indent="-285750" algn="just">
              <a:buFont typeface="Arial" panose="020B0604020202020204" pitchFamily="34" charset="0"/>
              <a:buChar char="•"/>
              <a:defRPr/>
            </a:pPr>
            <a:r>
              <a:rPr lang="en-US" altLang="en-US" dirty="0"/>
              <a:t>Implementation of ERP solutions is one of the largest drivers of growth in the consultancy business.</a:t>
            </a:r>
          </a:p>
          <a:p>
            <a:pPr marL="285750" indent="-285750" algn="just">
              <a:buFont typeface="Arial" panose="020B0604020202020204" pitchFamily="34" charset="0"/>
              <a:buChar char="•"/>
              <a:defRPr/>
            </a:pPr>
            <a:r>
              <a:rPr lang="en-US" altLang="en-US" dirty="0"/>
              <a:t>ERP automates the tasks involved in performing a business process.</a:t>
            </a:r>
          </a:p>
          <a:p>
            <a:pPr marL="285750" indent="-285750" algn="just">
              <a:buFont typeface="Arial" panose="020B0604020202020204" pitchFamily="34" charset="0"/>
              <a:buChar char="•"/>
              <a:defRPr/>
            </a:pPr>
            <a:endParaRPr lang="en-US" altLang="en-US" dirty="0">
              <a:latin typeface="Tahoma" pitchFamily="34" charset="0"/>
            </a:endParaRPr>
          </a:p>
          <a:p>
            <a:pPr algn="just">
              <a:spcAft>
                <a:spcPct val="50000"/>
              </a:spcAft>
              <a:buClr>
                <a:srgbClr val="273C82"/>
              </a:buClr>
              <a:buSzPct val="75000"/>
              <a:buFont typeface="Wingdings" panose="05000000000000000000" pitchFamily="2" charset="2"/>
              <a:buChar char="q"/>
              <a:defRPr/>
            </a:pPr>
            <a:endParaRPr lang="en-US" altLang="en-US" sz="1600" dirty="0"/>
          </a:p>
          <a:p>
            <a:pPr>
              <a:spcAft>
                <a:spcPct val="50000"/>
              </a:spcAft>
              <a:buClr>
                <a:srgbClr val="273C82"/>
              </a:buClr>
              <a:buSzPct val="75000"/>
              <a:buFont typeface="Wingdings" panose="05000000000000000000" pitchFamily="2" charset="2"/>
              <a:buChar char="q"/>
              <a:defRPr/>
            </a:pPr>
            <a:endParaRPr lang="en-US" altLang="en-US" sz="1200" dirty="0"/>
          </a:p>
          <a:p>
            <a:endParaRPr lang="en-US" dirty="0"/>
          </a:p>
        </p:txBody>
      </p:sp>
    </p:spTree>
    <p:extLst>
      <p:ext uri="{BB962C8B-B14F-4D97-AF65-F5344CB8AC3E}">
        <p14:creationId xmlns:p14="http://schemas.microsoft.com/office/powerpoint/2010/main" val="411121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05992" y="303612"/>
            <a:ext cx="8262453" cy="471452"/>
          </a:xfrm>
        </p:spPr>
        <p:txBody>
          <a:bodyPr/>
          <a:lstStyle/>
          <a:p>
            <a:r>
              <a:rPr lang="en-US" dirty="0"/>
              <a:t> ERP Extension  </a:t>
            </a:r>
          </a:p>
        </p:txBody>
      </p:sp>
      <p:sp>
        <p:nvSpPr>
          <p:cNvPr id="7" name="Content Placeholder 6">
            <a:extLst>
              <a:ext uri="{FF2B5EF4-FFF2-40B4-BE49-F238E27FC236}">
                <a16:creationId xmlns:a16="http://schemas.microsoft.com/office/drawing/2014/main" id="{F7FF458A-FDE1-4F06-95E0-12F07CE15356}"/>
              </a:ext>
            </a:extLst>
          </p:cNvPr>
          <p:cNvSpPr>
            <a:spLocks noGrp="1"/>
          </p:cNvSpPr>
          <p:nvPr>
            <p:ph idx="1"/>
          </p:nvPr>
        </p:nvSpPr>
        <p:spPr>
          <a:xfrm>
            <a:off x="305992" y="687977"/>
            <a:ext cx="8141322" cy="3543775"/>
          </a:xfrm>
        </p:spPr>
        <p:txBody>
          <a:bodyPr/>
          <a:lstStyle/>
          <a:p>
            <a:pPr marL="285750" indent="-285750" algn="just">
              <a:buFont typeface="Arial" panose="020B0604020202020204" pitchFamily="34" charset="0"/>
              <a:buChar char="•"/>
              <a:defRPr/>
            </a:pPr>
            <a:endParaRPr lang="en-US" altLang="en-US" dirty="0"/>
          </a:p>
          <a:p>
            <a:pPr marL="285750" indent="-285750">
              <a:lnSpc>
                <a:spcPct val="150000"/>
              </a:lnSpc>
              <a:buFont typeface="Arial" panose="020B0604020202020204" pitchFamily="34" charset="0"/>
              <a:buChar char="•"/>
            </a:pPr>
            <a:r>
              <a:rPr lang="en-US" altLang="en-US" dirty="0"/>
              <a:t>Web Enable</a:t>
            </a:r>
          </a:p>
          <a:p>
            <a:pPr marL="285750" indent="-285750">
              <a:lnSpc>
                <a:spcPct val="150000"/>
              </a:lnSpc>
              <a:buFont typeface="Arial" panose="020B0604020202020204" pitchFamily="34" charset="0"/>
              <a:buChar char="•"/>
            </a:pPr>
            <a:r>
              <a:rPr lang="en-US" altLang="en-US" dirty="0"/>
              <a:t>Customer Relationship Management (CRM)</a:t>
            </a:r>
          </a:p>
          <a:p>
            <a:pPr marL="285750" indent="-285750">
              <a:lnSpc>
                <a:spcPct val="150000"/>
              </a:lnSpc>
              <a:buFont typeface="Arial" panose="020B0604020202020204" pitchFamily="34" charset="0"/>
              <a:buChar char="•"/>
            </a:pPr>
            <a:r>
              <a:rPr lang="en-US" altLang="en-US" dirty="0"/>
              <a:t>Supply Chain Management (SCM)</a:t>
            </a:r>
          </a:p>
          <a:p>
            <a:pPr marL="285750" indent="-285750">
              <a:lnSpc>
                <a:spcPct val="150000"/>
              </a:lnSpc>
              <a:buFont typeface="Arial" panose="020B0604020202020204" pitchFamily="34" charset="0"/>
              <a:buChar char="•"/>
            </a:pPr>
            <a:r>
              <a:rPr lang="en-US" altLang="en-US" dirty="0"/>
              <a:t>Strategic Enterprise Management (SEM)</a:t>
            </a:r>
          </a:p>
          <a:p>
            <a:pPr marL="285750" indent="-285750">
              <a:lnSpc>
                <a:spcPct val="150000"/>
              </a:lnSpc>
              <a:buFont typeface="Arial" panose="020B0604020202020204" pitchFamily="34" charset="0"/>
              <a:buChar char="•"/>
            </a:pPr>
            <a:r>
              <a:rPr lang="en-US" altLang="en-US" dirty="0"/>
              <a:t>Business Information Warehouse (BIW)</a:t>
            </a:r>
          </a:p>
          <a:p>
            <a:pPr marL="285750" indent="-285750">
              <a:lnSpc>
                <a:spcPct val="150000"/>
              </a:lnSpc>
              <a:buFont typeface="Arial" panose="020B0604020202020204" pitchFamily="34" charset="0"/>
              <a:buChar char="•"/>
            </a:pPr>
            <a:r>
              <a:rPr lang="en-US" altLang="en-US" dirty="0"/>
              <a:t>Knowledge Management (KM)</a:t>
            </a:r>
          </a:p>
          <a:p>
            <a:pPr marL="285750" indent="-285750">
              <a:lnSpc>
                <a:spcPct val="150000"/>
              </a:lnSpc>
              <a:buFont typeface="Arial" panose="020B0604020202020204" pitchFamily="34" charset="0"/>
              <a:buChar char="•"/>
            </a:pPr>
            <a:r>
              <a:rPr lang="en-US" altLang="en-US" dirty="0"/>
              <a:t>So on … </a:t>
            </a:r>
          </a:p>
          <a:p>
            <a:pPr algn="just">
              <a:spcAft>
                <a:spcPct val="50000"/>
              </a:spcAft>
              <a:buClr>
                <a:srgbClr val="273C82"/>
              </a:buClr>
              <a:buSzPct val="75000"/>
              <a:buFont typeface="Wingdings" panose="05000000000000000000" pitchFamily="2" charset="2"/>
              <a:buChar char="q"/>
              <a:defRPr/>
            </a:pPr>
            <a:endParaRPr lang="en-US" altLang="en-US" sz="1600" dirty="0"/>
          </a:p>
          <a:p>
            <a:pPr>
              <a:spcAft>
                <a:spcPct val="50000"/>
              </a:spcAft>
              <a:buClr>
                <a:srgbClr val="273C82"/>
              </a:buClr>
              <a:buSzPct val="75000"/>
              <a:buFont typeface="Wingdings" panose="05000000000000000000" pitchFamily="2" charset="2"/>
              <a:buChar char="q"/>
              <a:defRPr/>
            </a:pPr>
            <a:endParaRPr lang="en-US" altLang="en-US" sz="1200" dirty="0"/>
          </a:p>
          <a:p>
            <a:endParaRPr lang="en-US" dirty="0"/>
          </a:p>
        </p:txBody>
      </p:sp>
    </p:spTree>
    <p:extLst>
      <p:ext uri="{BB962C8B-B14F-4D97-AF65-F5344CB8AC3E}">
        <p14:creationId xmlns:p14="http://schemas.microsoft.com/office/powerpoint/2010/main" val="281261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05992" y="303612"/>
            <a:ext cx="8262453" cy="471452"/>
          </a:xfrm>
        </p:spPr>
        <p:txBody>
          <a:bodyPr/>
          <a:lstStyle/>
          <a:p>
            <a:r>
              <a:rPr lang="en-US" b="1" dirty="0"/>
              <a:t> ERP Functional Systems   </a:t>
            </a:r>
          </a:p>
        </p:txBody>
      </p:sp>
      <p:sp>
        <p:nvSpPr>
          <p:cNvPr id="7" name="Content Placeholder 6">
            <a:extLst>
              <a:ext uri="{FF2B5EF4-FFF2-40B4-BE49-F238E27FC236}">
                <a16:creationId xmlns:a16="http://schemas.microsoft.com/office/drawing/2014/main" id="{F7FF458A-FDE1-4F06-95E0-12F07CE15356}"/>
              </a:ext>
            </a:extLst>
          </p:cNvPr>
          <p:cNvSpPr>
            <a:spLocks noGrp="1"/>
          </p:cNvSpPr>
          <p:nvPr>
            <p:ph idx="1"/>
          </p:nvPr>
        </p:nvSpPr>
        <p:spPr>
          <a:xfrm>
            <a:off x="305992" y="687977"/>
            <a:ext cx="6739242" cy="3808444"/>
          </a:xfrm>
        </p:spPr>
        <p:txBody>
          <a:bodyPr>
            <a:normAutofit/>
          </a:bodyPr>
          <a:lstStyle/>
          <a:p>
            <a:pPr marL="285750" indent="-285750">
              <a:buFont typeface="Arial" panose="020B0604020202020204" pitchFamily="34" charset="0"/>
              <a:buChar char="•"/>
              <a:defRPr/>
            </a:pPr>
            <a:r>
              <a:rPr lang="en-US" altLang="en-US" sz="1500" dirty="0"/>
              <a:t>Typically contained within a department</a:t>
            </a:r>
          </a:p>
          <a:p>
            <a:pPr marL="285750" indent="-285750">
              <a:buFont typeface="Arial" panose="020B0604020202020204" pitchFamily="34" charset="0"/>
              <a:buChar char="•"/>
              <a:defRPr/>
            </a:pPr>
            <a:r>
              <a:rPr lang="en-US" altLang="en-US" sz="1500" dirty="0"/>
              <a:t>Islands of automation</a:t>
            </a:r>
          </a:p>
          <a:p>
            <a:pPr marL="285750" indent="-285750">
              <a:buFont typeface="Arial" panose="020B0604020202020204" pitchFamily="34" charset="0"/>
              <a:buChar char="•"/>
              <a:defRPr/>
            </a:pPr>
            <a:r>
              <a:rPr lang="en-US" altLang="en-US" sz="1500" dirty="0"/>
              <a:t>Applications independently developed and deployed</a:t>
            </a:r>
          </a:p>
          <a:p>
            <a:pPr marL="285750" indent="-285750">
              <a:buFont typeface="Arial" panose="020B0604020202020204" pitchFamily="34" charset="0"/>
              <a:buChar char="•"/>
              <a:defRPr/>
            </a:pPr>
            <a:r>
              <a:rPr lang="en-US" altLang="en-US" sz="1500" dirty="0"/>
              <a:t>Driving force: availability of mini-computers</a:t>
            </a:r>
          </a:p>
          <a:p>
            <a:pPr>
              <a:defRPr/>
            </a:pPr>
            <a:endParaRPr lang="en-US" altLang="en-US" sz="1500" b="1" u="sng" dirty="0"/>
          </a:p>
          <a:p>
            <a:pPr>
              <a:defRPr/>
            </a:pPr>
            <a:r>
              <a:rPr lang="en-US" altLang="en-US" sz="1500" b="1" u="sng" dirty="0"/>
              <a:t>Applications:</a:t>
            </a:r>
          </a:p>
          <a:p>
            <a:pPr>
              <a:defRPr/>
            </a:pPr>
            <a:endParaRPr lang="en-US" altLang="en-US" sz="1500" b="1" u="sng" dirty="0"/>
          </a:p>
          <a:p>
            <a:pPr marL="285750" indent="-285750">
              <a:buFont typeface="Arial" panose="020B0604020202020204" pitchFamily="34" charset="0"/>
              <a:buChar char="•"/>
              <a:defRPr/>
            </a:pPr>
            <a:r>
              <a:rPr lang="en-US" altLang="en-US" sz="1500" dirty="0"/>
              <a:t>Human resources System</a:t>
            </a:r>
          </a:p>
          <a:p>
            <a:pPr marL="285750" indent="-285750">
              <a:buFont typeface="Arial" panose="020B0604020202020204" pitchFamily="34" charset="0"/>
              <a:buChar char="•"/>
              <a:defRPr/>
            </a:pPr>
            <a:r>
              <a:rPr lang="en-US" altLang="en-US" sz="1500" dirty="0"/>
              <a:t>Accounting and finance systems</a:t>
            </a:r>
          </a:p>
          <a:p>
            <a:pPr marL="285750" indent="-285750">
              <a:buFont typeface="Arial" panose="020B0604020202020204" pitchFamily="34" charset="0"/>
              <a:buChar char="•"/>
              <a:defRPr/>
            </a:pPr>
            <a:r>
              <a:rPr lang="en-US" altLang="en-US" sz="1500" dirty="0"/>
              <a:t>Sales and marketing System</a:t>
            </a:r>
          </a:p>
          <a:p>
            <a:pPr marL="285750" indent="-285750">
              <a:buFont typeface="Arial" panose="020B0604020202020204" pitchFamily="34" charset="0"/>
              <a:buChar char="•"/>
              <a:defRPr/>
            </a:pPr>
            <a:r>
              <a:rPr lang="en-US" altLang="en-US" sz="1500" dirty="0"/>
              <a:t>Operations management System</a:t>
            </a:r>
          </a:p>
          <a:p>
            <a:pPr marL="285750" indent="-285750">
              <a:buFont typeface="Arial" panose="020B0604020202020204" pitchFamily="34" charset="0"/>
              <a:buChar char="•"/>
              <a:defRPr/>
            </a:pPr>
            <a:r>
              <a:rPr lang="en-US" altLang="en-US" sz="1500" dirty="0"/>
              <a:t>Manufacturing Systems</a:t>
            </a:r>
          </a:p>
          <a:p>
            <a:endParaRPr lang="en-US" dirty="0"/>
          </a:p>
        </p:txBody>
      </p:sp>
    </p:spTree>
    <p:extLst>
      <p:ext uri="{BB962C8B-B14F-4D97-AF65-F5344CB8AC3E}">
        <p14:creationId xmlns:p14="http://schemas.microsoft.com/office/powerpoint/2010/main" val="3335867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3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a85eb2a3-840f-4054-86f6-d41d0c1cba4b"/>
    <ds:schemaRef ds:uri="http://schemas.microsoft.com/office/2006/documentManagement/types"/>
    <ds:schemaRef ds:uri="http://schemas.microsoft.com/office/infopath/2007/PartnerControls"/>
    <ds:schemaRef ds:uri="http://purl.org/dc/elements/1.1/"/>
    <ds:schemaRef ds:uri="http://schemas.microsoft.com/office/2006/metadata/properties"/>
    <ds:schemaRef ds:uri="952a6df7-b138-4f89-9bc4-e7a874ea3254"/>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78502</TotalTime>
  <Words>2481</Words>
  <Application>Microsoft Office PowerPoint</Application>
  <PresentationFormat>On-screen Show (16:9)</PresentationFormat>
  <Paragraphs>275</Paragraphs>
  <Slides>37</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Arial</vt:lpstr>
      <vt:lpstr>Arial Bold</vt:lpstr>
      <vt:lpstr>Calibri</vt:lpstr>
      <vt:lpstr>Candara</vt:lpstr>
      <vt:lpstr>Tahoma</vt:lpstr>
      <vt:lpstr>Trebuchet MS</vt:lpstr>
      <vt:lpstr>Verdana</vt:lpstr>
      <vt:lpstr>Wingdings</vt:lpstr>
      <vt:lpstr>3_Content Layouts</vt:lpstr>
      <vt:lpstr>think-cell Slide</vt:lpstr>
      <vt:lpstr>PowerPoint Presentation</vt:lpstr>
      <vt:lpstr>Lesson Objectives</vt:lpstr>
      <vt:lpstr>Introduction to ERP </vt:lpstr>
      <vt:lpstr>Introduction to ERP </vt:lpstr>
      <vt:lpstr>ERP Vendors</vt:lpstr>
      <vt:lpstr>Introduction to ERP </vt:lpstr>
      <vt:lpstr> ERP Overview </vt:lpstr>
      <vt:lpstr> ERP Extension  </vt:lpstr>
      <vt:lpstr> ERP Functional Systems   </vt:lpstr>
      <vt:lpstr>ERP Functional Systems</vt:lpstr>
      <vt:lpstr>ERP Functional Systems</vt:lpstr>
      <vt:lpstr>ERP Functional Systems</vt:lpstr>
      <vt:lpstr>Problems with function based application</vt:lpstr>
      <vt:lpstr>Problems with function based application</vt:lpstr>
      <vt:lpstr>Order fulfillment with ERP</vt:lpstr>
      <vt:lpstr>Order fulfillment with ERP</vt:lpstr>
      <vt:lpstr>An example: Order fulfillment</vt:lpstr>
      <vt:lpstr>Introduction to SAP </vt:lpstr>
      <vt:lpstr>Introduction to SAP </vt:lpstr>
      <vt:lpstr>Introduction to SAP </vt:lpstr>
      <vt:lpstr>Introduction to SAP </vt:lpstr>
      <vt:lpstr>Introduction to SAP </vt:lpstr>
      <vt:lpstr>SAP Landscape</vt:lpstr>
      <vt:lpstr>Why R/3</vt:lpstr>
      <vt:lpstr>SAP Core Modules</vt:lpstr>
      <vt:lpstr>Defining R/3 </vt:lpstr>
      <vt:lpstr>SAP R/3 Architecture </vt:lpstr>
      <vt:lpstr>Application Server Architecture</vt:lpstr>
      <vt:lpstr>Application Server Architecture</vt:lpstr>
      <vt:lpstr>LOGIN IN TO SAP</vt:lpstr>
      <vt:lpstr>LOGIN IN TO SAP</vt:lpstr>
      <vt:lpstr>SAP FI Overview </vt:lpstr>
      <vt:lpstr>Purpose</vt:lpstr>
      <vt:lpstr>Use</vt:lpstr>
      <vt:lpstr>Challenges</vt:lpstr>
      <vt:lpstr>Sub modules in FI /CO</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Pl/SQL</dc:title>
  <dc:creator>Capgemini</dc:creator>
  <cp:lastModifiedBy>Koleshwar, Vandana</cp:lastModifiedBy>
  <cp:revision>1908</cp:revision>
  <dcterms:created xsi:type="dcterms:W3CDTF">2016-10-27T07:09:48Z</dcterms:created>
  <dcterms:modified xsi:type="dcterms:W3CDTF">2018-07-18T04:38:04Z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