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57" r:id="rId5"/>
    <p:sldId id="380" r:id="rId6"/>
    <p:sldId id="381" r:id="rId7"/>
    <p:sldId id="396" r:id="rId8"/>
    <p:sldId id="405" r:id="rId9"/>
    <p:sldId id="406" r:id="rId10"/>
    <p:sldId id="407" r:id="rId11"/>
    <p:sldId id="408" r:id="rId12"/>
    <p:sldId id="409" r:id="rId13"/>
    <p:sldId id="411" r:id="rId14"/>
    <p:sldId id="410" r:id="rId15"/>
    <p:sldId id="412" r:id="rId16"/>
    <p:sldId id="413" r:id="rId17"/>
    <p:sldId id="414" r:id="rId18"/>
    <p:sldId id="415" r:id="rId19"/>
    <p:sldId id="416" r:id="rId20"/>
    <p:sldId id="418" r:id="rId21"/>
    <p:sldId id="417" r:id="rId22"/>
    <p:sldId id="420" r:id="rId23"/>
    <p:sldId id="419" r:id="rId24"/>
    <p:sldId id="421" r:id="rId25"/>
    <p:sldId id="422" r:id="rId26"/>
    <p:sldId id="423" r:id="rId27"/>
    <p:sldId id="424" r:id="rId28"/>
    <p:sldId id="425" r:id="rId29"/>
    <p:sldId id="426"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27" r:id="rId43"/>
    <p:sldId id="429" r:id="rId44"/>
    <p:sldId id="430" r:id="rId45"/>
    <p:sldId id="389" r:id="rId46"/>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FF33"/>
    <a:srgbClr val="99CCFF"/>
    <a:srgbClr val="CCFFCC"/>
    <a:srgbClr val="FFCCFF"/>
    <a:srgbClr val="00FFCC"/>
    <a:srgbClr val="FFFF99"/>
    <a:srgbClr val="CCCCFF"/>
    <a:srgbClr val="CC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7" autoAdjust="0"/>
    <p:restoredTop sz="99834" autoAdjust="0"/>
  </p:normalViewPr>
  <p:slideViewPr>
    <p:cSldViewPr>
      <p:cViewPr varScale="1">
        <p:scale>
          <a:sx n="88" d="100"/>
          <a:sy n="88" d="100"/>
        </p:scale>
        <p:origin x="-151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0"/>
    </p:cViewPr>
  </p:sorterViewPr>
  <p:notesViewPr>
    <p:cSldViewPr>
      <p:cViewPr varScale="1">
        <p:scale>
          <a:sx n="53" d="100"/>
          <a:sy n="53" d="100"/>
        </p:scale>
        <p:origin x="-18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8" y="1962150"/>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8" y="4029075"/>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a:latin typeface="Arial" charset="0"/>
              </a:rPr>
              <a:t>India SAP CoE, Slide </a:t>
            </a:r>
            <a:fld id="{FCEBE5FA-E07D-4C19-BE9D-C6F04A8A0DFB}" type="slidenum">
              <a:rPr lang="en-US" sz="1000">
                <a:latin typeface="Arial" charset="0"/>
              </a:rPr>
              <a:pPr marL="95250" indent="-95250" defTabSz="762000">
                <a:lnSpc>
                  <a:spcPct val="90000"/>
                </a:lnSpc>
                <a:buSzPct val="120000"/>
                <a:buFont typeface="Symbol" pitchFamily="18" charset="2"/>
                <a:buChar char="ã"/>
                <a:defRPr/>
              </a:pPr>
              <a:t>‹#›</a:t>
            </a:fld>
            <a:endParaRPr lang="en-US" sz="1000">
              <a:latin typeface="Arial" charset="0"/>
            </a:endParaRPr>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latin typeface="Arial" charset="0"/>
            </a:endParaRPr>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3078" name="Picture 21" descr="Capgemini"/>
          <p:cNvPicPr>
            <a:picLocks noChangeAspect="1" noChangeArrowheads="1"/>
          </p:cNvPicPr>
          <p:nvPr userDrawn="1"/>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ebsmp209.sap-ag.de/" TargetMode="External"/><Relationship Id="rId2" Type="http://schemas.openxmlformats.org/officeDocument/2006/relationships/hyperlink" Target="http://help.sap.com/saphelp_47x200/helpdata/en/e1/8e51341a06084de10000009b38f83b/frameset.htm/" TargetMode="External"/><Relationship Id="rId1" Type="http://schemas.openxmlformats.org/officeDocument/2006/relationships/slideLayout" Target="../slideLayouts/slideLayout2.xml"/><Relationship Id="rId5" Type="http://schemas.openxmlformats.org/officeDocument/2006/relationships/hyperlink" Target="http://www.sapfans.com/" TargetMode="External"/><Relationship Id="rId4" Type="http://schemas.openxmlformats.org/officeDocument/2006/relationships/hyperlink" Target="http://erpgeni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219200"/>
            <a:ext cx="8715375" cy="1392237"/>
          </a:xfrm>
        </p:spPr>
        <p:txBody>
          <a:bodyPr/>
          <a:lstStyle/>
          <a:p>
            <a:pPr algn="ctr">
              <a:defRPr/>
            </a:pPr>
            <a:r>
              <a:rPr lang="en-US" sz="4000" dirty="0" smtClean="0">
                <a:solidFill>
                  <a:schemeClr val="tx1"/>
                </a:solidFill>
              </a:rPr>
              <a:t>Organizational </a:t>
            </a:r>
            <a:r>
              <a:rPr lang="en-US" sz="4000" dirty="0" smtClean="0">
                <a:solidFill>
                  <a:schemeClr val="tx1"/>
                </a:solidFill>
              </a:rPr>
              <a:t>Elements &amp;  Enterprise Structure </a:t>
            </a:r>
            <a:r>
              <a:rPr lang="en-US" sz="4000" dirty="0">
                <a:solidFill>
                  <a:schemeClr val="tx1"/>
                </a:solidFill>
              </a:rPr>
              <a:t/>
            </a:r>
            <a:br>
              <a:rPr lang="en-US" sz="4000" dirty="0">
                <a:solidFill>
                  <a:schemeClr val="tx1"/>
                </a:solidFill>
              </a:rPr>
            </a:br>
            <a:endParaRPr lang="en-US" sz="4000" dirty="0">
              <a:solidFill>
                <a:schemeClr val="tx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17411" name="Rectangle 3"/>
          <p:cNvSpPr>
            <a:spLocks noGrp="1" noRot="1" noChangeArrowheads="1"/>
          </p:cNvSpPr>
          <p:nvPr>
            <p:ph type="body" sz="half" idx="1"/>
          </p:nvPr>
        </p:nvSpPr>
        <p:spPr>
          <a:xfrm>
            <a:off x="352425" y="1108075"/>
            <a:ext cx="8305800" cy="4953000"/>
          </a:xfrm>
        </p:spPr>
        <p:txBody>
          <a:bodyPr/>
          <a:lstStyle/>
          <a:p>
            <a:pPr marL="0" indent="0">
              <a:buNone/>
            </a:pPr>
            <a:r>
              <a:rPr lang="en-US" sz="1400" dirty="0"/>
              <a:t>PATH: </a:t>
            </a:r>
            <a:r>
              <a:rPr lang="en-US" sz="1400" b="0" dirty="0"/>
              <a:t>SPRO-&gt;Enterprise Structure-&gt;Definition-&gt;financial Accounting-&gt; Edit, Copy, Delete, Check Company Code. </a:t>
            </a:r>
          </a:p>
          <a:p>
            <a:pPr marL="0" indent="0">
              <a:buNone/>
            </a:pPr>
            <a:r>
              <a:rPr lang="en-US" sz="1400" b="0" dirty="0"/>
              <a:t>Click on IMG activity and display following window.</a:t>
            </a:r>
          </a:p>
          <a:p>
            <a:pPr marL="0" indent="0">
              <a:buNone/>
            </a:pPr>
            <a:endParaRPr lang="en-US" sz="1400" b="0" dirty="0">
              <a:effectLst/>
            </a:endParaRPr>
          </a:p>
        </p:txBody>
      </p:sp>
      <p:pic>
        <p:nvPicPr>
          <p:cNvPr id="2" name="Picture 1">
            <a:extLst>
              <a:ext uri="{FF2B5EF4-FFF2-40B4-BE49-F238E27FC236}">
                <a16:creationId xmlns="" xmlns:a16="http://schemas.microsoft.com/office/drawing/2014/main" id="{FC122BB9-4863-4907-B160-7968353ECBB1}"/>
              </a:ext>
            </a:extLst>
          </p:cNvPr>
          <p:cNvPicPr>
            <a:picLocks noChangeAspect="1"/>
          </p:cNvPicPr>
          <p:nvPr/>
        </p:nvPicPr>
        <p:blipFill>
          <a:blip r:embed="rId2" cstate="print"/>
          <a:stretch>
            <a:fillRect/>
          </a:stretch>
        </p:blipFill>
        <p:spPr>
          <a:xfrm>
            <a:off x="333443" y="1979712"/>
            <a:ext cx="4505325" cy="1295400"/>
          </a:xfrm>
          <a:prstGeom prst="rect">
            <a:avLst/>
          </a:prstGeom>
        </p:spPr>
      </p:pic>
      <p:sp>
        <p:nvSpPr>
          <p:cNvPr id="3" name="Rectangle 2">
            <a:extLst>
              <a:ext uri="{FF2B5EF4-FFF2-40B4-BE49-F238E27FC236}">
                <a16:creationId xmlns="" xmlns:a16="http://schemas.microsoft.com/office/drawing/2014/main" id="{0EB868C8-70F1-4983-9275-9495C62CF2D2}"/>
              </a:ext>
            </a:extLst>
          </p:cNvPr>
          <p:cNvSpPr/>
          <p:nvPr/>
        </p:nvSpPr>
        <p:spPr>
          <a:xfrm>
            <a:off x="361949" y="3429000"/>
            <a:ext cx="8429626" cy="523220"/>
          </a:xfrm>
          <a:prstGeom prst="rect">
            <a:avLst/>
          </a:prstGeom>
        </p:spPr>
        <p:txBody>
          <a:bodyPr wrap="square">
            <a:spAutoFit/>
          </a:bodyPr>
          <a:lstStyle/>
          <a:p>
            <a:r>
              <a:rPr lang="en-US" dirty="0">
                <a:latin typeface="TimesNewRomanPSMT"/>
              </a:rPr>
              <a:t>Now double click in “Edit Company Code Data” or select this line and click on chose button               , so it will take to another window now click on New Entries                  in displayed window so it gives following window.</a:t>
            </a:r>
            <a:endParaRPr lang="en-US" dirty="0"/>
          </a:p>
        </p:txBody>
      </p:sp>
      <p:pic>
        <p:nvPicPr>
          <p:cNvPr id="4" name="Picture 3">
            <a:extLst>
              <a:ext uri="{FF2B5EF4-FFF2-40B4-BE49-F238E27FC236}">
                <a16:creationId xmlns="" xmlns:a16="http://schemas.microsoft.com/office/drawing/2014/main" id="{F2D11943-2BC5-4344-9F6C-847AD3F421BA}"/>
              </a:ext>
            </a:extLst>
          </p:cNvPr>
          <p:cNvPicPr>
            <a:picLocks noChangeAspect="1"/>
          </p:cNvPicPr>
          <p:nvPr/>
        </p:nvPicPr>
        <p:blipFill>
          <a:blip r:embed="rId3" cstate="print"/>
          <a:stretch>
            <a:fillRect/>
          </a:stretch>
        </p:blipFill>
        <p:spPr>
          <a:xfrm>
            <a:off x="7086600" y="3494986"/>
            <a:ext cx="650850" cy="179177"/>
          </a:xfrm>
          <a:prstGeom prst="rect">
            <a:avLst/>
          </a:prstGeom>
        </p:spPr>
      </p:pic>
      <p:pic>
        <p:nvPicPr>
          <p:cNvPr id="5" name="Picture 4">
            <a:extLst>
              <a:ext uri="{FF2B5EF4-FFF2-40B4-BE49-F238E27FC236}">
                <a16:creationId xmlns="" xmlns:a16="http://schemas.microsoft.com/office/drawing/2014/main" id="{167E6FC1-7C38-4C1A-8DE3-41CAA7657017}"/>
              </a:ext>
            </a:extLst>
          </p:cNvPr>
          <p:cNvPicPr>
            <a:picLocks noChangeAspect="1"/>
          </p:cNvPicPr>
          <p:nvPr/>
        </p:nvPicPr>
        <p:blipFill>
          <a:blip r:embed="rId4" cstate="print"/>
          <a:stretch>
            <a:fillRect/>
          </a:stretch>
        </p:blipFill>
        <p:spPr>
          <a:xfrm>
            <a:off x="4093238" y="3690610"/>
            <a:ext cx="674025" cy="207026"/>
          </a:xfrm>
          <a:prstGeom prst="rect">
            <a:avLst/>
          </a:prstGeom>
        </p:spPr>
      </p:pic>
      <p:pic>
        <p:nvPicPr>
          <p:cNvPr id="6" name="Picture 5">
            <a:extLst>
              <a:ext uri="{FF2B5EF4-FFF2-40B4-BE49-F238E27FC236}">
                <a16:creationId xmlns="" xmlns:a16="http://schemas.microsoft.com/office/drawing/2014/main" id="{D4AE5C55-B3A8-4047-94C1-704BDA6A04FA}"/>
              </a:ext>
            </a:extLst>
          </p:cNvPr>
          <p:cNvPicPr>
            <a:picLocks noChangeAspect="1"/>
          </p:cNvPicPr>
          <p:nvPr/>
        </p:nvPicPr>
        <p:blipFill>
          <a:blip r:embed="rId5" cstate="print"/>
          <a:stretch>
            <a:fillRect/>
          </a:stretch>
        </p:blipFill>
        <p:spPr>
          <a:xfrm>
            <a:off x="381000" y="4103945"/>
            <a:ext cx="4619626" cy="2169200"/>
          </a:xfrm>
          <a:prstGeom prst="rect">
            <a:avLst/>
          </a:prstGeom>
        </p:spPr>
      </p:pic>
      <p:sp>
        <p:nvSpPr>
          <p:cNvPr id="7" name="Rectangle 6">
            <a:extLst>
              <a:ext uri="{FF2B5EF4-FFF2-40B4-BE49-F238E27FC236}">
                <a16:creationId xmlns="" xmlns:a16="http://schemas.microsoft.com/office/drawing/2014/main" id="{C0EBF3F8-C1FC-4805-99D8-6F52BB29B9DA}"/>
              </a:ext>
            </a:extLst>
          </p:cNvPr>
          <p:cNvSpPr/>
          <p:nvPr/>
        </p:nvSpPr>
        <p:spPr>
          <a:xfrm>
            <a:off x="331897" y="6330722"/>
            <a:ext cx="4387740" cy="307777"/>
          </a:xfrm>
          <a:prstGeom prst="rect">
            <a:avLst/>
          </a:prstGeom>
        </p:spPr>
        <p:txBody>
          <a:bodyPr wrap="none">
            <a:spAutoFit/>
          </a:bodyPr>
          <a:lstStyle/>
          <a:p>
            <a:r>
              <a:rPr lang="en-US" dirty="0">
                <a:latin typeface="TimesNewRomanPSMT"/>
              </a:rPr>
              <a:t>Now click save button so it will address window as follow</a:t>
            </a:r>
            <a:endParaRPr lang="en-US" dirty="0"/>
          </a:p>
        </p:txBody>
      </p:sp>
    </p:spTree>
    <p:extLst>
      <p:ext uri="{BB962C8B-B14F-4D97-AF65-F5344CB8AC3E}">
        <p14:creationId xmlns="" xmlns:p14="http://schemas.microsoft.com/office/powerpoint/2010/main" val="117574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pic>
        <p:nvPicPr>
          <p:cNvPr id="10" name="Picture 9">
            <a:extLst>
              <a:ext uri="{FF2B5EF4-FFF2-40B4-BE49-F238E27FC236}">
                <a16:creationId xmlns="" xmlns:a16="http://schemas.microsoft.com/office/drawing/2014/main" id="{79A61FC2-B994-4EC6-85CD-4FC0F5E7F016}"/>
              </a:ext>
            </a:extLst>
          </p:cNvPr>
          <p:cNvPicPr>
            <a:picLocks noChangeAspect="1"/>
          </p:cNvPicPr>
          <p:nvPr/>
        </p:nvPicPr>
        <p:blipFill>
          <a:blip r:embed="rId2" cstate="print"/>
          <a:stretch>
            <a:fillRect/>
          </a:stretch>
        </p:blipFill>
        <p:spPr>
          <a:xfrm>
            <a:off x="457200" y="1106854"/>
            <a:ext cx="4572000" cy="3769945"/>
          </a:xfrm>
          <a:prstGeom prst="rect">
            <a:avLst/>
          </a:prstGeom>
        </p:spPr>
      </p:pic>
      <p:sp>
        <p:nvSpPr>
          <p:cNvPr id="11" name="Rectangle 10">
            <a:extLst>
              <a:ext uri="{FF2B5EF4-FFF2-40B4-BE49-F238E27FC236}">
                <a16:creationId xmlns="" xmlns:a16="http://schemas.microsoft.com/office/drawing/2014/main" id="{0A09B598-2D8F-44F6-A157-E81D3751E61F}"/>
              </a:ext>
            </a:extLst>
          </p:cNvPr>
          <p:cNvSpPr/>
          <p:nvPr/>
        </p:nvSpPr>
        <p:spPr>
          <a:xfrm>
            <a:off x="457200" y="5113903"/>
            <a:ext cx="8156288" cy="523220"/>
          </a:xfrm>
          <a:prstGeom prst="rect">
            <a:avLst/>
          </a:prstGeom>
        </p:spPr>
        <p:txBody>
          <a:bodyPr wrap="square">
            <a:spAutoFit/>
          </a:bodyPr>
          <a:lstStyle/>
          <a:p>
            <a:r>
              <a:rPr lang="en-US" dirty="0">
                <a:latin typeface="TimesNewRomanPSMT"/>
              </a:rPr>
              <a:t>Once you filled all above required just click on continue button so it will save all the settings and to go back click on back button to go back to SPRO screen.</a:t>
            </a:r>
            <a:endParaRPr lang="en-US" dirty="0"/>
          </a:p>
        </p:txBody>
      </p:sp>
    </p:spTree>
    <p:extLst>
      <p:ext uri="{BB962C8B-B14F-4D97-AF65-F5344CB8AC3E}">
        <p14:creationId xmlns="" xmlns:p14="http://schemas.microsoft.com/office/powerpoint/2010/main" val="102818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DDD4BDA2-F167-4320-BD6C-B2CBBE7A58A1}"/>
              </a:ext>
            </a:extLst>
          </p:cNvPr>
          <p:cNvSpPr/>
          <p:nvPr/>
        </p:nvSpPr>
        <p:spPr>
          <a:xfrm>
            <a:off x="323848" y="927352"/>
            <a:ext cx="8562975" cy="3108543"/>
          </a:xfrm>
          <a:prstGeom prst="rect">
            <a:avLst/>
          </a:prstGeom>
        </p:spPr>
        <p:txBody>
          <a:bodyPr wrap="square">
            <a:spAutoFit/>
          </a:bodyPr>
          <a:lstStyle/>
          <a:p>
            <a:r>
              <a:rPr lang="en-US" b="1" dirty="0">
                <a:latin typeface="Times New Roman" panose="02020603050405020304" pitchFamily="18" charset="0"/>
              </a:rPr>
              <a:t>Define Business Area:</a:t>
            </a:r>
          </a:p>
          <a:p>
            <a:r>
              <a:rPr lang="en-US" dirty="0"/>
              <a:t>Organizational unit of external accounting that corresponds to a specific business segment or area of responsibility in a company. Movements in value entered in Financial Accounting are assigned to business areas.</a:t>
            </a:r>
          </a:p>
          <a:p>
            <a:endParaRPr lang="en-US" dirty="0"/>
          </a:p>
          <a:p>
            <a:r>
              <a:rPr lang="en-US" dirty="0"/>
              <a:t>Financial statements can be created for business areas for </a:t>
            </a:r>
            <a:r>
              <a:rPr lang="en-US" b="1" dirty="0"/>
              <a:t>internal purposes</a:t>
            </a:r>
            <a:r>
              <a:rPr lang="en-US" dirty="0"/>
              <a:t>.</a:t>
            </a:r>
          </a:p>
          <a:p>
            <a:r>
              <a:rPr lang="en-US" dirty="0"/>
              <a:t>The definition of the </a:t>
            </a:r>
            <a:r>
              <a:rPr lang="en-US" i="1" dirty="0"/>
              <a:t>business area </a:t>
            </a:r>
            <a:r>
              <a:rPr lang="en-US" dirty="0"/>
              <a:t>organizational unit is </a:t>
            </a:r>
            <a:r>
              <a:rPr lang="en-US" b="1" dirty="0"/>
              <a:t>optional</a:t>
            </a:r>
            <a:r>
              <a:rPr lang="en-US" dirty="0"/>
              <a:t>.</a:t>
            </a:r>
          </a:p>
          <a:p>
            <a:endParaRPr lang="en-US" dirty="0"/>
          </a:p>
          <a:p>
            <a:r>
              <a:rPr lang="en-US" dirty="0"/>
              <a:t>Business areas are used in external segment reporting (over and above company codes), based on the significant areas of operation of a company (for example, product lines, branches).</a:t>
            </a:r>
          </a:p>
          <a:p>
            <a:endParaRPr lang="en-US" dirty="0"/>
          </a:p>
          <a:p>
            <a:r>
              <a:rPr lang="en-US" dirty="0"/>
              <a:t>To post items in a business area, enter the business area when you enter the business transaction. However, the business area can also be derived from other account assignments, such as the cost center. To enable the system to do this, you must define the business area in the cost center master record.</a:t>
            </a:r>
          </a:p>
        </p:txBody>
      </p:sp>
      <p:sp>
        <p:nvSpPr>
          <p:cNvPr id="3" name="Rectangle 2">
            <a:extLst>
              <a:ext uri="{FF2B5EF4-FFF2-40B4-BE49-F238E27FC236}">
                <a16:creationId xmlns="" xmlns:a16="http://schemas.microsoft.com/office/drawing/2014/main" id="{B0DA9DA6-4AF6-4872-A880-1F1A0DFEB649}"/>
              </a:ext>
            </a:extLst>
          </p:cNvPr>
          <p:cNvSpPr/>
          <p:nvPr/>
        </p:nvSpPr>
        <p:spPr>
          <a:xfrm>
            <a:off x="342899" y="3983717"/>
            <a:ext cx="7648575" cy="307777"/>
          </a:xfrm>
          <a:prstGeom prst="rect">
            <a:avLst/>
          </a:prstGeom>
        </p:spPr>
        <p:txBody>
          <a:bodyPr wrap="square">
            <a:spAutoFit/>
          </a:bodyPr>
          <a:lstStyle/>
          <a:p>
            <a:r>
              <a:rPr lang="en-US" b="1" dirty="0">
                <a:latin typeface="Times New Roman" panose="02020603050405020304" pitchFamily="18" charset="0"/>
              </a:rPr>
              <a:t>PATH: </a:t>
            </a:r>
            <a:r>
              <a:rPr lang="en-US" dirty="0">
                <a:latin typeface="TimesNewRomanPSMT"/>
              </a:rPr>
              <a:t>SPRO-&gt;Enterprise Structure-&gt;Definition-&gt;financial Accounting-&gt;Define Business Area.</a:t>
            </a:r>
            <a:endParaRPr lang="en-US" dirty="0"/>
          </a:p>
        </p:txBody>
      </p:sp>
      <p:pic>
        <p:nvPicPr>
          <p:cNvPr id="4" name="Picture 3">
            <a:extLst>
              <a:ext uri="{FF2B5EF4-FFF2-40B4-BE49-F238E27FC236}">
                <a16:creationId xmlns="" xmlns:a16="http://schemas.microsoft.com/office/drawing/2014/main" id="{058C17DF-09A5-4CD9-9E15-15D8234F3B33}"/>
              </a:ext>
            </a:extLst>
          </p:cNvPr>
          <p:cNvPicPr>
            <a:picLocks noChangeAspect="1"/>
          </p:cNvPicPr>
          <p:nvPr/>
        </p:nvPicPr>
        <p:blipFill>
          <a:blip r:embed="rId2" cstate="print"/>
          <a:stretch>
            <a:fillRect/>
          </a:stretch>
        </p:blipFill>
        <p:spPr>
          <a:xfrm>
            <a:off x="366709" y="4386011"/>
            <a:ext cx="4219576" cy="1544637"/>
          </a:xfrm>
          <a:prstGeom prst="rect">
            <a:avLst/>
          </a:prstGeom>
        </p:spPr>
      </p:pic>
      <p:sp>
        <p:nvSpPr>
          <p:cNvPr id="5" name="Rectangle 4">
            <a:extLst>
              <a:ext uri="{FF2B5EF4-FFF2-40B4-BE49-F238E27FC236}">
                <a16:creationId xmlns="" xmlns:a16="http://schemas.microsoft.com/office/drawing/2014/main" id="{38D4DA3E-3A38-4467-8258-C0A373DC21BF}"/>
              </a:ext>
            </a:extLst>
          </p:cNvPr>
          <p:cNvSpPr/>
          <p:nvPr/>
        </p:nvSpPr>
        <p:spPr>
          <a:xfrm rot="10800000" flipV="1">
            <a:off x="290512" y="5926968"/>
            <a:ext cx="8562975" cy="738664"/>
          </a:xfrm>
          <a:prstGeom prst="rect">
            <a:avLst/>
          </a:prstGeom>
        </p:spPr>
        <p:txBody>
          <a:bodyPr wrap="square">
            <a:spAutoFit/>
          </a:bodyPr>
          <a:lstStyle/>
          <a:p>
            <a:r>
              <a:rPr lang="en-US" dirty="0">
                <a:latin typeface="TimesNewRomanPSMT"/>
              </a:rPr>
              <a:t>Like above any number of business area’s you can create.</a:t>
            </a:r>
          </a:p>
          <a:p>
            <a:endParaRPr lang="en-US" dirty="0">
              <a:latin typeface="TimesNewRomanPSMT"/>
            </a:endParaRPr>
          </a:p>
          <a:p>
            <a:r>
              <a:rPr lang="en-US" dirty="0">
                <a:latin typeface="TimesNewRomanPSMT"/>
              </a:rPr>
              <a:t>Now click save button and click on back button to go back to SPRO screen. </a:t>
            </a:r>
            <a:endParaRPr lang="en-US" dirty="0"/>
          </a:p>
        </p:txBody>
      </p:sp>
    </p:spTree>
    <p:extLst>
      <p:ext uri="{BB962C8B-B14F-4D97-AF65-F5344CB8AC3E}">
        <p14:creationId xmlns="" xmlns:p14="http://schemas.microsoft.com/office/powerpoint/2010/main" val="130320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DDD4BDA2-F167-4320-BD6C-B2CBBE7A58A1}"/>
              </a:ext>
            </a:extLst>
          </p:cNvPr>
          <p:cNvSpPr/>
          <p:nvPr/>
        </p:nvSpPr>
        <p:spPr>
          <a:xfrm>
            <a:off x="323848" y="927352"/>
            <a:ext cx="8562975" cy="5693866"/>
          </a:xfrm>
          <a:prstGeom prst="rect">
            <a:avLst/>
          </a:prstGeom>
        </p:spPr>
        <p:txBody>
          <a:bodyPr wrap="square">
            <a:spAutoFit/>
          </a:bodyPr>
          <a:lstStyle/>
          <a:p>
            <a:r>
              <a:rPr lang="en-US" b="1" dirty="0"/>
              <a:t>Define Functional Area:</a:t>
            </a:r>
          </a:p>
          <a:p>
            <a:r>
              <a:rPr lang="en-US" dirty="0"/>
              <a:t>Account assignment characteristic that sorts operating expenses according to functions, for example:</a:t>
            </a:r>
          </a:p>
          <a:p>
            <a:r>
              <a:rPr lang="en-US" dirty="0"/>
              <a:t>1. Production</a:t>
            </a:r>
          </a:p>
          <a:p>
            <a:r>
              <a:rPr lang="en-US" dirty="0"/>
              <a:t>2. Administration</a:t>
            </a:r>
          </a:p>
          <a:p>
            <a:r>
              <a:rPr lang="en-US" dirty="0"/>
              <a:t>3. Sales</a:t>
            </a:r>
          </a:p>
          <a:p>
            <a:r>
              <a:rPr lang="en-US" dirty="0"/>
              <a:t>4. Research and development</a:t>
            </a:r>
          </a:p>
          <a:p>
            <a:r>
              <a:rPr lang="en-US" dirty="0"/>
              <a:t>You can enter the functional area in the master data of the following objects:</a:t>
            </a:r>
          </a:p>
          <a:p>
            <a:r>
              <a:rPr lang="en-US" dirty="0"/>
              <a:t>1. G/L account</a:t>
            </a:r>
          </a:p>
          <a:p>
            <a:r>
              <a:rPr lang="en-US" dirty="0"/>
              <a:t>2. Cost element</a:t>
            </a:r>
          </a:p>
          <a:p>
            <a:r>
              <a:rPr lang="en-US" dirty="0"/>
              <a:t>3. Cost center</a:t>
            </a:r>
          </a:p>
          <a:p>
            <a:r>
              <a:rPr lang="en-US" dirty="0"/>
              <a:t>4. Orders</a:t>
            </a:r>
          </a:p>
          <a:p>
            <a:pPr marL="285750" indent="-285750">
              <a:buFont typeface="Arial" panose="020B0604020202020204" pitchFamily="34" charset="0"/>
              <a:buChar char="•"/>
            </a:pPr>
            <a:r>
              <a:rPr lang="en-US" dirty="0" smtClean="0"/>
              <a:t>Order type</a:t>
            </a:r>
          </a:p>
          <a:p>
            <a:pPr marL="285750" indent="-285750">
              <a:buFont typeface="Arial" panose="020B0604020202020204" pitchFamily="34" charset="0"/>
              <a:buChar char="•"/>
            </a:pPr>
            <a:r>
              <a:rPr lang="en-US" dirty="0" smtClean="0"/>
              <a:t>Internal orders</a:t>
            </a:r>
          </a:p>
          <a:p>
            <a:pPr marL="285750" indent="-285750">
              <a:buFont typeface="Arial" panose="020B0604020202020204" pitchFamily="34" charset="0"/>
              <a:buChar char="•"/>
            </a:pPr>
            <a:r>
              <a:rPr lang="en-US" dirty="0" smtClean="0"/>
              <a:t>Sales order for make-to-order production and requirements class</a:t>
            </a:r>
          </a:p>
          <a:p>
            <a:pPr marL="285750" indent="-285750">
              <a:buFont typeface="Arial" panose="020B0604020202020204" pitchFamily="34" charset="0"/>
              <a:buChar char="•"/>
            </a:pPr>
            <a:r>
              <a:rPr lang="en-US" dirty="0" smtClean="0"/>
              <a:t>Maintenance, service, and QM order</a:t>
            </a:r>
          </a:p>
          <a:p>
            <a:pPr marL="285750" indent="-285750">
              <a:buFont typeface="Arial" panose="020B0604020202020204" pitchFamily="34" charset="0"/>
              <a:buChar char="•"/>
            </a:pPr>
            <a:r>
              <a:rPr lang="en-US" dirty="0" smtClean="0"/>
              <a:t>Production order, product cost controller, and cost object hierarchy</a:t>
            </a:r>
          </a:p>
          <a:p>
            <a:r>
              <a:rPr lang="en-US" dirty="0" smtClean="0"/>
              <a:t>5</a:t>
            </a:r>
            <a:r>
              <a:rPr lang="en-US" dirty="0"/>
              <a:t>. WBS elements</a:t>
            </a:r>
          </a:p>
          <a:p>
            <a:pPr marL="285750" indent="-285750">
              <a:buFont typeface="Arial" panose="020B0604020202020204" pitchFamily="34" charset="0"/>
              <a:buChar char="•"/>
            </a:pPr>
            <a:r>
              <a:rPr lang="en-US" dirty="0" smtClean="0"/>
              <a:t>Project </a:t>
            </a:r>
            <a:r>
              <a:rPr lang="en-US" dirty="0"/>
              <a:t>profile and project definition</a:t>
            </a:r>
          </a:p>
          <a:p>
            <a:pPr marL="285750" indent="-285750">
              <a:buFont typeface="Arial" panose="020B0604020202020204" pitchFamily="34" charset="0"/>
              <a:buChar char="•"/>
            </a:pPr>
            <a:r>
              <a:rPr lang="en-US" dirty="0" smtClean="0"/>
              <a:t>WBS </a:t>
            </a:r>
            <a:r>
              <a:rPr lang="en-US" dirty="0"/>
              <a:t>element</a:t>
            </a:r>
          </a:p>
          <a:p>
            <a:r>
              <a:rPr lang="en-US" dirty="0"/>
              <a:t>6. Networks</a:t>
            </a:r>
          </a:p>
          <a:p>
            <a:pPr marL="285750" indent="-285750">
              <a:buFont typeface="Arial" panose="020B0604020202020204" pitchFamily="34" charset="0"/>
              <a:buChar char="•"/>
            </a:pPr>
            <a:r>
              <a:rPr lang="en-US" dirty="0" smtClean="0"/>
              <a:t>Network </a:t>
            </a:r>
            <a:r>
              <a:rPr lang="en-US" dirty="0"/>
              <a:t>type</a:t>
            </a:r>
          </a:p>
          <a:p>
            <a:pPr marL="285750" indent="-285750">
              <a:buFont typeface="Arial" panose="020B0604020202020204" pitchFamily="34" charset="0"/>
              <a:buChar char="•"/>
            </a:pPr>
            <a:r>
              <a:rPr lang="en-US" dirty="0" smtClean="0"/>
              <a:t>Network </a:t>
            </a:r>
            <a:r>
              <a:rPr lang="en-US" dirty="0"/>
              <a:t>header</a:t>
            </a:r>
          </a:p>
          <a:p>
            <a:pPr marL="285750" indent="-285750">
              <a:buFont typeface="Arial" panose="020B0604020202020204" pitchFamily="34" charset="0"/>
              <a:buChar char="•"/>
            </a:pPr>
            <a:r>
              <a:rPr lang="en-US" dirty="0" smtClean="0"/>
              <a:t>Network </a:t>
            </a:r>
            <a:r>
              <a:rPr lang="en-US" dirty="0"/>
              <a:t>activity</a:t>
            </a:r>
          </a:p>
          <a:p>
            <a:r>
              <a:rPr lang="en-US" dirty="0"/>
              <a:t>During posting, the system derives the functional area from the master data of the assigned objects.</a:t>
            </a:r>
          </a:p>
          <a:p>
            <a:r>
              <a:rPr lang="en-US" dirty="0"/>
              <a:t>In order that expenses can be sorted according to corporate functions, the system derives the functional</a:t>
            </a:r>
          </a:p>
          <a:p>
            <a:r>
              <a:rPr lang="en-US" dirty="0"/>
              <a:t>area for the following postings.</a:t>
            </a:r>
          </a:p>
        </p:txBody>
      </p:sp>
    </p:spTree>
    <p:extLst>
      <p:ext uri="{BB962C8B-B14F-4D97-AF65-F5344CB8AC3E}">
        <p14:creationId xmlns="" xmlns:p14="http://schemas.microsoft.com/office/powerpoint/2010/main" val="423645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DDD4BDA2-F167-4320-BD6C-B2CBBE7A58A1}"/>
              </a:ext>
            </a:extLst>
          </p:cNvPr>
          <p:cNvSpPr/>
          <p:nvPr/>
        </p:nvSpPr>
        <p:spPr>
          <a:xfrm>
            <a:off x="323848" y="927352"/>
            <a:ext cx="8562975" cy="523220"/>
          </a:xfrm>
          <a:prstGeom prst="rect">
            <a:avLst/>
          </a:prstGeom>
        </p:spPr>
        <p:txBody>
          <a:bodyPr wrap="square">
            <a:spAutoFit/>
          </a:bodyPr>
          <a:lstStyle/>
          <a:p>
            <a:pPr marL="285750" indent="-285750">
              <a:buFont typeface="Arial" panose="020B0604020202020204" pitchFamily="34" charset="0"/>
              <a:buChar char="•"/>
            </a:pPr>
            <a:r>
              <a:rPr lang="en-US" dirty="0"/>
              <a:t>Primary postings (postings in Financial Accounting) to a profit and loss account</a:t>
            </a:r>
          </a:p>
          <a:p>
            <a:pPr marL="285750" indent="-285750">
              <a:buFont typeface="Arial" panose="020B0604020202020204" pitchFamily="34" charset="0"/>
              <a:buChar char="•"/>
            </a:pPr>
            <a:r>
              <a:rPr lang="en-US" dirty="0"/>
              <a:t>Secondary postings (allocations in Controlling)</a:t>
            </a:r>
          </a:p>
        </p:txBody>
      </p:sp>
      <p:sp>
        <p:nvSpPr>
          <p:cNvPr id="3" name="Rectangle 2">
            <a:extLst>
              <a:ext uri="{FF2B5EF4-FFF2-40B4-BE49-F238E27FC236}">
                <a16:creationId xmlns="" xmlns:a16="http://schemas.microsoft.com/office/drawing/2014/main" id="{CB48FB71-534B-469F-BABA-C028F23C948A}"/>
              </a:ext>
            </a:extLst>
          </p:cNvPr>
          <p:cNvSpPr/>
          <p:nvPr/>
        </p:nvSpPr>
        <p:spPr>
          <a:xfrm>
            <a:off x="219069" y="1441047"/>
            <a:ext cx="8562976" cy="5047536"/>
          </a:xfrm>
          <a:prstGeom prst="rect">
            <a:avLst/>
          </a:prstGeom>
        </p:spPr>
        <p:txBody>
          <a:bodyPr wrap="square">
            <a:spAutoFit/>
          </a:bodyPr>
          <a:lstStyle/>
          <a:p>
            <a:r>
              <a:rPr lang="en-US" dirty="0">
                <a:solidFill>
                  <a:srgbClr val="000000"/>
                </a:solidFill>
              </a:rPr>
              <a:t>The functional area is derived for both objects involved in the allocation.</a:t>
            </a:r>
          </a:p>
          <a:p>
            <a:endParaRPr lang="en-US" dirty="0">
              <a:solidFill>
                <a:srgbClr val="000000"/>
              </a:solidFill>
            </a:endParaRPr>
          </a:p>
          <a:p>
            <a:r>
              <a:rPr lang="en-US" dirty="0">
                <a:solidFill>
                  <a:srgbClr val="000000"/>
                </a:solidFill>
              </a:rPr>
              <a:t>No functional area is derived in the following cases:</a:t>
            </a:r>
          </a:p>
          <a:p>
            <a:r>
              <a:rPr lang="en-US" dirty="0">
                <a:solidFill>
                  <a:srgbClr val="000000"/>
                </a:solidFill>
                <a:latin typeface="SymbolMT"/>
              </a:rPr>
              <a:t>• </a:t>
            </a:r>
            <a:r>
              <a:rPr lang="en-US" dirty="0">
                <a:solidFill>
                  <a:srgbClr val="000000"/>
                </a:solidFill>
              </a:rPr>
              <a:t>Postings to balance sheet accounts</a:t>
            </a:r>
          </a:p>
          <a:p>
            <a:r>
              <a:rPr lang="en-US" dirty="0">
                <a:solidFill>
                  <a:srgbClr val="000000"/>
                </a:solidFill>
                <a:latin typeface="SymbolMT"/>
              </a:rPr>
              <a:t>• </a:t>
            </a:r>
            <a:r>
              <a:rPr lang="en-US" dirty="0">
                <a:solidFill>
                  <a:srgbClr val="000000"/>
                </a:solidFill>
              </a:rPr>
              <a:t>When creating statistical key figures in Controlling</a:t>
            </a:r>
          </a:p>
          <a:p>
            <a:endParaRPr lang="en-US" dirty="0">
              <a:solidFill>
                <a:srgbClr val="000000"/>
              </a:solidFill>
            </a:endParaRPr>
          </a:p>
          <a:p>
            <a:r>
              <a:rPr lang="en-US" dirty="0">
                <a:solidFill>
                  <a:srgbClr val="000000"/>
                </a:solidFill>
              </a:rPr>
              <a:t>The system derives the functional area after saving. The derived functional area is thus first available in the</a:t>
            </a:r>
          </a:p>
          <a:p>
            <a:r>
              <a:rPr lang="en-US" dirty="0">
                <a:solidFill>
                  <a:srgbClr val="000000"/>
                </a:solidFill>
              </a:rPr>
              <a:t>document created and not on the entry screen.</a:t>
            </a:r>
          </a:p>
          <a:p>
            <a:endParaRPr lang="en-US" dirty="0">
              <a:solidFill>
                <a:srgbClr val="000000"/>
              </a:solidFill>
            </a:endParaRPr>
          </a:p>
          <a:p>
            <a:r>
              <a:rPr lang="en-US" dirty="0">
                <a:solidFill>
                  <a:srgbClr val="000000"/>
                </a:solidFill>
              </a:rPr>
              <a:t>The system derives the functional area according to the following logic:</a:t>
            </a:r>
          </a:p>
          <a:p>
            <a:r>
              <a:rPr lang="en-US" dirty="0">
                <a:solidFill>
                  <a:srgbClr val="FFFFFF"/>
                </a:solidFill>
              </a:rPr>
              <a:t>...</a:t>
            </a:r>
          </a:p>
          <a:p>
            <a:r>
              <a:rPr lang="en-US" dirty="0">
                <a:solidFill>
                  <a:srgbClr val="000000"/>
                </a:solidFill>
                <a:latin typeface="SymbolMT"/>
              </a:rPr>
              <a:t>• </a:t>
            </a:r>
            <a:r>
              <a:rPr lang="en-US" dirty="0">
                <a:solidFill>
                  <a:srgbClr val="000000"/>
                </a:solidFill>
              </a:rPr>
              <a:t>The system derives the functional area from the master data of the assigned objects. If an object is</a:t>
            </a:r>
          </a:p>
          <a:p>
            <a:r>
              <a:rPr lang="en-US" dirty="0">
                <a:solidFill>
                  <a:srgbClr val="000000"/>
                </a:solidFill>
              </a:rPr>
              <a:t>assigned during a posting, the system checks whether a functional area has been entered in the master</a:t>
            </a:r>
          </a:p>
          <a:p>
            <a:r>
              <a:rPr lang="en-US" dirty="0">
                <a:solidFill>
                  <a:srgbClr val="000000"/>
                </a:solidFill>
              </a:rPr>
              <a:t>record of the object. The system retains this functional area. However, it may be overwritten by</a:t>
            </a:r>
          </a:p>
          <a:p>
            <a:r>
              <a:rPr lang="en-US" dirty="0">
                <a:solidFill>
                  <a:srgbClr val="000000"/>
                </a:solidFill>
              </a:rPr>
              <a:t>subsequent checks.</a:t>
            </a:r>
          </a:p>
          <a:p>
            <a:endParaRPr lang="en-US" dirty="0">
              <a:solidFill>
                <a:srgbClr val="000000"/>
              </a:solidFill>
            </a:endParaRPr>
          </a:p>
          <a:p>
            <a:r>
              <a:rPr lang="en-US" dirty="0">
                <a:solidFill>
                  <a:srgbClr val="000000"/>
                </a:solidFill>
                <a:latin typeface="SymbolMT"/>
              </a:rPr>
              <a:t>• </a:t>
            </a:r>
            <a:r>
              <a:rPr lang="en-US" dirty="0">
                <a:solidFill>
                  <a:srgbClr val="000000"/>
                </a:solidFill>
              </a:rPr>
              <a:t>The system derives the functional area from the master record of the G/L account or the cost element.</a:t>
            </a:r>
          </a:p>
          <a:p>
            <a:r>
              <a:rPr lang="en-US" dirty="0">
                <a:solidFill>
                  <a:srgbClr val="000000"/>
                </a:solidFill>
              </a:rPr>
              <a:t>The system checks whether a functional area is entered in the master record of the cost element or the</a:t>
            </a:r>
          </a:p>
          <a:p>
            <a:r>
              <a:rPr lang="en-US" dirty="0">
                <a:solidFill>
                  <a:srgbClr val="000000"/>
                </a:solidFill>
              </a:rPr>
              <a:t>P&amp;L account. This functional area overwrites the functional area derived from the assigned object.</a:t>
            </a:r>
          </a:p>
          <a:p>
            <a:endParaRPr lang="en-US" dirty="0">
              <a:solidFill>
                <a:srgbClr val="000000"/>
              </a:solidFill>
            </a:endParaRPr>
          </a:p>
          <a:p>
            <a:r>
              <a:rPr lang="en-US" dirty="0">
                <a:solidFill>
                  <a:srgbClr val="000000"/>
                </a:solidFill>
                <a:latin typeface="SymbolMT"/>
              </a:rPr>
              <a:t>• </a:t>
            </a:r>
            <a:r>
              <a:rPr lang="en-US" dirty="0">
                <a:solidFill>
                  <a:srgbClr val="000000"/>
                </a:solidFill>
              </a:rPr>
              <a:t>The system derives the functional area via substitution for the component </a:t>
            </a:r>
            <a:r>
              <a:rPr lang="en-US" i="1" dirty="0">
                <a:solidFill>
                  <a:srgbClr val="000000"/>
                </a:solidFill>
              </a:rPr>
              <a:t>Financial Accounting, Event</a:t>
            </a:r>
          </a:p>
          <a:p>
            <a:r>
              <a:rPr lang="en-US" i="1" dirty="0">
                <a:solidFill>
                  <a:srgbClr val="000000"/>
                </a:solidFill>
              </a:rPr>
              <a:t>0005</a:t>
            </a:r>
            <a:r>
              <a:rPr lang="en-US" dirty="0">
                <a:solidFill>
                  <a:srgbClr val="000000"/>
                </a:solidFill>
              </a:rPr>
              <a:t>. If a functional area has already been defined, this is overwritten with the functional area obtained</a:t>
            </a:r>
          </a:p>
          <a:p>
            <a:r>
              <a:rPr lang="en-US" dirty="0">
                <a:solidFill>
                  <a:srgbClr val="000000"/>
                </a:solidFill>
              </a:rPr>
              <a:t>via substitution.</a:t>
            </a:r>
            <a:endParaRPr lang="en-US" dirty="0"/>
          </a:p>
        </p:txBody>
      </p:sp>
    </p:spTree>
    <p:extLst>
      <p:ext uri="{BB962C8B-B14F-4D97-AF65-F5344CB8AC3E}">
        <p14:creationId xmlns="" xmlns:p14="http://schemas.microsoft.com/office/powerpoint/2010/main" val="38129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DDD4BDA2-F167-4320-BD6C-B2CBBE7A58A1}"/>
              </a:ext>
            </a:extLst>
          </p:cNvPr>
          <p:cNvSpPr/>
          <p:nvPr/>
        </p:nvSpPr>
        <p:spPr>
          <a:xfrm>
            <a:off x="152399" y="1031887"/>
            <a:ext cx="7924802" cy="307777"/>
          </a:xfrm>
          <a:prstGeom prst="rect">
            <a:avLst/>
          </a:prstGeom>
        </p:spPr>
        <p:txBody>
          <a:bodyPr wrap="square">
            <a:spAutoFit/>
          </a:bodyPr>
          <a:lstStyle/>
          <a:p>
            <a:r>
              <a:rPr lang="en-US" b="1" dirty="0"/>
              <a:t>PATH: </a:t>
            </a:r>
            <a:r>
              <a:rPr lang="en-US" dirty="0"/>
              <a:t>SPRO-&gt;Enterprise Structure-&gt;Definition-&gt;financial Accounting-&gt; Define Functional Area</a:t>
            </a:r>
          </a:p>
        </p:txBody>
      </p:sp>
      <p:sp>
        <p:nvSpPr>
          <p:cNvPr id="4" name="Rectangle 3">
            <a:extLst>
              <a:ext uri="{FF2B5EF4-FFF2-40B4-BE49-F238E27FC236}">
                <a16:creationId xmlns="" xmlns:a16="http://schemas.microsoft.com/office/drawing/2014/main" id="{E16F4708-98DF-4437-91A1-9C4214293446}"/>
              </a:ext>
            </a:extLst>
          </p:cNvPr>
          <p:cNvSpPr/>
          <p:nvPr/>
        </p:nvSpPr>
        <p:spPr>
          <a:xfrm>
            <a:off x="257177" y="1549510"/>
            <a:ext cx="7591423" cy="523220"/>
          </a:xfrm>
          <a:prstGeom prst="rect">
            <a:avLst/>
          </a:prstGeom>
        </p:spPr>
        <p:txBody>
          <a:bodyPr wrap="square">
            <a:spAutoFit/>
          </a:bodyPr>
          <a:lstStyle/>
          <a:p>
            <a:r>
              <a:rPr lang="en-US" dirty="0"/>
              <a:t>Click on IMG activity and click on New Entries                   in displayed window so it give following window.</a:t>
            </a:r>
          </a:p>
        </p:txBody>
      </p:sp>
      <p:pic>
        <p:nvPicPr>
          <p:cNvPr id="5" name="Picture 4">
            <a:extLst>
              <a:ext uri="{FF2B5EF4-FFF2-40B4-BE49-F238E27FC236}">
                <a16:creationId xmlns="" xmlns:a16="http://schemas.microsoft.com/office/drawing/2014/main" id="{06823E0C-73DE-45A3-A9C6-F49D5CBE18D9}"/>
              </a:ext>
            </a:extLst>
          </p:cNvPr>
          <p:cNvPicPr>
            <a:picLocks noChangeAspect="1"/>
          </p:cNvPicPr>
          <p:nvPr/>
        </p:nvPicPr>
        <p:blipFill>
          <a:blip r:embed="rId2" cstate="print"/>
          <a:stretch>
            <a:fillRect/>
          </a:stretch>
        </p:blipFill>
        <p:spPr>
          <a:xfrm>
            <a:off x="457200" y="2091780"/>
            <a:ext cx="4571999" cy="1419018"/>
          </a:xfrm>
          <a:prstGeom prst="rect">
            <a:avLst/>
          </a:prstGeom>
        </p:spPr>
      </p:pic>
      <p:pic>
        <p:nvPicPr>
          <p:cNvPr id="6" name="Picture 5">
            <a:extLst>
              <a:ext uri="{FF2B5EF4-FFF2-40B4-BE49-F238E27FC236}">
                <a16:creationId xmlns="" xmlns:a16="http://schemas.microsoft.com/office/drawing/2014/main" id="{333EC41E-5ECD-4C4E-A01B-F4F68C56727B}"/>
              </a:ext>
            </a:extLst>
          </p:cNvPr>
          <p:cNvPicPr>
            <a:picLocks noChangeAspect="1"/>
          </p:cNvPicPr>
          <p:nvPr/>
        </p:nvPicPr>
        <p:blipFill>
          <a:blip r:embed="rId3" cstate="print"/>
          <a:stretch>
            <a:fillRect/>
          </a:stretch>
        </p:blipFill>
        <p:spPr>
          <a:xfrm>
            <a:off x="4052888" y="1582332"/>
            <a:ext cx="788325" cy="242133"/>
          </a:xfrm>
          <a:prstGeom prst="rect">
            <a:avLst/>
          </a:prstGeom>
        </p:spPr>
      </p:pic>
      <p:sp>
        <p:nvSpPr>
          <p:cNvPr id="7" name="Rectangle 6">
            <a:extLst>
              <a:ext uri="{FF2B5EF4-FFF2-40B4-BE49-F238E27FC236}">
                <a16:creationId xmlns="" xmlns:a16="http://schemas.microsoft.com/office/drawing/2014/main" id="{3C01F86D-85EC-4382-B61C-41C4572CB496}"/>
              </a:ext>
            </a:extLst>
          </p:cNvPr>
          <p:cNvSpPr/>
          <p:nvPr/>
        </p:nvSpPr>
        <p:spPr>
          <a:xfrm>
            <a:off x="278738" y="3612774"/>
            <a:ext cx="6400801" cy="307777"/>
          </a:xfrm>
          <a:prstGeom prst="rect">
            <a:avLst/>
          </a:prstGeom>
        </p:spPr>
        <p:txBody>
          <a:bodyPr wrap="square">
            <a:spAutoFit/>
          </a:bodyPr>
          <a:lstStyle/>
          <a:p>
            <a:r>
              <a:rPr lang="en-US" dirty="0">
                <a:latin typeface="TimesNewRomanPSMT"/>
              </a:rPr>
              <a:t>Now click save button and click on back button to go back to SPRO screen.</a:t>
            </a:r>
            <a:endParaRPr lang="en-US" dirty="0"/>
          </a:p>
        </p:txBody>
      </p:sp>
      <p:sp>
        <p:nvSpPr>
          <p:cNvPr id="8" name="Rectangle 7">
            <a:extLst>
              <a:ext uri="{FF2B5EF4-FFF2-40B4-BE49-F238E27FC236}">
                <a16:creationId xmlns="" xmlns:a16="http://schemas.microsoft.com/office/drawing/2014/main" id="{24C1E451-B6DC-412A-BDBE-1CF65030ADA4}"/>
              </a:ext>
            </a:extLst>
          </p:cNvPr>
          <p:cNvSpPr/>
          <p:nvPr/>
        </p:nvSpPr>
        <p:spPr>
          <a:xfrm>
            <a:off x="257177" y="3920551"/>
            <a:ext cx="8036587" cy="523220"/>
          </a:xfrm>
          <a:prstGeom prst="rect">
            <a:avLst/>
          </a:prstGeom>
        </p:spPr>
        <p:txBody>
          <a:bodyPr wrap="square">
            <a:spAutoFit/>
          </a:bodyPr>
          <a:lstStyle/>
          <a:p>
            <a:r>
              <a:rPr lang="en-US" b="1" dirty="0">
                <a:latin typeface="Times New Roman" panose="02020603050405020304" pitchFamily="18" charset="0"/>
              </a:rPr>
              <a:t>Define Location:</a:t>
            </a:r>
          </a:p>
          <a:p>
            <a:r>
              <a:rPr lang="en-US" b="1" dirty="0">
                <a:latin typeface="Times New Roman" panose="02020603050405020304" pitchFamily="18" charset="0"/>
              </a:rPr>
              <a:t>PATH: </a:t>
            </a:r>
            <a:r>
              <a:rPr lang="en-US" dirty="0">
                <a:latin typeface="TimesNewRomanPSMT"/>
              </a:rPr>
              <a:t>SPRO-&gt;Enterprise Structure-&gt;Definition-&gt; Logistics - General-&gt; Define Location</a:t>
            </a:r>
            <a:endParaRPr lang="en-US" dirty="0"/>
          </a:p>
        </p:txBody>
      </p:sp>
      <p:pic>
        <p:nvPicPr>
          <p:cNvPr id="9" name="Picture 8">
            <a:extLst>
              <a:ext uri="{FF2B5EF4-FFF2-40B4-BE49-F238E27FC236}">
                <a16:creationId xmlns="" xmlns:a16="http://schemas.microsoft.com/office/drawing/2014/main" id="{5BC14377-1295-4843-B0E6-5A79C61C8C00}"/>
              </a:ext>
            </a:extLst>
          </p:cNvPr>
          <p:cNvPicPr>
            <a:picLocks noChangeAspect="1"/>
          </p:cNvPicPr>
          <p:nvPr/>
        </p:nvPicPr>
        <p:blipFill>
          <a:blip r:embed="rId4" cstate="print"/>
          <a:stretch>
            <a:fillRect/>
          </a:stretch>
        </p:blipFill>
        <p:spPr>
          <a:xfrm>
            <a:off x="381000" y="4476755"/>
            <a:ext cx="4003912" cy="1663470"/>
          </a:xfrm>
          <a:prstGeom prst="rect">
            <a:avLst/>
          </a:prstGeom>
        </p:spPr>
      </p:pic>
      <p:sp>
        <p:nvSpPr>
          <p:cNvPr id="10" name="Rectangle 9">
            <a:extLst>
              <a:ext uri="{FF2B5EF4-FFF2-40B4-BE49-F238E27FC236}">
                <a16:creationId xmlns="" xmlns:a16="http://schemas.microsoft.com/office/drawing/2014/main" id="{30108F7C-BA4C-4D09-84D5-235F8EDD6BD0}"/>
              </a:ext>
            </a:extLst>
          </p:cNvPr>
          <p:cNvSpPr/>
          <p:nvPr/>
        </p:nvSpPr>
        <p:spPr>
          <a:xfrm>
            <a:off x="303546" y="6174935"/>
            <a:ext cx="5792453" cy="307777"/>
          </a:xfrm>
          <a:prstGeom prst="rect">
            <a:avLst/>
          </a:prstGeom>
        </p:spPr>
        <p:txBody>
          <a:bodyPr wrap="square">
            <a:spAutoFit/>
          </a:bodyPr>
          <a:lstStyle/>
          <a:p>
            <a:r>
              <a:rPr lang="en-US" dirty="0">
                <a:latin typeface="TimesNewRomanPSMT"/>
              </a:rPr>
              <a:t>Now click on save button so it will display address window as follow.</a:t>
            </a:r>
            <a:endParaRPr lang="en-US" dirty="0"/>
          </a:p>
        </p:txBody>
      </p:sp>
    </p:spTree>
    <p:extLst>
      <p:ext uri="{BB962C8B-B14F-4D97-AF65-F5344CB8AC3E}">
        <p14:creationId xmlns="" xmlns:p14="http://schemas.microsoft.com/office/powerpoint/2010/main" val="419672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pic>
        <p:nvPicPr>
          <p:cNvPr id="3" name="Picture 2">
            <a:extLst>
              <a:ext uri="{FF2B5EF4-FFF2-40B4-BE49-F238E27FC236}">
                <a16:creationId xmlns="" xmlns:a16="http://schemas.microsoft.com/office/drawing/2014/main" id="{154432F3-E679-4A05-B5D4-D0E394BD9A0E}"/>
              </a:ext>
            </a:extLst>
          </p:cNvPr>
          <p:cNvPicPr>
            <a:picLocks noChangeAspect="1"/>
          </p:cNvPicPr>
          <p:nvPr/>
        </p:nvPicPr>
        <p:blipFill>
          <a:blip r:embed="rId2" cstate="print"/>
          <a:stretch>
            <a:fillRect/>
          </a:stretch>
        </p:blipFill>
        <p:spPr>
          <a:xfrm>
            <a:off x="381000" y="1031887"/>
            <a:ext cx="4038600" cy="3300200"/>
          </a:xfrm>
          <a:prstGeom prst="rect">
            <a:avLst/>
          </a:prstGeom>
        </p:spPr>
      </p:pic>
      <p:sp>
        <p:nvSpPr>
          <p:cNvPr id="11" name="Rectangle 10">
            <a:extLst>
              <a:ext uri="{FF2B5EF4-FFF2-40B4-BE49-F238E27FC236}">
                <a16:creationId xmlns="" xmlns:a16="http://schemas.microsoft.com/office/drawing/2014/main" id="{14699ED0-D6D1-4493-9288-D880333C038F}"/>
              </a:ext>
            </a:extLst>
          </p:cNvPr>
          <p:cNvSpPr/>
          <p:nvPr/>
        </p:nvSpPr>
        <p:spPr>
          <a:xfrm>
            <a:off x="295276" y="4495800"/>
            <a:ext cx="8734425" cy="307777"/>
          </a:xfrm>
          <a:prstGeom prst="rect">
            <a:avLst/>
          </a:prstGeom>
        </p:spPr>
        <p:txBody>
          <a:bodyPr wrap="square">
            <a:spAutoFit/>
          </a:bodyPr>
          <a:lstStyle/>
          <a:p>
            <a:r>
              <a:rPr lang="en-US" dirty="0">
                <a:latin typeface="TimesNewRomanPSMT"/>
              </a:rPr>
              <a:t>Click on enter button or click on continue button so it will save, click on back button to go back to SPRO screen</a:t>
            </a:r>
            <a:endParaRPr lang="en-US" dirty="0"/>
          </a:p>
        </p:txBody>
      </p:sp>
    </p:spTree>
    <p:extLst>
      <p:ext uri="{BB962C8B-B14F-4D97-AF65-F5344CB8AC3E}">
        <p14:creationId xmlns="" xmlns:p14="http://schemas.microsoft.com/office/powerpoint/2010/main" val="279711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AF20AB45-50AC-4E66-8CF7-C97B85E9D9B4}"/>
              </a:ext>
            </a:extLst>
          </p:cNvPr>
          <p:cNvSpPr/>
          <p:nvPr/>
        </p:nvSpPr>
        <p:spPr>
          <a:xfrm>
            <a:off x="381000" y="1031887"/>
            <a:ext cx="8077200" cy="769441"/>
          </a:xfrm>
          <a:prstGeom prst="rect">
            <a:avLst/>
          </a:prstGeom>
        </p:spPr>
        <p:txBody>
          <a:bodyPr wrap="square">
            <a:spAutoFit/>
          </a:bodyPr>
          <a:lstStyle/>
          <a:p>
            <a:r>
              <a:rPr lang="en-US" sz="1600" b="1" dirty="0">
                <a:latin typeface="Times New Roman" panose="02020603050405020304" pitchFamily="18" charset="0"/>
              </a:rPr>
              <a:t>Define, copy, delete, check plant:</a:t>
            </a:r>
          </a:p>
          <a:p>
            <a:endParaRPr lang="en-US" b="1" dirty="0">
              <a:latin typeface="Times New Roman" panose="02020603050405020304" pitchFamily="18" charset="0"/>
            </a:endParaRPr>
          </a:p>
          <a:p>
            <a:r>
              <a:rPr lang="en-US" b="1" dirty="0">
                <a:latin typeface="Times New Roman" panose="02020603050405020304" pitchFamily="18" charset="0"/>
              </a:rPr>
              <a:t>PATH: </a:t>
            </a:r>
            <a:r>
              <a:rPr lang="en-US" dirty="0">
                <a:latin typeface="TimesNewRomanPSMT"/>
              </a:rPr>
              <a:t>SPRO-&gt;Enterprise Structure-&gt;Definition-&gt; Logistics - General-&gt; Define, copy, delete, check plant</a:t>
            </a:r>
            <a:endParaRPr lang="en-US" dirty="0"/>
          </a:p>
        </p:txBody>
      </p:sp>
      <p:pic>
        <p:nvPicPr>
          <p:cNvPr id="4" name="Picture 3">
            <a:extLst>
              <a:ext uri="{FF2B5EF4-FFF2-40B4-BE49-F238E27FC236}">
                <a16:creationId xmlns="" xmlns:a16="http://schemas.microsoft.com/office/drawing/2014/main" id="{33BE2562-DF04-4F51-9F5A-E04C27D0B0A4}"/>
              </a:ext>
            </a:extLst>
          </p:cNvPr>
          <p:cNvPicPr>
            <a:picLocks noChangeAspect="1"/>
          </p:cNvPicPr>
          <p:nvPr/>
        </p:nvPicPr>
        <p:blipFill>
          <a:blip r:embed="rId2" cstate="print"/>
          <a:stretch>
            <a:fillRect/>
          </a:stretch>
        </p:blipFill>
        <p:spPr>
          <a:xfrm>
            <a:off x="457200" y="1860726"/>
            <a:ext cx="4191000" cy="1568274"/>
          </a:xfrm>
          <a:prstGeom prst="rect">
            <a:avLst/>
          </a:prstGeom>
        </p:spPr>
      </p:pic>
      <p:sp>
        <p:nvSpPr>
          <p:cNvPr id="5" name="Rectangle 4">
            <a:extLst>
              <a:ext uri="{FF2B5EF4-FFF2-40B4-BE49-F238E27FC236}">
                <a16:creationId xmlns="" xmlns:a16="http://schemas.microsoft.com/office/drawing/2014/main" id="{522B4446-FA38-4B5C-B6EC-721936194CC2}"/>
              </a:ext>
            </a:extLst>
          </p:cNvPr>
          <p:cNvSpPr/>
          <p:nvPr/>
        </p:nvSpPr>
        <p:spPr>
          <a:xfrm>
            <a:off x="257177" y="3522837"/>
            <a:ext cx="7648575" cy="307777"/>
          </a:xfrm>
          <a:prstGeom prst="rect">
            <a:avLst/>
          </a:prstGeom>
        </p:spPr>
        <p:txBody>
          <a:bodyPr wrap="square">
            <a:spAutoFit/>
          </a:bodyPr>
          <a:lstStyle/>
          <a:p>
            <a:r>
              <a:rPr lang="en-US" dirty="0">
                <a:latin typeface="TimesNewRomanPSMT"/>
              </a:rPr>
              <a:t>Now click on New Entries                     in displayed window so it give following window.</a:t>
            </a:r>
          </a:p>
        </p:txBody>
      </p:sp>
      <p:pic>
        <p:nvPicPr>
          <p:cNvPr id="6" name="Picture 5">
            <a:extLst>
              <a:ext uri="{FF2B5EF4-FFF2-40B4-BE49-F238E27FC236}">
                <a16:creationId xmlns="" xmlns:a16="http://schemas.microsoft.com/office/drawing/2014/main" id="{74B7DD8D-52F3-41B6-8142-29B54C265249}"/>
              </a:ext>
            </a:extLst>
          </p:cNvPr>
          <p:cNvPicPr>
            <a:picLocks noChangeAspect="1"/>
          </p:cNvPicPr>
          <p:nvPr/>
        </p:nvPicPr>
        <p:blipFill>
          <a:blip r:embed="rId3" cstate="print"/>
          <a:stretch>
            <a:fillRect/>
          </a:stretch>
        </p:blipFill>
        <p:spPr>
          <a:xfrm>
            <a:off x="2286000" y="3533926"/>
            <a:ext cx="864525" cy="265538"/>
          </a:xfrm>
          <a:prstGeom prst="rect">
            <a:avLst/>
          </a:prstGeom>
        </p:spPr>
      </p:pic>
      <p:pic>
        <p:nvPicPr>
          <p:cNvPr id="7" name="Picture 6">
            <a:extLst>
              <a:ext uri="{FF2B5EF4-FFF2-40B4-BE49-F238E27FC236}">
                <a16:creationId xmlns="" xmlns:a16="http://schemas.microsoft.com/office/drawing/2014/main" id="{E51140AB-9303-4CD1-9BCA-09F6E14C0BCA}"/>
              </a:ext>
            </a:extLst>
          </p:cNvPr>
          <p:cNvPicPr>
            <a:picLocks noChangeAspect="1"/>
          </p:cNvPicPr>
          <p:nvPr/>
        </p:nvPicPr>
        <p:blipFill>
          <a:blip r:embed="rId4" cstate="print"/>
          <a:stretch>
            <a:fillRect/>
          </a:stretch>
        </p:blipFill>
        <p:spPr>
          <a:xfrm>
            <a:off x="457200" y="3890012"/>
            <a:ext cx="4191000" cy="1936101"/>
          </a:xfrm>
          <a:prstGeom prst="rect">
            <a:avLst/>
          </a:prstGeom>
        </p:spPr>
      </p:pic>
      <p:sp>
        <p:nvSpPr>
          <p:cNvPr id="3" name="Rectangle 2">
            <a:extLst>
              <a:ext uri="{FF2B5EF4-FFF2-40B4-BE49-F238E27FC236}">
                <a16:creationId xmlns="" xmlns:a16="http://schemas.microsoft.com/office/drawing/2014/main" id="{3A8AE158-C5FB-45C6-822F-065708B891B7}"/>
              </a:ext>
            </a:extLst>
          </p:cNvPr>
          <p:cNvSpPr/>
          <p:nvPr/>
        </p:nvSpPr>
        <p:spPr>
          <a:xfrm>
            <a:off x="371474" y="5885511"/>
            <a:ext cx="6562725" cy="307777"/>
          </a:xfrm>
          <a:prstGeom prst="rect">
            <a:avLst/>
          </a:prstGeom>
        </p:spPr>
        <p:txBody>
          <a:bodyPr wrap="square">
            <a:spAutoFit/>
          </a:bodyPr>
          <a:lstStyle/>
          <a:p>
            <a:r>
              <a:rPr lang="en-US" dirty="0">
                <a:latin typeface="TimesNewRomanPSMT"/>
              </a:rPr>
              <a:t>Now click on save button so it will display address window as follow.</a:t>
            </a:r>
            <a:endParaRPr lang="en-US" dirty="0"/>
          </a:p>
        </p:txBody>
      </p:sp>
    </p:spTree>
    <p:extLst>
      <p:ext uri="{BB962C8B-B14F-4D97-AF65-F5344CB8AC3E}">
        <p14:creationId xmlns="" xmlns:p14="http://schemas.microsoft.com/office/powerpoint/2010/main" val="232002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5" name="Rectangle 4">
            <a:extLst>
              <a:ext uri="{FF2B5EF4-FFF2-40B4-BE49-F238E27FC236}">
                <a16:creationId xmlns="" xmlns:a16="http://schemas.microsoft.com/office/drawing/2014/main" id="{522B4446-FA38-4B5C-B6EC-721936194CC2}"/>
              </a:ext>
            </a:extLst>
          </p:cNvPr>
          <p:cNvSpPr/>
          <p:nvPr/>
        </p:nvSpPr>
        <p:spPr>
          <a:xfrm>
            <a:off x="257177" y="3522837"/>
            <a:ext cx="7648575" cy="307777"/>
          </a:xfrm>
          <a:prstGeom prst="rect">
            <a:avLst/>
          </a:prstGeom>
        </p:spPr>
        <p:txBody>
          <a:bodyPr wrap="square">
            <a:spAutoFit/>
          </a:bodyPr>
          <a:lstStyle/>
          <a:p>
            <a:r>
              <a:rPr lang="en-US" dirty="0">
                <a:latin typeface="TimesNewRomanPSMT"/>
              </a:rPr>
              <a:t>Now click on New Entries                     in displayed window so it give following window.</a:t>
            </a:r>
          </a:p>
        </p:txBody>
      </p:sp>
      <p:pic>
        <p:nvPicPr>
          <p:cNvPr id="6" name="Picture 5">
            <a:extLst>
              <a:ext uri="{FF2B5EF4-FFF2-40B4-BE49-F238E27FC236}">
                <a16:creationId xmlns="" xmlns:a16="http://schemas.microsoft.com/office/drawing/2014/main" id="{74B7DD8D-52F3-41B6-8142-29B54C265249}"/>
              </a:ext>
            </a:extLst>
          </p:cNvPr>
          <p:cNvPicPr>
            <a:picLocks noChangeAspect="1"/>
          </p:cNvPicPr>
          <p:nvPr/>
        </p:nvPicPr>
        <p:blipFill>
          <a:blip r:embed="rId2" cstate="print"/>
          <a:stretch>
            <a:fillRect/>
          </a:stretch>
        </p:blipFill>
        <p:spPr>
          <a:xfrm>
            <a:off x="2286000" y="3533926"/>
            <a:ext cx="864525" cy="265538"/>
          </a:xfrm>
          <a:prstGeom prst="rect">
            <a:avLst/>
          </a:prstGeom>
        </p:spPr>
      </p:pic>
      <p:sp>
        <p:nvSpPr>
          <p:cNvPr id="8" name="Rectangle 7">
            <a:extLst>
              <a:ext uri="{FF2B5EF4-FFF2-40B4-BE49-F238E27FC236}">
                <a16:creationId xmlns="" xmlns:a16="http://schemas.microsoft.com/office/drawing/2014/main" id="{0BC72A6A-3726-4E92-ABEA-E66BF9C90663}"/>
              </a:ext>
            </a:extLst>
          </p:cNvPr>
          <p:cNvSpPr/>
          <p:nvPr/>
        </p:nvSpPr>
        <p:spPr>
          <a:xfrm>
            <a:off x="432262" y="1041412"/>
            <a:ext cx="8178338" cy="523220"/>
          </a:xfrm>
          <a:prstGeom prst="rect">
            <a:avLst/>
          </a:prstGeom>
        </p:spPr>
        <p:txBody>
          <a:bodyPr wrap="square">
            <a:spAutoFit/>
          </a:bodyPr>
          <a:lstStyle/>
          <a:p>
            <a:r>
              <a:rPr lang="it-IT" b="1" dirty="0">
                <a:latin typeface="Times New Roman" panose="02020603050405020304" pitchFamily="18" charset="0"/>
              </a:rPr>
              <a:t>Define, copy, delete, check division:</a:t>
            </a:r>
          </a:p>
          <a:p>
            <a:r>
              <a:rPr lang="en-US" b="1" dirty="0">
                <a:latin typeface="Times New Roman" panose="02020603050405020304" pitchFamily="18" charset="0"/>
              </a:rPr>
              <a:t>PATH: </a:t>
            </a:r>
            <a:r>
              <a:rPr lang="en-US" dirty="0">
                <a:latin typeface="TimesNewRomanPSMT"/>
              </a:rPr>
              <a:t>SPRO-&gt;Enterprise Structure-&gt;Definition-&gt; Logistics - General-&gt; Define, copy, delete, check division</a:t>
            </a:r>
            <a:endParaRPr lang="en-US" dirty="0"/>
          </a:p>
        </p:txBody>
      </p:sp>
      <p:pic>
        <p:nvPicPr>
          <p:cNvPr id="9" name="Picture 8">
            <a:extLst>
              <a:ext uri="{FF2B5EF4-FFF2-40B4-BE49-F238E27FC236}">
                <a16:creationId xmlns="" xmlns:a16="http://schemas.microsoft.com/office/drawing/2014/main" id="{616DAD0D-15E9-4F23-A806-790893C17D9B}"/>
              </a:ext>
            </a:extLst>
          </p:cNvPr>
          <p:cNvPicPr>
            <a:picLocks noChangeAspect="1"/>
          </p:cNvPicPr>
          <p:nvPr/>
        </p:nvPicPr>
        <p:blipFill>
          <a:blip r:embed="rId3" cstate="print"/>
          <a:stretch>
            <a:fillRect/>
          </a:stretch>
        </p:blipFill>
        <p:spPr>
          <a:xfrm>
            <a:off x="512514" y="1723800"/>
            <a:ext cx="3568950" cy="1552800"/>
          </a:xfrm>
          <a:prstGeom prst="rect">
            <a:avLst/>
          </a:prstGeom>
        </p:spPr>
      </p:pic>
      <p:pic>
        <p:nvPicPr>
          <p:cNvPr id="10" name="Picture 9">
            <a:extLst>
              <a:ext uri="{FF2B5EF4-FFF2-40B4-BE49-F238E27FC236}">
                <a16:creationId xmlns="" xmlns:a16="http://schemas.microsoft.com/office/drawing/2014/main" id="{983780C9-E3C1-4CA5-A87E-4B41A340511C}"/>
              </a:ext>
            </a:extLst>
          </p:cNvPr>
          <p:cNvPicPr>
            <a:picLocks noChangeAspect="1"/>
          </p:cNvPicPr>
          <p:nvPr/>
        </p:nvPicPr>
        <p:blipFill>
          <a:blip r:embed="rId4" cstate="print"/>
          <a:stretch>
            <a:fillRect/>
          </a:stretch>
        </p:blipFill>
        <p:spPr>
          <a:xfrm>
            <a:off x="479178" y="4046056"/>
            <a:ext cx="3661650" cy="1516543"/>
          </a:xfrm>
          <a:prstGeom prst="rect">
            <a:avLst/>
          </a:prstGeom>
        </p:spPr>
      </p:pic>
      <p:sp>
        <p:nvSpPr>
          <p:cNvPr id="12" name="Rectangle 11">
            <a:extLst>
              <a:ext uri="{FF2B5EF4-FFF2-40B4-BE49-F238E27FC236}">
                <a16:creationId xmlns="" xmlns:a16="http://schemas.microsoft.com/office/drawing/2014/main" id="{C9F5AEEC-F265-4F1E-B7C2-49D28D9F4968}"/>
              </a:ext>
            </a:extLst>
          </p:cNvPr>
          <p:cNvSpPr/>
          <p:nvPr/>
        </p:nvSpPr>
        <p:spPr>
          <a:xfrm>
            <a:off x="381000" y="5638800"/>
            <a:ext cx="6781800" cy="307777"/>
          </a:xfrm>
          <a:prstGeom prst="rect">
            <a:avLst/>
          </a:prstGeom>
        </p:spPr>
        <p:txBody>
          <a:bodyPr wrap="square">
            <a:spAutoFit/>
          </a:bodyPr>
          <a:lstStyle/>
          <a:p>
            <a:r>
              <a:rPr lang="en-US" dirty="0">
                <a:latin typeface="TimesNewRomanPSMT"/>
              </a:rPr>
              <a:t>Now click on save button and click on back button to go back to SPRO screen.</a:t>
            </a:r>
            <a:endParaRPr lang="en-US" dirty="0"/>
          </a:p>
        </p:txBody>
      </p:sp>
    </p:spTree>
    <p:extLst>
      <p:ext uri="{BB962C8B-B14F-4D97-AF65-F5344CB8AC3E}">
        <p14:creationId xmlns="" xmlns:p14="http://schemas.microsoft.com/office/powerpoint/2010/main" val="4333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5" name="Rectangle 4">
            <a:extLst>
              <a:ext uri="{FF2B5EF4-FFF2-40B4-BE49-F238E27FC236}">
                <a16:creationId xmlns="" xmlns:a16="http://schemas.microsoft.com/office/drawing/2014/main" id="{522B4446-FA38-4B5C-B6EC-721936194CC2}"/>
              </a:ext>
            </a:extLst>
          </p:cNvPr>
          <p:cNvSpPr/>
          <p:nvPr/>
        </p:nvSpPr>
        <p:spPr>
          <a:xfrm>
            <a:off x="200665" y="3049217"/>
            <a:ext cx="7648575" cy="307777"/>
          </a:xfrm>
          <a:prstGeom prst="rect">
            <a:avLst/>
          </a:prstGeom>
        </p:spPr>
        <p:txBody>
          <a:bodyPr wrap="square">
            <a:spAutoFit/>
          </a:bodyPr>
          <a:lstStyle/>
          <a:p>
            <a:r>
              <a:rPr lang="en-US" dirty="0">
                <a:latin typeface="TimesNewRomanPSMT"/>
              </a:rPr>
              <a:t>Now click on New Entries                     in displayed window so it give following window.</a:t>
            </a:r>
          </a:p>
        </p:txBody>
      </p:sp>
      <p:pic>
        <p:nvPicPr>
          <p:cNvPr id="6" name="Picture 5">
            <a:extLst>
              <a:ext uri="{FF2B5EF4-FFF2-40B4-BE49-F238E27FC236}">
                <a16:creationId xmlns="" xmlns:a16="http://schemas.microsoft.com/office/drawing/2014/main" id="{74B7DD8D-52F3-41B6-8142-29B54C265249}"/>
              </a:ext>
            </a:extLst>
          </p:cNvPr>
          <p:cNvPicPr>
            <a:picLocks noChangeAspect="1"/>
          </p:cNvPicPr>
          <p:nvPr/>
        </p:nvPicPr>
        <p:blipFill>
          <a:blip r:embed="rId2" cstate="print"/>
          <a:stretch>
            <a:fillRect/>
          </a:stretch>
        </p:blipFill>
        <p:spPr>
          <a:xfrm>
            <a:off x="2232937" y="3089755"/>
            <a:ext cx="864525" cy="265538"/>
          </a:xfrm>
          <a:prstGeom prst="rect">
            <a:avLst/>
          </a:prstGeom>
        </p:spPr>
      </p:pic>
      <p:sp>
        <p:nvSpPr>
          <p:cNvPr id="12" name="Rectangle 11">
            <a:extLst>
              <a:ext uri="{FF2B5EF4-FFF2-40B4-BE49-F238E27FC236}">
                <a16:creationId xmlns="" xmlns:a16="http://schemas.microsoft.com/office/drawing/2014/main" id="{C9F5AEEC-F265-4F1E-B7C2-49D28D9F4968}"/>
              </a:ext>
            </a:extLst>
          </p:cNvPr>
          <p:cNvSpPr/>
          <p:nvPr/>
        </p:nvSpPr>
        <p:spPr>
          <a:xfrm>
            <a:off x="381000" y="5638800"/>
            <a:ext cx="6781800" cy="307777"/>
          </a:xfrm>
          <a:prstGeom prst="rect">
            <a:avLst/>
          </a:prstGeom>
        </p:spPr>
        <p:txBody>
          <a:bodyPr wrap="square">
            <a:spAutoFit/>
          </a:bodyPr>
          <a:lstStyle/>
          <a:p>
            <a:r>
              <a:rPr lang="en-US" dirty="0">
                <a:latin typeface="TimesNewRomanPSMT"/>
              </a:rPr>
              <a:t>Now click on save button and click on back button to go back to SPRO screen.</a:t>
            </a:r>
            <a:endParaRPr lang="en-US" dirty="0"/>
          </a:p>
        </p:txBody>
      </p:sp>
      <p:sp>
        <p:nvSpPr>
          <p:cNvPr id="2" name="Rectangle 1">
            <a:extLst>
              <a:ext uri="{FF2B5EF4-FFF2-40B4-BE49-F238E27FC236}">
                <a16:creationId xmlns="" xmlns:a16="http://schemas.microsoft.com/office/drawing/2014/main" id="{C73C0837-D746-44B0-A66F-249B1F90815A}"/>
              </a:ext>
            </a:extLst>
          </p:cNvPr>
          <p:cNvSpPr/>
          <p:nvPr/>
        </p:nvSpPr>
        <p:spPr>
          <a:xfrm>
            <a:off x="381000" y="872215"/>
            <a:ext cx="8382000" cy="738664"/>
          </a:xfrm>
          <a:prstGeom prst="rect">
            <a:avLst/>
          </a:prstGeom>
        </p:spPr>
        <p:txBody>
          <a:bodyPr wrap="square">
            <a:spAutoFit/>
          </a:bodyPr>
          <a:lstStyle/>
          <a:p>
            <a:r>
              <a:rPr lang="en-US" b="1" dirty="0">
                <a:latin typeface="Times New Roman" panose="02020603050405020304" pitchFamily="18" charset="0"/>
              </a:rPr>
              <a:t>Define, copy, delete, check distribution channel:</a:t>
            </a:r>
          </a:p>
          <a:p>
            <a:r>
              <a:rPr lang="en-US" b="1" dirty="0">
                <a:latin typeface="Times New Roman" panose="02020603050405020304" pitchFamily="18" charset="0"/>
              </a:rPr>
              <a:t>PATH: </a:t>
            </a:r>
            <a:r>
              <a:rPr lang="en-US" dirty="0">
                <a:latin typeface="TimesNewRomanPSMT"/>
              </a:rPr>
              <a:t>SPRO-&gt;Enterprise Structure-&gt;Definition-&gt; Sales and Distribution-&gt; Define, copy, delete, check distribution channel</a:t>
            </a:r>
            <a:endParaRPr lang="en-US" dirty="0"/>
          </a:p>
        </p:txBody>
      </p:sp>
      <p:pic>
        <p:nvPicPr>
          <p:cNvPr id="3" name="Picture 2">
            <a:extLst>
              <a:ext uri="{FF2B5EF4-FFF2-40B4-BE49-F238E27FC236}">
                <a16:creationId xmlns="" xmlns:a16="http://schemas.microsoft.com/office/drawing/2014/main" id="{1AA6DD90-774F-485A-876D-BFA30CDE00AB}"/>
              </a:ext>
            </a:extLst>
          </p:cNvPr>
          <p:cNvPicPr>
            <a:picLocks noChangeAspect="1"/>
          </p:cNvPicPr>
          <p:nvPr/>
        </p:nvPicPr>
        <p:blipFill>
          <a:blip r:embed="rId3" cstate="print"/>
          <a:stretch>
            <a:fillRect/>
          </a:stretch>
        </p:blipFill>
        <p:spPr>
          <a:xfrm>
            <a:off x="479178" y="1767537"/>
            <a:ext cx="3545775" cy="1072536"/>
          </a:xfrm>
          <a:prstGeom prst="rect">
            <a:avLst/>
          </a:prstGeom>
        </p:spPr>
      </p:pic>
      <p:pic>
        <p:nvPicPr>
          <p:cNvPr id="4" name="Picture 3">
            <a:extLst>
              <a:ext uri="{FF2B5EF4-FFF2-40B4-BE49-F238E27FC236}">
                <a16:creationId xmlns="" xmlns:a16="http://schemas.microsoft.com/office/drawing/2014/main" id="{F794A3F0-DA5B-4276-B66E-CF61A39CD49A}"/>
              </a:ext>
            </a:extLst>
          </p:cNvPr>
          <p:cNvPicPr>
            <a:picLocks noChangeAspect="1"/>
          </p:cNvPicPr>
          <p:nvPr/>
        </p:nvPicPr>
        <p:blipFill>
          <a:blip r:embed="rId4" cstate="print"/>
          <a:stretch>
            <a:fillRect/>
          </a:stretch>
        </p:blipFill>
        <p:spPr>
          <a:xfrm>
            <a:off x="352425" y="3501006"/>
            <a:ext cx="3684825" cy="1873317"/>
          </a:xfrm>
          <a:prstGeom prst="rect">
            <a:avLst/>
          </a:prstGeom>
        </p:spPr>
      </p:pic>
    </p:spTree>
    <p:extLst>
      <p:ext uri="{BB962C8B-B14F-4D97-AF65-F5344CB8AC3E}">
        <p14:creationId xmlns="" xmlns:p14="http://schemas.microsoft.com/office/powerpoint/2010/main" val="254634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533400" y="1447800"/>
            <a:ext cx="7800975" cy="4038600"/>
          </a:xfrm>
        </p:spPr>
        <p:txBody>
          <a:bodyPr/>
          <a:lstStyle/>
          <a:p>
            <a:pPr>
              <a:defRPr/>
            </a:pPr>
            <a:r>
              <a:rPr lang="en-US" sz="2400" dirty="0" smtClean="0">
                <a:solidFill>
                  <a:srgbClr val="003399"/>
                </a:solidFill>
              </a:rPr>
              <a:t>Organization </a:t>
            </a:r>
            <a:r>
              <a:rPr lang="en-US" sz="2400" dirty="0" smtClean="0">
                <a:solidFill>
                  <a:srgbClr val="003399"/>
                </a:solidFill>
              </a:rPr>
              <a:t>Elements</a:t>
            </a:r>
          </a:p>
          <a:p>
            <a:pPr>
              <a:defRPr/>
            </a:pPr>
            <a:r>
              <a:rPr lang="en-US" sz="2400" dirty="0" smtClean="0">
                <a:solidFill>
                  <a:srgbClr val="003399"/>
                </a:solidFill>
              </a:rPr>
              <a:t>SAP </a:t>
            </a:r>
            <a:r>
              <a:rPr lang="en-US" sz="2400" dirty="0">
                <a:solidFill>
                  <a:srgbClr val="003399"/>
                </a:solidFill>
              </a:rPr>
              <a:t>Enterprise Structure</a:t>
            </a:r>
          </a:p>
          <a:p>
            <a:pPr>
              <a:defRPr/>
            </a:pPr>
            <a:r>
              <a:rPr lang="en-US" sz="2400" dirty="0" smtClean="0">
                <a:solidFill>
                  <a:srgbClr val="003399"/>
                </a:solidFill>
              </a:rPr>
              <a:t>Variant </a:t>
            </a:r>
            <a:r>
              <a:rPr lang="en-US" sz="2400" dirty="0">
                <a:solidFill>
                  <a:srgbClr val="003399"/>
                </a:solidFill>
              </a:rPr>
              <a:t>Principle</a:t>
            </a:r>
          </a:p>
          <a:p>
            <a:pPr>
              <a:defRPr/>
            </a:pPr>
            <a:r>
              <a:rPr lang="en-US" sz="2400" dirty="0" smtClean="0">
                <a:solidFill>
                  <a:srgbClr val="003399"/>
                </a:solidFill>
              </a:rPr>
              <a:t>Make </a:t>
            </a:r>
            <a:r>
              <a:rPr lang="en-US" sz="2400" dirty="0">
                <a:solidFill>
                  <a:srgbClr val="003399"/>
                </a:solidFill>
              </a:rPr>
              <a:t>to Order(MTO) and Make to Stock (MTS)</a:t>
            </a:r>
          </a:p>
          <a:p>
            <a:pPr>
              <a:defRPr/>
            </a:pPr>
            <a:endParaRPr lang="en-US" sz="2400" dirty="0">
              <a:solidFill>
                <a:srgbClr val="003399"/>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5" name="Rectangle 4">
            <a:extLst>
              <a:ext uri="{FF2B5EF4-FFF2-40B4-BE49-F238E27FC236}">
                <a16:creationId xmlns="" xmlns:a16="http://schemas.microsoft.com/office/drawing/2014/main" id="{522B4446-FA38-4B5C-B6EC-721936194CC2}"/>
              </a:ext>
            </a:extLst>
          </p:cNvPr>
          <p:cNvSpPr/>
          <p:nvPr/>
        </p:nvSpPr>
        <p:spPr>
          <a:xfrm>
            <a:off x="228602" y="3429000"/>
            <a:ext cx="7648575" cy="307777"/>
          </a:xfrm>
          <a:prstGeom prst="rect">
            <a:avLst/>
          </a:prstGeom>
        </p:spPr>
        <p:txBody>
          <a:bodyPr wrap="square">
            <a:spAutoFit/>
          </a:bodyPr>
          <a:lstStyle/>
          <a:p>
            <a:r>
              <a:rPr lang="en-US" dirty="0">
                <a:latin typeface="TimesNewRomanPSMT"/>
              </a:rPr>
              <a:t>Now click on New Entries                     in displayed window so it give following window.</a:t>
            </a:r>
          </a:p>
        </p:txBody>
      </p:sp>
      <p:pic>
        <p:nvPicPr>
          <p:cNvPr id="6" name="Picture 5">
            <a:extLst>
              <a:ext uri="{FF2B5EF4-FFF2-40B4-BE49-F238E27FC236}">
                <a16:creationId xmlns="" xmlns:a16="http://schemas.microsoft.com/office/drawing/2014/main" id="{74B7DD8D-52F3-41B6-8142-29B54C265249}"/>
              </a:ext>
            </a:extLst>
          </p:cNvPr>
          <p:cNvPicPr>
            <a:picLocks noChangeAspect="1"/>
          </p:cNvPicPr>
          <p:nvPr/>
        </p:nvPicPr>
        <p:blipFill>
          <a:blip r:embed="rId2" cstate="print"/>
          <a:stretch>
            <a:fillRect/>
          </a:stretch>
        </p:blipFill>
        <p:spPr>
          <a:xfrm>
            <a:off x="2226750" y="3417838"/>
            <a:ext cx="864525" cy="265538"/>
          </a:xfrm>
          <a:prstGeom prst="rect">
            <a:avLst/>
          </a:prstGeom>
        </p:spPr>
      </p:pic>
      <p:sp>
        <p:nvSpPr>
          <p:cNvPr id="2" name="Rectangle 1">
            <a:extLst>
              <a:ext uri="{FF2B5EF4-FFF2-40B4-BE49-F238E27FC236}">
                <a16:creationId xmlns="" xmlns:a16="http://schemas.microsoft.com/office/drawing/2014/main" id="{91253503-B37D-4932-B689-A58D5DFDB28C}"/>
              </a:ext>
            </a:extLst>
          </p:cNvPr>
          <p:cNvSpPr/>
          <p:nvPr/>
        </p:nvSpPr>
        <p:spPr>
          <a:xfrm>
            <a:off x="381000" y="846201"/>
            <a:ext cx="7924800" cy="1169551"/>
          </a:xfrm>
          <a:prstGeom prst="rect">
            <a:avLst/>
          </a:prstGeom>
        </p:spPr>
        <p:txBody>
          <a:bodyPr wrap="square">
            <a:spAutoFit/>
          </a:bodyPr>
          <a:lstStyle/>
          <a:p>
            <a:endParaRPr lang="en-US" b="1" dirty="0">
              <a:latin typeface="Times New Roman" panose="02020603050405020304" pitchFamily="18" charset="0"/>
            </a:endParaRPr>
          </a:p>
          <a:p>
            <a:r>
              <a:rPr lang="en-US" b="1" dirty="0">
                <a:latin typeface="Times New Roman" panose="02020603050405020304" pitchFamily="18" charset="0"/>
              </a:rPr>
              <a:t>Define, copy, delete, check sales organization:</a:t>
            </a:r>
          </a:p>
          <a:p>
            <a:endParaRPr lang="en-US" b="1" dirty="0">
              <a:latin typeface="Times New Roman" panose="02020603050405020304" pitchFamily="18" charset="0"/>
            </a:endParaRPr>
          </a:p>
          <a:p>
            <a:r>
              <a:rPr lang="en-US" b="1" dirty="0">
                <a:latin typeface="Times New Roman" panose="02020603050405020304" pitchFamily="18" charset="0"/>
              </a:rPr>
              <a:t>PATH: </a:t>
            </a:r>
            <a:r>
              <a:rPr lang="en-US" dirty="0">
                <a:latin typeface="TimesNewRomanPSMT"/>
              </a:rPr>
              <a:t>SPRO-&gt;Enterprise Structure-&gt;Definition-&gt; Sales and Distribution-&gt; Define, copy, delete, check sales organization</a:t>
            </a:r>
            <a:endParaRPr lang="en-US" dirty="0"/>
          </a:p>
        </p:txBody>
      </p:sp>
      <p:pic>
        <p:nvPicPr>
          <p:cNvPr id="3" name="Picture 2">
            <a:extLst>
              <a:ext uri="{FF2B5EF4-FFF2-40B4-BE49-F238E27FC236}">
                <a16:creationId xmlns="" xmlns:a16="http://schemas.microsoft.com/office/drawing/2014/main" id="{B153E8F7-5318-49F6-BCF5-DA3914AA1FF8}"/>
              </a:ext>
            </a:extLst>
          </p:cNvPr>
          <p:cNvPicPr>
            <a:picLocks noChangeAspect="1"/>
          </p:cNvPicPr>
          <p:nvPr/>
        </p:nvPicPr>
        <p:blipFill>
          <a:blip r:embed="rId3" cstate="print"/>
          <a:stretch>
            <a:fillRect/>
          </a:stretch>
        </p:blipFill>
        <p:spPr>
          <a:xfrm>
            <a:off x="535689" y="2139429"/>
            <a:ext cx="3545775" cy="1167965"/>
          </a:xfrm>
          <a:prstGeom prst="rect">
            <a:avLst/>
          </a:prstGeom>
        </p:spPr>
      </p:pic>
      <p:pic>
        <p:nvPicPr>
          <p:cNvPr id="4" name="Picture 3">
            <a:extLst>
              <a:ext uri="{FF2B5EF4-FFF2-40B4-BE49-F238E27FC236}">
                <a16:creationId xmlns="" xmlns:a16="http://schemas.microsoft.com/office/drawing/2014/main" id="{19B954E7-EC19-4504-B305-07A7ACF1B637}"/>
              </a:ext>
            </a:extLst>
          </p:cNvPr>
          <p:cNvPicPr>
            <a:picLocks noChangeAspect="1"/>
          </p:cNvPicPr>
          <p:nvPr/>
        </p:nvPicPr>
        <p:blipFill>
          <a:blip r:embed="rId4" cstate="print"/>
          <a:stretch>
            <a:fillRect/>
          </a:stretch>
        </p:blipFill>
        <p:spPr>
          <a:xfrm>
            <a:off x="381000" y="3845105"/>
            <a:ext cx="3615300" cy="2479495"/>
          </a:xfrm>
          <a:prstGeom prst="rect">
            <a:avLst/>
          </a:prstGeom>
        </p:spPr>
      </p:pic>
    </p:spTree>
    <p:extLst>
      <p:ext uri="{BB962C8B-B14F-4D97-AF65-F5344CB8AC3E}">
        <p14:creationId xmlns="" xmlns:p14="http://schemas.microsoft.com/office/powerpoint/2010/main" val="708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5" name="Rectangle 4">
            <a:extLst>
              <a:ext uri="{FF2B5EF4-FFF2-40B4-BE49-F238E27FC236}">
                <a16:creationId xmlns="" xmlns:a16="http://schemas.microsoft.com/office/drawing/2014/main" id="{522B4446-FA38-4B5C-B6EC-721936194CC2}"/>
              </a:ext>
            </a:extLst>
          </p:cNvPr>
          <p:cNvSpPr/>
          <p:nvPr/>
        </p:nvSpPr>
        <p:spPr>
          <a:xfrm>
            <a:off x="228601" y="3261392"/>
            <a:ext cx="7648575" cy="307777"/>
          </a:xfrm>
          <a:prstGeom prst="rect">
            <a:avLst/>
          </a:prstGeom>
        </p:spPr>
        <p:txBody>
          <a:bodyPr wrap="square">
            <a:spAutoFit/>
          </a:bodyPr>
          <a:lstStyle/>
          <a:p>
            <a:r>
              <a:rPr lang="en-US" dirty="0">
                <a:latin typeface="TimesNewRomanPSMT"/>
              </a:rPr>
              <a:t>Now click on New Entries                     in displayed window so it give following window.</a:t>
            </a:r>
          </a:p>
        </p:txBody>
      </p:sp>
      <p:pic>
        <p:nvPicPr>
          <p:cNvPr id="6" name="Picture 5">
            <a:extLst>
              <a:ext uri="{FF2B5EF4-FFF2-40B4-BE49-F238E27FC236}">
                <a16:creationId xmlns="" xmlns:a16="http://schemas.microsoft.com/office/drawing/2014/main" id="{74B7DD8D-52F3-41B6-8142-29B54C265249}"/>
              </a:ext>
            </a:extLst>
          </p:cNvPr>
          <p:cNvPicPr>
            <a:picLocks noChangeAspect="1"/>
          </p:cNvPicPr>
          <p:nvPr/>
        </p:nvPicPr>
        <p:blipFill>
          <a:blip r:embed="rId2" cstate="print"/>
          <a:stretch>
            <a:fillRect/>
          </a:stretch>
        </p:blipFill>
        <p:spPr>
          <a:xfrm>
            <a:off x="2256826" y="3246481"/>
            <a:ext cx="864525" cy="265538"/>
          </a:xfrm>
          <a:prstGeom prst="rect">
            <a:avLst/>
          </a:prstGeom>
        </p:spPr>
      </p:pic>
      <p:sp>
        <p:nvSpPr>
          <p:cNvPr id="7" name="Rectangle 6">
            <a:extLst>
              <a:ext uri="{FF2B5EF4-FFF2-40B4-BE49-F238E27FC236}">
                <a16:creationId xmlns="" xmlns:a16="http://schemas.microsoft.com/office/drawing/2014/main" id="{106ACCA2-A0F7-453A-BF3F-1C30C56A1BC2}"/>
              </a:ext>
            </a:extLst>
          </p:cNvPr>
          <p:cNvSpPr/>
          <p:nvPr/>
        </p:nvSpPr>
        <p:spPr>
          <a:xfrm>
            <a:off x="295276" y="996782"/>
            <a:ext cx="7648575" cy="738664"/>
          </a:xfrm>
          <a:prstGeom prst="rect">
            <a:avLst/>
          </a:prstGeom>
        </p:spPr>
        <p:txBody>
          <a:bodyPr wrap="square">
            <a:spAutoFit/>
          </a:bodyPr>
          <a:lstStyle/>
          <a:p>
            <a:r>
              <a:rPr lang="en-US" b="1" dirty="0">
                <a:latin typeface="Times New Roman" panose="02020603050405020304" pitchFamily="18" charset="0"/>
              </a:rPr>
              <a:t>Maintain sales group:</a:t>
            </a:r>
          </a:p>
          <a:p>
            <a:endParaRPr lang="en-US" b="1" dirty="0">
              <a:latin typeface="Times New Roman" panose="02020603050405020304" pitchFamily="18" charset="0"/>
            </a:endParaRPr>
          </a:p>
          <a:p>
            <a:r>
              <a:rPr lang="en-US" b="1" dirty="0">
                <a:latin typeface="Times New Roman" panose="02020603050405020304" pitchFamily="18" charset="0"/>
              </a:rPr>
              <a:t>PATH: </a:t>
            </a:r>
            <a:r>
              <a:rPr lang="en-US" dirty="0">
                <a:latin typeface="TimesNewRomanPSMT"/>
              </a:rPr>
              <a:t>SPRO-&gt;Enterprise Structure-&gt;Definition-&gt; Sales and Distribution-&gt; Maintain sales group</a:t>
            </a:r>
            <a:endParaRPr lang="en-US" dirty="0"/>
          </a:p>
        </p:txBody>
      </p:sp>
      <p:pic>
        <p:nvPicPr>
          <p:cNvPr id="8" name="Picture 7">
            <a:extLst>
              <a:ext uri="{FF2B5EF4-FFF2-40B4-BE49-F238E27FC236}">
                <a16:creationId xmlns="" xmlns:a16="http://schemas.microsoft.com/office/drawing/2014/main" id="{ECEA5A8E-4AF8-4BD9-9746-4888D7AB62AB}"/>
              </a:ext>
            </a:extLst>
          </p:cNvPr>
          <p:cNvPicPr>
            <a:picLocks noChangeAspect="1"/>
          </p:cNvPicPr>
          <p:nvPr/>
        </p:nvPicPr>
        <p:blipFill>
          <a:blip r:embed="rId3" cstate="print"/>
          <a:stretch>
            <a:fillRect/>
          </a:stretch>
        </p:blipFill>
        <p:spPr>
          <a:xfrm>
            <a:off x="460764" y="1903919"/>
            <a:ext cx="3592125" cy="1189000"/>
          </a:xfrm>
          <a:prstGeom prst="rect">
            <a:avLst/>
          </a:prstGeom>
        </p:spPr>
      </p:pic>
      <p:sp>
        <p:nvSpPr>
          <p:cNvPr id="9" name="Rectangle 8">
            <a:extLst>
              <a:ext uri="{FF2B5EF4-FFF2-40B4-BE49-F238E27FC236}">
                <a16:creationId xmlns="" xmlns:a16="http://schemas.microsoft.com/office/drawing/2014/main" id="{E61DD150-2648-4BC2-865C-E2E40335C55C}"/>
              </a:ext>
            </a:extLst>
          </p:cNvPr>
          <p:cNvSpPr/>
          <p:nvPr/>
        </p:nvSpPr>
        <p:spPr>
          <a:xfrm>
            <a:off x="228601" y="3584080"/>
            <a:ext cx="7972423" cy="523220"/>
          </a:xfrm>
          <a:prstGeom prst="rect">
            <a:avLst/>
          </a:prstGeom>
        </p:spPr>
        <p:txBody>
          <a:bodyPr wrap="square">
            <a:spAutoFit/>
          </a:bodyPr>
          <a:lstStyle/>
          <a:p>
            <a:r>
              <a:rPr lang="en-US" b="1" dirty="0">
                <a:latin typeface="Times New Roman" panose="02020603050405020304" pitchFamily="18" charset="0"/>
              </a:rPr>
              <a:t>Maintain storage location</a:t>
            </a:r>
          </a:p>
          <a:p>
            <a:r>
              <a:rPr lang="en-US" b="1" dirty="0">
                <a:latin typeface="Times New Roman" panose="02020603050405020304" pitchFamily="18" charset="0"/>
              </a:rPr>
              <a:t>PATH: </a:t>
            </a:r>
            <a:r>
              <a:rPr lang="en-US" dirty="0">
                <a:latin typeface="TimesNewRomanPSMT"/>
              </a:rPr>
              <a:t>SPRO-&gt;Enterprise Structure-&gt;Definition-&gt; Materials Management-&gt; Maintain storage location.</a:t>
            </a:r>
            <a:endParaRPr lang="en-US" dirty="0"/>
          </a:p>
        </p:txBody>
      </p:sp>
      <p:pic>
        <p:nvPicPr>
          <p:cNvPr id="10" name="Picture 9">
            <a:extLst>
              <a:ext uri="{FF2B5EF4-FFF2-40B4-BE49-F238E27FC236}">
                <a16:creationId xmlns="" xmlns:a16="http://schemas.microsoft.com/office/drawing/2014/main" id="{57FC8C27-62B0-4DF6-BECC-44E9C5099A10}"/>
              </a:ext>
            </a:extLst>
          </p:cNvPr>
          <p:cNvPicPr>
            <a:picLocks noChangeAspect="1"/>
          </p:cNvPicPr>
          <p:nvPr/>
        </p:nvPicPr>
        <p:blipFill>
          <a:blip r:embed="rId4" cstate="print"/>
          <a:stretch>
            <a:fillRect/>
          </a:stretch>
        </p:blipFill>
        <p:spPr>
          <a:xfrm>
            <a:off x="295276" y="4198784"/>
            <a:ext cx="2201625" cy="922200"/>
          </a:xfrm>
          <a:prstGeom prst="rect">
            <a:avLst/>
          </a:prstGeom>
        </p:spPr>
      </p:pic>
      <p:sp>
        <p:nvSpPr>
          <p:cNvPr id="11" name="Rectangle 10">
            <a:extLst>
              <a:ext uri="{FF2B5EF4-FFF2-40B4-BE49-F238E27FC236}">
                <a16:creationId xmlns="" xmlns:a16="http://schemas.microsoft.com/office/drawing/2014/main" id="{FD096BF6-B181-4BDE-9CE3-6225CBA05983}"/>
              </a:ext>
            </a:extLst>
          </p:cNvPr>
          <p:cNvSpPr/>
          <p:nvPr/>
        </p:nvSpPr>
        <p:spPr>
          <a:xfrm>
            <a:off x="257176" y="5186305"/>
            <a:ext cx="8277223" cy="738664"/>
          </a:xfrm>
          <a:prstGeom prst="rect">
            <a:avLst/>
          </a:prstGeom>
        </p:spPr>
        <p:txBody>
          <a:bodyPr wrap="square">
            <a:spAutoFit/>
          </a:bodyPr>
          <a:lstStyle/>
          <a:p>
            <a:r>
              <a:rPr lang="en-US" dirty="0">
                <a:latin typeface="TimesNewRomanPSMT"/>
              </a:rPr>
              <a:t>Enter plant and click enter or continue button .</a:t>
            </a:r>
          </a:p>
          <a:p>
            <a:endParaRPr lang="en-US" dirty="0">
              <a:latin typeface="TimesNewRomanPSMT"/>
            </a:endParaRPr>
          </a:p>
          <a:p>
            <a:r>
              <a:rPr lang="en-US" dirty="0">
                <a:latin typeface="TimesNewRomanPSMT"/>
              </a:rPr>
              <a:t>Now click on New Entries                       in displayed window so it give following window </a:t>
            </a:r>
            <a:endParaRPr lang="en-US" dirty="0"/>
          </a:p>
        </p:txBody>
      </p:sp>
      <p:pic>
        <p:nvPicPr>
          <p:cNvPr id="13" name="Picture 12">
            <a:extLst>
              <a:ext uri="{FF2B5EF4-FFF2-40B4-BE49-F238E27FC236}">
                <a16:creationId xmlns="" xmlns:a16="http://schemas.microsoft.com/office/drawing/2014/main" id="{9BB32BC4-E33B-4F29-9C57-7E30DB501715}"/>
              </a:ext>
            </a:extLst>
          </p:cNvPr>
          <p:cNvPicPr>
            <a:picLocks noChangeAspect="1"/>
          </p:cNvPicPr>
          <p:nvPr/>
        </p:nvPicPr>
        <p:blipFill>
          <a:blip r:embed="rId2" cstate="print"/>
          <a:stretch>
            <a:fillRect/>
          </a:stretch>
        </p:blipFill>
        <p:spPr>
          <a:xfrm>
            <a:off x="2275876" y="5624326"/>
            <a:ext cx="864525" cy="265538"/>
          </a:xfrm>
          <a:prstGeom prst="rect">
            <a:avLst/>
          </a:prstGeom>
        </p:spPr>
      </p:pic>
    </p:spTree>
    <p:extLst>
      <p:ext uri="{BB962C8B-B14F-4D97-AF65-F5344CB8AC3E}">
        <p14:creationId xmlns="" xmlns:p14="http://schemas.microsoft.com/office/powerpoint/2010/main" val="287551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5" name="Rectangle 4">
            <a:extLst>
              <a:ext uri="{FF2B5EF4-FFF2-40B4-BE49-F238E27FC236}">
                <a16:creationId xmlns="" xmlns:a16="http://schemas.microsoft.com/office/drawing/2014/main" id="{522B4446-FA38-4B5C-B6EC-721936194CC2}"/>
              </a:ext>
            </a:extLst>
          </p:cNvPr>
          <p:cNvSpPr/>
          <p:nvPr/>
        </p:nvSpPr>
        <p:spPr>
          <a:xfrm>
            <a:off x="228601" y="2955207"/>
            <a:ext cx="7648575" cy="307777"/>
          </a:xfrm>
          <a:prstGeom prst="rect">
            <a:avLst/>
          </a:prstGeom>
        </p:spPr>
        <p:txBody>
          <a:bodyPr wrap="square">
            <a:spAutoFit/>
          </a:bodyPr>
          <a:lstStyle/>
          <a:p>
            <a:r>
              <a:rPr lang="en-US" dirty="0"/>
              <a:t>Enter the storage location and description and save it.</a:t>
            </a:r>
            <a:endParaRPr lang="en-US" dirty="0">
              <a:latin typeface="TimesNewRomanPSMT"/>
            </a:endParaRPr>
          </a:p>
        </p:txBody>
      </p:sp>
      <p:pic>
        <p:nvPicPr>
          <p:cNvPr id="3" name="Picture 2">
            <a:extLst>
              <a:ext uri="{FF2B5EF4-FFF2-40B4-BE49-F238E27FC236}">
                <a16:creationId xmlns="" xmlns:a16="http://schemas.microsoft.com/office/drawing/2014/main" id="{B8DBE381-55E9-4329-A3C3-BD2946A49F22}"/>
              </a:ext>
            </a:extLst>
          </p:cNvPr>
          <p:cNvPicPr>
            <a:picLocks noChangeAspect="1"/>
          </p:cNvPicPr>
          <p:nvPr/>
        </p:nvPicPr>
        <p:blipFill>
          <a:blip r:embed="rId2" cstate="print"/>
          <a:stretch>
            <a:fillRect/>
          </a:stretch>
        </p:blipFill>
        <p:spPr>
          <a:xfrm>
            <a:off x="368063" y="1200428"/>
            <a:ext cx="3684825" cy="1612400"/>
          </a:xfrm>
          <a:prstGeom prst="rect">
            <a:avLst/>
          </a:prstGeom>
        </p:spPr>
      </p:pic>
      <p:sp>
        <p:nvSpPr>
          <p:cNvPr id="4" name="Rectangle 3">
            <a:extLst>
              <a:ext uri="{FF2B5EF4-FFF2-40B4-BE49-F238E27FC236}">
                <a16:creationId xmlns="" xmlns:a16="http://schemas.microsoft.com/office/drawing/2014/main" id="{1CC645C1-0325-4D5C-B61F-2674D44E0F1D}"/>
              </a:ext>
            </a:extLst>
          </p:cNvPr>
          <p:cNvSpPr/>
          <p:nvPr/>
        </p:nvSpPr>
        <p:spPr>
          <a:xfrm>
            <a:off x="252414" y="3305029"/>
            <a:ext cx="8434386" cy="523220"/>
          </a:xfrm>
          <a:prstGeom prst="rect">
            <a:avLst/>
          </a:prstGeom>
        </p:spPr>
        <p:txBody>
          <a:bodyPr wrap="square">
            <a:spAutoFit/>
          </a:bodyPr>
          <a:lstStyle/>
          <a:p>
            <a:r>
              <a:rPr lang="en-US" b="1" dirty="0">
                <a:latin typeface="Times New Roman" panose="02020603050405020304" pitchFamily="18" charset="0"/>
              </a:rPr>
              <a:t>Maintain purchasing organization</a:t>
            </a:r>
          </a:p>
          <a:p>
            <a:r>
              <a:rPr lang="en-US" b="1" dirty="0">
                <a:latin typeface="Times New Roman" panose="02020603050405020304" pitchFamily="18" charset="0"/>
              </a:rPr>
              <a:t>PATH: </a:t>
            </a:r>
            <a:r>
              <a:rPr lang="en-US" dirty="0">
                <a:latin typeface="TimesNewRomanPSMT"/>
              </a:rPr>
              <a:t>SPRO-&gt;Enterprise Structure-&gt;Definition-&gt; Materials Management-&gt; Maintain purchasing organization.</a:t>
            </a:r>
            <a:endParaRPr lang="en-US" dirty="0"/>
          </a:p>
        </p:txBody>
      </p:sp>
      <p:sp>
        <p:nvSpPr>
          <p:cNvPr id="12" name="Rectangle 11">
            <a:extLst>
              <a:ext uri="{FF2B5EF4-FFF2-40B4-BE49-F238E27FC236}">
                <a16:creationId xmlns="" xmlns:a16="http://schemas.microsoft.com/office/drawing/2014/main" id="{A8DBB361-A188-4490-AAFB-339EA751674C}"/>
              </a:ext>
            </a:extLst>
          </p:cNvPr>
          <p:cNvSpPr/>
          <p:nvPr/>
        </p:nvSpPr>
        <p:spPr>
          <a:xfrm>
            <a:off x="228600" y="3870294"/>
            <a:ext cx="7924799" cy="307777"/>
          </a:xfrm>
          <a:prstGeom prst="rect">
            <a:avLst/>
          </a:prstGeom>
        </p:spPr>
        <p:txBody>
          <a:bodyPr wrap="square">
            <a:spAutoFit/>
          </a:bodyPr>
          <a:lstStyle/>
          <a:p>
            <a:r>
              <a:rPr lang="en-US" dirty="0">
                <a:latin typeface="TimesNewRomanPSMT"/>
              </a:rPr>
              <a:t>Click on IMG activity it will display following window on this click on New Entries .</a:t>
            </a:r>
            <a:endParaRPr lang="en-US" dirty="0"/>
          </a:p>
        </p:txBody>
      </p:sp>
      <p:pic>
        <p:nvPicPr>
          <p:cNvPr id="14" name="Picture 13">
            <a:extLst>
              <a:ext uri="{FF2B5EF4-FFF2-40B4-BE49-F238E27FC236}">
                <a16:creationId xmlns="" xmlns:a16="http://schemas.microsoft.com/office/drawing/2014/main" id="{2DD1925E-DA63-43D7-857D-2DA9A3096C17}"/>
              </a:ext>
            </a:extLst>
          </p:cNvPr>
          <p:cNvPicPr>
            <a:picLocks noChangeAspect="1"/>
          </p:cNvPicPr>
          <p:nvPr/>
        </p:nvPicPr>
        <p:blipFill>
          <a:blip r:embed="rId3" cstate="print"/>
          <a:stretch>
            <a:fillRect/>
          </a:stretch>
        </p:blipFill>
        <p:spPr>
          <a:xfrm>
            <a:off x="6400800" y="3870294"/>
            <a:ext cx="795431" cy="244316"/>
          </a:xfrm>
          <a:prstGeom prst="rect">
            <a:avLst/>
          </a:prstGeom>
        </p:spPr>
      </p:pic>
      <p:pic>
        <p:nvPicPr>
          <p:cNvPr id="15" name="Picture 14">
            <a:extLst>
              <a:ext uri="{FF2B5EF4-FFF2-40B4-BE49-F238E27FC236}">
                <a16:creationId xmlns="" xmlns:a16="http://schemas.microsoft.com/office/drawing/2014/main" id="{B4E5C53D-2237-46E1-A5DC-F9D4ADC63F2F}"/>
              </a:ext>
            </a:extLst>
          </p:cNvPr>
          <p:cNvPicPr>
            <a:picLocks noChangeAspect="1"/>
          </p:cNvPicPr>
          <p:nvPr/>
        </p:nvPicPr>
        <p:blipFill>
          <a:blip r:embed="rId4" cstate="print"/>
          <a:stretch>
            <a:fillRect/>
          </a:stretch>
        </p:blipFill>
        <p:spPr>
          <a:xfrm>
            <a:off x="368063" y="4251478"/>
            <a:ext cx="3684825" cy="1768321"/>
          </a:xfrm>
          <a:prstGeom prst="rect">
            <a:avLst/>
          </a:prstGeom>
        </p:spPr>
      </p:pic>
    </p:spTree>
    <p:extLst>
      <p:ext uri="{BB962C8B-B14F-4D97-AF65-F5344CB8AC3E}">
        <p14:creationId xmlns="" xmlns:p14="http://schemas.microsoft.com/office/powerpoint/2010/main" val="290186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pic>
        <p:nvPicPr>
          <p:cNvPr id="14" name="Picture 13">
            <a:extLst>
              <a:ext uri="{FF2B5EF4-FFF2-40B4-BE49-F238E27FC236}">
                <a16:creationId xmlns="" xmlns:a16="http://schemas.microsoft.com/office/drawing/2014/main" id="{2DD1925E-DA63-43D7-857D-2DA9A3096C17}"/>
              </a:ext>
            </a:extLst>
          </p:cNvPr>
          <p:cNvPicPr>
            <a:picLocks noChangeAspect="1"/>
          </p:cNvPicPr>
          <p:nvPr/>
        </p:nvPicPr>
        <p:blipFill>
          <a:blip r:embed="rId2" cstate="print"/>
          <a:stretch>
            <a:fillRect/>
          </a:stretch>
        </p:blipFill>
        <p:spPr>
          <a:xfrm>
            <a:off x="1828800" y="3265976"/>
            <a:ext cx="795431" cy="244316"/>
          </a:xfrm>
          <a:prstGeom prst="rect">
            <a:avLst/>
          </a:prstGeom>
        </p:spPr>
      </p:pic>
      <p:sp>
        <p:nvSpPr>
          <p:cNvPr id="2" name="Rectangle 1">
            <a:extLst>
              <a:ext uri="{FF2B5EF4-FFF2-40B4-BE49-F238E27FC236}">
                <a16:creationId xmlns="" xmlns:a16="http://schemas.microsoft.com/office/drawing/2014/main" id="{EE3CC2A5-7E82-47DA-867F-E14A6D7BEA06}"/>
              </a:ext>
            </a:extLst>
          </p:cNvPr>
          <p:cNvSpPr/>
          <p:nvPr/>
        </p:nvSpPr>
        <p:spPr>
          <a:xfrm>
            <a:off x="219075" y="1022362"/>
            <a:ext cx="8667748" cy="523220"/>
          </a:xfrm>
          <a:prstGeom prst="rect">
            <a:avLst/>
          </a:prstGeom>
        </p:spPr>
        <p:txBody>
          <a:bodyPr wrap="square">
            <a:spAutoFit/>
          </a:bodyPr>
          <a:lstStyle/>
          <a:p>
            <a:r>
              <a:rPr lang="en-US" b="1" dirty="0">
                <a:latin typeface="Times New Roman" panose="02020603050405020304" pitchFamily="18" charset="0"/>
              </a:rPr>
              <a:t>Define, copy, delete, check shipping point:</a:t>
            </a:r>
          </a:p>
          <a:p>
            <a:r>
              <a:rPr lang="en-US" b="1" dirty="0">
                <a:latin typeface="Times New Roman" panose="02020603050405020304" pitchFamily="18" charset="0"/>
              </a:rPr>
              <a:t>PATH: </a:t>
            </a:r>
            <a:r>
              <a:rPr lang="en-US" dirty="0">
                <a:latin typeface="TimesNewRomanPSMT"/>
              </a:rPr>
              <a:t>SPRO-&gt;Enterprise Structure-&gt;Definition-&gt; Logistics Execution -&gt; Define, copy, delete, check shipping point.</a:t>
            </a:r>
            <a:endParaRPr lang="en-US" dirty="0"/>
          </a:p>
        </p:txBody>
      </p:sp>
      <p:sp>
        <p:nvSpPr>
          <p:cNvPr id="6" name="Rectangle 5">
            <a:extLst>
              <a:ext uri="{FF2B5EF4-FFF2-40B4-BE49-F238E27FC236}">
                <a16:creationId xmlns="" xmlns:a16="http://schemas.microsoft.com/office/drawing/2014/main" id="{1CA3F135-12E2-4E95-B89B-9E54E011FB00}"/>
              </a:ext>
            </a:extLst>
          </p:cNvPr>
          <p:cNvSpPr/>
          <p:nvPr/>
        </p:nvSpPr>
        <p:spPr>
          <a:xfrm>
            <a:off x="257174" y="1545582"/>
            <a:ext cx="7286625" cy="307777"/>
          </a:xfrm>
          <a:prstGeom prst="rect">
            <a:avLst/>
          </a:prstGeom>
        </p:spPr>
        <p:txBody>
          <a:bodyPr wrap="square">
            <a:spAutoFit/>
          </a:bodyPr>
          <a:lstStyle/>
          <a:p>
            <a:r>
              <a:rPr lang="en-US" dirty="0">
                <a:latin typeface="TimesNewRomanPSMT"/>
              </a:rPr>
              <a:t>Click on IMG activity it will display following window on this click on Define Shipping Point.</a:t>
            </a:r>
            <a:endParaRPr lang="en-US" dirty="0"/>
          </a:p>
        </p:txBody>
      </p:sp>
      <p:pic>
        <p:nvPicPr>
          <p:cNvPr id="7" name="Picture 6">
            <a:extLst>
              <a:ext uri="{FF2B5EF4-FFF2-40B4-BE49-F238E27FC236}">
                <a16:creationId xmlns="" xmlns:a16="http://schemas.microsoft.com/office/drawing/2014/main" id="{DE9D877B-4C7F-417B-A6F4-5395CE49C0BA}"/>
              </a:ext>
            </a:extLst>
          </p:cNvPr>
          <p:cNvPicPr>
            <a:picLocks noChangeAspect="1"/>
          </p:cNvPicPr>
          <p:nvPr/>
        </p:nvPicPr>
        <p:blipFill>
          <a:blip r:embed="rId3" cstate="print"/>
          <a:stretch>
            <a:fillRect/>
          </a:stretch>
        </p:blipFill>
        <p:spPr>
          <a:xfrm>
            <a:off x="354711" y="1881934"/>
            <a:ext cx="3545775" cy="1258567"/>
          </a:xfrm>
          <a:prstGeom prst="rect">
            <a:avLst/>
          </a:prstGeom>
        </p:spPr>
      </p:pic>
      <p:sp>
        <p:nvSpPr>
          <p:cNvPr id="8" name="Rectangle 7">
            <a:extLst>
              <a:ext uri="{FF2B5EF4-FFF2-40B4-BE49-F238E27FC236}">
                <a16:creationId xmlns="" xmlns:a16="http://schemas.microsoft.com/office/drawing/2014/main" id="{FF85C1C0-1DDD-4526-B419-726A1E3EC8B4}"/>
              </a:ext>
            </a:extLst>
          </p:cNvPr>
          <p:cNvSpPr/>
          <p:nvPr/>
        </p:nvSpPr>
        <p:spPr>
          <a:xfrm>
            <a:off x="209550" y="3234246"/>
            <a:ext cx="5558012" cy="307777"/>
          </a:xfrm>
          <a:prstGeom prst="rect">
            <a:avLst/>
          </a:prstGeom>
        </p:spPr>
        <p:txBody>
          <a:bodyPr wrap="square">
            <a:spAutoFit/>
          </a:bodyPr>
          <a:lstStyle/>
          <a:p>
            <a:r>
              <a:rPr lang="en-US" dirty="0">
                <a:latin typeface="TimesNewRomanPSMT"/>
              </a:rPr>
              <a:t>click on New Entries                   And fill the required fields as follow</a:t>
            </a:r>
            <a:endParaRPr lang="en-US" dirty="0"/>
          </a:p>
        </p:txBody>
      </p:sp>
      <p:pic>
        <p:nvPicPr>
          <p:cNvPr id="9" name="Picture 8">
            <a:extLst>
              <a:ext uri="{FF2B5EF4-FFF2-40B4-BE49-F238E27FC236}">
                <a16:creationId xmlns="" xmlns:a16="http://schemas.microsoft.com/office/drawing/2014/main" id="{904BFEB7-3EA9-4027-AA7D-14B578C9EDBD}"/>
              </a:ext>
            </a:extLst>
          </p:cNvPr>
          <p:cNvPicPr>
            <a:picLocks noChangeAspect="1"/>
          </p:cNvPicPr>
          <p:nvPr/>
        </p:nvPicPr>
        <p:blipFill>
          <a:blip r:embed="rId4" cstate="print"/>
          <a:stretch>
            <a:fillRect/>
          </a:stretch>
        </p:blipFill>
        <p:spPr>
          <a:xfrm>
            <a:off x="349340" y="3557918"/>
            <a:ext cx="3754350" cy="2939707"/>
          </a:xfrm>
          <a:prstGeom prst="rect">
            <a:avLst/>
          </a:prstGeom>
        </p:spPr>
      </p:pic>
    </p:spTree>
    <p:extLst>
      <p:ext uri="{BB962C8B-B14F-4D97-AF65-F5344CB8AC3E}">
        <p14:creationId xmlns="" xmlns:p14="http://schemas.microsoft.com/office/powerpoint/2010/main" val="291430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pic>
        <p:nvPicPr>
          <p:cNvPr id="14" name="Picture 13">
            <a:extLst>
              <a:ext uri="{FF2B5EF4-FFF2-40B4-BE49-F238E27FC236}">
                <a16:creationId xmlns="" xmlns:a16="http://schemas.microsoft.com/office/drawing/2014/main" id="{2DD1925E-DA63-43D7-857D-2DA9A3096C17}"/>
              </a:ext>
            </a:extLst>
          </p:cNvPr>
          <p:cNvPicPr>
            <a:picLocks noChangeAspect="1"/>
          </p:cNvPicPr>
          <p:nvPr/>
        </p:nvPicPr>
        <p:blipFill>
          <a:blip r:embed="rId2" cstate="print"/>
          <a:stretch>
            <a:fillRect/>
          </a:stretch>
        </p:blipFill>
        <p:spPr>
          <a:xfrm>
            <a:off x="1828800" y="3265976"/>
            <a:ext cx="795431" cy="244316"/>
          </a:xfrm>
          <a:prstGeom prst="rect">
            <a:avLst/>
          </a:prstGeom>
        </p:spPr>
      </p:pic>
      <p:sp>
        <p:nvSpPr>
          <p:cNvPr id="6" name="Rectangle 5">
            <a:extLst>
              <a:ext uri="{FF2B5EF4-FFF2-40B4-BE49-F238E27FC236}">
                <a16:creationId xmlns="" xmlns:a16="http://schemas.microsoft.com/office/drawing/2014/main" id="{1CA3F135-12E2-4E95-B89B-9E54E011FB00}"/>
              </a:ext>
            </a:extLst>
          </p:cNvPr>
          <p:cNvSpPr/>
          <p:nvPr/>
        </p:nvSpPr>
        <p:spPr>
          <a:xfrm>
            <a:off x="257174" y="1545582"/>
            <a:ext cx="7286625" cy="307777"/>
          </a:xfrm>
          <a:prstGeom prst="rect">
            <a:avLst/>
          </a:prstGeom>
        </p:spPr>
        <p:txBody>
          <a:bodyPr wrap="square">
            <a:spAutoFit/>
          </a:bodyPr>
          <a:lstStyle/>
          <a:p>
            <a:r>
              <a:rPr lang="en-US" dirty="0">
                <a:latin typeface="TimesNewRomanPSMT"/>
              </a:rPr>
              <a:t>Click on IMG activity it will display following window on this click on Define Shipping Point.</a:t>
            </a:r>
            <a:endParaRPr lang="en-US" dirty="0"/>
          </a:p>
        </p:txBody>
      </p:sp>
      <p:pic>
        <p:nvPicPr>
          <p:cNvPr id="7" name="Picture 6">
            <a:extLst>
              <a:ext uri="{FF2B5EF4-FFF2-40B4-BE49-F238E27FC236}">
                <a16:creationId xmlns="" xmlns:a16="http://schemas.microsoft.com/office/drawing/2014/main" id="{DE9D877B-4C7F-417B-A6F4-5395CE49C0BA}"/>
              </a:ext>
            </a:extLst>
          </p:cNvPr>
          <p:cNvPicPr>
            <a:picLocks noChangeAspect="1"/>
          </p:cNvPicPr>
          <p:nvPr/>
        </p:nvPicPr>
        <p:blipFill>
          <a:blip r:embed="rId3" cstate="print"/>
          <a:stretch>
            <a:fillRect/>
          </a:stretch>
        </p:blipFill>
        <p:spPr>
          <a:xfrm>
            <a:off x="354711" y="1881934"/>
            <a:ext cx="3545775" cy="1258567"/>
          </a:xfrm>
          <a:prstGeom prst="rect">
            <a:avLst/>
          </a:prstGeom>
        </p:spPr>
      </p:pic>
      <p:sp>
        <p:nvSpPr>
          <p:cNvPr id="8" name="Rectangle 7">
            <a:extLst>
              <a:ext uri="{FF2B5EF4-FFF2-40B4-BE49-F238E27FC236}">
                <a16:creationId xmlns="" xmlns:a16="http://schemas.microsoft.com/office/drawing/2014/main" id="{FF85C1C0-1DDD-4526-B419-726A1E3EC8B4}"/>
              </a:ext>
            </a:extLst>
          </p:cNvPr>
          <p:cNvSpPr/>
          <p:nvPr/>
        </p:nvSpPr>
        <p:spPr>
          <a:xfrm>
            <a:off x="209550" y="3234246"/>
            <a:ext cx="5558012" cy="307777"/>
          </a:xfrm>
          <a:prstGeom prst="rect">
            <a:avLst/>
          </a:prstGeom>
        </p:spPr>
        <p:txBody>
          <a:bodyPr wrap="square">
            <a:spAutoFit/>
          </a:bodyPr>
          <a:lstStyle/>
          <a:p>
            <a:r>
              <a:rPr lang="en-US" dirty="0">
                <a:latin typeface="TimesNewRomanPSMT"/>
              </a:rPr>
              <a:t>click on New Entries                   And fill the required fields as follow</a:t>
            </a:r>
            <a:endParaRPr lang="en-US" dirty="0"/>
          </a:p>
        </p:txBody>
      </p:sp>
      <p:pic>
        <p:nvPicPr>
          <p:cNvPr id="9" name="Picture 8">
            <a:extLst>
              <a:ext uri="{FF2B5EF4-FFF2-40B4-BE49-F238E27FC236}">
                <a16:creationId xmlns="" xmlns:a16="http://schemas.microsoft.com/office/drawing/2014/main" id="{904BFEB7-3EA9-4027-AA7D-14B578C9EDBD}"/>
              </a:ext>
            </a:extLst>
          </p:cNvPr>
          <p:cNvPicPr>
            <a:picLocks noChangeAspect="1"/>
          </p:cNvPicPr>
          <p:nvPr/>
        </p:nvPicPr>
        <p:blipFill>
          <a:blip r:embed="rId4" cstate="print"/>
          <a:stretch>
            <a:fillRect/>
          </a:stretch>
        </p:blipFill>
        <p:spPr>
          <a:xfrm>
            <a:off x="349340" y="3557918"/>
            <a:ext cx="3754350" cy="2939707"/>
          </a:xfrm>
          <a:prstGeom prst="rect">
            <a:avLst/>
          </a:prstGeom>
        </p:spPr>
      </p:pic>
    </p:spTree>
    <p:extLst>
      <p:ext uri="{BB962C8B-B14F-4D97-AF65-F5344CB8AC3E}">
        <p14:creationId xmlns="" xmlns:p14="http://schemas.microsoft.com/office/powerpoint/2010/main" val="18960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3" name="Rectangle 2">
            <a:extLst>
              <a:ext uri="{FF2B5EF4-FFF2-40B4-BE49-F238E27FC236}">
                <a16:creationId xmlns="" xmlns:a16="http://schemas.microsoft.com/office/drawing/2014/main" id="{440E945B-CE1D-4DD0-9AD8-720C6F2B9AA1}"/>
              </a:ext>
            </a:extLst>
          </p:cNvPr>
          <p:cNvSpPr/>
          <p:nvPr/>
        </p:nvSpPr>
        <p:spPr>
          <a:xfrm>
            <a:off x="257176" y="914400"/>
            <a:ext cx="10029823" cy="954107"/>
          </a:xfrm>
          <a:prstGeom prst="rect">
            <a:avLst/>
          </a:prstGeom>
        </p:spPr>
        <p:txBody>
          <a:bodyPr wrap="square">
            <a:spAutoFit/>
          </a:bodyPr>
          <a:lstStyle/>
          <a:p>
            <a:endParaRPr lang="en-US" b="1" dirty="0">
              <a:latin typeface="Times New Roman" panose="02020603050405020304" pitchFamily="18" charset="0"/>
            </a:endParaRPr>
          </a:p>
          <a:p>
            <a:r>
              <a:rPr lang="en-US" b="1" dirty="0">
                <a:latin typeface="Times New Roman" panose="02020603050405020304" pitchFamily="18" charset="0"/>
              </a:rPr>
              <a:t>ASSIGNMENT</a:t>
            </a:r>
          </a:p>
          <a:p>
            <a:r>
              <a:rPr lang="en-US" b="1" dirty="0">
                <a:latin typeface="Times New Roman" panose="02020603050405020304" pitchFamily="18" charset="0"/>
              </a:rPr>
              <a:t>Assign company code to company:</a:t>
            </a:r>
          </a:p>
          <a:p>
            <a:r>
              <a:rPr lang="en-US" b="1" dirty="0">
                <a:latin typeface="Times New Roman" panose="02020603050405020304" pitchFamily="18" charset="0"/>
              </a:rPr>
              <a:t>PATH: </a:t>
            </a:r>
            <a:r>
              <a:rPr lang="en-US" dirty="0">
                <a:latin typeface="TimesNewRomanPSMT"/>
              </a:rPr>
              <a:t>SPRO-&gt;Enterprise Structure-&gt; Assignment -&gt; Financial Accounting -&gt; Assign company code to company.</a:t>
            </a:r>
            <a:endParaRPr lang="en-US" dirty="0"/>
          </a:p>
        </p:txBody>
      </p:sp>
      <p:sp>
        <p:nvSpPr>
          <p:cNvPr id="4" name="Rectangle 3">
            <a:extLst>
              <a:ext uri="{FF2B5EF4-FFF2-40B4-BE49-F238E27FC236}">
                <a16:creationId xmlns="" xmlns:a16="http://schemas.microsoft.com/office/drawing/2014/main" id="{D6643698-44AF-4BD8-8665-EF0B390C29ED}"/>
              </a:ext>
            </a:extLst>
          </p:cNvPr>
          <p:cNvSpPr/>
          <p:nvPr/>
        </p:nvSpPr>
        <p:spPr>
          <a:xfrm>
            <a:off x="257176" y="2057400"/>
            <a:ext cx="8582024" cy="2031325"/>
          </a:xfrm>
          <a:prstGeom prst="rect">
            <a:avLst/>
          </a:prstGeom>
        </p:spPr>
        <p:txBody>
          <a:bodyPr wrap="square">
            <a:spAutoFit/>
          </a:bodyPr>
          <a:lstStyle/>
          <a:p>
            <a:r>
              <a:rPr lang="en-US" dirty="0">
                <a:latin typeface="TimesNewRomanPSMT"/>
              </a:rPr>
              <a:t>Click on IMG activity it will display following window, click on position button so it will display the following small window:</a:t>
            </a: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r>
              <a:rPr lang="en-US" dirty="0">
                <a:latin typeface="TimesNewRomanPSMT"/>
              </a:rPr>
              <a:t>On this entry your company code and press enter or click on continue button. So it will display your company code at</a:t>
            </a:r>
          </a:p>
          <a:p>
            <a:r>
              <a:rPr lang="en-US" dirty="0">
                <a:latin typeface="TimesNewRomanPSMT"/>
              </a:rPr>
              <a:t>the top of window as follow.</a:t>
            </a:r>
          </a:p>
        </p:txBody>
      </p:sp>
      <p:pic>
        <p:nvPicPr>
          <p:cNvPr id="5" name="Picture 4">
            <a:extLst>
              <a:ext uri="{FF2B5EF4-FFF2-40B4-BE49-F238E27FC236}">
                <a16:creationId xmlns="" xmlns:a16="http://schemas.microsoft.com/office/drawing/2014/main" id="{55A3C47C-3C57-42E9-8996-F8BBB252CEBA}"/>
              </a:ext>
            </a:extLst>
          </p:cNvPr>
          <p:cNvPicPr>
            <a:picLocks noChangeAspect="1"/>
          </p:cNvPicPr>
          <p:nvPr/>
        </p:nvPicPr>
        <p:blipFill>
          <a:blip r:embed="rId2" cstate="print"/>
          <a:stretch>
            <a:fillRect/>
          </a:stretch>
        </p:blipFill>
        <p:spPr>
          <a:xfrm>
            <a:off x="381000" y="2514600"/>
            <a:ext cx="2867025" cy="914400"/>
          </a:xfrm>
          <a:prstGeom prst="rect">
            <a:avLst/>
          </a:prstGeom>
        </p:spPr>
      </p:pic>
      <p:pic>
        <p:nvPicPr>
          <p:cNvPr id="10" name="Picture 9">
            <a:extLst>
              <a:ext uri="{FF2B5EF4-FFF2-40B4-BE49-F238E27FC236}">
                <a16:creationId xmlns="" xmlns:a16="http://schemas.microsoft.com/office/drawing/2014/main" id="{1AAD53A3-3651-4B7F-A309-229DC4822EE0}"/>
              </a:ext>
            </a:extLst>
          </p:cNvPr>
          <p:cNvPicPr>
            <a:picLocks noChangeAspect="1"/>
          </p:cNvPicPr>
          <p:nvPr/>
        </p:nvPicPr>
        <p:blipFill>
          <a:blip r:embed="rId3" cstate="print"/>
          <a:stretch>
            <a:fillRect/>
          </a:stretch>
        </p:blipFill>
        <p:spPr>
          <a:xfrm>
            <a:off x="381000" y="4261068"/>
            <a:ext cx="4495800" cy="1616095"/>
          </a:xfrm>
          <a:prstGeom prst="rect">
            <a:avLst/>
          </a:prstGeom>
        </p:spPr>
      </p:pic>
    </p:spTree>
    <p:extLst>
      <p:ext uri="{BB962C8B-B14F-4D97-AF65-F5344CB8AC3E}">
        <p14:creationId xmlns="" xmlns:p14="http://schemas.microsoft.com/office/powerpoint/2010/main" val="341086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671512"/>
          </a:xfrm>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2" name="Rectangle 1">
            <a:extLst>
              <a:ext uri="{FF2B5EF4-FFF2-40B4-BE49-F238E27FC236}">
                <a16:creationId xmlns="" xmlns:a16="http://schemas.microsoft.com/office/drawing/2014/main" id="{6D0E515D-D2A4-47F0-B795-3B9483D67D5B}"/>
              </a:ext>
            </a:extLst>
          </p:cNvPr>
          <p:cNvSpPr/>
          <p:nvPr/>
        </p:nvSpPr>
        <p:spPr>
          <a:xfrm>
            <a:off x="457200" y="1524001"/>
            <a:ext cx="6172200" cy="7632859"/>
          </a:xfrm>
          <a:prstGeom prst="rect">
            <a:avLst/>
          </a:prstGeom>
        </p:spPr>
        <p:txBody>
          <a:bodyPr wrap="square">
            <a:spAutoFit/>
          </a:bodyPr>
          <a:lstStyle/>
          <a:p>
            <a:r>
              <a:rPr lang="en-US" dirty="0">
                <a:cs typeface="Arial" panose="020B0604020202020204" pitchFamily="34" charset="0"/>
              </a:rPr>
              <a:t>Similarly other organizational elements needs to be assigned as per below </a:t>
            </a:r>
          </a:p>
          <a:p>
            <a:endParaRPr lang="en-US" dirty="0">
              <a:cs typeface="Arial" panose="020B0604020202020204" pitchFamily="34" charset="0"/>
            </a:endParaRPr>
          </a:p>
          <a:p>
            <a:r>
              <a:rPr lang="en-US" dirty="0">
                <a:cs typeface="Arial" panose="020B0604020202020204" pitchFamily="34" charset="0"/>
              </a:rPr>
              <a:t>  </a:t>
            </a:r>
          </a:p>
          <a:p>
            <a:pPr marL="285750" indent="-285750">
              <a:buFont typeface="Arial" panose="020B0604020202020204" pitchFamily="34" charset="0"/>
              <a:buChar char="•"/>
            </a:pPr>
            <a:r>
              <a:rPr lang="en-US" dirty="0">
                <a:cs typeface="Arial" panose="020B0604020202020204" pitchFamily="34" charset="0"/>
              </a:rPr>
              <a:t>Assign company code to credit control area</a:t>
            </a:r>
          </a:p>
          <a:p>
            <a:pPr marL="285750" indent="-285750">
              <a:buFont typeface="Arial" panose="020B0604020202020204" pitchFamily="34" charset="0"/>
              <a:buChar char="•"/>
            </a:pPr>
            <a:r>
              <a:rPr lang="en-US" dirty="0">
                <a:cs typeface="Arial" panose="020B0604020202020204" pitchFamily="34" charset="0"/>
              </a:rPr>
              <a:t>Assign company code to financial management area</a:t>
            </a:r>
          </a:p>
          <a:p>
            <a:pPr marL="285750" indent="-285750">
              <a:buFont typeface="Arial" panose="020B0604020202020204" pitchFamily="34" charset="0"/>
              <a:buChar char="•"/>
            </a:pPr>
            <a:r>
              <a:rPr lang="en-US" dirty="0">
                <a:cs typeface="Arial" panose="020B0604020202020204" pitchFamily="34" charset="0"/>
              </a:rPr>
              <a:t>Assign plant to company code</a:t>
            </a:r>
          </a:p>
          <a:p>
            <a:pPr marL="285750" indent="-285750">
              <a:buFont typeface="Arial" panose="020B0604020202020204" pitchFamily="34" charset="0"/>
              <a:buChar char="•"/>
            </a:pPr>
            <a:r>
              <a:rPr lang="en-US" dirty="0">
                <a:cs typeface="Arial" panose="020B0604020202020204" pitchFamily="34" charset="0"/>
              </a:rPr>
              <a:t>Assign sales organization to company code:</a:t>
            </a:r>
          </a:p>
          <a:p>
            <a:pPr marL="285750" indent="-285750">
              <a:buFont typeface="Arial" panose="020B0604020202020204" pitchFamily="34" charset="0"/>
              <a:buChar char="•"/>
            </a:pPr>
            <a:r>
              <a:rPr lang="en-US" dirty="0">
                <a:cs typeface="Arial" panose="020B0604020202020204" pitchFamily="34" charset="0"/>
              </a:rPr>
              <a:t>Assign Business Area to Plant/Valuation Area and Division</a:t>
            </a:r>
          </a:p>
          <a:p>
            <a:pPr marL="285750" indent="-285750">
              <a:buFont typeface="Arial" panose="020B0604020202020204" pitchFamily="34" charset="0"/>
              <a:buChar char="•"/>
            </a:pPr>
            <a:r>
              <a:rPr lang="en-US" dirty="0">
                <a:cs typeface="Arial" panose="020B0604020202020204" pitchFamily="34" charset="0"/>
              </a:rPr>
              <a:t>Assign distribution channel to sales organization</a:t>
            </a:r>
          </a:p>
          <a:p>
            <a:pPr marL="285750" indent="-285750">
              <a:buFont typeface="Arial" panose="020B0604020202020204" pitchFamily="34" charset="0"/>
              <a:buChar char="•"/>
            </a:pPr>
            <a:r>
              <a:rPr lang="en-US" dirty="0">
                <a:cs typeface="Arial" panose="020B0604020202020204" pitchFamily="34" charset="0"/>
              </a:rPr>
              <a:t>Assign division to sales organization</a:t>
            </a:r>
          </a:p>
          <a:p>
            <a:pPr marL="285750" indent="-285750">
              <a:buFont typeface="Arial" panose="020B0604020202020204" pitchFamily="34" charset="0"/>
              <a:buChar char="•"/>
            </a:pPr>
            <a:r>
              <a:rPr lang="en-US" dirty="0">
                <a:cs typeface="Arial" panose="020B0604020202020204" pitchFamily="34" charset="0"/>
              </a:rPr>
              <a:t>Assign sales organization - distribution channel – plant</a:t>
            </a:r>
          </a:p>
          <a:p>
            <a:pPr marL="285750" indent="-285750">
              <a:buFont typeface="Arial" panose="020B0604020202020204" pitchFamily="34" charset="0"/>
              <a:buChar char="•"/>
            </a:pPr>
            <a:r>
              <a:rPr lang="en-US" dirty="0">
                <a:cs typeface="Arial" panose="020B0604020202020204" pitchFamily="34" charset="0"/>
              </a:rPr>
              <a:t>Assign sales area to credit control area</a:t>
            </a:r>
          </a:p>
          <a:p>
            <a:pPr marL="285750" indent="-285750">
              <a:buFont typeface="Arial" panose="020B0604020202020204" pitchFamily="34" charset="0"/>
              <a:buChar char="•"/>
            </a:pPr>
            <a:r>
              <a:rPr lang="en-US" dirty="0">
                <a:cs typeface="Arial" panose="020B0604020202020204" pitchFamily="34" charset="0"/>
              </a:rPr>
              <a:t>Assign purchasing organization to company code</a:t>
            </a:r>
          </a:p>
          <a:p>
            <a:pPr marL="285750" indent="-285750">
              <a:buFont typeface="Arial" panose="020B0604020202020204" pitchFamily="34" charset="0"/>
              <a:buChar char="•"/>
            </a:pPr>
            <a:r>
              <a:rPr lang="en-US" dirty="0">
                <a:cs typeface="Arial" panose="020B0604020202020204" pitchFamily="34" charset="0"/>
              </a:rPr>
              <a:t>Assign purchasing organization to plant</a:t>
            </a: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Tree>
    <p:extLst>
      <p:ext uri="{BB962C8B-B14F-4D97-AF65-F5344CB8AC3E}">
        <p14:creationId xmlns="" xmlns:p14="http://schemas.microsoft.com/office/powerpoint/2010/main" val="385302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a:t>
            </a:r>
            <a:endParaRPr lang="en-US" sz="1800" dirty="0">
              <a:solidFill>
                <a:schemeClr val="tx1"/>
              </a:solidFill>
            </a:endParaRP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153400" cy="9356408"/>
          </a:xfrm>
          <a:prstGeom prst="rect">
            <a:avLst/>
          </a:prstGeom>
        </p:spPr>
        <p:txBody>
          <a:bodyPr wrap="square">
            <a:spAutoFit/>
          </a:bodyPr>
          <a:lstStyle/>
          <a:p>
            <a:r>
              <a:rPr lang="en-US" dirty="0"/>
              <a:t>The </a:t>
            </a:r>
            <a:r>
              <a:rPr lang="en-US" b="1" dirty="0"/>
              <a:t>variant principle</a:t>
            </a:r>
            <a:r>
              <a:rPr lang="en-US" dirty="0"/>
              <a:t> there is 3 variants. They are </a:t>
            </a:r>
          </a:p>
          <a:p>
            <a:r>
              <a:rPr lang="en-US" dirty="0"/>
              <a:t>1. Fiscal year variant</a:t>
            </a:r>
          </a:p>
          <a:p>
            <a:r>
              <a:rPr lang="en-US" dirty="0"/>
              <a:t>2. Posting period variant</a:t>
            </a:r>
          </a:p>
          <a:p>
            <a:r>
              <a:rPr lang="en-US" dirty="0"/>
              <a:t>3. Field status variant. </a:t>
            </a:r>
          </a:p>
          <a:p>
            <a:r>
              <a:rPr lang="en-US" dirty="0"/>
              <a:t>The first customization is Fiscal Year Variant. The variants defined under variant principle are at client level.</a:t>
            </a:r>
          </a:p>
          <a:p>
            <a:endParaRPr lang="en-US" dirty="0"/>
          </a:p>
          <a:p>
            <a:r>
              <a:rPr lang="en-US" b="1" dirty="0"/>
              <a:t>What is Fiscal Year Variant:</a:t>
            </a:r>
            <a:r>
              <a:rPr lang="en-US" dirty="0"/>
              <a:t> The fiscal year means a general year in common. No company can maintain the books for indefinite period. They have to close the books for certain period. That depends on the company and the country’s policy. Suppose in India all the companies have to close their books on 31st march every year. But other countries may follow the different approach for Variant Principle in SAP.</a:t>
            </a:r>
          </a:p>
          <a:p>
            <a:endParaRPr lang="en-US" dirty="0"/>
          </a:p>
          <a:p>
            <a:r>
              <a:rPr lang="en-US" dirty="0"/>
              <a:t>The fiscal year is classified as</a:t>
            </a:r>
          </a:p>
          <a:p>
            <a:r>
              <a:rPr lang="en-US" b="1" dirty="0"/>
              <a:t>1. Calendar year</a:t>
            </a:r>
            <a:endParaRPr lang="en-US" dirty="0"/>
          </a:p>
          <a:p>
            <a:r>
              <a:rPr lang="en-US" b="1" dirty="0"/>
              <a:t>2. Non calendar year.</a:t>
            </a:r>
            <a:endParaRPr lang="en-US" dirty="0"/>
          </a:p>
          <a:p>
            <a:endParaRPr lang="en-US" dirty="0"/>
          </a:p>
          <a:p>
            <a:r>
              <a:rPr lang="en-US" dirty="0"/>
              <a:t>As far as customization is concerned definition of calendar is so simple.</a:t>
            </a:r>
          </a:p>
          <a:p>
            <a:r>
              <a:rPr lang="en-US" dirty="0"/>
              <a:t>We have to select one check box. For non calendar year definition we have to define the open and close the fiscal year and also the end days of the periods.</a:t>
            </a:r>
          </a:p>
          <a:p>
            <a:endParaRPr lang="en-US" dirty="0"/>
          </a:p>
          <a:p>
            <a:r>
              <a:rPr lang="en-US" dirty="0"/>
              <a:t>Period: is generally is called a month. The fiscal year variant screen appears as under</a:t>
            </a:r>
          </a:p>
          <a:p>
            <a:pPr marL="285750" indent="-285750">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Tree>
    <p:extLst>
      <p:ext uri="{BB962C8B-B14F-4D97-AF65-F5344CB8AC3E}">
        <p14:creationId xmlns="" xmlns:p14="http://schemas.microsoft.com/office/powerpoint/2010/main" val="2383467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153400" cy="9140964"/>
          </a:xfrm>
          <a:prstGeom prst="rect">
            <a:avLst/>
          </a:prstGeom>
        </p:spPr>
        <p:txBody>
          <a:bodyPr wrap="square">
            <a:spAutoFit/>
          </a:bodyPr>
          <a:lstStyle/>
          <a:p>
            <a:r>
              <a:rPr lang="en-US" b="1" dirty="0"/>
              <a:t>Fiscal year same as calendar year</a:t>
            </a:r>
          </a:p>
          <a:p>
            <a:r>
              <a:rPr lang="en-US" dirty="0"/>
              <a:t>Fiscal year differs from calendar year (non-calendar fiscal year). The posting periods can also be different to the</a:t>
            </a:r>
          </a:p>
          <a:p>
            <a:r>
              <a:rPr lang="en-US" dirty="0"/>
              <a:t>calendar months.</a:t>
            </a:r>
          </a:p>
          <a:p>
            <a:endParaRPr lang="en-US" dirty="0"/>
          </a:p>
          <a:p>
            <a:r>
              <a:rPr lang="en-US" b="1" dirty="0"/>
              <a:t>Your fiscal year is year-dependent</a:t>
            </a:r>
          </a:p>
          <a:p>
            <a:r>
              <a:rPr lang="en-US" dirty="0"/>
              <a:t>This means that the fiscal year only applies to a specific calendar year.</a:t>
            </a:r>
          </a:p>
          <a:p>
            <a:endParaRPr lang="en-US" b="1" dirty="0"/>
          </a:p>
          <a:p>
            <a:r>
              <a:rPr lang="en-US" b="1" dirty="0"/>
              <a:t>Fiscal Year Same as Calendar Year</a:t>
            </a:r>
          </a:p>
          <a:p>
            <a:r>
              <a:rPr lang="en-US" dirty="0"/>
              <a:t>If your fiscal year is the same as the calendar year, the following specifications apply:</a:t>
            </a:r>
          </a:p>
          <a:p>
            <a:r>
              <a:rPr lang="en-US" dirty="0"/>
              <a:t>• The fiscal year begins on January 1.</a:t>
            </a:r>
          </a:p>
          <a:p>
            <a:r>
              <a:rPr lang="en-US" dirty="0"/>
              <a:t>• Twelve posting periods are available.</a:t>
            </a:r>
          </a:p>
          <a:p>
            <a:r>
              <a:rPr lang="en-US" dirty="0"/>
              <a:t>• The periods correspond to calendar months. You do not have to define the individual periods. The system</a:t>
            </a:r>
          </a:p>
          <a:p>
            <a:r>
              <a:rPr lang="en-US" dirty="0"/>
              <a:t>automatically uses the calendar months.</a:t>
            </a:r>
          </a:p>
          <a:p>
            <a:endParaRPr lang="en-US" b="1" dirty="0"/>
          </a:p>
          <a:p>
            <a:r>
              <a:rPr lang="en-US" b="1" dirty="0"/>
              <a:t>Non-Calendar Fiscal Year</a:t>
            </a:r>
          </a:p>
          <a:p>
            <a:r>
              <a:rPr lang="en-US" dirty="0"/>
              <a:t>If your fiscal year differs from the calendar year, you must specify:</a:t>
            </a:r>
          </a:p>
          <a:p>
            <a:r>
              <a:rPr lang="en-US" dirty="0"/>
              <a:t>• How many posting periods you require</a:t>
            </a:r>
          </a:p>
          <a:p>
            <a:r>
              <a:rPr lang="en-US" dirty="0"/>
              <a:t>• How the system should determine the posting period and fiscal year from the posting date during posting:</a:t>
            </a:r>
          </a:p>
          <a:p>
            <a:r>
              <a:rPr lang="en-US" dirty="0"/>
              <a:t>• To enable the system to determine the posting period, specify month and day limits for the end of each period.</a:t>
            </a:r>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Tree>
    <p:extLst>
      <p:ext uri="{BB962C8B-B14F-4D97-AF65-F5344CB8AC3E}">
        <p14:creationId xmlns="" xmlns:p14="http://schemas.microsoft.com/office/powerpoint/2010/main" val="79960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5262979"/>
          </a:xfrm>
          <a:prstGeom prst="rect">
            <a:avLst/>
          </a:prstGeom>
        </p:spPr>
        <p:txBody>
          <a:bodyPr wrap="square">
            <a:spAutoFit/>
          </a:bodyPr>
          <a:lstStyle/>
          <a:p>
            <a:r>
              <a:rPr lang="en-US" b="1" dirty="0"/>
              <a:t>Fiscal Year</a:t>
            </a:r>
          </a:p>
          <a:p>
            <a:r>
              <a:rPr lang="en-US" dirty="0"/>
              <a:t>Since your fiscal year is not the same as the calendar year, you have to specify the year displacement for each posting</a:t>
            </a:r>
          </a:p>
          <a:p>
            <a:r>
              <a:rPr lang="en-US" dirty="0"/>
              <a:t>period. You can use the entries -1, 0, and +1 for this.</a:t>
            </a:r>
          </a:p>
          <a:p>
            <a:endParaRPr lang="en-US" dirty="0"/>
          </a:p>
          <a:p>
            <a:r>
              <a:rPr lang="en-US" dirty="0"/>
              <a:t>In the illustration that follows, your fiscal year begins on April 1 and ends on March 31. The period limits correspond to the beginning and end of the calendar months.</a:t>
            </a:r>
          </a:p>
          <a:p>
            <a:endParaRPr lang="en-US" dirty="0"/>
          </a:p>
          <a:p>
            <a:r>
              <a:rPr lang="en-US" dirty="0"/>
              <a:t>Since the fiscal year does not correspond to the calendar year, you specify how the fiscal year is to be determined by entering the year displacement. If you post with a posting date of 02/03/99, the system uses your definition of the fiscal year variant to determine that posting period 11 is in fiscal year 1998.</a:t>
            </a:r>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3" name="Picture 2">
            <a:extLst>
              <a:ext uri="{FF2B5EF4-FFF2-40B4-BE49-F238E27FC236}">
                <a16:creationId xmlns="" xmlns:a16="http://schemas.microsoft.com/office/drawing/2014/main" id="{BD736D98-D770-4000-AAB6-1141293C86D4}"/>
              </a:ext>
            </a:extLst>
          </p:cNvPr>
          <p:cNvPicPr>
            <a:picLocks noChangeAspect="1"/>
          </p:cNvPicPr>
          <p:nvPr/>
        </p:nvPicPr>
        <p:blipFill>
          <a:blip r:embed="rId2" cstate="print"/>
          <a:stretch>
            <a:fillRect/>
          </a:stretch>
        </p:blipFill>
        <p:spPr>
          <a:xfrm>
            <a:off x="685800" y="3657600"/>
            <a:ext cx="5791200" cy="2057400"/>
          </a:xfrm>
          <a:prstGeom prst="rect">
            <a:avLst/>
          </a:prstGeom>
        </p:spPr>
      </p:pic>
    </p:spTree>
    <p:extLst>
      <p:ext uri="{BB962C8B-B14F-4D97-AF65-F5344CB8AC3E}">
        <p14:creationId xmlns="" xmlns:p14="http://schemas.microsoft.com/office/powerpoint/2010/main" val="378256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ctr">
              <a:defRPr/>
            </a:pPr>
            <a:r>
              <a:rPr lang="en-US" sz="4000" dirty="0" smtClean="0">
                <a:solidFill>
                  <a:srgbClr val="003399"/>
                </a:solidFill>
              </a:rPr>
              <a:t>Organization </a:t>
            </a:r>
            <a:r>
              <a:rPr lang="en-US" sz="4000" dirty="0" smtClean="0">
                <a:solidFill>
                  <a:srgbClr val="003399"/>
                </a:solidFill>
              </a:rPr>
              <a:t>Elements</a:t>
            </a:r>
          </a:p>
        </p:txBody>
      </p:sp>
      <p:sp>
        <p:nvSpPr>
          <p:cNvPr id="292867" name="Rectangle 3"/>
          <p:cNvSpPr>
            <a:spLocks noGrp="1" noChangeArrowheads="1"/>
          </p:cNvSpPr>
          <p:nvPr>
            <p:ph type="body" idx="1"/>
          </p:nvPr>
        </p:nvSpPr>
        <p:spPr>
          <a:xfrm>
            <a:off x="533400" y="1981200"/>
            <a:ext cx="7800975" cy="3505200"/>
          </a:xfrm>
        </p:spPr>
        <p:txBody>
          <a:bodyPr/>
          <a:lstStyle/>
          <a:p>
            <a:pPr>
              <a:defRPr/>
            </a:pPr>
            <a:r>
              <a:rPr lang="en-US" sz="2400" dirty="0">
                <a:solidFill>
                  <a:srgbClr val="003399"/>
                </a:solidFill>
              </a:rPr>
              <a:t>Overview of </a:t>
            </a:r>
            <a:r>
              <a:rPr lang="en-US" sz="2400" dirty="0" smtClean="0">
                <a:solidFill>
                  <a:srgbClr val="003399"/>
                </a:solidFill>
              </a:rPr>
              <a:t>o</a:t>
            </a:r>
            <a:r>
              <a:rPr lang="en-US" sz="2400" dirty="0" smtClean="0">
                <a:solidFill>
                  <a:srgbClr val="003399"/>
                </a:solidFill>
              </a:rPr>
              <a:t>rganization </a:t>
            </a:r>
            <a:r>
              <a:rPr lang="en-US" sz="2400" dirty="0">
                <a:solidFill>
                  <a:srgbClr val="003399"/>
                </a:solidFill>
              </a:rPr>
              <a:t>structure</a:t>
            </a:r>
          </a:p>
          <a:p>
            <a:pPr>
              <a:defRPr/>
            </a:pPr>
            <a:r>
              <a:rPr lang="en-US" sz="2400" dirty="0" smtClean="0">
                <a:solidFill>
                  <a:srgbClr val="003399"/>
                </a:solidFill>
              </a:rPr>
              <a:t>Organization elements </a:t>
            </a:r>
            <a:endParaRPr lang="en-US" sz="2400" dirty="0">
              <a:solidFill>
                <a:srgbClr val="003399"/>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5047536"/>
          </a:xfrm>
          <a:prstGeom prst="rect">
            <a:avLst/>
          </a:prstGeom>
        </p:spPr>
        <p:txBody>
          <a:bodyPr wrap="square">
            <a:spAutoFit/>
          </a:bodyPr>
          <a:lstStyle/>
          <a:p>
            <a:r>
              <a:rPr lang="en-US" dirty="0"/>
              <a:t>Posting Periods Do Not Correspond To Calendar Months. If you are using a non-calendar fiscal year, and your posting periods do not correspond to the calendar months, define the difference by specifying the day of the period end.</a:t>
            </a:r>
          </a:p>
          <a:p>
            <a:endParaRPr lang="en-US" dirty="0"/>
          </a:p>
          <a:p>
            <a:r>
              <a:rPr lang="en-US" dirty="0"/>
              <a:t>Your fiscal year begins on April 16 and ends on April 15. The start and end of your posting periods do not correspond to the start and end of a calendar month.</a:t>
            </a:r>
          </a:p>
          <a:p>
            <a:endParaRPr lang="en-US" dirty="0"/>
          </a:p>
          <a:p>
            <a:r>
              <a:rPr lang="en-US" dirty="0"/>
              <a:t>You must split the period 12/16 to 01/15 in two posting periods, since you require different specifications for the year displacement. This means that for posting period 9, you have to define two posting periods (with year displacements 0 and -1).</a:t>
            </a: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4" name="Picture 3">
            <a:extLst>
              <a:ext uri="{FF2B5EF4-FFF2-40B4-BE49-F238E27FC236}">
                <a16:creationId xmlns="" xmlns:a16="http://schemas.microsoft.com/office/drawing/2014/main" id="{C260E8FA-B63D-4964-8AC3-2075BC252D8D}"/>
              </a:ext>
            </a:extLst>
          </p:cNvPr>
          <p:cNvPicPr>
            <a:picLocks noChangeAspect="1"/>
          </p:cNvPicPr>
          <p:nvPr/>
        </p:nvPicPr>
        <p:blipFill>
          <a:blip r:embed="rId2" cstate="print"/>
          <a:stretch>
            <a:fillRect/>
          </a:stretch>
        </p:blipFill>
        <p:spPr>
          <a:xfrm>
            <a:off x="533400" y="3666768"/>
            <a:ext cx="5867400" cy="2276832"/>
          </a:xfrm>
          <a:prstGeom prst="rect">
            <a:avLst/>
          </a:prstGeom>
        </p:spPr>
      </p:pic>
    </p:spTree>
    <p:extLst>
      <p:ext uri="{BB962C8B-B14F-4D97-AF65-F5344CB8AC3E}">
        <p14:creationId xmlns="" xmlns:p14="http://schemas.microsoft.com/office/powerpoint/2010/main" val="218720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6986528"/>
          </a:xfrm>
          <a:prstGeom prst="rect">
            <a:avLst/>
          </a:prstGeom>
        </p:spPr>
        <p:txBody>
          <a:bodyPr wrap="square">
            <a:spAutoFit/>
          </a:bodyPr>
          <a:lstStyle/>
          <a:p>
            <a:r>
              <a:rPr lang="en-US" dirty="0"/>
              <a:t>In the example given, the system would determine the following posting periods and fiscal years from the posting dates given:</a:t>
            </a:r>
          </a:p>
          <a:p>
            <a:endParaRPr lang="en-US" dirty="0"/>
          </a:p>
          <a:p>
            <a:r>
              <a:rPr lang="en-US" dirty="0"/>
              <a:t>Posting Date 	Year Displacement  	Period 	Fiscal Year</a:t>
            </a:r>
          </a:p>
          <a:p>
            <a:r>
              <a:rPr lang="en-US" dirty="0"/>
              <a:t>20.12.1998 	0 		9 	1998</a:t>
            </a:r>
          </a:p>
          <a:p>
            <a:r>
              <a:rPr lang="en-US" dirty="0"/>
              <a:t>13.01.1999		-1 		9 	1998</a:t>
            </a:r>
          </a:p>
          <a:p>
            <a:endParaRPr lang="en-US" b="1" dirty="0"/>
          </a:p>
          <a:p>
            <a:r>
              <a:rPr lang="en-US" b="1" dirty="0"/>
              <a:t>Year-Dependent Fiscal Year Variants</a:t>
            </a:r>
          </a:p>
          <a:p>
            <a:r>
              <a:rPr lang="en-US" dirty="0"/>
              <a:t>You can define a year-dependent fiscal year variant. This is a fiscal year variant that only applies to a specific calendar year.</a:t>
            </a:r>
          </a:p>
          <a:p>
            <a:endParaRPr lang="en-US" dirty="0"/>
          </a:p>
          <a:p>
            <a:r>
              <a:rPr lang="en-US" dirty="0"/>
              <a:t>To do this, select the field Year-dependent when you define your fiscal year variants. You then have to enter the period ends, defined by month and day limits, for each calendar year.</a:t>
            </a:r>
          </a:p>
          <a:p>
            <a:r>
              <a:rPr lang="en-US" dirty="0"/>
              <a:t>In this case, the year displacement specifications refer to the calendar year for which you have defined posting periods. The year is displayed when you maintain the period ends.</a:t>
            </a:r>
            <a:r>
              <a:rPr lang="en-US" b="1" dirty="0"/>
              <a:t> </a:t>
            </a:r>
          </a:p>
          <a:p>
            <a:endParaRPr lang="en-US" b="1" dirty="0"/>
          </a:p>
          <a:p>
            <a:r>
              <a:rPr lang="en-US" b="1" dirty="0"/>
              <a:t>Special Periods</a:t>
            </a:r>
          </a:p>
          <a:p>
            <a:r>
              <a:rPr lang="en-US" dirty="0"/>
              <a:t>Special posting periods that subdivide the last regular posting period for closing operations.</a:t>
            </a:r>
          </a:p>
          <a:p>
            <a:r>
              <a:rPr lang="en-US" dirty="0"/>
              <a:t>Irrespective of how you have defined your fiscal year, you can also use special periods. Special periods subdivide the year-end closing period. They therefore merely divide the last posting period into several closing periods. This enables you to create several supplementary financial statements.</a:t>
            </a:r>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Tree>
    <p:extLst>
      <p:ext uri="{BB962C8B-B14F-4D97-AF65-F5344CB8AC3E}">
        <p14:creationId xmlns="" xmlns:p14="http://schemas.microsoft.com/office/powerpoint/2010/main" val="267371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3" name="Picture 2">
            <a:extLst>
              <a:ext uri="{FF2B5EF4-FFF2-40B4-BE49-F238E27FC236}">
                <a16:creationId xmlns="" xmlns:a16="http://schemas.microsoft.com/office/drawing/2014/main" id="{7111DEBB-39C6-4A65-B135-D5F9FD4E1C4C}"/>
              </a:ext>
            </a:extLst>
          </p:cNvPr>
          <p:cNvPicPr>
            <a:picLocks noChangeAspect="1"/>
          </p:cNvPicPr>
          <p:nvPr/>
        </p:nvPicPr>
        <p:blipFill>
          <a:blip r:embed="rId2" cstate="print"/>
          <a:stretch>
            <a:fillRect/>
          </a:stretch>
        </p:blipFill>
        <p:spPr>
          <a:xfrm>
            <a:off x="914400" y="1405820"/>
            <a:ext cx="5562600" cy="1261180"/>
          </a:xfrm>
          <a:prstGeom prst="rect">
            <a:avLst/>
          </a:prstGeom>
        </p:spPr>
      </p:pic>
      <p:sp>
        <p:nvSpPr>
          <p:cNvPr id="4" name="Rectangle 3">
            <a:extLst>
              <a:ext uri="{FF2B5EF4-FFF2-40B4-BE49-F238E27FC236}">
                <a16:creationId xmlns="" xmlns:a16="http://schemas.microsoft.com/office/drawing/2014/main" id="{16A5D06C-8A22-4522-B97C-AC0477EF66CA}"/>
              </a:ext>
            </a:extLst>
          </p:cNvPr>
          <p:cNvSpPr/>
          <p:nvPr/>
        </p:nvSpPr>
        <p:spPr>
          <a:xfrm>
            <a:off x="762000" y="2590800"/>
            <a:ext cx="8077200" cy="3108543"/>
          </a:xfrm>
          <a:prstGeom prst="rect">
            <a:avLst/>
          </a:prstGeom>
        </p:spPr>
        <p:txBody>
          <a:bodyPr wrap="square">
            <a:spAutoFit/>
          </a:bodyPr>
          <a:lstStyle/>
          <a:p>
            <a:r>
              <a:rPr lang="en-US" dirty="0">
                <a:latin typeface="TimesNewRomanPSMT"/>
              </a:rPr>
              <a:t>A fiscal year usually has 12 posting periods. In </a:t>
            </a:r>
            <a:r>
              <a:rPr lang="en-US" i="1" dirty="0">
                <a:latin typeface="Times New Roman" panose="02020603050405020304" pitchFamily="18" charset="0"/>
              </a:rPr>
              <a:t>General Ledger Accounting</a:t>
            </a:r>
            <a:r>
              <a:rPr lang="en-US" dirty="0">
                <a:latin typeface="TimesNewRomanPSMT"/>
              </a:rPr>
              <a:t>, you can define up to four special periods. If you do not need 12 posting periods, you can use the posting periods that are not required as special periods. If you use these additional closing periods, you must specify the number you require in the field </a:t>
            </a:r>
            <a:r>
              <a:rPr lang="en-US" i="1" dirty="0">
                <a:latin typeface="Times New Roman" panose="02020603050405020304" pitchFamily="18" charset="0"/>
              </a:rPr>
              <a:t>No. special periods</a:t>
            </a:r>
            <a:r>
              <a:rPr lang="en-US" dirty="0">
                <a:latin typeface="TimesNewRomanPSMT"/>
              </a:rPr>
              <a:t>. When defining the fiscal year variants. You cannot exceed a maximum of 16 periods.</a:t>
            </a:r>
          </a:p>
          <a:p>
            <a:endParaRPr lang="en-US" b="1" dirty="0">
              <a:latin typeface="Times New Roman" panose="02020603050405020304" pitchFamily="18" charset="0"/>
            </a:endParaRPr>
          </a:p>
          <a:p>
            <a:r>
              <a:rPr lang="en-US" b="1" dirty="0">
                <a:latin typeface="Times New Roman" panose="02020603050405020304" pitchFamily="18" charset="0"/>
              </a:rPr>
              <a:t>When posting to special periods, you must take the following into consideration:</a:t>
            </a:r>
          </a:p>
          <a:p>
            <a:r>
              <a:rPr lang="en-US" dirty="0">
                <a:latin typeface="SymbolMT"/>
              </a:rPr>
              <a:t>• </a:t>
            </a:r>
            <a:r>
              <a:rPr lang="en-US" dirty="0">
                <a:latin typeface="TimesNewRomanPSMT"/>
              </a:rPr>
              <a:t>The posting date must fall within the last regular posting period.</a:t>
            </a:r>
          </a:p>
          <a:p>
            <a:r>
              <a:rPr lang="en-US" dirty="0">
                <a:latin typeface="SymbolMT"/>
              </a:rPr>
              <a:t>• </a:t>
            </a:r>
            <a:r>
              <a:rPr lang="en-US" dirty="0">
                <a:latin typeface="TimesNewRomanPSMT"/>
              </a:rPr>
              <a:t>You have to enter the special periods in the document header in the </a:t>
            </a:r>
            <a:r>
              <a:rPr lang="en-US" i="1" dirty="0">
                <a:latin typeface="Times New Roman" panose="02020603050405020304" pitchFamily="18" charset="0"/>
              </a:rPr>
              <a:t>Period </a:t>
            </a:r>
            <a:r>
              <a:rPr lang="en-US" dirty="0">
                <a:latin typeface="TimesNewRomanPSMT"/>
              </a:rPr>
              <a:t>field, since the special periods</a:t>
            </a:r>
          </a:p>
          <a:p>
            <a:r>
              <a:rPr lang="en-US" dirty="0">
                <a:latin typeface="TimesNewRomanPSMT"/>
              </a:rPr>
              <a:t>cannot be determined automatically by the system.</a:t>
            </a:r>
          </a:p>
          <a:p>
            <a:endParaRPr lang="en-US" b="1" dirty="0">
              <a:latin typeface="Times New Roman" panose="02020603050405020304" pitchFamily="18" charset="0"/>
            </a:endParaRPr>
          </a:p>
          <a:p>
            <a:r>
              <a:rPr lang="en-US" b="1" dirty="0">
                <a:latin typeface="Times New Roman" panose="02020603050405020304" pitchFamily="18" charset="0"/>
              </a:rPr>
              <a:t>Maintain Fiscal Year Variant (Maintain Shortened </a:t>
            </a:r>
            <a:r>
              <a:rPr lang="en-US" b="1" dirty="0" err="1">
                <a:latin typeface="Times New Roman" panose="02020603050405020304" pitchFamily="18" charset="0"/>
              </a:rPr>
              <a:t>Fisc</a:t>
            </a:r>
            <a:r>
              <a:rPr lang="en-US" b="1" dirty="0">
                <a:latin typeface="Times New Roman" panose="02020603050405020304" pitchFamily="18" charset="0"/>
              </a:rPr>
              <a:t>. Year)</a:t>
            </a:r>
          </a:p>
          <a:p>
            <a:endParaRPr lang="en-US" b="1" dirty="0">
              <a:latin typeface="Times New Roman" panose="02020603050405020304" pitchFamily="18" charset="0"/>
            </a:endParaRPr>
          </a:p>
          <a:p>
            <a:r>
              <a:rPr lang="en-US" b="1" dirty="0">
                <a:latin typeface="Times New Roman" panose="02020603050405020304" pitchFamily="18" charset="0"/>
              </a:rPr>
              <a:t>PATH: </a:t>
            </a:r>
            <a:r>
              <a:rPr lang="en-US" dirty="0">
                <a:latin typeface="TimesNewRomanPSMT"/>
              </a:rPr>
              <a:t>SPRO - Financial Accounting (New) - Financial Accounting Global Settings (New) - </a:t>
            </a:r>
            <a:r>
              <a:rPr lang="en-US" dirty="0">
                <a:latin typeface="Wingdings-Regular"/>
              </a:rPr>
              <a:t> </a:t>
            </a:r>
            <a:r>
              <a:rPr lang="en-US" dirty="0">
                <a:latin typeface="TimesNewRomanPSMT"/>
              </a:rPr>
              <a:t>Ledgers -Fiscal Year and Posting Periods - Maintain Fiscal Year Variant (Maintain Shortened </a:t>
            </a:r>
            <a:r>
              <a:rPr lang="en-US" dirty="0" err="1">
                <a:latin typeface="TimesNewRomanPSMT"/>
              </a:rPr>
              <a:t>Fisc</a:t>
            </a:r>
            <a:r>
              <a:rPr lang="en-US" dirty="0">
                <a:latin typeface="TimesNewRomanPSMT"/>
              </a:rPr>
              <a:t>. Year).</a:t>
            </a:r>
            <a:endParaRPr lang="en-US" dirty="0"/>
          </a:p>
        </p:txBody>
      </p:sp>
    </p:spTree>
    <p:extLst>
      <p:ext uri="{BB962C8B-B14F-4D97-AF65-F5344CB8AC3E}">
        <p14:creationId xmlns="" xmlns:p14="http://schemas.microsoft.com/office/powerpoint/2010/main" val="104480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5" name="Rectangle 4">
            <a:extLst>
              <a:ext uri="{FF2B5EF4-FFF2-40B4-BE49-F238E27FC236}">
                <a16:creationId xmlns="" xmlns:a16="http://schemas.microsoft.com/office/drawing/2014/main" id="{F29AFAE4-17F8-49BE-9791-F51CAD96532B}"/>
              </a:ext>
            </a:extLst>
          </p:cNvPr>
          <p:cNvSpPr/>
          <p:nvPr/>
        </p:nvSpPr>
        <p:spPr>
          <a:xfrm>
            <a:off x="685800" y="998726"/>
            <a:ext cx="6400800" cy="307777"/>
          </a:xfrm>
          <a:prstGeom prst="rect">
            <a:avLst/>
          </a:prstGeom>
        </p:spPr>
        <p:txBody>
          <a:bodyPr wrap="square">
            <a:spAutoFit/>
          </a:bodyPr>
          <a:lstStyle/>
          <a:p>
            <a:r>
              <a:rPr lang="en-US" dirty="0">
                <a:latin typeface="TimesNewRomanPSMT"/>
              </a:rPr>
              <a:t>Click on (IMG Activity), it will take to another screen. Here press on .</a:t>
            </a:r>
            <a:endParaRPr lang="en-US" dirty="0"/>
          </a:p>
        </p:txBody>
      </p:sp>
      <p:pic>
        <p:nvPicPr>
          <p:cNvPr id="6" name="Picture 5">
            <a:extLst>
              <a:ext uri="{FF2B5EF4-FFF2-40B4-BE49-F238E27FC236}">
                <a16:creationId xmlns="" xmlns:a16="http://schemas.microsoft.com/office/drawing/2014/main" id="{742380C2-A1D2-4C0A-B20E-A044D0CCDE02}"/>
              </a:ext>
            </a:extLst>
          </p:cNvPr>
          <p:cNvPicPr>
            <a:picLocks noChangeAspect="1"/>
          </p:cNvPicPr>
          <p:nvPr/>
        </p:nvPicPr>
        <p:blipFill>
          <a:blip r:embed="rId2" cstate="print"/>
          <a:stretch>
            <a:fillRect/>
          </a:stretch>
        </p:blipFill>
        <p:spPr>
          <a:xfrm>
            <a:off x="5767425" y="952893"/>
            <a:ext cx="1450950" cy="399442"/>
          </a:xfrm>
          <a:prstGeom prst="rect">
            <a:avLst/>
          </a:prstGeom>
        </p:spPr>
      </p:pic>
      <p:pic>
        <p:nvPicPr>
          <p:cNvPr id="7" name="Picture 6">
            <a:extLst>
              <a:ext uri="{FF2B5EF4-FFF2-40B4-BE49-F238E27FC236}">
                <a16:creationId xmlns="" xmlns:a16="http://schemas.microsoft.com/office/drawing/2014/main" id="{FAD243F5-5609-4CDB-AFAB-82EA42C34D68}"/>
              </a:ext>
            </a:extLst>
          </p:cNvPr>
          <p:cNvPicPr>
            <a:picLocks noChangeAspect="1"/>
          </p:cNvPicPr>
          <p:nvPr/>
        </p:nvPicPr>
        <p:blipFill>
          <a:blip r:embed="rId3" cstate="print"/>
          <a:stretch>
            <a:fillRect/>
          </a:stretch>
        </p:blipFill>
        <p:spPr>
          <a:xfrm>
            <a:off x="682275" y="1328917"/>
            <a:ext cx="4936276" cy="1732747"/>
          </a:xfrm>
          <a:prstGeom prst="rect">
            <a:avLst/>
          </a:prstGeom>
        </p:spPr>
      </p:pic>
      <p:sp>
        <p:nvSpPr>
          <p:cNvPr id="8" name="Rectangle 7">
            <a:extLst>
              <a:ext uri="{FF2B5EF4-FFF2-40B4-BE49-F238E27FC236}">
                <a16:creationId xmlns="" xmlns:a16="http://schemas.microsoft.com/office/drawing/2014/main" id="{77D67B38-D72C-4333-82B7-0D9F6DBD92AE}"/>
              </a:ext>
            </a:extLst>
          </p:cNvPr>
          <p:cNvSpPr/>
          <p:nvPr/>
        </p:nvSpPr>
        <p:spPr>
          <a:xfrm>
            <a:off x="533400" y="3247581"/>
            <a:ext cx="8229600" cy="954107"/>
          </a:xfrm>
          <a:prstGeom prst="rect">
            <a:avLst/>
          </a:prstGeom>
        </p:spPr>
        <p:txBody>
          <a:bodyPr wrap="square">
            <a:spAutoFit/>
          </a:bodyPr>
          <a:lstStyle/>
          <a:p>
            <a:r>
              <a:rPr lang="en-US" dirty="0">
                <a:latin typeface="TimesNewRomanPSMT"/>
              </a:rPr>
              <a:t>Click on save button to save the activity and go back to SPRO screen.</a:t>
            </a:r>
          </a:p>
          <a:p>
            <a:endParaRPr lang="en-US" dirty="0">
              <a:latin typeface="TimesNewRomanPSMT"/>
            </a:endParaRPr>
          </a:p>
          <a:p>
            <a:r>
              <a:rPr lang="en-US" dirty="0">
                <a:latin typeface="TimesNewRomanPSMT"/>
              </a:rPr>
              <a:t>NOTE: If your Fiscal Year is Non-Calendar year (with 12 months) the following way is to perform the activity.</a:t>
            </a:r>
          </a:p>
          <a:p>
            <a:r>
              <a:rPr lang="en-US" dirty="0">
                <a:latin typeface="TimesNewRomanPSMT"/>
              </a:rPr>
              <a:t>Click on (IMG Activity), it will take to another screen. Here press on .</a:t>
            </a:r>
            <a:endParaRPr lang="en-US" dirty="0"/>
          </a:p>
        </p:txBody>
      </p:sp>
      <p:pic>
        <p:nvPicPr>
          <p:cNvPr id="10" name="Picture 9">
            <a:extLst>
              <a:ext uri="{FF2B5EF4-FFF2-40B4-BE49-F238E27FC236}">
                <a16:creationId xmlns="" xmlns:a16="http://schemas.microsoft.com/office/drawing/2014/main" id="{BFCDCD42-661B-4509-AE13-3B5F82B2FE14}"/>
              </a:ext>
            </a:extLst>
          </p:cNvPr>
          <p:cNvPicPr>
            <a:picLocks noChangeAspect="1"/>
          </p:cNvPicPr>
          <p:nvPr/>
        </p:nvPicPr>
        <p:blipFill>
          <a:blip r:embed="rId2" cstate="print"/>
          <a:stretch>
            <a:fillRect/>
          </a:stretch>
        </p:blipFill>
        <p:spPr>
          <a:xfrm>
            <a:off x="5618551" y="3946905"/>
            <a:ext cx="1450950" cy="265233"/>
          </a:xfrm>
          <a:prstGeom prst="rect">
            <a:avLst/>
          </a:prstGeom>
        </p:spPr>
      </p:pic>
      <p:pic>
        <p:nvPicPr>
          <p:cNvPr id="9" name="Picture 8">
            <a:extLst>
              <a:ext uri="{FF2B5EF4-FFF2-40B4-BE49-F238E27FC236}">
                <a16:creationId xmlns="" xmlns:a16="http://schemas.microsoft.com/office/drawing/2014/main" id="{AA1920DA-0A01-4444-A07B-B1F71432FBAF}"/>
              </a:ext>
            </a:extLst>
          </p:cNvPr>
          <p:cNvPicPr>
            <a:picLocks noChangeAspect="1"/>
          </p:cNvPicPr>
          <p:nvPr/>
        </p:nvPicPr>
        <p:blipFill>
          <a:blip r:embed="rId4" cstate="print"/>
          <a:stretch>
            <a:fillRect/>
          </a:stretch>
        </p:blipFill>
        <p:spPr>
          <a:xfrm>
            <a:off x="663225" y="4473074"/>
            <a:ext cx="4750876" cy="1386200"/>
          </a:xfrm>
          <a:prstGeom prst="rect">
            <a:avLst/>
          </a:prstGeom>
        </p:spPr>
      </p:pic>
      <p:cxnSp>
        <p:nvCxnSpPr>
          <p:cNvPr id="12" name="Straight Arrow Connector 11">
            <a:extLst>
              <a:ext uri="{FF2B5EF4-FFF2-40B4-BE49-F238E27FC236}">
                <a16:creationId xmlns="" xmlns:a16="http://schemas.microsoft.com/office/drawing/2014/main" id="{C0B7B215-2847-48B8-A6BC-310C442A1E57}"/>
              </a:ext>
            </a:extLst>
          </p:cNvPr>
          <p:cNvCxnSpPr/>
          <p:nvPr/>
        </p:nvCxnSpPr>
        <p:spPr bwMode="auto">
          <a:xfrm flipV="1">
            <a:off x="1828800" y="4876800"/>
            <a:ext cx="4267200" cy="685800"/>
          </a:xfrm>
          <a:prstGeom prst="straightConnector1">
            <a:avLst/>
          </a:prstGeom>
          <a:solidFill>
            <a:srgbClr val="CCFFFF">
              <a:alpha val="50000"/>
            </a:srgbClr>
          </a:solidFill>
          <a:ln w="12700" cap="flat" cmpd="sng" algn="ctr">
            <a:solidFill>
              <a:schemeClr val="tx1"/>
            </a:solidFill>
            <a:prstDash val="solid"/>
            <a:round/>
            <a:headEnd type="none" w="med" len="med"/>
            <a:tailEnd type="triangle"/>
          </a:ln>
          <a:effectLst/>
        </p:spPr>
      </p:cxnSp>
      <p:sp>
        <p:nvSpPr>
          <p:cNvPr id="13" name="Rectangle 12">
            <a:extLst>
              <a:ext uri="{FF2B5EF4-FFF2-40B4-BE49-F238E27FC236}">
                <a16:creationId xmlns="" xmlns:a16="http://schemas.microsoft.com/office/drawing/2014/main" id="{8B9EF01B-F1ED-4116-A901-AB65426D6BDA}"/>
              </a:ext>
            </a:extLst>
          </p:cNvPr>
          <p:cNvSpPr/>
          <p:nvPr/>
        </p:nvSpPr>
        <p:spPr bwMode="auto">
          <a:xfrm>
            <a:off x="6096000" y="4724400"/>
            <a:ext cx="1450950" cy="307777"/>
          </a:xfrm>
          <a:prstGeom prst="rect">
            <a:avLst/>
          </a:prstGeom>
          <a:solidFill>
            <a:srgbClr val="CCFFFF">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Select this line </a:t>
            </a:r>
          </a:p>
        </p:txBody>
      </p:sp>
      <p:cxnSp>
        <p:nvCxnSpPr>
          <p:cNvPr id="15" name="Straight Arrow Connector 14">
            <a:extLst>
              <a:ext uri="{FF2B5EF4-FFF2-40B4-BE49-F238E27FC236}">
                <a16:creationId xmlns="" xmlns:a16="http://schemas.microsoft.com/office/drawing/2014/main" id="{2A1A641E-5485-41E4-9081-73A6658DD010}"/>
              </a:ext>
            </a:extLst>
          </p:cNvPr>
          <p:cNvCxnSpPr>
            <a:cxnSpLocks/>
          </p:cNvCxnSpPr>
          <p:nvPr/>
        </p:nvCxnSpPr>
        <p:spPr bwMode="auto">
          <a:xfrm flipV="1">
            <a:off x="1371600" y="4473074"/>
            <a:ext cx="1778813" cy="983707"/>
          </a:xfrm>
          <a:prstGeom prst="straightConnector1">
            <a:avLst/>
          </a:prstGeom>
          <a:solidFill>
            <a:srgbClr val="CCFFFF">
              <a:alpha val="50000"/>
            </a:srgbClr>
          </a:solidFill>
          <a:ln w="12700"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 xmlns:a16="http://schemas.microsoft.com/office/drawing/2014/main" id="{D32C8739-6151-4D89-89F5-97311591418C}"/>
              </a:ext>
            </a:extLst>
          </p:cNvPr>
          <p:cNvSpPr/>
          <p:nvPr/>
        </p:nvSpPr>
        <p:spPr bwMode="auto">
          <a:xfrm>
            <a:off x="3121050" y="4191774"/>
            <a:ext cx="1450950" cy="523220"/>
          </a:xfrm>
          <a:prstGeom prst="rect">
            <a:avLst/>
          </a:prstGeom>
          <a:solidFill>
            <a:srgbClr val="CCFFFF">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Double click on this structure </a:t>
            </a:r>
            <a:r>
              <a:rPr kumimoji="0" lang="en-US" sz="1400" b="0" i="0" u="none" strike="noStrike" cap="none" normalizeH="0" baseline="0" dirty="0">
                <a:ln>
                  <a:noFill/>
                </a:ln>
                <a:solidFill>
                  <a:schemeClr val="tx1"/>
                </a:solidFill>
                <a:effectLst/>
                <a:latin typeface="Arial" charset="0"/>
              </a:rPr>
              <a:t> </a:t>
            </a:r>
          </a:p>
        </p:txBody>
      </p:sp>
      <p:sp>
        <p:nvSpPr>
          <p:cNvPr id="19" name="Rectangle 18">
            <a:extLst>
              <a:ext uri="{FF2B5EF4-FFF2-40B4-BE49-F238E27FC236}">
                <a16:creationId xmlns="" xmlns:a16="http://schemas.microsoft.com/office/drawing/2014/main" id="{70B40883-18CC-438C-8141-8D9043C948DD}"/>
              </a:ext>
            </a:extLst>
          </p:cNvPr>
          <p:cNvSpPr/>
          <p:nvPr/>
        </p:nvSpPr>
        <p:spPr>
          <a:xfrm>
            <a:off x="381000" y="5892360"/>
            <a:ext cx="6172200" cy="738664"/>
          </a:xfrm>
          <a:prstGeom prst="rect">
            <a:avLst/>
          </a:prstGeom>
        </p:spPr>
        <p:txBody>
          <a:bodyPr wrap="square">
            <a:spAutoFit/>
          </a:bodyPr>
          <a:lstStyle/>
          <a:p>
            <a:r>
              <a:rPr lang="en-US" dirty="0">
                <a:latin typeface="TimesNewRomanPSMT"/>
              </a:rPr>
              <a:t>Click on save button to save the activity and select the line which you just enter and double click on periods option under dialog structure, so it will take to another screen as follows.</a:t>
            </a:r>
            <a:endParaRPr lang="en-US" dirty="0"/>
          </a:p>
        </p:txBody>
      </p:sp>
    </p:spTree>
    <p:extLst>
      <p:ext uri="{BB962C8B-B14F-4D97-AF65-F5344CB8AC3E}">
        <p14:creationId xmlns="" xmlns:p14="http://schemas.microsoft.com/office/powerpoint/2010/main" val="3351427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5" name="Picture 4">
            <a:extLst>
              <a:ext uri="{FF2B5EF4-FFF2-40B4-BE49-F238E27FC236}">
                <a16:creationId xmlns="" xmlns:a16="http://schemas.microsoft.com/office/drawing/2014/main" id="{E4742F74-619D-4DF6-B06F-98B509027C9B}"/>
              </a:ext>
            </a:extLst>
          </p:cNvPr>
          <p:cNvPicPr>
            <a:picLocks noChangeAspect="1"/>
          </p:cNvPicPr>
          <p:nvPr/>
        </p:nvPicPr>
        <p:blipFill>
          <a:blip r:embed="rId2" cstate="print"/>
          <a:stretch>
            <a:fillRect/>
          </a:stretch>
        </p:blipFill>
        <p:spPr>
          <a:xfrm>
            <a:off x="609600" y="976312"/>
            <a:ext cx="5401500" cy="3085600"/>
          </a:xfrm>
          <a:prstGeom prst="rect">
            <a:avLst/>
          </a:prstGeom>
        </p:spPr>
      </p:pic>
      <p:sp>
        <p:nvSpPr>
          <p:cNvPr id="6" name="Rectangle 5">
            <a:extLst>
              <a:ext uri="{FF2B5EF4-FFF2-40B4-BE49-F238E27FC236}">
                <a16:creationId xmlns="" xmlns:a16="http://schemas.microsoft.com/office/drawing/2014/main" id="{46DEF566-A5DC-49E1-B2EE-12ABB0263A08}"/>
              </a:ext>
            </a:extLst>
          </p:cNvPr>
          <p:cNvSpPr/>
          <p:nvPr/>
        </p:nvSpPr>
        <p:spPr>
          <a:xfrm>
            <a:off x="533400" y="4244095"/>
            <a:ext cx="8077200" cy="1169551"/>
          </a:xfrm>
          <a:prstGeom prst="rect">
            <a:avLst/>
          </a:prstGeom>
        </p:spPr>
        <p:txBody>
          <a:bodyPr wrap="square">
            <a:spAutoFit/>
          </a:bodyPr>
          <a:lstStyle/>
          <a:p>
            <a:r>
              <a:rPr lang="en-US" dirty="0">
                <a:latin typeface="TimesNewRomanPSMT"/>
              </a:rPr>
              <a:t>Click on save button to save the activity and go back to SPRO screen.</a:t>
            </a:r>
          </a:p>
          <a:p>
            <a:endParaRPr lang="en-US" dirty="0">
              <a:latin typeface="TimesNewRomanPSMT"/>
            </a:endParaRPr>
          </a:p>
          <a:p>
            <a:r>
              <a:rPr lang="en-US" dirty="0">
                <a:latin typeface="TimesNewRomanPSMT"/>
              </a:rPr>
              <a:t>NOTE: If your Fiscal Year is Non-Calendar year with 24 months the following way is to perform the activity.</a:t>
            </a:r>
          </a:p>
          <a:p>
            <a:r>
              <a:rPr lang="en-US" dirty="0">
                <a:latin typeface="TimesNewRomanPSMT"/>
              </a:rPr>
              <a:t>1) Select this line</a:t>
            </a:r>
          </a:p>
          <a:p>
            <a:r>
              <a:rPr lang="en-US" dirty="0">
                <a:latin typeface="TimesNewRomanPSMT"/>
              </a:rPr>
              <a:t>2) Double click on this structure</a:t>
            </a:r>
            <a:endParaRPr lang="en-US" dirty="0"/>
          </a:p>
        </p:txBody>
      </p:sp>
    </p:spTree>
    <p:extLst>
      <p:ext uri="{BB962C8B-B14F-4D97-AF65-F5344CB8AC3E}">
        <p14:creationId xmlns="" xmlns:p14="http://schemas.microsoft.com/office/powerpoint/2010/main" val="817813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5" name="Picture 4">
            <a:extLst>
              <a:ext uri="{FF2B5EF4-FFF2-40B4-BE49-F238E27FC236}">
                <a16:creationId xmlns="" xmlns:a16="http://schemas.microsoft.com/office/drawing/2014/main" id="{E4742F74-619D-4DF6-B06F-98B509027C9B}"/>
              </a:ext>
            </a:extLst>
          </p:cNvPr>
          <p:cNvPicPr>
            <a:picLocks noChangeAspect="1"/>
          </p:cNvPicPr>
          <p:nvPr/>
        </p:nvPicPr>
        <p:blipFill>
          <a:blip r:embed="rId2" cstate="print"/>
          <a:stretch>
            <a:fillRect/>
          </a:stretch>
        </p:blipFill>
        <p:spPr>
          <a:xfrm>
            <a:off x="533400" y="914400"/>
            <a:ext cx="5401500" cy="2743200"/>
          </a:xfrm>
          <a:prstGeom prst="rect">
            <a:avLst/>
          </a:prstGeom>
        </p:spPr>
      </p:pic>
      <p:sp>
        <p:nvSpPr>
          <p:cNvPr id="6" name="Rectangle 5">
            <a:extLst>
              <a:ext uri="{FF2B5EF4-FFF2-40B4-BE49-F238E27FC236}">
                <a16:creationId xmlns="" xmlns:a16="http://schemas.microsoft.com/office/drawing/2014/main" id="{46DEF566-A5DC-49E1-B2EE-12ABB0263A08}"/>
              </a:ext>
            </a:extLst>
          </p:cNvPr>
          <p:cNvSpPr/>
          <p:nvPr/>
        </p:nvSpPr>
        <p:spPr>
          <a:xfrm>
            <a:off x="390525" y="3843338"/>
            <a:ext cx="8077200" cy="954107"/>
          </a:xfrm>
          <a:prstGeom prst="rect">
            <a:avLst/>
          </a:prstGeom>
        </p:spPr>
        <p:txBody>
          <a:bodyPr wrap="square">
            <a:spAutoFit/>
          </a:bodyPr>
          <a:lstStyle/>
          <a:p>
            <a:r>
              <a:rPr lang="en-US" dirty="0">
                <a:latin typeface="TimesNewRomanPSMT"/>
              </a:rPr>
              <a:t>Click on save button to save the activity and go back to SPRO screen.</a:t>
            </a:r>
          </a:p>
          <a:p>
            <a:endParaRPr lang="en-US" dirty="0">
              <a:latin typeface="TimesNewRomanPSMT"/>
            </a:endParaRPr>
          </a:p>
          <a:p>
            <a:r>
              <a:rPr lang="en-US" dirty="0">
                <a:latin typeface="TimesNewRomanPSMT"/>
              </a:rPr>
              <a:t>NOTE: If your Fiscal Year is Non-Calendar year with 24 months the following way is to perform the activity.</a:t>
            </a:r>
          </a:p>
          <a:p>
            <a:endParaRPr lang="en-US" dirty="0"/>
          </a:p>
        </p:txBody>
      </p:sp>
      <p:pic>
        <p:nvPicPr>
          <p:cNvPr id="3" name="Picture 2">
            <a:extLst>
              <a:ext uri="{FF2B5EF4-FFF2-40B4-BE49-F238E27FC236}">
                <a16:creationId xmlns="" xmlns:a16="http://schemas.microsoft.com/office/drawing/2014/main" id="{916C4C3D-F9CE-42B0-B764-221D1BD49B31}"/>
              </a:ext>
            </a:extLst>
          </p:cNvPr>
          <p:cNvPicPr>
            <a:picLocks noChangeAspect="1"/>
          </p:cNvPicPr>
          <p:nvPr/>
        </p:nvPicPr>
        <p:blipFill>
          <a:blip r:embed="rId3" cstate="print"/>
          <a:stretch>
            <a:fillRect/>
          </a:stretch>
        </p:blipFill>
        <p:spPr>
          <a:xfrm>
            <a:off x="523875" y="4670130"/>
            <a:ext cx="5411025" cy="1873545"/>
          </a:xfrm>
          <a:prstGeom prst="rect">
            <a:avLst/>
          </a:prstGeom>
        </p:spPr>
      </p:pic>
    </p:spTree>
    <p:extLst>
      <p:ext uri="{BB962C8B-B14F-4D97-AF65-F5344CB8AC3E}">
        <p14:creationId xmlns="" xmlns:p14="http://schemas.microsoft.com/office/powerpoint/2010/main" val="428092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4" name="Rectangle 3">
            <a:extLst>
              <a:ext uri="{FF2B5EF4-FFF2-40B4-BE49-F238E27FC236}">
                <a16:creationId xmlns="" xmlns:a16="http://schemas.microsoft.com/office/drawing/2014/main" id="{7FAB9D2C-43E0-45E4-B96C-E4521FFE6E15}"/>
              </a:ext>
            </a:extLst>
          </p:cNvPr>
          <p:cNvSpPr/>
          <p:nvPr/>
        </p:nvSpPr>
        <p:spPr>
          <a:xfrm>
            <a:off x="390524" y="971926"/>
            <a:ext cx="7534275" cy="1384995"/>
          </a:xfrm>
          <a:prstGeom prst="rect">
            <a:avLst/>
          </a:prstGeom>
        </p:spPr>
        <p:txBody>
          <a:bodyPr wrap="square">
            <a:spAutoFit/>
          </a:bodyPr>
          <a:lstStyle/>
          <a:p>
            <a:r>
              <a:rPr lang="en-US" b="1" dirty="0">
                <a:latin typeface="Times New Roman" panose="02020603050405020304" pitchFamily="18" charset="0"/>
              </a:rPr>
              <a:t>Assign Company Code to a Fiscal Year Variant</a:t>
            </a:r>
          </a:p>
          <a:p>
            <a:endParaRPr lang="en-US" b="1" dirty="0">
              <a:latin typeface="Times New Roman" panose="02020603050405020304" pitchFamily="18" charset="0"/>
            </a:endParaRPr>
          </a:p>
          <a:p>
            <a:r>
              <a:rPr lang="en-US" b="1" dirty="0">
                <a:latin typeface="Times New Roman" panose="02020603050405020304" pitchFamily="18" charset="0"/>
              </a:rPr>
              <a:t>PATH: </a:t>
            </a:r>
            <a:r>
              <a:rPr lang="en-US" dirty="0">
                <a:latin typeface="TimesNewRomanPSMT"/>
              </a:rPr>
              <a:t>SPRO - Financial Accounting (New) - Financial Accounting Global Settings (New) –</a:t>
            </a:r>
            <a:r>
              <a:rPr lang="en-US" dirty="0">
                <a:latin typeface="Wingdings-Regular"/>
              </a:rPr>
              <a:t> </a:t>
            </a:r>
            <a:r>
              <a:rPr lang="en-US" dirty="0">
                <a:latin typeface="TimesNewRomanPSMT"/>
              </a:rPr>
              <a:t>Ledgers - Fiscal Year and Posting Periods - assign Company Code to a Fiscal Year Variant.</a:t>
            </a:r>
          </a:p>
          <a:p>
            <a:endParaRPr lang="en-US" dirty="0">
              <a:latin typeface="TimesNewRomanPSMT"/>
            </a:endParaRPr>
          </a:p>
          <a:p>
            <a:r>
              <a:rPr lang="en-US" dirty="0">
                <a:latin typeface="TimesNewRomanPSMT"/>
              </a:rPr>
              <a:t>Click on (IMG Activity), in this screen click on button, so it will display an small window: </a:t>
            </a:r>
            <a:endParaRPr lang="en-US" dirty="0"/>
          </a:p>
        </p:txBody>
      </p:sp>
      <p:pic>
        <p:nvPicPr>
          <p:cNvPr id="7" name="Picture 6">
            <a:extLst>
              <a:ext uri="{FF2B5EF4-FFF2-40B4-BE49-F238E27FC236}">
                <a16:creationId xmlns="" xmlns:a16="http://schemas.microsoft.com/office/drawing/2014/main" id="{D2C347C1-242E-4ED5-8B56-D4CB2C5D6B11}"/>
              </a:ext>
            </a:extLst>
          </p:cNvPr>
          <p:cNvPicPr>
            <a:picLocks noChangeAspect="1"/>
          </p:cNvPicPr>
          <p:nvPr/>
        </p:nvPicPr>
        <p:blipFill>
          <a:blip r:embed="rId2" cstate="print"/>
          <a:stretch>
            <a:fillRect/>
          </a:stretch>
        </p:blipFill>
        <p:spPr>
          <a:xfrm>
            <a:off x="523875" y="2319873"/>
            <a:ext cx="3429000" cy="1059915"/>
          </a:xfrm>
          <a:prstGeom prst="rect">
            <a:avLst/>
          </a:prstGeom>
        </p:spPr>
      </p:pic>
      <p:sp>
        <p:nvSpPr>
          <p:cNvPr id="8" name="Rectangle 7">
            <a:extLst>
              <a:ext uri="{FF2B5EF4-FFF2-40B4-BE49-F238E27FC236}">
                <a16:creationId xmlns="" xmlns:a16="http://schemas.microsoft.com/office/drawing/2014/main" id="{E8C47E6A-7B9F-43AA-A9BF-F6F5D2F49D0C}"/>
              </a:ext>
            </a:extLst>
          </p:cNvPr>
          <p:cNvSpPr/>
          <p:nvPr/>
        </p:nvSpPr>
        <p:spPr>
          <a:xfrm>
            <a:off x="381000" y="3552743"/>
            <a:ext cx="7924800" cy="523220"/>
          </a:xfrm>
          <a:prstGeom prst="rect">
            <a:avLst/>
          </a:prstGeom>
        </p:spPr>
        <p:txBody>
          <a:bodyPr wrap="square">
            <a:spAutoFit/>
          </a:bodyPr>
          <a:lstStyle/>
          <a:p>
            <a:r>
              <a:rPr lang="en-US" dirty="0">
                <a:latin typeface="TimesNewRomanPSMT"/>
              </a:rPr>
              <a:t>Enter your company code and press enter button or click on continue button. Your company code will display on the top of the screen as follow.</a:t>
            </a:r>
            <a:endParaRPr lang="en-US" dirty="0"/>
          </a:p>
        </p:txBody>
      </p:sp>
      <p:pic>
        <p:nvPicPr>
          <p:cNvPr id="9" name="Picture 8">
            <a:extLst>
              <a:ext uri="{FF2B5EF4-FFF2-40B4-BE49-F238E27FC236}">
                <a16:creationId xmlns="" xmlns:a16="http://schemas.microsoft.com/office/drawing/2014/main" id="{EFC0BDDD-284E-4292-BF09-20B3D000EE0D}"/>
              </a:ext>
            </a:extLst>
          </p:cNvPr>
          <p:cNvPicPr>
            <a:picLocks noChangeAspect="1"/>
          </p:cNvPicPr>
          <p:nvPr/>
        </p:nvPicPr>
        <p:blipFill>
          <a:blip r:embed="rId3" cstate="print"/>
          <a:stretch>
            <a:fillRect/>
          </a:stretch>
        </p:blipFill>
        <p:spPr>
          <a:xfrm>
            <a:off x="423862" y="4138014"/>
            <a:ext cx="4495800" cy="1748060"/>
          </a:xfrm>
          <a:prstGeom prst="rect">
            <a:avLst/>
          </a:prstGeom>
        </p:spPr>
      </p:pic>
      <p:sp>
        <p:nvSpPr>
          <p:cNvPr id="10" name="Rectangle 9">
            <a:extLst>
              <a:ext uri="{FF2B5EF4-FFF2-40B4-BE49-F238E27FC236}">
                <a16:creationId xmlns="" xmlns:a16="http://schemas.microsoft.com/office/drawing/2014/main" id="{C516D9B1-93B0-4EEB-84ED-91A44BE8E2D0}"/>
              </a:ext>
            </a:extLst>
          </p:cNvPr>
          <p:cNvSpPr/>
          <p:nvPr/>
        </p:nvSpPr>
        <p:spPr>
          <a:xfrm>
            <a:off x="304800" y="5948125"/>
            <a:ext cx="5900738" cy="523220"/>
          </a:xfrm>
          <a:prstGeom prst="rect">
            <a:avLst/>
          </a:prstGeom>
        </p:spPr>
        <p:txBody>
          <a:bodyPr wrap="square">
            <a:spAutoFit/>
          </a:bodyPr>
          <a:lstStyle/>
          <a:p>
            <a:r>
              <a:rPr lang="en-US" dirty="0">
                <a:latin typeface="TimesNewRomanPSMT"/>
              </a:rPr>
              <a:t>Now enter your Fiscal Year Variant.</a:t>
            </a:r>
          </a:p>
          <a:p>
            <a:r>
              <a:rPr lang="en-US" dirty="0">
                <a:latin typeface="TimesNewRomanPSMT"/>
              </a:rPr>
              <a:t>Click on save button to save the activity and go back to SPRO screen.</a:t>
            </a:r>
            <a:endParaRPr lang="en-US" dirty="0"/>
          </a:p>
        </p:txBody>
      </p:sp>
    </p:spTree>
    <p:extLst>
      <p:ext uri="{BB962C8B-B14F-4D97-AF65-F5344CB8AC3E}">
        <p14:creationId xmlns="" xmlns:p14="http://schemas.microsoft.com/office/powerpoint/2010/main" val="2594706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3" name="Rectangle 2">
            <a:extLst>
              <a:ext uri="{FF2B5EF4-FFF2-40B4-BE49-F238E27FC236}">
                <a16:creationId xmlns="" xmlns:a16="http://schemas.microsoft.com/office/drawing/2014/main" id="{243CBF75-E546-4F31-B487-E0AF6D4B7544}"/>
              </a:ext>
            </a:extLst>
          </p:cNvPr>
          <p:cNvSpPr/>
          <p:nvPr/>
        </p:nvSpPr>
        <p:spPr>
          <a:xfrm>
            <a:off x="381000" y="976312"/>
            <a:ext cx="8534400" cy="2462213"/>
          </a:xfrm>
          <a:prstGeom prst="rect">
            <a:avLst/>
          </a:prstGeom>
        </p:spPr>
        <p:txBody>
          <a:bodyPr wrap="square">
            <a:spAutoFit/>
          </a:bodyPr>
          <a:lstStyle/>
          <a:p>
            <a:r>
              <a:rPr lang="en-US" b="1" u="sng" dirty="0">
                <a:latin typeface="Times New Roman" panose="02020603050405020304" pitchFamily="18" charset="0"/>
              </a:rPr>
              <a:t>POSTING PERIODS</a:t>
            </a:r>
          </a:p>
          <a:p>
            <a:endParaRPr lang="en-US" b="1" dirty="0">
              <a:latin typeface="Times New Roman" panose="02020603050405020304" pitchFamily="18" charset="0"/>
            </a:endParaRPr>
          </a:p>
          <a:p>
            <a:r>
              <a:rPr lang="en-US" dirty="0">
                <a:latin typeface="TimesNewRomanPSMT"/>
              </a:rPr>
              <a:t>When you record a document, you enter the posting date. When you post the document, the system uses the posting</a:t>
            </a:r>
          </a:p>
          <a:p>
            <a:r>
              <a:rPr lang="en-US" dirty="0">
                <a:latin typeface="TimesNewRomanPSMT"/>
              </a:rPr>
              <a:t>date specified to automatically determine the posting period. The posting period consists of a month and a fiscal year. These are both displayed in the document overview. The posting period determined is entered in the document and the transaction figures for this period are updated.</a:t>
            </a:r>
          </a:p>
          <a:p>
            <a:endParaRPr lang="en-US" dirty="0">
              <a:latin typeface="TimesNewRomanPSMT"/>
            </a:endParaRPr>
          </a:p>
          <a:p>
            <a:r>
              <a:rPr lang="en-US" dirty="0">
                <a:latin typeface="TimesNewRomanPSMT"/>
              </a:rPr>
              <a:t>For postings to the previous fiscal year, the system carries out the following adjustments:</a:t>
            </a:r>
          </a:p>
          <a:p>
            <a:r>
              <a:rPr lang="en-US" dirty="0">
                <a:latin typeface="TimesNewRomanPSMT"/>
              </a:rPr>
              <a:t>For balance sheet accounts, the system adjusts the carry forward balance of the accounts concerned in the current fiscal year.</a:t>
            </a:r>
          </a:p>
          <a:p>
            <a:r>
              <a:rPr lang="en-US" dirty="0">
                <a:latin typeface="TimesNewRomanPSMT"/>
              </a:rPr>
              <a:t>For profit and loss accounts, the profit or loss carried forward to the retained earnings account is adjusted.</a:t>
            </a:r>
            <a:endParaRPr lang="en-US" dirty="0"/>
          </a:p>
        </p:txBody>
      </p:sp>
      <p:sp>
        <p:nvSpPr>
          <p:cNvPr id="5" name="Rectangle 4">
            <a:extLst>
              <a:ext uri="{FF2B5EF4-FFF2-40B4-BE49-F238E27FC236}">
                <a16:creationId xmlns="" xmlns:a16="http://schemas.microsoft.com/office/drawing/2014/main" id="{3FB11202-A1F8-4584-AC2A-FE63890494FD}"/>
              </a:ext>
            </a:extLst>
          </p:cNvPr>
          <p:cNvSpPr/>
          <p:nvPr/>
        </p:nvSpPr>
        <p:spPr>
          <a:xfrm>
            <a:off x="328612" y="3505200"/>
            <a:ext cx="8382000" cy="1169551"/>
          </a:xfrm>
          <a:prstGeom prst="rect">
            <a:avLst/>
          </a:prstGeom>
        </p:spPr>
        <p:txBody>
          <a:bodyPr wrap="square">
            <a:spAutoFit/>
          </a:bodyPr>
          <a:lstStyle/>
          <a:p>
            <a:r>
              <a:rPr lang="nn-NO" b="1">
                <a:latin typeface="Times New Roman" panose="02020603050405020304" pitchFamily="18" charset="0"/>
              </a:rPr>
              <a:t>Define Variants for Open Posting Periods</a:t>
            </a:r>
          </a:p>
          <a:p>
            <a:endParaRPr lang="en-US" b="1">
              <a:latin typeface="Times New Roman" panose="02020603050405020304" pitchFamily="18" charset="0"/>
            </a:endParaRPr>
          </a:p>
          <a:p>
            <a:r>
              <a:rPr lang="en-US" b="1">
                <a:latin typeface="Times New Roman" panose="02020603050405020304" pitchFamily="18" charset="0"/>
              </a:rPr>
              <a:t>PATH: </a:t>
            </a:r>
            <a:r>
              <a:rPr lang="en-US">
                <a:latin typeface="TimesNewRomanPSMT"/>
              </a:rPr>
              <a:t>SPRO - Financial Accounting (New) - Financial Accounting Global Settings (New) – Ledgers - Fiscal Year</a:t>
            </a:r>
          </a:p>
          <a:p>
            <a:r>
              <a:rPr lang="en-US">
                <a:latin typeface="TimesNewRomanPSMT"/>
              </a:rPr>
              <a:t>and Posting Periods -Posting Periods - Define Variants for Open Posting Periods.</a:t>
            </a:r>
          </a:p>
          <a:p>
            <a:endParaRPr lang="en-US" dirty="0"/>
          </a:p>
        </p:txBody>
      </p:sp>
      <p:sp>
        <p:nvSpPr>
          <p:cNvPr id="6" name="Rectangle 5">
            <a:extLst>
              <a:ext uri="{FF2B5EF4-FFF2-40B4-BE49-F238E27FC236}">
                <a16:creationId xmlns="" xmlns:a16="http://schemas.microsoft.com/office/drawing/2014/main" id="{7700FB9C-C34D-48AE-9AA9-3C2524041E2F}"/>
              </a:ext>
            </a:extLst>
          </p:cNvPr>
          <p:cNvSpPr/>
          <p:nvPr/>
        </p:nvSpPr>
        <p:spPr>
          <a:xfrm>
            <a:off x="328612" y="4585008"/>
            <a:ext cx="6757988" cy="307777"/>
          </a:xfrm>
          <a:prstGeom prst="rect">
            <a:avLst/>
          </a:prstGeom>
        </p:spPr>
        <p:txBody>
          <a:bodyPr wrap="square">
            <a:spAutoFit/>
          </a:bodyPr>
          <a:lstStyle/>
          <a:p>
            <a:r>
              <a:rPr lang="en-US" dirty="0">
                <a:latin typeface="TimesNewRomanPSMT"/>
              </a:rPr>
              <a:t>Click on (IMG Activity), it will take to another screen. Here press on</a:t>
            </a:r>
            <a:endParaRPr lang="en-US" dirty="0"/>
          </a:p>
        </p:txBody>
      </p:sp>
      <p:pic>
        <p:nvPicPr>
          <p:cNvPr id="12" name="Picture 11">
            <a:extLst>
              <a:ext uri="{FF2B5EF4-FFF2-40B4-BE49-F238E27FC236}">
                <a16:creationId xmlns="" xmlns:a16="http://schemas.microsoft.com/office/drawing/2014/main" id="{57693176-2CCC-4843-AC72-9A7879D70961}"/>
              </a:ext>
            </a:extLst>
          </p:cNvPr>
          <p:cNvPicPr>
            <a:picLocks noChangeAspect="1"/>
          </p:cNvPicPr>
          <p:nvPr/>
        </p:nvPicPr>
        <p:blipFill>
          <a:blip r:embed="rId2" cstate="print"/>
          <a:stretch>
            <a:fillRect/>
          </a:stretch>
        </p:blipFill>
        <p:spPr>
          <a:xfrm>
            <a:off x="5334000" y="4588809"/>
            <a:ext cx="1450950" cy="399442"/>
          </a:xfrm>
          <a:prstGeom prst="rect">
            <a:avLst/>
          </a:prstGeom>
        </p:spPr>
      </p:pic>
      <p:pic>
        <p:nvPicPr>
          <p:cNvPr id="11" name="Picture 10">
            <a:extLst>
              <a:ext uri="{FF2B5EF4-FFF2-40B4-BE49-F238E27FC236}">
                <a16:creationId xmlns="" xmlns:a16="http://schemas.microsoft.com/office/drawing/2014/main" id="{51A8C87F-7FC9-4674-9421-7271E0EBE5A7}"/>
              </a:ext>
            </a:extLst>
          </p:cNvPr>
          <p:cNvPicPr>
            <a:picLocks noChangeAspect="1"/>
          </p:cNvPicPr>
          <p:nvPr/>
        </p:nvPicPr>
        <p:blipFill>
          <a:blip r:embed="rId3" cstate="print"/>
          <a:stretch>
            <a:fillRect/>
          </a:stretch>
        </p:blipFill>
        <p:spPr>
          <a:xfrm>
            <a:off x="390524" y="5006464"/>
            <a:ext cx="4410075" cy="1546736"/>
          </a:xfrm>
          <a:prstGeom prst="rect">
            <a:avLst/>
          </a:prstGeom>
        </p:spPr>
      </p:pic>
    </p:spTree>
    <p:extLst>
      <p:ext uri="{BB962C8B-B14F-4D97-AF65-F5344CB8AC3E}">
        <p14:creationId xmlns="" xmlns:p14="http://schemas.microsoft.com/office/powerpoint/2010/main" val="2800239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533400" y="304800"/>
            <a:ext cx="8734425" cy="671512"/>
          </a:xfrm>
        </p:spPr>
        <p:txBody>
          <a:bodyPr/>
          <a:lstStyle/>
          <a:p>
            <a:pPr>
              <a:defRPr/>
            </a:pPr>
            <a:r>
              <a:rPr lang="en-US" sz="3600" dirty="0">
                <a:solidFill>
                  <a:schemeClr val="tx1"/>
                </a:solidFill>
              </a:rPr>
              <a:t>Variant Principles </a:t>
            </a:r>
            <a:r>
              <a:rPr lang="en-US" sz="1400" dirty="0">
                <a:solidFill>
                  <a:schemeClr val="tx1"/>
                </a:solidFill>
              </a:rPr>
              <a:t>contd..</a:t>
            </a:r>
          </a:p>
        </p:txBody>
      </p:sp>
      <p:sp>
        <p:nvSpPr>
          <p:cNvPr id="2" name="Rectangle 1">
            <a:extLst>
              <a:ext uri="{FF2B5EF4-FFF2-40B4-BE49-F238E27FC236}">
                <a16:creationId xmlns="" xmlns:a16="http://schemas.microsoft.com/office/drawing/2014/main" id="{6D0E515D-D2A4-47F0-B795-3B9483D67D5B}"/>
              </a:ext>
            </a:extLst>
          </p:cNvPr>
          <p:cNvSpPr/>
          <p:nvPr/>
        </p:nvSpPr>
        <p:spPr>
          <a:xfrm>
            <a:off x="381000" y="1143000"/>
            <a:ext cx="8382000" cy="954107"/>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3" name="Rectangle 2">
            <a:extLst>
              <a:ext uri="{FF2B5EF4-FFF2-40B4-BE49-F238E27FC236}">
                <a16:creationId xmlns="" xmlns:a16="http://schemas.microsoft.com/office/drawing/2014/main" id="{243CBF75-E546-4F31-B487-E0AF6D4B7544}"/>
              </a:ext>
            </a:extLst>
          </p:cNvPr>
          <p:cNvSpPr/>
          <p:nvPr/>
        </p:nvSpPr>
        <p:spPr>
          <a:xfrm>
            <a:off x="381000" y="976312"/>
            <a:ext cx="8534400" cy="738664"/>
          </a:xfrm>
          <a:prstGeom prst="rect">
            <a:avLst/>
          </a:prstGeom>
        </p:spPr>
        <p:txBody>
          <a:bodyPr wrap="square">
            <a:spAutoFit/>
          </a:bodyPr>
          <a:lstStyle/>
          <a:p>
            <a:r>
              <a:rPr lang="en-US" b="1" u="sng" dirty="0">
                <a:latin typeface="Times New Roman" panose="02020603050405020304" pitchFamily="18" charset="0"/>
              </a:rPr>
              <a:t>POSTING PERIOD VARIANT :</a:t>
            </a:r>
          </a:p>
          <a:p>
            <a:endParaRPr lang="en-US" b="1" u="sng" dirty="0">
              <a:latin typeface="Times New Roman" panose="02020603050405020304" pitchFamily="18" charset="0"/>
            </a:endParaRPr>
          </a:p>
          <a:p>
            <a:r>
              <a:rPr lang="en-US" b="1" dirty="0"/>
              <a:t>Assign posting period Variants to Company Code</a:t>
            </a:r>
            <a:endParaRPr lang="en-US" dirty="0"/>
          </a:p>
        </p:txBody>
      </p:sp>
      <p:sp>
        <p:nvSpPr>
          <p:cNvPr id="4" name="Rectangle 3">
            <a:extLst>
              <a:ext uri="{FF2B5EF4-FFF2-40B4-BE49-F238E27FC236}">
                <a16:creationId xmlns="" xmlns:a16="http://schemas.microsoft.com/office/drawing/2014/main" id="{E6C96752-F043-4108-A511-CBE90C2FD71D}"/>
              </a:ext>
            </a:extLst>
          </p:cNvPr>
          <p:cNvSpPr/>
          <p:nvPr/>
        </p:nvSpPr>
        <p:spPr>
          <a:xfrm>
            <a:off x="309560" y="1795745"/>
            <a:ext cx="8453439" cy="523220"/>
          </a:xfrm>
          <a:prstGeom prst="rect">
            <a:avLst/>
          </a:prstGeom>
        </p:spPr>
        <p:txBody>
          <a:bodyPr wrap="square">
            <a:spAutoFit/>
          </a:bodyPr>
          <a:lstStyle/>
          <a:p>
            <a:r>
              <a:rPr lang="en-US" b="1" dirty="0">
                <a:latin typeface="Times New Roman" panose="02020603050405020304" pitchFamily="18" charset="0"/>
              </a:rPr>
              <a:t>PATH: </a:t>
            </a:r>
            <a:r>
              <a:rPr lang="en-US" dirty="0">
                <a:latin typeface="TimesNewRomanPSMT"/>
              </a:rPr>
              <a:t>SPRO - Financial Accounting (New) - Financial Accounting Global Settings (New) – Ledgers - Fiscal Year and Posting Periods - Posting Periods - Assign Variants to Company Code. </a:t>
            </a:r>
            <a:endParaRPr lang="en-US" dirty="0"/>
          </a:p>
        </p:txBody>
      </p:sp>
      <p:pic>
        <p:nvPicPr>
          <p:cNvPr id="7" name="Picture 6">
            <a:extLst>
              <a:ext uri="{FF2B5EF4-FFF2-40B4-BE49-F238E27FC236}">
                <a16:creationId xmlns="" xmlns:a16="http://schemas.microsoft.com/office/drawing/2014/main" id="{A81AA1C0-6632-4415-B455-84099E2153F7}"/>
              </a:ext>
            </a:extLst>
          </p:cNvPr>
          <p:cNvPicPr>
            <a:picLocks noChangeAspect="1"/>
          </p:cNvPicPr>
          <p:nvPr/>
        </p:nvPicPr>
        <p:blipFill>
          <a:blip r:embed="rId2" cstate="print"/>
          <a:stretch>
            <a:fillRect/>
          </a:stretch>
        </p:blipFill>
        <p:spPr>
          <a:xfrm>
            <a:off x="533400" y="2413594"/>
            <a:ext cx="2181225" cy="869748"/>
          </a:xfrm>
          <a:prstGeom prst="rect">
            <a:avLst/>
          </a:prstGeom>
        </p:spPr>
      </p:pic>
      <p:sp>
        <p:nvSpPr>
          <p:cNvPr id="8" name="Rectangle 7">
            <a:extLst>
              <a:ext uri="{FF2B5EF4-FFF2-40B4-BE49-F238E27FC236}">
                <a16:creationId xmlns="" xmlns:a16="http://schemas.microsoft.com/office/drawing/2014/main" id="{BD027DC7-D164-433C-BAFC-109BA93FB5C2}"/>
              </a:ext>
            </a:extLst>
          </p:cNvPr>
          <p:cNvSpPr/>
          <p:nvPr/>
        </p:nvSpPr>
        <p:spPr>
          <a:xfrm>
            <a:off x="428624" y="3375188"/>
            <a:ext cx="8105775" cy="523220"/>
          </a:xfrm>
          <a:prstGeom prst="rect">
            <a:avLst/>
          </a:prstGeom>
        </p:spPr>
        <p:txBody>
          <a:bodyPr wrap="square">
            <a:spAutoFit/>
          </a:bodyPr>
          <a:lstStyle/>
          <a:p>
            <a:r>
              <a:rPr lang="en-US" dirty="0">
                <a:latin typeface="TimesNewRomanPSMT"/>
              </a:rPr>
              <a:t>Enter your company code and press enter button or click on continue button. Your company code will display on the top of the screen as follow.</a:t>
            </a:r>
            <a:endParaRPr lang="en-US" dirty="0"/>
          </a:p>
        </p:txBody>
      </p:sp>
      <p:pic>
        <p:nvPicPr>
          <p:cNvPr id="9" name="Picture 8">
            <a:extLst>
              <a:ext uri="{FF2B5EF4-FFF2-40B4-BE49-F238E27FC236}">
                <a16:creationId xmlns="" xmlns:a16="http://schemas.microsoft.com/office/drawing/2014/main" id="{F47C3984-7246-4B2C-8A01-053115520364}"/>
              </a:ext>
            </a:extLst>
          </p:cNvPr>
          <p:cNvPicPr>
            <a:picLocks noChangeAspect="1"/>
          </p:cNvPicPr>
          <p:nvPr/>
        </p:nvPicPr>
        <p:blipFill>
          <a:blip r:embed="rId3" cstate="print"/>
          <a:stretch>
            <a:fillRect/>
          </a:stretch>
        </p:blipFill>
        <p:spPr>
          <a:xfrm>
            <a:off x="552450" y="3914674"/>
            <a:ext cx="4476750" cy="1647925"/>
          </a:xfrm>
          <a:prstGeom prst="rect">
            <a:avLst/>
          </a:prstGeom>
        </p:spPr>
      </p:pic>
      <p:sp>
        <p:nvSpPr>
          <p:cNvPr id="10" name="Rectangle 9">
            <a:extLst>
              <a:ext uri="{FF2B5EF4-FFF2-40B4-BE49-F238E27FC236}">
                <a16:creationId xmlns="" xmlns:a16="http://schemas.microsoft.com/office/drawing/2014/main" id="{F504120F-F346-44DD-AF99-74781A7B31B8}"/>
              </a:ext>
            </a:extLst>
          </p:cNvPr>
          <p:cNvSpPr/>
          <p:nvPr/>
        </p:nvSpPr>
        <p:spPr>
          <a:xfrm>
            <a:off x="457199" y="5578865"/>
            <a:ext cx="8305799" cy="954107"/>
          </a:xfrm>
          <a:prstGeom prst="rect">
            <a:avLst/>
          </a:prstGeom>
        </p:spPr>
        <p:txBody>
          <a:bodyPr wrap="square">
            <a:spAutoFit/>
          </a:bodyPr>
          <a:lstStyle/>
          <a:p>
            <a:r>
              <a:rPr lang="en-US" dirty="0">
                <a:latin typeface="TimesNewRomanPSMT"/>
              </a:rPr>
              <a:t>In this screen assign your posting periods variant (which you created in above step) to your company code.</a:t>
            </a:r>
          </a:p>
          <a:p>
            <a:endParaRPr lang="en-US" dirty="0">
              <a:latin typeface="TimesNewRomanPSMT"/>
            </a:endParaRPr>
          </a:p>
          <a:p>
            <a:r>
              <a:rPr lang="en-US" dirty="0">
                <a:latin typeface="TimesNewRomanPSMT"/>
              </a:rPr>
              <a:t>Click on save button to save the activity and go back to SPRO screen.</a:t>
            </a:r>
          </a:p>
          <a:p>
            <a:endParaRPr lang="en-US" dirty="0"/>
          </a:p>
        </p:txBody>
      </p:sp>
    </p:spTree>
    <p:extLst>
      <p:ext uri="{BB962C8B-B14F-4D97-AF65-F5344CB8AC3E}">
        <p14:creationId xmlns="" xmlns:p14="http://schemas.microsoft.com/office/powerpoint/2010/main" val="322137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325425"/>
          </a:xfrm>
        </p:spPr>
        <p:txBody>
          <a:bodyPr/>
          <a:lstStyle/>
          <a:p>
            <a:pPr>
              <a:defRPr/>
            </a:pPr>
            <a:r>
              <a:rPr lang="en-US" sz="1800" dirty="0">
                <a:solidFill>
                  <a:schemeClr val="tx1"/>
                </a:solidFill>
              </a:rPr>
              <a:t>Make to Order and  Make to Stock </a:t>
            </a:r>
          </a:p>
        </p:txBody>
      </p:sp>
      <p:sp>
        <p:nvSpPr>
          <p:cNvPr id="3" name="Rectangle 2">
            <a:extLst>
              <a:ext uri="{FF2B5EF4-FFF2-40B4-BE49-F238E27FC236}">
                <a16:creationId xmlns="" xmlns:a16="http://schemas.microsoft.com/office/drawing/2014/main" id="{037ED5BA-4912-4CF4-8A12-25FC511CD03E}"/>
              </a:ext>
            </a:extLst>
          </p:cNvPr>
          <p:cNvSpPr/>
          <p:nvPr/>
        </p:nvSpPr>
        <p:spPr>
          <a:xfrm>
            <a:off x="257177" y="685800"/>
            <a:ext cx="8429623" cy="4926990"/>
          </a:xfrm>
          <a:prstGeom prst="rect">
            <a:avLst/>
          </a:prstGeom>
        </p:spPr>
        <p:txBody>
          <a:bodyPr wrap="square">
            <a:spAutoFit/>
          </a:bodyPr>
          <a:lstStyle/>
          <a:p>
            <a:pPr>
              <a:lnSpc>
                <a:spcPts val="1300"/>
              </a:lnSpc>
            </a:pPr>
            <a:r>
              <a:rPr lang="en-US" dirty="0">
                <a:solidFill>
                  <a:srgbClr val="333333"/>
                </a:solidFill>
                <a:latin typeface="arial" panose="020B0604020202020204" pitchFamily="34" charset="0"/>
              </a:rPr>
              <a:t/>
            </a:r>
            <a:br>
              <a:rPr lang="en-US" dirty="0">
                <a:solidFill>
                  <a:srgbClr val="333333"/>
                </a:solidFill>
                <a:latin typeface="arial" panose="020B0604020202020204" pitchFamily="34" charset="0"/>
              </a:rPr>
            </a:br>
            <a:r>
              <a:rPr lang="en-US" b="1" dirty="0">
                <a:solidFill>
                  <a:srgbClr val="333333"/>
                </a:solidFill>
                <a:cs typeface="Arial" panose="020B0604020202020204" pitchFamily="34" charset="0"/>
              </a:rPr>
              <a:t>MTO--&gt; Make to Order</a:t>
            </a:r>
          </a:p>
          <a:p>
            <a:pPr>
              <a:lnSpc>
                <a:spcPts val="1300"/>
              </a:lnSpc>
            </a:pPr>
            <a:r>
              <a:rPr lang="en-US" dirty="0">
                <a:solidFill>
                  <a:srgbClr val="333333"/>
                </a:solidFill>
                <a:cs typeface="Arial" panose="020B0604020202020204" pitchFamily="34" charset="0"/>
              </a:rPr>
              <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MTO is a manufacturing process in which manufacturing starts only after a customer's order is received. ... Manufacturing after receiving customer's orders means to start a pull-type supply chain operation because manufacturing is performed when demand is confirmed, i.e. being pulled by demand.</a:t>
            </a:r>
          </a:p>
          <a:p>
            <a:pPr>
              <a:lnSpc>
                <a:spcPts val="1300"/>
              </a:lnSpc>
            </a:pPr>
            <a:endParaRPr lang="en-US" b="1" dirty="0">
              <a:solidFill>
                <a:srgbClr val="333333"/>
              </a:solidFill>
              <a:cs typeface="Arial" panose="020B0604020202020204" pitchFamily="34" charset="0"/>
            </a:endParaRPr>
          </a:p>
          <a:p>
            <a:pPr>
              <a:lnSpc>
                <a:spcPts val="1300"/>
              </a:lnSpc>
            </a:pPr>
            <a:r>
              <a:rPr lang="en-US" b="1" dirty="0">
                <a:solidFill>
                  <a:srgbClr val="333333"/>
                </a:solidFill>
                <a:cs typeface="Arial" panose="020B0604020202020204" pitchFamily="34" charset="0"/>
              </a:rPr>
              <a:t>MTS--&gt; Make to Stock</a:t>
            </a:r>
            <a:r>
              <a:rPr lang="en-US" dirty="0">
                <a:solidFill>
                  <a:srgbClr val="333333"/>
                </a:solidFill>
                <a:cs typeface="Arial" panose="020B0604020202020204" pitchFamily="34" charset="0"/>
              </a:rPr>
              <a:t/>
            </a:r>
            <a:br>
              <a:rPr lang="en-US" dirty="0">
                <a:solidFill>
                  <a:srgbClr val="333333"/>
                </a:solidFill>
                <a:cs typeface="Arial" panose="020B0604020202020204" pitchFamily="34" charset="0"/>
              </a:rPr>
            </a:br>
            <a:endParaRPr lang="en-US" dirty="0">
              <a:solidFill>
                <a:srgbClr val="333333"/>
              </a:solidFill>
              <a:cs typeface="Arial" panose="020B0604020202020204" pitchFamily="34" charset="0"/>
            </a:endParaRPr>
          </a:p>
          <a:p>
            <a:pPr>
              <a:lnSpc>
                <a:spcPts val="1300"/>
              </a:lnSpc>
            </a:pPr>
            <a:r>
              <a:rPr lang="en-US" dirty="0">
                <a:solidFill>
                  <a:srgbClr val="333333"/>
                </a:solidFill>
                <a:cs typeface="Arial" panose="020B0604020202020204" pitchFamily="34" charset="0"/>
              </a:rPr>
              <a:t>MTS scenario can be accomplished by the following settings</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Need to use strategy group 20 in material master MRP view-Strategy group 20 is assigned to strategy 20 </a:t>
            </a:r>
          </a:p>
          <a:p>
            <a:pPr>
              <a:lnSpc>
                <a:spcPts val="1300"/>
              </a:lnSpc>
            </a:pPr>
            <a:r>
              <a:rPr lang="en-US" dirty="0">
                <a:solidFill>
                  <a:srgbClr val="333333"/>
                </a:solidFill>
                <a:cs typeface="Arial" panose="020B0604020202020204" pitchFamily="34" charset="0"/>
              </a:rPr>
              <a:t>Strategy 20 is assigned to Requirement type KE (Individual customer requirement)</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Requirement type KE is assigned to requirement class 040 (</a:t>
            </a:r>
            <a:r>
              <a:rPr lang="en-US" dirty="0" err="1">
                <a:solidFill>
                  <a:srgbClr val="333333"/>
                </a:solidFill>
                <a:cs typeface="Arial" panose="020B0604020202020204" pitchFamily="34" charset="0"/>
              </a:rPr>
              <a:t>Indiv.cust.w</a:t>
            </a:r>
            <a:r>
              <a:rPr lang="en-US" dirty="0">
                <a:solidFill>
                  <a:srgbClr val="333333"/>
                </a:solidFill>
                <a:cs typeface="Arial" panose="020B0604020202020204" pitchFamily="34" charset="0"/>
              </a:rPr>
              <a:t>/o cons.)</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Requirement class has all the parameters where we can define Production order type that will be used to create the prod order. The above link needs to be established.</a:t>
            </a:r>
          </a:p>
          <a:p>
            <a:pPr>
              <a:lnSpc>
                <a:spcPts val="1300"/>
              </a:lnSpc>
            </a:pPr>
            <a:endParaRPr lang="en-US" dirty="0">
              <a:solidFill>
                <a:srgbClr val="333333"/>
              </a:solidFill>
              <a:cs typeface="Arial" panose="020B0604020202020204" pitchFamily="34" charset="0"/>
            </a:endParaRPr>
          </a:p>
          <a:p>
            <a:pPr>
              <a:lnSpc>
                <a:spcPts val="1300"/>
              </a:lnSpc>
            </a:pPr>
            <a:r>
              <a:rPr lang="en-US" dirty="0">
                <a:solidFill>
                  <a:srgbClr val="333333"/>
                </a:solidFill>
                <a:cs typeface="Arial" panose="020B0604020202020204" pitchFamily="34" charset="0"/>
              </a:rPr>
              <a:t>Also the MTS can be achieved using Sales Order schedule line category which will be assigned to Requirement type/class. Item category is assigned to </a:t>
            </a:r>
            <a:r>
              <a:rPr lang="en-US" dirty="0" err="1">
                <a:solidFill>
                  <a:srgbClr val="333333"/>
                </a:solidFill>
                <a:cs typeface="Arial" panose="020B0604020202020204" pitchFamily="34" charset="0"/>
              </a:rPr>
              <a:t>Reqtype</a:t>
            </a:r>
            <a:r>
              <a:rPr lang="en-US" dirty="0">
                <a:solidFill>
                  <a:srgbClr val="333333"/>
                </a:solidFill>
                <a:cs typeface="Arial" panose="020B0604020202020204" pitchFamily="34" charset="0"/>
              </a:rPr>
              <a:t>/class and the Item category is maintained in the material master.</a:t>
            </a:r>
          </a:p>
          <a:p>
            <a:pPr>
              <a:lnSpc>
                <a:spcPts val="1300"/>
              </a:lnSpc>
            </a:pPr>
            <a:endParaRPr lang="en-US" dirty="0">
              <a:solidFill>
                <a:srgbClr val="333333"/>
              </a:solidFill>
              <a:cs typeface="Arial" panose="020B0604020202020204" pitchFamily="34" charset="0"/>
            </a:endParaRPr>
          </a:p>
          <a:p>
            <a:pPr>
              <a:lnSpc>
                <a:spcPts val="1300"/>
              </a:lnSpc>
            </a:pPr>
            <a:r>
              <a:rPr lang="en-US" dirty="0">
                <a:solidFill>
                  <a:srgbClr val="333333"/>
                </a:solidFill>
                <a:cs typeface="Arial" panose="020B0604020202020204" pitchFamily="34" charset="0"/>
              </a:rPr>
              <a:t>You can use any of the above config settings.</a:t>
            </a:r>
          </a:p>
          <a:p>
            <a:pPr>
              <a:lnSpc>
                <a:spcPts val="1300"/>
              </a:lnSpc>
            </a:pPr>
            <a:endParaRPr lang="en-US" dirty="0">
              <a:solidFill>
                <a:srgbClr val="333333"/>
              </a:solidFill>
              <a:cs typeface="Arial" panose="020B0604020202020204" pitchFamily="34" charset="0"/>
            </a:endParaRPr>
          </a:p>
          <a:p>
            <a:pPr>
              <a:lnSpc>
                <a:spcPts val="1300"/>
              </a:lnSpc>
            </a:pPr>
            <a:r>
              <a:rPr lang="en-US" dirty="0">
                <a:solidFill>
                  <a:srgbClr val="333333"/>
                </a:solidFill>
                <a:cs typeface="Arial" panose="020B0604020202020204" pitchFamily="34" charset="0"/>
              </a:rPr>
              <a:t>For MTO --&gt; you just need to have all PP cycle settings in place nothing special needed as it is a plain PP cycle.</a:t>
            </a:r>
          </a:p>
          <a:p>
            <a:pPr>
              <a:lnSpc>
                <a:spcPts val="1300"/>
              </a:lnSpc>
            </a:pPr>
            <a:endParaRPr lang="en-US" dirty="0">
              <a:solidFill>
                <a:srgbClr val="333333"/>
              </a:solidFill>
              <a:cs typeface="Arial" panose="020B0604020202020204" pitchFamily="34" charset="0"/>
            </a:endParaRPr>
          </a:p>
          <a:p>
            <a:pPr>
              <a:lnSpc>
                <a:spcPts val="1300"/>
              </a:lnSpc>
            </a:pPr>
            <a:r>
              <a:rPr lang="en-US" dirty="0">
                <a:solidFill>
                  <a:srgbClr val="333333"/>
                </a:solidFill>
                <a:cs typeface="Arial" panose="020B0604020202020204" pitchFamily="34" charset="0"/>
              </a:rPr>
              <a:t>1. Make-to-order production is a process in which a product is individually manufactured for a particular customer. In contrast to mass production for an unspecified market where a material is manufactured many times, in make-to-order production a material is created only once though the same or a similar production process might be repeated at a later time.</a:t>
            </a:r>
          </a:p>
        </p:txBody>
      </p:sp>
    </p:spTree>
    <p:extLst>
      <p:ext uri="{BB962C8B-B14F-4D97-AF65-F5344CB8AC3E}">
        <p14:creationId xmlns="" xmlns:p14="http://schemas.microsoft.com/office/powerpoint/2010/main" val="41087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6"/>
          <p:cNvSpPr>
            <a:spLocks noChangeArrowheads="1"/>
          </p:cNvSpPr>
          <p:nvPr/>
        </p:nvSpPr>
        <p:spPr bwMode="auto">
          <a:xfrm>
            <a:off x="1066800" y="1624013"/>
            <a:ext cx="3124200" cy="1828800"/>
          </a:xfrm>
          <a:prstGeom prst="roundRect">
            <a:avLst>
              <a:gd name="adj" fmla="val 5500"/>
            </a:avLst>
          </a:prstGeom>
          <a:solidFill>
            <a:srgbClr val="FFFF99"/>
          </a:solidFill>
          <a:ln w="19050">
            <a:solidFill>
              <a:srgbClr val="FF6600"/>
            </a:solidFill>
            <a:round/>
            <a:headEnd/>
            <a:tailEnd type="none" w="sm" len="sm"/>
          </a:ln>
        </p:spPr>
        <p:txBody>
          <a:bodyPr wrap="none" anchor="ctr"/>
          <a:lstStyle/>
          <a:p>
            <a:endParaRPr lang="en-US"/>
          </a:p>
        </p:txBody>
      </p:sp>
      <p:grpSp>
        <p:nvGrpSpPr>
          <p:cNvPr id="21507" name="Group 22"/>
          <p:cNvGrpSpPr>
            <a:grpSpLocks/>
          </p:cNvGrpSpPr>
          <p:nvPr/>
        </p:nvGrpSpPr>
        <p:grpSpPr bwMode="auto">
          <a:xfrm>
            <a:off x="1143000" y="2919413"/>
            <a:ext cx="2971800" cy="457200"/>
            <a:chOff x="3840" y="960"/>
            <a:chExt cx="816" cy="432"/>
          </a:xfrm>
        </p:grpSpPr>
        <p:sp>
          <p:nvSpPr>
            <p:cNvPr id="21556" name="AutoShape 23"/>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432" name="Text Box 24"/>
            <p:cNvSpPr txBox="1">
              <a:spLocks noChangeArrowheads="1"/>
            </p:cNvSpPr>
            <p:nvPr/>
          </p:nvSpPr>
          <p:spPr bwMode="auto">
            <a:xfrm>
              <a:off x="3869" y="1021"/>
              <a:ext cx="758" cy="248"/>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Purchasing Organization – 1000</a:t>
              </a:r>
            </a:p>
          </p:txBody>
        </p:sp>
      </p:grpSp>
      <p:grpSp>
        <p:nvGrpSpPr>
          <p:cNvPr id="21508" name="Group 25"/>
          <p:cNvGrpSpPr>
            <a:grpSpLocks/>
          </p:cNvGrpSpPr>
          <p:nvPr/>
        </p:nvGrpSpPr>
        <p:grpSpPr bwMode="auto">
          <a:xfrm>
            <a:off x="1143000" y="1700213"/>
            <a:ext cx="2971800" cy="457200"/>
            <a:chOff x="3840" y="960"/>
            <a:chExt cx="816" cy="432"/>
          </a:xfrm>
        </p:grpSpPr>
        <p:sp>
          <p:nvSpPr>
            <p:cNvPr id="21554" name="AutoShape 26"/>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435" name="Text Box 27"/>
            <p:cNvSpPr txBox="1">
              <a:spLocks noChangeArrowheads="1"/>
            </p:cNvSpPr>
            <p:nvPr/>
          </p:nvSpPr>
          <p:spPr bwMode="auto">
            <a:xfrm>
              <a:off x="3869" y="1021"/>
              <a:ext cx="758" cy="248"/>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Chart of Accounts – 1000</a:t>
              </a:r>
            </a:p>
          </p:txBody>
        </p:sp>
      </p:grpSp>
      <p:grpSp>
        <p:nvGrpSpPr>
          <p:cNvPr id="21509" name="Group 28"/>
          <p:cNvGrpSpPr>
            <a:grpSpLocks/>
          </p:cNvGrpSpPr>
          <p:nvPr/>
        </p:nvGrpSpPr>
        <p:grpSpPr bwMode="auto">
          <a:xfrm>
            <a:off x="1143000" y="2309813"/>
            <a:ext cx="2971800" cy="457200"/>
            <a:chOff x="3840" y="960"/>
            <a:chExt cx="816" cy="432"/>
          </a:xfrm>
        </p:grpSpPr>
        <p:sp>
          <p:nvSpPr>
            <p:cNvPr id="21552" name="AutoShape 29"/>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438" name="Text Box 30"/>
            <p:cNvSpPr txBox="1">
              <a:spLocks noChangeArrowheads="1"/>
            </p:cNvSpPr>
            <p:nvPr/>
          </p:nvSpPr>
          <p:spPr bwMode="auto">
            <a:xfrm>
              <a:off x="3869" y="1021"/>
              <a:ext cx="758" cy="248"/>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Controlling Area – 1000</a:t>
              </a:r>
            </a:p>
          </p:txBody>
        </p:sp>
      </p:grpSp>
      <p:cxnSp>
        <p:nvCxnSpPr>
          <p:cNvPr id="21510" name="AutoShape 31"/>
          <p:cNvCxnSpPr>
            <a:cxnSpLocks noChangeShapeType="1"/>
            <a:stCxn id="21554" idx="2"/>
            <a:endCxn id="21552" idx="6"/>
          </p:cNvCxnSpPr>
          <p:nvPr/>
        </p:nvCxnSpPr>
        <p:spPr bwMode="auto">
          <a:xfrm rot="5400000">
            <a:off x="2552700" y="2233613"/>
            <a:ext cx="152400" cy="0"/>
          </a:xfrm>
          <a:prstGeom prst="straightConnector1">
            <a:avLst/>
          </a:prstGeom>
          <a:noFill/>
          <a:ln w="12700">
            <a:solidFill>
              <a:srgbClr val="000080"/>
            </a:solidFill>
            <a:round/>
            <a:headEnd/>
            <a:tailEnd type="triangle" w="sm" len="sm"/>
          </a:ln>
        </p:spPr>
      </p:cxnSp>
      <p:cxnSp>
        <p:nvCxnSpPr>
          <p:cNvPr id="21511" name="AutoShape 32"/>
          <p:cNvCxnSpPr>
            <a:cxnSpLocks noChangeShapeType="1"/>
            <a:stCxn id="21552" idx="2"/>
            <a:endCxn id="21556" idx="6"/>
          </p:cNvCxnSpPr>
          <p:nvPr/>
        </p:nvCxnSpPr>
        <p:spPr bwMode="auto">
          <a:xfrm rot="5400000">
            <a:off x="2552700" y="2843213"/>
            <a:ext cx="152400" cy="0"/>
          </a:xfrm>
          <a:prstGeom prst="straightConnector1">
            <a:avLst/>
          </a:prstGeom>
          <a:noFill/>
          <a:ln w="12700">
            <a:solidFill>
              <a:srgbClr val="000080"/>
            </a:solidFill>
            <a:round/>
            <a:headEnd/>
            <a:tailEnd type="triangle" w="sm" len="sm"/>
          </a:ln>
        </p:spPr>
      </p:cxnSp>
      <p:cxnSp>
        <p:nvCxnSpPr>
          <p:cNvPr id="21512" name="AutoShape 33"/>
          <p:cNvCxnSpPr>
            <a:cxnSpLocks noChangeShapeType="1"/>
            <a:stCxn id="21556" idx="2"/>
            <a:endCxn id="21550" idx="6"/>
          </p:cNvCxnSpPr>
          <p:nvPr/>
        </p:nvCxnSpPr>
        <p:spPr bwMode="auto">
          <a:xfrm rot="5400000">
            <a:off x="2477294" y="3528219"/>
            <a:ext cx="303212" cy="0"/>
          </a:xfrm>
          <a:prstGeom prst="straightConnector1">
            <a:avLst/>
          </a:prstGeom>
          <a:noFill/>
          <a:ln w="28575">
            <a:solidFill>
              <a:srgbClr val="FF0066"/>
            </a:solidFill>
            <a:prstDash val="sysDot"/>
            <a:round/>
            <a:headEnd/>
            <a:tailEnd type="triangle" w="sm" len="sm"/>
          </a:ln>
        </p:spPr>
      </p:cxnSp>
      <p:grpSp>
        <p:nvGrpSpPr>
          <p:cNvPr id="21513" name="Group 39"/>
          <p:cNvGrpSpPr>
            <a:grpSpLocks/>
          </p:cNvGrpSpPr>
          <p:nvPr/>
        </p:nvGrpSpPr>
        <p:grpSpPr bwMode="auto">
          <a:xfrm>
            <a:off x="1906588" y="3679825"/>
            <a:ext cx="1443037" cy="506413"/>
            <a:chOff x="3840" y="960"/>
            <a:chExt cx="816" cy="432"/>
          </a:xfrm>
        </p:grpSpPr>
        <p:sp>
          <p:nvSpPr>
            <p:cNvPr id="21550" name="AutoShape 40"/>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449" name="Text Box 41"/>
            <p:cNvSpPr txBox="1">
              <a:spLocks noChangeArrowheads="1"/>
            </p:cNvSpPr>
            <p:nvPr/>
          </p:nvSpPr>
          <p:spPr bwMode="auto">
            <a:xfrm>
              <a:off x="3869" y="1024"/>
              <a:ext cx="759" cy="368"/>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Company Code – 1000</a:t>
              </a:r>
            </a:p>
          </p:txBody>
        </p:sp>
      </p:grpSp>
      <p:grpSp>
        <p:nvGrpSpPr>
          <p:cNvPr id="21514" name="Group 70"/>
          <p:cNvGrpSpPr>
            <a:grpSpLocks/>
          </p:cNvGrpSpPr>
          <p:nvPr/>
        </p:nvGrpSpPr>
        <p:grpSpPr bwMode="auto">
          <a:xfrm>
            <a:off x="4267200" y="3743325"/>
            <a:ext cx="838200" cy="381000"/>
            <a:chOff x="2736" y="1104"/>
            <a:chExt cx="480" cy="240"/>
          </a:xfrm>
        </p:grpSpPr>
        <p:sp>
          <p:nvSpPr>
            <p:cNvPr id="21548" name="AutoShape 71"/>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endParaRPr lang="en-US"/>
            </a:p>
          </p:txBody>
        </p:sp>
        <p:sp>
          <p:nvSpPr>
            <p:cNvPr id="21549" name="Text Box 72"/>
            <p:cNvSpPr txBox="1">
              <a:spLocks noChangeArrowheads="1"/>
            </p:cNvSpPr>
            <p:nvPr/>
          </p:nvSpPr>
          <p:spPr bwMode="auto">
            <a:xfrm>
              <a:off x="2736" y="1138"/>
              <a:ext cx="432" cy="173"/>
            </a:xfrm>
            <a:prstGeom prst="rect">
              <a:avLst/>
            </a:prstGeom>
            <a:noFill/>
            <a:ln w="12700">
              <a:noFill/>
              <a:miter lim="800000"/>
              <a:headEnd/>
              <a:tailEnd type="none" w="sm" len="sm"/>
            </a:ln>
          </p:spPr>
          <p:txBody>
            <a:bodyPr>
              <a:spAutoFit/>
            </a:bodyPr>
            <a:lstStyle/>
            <a:p>
              <a:pPr eaLnBrk="1" hangingPunct="1">
                <a:spcBef>
                  <a:spcPct val="50000"/>
                </a:spcBef>
              </a:pPr>
              <a:r>
                <a:rPr lang="en-US" sz="1200">
                  <a:solidFill>
                    <a:srgbClr val="FFFF00"/>
                  </a:solidFill>
                </a:rPr>
                <a:t>FI/MM</a:t>
              </a:r>
            </a:p>
          </p:txBody>
        </p:sp>
      </p:grpSp>
      <p:grpSp>
        <p:nvGrpSpPr>
          <p:cNvPr id="21515" name="Group 73"/>
          <p:cNvGrpSpPr>
            <a:grpSpLocks/>
          </p:cNvGrpSpPr>
          <p:nvPr/>
        </p:nvGrpSpPr>
        <p:grpSpPr bwMode="auto">
          <a:xfrm>
            <a:off x="4267200" y="2995613"/>
            <a:ext cx="838200" cy="381000"/>
            <a:chOff x="2736" y="1104"/>
            <a:chExt cx="480" cy="240"/>
          </a:xfrm>
        </p:grpSpPr>
        <p:sp>
          <p:nvSpPr>
            <p:cNvPr id="21546" name="AutoShape 74"/>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endParaRPr lang="en-US"/>
            </a:p>
          </p:txBody>
        </p:sp>
        <p:sp>
          <p:nvSpPr>
            <p:cNvPr id="21547" name="Text Box 75"/>
            <p:cNvSpPr txBox="1">
              <a:spLocks noChangeArrowheads="1"/>
            </p:cNvSpPr>
            <p:nvPr/>
          </p:nvSpPr>
          <p:spPr bwMode="auto">
            <a:xfrm>
              <a:off x="2736" y="1138"/>
              <a:ext cx="432" cy="173"/>
            </a:xfrm>
            <a:prstGeom prst="rect">
              <a:avLst/>
            </a:prstGeom>
            <a:noFill/>
            <a:ln w="12700">
              <a:noFill/>
              <a:miter lim="800000"/>
              <a:headEnd/>
              <a:tailEnd type="none" w="sm" len="sm"/>
            </a:ln>
          </p:spPr>
          <p:txBody>
            <a:bodyPr>
              <a:spAutoFit/>
            </a:bodyPr>
            <a:lstStyle/>
            <a:p>
              <a:pPr eaLnBrk="1" hangingPunct="1">
                <a:spcBef>
                  <a:spcPct val="50000"/>
                </a:spcBef>
              </a:pPr>
              <a:r>
                <a:rPr lang="en-US" sz="1200">
                  <a:solidFill>
                    <a:srgbClr val="FFFF00"/>
                  </a:solidFill>
                </a:rPr>
                <a:t>MM</a:t>
              </a:r>
            </a:p>
          </p:txBody>
        </p:sp>
      </p:grpSp>
      <p:grpSp>
        <p:nvGrpSpPr>
          <p:cNvPr id="21516" name="Group 76"/>
          <p:cNvGrpSpPr>
            <a:grpSpLocks/>
          </p:cNvGrpSpPr>
          <p:nvPr/>
        </p:nvGrpSpPr>
        <p:grpSpPr bwMode="auto">
          <a:xfrm>
            <a:off x="4267200" y="2386013"/>
            <a:ext cx="838200" cy="381000"/>
            <a:chOff x="2736" y="1104"/>
            <a:chExt cx="480" cy="240"/>
          </a:xfrm>
        </p:grpSpPr>
        <p:sp>
          <p:nvSpPr>
            <p:cNvPr id="21544" name="AutoShape 77"/>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endParaRPr lang="en-US"/>
            </a:p>
          </p:txBody>
        </p:sp>
        <p:sp>
          <p:nvSpPr>
            <p:cNvPr id="21545" name="Text Box 78"/>
            <p:cNvSpPr txBox="1">
              <a:spLocks noChangeArrowheads="1"/>
            </p:cNvSpPr>
            <p:nvPr/>
          </p:nvSpPr>
          <p:spPr bwMode="auto">
            <a:xfrm>
              <a:off x="2736" y="1138"/>
              <a:ext cx="432" cy="173"/>
            </a:xfrm>
            <a:prstGeom prst="rect">
              <a:avLst/>
            </a:prstGeom>
            <a:noFill/>
            <a:ln w="12700">
              <a:noFill/>
              <a:miter lim="800000"/>
              <a:headEnd/>
              <a:tailEnd type="none" w="sm" len="sm"/>
            </a:ln>
          </p:spPr>
          <p:txBody>
            <a:bodyPr>
              <a:spAutoFit/>
            </a:bodyPr>
            <a:lstStyle/>
            <a:p>
              <a:pPr eaLnBrk="1" hangingPunct="1">
                <a:spcBef>
                  <a:spcPct val="50000"/>
                </a:spcBef>
              </a:pPr>
              <a:r>
                <a:rPr lang="en-US" sz="1200">
                  <a:solidFill>
                    <a:srgbClr val="FFFF00"/>
                  </a:solidFill>
                </a:rPr>
                <a:t>CO</a:t>
              </a:r>
            </a:p>
          </p:txBody>
        </p:sp>
      </p:grpSp>
      <p:grpSp>
        <p:nvGrpSpPr>
          <p:cNvPr id="21517" name="Group 79"/>
          <p:cNvGrpSpPr>
            <a:grpSpLocks/>
          </p:cNvGrpSpPr>
          <p:nvPr/>
        </p:nvGrpSpPr>
        <p:grpSpPr bwMode="auto">
          <a:xfrm>
            <a:off x="4267200" y="1776413"/>
            <a:ext cx="838200" cy="381000"/>
            <a:chOff x="2736" y="1104"/>
            <a:chExt cx="480" cy="240"/>
          </a:xfrm>
        </p:grpSpPr>
        <p:sp>
          <p:nvSpPr>
            <p:cNvPr id="21542" name="AutoShape 80"/>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endParaRPr lang="en-US"/>
            </a:p>
          </p:txBody>
        </p:sp>
        <p:sp>
          <p:nvSpPr>
            <p:cNvPr id="21543" name="Text Box 81"/>
            <p:cNvSpPr txBox="1">
              <a:spLocks noChangeArrowheads="1"/>
            </p:cNvSpPr>
            <p:nvPr/>
          </p:nvSpPr>
          <p:spPr bwMode="auto">
            <a:xfrm>
              <a:off x="2736" y="1138"/>
              <a:ext cx="432" cy="173"/>
            </a:xfrm>
            <a:prstGeom prst="rect">
              <a:avLst/>
            </a:prstGeom>
            <a:noFill/>
            <a:ln w="12700">
              <a:noFill/>
              <a:miter lim="800000"/>
              <a:headEnd/>
              <a:tailEnd type="none" w="sm" len="sm"/>
            </a:ln>
          </p:spPr>
          <p:txBody>
            <a:bodyPr>
              <a:spAutoFit/>
            </a:bodyPr>
            <a:lstStyle/>
            <a:p>
              <a:pPr eaLnBrk="1" hangingPunct="1">
                <a:spcBef>
                  <a:spcPct val="50000"/>
                </a:spcBef>
              </a:pPr>
              <a:r>
                <a:rPr lang="en-US" sz="1200">
                  <a:solidFill>
                    <a:srgbClr val="FFFF00"/>
                  </a:solidFill>
                </a:rPr>
                <a:t>FI</a:t>
              </a:r>
            </a:p>
          </p:txBody>
        </p:sp>
      </p:grpSp>
      <p:sp>
        <p:nvSpPr>
          <p:cNvPr id="913490" name="Text Box 82"/>
          <p:cNvSpPr txBox="1">
            <a:spLocks noChangeArrowheads="1"/>
          </p:cNvSpPr>
          <p:nvPr/>
        </p:nvSpPr>
        <p:spPr bwMode="auto">
          <a:xfrm>
            <a:off x="5105400" y="1858963"/>
            <a:ext cx="2667000" cy="2830512"/>
          </a:xfrm>
          <a:prstGeom prst="rect">
            <a:avLst/>
          </a:prstGeom>
          <a:noFill/>
          <a:ln w="9525">
            <a:noFill/>
            <a:miter lim="800000"/>
            <a:headEnd/>
            <a:tailEnd/>
          </a:ln>
          <a:effectLst/>
        </p:spPr>
        <p:txBody>
          <a:bodyPr>
            <a:spAutoFit/>
          </a:bodyPr>
          <a:lstStyle/>
          <a:p>
            <a:pPr>
              <a:buFontTx/>
              <a:buChar char="•"/>
              <a:defRPr/>
            </a:pPr>
            <a:r>
              <a:rPr lang="en-US" sz="1200" dirty="0">
                <a:effectLst>
                  <a:outerShdw blurRad="38100" dist="38100" dir="2700000" algn="tl">
                    <a:srgbClr val="000000"/>
                  </a:outerShdw>
                </a:effectLst>
                <a:latin typeface="Arial" charset="0"/>
              </a:rPr>
              <a:t> For all (AP, AR, GL, AA) process settings</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r>
              <a:rPr lang="en-US" sz="1200" dirty="0">
                <a:effectLst>
                  <a:outerShdw blurRad="38100" dist="38100" dir="2700000" algn="tl">
                    <a:srgbClr val="000000"/>
                  </a:outerShdw>
                </a:effectLst>
                <a:latin typeface="Arial" charset="0"/>
              </a:rPr>
              <a:t> For management reporting module settings</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r>
              <a:rPr lang="en-US" sz="1200" dirty="0">
                <a:effectLst>
                  <a:outerShdw blurRad="38100" dist="38100" dir="2700000" algn="tl">
                    <a:srgbClr val="000000"/>
                  </a:outerShdw>
                </a:effectLst>
                <a:latin typeface="Arial" charset="0"/>
              </a:rPr>
              <a:t> For all Purchasing settings</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defRPr/>
            </a:pPr>
            <a:r>
              <a:rPr lang="en-US" sz="1200" dirty="0">
                <a:effectLst>
                  <a:outerShdw blurRad="38100" dist="38100" dir="2700000" algn="tl">
                    <a:srgbClr val="000000"/>
                  </a:outerShdw>
                </a:effectLst>
                <a:latin typeface="Arial" charset="0"/>
              </a:rPr>
              <a:t> </a:t>
            </a:r>
          </a:p>
          <a:p>
            <a:pPr>
              <a:buFontTx/>
              <a:buChar char="•"/>
              <a:defRPr/>
            </a:pPr>
            <a:r>
              <a:rPr lang="en-US" sz="1200" dirty="0">
                <a:effectLst>
                  <a:outerShdw blurRad="38100" dist="38100" dir="2700000" algn="tl">
                    <a:srgbClr val="000000"/>
                  </a:outerShdw>
                </a:effectLst>
                <a:latin typeface="Arial" charset="0"/>
              </a:rPr>
              <a:t>Basic  entity in SAP for a legal   entity</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p:txBody>
      </p:sp>
      <p:grpSp>
        <p:nvGrpSpPr>
          <p:cNvPr id="21520" name="Group 95"/>
          <p:cNvGrpSpPr>
            <a:grpSpLocks/>
          </p:cNvGrpSpPr>
          <p:nvPr/>
        </p:nvGrpSpPr>
        <p:grpSpPr bwMode="auto">
          <a:xfrm>
            <a:off x="2932113" y="5329238"/>
            <a:ext cx="1443037" cy="457200"/>
            <a:chOff x="3840" y="960"/>
            <a:chExt cx="816" cy="432"/>
          </a:xfrm>
        </p:grpSpPr>
        <p:sp>
          <p:nvSpPr>
            <p:cNvPr id="21540" name="AutoShape 96"/>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505" name="Text Box 97"/>
            <p:cNvSpPr txBox="1">
              <a:spLocks noChangeArrowheads="1"/>
            </p:cNvSpPr>
            <p:nvPr/>
          </p:nvSpPr>
          <p:spPr bwMode="auto">
            <a:xfrm>
              <a:off x="3869" y="1021"/>
              <a:ext cx="759" cy="248"/>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Plant - 1004</a:t>
              </a:r>
            </a:p>
          </p:txBody>
        </p:sp>
      </p:grpSp>
      <p:grpSp>
        <p:nvGrpSpPr>
          <p:cNvPr id="21521" name="Group 98"/>
          <p:cNvGrpSpPr>
            <a:grpSpLocks/>
          </p:cNvGrpSpPr>
          <p:nvPr/>
        </p:nvGrpSpPr>
        <p:grpSpPr bwMode="auto">
          <a:xfrm>
            <a:off x="965200" y="5334000"/>
            <a:ext cx="1443038" cy="457200"/>
            <a:chOff x="3840" y="960"/>
            <a:chExt cx="816" cy="432"/>
          </a:xfrm>
        </p:grpSpPr>
        <p:sp>
          <p:nvSpPr>
            <p:cNvPr id="21538" name="AutoShape 99"/>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508" name="Text Box 100"/>
            <p:cNvSpPr txBox="1">
              <a:spLocks noChangeArrowheads="1"/>
            </p:cNvSpPr>
            <p:nvPr/>
          </p:nvSpPr>
          <p:spPr bwMode="auto">
            <a:xfrm>
              <a:off x="3869" y="1022"/>
              <a:ext cx="759" cy="247"/>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Plant – 1003</a:t>
              </a:r>
            </a:p>
          </p:txBody>
        </p:sp>
      </p:grpSp>
      <p:grpSp>
        <p:nvGrpSpPr>
          <p:cNvPr id="21522" name="Group 101"/>
          <p:cNvGrpSpPr>
            <a:grpSpLocks/>
          </p:cNvGrpSpPr>
          <p:nvPr/>
        </p:nvGrpSpPr>
        <p:grpSpPr bwMode="auto">
          <a:xfrm>
            <a:off x="2932113" y="4619625"/>
            <a:ext cx="1443037" cy="457200"/>
            <a:chOff x="3840" y="960"/>
            <a:chExt cx="816" cy="432"/>
          </a:xfrm>
        </p:grpSpPr>
        <p:sp>
          <p:nvSpPr>
            <p:cNvPr id="21536" name="AutoShape 102"/>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511" name="Text Box 103"/>
            <p:cNvSpPr txBox="1">
              <a:spLocks noChangeArrowheads="1"/>
            </p:cNvSpPr>
            <p:nvPr/>
          </p:nvSpPr>
          <p:spPr bwMode="auto">
            <a:xfrm>
              <a:off x="3869" y="1022"/>
              <a:ext cx="759" cy="247"/>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Plant - 1002</a:t>
              </a:r>
            </a:p>
          </p:txBody>
        </p:sp>
      </p:grpSp>
      <p:grpSp>
        <p:nvGrpSpPr>
          <p:cNvPr id="21523" name="Group 104"/>
          <p:cNvGrpSpPr>
            <a:grpSpLocks/>
          </p:cNvGrpSpPr>
          <p:nvPr/>
        </p:nvGrpSpPr>
        <p:grpSpPr bwMode="auto">
          <a:xfrm>
            <a:off x="965200" y="4619625"/>
            <a:ext cx="1443038" cy="457200"/>
            <a:chOff x="3840" y="960"/>
            <a:chExt cx="816" cy="432"/>
          </a:xfrm>
        </p:grpSpPr>
        <p:sp>
          <p:nvSpPr>
            <p:cNvPr id="21534" name="AutoShape 105"/>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endParaRPr lang="en-US"/>
            </a:p>
          </p:txBody>
        </p:sp>
        <p:sp>
          <p:nvSpPr>
            <p:cNvPr id="913514" name="Text Box 106"/>
            <p:cNvSpPr txBox="1">
              <a:spLocks noChangeArrowheads="1"/>
            </p:cNvSpPr>
            <p:nvPr/>
          </p:nvSpPr>
          <p:spPr bwMode="auto">
            <a:xfrm>
              <a:off x="3869" y="1022"/>
              <a:ext cx="759" cy="247"/>
            </a:xfrm>
            <a:prstGeom prst="rect">
              <a:avLst/>
            </a:prstGeom>
            <a:noFill/>
            <a:ln w="9525">
              <a:noFill/>
              <a:miter lim="800000"/>
              <a:headEnd/>
              <a:tailEnd/>
            </a:ln>
            <a:effectLst/>
          </p:spPr>
          <p:txBody>
            <a:bodyPr>
              <a:spAutoFit/>
            </a:bodyPr>
            <a:lstStyle/>
            <a:p>
              <a:pPr eaLnBrk="1" hangingPunct="1">
                <a:spcBef>
                  <a:spcPct val="50000"/>
                </a:spcBef>
                <a:defRPr/>
              </a:pPr>
              <a:r>
                <a:rPr lang="en-US" sz="1000" dirty="0">
                  <a:effectLst>
                    <a:outerShdw blurRad="38100" dist="38100" dir="2700000" algn="tl">
                      <a:srgbClr val="000000"/>
                    </a:outerShdw>
                  </a:effectLst>
                  <a:latin typeface="Arial" charset="0"/>
                </a:rPr>
                <a:t>Plant – 1001</a:t>
              </a:r>
            </a:p>
          </p:txBody>
        </p:sp>
      </p:grpSp>
      <p:cxnSp>
        <p:nvCxnSpPr>
          <p:cNvPr id="21524" name="AutoShape 107"/>
          <p:cNvCxnSpPr>
            <a:cxnSpLocks noChangeShapeType="1"/>
          </p:cNvCxnSpPr>
          <p:nvPr/>
        </p:nvCxnSpPr>
        <p:spPr bwMode="auto">
          <a:xfrm rot="5400000">
            <a:off x="1892300" y="4900613"/>
            <a:ext cx="1476375" cy="0"/>
          </a:xfrm>
          <a:prstGeom prst="straightConnector1">
            <a:avLst/>
          </a:prstGeom>
          <a:noFill/>
          <a:ln w="28575">
            <a:solidFill>
              <a:srgbClr val="FF0066"/>
            </a:solidFill>
            <a:prstDash val="sysDot"/>
            <a:round/>
            <a:headEnd/>
            <a:tailEnd type="triangle" w="sm" len="sm"/>
          </a:ln>
        </p:spPr>
      </p:cxnSp>
      <p:grpSp>
        <p:nvGrpSpPr>
          <p:cNvPr id="21525" name="Group 108"/>
          <p:cNvGrpSpPr>
            <a:grpSpLocks/>
          </p:cNvGrpSpPr>
          <p:nvPr/>
        </p:nvGrpSpPr>
        <p:grpSpPr bwMode="auto">
          <a:xfrm>
            <a:off x="4602163" y="4929188"/>
            <a:ext cx="838200" cy="381000"/>
            <a:chOff x="2736" y="1104"/>
            <a:chExt cx="480" cy="240"/>
          </a:xfrm>
        </p:grpSpPr>
        <p:sp>
          <p:nvSpPr>
            <p:cNvPr id="21532" name="AutoShape 109"/>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endParaRPr lang="en-US"/>
            </a:p>
          </p:txBody>
        </p:sp>
        <p:sp>
          <p:nvSpPr>
            <p:cNvPr id="21533" name="Text Box 110"/>
            <p:cNvSpPr txBox="1">
              <a:spLocks noChangeArrowheads="1"/>
            </p:cNvSpPr>
            <p:nvPr/>
          </p:nvSpPr>
          <p:spPr bwMode="auto">
            <a:xfrm>
              <a:off x="2736" y="1138"/>
              <a:ext cx="432" cy="173"/>
            </a:xfrm>
            <a:prstGeom prst="rect">
              <a:avLst/>
            </a:prstGeom>
            <a:noFill/>
            <a:ln w="12700">
              <a:noFill/>
              <a:miter lim="800000"/>
              <a:headEnd/>
              <a:tailEnd type="none" w="sm" len="sm"/>
            </a:ln>
          </p:spPr>
          <p:txBody>
            <a:bodyPr>
              <a:spAutoFit/>
            </a:bodyPr>
            <a:lstStyle/>
            <a:p>
              <a:pPr eaLnBrk="1" hangingPunct="1">
                <a:spcBef>
                  <a:spcPct val="50000"/>
                </a:spcBef>
              </a:pPr>
              <a:r>
                <a:rPr lang="en-US" sz="1200">
                  <a:solidFill>
                    <a:srgbClr val="FFFF00"/>
                  </a:solidFill>
                </a:rPr>
                <a:t>MM</a:t>
              </a:r>
            </a:p>
          </p:txBody>
        </p:sp>
      </p:grpSp>
      <p:sp>
        <p:nvSpPr>
          <p:cNvPr id="913519" name="Text Box 111"/>
          <p:cNvSpPr txBox="1">
            <a:spLocks noChangeArrowheads="1"/>
          </p:cNvSpPr>
          <p:nvPr/>
        </p:nvSpPr>
        <p:spPr bwMode="auto">
          <a:xfrm>
            <a:off x="5440363" y="4929188"/>
            <a:ext cx="2332037" cy="1917700"/>
          </a:xfrm>
          <a:prstGeom prst="rect">
            <a:avLst/>
          </a:prstGeom>
          <a:noFill/>
          <a:ln w="9525">
            <a:noFill/>
            <a:miter lim="800000"/>
            <a:headEnd/>
            <a:tailEnd/>
          </a:ln>
          <a:effectLst/>
        </p:spPr>
        <p:txBody>
          <a:bodyPr>
            <a:spAutoFit/>
          </a:bodyPr>
          <a:lstStyle/>
          <a:p>
            <a:pPr>
              <a:buFontTx/>
              <a:buChar char="•"/>
              <a:defRPr/>
            </a:pPr>
            <a:r>
              <a:rPr lang="en-US" sz="1200" dirty="0">
                <a:effectLst>
                  <a:outerShdw blurRad="38100" dist="38100" dir="2700000" algn="tl">
                    <a:srgbClr val="000000"/>
                  </a:outerShdw>
                </a:effectLst>
                <a:latin typeface="Arial" charset="0"/>
              </a:rPr>
              <a:t> For all Logistics settings</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defRPr/>
            </a:pPr>
            <a:r>
              <a:rPr lang="en-US" sz="1200" dirty="0">
                <a:effectLst>
                  <a:outerShdw blurRad="38100" dist="38100" dir="2700000" algn="tl">
                    <a:srgbClr val="000000"/>
                  </a:outerShdw>
                </a:effectLst>
                <a:latin typeface="Arial" charset="0"/>
              </a:rPr>
              <a:t> </a:t>
            </a: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a:p>
            <a:pPr>
              <a:buFontTx/>
              <a:buChar char="•"/>
              <a:defRPr/>
            </a:pPr>
            <a:endParaRPr lang="en-US" sz="1200" dirty="0">
              <a:effectLst>
                <a:outerShdw blurRad="38100" dist="38100" dir="2700000" algn="tl">
                  <a:srgbClr val="000000"/>
                </a:outerShdw>
              </a:effectLst>
              <a:latin typeface="Arial" charset="0"/>
            </a:endParaRPr>
          </a:p>
        </p:txBody>
      </p:sp>
      <p:sp>
        <p:nvSpPr>
          <p:cNvPr id="21527" name="Line 112"/>
          <p:cNvSpPr>
            <a:spLocks noChangeShapeType="1"/>
          </p:cNvSpPr>
          <p:nvPr/>
        </p:nvSpPr>
        <p:spPr bwMode="auto">
          <a:xfrm flipH="1">
            <a:off x="2408238" y="4899025"/>
            <a:ext cx="220662" cy="0"/>
          </a:xfrm>
          <a:prstGeom prst="line">
            <a:avLst/>
          </a:prstGeom>
          <a:noFill/>
          <a:ln w="28575">
            <a:solidFill>
              <a:srgbClr val="FF3300"/>
            </a:solidFill>
            <a:prstDash val="sysDot"/>
            <a:round/>
            <a:headEnd/>
            <a:tailEnd/>
          </a:ln>
        </p:spPr>
        <p:txBody>
          <a:bodyPr anchor="ctr">
            <a:spAutoFit/>
          </a:bodyPr>
          <a:lstStyle/>
          <a:p>
            <a:endParaRPr lang="en-US"/>
          </a:p>
        </p:txBody>
      </p:sp>
      <p:sp>
        <p:nvSpPr>
          <p:cNvPr id="21528" name="Line 113"/>
          <p:cNvSpPr>
            <a:spLocks noChangeShapeType="1"/>
          </p:cNvSpPr>
          <p:nvPr/>
        </p:nvSpPr>
        <p:spPr bwMode="auto">
          <a:xfrm flipH="1">
            <a:off x="2655888" y="4892675"/>
            <a:ext cx="220662" cy="0"/>
          </a:xfrm>
          <a:prstGeom prst="line">
            <a:avLst/>
          </a:prstGeom>
          <a:noFill/>
          <a:ln w="28575">
            <a:solidFill>
              <a:srgbClr val="FF3300"/>
            </a:solidFill>
            <a:prstDash val="sysDot"/>
            <a:round/>
            <a:headEnd/>
            <a:tailEnd/>
          </a:ln>
        </p:spPr>
        <p:txBody>
          <a:bodyPr anchor="ctr">
            <a:spAutoFit/>
          </a:bodyPr>
          <a:lstStyle/>
          <a:p>
            <a:endParaRPr lang="en-US"/>
          </a:p>
        </p:txBody>
      </p:sp>
      <p:sp>
        <p:nvSpPr>
          <p:cNvPr id="21529" name="Line 114"/>
          <p:cNvSpPr>
            <a:spLocks noChangeShapeType="1"/>
          </p:cNvSpPr>
          <p:nvPr/>
        </p:nvSpPr>
        <p:spPr bwMode="auto">
          <a:xfrm flipH="1">
            <a:off x="2665413" y="5534025"/>
            <a:ext cx="220662" cy="0"/>
          </a:xfrm>
          <a:prstGeom prst="line">
            <a:avLst/>
          </a:prstGeom>
          <a:noFill/>
          <a:ln w="28575">
            <a:solidFill>
              <a:srgbClr val="FF3300"/>
            </a:solidFill>
            <a:prstDash val="sysDot"/>
            <a:round/>
            <a:headEnd/>
            <a:tailEnd/>
          </a:ln>
        </p:spPr>
        <p:txBody>
          <a:bodyPr anchor="ctr">
            <a:spAutoFit/>
          </a:bodyPr>
          <a:lstStyle/>
          <a:p>
            <a:endParaRPr lang="en-US"/>
          </a:p>
        </p:txBody>
      </p:sp>
      <p:sp>
        <p:nvSpPr>
          <p:cNvPr id="21530" name="Line 115"/>
          <p:cNvSpPr>
            <a:spLocks noChangeShapeType="1"/>
          </p:cNvSpPr>
          <p:nvPr/>
        </p:nvSpPr>
        <p:spPr bwMode="auto">
          <a:xfrm flipH="1">
            <a:off x="2357438" y="5537200"/>
            <a:ext cx="220662" cy="0"/>
          </a:xfrm>
          <a:prstGeom prst="line">
            <a:avLst/>
          </a:prstGeom>
          <a:noFill/>
          <a:ln w="28575">
            <a:solidFill>
              <a:srgbClr val="FF3300"/>
            </a:solidFill>
            <a:prstDash val="sysDot"/>
            <a:round/>
            <a:headEnd/>
            <a:tailEnd/>
          </a:ln>
        </p:spPr>
        <p:txBody>
          <a:bodyPr anchor="ctr">
            <a:spAutoFit/>
          </a:bodyPr>
          <a:lstStyle/>
          <a:p>
            <a:endParaRPr lang="en-US"/>
          </a:p>
        </p:txBody>
      </p:sp>
      <p:sp>
        <p:nvSpPr>
          <p:cNvPr id="54" name="Rectangle 2"/>
          <p:cNvSpPr>
            <a:spLocks noGrp="1" noChangeArrowheads="1"/>
          </p:cNvSpPr>
          <p:nvPr>
            <p:ph type="title"/>
          </p:nvPr>
        </p:nvSpPr>
        <p:spPr>
          <a:xfrm>
            <a:off x="352425" y="228601"/>
            <a:ext cx="8734425" cy="533400"/>
          </a:xfrm>
        </p:spPr>
        <p:txBody>
          <a:bodyPr/>
          <a:lstStyle/>
          <a:p>
            <a:pPr algn="ctr" eaLnBrk="1" hangingPunct="1">
              <a:defRPr/>
            </a:pPr>
            <a:r>
              <a:rPr lang="en-US" sz="3200" dirty="0" smtClean="0">
                <a:effectLst>
                  <a:outerShdw blurRad="38100" dist="38100" dir="2700000" algn="tl">
                    <a:srgbClr val="000000"/>
                  </a:outerShdw>
                </a:effectLst>
                <a:latin typeface="+mn-lt"/>
              </a:rPr>
              <a:t>Overview of Organization Structure</a:t>
            </a:r>
            <a:endParaRPr lang="en-US" sz="3200" dirty="0">
              <a:effectLst>
                <a:outerShdw blurRad="38100" dist="38100" dir="2700000" algn="tl">
                  <a:srgbClr val="000000"/>
                </a:outerShdw>
              </a:effectLst>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401625"/>
          </a:xfrm>
        </p:spPr>
        <p:txBody>
          <a:bodyPr/>
          <a:lstStyle/>
          <a:p>
            <a:pPr>
              <a:defRPr/>
            </a:pPr>
            <a:r>
              <a:rPr lang="en-US" sz="1800" dirty="0">
                <a:solidFill>
                  <a:schemeClr val="tx1"/>
                </a:solidFill>
              </a:rPr>
              <a:t>Make to Order and  Make to Stock </a:t>
            </a:r>
            <a:r>
              <a:rPr lang="en-US" sz="1400" dirty="0" err="1">
                <a:solidFill>
                  <a:schemeClr val="tx1"/>
                </a:solidFill>
              </a:rPr>
              <a:t>contd</a:t>
            </a:r>
            <a:r>
              <a:rPr lang="en-US" sz="1400" dirty="0">
                <a:solidFill>
                  <a:schemeClr val="tx1"/>
                </a:solidFill>
              </a:rPr>
              <a:t>… </a:t>
            </a:r>
            <a:br>
              <a:rPr lang="en-US" sz="1400" dirty="0">
                <a:solidFill>
                  <a:schemeClr val="tx1"/>
                </a:solidFill>
              </a:rPr>
            </a:br>
            <a:endParaRPr lang="en-US" sz="1400" dirty="0">
              <a:solidFill>
                <a:schemeClr val="tx1"/>
              </a:solidFill>
            </a:endParaRPr>
          </a:p>
        </p:txBody>
      </p:sp>
      <p:sp>
        <p:nvSpPr>
          <p:cNvPr id="3" name="Rectangle 2">
            <a:extLst>
              <a:ext uri="{FF2B5EF4-FFF2-40B4-BE49-F238E27FC236}">
                <a16:creationId xmlns="" xmlns:a16="http://schemas.microsoft.com/office/drawing/2014/main" id="{037ED5BA-4912-4CF4-8A12-25FC511CD03E}"/>
              </a:ext>
            </a:extLst>
          </p:cNvPr>
          <p:cNvSpPr/>
          <p:nvPr/>
        </p:nvSpPr>
        <p:spPr>
          <a:xfrm>
            <a:off x="152398" y="512774"/>
            <a:ext cx="8077200" cy="10910679"/>
          </a:xfrm>
          <a:prstGeom prst="rect">
            <a:avLst/>
          </a:prstGeom>
        </p:spPr>
        <p:txBody>
          <a:bodyPr wrap="square">
            <a:spAutoFit/>
          </a:bodyPr>
          <a:lstStyle/>
          <a:p>
            <a:endParaRPr lang="en-US" dirty="0">
              <a:solidFill>
                <a:srgbClr val="333333"/>
              </a:solidFill>
              <a:cs typeface="Arial" panose="020B0604020202020204" pitchFamily="34" charset="0"/>
            </a:endParaRPr>
          </a:p>
          <a:p>
            <a:r>
              <a:rPr lang="en-US" dirty="0">
                <a:solidFill>
                  <a:srgbClr val="333333"/>
                </a:solidFill>
                <a:cs typeface="Arial" panose="020B0604020202020204" pitchFamily="34" charset="0"/>
              </a:rPr>
              <a:t>2. You can use make-to-order production in two scenarios -</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(a) For branches of industry or products where a small quantity of products with a large number of different characteristics are manufactured (Variant Configuration).</a:t>
            </a:r>
            <a:br>
              <a:rPr lang="en-US" dirty="0">
                <a:solidFill>
                  <a:srgbClr val="333333"/>
                </a:solidFill>
                <a:cs typeface="Arial" panose="020B0604020202020204" pitchFamily="34" charset="0"/>
              </a:rPr>
            </a:br>
            <a:r>
              <a:rPr lang="en-US" dirty="0">
                <a:solidFill>
                  <a:srgbClr val="333333"/>
                </a:solidFill>
                <a:cs typeface="Arial" panose="020B0604020202020204" pitchFamily="34" charset="0"/>
              </a:rPr>
              <a:t>(b) When a product has to be assembled particularly for a sales order (Individual Customer Requirement).</a:t>
            </a:r>
          </a:p>
          <a:p>
            <a:endParaRPr lang="en-US" dirty="0"/>
          </a:p>
          <a:p>
            <a:r>
              <a:rPr lang="en-US" dirty="0"/>
              <a:t>3. Stock keeping is not usually carried out for products that are made to order. In companies using make-to-order production, the demand program only determines the production area, in which various variant types are produced. Depending on how you track the costs associated with make-to-order production, there are two ways to process make-to-order items during sales order processing.</a:t>
            </a:r>
            <a:br>
              <a:rPr lang="en-US" dirty="0"/>
            </a:br>
            <a:r>
              <a:rPr lang="en-US" dirty="0"/>
              <a:t>(a) Make to order using sales order</a:t>
            </a:r>
          </a:p>
          <a:p>
            <a:r>
              <a:rPr lang="en-US" dirty="0"/>
              <a:t/>
            </a:r>
            <a:br>
              <a:rPr lang="en-US" dirty="0"/>
            </a:br>
            <a:r>
              <a:rPr lang="en-US" dirty="0"/>
              <a:t>(b) Make to order using project system (not relevant for SD application)</a:t>
            </a:r>
          </a:p>
          <a:p>
            <a:r>
              <a:rPr lang="en-US" dirty="0"/>
              <a:t>4. For make to order production using the sales order, all costs and revenues involved for an order item are held collectively at that item. A particular rule is used that can be changed manually to transfer costs to profitability analysis.</a:t>
            </a:r>
          </a:p>
          <a:p>
            <a:endParaRPr lang="en-US" dirty="0"/>
          </a:p>
          <a:p>
            <a:r>
              <a:rPr lang="en-US" dirty="0"/>
              <a:t>5. Make to order production is largely a production planning configuration. It is also controlled by the requirements type, which is determined by three things</a:t>
            </a:r>
            <a:br>
              <a:rPr lang="en-US" dirty="0"/>
            </a:br>
            <a:r>
              <a:rPr lang="en-US" dirty="0"/>
              <a:t>the strategy group (MRP 3) in MMR</a:t>
            </a:r>
            <a:br>
              <a:rPr lang="en-US" dirty="0"/>
            </a:br>
            <a:r>
              <a:rPr lang="en-US" dirty="0"/>
              <a:t>the MRP group (MRP1) in MMR</a:t>
            </a:r>
            <a:br>
              <a:rPr lang="en-US" dirty="0"/>
            </a:br>
            <a:r>
              <a:rPr lang="en-US" dirty="0"/>
              <a:t>the item category and MRP type (MRP 1)</a:t>
            </a:r>
          </a:p>
          <a:p>
            <a:endParaRPr lang="en-US" dirty="0"/>
          </a:p>
          <a:p>
            <a:r>
              <a:rPr lang="en-US" dirty="0"/>
              <a:t>6. Make-to-order production is controlled by the requirements type. The requirements type is determined on the basis of the MRP group (MRP1) and the strategy group (MRP3) in the material master record. In addition, a plant must be assigned for make-to-order items in the sales order.</a:t>
            </a: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p:txBody>
      </p:sp>
    </p:spTree>
    <p:extLst>
      <p:ext uri="{BB962C8B-B14F-4D97-AF65-F5344CB8AC3E}">
        <p14:creationId xmlns="" xmlns:p14="http://schemas.microsoft.com/office/powerpoint/2010/main" val="103832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57177" y="360375"/>
            <a:ext cx="8734425" cy="401625"/>
          </a:xfrm>
        </p:spPr>
        <p:txBody>
          <a:bodyPr/>
          <a:lstStyle/>
          <a:p>
            <a:pPr>
              <a:defRPr/>
            </a:pPr>
            <a:r>
              <a:rPr lang="en-US" sz="1800" dirty="0">
                <a:solidFill>
                  <a:schemeClr val="tx1"/>
                </a:solidFill>
              </a:rPr>
              <a:t>Make to Order and  Make to Stock </a:t>
            </a:r>
            <a:r>
              <a:rPr lang="en-US" sz="1400" dirty="0" err="1">
                <a:solidFill>
                  <a:schemeClr val="tx1"/>
                </a:solidFill>
              </a:rPr>
              <a:t>contd</a:t>
            </a:r>
            <a:r>
              <a:rPr lang="en-US" sz="1400" dirty="0">
                <a:solidFill>
                  <a:schemeClr val="tx1"/>
                </a:solidFill>
              </a:rPr>
              <a:t>… </a:t>
            </a:r>
            <a:br>
              <a:rPr lang="en-US" sz="1400" dirty="0">
                <a:solidFill>
                  <a:schemeClr val="tx1"/>
                </a:solidFill>
              </a:rPr>
            </a:br>
            <a:endParaRPr lang="en-US" sz="1400" dirty="0">
              <a:solidFill>
                <a:schemeClr val="tx1"/>
              </a:solidFill>
            </a:endParaRPr>
          </a:p>
        </p:txBody>
      </p:sp>
      <p:sp>
        <p:nvSpPr>
          <p:cNvPr id="3" name="Rectangle 2">
            <a:extLst>
              <a:ext uri="{FF2B5EF4-FFF2-40B4-BE49-F238E27FC236}">
                <a16:creationId xmlns="" xmlns:a16="http://schemas.microsoft.com/office/drawing/2014/main" id="{037ED5BA-4912-4CF4-8A12-25FC511CD03E}"/>
              </a:ext>
            </a:extLst>
          </p:cNvPr>
          <p:cNvSpPr/>
          <p:nvPr/>
        </p:nvSpPr>
        <p:spPr>
          <a:xfrm>
            <a:off x="-28576" y="838200"/>
            <a:ext cx="8562975" cy="7643118"/>
          </a:xfrm>
          <a:prstGeom prst="rect">
            <a:avLst/>
          </a:prstGeom>
        </p:spPr>
        <p:txBody>
          <a:bodyPr wrap="square">
            <a:spAutoFit/>
          </a:bodyPr>
          <a:lstStyle/>
          <a:p>
            <a:endParaRPr lang="en-US" dirty="0">
              <a:solidFill>
                <a:srgbClr val="333333"/>
              </a:solidFill>
              <a:cs typeface="Arial" panose="020B0604020202020204" pitchFamily="34" charset="0"/>
            </a:endParaRPr>
          </a:p>
          <a:p>
            <a:pPr lvl="1">
              <a:lnSpc>
                <a:spcPts val="1300"/>
              </a:lnSpc>
            </a:pPr>
            <a:r>
              <a:rPr lang="en-US" dirty="0"/>
              <a:t>Make to order (MTO ) scenarios are widely used in Garment /apparel industry </a:t>
            </a:r>
            <a:r>
              <a:rPr lang="en-US" dirty="0" err="1"/>
              <a:t>etc</a:t>
            </a:r>
            <a:r>
              <a:rPr lang="en-US" dirty="0"/>
              <a:t> </a:t>
            </a:r>
            <a:r>
              <a:rPr lang="en-US" dirty="0" err="1"/>
              <a:t>ie</a:t>
            </a:r>
            <a:r>
              <a:rPr lang="en-US" dirty="0"/>
              <a:t> Make - to -order -Variant configuration  in Standard SAP </a:t>
            </a:r>
            <a:br>
              <a:rPr lang="en-US" dirty="0"/>
            </a:br>
            <a:r>
              <a:rPr lang="en-US" dirty="0"/>
              <a:t/>
            </a:r>
            <a:br>
              <a:rPr lang="en-US" dirty="0"/>
            </a:br>
            <a:r>
              <a:rPr lang="en-US" dirty="0"/>
              <a:t>Steps in SAP :</a:t>
            </a:r>
            <a:br>
              <a:rPr lang="en-US" dirty="0"/>
            </a:br>
            <a:r>
              <a:rPr lang="en-US" dirty="0"/>
              <a:t/>
            </a:r>
            <a:br>
              <a:rPr lang="en-US" dirty="0"/>
            </a:br>
            <a:r>
              <a:rPr lang="en-US" dirty="0"/>
              <a:t>-Create materials with required views - MM01 </a:t>
            </a:r>
            <a:br>
              <a:rPr lang="en-US" dirty="0"/>
            </a:br>
            <a:r>
              <a:rPr lang="en-US" dirty="0"/>
              <a:t>-Create Bill of Materials (BOM) - CS01 </a:t>
            </a:r>
            <a:br>
              <a:rPr lang="en-US" dirty="0"/>
            </a:br>
            <a:r>
              <a:rPr lang="en-US" dirty="0"/>
              <a:t>-Create Routing to Finished material - CA01 </a:t>
            </a:r>
            <a:br>
              <a:rPr lang="en-US" dirty="0"/>
            </a:br>
            <a:r>
              <a:rPr lang="en-US" dirty="0"/>
              <a:t>-Create sale order - VA01 </a:t>
            </a:r>
            <a:br>
              <a:rPr lang="en-US" dirty="0"/>
            </a:br>
            <a:r>
              <a:rPr lang="en-US" dirty="0"/>
              <a:t>-Run MRP - MD50 </a:t>
            </a:r>
            <a:br>
              <a:rPr lang="en-US" dirty="0"/>
            </a:br>
            <a:r>
              <a:rPr lang="en-US" dirty="0"/>
              <a:t>-View the planned orders created - MD04 </a:t>
            </a:r>
            <a:br>
              <a:rPr lang="en-US" dirty="0"/>
            </a:br>
            <a:r>
              <a:rPr lang="en-US" dirty="0"/>
              <a:t>-Convert component planned order to PR (PR will show a/c </a:t>
            </a:r>
            <a:r>
              <a:rPr lang="en-US" dirty="0" err="1"/>
              <a:t>assgn</a:t>
            </a:r>
            <a:r>
              <a:rPr lang="en-US" dirty="0"/>
              <a:t> cat as M) </a:t>
            </a:r>
            <a:br>
              <a:rPr lang="en-US" dirty="0"/>
            </a:br>
            <a:r>
              <a:rPr lang="en-US" dirty="0"/>
              <a:t>-MD04Convert semi finished planned order to PR (PR will show a/c </a:t>
            </a:r>
            <a:r>
              <a:rPr lang="en-US" dirty="0" err="1"/>
              <a:t>assgt</a:t>
            </a:r>
            <a:r>
              <a:rPr lang="en-US" dirty="0"/>
              <a:t> category M &amp; item </a:t>
            </a:r>
            <a:r>
              <a:rPr lang="en-US" dirty="0" err="1"/>
              <a:t>cat."L</a:t>
            </a:r>
            <a:r>
              <a:rPr lang="en-US" dirty="0"/>
              <a:t>") </a:t>
            </a:r>
            <a:endParaRPr lang="en-US" b="0" i="0" dirty="0">
              <a:solidFill>
                <a:srgbClr val="333333"/>
              </a:solidFill>
              <a:effectLst/>
              <a:cs typeface="Arial" panose="020B0604020202020204" pitchFamily="34" charset="0"/>
            </a:endParaRPr>
          </a:p>
          <a:p>
            <a:pPr lvl="1">
              <a:lnSpc>
                <a:spcPts val="1300"/>
              </a:lnSpc>
            </a:pPr>
            <a:endParaRPr lang="en-US" dirty="0">
              <a:solidFill>
                <a:srgbClr val="333333"/>
              </a:solidFill>
              <a:cs typeface="Arial" panose="020B0604020202020204" pitchFamily="34" charset="0"/>
            </a:endParaRPr>
          </a:p>
          <a:p>
            <a:pPr lvl="1">
              <a:lnSpc>
                <a:spcPts val="1300"/>
              </a:lnSpc>
            </a:pPr>
            <a:r>
              <a:rPr lang="en-US" dirty="0"/>
              <a:t>-MD04-Convert component PR into PO for external procurement - ME21 </a:t>
            </a:r>
            <a:br>
              <a:rPr lang="en-US" dirty="0"/>
            </a:br>
            <a:r>
              <a:rPr lang="en-US" dirty="0"/>
              <a:t>-Goods receipt with reference to sale order - MIGO </a:t>
            </a:r>
            <a:br>
              <a:rPr lang="en-US" dirty="0"/>
            </a:br>
            <a:r>
              <a:rPr lang="en-US" dirty="0"/>
              <a:t>-View the stock (sale order stock) - MMBE </a:t>
            </a:r>
            <a:br>
              <a:rPr lang="en-US" dirty="0"/>
            </a:br>
            <a:r>
              <a:rPr lang="en-US" dirty="0"/>
              <a:t>-Create subcontract PO with reference to semi finished PR - ME21N </a:t>
            </a:r>
            <a:br>
              <a:rPr lang="en-US" dirty="0"/>
            </a:br>
            <a:r>
              <a:rPr lang="en-US" dirty="0"/>
              <a:t>-Maintain storage location to the subcontractor - SPRO </a:t>
            </a:r>
            <a:br>
              <a:rPr lang="en-US" dirty="0"/>
            </a:br>
            <a:r>
              <a:rPr lang="en-US" dirty="0"/>
              <a:t>-Transfer goods to Subcontractor (movement type 311 +E) - MB1B / MIGO Stock will be updated </a:t>
            </a:r>
            <a:br>
              <a:rPr lang="en-US" dirty="0"/>
            </a:br>
            <a:r>
              <a:rPr lang="en-US" dirty="0"/>
              <a:t>-Receive goods from Subcontractor with </a:t>
            </a:r>
            <a:r>
              <a:rPr lang="en-US" dirty="0" err="1"/>
              <a:t>movt</a:t>
            </a:r>
            <a:r>
              <a:rPr lang="en-US" dirty="0"/>
              <a:t> type 101 (543 will be taken to the component &amp;subcontractor storage location to be entered) – MIGO Reconciliation of challan </a:t>
            </a:r>
            <a:br>
              <a:rPr lang="en-US" dirty="0"/>
            </a:br>
            <a:r>
              <a:rPr lang="en-US" dirty="0"/>
              <a:t>-Goods issue to the production with movement type 261 - MB1A / MIGO </a:t>
            </a:r>
            <a:br>
              <a:rPr lang="en-US" dirty="0"/>
            </a:br>
            <a:r>
              <a:rPr lang="en-US" dirty="0"/>
              <a:t>-Confirmation of Production order - CO15 </a:t>
            </a:r>
            <a:br>
              <a:rPr lang="en-US" dirty="0"/>
            </a:br>
            <a:r>
              <a:rPr lang="en-US" dirty="0"/>
              <a:t>-Goods receipt against Production order with movement type 101 - MB31/MIGO Order settlement for Production order - KO88 </a:t>
            </a:r>
            <a:br>
              <a:rPr lang="en-US" dirty="0"/>
            </a:br>
            <a:r>
              <a:rPr lang="en-US" dirty="0"/>
              <a:t>-Delivery of Finished products - VL01N </a:t>
            </a:r>
            <a:br>
              <a:rPr lang="en-US" dirty="0"/>
            </a:br>
            <a:endParaRPr lang="en-US" b="0" i="0" dirty="0">
              <a:solidFill>
                <a:srgbClr val="333333"/>
              </a:solidFill>
              <a:effectLst/>
              <a:cs typeface="Arial" panose="020B0604020202020204" pitchFamily="34" charset="0"/>
            </a:endParaRPr>
          </a:p>
          <a:p>
            <a:pPr marL="285750" indent="-285750">
              <a:lnSpc>
                <a:spcPts val="1300"/>
              </a:lnSpc>
              <a:buFont typeface="Arial" panose="020B0604020202020204" pitchFamily="34" charset="0"/>
              <a:buChar char="•"/>
            </a:pPr>
            <a:endParaRPr lang="en-US" dirty="0">
              <a:solidFill>
                <a:srgbClr val="333333"/>
              </a:solidFill>
              <a:cs typeface="Arial" panose="020B0604020202020204" pitchFamily="34" charset="0"/>
            </a:endParaRPr>
          </a:p>
          <a:p>
            <a:pPr marL="285750" indent="-285750">
              <a:lnSpc>
                <a:spcPts val="1300"/>
              </a:lnSpc>
              <a:buFont typeface="Arial" panose="020B0604020202020204" pitchFamily="34" charset="0"/>
              <a:buChar char="•"/>
            </a:pPr>
            <a:endParaRPr lang="en-US" b="0" i="0" dirty="0">
              <a:solidFill>
                <a:srgbClr val="333333"/>
              </a:solidFill>
              <a:effectLst/>
              <a:cs typeface="Arial" panose="020B0604020202020204" pitchFamily="34" charset="0"/>
            </a:endParaRPr>
          </a:p>
          <a:p>
            <a:pPr marL="285750" indent="-285750">
              <a:lnSpc>
                <a:spcPts val="1300"/>
              </a:lnSpc>
              <a:buFont typeface="Arial" panose="020B0604020202020204" pitchFamily="34" charset="0"/>
              <a:buChar char="•"/>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a:p>
            <a:pPr>
              <a:lnSpc>
                <a:spcPts val="1300"/>
              </a:lnSpc>
            </a:pPr>
            <a:endParaRPr lang="en-US" dirty="0">
              <a:solidFill>
                <a:srgbClr val="333333"/>
              </a:solidFill>
              <a:cs typeface="Arial" panose="020B0604020202020204" pitchFamily="34" charset="0"/>
            </a:endParaRPr>
          </a:p>
          <a:p>
            <a:pPr>
              <a:lnSpc>
                <a:spcPts val="1300"/>
              </a:lnSpc>
            </a:pPr>
            <a:endParaRPr lang="en-US" b="0" i="0" dirty="0">
              <a:solidFill>
                <a:srgbClr val="333333"/>
              </a:solidFill>
              <a:effectLst/>
              <a:cs typeface="Arial" panose="020B0604020202020204" pitchFamily="34" charset="0"/>
            </a:endParaRPr>
          </a:p>
        </p:txBody>
      </p:sp>
    </p:spTree>
    <p:extLst>
      <p:ext uri="{BB962C8B-B14F-4D97-AF65-F5344CB8AC3E}">
        <p14:creationId xmlns="" xmlns:p14="http://schemas.microsoft.com/office/powerpoint/2010/main" val="3980968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a:effectLst/>
              </a:rPr>
              <a:t>Help me</a:t>
            </a:r>
          </a:p>
        </p:txBody>
      </p:sp>
      <p:sp>
        <p:nvSpPr>
          <p:cNvPr id="33795" name="Rectangle 3"/>
          <p:cNvSpPr>
            <a:spLocks noGrp="1" noChangeArrowheads="1"/>
          </p:cNvSpPr>
          <p:nvPr>
            <p:ph type="body" idx="1"/>
          </p:nvPr>
        </p:nvSpPr>
        <p:spPr>
          <a:xfrm>
            <a:off x="381000" y="1828800"/>
            <a:ext cx="8382000" cy="4191000"/>
          </a:xfrm>
        </p:spPr>
        <p:txBody>
          <a:bodyPr/>
          <a:lstStyle/>
          <a:p>
            <a:pPr indent="-231775" algn="ctr">
              <a:buFontTx/>
              <a:buNone/>
            </a:pPr>
            <a:r>
              <a:rPr lang="en-US" sz="1800">
                <a:effectLst/>
              </a:rPr>
              <a:t>Tips and Tricks</a:t>
            </a:r>
          </a:p>
          <a:p>
            <a:pPr indent="-231775">
              <a:buFontTx/>
              <a:buNone/>
            </a:pPr>
            <a:r>
              <a:rPr lang="en-US" sz="1800" b="0">
                <a:effectLst/>
              </a:rPr>
              <a:t>List of sites where SAP functional &amp; help documentation is available:</a:t>
            </a:r>
          </a:p>
          <a:p>
            <a:pPr indent="-231775"/>
            <a:r>
              <a:rPr lang="en-US" sz="1800">
                <a:effectLst/>
                <a:hlinkClick r:id="rId2"/>
              </a:rPr>
              <a:t>http://help.sap.com/saphelp_47x200/helpdata/en/e1/8e51341a06084de10000009b38f83b/frameset.htm/</a:t>
            </a:r>
            <a:r>
              <a:rPr lang="en-US" sz="1800" b="0">
                <a:effectLst/>
              </a:rPr>
              <a:t> provides detailed help on R/3 core modules.</a:t>
            </a:r>
          </a:p>
          <a:p>
            <a:pPr indent="-231775"/>
            <a:r>
              <a:rPr lang="en-US" sz="1800" b="0">
                <a:effectLst/>
              </a:rPr>
              <a:t>Sap releases notes and updates on various functionalities which are available at </a:t>
            </a:r>
            <a:r>
              <a:rPr lang="en-US" sz="1800">
                <a:effectLst/>
                <a:hlinkClick r:id="rId3"/>
              </a:rPr>
              <a:t>https://websmp209.sap-ag.de/</a:t>
            </a:r>
            <a:r>
              <a:rPr lang="en-US" sz="1800" b="0">
                <a:effectLst/>
              </a:rPr>
              <a:t> (sap market place) site of SAP.</a:t>
            </a:r>
          </a:p>
          <a:p>
            <a:pPr indent="-231775"/>
            <a:r>
              <a:rPr lang="en-US" sz="1800" b="0">
                <a:effectLst/>
              </a:rPr>
              <a:t>OSS login: Each SAP corporate client is provided with login for</a:t>
            </a:r>
          </a:p>
          <a:p>
            <a:pPr indent="-231775">
              <a:buFontTx/>
              <a:buNone/>
            </a:pPr>
            <a:r>
              <a:rPr lang="en-US" sz="1800" b="0">
                <a:effectLst/>
              </a:rPr>
              <a:t>	support and maintenance to </a:t>
            </a:r>
            <a:r>
              <a:rPr lang="en-US" sz="1800">
                <a:effectLst/>
                <a:hlinkClick r:id="rId3"/>
              </a:rPr>
              <a:t>https://websmp209.sap-ag.de/</a:t>
            </a:r>
            <a:r>
              <a:rPr lang="en-US" sz="1800" b="0">
                <a:effectLst/>
              </a:rPr>
              <a:t> sap service marketplace site by SAP.  Any critical issues with respect to specific application can be discussed with SAP itself through OSS login.</a:t>
            </a:r>
          </a:p>
          <a:p>
            <a:pPr indent="-231775"/>
            <a:r>
              <a:rPr lang="en-US" sz="1800" b="0">
                <a:effectLst/>
              </a:rPr>
              <a:t>Various other sites storing SAP information are </a:t>
            </a:r>
            <a:r>
              <a:rPr lang="en-US" sz="1800">
                <a:effectLst/>
                <a:hlinkClick r:id="rId4"/>
              </a:rPr>
              <a:t>http://erpgenie.com/</a:t>
            </a:r>
            <a:r>
              <a:rPr lang="en-US" sz="1800">
                <a:effectLst/>
              </a:rPr>
              <a:t> ; </a:t>
            </a:r>
            <a:r>
              <a:rPr lang="en-US" sz="1800">
                <a:effectLst/>
                <a:hlinkClick r:id="rId5"/>
              </a:rPr>
              <a:t>http://www.sapfans.com/</a:t>
            </a:r>
            <a:r>
              <a:rPr lang="en-US" sz="1800">
                <a:effectLs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algn="ctr">
              <a:defRPr/>
            </a:pPr>
            <a:r>
              <a:rPr lang="en-US" sz="2800" dirty="0">
                <a:solidFill>
                  <a:schemeClr val="tx1"/>
                </a:solidFill>
              </a:rPr>
              <a:t>Organizational Elements</a:t>
            </a:r>
          </a:p>
        </p:txBody>
      </p:sp>
      <p:sp>
        <p:nvSpPr>
          <p:cNvPr id="16387" name="Rectangle 3"/>
          <p:cNvSpPr>
            <a:spLocks noGrp="1" noRot="1" noChangeArrowheads="1"/>
          </p:cNvSpPr>
          <p:nvPr>
            <p:ph type="body" idx="1"/>
          </p:nvPr>
        </p:nvSpPr>
        <p:spPr>
          <a:xfrm>
            <a:off x="503238" y="838200"/>
            <a:ext cx="8312150" cy="5486400"/>
          </a:xfrm>
        </p:spPr>
        <p:txBody>
          <a:bodyPr/>
          <a:lstStyle/>
          <a:p>
            <a:pPr>
              <a:lnSpc>
                <a:spcPct val="80000"/>
              </a:lnSpc>
              <a:buFont typeface="Wingdings" pitchFamily="2" charset="2"/>
              <a:buNone/>
              <a:defRPr/>
            </a:pPr>
            <a:endParaRPr lang="en-US" dirty="0"/>
          </a:p>
          <a:p>
            <a:pPr lvl="1">
              <a:lnSpc>
                <a:spcPct val="80000"/>
              </a:lnSpc>
              <a:defRPr/>
            </a:pPr>
            <a:r>
              <a:rPr lang="en-US" sz="1600" dirty="0">
                <a:solidFill>
                  <a:srgbClr val="FFCC00"/>
                </a:solidFill>
                <a:cs typeface="Arial" pitchFamily="34" charset="0"/>
              </a:rPr>
              <a:t>Company Code –</a:t>
            </a:r>
          </a:p>
          <a:p>
            <a:pPr lvl="2">
              <a:lnSpc>
                <a:spcPct val="80000"/>
              </a:lnSpc>
              <a:buFont typeface="Wingdings" pitchFamily="2" charset="2"/>
              <a:buNone/>
              <a:defRPr/>
            </a:pPr>
            <a:r>
              <a:rPr lang="en-US" sz="1600" dirty="0">
                <a:cs typeface="Arial" pitchFamily="34" charset="0"/>
              </a:rPr>
              <a:t>Organization unit where individual financial statements are created</a:t>
            </a:r>
          </a:p>
          <a:p>
            <a:pPr lvl="2">
              <a:lnSpc>
                <a:spcPct val="80000"/>
              </a:lnSpc>
              <a:buFont typeface="Wingdings" pitchFamily="2" charset="2"/>
              <a:buNone/>
              <a:defRPr/>
            </a:pPr>
            <a:endParaRPr lang="en-US" sz="1600" dirty="0">
              <a:cs typeface="Arial" pitchFamily="34" charset="0"/>
            </a:endParaRPr>
          </a:p>
          <a:p>
            <a:pPr lvl="1">
              <a:lnSpc>
                <a:spcPct val="80000"/>
              </a:lnSpc>
              <a:defRPr/>
            </a:pPr>
            <a:r>
              <a:rPr lang="en-US" sz="1600" dirty="0">
                <a:solidFill>
                  <a:srgbClr val="FFCC00"/>
                </a:solidFill>
                <a:cs typeface="Arial" pitchFamily="34" charset="0"/>
              </a:rPr>
              <a:t>Controlling Area – </a:t>
            </a:r>
          </a:p>
          <a:p>
            <a:pPr lvl="2">
              <a:lnSpc>
                <a:spcPct val="80000"/>
              </a:lnSpc>
              <a:buFont typeface="Wingdings" pitchFamily="2" charset="2"/>
              <a:buNone/>
              <a:defRPr/>
            </a:pPr>
            <a:r>
              <a:rPr lang="en-US" sz="1600" dirty="0">
                <a:cs typeface="Arial" pitchFamily="34" charset="0"/>
              </a:rPr>
              <a:t>Organization unit where management of costs and revenues is performed</a:t>
            </a:r>
          </a:p>
          <a:p>
            <a:pPr lvl="2">
              <a:lnSpc>
                <a:spcPct val="80000"/>
              </a:lnSpc>
              <a:buFont typeface="Wingdings" pitchFamily="2" charset="2"/>
              <a:buNone/>
              <a:defRPr/>
            </a:pPr>
            <a:endParaRPr lang="en-US" sz="1600" dirty="0">
              <a:cs typeface="Arial" pitchFamily="34" charset="0"/>
            </a:endParaRPr>
          </a:p>
          <a:p>
            <a:pPr lvl="1">
              <a:lnSpc>
                <a:spcPct val="80000"/>
              </a:lnSpc>
              <a:defRPr/>
            </a:pPr>
            <a:r>
              <a:rPr lang="en-US" sz="1600" dirty="0">
                <a:solidFill>
                  <a:srgbClr val="FFCC00"/>
                </a:solidFill>
                <a:cs typeface="Arial" pitchFamily="34" charset="0"/>
              </a:rPr>
              <a:t>Purchasing Organization – </a:t>
            </a:r>
          </a:p>
          <a:p>
            <a:pPr lvl="2">
              <a:lnSpc>
                <a:spcPct val="80000"/>
              </a:lnSpc>
              <a:buFont typeface="Wingdings" pitchFamily="2" charset="2"/>
              <a:buNone/>
              <a:defRPr/>
            </a:pPr>
            <a:r>
              <a:rPr lang="en-US" sz="1600" dirty="0">
                <a:cs typeface="Arial" pitchFamily="34" charset="0"/>
              </a:rPr>
              <a:t>Organizational unit that procures materials or services</a:t>
            </a:r>
          </a:p>
          <a:p>
            <a:pPr lvl="2">
              <a:lnSpc>
                <a:spcPct val="80000"/>
              </a:lnSpc>
              <a:defRPr/>
            </a:pPr>
            <a:endParaRPr lang="en-US" sz="1600" dirty="0">
              <a:cs typeface="Arial" pitchFamily="34" charset="0"/>
            </a:endParaRPr>
          </a:p>
          <a:p>
            <a:pPr lvl="1">
              <a:lnSpc>
                <a:spcPct val="80000"/>
              </a:lnSpc>
              <a:defRPr/>
            </a:pPr>
            <a:r>
              <a:rPr lang="en-US" sz="1600" dirty="0">
                <a:solidFill>
                  <a:srgbClr val="FFCC00"/>
                </a:solidFill>
                <a:cs typeface="Arial" pitchFamily="34" charset="0"/>
              </a:rPr>
              <a:t>Chart of Accounts – </a:t>
            </a:r>
          </a:p>
          <a:p>
            <a:pPr lvl="2">
              <a:lnSpc>
                <a:spcPct val="80000"/>
              </a:lnSpc>
              <a:buFont typeface="Wingdings" pitchFamily="2" charset="2"/>
              <a:buNone/>
              <a:defRPr/>
            </a:pPr>
            <a:r>
              <a:rPr lang="en-US" sz="1600" dirty="0">
                <a:cs typeface="Arial" pitchFamily="34" charset="0"/>
              </a:rPr>
              <a:t>List of all General Ledger (GL) accounts used</a:t>
            </a:r>
          </a:p>
          <a:p>
            <a:pPr lvl="2">
              <a:lnSpc>
                <a:spcPct val="80000"/>
              </a:lnSpc>
              <a:defRPr/>
            </a:pPr>
            <a:endParaRPr lang="en-US" sz="1600" dirty="0">
              <a:cs typeface="Arial" pitchFamily="34" charset="0"/>
            </a:endParaRPr>
          </a:p>
          <a:p>
            <a:pPr lvl="1">
              <a:lnSpc>
                <a:spcPct val="80000"/>
              </a:lnSpc>
              <a:defRPr/>
            </a:pPr>
            <a:r>
              <a:rPr lang="en-US" sz="1600" dirty="0">
                <a:solidFill>
                  <a:srgbClr val="FFCC00"/>
                </a:solidFill>
                <a:cs typeface="Arial" pitchFamily="34" charset="0"/>
              </a:rPr>
              <a:t>Plants</a:t>
            </a:r>
          </a:p>
          <a:p>
            <a:pPr lvl="2">
              <a:lnSpc>
                <a:spcPct val="80000"/>
              </a:lnSpc>
              <a:buFont typeface="Wingdings" pitchFamily="2" charset="2"/>
              <a:buNone/>
              <a:defRPr/>
            </a:pPr>
            <a:r>
              <a:rPr lang="en-US" sz="1600" dirty="0">
                <a:cs typeface="Arial" pitchFamily="34" charset="0"/>
              </a:rPr>
              <a:t>Organizational unit for Manufacturing &amp; Storing Materials</a:t>
            </a:r>
          </a:p>
          <a:p>
            <a:pPr lvl="2">
              <a:lnSpc>
                <a:spcPct val="80000"/>
              </a:lnSpc>
              <a:buFont typeface="Wingdings" pitchFamily="2" charset="2"/>
              <a:buNone/>
              <a:defRPr/>
            </a:pPr>
            <a:endParaRPr lang="en-US" sz="1200" dirty="0">
              <a:latin typeface="Comic Sans MS" pitchFamily="66" charset="0"/>
            </a:endParaRPr>
          </a:p>
          <a:p>
            <a:pPr lvl="2">
              <a:lnSpc>
                <a:spcPct val="80000"/>
              </a:lnSpc>
              <a:defRPr/>
            </a:pPr>
            <a:endParaRPr lang="en-US" sz="1200" dirty="0">
              <a:latin typeface="Comic Sans MS" pitchFamily="66" charset="0"/>
            </a:endParaRPr>
          </a:p>
          <a:p>
            <a:pPr lvl="1">
              <a:lnSpc>
                <a:spcPct val="80000"/>
              </a:lnSpc>
              <a:defRPr/>
            </a:pPr>
            <a:endParaRPr lang="en-US" dirty="0"/>
          </a:p>
          <a:p>
            <a:pPr lvl="1">
              <a:lnSpc>
                <a:spcPct val="80000"/>
              </a:lnSpc>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p>
        </p:txBody>
      </p:sp>
      <p:sp>
        <p:nvSpPr>
          <p:cNvPr id="17411" name="Rectangle 3"/>
          <p:cNvSpPr>
            <a:spLocks noGrp="1" noRot="1" noChangeArrowheads="1"/>
          </p:cNvSpPr>
          <p:nvPr>
            <p:ph type="body" sz="half" idx="1"/>
          </p:nvPr>
        </p:nvSpPr>
        <p:spPr>
          <a:xfrm>
            <a:off x="533400" y="1528763"/>
            <a:ext cx="7696200" cy="4953000"/>
          </a:xfrm>
        </p:spPr>
        <p:txBody>
          <a:bodyPr/>
          <a:lstStyle/>
          <a:p>
            <a:pPr marL="0" indent="0">
              <a:buNone/>
            </a:pPr>
            <a:r>
              <a:rPr lang="en-US" sz="2000" dirty="0">
                <a:effectLst/>
              </a:rPr>
              <a:t>Creating Top Company:</a:t>
            </a:r>
          </a:p>
          <a:p>
            <a:endParaRPr lang="en-US" sz="1400" b="0" dirty="0">
              <a:effectLst/>
            </a:endParaRPr>
          </a:p>
          <a:p>
            <a:pPr marL="0" indent="0">
              <a:buNone/>
            </a:pPr>
            <a:r>
              <a:rPr lang="en-US" sz="1400" b="0" dirty="0">
                <a:effectLst/>
              </a:rPr>
              <a:t>The smallest organizational unit for which individual financial statements are created according to the relevant legal requirements. A company can include one or more company codes.</a:t>
            </a:r>
          </a:p>
          <a:p>
            <a:pPr marL="0" indent="0">
              <a:buNone/>
            </a:pPr>
            <a:endParaRPr lang="en-US" sz="1400" b="0" dirty="0">
              <a:effectLst/>
            </a:endParaRPr>
          </a:p>
          <a:p>
            <a:pPr marL="0" indent="0">
              <a:buNone/>
            </a:pPr>
            <a:r>
              <a:rPr lang="en-US" sz="1400" b="0" dirty="0">
                <a:effectLst/>
              </a:rPr>
              <a:t>The definition of the company organizational unit is </a:t>
            </a:r>
            <a:r>
              <a:rPr lang="en-US" sz="1400" dirty="0">
                <a:effectLst/>
              </a:rPr>
              <a:t>optional.</a:t>
            </a:r>
          </a:p>
          <a:p>
            <a:pPr marL="0" indent="0">
              <a:buNone/>
            </a:pPr>
            <a:endParaRPr lang="en-US" sz="1400" dirty="0">
              <a:effectLst/>
            </a:endParaRPr>
          </a:p>
          <a:p>
            <a:pPr marL="0" indent="0">
              <a:buNone/>
            </a:pPr>
            <a:r>
              <a:rPr lang="en-US" sz="1400" b="0" dirty="0">
                <a:effectLst/>
              </a:rPr>
              <a:t>A company’s financial statements also form the basis of consolidated financial statements.</a:t>
            </a:r>
          </a:p>
          <a:p>
            <a:pPr marL="0" indent="0">
              <a:buNone/>
            </a:pPr>
            <a:r>
              <a:rPr lang="en-US" sz="1400" b="0" dirty="0">
                <a:effectLst/>
              </a:rPr>
              <a:t>All of the company codes within a company must use the same chart of accounts and fiscal year. However, each company code can have a different local currency.</a:t>
            </a:r>
          </a:p>
        </p:txBody>
      </p:sp>
    </p:spTree>
    <p:extLst>
      <p:ext uri="{BB962C8B-B14F-4D97-AF65-F5344CB8AC3E}">
        <p14:creationId xmlns="" xmlns:p14="http://schemas.microsoft.com/office/powerpoint/2010/main" val="137808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17411" name="Rectangle 3"/>
          <p:cNvSpPr>
            <a:spLocks noGrp="1" noRot="1" noChangeArrowheads="1"/>
          </p:cNvSpPr>
          <p:nvPr>
            <p:ph type="body" sz="half" idx="1"/>
          </p:nvPr>
        </p:nvSpPr>
        <p:spPr>
          <a:xfrm>
            <a:off x="533400" y="1528763"/>
            <a:ext cx="7696200" cy="4953000"/>
          </a:xfrm>
        </p:spPr>
        <p:txBody>
          <a:bodyPr/>
          <a:lstStyle/>
          <a:p>
            <a:pPr marL="0" indent="0">
              <a:buNone/>
            </a:pPr>
            <a:r>
              <a:rPr lang="en-US" sz="1400" dirty="0"/>
              <a:t>PATH: </a:t>
            </a:r>
            <a:r>
              <a:rPr lang="en-US" sz="1400" b="0" dirty="0"/>
              <a:t>SPRO-&gt;Enterprise Structure-&gt;Definition-&gt;financial Accounting-&gt;Define Company.</a:t>
            </a:r>
            <a:r>
              <a:rPr lang="en-US" b="0" dirty="0"/>
              <a:t> </a:t>
            </a:r>
          </a:p>
          <a:p>
            <a:pPr marL="0" indent="0">
              <a:buNone/>
            </a:pPr>
            <a:endParaRPr lang="en-US" sz="1400" b="0" dirty="0"/>
          </a:p>
          <a:p>
            <a:pPr marL="0" indent="0">
              <a:buNone/>
            </a:pPr>
            <a:r>
              <a:rPr lang="en-US" sz="1400" b="0" dirty="0"/>
              <a:t>Click on IMG activity and click on New Entries                 in displayed window so it give following window.</a:t>
            </a:r>
            <a:endParaRPr lang="en-US" sz="1400" b="0" dirty="0">
              <a:effectLst/>
            </a:endParaRPr>
          </a:p>
        </p:txBody>
      </p:sp>
      <p:pic>
        <p:nvPicPr>
          <p:cNvPr id="2" name="Picture 1">
            <a:extLst>
              <a:ext uri="{FF2B5EF4-FFF2-40B4-BE49-F238E27FC236}">
                <a16:creationId xmlns="" xmlns:a16="http://schemas.microsoft.com/office/drawing/2014/main" id="{BCFD9A81-6396-4149-8142-0DD4EEFD1AEF}"/>
              </a:ext>
            </a:extLst>
          </p:cNvPr>
          <p:cNvPicPr>
            <a:picLocks noChangeAspect="1"/>
          </p:cNvPicPr>
          <p:nvPr/>
        </p:nvPicPr>
        <p:blipFill>
          <a:blip r:embed="rId2" cstate="print"/>
          <a:stretch>
            <a:fillRect/>
          </a:stretch>
        </p:blipFill>
        <p:spPr>
          <a:xfrm>
            <a:off x="4229100" y="2286000"/>
            <a:ext cx="685800" cy="383100"/>
          </a:xfrm>
          <a:prstGeom prst="rect">
            <a:avLst/>
          </a:prstGeom>
        </p:spPr>
      </p:pic>
      <p:pic>
        <p:nvPicPr>
          <p:cNvPr id="3" name="Picture 2">
            <a:extLst>
              <a:ext uri="{FF2B5EF4-FFF2-40B4-BE49-F238E27FC236}">
                <a16:creationId xmlns="" xmlns:a16="http://schemas.microsoft.com/office/drawing/2014/main" id="{C7BFC541-40D9-4EE3-B360-FA6C133FF9BA}"/>
              </a:ext>
            </a:extLst>
          </p:cNvPr>
          <p:cNvPicPr>
            <a:picLocks noChangeAspect="1"/>
          </p:cNvPicPr>
          <p:nvPr/>
        </p:nvPicPr>
        <p:blipFill>
          <a:blip r:embed="rId3" cstate="print"/>
          <a:stretch>
            <a:fillRect/>
          </a:stretch>
        </p:blipFill>
        <p:spPr>
          <a:xfrm>
            <a:off x="561975" y="2823549"/>
            <a:ext cx="5486400" cy="2673800"/>
          </a:xfrm>
          <a:prstGeom prst="rect">
            <a:avLst/>
          </a:prstGeom>
        </p:spPr>
      </p:pic>
      <p:sp>
        <p:nvSpPr>
          <p:cNvPr id="4" name="Rectangle 3">
            <a:extLst>
              <a:ext uri="{FF2B5EF4-FFF2-40B4-BE49-F238E27FC236}">
                <a16:creationId xmlns="" xmlns:a16="http://schemas.microsoft.com/office/drawing/2014/main" id="{8DCF1D12-CD3E-40A0-8B31-1AE1623611D4}"/>
              </a:ext>
            </a:extLst>
          </p:cNvPr>
          <p:cNvSpPr/>
          <p:nvPr/>
        </p:nvSpPr>
        <p:spPr>
          <a:xfrm>
            <a:off x="561975" y="5294310"/>
            <a:ext cx="7696200" cy="738664"/>
          </a:xfrm>
          <a:prstGeom prst="rect">
            <a:avLst/>
          </a:prstGeom>
        </p:spPr>
        <p:txBody>
          <a:bodyPr wrap="square">
            <a:spAutoFit/>
          </a:bodyPr>
          <a:lstStyle/>
          <a:p>
            <a:endParaRPr lang="en-US" dirty="0">
              <a:latin typeface="TimesNewRomanPSMT"/>
            </a:endParaRPr>
          </a:p>
          <a:p>
            <a:r>
              <a:rPr lang="en-US" dirty="0">
                <a:latin typeface="TimesNewRomanPSMT"/>
              </a:rPr>
              <a:t>Give the required details as above screen shows. Now click save button and click on back button to go back to SPRO screen.</a:t>
            </a:r>
            <a:endParaRPr lang="en-US" dirty="0"/>
          </a:p>
        </p:txBody>
      </p:sp>
    </p:spTree>
    <p:extLst>
      <p:ext uri="{BB962C8B-B14F-4D97-AF65-F5344CB8AC3E}">
        <p14:creationId xmlns="" xmlns:p14="http://schemas.microsoft.com/office/powerpoint/2010/main" val="224915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17411" name="Rectangle 3"/>
          <p:cNvSpPr>
            <a:spLocks noGrp="1" noRot="1" noChangeArrowheads="1"/>
          </p:cNvSpPr>
          <p:nvPr>
            <p:ph type="body" sz="half" idx="1"/>
          </p:nvPr>
        </p:nvSpPr>
        <p:spPr>
          <a:xfrm>
            <a:off x="533400" y="1528763"/>
            <a:ext cx="8305800" cy="4953000"/>
          </a:xfrm>
        </p:spPr>
        <p:txBody>
          <a:bodyPr/>
          <a:lstStyle/>
          <a:p>
            <a:pPr marL="0" indent="0">
              <a:buNone/>
            </a:pPr>
            <a:r>
              <a:rPr lang="en-US" sz="1400" dirty="0"/>
              <a:t>Define Credit Control Area:</a:t>
            </a:r>
            <a:endParaRPr lang="en-US" sz="1400" b="0" dirty="0"/>
          </a:p>
          <a:p>
            <a:pPr marL="0" indent="0">
              <a:buNone/>
            </a:pPr>
            <a:r>
              <a:rPr lang="en-US" sz="1400" dirty="0"/>
              <a:t>PATH: </a:t>
            </a:r>
            <a:r>
              <a:rPr lang="en-US" sz="1400" b="0" dirty="0"/>
              <a:t>SPRO-&gt;Enterprise Structure-&gt;Definition-&gt;financial Accounting-&gt; Define Credit Control Area..</a:t>
            </a:r>
            <a:endParaRPr lang="en-US" sz="1400" b="0" dirty="0">
              <a:effectLst/>
            </a:endParaRPr>
          </a:p>
        </p:txBody>
      </p:sp>
      <p:sp>
        <p:nvSpPr>
          <p:cNvPr id="4" name="Rectangle 3">
            <a:extLst>
              <a:ext uri="{FF2B5EF4-FFF2-40B4-BE49-F238E27FC236}">
                <a16:creationId xmlns="" xmlns:a16="http://schemas.microsoft.com/office/drawing/2014/main" id="{8DCF1D12-CD3E-40A0-8B31-1AE1623611D4}"/>
              </a:ext>
            </a:extLst>
          </p:cNvPr>
          <p:cNvSpPr/>
          <p:nvPr/>
        </p:nvSpPr>
        <p:spPr>
          <a:xfrm>
            <a:off x="561975" y="5294310"/>
            <a:ext cx="7696200" cy="738664"/>
          </a:xfrm>
          <a:prstGeom prst="rect">
            <a:avLst/>
          </a:prstGeom>
        </p:spPr>
        <p:txBody>
          <a:bodyPr wrap="square">
            <a:spAutoFit/>
          </a:bodyPr>
          <a:lstStyle/>
          <a:p>
            <a:endParaRPr lang="en-US" dirty="0">
              <a:latin typeface="TimesNewRomanPSMT"/>
            </a:endParaRPr>
          </a:p>
          <a:p>
            <a:r>
              <a:rPr lang="en-US" dirty="0">
                <a:latin typeface="TimesNewRomanPSMT"/>
              </a:rPr>
              <a:t>Give the required details as above screen shows. Now click save button and click on back button to go back to SPRO screen.</a:t>
            </a:r>
            <a:endParaRPr lang="en-US" dirty="0"/>
          </a:p>
        </p:txBody>
      </p:sp>
      <p:sp>
        <p:nvSpPr>
          <p:cNvPr id="5" name="Rectangle 4">
            <a:extLst>
              <a:ext uri="{FF2B5EF4-FFF2-40B4-BE49-F238E27FC236}">
                <a16:creationId xmlns="" xmlns:a16="http://schemas.microsoft.com/office/drawing/2014/main" id="{F540E136-982D-4B6E-BDBC-92A227DBC92D}"/>
              </a:ext>
            </a:extLst>
          </p:cNvPr>
          <p:cNvSpPr/>
          <p:nvPr/>
        </p:nvSpPr>
        <p:spPr>
          <a:xfrm>
            <a:off x="409574" y="2201725"/>
            <a:ext cx="8582026" cy="307777"/>
          </a:xfrm>
          <a:prstGeom prst="rect">
            <a:avLst/>
          </a:prstGeom>
        </p:spPr>
        <p:txBody>
          <a:bodyPr wrap="square">
            <a:spAutoFit/>
          </a:bodyPr>
          <a:lstStyle/>
          <a:p>
            <a:pPr marL="0" indent="0">
              <a:buNone/>
            </a:pPr>
            <a:r>
              <a:rPr lang="en-US" dirty="0"/>
              <a:t>Click on IMG activity and click on New Entries                 in displayed window so it give following window.</a:t>
            </a:r>
          </a:p>
        </p:txBody>
      </p:sp>
      <p:pic>
        <p:nvPicPr>
          <p:cNvPr id="6" name="Picture 5">
            <a:extLst>
              <a:ext uri="{FF2B5EF4-FFF2-40B4-BE49-F238E27FC236}">
                <a16:creationId xmlns="" xmlns:a16="http://schemas.microsoft.com/office/drawing/2014/main" id="{E9683AB0-BF9F-4059-BF25-2161755B6D54}"/>
              </a:ext>
            </a:extLst>
          </p:cNvPr>
          <p:cNvPicPr>
            <a:picLocks noChangeAspect="1"/>
          </p:cNvPicPr>
          <p:nvPr/>
        </p:nvPicPr>
        <p:blipFill>
          <a:blip r:embed="rId2" cstate="print"/>
          <a:stretch>
            <a:fillRect/>
          </a:stretch>
        </p:blipFill>
        <p:spPr>
          <a:xfrm>
            <a:off x="4114800" y="2201725"/>
            <a:ext cx="770552" cy="236674"/>
          </a:xfrm>
          <a:prstGeom prst="rect">
            <a:avLst/>
          </a:prstGeom>
        </p:spPr>
      </p:pic>
      <p:pic>
        <p:nvPicPr>
          <p:cNvPr id="7" name="Picture 6">
            <a:extLst>
              <a:ext uri="{FF2B5EF4-FFF2-40B4-BE49-F238E27FC236}">
                <a16:creationId xmlns="" xmlns:a16="http://schemas.microsoft.com/office/drawing/2014/main" id="{828CB829-CB65-452D-82F6-7B566583FBAF}"/>
              </a:ext>
            </a:extLst>
          </p:cNvPr>
          <p:cNvPicPr>
            <a:picLocks noChangeAspect="1"/>
          </p:cNvPicPr>
          <p:nvPr/>
        </p:nvPicPr>
        <p:blipFill>
          <a:blip r:embed="rId3" cstate="print"/>
          <a:stretch>
            <a:fillRect/>
          </a:stretch>
        </p:blipFill>
        <p:spPr>
          <a:xfrm>
            <a:off x="638550" y="2667000"/>
            <a:ext cx="5000250" cy="2853600"/>
          </a:xfrm>
          <a:prstGeom prst="rect">
            <a:avLst/>
          </a:prstGeom>
        </p:spPr>
      </p:pic>
    </p:spTree>
    <p:extLst>
      <p:ext uri="{BB962C8B-B14F-4D97-AF65-F5344CB8AC3E}">
        <p14:creationId xmlns="" xmlns:p14="http://schemas.microsoft.com/office/powerpoint/2010/main" val="12579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a:defRPr/>
            </a:pPr>
            <a:r>
              <a:rPr lang="en-US" sz="3600" dirty="0">
                <a:solidFill>
                  <a:schemeClr val="tx1"/>
                </a:solidFill>
              </a:rPr>
              <a:t>Enterprise Structure </a:t>
            </a:r>
            <a:r>
              <a:rPr lang="en-US" sz="1800" dirty="0" err="1">
                <a:solidFill>
                  <a:schemeClr val="tx1"/>
                </a:solidFill>
              </a:rPr>
              <a:t>contd</a:t>
            </a:r>
            <a:r>
              <a:rPr lang="en-US" sz="1800" dirty="0">
                <a:solidFill>
                  <a:schemeClr val="tx1"/>
                </a:solidFill>
              </a:rPr>
              <a:t>… </a:t>
            </a:r>
          </a:p>
        </p:txBody>
      </p:sp>
      <p:sp>
        <p:nvSpPr>
          <p:cNvPr id="17411" name="Rectangle 3"/>
          <p:cNvSpPr>
            <a:spLocks noGrp="1" noRot="1" noChangeArrowheads="1"/>
          </p:cNvSpPr>
          <p:nvPr>
            <p:ph type="body" sz="half" idx="1"/>
          </p:nvPr>
        </p:nvSpPr>
        <p:spPr>
          <a:xfrm>
            <a:off x="352425" y="1108075"/>
            <a:ext cx="8305800" cy="4953000"/>
          </a:xfrm>
        </p:spPr>
        <p:txBody>
          <a:bodyPr/>
          <a:lstStyle/>
          <a:p>
            <a:pPr marL="0" indent="0">
              <a:buNone/>
            </a:pPr>
            <a:r>
              <a:rPr lang="en-US" sz="1400" dirty="0"/>
              <a:t>Edit, Copy, Delete, Check Company Code:</a:t>
            </a:r>
          </a:p>
          <a:p>
            <a:pPr marL="0" indent="0">
              <a:buNone/>
            </a:pPr>
            <a:r>
              <a:rPr lang="en-US" sz="1400" b="0" dirty="0">
                <a:latin typeface="Arial" panose="020B0604020202020204" pitchFamily="34" charset="0"/>
                <a:cs typeface="Arial" panose="020B0604020202020204" pitchFamily="34" charset="0"/>
              </a:rPr>
              <a:t>Smallest organizational unit of external accounting for which a complete, self-contained set of accounts can be created. This includes the entry of all transactions that must be posted and the creation of all items for legal individual financial statements, such as the balance sheet and the profit and loss statement.</a:t>
            </a:r>
          </a:p>
          <a:p>
            <a:pPr marL="0" indent="0">
              <a:buNone/>
            </a:pPr>
            <a:r>
              <a:rPr lang="en-US" sz="1400" b="0" dirty="0">
                <a:latin typeface="Arial" panose="020B0604020202020204" pitchFamily="34" charset="0"/>
                <a:cs typeface="Arial" panose="020B0604020202020204" pitchFamily="34" charset="0"/>
              </a:rPr>
              <a:t>The definition of the </a:t>
            </a:r>
            <a:r>
              <a:rPr lang="en-US" sz="1400" b="0" i="1" dirty="0">
                <a:latin typeface="Arial" panose="020B0604020202020204" pitchFamily="34" charset="0"/>
                <a:cs typeface="Arial" panose="020B0604020202020204" pitchFamily="34" charset="0"/>
              </a:rPr>
              <a:t>company code </a:t>
            </a:r>
            <a:r>
              <a:rPr lang="en-US" sz="1400" b="0" dirty="0">
                <a:latin typeface="Arial" panose="020B0604020202020204" pitchFamily="34" charset="0"/>
                <a:cs typeface="Arial" panose="020B0604020202020204" pitchFamily="34" charset="0"/>
              </a:rPr>
              <a:t>organizational unit is </a:t>
            </a:r>
            <a:r>
              <a:rPr lang="en-US" sz="1400" dirty="0">
                <a:latin typeface="Arial" panose="020B0604020202020204" pitchFamily="34" charset="0"/>
                <a:cs typeface="Arial" panose="020B0604020202020204" pitchFamily="34" charset="0"/>
              </a:rPr>
              <a:t>obligatory</a:t>
            </a:r>
            <a:r>
              <a:rPr lang="en-US" sz="1400" b="0" dirty="0">
                <a:latin typeface="Arial" panose="020B0604020202020204" pitchFamily="34" charset="0"/>
                <a:cs typeface="Arial" panose="020B0604020202020204" pitchFamily="34" charset="0"/>
              </a:rPr>
              <a:t>.</a:t>
            </a:r>
          </a:p>
          <a:p>
            <a:pPr marL="0" indent="0">
              <a:buNone/>
            </a:pPr>
            <a:r>
              <a:rPr lang="en-US" sz="1400" b="0" dirty="0">
                <a:latin typeface="Arial" panose="020B0604020202020204" pitchFamily="34" charset="0"/>
                <a:cs typeface="Arial" panose="020B0604020202020204" pitchFamily="34" charset="0"/>
              </a:rPr>
              <a:t>The company code is the central organizational unit of external accounting within the SAP System. You must define at least one company code before implementing the </a:t>
            </a:r>
            <a:r>
              <a:rPr lang="en-US" sz="1400" b="0" i="1" dirty="0">
                <a:latin typeface="Arial" panose="020B0604020202020204" pitchFamily="34" charset="0"/>
                <a:cs typeface="Arial" panose="020B0604020202020204" pitchFamily="34" charset="0"/>
              </a:rPr>
              <a:t>Financial Accounting </a:t>
            </a:r>
            <a:r>
              <a:rPr lang="en-US" sz="1400" b="0" dirty="0">
                <a:latin typeface="Arial" panose="020B0604020202020204" pitchFamily="34" charset="0"/>
                <a:cs typeface="Arial" panose="020B0604020202020204" pitchFamily="34" charset="0"/>
              </a:rPr>
              <a:t>component. The business transactions relevant for </a:t>
            </a:r>
            <a:r>
              <a:rPr lang="en-US" sz="1400" b="0" i="1" dirty="0">
                <a:latin typeface="Arial" panose="020B0604020202020204" pitchFamily="34" charset="0"/>
                <a:cs typeface="Arial" panose="020B0604020202020204" pitchFamily="34" charset="0"/>
              </a:rPr>
              <a:t>Financial Accounting </a:t>
            </a:r>
            <a:r>
              <a:rPr lang="en-US" sz="1400" b="0" dirty="0">
                <a:latin typeface="Arial" panose="020B0604020202020204" pitchFamily="34" charset="0"/>
                <a:cs typeface="Arial" panose="020B0604020202020204" pitchFamily="34" charset="0"/>
              </a:rPr>
              <a:t>are entered, saved, and evaluated at company code level.</a:t>
            </a:r>
            <a:r>
              <a:rPr lang="en-US" b="0" dirty="0">
                <a:latin typeface="Arial" panose="020B0604020202020204" pitchFamily="34" charset="0"/>
                <a:cs typeface="Arial" panose="020B0604020202020204" pitchFamily="34" charset="0"/>
              </a:rPr>
              <a:t> </a:t>
            </a:r>
            <a:r>
              <a:rPr lang="en-US" sz="1400" b="0" dirty="0">
                <a:latin typeface="Arial" panose="020B0604020202020204" pitchFamily="34" charset="0"/>
                <a:cs typeface="Arial" panose="020B0604020202020204" pitchFamily="34" charset="0"/>
              </a:rPr>
              <a:t>You usually create a legally independent company in the SAP System with one company code. However, you can also define a company code according to other criteria. A company code could also be a separate, but not independent, commercial place of work. This is necessary for example, if the place of work is actually situated in a different country and evaluations therefore have to be carried out in the appropriate national currency and in accordance with other tax and legal specifications.</a:t>
            </a:r>
          </a:p>
          <a:p>
            <a:pPr marL="0" indent="0">
              <a:buNone/>
            </a:pPr>
            <a:r>
              <a:rPr lang="en-US" sz="1400" b="0" dirty="0">
                <a:latin typeface="Arial" panose="020B0604020202020204" pitchFamily="34" charset="0"/>
                <a:cs typeface="Arial" panose="020B0604020202020204" pitchFamily="34" charset="0"/>
              </a:rPr>
              <a:t>If you want to manage the accounting for several independent companies simultaneously, you can set up several company codes in one client. You must set up at least one company code in each client.</a:t>
            </a:r>
          </a:p>
          <a:p>
            <a:pPr marL="0" indent="0">
              <a:buNone/>
            </a:pPr>
            <a:r>
              <a:rPr lang="en-US" sz="1400" b="0" dirty="0">
                <a:latin typeface="Arial" panose="020B0604020202020204" pitchFamily="34" charset="0"/>
                <a:cs typeface="Arial" panose="020B0604020202020204" pitchFamily="34" charset="0"/>
              </a:rPr>
              <a:t>If you use other components of the SAP System, you have to make assignments between the company code as the central organizational unit of </a:t>
            </a:r>
            <a:r>
              <a:rPr lang="en-US" sz="1400" b="0" i="1" dirty="0">
                <a:latin typeface="Arial" panose="020B0604020202020204" pitchFamily="34" charset="0"/>
                <a:cs typeface="Arial" panose="020B0604020202020204" pitchFamily="34" charset="0"/>
              </a:rPr>
              <a:t>Financial Accounting</a:t>
            </a:r>
            <a:r>
              <a:rPr lang="en-US" sz="1400" b="0" dirty="0">
                <a:latin typeface="Arial" panose="020B0604020202020204" pitchFamily="34" charset="0"/>
                <a:cs typeface="Arial" panose="020B0604020202020204" pitchFamily="34" charset="0"/>
              </a:rPr>
              <a:t>, and the organizational units of the other components. This is necessary to ensure that data can be transferred between the components</a:t>
            </a:r>
            <a:r>
              <a:rPr lang="en-US" sz="1400" b="0" dirty="0">
                <a:latin typeface="+mj-lt"/>
              </a:rPr>
              <a:t>.</a:t>
            </a:r>
            <a:endParaRPr lang="en-US" sz="1400" b="0" dirty="0">
              <a:effectLst/>
              <a:latin typeface="+mj-lt"/>
            </a:endParaRPr>
          </a:p>
        </p:txBody>
      </p:sp>
    </p:spTree>
    <p:extLst>
      <p:ext uri="{BB962C8B-B14F-4D97-AF65-F5344CB8AC3E}">
        <p14:creationId xmlns="" xmlns:p14="http://schemas.microsoft.com/office/powerpoint/2010/main" val="1371754673"/>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D600B0-2C60-4BF6-94D1-2413FDD7E5D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2.xml><?xml version="1.0" encoding="utf-8"?>
<ds:datastoreItem xmlns:ds="http://schemas.openxmlformats.org/officeDocument/2006/customXml" ds:itemID="{773B0EF5-C401-4E4C-A570-A31C9AFF0D89}">
  <ds:schemaRefs>
    <ds:schemaRef ds:uri="http://schemas.microsoft.com/sharepoint/v3/contenttype/forms"/>
  </ds:schemaRefs>
</ds:datastoreItem>
</file>

<file path=customXml/itemProps3.xml><?xml version="1.0" encoding="utf-8"?>
<ds:datastoreItem xmlns:ds="http://schemas.openxmlformats.org/officeDocument/2006/customXml" ds:itemID="{57D15989-8686-4A68-9A40-F12D78BAA3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15075</TotalTime>
  <Words>3706</Words>
  <Application>Microsoft Office PowerPoint</Application>
  <PresentationFormat>On-screen Show (4:3)</PresentationFormat>
  <Paragraphs>558</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Design</vt:lpstr>
      <vt:lpstr>Organizational Elements &amp;  Enterprise Structure  </vt:lpstr>
      <vt:lpstr>Slide 2</vt:lpstr>
      <vt:lpstr>Organization Elements</vt:lpstr>
      <vt:lpstr>Overview of Organization Structure</vt:lpstr>
      <vt:lpstr>Organizational Elements</vt:lpstr>
      <vt:lpstr>Enterprise Structure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Variant Principles</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Make to Order and  Make to Stock </vt:lpstr>
      <vt:lpstr>Make to Order and  Make to Stock contd…  </vt:lpstr>
      <vt:lpstr>Make to Order and  Make to Stock contd…  </vt:lpstr>
      <vt:lpstr>Help 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Manual-FI</dc:subject>
  <dc:creator>Prashant Deshmukh</dc:creator>
  <cp:lastModifiedBy>mogani</cp:lastModifiedBy>
  <cp:revision>1068</cp:revision>
  <cp:lastPrinted>1998-05-07T19:57:38Z</cp:lastPrinted>
  <dcterms:created xsi:type="dcterms:W3CDTF">1998-04-30T19:10:22Z</dcterms:created>
  <dcterms:modified xsi:type="dcterms:W3CDTF">2018-01-16T07:20:56Z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