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4"/>
  </p:sldMasterIdLst>
  <p:notesMasterIdLst>
    <p:notesMasterId r:id="rId44"/>
  </p:notesMasterIdLst>
  <p:handoutMasterIdLst>
    <p:handoutMasterId r:id="rId45"/>
  </p:handoutMasterIdLst>
  <p:sldIdLst>
    <p:sldId id="463" r:id="rId5"/>
    <p:sldId id="426" r:id="rId6"/>
    <p:sldId id="339" r:id="rId7"/>
    <p:sldId id="427" r:id="rId8"/>
    <p:sldId id="428" r:id="rId9"/>
    <p:sldId id="429" r:id="rId10"/>
    <p:sldId id="430" r:id="rId11"/>
    <p:sldId id="431" r:id="rId12"/>
    <p:sldId id="432" r:id="rId13"/>
    <p:sldId id="433" r:id="rId14"/>
    <p:sldId id="434" r:id="rId15"/>
    <p:sldId id="435" r:id="rId16"/>
    <p:sldId id="436" r:id="rId17"/>
    <p:sldId id="437" r:id="rId18"/>
    <p:sldId id="438" r:id="rId19"/>
    <p:sldId id="439" r:id="rId20"/>
    <p:sldId id="440" r:id="rId21"/>
    <p:sldId id="441" r:id="rId22"/>
    <p:sldId id="442" r:id="rId23"/>
    <p:sldId id="443" r:id="rId24"/>
    <p:sldId id="444" r:id="rId25"/>
    <p:sldId id="445" r:id="rId26"/>
    <p:sldId id="446" r:id="rId27"/>
    <p:sldId id="447" r:id="rId28"/>
    <p:sldId id="448" r:id="rId29"/>
    <p:sldId id="449" r:id="rId30"/>
    <p:sldId id="450" r:id="rId31"/>
    <p:sldId id="451" r:id="rId32"/>
    <p:sldId id="452" r:id="rId33"/>
    <p:sldId id="453" r:id="rId34"/>
    <p:sldId id="454" r:id="rId35"/>
    <p:sldId id="455" r:id="rId36"/>
    <p:sldId id="456" r:id="rId37"/>
    <p:sldId id="457" r:id="rId38"/>
    <p:sldId id="458" r:id="rId39"/>
    <p:sldId id="459" r:id="rId40"/>
    <p:sldId id="460" r:id="rId41"/>
    <p:sldId id="461" r:id="rId42"/>
    <p:sldId id="462" r:id="rId43"/>
  </p:sldIdLst>
  <p:sldSz cx="9144000" cy="5143500" type="screen16x9"/>
  <p:notesSz cx="6858000" cy="9144000"/>
  <p:defaultText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4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3300"/>
    <a:srgbClr val="BDBD00"/>
    <a:srgbClr val="FF9900"/>
    <a:srgbClr val="598E20"/>
    <a:srgbClr val="00234B"/>
    <a:srgbClr val="ED771A"/>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99" autoAdjust="0"/>
    <p:restoredTop sz="92941" autoAdjust="0"/>
  </p:normalViewPr>
  <p:slideViewPr>
    <p:cSldViewPr snapToGrid="0" showGuides="1">
      <p:cViewPr varScale="1">
        <p:scale>
          <a:sx n="118" d="100"/>
          <a:sy n="118" d="100"/>
        </p:scale>
        <p:origin x="-379" y="-72"/>
      </p:cViewPr>
      <p:guideLst>
        <p:guide orient="horz" pos="162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9" d="100"/>
        <a:sy n="79" d="100"/>
      </p:scale>
      <p:origin x="0" y="0"/>
    </p:cViewPr>
  </p:sorterViewPr>
  <p:notesViewPr>
    <p:cSldViewPr snapToGrid="0">
      <p:cViewPr varScale="1">
        <p:scale>
          <a:sx n="67" d="100"/>
          <a:sy n="67" d="100"/>
        </p:scale>
        <p:origin x="-3168"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1/22/2018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xmlns=""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60475" y="685800"/>
            <a:ext cx="6096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xmlns="" val="1122094422"/>
      </p:ext>
    </p:extLst>
  </p:cSld>
  <p:clrMap bg1="lt1" tx1="dk1" bg2="lt2" tx2="dk2" accent1="accent1" accent2="accent2" accent3="accent3" accent4="accent4" accent5="accent5" accent6="accent6" hlink="hlink" folHlink="folHlink"/>
  <p:hf dt="0"/>
  <p:notesStyle>
    <a:lvl1pPr marL="0"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1pPr>
    <a:lvl2pPr marL="389626"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2pPr>
    <a:lvl3pPr marL="779252"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3pPr>
    <a:lvl4pPr marL="1168878"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4pPr>
    <a:lvl5pPr marL="1558503"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393700" y="692150"/>
            <a:ext cx="6070600" cy="3416300"/>
          </a:xfrm>
          <a:ln cap="flat"/>
        </p:spPr>
      </p:sp>
      <p:sp>
        <p:nvSpPr>
          <p:cNvPr id="51203" name="Rectangle 3"/>
          <p:cNvSpPr>
            <a:spLocks noGrp="1" noChangeArrowheads="1"/>
          </p:cNvSpPr>
          <p:nvPr>
            <p:ph type="body" idx="1"/>
          </p:nvPr>
        </p:nvSpPr>
        <p:spPr>
          <a:noFill/>
          <a:ln w="9525"/>
        </p:spPr>
        <p:txBody>
          <a:bodyPr/>
          <a:lstStyle/>
          <a:p>
            <a:pPr eaLnBrk="1" hangingPunct="1">
              <a:buFontTx/>
              <a:buChar char="•"/>
            </a:pPr>
            <a:r>
              <a:rPr lang="en-US" b="1" smtClean="0"/>
              <a:t>This In-house course was developed to meet the needs of SAP R/3 Consultants working at Capgemini. This course is designed to present a high level view of Sales &amp; Distribution Module. </a:t>
            </a:r>
          </a:p>
          <a:p>
            <a:pPr eaLnBrk="1" hangingPunct="1">
              <a:buFontTx/>
              <a:buChar char="•"/>
            </a:pPr>
            <a:endParaRPr lang="en-US" b="1" smtClean="0"/>
          </a:p>
          <a:p>
            <a:pPr eaLnBrk="1" hangingPunct="1">
              <a:buFontTx/>
              <a:buChar char="•"/>
            </a:pPr>
            <a:r>
              <a:rPr lang="en-US" b="1" smtClean="0"/>
              <a:t>More in-depth courses have been developed to train Consultants in specific areas discussed during this course.</a:t>
            </a:r>
          </a:p>
          <a:p>
            <a:pPr eaLnBrk="1" hangingPunct="1">
              <a:buFontTx/>
              <a:buChar char="•"/>
            </a:pPr>
            <a:endParaRPr lang="en-US" b="1" smtClean="0"/>
          </a:p>
          <a:p>
            <a:pPr eaLnBrk="1" hangingPunct="1">
              <a:buFontTx/>
              <a:buChar char="•"/>
            </a:pPr>
            <a:r>
              <a:rPr lang="en-US" b="1" smtClean="0"/>
              <a:t>Your comments at the conclusion of this training session are appreciated and will help us better tailor future courses to meet your training needs.</a:t>
            </a:r>
          </a:p>
        </p:txBody>
      </p:sp>
    </p:spTree>
    <p:extLst>
      <p:ext uri="{BB962C8B-B14F-4D97-AF65-F5344CB8AC3E}">
        <p14:creationId xmlns:p14="http://schemas.microsoft.com/office/powerpoint/2010/main" xmlns="" val="232522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spect="1" noChangeArrowheads="1" noTextEdit="1"/>
          </p:cNvSpPr>
          <p:nvPr>
            <p:ph type="sldImg"/>
          </p:nvPr>
        </p:nvSpPr>
        <p:spPr>
          <a:xfrm>
            <a:off x="1192213" y="839788"/>
            <a:ext cx="6226175" cy="3503612"/>
          </a:xfrm>
          <a:ln/>
        </p:spPr>
      </p:sp>
      <p:sp>
        <p:nvSpPr>
          <p:cNvPr id="35844" name="Rectangle 4"/>
          <p:cNvSpPr>
            <a:spLocks noGrp="1" noChangeArrowheads="1"/>
          </p:cNvSpPr>
          <p:nvPr>
            <p:ph type="body" idx="1"/>
          </p:nvPr>
        </p:nvSpPr>
        <p:spPr>
          <a:xfrm>
            <a:off x="1981200" y="4572000"/>
            <a:ext cx="4648200" cy="3963988"/>
          </a:xfrm>
          <a:noFill/>
          <a:ln/>
        </p:spPr>
        <p:txBody>
          <a:bodyPr/>
          <a:lstStyle/>
          <a:p>
            <a:pPr eaLnBrk="1" hangingPunct="1"/>
            <a:endParaRPr lang="en-US" smtClean="0"/>
          </a:p>
        </p:txBody>
      </p:sp>
      <p:sp>
        <p:nvSpPr>
          <p:cNvPr id="35845" name="Text Box 5"/>
          <p:cNvSpPr txBox="1">
            <a:spLocks noChangeArrowheads="1"/>
          </p:cNvSpPr>
          <p:nvPr/>
        </p:nvSpPr>
        <p:spPr bwMode="auto">
          <a:xfrm>
            <a:off x="152400" y="1295400"/>
            <a:ext cx="1676400" cy="396875"/>
          </a:xfrm>
          <a:prstGeom prst="rect">
            <a:avLst/>
          </a:prstGeom>
          <a:noFill/>
          <a:ln w="9525">
            <a:noFill/>
            <a:miter lim="800000"/>
            <a:headEnd/>
            <a:tailEnd/>
          </a:ln>
        </p:spPr>
        <p:txBody>
          <a:bodyPr>
            <a:spAutoFit/>
          </a:bodyPr>
          <a:lstStyle/>
          <a:p>
            <a:r>
              <a:rPr lang="en-US" sz="1000" dirty="0">
                <a:latin typeface="Trebuchet MS" pitchFamily="34" charset="0"/>
              </a:rPr>
              <a:t>Explain the lesson coverage</a:t>
            </a:r>
          </a:p>
        </p:txBody>
      </p:sp>
    </p:spTree>
    <p:extLst>
      <p:ext uri="{BB962C8B-B14F-4D97-AF65-F5344CB8AC3E}">
        <p14:creationId xmlns:p14="http://schemas.microsoft.com/office/powerpoint/2010/main" xmlns="" val="2338299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393700" y="692150"/>
            <a:ext cx="6070600" cy="3416300"/>
          </a:xfrm>
          <a:ln cap="flat"/>
        </p:spPr>
      </p:sp>
      <p:sp>
        <p:nvSpPr>
          <p:cNvPr id="53251" name="Rectangle 3"/>
          <p:cNvSpPr>
            <a:spLocks noGrp="1" noChangeArrowheads="1"/>
          </p:cNvSpPr>
          <p:nvPr>
            <p:ph type="body" idx="1"/>
          </p:nvPr>
        </p:nvSpPr>
        <p:spPr>
          <a:noFill/>
          <a:ln w="9525"/>
        </p:spPr>
        <p:txBody>
          <a:bodyPr/>
          <a:lstStyle/>
          <a:p>
            <a:pPr eaLnBrk="1" hangingPunct="1">
              <a:lnSpc>
                <a:spcPct val="85000"/>
              </a:lnSpc>
              <a:spcBef>
                <a:spcPct val="15000"/>
              </a:spcBef>
            </a:pPr>
            <a:endParaRPr lang="en-US" sz="1100" smtClean="0"/>
          </a:p>
        </p:txBody>
      </p:sp>
    </p:spTree>
    <p:extLst>
      <p:ext uri="{BB962C8B-B14F-4D97-AF65-F5344CB8AC3E}">
        <p14:creationId xmlns:p14="http://schemas.microsoft.com/office/powerpoint/2010/main" xmlns="" val="22275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393700" y="692150"/>
            <a:ext cx="6070600" cy="3416300"/>
          </a:xfrm>
          <a:ln cap="flat"/>
        </p:spPr>
      </p:sp>
      <p:sp>
        <p:nvSpPr>
          <p:cNvPr id="54275" name="Rectangle 3"/>
          <p:cNvSpPr>
            <a:spLocks noGrp="1" noChangeArrowheads="1"/>
          </p:cNvSpPr>
          <p:nvPr>
            <p:ph type="body" idx="1"/>
          </p:nvPr>
        </p:nvSpPr>
        <p:spPr>
          <a:noFill/>
          <a:ln w="9525"/>
        </p:spPr>
        <p:txBody>
          <a:bodyPr/>
          <a:lstStyle/>
          <a:p>
            <a:pPr eaLnBrk="1" hangingPunct="1">
              <a:lnSpc>
                <a:spcPct val="85000"/>
              </a:lnSpc>
              <a:spcBef>
                <a:spcPct val="15000"/>
              </a:spcBef>
            </a:pPr>
            <a:endParaRPr lang="en-US" sz="1100" smtClean="0"/>
          </a:p>
        </p:txBody>
      </p:sp>
    </p:spTree>
    <p:extLst>
      <p:ext uri="{BB962C8B-B14F-4D97-AF65-F5344CB8AC3E}">
        <p14:creationId xmlns:p14="http://schemas.microsoft.com/office/powerpoint/2010/main" xmlns="" val="3956167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93700" y="692150"/>
            <a:ext cx="6070600" cy="3416300"/>
          </a:xfrm>
          <a:ln cap="flat"/>
        </p:spPr>
      </p:sp>
      <p:sp>
        <p:nvSpPr>
          <p:cNvPr id="55299" name="Rectangle 3"/>
          <p:cNvSpPr>
            <a:spLocks noGrp="1" noChangeArrowheads="1"/>
          </p:cNvSpPr>
          <p:nvPr>
            <p:ph type="body" idx="1"/>
          </p:nvPr>
        </p:nvSpPr>
        <p:spPr>
          <a:noFill/>
          <a:ln w="9525"/>
        </p:spPr>
        <p:txBody>
          <a:bodyPr/>
          <a:lstStyle/>
          <a:p>
            <a:pPr eaLnBrk="1" hangingPunct="1">
              <a:lnSpc>
                <a:spcPct val="85000"/>
              </a:lnSpc>
              <a:spcBef>
                <a:spcPct val="15000"/>
              </a:spcBef>
            </a:pPr>
            <a:endParaRPr lang="en-US" sz="1100" smtClean="0"/>
          </a:p>
        </p:txBody>
      </p:sp>
    </p:spTree>
    <p:extLst>
      <p:ext uri="{BB962C8B-B14F-4D97-AF65-F5344CB8AC3E}">
        <p14:creationId xmlns:p14="http://schemas.microsoft.com/office/powerpoint/2010/main" xmlns="" val="10785577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8.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 Id="rId14" Type="http://schemas.openxmlformats.org/officeDocument/2006/relationships/hyperlink" Target="http://www.capgemini.com/"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0.png"/><Relationship Id="rId4" Type="http://schemas.openxmlformats.org/officeDocument/2006/relationships/image" Target="../media/image14.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losing1">
    <p:spTree>
      <p:nvGrpSpPr>
        <p:cNvPr id="1" name=""/>
        <p:cNvGrpSpPr/>
        <p:nvPr/>
      </p:nvGrpSpPr>
      <p:grpSpPr>
        <a:xfrm>
          <a:off x="0" y="0"/>
          <a:ext cx="0" cy="0"/>
          <a:chOff x="0" y="0"/>
          <a:chExt cx="0" cy="0"/>
        </a:xfrm>
      </p:grpSpPr>
      <p:sp>
        <p:nvSpPr>
          <p:cNvPr id="7" name="Rectangle 6"/>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dirty="0"/>
          </a:p>
        </p:txBody>
      </p:sp>
      <p:sp>
        <p:nvSpPr>
          <p:cNvPr id="8" name="Freeform 5"/>
          <p:cNvSpPr>
            <a:spLocks/>
          </p:cNvSpPr>
          <p:nvPr/>
        </p:nvSpPr>
        <p:spPr bwMode="auto">
          <a:xfrm>
            <a:off x="-932257" y="-1992690"/>
            <a:ext cx="8076009" cy="8582622"/>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77" tIns="34289" rIns="68577" bIns="34289" numCol="1" anchor="t" anchorCtr="0" compatLnSpc="1">
            <a:prstTxWarp prst="textNoShape">
              <a:avLst/>
            </a:prstTxWarp>
          </a:bodyPr>
          <a:lstStyle/>
          <a:p>
            <a:endParaRPr lang="en-US" dirty="0"/>
          </a:p>
        </p:txBody>
      </p:sp>
      <p:grpSp>
        <p:nvGrpSpPr>
          <p:cNvPr id="9" name="Group 8"/>
          <p:cNvGrpSpPr/>
          <p:nvPr/>
        </p:nvGrpSpPr>
        <p:grpSpPr>
          <a:xfrm>
            <a:off x="3734277" y="1803085"/>
            <a:ext cx="551260" cy="51174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p:nvSpPr>
        <p:spPr>
          <a:xfrm>
            <a:off x="4902138" y="2164760"/>
            <a:ext cx="3844290" cy="577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900"/>
              </a:lnSpc>
            </a:pPr>
            <a:r>
              <a:rPr lang="en-US" sz="7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700" dirty="0">
                <a:solidFill>
                  <a:schemeClr val="accent1"/>
                </a:solidFill>
              </a:rPr>
              <a:t>the Collaborative Business Experience™</a:t>
            </a:r>
            <a:r>
              <a:rPr lang="en-US" sz="700" dirty="0">
                <a:solidFill>
                  <a:schemeClr val="tx1"/>
                </a:solidFill>
              </a:rPr>
              <a:t>, and draws on </a:t>
            </a:r>
            <a:r>
              <a:rPr lang="en-US" sz="700" dirty="0">
                <a:solidFill>
                  <a:schemeClr val="accent1"/>
                </a:solidFill>
              </a:rPr>
              <a:t>Rightshore</a:t>
            </a:r>
            <a:r>
              <a:rPr lang="en-US" sz="700" baseline="30000" dirty="0">
                <a:solidFill>
                  <a:schemeClr val="accent1"/>
                </a:solidFill>
              </a:rPr>
              <a:t>®</a:t>
            </a:r>
            <a:r>
              <a:rPr lang="en-US" sz="700" dirty="0">
                <a:solidFill>
                  <a:schemeClr val="tx1"/>
                </a:solidFill>
              </a:rPr>
              <a:t>, its worldwide delivery model.</a:t>
            </a:r>
            <a:endParaRPr lang="en-US" sz="700" dirty="0" smtClean="0">
              <a:solidFill>
                <a:schemeClr val="tx1"/>
              </a:solidFill>
            </a:endParaRPr>
          </a:p>
        </p:txBody>
      </p:sp>
      <p:sp>
        <p:nvSpPr>
          <p:cNvPr id="15" name="Rectangle 14"/>
          <p:cNvSpPr/>
          <p:nvPr/>
        </p:nvSpPr>
        <p:spPr>
          <a:xfrm>
            <a:off x="4902138" y="1880312"/>
            <a:ext cx="1664970" cy="192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1500"/>
              </a:lnSpc>
            </a:pPr>
            <a:r>
              <a:rPr lang="en-US" sz="1100" dirty="0" smtClean="0">
                <a:solidFill>
                  <a:schemeClr val="accent1"/>
                </a:solidFill>
              </a:rPr>
              <a:t>About Capgemini</a:t>
            </a:r>
          </a:p>
        </p:txBody>
      </p:sp>
      <p:sp>
        <p:nvSpPr>
          <p:cNvPr id="16" name="Rectangle 15"/>
          <p:cNvSpPr/>
          <p:nvPr/>
        </p:nvSpPr>
        <p:spPr>
          <a:xfrm>
            <a:off x="4902138" y="3176871"/>
            <a:ext cx="1543050" cy="305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900"/>
              </a:lnSpc>
              <a:spcAft>
                <a:spcPts val="450"/>
              </a:spcAft>
            </a:pPr>
            <a:r>
              <a:rPr lang="en-US" sz="700" dirty="0" smtClean="0">
                <a:solidFill>
                  <a:schemeClr val="tx1"/>
                </a:solidFill>
              </a:rPr>
              <a:t>Learn more about us at</a:t>
            </a:r>
          </a:p>
          <a:p>
            <a:pPr algn="just">
              <a:lnSpc>
                <a:spcPts val="900"/>
              </a:lnSpc>
            </a:pPr>
            <a:r>
              <a:rPr lang="en-US" sz="1100" dirty="0" smtClean="0">
                <a:solidFill>
                  <a:schemeClr val="accent2"/>
                </a:solidFill>
              </a:rPr>
              <a:t>www.capgemini.com</a:t>
            </a:r>
          </a:p>
        </p:txBody>
      </p:sp>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598813" y="2984444"/>
            <a:ext cx="249896" cy="249896"/>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886345" y="2984444"/>
            <a:ext cx="249896" cy="249896"/>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173877" y="2984444"/>
            <a:ext cx="249896" cy="249896"/>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461409" y="2984444"/>
            <a:ext cx="249896" cy="249896"/>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311281" y="2984444"/>
            <a:ext cx="249896" cy="249896"/>
          </a:xfrm>
          <a:prstGeom prst="rect">
            <a:avLst/>
          </a:prstGeom>
          <a:noFill/>
        </p:spPr>
      </p:pic>
      <p:sp>
        <p:nvSpPr>
          <p:cNvPr id="23" name="Rectangle 22"/>
          <p:cNvSpPr/>
          <p:nvPr/>
        </p:nvSpPr>
        <p:spPr>
          <a:xfrm>
            <a:off x="311279" y="4224273"/>
            <a:ext cx="3148965" cy="433452"/>
          </a:xfrm>
          <a:prstGeom prst="rect">
            <a:avLst/>
          </a:prstGeom>
        </p:spPr>
        <p:txBody>
          <a:bodyPr wrap="square" lIns="0" tIns="0" rIns="0" bIns="0" anchor="b" anchorCtr="0">
            <a:spAutoFit/>
          </a:bodyPr>
          <a:lstStyle/>
          <a:p>
            <a:pPr>
              <a:spcAft>
                <a:spcPts val="450"/>
              </a:spcAft>
            </a:pPr>
            <a:r>
              <a:rPr lang="en-US" sz="600" noProof="0" dirty="0" smtClean="0">
                <a:solidFill>
                  <a:schemeClr val="bg1"/>
                </a:solidFill>
                <a:latin typeface="+mn-lt"/>
                <a:cs typeface="Arial"/>
              </a:rPr>
              <a:t>This message contains information that may be privileged or confidential and is the property of the Capgemini Group.</a:t>
            </a:r>
            <a:br>
              <a:rPr lang="en-US" sz="600" noProof="0" dirty="0" smtClean="0">
                <a:solidFill>
                  <a:schemeClr val="bg1"/>
                </a:solidFill>
                <a:latin typeface="+mn-lt"/>
                <a:cs typeface="Arial"/>
              </a:rPr>
            </a:br>
            <a:r>
              <a:rPr lang="en-US" sz="600" noProof="0" dirty="0" smtClean="0">
                <a:solidFill>
                  <a:schemeClr val="bg1"/>
                </a:solidFill>
                <a:latin typeface="Arial"/>
                <a:cs typeface="Arial"/>
              </a:rPr>
              <a:t>Copyright © 2017 Capgemini. All rights reserved.</a:t>
            </a:r>
          </a:p>
          <a:p>
            <a:pPr marL="0" marR="0" indent="0" defTabSz="718281" rtl="0" eaLnBrk="1" fontAlgn="auto" latinLnBrk="0" hangingPunct="1">
              <a:lnSpc>
                <a:spcPct val="100000"/>
              </a:lnSpc>
              <a:spcBef>
                <a:spcPts val="0"/>
              </a:spcBef>
              <a:spcAft>
                <a:spcPts val="450"/>
              </a:spcAft>
              <a:buClrTx/>
              <a:buSzTx/>
              <a:buFontTx/>
              <a:buNone/>
              <a:tabLst/>
              <a:defRPr/>
            </a:pPr>
            <a:r>
              <a:rPr lang="en-US" sz="600" noProof="0" dirty="0" smtClean="0">
                <a:solidFill>
                  <a:schemeClr val="bg1"/>
                </a:solidFill>
                <a:latin typeface="Arial"/>
                <a:cs typeface="Arial"/>
              </a:rPr>
              <a:t>Rightshore</a:t>
            </a:r>
            <a:r>
              <a:rPr lang="en-US" sz="600" baseline="30000" noProof="0" dirty="0" smtClean="0">
                <a:solidFill>
                  <a:schemeClr val="bg1"/>
                </a:solidFill>
                <a:latin typeface="Arial"/>
                <a:cs typeface="Arial"/>
              </a:rPr>
              <a:t>®</a:t>
            </a:r>
            <a:r>
              <a:rPr lang="en-US" sz="600" noProof="0" dirty="0" smtClean="0">
                <a:solidFill>
                  <a:schemeClr val="bg1"/>
                </a:solidFill>
                <a:latin typeface="Arial"/>
                <a:cs typeface="Arial"/>
              </a:rPr>
              <a:t> is a trademark belonging to Capgemini.</a:t>
            </a:r>
          </a:p>
        </p:txBody>
      </p:sp>
      <p:sp>
        <p:nvSpPr>
          <p:cNvPr id="24" name="Rectangle 23"/>
          <p:cNvSpPr/>
          <p:nvPr/>
        </p:nvSpPr>
        <p:spPr>
          <a:xfrm>
            <a:off x="4902139" y="4426894"/>
            <a:ext cx="3914774" cy="230832"/>
          </a:xfrm>
          <a:prstGeom prst="rect">
            <a:avLst/>
          </a:prstGeom>
        </p:spPr>
        <p:txBody>
          <a:bodyPr wrap="square" lIns="0" tIns="0" rIns="0" bIns="0" anchor="b" anchorCtr="0">
            <a:spAutoFit/>
          </a:bodyPr>
          <a:lstStyle/>
          <a:p>
            <a:pPr>
              <a:spcAft>
                <a:spcPts val="450"/>
              </a:spcAft>
            </a:pPr>
            <a:r>
              <a:rPr lang="en-US" sz="5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p:nvSpPr>
        <p:spPr>
          <a:xfrm>
            <a:off x="5617427" y="2859071"/>
            <a:ext cx="1752066" cy="93507"/>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GB" dirty="0"/>
          </a:p>
        </p:txBody>
      </p:sp>
      <p:sp>
        <p:nvSpPr>
          <p:cNvPr id="26" name="Rectangle 25">
            <a:hlinkClick r:id="rId13"/>
          </p:cNvPr>
          <p:cNvSpPr/>
          <p:nvPr/>
        </p:nvSpPr>
        <p:spPr>
          <a:xfrm>
            <a:off x="8048149" y="2859071"/>
            <a:ext cx="528638" cy="93507"/>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GB" dirty="0"/>
          </a:p>
        </p:txBody>
      </p:sp>
      <p:sp>
        <p:nvSpPr>
          <p:cNvPr id="27" name="Rectangle 26">
            <a:hlinkClick r:id="rId14"/>
          </p:cNvPr>
          <p:cNvSpPr/>
          <p:nvPr/>
        </p:nvSpPr>
        <p:spPr>
          <a:xfrm>
            <a:off x="4899185" y="3334232"/>
            <a:ext cx="1388745" cy="137587"/>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GB" dirty="0"/>
          </a:p>
        </p:txBody>
      </p:sp>
      <p:pic>
        <p:nvPicPr>
          <p:cNvPr id="29" name="Picture 28"/>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305679" y="3325630"/>
            <a:ext cx="1920240" cy="150759"/>
          </a:xfrm>
          <a:prstGeom prst="rect">
            <a:avLst/>
          </a:prstGeom>
        </p:spPr>
      </p:pic>
    </p:spTree>
    <p:extLst>
      <p:ext uri="{BB962C8B-B14F-4D97-AF65-F5344CB8AC3E}">
        <p14:creationId xmlns:p14="http://schemas.microsoft.com/office/powerpoint/2010/main" xmlns="" val="21288090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2">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pic>
        <p:nvPicPr>
          <p:cNvPr id="6" name="Graphic 17">
            <a:extLst>
              <a:ext uri="{FF2B5EF4-FFF2-40B4-BE49-F238E27FC236}">
                <a16:creationId xmlns="" xmlns:a16="http://schemas.microsoft.com/office/drawing/2014/main" id="{829BBBD1-ECF6-4131-A3B0-11EFC39DB482}"/>
              </a:ext>
            </a:extLst>
          </p:cNvPr>
          <p:cNvPicPr>
            <a:picLocks noChangeAspect="1"/>
          </p:cNvPicPr>
          <p:nvPr/>
        </p:nvPicPr>
        <p:blipFill rotWithShape="1">
          <a:blip r:embed="rId2" cstate="print">
            <a:extLst>
              <a:ext uri="{96DAC541-7B7A-43D3-8B79-37D633B846F1}">
                <asvg:svgBlip xmlns="" xmlns:asvg="http://schemas.microsoft.com/office/drawing/2016/SVG/main" r:embed="rId4"/>
              </a:ext>
            </a:extLst>
          </a:blip>
          <a:srcRect t="1" b="46599"/>
          <a:stretch/>
        </p:blipFill>
        <p:spPr>
          <a:xfrm flipH="1">
            <a:off x="2830285" y="1383619"/>
            <a:ext cx="6313715" cy="3759882"/>
          </a:xfrm>
          <a:prstGeom prst="rect">
            <a:avLst/>
          </a:prstGeom>
        </p:spPr>
      </p:pic>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5" cstate="print">
            <a:extLst>
              <a:ext uri="{96DAC541-7B7A-43D3-8B79-37D633B846F1}">
                <asvg:svgBlip xmlns="" xmlns:asvg="http://schemas.microsoft.com/office/drawing/2016/SVG/main" r:embed="rId6"/>
              </a:ext>
            </a:extLst>
          </a:blip>
          <a:stretch>
            <a:fillRect/>
          </a:stretch>
        </p:blipFill>
        <p:spPr>
          <a:xfrm>
            <a:off x="305991" y="303610"/>
            <a:ext cx="1714500" cy="382510"/>
          </a:xfrm>
          <a:prstGeom prst="rect">
            <a:avLst/>
          </a:prstGeom>
        </p:spPr>
      </p:pic>
      <p:sp>
        <p:nvSpPr>
          <p:cNvPr id="14" name="Text Placeholder 13">
            <a:extLst>
              <a:ext uri="{FF2B5EF4-FFF2-40B4-BE49-F238E27FC236}">
                <a16:creationId xmlns="" xmlns:a16="http://schemas.microsoft.com/office/drawing/2014/main" id="{4252348C-45B4-48E3-B74B-8E834575C8AA}"/>
              </a:ext>
            </a:extLst>
          </p:cNvPr>
          <p:cNvSpPr>
            <a:spLocks noGrp="1"/>
          </p:cNvSpPr>
          <p:nvPr>
            <p:ph type="body" sz="quarter" idx="10" hasCustomPrompt="1"/>
          </p:nvPr>
        </p:nvSpPr>
        <p:spPr>
          <a:xfrm>
            <a:off x="4788024" y="3118251"/>
            <a:ext cx="4049986" cy="809625"/>
          </a:xfrm>
        </p:spPr>
        <p:txBody>
          <a:bodyPr anchor="b">
            <a:normAutofit/>
          </a:bodyPr>
          <a:lstStyle>
            <a:lvl1pPr algn="r">
              <a:lnSpc>
                <a:spcPts val="2250"/>
              </a:lnSpc>
              <a:defRPr sz="2000">
                <a:solidFill>
                  <a:schemeClr val="bg1"/>
                </a:solidFill>
              </a:defRPr>
            </a:lvl1pPr>
          </a:lstStyle>
          <a:p>
            <a:pPr lvl="0"/>
            <a:r>
              <a:rPr lang="en-US" dirty="0"/>
              <a:t>Click to insert title</a:t>
            </a:r>
          </a:p>
        </p:txBody>
      </p:sp>
      <p:sp>
        <p:nvSpPr>
          <p:cNvPr id="15" name="Text Placeholder 13">
            <a:extLst>
              <a:ext uri="{FF2B5EF4-FFF2-40B4-BE49-F238E27FC236}">
                <a16:creationId xmlns="" xmlns:a16="http://schemas.microsoft.com/office/drawing/2014/main" id="{97620309-84FF-4D53-AD39-936B55216B4B}"/>
              </a:ext>
            </a:extLst>
          </p:cNvPr>
          <p:cNvSpPr>
            <a:spLocks noGrp="1"/>
          </p:cNvSpPr>
          <p:nvPr>
            <p:ph type="body" sz="quarter" idx="11" hasCustomPrompt="1"/>
          </p:nvPr>
        </p:nvSpPr>
        <p:spPr>
          <a:xfrm>
            <a:off x="4787004" y="4036111"/>
            <a:ext cx="4051006" cy="809625"/>
          </a:xfrm>
        </p:spPr>
        <p:txBody>
          <a:bodyPr anchor="t">
            <a:normAutofit/>
          </a:bodyPr>
          <a:lstStyle>
            <a:lvl1pPr marL="0" algn="r">
              <a:lnSpc>
                <a:spcPts val="1650"/>
              </a:lnSpc>
              <a:defRPr sz="14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xmlns="" val="11308959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088" y="38908"/>
            <a:ext cx="8262453" cy="562672"/>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309802" y="637674"/>
            <a:ext cx="8528209" cy="4202220"/>
          </a:xfrm>
          <a:ln>
            <a:solidFill>
              <a:schemeClr val="tx1"/>
            </a:solidFill>
          </a:ln>
        </p:spPr>
        <p:txBody>
          <a:bodyPr>
            <a:normAutofit/>
          </a:bodyPr>
          <a:lstStyle>
            <a:lvl1pPr marL="288925" indent="-168275" algn="l" defTabSz="685783" rtl="0" eaLnBrk="1" latinLnBrk="0" hangingPunct="1">
              <a:lnSpc>
                <a:spcPct val="100000"/>
              </a:lnSpc>
              <a:spcBef>
                <a:spcPts val="0"/>
              </a:spcBef>
              <a:spcAft>
                <a:spcPts val="450"/>
              </a:spcAft>
              <a:buFont typeface="Wingdings" pitchFamily="2" charset="2"/>
              <a:buNone/>
              <a:defRPr lang="en-US" sz="18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88925" indent="-168275" algn="l" defTabSz="685783" rtl="0" eaLnBrk="1" latinLnBrk="0" hangingPunct="1">
              <a:lnSpc>
                <a:spcPct val="100000"/>
              </a:lnSpc>
              <a:spcBef>
                <a:spcPts val="0"/>
              </a:spcBef>
              <a:spcAft>
                <a:spcPts val="450"/>
              </a:spcAft>
              <a:buClr>
                <a:schemeClr val="tx1"/>
              </a:buClr>
              <a:buFont typeface="Arial" panose="020B0604020202020204" pitchFamily="34" charset="0"/>
              <a:buChar char="•"/>
              <a:defRPr lang="en-US" sz="1600" kern="1200" dirty="0" smtClean="0">
                <a:solidFill>
                  <a:schemeClr val="tx1"/>
                </a:solidFill>
                <a:latin typeface="+mn-lt"/>
                <a:ea typeface="+mn-ea"/>
                <a:cs typeface="+mn-cs"/>
              </a:defRPr>
            </a:lvl2pPr>
            <a:lvl3pPr marL="457200" indent="-168275" algn="l" defTabSz="685783" rtl="0" eaLnBrk="1" latinLnBrk="0" hangingPunct="1">
              <a:lnSpc>
                <a:spcPct val="100000"/>
              </a:lnSpc>
              <a:spcBef>
                <a:spcPts val="0"/>
              </a:spcBef>
              <a:spcAft>
                <a:spcPts val="450"/>
              </a:spcAft>
              <a:buClr>
                <a:schemeClr val="tx1"/>
              </a:buClr>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341313" indent="-115888">
              <a:defRPr lang="en-US" sz="1400" kern="1200" dirty="0" smtClean="0">
                <a:solidFill>
                  <a:schemeClr val="bg1">
                    <a:lumMod val="50000"/>
                  </a:schemeClr>
                </a:solidFill>
                <a:latin typeface="Candara" panose="020E0502030303020204" pitchFamily="34" charset="0"/>
                <a:ea typeface="+mn-ea"/>
                <a:cs typeface="+mn-cs"/>
              </a:defRPr>
            </a:lvl4pPr>
            <a:lvl5pPr marL="682625" indent="-171450">
              <a:lnSpc>
                <a:spcPct val="100000"/>
              </a:lnSpc>
              <a:buClr>
                <a:schemeClr val="tx1"/>
              </a:buClr>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4"/>
            <a:r>
              <a:rPr lang="en-US" dirty="0" smtClean="0"/>
              <a:t> Fourth Level</a:t>
            </a:r>
          </a:p>
        </p:txBody>
      </p:sp>
      <p:sp>
        <p:nvSpPr>
          <p:cNvPr id="4" name="Date Placeholder 3"/>
          <p:cNvSpPr>
            <a:spLocks noGrp="1"/>
          </p:cNvSpPr>
          <p:nvPr>
            <p:ph type="dt" sz="half" idx="10"/>
          </p:nvPr>
        </p:nvSpPr>
        <p:spPr>
          <a:xfrm>
            <a:off x="1371598" y="4821382"/>
            <a:ext cx="1419728" cy="322117"/>
          </a:xfrm>
          <a:prstGeom prst="rect">
            <a:avLst/>
          </a:prstGeom>
        </p:spPr>
        <p:txBody>
          <a:bodyPr/>
          <a:lstStyle/>
          <a:p>
            <a:fld id="{2727887C-E3D9-4956-B241-0D7B3E50E8A2}" type="datetime1">
              <a:rPr lang="en-US" smtClean="0"/>
              <a:pPr/>
              <a:t>1/22/2018</a:t>
            </a:fld>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735108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9" y="1121077"/>
            <a:ext cx="6887389" cy="3482813"/>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82885" y="1121243"/>
            <a:ext cx="1638300" cy="12858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435682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6" y="327422"/>
            <a:ext cx="8734425" cy="503634"/>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47700" y="1471612"/>
            <a:ext cx="3824288" cy="2986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4389" y="1471612"/>
            <a:ext cx="3824287" cy="2986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23398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29890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29" Type="http://schemas.openxmlformats.org/officeDocument/2006/relationships/hyperlink" Target="https://www.capgemini.com/optimize-your-business-and-it-operations"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28"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305992" y="303611"/>
            <a:ext cx="8262453" cy="647701"/>
          </a:xfrm>
          <a:prstGeom prst="rect">
            <a:avLst/>
          </a:prstGeom>
        </p:spPr>
        <p:txBody>
          <a:bodyPr vert="horz" lIns="0" tIns="0" rIns="0" bIns="0" rtlCol="0" anchor="t">
            <a:normAutofit/>
          </a:bodyPr>
          <a:lstStyle/>
          <a:p>
            <a:pPr lvl="0">
              <a:lnSpc>
                <a:spcPts val="2250"/>
              </a:lnSpc>
            </a:pPr>
            <a:r>
              <a:rPr lang="en-US" dirty="0" smtClean="0"/>
              <a:t>Click to </a:t>
            </a:r>
            <a:r>
              <a:rPr lang="en-US" dirty="0"/>
              <a:t>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9" cstate="print">
            <a:extLst>
              <a:ext uri="{96DAC541-7B7A-43D3-8B79-37D633B846F1}">
                <asvg:svgBlip xmlns="" xmlns:asvg="http://schemas.microsoft.com/office/drawing/2016/SVG/main" r:embed="rId28"/>
              </a:ext>
            </a:extLst>
          </a:blip>
          <a:srcRect l="81836" t="-4713" b="16530"/>
          <a:stretch/>
        </p:blipFill>
        <p:spPr>
          <a:xfrm>
            <a:off x="8660846" y="141480"/>
            <a:ext cx="318267" cy="344718"/>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2" y="1059658"/>
            <a:ext cx="8528209" cy="3780235"/>
          </a:xfrm>
          <a:prstGeom prst="rect">
            <a:avLst/>
          </a:prstGeom>
        </p:spPr>
        <p:txBody>
          <a:bodyPr vert="horz" lIns="0" tIns="0" rIns="0" bIns="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5" name="Rectangle 4"/>
          <p:cNvSpPr/>
          <p:nvPr/>
        </p:nvSpPr>
        <p:spPr>
          <a:xfrm>
            <a:off x="9372602" y="1192912"/>
            <a:ext cx="446303" cy="465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Capgemini Blue</a:t>
            </a:r>
          </a:p>
          <a:p>
            <a:pPr marL="128585"/>
            <a:r>
              <a:rPr lang="en-US" sz="500" dirty="0" smtClean="0"/>
              <a:t>R 0</a:t>
            </a:r>
          </a:p>
          <a:p>
            <a:pPr marL="128585"/>
            <a:r>
              <a:rPr lang="en-US" sz="500" dirty="0" smtClean="0"/>
              <a:t>G 112</a:t>
            </a:r>
          </a:p>
          <a:p>
            <a:pPr marL="128585"/>
            <a:r>
              <a:rPr lang="en-US" sz="500" dirty="0" smtClean="0"/>
              <a:t>B 173</a:t>
            </a:r>
          </a:p>
        </p:txBody>
      </p:sp>
      <p:sp>
        <p:nvSpPr>
          <p:cNvPr id="6" name="Rectangle 5"/>
          <p:cNvSpPr/>
          <p:nvPr/>
        </p:nvSpPr>
        <p:spPr>
          <a:xfrm>
            <a:off x="9818904" y="1192912"/>
            <a:ext cx="446303" cy="4659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Vibrant</a:t>
            </a:r>
            <a:br>
              <a:rPr lang="en-US" sz="500" b="1" dirty="0" smtClean="0"/>
            </a:br>
            <a:r>
              <a:rPr lang="en-US" sz="500" b="1" dirty="0" smtClean="0"/>
              <a:t>Blue</a:t>
            </a:r>
          </a:p>
          <a:p>
            <a:pPr marL="128585"/>
            <a:r>
              <a:rPr lang="en-US" sz="500" dirty="0" smtClean="0"/>
              <a:t>R 18</a:t>
            </a:r>
            <a:endParaRPr lang="en-US" sz="500" dirty="0"/>
          </a:p>
          <a:p>
            <a:pPr marL="128585"/>
            <a:r>
              <a:rPr lang="en-US" sz="500" dirty="0"/>
              <a:t>G </a:t>
            </a:r>
            <a:r>
              <a:rPr lang="en-US" sz="500" dirty="0" smtClean="0"/>
              <a:t>171</a:t>
            </a:r>
            <a:endParaRPr lang="en-US" sz="500" dirty="0"/>
          </a:p>
          <a:p>
            <a:pPr marL="128585"/>
            <a:r>
              <a:rPr lang="en-US" sz="500" dirty="0"/>
              <a:t>B </a:t>
            </a:r>
            <a:r>
              <a:rPr lang="en-US" sz="500" dirty="0" smtClean="0"/>
              <a:t>219</a:t>
            </a:r>
            <a:endParaRPr lang="en-US" sz="500" dirty="0"/>
          </a:p>
        </p:txBody>
      </p:sp>
      <p:sp>
        <p:nvSpPr>
          <p:cNvPr id="7" name="Rectangle 6"/>
          <p:cNvSpPr/>
          <p:nvPr/>
        </p:nvSpPr>
        <p:spPr>
          <a:xfrm>
            <a:off x="10265207" y="1192912"/>
            <a:ext cx="446303" cy="465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Deep</a:t>
            </a:r>
            <a:br>
              <a:rPr lang="en-US" sz="500" b="1" dirty="0" smtClean="0"/>
            </a:br>
            <a:r>
              <a:rPr lang="en-US" sz="500" b="1" dirty="0" smtClean="0"/>
              <a:t>Purple</a:t>
            </a:r>
          </a:p>
          <a:p>
            <a:pPr marL="128585"/>
            <a:r>
              <a:rPr lang="en-US" sz="500" dirty="0"/>
              <a:t>R </a:t>
            </a:r>
            <a:r>
              <a:rPr lang="en-US" sz="500" dirty="0" smtClean="0"/>
              <a:t>43</a:t>
            </a:r>
            <a:endParaRPr lang="en-US" sz="500" dirty="0"/>
          </a:p>
          <a:p>
            <a:pPr marL="128585"/>
            <a:r>
              <a:rPr lang="en-US" sz="500" dirty="0"/>
              <a:t>G </a:t>
            </a:r>
            <a:r>
              <a:rPr lang="en-US" sz="500" dirty="0" smtClean="0"/>
              <a:t>10</a:t>
            </a:r>
            <a:endParaRPr lang="en-US" sz="500" dirty="0"/>
          </a:p>
          <a:p>
            <a:pPr marL="128585"/>
            <a:r>
              <a:rPr lang="en-US" sz="500" dirty="0"/>
              <a:t>B </a:t>
            </a:r>
            <a:r>
              <a:rPr lang="en-US" sz="500" dirty="0" smtClean="0"/>
              <a:t>61</a:t>
            </a:r>
            <a:endParaRPr lang="en-US" sz="500" dirty="0"/>
          </a:p>
        </p:txBody>
      </p:sp>
      <p:sp>
        <p:nvSpPr>
          <p:cNvPr id="8" name="Rectangle 7"/>
          <p:cNvSpPr/>
          <p:nvPr/>
        </p:nvSpPr>
        <p:spPr>
          <a:xfrm>
            <a:off x="10711509" y="1192912"/>
            <a:ext cx="446303" cy="4659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Tech</a:t>
            </a:r>
            <a:br>
              <a:rPr lang="en-US" sz="500" b="1" dirty="0" smtClean="0"/>
            </a:br>
            <a:r>
              <a:rPr lang="en-US" sz="500" b="1" dirty="0" smtClean="0"/>
              <a:t>Red</a:t>
            </a:r>
          </a:p>
          <a:p>
            <a:pPr marL="128585"/>
            <a:r>
              <a:rPr lang="en-US" sz="500" dirty="0"/>
              <a:t>R </a:t>
            </a:r>
            <a:r>
              <a:rPr lang="en-US" sz="500" dirty="0" smtClean="0"/>
              <a:t>255</a:t>
            </a:r>
            <a:endParaRPr lang="en-US" sz="500" dirty="0"/>
          </a:p>
          <a:p>
            <a:pPr marL="128585"/>
            <a:r>
              <a:rPr lang="en-US" sz="500" dirty="0"/>
              <a:t>G </a:t>
            </a:r>
            <a:r>
              <a:rPr lang="en-US" sz="500" dirty="0" smtClean="0"/>
              <a:t>48</a:t>
            </a:r>
            <a:endParaRPr lang="en-US" sz="500" dirty="0"/>
          </a:p>
          <a:p>
            <a:pPr marL="128585"/>
            <a:r>
              <a:rPr lang="en-US" sz="500" dirty="0"/>
              <a:t>B </a:t>
            </a:r>
            <a:r>
              <a:rPr lang="en-US" sz="500" dirty="0" smtClean="0"/>
              <a:t>76</a:t>
            </a:r>
            <a:endParaRPr lang="en-US" sz="500" dirty="0"/>
          </a:p>
        </p:txBody>
      </p:sp>
      <p:sp>
        <p:nvSpPr>
          <p:cNvPr id="10" name="Rectangle 9"/>
          <p:cNvSpPr/>
          <p:nvPr/>
        </p:nvSpPr>
        <p:spPr>
          <a:xfrm>
            <a:off x="11157812" y="1192912"/>
            <a:ext cx="446303" cy="46599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Zest</a:t>
            </a:r>
            <a:br>
              <a:rPr lang="en-US" sz="500" b="1" dirty="0" smtClean="0"/>
            </a:br>
            <a:r>
              <a:rPr lang="en-US" sz="500" b="1" dirty="0" smtClean="0"/>
              <a:t>Green</a:t>
            </a:r>
          </a:p>
          <a:p>
            <a:pPr marL="128585"/>
            <a:r>
              <a:rPr lang="en-US" sz="500" dirty="0"/>
              <a:t>R </a:t>
            </a:r>
            <a:r>
              <a:rPr lang="en-US" sz="500" dirty="0" smtClean="0"/>
              <a:t>149</a:t>
            </a:r>
            <a:endParaRPr lang="en-US" sz="500" dirty="0"/>
          </a:p>
          <a:p>
            <a:pPr marL="128585"/>
            <a:r>
              <a:rPr lang="en-US" sz="500" dirty="0"/>
              <a:t>G </a:t>
            </a:r>
            <a:r>
              <a:rPr lang="en-US" sz="500" dirty="0" smtClean="0"/>
              <a:t>230</a:t>
            </a:r>
            <a:endParaRPr lang="en-US" sz="500" dirty="0"/>
          </a:p>
          <a:p>
            <a:pPr marL="128585"/>
            <a:r>
              <a:rPr lang="en-US" sz="500" dirty="0"/>
              <a:t>B </a:t>
            </a:r>
            <a:r>
              <a:rPr lang="en-US" sz="500" dirty="0" smtClean="0"/>
              <a:t>22</a:t>
            </a:r>
            <a:endParaRPr lang="en-US" sz="500" dirty="0"/>
          </a:p>
        </p:txBody>
      </p:sp>
      <p:sp>
        <p:nvSpPr>
          <p:cNvPr id="11" name="Rectangle 10"/>
          <p:cNvSpPr/>
          <p:nvPr/>
        </p:nvSpPr>
        <p:spPr>
          <a:xfrm>
            <a:off x="9372602" y="1851457"/>
            <a:ext cx="446303" cy="465992"/>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3">
              <a:spcAft>
                <a:spcPts val="300"/>
              </a:spcAft>
            </a:pPr>
            <a:r>
              <a:rPr lang="en-US" sz="500" b="1" dirty="0"/>
              <a:t>Capgemini </a:t>
            </a:r>
            <a:r>
              <a:rPr lang="en-US" sz="500" b="1" dirty="0" smtClean="0"/>
              <a:t>Blue</a:t>
            </a:r>
            <a:r>
              <a:rPr lang="en-US" sz="500" dirty="0" smtClean="0"/>
              <a:t> (-50%)</a:t>
            </a:r>
            <a:endParaRPr lang="en-US" sz="500" dirty="0"/>
          </a:p>
          <a:p>
            <a:pPr marL="128585"/>
            <a:r>
              <a:rPr lang="en-US" sz="500" dirty="0"/>
              <a:t>R </a:t>
            </a:r>
            <a:r>
              <a:rPr lang="en-US" sz="500" dirty="0" smtClean="0"/>
              <a:t>128</a:t>
            </a:r>
            <a:endParaRPr lang="en-US" sz="500" dirty="0"/>
          </a:p>
          <a:p>
            <a:pPr marL="128585"/>
            <a:r>
              <a:rPr lang="en-US" sz="500" dirty="0"/>
              <a:t>G </a:t>
            </a:r>
            <a:r>
              <a:rPr lang="en-US" sz="500" dirty="0" smtClean="0"/>
              <a:t>184</a:t>
            </a:r>
            <a:endParaRPr lang="en-US" sz="500" dirty="0"/>
          </a:p>
          <a:p>
            <a:pPr marL="128585"/>
            <a:r>
              <a:rPr lang="en-US" sz="500" dirty="0"/>
              <a:t>B </a:t>
            </a:r>
            <a:r>
              <a:rPr lang="en-US" sz="500" dirty="0" smtClean="0"/>
              <a:t>214</a:t>
            </a:r>
            <a:endParaRPr lang="en-US" sz="500" dirty="0"/>
          </a:p>
        </p:txBody>
      </p:sp>
      <p:sp>
        <p:nvSpPr>
          <p:cNvPr id="12" name="Rectangle 11"/>
          <p:cNvSpPr/>
          <p:nvPr/>
        </p:nvSpPr>
        <p:spPr>
          <a:xfrm>
            <a:off x="9818904" y="1851457"/>
            <a:ext cx="446303" cy="465992"/>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3">
              <a:spcAft>
                <a:spcPts val="300"/>
              </a:spcAft>
            </a:pPr>
            <a:r>
              <a:rPr lang="en-US" sz="500" b="1" dirty="0" smtClean="0"/>
              <a:t>Vibrant</a:t>
            </a:r>
            <a:br>
              <a:rPr lang="en-US" sz="500" b="1" dirty="0" smtClean="0"/>
            </a:br>
            <a:r>
              <a:rPr lang="en-US" sz="500" b="1" dirty="0" smtClean="0"/>
              <a:t>Blue</a:t>
            </a:r>
            <a:r>
              <a:rPr lang="en-US" sz="500" dirty="0" smtClean="0"/>
              <a:t> </a:t>
            </a:r>
            <a:r>
              <a:rPr lang="en-US" sz="500" dirty="0"/>
              <a:t>(-50%)</a:t>
            </a:r>
          </a:p>
          <a:p>
            <a:pPr marL="128585"/>
            <a:r>
              <a:rPr lang="en-US" sz="500" dirty="0"/>
              <a:t>R </a:t>
            </a:r>
            <a:r>
              <a:rPr lang="en-US" sz="500" dirty="0" smtClean="0"/>
              <a:t>136</a:t>
            </a:r>
            <a:endParaRPr lang="en-US" sz="500" dirty="0"/>
          </a:p>
          <a:p>
            <a:pPr marL="128585"/>
            <a:r>
              <a:rPr lang="en-US" sz="500" dirty="0"/>
              <a:t>G </a:t>
            </a:r>
            <a:r>
              <a:rPr lang="en-US" sz="500" dirty="0" smtClean="0"/>
              <a:t>213</a:t>
            </a:r>
            <a:endParaRPr lang="en-US" sz="500" dirty="0"/>
          </a:p>
          <a:p>
            <a:pPr marL="128585"/>
            <a:r>
              <a:rPr lang="en-US" sz="500" dirty="0"/>
              <a:t>B </a:t>
            </a:r>
            <a:r>
              <a:rPr lang="en-US" sz="500" dirty="0" smtClean="0"/>
              <a:t>237</a:t>
            </a:r>
            <a:endParaRPr lang="en-US" sz="500" dirty="0"/>
          </a:p>
        </p:txBody>
      </p:sp>
      <p:sp>
        <p:nvSpPr>
          <p:cNvPr id="14" name="Rectangle 13"/>
          <p:cNvSpPr/>
          <p:nvPr/>
        </p:nvSpPr>
        <p:spPr>
          <a:xfrm>
            <a:off x="10265207" y="1851457"/>
            <a:ext cx="446303" cy="465992"/>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Bright</a:t>
            </a:r>
            <a:r>
              <a:rPr lang="en-US" sz="500" b="1" dirty="0"/>
              <a:t/>
            </a:r>
            <a:br>
              <a:rPr lang="en-US" sz="500" b="1" dirty="0"/>
            </a:br>
            <a:r>
              <a:rPr lang="en-US" sz="500" b="1" dirty="0"/>
              <a:t>Purple</a:t>
            </a:r>
          </a:p>
          <a:p>
            <a:pPr marL="128585"/>
            <a:r>
              <a:rPr lang="en-US" sz="500" dirty="0"/>
              <a:t>R </a:t>
            </a:r>
            <a:r>
              <a:rPr lang="en-US" sz="500" dirty="0" smtClean="0"/>
              <a:t>109</a:t>
            </a:r>
            <a:endParaRPr lang="en-US" sz="500" dirty="0"/>
          </a:p>
          <a:p>
            <a:pPr marL="128585"/>
            <a:r>
              <a:rPr lang="en-US" sz="500" dirty="0"/>
              <a:t>G </a:t>
            </a:r>
            <a:r>
              <a:rPr lang="en-US" sz="500" dirty="0" smtClean="0"/>
              <a:t>100</a:t>
            </a:r>
            <a:endParaRPr lang="en-US" sz="500" dirty="0"/>
          </a:p>
          <a:p>
            <a:pPr marL="128585"/>
            <a:r>
              <a:rPr lang="en-US" sz="500" dirty="0"/>
              <a:t>B </a:t>
            </a:r>
            <a:r>
              <a:rPr lang="en-US" sz="500" dirty="0" smtClean="0"/>
              <a:t>204</a:t>
            </a:r>
            <a:endParaRPr lang="en-US" sz="500" dirty="0"/>
          </a:p>
        </p:txBody>
      </p:sp>
      <p:sp>
        <p:nvSpPr>
          <p:cNvPr id="15" name="Rectangle 14"/>
          <p:cNvSpPr/>
          <p:nvPr/>
        </p:nvSpPr>
        <p:spPr>
          <a:xfrm>
            <a:off x="10711509" y="1851457"/>
            <a:ext cx="446303" cy="465992"/>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Orange</a:t>
            </a:r>
            <a:endParaRPr lang="en-US" sz="500" b="1" dirty="0"/>
          </a:p>
          <a:p>
            <a:pPr marL="128585"/>
            <a:r>
              <a:rPr lang="en-US" sz="500" dirty="0"/>
              <a:t>R </a:t>
            </a:r>
            <a:r>
              <a:rPr lang="en-US" sz="500" dirty="0" smtClean="0"/>
              <a:t>255</a:t>
            </a:r>
            <a:endParaRPr lang="en-US" sz="500" dirty="0"/>
          </a:p>
          <a:p>
            <a:pPr marL="128585"/>
            <a:r>
              <a:rPr lang="en-US" sz="500" dirty="0"/>
              <a:t>G </a:t>
            </a:r>
            <a:r>
              <a:rPr lang="en-US" sz="500" dirty="0" smtClean="0"/>
              <a:t>99</a:t>
            </a:r>
            <a:endParaRPr lang="en-US" sz="500" dirty="0"/>
          </a:p>
          <a:p>
            <a:pPr marL="128585"/>
            <a:r>
              <a:rPr lang="en-US" sz="500" dirty="0"/>
              <a:t>B </a:t>
            </a:r>
            <a:r>
              <a:rPr lang="en-US" sz="500" dirty="0" smtClean="0"/>
              <a:t>39</a:t>
            </a:r>
            <a:endParaRPr lang="en-US" sz="500" dirty="0"/>
          </a:p>
        </p:txBody>
      </p:sp>
      <p:sp>
        <p:nvSpPr>
          <p:cNvPr id="16" name="Rectangle 15"/>
          <p:cNvSpPr/>
          <p:nvPr/>
        </p:nvSpPr>
        <p:spPr>
          <a:xfrm>
            <a:off x="11157812" y="1851457"/>
            <a:ext cx="446303" cy="465992"/>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Bright</a:t>
            </a:r>
            <a:r>
              <a:rPr lang="en-US" sz="500" b="1" dirty="0"/>
              <a:t/>
            </a:r>
            <a:br>
              <a:rPr lang="en-US" sz="500" b="1" dirty="0"/>
            </a:br>
            <a:r>
              <a:rPr lang="en-US" sz="500" b="1" dirty="0"/>
              <a:t>Green</a:t>
            </a:r>
          </a:p>
          <a:p>
            <a:pPr marL="128585"/>
            <a:r>
              <a:rPr lang="en-US" sz="500" dirty="0"/>
              <a:t>R </a:t>
            </a:r>
            <a:r>
              <a:rPr lang="en-US" sz="500" dirty="0" smtClean="0"/>
              <a:t>200</a:t>
            </a:r>
            <a:endParaRPr lang="en-US" sz="500" dirty="0"/>
          </a:p>
          <a:p>
            <a:pPr marL="128585"/>
            <a:r>
              <a:rPr lang="en-US" sz="500" dirty="0"/>
              <a:t>G </a:t>
            </a:r>
            <a:r>
              <a:rPr lang="en-US" sz="500" dirty="0" smtClean="0"/>
              <a:t>255</a:t>
            </a:r>
            <a:endParaRPr lang="en-US" sz="500" dirty="0"/>
          </a:p>
          <a:p>
            <a:pPr marL="128585"/>
            <a:r>
              <a:rPr lang="en-US" sz="500" dirty="0"/>
              <a:t>B </a:t>
            </a:r>
            <a:r>
              <a:rPr lang="en-US" sz="500" dirty="0" smtClean="0"/>
              <a:t>22</a:t>
            </a:r>
            <a:endParaRPr lang="en-US" sz="500" dirty="0"/>
          </a:p>
        </p:txBody>
      </p:sp>
      <p:sp>
        <p:nvSpPr>
          <p:cNvPr id="17" name="Rectangle 16"/>
          <p:cNvSpPr/>
          <p:nvPr/>
        </p:nvSpPr>
        <p:spPr>
          <a:xfrm>
            <a:off x="10265207" y="2317449"/>
            <a:ext cx="446303" cy="465992"/>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Purple</a:t>
            </a:r>
            <a:endParaRPr lang="en-US" sz="500" b="1" dirty="0"/>
          </a:p>
          <a:p>
            <a:pPr marL="128585"/>
            <a:r>
              <a:rPr lang="en-US" sz="500" dirty="0"/>
              <a:t>R </a:t>
            </a:r>
            <a:r>
              <a:rPr lang="en-US" sz="500" dirty="0" smtClean="0"/>
              <a:t>126</a:t>
            </a:r>
            <a:endParaRPr lang="en-US" sz="500" dirty="0"/>
          </a:p>
          <a:p>
            <a:pPr marL="128585"/>
            <a:r>
              <a:rPr lang="en-US" sz="500" dirty="0"/>
              <a:t>G </a:t>
            </a:r>
            <a:r>
              <a:rPr lang="en-US" sz="500" dirty="0" smtClean="0"/>
              <a:t>57</a:t>
            </a:r>
            <a:endParaRPr lang="en-US" sz="500" dirty="0"/>
          </a:p>
          <a:p>
            <a:pPr marL="128585"/>
            <a:r>
              <a:rPr lang="en-US" sz="500" dirty="0"/>
              <a:t>B </a:t>
            </a:r>
            <a:r>
              <a:rPr lang="en-US" sz="500" dirty="0" smtClean="0"/>
              <a:t>186</a:t>
            </a:r>
            <a:endParaRPr lang="en-US" sz="500" dirty="0"/>
          </a:p>
        </p:txBody>
      </p:sp>
      <p:sp>
        <p:nvSpPr>
          <p:cNvPr id="18" name="Rectangle 17"/>
          <p:cNvSpPr/>
          <p:nvPr/>
        </p:nvSpPr>
        <p:spPr>
          <a:xfrm>
            <a:off x="11157812" y="2317449"/>
            <a:ext cx="446303" cy="465992"/>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Green</a:t>
            </a:r>
            <a:endParaRPr lang="en-US" sz="500" b="1" dirty="0"/>
          </a:p>
          <a:p>
            <a:pPr marL="128585"/>
            <a:r>
              <a:rPr lang="en-US" sz="500" dirty="0"/>
              <a:t>R </a:t>
            </a:r>
            <a:r>
              <a:rPr lang="en-US" sz="500" dirty="0" smtClean="0"/>
              <a:t>0</a:t>
            </a:r>
            <a:endParaRPr lang="en-US" sz="500" dirty="0"/>
          </a:p>
          <a:p>
            <a:pPr marL="128585"/>
            <a:r>
              <a:rPr lang="en-US" sz="500" dirty="0"/>
              <a:t>G </a:t>
            </a:r>
            <a:r>
              <a:rPr lang="en-US" sz="500" dirty="0" smtClean="0"/>
              <a:t>195</a:t>
            </a:r>
            <a:endParaRPr lang="en-US" sz="500" dirty="0"/>
          </a:p>
          <a:p>
            <a:pPr marL="128585"/>
            <a:r>
              <a:rPr lang="en-US" sz="500" dirty="0"/>
              <a:t>B </a:t>
            </a:r>
            <a:r>
              <a:rPr lang="en-US" sz="500" dirty="0" smtClean="0"/>
              <a:t>123</a:t>
            </a:r>
            <a:endParaRPr lang="en-US" sz="500" dirty="0"/>
          </a:p>
        </p:txBody>
      </p:sp>
      <p:sp>
        <p:nvSpPr>
          <p:cNvPr id="19" name="Rectangle 18"/>
          <p:cNvSpPr/>
          <p:nvPr/>
        </p:nvSpPr>
        <p:spPr>
          <a:xfrm>
            <a:off x="11157812" y="3711688"/>
            <a:ext cx="446303" cy="465992"/>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Dark</a:t>
            </a:r>
            <a:r>
              <a:rPr lang="en-US" sz="500" b="1" dirty="0"/>
              <a:t/>
            </a:r>
            <a:br>
              <a:rPr lang="en-US" sz="500" b="1" dirty="0"/>
            </a:br>
            <a:r>
              <a:rPr lang="en-US" sz="500" b="1" dirty="0"/>
              <a:t>Green</a:t>
            </a:r>
          </a:p>
          <a:p>
            <a:pPr marL="128585"/>
            <a:r>
              <a:rPr lang="en-US" sz="500" dirty="0"/>
              <a:t>R </a:t>
            </a:r>
            <a:r>
              <a:rPr lang="en-US" sz="500" dirty="0" smtClean="0"/>
              <a:t>21</a:t>
            </a:r>
            <a:endParaRPr lang="en-US" sz="500" dirty="0"/>
          </a:p>
          <a:p>
            <a:pPr marL="128585"/>
            <a:r>
              <a:rPr lang="en-US" sz="500" dirty="0"/>
              <a:t>G </a:t>
            </a:r>
            <a:r>
              <a:rPr lang="en-US" sz="500" dirty="0" smtClean="0"/>
              <a:t>99</a:t>
            </a:r>
            <a:endParaRPr lang="en-US" sz="500" dirty="0"/>
          </a:p>
          <a:p>
            <a:pPr marL="128585"/>
            <a:r>
              <a:rPr lang="en-US" sz="500" dirty="0"/>
              <a:t>B </a:t>
            </a:r>
            <a:r>
              <a:rPr lang="en-US" sz="500" dirty="0" smtClean="0"/>
              <a:t>107</a:t>
            </a:r>
            <a:endParaRPr lang="en-US" sz="500" dirty="0"/>
          </a:p>
        </p:txBody>
      </p:sp>
      <p:sp>
        <p:nvSpPr>
          <p:cNvPr id="20" name="Rectangle 19"/>
          <p:cNvSpPr/>
          <p:nvPr/>
        </p:nvSpPr>
        <p:spPr>
          <a:xfrm>
            <a:off x="11157812" y="3247564"/>
            <a:ext cx="446303" cy="465992"/>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Aqua</a:t>
            </a:r>
            <a:endParaRPr lang="en-US" sz="500" b="1" dirty="0"/>
          </a:p>
          <a:p>
            <a:pPr marL="128585"/>
            <a:r>
              <a:rPr lang="en-US" sz="500" dirty="0"/>
              <a:t>R </a:t>
            </a:r>
            <a:r>
              <a:rPr lang="en-US" sz="500" dirty="0" smtClean="0"/>
              <a:t>15</a:t>
            </a:r>
            <a:endParaRPr lang="en-US" sz="500" dirty="0"/>
          </a:p>
          <a:p>
            <a:pPr marL="128585"/>
            <a:r>
              <a:rPr lang="en-US" sz="500" dirty="0"/>
              <a:t>G </a:t>
            </a:r>
            <a:r>
              <a:rPr lang="en-US" sz="500" dirty="0" smtClean="0"/>
              <a:t>153</a:t>
            </a:r>
            <a:endParaRPr lang="en-US" sz="500" dirty="0"/>
          </a:p>
          <a:p>
            <a:pPr marL="128585"/>
            <a:r>
              <a:rPr lang="en-US" sz="500" dirty="0"/>
              <a:t>B </a:t>
            </a:r>
            <a:r>
              <a:rPr lang="en-US" sz="500" dirty="0" smtClean="0"/>
              <a:t>156</a:t>
            </a:r>
            <a:endParaRPr lang="en-US" sz="500" dirty="0"/>
          </a:p>
        </p:txBody>
      </p:sp>
      <p:sp>
        <p:nvSpPr>
          <p:cNvPr id="21" name="Rectangle 20"/>
          <p:cNvSpPr/>
          <p:nvPr/>
        </p:nvSpPr>
        <p:spPr>
          <a:xfrm>
            <a:off x="11157812" y="2783440"/>
            <a:ext cx="446303" cy="465992"/>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Bright</a:t>
            </a:r>
            <a:r>
              <a:rPr lang="en-US" sz="500" b="1" dirty="0"/>
              <a:t/>
            </a:r>
            <a:br>
              <a:rPr lang="en-US" sz="500" b="1" dirty="0"/>
            </a:br>
            <a:r>
              <a:rPr lang="en-US" sz="500" b="1" dirty="0" smtClean="0"/>
              <a:t>Aqua</a:t>
            </a:r>
            <a:endParaRPr lang="en-US" sz="500" b="1" dirty="0"/>
          </a:p>
          <a:p>
            <a:pPr marL="128585"/>
            <a:r>
              <a:rPr lang="en-US" sz="500" dirty="0"/>
              <a:t>R </a:t>
            </a:r>
            <a:r>
              <a:rPr lang="en-US" sz="500" dirty="0" smtClean="0"/>
              <a:t>1</a:t>
            </a:r>
            <a:endParaRPr lang="en-US" sz="500" dirty="0"/>
          </a:p>
          <a:p>
            <a:pPr marL="128585"/>
            <a:r>
              <a:rPr lang="en-US" sz="500" dirty="0"/>
              <a:t>G </a:t>
            </a:r>
            <a:r>
              <a:rPr lang="en-US" sz="500" dirty="0" smtClean="0"/>
              <a:t>209</a:t>
            </a:r>
            <a:endParaRPr lang="en-US" sz="500" dirty="0"/>
          </a:p>
          <a:p>
            <a:pPr marL="128585"/>
            <a:r>
              <a:rPr lang="en-US" sz="500" dirty="0"/>
              <a:t>B </a:t>
            </a:r>
            <a:r>
              <a:rPr lang="en-US" sz="500" dirty="0" smtClean="0"/>
              <a:t>208</a:t>
            </a:r>
            <a:endParaRPr lang="en-US" sz="500" dirty="0"/>
          </a:p>
        </p:txBody>
      </p:sp>
      <p:sp>
        <p:nvSpPr>
          <p:cNvPr id="22" name="Rectangle 21"/>
          <p:cNvSpPr/>
          <p:nvPr/>
        </p:nvSpPr>
        <p:spPr>
          <a:xfrm>
            <a:off x="10711509" y="2317449"/>
            <a:ext cx="446303" cy="465992"/>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Peach</a:t>
            </a:r>
          </a:p>
          <a:p>
            <a:pPr marL="128585"/>
            <a:r>
              <a:rPr lang="en-US" sz="500" dirty="0"/>
              <a:t>R 255</a:t>
            </a:r>
          </a:p>
          <a:p>
            <a:pPr marL="128585"/>
            <a:r>
              <a:rPr lang="en-US" sz="500" dirty="0"/>
              <a:t>G 126</a:t>
            </a:r>
          </a:p>
          <a:p>
            <a:pPr marL="128585"/>
            <a:r>
              <a:rPr lang="en-US" sz="500" dirty="0"/>
              <a:t>B 131</a:t>
            </a:r>
          </a:p>
        </p:txBody>
      </p:sp>
      <p:sp>
        <p:nvSpPr>
          <p:cNvPr id="23" name="Rectangle 22"/>
          <p:cNvSpPr/>
          <p:nvPr/>
        </p:nvSpPr>
        <p:spPr>
          <a:xfrm>
            <a:off x="10711509" y="2783440"/>
            <a:ext cx="446303" cy="465992"/>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Light</a:t>
            </a:r>
            <a:br>
              <a:rPr lang="en-US" sz="500" b="1" dirty="0" smtClean="0"/>
            </a:br>
            <a:r>
              <a:rPr lang="en-US" sz="500" b="1" dirty="0" smtClean="0"/>
              <a:t>Claret</a:t>
            </a:r>
            <a:endParaRPr lang="en-US" sz="500" b="1" dirty="0"/>
          </a:p>
          <a:p>
            <a:pPr marL="128585"/>
            <a:r>
              <a:rPr lang="en-US" sz="500" dirty="0"/>
              <a:t>R </a:t>
            </a:r>
            <a:r>
              <a:rPr lang="en-US" sz="500" dirty="0" smtClean="0"/>
              <a:t>203</a:t>
            </a:r>
            <a:endParaRPr lang="en-US" sz="500" dirty="0"/>
          </a:p>
          <a:p>
            <a:pPr marL="128585"/>
            <a:r>
              <a:rPr lang="en-US" sz="500" dirty="0"/>
              <a:t>G </a:t>
            </a:r>
            <a:r>
              <a:rPr lang="en-US" sz="500" dirty="0" smtClean="0"/>
              <a:t>41</a:t>
            </a:r>
            <a:endParaRPr lang="en-US" sz="500" dirty="0"/>
          </a:p>
          <a:p>
            <a:pPr marL="128585"/>
            <a:r>
              <a:rPr lang="en-US" sz="500" dirty="0"/>
              <a:t>B </a:t>
            </a:r>
            <a:r>
              <a:rPr lang="en-US" sz="500" dirty="0" smtClean="0"/>
              <a:t>128</a:t>
            </a:r>
            <a:endParaRPr lang="en-US" sz="500" dirty="0"/>
          </a:p>
        </p:txBody>
      </p:sp>
      <p:sp>
        <p:nvSpPr>
          <p:cNvPr id="24" name="Rectangle 23"/>
          <p:cNvSpPr/>
          <p:nvPr/>
        </p:nvSpPr>
        <p:spPr>
          <a:xfrm>
            <a:off x="10711509" y="3247564"/>
            <a:ext cx="446303" cy="465992"/>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Claret</a:t>
            </a:r>
            <a:endParaRPr lang="en-US" sz="500" b="1" dirty="0"/>
          </a:p>
          <a:p>
            <a:pPr marL="128585"/>
            <a:r>
              <a:rPr lang="en-US" sz="500" dirty="0"/>
              <a:t>R </a:t>
            </a:r>
            <a:r>
              <a:rPr lang="en-US" sz="500" dirty="0" smtClean="0"/>
              <a:t>134</a:t>
            </a:r>
            <a:endParaRPr lang="en-US" sz="500" dirty="0"/>
          </a:p>
          <a:p>
            <a:pPr marL="128585"/>
            <a:r>
              <a:rPr lang="en-US" sz="500" dirty="0"/>
              <a:t>G </a:t>
            </a:r>
            <a:r>
              <a:rPr lang="en-US" sz="500" dirty="0" smtClean="0"/>
              <a:t>8</a:t>
            </a:r>
            <a:endParaRPr lang="en-US" sz="500" dirty="0"/>
          </a:p>
          <a:p>
            <a:pPr marL="128585"/>
            <a:r>
              <a:rPr lang="en-US" sz="500" dirty="0"/>
              <a:t>B </a:t>
            </a:r>
            <a:r>
              <a:rPr lang="en-US" sz="500" dirty="0" smtClean="0"/>
              <a:t>100</a:t>
            </a:r>
            <a:endParaRPr lang="en-US" sz="500" dirty="0"/>
          </a:p>
        </p:txBody>
      </p:sp>
      <p:sp>
        <p:nvSpPr>
          <p:cNvPr id="25" name="Rectangle 24"/>
          <p:cNvSpPr/>
          <p:nvPr/>
        </p:nvSpPr>
        <p:spPr>
          <a:xfrm>
            <a:off x="9372602" y="1048709"/>
            <a:ext cx="470081" cy="126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800" b="1" dirty="0" smtClean="0">
                <a:solidFill>
                  <a:schemeClr val="tx2"/>
                </a:solidFill>
              </a:rPr>
              <a:t>Primary</a:t>
            </a:r>
            <a:endParaRPr lang="en-US" sz="800" b="1" dirty="0">
              <a:solidFill>
                <a:schemeClr val="tx2"/>
              </a:solidFill>
            </a:endParaRPr>
          </a:p>
        </p:txBody>
      </p:sp>
      <p:sp>
        <p:nvSpPr>
          <p:cNvPr id="26" name="Rectangle 25"/>
          <p:cNvSpPr/>
          <p:nvPr/>
        </p:nvSpPr>
        <p:spPr>
          <a:xfrm>
            <a:off x="9372601" y="1708281"/>
            <a:ext cx="697307" cy="126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800" b="1" dirty="0" smtClean="0">
                <a:solidFill>
                  <a:schemeClr val="tx2"/>
                </a:solidFill>
              </a:rPr>
              <a:t>Infographic</a:t>
            </a:r>
            <a:endParaRPr lang="en-US" sz="800" b="1" dirty="0">
              <a:solidFill>
                <a:schemeClr val="tx2"/>
              </a:solidFill>
            </a:endParaRPr>
          </a:p>
        </p:txBody>
      </p:sp>
      <p:sp>
        <p:nvSpPr>
          <p:cNvPr id="27" name="Rectangle 26"/>
          <p:cNvSpPr/>
          <p:nvPr/>
        </p:nvSpPr>
        <p:spPr>
          <a:xfrm>
            <a:off x="10265207" y="1048709"/>
            <a:ext cx="622767" cy="126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800" b="1" dirty="0" smtClean="0">
                <a:solidFill>
                  <a:schemeClr val="tx2"/>
                </a:solidFill>
              </a:rPr>
              <a:t>Secondary</a:t>
            </a:r>
            <a:endParaRPr lang="en-US" sz="800" b="1" dirty="0">
              <a:solidFill>
                <a:schemeClr val="tx2"/>
              </a:solidFill>
            </a:endParaRPr>
          </a:p>
        </p:txBody>
      </p:sp>
      <p:sp>
        <p:nvSpPr>
          <p:cNvPr id="28" name="Rectangle 27"/>
          <p:cNvSpPr/>
          <p:nvPr/>
        </p:nvSpPr>
        <p:spPr>
          <a:xfrm>
            <a:off x="10265207" y="2783440"/>
            <a:ext cx="446303" cy="465992"/>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Dark</a:t>
            </a:r>
            <a:r>
              <a:rPr lang="en-US" sz="500" b="1" dirty="0"/>
              <a:t/>
            </a:r>
            <a:br>
              <a:rPr lang="en-US" sz="500" b="1" dirty="0"/>
            </a:br>
            <a:r>
              <a:rPr lang="en-US" sz="500" b="1" dirty="0"/>
              <a:t>Purple</a:t>
            </a:r>
          </a:p>
          <a:p>
            <a:pPr marL="128585"/>
            <a:r>
              <a:rPr lang="en-US" sz="500" dirty="0"/>
              <a:t>R </a:t>
            </a:r>
            <a:r>
              <a:rPr lang="en-US" sz="500" dirty="0" smtClean="0"/>
              <a:t>71</a:t>
            </a:r>
            <a:endParaRPr lang="en-US" sz="500" dirty="0"/>
          </a:p>
          <a:p>
            <a:pPr marL="128585"/>
            <a:r>
              <a:rPr lang="en-US" sz="500" dirty="0"/>
              <a:t>G </a:t>
            </a:r>
            <a:r>
              <a:rPr lang="en-US" sz="500" dirty="0" smtClean="0"/>
              <a:t>1</a:t>
            </a:r>
            <a:endParaRPr lang="en-US" sz="500" dirty="0"/>
          </a:p>
          <a:p>
            <a:pPr marL="128585"/>
            <a:r>
              <a:rPr lang="en-US" sz="500" dirty="0"/>
              <a:t>B </a:t>
            </a:r>
            <a:r>
              <a:rPr lang="en-US" sz="500" dirty="0" smtClean="0"/>
              <a:t>167</a:t>
            </a:r>
            <a:endParaRPr lang="en-US" sz="500" dirty="0"/>
          </a:p>
        </p:txBody>
      </p:sp>
      <p:sp>
        <p:nvSpPr>
          <p:cNvPr id="29" name="Rectangle 27">
            <a:hlinkClick r:id="rId29"/>
            <a:extLst>
              <a:ext uri="{FF2B5EF4-FFF2-40B4-BE49-F238E27FC236}">
                <a16:creationId xmlns:a16="http://schemas.microsoft.com/office/drawing/2014/main" xmlns="" id="{F376ABD1-4930-42EB-9A73-9A9C7C6BF2D3}"/>
              </a:ext>
            </a:extLst>
          </p:cNvPr>
          <p:cNvSpPr/>
          <p:nvPr/>
        </p:nvSpPr>
        <p:spPr>
          <a:xfrm>
            <a:off x="324860" y="4877334"/>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smtClean="0">
                <a:solidFill>
                  <a:srgbClr val="00458D"/>
                </a:solidFill>
                <a:latin typeface="+mj-lt"/>
                <a:cs typeface="Arial" panose="020B0604020202020204" pitchFamily="34" charset="0"/>
              </a:rPr>
              <a:t>Advance PL/SQL </a:t>
            </a:r>
            <a:endParaRPr lang="en-US" sz="800" kern="0" dirty="0">
              <a:solidFill>
                <a:srgbClr val="00458D"/>
              </a:solidFill>
              <a:latin typeface="+mj-lt"/>
              <a:cs typeface="Arial" panose="020B0604020202020204" pitchFamily="34" charset="0"/>
            </a:endParaRPr>
          </a:p>
        </p:txBody>
      </p:sp>
      <p:sp>
        <p:nvSpPr>
          <p:cNvPr id="30" name="Retângulo 43">
            <a:extLst>
              <a:ext uri="{FF2B5EF4-FFF2-40B4-BE49-F238E27FC236}">
                <a16:creationId xmlns:a16="http://schemas.microsoft.com/office/drawing/2014/main" xmlns="" id="{834ADCB4-BFB1-450D-8F6D-64217F4CD92C}"/>
              </a:ext>
            </a:extLst>
          </p:cNvPr>
          <p:cNvSpPr/>
          <p:nvPr/>
        </p:nvSpPr>
        <p:spPr>
          <a:xfrm>
            <a:off x="3316376" y="4877121"/>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22008702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Lst>
  <p:timing>
    <p:tnLst>
      <p:par>
        <p:cTn id="1" dur="indefinite" restart="never" nodeType="tmRoot"/>
      </p:par>
    </p:tnLst>
  </p:timing>
  <p:hf sldNum="0" hdr="0" dt="0"/>
  <p:txStyles>
    <p:titleStyle>
      <a:lvl1pPr algn="l" defTabSz="685783"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783" rtl="0" eaLnBrk="1" latinLnBrk="0" hangingPunct="1">
        <a:lnSpc>
          <a:spcPts val="1650"/>
        </a:lnSpc>
        <a:spcBef>
          <a:spcPts val="0"/>
        </a:spcBef>
        <a:spcAft>
          <a:spcPts val="450"/>
        </a:spcAft>
        <a:buFont typeface="Arial" panose="020B0604020202020204" pitchFamily="34" charset="0"/>
        <a:buNone/>
        <a:defRPr sz="1400" kern="1200">
          <a:solidFill>
            <a:schemeClr val="tx1"/>
          </a:solidFill>
          <a:latin typeface="+mn-lt"/>
          <a:ea typeface="+mn-ea"/>
          <a:cs typeface="+mn-cs"/>
        </a:defRPr>
      </a:lvl1pPr>
      <a:lvl2pPr marL="175018" indent="-171446" algn="l" defTabSz="685783" rtl="0" eaLnBrk="1" latinLnBrk="0" hangingPunct="1">
        <a:lnSpc>
          <a:spcPts val="1500"/>
        </a:lnSpc>
        <a:spcBef>
          <a:spcPts val="0"/>
        </a:spcBef>
        <a:spcAft>
          <a:spcPts val="45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342892" indent="-167875" algn="l" defTabSz="685783" rtl="0" eaLnBrk="1" latinLnBrk="0" hangingPunct="1">
        <a:lnSpc>
          <a:spcPts val="1200"/>
        </a:lnSpc>
        <a:spcBef>
          <a:spcPts val="0"/>
        </a:spcBef>
        <a:spcAft>
          <a:spcPts val="450"/>
        </a:spcAft>
        <a:buClr>
          <a:schemeClr val="accent1"/>
        </a:buClr>
        <a:buFont typeface="Arial" panose="020B0604020202020204" pitchFamily="34" charset="0"/>
        <a:buChar char="•"/>
        <a:defRPr sz="1100" kern="1200">
          <a:solidFill>
            <a:schemeClr val="tx1"/>
          </a:solidFill>
          <a:latin typeface="+mn-lt"/>
          <a:ea typeface="+mn-ea"/>
          <a:cs typeface="+mn-cs"/>
        </a:defRPr>
      </a:lvl3pPr>
      <a:lvl4pPr marL="517909" indent="-175018"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sz="90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pt-PT"/>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emf"/></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www.sap.com/" TargetMode="External"/><Relationship Id="rId2" Type="http://schemas.openxmlformats.org/officeDocument/2006/relationships/hyperlink" Target="http://help.sap.com/"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5.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2"/>
          <p:cNvSpPr>
            <a:spLocks/>
          </p:cNvSpPr>
          <p:nvPr/>
        </p:nvSpPr>
        <p:spPr bwMode="auto">
          <a:xfrm>
            <a:off x="1875513" y="1985431"/>
            <a:ext cx="6324903" cy="874501"/>
          </a:xfrm>
          <a:prstGeom prst="rect">
            <a:avLst/>
          </a:prstGeom>
          <a:noFill/>
          <a:ln w="9525">
            <a:noFill/>
            <a:miter lim="800000"/>
            <a:headEnd/>
            <a:tailEnd/>
          </a:ln>
        </p:spPr>
        <p:txBody>
          <a:bodyPr/>
          <a:lstStyle/>
          <a:p>
            <a:pPr marL="457200" lvl="1">
              <a:spcBef>
                <a:spcPct val="20000"/>
              </a:spcBef>
              <a:buSzPct val="100000"/>
              <a:defRPr/>
            </a:pPr>
            <a:r>
              <a:rPr lang="en-US" sz="2400" smtClean="0"/>
              <a:t>Taxes on Sales and Purchases</a:t>
            </a:r>
            <a:endParaRPr lang="en-US" sz="2400" dirty="0"/>
          </a:p>
        </p:txBody>
      </p:sp>
    </p:spTree>
    <p:extLst>
      <p:ext uri="{BB962C8B-B14F-4D97-AF65-F5344CB8AC3E}">
        <p14:creationId xmlns:p14="http://schemas.microsoft.com/office/powerpoint/2010/main" xmlns="" val="507415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pPr>
              <a:defRPr/>
            </a:pPr>
            <a:r>
              <a:rPr lang="en-US" sz="2800" smtClean="0"/>
              <a:t>Taxes on Sales and Purchase</a:t>
            </a:r>
          </a:p>
        </p:txBody>
      </p:sp>
      <p:sp>
        <p:nvSpPr>
          <p:cNvPr id="2" name="Rectangle 1"/>
          <p:cNvSpPr/>
          <p:nvPr/>
        </p:nvSpPr>
        <p:spPr>
          <a:xfrm>
            <a:off x="697831" y="782053"/>
            <a:ext cx="8025063" cy="3016210"/>
          </a:xfrm>
          <a:prstGeom prst="rect">
            <a:avLst/>
          </a:prstGeom>
        </p:spPr>
        <p:txBody>
          <a:bodyPr wrap="square">
            <a:spAutoFit/>
          </a:bodyPr>
          <a:lstStyle/>
          <a:p>
            <a:pPr marL="609600" indent="-609600">
              <a:buFontTx/>
              <a:buNone/>
            </a:pPr>
            <a:r>
              <a:rPr lang="en-US" sz="2000" b="1" u="sng" dirty="0">
                <a:latin typeface="Arial" pitchFamily="34" charset="0"/>
                <a:cs typeface="Arial" pitchFamily="34" charset="0"/>
              </a:rPr>
              <a:t>Process </a:t>
            </a:r>
            <a:r>
              <a:rPr lang="en-US" sz="2000" b="1" u="sng" dirty="0" smtClean="0">
                <a:latin typeface="Arial" pitchFamily="34" charset="0"/>
                <a:cs typeface="Arial" pitchFamily="34" charset="0"/>
              </a:rPr>
              <a:t>Description</a:t>
            </a:r>
          </a:p>
          <a:p>
            <a:pPr marL="609600" indent="-609600">
              <a:buFontTx/>
              <a:buNone/>
            </a:pPr>
            <a:endParaRPr lang="en-US" sz="2000" b="1" u="sng" dirty="0">
              <a:latin typeface="Arial" pitchFamily="34" charset="0"/>
              <a:cs typeface="Arial" pitchFamily="34" charset="0"/>
            </a:endParaRPr>
          </a:p>
          <a:p>
            <a:pPr marL="609600" indent="-609600">
              <a:buFontTx/>
              <a:buNone/>
            </a:pPr>
            <a:r>
              <a:rPr lang="en-US" sz="2000" dirty="0">
                <a:latin typeface="Arial" pitchFamily="34" charset="0"/>
                <a:cs typeface="Arial" pitchFamily="34" charset="0"/>
              </a:rPr>
              <a:t> </a:t>
            </a:r>
            <a:r>
              <a:rPr lang="en-US" sz="2000" b="1" dirty="0" smtClean="0">
                <a:latin typeface="Arial" pitchFamily="34" charset="0"/>
                <a:cs typeface="Arial" pitchFamily="34" charset="0"/>
              </a:rPr>
              <a:t>3. GL </a:t>
            </a:r>
            <a:r>
              <a:rPr lang="en-US" sz="2000" b="1" dirty="0">
                <a:latin typeface="Arial" pitchFamily="34" charset="0"/>
                <a:cs typeface="Arial" pitchFamily="34" charset="0"/>
              </a:rPr>
              <a:t>account – </a:t>
            </a:r>
            <a:r>
              <a:rPr lang="en-US" sz="2000" b="1" dirty="0" smtClean="0">
                <a:latin typeface="Arial" pitchFamily="34" charset="0"/>
                <a:cs typeface="Arial" pitchFamily="34" charset="0"/>
              </a:rPr>
              <a:t>Tax </a:t>
            </a:r>
            <a:r>
              <a:rPr lang="en-US" sz="2000" b="1" dirty="0">
                <a:latin typeface="Arial" pitchFamily="34" charset="0"/>
                <a:cs typeface="Arial" pitchFamily="34" charset="0"/>
              </a:rPr>
              <a:t>C</a:t>
            </a:r>
            <a:r>
              <a:rPr lang="en-US" sz="2000" b="1" dirty="0" smtClean="0">
                <a:latin typeface="Arial" pitchFamily="34" charset="0"/>
                <a:cs typeface="Arial" pitchFamily="34" charset="0"/>
              </a:rPr>
              <a:t>ategory</a:t>
            </a:r>
            <a:endParaRPr lang="en-US" sz="2000" dirty="0" smtClean="0">
              <a:latin typeface="Arial" pitchFamily="34" charset="0"/>
              <a:cs typeface="Arial" pitchFamily="34" charset="0"/>
            </a:endParaRPr>
          </a:p>
          <a:p>
            <a:pPr marL="609600" indent="-609600">
              <a:buFontTx/>
              <a:buNone/>
            </a:pPr>
            <a:endParaRPr lang="en-US" sz="2000" dirty="0">
              <a:latin typeface="Arial" pitchFamily="34" charset="0"/>
              <a:cs typeface="Arial" pitchFamily="34" charset="0"/>
            </a:endParaRPr>
          </a:p>
          <a:p>
            <a:pPr marL="609600" indent="-609600">
              <a:buFontTx/>
              <a:buNone/>
            </a:pPr>
            <a:r>
              <a:rPr lang="en-US" sz="1800" dirty="0" smtClean="0">
                <a:latin typeface="Arial" pitchFamily="34" charset="0"/>
                <a:cs typeface="Arial" pitchFamily="34" charset="0"/>
              </a:rPr>
              <a:t>	We </a:t>
            </a:r>
            <a:r>
              <a:rPr lang="en-US" sz="1800" dirty="0">
                <a:latin typeface="Arial" pitchFamily="34" charset="0"/>
                <a:cs typeface="Arial" pitchFamily="34" charset="0"/>
              </a:rPr>
              <a:t>define the tax accounts to automatically post the tax amount to the </a:t>
            </a:r>
            <a:r>
              <a:rPr lang="en-US" sz="1800" dirty="0" smtClean="0">
                <a:latin typeface="Arial" pitchFamily="34" charset="0"/>
                <a:cs typeface="Arial" pitchFamily="34" charset="0"/>
              </a:rPr>
              <a:t>GL account</a:t>
            </a:r>
            <a:r>
              <a:rPr lang="en-US" sz="1800" dirty="0">
                <a:latin typeface="Arial" pitchFamily="34" charset="0"/>
                <a:cs typeface="Arial" pitchFamily="34" charset="0"/>
              </a:rPr>
              <a:t>. In this account, we enter the Tax category by entering on of the following  indicator :-</a:t>
            </a:r>
          </a:p>
          <a:p>
            <a:pPr marL="609600" indent="-609600">
              <a:buFontTx/>
              <a:buNone/>
            </a:pPr>
            <a:endParaRPr lang="en-US" sz="1800" dirty="0">
              <a:latin typeface="Arial" pitchFamily="34" charset="0"/>
              <a:cs typeface="Arial" pitchFamily="34" charset="0"/>
            </a:endParaRPr>
          </a:p>
          <a:p>
            <a:pPr marL="609600" indent="-609600"/>
            <a:r>
              <a:rPr lang="en-US" sz="1800" dirty="0">
                <a:latin typeface="Arial" pitchFamily="34" charset="0"/>
                <a:cs typeface="Arial" pitchFamily="34" charset="0"/>
              </a:rPr>
              <a:t> &lt; for input tax</a:t>
            </a:r>
          </a:p>
          <a:p>
            <a:pPr marL="609600" indent="-609600"/>
            <a:r>
              <a:rPr lang="en-US" sz="1800" dirty="0">
                <a:latin typeface="Arial" pitchFamily="34" charset="0"/>
                <a:cs typeface="Arial" pitchFamily="34" charset="0"/>
              </a:rPr>
              <a:t> &gt; for output tax</a:t>
            </a:r>
          </a:p>
        </p:txBody>
      </p:sp>
    </p:spTree>
    <p:extLst>
      <p:ext uri="{BB962C8B-B14F-4D97-AF65-F5344CB8AC3E}">
        <p14:creationId xmlns:p14="http://schemas.microsoft.com/office/powerpoint/2010/main" xmlns="" val="630789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en-US" sz="2800" smtClean="0"/>
              <a:t>Taxes on Sales and Purchase</a:t>
            </a:r>
          </a:p>
        </p:txBody>
      </p:sp>
      <p:grpSp>
        <p:nvGrpSpPr>
          <p:cNvPr id="15364" name="Group 6"/>
          <p:cNvGrpSpPr>
            <a:grpSpLocks noChangeAspect="1"/>
          </p:cNvGrpSpPr>
          <p:nvPr/>
        </p:nvGrpSpPr>
        <p:grpSpPr bwMode="auto">
          <a:xfrm>
            <a:off x="668871" y="1453812"/>
            <a:ext cx="7239233" cy="3066535"/>
            <a:chOff x="384" y="1236"/>
            <a:chExt cx="3752" cy="2379"/>
          </a:xfrm>
        </p:grpSpPr>
        <p:sp>
          <p:nvSpPr>
            <p:cNvPr id="15366" name="AutoShape 5"/>
            <p:cNvSpPr>
              <a:spLocks noChangeAspect="1" noChangeArrowheads="1" noTextEdit="1"/>
            </p:cNvSpPr>
            <p:nvPr/>
          </p:nvSpPr>
          <p:spPr bwMode="auto">
            <a:xfrm>
              <a:off x="384" y="1236"/>
              <a:ext cx="3744" cy="2364"/>
            </a:xfrm>
            <a:prstGeom prst="rect">
              <a:avLst/>
            </a:prstGeom>
            <a:noFill/>
            <a:ln w="9525">
              <a:noFill/>
              <a:miter lim="800000"/>
              <a:headEnd/>
              <a:tailEnd/>
            </a:ln>
          </p:spPr>
          <p:txBody>
            <a:bodyPr/>
            <a:lstStyle/>
            <a:p>
              <a:endParaRPr lang="en-US"/>
            </a:p>
          </p:txBody>
        </p:sp>
        <p:sp>
          <p:nvSpPr>
            <p:cNvPr id="15367" name="Rectangle 7"/>
            <p:cNvSpPr>
              <a:spLocks noChangeArrowheads="1"/>
            </p:cNvSpPr>
            <p:nvPr/>
          </p:nvSpPr>
          <p:spPr bwMode="auto">
            <a:xfrm>
              <a:off x="384" y="1236"/>
              <a:ext cx="3752" cy="2371"/>
            </a:xfrm>
            <a:prstGeom prst="rect">
              <a:avLst/>
            </a:prstGeom>
            <a:solidFill>
              <a:srgbClr val="FFFFFF"/>
            </a:solidFill>
            <a:ln w="38100">
              <a:solidFill>
                <a:schemeClr val="tx1"/>
              </a:solidFill>
              <a:miter lim="800000"/>
              <a:headEnd/>
              <a:tailEnd/>
            </a:ln>
          </p:spPr>
          <p:txBody>
            <a:bodyPr/>
            <a:lstStyle/>
            <a:p>
              <a:endParaRPr lang="en-US"/>
            </a:p>
          </p:txBody>
        </p:sp>
        <p:pic>
          <p:nvPicPr>
            <p:cNvPr id="15368" name="Picture 8"/>
            <p:cNvPicPr>
              <a:picLocks noChangeAspect="1" noChangeArrowheads="1"/>
            </p:cNvPicPr>
            <p:nvPr/>
          </p:nvPicPr>
          <p:blipFill>
            <a:blip r:embed="rId2" cstate="print"/>
            <a:srcRect/>
            <a:stretch>
              <a:fillRect/>
            </a:stretch>
          </p:blipFill>
          <p:spPr bwMode="auto">
            <a:xfrm>
              <a:off x="384" y="1238"/>
              <a:ext cx="3545" cy="259"/>
            </a:xfrm>
            <a:prstGeom prst="rect">
              <a:avLst/>
            </a:prstGeom>
            <a:noFill/>
            <a:ln w="9525" algn="ctr">
              <a:noFill/>
              <a:miter lim="800000"/>
              <a:headEnd/>
              <a:tailEnd/>
            </a:ln>
          </p:spPr>
        </p:pic>
        <p:sp>
          <p:nvSpPr>
            <p:cNvPr id="15369" name="Rectangle 9"/>
            <p:cNvSpPr>
              <a:spLocks noChangeArrowheads="1"/>
            </p:cNvSpPr>
            <p:nvPr/>
          </p:nvSpPr>
          <p:spPr bwMode="auto">
            <a:xfrm>
              <a:off x="646" y="3528"/>
              <a:ext cx="2356" cy="48"/>
            </a:xfrm>
            <a:prstGeom prst="rect">
              <a:avLst/>
            </a:prstGeom>
            <a:noFill/>
            <a:ln w="9525">
              <a:noFill/>
              <a:miter lim="800000"/>
              <a:headEnd/>
              <a:tailEnd/>
            </a:ln>
          </p:spPr>
          <p:txBody>
            <a:bodyPr/>
            <a:lstStyle/>
            <a:p>
              <a:endParaRPr lang="en-US"/>
            </a:p>
          </p:txBody>
        </p:sp>
        <p:sp>
          <p:nvSpPr>
            <p:cNvPr id="15370" name="Rectangle 10"/>
            <p:cNvSpPr>
              <a:spLocks noChangeArrowheads="1"/>
            </p:cNvSpPr>
            <p:nvPr/>
          </p:nvSpPr>
          <p:spPr bwMode="auto">
            <a:xfrm>
              <a:off x="646" y="3513"/>
              <a:ext cx="44" cy="102"/>
            </a:xfrm>
            <a:prstGeom prst="rect">
              <a:avLst/>
            </a:prstGeom>
            <a:noFill/>
            <a:ln w="9525">
              <a:noFill/>
              <a:miter lim="800000"/>
              <a:headEnd/>
              <a:tailEnd/>
            </a:ln>
          </p:spPr>
          <p:txBody>
            <a:bodyPr wrap="none" lIns="0" tIns="0" rIns="0" bIns="0">
              <a:spAutoFit/>
            </a:bodyPr>
            <a:lstStyle/>
            <a:p>
              <a:r>
                <a:rPr lang="en-US" sz="700">
                  <a:solidFill>
                    <a:srgbClr val="000000"/>
                  </a:solidFill>
                  <a:latin typeface="Symbol" pitchFamily="18" charset="2"/>
                </a:rPr>
                <a:t>ã</a:t>
              </a:r>
              <a:endParaRPr lang="en-US"/>
            </a:p>
          </p:txBody>
        </p:sp>
        <p:sp>
          <p:nvSpPr>
            <p:cNvPr id="15371" name="Rectangle 11"/>
            <p:cNvSpPr>
              <a:spLocks noChangeArrowheads="1"/>
            </p:cNvSpPr>
            <p:nvPr/>
          </p:nvSpPr>
          <p:spPr bwMode="auto">
            <a:xfrm>
              <a:off x="695" y="3526"/>
              <a:ext cx="219" cy="87"/>
            </a:xfrm>
            <a:prstGeom prst="rect">
              <a:avLst/>
            </a:prstGeom>
            <a:noFill/>
            <a:ln w="9525">
              <a:noFill/>
              <a:miter lim="800000"/>
              <a:headEnd/>
              <a:tailEnd/>
            </a:ln>
          </p:spPr>
          <p:txBody>
            <a:bodyPr wrap="none" lIns="0" tIns="0" rIns="0" bIns="0">
              <a:spAutoFit/>
            </a:bodyPr>
            <a:lstStyle/>
            <a:p>
              <a:r>
                <a:rPr lang="en-US" sz="600">
                  <a:solidFill>
                    <a:srgbClr val="000000"/>
                  </a:solidFill>
                  <a:latin typeface="Arial" charset="0"/>
                </a:rPr>
                <a:t>  SAP AG </a:t>
              </a:r>
              <a:endParaRPr lang="en-US"/>
            </a:p>
          </p:txBody>
        </p:sp>
        <p:sp>
          <p:nvSpPr>
            <p:cNvPr id="15372" name="Rectangle 12"/>
            <p:cNvSpPr>
              <a:spLocks noChangeArrowheads="1"/>
            </p:cNvSpPr>
            <p:nvPr/>
          </p:nvSpPr>
          <p:spPr bwMode="auto">
            <a:xfrm>
              <a:off x="931" y="3526"/>
              <a:ext cx="109" cy="87"/>
            </a:xfrm>
            <a:prstGeom prst="rect">
              <a:avLst/>
            </a:prstGeom>
            <a:noFill/>
            <a:ln w="9525">
              <a:noFill/>
              <a:miter lim="800000"/>
              <a:headEnd/>
              <a:tailEnd/>
            </a:ln>
          </p:spPr>
          <p:txBody>
            <a:bodyPr wrap="none" lIns="0" tIns="0" rIns="0" bIns="0">
              <a:spAutoFit/>
            </a:bodyPr>
            <a:lstStyle/>
            <a:p>
              <a:r>
                <a:rPr lang="en-US" sz="600">
                  <a:solidFill>
                    <a:srgbClr val="000000"/>
                  </a:solidFill>
                  <a:latin typeface="Arial" charset="0"/>
                </a:rPr>
                <a:t>1999</a:t>
              </a:r>
              <a:endParaRPr lang="en-US"/>
            </a:p>
          </p:txBody>
        </p:sp>
        <p:sp>
          <p:nvSpPr>
            <p:cNvPr id="15373" name="Rectangle 13"/>
            <p:cNvSpPr>
              <a:spLocks noChangeArrowheads="1"/>
            </p:cNvSpPr>
            <p:nvPr/>
          </p:nvSpPr>
          <p:spPr bwMode="auto">
            <a:xfrm>
              <a:off x="1035" y="2680"/>
              <a:ext cx="1454" cy="780"/>
            </a:xfrm>
            <a:prstGeom prst="rect">
              <a:avLst/>
            </a:prstGeom>
            <a:solidFill>
              <a:srgbClr val="CECECE"/>
            </a:solidFill>
            <a:ln w="9525">
              <a:noFill/>
              <a:miter lim="800000"/>
              <a:headEnd/>
              <a:tailEnd/>
            </a:ln>
          </p:spPr>
          <p:txBody>
            <a:bodyPr/>
            <a:lstStyle/>
            <a:p>
              <a:endParaRPr lang="en-US"/>
            </a:p>
          </p:txBody>
        </p:sp>
        <p:sp>
          <p:nvSpPr>
            <p:cNvPr id="15374" name="Rectangle 14"/>
            <p:cNvSpPr>
              <a:spLocks noChangeArrowheads="1"/>
            </p:cNvSpPr>
            <p:nvPr/>
          </p:nvSpPr>
          <p:spPr bwMode="auto">
            <a:xfrm>
              <a:off x="1012" y="2661"/>
              <a:ext cx="1450" cy="775"/>
            </a:xfrm>
            <a:prstGeom prst="rect">
              <a:avLst/>
            </a:prstGeom>
            <a:solidFill>
              <a:srgbClr val="FFFFFF"/>
            </a:solidFill>
            <a:ln w="7938">
              <a:solidFill>
                <a:srgbClr val="273C83"/>
              </a:solidFill>
              <a:miter lim="800000"/>
              <a:headEnd/>
              <a:tailEnd/>
            </a:ln>
          </p:spPr>
          <p:txBody>
            <a:bodyPr/>
            <a:lstStyle/>
            <a:p>
              <a:endParaRPr lang="en-US"/>
            </a:p>
          </p:txBody>
        </p:sp>
        <p:sp>
          <p:nvSpPr>
            <p:cNvPr id="15375" name="Rectangle 15"/>
            <p:cNvSpPr>
              <a:spLocks noChangeArrowheads="1"/>
            </p:cNvSpPr>
            <p:nvPr/>
          </p:nvSpPr>
          <p:spPr bwMode="auto">
            <a:xfrm>
              <a:off x="1254" y="1744"/>
              <a:ext cx="607" cy="116"/>
            </a:xfrm>
            <a:prstGeom prst="rect">
              <a:avLst/>
            </a:prstGeom>
            <a:noFill/>
            <a:ln w="9525">
              <a:noFill/>
              <a:miter lim="800000"/>
              <a:headEnd/>
              <a:tailEnd/>
            </a:ln>
          </p:spPr>
          <p:txBody>
            <a:bodyPr/>
            <a:lstStyle/>
            <a:p>
              <a:endParaRPr lang="en-US"/>
            </a:p>
          </p:txBody>
        </p:sp>
        <p:sp>
          <p:nvSpPr>
            <p:cNvPr id="15376" name="Rectangle 16"/>
            <p:cNvSpPr>
              <a:spLocks noChangeArrowheads="1"/>
            </p:cNvSpPr>
            <p:nvPr/>
          </p:nvSpPr>
          <p:spPr bwMode="auto">
            <a:xfrm>
              <a:off x="1291" y="1761"/>
              <a:ext cx="464"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OUTPUT TAX</a:t>
              </a:r>
              <a:endParaRPr lang="en-US"/>
            </a:p>
          </p:txBody>
        </p:sp>
        <p:sp>
          <p:nvSpPr>
            <p:cNvPr id="15377" name="Rectangle 17"/>
            <p:cNvSpPr>
              <a:spLocks noChangeArrowheads="1"/>
            </p:cNvSpPr>
            <p:nvPr/>
          </p:nvSpPr>
          <p:spPr bwMode="auto">
            <a:xfrm>
              <a:off x="1035" y="1683"/>
              <a:ext cx="1454" cy="778"/>
            </a:xfrm>
            <a:prstGeom prst="rect">
              <a:avLst/>
            </a:prstGeom>
            <a:solidFill>
              <a:srgbClr val="CECECE"/>
            </a:solidFill>
            <a:ln w="9525">
              <a:noFill/>
              <a:miter lim="800000"/>
              <a:headEnd/>
              <a:tailEnd/>
            </a:ln>
          </p:spPr>
          <p:txBody>
            <a:bodyPr/>
            <a:lstStyle/>
            <a:p>
              <a:endParaRPr lang="en-US"/>
            </a:p>
          </p:txBody>
        </p:sp>
        <p:sp>
          <p:nvSpPr>
            <p:cNvPr id="15378" name="Rectangle 18"/>
            <p:cNvSpPr>
              <a:spLocks noChangeArrowheads="1"/>
            </p:cNvSpPr>
            <p:nvPr/>
          </p:nvSpPr>
          <p:spPr bwMode="auto">
            <a:xfrm>
              <a:off x="1012" y="1663"/>
              <a:ext cx="1450" cy="775"/>
            </a:xfrm>
            <a:prstGeom prst="rect">
              <a:avLst/>
            </a:prstGeom>
            <a:solidFill>
              <a:srgbClr val="FFFFFF"/>
            </a:solidFill>
            <a:ln w="7938">
              <a:solidFill>
                <a:srgbClr val="273C83"/>
              </a:solidFill>
              <a:miter lim="800000"/>
              <a:headEnd/>
              <a:tailEnd/>
            </a:ln>
          </p:spPr>
          <p:txBody>
            <a:bodyPr/>
            <a:lstStyle/>
            <a:p>
              <a:endParaRPr lang="en-US"/>
            </a:p>
          </p:txBody>
        </p:sp>
        <p:sp>
          <p:nvSpPr>
            <p:cNvPr id="15379" name="Rectangle 19"/>
            <p:cNvSpPr>
              <a:spLocks noChangeArrowheads="1"/>
            </p:cNvSpPr>
            <p:nvPr/>
          </p:nvSpPr>
          <p:spPr bwMode="auto">
            <a:xfrm>
              <a:off x="513" y="1760"/>
              <a:ext cx="1454" cy="779"/>
            </a:xfrm>
            <a:prstGeom prst="rect">
              <a:avLst/>
            </a:prstGeom>
            <a:solidFill>
              <a:srgbClr val="CECECE"/>
            </a:solidFill>
            <a:ln w="9525">
              <a:noFill/>
              <a:miter lim="800000"/>
              <a:headEnd/>
              <a:tailEnd/>
            </a:ln>
          </p:spPr>
          <p:txBody>
            <a:bodyPr/>
            <a:lstStyle/>
            <a:p>
              <a:endParaRPr lang="en-US"/>
            </a:p>
          </p:txBody>
        </p:sp>
        <p:sp>
          <p:nvSpPr>
            <p:cNvPr id="15380" name="Rectangle 20"/>
            <p:cNvSpPr>
              <a:spLocks noChangeArrowheads="1"/>
            </p:cNvSpPr>
            <p:nvPr/>
          </p:nvSpPr>
          <p:spPr bwMode="auto">
            <a:xfrm>
              <a:off x="490" y="1740"/>
              <a:ext cx="1449" cy="776"/>
            </a:xfrm>
            <a:prstGeom prst="rect">
              <a:avLst/>
            </a:prstGeom>
            <a:solidFill>
              <a:srgbClr val="FFFFFF"/>
            </a:solidFill>
            <a:ln w="7938">
              <a:solidFill>
                <a:srgbClr val="273C83"/>
              </a:solidFill>
              <a:miter lim="800000"/>
              <a:headEnd/>
              <a:tailEnd/>
            </a:ln>
          </p:spPr>
          <p:txBody>
            <a:bodyPr/>
            <a:lstStyle/>
            <a:p>
              <a:endParaRPr lang="en-US"/>
            </a:p>
          </p:txBody>
        </p:sp>
        <p:sp>
          <p:nvSpPr>
            <p:cNvPr id="15381" name="Rectangle 21"/>
            <p:cNvSpPr>
              <a:spLocks noChangeArrowheads="1"/>
            </p:cNvSpPr>
            <p:nvPr/>
          </p:nvSpPr>
          <p:spPr bwMode="auto">
            <a:xfrm>
              <a:off x="2935" y="3232"/>
              <a:ext cx="639" cy="304"/>
            </a:xfrm>
            <a:prstGeom prst="rect">
              <a:avLst/>
            </a:prstGeom>
            <a:solidFill>
              <a:srgbClr val="FFFFFF"/>
            </a:solidFill>
            <a:ln w="9525">
              <a:noFill/>
              <a:miter lim="800000"/>
              <a:headEnd/>
              <a:tailEnd/>
            </a:ln>
          </p:spPr>
          <p:txBody>
            <a:bodyPr/>
            <a:lstStyle/>
            <a:p>
              <a:endParaRPr lang="en-US"/>
            </a:p>
          </p:txBody>
        </p:sp>
        <p:grpSp>
          <p:nvGrpSpPr>
            <p:cNvPr id="15382" name="Group 25"/>
            <p:cNvGrpSpPr>
              <a:grpSpLocks/>
            </p:cNvGrpSpPr>
            <p:nvPr/>
          </p:nvGrpSpPr>
          <p:grpSpPr bwMode="auto">
            <a:xfrm>
              <a:off x="3283" y="1618"/>
              <a:ext cx="590" cy="1837"/>
              <a:chOff x="3283" y="1618"/>
              <a:chExt cx="590" cy="1837"/>
            </a:xfrm>
          </p:grpSpPr>
          <p:sp>
            <p:nvSpPr>
              <p:cNvPr id="15529" name="Rectangle 22"/>
              <p:cNvSpPr>
                <a:spLocks noChangeArrowheads="1"/>
              </p:cNvSpPr>
              <p:nvPr/>
            </p:nvSpPr>
            <p:spPr bwMode="auto">
              <a:xfrm>
                <a:off x="3283" y="1618"/>
                <a:ext cx="579" cy="1828"/>
              </a:xfrm>
              <a:prstGeom prst="rect">
                <a:avLst/>
              </a:prstGeom>
              <a:solidFill>
                <a:srgbClr val="C8CCE2"/>
              </a:solidFill>
              <a:ln w="9525">
                <a:noFill/>
                <a:miter lim="800000"/>
                <a:headEnd/>
                <a:tailEnd/>
              </a:ln>
            </p:spPr>
            <p:txBody>
              <a:bodyPr/>
              <a:lstStyle/>
              <a:p>
                <a:endParaRPr lang="en-US"/>
              </a:p>
            </p:txBody>
          </p:sp>
          <p:sp>
            <p:nvSpPr>
              <p:cNvPr id="15530" name="Rectangle 23"/>
              <p:cNvSpPr>
                <a:spLocks noChangeArrowheads="1"/>
              </p:cNvSpPr>
              <p:nvPr/>
            </p:nvSpPr>
            <p:spPr bwMode="auto">
              <a:xfrm>
                <a:off x="3293" y="1627"/>
                <a:ext cx="580" cy="1828"/>
              </a:xfrm>
              <a:prstGeom prst="rect">
                <a:avLst/>
              </a:prstGeom>
              <a:solidFill>
                <a:srgbClr val="62667C"/>
              </a:solidFill>
              <a:ln w="9525">
                <a:noFill/>
                <a:miter lim="800000"/>
                <a:headEnd/>
                <a:tailEnd/>
              </a:ln>
            </p:spPr>
            <p:txBody>
              <a:bodyPr/>
              <a:lstStyle/>
              <a:p>
                <a:endParaRPr lang="en-US"/>
              </a:p>
            </p:txBody>
          </p:sp>
          <p:sp>
            <p:nvSpPr>
              <p:cNvPr id="15531" name="Rectangle 24"/>
              <p:cNvSpPr>
                <a:spLocks noChangeArrowheads="1"/>
              </p:cNvSpPr>
              <p:nvPr/>
            </p:nvSpPr>
            <p:spPr bwMode="auto">
              <a:xfrm>
                <a:off x="3288" y="1622"/>
                <a:ext cx="579" cy="1829"/>
              </a:xfrm>
              <a:prstGeom prst="rect">
                <a:avLst/>
              </a:prstGeom>
              <a:solidFill>
                <a:srgbClr val="A4AACE"/>
              </a:solidFill>
              <a:ln w="9525">
                <a:noFill/>
                <a:miter lim="800000"/>
                <a:headEnd/>
                <a:tailEnd/>
              </a:ln>
            </p:spPr>
            <p:txBody>
              <a:bodyPr/>
              <a:lstStyle/>
              <a:p>
                <a:endParaRPr lang="en-US"/>
              </a:p>
            </p:txBody>
          </p:sp>
        </p:grpSp>
        <p:grpSp>
          <p:nvGrpSpPr>
            <p:cNvPr id="15383" name="Group 32"/>
            <p:cNvGrpSpPr>
              <a:grpSpLocks/>
            </p:cNvGrpSpPr>
            <p:nvPr/>
          </p:nvGrpSpPr>
          <p:grpSpPr bwMode="auto">
            <a:xfrm>
              <a:off x="3460" y="1975"/>
              <a:ext cx="232" cy="442"/>
              <a:chOff x="3460" y="1975"/>
              <a:chExt cx="232" cy="442"/>
            </a:xfrm>
          </p:grpSpPr>
          <p:grpSp>
            <p:nvGrpSpPr>
              <p:cNvPr id="15523" name="Group 28"/>
              <p:cNvGrpSpPr>
                <a:grpSpLocks/>
              </p:cNvGrpSpPr>
              <p:nvPr/>
            </p:nvGrpSpPr>
            <p:grpSpPr bwMode="auto">
              <a:xfrm>
                <a:off x="3460" y="1975"/>
                <a:ext cx="232" cy="442"/>
                <a:chOff x="3460" y="1975"/>
                <a:chExt cx="232" cy="442"/>
              </a:xfrm>
            </p:grpSpPr>
            <p:sp>
              <p:nvSpPr>
                <p:cNvPr id="15527" name="Freeform 26"/>
                <p:cNvSpPr>
                  <a:spLocks/>
                </p:cNvSpPr>
                <p:nvPr/>
              </p:nvSpPr>
              <p:spPr bwMode="auto">
                <a:xfrm>
                  <a:off x="3460" y="1975"/>
                  <a:ext cx="232" cy="442"/>
                </a:xfrm>
                <a:custGeom>
                  <a:avLst/>
                  <a:gdLst>
                    <a:gd name="T0" fmla="*/ 0 w 232"/>
                    <a:gd name="T1" fmla="*/ 442 h 442"/>
                    <a:gd name="T2" fmla="*/ 0 w 232"/>
                    <a:gd name="T3" fmla="*/ 0 h 442"/>
                    <a:gd name="T4" fmla="*/ 232 w 232"/>
                    <a:gd name="T5" fmla="*/ 0 h 442"/>
                    <a:gd name="T6" fmla="*/ 0 w 232"/>
                    <a:gd name="T7" fmla="*/ 442 h 442"/>
                    <a:gd name="T8" fmla="*/ 0 60000 65536"/>
                    <a:gd name="T9" fmla="*/ 0 60000 65536"/>
                    <a:gd name="T10" fmla="*/ 0 60000 65536"/>
                    <a:gd name="T11" fmla="*/ 0 60000 65536"/>
                    <a:gd name="T12" fmla="*/ 0 w 232"/>
                    <a:gd name="T13" fmla="*/ 0 h 442"/>
                    <a:gd name="T14" fmla="*/ 232 w 232"/>
                    <a:gd name="T15" fmla="*/ 442 h 442"/>
                  </a:gdLst>
                  <a:ahLst/>
                  <a:cxnLst>
                    <a:cxn ang="T8">
                      <a:pos x="T0" y="T1"/>
                    </a:cxn>
                    <a:cxn ang="T9">
                      <a:pos x="T2" y="T3"/>
                    </a:cxn>
                    <a:cxn ang="T10">
                      <a:pos x="T4" y="T5"/>
                    </a:cxn>
                    <a:cxn ang="T11">
                      <a:pos x="T6" y="T7"/>
                    </a:cxn>
                  </a:cxnLst>
                  <a:rect l="T12" t="T13" r="T14" b="T15"/>
                  <a:pathLst>
                    <a:path w="232" h="442">
                      <a:moveTo>
                        <a:pt x="0" y="442"/>
                      </a:moveTo>
                      <a:lnTo>
                        <a:pt x="0" y="0"/>
                      </a:lnTo>
                      <a:lnTo>
                        <a:pt x="232" y="0"/>
                      </a:lnTo>
                      <a:lnTo>
                        <a:pt x="0" y="442"/>
                      </a:lnTo>
                      <a:close/>
                    </a:path>
                  </a:pathLst>
                </a:custGeom>
                <a:solidFill>
                  <a:srgbClr val="FFFFFF"/>
                </a:solidFill>
                <a:ln w="9525">
                  <a:noFill/>
                  <a:round/>
                  <a:headEnd/>
                  <a:tailEnd/>
                </a:ln>
              </p:spPr>
              <p:txBody>
                <a:bodyPr/>
                <a:lstStyle/>
                <a:p>
                  <a:endParaRPr lang="en-US"/>
                </a:p>
              </p:txBody>
            </p:sp>
            <p:sp>
              <p:nvSpPr>
                <p:cNvPr id="15528" name="Freeform 27"/>
                <p:cNvSpPr>
                  <a:spLocks/>
                </p:cNvSpPr>
                <p:nvPr/>
              </p:nvSpPr>
              <p:spPr bwMode="auto">
                <a:xfrm>
                  <a:off x="3460" y="1975"/>
                  <a:ext cx="232" cy="442"/>
                </a:xfrm>
                <a:custGeom>
                  <a:avLst/>
                  <a:gdLst>
                    <a:gd name="T0" fmla="*/ 0 w 232"/>
                    <a:gd name="T1" fmla="*/ 442 h 442"/>
                    <a:gd name="T2" fmla="*/ 0 w 232"/>
                    <a:gd name="T3" fmla="*/ 0 h 442"/>
                    <a:gd name="T4" fmla="*/ 232 w 232"/>
                    <a:gd name="T5" fmla="*/ 0 h 442"/>
                    <a:gd name="T6" fmla="*/ 0 60000 65536"/>
                    <a:gd name="T7" fmla="*/ 0 60000 65536"/>
                    <a:gd name="T8" fmla="*/ 0 60000 65536"/>
                    <a:gd name="T9" fmla="*/ 0 w 232"/>
                    <a:gd name="T10" fmla="*/ 0 h 442"/>
                    <a:gd name="T11" fmla="*/ 232 w 232"/>
                    <a:gd name="T12" fmla="*/ 442 h 442"/>
                  </a:gdLst>
                  <a:ahLst/>
                  <a:cxnLst>
                    <a:cxn ang="T6">
                      <a:pos x="T0" y="T1"/>
                    </a:cxn>
                    <a:cxn ang="T7">
                      <a:pos x="T2" y="T3"/>
                    </a:cxn>
                    <a:cxn ang="T8">
                      <a:pos x="T4" y="T5"/>
                    </a:cxn>
                  </a:cxnLst>
                  <a:rect l="T9" t="T10" r="T11" b="T12"/>
                  <a:pathLst>
                    <a:path w="232" h="442">
                      <a:moveTo>
                        <a:pt x="0" y="442"/>
                      </a:moveTo>
                      <a:lnTo>
                        <a:pt x="0" y="0"/>
                      </a:lnTo>
                      <a:lnTo>
                        <a:pt x="232" y="0"/>
                      </a:lnTo>
                    </a:path>
                  </a:pathLst>
                </a:custGeom>
                <a:noFill/>
                <a:ln w="15875">
                  <a:solidFill>
                    <a:srgbClr val="A9FBFF"/>
                  </a:solidFill>
                  <a:prstDash val="solid"/>
                  <a:round/>
                  <a:headEnd/>
                  <a:tailEnd/>
                </a:ln>
              </p:spPr>
              <p:txBody>
                <a:bodyPr/>
                <a:lstStyle/>
                <a:p>
                  <a:endParaRPr lang="en-US"/>
                </a:p>
              </p:txBody>
            </p:sp>
          </p:grpSp>
          <p:grpSp>
            <p:nvGrpSpPr>
              <p:cNvPr id="15524" name="Group 31"/>
              <p:cNvGrpSpPr>
                <a:grpSpLocks/>
              </p:cNvGrpSpPr>
              <p:nvPr/>
            </p:nvGrpSpPr>
            <p:grpSpPr bwMode="auto">
              <a:xfrm>
                <a:off x="3460" y="1975"/>
                <a:ext cx="232" cy="442"/>
                <a:chOff x="3460" y="1975"/>
                <a:chExt cx="232" cy="442"/>
              </a:xfrm>
            </p:grpSpPr>
            <p:sp>
              <p:nvSpPr>
                <p:cNvPr id="15525" name="Freeform 29"/>
                <p:cNvSpPr>
                  <a:spLocks/>
                </p:cNvSpPr>
                <p:nvPr/>
              </p:nvSpPr>
              <p:spPr bwMode="auto">
                <a:xfrm>
                  <a:off x="3460" y="1975"/>
                  <a:ext cx="232" cy="442"/>
                </a:xfrm>
                <a:custGeom>
                  <a:avLst/>
                  <a:gdLst>
                    <a:gd name="T0" fmla="*/ 232 w 232"/>
                    <a:gd name="T1" fmla="*/ 0 h 442"/>
                    <a:gd name="T2" fmla="*/ 232 w 232"/>
                    <a:gd name="T3" fmla="*/ 442 h 442"/>
                    <a:gd name="T4" fmla="*/ 0 w 232"/>
                    <a:gd name="T5" fmla="*/ 442 h 442"/>
                    <a:gd name="T6" fmla="*/ 232 w 232"/>
                    <a:gd name="T7" fmla="*/ 0 h 442"/>
                    <a:gd name="T8" fmla="*/ 0 60000 65536"/>
                    <a:gd name="T9" fmla="*/ 0 60000 65536"/>
                    <a:gd name="T10" fmla="*/ 0 60000 65536"/>
                    <a:gd name="T11" fmla="*/ 0 60000 65536"/>
                    <a:gd name="T12" fmla="*/ 0 w 232"/>
                    <a:gd name="T13" fmla="*/ 0 h 442"/>
                    <a:gd name="T14" fmla="*/ 232 w 232"/>
                    <a:gd name="T15" fmla="*/ 442 h 442"/>
                  </a:gdLst>
                  <a:ahLst/>
                  <a:cxnLst>
                    <a:cxn ang="T8">
                      <a:pos x="T0" y="T1"/>
                    </a:cxn>
                    <a:cxn ang="T9">
                      <a:pos x="T2" y="T3"/>
                    </a:cxn>
                    <a:cxn ang="T10">
                      <a:pos x="T4" y="T5"/>
                    </a:cxn>
                    <a:cxn ang="T11">
                      <a:pos x="T6" y="T7"/>
                    </a:cxn>
                  </a:cxnLst>
                  <a:rect l="T12" t="T13" r="T14" b="T15"/>
                  <a:pathLst>
                    <a:path w="232" h="442">
                      <a:moveTo>
                        <a:pt x="232" y="0"/>
                      </a:moveTo>
                      <a:lnTo>
                        <a:pt x="232" y="442"/>
                      </a:lnTo>
                      <a:lnTo>
                        <a:pt x="0" y="442"/>
                      </a:lnTo>
                      <a:lnTo>
                        <a:pt x="232" y="0"/>
                      </a:lnTo>
                      <a:close/>
                    </a:path>
                  </a:pathLst>
                </a:custGeom>
                <a:solidFill>
                  <a:srgbClr val="FFFFFF"/>
                </a:solidFill>
                <a:ln w="9525">
                  <a:noFill/>
                  <a:round/>
                  <a:headEnd/>
                  <a:tailEnd/>
                </a:ln>
              </p:spPr>
              <p:txBody>
                <a:bodyPr/>
                <a:lstStyle/>
                <a:p>
                  <a:endParaRPr lang="en-US"/>
                </a:p>
              </p:txBody>
            </p:sp>
            <p:sp>
              <p:nvSpPr>
                <p:cNvPr id="15526" name="Freeform 30"/>
                <p:cNvSpPr>
                  <a:spLocks/>
                </p:cNvSpPr>
                <p:nvPr/>
              </p:nvSpPr>
              <p:spPr bwMode="auto">
                <a:xfrm>
                  <a:off x="3460" y="1975"/>
                  <a:ext cx="232" cy="442"/>
                </a:xfrm>
                <a:custGeom>
                  <a:avLst/>
                  <a:gdLst>
                    <a:gd name="T0" fmla="*/ 232 w 232"/>
                    <a:gd name="T1" fmla="*/ 0 h 442"/>
                    <a:gd name="T2" fmla="*/ 232 w 232"/>
                    <a:gd name="T3" fmla="*/ 442 h 442"/>
                    <a:gd name="T4" fmla="*/ 0 w 232"/>
                    <a:gd name="T5" fmla="*/ 442 h 442"/>
                    <a:gd name="T6" fmla="*/ 0 60000 65536"/>
                    <a:gd name="T7" fmla="*/ 0 60000 65536"/>
                    <a:gd name="T8" fmla="*/ 0 60000 65536"/>
                    <a:gd name="T9" fmla="*/ 0 w 232"/>
                    <a:gd name="T10" fmla="*/ 0 h 442"/>
                    <a:gd name="T11" fmla="*/ 232 w 232"/>
                    <a:gd name="T12" fmla="*/ 442 h 442"/>
                  </a:gdLst>
                  <a:ahLst/>
                  <a:cxnLst>
                    <a:cxn ang="T6">
                      <a:pos x="T0" y="T1"/>
                    </a:cxn>
                    <a:cxn ang="T7">
                      <a:pos x="T2" y="T3"/>
                    </a:cxn>
                    <a:cxn ang="T8">
                      <a:pos x="T4" y="T5"/>
                    </a:cxn>
                  </a:cxnLst>
                  <a:rect l="T9" t="T10" r="T11" b="T12"/>
                  <a:pathLst>
                    <a:path w="232" h="442">
                      <a:moveTo>
                        <a:pt x="232" y="0"/>
                      </a:moveTo>
                      <a:lnTo>
                        <a:pt x="232" y="442"/>
                      </a:lnTo>
                      <a:lnTo>
                        <a:pt x="0" y="442"/>
                      </a:lnTo>
                    </a:path>
                  </a:pathLst>
                </a:custGeom>
                <a:noFill/>
                <a:ln w="15875">
                  <a:solidFill>
                    <a:srgbClr val="00D9E7"/>
                  </a:solidFill>
                  <a:prstDash val="solid"/>
                  <a:round/>
                  <a:headEnd/>
                  <a:tailEnd/>
                </a:ln>
              </p:spPr>
              <p:txBody>
                <a:bodyPr/>
                <a:lstStyle/>
                <a:p>
                  <a:endParaRPr lang="en-US"/>
                </a:p>
              </p:txBody>
            </p:sp>
          </p:grpSp>
        </p:grpSp>
        <p:grpSp>
          <p:nvGrpSpPr>
            <p:cNvPr id="15384" name="Group 39"/>
            <p:cNvGrpSpPr>
              <a:grpSpLocks/>
            </p:cNvGrpSpPr>
            <p:nvPr/>
          </p:nvGrpSpPr>
          <p:grpSpPr bwMode="auto">
            <a:xfrm>
              <a:off x="3328" y="1675"/>
              <a:ext cx="503" cy="205"/>
              <a:chOff x="3328" y="1675"/>
              <a:chExt cx="503" cy="205"/>
            </a:xfrm>
          </p:grpSpPr>
          <p:grpSp>
            <p:nvGrpSpPr>
              <p:cNvPr id="15517" name="Group 35"/>
              <p:cNvGrpSpPr>
                <a:grpSpLocks/>
              </p:cNvGrpSpPr>
              <p:nvPr/>
            </p:nvGrpSpPr>
            <p:grpSpPr bwMode="auto">
              <a:xfrm>
                <a:off x="3328" y="1675"/>
                <a:ext cx="503" cy="205"/>
                <a:chOff x="3328" y="1675"/>
                <a:chExt cx="503" cy="205"/>
              </a:xfrm>
            </p:grpSpPr>
            <p:sp>
              <p:nvSpPr>
                <p:cNvPr id="15521" name="Freeform 33"/>
                <p:cNvSpPr>
                  <a:spLocks/>
                </p:cNvSpPr>
                <p:nvPr/>
              </p:nvSpPr>
              <p:spPr bwMode="auto">
                <a:xfrm>
                  <a:off x="3328" y="1675"/>
                  <a:ext cx="503" cy="205"/>
                </a:xfrm>
                <a:custGeom>
                  <a:avLst/>
                  <a:gdLst>
                    <a:gd name="T0" fmla="*/ 0 w 503"/>
                    <a:gd name="T1" fmla="*/ 205 h 205"/>
                    <a:gd name="T2" fmla="*/ 0 w 503"/>
                    <a:gd name="T3" fmla="*/ 0 h 205"/>
                    <a:gd name="T4" fmla="*/ 503 w 503"/>
                    <a:gd name="T5" fmla="*/ 0 h 205"/>
                    <a:gd name="T6" fmla="*/ 0 w 503"/>
                    <a:gd name="T7" fmla="*/ 205 h 205"/>
                    <a:gd name="T8" fmla="*/ 0 60000 65536"/>
                    <a:gd name="T9" fmla="*/ 0 60000 65536"/>
                    <a:gd name="T10" fmla="*/ 0 60000 65536"/>
                    <a:gd name="T11" fmla="*/ 0 60000 65536"/>
                    <a:gd name="T12" fmla="*/ 0 w 503"/>
                    <a:gd name="T13" fmla="*/ 0 h 205"/>
                    <a:gd name="T14" fmla="*/ 503 w 503"/>
                    <a:gd name="T15" fmla="*/ 205 h 205"/>
                  </a:gdLst>
                  <a:ahLst/>
                  <a:cxnLst>
                    <a:cxn ang="T8">
                      <a:pos x="T0" y="T1"/>
                    </a:cxn>
                    <a:cxn ang="T9">
                      <a:pos x="T2" y="T3"/>
                    </a:cxn>
                    <a:cxn ang="T10">
                      <a:pos x="T4" y="T5"/>
                    </a:cxn>
                    <a:cxn ang="T11">
                      <a:pos x="T6" y="T7"/>
                    </a:cxn>
                  </a:cxnLst>
                  <a:rect l="T12" t="T13" r="T14" b="T15"/>
                  <a:pathLst>
                    <a:path w="503" h="205">
                      <a:moveTo>
                        <a:pt x="0" y="205"/>
                      </a:moveTo>
                      <a:lnTo>
                        <a:pt x="0" y="0"/>
                      </a:lnTo>
                      <a:lnTo>
                        <a:pt x="503" y="0"/>
                      </a:lnTo>
                      <a:lnTo>
                        <a:pt x="0" y="205"/>
                      </a:lnTo>
                      <a:close/>
                    </a:path>
                  </a:pathLst>
                </a:custGeom>
                <a:solidFill>
                  <a:srgbClr val="FFFFFF"/>
                </a:solidFill>
                <a:ln w="9525">
                  <a:noFill/>
                  <a:round/>
                  <a:headEnd/>
                  <a:tailEnd/>
                </a:ln>
              </p:spPr>
              <p:txBody>
                <a:bodyPr/>
                <a:lstStyle/>
                <a:p>
                  <a:endParaRPr lang="en-US"/>
                </a:p>
              </p:txBody>
            </p:sp>
            <p:sp>
              <p:nvSpPr>
                <p:cNvPr id="15522" name="Freeform 34"/>
                <p:cNvSpPr>
                  <a:spLocks/>
                </p:cNvSpPr>
                <p:nvPr/>
              </p:nvSpPr>
              <p:spPr bwMode="auto">
                <a:xfrm>
                  <a:off x="3328" y="1675"/>
                  <a:ext cx="503" cy="205"/>
                </a:xfrm>
                <a:custGeom>
                  <a:avLst/>
                  <a:gdLst>
                    <a:gd name="T0" fmla="*/ 0 w 503"/>
                    <a:gd name="T1" fmla="*/ 205 h 205"/>
                    <a:gd name="T2" fmla="*/ 0 w 503"/>
                    <a:gd name="T3" fmla="*/ 0 h 205"/>
                    <a:gd name="T4" fmla="*/ 503 w 503"/>
                    <a:gd name="T5" fmla="*/ 0 h 205"/>
                    <a:gd name="T6" fmla="*/ 0 60000 65536"/>
                    <a:gd name="T7" fmla="*/ 0 60000 65536"/>
                    <a:gd name="T8" fmla="*/ 0 60000 65536"/>
                    <a:gd name="T9" fmla="*/ 0 w 503"/>
                    <a:gd name="T10" fmla="*/ 0 h 205"/>
                    <a:gd name="T11" fmla="*/ 503 w 503"/>
                    <a:gd name="T12" fmla="*/ 205 h 205"/>
                  </a:gdLst>
                  <a:ahLst/>
                  <a:cxnLst>
                    <a:cxn ang="T6">
                      <a:pos x="T0" y="T1"/>
                    </a:cxn>
                    <a:cxn ang="T7">
                      <a:pos x="T2" y="T3"/>
                    </a:cxn>
                    <a:cxn ang="T8">
                      <a:pos x="T4" y="T5"/>
                    </a:cxn>
                  </a:cxnLst>
                  <a:rect l="T9" t="T10" r="T11" b="T12"/>
                  <a:pathLst>
                    <a:path w="503" h="205">
                      <a:moveTo>
                        <a:pt x="0" y="205"/>
                      </a:moveTo>
                      <a:lnTo>
                        <a:pt x="0" y="0"/>
                      </a:lnTo>
                      <a:lnTo>
                        <a:pt x="503" y="0"/>
                      </a:lnTo>
                    </a:path>
                  </a:pathLst>
                </a:custGeom>
                <a:noFill/>
                <a:ln w="15875">
                  <a:solidFill>
                    <a:srgbClr val="A9FBFF"/>
                  </a:solidFill>
                  <a:prstDash val="solid"/>
                  <a:round/>
                  <a:headEnd/>
                  <a:tailEnd/>
                </a:ln>
              </p:spPr>
              <p:txBody>
                <a:bodyPr/>
                <a:lstStyle/>
                <a:p>
                  <a:endParaRPr lang="en-US"/>
                </a:p>
              </p:txBody>
            </p:sp>
          </p:grpSp>
          <p:grpSp>
            <p:nvGrpSpPr>
              <p:cNvPr id="15518" name="Group 38"/>
              <p:cNvGrpSpPr>
                <a:grpSpLocks/>
              </p:cNvGrpSpPr>
              <p:nvPr/>
            </p:nvGrpSpPr>
            <p:grpSpPr bwMode="auto">
              <a:xfrm>
                <a:off x="3328" y="1675"/>
                <a:ext cx="503" cy="205"/>
                <a:chOff x="3328" y="1675"/>
                <a:chExt cx="503" cy="205"/>
              </a:xfrm>
            </p:grpSpPr>
            <p:sp>
              <p:nvSpPr>
                <p:cNvPr id="15519" name="Freeform 36"/>
                <p:cNvSpPr>
                  <a:spLocks/>
                </p:cNvSpPr>
                <p:nvPr/>
              </p:nvSpPr>
              <p:spPr bwMode="auto">
                <a:xfrm>
                  <a:off x="3328" y="1675"/>
                  <a:ext cx="503" cy="205"/>
                </a:xfrm>
                <a:custGeom>
                  <a:avLst/>
                  <a:gdLst>
                    <a:gd name="T0" fmla="*/ 503 w 503"/>
                    <a:gd name="T1" fmla="*/ 0 h 205"/>
                    <a:gd name="T2" fmla="*/ 503 w 503"/>
                    <a:gd name="T3" fmla="*/ 205 h 205"/>
                    <a:gd name="T4" fmla="*/ 0 w 503"/>
                    <a:gd name="T5" fmla="*/ 205 h 205"/>
                    <a:gd name="T6" fmla="*/ 503 w 503"/>
                    <a:gd name="T7" fmla="*/ 0 h 205"/>
                    <a:gd name="T8" fmla="*/ 0 60000 65536"/>
                    <a:gd name="T9" fmla="*/ 0 60000 65536"/>
                    <a:gd name="T10" fmla="*/ 0 60000 65536"/>
                    <a:gd name="T11" fmla="*/ 0 60000 65536"/>
                    <a:gd name="T12" fmla="*/ 0 w 503"/>
                    <a:gd name="T13" fmla="*/ 0 h 205"/>
                    <a:gd name="T14" fmla="*/ 503 w 503"/>
                    <a:gd name="T15" fmla="*/ 205 h 205"/>
                  </a:gdLst>
                  <a:ahLst/>
                  <a:cxnLst>
                    <a:cxn ang="T8">
                      <a:pos x="T0" y="T1"/>
                    </a:cxn>
                    <a:cxn ang="T9">
                      <a:pos x="T2" y="T3"/>
                    </a:cxn>
                    <a:cxn ang="T10">
                      <a:pos x="T4" y="T5"/>
                    </a:cxn>
                    <a:cxn ang="T11">
                      <a:pos x="T6" y="T7"/>
                    </a:cxn>
                  </a:cxnLst>
                  <a:rect l="T12" t="T13" r="T14" b="T15"/>
                  <a:pathLst>
                    <a:path w="503" h="205">
                      <a:moveTo>
                        <a:pt x="503" y="0"/>
                      </a:moveTo>
                      <a:lnTo>
                        <a:pt x="503" y="205"/>
                      </a:lnTo>
                      <a:lnTo>
                        <a:pt x="0" y="205"/>
                      </a:lnTo>
                      <a:lnTo>
                        <a:pt x="503" y="0"/>
                      </a:lnTo>
                      <a:close/>
                    </a:path>
                  </a:pathLst>
                </a:custGeom>
                <a:solidFill>
                  <a:srgbClr val="FFFFFF"/>
                </a:solidFill>
                <a:ln w="9525">
                  <a:noFill/>
                  <a:round/>
                  <a:headEnd/>
                  <a:tailEnd/>
                </a:ln>
              </p:spPr>
              <p:txBody>
                <a:bodyPr/>
                <a:lstStyle/>
                <a:p>
                  <a:endParaRPr lang="en-US"/>
                </a:p>
              </p:txBody>
            </p:sp>
            <p:sp>
              <p:nvSpPr>
                <p:cNvPr id="15520" name="Freeform 37"/>
                <p:cNvSpPr>
                  <a:spLocks/>
                </p:cNvSpPr>
                <p:nvPr/>
              </p:nvSpPr>
              <p:spPr bwMode="auto">
                <a:xfrm>
                  <a:off x="3328" y="1675"/>
                  <a:ext cx="503" cy="205"/>
                </a:xfrm>
                <a:custGeom>
                  <a:avLst/>
                  <a:gdLst>
                    <a:gd name="T0" fmla="*/ 503 w 503"/>
                    <a:gd name="T1" fmla="*/ 0 h 205"/>
                    <a:gd name="T2" fmla="*/ 503 w 503"/>
                    <a:gd name="T3" fmla="*/ 205 h 205"/>
                    <a:gd name="T4" fmla="*/ 0 w 503"/>
                    <a:gd name="T5" fmla="*/ 205 h 205"/>
                    <a:gd name="T6" fmla="*/ 0 60000 65536"/>
                    <a:gd name="T7" fmla="*/ 0 60000 65536"/>
                    <a:gd name="T8" fmla="*/ 0 60000 65536"/>
                    <a:gd name="T9" fmla="*/ 0 w 503"/>
                    <a:gd name="T10" fmla="*/ 0 h 205"/>
                    <a:gd name="T11" fmla="*/ 503 w 503"/>
                    <a:gd name="T12" fmla="*/ 205 h 205"/>
                  </a:gdLst>
                  <a:ahLst/>
                  <a:cxnLst>
                    <a:cxn ang="T6">
                      <a:pos x="T0" y="T1"/>
                    </a:cxn>
                    <a:cxn ang="T7">
                      <a:pos x="T2" y="T3"/>
                    </a:cxn>
                    <a:cxn ang="T8">
                      <a:pos x="T4" y="T5"/>
                    </a:cxn>
                  </a:cxnLst>
                  <a:rect l="T9" t="T10" r="T11" b="T12"/>
                  <a:pathLst>
                    <a:path w="503" h="205">
                      <a:moveTo>
                        <a:pt x="503" y="0"/>
                      </a:moveTo>
                      <a:lnTo>
                        <a:pt x="503" y="205"/>
                      </a:lnTo>
                      <a:lnTo>
                        <a:pt x="0" y="205"/>
                      </a:lnTo>
                    </a:path>
                  </a:pathLst>
                </a:custGeom>
                <a:noFill/>
                <a:ln w="15875">
                  <a:solidFill>
                    <a:srgbClr val="00D9E7"/>
                  </a:solidFill>
                  <a:prstDash val="solid"/>
                  <a:round/>
                  <a:headEnd/>
                  <a:tailEnd/>
                </a:ln>
              </p:spPr>
              <p:txBody>
                <a:bodyPr/>
                <a:lstStyle/>
                <a:p>
                  <a:endParaRPr lang="en-US"/>
                </a:p>
              </p:txBody>
            </p:sp>
          </p:grpSp>
        </p:grpSp>
        <p:grpSp>
          <p:nvGrpSpPr>
            <p:cNvPr id="15385" name="Group 42"/>
            <p:cNvGrpSpPr>
              <a:grpSpLocks/>
            </p:cNvGrpSpPr>
            <p:nvPr/>
          </p:nvGrpSpPr>
          <p:grpSpPr bwMode="auto">
            <a:xfrm>
              <a:off x="1176" y="1604"/>
              <a:ext cx="539" cy="105"/>
              <a:chOff x="1176" y="1604"/>
              <a:chExt cx="539" cy="105"/>
            </a:xfrm>
          </p:grpSpPr>
          <p:sp>
            <p:nvSpPr>
              <p:cNvPr id="15515" name="Freeform 40"/>
              <p:cNvSpPr>
                <a:spLocks/>
              </p:cNvSpPr>
              <p:nvPr/>
            </p:nvSpPr>
            <p:spPr bwMode="auto">
              <a:xfrm>
                <a:off x="1176" y="1604"/>
                <a:ext cx="539" cy="105"/>
              </a:xfrm>
              <a:custGeom>
                <a:avLst/>
                <a:gdLst>
                  <a:gd name="T0" fmla="*/ 0 w 539"/>
                  <a:gd name="T1" fmla="*/ 105 h 105"/>
                  <a:gd name="T2" fmla="*/ 0 w 539"/>
                  <a:gd name="T3" fmla="*/ 0 h 105"/>
                  <a:gd name="T4" fmla="*/ 539 w 539"/>
                  <a:gd name="T5" fmla="*/ 0 h 105"/>
                  <a:gd name="T6" fmla="*/ 0 w 539"/>
                  <a:gd name="T7" fmla="*/ 105 h 105"/>
                  <a:gd name="T8" fmla="*/ 0 60000 65536"/>
                  <a:gd name="T9" fmla="*/ 0 60000 65536"/>
                  <a:gd name="T10" fmla="*/ 0 60000 65536"/>
                  <a:gd name="T11" fmla="*/ 0 60000 65536"/>
                  <a:gd name="T12" fmla="*/ 0 w 539"/>
                  <a:gd name="T13" fmla="*/ 0 h 105"/>
                  <a:gd name="T14" fmla="*/ 539 w 539"/>
                  <a:gd name="T15" fmla="*/ 105 h 105"/>
                </a:gdLst>
                <a:ahLst/>
                <a:cxnLst>
                  <a:cxn ang="T8">
                    <a:pos x="T0" y="T1"/>
                  </a:cxn>
                  <a:cxn ang="T9">
                    <a:pos x="T2" y="T3"/>
                  </a:cxn>
                  <a:cxn ang="T10">
                    <a:pos x="T4" y="T5"/>
                  </a:cxn>
                  <a:cxn ang="T11">
                    <a:pos x="T6" y="T7"/>
                  </a:cxn>
                </a:cxnLst>
                <a:rect l="T12" t="T13" r="T14" b="T15"/>
                <a:pathLst>
                  <a:path w="539" h="105">
                    <a:moveTo>
                      <a:pt x="0" y="105"/>
                    </a:moveTo>
                    <a:lnTo>
                      <a:pt x="0" y="0"/>
                    </a:lnTo>
                    <a:lnTo>
                      <a:pt x="539" y="0"/>
                    </a:lnTo>
                    <a:lnTo>
                      <a:pt x="0" y="105"/>
                    </a:lnTo>
                    <a:close/>
                  </a:path>
                </a:pathLst>
              </a:custGeom>
              <a:solidFill>
                <a:srgbClr val="A4AACE"/>
              </a:solidFill>
              <a:ln w="9525">
                <a:noFill/>
                <a:round/>
                <a:headEnd/>
                <a:tailEnd/>
              </a:ln>
            </p:spPr>
            <p:txBody>
              <a:bodyPr/>
              <a:lstStyle/>
              <a:p>
                <a:endParaRPr lang="en-US"/>
              </a:p>
            </p:txBody>
          </p:sp>
          <p:sp>
            <p:nvSpPr>
              <p:cNvPr id="15516" name="Freeform 41"/>
              <p:cNvSpPr>
                <a:spLocks/>
              </p:cNvSpPr>
              <p:nvPr/>
            </p:nvSpPr>
            <p:spPr bwMode="auto">
              <a:xfrm>
                <a:off x="1176" y="1604"/>
                <a:ext cx="539" cy="105"/>
              </a:xfrm>
              <a:custGeom>
                <a:avLst/>
                <a:gdLst>
                  <a:gd name="T0" fmla="*/ 539 w 539"/>
                  <a:gd name="T1" fmla="*/ 0 h 105"/>
                  <a:gd name="T2" fmla="*/ 539 w 539"/>
                  <a:gd name="T3" fmla="*/ 105 h 105"/>
                  <a:gd name="T4" fmla="*/ 0 w 539"/>
                  <a:gd name="T5" fmla="*/ 105 h 105"/>
                  <a:gd name="T6" fmla="*/ 539 w 539"/>
                  <a:gd name="T7" fmla="*/ 0 h 105"/>
                  <a:gd name="T8" fmla="*/ 0 60000 65536"/>
                  <a:gd name="T9" fmla="*/ 0 60000 65536"/>
                  <a:gd name="T10" fmla="*/ 0 60000 65536"/>
                  <a:gd name="T11" fmla="*/ 0 60000 65536"/>
                  <a:gd name="T12" fmla="*/ 0 w 539"/>
                  <a:gd name="T13" fmla="*/ 0 h 105"/>
                  <a:gd name="T14" fmla="*/ 539 w 539"/>
                  <a:gd name="T15" fmla="*/ 105 h 105"/>
                </a:gdLst>
                <a:ahLst/>
                <a:cxnLst>
                  <a:cxn ang="T8">
                    <a:pos x="T0" y="T1"/>
                  </a:cxn>
                  <a:cxn ang="T9">
                    <a:pos x="T2" y="T3"/>
                  </a:cxn>
                  <a:cxn ang="T10">
                    <a:pos x="T4" y="T5"/>
                  </a:cxn>
                  <a:cxn ang="T11">
                    <a:pos x="T6" y="T7"/>
                  </a:cxn>
                </a:cxnLst>
                <a:rect l="T12" t="T13" r="T14" b="T15"/>
                <a:pathLst>
                  <a:path w="539" h="105">
                    <a:moveTo>
                      <a:pt x="539" y="0"/>
                    </a:moveTo>
                    <a:lnTo>
                      <a:pt x="539" y="105"/>
                    </a:lnTo>
                    <a:lnTo>
                      <a:pt x="0" y="105"/>
                    </a:lnTo>
                    <a:lnTo>
                      <a:pt x="539" y="0"/>
                    </a:lnTo>
                    <a:close/>
                  </a:path>
                </a:pathLst>
              </a:custGeom>
              <a:solidFill>
                <a:srgbClr val="A4AACE"/>
              </a:solidFill>
              <a:ln w="9525">
                <a:noFill/>
                <a:round/>
                <a:headEnd/>
                <a:tailEnd/>
              </a:ln>
            </p:spPr>
            <p:txBody>
              <a:bodyPr/>
              <a:lstStyle/>
              <a:p>
                <a:endParaRPr lang="en-US"/>
              </a:p>
            </p:txBody>
          </p:sp>
        </p:grpSp>
        <p:sp>
          <p:nvSpPr>
            <p:cNvPr id="15386" name="Rectangle 43"/>
            <p:cNvSpPr>
              <a:spLocks noChangeArrowheads="1"/>
            </p:cNvSpPr>
            <p:nvPr/>
          </p:nvSpPr>
          <p:spPr bwMode="auto">
            <a:xfrm>
              <a:off x="1184" y="1594"/>
              <a:ext cx="534" cy="116"/>
            </a:xfrm>
            <a:prstGeom prst="rect">
              <a:avLst/>
            </a:prstGeom>
            <a:noFill/>
            <a:ln w="9525">
              <a:noFill/>
              <a:miter lim="800000"/>
              <a:headEnd/>
              <a:tailEnd/>
            </a:ln>
          </p:spPr>
          <p:txBody>
            <a:bodyPr/>
            <a:lstStyle/>
            <a:p>
              <a:endParaRPr lang="en-US"/>
            </a:p>
          </p:txBody>
        </p:sp>
        <p:sp>
          <p:nvSpPr>
            <p:cNvPr id="15387" name="Rectangle 44"/>
            <p:cNvSpPr>
              <a:spLocks noChangeArrowheads="1"/>
            </p:cNvSpPr>
            <p:nvPr/>
          </p:nvSpPr>
          <p:spPr bwMode="auto">
            <a:xfrm>
              <a:off x="1224" y="1613"/>
              <a:ext cx="400" cy="131"/>
            </a:xfrm>
            <a:prstGeom prst="rect">
              <a:avLst/>
            </a:prstGeom>
            <a:noFill/>
            <a:ln w="9525">
              <a:noFill/>
              <a:miter lim="800000"/>
              <a:headEnd/>
              <a:tailEnd/>
            </a:ln>
          </p:spPr>
          <p:txBody>
            <a:bodyPr wrap="none" lIns="0" tIns="0" rIns="0" bIns="0">
              <a:spAutoFit/>
            </a:bodyPr>
            <a:lstStyle/>
            <a:p>
              <a:r>
                <a:rPr lang="en-US" sz="900" b="1">
                  <a:solidFill>
                    <a:srgbClr val="C0C0C0"/>
                  </a:solidFill>
                  <a:latin typeface="Arial" charset="0"/>
                </a:rPr>
                <a:t>GL account</a:t>
              </a:r>
              <a:endParaRPr lang="en-US"/>
            </a:p>
          </p:txBody>
        </p:sp>
        <p:sp>
          <p:nvSpPr>
            <p:cNvPr id="15388" name="Rectangle 45"/>
            <p:cNvSpPr>
              <a:spLocks noChangeArrowheads="1"/>
            </p:cNvSpPr>
            <p:nvPr/>
          </p:nvSpPr>
          <p:spPr bwMode="auto">
            <a:xfrm>
              <a:off x="1222" y="1613"/>
              <a:ext cx="400"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GL account</a:t>
              </a:r>
              <a:endParaRPr lang="en-US"/>
            </a:p>
          </p:txBody>
        </p:sp>
        <p:sp>
          <p:nvSpPr>
            <p:cNvPr id="15389" name="Rectangle 46"/>
            <p:cNvSpPr>
              <a:spLocks noChangeArrowheads="1"/>
            </p:cNvSpPr>
            <p:nvPr/>
          </p:nvSpPr>
          <p:spPr bwMode="auto">
            <a:xfrm>
              <a:off x="2003" y="1979"/>
              <a:ext cx="141" cy="116"/>
            </a:xfrm>
            <a:prstGeom prst="rect">
              <a:avLst/>
            </a:prstGeom>
            <a:noFill/>
            <a:ln w="9525">
              <a:noFill/>
              <a:miter lim="800000"/>
              <a:headEnd/>
              <a:tailEnd/>
            </a:ln>
          </p:spPr>
          <p:txBody>
            <a:bodyPr/>
            <a:lstStyle/>
            <a:p>
              <a:endParaRPr lang="en-US"/>
            </a:p>
          </p:txBody>
        </p:sp>
        <p:sp>
          <p:nvSpPr>
            <p:cNvPr id="15390" name="Rectangle 47"/>
            <p:cNvSpPr>
              <a:spLocks noChangeArrowheads="1"/>
            </p:cNvSpPr>
            <p:nvPr/>
          </p:nvSpPr>
          <p:spPr bwMode="auto">
            <a:xfrm>
              <a:off x="2041" y="1996"/>
              <a:ext cx="57" cy="174"/>
            </a:xfrm>
            <a:prstGeom prst="rect">
              <a:avLst/>
            </a:prstGeom>
            <a:noFill/>
            <a:ln w="9525">
              <a:noFill/>
              <a:miter lim="800000"/>
              <a:headEnd/>
              <a:tailEnd/>
            </a:ln>
          </p:spPr>
          <p:txBody>
            <a:bodyPr wrap="none" lIns="0" tIns="0" rIns="0" bIns="0">
              <a:spAutoFit/>
            </a:bodyPr>
            <a:lstStyle/>
            <a:p>
              <a:r>
                <a:rPr lang="en-US" sz="1200" b="1">
                  <a:latin typeface="Arial" charset="0"/>
                </a:rPr>
                <a:t>&gt;</a:t>
              </a:r>
              <a:endParaRPr lang="en-US" sz="1200"/>
            </a:p>
          </p:txBody>
        </p:sp>
        <p:grpSp>
          <p:nvGrpSpPr>
            <p:cNvPr id="15391" name="Group 50"/>
            <p:cNvGrpSpPr>
              <a:grpSpLocks/>
            </p:cNvGrpSpPr>
            <p:nvPr/>
          </p:nvGrpSpPr>
          <p:grpSpPr bwMode="auto">
            <a:xfrm>
              <a:off x="1992" y="2047"/>
              <a:ext cx="286" cy="51"/>
              <a:chOff x="1992" y="2047"/>
              <a:chExt cx="286" cy="51"/>
            </a:xfrm>
          </p:grpSpPr>
          <p:sp>
            <p:nvSpPr>
              <p:cNvPr id="15513" name="Freeform 48"/>
              <p:cNvSpPr>
                <a:spLocks/>
              </p:cNvSpPr>
              <p:nvPr/>
            </p:nvSpPr>
            <p:spPr bwMode="auto">
              <a:xfrm>
                <a:off x="1992" y="2047"/>
                <a:ext cx="143" cy="51"/>
              </a:xfrm>
              <a:custGeom>
                <a:avLst/>
                <a:gdLst>
                  <a:gd name="T0" fmla="*/ 0 w 143"/>
                  <a:gd name="T1" fmla="*/ 0 h 51"/>
                  <a:gd name="T2" fmla="*/ 0 w 143"/>
                  <a:gd name="T3" fmla="*/ 51 h 51"/>
                  <a:gd name="T4" fmla="*/ 143 w 143"/>
                  <a:gd name="T5" fmla="*/ 51 h 51"/>
                  <a:gd name="T6" fmla="*/ 143 w 143"/>
                  <a:gd name="T7" fmla="*/ 0 h 51"/>
                  <a:gd name="T8" fmla="*/ 0 60000 65536"/>
                  <a:gd name="T9" fmla="*/ 0 60000 65536"/>
                  <a:gd name="T10" fmla="*/ 0 60000 65536"/>
                  <a:gd name="T11" fmla="*/ 0 60000 65536"/>
                  <a:gd name="T12" fmla="*/ 0 w 143"/>
                  <a:gd name="T13" fmla="*/ 0 h 51"/>
                  <a:gd name="T14" fmla="*/ 143 w 143"/>
                  <a:gd name="T15" fmla="*/ 51 h 51"/>
                </a:gdLst>
                <a:ahLst/>
                <a:cxnLst>
                  <a:cxn ang="T8">
                    <a:pos x="T0" y="T1"/>
                  </a:cxn>
                  <a:cxn ang="T9">
                    <a:pos x="T2" y="T3"/>
                  </a:cxn>
                  <a:cxn ang="T10">
                    <a:pos x="T4" y="T5"/>
                  </a:cxn>
                  <a:cxn ang="T11">
                    <a:pos x="T6" y="T7"/>
                  </a:cxn>
                </a:cxnLst>
                <a:rect l="T12" t="T13" r="T14" b="T15"/>
                <a:pathLst>
                  <a:path w="143" h="51">
                    <a:moveTo>
                      <a:pt x="0" y="0"/>
                    </a:moveTo>
                    <a:lnTo>
                      <a:pt x="0" y="51"/>
                    </a:lnTo>
                    <a:lnTo>
                      <a:pt x="143" y="51"/>
                    </a:lnTo>
                    <a:lnTo>
                      <a:pt x="143" y="0"/>
                    </a:lnTo>
                  </a:path>
                </a:pathLst>
              </a:custGeom>
              <a:noFill/>
              <a:ln w="7938">
                <a:solidFill>
                  <a:srgbClr val="000000"/>
                </a:solidFill>
                <a:prstDash val="solid"/>
                <a:round/>
                <a:headEnd/>
                <a:tailEnd/>
              </a:ln>
            </p:spPr>
            <p:txBody>
              <a:bodyPr/>
              <a:lstStyle/>
              <a:p>
                <a:endParaRPr lang="en-US"/>
              </a:p>
            </p:txBody>
          </p:sp>
          <p:sp>
            <p:nvSpPr>
              <p:cNvPr id="15514" name="Freeform 49"/>
              <p:cNvSpPr>
                <a:spLocks/>
              </p:cNvSpPr>
              <p:nvPr/>
            </p:nvSpPr>
            <p:spPr bwMode="auto">
              <a:xfrm>
                <a:off x="2136" y="2047"/>
                <a:ext cx="142" cy="51"/>
              </a:xfrm>
              <a:custGeom>
                <a:avLst/>
                <a:gdLst>
                  <a:gd name="T0" fmla="*/ 0 w 142"/>
                  <a:gd name="T1" fmla="*/ 0 h 51"/>
                  <a:gd name="T2" fmla="*/ 0 w 142"/>
                  <a:gd name="T3" fmla="*/ 51 h 51"/>
                  <a:gd name="T4" fmla="*/ 142 w 142"/>
                  <a:gd name="T5" fmla="*/ 51 h 51"/>
                  <a:gd name="T6" fmla="*/ 142 w 142"/>
                  <a:gd name="T7" fmla="*/ 0 h 51"/>
                  <a:gd name="T8" fmla="*/ 0 60000 65536"/>
                  <a:gd name="T9" fmla="*/ 0 60000 65536"/>
                  <a:gd name="T10" fmla="*/ 0 60000 65536"/>
                  <a:gd name="T11" fmla="*/ 0 60000 65536"/>
                  <a:gd name="T12" fmla="*/ 0 w 142"/>
                  <a:gd name="T13" fmla="*/ 0 h 51"/>
                  <a:gd name="T14" fmla="*/ 142 w 142"/>
                  <a:gd name="T15" fmla="*/ 51 h 51"/>
                </a:gdLst>
                <a:ahLst/>
                <a:cxnLst>
                  <a:cxn ang="T8">
                    <a:pos x="T0" y="T1"/>
                  </a:cxn>
                  <a:cxn ang="T9">
                    <a:pos x="T2" y="T3"/>
                  </a:cxn>
                  <a:cxn ang="T10">
                    <a:pos x="T4" y="T5"/>
                  </a:cxn>
                  <a:cxn ang="T11">
                    <a:pos x="T6" y="T7"/>
                  </a:cxn>
                </a:cxnLst>
                <a:rect l="T12" t="T13" r="T14" b="T15"/>
                <a:pathLst>
                  <a:path w="142" h="51">
                    <a:moveTo>
                      <a:pt x="0" y="0"/>
                    </a:moveTo>
                    <a:lnTo>
                      <a:pt x="0" y="51"/>
                    </a:lnTo>
                    <a:lnTo>
                      <a:pt x="142" y="51"/>
                    </a:lnTo>
                    <a:lnTo>
                      <a:pt x="142" y="0"/>
                    </a:lnTo>
                  </a:path>
                </a:pathLst>
              </a:custGeom>
              <a:noFill/>
              <a:ln w="7938">
                <a:solidFill>
                  <a:srgbClr val="000000"/>
                </a:solidFill>
                <a:prstDash val="solid"/>
                <a:round/>
                <a:headEnd/>
                <a:tailEnd/>
              </a:ln>
            </p:spPr>
            <p:txBody>
              <a:bodyPr/>
              <a:lstStyle/>
              <a:p>
                <a:endParaRPr lang="en-US"/>
              </a:p>
            </p:txBody>
          </p:sp>
        </p:grpSp>
        <p:grpSp>
          <p:nvGrpSpPr>
            <p:cNvPr id="15392" name="Group 53"/>
            <p:cNvGrpSpPr>
              <a:grpSpLocks/>
            </p:cNvGrpSpPr>
            <p:nvPr/>
          </p:nvGrpSpPr>
          <p:grpSpPr bwMode="auto">
            <a:xfrm>
              <a:off x="1988" y="2263"/>
              <a:ext cx="173" cy="89"/>
              <a:chOff x="1988" y="2263"/>
              <a:chExt cx="173" cy="89"/>
            </a:xfrm>
          </p:grpSpPr>
          <p:sp>
            <p:nvSpPr>
              <p:cNvPr id="15511" name="Freeform 51"/>
              <p:cNvSpPr>
                <a:spLocks/>
              </p:cNvSpPr>
              <p:nvPr/>
            </p:nvSpPr>
            <p:spPr bwMode="auto">
              <a:xfrm>
                <a:off x="1988" y="2307"/>
                <a:ext cx="173" cy="45"/>
              </a:xfrm>
              <a:custGeom>
                <a:avLst/>
                <a:gdLst>
                  <a:gd name="T0" fmla="*/ 0 w 173"/>
                  <a:gd name="T1" fmla="*/ 0 h 45"/>
                  <a:gd name="T2" fmla="*/ 0 w 173"/>
                  <a:gd name="T3" fmla="*/ 45 h 45"/>
                  <a:gd name="T4" fmla="*/ 173 w 173"/>
                  <a:gd name="T5" fmla="*/ 45 h 45"/>
                  <a:gd name="T6" fmla="*/ 173 w 173"/>
                  <a:gd name="T7" fmla="*/ 0 h 45"/>
                  <a:gd name="T8" fmla="*/ 0 60000 65536"/>
                  <a:gd name="T9" fmla="*/ 0 60000 65536"/>
                  <a:gd name="T10" fmla="*/ 0 60000 65536"/>
                  <a:gd name="T11" fmla="*/ 0 60000 65536"/>
                  <a:gd name="T12" fmla="*/ 0 w 173"/>
                  <a:gd name="T13" fmla="*/ 0 h 45"/>
                  <a:gd name="T14" fmla="*/ 173 w 173"/>
                  <a:gd name="T15" fmla="*/ 45 h 45"/>
                </a:gdLst>
                <a:ahLst/>
                <a:cxnLst>
                  <a:cxn ang="T8">
                    <a:pos x="T0" y="T1"/>
                  </a:cxn>
                  <a:cxn ang="T9">
                    <a:pos x="T2" y="T3"/>
                  </a:cxn>
                  <a:cxn ang="T10">
                    <a:pos x="T4" y="T5"/>
                  </a:cxn>
                  <a:cxn ang="T11">
                    <a:pos x="T6" y="T7"/>
                  </a:cxn>
                </a:cxnLst>
                <a:rect l="T12" t="T13" r="T14" b="T15"/>
                <a:pathLst>
                  <a:path w="173" h="45">
                    <a:moveTo>
                      <a:pt x="0" y="0"/>
                    </a:moveTo>
                    <a:lnTo>
                      <a:pt x="0" y="45"/>
                    </a:lnTo>
                    <a:lnTo>
                      <a:pt x="173" y="45"/>
                    </a:lnTo>
                    <a:lnTo>
                      <a:pt x="173" y="0"/>
                    </a:lnTo>
                  </a:path>
                </a:pathLst>
              </a:custGeom>
              <a:noFill/>
              <a:ln w="7938">
                <a:solidFill>
                  <a:srgbClr val="000000"/>
                </a:solidFill>
                <a:prstDash val="solid"/>
                <a:round/>
                <a:headEnd/>
                <a:tailEnd/>
              </a:ln>
            </p:spPr>
            <p:txBody>
              <a:bodyPr/>
              <a:lstStyle/>
              <a:p>
                <a:endParaRPr lang="en-US"/>
              </a:p>
            </p:txBody>
          </p:sp>
          <p:sp>
            <p:nvSpPr>
              <p:cNvPr id="15512" name="Freeform 52"/>
              <p:cNvSpPr>
                <a:spLocks/>
              </p:cNvSpPr>
              <p:nvPr/>
            </p:nvSpPr>
            <p:spPr bwMode="auto">
              <a:xfrm>
                <a:off x="1988" y="2263"/>
                <a:ext cx="173" cy="45"/>
              </a:xfrm>
              <a:custGeom>
                <a:avLst/>
                <a:gdLst>
                  <a:gd name="T0" fmla="*/ 0 w 173"/>
                  <a:gd name="T1" fmla="*/ 45 h 45"/>
                  <a:gd name="T2" fmla="*/ 0 w 173"/>
                  <a:gd name="T3" fmla="*/ 0 h 45"/>
                  <a:gd name="T4" fmla="*/ 173 w 173"/>
                  <a:gd name="T5" fmla="*/ 0 h 45"/>
                  <a:gd name="T6" fmla="*/ 173 w 173"/>
                  <a:gd name="T7" fmla="*/ 45 h 45"/>
                  <a:gd name="T8" fmla="*/ 0 60000 65536"/>
                  <a:gd name="T9" fmla="*/ 0 60000 65536"/>
                  <a:gd name="T10" fmla="*/ 0 60000 65536"/>
                  <a:gd name="T11" fmla="*/ 0 60000 65536"/>
                  <a:gd name="T12" fmla="*/ 0 w 173"/>
                  <a:gd name="T13" fmla="*/ 0 h 45"/>
                  <a:gd name="T14" fmla="*/ 173 w 173"/>
                  <a:gd name="T15" fmla="*/ 45 h 45"/>
                </a:gdLst>
                <a:ahLst/>
                <a:cxnLst>
                  <a:cxn ang="T8">
                    <a:pos x="T0" y="T1"/>
                  </a:cxn>
                  <a:cxn ang="T9">
                    <a:pos x="T2" y="T3"/>
                  </a:cxn>
                  <a:cxn ang="T10">
                    <a:pos x="T4" y="T5"/>
                  </a:cxn>
                  <a:cxn ang="T11">
                    <a:pos x="T6" y="T7"/>
                  </a:cxn>
                </a:cxnLst>
                <a:rect l="T12" t="T13" r="T14" b="T15"/>
                <a:pathLst>
                  <a:path w="173" h="45">
                    <a:moveTo>
                      <a:pt x="0" y="45"/>
                    </a:moveTo>
                    <a:lnTo>
                      <a:pt x="0" y="0"/>
                    </a:lnTo>
                    <a:lnTo>
                      <a:pt x="173" y="0"/>
                    </a:lnTo>
                    <a:lnTo>
                      <a:pt x="173" y="45"/>
                    </a:lnTo>
                  </a:path>
                </a:pathLst>
              </a:custGeom>
              <a:noFill/>
              <a:ln w="7938">
                <a:solidFill>
                  <a:srgbClr val="000000"/>
                </a:solidFill>
                <a:prstDash val="solid"/>
                <a:round/>
                <a:headEnd/>
                <a:tailEnd/>
              </a:ln>
            </p:spPr>
            <p:txBody>
              <a:bodyPr/>
              <a:lstStyle/>
              <a:p>
                <a:endParaRPr lang="en-US"/>
              </a:p>
            </p:txBody>
          </p:sp>
        </p:grpSp>
        <p:sp>
          <p:nvSpPr>
            <p:cNvPr id="15393" name="Line 54"/>
            <p:cNvSpPr>
              <a:spLocks noChangeShapeType="1"/>
            </p:cNvSpPr>
            <p:nvPr/>
          </p:nvSpPr>
          <p:spPr bwMode="auto">
            <a:xfrm>
              <a:off x="1921" y="1857"/>
              <a:ext cx="424" cy="1"/>
            </a:xfrm>
            <a:prstGeom prst="line">
              <a:avLst/>
            </a:prstGeom>
            <a:noFill/>
            <a:ln w="7938">
              <a:solidFill>
                <a:srgbClr val="000000"/>
              </a:solidFill>
              <a:round/>
              <a:headEnd/>
              <a:tailEnd/>
            </a:ln>
          </p:spPr>
          <p:txBody>
            <a:bodyPr/>
            <a:lstStyle/>
            <a:p>
              <a:endParaRPr lang="en-US"/>
            </a:p>
          </p:txBody>
        </p:sp>
        <p:sp>
          <p:nvSpPr>
            <p:cNvPr id="15394" name="Freeform 55"/>
            <p:cNvSpPr>
              <a:spLocks/>
            </p:cNvSpPr>
            <p:nvPr/>
          </p:nvSpPr>
          <p:spPr bwMode="auto">
            <a:xfrm>
              <a:off x="2315" y="1628"/>
              <a:ext cx="186" cy="157"/>
            </a:xfrm>
            <a:custGeom>
              <a:avLst/>
              <a:gdLst>
                <a:gd name="T0" fmla="*/ 0 w 186"/>
                <a:gd name="T1" fmla="*/ 0 h 157"/>
                <a:gd name="T2" fmla="*/ 186 w 186"/>
                <a:gd name="T3" fmla="*/ 0 h 157"/>
                <a:gd name="T4" fmla="*/ 186 w 186"/>
                <a:gd name="T5" fmla="*/ 157 h 157"/>
                <a:gd name="T6" fmla="*/ 0 60000 65536"/>
                <a:gd name="T7" fmla="*/ 0 60000 65536"/>
                <a:gd name="T8" fmla="*/ 0 60000 65536"/>
                <a:gd name="T9" fmla="*/ 0 w 186"/>
                <a:gd name="T10" fmla="*/ 0 h 157"/>
                <a:gd name="T11" fmla="*/ 186 w 186"/>
                <a:gd name="T12" fmla="*/ 157 h 157"/>
              </a:gdLst>
              <a:ahLst/>
              <a:cxnLst>
                <a:cxn ang="T6">
                  <a:pos x="T0" y="T1"/>
                </a:cxn>
                <a:cxn ang="T7">
                  <a:pos x="T2" y="T3"/>
                </a:cxn>
                <a:cxn ang="T8">
                  <a:pos x="T4" y="T5"/>
                </a:cxn>
              </a:cxnLst>
              <a:rect l="T9" t="T10" r="T11" b="T12"/>
              <a:pathLst>
                <a:path w="186" h="157">
                  <a:moveTo>
                    <a:pt x="0" y="0"/>
                  </a:moveTo>
                  <a:lnTo>
                    <a:pt x="186" y="0"/>
                  </a:lnTo>
                  <a:lnTo>
                    <a:pt x="186" y="157"/>
                  </a:lnTo>
                </a:path>
              </a:pathLst>
            </a:custGeom>
            <a:noFill/>
            <a:ln w="15875">
              <a:solidFill>
                <a:srgbClr val="CECECE"/>
              </a:solidFill>
              <a:prstDash val="solid"/>
              <a:round/>
              <a:headEnd/>
              <a:tailEnd/>
            </a:ln>
          </p:spPr>
          <p:txBody>
            <a:bodyPr/>
            <a:lstStyle/>
            <a:p>
              <a:endParaRPr lang="en-US"/>
            </a:p>
          </p:txBody>
        </p:sp>
        <p:sp>
          <p:nvSpPr>
            <p:cNvPr id="15395" name="Freeform 56"/>
            <p:cNvSpPr>
              <a:spLocks/>
            </p:cNvSpPr>
            <p:nvPr/>
          </p:nvSpPr>
          <p:spPr bwMode="auto">
            <a:xfrm>
              <a:off x="2355" y="1594"/>
              <a:ext cx="186" cy="157"/>
            </a:xfrm>
            <a:custGeom>
              <a:avLst/>
              <a:gdLst>
                <a:gd name="T0" fmla="*/ 0 w 186"/>
                <a:gd name="T1" fmla="*/ 0 h 157"/>
                <a:gd name="T2" fmla="*/ 186 w 186"/>
                <a:gd name="T3" fmla="*/ 0 h 157"/>
                <a:gd name="T4" fmla="*/ 186 w 186"/>
                <a:gd name="T5" fmla="*/ 157 h 157"/>
                <a:gd name="T6" fmla="*/ 0 60000 65536"/>
                <a:gd name="T7" fmla="*/ 0 60000 65536"/>
                <a:gd name="T8" fmla="*/ 0 60000 65536"/>
                <a:gd name="T9" fmla="*/ 0 w 186"/>
                <a:gd name="T10" fmla="*/ 0 h 157"/>
                <a:gd name="T11" fmla="*/ 186 w 186"/>
                <a:gd name="T12" fmla="*/ 157 h 157"/>
              </a:gdLst>
              <a:ahLst/>
              <a:cxnLst>
                <a:cxn ang="T6">
                  <a:pos x="T0" y="T1"/>
                </a:cxn>
                <a:cxn ang="T7">
                  <a:pos x="T2" y="T3"/>
                </a:cxn>
                <a:cxn ang="T8">
                  <a:pos x="T4" y="T5"/>
                </a:cxn>
              </a:cxnLst>
              <a:rect l="T9" t="T10" r="T11" b="T12"/>
              <a:pathLst>
                <a:path w="186" h="157">
                  <a:moveTo>
                    <a:pt x="0" y="0"/>
                  </a:moveTo>
                  <a:lnTo>
                    <a:pt x="186" y="0"/>
                  </a:lnTo>
                  <a:lnTo>
                    <a:pt x="186" y="157"/>
                  </a:lnTo>
                </a:path>
              </a:pathLst>
            </a:custGeom>
            <a:noFill/>
            <a:ln w="15875">
              <a:solidFill>
                <a:srgbClr val="CECECE"/>
              </a:solidFill>
              <a:prstDash val="solid"/>
              <a:round/>
              <a:headEnd/>
              <a:tailEnd/>
            </a:ln>
          </p:spPr>
          <p:txBody>
            <a:bodyPr/>
            <a:lstStyle/>
            <a:p>
              <a:endParaRPr lang="en-US"/>
            </a:p>
          </p:txBody>
        </p:sp>
        <p:grpSp>
          <p:nvGrpSpPr>
            <p:cNvPr id="15396" name="Group 60"/>
            <p:cNvGrpSpPr>
              <a:grpSpLocks/>
            </p:cNvGrpSpPr>
            <p:nvPr/>
          </p:nvGrpSpPr>
          <p:grpSpPr bwMode="auto">
            <a:xfrm>
              <a:off x="1249" y="2602"/>
              <a:ext cx="542" cy="123"/>
              <a:chOff x="1249" y="2602"/>
              <a:chExt cx="542" cy="123"/>
            </a:xfrm>
          </p:grpSpPr>
          <p:sp>
            <p:nvSpPr>
              <p:cNvPr id="15508" name="Rectangle 57"/>
              <p:cNvSpPr>
                <a:spLocks noChangeArrowheads="1"/>
              </p:cNvSpPr>
              <p:nvPr/>
            </p:nvSpPr>
            <p:spPr bwMode="auto">
              <a:xfrm>
                <a:off x="1249" y="2602"/>
                <a:ext cx="532" cy="115"/>
              </a:xfrm>
              <a:prstGeom prst="rect">
                <a:avLst/>
              </a:prstGeom>
              <a:solidFill>
                <a:srgbClr val="C8CCE2"/>
              </a:solidFill>
              <a:ln w="9525">
                <a:noFill/>
                <a:miter lim="800000"/>
                <a:headEnd/>
                <a:tailEnd/>
              </a:ln>
            </p:spPr>
            <p:txBody>
              <a:bodyPr/>
              <a:lstStyle/>
              <a:p>
                <a:endParaRPr lang="en-US"/>
              </a:p>
            </p:txBody>
          </p:sp>
          <p:sp>
            <p:nvSpPr>
              <p:cNvPr id="15509" name="Rectangle 58"/>
              <p:cNvSpPr>
                <a:spLocks noChangeArrowheads="1"/>
              </p:cNvSpPr>
              <p:nvPr/>
            </p:nvSpPr>
            <p:spPr bwMode="auto">
              <a:xfrm>
                <a:off x="1259" y="2611"/>
                <a:ext cx="532" cy="114"/>
              </a:xfrm>
              <a:prstGeom prst="rect">
                <a:avLst/>
              </a:prstGeom>
              <a:solidFill>
                <a:srgbClr val="62667C"/>
              </a:solidFill>
              <a:ln w="9525">
                <a:noFill/>
                <a:miter lim="800000"/>
                <a:headEnd/>
                <a:tailEnd/>
              </a:ln>
            </p:spPr>
            <p:txBody>
              <a:bodyPr/>
              <a:lstStyle/>
              <a:p>
                <a:endParaRPr lang="en-US"/>
              </a:p>
            </p:txBody>
          </p:sp>
          <p:sp>
            <p:nvSpPr>
              <p:cNvPr id="15510" name="Rectangle 59"/>
              <p:cNvSpPr>
                <a:spLocks noChangeArrowheads="1"/>
              </p:cNvSpPr>
              <p:nvPr/>
            </p:nvSpPr>
            <p:spPr bwMode="auto">
              <a:xfrm>
                <a:off x="1254" y="2607"/>
                <a:ext cx="532" cy="114"/>
              </a:xfrm>
              <a:prstGeom prst="rect">
                <a:avLst/>
              </a:prstGeom>
              <a:solidFill>
                <a:srgbClr val="A4AACE"/>
              </a:solidFill>
              <a:ln w="9525">
                <a:noFill/>
                <a:miter lim="800000"/>
                <a:headEnd/>
                <a:tailEnd/>
              </a:ln>
            </p:spPr>
            <p:txBody>
              <a:bodyPr/>
              <a:lstStyle/>
              <a:p>
                <a:endParaRPr lang="en-US"/>
              </a:p>
            </p:txBody>
          </p:sp>
        </p:grpSp>
        <p:sp>
          <p:nvSpPr>
            <p:cNvPr id="15397" name="Rectangle 61"/>
            <p:cNvSpPr>
              <a:spLocks noChangeArrowheads="1"/>
            </p:cNvSpPr>
            <p:nvPr/>
          </p:nvSpPr>
          <p:spPr bwMode="auto">
            <a:xfrm>
              <a:off x="1291" y="2624"/>
              <a:ext cx="400"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GL account</a:t>
              </a:r>
              <a:endParaRPr lang="en-US"/>
            </a:p>
          </p:txBody>
        </p:sp>
        <p:sp>
          <p:nvSpPr>
            <p:cNvPr id="15398" name="Rectangle 62"/>
            <p:cNvSpPr>
              <a:spLocks noChangeArrowheads="1"/>
            </p:cNvSpPr>
            <p:nvPr/>
          </p:nvSpPr>
          <p:spPr bwMode="auto">
            <a:xfrm>
              <a:off x="1254" y="2742"/>
              <a:ext cx="607" cy="116"/>
            </a:xfrm>
            <a:prstGeom prst="rect">
              <a:avLst/>
            </a:prstGeom>
            <a:noFill/>
            <a:ln w="9525">
              <a:noFill/>
              <a:miter lim="800000"/>
              <a:headEnd/>
              <a:tailEnd/>
            </a:ln>
          </p:spPr>
          <p:txBody>
            <a:bodyPr/>
            <a:lstStyle/>
            <a:p>
              <a:endParaRPr lang="en-US"/>
            </a:p>
          </p:txBody>
        </p:sp>
        <p:sp>
          <p:nvSpPr>
            <p:cNvPr id="15399" name="Rectangle 63"/>
            <p:cNvSpPr>
              <a:spLocks noChangeArrowheads="1"/>
            </p:cNvSpPr>
            <p:nvPr/>
          </p:nvSpPr>
          <p:spPr bwMode="auto">
            <a:xfrm>
              <a:off x="1291" y="2761"/>
              <a:ext cx="464"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OUTPUT TAX</a:t>
              </a:r>
              <a:endParaRPr lang="en-US"/>
            </a:p>
          </p:txBody>
        </p:sp>
        <p:sp>
          <p:nvSpPr>
            <p:cNvPr id="15400" name="Rectangle 64"/>
            <p:cNvSpPr>
              <a:spLocks noChangeArrowheads="1"/>
            </p:cNvSpPr>
            <p:nvPr/>
          </p:nvSpPr>
          <p:spPr bwMode="auto">
            <a:xfrm>
              <a:off x="2003" y="2992"/>
              <a:ext cx="141" cy="116"/>
            </a:xfrm>
            <a:prstGeom prst="rect">
              <a:avLst/>
            </a:prstGeom>
            <a:noFill/>
            <a:ln w="9525">
              <a:noFill/>
              <a:miter lim="800000"/>
              <a:headEnd/>
              <a:tailEnd/>
            </a:ln>
          </p:spPr>
          <p:txBody>
            <a:bodyPr/>
            <a:lstStyle/>
            <a:p>
              <a:endParaRPr lang="en-US"/>
            </a:p>
          </p:txBody>
        </p:sp>
        <p:sp>
          <p:nvSpPr>
            <p:cNvPr id="15401" name="Rectangle 65"/>
            <p:cNvSpPr>
              <a:spLocks noChangeArrowheads="1"/>
            </p:cNvSpPr>
            <p:nvPr/>
          </p:nvSpPr>
          <p:spPr bwMode="auto">
            <a:xfrm>
              <a:off x="2041" y="3010"/>
              <a:ext cx="57" cy="174"/>
            </a:xfrm>
            <a:prstGeom prst="rect">
              <a:avLst/>
            </a:prstGeom>
            <a:noFill/>
            <a:ln w="9525">
              <a:noFill/>
              <a:miter lim="800000"/>
              <a:headEnd/>
              <a:tailEnd/>
            </a:ln>
          </p:spPr>
          <p:txBody>
            <a:bodyPr wrap="none" lIns="0" tIns="0" rIns="0" bIns="0">
              <a:spAutoFit/>
            </a:bodyPr>
            <a:lstStyle/>
            <a:p>
              <a:r>
                <a:rPr lang="en-US" sz="1200" b="1">
                  <a:latin typeface="Arial" charset="0"/>
                </a:rPr>
                <a:t>&lt;</a:t>
              </a:r>
              <a:endParaRPr lang="en-US" sz="1200"/>
            </a:p>
          </p:txBody>
        </p:sp>
        <p:grpSp>
          <p:nvGrpSpPr>
            <p:cNvPr id="15402" name="Group 68"/>
            <p:cNvGrpSpPr>
              <a:grpSpLocks/>
            </p:cNvGrpSpPr>
            <p:nvPr/>
          </p:nvGrpSpPr>
          <p:grpSpPr bwMode="auto">
            <a:xfrm>
              <a:off x="1992" y="3045"/>
              <a:ext cx="286" cy="51"/>
              <a:chOff x="1992" y="3045"/>
              <a:chExt cx="286" cy="51"/>
            </a:xfrm>
          </p:grpSpPr>
          <p:sp>
            <p:nvSpPr>
              <p:cNvPr id="15506" name="Freeform 66"/>
              <p:cNvSpPr>
                <a:spLocks/>
              </p:cNvSpPr>
              <p:nvPr/>
            </p:nvSpPr>
            <p:spPr bwMode="auto">
              <a:xfrm>
                <a:off x="1992" y="3045"/>
                <a:ext cx="143" cy="51"/>
              </a:xfrm>
              <a:custGeom>
                <a:avLst/>
                <a:gdLst>
                  <a:gd name="T0" fmla="*/ 0 w 143"/>
                  <a:gd name="T1" fmla="*/ 0 h 51"/>
                  <a:gd name="T2" fmla="*/ 0 w 143"/>
                  <a:gd name="T3" fmla="*/ 51 h 51"/>
                  <a:gd name="T4" fmla="*/ 143 w 143"/>
                  <a:gd name="T5" fmla="*/ 51 h 51"/>
                  <a:gd name="T6" fmla="*/ 143 w 143"/>
                  <a:gd name="T7" fmla="*/ 0 h 51"/>
                  <a:gd name="T8" fmla="*/ 0 60000 65536"/>
                  <a:gd name="T9" fmla="*/ 0 60000 65536"/>
                  <a:gd name="T10" fmla="*/ 0 60000 65536"/>
                  <a:gd name="T11" fmla="*/ 0 60000 65536"/>
                  <a:gd name="T12" fmla="*/ 0 w 143"/>
                  <a:gd name="T13" fmla="*/ 0 h 51"/>
                  <a:gd name="T14" fmla="*/ 143 w 143"/>
                  <a:gd name="T15" fmla="*/ 51 h 51"/>
                </a:gdLst>
                <a:ahLst/>
                <a:cxnLst>
                  <a:cxn ang="T8">
                    <a:pos x="T0" y="T1"/>
                  </a:cxn>
                  <a:cxn ang="T9">
                    <a:pos x="T2" y="T3"/>
                  </a:cxn>
                  <a:cxn ang="T10">
                    <a:pos x="T4" y="T5"/>
                  </a:cxn>
                  <a:cxn ang="T11">
                    <a:pos x="T6" y="T7"/>
                  </a:cxn>
                </a:cxnLst>
                <a:rect l="T12" t="T13" r="T14" b="T15"/>
                <a:pathLst>
                  <a:path w="143" h="51">
                    <a:moveTo>
                      <a:pt x="0" y="0"/>
                    </a:moveTo>
                    <a:lnTo>
                      <a:pt x="0" y="51"/>
                    </a:lnTo>
                    <a:lnTo>
                      <a:pt x="143" y="51"/>
                    </a:lnTo>
                    <a:lnTo>
                      <a:pt x="143" y="0"/>
                    </a:lnTo>
                  </a:path>
                </a:pathLst>
              </a:custGeom>
              <a:noFill/>
              <a:ln w="7938">
                <a:solidFill>
                  <a:srgbClr val="000000"/>
                </a:solidFill>
                <a:prstDash val="solid"/>
                <a:round/>
                <a:headEnd/>
                <a:tailEnd/>
              </a:ln>
            </p:spPr>
            <p:txBody>
              <a:bodyPr/>
              <a:lstStyle/>
              <a:p>
                <a:endParaRPr lang="en-US"/>
              </a:p>
            </p:txBody>
          </p:sp>
          <p:sp>
            <p:nvSpPr>
              <p:cNvPr id="15507" name="Freeform 67"/>
              <p:cNvSpPr>
                <a:spLocks/>
              </p:cNvSpPr>
              <p:nvPr/>
            </p:nvSpPr>
            <p:spPr bwMode="auto">
              <a:xfrm>
                <a:off x="2136" y="3045"/>
                <a:ext cx="142" cy="51"/>
              </a:xfrm>
              <a:custGeom>
                <a:avLst/>
                <a:gdLst>
                  <a:gd name="T0" fmla="*/ 0 w 142"/>
                  <a:gd name="T1" fmla="*/ 0 h 51"/>
                  <a:gd name="T2" fmla="*/ 0 w 142"/>
                  <a:gd name="T3" fmla="*/ 51 h 51"/>
                  <a:gd name="T4" fmla="*/ 142 w 142"/>
                  <a:gd name="T5" fmla="*/ 51 h 51"/>
                  <a:gd name="T6" fmla="*/ 142 w 142"/>
                  <a:gd name="T7" fmla="*/ 0 h 51"/>
                  <a:gd name="T8" fmla="*/ 0 60000 65536"/>
                  <a:gd name="T9" fmla="*/ 0 60000 65536"/>
                  <a:gd name="T10" fmla="*/ 0 60000 65536"/>
                  <a:gd name="T11" fmla="*/ 0 60000 65536"/>
                  <a:gd name="T12" fmla="*/ 0 w 142"/>
                  <a:gd name="T13" fmla="*/ 0 h 51"/>
                  <a:gd name="T14" fmla="*/ 142 w 142"/>
                  <a:gd name="T15" fmla="*/ 51 h 51"/>
                </a:gdLst>
                <a:ahLst/>
                <a:cxnLst>
                  <a:cxn ang="T8">
                    <a:pos x="T0" y="T1"/>
                  </a:cxn>
                  <a:cxn ang="T9">
                    <a:pos x="T2" y="T3"/>
                  </a:cxn>
                  <a:cxn ang="T10">
                    <a:pos x="T4" y="T5"/>
                  </a:cxn>
                  <a:cxn ang="T11">
                    <a:pos x="T6" y="T7"/>
                  </a:cxn>
                </a:cxnLst>
                <a:rect l="T12" t="T13" r="T14" b="T15"/>
                <a:pathLst>
                  <a:path w="142" h="51">
                    <a:moveTo>
                      <a:pt x="0" y="0"/>
                    </a:moveTo>
                    <a:lnTo>
                      <a:pt x="0" y="51"/>
                    </a:lnTo>
                    <a:lnTo>
                      <a:pt x="142" y="51"/>
                    </a:lnTo>
                    <a:lnTo>
                      <a:pt x="142" y="0"/>
                    </a:lnTo>
                  </a:path>
                </a:pathLst>
              </a:custGeom>
              <a:noFill/>
              <a:ln w="7938">
                <a:solidFill>
                  <a:srgbClr val="000000"/>
                </a:solidFill>
                <a:prstDash val="solid"/>
                <a:round/>
                <a:headEnd/>
                <a:tailEnd/>
              </a:ln>
            </p:spPr>
            <p:txBody>
              <a:bodyPr/>
              <a:lstStyle/>
              <a:p>
                <a:endParaRPr lang="en-US"/>
              </a:p>
            </p:txBody>
          </p:sp>
        </p:grpSp>
        <p:grpSp>
          <p:nvGrpSpPr>
            <p:cNvPr id="15403" name="Group 71"/>
            <p:cNvGrpSpPr>
              <a:grpSpLocks/>
            </p:cNvGrpSpPr>
            <p:nvPr/>
          </p:nvGrpSpPr>
          <p:grpSpPr bwMode="auto">
            <a:xfrm>
              <a:off x="1988" y="3262"/>
              <a:ext cx="173" cy="88"/>
              <a:chOff x="1988" y="3262"/>
              <a:chExt cx="173" cy="88"/>
            </a:xfrm>
          </p:grpSpPr>
          <p:sp>
            <p:nvSpPr>
              <p:cNvPr id="15504" name="Freeform 69"/>
              <p:cNvSpPr>
                <a:spLocks/>
              </p:cNvSpPr>
              <p:nvPr/>
            </p:nvSpPr>
            <p:spPr bwMode="auto">
              <a:xfrm>
                <a:off x="1988" y="3305"/>
                <a:ext cx="173" cy="45"/>
              </a:xfrm>
              <a:custGeom>
                <a:avLst/>
                <a:gdLst>
                  <a:gd name="T0" fmla="*/ 0 w 173"/>
                  <a:gd name="T1" fmla="*/ 0 h 45"/>
                  <a:gd name="T2" fmla="*/ 0 w 173"/>
                  <a:gd name="T3" fmla="*/ 45 h 45"/>
                  <a:gd name="T4" fmla="*/ 173 w 173"/>
                  <a:gd name="T5" fmla="*/ 45 h 45"/>
                  <a:gd name="T6" fmla="*/ 173 w 173"/>
                  <a:gd name="T7" fmla="*/ 0 h 45"/>
                  <a:gd name="T8" fmla="*/ 0 60000 65536"/>
                  <a:gd name="T9" fmla="*/ 0 60000 65536"/>
                  <a:gd name="T10" fmla="*/ 0 60000 65536"/>
                  <a:gd name="T11" fmla="*/ 0 60000 65536"/>
                  <a:gd name="T12" fmla="*/ 0 w 173"/>
                  <a:gd name="T13" fmla="*/ 0 h 45"/>
                  <a:gd name="T14" fmla="*/ 173 w 173"/>
                  <a:gd name="T15" fmla="*/ 45 h 45"/>
                </a:gdLst>
                <a:ahLst/>
                <a:cxnLst>
                  <a:cxn ang="T8">
                    <a:pos x="T0" y="T1"/>
                  </a:cxn>
                  <a:cxn ang="T9">
                    <a:pos x="T2" y="T3"/>
                  </a:cxn>
                  <a:cxn ang="T10">
                    <a:pos x="T4" y="T5"/>
                  </a:cxn>
                  <a:cxn ang="T11">
                    <a:pos x="T6" y="T7"/>
                  </a:cxn>
                </a:cxnLst>
                <a:rect l="T12" t="T13" r="T14" b="T15"/>
                <a:pathLst>
                  <a:path w="173" h="45">
                    <a:moveTo>
                      <a:pt x="0" y="0"/>
                    </a:moveTo>
                    <a:lnTo>
                      <a:pt x="0" y="45"/>
                    </a:lnTo>
                    <a:lnTo>
                      <a:pt x="173" y="45"/>
                    </a:lnTo>
                    <a:lnTo>
                      <a:pt x="173" y="0"/>
                    </a:lnTo>
                  </a:path>
                </a:pathLst>
              </a:custGeom>
              <a:noFill/>
              <a:ln w="7938">
                <a:solidFill>
                  <a:srgbClr val="000000"/>
                </a:solidFill>
                <a:prstDash val="solid"/>
                <a:round/>
                <a:headEnd/>
                <a:tailEnd/>
              </a:ln>
            </p:spPr>
            <p:txBody>
              <a:bodyPr/>
              <a:lstStyle/>
              <a:p>
                <a:endParaRPr lang="en-US"/>
              </a:p>
            </p:txBody>
          </p:sp>
          <p:sp>
            <p:nvSpPr>
              <p:cNvPr id="15505" name="Freeform 70"/>
              <p:cNvSpPr>
                <a:spLocks/>
              </p:cNvSpPr>
              <p:nvPr/>
            </p:nvSpPr>
            <p:spPr bwMode="auto">
              <a:xfrm>
                <a:off x="1988" y="3262"/>
                <a:ext cx="173" cy="45"/>
              </a:xfrm>
              <a:custGeom>
                <a:avLst/>
                <a:gdLst>
                  <a:gd name="T0" fmla="*/ 0 w 173"/>
                  <a:gd name="T1" fmla="*/ 45 h 45"/>
                  <a:gd name="T2" fmla="*/ 0 w 173"/>
                  <a:gd name="T3" fmla="*/ 0 h 45"/>
                  <a:gd name="T4" fmla="*/ 173 w 173"/>
                  <a:gd name="T5" fmla="*/ 0 h 45"/>
                  <a:gd name="T6" fmla="*/ 173 w 173"/>
                  <a:gd name="T7" fmla="*/ 45 h 45"/>
                  <a:gd name="T8" fmla="*/ 0 60000 65536"/>
                  <a:gd name="T9" fmla="*/ 0 60000 65536"/>
                  <a:gd name="T10" fmla="*/ 0 60000 65536"/>
                  <a:gd name="T11" fmla="*/ 0 60000 65536"/>
                  <a:gd name="T12" fmla="*/ 0 w 173"/>
                  <a:gd name="T13" fmla="*/ 0 h 45"/>
                  <a:gd name="T14" fmla="*/ 173 w 173"/>
                  <a:gd name="T15" fmla="*/ 45 h 45"/>
                </a:gdLst>
                <a:ahLst/>
                <a:cxnLst>
                  <a:cxn ang="T8">
                    <a:pos x="T0" y="T1"/>
                  </a:cxn>
                  <a:cxn ang="T9">
                    <a:pos x="T2" y="T3"/>
                  </a:cxn>
                  <a:cxn ang="T10">
                    <a:pos x="T4" y="T5"/>
                  </a:cxn>
                  <a:cxn ang="T11">
                    <a:pos x="T6" y="T7"/>
                  </a:cxn>
                </a:cxnLst>
                <a:rect l="T12" t="T13" r="T14" b="T15"/>
                <a:pathLst>
                  <a:path w="173" h="45">
                    <a:moveTo>
                      <a:pt x="0" y="45"/>
                    </a:moveTo>
                    <a:lnTo>
                      <a:pt x="0" y="0"/>
                    </a:lnTo>
                    <a:lnTo>
                      <a:pt x="173" y="0"/>
                    </a:lnTo>
                    <a:lnTo>
                      <a:pt x="173" y="45"/>
                    </a:lnTo>
                  </a:path>
                </a:pathLst>
              </a:custGeom>
              <a:noFill/>
              <a:ln w="7938">
                <a:solidFill>
                  <a:srgbClr val="000000"/>
                </a:solidFill>
                <a:prstDash val="solid"/>
                <a:round/>
                <a:headEnd/>
                <a:tailEnd/>
              </a:ln>
            </p:spPr>
            <p:txBody>
              <a:bodyPr/>
              <a:lstStyle/>
              <a:p>
                <a:endParaRPr lang="en-US"/>
              </a:p>
            </p:txBody>
          </p:sp>
        </p:grpSp>
        <p:sp>
          <p:nvSpPr>
            <p:cNvPr id="15404" name="Line 72"/>
            <p:cNvSpPr>
              <a:spLocks noChangeShapeType="1"/>
            </p:cNvSpPr>
            <p:nvPr/>
          </p:nvSpPr>
          <p:spPr bwMode="auto">
            <a:xfrm>
              <a:off x="1141" y="2855"/>
              <a:ext cx="1204" cy="1"/>
            </a:xfrm>
            <a:prstGeom prst="line">
              <a:avLst/>
            </a:prstGeom>
            <a:noFill/>
            <a:ln w="7938">
              <a:solidFill>
                <a:srgbClr val="000000"/>
              </a:solidFill>
              <a:round/>
              <a:headEnd/>
              <a:tailEnd/>
            </a:ln>
          </p:spPr>
          <p:txBody>
            <a:bodyPr/>
            <a:lstStyle/>
            <a:p>
              <a:endParaRPr lang="en-US"/>
            </a:p>
          </p:txBody>
        </p:sp>
        <p:sp>
          <p:nvSpPr>
            <p:cNvPr id="15405" name="Rectangle 73"/>
            <p:cNvSpPr>
              <a:spLocks noChangeArrowheads="1"/>
            </p:cNvSpPr>
            <p:nvPr/>
          </p:nvSpPr>
          <p:spPr bwMode="auto">
            <a:xfrm>
              <a:off x="513" y="2766"/>
              <a:ext cx="1454" cy="778"/>
            </a:xfrm>
            <a:prstGeom prst="rect">
              <a:avLst/>
            </a:prstGeom>
            <a:solidFill>
              <a:srgbClr val="CECECE"/>
            </a:solidFill>
            <a:ln w="9525">
              <a:noFill/>
              <a:miter lim="800000"/>
              <a:headEnd/>
              <a:tailEnd/>
            </a:ln>
          </p:spPr>
          <p:txBody>
            <a:bodyPr/>
            <a:lstStyle/>
            <a:p>
              <a:endParaRPr lang="en-US"/>
            </a:p>
          </p:txBody>
        </p:sp>
        <p:sp>
          <p:nvSpPr>
            <p:cNvPr id="15406" name="Rectangle 74"/>
            <p:cNvSpPr>
              <a:spLocks noChangeArrowheads="1"/>
            </p:cNvSpPr>
            <p:nvPr/>
          </p:nvSpPr>
          <p:spPr bwMode="auto">
            <a:xfrm>
              <a:off x="490" y="2746"/>
              <a:ext cx="1449" cy="775"/>
            </a:xfrm>
            <a:prstGeom prst="rect">
              <a:avLst/>
            </a:prstGeom>
            <a:solidFill>
              <a:srgbClr val="FFFFFF"/>
            </a:solidFill>
            <a:ln w="7938">
              <a:solidFill>
                <a:srgbClr val="273C83"/>
              </a:solidFill>
              <a:miter lim="800000"/>
              <a:headEnd/>
              <a:tailEnd/>
            </a:ln>
          </p:spPr>
          <p:txBody>
            <a:bodyPr/>
            <a:lstStyle/>
            <a:p>
              <a:endParaRPr lang="en-US"/>
            </a:p>
          </p:txBody>
        </p:sp>
        <p:sp>
          <p:nvSpPr>
            <p:cNvPr id="15407" name="Rectangle 75"/>
            <p:cNvSpPr>
              <a:spLocks noChangeArrowheads="1"/>
            </p:cNvSpPr>
            <p:nvPr/>
          </p:nvSpPr>
          <p:spPr bwMode="auto">
            <a:xfrm>
              <a:off x="594" y="2827"/>
              <a:ext cx="514" cy="117"/>
            </a:xfrm>
            <a:prstGeom prst="rect">
              <a:avLst/>
            </a:prstGeom>
            <a:noFill/>
            <a:ln w="9525">
              <a:noFill/>
              <a:miter lim="800000"/>
              <a:headEnd/>
              <a:tailEnd/>
            </a:ln>
          </p:spPr>
          <p:txBody>
            <a:bodyPr/>
            <a:lstStyle/>
            <a:p>
              <a:endParaRPr lang="en-US"/>
            </a:p>
          </p:txBody>
        </p:sp>
        <p:sp>
          <p:nvSpPr>
            <p:cNvPr id="15408" name="Rectangle 76"/>
            <p:cNvSpPr>
              <a:spLocks noChangeArrowheads="1"/>
            </p:cNvSpPr>
            <p:nvPr/>
          </p:nvSpPr>
          <p:spPr bwMode="auto">
            <a:xfrm>
              <a:off x="632" y="2845"/>
              <a:ext cx="384"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INPUT TAX</a:t>
              </a:r>
              <a:endParaRPr lang="en-US"/>
            </a:p>
          </p:txBody>
        </p:sp>
        <p:grpSp>
          <p:nvGrpSpPr>
            <p:cNvPr id="15409" name="Group 79"/>
            <p:cNvGrpSpPr>
              <a:grpSpLocks/>
            </p:cNvGrpSpPr>
            <p:nvPr/>
          </p:nvGrpSpPr>
          <p:grpSpPr bwMode="auto">
            <a:xfrm>
              <a:off x="1478" y="3141"/>
              <a:ext cx="287" cy="52"/>
              <a:chOff x="1478" y="3141"/>
              <a:chExt cx="287" cy="52"/>
            </a:xfrm>
          </p:grpSpPr>
          <p:sp>
            <p:nvSpPr>
              <p:cNvPr id="15502" name="Freeform 77"/>
              <p:cNvSpPr>
                <a:spLocks/>
              </p:cNvSpPr>
              <p:nvPr/>
            </p:nvSpPr>
            <p:spPr bwMode="auto">
              <a:xfrm>
                <a:off x="1478" y="3141"/>
                <a:ext cx="144" cy="52"/>
              </a:xfrm>
              <a:custGeom>
                <a:avLst/>
                <a:gdLst>
                  <a:gd name="T0" fmla="*/ 0 w 144"/>
                  <a:gd name="T1" fmla="*/ 0 h 52"/>
                  <a:gd name="T2" fmla="*/ 0 w 144"/>
                  <a:gd name="T3" fmla="*/ 52 h 52"/>
                  <a:gd name="T4" fmla="*/ 144 w 144"/>
                  <a:gd name="T5" fmla="*/ 52 h 52"/>
                  <a:gd name="T6" fmla="*/ 144 w 144"/>
                  <a:gd name="T7" fmla="*/ 0 h 52"/>
                  <a:gd name="T8" fmla="*/ 0 60000 65536"/>
                  <a:gd name="T9" fmla="*/ 0 60000 65536"/>
                  <a:gd name="T10" fmla="*/ 0 60000 65536"/>
                  <a:gd name="T11" fmla="*/ 0 60000 65536"/>
                  <a:gd name="T12" fmla="*/ 0 w 144"/>
                  <a:gd name="T13" fmla="*/ 0 h 52"/>
                  <a:gd name="T14" fmla="*/ 144 w 144"/>
                  <a:gd name="T15" fmla="*/ 52 h 52"/>
                </a:gdLst>
                <a:ahLst/>
                <a:cxnLst>
                  <a:cxn ang="T8">
                    <a:pos x="T0" y="T1"/>
                  </a:cxn>
                  <a:cxn ang="T9">
                    <a:pos x="T2" y="T3"/>
                  </a:cxn>
                  <a:cxn ang="T10">
                    <a:pos x="T4" y="T5"/>
                  </a:cxn>
                  <a:cxn ang="T11">
                    <a:pos x="T6" y="T7"/>
                  </a:cxn>
                </a:cxnLst>
                <a:rect l="T12" t="T13" r="T14" b="T15"/>
                <a:pathLst>
                  <a:path w="144" h="52">
                    <a:moveTo>
                      <a:pt x="0" y="0"/>
                    </a:moveTo>
                    <a:lnTo>
                      <a:pt x="0" y="52"/>
                    </a:lnTo>
                    <a:lnTo>
                      <a:pt x="144" y="52"/>
                    </a:lnTo>
                    <a:lnTo>
                      <a:pt x="144" y="0"/>
                    </a:lnTo>
                  </a:path>
                </a:pathLst>
              </a:custGeom>
              <a:noFill/>
              <a:ln w="7938">
                <a:solidFill>
                  <a:srgbClr val="000000"/>
                </a:solidFill>
                <a:prstDash val="solid"/>
                <a:round/>
                <a:headEnd/>
                <a:tailEnd/>
              </a:ln>
            </p:spPr>
            <p:txBody>
              <a:bodyPr/>
              <a:lstStyle/>
              <a:p>
                <a:endParaRPr lang="en-US"/>
              </a:p>
            </p:txBody>
          </p:sp>
          <p:sp>
            <p:nvSpPr>
              <p:cNvPr id="15503" name="Freeform 78"/>
              <p:cNvSpPr>
                <a:spLocks/>
              </p:cNvSpPr>
              <p:nvPr/>
            </p:nvSpPr>
            <p:spPr bwMode="auto">
              <a:xfrm>
                <a:off x="1623" y="3141"/>
                <a:ext cx="142" cy="52"/>
              </a:xfrm>
              <a:custGeom>
                <a:avLst/>
                <a:gdLst>
                  <a:gd name="T0" fmla="*/ 0 w 142"/>
                  <a:gd name="T1" fmla="*/ 0 h 52"/>
                  <a:gd name="T2" fmla="*/ 0 w 142"/>
                  <a:gd name="T3" fmla="*/ 52 h 52"/>
                  <a:gd name="T4" fmla="*/ 142 w 142"/>
                  <a:gd name="T5" fmla="*/ 52 h 52"/>
                  <a:gd name="T6" fmla="*/ 142 w 142"/>
                  <a:gd name="T7" fmla="*/ 0 h 52"/>
                  <a:gd name="T8" fmla="*/ 0 60000 65536"/>
                  <a:gd name="T9" fmla="*/ 0 60000 65536"/>
                  <a:gd name="T10" fmla="*/ 0 60000 65536"/>
                  <a:gd name="T11" fmla="*/ 0 60000 65536"/>
                  <a:gd name="T12" fmla="*/ 0 w 142"/>
                  <a:gd name="T13" fmla="*/ 0 h 52"/>
                  <a:gd name="T14" fmla="*/ 142 w 142"/>
                  <a:gd name="T15" fmla="*/ 52 h 52"/>
                </a:gdLst>
                <a:ahLst/>
                <a:cxnLst>
                  <a:cxn ang="T8">
                    <a:pos x="T0" y="T1"/>
                  </a:cxn>
                  <a:cxn ang="T9">
                    <a:pos x="T2" y="T3"/>
                  </a:cxn>
                  <a:cxn ang="T10">
                    <a:pos x="T4" y="T5"/>
                  </a:cxn>
                  <a:cxn ang="T11">
                    <a:pos x="T6" y="T7"/>
                  </a:cxn>
                </a:cxnLst>
                <a:rect l="T12" t="T13" r="T14" b="T15"/>
                <a:pathLst>
                  <a:path w="142" h="52">
                    <a:moveTo>
                      <a:pt x="0" y="0"/>
                    </a:moveTo>
                    <a:lnTo>
                      <a:pt x="0" y="52"/>
                    </a:lnTo>
                    <a:lnTo>
                      <a:pt x="142" y="52"/>
                    </a:lnTo>
                    <a:lnTo>
                      <a:pt x="142" y="0"/>
                    </a:lnTo>
                  </a:path>
                </a:pathLst>
              </a:custGeom>
              <a:noFill/>
              <a:ln w="7938">
                <a:solidFill>
                  <a:srgbClr val="000000"/>
                </a:solidFill>
                <a:prstDash val="solid"/>
                <a:round/>
                <a:headEnd/>
                <a:tailEnd/>
              </a:ln>
            </p:spPr>
            <p:txBody>
              <a:bodyPr/>
              <a:lstStyle/>
              <a:p>
                <a:endParaRPr lang="en-US"/>
              </a:p>
            </p:txBody>
          </p:sp>
        </p:grpSp>
        <p:grpSp>
          <p:nvGrpSpPr>
            <p:cNvPr id="15410" name="Group 82"/>
            <p:cNvGrpSpPr>
              <a:grpSpLocks/>
            </p:cNvGrpSpPr>
            <p:nvPr/>
          </p:nvGrpSpPr>
          <p:grpSpPr bwMode="auto">
            <a:xfrm>
              <a:off x="1474" y="3359"/>
              <a:ext cx="174" cy="87"/>
              <a:chOff x="1474" y="3359"/>
              <a:chExt cx="174" cy="87"/>
            </a:xfrm>
          </p:grpSpPr>
          <p:sp>
            <p:nvSpPr>
              <p:cNvPr id="15500" name="Freeform 80"/>
              <p:cNvSpPr>
                <a:spLocks/>
              </p:cNvSpPr>
              <p:nvPr/>
            </p:nvSpPr>
            <p:spPr bwMode="auto">
              <a:xfrm>
                <a:off x="1474" y="3401"/>
                <a:ext cx="174" cy="45"/>
              </a:xfrm>
              <a:custGeom>
                <a:avLst/>
                <a:gdLst>
                  <a:gd name="T0" fmla="*/ 0 w 174"/>
                  <a:gd name="T1" fmla="*/ 0 h 45"/>
                  <a:gd name="T2" fmla="*/ 0 w 174"/>
                  <a:gd name="T3" fmla="*/ 45 h 45"/>
                  <a:gd name="T4" fmla="*/ 174 w 174"/>
                  <a:gd name="T5" fmla="*/ 45 h 45"/>
                  <a:gd name="T6" fmla="*/ 174 w 174"/>
                  <a:gd name="T7" fmla="*/ 0 h 45"/>
                  <a:gd name="T8" fmla="*/ 0 60000 65536"/>
                  <a:gd name="T9" fmla="*/ 0 60000 65536"/>
                  <a:gd name="T10" fmla="*/ 0 60000 65536"/>
                  <a:gd name="T11" fmla="*/ 0 60000 65536"/>
                  <a:gd name="T12" fmla="*/ 0 w 174"/>
                  <a:gd name="T13" fmla="*/ 0 h 45"/>
                  <a:gd name="T14" fmla="*/ 174 w 174"/>
                  <a:gd name="T15" fmla="*/ 45 h 45"/>
                </a:gdLst>
                <a:ahLst/>
                <a:cxnLst>
                  <a:cxn ang="T8">
                    <a:pos x="T0" y="T1"/>
                  </a:cxn>
                  <a:cxn ang="T9">
                    <a:pos x="T2" y="T3"/>
                  </a:cxn>
                  <a:cxn ang="T10">
                    <a:pos x="T4" y="T5"/>
                  </a:cxn>
                  <a:cxn ang="T11">
                    <a:pos x="T6" y="T7"/>
                  </a:cxn>
                </a:cxnLst>
                <a:rect l="T12" t="T13" r="T14" b="T15"/>
                <a:pathLst>
                  <a:path w="174" h="45">
                    <a:moveTo>
                      <a:pt x="0" y="0"/>
                    </a:moveTo>
                    <a:lnTo>
                      <a:pt x="0" y="45"/>
                    </a:lnTo>
                    <a:lnTo>
                      <a:pt x="174" y="45"/>
                    </a:lnTo>
                    <a:lnTo>
                      <a:pt x="174" y="0"/>
                    </a:lnTo>
                  </a:path>
                </a:pathLst>
              </a:custGeom>
              <a:noFill/>
              <a:ln w="7938">
                <a:solidFill>
                  <a:srgbClr val="000000"/>
                </a:solidFill>
                <a:prstDash val="solid"/>
                <a:round/>
                <a:headEnd/>
                <a:tailEnd/>
              </a:ln>
            </p:spPr>
            <p:txBody>
              <a:bodyPr/>
              <a:lstStyle/>
              <a:p>
                <a:endParaRPr lang="en-US"/>
              </a:p>
            </p:txBody>
          </p:sp>
          <p:sp>
            <p:nvSpPr>
              <p:cNvPr id="15501" name="Freeform 81"/>
              <p:cNvSpPr>
                <a:spLocks/>
              </p:cNvSpPr>
              <p:nvPr/>
            </p:nvSpPr>
            <p:spPr bwMode="auto">
              <a:xfrm>
                <a:off x="1474" y="3359"/>
                <a:ext cx="174" cy="45"/>
              </a:xfrm>
              <a:custGeom>
                <a:avLst/>
                <a:gdLst>
                  <a:gd name="T0" fmla="*/ 0 w 174"/>
                  <a:gd name="T1" fmla="*/ 45 h 45"/>
                  <a:gd name="T2" fmla="*/ 0 w 174"/>
                  <a:gd name="T3" fmla="*/ 0 h 45"/>
                  <a:gd name="T4" fmla="*/ 174 w 174"/>
                  <a:gd name="T5" fmla="*/ 0 h 45"/>
                  <a:gd name="T6" fmla="*/ 174 w 174"/>
                  <a:gd name="T7" fmla="*/ 45 h 45"/>
                  <a:gd name="T8" fmla="*/ 0 60000 65536"/>
                  <a:gd name="T9" fmla="*/ 0 60000 65536"/>
                  <a:gd name="T10" fmla="*/ 0 60000 65536"/>
                  <a:gd name="T11" fmla="*/ 0 60000 65536"/>
                  <a:gd name="T12" fmla="*/ 0 w 174"/>
                  <a:gd name="T13" fmla="*/ 0 h 45"/>
                  <a:gd name="T14" fmla="*/ 174 w 174"/>
                  <a:gd name="T15" fmla="*/ 45 h 45"/>
                </a:gdLst>
                <a:ahLst/>
                <a:cxnLst>
                  <a:cxn ang="T8">
                    <a:pos x="T0" y="T1"/>
                  </a:cxn>
                  <a:cxn ang="T9">
                    <a:pos x="T2" y="T3"/>
                  </a:cxn>
                  <a:cxn ang="T10">
                    <a:pos x="T4" y="T5"/>
                  </a:cxn>
                  <a:cxn ang="T11">
                    <a:pos x="T6" y="T7"/>
                  </a:cxn>
                </a:cxnLst>
                <a:rect l="T12" t="T13" r="T14" b="T15"/>
                <a:pathLst>
                  <a:path w="174" h="45">
                    <a:moveTo>
                      <a:pt x="0" y="45"/>
                    </a:moveTo>
                    <a:lnTo>
                      <a:pt x="0" y="0"/>
                    </a:lnTo>
                    <a:lnTo>
                      <a:pt x="174" y="0"/>
                    </a:lnTo>
                    <a:lnTo>
                      <a:pt x="174" y="45"/>
                    </a:lnTo>
                  </a:path>
                </a:pathLst>
              </a:custGeom>
              <a:noFill/>
              <a:ln w="7938">
                <a:solidFill>
                  <a:srgbClr val="000000"/>
                </a:solidFill>
                <a:prstDash val="solid"/>
                <a:round/>
                <a:headEnd/>
                <a:tailEnd/>
              </a:ln>
            </p:spPr>
            <p:txBody>
              <a:bodyPr/>
              <a:lstStyle/>
              <a:p>
                <a:endParaRPr lang="en-US"/>
              </a:p>
            </p:txBody>
          </p:sp>
        </p:grpSp>
        <p:sp>
          <p:nvSpPr>
            <p:cNvPr id="15411" name="Line 83"/>
            <p:cNvSpPr>
              <a:spLocks noChangeShapeType="1"/>
            </p:cNvSpPr>
            <p:nvPr/>
          </p:nvSpPr>
          <p:spPr bwMode="auto">
            <a:xfrm>
              <a:off x="628" y="2940"/>
              <a:ext cx="1203" cy="1"/>
            </a:xfrm>
            <a:prstGeom prst="line">
              <a:avLst/>
            </a:prstGeom>
            <a:noFill/>
            <a:ln w="7938">
              <a:solidFill>
                <a:srgbClr val="000000"/>
              </a:solidFill>
              <a:round/>
              <a:headEnd/>
              <a:tailEnd/>
            </a:ln>
          </p:spPr>
          <p:txBody>
            <a:bodyPr/>
            <a:lstStyle/>
            <a:p>
              <a:endParaRPr lang="en-US"/>
            </a:p>
          </p:txBody>
        </p:sp>
        <p:sp>
          <p:nvSpPr>
            <p:cNvPr id="15412" name="Freeform 84"/>
            <p:cNvSpPr>
              <a:spLocks/>
            </p:cNvSpPr>
            <p:nvPr/>
          </p:nvSpPr>
          <p:spPr bwMode="auto">
            <a:xfrm>
              <a:off x="2315" y="2625"/>
              <a:ext cx="186" cy="158"/>
            </a:xfrm>
            <a:custGeom>
              <a:avLst/>
              <a:gdLst>
                <a:gd name="T0" fmla="*/ 0 w 186"/>
                <a:gd name="T1" fmla="*/ 0 h 158"/>
                <a:gd name="T2" fmla="*/ 186 w 186"/>
                <a:gd name="T3" fmla="*/ 0 h 158"/>
                <a:gd name="T4" fmla="*/ 186 w 186"/>
                <a:gd name="T5" fmla="*/ 158 h 158"/>
                <a:gd name="T6" fmla="*/ 0 60000 65536"/>
                <a:gd name="T7" fmla="*/ 0 60000 65536"/>
                <a:gd name="T8" fmla="*/ 0 60000 65536"/>
                <a:gd name="T9" fmla="*/ 0 w 186"/>
                <a:gd name="T10" fmla="*/ 0 h 158"/>
                <a:gd name="T11" fmla="*/ 186 w 186"/>
                <a:gd name="T12" fmla="*/ 158 h 158"/>
              </a:gdLst>
              <a:ahLst/>
              <a:cxnLst>
                <a:cxn ang="T6">
                  <a:pos x="T0" y="T1"/>
                </a:cxn>
                <a:cxn ang="T7">
                  <a:pos x="T2" y="T3"/>
                </a:cxn>
                <a:cxn ang="T8">
                  <a:pos x="T4" y="T5"/>
                </a:cxn>
              </a:cxnLst>
              <a:rect l="T9" t="T10" r="T11" b="T12"/>
              <a:pathLst>
                <a:path w="186" h="158">
                  <a:moveTo>
                    <a:pt x="0" y="0"/>
                  </a:moveTo>
                  <a:lnTo>
                    <a:pt x="186" y="0"/>
                  </a:lnTo>
                  <a:lnTo>
                    <a:pt x="186" y="158"/>
                  </a:lnTo>
                </a:path>
              </a:pathLst>
            </a:custGeom>
            <a:noFill/>
            <a:ln w="15875">
              <a:solidFill>
                <a:srgbClr val="CECECE"/>
              </a:solidFill>
              <a:prstDash val="solid"/>
              <a:round/>
              <a:headEnd/>
              <a:tailEnd/>
            </a:ln>
          </p:spPr>
          <p:txBody>
            <a:bodyPr/>
            <a:lstStyle/>
            <a:p>
              <a:endParaRPr lang="en-US"/>
            </a:p>
          </p:txBody>
        </p:sp>
        <p:sp>
          <p:nvSpPr>
            <p:cNvPr id="15413" name="Freeform 85"/>
            <p:cNvSpPr>
              <a:spLocks/>
            </p:cNvSpPr>
            <p:nvPr/>
          </p:nvSpPr>
          <p:spPr bwMode="auto">
            <a:xfrm>
              <a:off x="2355" y="2591"/>
              <a:ext cx="186" cy="158"/>
            </a:xfrm>
            <a:custGeom>
              <a:avLst/>
              <a:gdLst>
                <a:gd name="T0" fmla="*/ 0 w 186"/>
                <a:gd name="T1" fmla="*/ 0 h 158"/>
                <a:gd name="T2" fmla="*/ 186 w 186"/>
                <a:gd name="T3" fmla="*/ 0 h 158"/>
                <a:gd name="T4" fmla="*/ 186 w 186"/>
                <a:gd name="T5" fmla="*/ 158 h 158"/>
                <a:gd name="T6" fmla="*/ 0 60000 65536"/>
                <a:gd name="T7" fmla="*/ 0 60000 65536"/>
                <a:gd name="T8" fmla="*/ 0 60000 65536"/>
                <a:gd name="T9" fmla="*/ 0 w 186"/>
                <a:gd name="T10" fmla="*/ 0 h 158"/>
                <a:gd name="T11" fmla="*/ 186 w 186"/>
                <a:gd name="T12" fmla="*/ 158 h 158"/>
              </a:gdLst>
              <a:ahLst/>
              <a:cxnLst>
                <a:cxn ang="T6">
                  <a:pos x="T0" y="T1"/>
                </a:cxn>
                <a:cxn ang="T7">
                  <a:pos x="T2" y="T3"/>
                </a:cxn>
                <a:cxn ang="T8">
                  <a:pos x="T4" y="T5"/>
                </a:cxn>
              </a:cxnLst>
              <a:rect l="T9" t="T10" r="T11" b="T12"/>
              <a:pathLst>
                <a:path w="186" h="158">
                  <a:moveTo>
                    <a:pt x="0" y="0"/>
                  </a:moveTo>
                  <a:lnTo>
                    <a:pt x="186" y="0"/>
                  </a:lnTo>
                  <a:lnTo>
                    <a:pt x="186" y="158"/>
                  </a:lnTo>
                </a:path>
              </a:pathLst>
            </a:custGeom>
            <a:noFill/>
            <a:ln w="15875">
              <a:solidFill>
                <a:srgbClr val="CECECE"/>
              </a:solidFill>
              <a:prstDash val="solid"/>
              <a:round/>
              <a:headEnd/>
              <a:tailEnd/>
            </a:ln>
          </p:spPr>
          <p:txBody>
            <a:bodyPr/>
            <a:lstStyle/>
            <a:p>
              <a:endParaRPr lang="en-US"/>
            </a:p>
          </p:txBody>
        </p:sp>
        <p:grpSp>
          <p:nvGrpSpPr>
            <p:cNvPr id="15414" name="Group 89"/>
            <p:cNvGrpSpPr>
              <a:grpSpLocks/>
            </p:cNvGrpSpPr>
            <p:nvPr/>
          </p:nvGrpSpPr>
          <p:grpSpPr bwMode="auto">
            <a:xfrm>
              <a:off x="701" y="2685"/>
              <a:ext cx="595" cy="123"/>
              <a:chOff x="701" y="2685"/>
              <a:chExt cx="595" cy="123"/>
            </a:xfrm>
          </p:grpSpPr>
          <p:sp>
            <p:nvSpPr>
              <p:cNvPr id="15497" name="Rectangle 86"/>
              <p:cNvSpPr>
                <a:spLocks noChangeArrowheads="1"/>
              </p:cNvSpPr>
              <p:nvPr/>
            </p:nvSpPr>
            <p:spPr bwMode="auto">
              <a:xfrm>
                <a:off x="701" y="2685"/>
                <a:ext cx="584" cy="114"/>
              </a:xfrm>
              <a:prstGeom prst="rect">
                <a:avLst/>
              </a:prstGeom>
              <a:solidFill>
                <a:srgbClr val="C8CCE2"/>
              </a:solidFill>
              <a:ln w="9525">
                <a:noFill/>
                <a:miter lim="800000"/>
                <a:headEnd/>
                <a:tailEnd/>
              </a:ln>
            </p:spPr>
            <p:txBody>
              <a:bodyPr/>
              <a:lstStyle/>
              <a:p>
                <a:endParaRPr lang="en-US"/>
              </a:p>
            </p:txBody>
          </p:sp>
          <p:sp>
            <p:nvSpPr>
              <p:cNvPr id="15498" name="Rectangle 87"/>
              <p:cNvSpPr>
                <a:spLocks noChangeArrowheads="1"/>
              </p:cNvSpPr>
              <p:nvPr/>
            </p:nvSpPr>
            <p:spPr bwMode="auto">
              <a:xfrm>
                <a:off x="711" y="2693"/>
                <a:ext cx="585" cy="115"/>
              </a:xfrm>
              <a:prstGeom prst="rect">
                <a:avLst/>
              </a:prstGeom>
              <a:solidFill>
                <a:srgbClr val="62667C"/>
              </a:solidFill>
              <a:ln w="9525">
                <a:noFill/>
                <a:miter lim="800000"/>
                <a:headEnd/>
                <a:tailEnd/>
              </a:ln>
            </p:spPr>
            <p:txBody>
              <a:bodyPr/>
              <a:lstStyle/>
              <a:p>
                <a:endParaRPr lang="en-US"/>
              </a:p>
            </p:txBody>
          </p:sp>
          <p:sp>
            <p:nvSpPr>
              <p:cNvPr id="15499" name="Rectangle 88"/>
              <p:cNvSpPr>
                <a:spLocks noChangeArrowheads="1"/>
              </p:cNvSpPr>
              <p:nvPr/>
            </p:nvSpPr>
            <p:spPr bwMode="auto">
              <a:xfrm>
                <a:off x="706" y="2689"/>
                <a:ext cx="585" cy="114"/>
              </a:xfrm>
              <a:prstGeom prst="rect">
                <a:avLst/>
              </a:prstGeom>
              <a:solidFill>
                <a:srgbClr val="A4AACE"/>
              </a:solidFill>
              <a:ln w="9525">
                <a:noFill/>
                <a:miter lim="800000"/>
                <a:headEnd/>
                <a:tailEnd/>
              </a:ln>
            </p:spPr>
            <p:txBody>
              <a:bodyPr/>
              <a:lstStyle/>
              <a:p>
                <a:endParaRPr lang="en-US"/>
              </a:p>
            </p:txBody>
          </p:sp>
        </p:grpSp>
        <p:sp>
          <p:nvSpPr>
            <p:cNvPr id="15415" name="Rectangle 90"/>
            <p:cNvSpPr>
              <a:spLocks noChangeArrowheads="1"/>
            </p:cNvSpPr>
            <p:nvPr/>
          </p:nvSpPr>
          <p:spPr bwMode="auto">
            <a:xfrm>
              <a:off x="770" y="2708"/>
              <a:ext cx="400"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GL account</a:t>
              </a:r>
              <a:endParaRPr lang="en-US"/>
            </a:p>
          </p:txBody>
        </p:sp>
        <p:grpSp>
          <p:nvGrpSpPr>
            <p:cNvPr id="15416" name="Group 94"/>
            <p:cNvGrpSpPr>
              <a:grpSpLocks/>
            </p:cNvGrpSpPr>
            <p:nvPr/>
          </p:nvGrpSpPr>
          <p:grpSpPr bwMode="auto">
            <a:xfrm>
              <a:off x="658" y="1667"/>
              <a:ext cx="541" cy="124"/>
              <a:chOff x="658" y="1667"/>
              <a:chExt cx="541" cy="124"/>
            </a:xfrm>
          </p:grpSpPr>
          <p:sp>
            <p:nvSpPr>
              <p:cNvPr id="15494" name="Rectangle 91"/>
              <p:cNvSpPr>
                <a:spLocks noChangeArrowheads="1"/>
              </p:cNvSpPr>
              <p:nvPr/>
            </p:nvSpPr>
            <p:spPr bwMode="auto">
              <a:xfrm>
                <a:off x="658" y="1667"/>
                <a:ext cx="531" cy="116"/>
              </a:xfrm>
              <a:prstGeom prst="rect">
                <a:avLst/>
              </a:prstGeom>
              <a:solidFill>
                <a:srgbClr val="C8CCE2"/>
              </a:solidFill>
              <a:ln w="9525">
                <a:noFill/>
                <a:miter lim="800000"/>
                <a:headEnd/>
                <a:tailEnd/>
              </a:ln>
            </p:spPr>
            <p:txBody>
              <a:bodyPr/>
              <a:lstStyle/>
              <a:p>
                <a:endParaRPr lang="en-US"/>
              </a:p>
            </p:txBody>
          </p:sp>
          <p:sp>
            <p:nvSpPr>
              <p:cNvPr id="15495" name="Rectangle 92"/>
              <p:cNvSpPr>
                <a:spLocks noChangeArrowheads="1"/>
              </p:cNvSpPr>
              <p:nvPr/>
            </p:nvSpPr>
            <p:spPr bwMode="auto">
              <a:xfrm>
                <a:off x="668" y="1676"/>
                <a:ext cx="531" cy="115"/>
              </a:xfrm>
              <a:prstGeom prst="rect">
                <a:avLst/>
              </a:prstGeom>
              <a:solidFill>
                <a:srgbClr val="62667C"/>
              </a:solidFill>
              <a:ln w="9525">
                <a:noFill/>
                <a:miter lim="800000"/>
                <a:headEnd/>
                <a:tailEnd/>
              </a:ln>
            </p:spPr>
            <p:txBody>
              <a:bodyPr/>
              <a:lstStyle/>
              <a:p>
                <a:endParaRPr lang="en-US"/>
              </a:p>
            </p:txBody>
          </p:sp>
          <p:sp>
            <p:nvSpPr>
              <p:cNvPr id="15496" name="Rectangle 93"/>
              <p:cNvSpPr>
                <a:spLocks noChangeArrowheads="1"/>
              </p:cNvSpPr>
              <p:nvPr/>
            </p:nvSpPr>
            <p:spPr bwMode="auto">
              <a:xfrm>
                <a:off x="663" y="1672"/>
                <a:ext cx="531" cy="115"/>
              </a:xfrm>
              <a:prstGeom prst="rect">
                <a:avLst/>
              </a:prstGeom>
              <a:solidFill>
                <a:srgbClr val="A4AACE"/>
              </a:solidFill>
              <a:ln w="9525">
                <a:noFill/>
                <a:miter lim="800000"/>
                <a:headEnd/>
                <a:tailEnd/>
              </a:ln>
            </p:spPr>
            <p:txBody>
              <a:bodyPr/>
              <a:lstStyle/>
              <a:p>
                <a:endParaRPr lang="en-US"/>
              </a:p>
            </p:txBody>
          </p:sp>
        </p:grpSp>
        <p:sp>
          <p:nvSpPr>
            <p:cNvPr id="15417" name="Rectangle 95"/>
            <p:cNvSpPr>
              <a:spLocks noChangeArrowheads="1"/>
            </p:cNvSpPr>
            <p:nvPr/>
          </p:nvSpPr>
          <p:spPr bwMode="auto">
            <a:xfrm>
              <a:off x="699" y="1690"/>
              <a:ext cx="101"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GL</a:t>
              </a:r>
              <a:endParaRPr lang="en-US"/>
            </a:p>
          </p:txBody>
        </p:sp>
        <p:sp>
          <p:nvSpPr>
            <p:cNvPr id="15418" name="Rectangle 96"/>
            <p:cNvSpPr>
              <a:spLocks noChangeArrowheads="1"/>
            </p:cNvSpPr>
            <p:nvPr/>
          </p:nvSpPr>
          <p:spPr bwMode="auto">
            <a:xfrm>
              <a:off x="818" y="1692"/>
              <a:ext cx="20" cy="131"/>
            </a:xfrm>
            <a:prstGeom prst="rect">
              <a:avLst/>
            </a:prstGeom>
            <a:noFill/>
            <a:ln w="9525">
              <a:noFill/>
              <a:miter lim="800000"/>
              <a:headEnd/>
              <a:tailEnd/>
            </a:ln>
          </p:spPr>
          <p:txBody>
            <a:bodyPr wrap="none" lIns="0" tIns="0" rIns="0" bIns="0">
              <a:spAutoFit/>
            </a:bodyPr>
            <a:lstStyle/>
            <a:p>
              <a:r>
                <a:rPr lang="en-US" sz="900" b="1">
                  <a:solidFill>
                    <a:srgbClr val="FFFFFF"/>
                  </a:solidFill>
                  <a:latin typeface="Arial" charset="0"/>
                </a:rPr>
                <a:t> </a:t>
              </a:r>
              <a:endParaRPr lang="en-US"/>
            </a:p>
          </p:txBody>
        </p:sp>
        <p:sp>
          <p:nvSpPr>
            <p:cNvPr id="15419" name="Rectangle 97"/>
            <p:cNvSpPr>
              <a:spLocks noChangeArrowheads="1"/>
            </p:cNvSpPr>
            <p:nvPr/>
          </p:nvSpPr>
          <p:spPr bwMode="auto">
            <a:xfrm>
              <a:off x="815" y="1690"/>
              <a:ext cx="20"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 </a:t>
              </a:r>
              <a:endParaRPr lang="en-US"/>
            </a:p>
          </p:txBody>
        </p:sp>
        <p:sp>
          <p:nvSpPr>
            <p:cNvPr id="15420" name="Rectangle 98"/>
            <p:cNvSpPr>
              <a:spLocks noChangeArrowheads="1"/>
            </p:cNvSpPr>
            <p:nvPr/>
          </p:nvSpPr>
          <p:spPr bwMode="auto">
            <a:xfrm>
              <a:off x="839" y="1690"/>
              <a:ext cx="279" cy="131"/>
            </a:xfrm>
            <a:prstGeom prst="rect">
              <a:avLst/>
            </a:prstGeom>
            <a:noFill/>
            <a:ln w="9525">
              <a:noFill/>
              <a:miter lim="800000"/>
              <a:headEnd/>
              <a:tailEnd/>
            </a:ln>
          </p:spPr>
          <p:txBody>
            <a:bodyPr wrap="none" lIns="0" tIns="0" rIns="0" bIns="0">
              <a:spAutoFit/>
            </a:bodyPr>
            <a:lstStyle/>
            <a:p>
              <a:r>
                <a:rPr lang="en-US" sz="900" b="1" dirty="0">
                  <a:solidFill>
                    <a:srgbClr val="000000"/>
                  </a:solidFill>
                  <a:latin typeface="Arial" charset="0"/>
                </a:rPr>
                <a:t>account</a:t>
              </a:r>
              <a:endParaRPr lang="en-US" dirty="0"/>
            </a:p>
          </p:txBody>
        </p:sp>
        <p:sp>
          <p:nvSpPr>
            <p:cNvPr id="15421" name="Rectangle 99"/>
            <p:cNvSpPr>
              <a:spLocks noChangeArrowheads="1"/>
            </p:cNvSpPr>
            <p:nvPr/>
          </p:nvSpPr>
          <p:spPr bwMode="auto">
            <a:xfrm>
              <a:off x="594" y="1821"/>
              <a:ext cx="607" cy="116"/>
            </a:xfrm>
            <a:prstGeom prst="rect">
              <a:avLst/>
            </a:prstGeom>
            <a:noFill/>
            <a:ln w="9525">
              <a:noFill/>
              <a:miter lim="800000"/>
              <a:headEnd/>
              <a:tailEnd/>
            </a:ln>
          </p:spPr>
          <p:txBody>
            <a:bodyPr/>
            <a:lstStyle/>
            <a:p>
              <a:endParaRPr lang="en-US"/>
            </a:p>
          </p:txBody>
        </p:sp>
        <p:sp>
          <p:nvSpPr>
            <p:cNvPr id="15422" name="Rectangle 100"/>
            <p:cNvSpPr>
              <a:spLocks noChangeArrowheads="1"/>
            </p:cNvSpPr>
            <p:nvPr/>
          </p:nvSpPr>
          <p:spPr bwMode="auto">
            <a:xfrm>
              <a:off x="632" y="1839"/>
              <a:ext cx="464"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OUTPUT TAX</a:t>
              </a:r>
              <a:endParaRPr lang="en-US"/>
            </a:p>
          </p:txBody>
        </p:sp>
        <p:grpSp>
          <p:nvGrpSpPr>
            <p:cNvPr id="15423" name="Group 103"/>
            <p:cNvGrpSpPr>
              <a:grpSpLocks/>
            </p:cNvGrpSpPr>
            <p:nvPr/>
          </p:nvGrpSpPr>
          <p:grpSpPr bwMode="auto">
            <a:xfrm>
              <a:off x="1478" y="2144"/>
              <a:ext cx="287" cy="50"/>
              <a:chOff x="1478" y="2144"/>
              <a:chExt cx="287" cy="50"/>
            </a:xfrm>
          </p:grpSpPr>
          <p:sp>
            <p:nvSpPr>
              <p:cNvPr id="15492" name="Freeform 101"/>
              <p:cNvSpPr>
                <a:spLocks/>
              </p:cNvSpPr>
              <p:nvPr/>
            </p:nvSpPr>
            <p:spPr bwMode="auto">
              <a:xfrm>
                <a:off x="1478" y="2144"/>
                <a:ext cx="144" cy="50"/>
              </a:xfrm>
              <a:custGeom>
                <a:avLst/>
                <a:gdLst>
                  <a:gd name="T0" fmla="*/ 0 w 144"/>
                  <a:gd name="T1" fmla="*/ 0 h 50"/>
                  <a:gd name="T2" fmla="*/ 0 w 144"/>
                  <a:gd name="T3" fmla="*/ 50 h 50"/>
                  <a:gd name="T4" fmla="*/ 144 w 144"/>
                  <a:gd name="T5" fmla="*/ 50 h 50"/>
                  <a:gd name="T6" fmla="*/ 144 w 144"/>
                  <a:gd name="T7" fmla="*/ 0 h 50"/>
                  <a:gd name="T8" fmla="*/ 0 60000 65536"/>
                  <a:gd name="T9" fmla="*/ 0 60000 65536"/>
                  <a:gd name="T10" fmla="*/ 0 60000 65536"/>
                  <a:gd name="T11" fmla="*/ 0 60000 65536"/>
                  <a:gd name="T12" fmla="*/ 0 w 144"/>
                  <a:gd name="T13" fmla="*/ 0 h 50"/>
                  <a:gd name="T14" fmla="*/ 144 w 144"/>
                  <a:gd name="T15" fmla="*/ 50 h 50"/>
                </a:gdLst>
                <a:ahLst/>
                <a:cxnLst>
                  <a:cxn ang="T8">
                    <a:pos x="T0" y="T1"/>
                  </a:cxn>
                  <a:cxn ang="T9">
                    <a:pos x="T2" y="T3"/>
                  </a:cxn>
                  <a:cxn ang="T10">
                    <a:pos x="T4" y="T5"/>
                  </a:cxn>
                  <a:cxn ang="T11">
                    <a:pos x="T6" y="T7"/>
                  </a:cxn>
                </a:cxnLst>
                <a:rect l="T12" t="T13" r="T14" b="T15"/>
                <a:pathLst>
                  <a:path w="144" h="50">
                    <a:moveTo>
                      <a:pt x="0" y="0"/>
                    </a:moveTo>
                    <a:lnTo>
                      <a:pt x="0" y="50"/>
                    </a:lnTo>
                    <a:lnTo>
                      <a:pt x="144" y="50"/>
                    </a:lnTo>
                    <a:lnTo>
                      <a:pt x="144" y="0"/>
                    </a:lnTo>
                  </a:path>
                </a:pathLst>
              </a:custGeom>
              <a:noFill/>
              <a:ln w="7938">
                <a:solidFill>
                  <a:srgbClr val="000000"/>
                </a:solidFill>
                <a:prstDash val="solid"/>
                <a:round/>
                <a:headEnd/>
                <a:tailEnd/>
              </a:ln>
            </p:spPr>
            <p:txBody>
              <a:bodyPr/>
              <a:lstStyle/>
              <a:p>
                <a:endParaRPr lang="en-US"/>
              </a:p>
            </p:txBody>
          </p:sp>
          <p:sp>
            <p:nvSpPr>
              <p:cNvPr id="15493" name="Freeform 102"/>
              <p:cNvSpPr>
                <a:spLocks/>
              </p:cNvSpPr>
              <p:nvPr/>
            </p:nvSpPr>
            <p:spPr bwMode="auto">
              <a:xfrm>
                <a:off x="1623" y="2144"/>
                <a:ext cx="142" cy="50"/>
              </a:xfrm>
              <a:custGeom>
                <a:avLst/>
                <a:gdLst>
                  <a:gd name="T0" fmla="*/ 0 w 142"/>
                  <a:gd name="T1" fmla="*/ 0 h 50"/>
                  <a:gd name="T2" fmla="*/ 0 w 142"/>
                  <a:gd name="T3" fmla="*/ 50 h 50"/>
                  <a:gd name="T4" fmla="*/ 142 w 142"/>
                  <a:gd name="T5" fmla="*/ 50 h 50"/>
                  <a:gd name="T6" fmla="*/ 142 w 142"/>
                  <a:gd name="T7" fmla="*/ 0 h 50"/>
                  <a:gd name="T8" fmla="*/ 0 60000 65536"/>
                  <a:gd name="T9" fmla="*/ 0 60000 65536"/>
                  <a:gd name="T10" fmla="*/ 0 60000 65536"/>
                  <a:gd name="T11" fmla="*/ 0 60000 65536"/>
                  <a:gd name="T12" fmla="*/ 0 w 142"/>
                  <a:gd name="T13" fmla="*/ 0 h 50"/>
                  <a:gd name="T14" fmla="*/ 142 w 142"/>
                  <a:gd name="T15" fmla="*/ 50 h 50"/>
                </a:gdLst>
                <a:ahLst/>
                <a:cxnLst>
                  <a:cxn ang="T8">
                    <a:pos x="T0" y="T1"/>
                  </a:cxn>
                  <a:cxn ang="T9">
                    <a:pos x="T2" y="T3"/>
                  </a:cxn>
                  <a:cxn ang="T10">
                    <a:pos x="T4" y="T5"/>
                  </a:cxn>
                  <a:cxn ang="T11">
                    <a:pos x="T6" y="T7"/>
                  </a:cxn>
                </a:cxnLst>
                <a:rect l="T12" t="T13" r="T14" b="T15"/>
                <a:pathLst>
                  <a:path w="142" h="50">
                    <a:moveTo>
                      <a:pt x="0" y="0"/>
                    </a:moveTo>
                    <a:lnTo>
                      <a:pt x="0" y="50"/>
                    </a:lnTo>
                    <a:lnTo>
                      <a:pt x="142" y="50"/>
                    </a:lnTo>
                    <a:lnTo>
                      <a:pt x="142" y="0"/>
                    </a:lnTo>
                  </a:path>
                </a:pathLst>
              </a:custGeom>
              <a:noFill/>
              <a:ln w="7938">
                <a:solidFill>
                  <a:srgbClr val="000000"/>
                </a:solidFill>
                <a:prstDash val="solid"/>
                <a:round/>
                <a:headEnd/>
                <a:tailEnd/>
              </a:ln>
            </p:spPr>
            <p:txBody>
              <a:bodyPr/>
              <a:lstStyle/>
              <a:p>
                <a:endParaRPr lang="en-US"/>
              </a:p>
            </p:txBody>
          </p:sp>
        </p:grpSp>
        <p:grpSp>
          <p:nvGrpSpPr>
            <p:cNvPr id="15424" name="Group 106"/>
            <p:cNvGrpSpPr>
              <a:grpSpLocks/>
            </p:cNvGrpSpPr>
            <p:nvPr/>
          </p:nvGrpSpPr>
          <p:grpSpPr bwMode="auto">
            <a:xfrm>
              <a:off x="1474" y="2360"/>
              <a:ext cx="174" cy="89"/>
              <a:chOff x="1474" y="2360"/>
              <a:chExt cx="174" cy="89"/>
            </a:xfrm>
          </p:grpSpPr>
          <p:sp>
            <p:nvSpPr>
              <p:cNvPr id="15490" name="Freeform 104"/>
              <p:cNvSpPr>
                <a:spLocks/>
              </p:cNvSpPr>
              <p:nvPr/>
            </p:nvSpPr>
            <p:spPr bwMode="auto">
              <a:xfrm>
                <a:off x="1474" y="2404"/>
                <a:ext cx="174" cy="45"/>
              </a:xfrm>
              <a:custGeom>
                <a:avLst/>
                <a:gdLst>
                  <a:gd name="T0" fmla="*/ 0 w 174"/>
                  <a:gd name="T1" fmla="*/ 0 h 45"/>
                  <a:gd name="T2" fmla="*/ 0 w 174"/>
                  <a:gd name="T3" fmla="*/ 45 h 45"/>
                  <a:gd name="T4" fmla="*/ 174 w 174"/>
                  <a:gd name="T5" fmla="*/ 45 h 45"/>
                  <a:gd name="T6" fmla="*/ 174 w 174"/>
                  <a:gd name="T7" fmla="*/ 0 h 45"/>
                  <a:gd name="T8" fmla="*/ 0 60000 65536"/>
                  <a:gd name="T9" fmla="*/ 0 60000 65536"/>
                  <a:gd name="T10" fmla="*/ 0 60000 65536"/>
                  <a:gd name="T11" fmla="*/ 0 60000 65536"/>
                  <a:gd name="T12" fmla="*/ 0 w 174"/>
                  <a:gd name="T13" fmla="*/ 0 h 45"/>
                  <a:gd name="T14" fmla="*/ 174 w 174"/>
                  <a:gd name="T15" fmla="*/ 45 h 45"/>
                </a:gdLst>
                <a:ahLst/>
                <a:cxnLst>
                  <a:cxn ang="T8">
                    <a:pos x="T0" y="T1"/>
                  </a:cxn>
                  <a:cxn ang="T9">
                    <a:pos x="T2" y="T3"/>
                  </a:cxn>
                  <a:cxn ang="T10">
                    <a:pos x="T4" y="T5"/>
                  </a:cxn>
                  <a:cxn ang="T11">
                    <a:pos x="T6" y="T7"/>
                  </a:cxn>
                </a:cxnLst>
                <a:rect l="T12" t="T13" r="T14" b="T15"/>
                <a:pathLst>
                  <a:path w="174" h="45">
                    <a:moveTo>
                      <a:pt x="0" y="0"/>
                    </a:moveTo>
                    <a:lnTo>
                      <a:pt x="0" y="45"/>
                    </a:lnTo>
                    <a:lnTo>
                      <a:pt x="174" y="45"/>
                    </a:lnTo>
                    <a:lnTo>
                      <a:pt x="174" y="0"/>
                    </a:lnTo>
                  </a:path>
                </a:pathLst>
              </a:custGeom>
              <a:noFill/>
              <a:ln w="7938">
                <a:solidFill>
                  <a:srgbClr val="000000"/>
                </a:solidFill>
                <a:prstDash val="solid"/>
                <a:round/>
                <a:headEnd/>
                <a:tailEnd/>
              </a:ln>
            </p:spPr>
            <p:txBody>
              <a:bodyPr/>
              <a:lstStyle/>
              <a:p>
                <a:endParaRPr lang="en-US"/>
              </a:p>
            </p:txBody>
          </p:sp>
          <p:sp>
            <p:nvSpPr>
              <p:cNvPr id="15491" name="Freeform 105"/>
              <p:cNvSpPr>
                <a:spLocks/>
              </p:cNvSpPr>
              <p:nvPr/>
            </p:nvSpPr>
            <p:spPr bwMode="auto">
              <a:xfrm>
                <a:off x="1474" y="2360"/>
                <a:ext cx="174" cy="45"/>
              </a:xfrm>
              <a:custGeom>
                <a:avLst/>
                <a:gdLst>
                  <a:gd name="T0" fmla="*/ 0 w 174"/>
                  <a:gd name="T1" fmla="*/ 45 h 45"/>
                  <a:gd name="T2" fmla="*/ 0 w 174"/>
                  <a:gd name="T3" fmla="*/ 0 h 45"/>
                  <a:gd name="T4" fmla="*/ 174 w 174"/>
                  <a:gd name="T5" fmla="*/ 0 h 45"/>
                  <a:gd name="T6" fmla="*/ 174 w 174"/>
                  <a:gd name="T7" fmla="*/ 45 h 45"/>
                  <a:gd name="T8" fmla="*/ 0 60000 65536"/>
                  <a:gd name="T9" fmla="*/ 0 60000 65536"/>
                  <a:gd name="T10" fmla="*/ 0 60000 65536"/>
                  <a:gd name="T11" fmla="*/ 0 60000 65536"/>
                  <a:gd name="T12" fmla="*/ 0 w 174"/>
                  <a:gd name="T13" fmla="*/ 0 h 45"/>
                  <a:gd name="T14" fmla="*/ 174 w 174"/>
                  <a:gd name="T15" fmla="*/ 45 h 45"/>
                </a:gdLst>
                <a:ahLst/>
                <a:cxnLst>
                  <a:cxn ang="T8">
                    <a:pos x="T0" y="T1"/>
                  </a:cxn>
                  <a:cxn ang="T9">
                    <a:pos x="T2" y="T3"/>
                  </a:cxn>
                  <a:cxn ang="T10">
                    <a:pos x="T4" y="T5"/>
                  </a:cxn>
                  <a:cxn ang="T11">
                    <a:pos x="T6" y="T7"/>
                  </a:cxn>
                </a:cxnLst>
                <a:rect l="T12" t="T13" r="T14" b="T15"/>
                <a:pathLst>
                  <a:path w="174" h="45">
                    <a:moveTo>
                      <a:pt x="0" y="45"/>
                    </a:moveTo>
                    <a:lnTo>
                      <a:pt x="0" y="0"/>
                    </a:lnTo>
                    <a:lnTo>
                      <a:pt x="174" y="0"/>
                    </a:lnTo>
                    <a:lnTo>
                      <a:pt x="174" y="45"/>
                    </a:lnTo>
                  </a:path>
                </a:pathLst>
              </a:custGeom>
              <a:noFill/>
              <a:ln w="7938">
                <a:solidFill>
                  <a:srgbClr val="000000"/>
                </a:solidFill>
                <a:prstDash val="solid"/>
                <a:round/>
                <a:headEnd/>
                <a:tailEnd/>
              </a:ln>
            </p:spPr>
            <p:txBody>
              <a:bodyPr/>
              <a:lstStyle/>
              <a:p>
                <a:endParaRPr lang="en-US"/>
              </a:p>
            </p:txBody>
          </p:sp>
        </p:grpSp>
        <p:sp>
          <p:nvSpPr>
            <p:cNvPr id="15425" name="Line 107"/>
            <p:cNvSpPr>
              <a:spLocks noChangeShapeType="1"/>
            </p:cNvSpPr>
            <p:nvPr/>
          </p:nvSpPr>
          <p:spPr bwMode="auto">
            <a:xfrm>
              <a:off x="628" y="1934"/>
              <a:ext cx="1203" cy="1"/>
            </a:xfrm>
            <a:prstGeom prst="line">
              <a:avLst/>
            </a:prstGeom>
            <a:noFill/>
            <a:ln w="7938">
              <a:solidFill>
                <a:srgbClr val="000000"/>
              </a:solidFill>
              <a:round/>
              <a:headEnd/>
              <a:tailEnd/>
            </a:ln>
          </p:spPr>
          <p:txBody>
            <a:bodyPr/>
            <a:lstStyle/>
            <a:p>
              <a:endParaRPr lang="en-US"/>
            </a:p>
          </p:txBody>
        </p:sp>
        <p:sp>
          <p:nvSpPr>
            <p:cNvPr id="15426" name="Rectangle 108"/>
            <p:cNvSpPr>
              <a:spLocks noChangeArrowheads="1"/>
            </p:cNvSpPr>
            <p:nvPr/>
          </p:nvSpPr>
          <p:spPr bwMode="auto">
            <a:xfrm>
              <a:off x="3348" y="1674"/>
              <a:ext cx="508" cy="201"/>
            </a:xfrm>
            <a:prstGeom prst="rect">
              <a:avLst/>
            </a:prstGeom>
            <a:noFill/>
            <a:ln w="9525">
              <a:noFill/>
              <a:miter lim="800000"/>
              <a:headEnd/>
              <a:tailEnd/>
            </a:ln>
          </p:spPr>
          <p:txBody>
            <a:bodyPr/>
            <a:lstStyle/>
            <a:p>
              <a:endParaRPr lang="en-US"/>
            </a:p>
          </p:txBody>
        </p:sp>
        <p:sp>
          <p:nvSpPr>
            <p:cNvPr id="15427" name="Rectangle 109"/>
            <p:cNvSpPr>
              <a:spLocks noChangeArrowheads="1"/>
            </p:cNvSpPr>
            <p:nvPr/>
          </p:nvSpPr>
          <p:spPr bwMode="auto">
            <a:xfrm>
              <a:off x="3385" y="1691"/>
              <a:ext cx="279"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Allowed</a:t>
              </a:r>
              <a:endParaRPr lang="en-US"/>
            </a:p>
          </p:txBody>
        </p:sp>
        <p:sp>
          <p:nvSpPr>
            <p:cNvPr id="15428" name="Rectangle 110"/>
            <p:cNvSpPr>
              <a:spLocks noChangeArrowheads="1"/>
            </p:cNvSpPr>
            <p:nvPr/>
          </p:nvSpPr>
          <p:spPr bwMode="auto">
            <a:xfrm>
              <a:off x="3385" y="1777"/>
              <a:ext cx="335"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tax codes</a:t>
              </a:r>
              <a:endParaRPr lang="en-US"/>
            </a:p>
          </p:txBody>
        </p:sp>
        <p:sp>
          <p:nvSpPr>
            <p:cNvPr id="15429" name="Rectangle 111"/>
            <p:cNvSpPr>
              <a:spLocks noChangeArrowheads="1"/>
            </p:cNvSpPr>
            <p:nvPr/>
          </p:nvSpPr>
          <p:spPr bwMode="auto">
            <a:xfrm rot="16200000">
              <a:off x="3693" y="2006"/>
              <a:ext cx="550" cy="87"/>
            </a:xfrm>
            <a:prstGeom prst="rect">
              <a:avLst/>
            </a:prstGeom>
            <a:noFill/>
            <a:ln w="9525">
              <a:noFill/>
              <a:miter lim="800000"/>
              <a:headEnd/>
              <a:tailEnd/>
            </a:ln>
          </p:spPr>
          <p:txBody>
            <a:bodyPr wrap="none" lIns="0" tIns="0" rIns="0" bIns="0">
              <a:spAutoFit/>
            </a:bodyPr>
            <a:lstStyle/>
            <a:p>
              <a:r>
                <a:rPr lang="en-US" sz="900" b="1">
                  <a:latin typeface="Arial" charset="0"/>
                </a:rPr>
                <a:t>Tax type A</a:t>
              </a:r>
              <a:endParaRPr lang="en-US"/>
            </a:p>
          </p:txBody>
        </p:sp>
        <p:sp>
          <p:nvSpPr>
            <p:cNvPr id="15430" name="Rectangle 112"/>
            <p:cNvSpPr>
              <a:spLocks noChangeArrowheads="1"/>
            </p:cNvSpPr>
            <p:nvPr/>
          </p:nvSpPr>
          <p:spPr bwMode="auto">
            <a:xfrm rot="16200000">
              <a:off x="3694" y="3030"/>
              <a:ext cx="544" cy="87"/>
            </a:xfrm>
            <a:prstGeom prst="rect">
              <a:avLst/>
            </a:prstGeom>
            <a:noFill/>
            <a:ln w="9525">
              <a:noFill/>
              <a:miter lim="800000"/>
              <a:headEnd/>
              <a:tailEnd/>
            </a:ln>
          </p:spPr>
          <p:txBody>
            <a:bodyPr wrap="none" lIns="0" tIns="0" rIns="0" bIns="0">
              <a:spAutoFit/>
            </a:bodyPr>
            <a:lstStyle/>
            <a:p>
              <a:r>
                <a:rPr lang="en-US" sz="900" b="1">
                  <a:latin typeface="Arial" charset="0"/>
                </a:rPr>
                <a:t>Tax type V</a:t>
              </a:r>
              <a:endParaRPr lang="en-US"/>
            </a:p>
          </p:txBody>
        </p:sp>
        <p:grpSp>
          <p:nvGrpSpPr>
            <p:cNvPr id="15431" name="Group 119"/>
            <p:cNvGrpSpPr>
              <a:grpSpLocks/>
            </p:cNvGrpSpPr>
            <p:nvPr/>
          </p:nvGrpSpPr>
          <p:grpSpPr bwMode="auto">
            <a:xfrm>
              <a:off x="3460" y="2870"/>
              <a:ext cx="232" cy="442"/>
              <a:chOff x="3460" y="2870"/>
              <a:chExt cx="232" cy="442"/>
            </a:xfrm>
          </p:grpSpPr>
          <p:grpSp>
            <p:nvGrpSpPr>
              <p:cNvPr id="15484" name="Group 115"/>
              <p:cNvGrpSpPr>
                <a:grpSpLocks/>
              </p:cNvGrpSpPr>
              <p:nvPr/>
            </p:nvGrpSpPr>
            <p:grpSpPr bwMode="auto">
              <a:xfrm>
                <a:off x="3460" y="2870"/>
                <a:ext cx="232" cy="442"/>
                <a:chOff x="3460" y="2870"/>
                <a:chExt cx="232" cy="442"/>
              </a:xfrm>
            </p:grpSpPr>
            <p:sp>
              <p:nvSpPr>
                <p:cNvPr id="15488" name="Freeform 113"/>
                <p:cNvSpPr>
                  <a:spLocks/>
                </p:cNvSpPr>
                <p:nvPr/>
              </p:nvSpPr>
              <p:spPr bwMode="auto">
                <a:xfrm>
                  <a:off x="3460" y="2870"/>
                  <a:ext cx="232" cy="442"/>
                </a:xfrm>
                <a:custGeom>
                  <a:avLst/>
                  <a:gdLst>
                    <a:gd name="T0" fmla="*/ 0 w 232"/>
                    <a:gd name="T1" fmla="*/ 442 h 442"/>
                    <a:gd name="T2" fmla="*/ 0 w 232"/>
                    <a:gd name="T3" fmla="*/ 0 h 442"/>
                    <a:gd name="T4" fmla="*/ 232 w 232"/>
                    <a:gd name="T5" fmla="*/ 0 h 442"/>
                    <a:gd name="T6" fmla="*/ 0 w 232"/>
                    <a:gd name="T7" fmla="*/ 442 h 442"/>
                    <a:gd name="T8" fmla="*/ 0 60000 65536"/>
                    <a:gd name="T9" fmla="*/ 0 60000 65536"/>
                    <a:gd name="T10" fmla="*/ 0 60000 65536"/>
                    <a:gd name="T11" fmla="*/ 0 60000 65536"/>
                    <a:gd name="T12" fmla="*/ 0 w 232"/>
                    <a:gd name="T13" fmla="*/ 0 h 442"/>
                    <a:gd name="T14" fmla="*/ 232 w 232"/>
                    <a:gd name="T15" fmla="*/ 442 h 442"/>
                  </a:gdLst>
                  <a:ahLst/>
                  <a:cxnLst>
                    <a:cxn ang="T8">
                      <a:pos x="T0" y="T1"/>
                    </a:cxn>
                    <a:cxn ang="T9">
                      <a:pos x="T2" y="T3"/>
                    </a:cxn>
                    <a:cxn ang="T10">
                      <a:pos x="T4" y="T5"/>
                    </a:cxn>
                    <a:cxn ang="T11">
                      <a:pos x="T6" y="T7"/>
                    </a:cxn>
                  </a:cxnLst>
                  <a:rect l="T12" t="T13" r="T14" b="T15"/>
                  <a:pathLst>
                    <a:path w="232" h="442">
                      <a:moveTo>
                        <a:pt x="0" y="442"/>
                      </a:moveTo>
                      <a:lnTo>
                        <a:pt x="0" y="0"/>
                      </a:lnTo>
                      <a:lnTo>
                        <a:pt x="232" y="0"/>
                      </a:lnTo>
                      <a:lnTo>
                        <a:pt x="0" y="442"/>
                      </a:lnTo>
                      <a:close/>
                    </a:path>
                  </a:pathLst>
                </a:custGeom>
                <a:solidFill>
                  <a:srgbClr val="FFFFFF"/>
                </a:solidFill>
                <a:ln w="9525">
                  <a:noFill/>
                  <a:round/>
                  <a:headEnd/>
                  <a:tailEnd/>
                </a:ln>
              </p:spPr>
              <p:txBody>
                <a:bodyPr/>
                <a:lstStyle/>
                <a:p>
                  <a:endParaRPr lang="en-US"/>
                </a:p>
              </p:txBody>
            </p:sp>
            <p:sp>
              <p:nvSpPr>
                <p:cNvPr id="15489" name="Freeform 114"/>
                <p:cNvSpPr>
                  <a:spLocks/>
                </p:cNvSpPr>
                <p:nvPr/>
              </p:nvSpPr>
              <p:spPr bwMode="auto">
                <a:xfrm>
                  <a:off x="3460" y="2870"/>
                  <a:ext cx="232" cy="442"/>
                </a:xfrm>
                <a:custGeom>
                  <a:avLst/>
                  <a:gdLst>
                    <a:gd name="T0" fmla="*/ 0 w 232"/>
                    <a:gd name="T1" fmla="*/ 442 h 442"/>
                    <a:gd name="T2" fmla="*/ 0 w 232"/>
                    <a:gd name="T3" fmla="*/ 0 h 442"/>
                    <a:gd name="T4" fmla="*/ 232 w 232"/>
                    <a:gd name="T5" fmla="*/ 0 h 442"/>
                    <a:gd name="T6" fmla="*/ 0 60000 65536"/>
                    <a:gd name="T7" fmla="*/ 0 60000 65536"/>
                    <a:gd name="T8" fmla="*/ 0 60000 65536"/>
                    <a:gd name="T9" fmla="*/ 0 w 232"/>
                    <a:gd name="T10" fmla="*/ 0 h 442"/>
                    <a:gd name="T11" fmla="*/ 232 w 232"/>
                    <a:gd name="T12" fmla="*/ 442 h 442"/>
                  </a:gdLst>
                  <a:ahLst/>
                  <a:cxnLst>
                    <a:cxn ang="T6">
                      <a:pos x="T0" y="T1"/>
                    </a:cxn>
                    <a:cxn ang="T7">
                      <a:pos x="T2" y="T3"/>
                    </a:cxn>
                    <a:cxn ang="T8">
                      <a:pos x="T4" y="T5"/>
                    </a:cxn>
                  </a:cxnLst>
                  <a:rect l="T9" t="T10" r="T11" b="T12"/>
                  <a:pathLst>
                    <a:path w="232" h="442">
                      <a:moveTo>
                        <a:pt x="0" y="442"/>
                      </a:moveTo>
                      <a:lnTo>
                        <a:pt x="0" y="0"/>
                      </a:lnTo>
                      <a:lnTo>
                        <a:pt x="232" y="0"/>
                      </a:lnTo>
                    </a:path>
                  </a:pathLst>
                </a:custGeom>
                <a:noFill/>
                <a:ln w="15875">
                  <a:solidFill>
                    <a:srgbClr val="A9FBFF"/>
                  </a:solidFill>
                  <a:prstDash val="solid"/>
                  <a:round/>
                  <a:headEnd/>
                  <a:tailEnd/>
                </a:ln>
              </p:spPr>
              <p:txBody>
                <a:bodyPr/>
                <a:lstStyle/>
                <a:p>
                  <a:endParaRPr lang="en-US"/>
                </a:p>
              </p:txBody>
            </p:sp>
          </p:grpSp>
          <p:grpSp>
            <p:nvGrpSpPr>
              <p:cNvPr id="15485" name="Group 118"/>
              <p:cNvGrpSpPr>
                <a:grpSpLocks/>
              </p:cNvGrpSpPr>
              <p:nvPr/>
            </p:nvGrpSpPr>
            <p:grpSpPr bwMode="auto">
              <a:xfrm>
                <a:off x="3460" y="2870"/>
                <a:ext cx="232" cy="442"/>
                <a:chOff x="3460" y="2870"/>
                <a:chExt cx="232" cy="442"/>
              </a:xfrm>
            </p:grpSpPr>
            <p:sp>
              <p:nvSpPr>
                <p:cNvPr id="15486" name="Freeform 116"/>
                <p:cNvSpPr>
                  <a:spLocks/>
                </p:cNvSpPr>
                <p:nvPr/>
              </p:nvSpPr>
              <p:spPr bwMode="auto">
                <a:xfrm>
                  <a:off x="3460" y="2870"/>
                  <a:ext cx="232" cy="442"/>
                </a:xfrm>
                <a:custGeom>
                  <a:avLst/>
                  <a:gdLst>
                    <a:gd name="T0" fmla="*/ 232 w 232"/>
                    <a:gd name="T1" fmla="*/ 0 h 442"/>
                    <a:gd name="T2" fmla="*/ 232 w 232"/>
                    <a:gd name="T3" fmla="*/ 442 h 442"/>
                    <a:gd name="T4" fmla="*/ 0 w 232"/>
                    <a:gd name="T5" fmla="*/ 442 h 442"/>
                    <a:gd name="T6" fmla="*/ 232 w 232"/>
                    <a:gd name="T7" fmla="*/ 0 h 442"/>
                    <a:gd name="T8" fmla="*/ 0 60000 65536"/>
                    <a:gd name="T9" fmla="*/ 0 60000 65536"/>
                    <a:gd name="T10" fmla="*/ 0 60000 65536"/>
                    <a:gd name="T11" fmla="*/ 0 60000 65536"/>
                    <a:gd name="T12" fmla="*/ 0 w 232"/>
                    <a:gd name="T13" fmla="*/ 0 h 442"/>
                    <a:gd name="T14" fmla="*/ 232 w 232"/>
                    <a:gd name="T15" fmla="*/ 442 h 442"/>
                  </a:gdLst>
                  <a:ahLst/>
                  <a:cxnLst>
                    <a:cxn ang="T8">
                      <a:pos x="T0" y="T1"/>
                    </a:cxn>
                    <a:cxn ang="T9">
                      <a:pos x="T2" y="T3"/>
                    </a:cxn>
                    <a:cxn ang="T10">
                      <a:pos x="T4" y="T5"/>
                    </a:cxn>
                    <a:cxn ang="T11">
                      <a:pos x="T6" y="T7"/>
                    </a:cxn>
                  </a:cxnLst>
                  <a:rect l="T12" t="T13" r="T14" b="T15"/>
                  <a:pathLst>
                    <a:path w="232" h="442">
                      <a:moveTo>
                        <a:pt x="232" y="0"/>
                      </a:moveTo>
                      <a:lnTo>
                        <a:pt x="232" y="442"/>
                      </a:lnTo>
                      <a:lnTo>
                        <a:pt x="0" y="442"/>
                      </a:lnTo>
                      <a:lnTo>
                        <a:pt x="232" y="0"/>
                      </a:lnTo>
                      <a:close/>
                    </a:path>
                  </a:pathLst>
                </a:custGeom>
                <a:solidFill>
                  <a:srgbClr val="FFFFFF"/>
                </a:solidFill>
                <a:ln w="9525">
                  <a:noFill/>
                  <a:round/>
                  <a:headEnd/>
                  <a:tailEnd/>
                </a:ln>
              </p:spPr>
              <p:txBody>
                <a:bodyPr/>
                <a:lstStyle/>
                <a:p>
                  <a:endParaRPr lang="en-US"/>
                </a:p>
              </p:txBody>
            </p:sp>
            <p:sp>
              <p:nvSpPr>
                <p:cNvPr id="15487" name="Freeform 117"/>
                <p:cNvSpPr>
                  <a:spLocks/>
                </p:cNvSpPr>
                <p:nvPr/>
              </p:nvSpPr>
              <p:spPr bwMode="auto">
                <a:xfrm>
                  <a:off x="3460" y="2870"/>
                  <a:ext cx="232" cy="442"/>
                </a:xfrm>
                <a:custGeom>
                  <a:avLst/>
                  <a:gdLst>
                    <a:gd name="T0" fmla="*/ 232 w 232"/>
                    <a:gd name="T1" fmla="*/ 0 h 442"/>
                    <a:gd name="T2" fmla="*/ 232 w 232"/>
                    <a:gd name="T3" fmla="*/ 442 h 442"/>
                    <a:gd name="T4" fmla="*/ 0 w 232"/>
                    <a:gd name="T5" fmla="*/ 442 h 442"/>
                    <a:gd name="T6" fmla="*/ 0 60000 65536"/>
                    <a:gd name="T7" fmla="*/ 0 60000 65536"/>
                    <a:gd name="T8" fmla="*/ 0 60000 65536"/>
                    <a:gd name="T9" fmla="*/ 0 w 232"/>
                    <a:gd name="T10" fmla="*/ 0 h 442"/>
                    <a:gd name="T11" fmla="*/ 232 w 232"/>
                    <a:gd name="T12" fmla="*/ 442 h 442"/>
                  </a:gdLst>
                  <a:ahLst/>
                  <a:cxnLst>
                    <a:cxn ang="T6">
                      <a:pos x="T0" y="T1"/>
                    </a:cxn>
                    <a:cxn ang="T7">
                      <a:pos x="T2" y="T3"/>
                    </a:cxn>
                    <a:cxn ang="T8">
                      <a:pos x="T4" y="T5"/>
                    </a:cxn>
                  </a:cxnLst>
                  <a:rect l="T9" t="T10" r="T11" b="T12"/>
                  <a:pathLst>
                    <a:path w="232" h="442">
                      <a:moveTo>
                        <a:pt x="232" y="0"/>
                      </a:moveTo>
                      <a:lnTo>
                        <a:pt x="232" y="442"/>
                      </a:lnTo>
                      <a:lnTo>
                        <a:pt x="0" y="442"/>
                      </a:lnTo>
                    </a:path>
                  </a:pathLst>
                </a:custGeom>
                <a:noFill/>
                <a:ln w="15875">
                  <a:solidFill>
                    <a:srgbClr val="00D9E7"/>
                  </a:solidFill>
                  <a:prstDash val="solid"/>
                  <a:round/>
                  <a:headEnd/>
                  <a:tailEnd/>
                </a:ln>
              </p:spPr>
              <p:txBody>
                <a:bodyPr/>
                <a:lstStyle/>
                <a:p>
                  <a:endParaRPr lang="en-US"/>
                </a:p>
              </p:txBody>
            </p:sp>
          </p:grpSp>
        </p:grpSp>
        <p:grpSp>
          <p:nvGrpSpPr>
            <p:cNvPr id="15432" name="Group 122"/>
            <p:cNvGrpSpPr>
              <a:grpSpLocks/>
            </p:cNvGrpSpPr>
            <p:nvPr/>
          </p:nvGrpSpPr>
          <p:grpSpPr bwMode="auto">
            <a:xfrm>
              <a:off x="2720" y="1933"/>
              <a:ext cx="269" cy="477"/>
              <a:chOff x="2720" y="1933"/>
              <a:chExt cx="269" cy="477"/>
            </a:xfrm>
          </p:grpSpPr>
          <p:sp>
            <p:nvSpPr>
              <p:cNvPr id="15482" name="Freeform 120"/>
              <p:cNvSpPr>
                <a:spLocks/>
              </p:cNvSpPr>
              <p:nvPr/>
            </p:nvSpPr>
            <p:spPr bwMode="auto">
              <a:xfrm>
                <a:off x="2721" y="1933"/>
                <a:ext cx="268" cy="226"/>
              </a:xfrm>
              <a:custGeom>
                <a:avLst/>
                <a:gdLst>
                  <a:gd name="T0" fmla="*/ 22 w 268"/>
                  <a:gd name="T1" fmla="*/ 0 h 226"/>
                  <a:gd name="T2" fmla="*/ 0 w 268"/>
                  <a:gd name="T3" fmla="*/ 19 h 226"/>
                  <a:gd name="T4" fmla="*/ 246 w 268"/>
                  <a:gd name="T5" fmla="*/ 226 h 226"/>
                  <a:gd name="T6" fmla="*/ 268 w 268"/>
                  <a:gd name="T7" fmla="*/ 207 h 226"/>
                  <a:gd name="T8" fmla="*/ 22 w 268"/>
                  <a:gd name="T9" fmla="*/ 0 h 226"/>
                  <a:gd name="T10" fmla="*/ 0 60000 65536"/>
                  <a:gd name="T11" fmla="*/ 0 60000 65536"/>
                  <a:gd name="T12" fmla="*/ 0 60000 65536"/>
                  <a:gd name="T13" fmla="*/ 0 60000 65536"/>
                  <a:gd name="T14" fmla="*/ 0 60000 65536"/>
                  <a:gd name="T15" fmla="*/ 0 w 268"/>
                  <a:gd name="T16" fmla="*/ 0 h 226"/>
                  <a:gd name="T17" fmla="*/ 268 w 268"/>
                  <a:gd name="T18" fmla="*/ 226 h 226"/>
                </a:gdLst>
                <a:ahLst/>
                <a:cxnLst>
                  <a:cxn ang="T10">
                    <a:pos x="T0" y="T1"/>
                  </a:cxn>
                  <a:cxn ang="T11">
                    <a:pos x="T2" y="T3"/>
                  </a:cxn>
                  <a:cxn ang="T12">
                    <a:pos x="T4" y="T5"/>
                  </a:cxn>
                  <a:cxn ang="T13">
                    <a:pos x="T6" y="T7"/>
                  </a:cxn>
                  <a:cxn ang="T14">
                    <a:pos x="T8" y="T9"/>
                  </a:cxn>
                </a:cxnLst>
                <a:rect l="T15" t="T16" r="T17" b="T18"/>
                <a:pathLst>
                  <a:path w="268" h="226">
                    <a:moveTo>
                      <a:pt x="22" y="0"/>
                    </a:moveTo>
                    <a:lnTo>
                      <a:pt x="0" y="19"/>
                    </a:lnTo>
                    <a:lnTo>
                      <a:pt x="246" y="226"/>
                    </a:lnTo>
                    <a:lnTo>
                      <a:pt x="268" y="207"/>
                    </a:lnTo>
                    <a:lnTo>
                      <a:pt x="22" y="0"/>
                    </a:lnTo>
                    <a:close/>
                  </a:path>
                </a:pathLst>
              </a:custGeom>
              <a:solidFill>
                <a:srgbClr val="000000"/>
              </a:solidFill>
              <a:ln w="9525">
                <a:noFill/>
                <a:round/>
                <a:headEnd/>
                <a:tailEnd/>
              </a:ln>
            </p:spPr>
            <p:txBody>
              <a:bodyPr/>
              <a:lstStyle/>
              <a:p>
                <a:endParaRPr lang="en-US"/>
              </a:p>
            </p:txBody>
          </p:sp>
          <p:sp>
            <p:nvSpPr>
              <p:cNvPr id="15483" name="Freeform 121"/>
              <p:cNvSpPr>
                <a:spLocks/>
              </p:cNvSpPr>
              <p:nvPr/>
            </p:nvSpPr>
            <p:spPr bwMode="auto">
              <a:xfrm>
                <a:off x="2720" y="2134"/>
                <a:ext cx="269" cy="276"/>
              </a:xfrm>
              <a:custGeom>
                <a:avLst/>
                <a:gdLst>
                  <a:gd name="T0" fmla="*/ 0 w 269"/>
                  <a:gd name="T1" fmla="*/ 260 h 276"/>
                  <a:gd name="T2" fmla="*/ 23 w 269"/>
                  <a:gd name="T3" fmla="*/ 276 h 276"/>
                  <a:gd name="T4" fmla="*/ 269 w 269"/>
                  <a:gd name="T5" fmla="*/ 16 h 276"/>
                  <a:gd name="T6" fmla="*/ 246 w 269"/>
                  <a:gd name="T7" fmla="*/ 0 h 276"/>
                  <a:gd name="T8" fmla="*/ 0 w 269"/>
                  <a:gd name="T9" fmla="*/ 260 h 276"/>
                  <a:gd name="T10" fmla="*/ 0 60000 65536"/>
                  <a:gd name="T11" fmla="*/ 0 60000 65536"/>
                  <a:gd name="T12" fmla="*/ 0 60000 65536"/>
                  <a:gd name="T13" fmla="*/ 0 60000 65536"/>
                  <a:gd name="T14" fmla="*/ 0 60000 65536"/>
                  <a:gd name="T15" fmla="*/ 0 w 269"/>
                  <a:gd name="T16" fmla="*/ 0 h 276"/>
                  <a:gd name="T17" fmla="*/ 269 w 269"/>
                  <a:gd name="T18" fmla="*/ 276 h 276"/>
                </a:gdLst>
                <a:ahLst/>
                <a:cxnLst>
                  <a:cxn ang="T10">
                    <a:pos x="T0" y="T1"/>
                  </a:cxn>
                  <a:cxn ang="T11">
                    <a:pos x="T2" y="T3"/>
                  </a:cxn>
                  <a:cxn ang="T12">
                    <a:pos x="T4" y="T5"/>
                  </a:cxn>
                  <a:cxn ang="T13">
                    <a:pos x="T6" y="T7"/>
                  </a:cxn>
                  <a:cxn ang="T14">
                    <a:pos x="T8" y="T9"/>
                  </a:cxn>
                </a:cxnLst>
                <a:rect l="T15" t="T16" r="T17" b="T18"/>
                <a:pathLst>
                  <a:path w="269" h="276">
                    <a:moveTo>
                      <a:pt x="0" y="260"/>
                    </a:moveTo>
                    <a:lnTo>
                      <a:pt x="23" y="276"/>
                    </a:lnTo>
                    <a:lnTo>
                      <a:pt x="269" y="16"/>
                    </a:lnTo>
                    <a:lnTo>
                      <a:pt x="246" y="0"/>
                    </a:lnTo>
                    <a:lnTo>
                      <a:pt x="0" y="260"/>
                    </a:lnTo>
                    <a:close/>
                  </a:path>
                </a:pathLst>
              </a:custGeom>
              <a:solidFill>
                <a:srgbClr val="000000"/>
              </a:solidFill>
              <a:ln w="9525">
                <a:noFill/>
                <a:round/>
                <a:headEnd/>
                <a:tailEnd/>
              </a:ln>
            </p:spPr>
            <p:txBody>
              <a:bodyPr/>
              <a:lstStyle/>
              <a:p>
                <a:endParaRPr lang="en-US"/>
              </a:p>
            </p:txBody>
          </p:sp>
        </p:grpSp>
        <p:grpSp>
          <p:nvGrpSpPr>
            <p:cNvPr id="15433" name="Group 125"/>
            <p:cNvGrpSpPr>
              <a:grpSpLocks/>
            </p:cNvGrpSpPr>
            <p:nvPr/>
          </p:nvGrpSpPr>
          <p:grpSpPr bwMode="auto">
            <a:xfrm>
              <a:off x="2690" y="2949"/>
              <a:ext cx="331" cy="479"/>
              <a:chOff x="2690" y="2949"/>
              <a:chExt cx="331" cy="479"/>
            </a:xfrm>
          </p:grpSpPr>
          <p:sp>
            <p:nvSpPr>
              <p:cNvPr id="15480" name="Freeform 123"/>
              <p:cNvSpPr>
                <a:spLocks/>
              </p:cNvSpPr>
              <p:nvPr/>
            </p:nvSpPr>
            <p:spPr bwMode="auto">
              <a:xfrm>
                <a:off x="2691" y="2949"/>
                <a:ext cx="328" cy="227"/>
              </a:xfrm>
              <a:custGeom>
                <a:avLst/>
                <a:gdLst>
                  <a:gd name="T0" fmla="*/ 328 w 328"/>
                  <a:gd name="T1" fmla="*/ 21 h 227"/>
                  <a:gd name="T2" fmla="*/ 309 w 328"/>
                  <a:gd name="T3" fmla="*/ 0 h 227"/>
                  <a:gd name="T4" fmla="*/ 0 w 328"/>
                  <a:gd name="T5" fmla="*/ 207 h 227"/>
                  <a:gd name="T6" fmla="*/ 20 w 328"/>
                  <a:gd name="T7" fmla="*/ 227 h 227"/>
                  <a:gd name="T8" fmla="*/ 328 w 328"/>
                  <a:gd name="T9" fmla="*/ 21 h 227"/>
                  <a:gd name="T10" fmla="*/ 0 60000 65536"/>
                  <a:gd name="T11" fmla="*/ 0 60000 65536"/>
                  <a:gd name="T12" fmla="*/ 0 60000 65536"/>
                  <a:gd name="T13" fmla="*/ 0 60000 65536"/>
                  <a:gd name="T14" fmla="*/ 0 60000 65536"/>
                  <a:gd name="T15" fmla="*/ 0 w 328"/>
                  <a:gd name="T16" fmla="*/ 0 h 227"/>
                  <a:gd name="T17" fmla="*/ 328 w 328"/>
                  <a:gd name="T18" fmla="*/ 227 h 227"/>
                </a:gdLst>
                <a:ahLst/>
                <a:cxnLst>
                  <a:cxn ang="T10">
                    <a:pos x="T0" y="T1"/>
                  </a:cxn>
                  <a:cxn ang="T11">
                    <a:pos x="T2" y="T3"/>
                  </a:cxn>
                  <a:cxn ang="T12">
                    <a:pos x="T4" y="T5"/>
                  </a:cxn>
                  <a:cxn ang="T13">
                    <a:pos x="T6" y="T7"/>
                  </a:cxn>
                  <a:cxn ang="T14">
                    <a:pos x="T8" y="T9"/>
                  </a:cxn>
                </a:cxnLst>
                <a:rect l="T15" t="T16" r="T17" b="T18"/>
                <a:pathLst>
                  <a:path w="328" h="227">
                    <a:moveTo>
                      <a:pt x="328" y="21"/>
                    </a:moveTo>
                    <a:lnTo>
                      <a:pt x="309" y="0"/>
                    </a:lnTo>
                    <a:lnTo>
                      <a:pt x="0" y="207"/>
                    </a:lnTo>
                    <a:lnTo>
                      <a:pt x="20" y="227"/>
                    </a:lnTo>
                    <a:lnTo>
                      <a:pt x="328" y="21"/>
                    </a:lnTo>
                    <a:close/>
                  </a:path>
                </a:pathLst>
              </a:custGeom>
              <a:solidFill>
                <a:srgbClr val="000000"/>
              </a:solidFill>
              <a:ln w="9525">
                <a:noFill/>
                <a:round/>
                <a:headEnd/>
                <a:tailEnd/>
              </a:ln>
            </p:spPr>
            <p:txBody>
              <a:bodyPr/>
              <a:lstStyle/>
              <a:p>
                <a:endParaRPr lang="en-US"/>
              </a:p>
            </p:txBody>
          </p:sp>
          <p:sp>
            <p:nvSpPr>
              <p:cNvPr id="15481" name="Freeform 124"/>
              <p:cNvSpPr>
                <a:spLocks/>
              </p:cNvSpPr>
              <p:nvPr/>
            </p:nvSpPr>
            <p:spPr bwMode="auto">
              <a:xfrm>
                <a:off x="2690" y="3149"/>
                <a:ext cx="331" cy="279"/>
              </a:xfrm>
              <a:custGeom>
                <a:avLst/>
                <a:gdLst>
                  <a:gd name="T0" fmla="*/ 309 w 331"/>
                  <a:gd name="T1" fmla="*/ 279 h 279"/>
                  <a:gd name="T2" fmla="*/ 331 w 331"/>
                  <a:gd name="T3" fmla="*/ 260 h 279"/>
                  <a:gd name="T4" fmla="*/ 22 w 331"/>
                  <a:gd name="T5" fmla="*/ 0 h 279"/>
                  <a:gd name="T6" fmla="*/ 0 w 331"/>
                  <a:gd name="T7" fmla="*/ 19 h 279"/>
                  <a:gd name="T8" fmla="*/ 309 w 331"/>
                  <a:gd name="T9" fmla="*/ 279 h 279"/>
                  <a:gd name="T10" fmla="*/ 0 60000 65536"/>
                  <a:gd name="T11" fmla="*/ 0 60000 65536"/>
                  <a:gd name="T12" fmla="*/ 0 60000 65536"/>
                  <a:gd name="T13" fmla="*/ 0 60000 65536"/>
                  <a:gd name="T14" fmla="*/ 0 60000 65536"/>
                  <a:gd name="T15" fmla="*/ 0 w 331"/>
                  <a:gd name="T16" fmla="*/ 0 h 279"/>
                  <a:gd name="T17" fmla="*/ 331 w 331"/>
                  <a:gd name="T18" fmla="*/ 279 h 279"/>
                </a:gdLst>
                <a:ahLst/>
                <a:cxnLst>
                  <a:cxn ang="T10">
                    <a:pos x="T0" y="T1"/>
                  </a:cxn>
                  <a:cxn ang="T11">
                    <a:pos x="T2" y="T3"/>
                  </a:cxn>
                  <a:cxn ang="T12">
                    <a:pos x="T4" y="T5"/>
                  </a:cxn>
                  <a:cxn ang="T13">
                    <a:pos x="T6" y="T7"/>
                  </a:cxn>
                  <a:cxn ang="T14">
                    <a:pos x="T8" y="T9"/>
                  </a:cxn>
                </a:cxnLst>
                <a:rect l="T15" t="T16" r="T17" b="T18"/>
                <a:pathLst>
                  <a:path w="331" h="279">
                    <a:moveTo>
                      <a:pt x="309" y="279"/>
                    </a:moveTo>
                    <a:lnTo>
                      <a:pt x="331" y="260"/>
                    </a:lnTo>
                    <a:lnTo>
                      <a:pt x="22" y="0"/>
                    </a:lnTo>
                    <a:lnTo>
                      <a:pt x="0" y="19"/>
                    </a:lnTo>
                    <a:lnTo>
                      <a:pt x="309" y="279"/>
                    </a:lnTo>
                    <a:close/>
                  </a:path>
                </a:pathLst>
              </a:custGeom>
              <a:solidFill>
                <a:srgbClr val="000000"/>
              </a:solidFill>
              <a:ln w="9525">
                <a:noFill/>
                <a:round/>
                <a:headEnd/>
                <a:tailEnd/>
              </a:ln>
            </p:spPr>
            <p:txBody>
              <a:bodyPr/>
              <a:lstStyle/>
              <a:p>
                <a:endParaRPr lang="en-US"/>
              </a:p>
            </p:txBody>
          </p:sp>
        </p:grpSp>
        <p:sp>
          <p:nvSpPr>
            <p:cNvPr id="15434" name="Rectangle 126"/>
            <p:cNvSpPr>
              <a:spLocks noChangeArrowheads="1"/>
            </p:cNvSpPr>
            <p:nvPr/>
          </p:nvSpPr>
          <p:spPr bwMode="auto">
            <a:xfrm>
              <a:off x="478" y="1249"/>
              <a:ext cx="2815" cy="196"/>
            </a:xfrm>
            <a:prstGeom prst="rect">
              <a:avLst/>
            </a:prstGeom>
            <a:noFill/>
            <a:ln w="9525">
              <a:noFill/>
              <a:miter lim="800000"/>
              <a:headEnd/>
              <a:tailEnd/>
            </a:ln>
          </p:spPr>
          <p:txBody>
            <a:bodyPr/>
            <a:lstStyle/>
            <a:p>
              <a:endParaRPr lang="en-US"/>
            </a:p>
          </p:txBody>
        </p:sp>
        <p:sp>
          <p:nvSpPr>
            <p:cNvPr id="15435" name="Rectangle 127"/>
            <p:cNvSpPr>
              <a:spLocks noChangeArrowheads="1"/>
            </p:cNvSpPr>
            <p:nvPr/>
          </p:nvSpPr>
          <p:spPr bwMode="auto">
            <a:xfrm>
              <a:off x="478" y="1287"/>
              <a:ext cx="1262" cy="174"/>
            </a:xfrm>
            <a:prstGeom prst="rect">
              <a:avLst/>
            </a:prstGeom>
            <a:noFill/>
            <a:ln w="9525">
              <a:noFill/>
              <a:miter lim="800000"/>
              <a:headEnd/>
              <a:tailEnd/>
            </a:ln>
          </p:spPr>
          <p:txBody>
            <a:bodyPr wrap="none" lIns="0" tIns="0" rIns="0" bIns="0">
              <a:spAutoFit/>
            </a:bodyPr>
            <a:lstStyle/>
            <a:p>
              <a:r>
                <a:rPr lang="en-US" sz="1200" b="1" dirty="0">
                  <a:solidFill>
                    <a:srgbClr val="FFFFFF"/>
                  </a:solidFill>
                  <a:latin typeface="Arial" charset="0"/>
                </a:rPr>
                <a:t>GL Account = Tax Category</a:t>
              </a:r>
              <a:endParaRPr lang="en-US" dirty="0"/>
            </a:p>
          </p:txBody>
        </p:sp>
        <p:sp>
          <p:nvSpPr>
            <p:cNvPr id="15436" name="Rectangle 128"/>
            <p:cNvSpPr>
              <a:spLocks noChangeArrowheads="1"/>
            </p:cNvSpPr>
            <p:nvPr/>
          </p:nvSpPr>
          <p:spPr bwMode="auto">
            <a:xfrm>
              <a:off x="587" y="3181"/>
              <a:ext cx="106" cy="117"/>
            </a:xfrm>
            <a:prstGeom prst="rect">
              <a:avLst/>
            </a:prstGeom>
            <a:noFill/>
            <a:ln w="9525">
              <a:noFill/>
              <a:miter lim="800000"/>
              <a:headEnd/>
              <a:tailEnd/>
            </a:ln>
          </p:spPr>
          <p:txBody>
            <a:bodyPr/>
            <a:lstStyle/>
            <a:p>
              <a:endParaRPr lang="en-US"/>
            </a:p>
          </p:txBody>
        </p:sp>
        <p:sp>
          <p:nvSpPr>
            <p:cNvPr id="15437" name="Rectangle 129"/>
            <p:cNvSpPr>
              <a:spLocks noChangeArrowheads="1"/>
            </p:cNvSpPr>
            <p:nvPr/>
          </p:nvSpPr>
          <p:spPr bwMode="auto">
            <a:xfrm>
              <a:off x="625" y="3199"/>
              <a:ext cx="24"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a:t>
              </a:r>
              <a:endParaRPr lang="en-US"/>
            </a:p>
          </p:txBody>
        </p:sp>
        <p:sp>
          <p:nvSpPr>
            <p:cNvPr id="15438" name="Rectangle 130"/>
            <p:cNvSpPr>
              <a:spLocks noChangeArrowheads="1"/>
            </p:cNvSpPr>
            <p:nvPr/>
          </p:nvSpPr>
          <p:spPr bwMode="auto">
            <a:xfrm>
              <a:off x="589" y="2175"/>
              <a:ext cx="104" cy="118"/>
            </a:xfrm>
            <a:prstGeom prst="rect">
              <a:avLst/>
            </a:prstGeom>
            <a:noFill/>
            <a:ln w="9525">
              <a:noFill/>
              <a:miter lim="800000"/>
              <a:headEnd/>
              <a:tailEnd/>
            </a:ln>
          </p:spPr>
          <p:txBody>
            <a:bodyPr/>
            <a:lstStyle/>
            <a:p>
              <a:endParaRPr lang="en-US"/>
            </a:p>
          </p:txBody>
        </p:sp>
        <p:sp>
          <p:nvSpPr>
            <p:cNvPr id="15439" name="Rectangle 131"/>
            <p:cNvSpPr>
              <a:spLocks noChangeArrowheads="1"/>
            </p:cNvSpPr>
            <p:nvPr/>
          </p:nvSpPr>
          <p:spPr bwMode="auto">
            <a:xfrm>
              <a:off x="626" y="2194"/>
              <a:ext cx="24"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a:t>
              </a:r>
              <a:endParaRPr lang="en-US"/>
            </a:p>
          </p:txBody>
        </p:sp>
        <p:sp>
          <p:nvSpPr>
            <p:cNvPr id="15440" name="Rectangle 132"/>
            <p:cNvSpPr>
              <a:spLocks noChangeArrowheads="1"/>
            </p:cNvSpPr>
            <p:nvPr/>
          </p:nvSpPr>
          <p:spPr bwMode="auto">
            <a:xfrm>
              <a:off x="587" y="2009"/>
              <a:ext cx="106" cy="117"/>
            </a:xfrm>
            <a:prstGeom prst="rect">
              <a:avLst/>
            </a:prstGeom>
            <a:noFill/>
            <a:ln w="9525">
              <a:noFill/>
              <a:miter lim="800000"/>
              <a:headEnd/>
              <a:tailEnd/>
            </a:ln>
          </p:spPr>
          <p:txBody>
            <a:bodyPr/>
            <a:lstStyle/>
            <a:p>
              <a:endParaRPr lang="en-US"/>
            </a:p>
          </p:txBody>
        </p:sp>
        <p:sp>
          <p:nvSpPr>
            <p:cNvPr id="15441" name="Rectangle 133"/>
            <p:cNvSpPr>
              <a:spLocks noChangeArrowheads="1"/>
            </p:cNvSpPr>
            <p:nvPr/>
          </p:nvSpPr>
          <p:spPr bwMode="auto">
            <a:xfrm>
              <a:off x="625" y="2027"/>
              <a:ext cx="24"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a:t>
              </a:r>
              <a:endParaRPr lang="en-US"/>
            </a:p>
          </p:txBody>
        </p:sp>
        <p:sp>
          <p:nvSpPr>
            <p:cNvPr id="15442" name="Rectangle 134"/>
            <p:cNvSpPr>
              <a:spLocks noChangeArrowheads="1"/>
            </p:cNvSpPr>
            <p:nvPr/>
          </p:nvSpPr>
          <p:spPr bwMode="auto">
            <a:xfrm>
              <a:off x="587" y="3014"/>
              <a:ext cx="106" cy="117"/>
            </a:xfrm>
            <a:prstGeom prst="rect">
              <a:avLst/>
            </a:prstGeom>
            <a:noFill/>
            <a:ln w="9525">
              <a:noFill/>
              <a:miter lim="800000"/>
              <a:headEnd/>
              <a:tailEnd/>
            </a:ln>
          </p:spPr>
          <p:txBody>
            <a:bodyPr/>
            <a:lstStyle/>
            <a:p>
              <a:endParaRPr lang="en-US"/>
            </a:p>
          </p:txBody>
        </p:sp>
        <p:sp>
          <p:nvSpPr>
            <p:cNvPr id="15443" name="Rectangle 135"/>
            <p:cNvSpPr>
              <a:spLocks noChangeArrowheads="1"/>
            </p:cNvSpPr>
            <p:nvPr/>
          </p:nvSpPr>
          <p:spPr bwMode="auto">
            <a:xfrm>
              <a:off x="625" y="3031"/>
              <a:ext cx="24"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a:t>
              </a:r>
              <a:endParaRPr lang="en-US"/>
            </a:p>
          </p:txBody>
        </p:sp>
        <p:sp>
          <p:nvSpPr>
            <p:cNvPr id="15444" name="Rectangle 136"/>
            <p:cNvSpPr>
              <a:spLocks noChangeArrowheads="1"/>
            </p:cNvSpPr>
            <p:nvPr/>
          </p:nvSpPr>
          <p:spPr bwMode="auto">
            <a:xfrm>
              <a:off x="1499" y="2092"/>
              <a:ext cx="126" cy="117"/>
            </a:xfrm>
            <a:prstGeom prst="rect">
              <a:avLst/>
            </a:prstGeom>
            <a:noFill/>
            <a:ln w="9525">
              <a:noFill/>
              <a:miter lim="800000"/>
              <a:headEnd/>
              <a:tailEnd/>
            </a:ln>
          </p:spPr>
          <p:txBody>
            <a:bodyPr/>
            <a:lstStyle/>
            <a:p>
              <a:endParaRPr lang="en-US"/>
            </a:p>
          </p:txBody>
        </p:sp>
        <p:sp>
          <p:nvSpPr>
            <p:cNvPr id="15445" name="Rectangle 137"/>
            <p:cNvSpPr>
              <a:spLocks noChangeArrowheads="1"/>
            </p:cNvSpPr>
            <p:nvPr/>
          </p:nvSpPr>
          <p:spPr bwMode="auto">
            <a:xfrm>
              <a:off x="1537" y="2111"/>
              <a:ext cx="57" cy="174"/>
            </a:xfrm>
            <a:prstGeom prst="rect">
              <a:avLst/>
            </a:prstGeom>
            <a:noFill/>
            <a:ln w="9525">
              <a:noFill/>
              <a:miter lim="800000"/>
              <a:headEnd/>
              <a:tailEnd/>
            </a:ln>
          </p:spPr>
          <p:txBody>
            <a:bodyPr wrap="none" lIns="0" tIns="0" rIns="0" bIns="0">
              <a:spAutoFit/>
            </a:bodyPr>
            <a:lstStyle/>
            <a:p>
              <a:r>
                <a:rPr lang="en-US" sz="1200" b="1">
                  <a:latin typeface="Arial" charset="0"/>
                </a:rPr>
                <a:t>&gt;</a:t>
              </a:r>
              <a:endParaRPr lang="en-US" sz="1200"/>
            </a:p>
          </p:txBody>
        </p:sp>
        <p:sp>
          <p:nvSpPr>
            <p:cNvPr id="15446" name="Rectangle 138"/>
            <p:cNvSpPr>
              <a:spLocks noChangeArrowheads="1"/>
            </p:cNvSpPr>
            <p:nvPr/>
          </p:nvSpPr>
          <p:spPr bwMode="auto">
            <a:xfrm>
              <a:off x="1999" y="1978"/>
              <a:ext cx="127" cy="117"/>
            </a:xfrm>
            <a:prstGeom prst="rect">
              <a:avLst/>
            </a:prstGeom>
            <a:noFill/>
            <a:ln w="9525">
              <a:noFill/>
              <a:miter lim="800000"/>
              <a:headEnd/>
              <a:tailEnd/>
            </a:ln>
          </p:spPr>
          <p:txBody>
            <a:bodyPr/>
            <a:lstStyle/>
            <a:p>
              <a:endParaRPr lang="en-US"/>
            </a:p>
          </p:txBody>
        </p:sp>
        <p:sp>
          <p:nvSpPr>
            <p:cNvPr id="15447" name="Rectangle 139"/>
            <p:cNvSpPr>
              <a:spLocks noChangeArrowheads="1"/>
            </p:cNvSpPr>
            <p:nvPr/>
          </p:nvSpPr>
          <p:spPr bwMode="auto">
            <a:xfrm>
              <a:off x="2037" y="1996"/>
              <a:ext cx="0" cy="174"/>
            </a:xfrm>
            <a:prstGeom prst="rect">
              <a:avLst/>
            </a:prstGeom>
            <a:noFill/>
            <a:ln w="9525">
              <a:noFill/>
              <a:miter lim="800000"/>
              <a:headEnd/>
              <a:tailEnd/>
            </a:ln>
          </p:spPr>
          <p:txBody>
            <a:bodyPr wrap="none" lIns="0" tIns="0" rIns="0" bIns="0">
              <a:spAutoFit/>
            </a:bodyPr>
            <a:lstStyle/>
            <a:p>
              <a:endParaRPr lang="en-US" sz="1200"/>
            </a:p>
          </p:txBody>
        </p:sp>
        <p:sp>
          <p:nvSpPr>
            <p:cNvPr id="15448" name="Rectangle 140"/>
            <p:cNvSpPr>
              <a:spLocks noChangeArrowheads="1"/>
            </p:cNvSpPr>
            <p:nvPr/>
          </p:nvSpPr>
          <p:spPr bwMode="auto">
            <a:xfrm>
              <a:off x="1499" y="2347"/>
              <a:ext cx="133" cy="117"/>
            </a:xfrm>
            <a:prstGeom prst="rect">
              <a:avLst/>
            </a:prstGeom>
            <a:noFill/>
            <a:ln w="9525">
              <a:noFill/>
              <a:miter lim="800000"/>
              <a:headEnd/>
              <a:tailEnd/>
            </a:ln>
          </p:spPr>
          <p:txBody>
            <a:bodyPr/>
            <a:lstStyle/>
            <a:p>
              <a:endParaRPr lang="en-US"/>
            </a:p>
          </p:txBody>
        </p:sp>
        <p:sp>
          <p:nvSpPr>
            <p:cNvPr id="15449" name="Rectangle 141"/>
            <p:cNvSpPr>
              <a:spLocks noChangeArrowheads="1"/>
            </p:cNvSpPr>
            <p:nvPr/>
          </p:nvSpPr>
          <p:spPr bwMode="auto">
            <a:xfrm>
              <a:off x="1537" y="2366"/>
              <a:ext cx="48" cy="131"/>
            </a:xfrm>
            <a:prstGeom prst="rect">
              <a:avLst/>
            </a:prstGeom>
            <a:noFill/>
            <a:ln w="9525">
              <a:noFill/>
              <a:miter lim="800000"/>
              <a:headEnd/>
              <a:tailEnd/>
            </a:ln>
          </p:spPr>
          <p:txBody>
            <a:bodyPr wrap="none" lIns="0" tIns="0" rIns="0" bIns="0">
              <a:spAutoFit/>
            </a:bodyPr>
            <a:lstStyle/>
            <a:p>
              <a:r>
                <a:rPr lang="en-US" sz="900" b="1">
                  <a:latin typeface="Arial" charset="0"/>
                </a:rPr>
                <a:t>X</a:t>
              </a:r>
              <a:endParaRPr lang="en-US"/>
            </a:p>
          </p:txBody>
        </p:sp>
        <p:sp>
          <p:nvSpPr>
            <p:cNvPr id="15450" name="Rectangle 142"/>
            <p:cNvSpPr>
              <a:spLocks noChangeArrowheads="1"/>
            </p:cNvSpPr>
            <p:nvPr/>
          </p:nvSpPr>
          <p:spPr bwMode="auto">
            <a:xfrm>
              <a:off x="1504" y="3097"/>
              <a:ext cx="127" cy="118"/>
            </a:xfrm>
            <a:prstGeom prst="rect">
              <a:avLst/>
            </a:prstGeom>
            <a:noFill/>
            <a:ln w="9525">
              <a:noFill/>
              <a:miter lim="800000"/>
              <a:headEnd/>
              <a:tailEnd/>
            </a:ln>
          </p:spPr>
          <p:txBody>
            <a:bodyPr/>
            <a:lstStyle/>
            <a:p>
              <a:endParaRPr lang="en-US"/>
            </a:p>
          </p:txBody>
        </p:sp>
        <p:sp>
          <p:nvSpPr>
            <p:cNvPr id="15451" name="Rectangle 143"/>
            <p:cNvSpPr>
              <a:spLocks noChangeArrowheads="1"/>
            </p:cNvSpPr>
            <p:nvPr/>
          </p:nvSpPr>
          <p:spPr bwMode="auto">
            <a:xfrm>
              <a:off x="1542" y="3116"/>
              <a:ext cx="57" cy="174"/>
            </a:xfrm>
            <a:prstGeom prst="rect">
              <a:avLst/>
            </a:prstGeom>
            <a:noFill/>
            <a:ln w="9525">
              <a:noFill/>
              <a:miter lim="800000"/>
              <a:headEnd/>
              <a:tailEnd/>
            </a:ln>
          </p:spPr>
          <p:txBody>
            <a:bodyPr wrap="none" lIns="0" tIns="0" rIns="0" bIns="0">
              <a:spAutoFit/>
            </a:bodyPr>
            <a:lstStyle/>
            <a:p>
              <a:r>
                <a:rPr lang="en-US" sz="1200" b="1">
                  <a:latin typeface="Arial" charset="0"/>
                </a:rPr>
                <a:t>&lt;</a:t>
              </a:r>
              <a:endParaRPr lang="en-US" sz="1200"/>
            </a:p>
          </p:txBody>
        </p:sp>
        <p:sp>
          <p:nvSpPr>
            <p:cNvPr id="15452" name="Rectangle 144"/>
            <p:cNvSpPr>
              <a:spLocks noChangeArrowheads="1"/>
            </p:cNvSpPr>
            <p:nvPr/>
          </p:nvSpPr>
          <p:spPr bwMode="auto">
            <a:xfrm>
              <a:off x="1999" y="2992"/>
              <a:ext cx="127" cy="117"/>
            </a:xfrm>
            <a:prstGeom prst="rect">
              <a:avLst/>
            </a:prstGeom>
            <a:noFill/>
            <a:ln w="9525">
              <a:noFill/>
              <a:miter lim="800000"/>
              <a:headEnd/>
              <a:tailEnd/>
            </a:ln>
          </p:spPr>
          <p:txBody>
            <a:bodyPr/>
            <a:lstStyle/>
            <a:p>
              <a:endParaRPr lang="en-US"/>
            </a:p>
          </p:txBody>
        </p:sp>
        <p:sp>
          <p:nvSpPr>
            <p:cNvPr id="15453" name="Rectangle 145"/>
            <p:cNvSpPr>
              <a:spLocks noChangeArrowheads="1"/>
            </p:cNvSpPr>
            <p:nvPr/>
          </p:nvSpPr>
          <p:spPr bwMode="auto">
            <a:xfrm>
              <a:off x="2037" y="3010"/>
              <a:ext cx="0" cy="174"/>
            </a:xfrm>
            <a:prstGeom prst="rect">
              <a:avLst/>
            </a:prstGeom>
            <a:noFill/>
            <a:ln w="9525">
              <a:noFill/>
              <a:miter lim="800000"/>
              <a:headEnd/>
              <a:tailEnd/>
            </a:ln>
          </p:spPr>
          <p:txBody>
            <a:bodyPr wrap="none" lIns="0" tIns="0" rIns="0" bIns="0">
              <a:spAutoFit/>
            </a:bodyPr>
            <a:lstStyle/>
            <a:p>
              <a:endParaRPr lang="en-US" sz="1200"/>
            </a:p>
          </p:txBody>
        </p:sp>
        <p:sp>
          <p:nvSpPr>
            <p:cNvPr id="15454" name="Rectangle 146"/>
            <p:cNvSpPr>
              <a:spLocks noChangeArrowheads="1"/>
            </p:cNvSpPr>
            <p:nvPr/>
          </p:nvSpPr>
          <p:spPr bwMode="auto">
            <a:xfrm>
              <a:off x="587" y="3102"/>
              <a:ext cx="592" cy="117"/>
            </a:xfrm>
            <a:prstGeom prst="rect">
              <a:avLst/>
            </a:prstGeom>
            <a:noFill/>
            <a:ln w="9525">
              <a:noFill/>
              <a:miter lim="800000"/>
              <a:headEnd/>
              <a:tailEnd/>
            </a:ln>
          </p:spPr>
          <p:txBody>
            <a:bodyPr/>
            <a:lstStyle/>
            <a:p>
              <a:endParaRPr lang="en-US"/>
            </a:p>
          </p:txBody>
        </p:sp>
        <p:sp>
          <p:nvSpPr>
            <p:cNvPr id="15455" name="Rectangle 147"/>
            <p:cNvSpPr>
              <a:spLocks noChangeArrowheads="1"/>
            </p:cNvSpPr>
            <p:nvPr/>
          </p:nvSpPr>
          <p:spPr bwMode="auto">
            <a:xfrm>
              <a:off x="625" y="3120"/>
              <a:ext cx="448"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Tax category</a:t>
              </a:r>
              <a:endParaRPr lang="en-US"/>
            </a:p>
          </p:txBody>
        </p:sp>
        <p:sp>
          <p:nvSpPr>
            <p:cNvPr id="15456" name="Rectangle 148"/>
            <p:cNvSpPr>
              <a:spLocks noChangeArrowheads="1"/>
            </p:cNvSpPr>
            <p:nvPr/>
          </p:nvSpPr>
          <p:spPr bwMode="auto">
            <a:xfrm>
              <a:off x="587" y="2092"/>
              <a:ext cx="592" cy="117"/>
            </a:xfrm>
            <a:prstGeom prst="rect">
              <a:avLst/>
            </a:prstGeom>
            <a:noFill/>
            <a:ln w="9525">
              <a:noFill/>
              <a:miter lim="800000"/>
              <a:headEnd/>
              <a:tailEnd/>
            </a:ln>
          </p:spPr>
          <p:txBody>
            <a:bodyPr/>
            <a:lstStyle/>
            <a:p>
              <a:endParaRPr lang="en-US"/>
            </a:p>
          </p:txBody>
        </p:sp>
        <p:sp>
          <p:nvSpPr>
            <p:cNvPr id="15457" name="Rectangle 149"/>
            <p:cNvSpPr>
              <a:spLocks noChangeArrowheads="1"/>
            </p:cNvSpPr>
            <p:nvPr/>
          </p:nvSpPr>
          <p:spPr bwMode="auto">
            <a:xfrm>
              <a:off x="625" y="2111"/>
              <a:ext cx="448"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Tax category</a:t>
              </a:r>
              <a:endParaRPr lang="en-US"/>
            </a:p>
          </p:txBody>
        </p:sp>
        <p:sp>
          <p:nvSpPr>
            <p:cNvPr id="15458" name="Rectangle 150"/>
            <p:cNvSpPr>
              <a:spLocks noChangeArrowheads="1"/>
            </p:cNvSpPr>
            <p:nvPr/>
          </p:nvSpPr>
          <p:spPr bwMode="auto">
            <a:xfrm>
              <a:off x="587" y="2259"/>
              <a:ext cx="852" cy="202"/>
            </a:xfrm>
            <a:prstGeom prst="rect">
              <a:avLst/>
            </a:prstGeom>
            <a:noFill/>
            <a:ln w="9525">
              <a:noFill/>
              <a:miter lim="800000"/>
              <a:headEnd/>
              <a:tailEnd/>
            </a:ln>
          </p:spPr>
          <p:txBody>
            <a:bodyPr/>
            <a:lstStyle/>
            <a:p>
              <a:endParaRPr lang="en-US"/>
            </a:p>
          </p:txBody>
        </p:sp>
        <p:sp>
          <p:nvSpPr>
            <p:cNvPr id="15459" name="Rectangle 151"/>
            <p:cNvSpPr>
              <a:spLocks noChangeArrowheads="1"/>
            </p:cNvSpPr>
            <p:nvPr/>
          </p:nvSpPr>
          <p:spPr bwMode="auto">
            <a:xfrm>
              <a:off x="625" y="2277"/>
              <a:ext cx="658"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can only be posted</a:t>
              </a:r>
              <a:endParaRPr lang="en-US"/>
            </a:p>
          </p:txBody>
        </p:sp>
        <p:sp>
          <p:nvSpPr>
            <p:cNvPr id="15460" name="Rectangle 152"/>
            <p:cNvSpPr>
              <a:spLocks noChangeArrowheads="1"/>
            </p:cNvSpPr>
            <p:nvPr/>
          </p:nvSpPr>
          <p:spPr bwMode="auto">
            <a:xfrm>
              <a:off x="625" y="2362"/>
              <a:ext cx="553"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to automatically</a:t>
              </a:r>
              <a:endParaRPr lang="en-US"/>
            </a:p>
          </p:txBody>
        </p:sp>
        <p:sp>
          <p:nvSpPr>
            <p:cNvPr id="15461" name="Rectangle 153"/>
            <p:cNvSpPr>
              <a:spLocks noChangeArrowheads="1"/>
            </p:cNvSpPr>
            <p:nvPr/>
          </p:nvSpPr>
          <p:spPr bwMode="auto">
            <a:xfrm>
              <a:off x="587" y="3264"/>
              <a:ext cx="852" cy="202"/>
            </a:xfrm>
            <a:prstGeom prst="rect">
              <a:avLst/>
            </a:prstGeom>
            <a:noFill/>
            <a:ln w="9525">
              <a:noFill/>
              <a:miter lim="800000"/>
              <a:headEnd/>
              <a:tailEnd/>
            </a:ln>
          </p:spPr>
          <p:txBody>
            <a:bodyPr/>
            <a:lstStyle/>
            <a:p>
              <a:endParaRPr lang="en-US"/>
            </a:p>
          </p:txBody>
        </p:sp>
        <p:sp>
          <p:nvSpPr>
            <p:cNvPr id="15462" name="Rectangle 154"/>
            <p:cNvSpPr>
              <a:spLocks noChangeArrowheads="1"/>
            </p:cNvSpPr>
            <p:nvPr/>
          </p:nvSpPr>
          <p:spPr bwMode="auto">
            <a:xfrm>
              <a:off x="625" y="3283"/>
              <a:ext cx="658"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can only be posted</a:t>
              </a:r>
              <a:endParaRPr lang="en-US"/>
            </a:p>
          </p:txBody>
        </p:sp>
        <p:sp>
          <p:nvSpPr>
            <p:cNvPr id="15463" name="Rectangle 155"/>
            <p:cNvSpPr>
              <a:spLocks noChangeArrowheads="1"/>
            </p:cNvSpPr>
            <p:nvPr/>
          </p:nvSpPr>
          <p:spPr bwMode="auto">
            <a:xfrm>
              <a:off x="625" y="3367"/>
              <a:ext cx="553"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to automatically</a:t>
              </a:r>
              <a:endParaRPr lang="en-US"/>
            </a:p>
          </p:txBody>
        </p:sp>
        <p:sp>
          <p:nvSpPr>
            <p:cNvPr id="15464" name="Rectangle 156"/>
            <p:cNvSpPr>
              <a:spLocks noChangeArrowheads="1"/>
            </p:cNvSpPr>
            <p:nvPr/>
          </p:nvSpPr>
          <p:spPr bwMode="auto">
            <a:xfrm>
              <a:off x="3479" y="1989"/>
              <a:ext cx="184" cy="117"/>
            </a:xfrm>
            <a:prstGeom prst="rect">
              <a:avLst/>
            </a:prstGeom>
            <a:noFill/>
            <a:ln w="9525">
              <a:noFill/>
              <a:miter lim="800000"/>
              <a:headEnd/>
              <a:tailEnd/>
            </a:ln>
          </p:spPr>
          <p:txBody>
            <a:bodyPr/>
            <a:lstStyle/>
            <a:p>
              <a:endParaRPr lang="en-US"/>
            </a:p>
          </p:txBody>
        </p:sp>
        <p:sp>
          <p:nvSpPr>
            <p:cNvPr id="15465" name="Rectangle 157"/>
            <p:cNvSpPr>
              <a:spLocks noChangeArrowheads="1"/>
            </p:cNvSpPr>
            <p:nvPr/>
          </p:nvSpPr>
          <p:spPr bwMode="auto">
            <a:xfrm>
              <a:off x="3517" y="2007"/>
              <a:ext cx="93"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A0</a:t>
              </a:r>
              <a:endParaRPr lang="en-US"/>
            </a:p>
          </p:txBody>
        </p:sp>
        <p:sp>
          <p:nvSpPr>
            <p:cNvPr id="15466" name="Rectangle 158"/>
            <p:cNvSpPr>
              <a:spLocks noChangeArrowheads="1"/>
            </p:cNvSpPr>
            <p:nvPr/>
          </p:nvSpPr>
          <p:spPr bwMode="auto">
            <a:xfrm>
              <a:off x="3479" y="2077"/>
              <a:ext cx="184" cy="117"/>
            </a:xfrm>
            <a:prstGeom prst="rect">
              <a:avLst/>
            </a:prstGeom>
            <a:noFill/>
            <a:ln w="9525">
              <a:noFill/>
              <a:miter lim="800000"/>
              <a:headEnd/>
              <a:tailEnd/>
            </a:ln>
          </p:spPr>
          <p:txBody>
            <a:bodyPr/>
            <a:lstStyle/>
            <a:p>
              <a:endParaRPr lang="en-US"/>
            </a:p>
          </p:txBody>
        </p:sp>
        <p:sp>
          <p:nvSpPr>
            <p:cNvPr id="15467" name="Rectangle 159"/>
            <p:cNvSpPr>
              <a:spLocks noChangeArrowheads="1"/>
            </p:cNvSpPr>
            <p:nvPr/>
          </p:nvSpPr>
          <p:spPr bwMode="auto">
            <a:xfrm>
              <a:off x="3517" y="2095"/>
              <a:ext cx="93"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A1</a:t>
              </a:r>
              <a:endParaRPr lang="en-US"/>
            </a:p>
          </p:txBody>
        </p:sp>
        <p:sp>
          <p:nvSpPr>
            <p:cNvPr id="15468" name="Rectangle 160"/>
            <p:cNvSpPr>
              <a:spLocks noChangeArrowheads="1"/>
            </p:cNvSpPr>
            <p:nvPr/>
          </p:nvSpPr>
          <p:spPr bwMode="auto">
            <a:xfrm>
              <a:off x="3479" y="2162"/>
              <a:ext cx="184" cy="118"/>
            </a:xfrm>
            <a:prstGeom prst="rect">
              <a:avLst/>
            </a:prstGeom>
            <a:noFill/>
            <a:ln w="9525">
              <a:noFill/>
              <a:miter lim="800000"/>
              <a:headEnd/>
              <a:tailEnd/>
            </a:ln>
          </p:spPr>
          <p:txBody>
            <a:bodyPr/>
            <a:lstStyle/>
            <a:p>
              <a:endParaRPr lang="en-US"/>
            </a:p>
          </p:txBody>
        </p:sp>
        <p:sp>
          <p:nvSpPr>
            <p:cNvPr id="15469" name="Rectangle 161"/>
            <p:cNvSpPr>
              <a:spLocks noChangeArrowheads="1"/>
            </p:cNvSpPr>
            <p:nvPr/>
          </p:nvSpPr>
          <p:spPr bwMode="auto">
            <a:xfrm>
              <a:off x="3517" y="2181"/>
              <a:ext cx="93"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A2</a:t>
              </a:r>
              <a:endParaRPr lang="en-US"/>
            </a:p>
          </p:txBody>
        </p:sp>
        <p:sp>
          <p:nvSpPr>
            <p:cNvPr id="15470" name="Rectangle 162"/>
            <p:cNvSpPr>
              <a:spLocks noChangeArrowheads="1"/>
            </p:cNvSpPr>
            <p:nvPr/>
          </p:nvSpPr>
          <p:spPr bwMode="auto">
            <a:xfrm>
              <a:off x="3500" y="2241"/>
              <a:ext cx="106" cy="118"/>
            </a:xfrm>
            <a:prstGeom prst="rect">
              <a:avLst/>
            </a:prstGeom>
            <a:noFill/>
            <a:ln w="9525">
              <a:noFill/>
              <a:miter lim="800000"/>
              <a:headEnd/>
              <a:tailEnd/>
            </a:ln>
          </p:spPr>
          <p:txBody>
            <a:bodyPr/>
            <a:lstStyle/>
            <a:p>
              <a:endParaRPr lang="en-US"/>
            </a:p>
          </p:txBody>
        </p:sp>
        <p:sp>
          <p:nvSpPr>
            <p:cNvPr id="15471" name="Rectangle 163"/>
            <p:cNvSpPr>
              <a:spLocks noChangeArrowheads="1"/>
            </p:cNvSpPr>
            <p:nvPr/>
          </p:nvSpPr>
          <p:spPr bwMode="auto">
            <a:xfrm>
              <a:off x="3538" y="2260"/>
              <a:ext cx="24"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a:t>
              </a:r>
              <a:endParaRPr lang="en-US"/>
            </a:p>
          </p:txBody>
        </p:sp>
        <p:sp>
          <p:nvSpPr>
            <p:cNvPr id="15472" name="Rectangle 164"/>
            <p:cNvSpPr>
              <a:spLocks noChangeArrowheads="1"/>
            </p:cNvSpPr>
            <p:nvPr/>
          </p:nvSpPr>
          <p:spPr bwMode="auto">
            <a:xfrm>
              <a:off x="3500" y="3150"/>
              <a:ext cx="106" cy="117"/>
            </a:xfrm>
            <a:prstGeom prst="rect">
              <a:avLst/>
            </a:prstGeom>
            <a:noFill/>
            <a:ln w="9525">
              <a:noFill/>
              <a:miter lim="800000"/>
              <a:headEnd/>
              <a:tailEnd/>
            </a:ln>
          </p:spPr>
          <p:txBody>
            <a:bodyPr/>
            <a:lstStyle/>
            <a:p>
              <a:endParaRPr lang="en-US"/>
            </a:p>
          </p:txBody>
        </p:sp>
        <p:sp>
          <p:nvSpPr>
            <p:cNvPr id="15473" name="Rectangle 165"/>
            <p:cNvSpPr>
              <a:spLocks noChangeArrowheads="1"/>
            </p:cNvSpPr>
            <p:nvPr/>
          </p:nvSpPr>
          <p:spPr bwMode="auto">
            <a:xfrm>
              <a:off x="3538" y="3169"/>
              <a:ext cx="24"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a:t>
              </a:r>
              <a:endParaRPr lang="en-US"/>
            </a:p>
          </p:txBody>
        </p:sp>
        <p:sp>
          <p:nvSpPr>
            <p:cNvPr id="15474" name="Rectangle 166"/>
            <p:cNvSpPr>
              <a:spLocks noChangeArrowheads="1"/>
            </p:cNvSpPr>
            <p:nvPr/>
          </p:nvSpPr>
          <p:spPr bwMode="auto">
            <a:xfrm>
              <a:off x="3479" y="2882"/>
              <a:ext cx="179" cy="118"/>
            </a:xfrm>
            <a:prstGeom prst="rect">
              <a:avLst/>
            </a:prstGeom>
            <a:noFill/>
            <a:ln w="9525">
              <a:noFill/>
              <a:miter lim="800000"/>
              <a:headEnd/>
              <a:tailEnd/>
            </a:ln>
          </p:spPr>
          <p:txBody>
            <a:bodyPr/>
            <a:lstStyle/>
            <a:p>
              <a:endParaRPr lang="en-US"/>
            </a:p>
          </p:txBody>
        </p:sp>
        <p:sp>
          <p:nvSpPr>
            <p:cNvPr id="15475" name="Rectangle 167"/>
            <p:cNvSpPr>
              <a:spLocks noChangeArrowheads="1"/>
            </p:cNvSpPr>
            <p:nvPr/>
          </p:nvSpPr>
          <p:spPr bwMode="auto">
            <a:xfrm>
              <a:off x="3517" y="2901"/>
              <a:ext cx="89"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V0</a:t>
              </a:r>
              <a:endParaRPr lang="en-US"/>
            </a:p>
          </p:txBody>
        </p:sp>
        <p:sp>
          <p:nvSpPr>
            <p:cNvPr id="15476" name="Rectangle 168"/>
            <p:cNvSpPr>
              <a:spLocks noChangeArrowheads="1"/>
            </p:cNvSpPr>
            <p:nvPr/>
          </p:nvSpPr>
          <p:spPr bwMode="auto">
            <a:xfrm>
              <a:off x="3479" y="2974"/>
              <a:ext cx="179" cy="118"/>
            </a:xfrm>
            <a:prstGeom prst="rect">
              <a:avLst/>
            </a:prstGeom>
            <a:noFill/>
            <a:ln w="9525">
              <a:noFill/>
              <a:miter lim="800000"/>
              <a:headEnd/>
              <a:tailEnd/>
            </a:ln>
          </p:spPr>
          <p:txBody>
            <a:bodyPr/>
            <a:lstStyle/>
            <a:p>
              <a:endParaRPr lang="en-US"/>
            </a:p>
          </p:txBody>
        </p:sp>
        <p:sp>
          <p:nvSpPr>
            <p:cNvPr id="15477" name="Rectangle 169"/>
            <p:cNvSpPr>
              <a:spLocks noChangeArrowheads="1"/>
            </p:cNvSpPr>
            <p:nvPr/>
          </p:nvSpPr>
          <p:spPr bwMode="auto">
            <a:xfrm>
              <a:off x="3517" y="2993"/>
              <a:ext cx="89"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V1</a:t>
              </a:r>
              <a:endParaRPr lang="en-US"/>
            </a:p>
          </p:txBody>
        </p:sp>
        <p:sp>
          <p:nvSpPr>
            <p:cNvPr id="15478" name="Rectangle 170"/>
            <p:cNvSpPr>
              <a:spLocks noChangeArrowheads="1"/>
            </p:cNvSpPr>
            <p:nvPr/>
          </p:nvSpPr>
          <p:spPr bwMode="auto">
            <a:xfrm>
              <a:off x="3479" y="3053"/>
              <a:ext cx="179" cy="118"/>
            </a:xfrm>
            <a:prstGeom prst="rect">
              <a:avLst/>
            </a:prstGeom>
            <a:noFill/>
            <a:ln w="9525">
              <a:noFill/>
              <a:miter lim="800000"/>
              <a:headEnd/>
              <a:tailEnd/>
            </a:ln>
          </p:spPr>
          <p:txBody>
            <a:bodyPr/>
            <a:lstStyle/>
            <a:p>
              <a:endParaRPr lang="en-US"/>
            </a:p>
          </p:txBody>
        </p:sp>
        <p:sp>
          <p:nvSpPr>
            <p:cNvPr id="15479" name="Rectangle 171"/>
            <p:cNvSpPr>
              <a:spLocks noChangeArrowheads="1"/>
            </p:cNvSpPr>
            <p:nvPr/>
          </p:nvSpPr>
          <p:spPr bwMode="auto">
            <a:xfrm>
              <a:off x="3517" y="3072"/>
              <a:ext cx="89" cy="131"/>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V2</a:t>
              </a:r>
              <a:endParaRPr lang="en-US"/>
            </a:p>
          </p:txBody>
        </p:sp>
      </p:grpSp>
      <p:sp>
        <p:nvSpPr>
          <p:cNvPr id="4" name="Rectangle 3"/>
          <p:cNvSpPr/>
          <p:nvPr/>
        </p:nvSpPr>
        <p:spPr>
          <a:xfrm>
            <a:off x="749886" y="606580"/>
            <a:ext cx="4572000" cy="707886"/>
          </a:xfrm>
          <a:prstGeom prst="rect">
            <a:avLst/>
          </a:prstGeom>
        </p:spPr>
        <p:txBody>
          <a:bodyPr>
            <a:spAutoFit/>
          </a:bodyPr>
          <a:lstStyle/>
          <a:p>
            <a:pPr>
              <a:buFontTx/>
              <a:buNone/>
            </a:pPr>
            <a:r>
              <a:rPr lang="en-US" sz="2000" b="1" u="sng" dirty="0">
                <a:latin typeface="Arial" pitchFamily="34" charset="0"/>
                <a:cs typeface="Arial" pitchFamily="34" charset="0"/>
              </a:rPr>
              <a:t>Process </a:t>
            </a:r>
            <a:r>
              <a:rPr lang="en-US" sz="2000" b="1" u="sng" dirty="0" smtClean="0">
                <a:latin typeface="Arial" pitchFamily="34" charset="0"/>
                <a:cs typeface="Arial" pitchFamily="34" charset="0"/>
              </a:rPr>
              <a:t>Description</a:t>
            </a:r>
            <a:endParaRPr lang="en-US" sz="2000" b="1" u="sng" dirty="0">
              <a:latin typeface="Arial" pitchFamily="34" charset="0"/>
              <a:cs typeface="Arial" pitchFamily="34" charset="0"/>
            </a:endParaRPr>
          </a:p>
          <a:p>
            <a:pPr>
              <a:buFontTx/>
              <a:buNone/>
            </a:pPr>
            <a:r>
              <a:rPr lang="en-US" sz="2000" b="1" dirty="0">
                <a:latin typeface="Arial" pitchFamily="34" charset="0"/>
                <a:cs typeface="Arial" pitchFamily="34" charset="0"/>
              </a:rPr>
              <a:t>GL account – </a:t>
            </a:r>
            <a:r>
              <a:rPr lang="en-US" sz="2000" b="1" dirty="0" smtClean="0">
                <a:latin typeface="Arial" pitchFamily="34" charset="0"/>
                <a:cs typeface="Arial" pitchFamily="34" charset="0"/>
              </a:rPr>
              <a:t>Tax Category</a:t>
            </a:r>
            <a:endParaRPr lang="en-US" sz="2000" b="1" dirty="0">
              <a:latin typeface="Arial" pitchFamily="34" charset="0"/>
              <a:cs typeface="Arial" pitchFamily="34" charset="0"/>
            </a:endParaRPr>
          </a:p>
        </p:txBody>
      </p:sp>
    </p:spTree>
    <p:extLst>
      <p:ext uri="{BB962C8B-B14F-4D97-AF65-F5344CB8AC3E}">
        <p14:creationId xmlns:p14="http://schemas.microsoft.com/office/powerpoint/2010/main" xmlns="" val="2436995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normAutofit fontScale="90000"/>
          </a:bodyPr>
          <a:lstStyle/>
          <a:p>
            <a:pPr>
              <a:defRPr/>
            </a:pPr>
            <a:r>
              <a:rPr lang="en-US" sz="2800" smtClean="0"/>
              <a:t>Taxes on Sales and Purchase</a:t>
            </a:r>
            <a:r>
              <a:rPr lang="en-US" sz="3200" smtClean="0"/>
              <a:t> </a:t>
            </a:r>
            <a:br>
              <a:rPr lang="en-US" sz="3200" smtClean="0"/>
            </a:br>
            <a:endParaRPr lang="en-US" sz="3200" smtClean="0"/>
          </a:p>
        </p:txBody>
      </p:sp>
      <p:sp>
        <p:nvSpPr>
          <p:cNvPr id="3" name="Rectangle 2"/>
          <p:cNvSpPr/>
          <p:nvPr/>
        </p:nvSpPr>
        <p:spPr>
          <a:xfrm>
            <a:off x="493295" y="601579"/>
            <a:ext cx="8109284" cy="3139321"/>
          </a:xfrm>
          <a:prstGeom prst="rect">
            <a:avLst/>
          </a:prstGeom>
        </p:spPr>
        <p:txBody>
          <a:bodyPr wrap="square">
            <a:spAutoFit/>
          </a:bodyPr>
          <a:lstStyle/>
          <a:p>
            <a:pPr marL="609600" indent="-609600">
              <a:buFontTx/>
              <a:buNone/>
            </a:pPr>
            <a:r>
              <a:rPr lang="en-US" sz="2000" b="1" u="sng" dirty="0">
                <a:latin typeface="Arial" pitchFamily="34" charset="0"/>
                <a:cs typeface="Arial" pitchFamily="34" charset="0"/>
              </a:rPr>
              <a:t>Process Description</a:t>
            </a:r>
          </a:p>
          <a:p>
            <a:r>
              <a:rPr lang="en-US" sz="2000" dirty="0" smtClean="0">
                <a:latin typeface="Arial" pitchFamily="34" charset="0"/>
                <a:cs typeface="Arial" pitchFamily="34" charset="0"/>
              </a:rPr>
              <a:t>  </a:t>
            </a:r>
            <a:r>
              <a:rPr lang="en-US" sz="2000" b="1" dirty="0" smtClean="0">
                <a:latin typeface="Arial" pitchFamily="34" charset="0"/>
                <a:cs typeface="Arial" pitchFamily="34" charset="0"/>
              </a:rPr>
              <a:t>4. Tax </a:t>
            </a:r>
            <a:r>
              <a:rPr lang="en-US" sz="2000" b="1" dirty="0">
                <a:latin typeface="Arial" pitchFamily="34" charset="0"/>
                <a:cs typeface="Arial" pitchFamily="34" charset="0"/>
              </a:rPr>
              <a:t>account determination</a:t>
            </a:r>
            <a:endParaRPr lang="en-US" sz="2000" dirty="0">
              <a:latin typeface="Arial" pitchFamily="34" charset="0"/>
              <a:cs typeface="Arial" pitchFamily="34" charset="0"/>
            </a:endParaRPr>
          </a:p>
          <a:p>
            <a:pPr marL="609600" indent="-609600">
              <a:buFontTx/>
              <a:buNone/>
            </a:pPr>
            <a:r>
              <a:rPr lang="en-US" sz="1800" dirty="0">
                <a:latin typeface="Arial" pitchFamily="34" charset="0"/>
                <a:cs typeface="Arial" pitchFamily="34" charset="0"/>
              </a:rPr>
              <a:t>	</a:t>
            </a:r>
            <a:endParaRPr lang="en-US" sz="1800" dirty="0" smtClean="0">
              <a:latin typeface="Arial" pitchFamily="34" charset="0"/>
              <a:cs typeface="Arial" pitchFamily="34" charset="0"/>
            </a:endParaRPr>
          </a:p>
          <a:p>
            <a:pPr marL="609600" indent="-609600">
              <a:buFontTx/>
              <a:buNone/>
            </a:pPr>
            <a:r>
              <a:rPr lang="en-US" sz="1800" dirty="0" smtClean="0">
                <a:latin typeface="Arial" pitchFamily="34" charset="0"/>
                <a:cs typeface="Arial" pitchFamily="34" charset="0"/>
              </a:rPr>
              <a:t>	To </a:t>
            </a:r>
            <a:r>
              <a:rPr lang="en-US" sz="1800" dirty="0">
                <a:latin typeface="Arial" pitchFamily="34" charset="0"/>
                <a:cs typeface="Arial" pitchFamily="34" charset="0"/>
              </a:rPr>
              <a:t>enable the automatic tax account determination, we need the </a:t>
            </a:r>
            <a:r>
              <a:rPr lang="en-US" sz="1800" dirty="0" smtClean="0">
                <a:latin typeface="Arial" pitchFamily="34" charset="0"/>
                <a:cs typeface="Arial" pitchFamily="34" charset="0"/>
              </a:rPr>
              <a:t>following prerequisites </a:t>
            </a:r>
            <a:r>
              <a:rPr lang="en-US" sz="1800" dirty="0">
                <a:latin typeface="Arial" pitchFamily="34" charset="0"/>
                <a:cs typeface="Arial" pitchFamily="34" charset="0"/>
              </a:rPr>
              <a:t>:-</a:t>
            </a:r>
          </a:p>
          <a:p>
            <a:pPr marL="609600" indent="-609600">
              <a:buFontTx/>
              <a:buNone/>
            </a:pPr>
            <a:endParaRPr lang="en-US" sz="1800" dirty="0">
              <a:latin typeface="Arial" pitchFamily="34" charset="0"/>
              <a:cs typeface="Arial" pitchFamily="34" charset="0"/>
            </a:endParaRPr>
          </a:p>
          <a:p>
            <a:pPr marL="609600" indent="-609600">
              <a:buFontTx/>
              <a:buAutoNum type="alphaLcParenR"/>
            </a:pPr>
            <a:r>
              <a:rPr lang="en-US" sz="1800" dirty="0">
                <a:latin typeface="Arial" pitchFamily="34" charset="0"/>
                <a:cs typeface="Arial" pitchFamily="34" charset="0"/>
              </a:rPr>
              <a:t> Posting Keys</a:t>
            </a:r>
          </a:p>
          <a:p>
            <a:pPr marL="609600" indent="-609600">
              <a:buFontTx/>
              <a:buAutoNum type="alphaLcParenR"/>
            </a:pPr>
            <a:r>
              <a:rPr lang="en-US" sz="1800" dirty="0">
                <a:latin typeface="Arial" pitchFamily="34" charset="0"/>
                <a:cs typeface="Arial" pitchFamily="34" charset="0"/>
              </a:rPr>
              <a:t> Rules</a:t>
            </a:r>
          </a:p>
          <a:p>
            <a:pPr marL="609600" indent="-609600">
              <a:buFontTx/>
              <a:buAutoNum type="alphaLcParenR"/>
            </a:pPr>
            <a:r>
              <a:rPr lang="en-US" sz="1800" dirty="0">
                <a:latin typeface="Arial" pitchFamily="34" charset="0"/>
                <a:cs typeface="Arial" pitchFamily="34" charset="0"/>
              </a:rPr>
              <a:t> Tax accounts</a:t>
            </a:r>
          </a:p>
          <a:p>
            <a:pPr marL="609600" indent="-609600">
              <a:buFontTx/>
              <a:buNone/>
            </a:pPr>
            <a:endParaRPr lang="en-US" sz="1600" dirty="0">
              <a:latin typeface="Georgia" pitchFamily="18" charset="0"/>
            </a:endParaRPr>
          </a:p>
          <a:p>
            <a:pPr marL="609600" indent="-609600">
              <a:buFontTx/>
              <a:buNone/>
            </a:pPr>
            <a:endParaRPr lang="en-US" sz="1600" dirty="0">
              <a:latin typeface="Georgia" pitchFamily="18" charset="0"/>
            </a:endParaRPr>
          </a:p>
        </p:txBody>
      </p:sp>
    </p:spTree>
    <p:extLst>
      <p:ext uri="{BB962C8B-B14F-4D97-AF65-F5344CB8AC3E}">
        <p14:creationId xmlns:p14="http://schemas.microsoft.com/office/powerpoint/2010/main" xmlns="" val="797888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defRPr/>
            </a:pPr>
            <a:r>
              <a:rPr lang="en-US" sz="2800" smtClean="0"/>
              <a:t>Taxes on Sales and Purchase</a:t>
            </a:r>
          </a:p>
        </p:txBody>
      </p:sp>
      <p:sp>
        <p:nvSpPr>
          <p:cNvPr id="2" name="Rectangle 1"/>
          <p:cNvSpPr/>
          <p:nvPr/>
        </p:nvSpPr>
        <p:spPr>
          <a:xfrm>
            <a:off x="565483" y="745958"/>
            <a:ext cx="7808495" cy="3508653"/>
          </a:xfrm>
          <a:prstGeom prst="rect">
            <a:avLst/>
          </a:prstGeom>
        </p:spPr>
        <p:txBody>
          <a:bodyPr wrap="square">
            <a:spAutoFit/>
          </a:bodyPr>
          <a:lstStyle/>
          <a:p>
            <a:pPr marL="609600" indent="-609600">
              <a:buFontTx/>
              <a:buNone/>
            </a:pPr>
            <a:r>
              <a:rPr lang="en-US" sz="2000" b="1" u="sng" dirty="0">
                <a:latin typeface="Arial" pitchFamily="34" charset="0"/>
                <a:cs typeface="Arial" pitchFamily="34" charset="0"/>
              </a:rPr>
              <a:t>Process </a:t>
            </a:r>
            <a:r>
              <a:rPr lang="en-US" sz="2000" b="1" u="sng" dirty="0" smtClean="0">
                <a:latin typeface="Arial" pitchFamily="34" charset="0"/>
                <a:cs typeface="Arial" pitchFamily="34" charset="0"/>
              </a:rPr>
              <a:t>Description</a:t>
            </a:r>
          </a:p>
          <a:p>
            <a:pPr marL="609600" indent="-609600">
              <a:buFontTx/>
              <a:buNone/>
            </a:pPr>
            <a:endParaRPr lang="en-US" sz="2000" b="1" u="sng" dirty="0">
              <a:latin typeface="Arial" pitchFamily="34" charset="0"/>
              <a:cs typeface="Arial" pitchFamily="34" charset="0"/>
            </a:endParaRPr>
          </a:p>
          <a:p>
            <a:r>
              <a:rPr lang="en-US" sz="2000" dirty="0">
                <a:latin typeface="Arial" pitchFamily="34" charset="0"/>
                <a:cs typeface="Arial" pitchFamily="34" charset="0"/>
              </a:rPr>
              <a:t>   </a:t>
            </a:r>
            <a:r>
              <a:rPr lang="en-US" sz="2000" b="1" dirty="0">
                <a:latin typeface="Arial" pitchFamily="34" charset="0"/>
                <a:cs typeface="Arial" pitchFamily="34" charset="0"/>
              </a:rPr>
              <a:t>5. Document – Tax information</a:t>
            </a:r>
          </a:p>
          <a:p>
            <a:pPr marL="609600" indent="-609600">
              <a:buFontTx/>
              <a:buNone/>
            </a:pPr>
            <a:r>
              <a:rPr lang="en-US" sz="1800" dirty="0">
                <a:latin typeface="Arial" pitchFamily="34" charset="0"/>
                <a:cs typeface="Arial" pitchFamily="34" charset="0"/>
              </a:rPr>
              <a:t>	</a:t>
            </a:r>
          </a:p>
          <a:p>
            <a:pPr marL="609600" indent="-609600">
              <a:buFont typeface="Arial" pitchFamily="34" charset="0"/>
              <a:buChar char="•"/>
            </a:pPr>
            <a:r>
              <a:rPr lang="en-US" sz="1800" dirty="0" smtClean="0">
                <a:latin typeface="Arial" pitchFamily="34" charset="0"/>
                <a:cs typeface="Arial" pitchFamily="34" charset="0"/>
              </a:rPr>
              <a:t>Tax </a:t>
            </a:r>
            <a:r>
              <a:rPr lang="en-US" sz="1800" dirty="0">
                <a:latin typeface="Arial" pitchFamily="34" charset="0"/>
                <a:cs typeface="Arial" pitchFamily="34" charset="0"/>
              </a:rPr>
              <a:t>calculated by the system is usually posted via a separate line item in a document.</a:t>
            </a:r>
          </a:p>
          <a:p>
            <a:pPr marL="609600" indent="-609600">
              <a:buFont typeface="Arial" pitchFamily="34" charset="0"/>
              <a:buChar char="•"/>
            </a:pPr>
            <a:endParaRPr lang="en-US" sz="1800" dirty="0" smtClean="0">
              <a:latin typeface="Arial" pitchFamily="34" charset="0"/>
              <a:cs typeface="Arial" pitchFamily="34" charset="0"/>
            </a:endParaRPr>
          </a:p>
          <a:p>
            <a:pPr marL="609600" indent="-609600">
              <a:buFont typeface="Arial" pitchFamily="34" charset="0"/>
              <a:buChar char="•"/>
            </a:pPr>
            <a:r>
              <a:rPr lang="en-US" sz="1800" dirty="0" smtClean="0">
                <a:latin typeface="Arial" pitchFamily="34" charset="0"/>
                <a:cs typeface="Arial" pitchFamily="34" charset="0"/>
              </a:rPr>
              <a:t>In </a:t>
            </a:r>
            <a:r>
              <a:rPr lang="en-US" sz="1800" dirty="0">
                <a:latin typeface="Arial" pitchFamily="34" charset="0"/>
                <a:cs typeface="Arial" pitchFamily="34" charset="0"/>
              </a:rPr>
              <a:t>some cases it further distribute tax amount to the relevant expense/revenue items.</a:t>
            </a:r>
          </a:p>
          <a:p>
            <a:pPr marL="609600" indent="-609600">
              <a:buFont typeface="Arial" pitchFamily="34" charset="0"/>
              <a:buChar char="•"/>
            </a:pPr>
            <a:endParaRPr lang="en-US" sz="1800" dirty="0" smtClean="0">
              <a:latin typeface="Arial" pitchFamily="34" charset="0"/>
              <a:cs typeface="Arial" pitchFamily="34" charset="0"/>
            </a:endParaRPr>
          </a:p>
          <a:p>
            <a:pPr marL="609600" indent="-609600">
              <a:buFont typeface="Arial" pitchFamily="34" charset="0"/>
              <a:buChar char="•"/>
            </a:pPr>
            <a:r>
              <a:rPr lang="en-US" sz="1800" dirty="0" smtClean="0">
                <a:latin typeface="Arial" pitchFamily="34" charset="0"/>
                <a:cs typeface="Arial" pitchFamily="34" charset="0"/>
              </a:rPr>
              <a:t>In </a:t>
            </a:r>
            <a:r>
              <a:rPr lang="en-US" sz="1800" dirty="0">
                <a:latin typeface="Arial" pitchFamily="34" charset="0"/>
                <a:cs typeface="Arial" pitchFamily="34" charset="0"/>
              </a:rPr>
              <a:t>some cases, even details for exempted sales/purchase is also recorded for information purposes.</a:t>
            </a:r>
          </a:p>
        </p:txBody>
      </p:sp>
    </p:spTree>
    <p:extLst>
      <p:ext uri="{BB962C8B-B14F-4D97-AF65-F5344CB8AC3E}">
        <p14:creationId xmlns:p14="http://schemas.microsoft.com/office/powerpoint/2010/main" xmlns="" val="2234620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pPr>
              <a:defRPr/>
            </a:pPr>
            <a:r>
              <a:rPr lang="en-US" sz="2800" smtClean="0"/>
              <a:t>Taxes on Sales and Purchase</a:t>
            </a:r>
          </a:p>
        </p:txBody>
      </p:sp>
      <p:sp>
        <p:nvSpPr>
          <p:cNvPr id="2" name="Rectangle 1"/>
          <p:cNvSpPr/>
          <p:nvPr/>
        </p:nvSpPr>
        <p:spPr>
          <a:xfrm>
            <a:off x="481263" y="577515"/>
            <a:ext cx="8181474" cy="4308872"/>
          </a:xfrm>
          <a:prstGeom prst="rect">
            <a:avLst/>
          </a:prstGeom>
        </p:spPr>
        <p:txBody>
          <a:bodyPr wrap="square">
            <a:spAutoFit/>
          </a:bodyPr>
          <a:lstStyle/>
          <a:p>
            <a:pPr marL="609600" indent="-609600">
              <a:buFontTx/>
              <a:buNone/>
              <a:defRPr/>
            </a:pPr>
            <a:r>
              <a:rPr lang="en-US" sz="2000" b="1" u="sng" dirty="0">
                <a:latin typeface="Arial" pitchFamily="34" charset="0"/>
                <a:cs typeface="Arial" pitchFamily="34" charset="0"/>
              </a:rPr>
              <a:t>Process Description </a:t>
            </a:r>
          </a:p>
          <a:p>
            <a:pPr marL="609600" indent="-609600">
              <a:buFontTx/>
              <a:buNone/>
              <a:defRPr/>
            </a:pPr>
            <a:endParaRPr lang="en-US" sz="2000" dirty="0">
              <a:latin typeface="Arial" pitchFamily="34" charset="0"/>
              <a:cs typeface="Arial" pitchFamily="34" charset="0"/>
            </a:endParaRPr>
          </a:p>
          <a:p>
            <a:pPr marL="609600" indent="-609600">
              <a:buFontTx/>
              <a:buNone/>
              <a:defRPr/>
            </a:pPr>
            <a:r>
              <a:rPr lang="en-US" sz="2000" dirty="0">
                <a:latin typeface="Arial" pitchFamily="34" charset="0"/>
                <a:cs typeface="Arial" pitchFamily="34" charset="0"/>
              </a:rPr>
              <a:t>  </a:t>
            </a:r>
            <a:r>
              <a:rPr lang="en-US" sz="2000" b="1" dirty="0">
                <a:latin typeface="Arial" pitchFamily="34" charset="0"/>
                <a:cs typeface="Arial" pitchFamily="34" charset="0"/>
              </a:rPr>
              <a:t>6. Tax Reporting</a:t>
            </a:r>
          </a:p>
          <a:p>
            <a:pPr marL="609600" indent="-609600">
              <a:buFontTx/>
              <a:buNone/>
              <a:defRPr/>
            </a:pPr>
            <a:endParaRPr lang="en-US" sz="1600" dirty="0">
              <a:latin typeface="Georgia" pitchFamily="18" charset="0"/>
            </a:endParaRPr>
          </a:p>
          <a:p>
            <a:pPr marL="609600" indent="-609600">
              <a:buFont typeface="Arial" pitchFamily="34" charset="0"/>
              <a:buChar char="•"/>
              <a:defRPr/>
            </a:pPr>
            <a:r>
              <a:rPr lang="en-US" sz="1800" dirty="0">
                <a:latin typeface="Arial" pitchFamily="34" charset="0"/>
                <a:cs typeface="Arial" pitchFamily="34" charset="0"/>
              </a:rPr>
              <a:t>In SAP, there is country specific </a:t>
            </a:r>
            <a:r>
              <a:rPr lang="en-US" sz="1800" dirty="0" smtClean="0">
                <a:latin typeface="Arial" pitchFamily="34" charset="0"/>
                <a:cs typeface="Arial" pitchFamily="34" charset="0"/>
              </a:rPr>
              <a:t>tax reporting available</a:t>
            </a:r>
            <a:r>
              <a:rPr lang="en-US" sz="1800" dirty="0">
                <a:latin typeface="Arial" pitchFamily="34" charset="0"/>
                <a:cs typeface="Arial" pitchFamily="34" charset="0"/>
              </a:rPr>
              <a:t>.</a:t>
            </a:r>
          </a:p>
          <a:p>
            <a:pPr marL="609600" indent="-609600">
              <a:buFont typeface="Arial" pitchFamily="34" charset="0"/>
              <a:buChar char="•"/>
              <a:defRPr/>
            </a:pPr>
            <a:endParaRPr lang="en-US" sz="1800" dirty="0" smtClean="0">
              <a:latin typeface="Arial" pitchFamily="34" charset="0"/>
              <a:cs typeface="Arial" pitchFamily="34" charset="0"/>
            </a:endParaRPr>
          </a:p>
          <a:p>
            <a:pPr marL="609600" indent="-609600">
              <a:buFont typeface="Arial" pitchFamily="34" charset="0"/>
              <a:buChar char="•"/>
              <a:defRPr/>
            </a:pPr>
            <a:r>
              <a:rPr lang="en-US" sz="1800" dirty="0" smtClean="0">
                <a:latin typeface="Arial" pitchFamily="34" charset="0"/>
                <a:cs typeface="Arial" pitchFamily="34" charset="0"/>
              </a:rPr>
              <a:t>In </a:t>
            </a:r>
            <a:r>
              <a:rPr lang="en-US" sz="1800" dirty="0">
                <a:latin typeface="Arial" pitchFamily="34" charset="0"/>
                <a:cs typeface="Arial" pitchFamily="34" charset="0"/>
              </a:rPr>
              <a:t>most of the countries periodic return for tax on sales &amp; purchase is required.</a:t>
            </a:r>
          </a:p>
          <a:p>
            <a:pPr marL="609600" indent="-609600">
              <a:buFont typeface="Arial" pitchFamily="34" charset="0"/>
              <a:buChar char="•"/>
              <a:defRPr/>
            </a:pPr>
            <a:endParaRPr lang="en-US" sz="1800" dirty="0" smtClean="0">
              <a:latin typeface="Arial" pitchFamily="34" charset="0"/>
              <a:cs typeface="Arial" pitchFamily="34" charset="0"/>
            </a:endParaRPr>
          </a:p>
          <a:p>
            <a:pPr marL="609600" indent="-609600">
              <a:buFont typeface="Arial" pitchFamily="34" charset="0"/>
              <a:buChar char="•"/>
              <a:defRPr/>
            </a:pPr>
            <a:r>
              <a:rPr lang="en-US" sz="1800" dirty="0" smtClean="0">
                <a:latin typeface="Arial" pitchFamily="34" charset="0"/>
                <a:cs typeface="Arial" pitchFamily="34" charset="0"/>
              </a:rPr>
              <a:t>In </a:t>
            </a:r>
            <a:r>
              <a:rPr lang="en-US" sz="1800" dirty="0">
                <a:latin typeface="Arial" pitchFamily="34" charset="0"/>
                <a:cs typeface="Arial" pitchFamily="34" charset="0"/>
              </a:rPr>
              <a:t>some countries, tax-exempt  Purchase &amp; sales is also required to be submitted to the tax authority.</a:t>
            </a:r>
          </a:p>
          <a:p>
            <a:pPr marL="609600" indent="-609600">
              <a:buFont typeface="Arial" pitchFamily="34" charset="0"/>
              <a:buChar char="•"/>
              <a:defRPr/>
            </a:pPr>
            <a:endParaRPr lang="en-US" sz="1800" dirty="0" smtClean="0">
              <a:latin typeface="Arial" pitchFamily="34" charset="0"/>
              <a:cs typeface="Arial" pitchFamily="34" charset="0"/>
            </a:endParaRPr>
          </a:p>
          <a:p>
            <a:pPr marL="609600" indent="-609600">
              <a:buFont typeface="Arial" pitchFamily="34" charset="0"/>
              <a:buChar char="•"/>
              <a:defRPr/>
            </a:pPr>
            <a:r>
              <a:rPr lang="en-US" sz="1800" dirty="0" smtClean="0">
                <a:latin typeface="Arial" pitchFamily="34" charset="0"/>
                <a:cs typeface="Arial" pitchFamily="34" charset="0"/>
              </a:rPr>
              <a:t>In </a:t>
            </a:r>
            <a:r>
              <a:rPr lang="en-US" sz="1800" dirty="0">
                <a:latin typeface="Arial" pitchFamily="34" charset="0"/>
                <a:cs typeface="Arial" pitchFamily="34" charset="0"/>
              </a:rPr>
              <a:t>some cases, sales made to member countries is also required to be reported i.e. EC sales list</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p>
            <a:pPr>
              <a:defRPr/>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1705893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normAutofit fontScale="90000"/>
          </a:bodyPr>
          <a:lstStyle/>
          <a:p>
            <a:pPr>
              <a:defRPr/>
            </a:pPr>
            <a:r>
              <a:rPr lang="en-US" sz="2800" smtClean="0"/>
              <a:t>Taxes on Sales and Purchase</a:t>
            </a:r>
            <a:r>
              <a:rPr lang="en-US" sz="3200" smtClean="0"/>
              <a:t> </a:t>
            </a:r>
            <a:r>
              <a:rPr lang="en-US" sz="2800" smtClean="0"/>
              <a:t/>
            </a:r>
            <a:br>
              <a:rPr lang="en-US" sz="2800" smtClean="0"/>
            </a:br>
            <a:endParaRPr lang="en-US" sz="2800" smtClean="0"/>
          </a:p>
        </p:txBody>
      </p:sp>
      <p:sp>
        <p:nvSpPr>
          <p:cNvPr id="2" name="Rectangle 1"/>
          <p:cNvSpPr/>
          <p:nvPr/>
        </p:nvSpPr>
        <p:spPr>
          <a:xfrm>
            <a:off x="577516" y="686619"/>
            <a:ext cx="8001000" cy="3477875"/>
          </a:xfrm>
          <a:prstGeom prst="rect">
            <a:avLst/>
          </a:prstGeom>
        </p:spPr>
        <p:txBody>
          <a:bodyPr wrap="square">
            <a:spAutoFit/>
          </a:bodyPr>
          <a:lstStyle/>
          <a:p>
            <a:pPr>
              <a:buFontTx/>
              <a:buNone/>
              <a:defRPr/>
            </a:pPr>
            <a:r>
              <a:rPr lang="en-US" sz="2000" b="1" dirty="0">
                <a:latin typeface="Arial" pitchFamily="34" charset="0"/>
                <a:cs typeface="Arial" pitchFamily="34" charset="0"/>
              </a:rPr>
              <a:t>Tax </a:t>
            </a:r>
            <a:r>
              <a:rPr lang="en-US" sz="2000" b="1" dirty="0" smtClean="0">
                <a:latin typeface="Arial" pitchFamily="34" charset="0"/>
                <a:cs typeface="Arial" pitchFamily="34" charset="0"/>
              </a:rPr>
              <a:t>Calculation</a:t>
            </a:r>
          </a:p>
          <a:p>
            <a:pPr>
              <a:buFontTx/>
              <a:buNone/>
              <a:defRPr/>
            </a:pPr>
            <a:endParaRPr lang="en-US" sz="2000" b="1" dirty="0">
              <a:latin typeface="Arial" pitchFamily="34" charset="0"/>
              <a:cs typeface="Arial" pitchFamily="34" charset="0"/>
            </a:endParaRPr>
          </a:p>
          <a:p>
            <a:pPr marL="463550" indent="-342900">
              <a:buFont typeface="Arial" pitchFamily="34" charset="0"/>
              <a:buChar char="•"/>
              <a:defRPr/>
            </a:pPr>
            <a:r>
              <a:rPr lang="en-US" sz="1800" dirty="0">
                <a:latin typeface="Arial" pitchFamily="34" charset="0"/>
                <a:cs typeface="Arial" pitchFamily="34" charset="0"/>
              </a:rPr>
              <a:t>Before making configuration for the calculation of Tax on sales/purchase you have to check the standard procedure provided by the SAP for the relevant country.</a:t>
            </a:r>
          </a:p>
          <a:p>
            <a:pPr marL="463550" indent="-342900">
              <a:buFont typeface="Arial" pitchFamily="34" charset="0"/>
              <a:buChar char="•"/>
              <a:defRPr/>
            </a:pPr>
            <a:endParaRPr lang="en-US" sz="1800" dirty="0">
              <a:latin typeface="Arial" pitchFamily="34" charset="0"/>
              <a:cs typeface="Arial" pitchFamily="34" charset="0"/>
            </a:endParaRPr>
          </a:p>
          <a:p>
            <a:pPr marL="463550" indent="-342900">
              <a:buFont typeface="Arial" pitchFamily="34" charset="0"/>
              <a:buChar char="•"/>
              <a:defRPr/>
            </a:pPr>
            <a:r>
              <a:rPr lang="en-US" sz="1800" dirty="0">
                <a:latin typeface="Arial" pitchFamily="34" charset="0"/>
                <a:cs typeface="Arial" pitchFamily="34" charset="0"/>
              </a:rPr>
              <a:t> SAP provides standard calculation procedure for most of the countries which you can use. </a:t>
            </a:r>
          </a:p>
          <a:p>
            <a:pPr marL="463550" indent="-342900">
              <a:buFont typeface="Arial" pitchFamily="34" charset="0"/>
              <a:buChar char="•"/>
              <a:defRPr/>
            </a:pPr>
            <a:endParaRPr lang="en-US" sz="1800" dirty="0">
              <a:latin typeface="Arial" pitchFamily="34" charset="0"/>
              <a:cs typeface="Arial" pitchFamily="34" charset="0"/>
            </a:endParaRPr>
          </a:p>
          <a:p>
            <a:pPr marL="463550" indent="-342900">
              <a:buFont typeface="Arial" pitchFamily="34" charset="0"/>
              <a:buChar char="•"/>
              <a:defRPr/>
            </a:pPr>
            <a:r>
              <a:rPr lang="en-US" sz="1800" dirty="0">
                <a:latin typeface="Arial" pitchFamily="34" charset="0"/>
                <a:cs typeface="Arial" pitchFamily="34" charset="0"/>
              </a:rPr>
              <a:t>However you can make the changes in condition type etc. if it is specifically required.</a:t>
            </a:r>
          </a:p>
          <a:p>
            <a:pPr marL="285750" indent="-285750">
              <a:buFont typeface="Arial" pitchFamily="34" charset="0"/>
              <a:buChar char="•"/>
              <a:defRPr/>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3755695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normAutofit fontScale="90000"/>
          </a:bodyPr>
          <a:lstStyle/>
          <a:p>
            <a:pPr>
              <a:defRPr/>
            </a:pPr>
            <a:r>
              <a:rPr lang="en-US" sz="2800" dirty="0" smtClean="0"/>
              <a:t>Taxes on Sales and Purchase</a:t>
            </a:r>
            <a:r>
              <a:rPr lang="en-US" sz="3200" dirty="0" smtClean="0"/>
              <a:t> </a:t>
            </a:r>
            <a:r>
              <a:rPr lang="en-US" sz="2800" dirty="0" smtClean="0"/>
              <a:t/>
            </a:r>
            <a:br>
              <a:rPr lang="en-US" sz="2800" dirty="0" smtClean="0"/>
            </a:br>
            <a:endParaRPr lang="en-US" sz="2800" dirty="0" smtClean="0"/>
          </a:p>
        </p:txBody>
      </p:sp>
      <p:pic>
        <p:nvPicPr>
          <p:cNvPr id="21508" name="Picture 4"/>
          <p:cNvPicPr>
            <a:picLocks noChangeAspect="1" noChangeArrowheads="1"/>
          </p:cNvPicPr>
          <p:nvPr/>
        </p:nvPicPr>
        <p:blipFill>
          <a:blip r:embed="rId2" cstate="print"/>
          <a:srcRect/>
          <a:stretch>
            <a:fillRect/>
          </a:stretch>
        </p:blipFill>
        <p:spPr bwMode="auto">
          <a:xfrm>
            <a:off x="762000" y="2343150"/>
            <a:ext cx="3581400" cy="1485900"/>
          </a:xfrm>
          <a:prstGeom prst="rect">
            <a:avLst/>
          </a:prstGeom>
          <a:noFill/>
          <a:ln w="38100" algn="ctr">
            <a:solidFill>
              <a:schemeClr val="tx1"/>
            </a:solidFill>
            <a:miter lim="800000"/>
            <a:headEnd/>
            <a:tailEnd/>
          </a:ln>
        </p:spPr>
      </p:pic>
      <p:sp>
        <p:nvSpPr>
          <p:cNvPr id="21509" name="Text Box 5"/>
          <p:cNvSpPr txBox="1">
            <a:spLocks noChangeArrowheads="1"/>
          </p:cNvSpPr>
          <p:nvPr/>
        </p:nvSpPr>
        <p:spPr bwMode="auto">
          <a:xfrm>
            <a:off x="838200" y="4114801"/>
            <a:ext cx="5486400" cy="323165"/>
          </a:xfrm>
          <a:prstGeom prst="rect">
            <a:avLst/>
          </a:prstGeom>
          <a:noFill/>
          <a:ln w="9525" algn="ctr">
            <a:noFill/>
            <a:miter lim="800000"/>
            <a:headEnd/>
            <a:tailEnd/>
          </a:ln>
        </p:spPr>
        <p:txBody>
          <a:bodyPr>
            <a:spAutoFit/>
          </a:bodyPr>
          <a:lstStyle/>
          <a:p>
            <a:endParaRPr lang="en-US"/>
          </a:p>
        </p:txBody>
      </p:sp>
      <p:sp>
        <p:nvSpPr>
          <p:cNvPr id="21510" name="Text Box 6"/>
          <p:cNvSpPr txBox="1">
            <a:spLocks noChangeArrowheads="1"/>
          </p:cNvSpPr>
          <p:nvPr/>
        </p:nvSpPr>
        <p:spPr bwMode="auto">
          <a:xfrm>
            <a:off x="838200" y="4010026"/>
            <a:ext cx="6103594" cy="323165"/>
          </a:xfrm>
          <a:prstGeom prst="rect">
            <a:avLst/>
          </a:prstGeom>
          <a:noFill/>
          <a:ln w="9525" algn="ctr">
            <a:noFill/>
            <a:miter lim="800000"/>
            <a:headEnd/>
            <a:tailEnd/>
          </a:ln>
        </p:spPr>
        <p:txBody>
          <a:bodyPr wrap="none">
            <a:spAutoFit/>
          </a:bodyPr>
          <a:lstStyle/>
          <a:p>
            <a:r>
              <a:rPr lang="en-US" dirty="0"/>
              <a:t>You have to assign the Calculation procedure to your country</a:t>
            </a:r>
          </a:p>
        </p:txBody>
      </p:sp>
      <p:pic>
        <p:nvPicPr>
          <p:cNvPr id="21511" name="Picture 7"/>
          <p:cNvPicPr>
            <a:picLocks noChangeAspect="1" noChangeArrowheads="1"/>
          </p:cNvPicPr>
          <p:nvPr/>
        </p:nvPicPr>
        <p:blipFill>
          <a:blip r:embed="rId3" cstate="print"/>
          <a:srcRect/>
          <a:stretch>
            <a:fillRect/>
          </a:stretch>
        </p:blipFill>
        <p:spPr bwMode="auto">
          <a:xfrm>
            <a:off x="4581526" y="2343150"/>
            <a:ext cx="3495675" cy="1485900"/>
          </a:xfrm>
          <a:prstGeom prst="rect">
            <a:avLst/>
          </a:prstGeom>
          <a:noFill/>
          <a:ln w="38100" algn="ctr">
            <a:solidFill>
              <a:schemeClr val="tx1"/>
            </a:solidFill>
            <a:miter lim="800000"/>
            <a:headEnd/>
            <a:tailEnd/>
          </a:ln>
        </p:spPr>
      </p:pic>
      <p:sp>
        <p:nvSpPr>
          <p:cNvPr id="21512" name="AutoShape 12"/>
          <p:cNvSpPr>
            <a:spLocks noChangeArrowheads="1"/>
          </p:cNvSpPr>
          <p:nvPr/>
        </p:nvSpPr>
        <p:spPr bwMode="auto">
          <a:xfrm>
            <a:off x="1524000" y="3543300"/>
            <a:ext cx="457200" cy="285750"/>
          </a:xfrm>
          <a:prstGeom prst="wedgeEllipseCallout">
            <a:avLst>
              <a:gd name="adj1" fmla="val -90625"/>
              <a:gd name="adj2" fmla="val 70000"/>
            </a:avLst>
          </a:prstGeom>
          <a:noFill/>
          <a:ln w="9525" algn="ctr">
            <a:solidFill>
              <a:schemeClr val="tx1"/>
            </a:solidFill>
            <a:miter lim="800000"/>
            <a:headEnd/>
            <a:tailEnd/>
          </a:ln>
        </p:spPr>
        <p:txBody>
          <a:bodyPr/>
          <a:lstStyle/>
          <a:p>
            <a:pPr algn="ctr"/>
            <a:endParaRPr lang="en-US"/>
          </a:p>
        </p:txBody>
      </p:sp>
      <p:sp>
        <p:nvSpPr>
          <p:cNvPr id="21513" name="AutoShape 13"/>
          <p:cNvSpPr>
            <a:spLocks noChangeArrowheads="1"/>
          </p:cNvSpPr>
          <p:nvPr/>
        </p:nvSpPr>
        <p:spPr bwMode="auto">
          <a:xfrm>
            <a:off x="5181600" y="3429000"/>
            <a:ext cx="457200" cy="285750"/>
          </a:xfrm>
          <a:prstGeom prst="wedgeEllipseCallout">
            <a:avLst>
              <a:gd name="adj1" fmla="val -90625"/>
              <a:gd name="adj2" fmla="val 70000"/>
            </a:avLst>
          </a:prstGeom>
          <a:noFill/>
          <a:ln w="9525" algn="ctr">
            <a:solidFill>
              <a:schemeClr val="tx1"/>
            </a:solidFill>
            <a:miter lim="800000"/>
            <a:headEnd/>
            <a:tailEnd/>
          </a:ln>
        </p:spPr>
        <p:txBody>
          <a:bodyPr/>
          <a:lstStyle/>
          <a:p>
            <a:pPr algn="ctr"/>
            <a:endParaRPr lang="en-US"/>
          </a:p>
        </p:txBody>
      </p:sp>
      <p:sp>
        <p:nvSpPr>
          <p:cNvPr id="2" name="Rectangle 1"/>
          <p:cNvSpPr/>
          <p:nvPr/>
        </p:nvSpPr>
        <p:spPr>
          <a:xfrm>
            <a:off x="609599" y="674536"/>
            <a:ext cx="7467601" cy="1508105"/>
          </a:xfrm>
          <a:prstGeom prst="rect">
            <a:avLst/>
          </a:prstGeom>
        </p:spPr>
        <p:txBody>
          <a:bodyPr wrap="square">
            <a:spAutoFit/>
          </a:bodyPr>
          <a:lstStyle/>
          <a:p>
            <a:pPr>
              <a:buFontTx/>
              <a:buNone/>
            </a:pPr>
            <a:r>
              <a:rPr lang="en-US" sz="2000" b="1" dirty="0" smtClean="0">
                <a:latin typeface="Arial" pitchFamily="34" charset="0"/>
                <a:cs typeface="Arial" pitchFamily="34" charset="0"/>
              </a:rPr>
              <a:t>Tax </a:t>
            </a:r>
            <a:r>
              <a:rPr lang="en-US" sz="2000" b="1" dirty="0">
                <a:latin typeface="Arial" pitchFamily="34" charset="0"/>
                <a:cs typeface="Arial" pitchFamily="34" charset="0"/>
              </a:rPr>
              <a:t>Calculation :- </a:t>
            </a:r>
            <a:endParaRPr lang="en-US" sz="2000" b="1" dirty="0" smtClean="0">
              <a:latin typeface="Arial" pitchFamily="34" charset="0"/>
              <a:cs typeface="Arial" pitchFamily="34" charset="0"/>
            </a:endParaRPr>
          </a:p>
          <a:p>
            <a:pPr>
              <a:buFontTx/>
              <a:buNone/>
            </a:pPr>
            <a:endParaRPr lang="en-US" sz="1800" b="1" dirty="0">
              <a:latin typeface="Arial" pitchFamily="34" charset="0"/>
              <a:cs typeface="Arial" pitchFamily="34" charset="0"/>
            </a:endParaRPr>
          </a:p>
          <a:p>
            <a:pPr>
              <a:buFontTx/>
              <a:buNone/>
            </a:pPr>
            <a:r>
              <a:rPr lang="en-US" sz="1800" dirty="0">
                <a:latin typeface="Arial" pitchFamily="34" charset="0"/>
                <a:cs typeface="Arial" pitchFamily="34" charset="0"/>
              </a:rPr>
              <a:t>	Before Going for Tax configuration, you should check the calculation procedure provided by the SAP. Standard SAP provide tax calculation procedure for most of the countries.</a:t>
            </a:r>
          </a:p>
        </p:txBody>
      </p:sp>
    </p:spTree>
    <p:extLst>
      <p:ext uri="{BB962C8B-B14F-4D97-AF65-F5344CB8AC3E}">
        <p14:creationId xmlns:p14="http://schemas.microsoft.com/office/powerpoint/2010/main" xmlns="" val="2055543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normAutofit fontScale="90000"/>
          </a:bodyPr>
          <a:lstStyle/>
          <a:p>
            <a:pPr>
              <a:defRPr/>
            </a:pPr>
            <a:r>
              <a:rPr lang="en-US" sz="2800" dirty="0" smtClean="0"/>
              <a:t>Taxes on Sales and Purchase</a:t>
            </a:r>
            <a:r>
              <a:rPr lang="en-US" sz="3200" dirty="0" smtClean="0"/>
              <a:t> </a:t>
            </a:r>
            <a:r>
              <a:rPr lang="en-US" sz="2800" dirty="0" smtClean="0"/>
              <a:t/>
            </a:r>
            <a:br>
              <a:rPr lang="en-US" sz="2800" dirty="0" smtClean="0"/>
            </a:br>
            <a:endParaRPr lang="en-US" sz="2800" dirty="0" smtClean="0"/>
          </a:p>
        </p:txBody>
      </p:sp>
      <p:sp>
        <p:nvSpPr>
          <p:cNvPr id="2" name="Rectangle 1"/>
          <p:cNvSpPr/>
          <p:nvPr/>
        </p:nvSpPr>
        <p:spPr>
          <a:xfrm>
            <a:off x="794084" y="627168"/>
            <a:ext cx="7892716" cy="4570482"/>
          </a:xfrm>
          <a:prstGeom prst="rect">
            <a:avLst/>
          </a:prstGeom>
        </p:spPr>
        <p:txBody>
          <a:bodyPr wrap="square">
            <a:spAutoFit/>
          </a:bodyPr>
          <a:lstStyle/>
          <a:p>
            <a:pPr>
              <a:buFontTx/>
              <a:buNone/>
            </a:pPr>
            <a:r>
              <a:rPr lang="en-US" sz="2000" b="1" dirty="0">
                <a:latin typeface="Arial" pitchFamily="34" charset="0"/>
                <a:cs typeface="Arial" pitchFamily="34" charset="0"/>
              </a:rPr>
              <a:t>Tax Calculation </a:t>
            </a:r>
            <a:r>
              <a:rPr lang="en-US" sz="2000" b="1" dirty="0" smtClean="0">
                <a:latin typeface="Arial" pitchFamily="34" charset="0"/>
                <a:cs typeface="Arial" pitchFamily="34" charset="0"/>
              </a:rPr>
              <a:t>:-</a:t>
            </a:r>
          </a:p>
          <a:p>
            <a:pPr>
              <a:buFontTx/>
              <a:buNone/>
            </a:pPr>
            <a:endParaRPr lang="en-US" sz="2000" b="1" dirty="0">
              <a:latin typeface="Arial" pitchFamily="34" charset="0"/>
              <a:cs typeface="Arial" pitchFamily="34" charset="0"/>
            </a:endParaRPr>
          </a:p>
          <a:p>
            <a:pPr>
              <a:buFontTx/>
              <a:buNone/>
            </a:pPr>
            <a:r>
              <a:rPr lang="en-US" sz="1800" dirty="0" smtClean="0">
                <a:latin typeface="Arial" pitchFamily="34" charset="0"/>
                <a:cs typeface="Arial" pitchFamily="34" charset="0"/>
              </a:rPr>
              <a:t>The </a:t>
            </a:r>
            <a:r>
              <a:rPr lang="en-US" sz="1800" dirty="0">
                <a:latin typeface="Arial" pitchFamily="34" charset="0"/>
                <a:cs typeface="Arial" pitchFamily="34" charset="0"/>
              </a:rPr>
              <a:t>Financial Accounting components Accounts Receivable, Accounts Payable and General Ledger provide the following comprehensive tax functions:</a:t>
            </a:r>
          </a:p>
          <a:p>
            <a:pPr>
              <a:buFontTx/>
              <a:buNone/>
            </a:pPr>
            <a:endParaRPr lang="en-US" sz="1600" dirty="0">
              <a:latin typeface="Georgia" pitchFamily="18" charset="0"/>
            </a:endParaRPr>
          </a:p>
          <a:p>
            <a:r>
              <a:rPr lang="en-US" sz="2000" b="1" dirty="0">
                <a:latin typeface="Arial" pitchFamily="34" charset="0"/>
                <a:cs typeface="Arial" pitchFamily="34" charset="0"/>
              </a:rPr>
              <a:t>Tax </a:t>
            </a:r>
            <a:r>
              <a:rPr lang="en-US" sz="2000" b="1" dirty="0" smtClean="0">
                <a:latin typeface="Arial" pitchFamily="34" charset="0"/>
                <a:cs typeface="Arial" pitchFamily="34" charset="0"/>
              </a:rPr>
              <a:t>calculation - </a:t>
            </a:r>
            <a:endParaRPr lang="en-US" sz="2000" b="1" dirty="0">
              <a:latin typeface="Arial" pitchFamily="34" charset="0"/>
              <a:cs typeface="Arial" pitchFamily="34" charset="0"/>
            </a:endParaRPr>
          </a:p>
          <a:p>
            <a:pPr>
              <a:buFontTx/>
              <a:buNone/>
            </a:pPr>
            <a:endParaRPr lang="en-US" sz="1600" dirty="0">
              <a:latin typeface="Georgia" pitchFamily="18" charset="0"/>
            </a:endParaRPr>
          </a:p>
          <a:p>
            <a:pPr marL="463550" indent="-342900">
              <a:buClr>
                <a:schemeClr val="tx1"/>
              </a:buClr>
              <a:buFont typeface="Arial" pitchFamily="34" charset="0"/>
              <a:buChar char="•"/>
            </a:pPr>
            <a:r>
              <a:rPr lang="en-US" sz="1800" dirty="0">
                <a:latin typeface="Arial" pitchFamily="34" charset="0"/>
                <a:cs typeface="Arial" pitchFamily="34" charset="0"/>
              </a:rPr>
              <a:t>The system calculates tax amounts with or without cash discount                           based on the tax base amount</a:t>
            </a:r>
            <a:r>
              <a:rPr lang="en-US" sz="1800" dirty="0" smtClean="0">
                <a:latin typeface="Arial" pitchFamily="34" charset="0"/>
                <a:cs typeface="Arial" pitchFamily="34" charset="0"/>
              </a:rPr>
              <a:t>.</a:t>
            </a:r>
          </a:p>
          <a:p>
            <a:pPr marL="120650">
              <a:buClr>
                <a:schemeClr val="tx1"/>
              </a:buClr>
            </a:pPr>
            <a:endParaRPr lang="en-US" sz="1800" dirty="0">
              <a:latin typeface="Arial" pitchFamily="34" charset="0"/>
              <a:cs typeface="Arial" pitchFamily="34" charset="0"/>
            </a:endParaRPr>
          </a:p>
          <a:p>
            <a:pPr marL="463550" indent="-342900">
              <a:buClr>
                <a:schemeClr val="tx1"/>
              </a:buClr>
              <a:buFont typeface="Arial" pitchFamily="34" charset="0"/>
              <a:buChar char="•"/>
            </a:pPr>
            <a:r>
              <a:rPr lang="en-US" sz="1800" dirty="0">
                <a:latin typeface="Arial" pitchFamily="34" charset="0"/>
                <a:cs typeface="Arial" pitchFamily="34" charset="0"/>
              </a:rPr>
              <a:t>Tax codes are used to calculate and check the amounts.</a:t>
            </a:r>
          </a:p>
          <a:p>
            <a:pPr marL="285750" indent="-285750">
              <a:buClr>
                <a:schemeClr val="tx1"/>
              </a:buClr>
              <a:buFont typeface="Arial" pitchFamily="34" charset="0"/>
              <a:buChar char="•"/>
            </a:pPr>
            <a:endParaRPr lang="en-US" sz="1800" dirty="0">
              <a:latin typeface="Arial" pitchFamily="34" charset="0"/>
              <a:cs typeface="Arial" pitchFamily="34" charset="0"/>
            </a:endParaRPr>
          </a:p>
          <a:p>
            <a:endParaRPr lang="en-US" sz="2000" dirty="0">
              <a:latin typeface="Georgia" pitchFamily="18" charset="0"/>
            </a:endParaRPr>
          </a:p>
          <a:p>
            <a:pPr>
              <a:buFontTx/>
              <a:buNone/>
            </a:pPr>
            <a:endParaRPr lang="en-US" sz="2000" dirty="0">
              <a:latin typeface="Georgia" pitchFamily="18" charset="0"/>
            </a:endParaRPr>
          </a:p>
          <a:p>
            <a:pPr>
              <a:buFontTx/>
              <a:buNone/>
            </a:pPr>
            <a:endParaRPr lang="en-US" dirty="0"/>
          </a:p>
        </p:txBody>
      </p:sp>
    </p:spTree>
    <p:extLst>
      <p:ext uri="{BB962C8B-B14F-4D97-AF65-F5344CB8AC3E}">
        <p14:creationId xmlns:p14="http://schemas.microsoft.com/office/powerpoint/2010/main" xmlns="" val="231989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defRPr/>
            </a:pPr>
            <a:r>
              <a:rPr lang="en-US" sz="2800" smtClean="0"/>
              <a:t>Taxes on Sales and Purchase</a:t>
            </a:r>
          </a:p>
        </p:txBody>
      </p:sp>
      <p:sp>
        <p:nvSpPr>
          <p:cNvPr id="2" name="Rectangle 1"/>
          <p:cNvSpPr/>
          <p:nvPr/>
        </p:nvSpPr>
        <p:spPr>
          <a:xfrm>
            <a:off x="685799" y="988240"/>
            <a:ext cx="7700211" cy="3167021"/>
          </a:xfrm>
          <a:prstGeom prst="rect">
            <a:avLst/>
          </a:prstGeom>
        </p:spPr>
        <p:txBody>
          <a:bodyPr wrap="square">
            <a:spAutoFit/>
          </a:bodyPr>
          <a:lstStyle/>
          <a:p>
            <a:pPr>
              <a:lnSpc>
                <a:spcPct val="90000"/>
              </a:lnSpc>
              <a:buFontTx/>
              <a:buNone/>
              <a:defRPr/>
            </a:pPr>
            <a:r>
              <a:rPr lang="en-US" sz="2000" b="1" dirty="0" smtClean="0">
                <a:latin typeface="Arial" pitchFamily="34" charset="0"/>
                <a:cs typeface="Arial" pitchFamily="34" charset="0"/>
              </a:rPr>
              <a:t>Tax </a:t>
            </a:r>
            <a:r>
              <a:rPr lang="en-US" sz="2000" b="1" dirty="0">
                <a:latin typeface="Arial" pitchFamily="34" charset="0"/>
                <a:cs typeface="Arial" pitchFamily="34" charset="0"/>
              </a:rPr>
              <a:t>Calculation :-</a:t>
            </a:r>
            <a:endParaRPr lang="en-US" sz="2000" dirty="0">
              <a:latin typeface="Arial" pitchFamily="34" charset="0"/>
              <a:cs typeface="Arial" pitchFamily="34" charset="0"/>
            </a:endParaRPr>
          </a:p>
          <a:p>
            <a:pPr>
              <a:lnSpc>
                <a:spcPct val="90000"/>
              </a:lnSpc>
              <a:defRPr/>
            </a:pPr>
            <a:endParaRPr lang="en-US" sz="1800" b="1" dirty="0" smtClean="0">
              <a:latin typeface="Arial" pitchFamily="34" charset="0"/>
              <a:cs typeface="Arial" pitchFamily="34" charset="0"/>
            </a:endParaRPr>
          </a:p>
          <a:p>
            <a:pPr>
              <a:lnSpc>
                <a:spcPct val="90000"/>
              </a:lnSpc>
              <a:defRPr/>
            </a:pPr>
            <a:r>
              <a:rPr lang="en-US" sz="2000" b="1" dirty="0" smtClean="0">
                <a:latin typeface="Arial" pitchFamily="34" charset="0"/>
                <a:cs typeface="Arial" pitchFamily="34" charset="0"/>
              </a:rPr>
              <a:t>Tax </a:t>
            </a:r>
            <a:r>
              <a:rPr lang="en-US" sz="2000" b="1" dirty="0">
                <a:latin typeface="Arial" pitchFamily="34" charset="0"/>
                <a:cs typeface="Arial" pitchFamily="34" charset="0"/>
              </a:rPr>
              <a:t>posting</a:t>
            </a:r>
          </a:p>
          <a:p>
            <a:pPr marL="285750" indent="-285750">
              <a:lnSpc>
                <a:spcPct val="90000"/>
              </a:lnSpc>
              <a:buClr>
                <a:schemeClr val="tx1"/>
              </a:buClr>
              <a:buFont typeface="Arial" pitchFamily="34" charset="0"/>
              <a:buChar char="•"/>
              <a:defRPr/>
            </a:pPr>
            <a:r>
              <a:rPr lang="en-US" sz="1800" dirty="0">
                <a:latin typeface="Arial" pitchFamily="34" charset="0"/>
                <a:cs typeface="Arial" pitchFamily="34" charset="0"/>
              </a:rPr>
              <a:t> The system posts the tax amounts to defined tax accounts.</a:t>
            </a:r>
          </a:p>
          <a:p>
            <a:pPr>
              <a:lnSpc>
                <a:spcPct val="90000"/>
              </a:lnSpc>
              <a:buClr>
                <a:schemeClr val="tx1"/>
              </a:buClr>
              <a:buFont typeface="Wingdings" pitchFamily="2" charset="2"/>
              <a:buNone/>
              <a:defRPr/>
            </a:pPr>
            <a:endParaRPr lang="en-US" sz="1800" dirty="0">
              <a:latin typeface="Arial" pitchFamily="34" charset="0"/>
              <a:cs typeface="Arial" pitchFamily="34" charset="0"/>
            </a:endParaRPr>
          </a:p>
          <a:p>
            <a:pPr>
              <a:lnSpc>
                <a:spcPct val="90000"/>
              </a:lnSpc>
              <a:defRPr/>
            </a:pPr>
            <a:r>
              <a:rPr lang="en-US" sz="1800" b="1" dirty="0">
                <a:latin typeface="Arial" pitchFamily="34" charset="0"/>
                <a:cs typeface="Arial" pitchFamily="34" charset="0"/>
              </a:rPr>
              <a:t> </a:t>
            </a:r>
            <a:r>
              <a:rPr lang="en-US" sz="2000" b="1" dirty="0">
                <a:latin typeface="Arial" pitchFamily="34" charset="0"/>
                <a:cs typeface="Arial" pitchFamily="34" charset="0"/>
              </a:rPr>
              <a:t>Adjustments</a:t>
            </a:r>
          </a:p>
          <a:p>
            <a:pPr marL="285750" indent="-285750">
              <a:lnSpc>
                <a:spcPct val="90000"/>
              </a:lnSpc>
              <a:buClr>
                <a:schemeClr val="tx1"/>
              </a:buClr>
              <a:buFont typeface="Arial" pitchFamily="34" charset="0"/>
              <a:buChar char="•"/>
              <a:defRPr/>
            </a:pPr>
            <a:r>
              <a:rPr lang="en-US" sz="1800" dirty="0">
                <a:latin typeface="Arial" pitchFamily="34" charset="0"/>
                <a:cs typeface="Arial" pitchFamily="34" charset="0"/>
              </a:rPr>
              <a:t> The system corrects tax amounts, in the case of cash discount or      other deductions, for example.</a:t>
            </a:r>
          </a:p>
          <a:p>
            <a:pPr>
              <a:lnSpc>
                <a:spcPct val="90000"/>
              </a:lnSpc>
              <a:buClr>
                <a:schemeClr val="tx1"/>
              </a:buClr>
              <a:buFont typeface="Wingdings" pitchFamily="2" charset="2"/>
              <a:buNone/>
              <a:defRPr/>
            </a:pPr>
            <a:endParaRPr lang="en-US" sz="1800" dirty="0">
              <a:latin typeface="Arial" pitchFamily="34" charset="0"/>
              <a:cs typeface="Arial" pitchFamily="34" charset="0"/>
            </a:endParaRPr>
          </a:p>
          <a:p>
            <a:pPr>
              <a:lnSpc>
                <a:spcPct val="90000"/>
              </a:lnSpc>
              <a:defRPr/>
            </a:pPr>
            <a:r>
              <a:rPr lang="en-US" sz="2000" b="1" dirty="0">
                <a:latin typeface="Arial" pitchFamily="34" charset="0"/>
                <a:cs typeface="Arial" pitchFamily="34" charset="0"/>
              </a:rPr>
              <a:t>Tax reporting</a:t>
            </a:r>
          </a:p>
          <a:p>
            <a:pPr marL="285750" indent="-285750">
              <a:lnSpc>
                <a:spcPct val="90000"/>
              </a:lnSpc>
              <a:buClr>
                <a:schemeClr val="tx1"/>
              </a:buClr>
              <a:buFont typeface="Arial" pitchFamily="34" charset="0"/>
              <a:buChar char="•"/>
              <a:defRPr/>
            </a:pPr>
            <a:r>
              <a:rPr lang="en-US" sz="1800" dirty="0">
                <a:latin typeface="Arial" pitchFamily="34" charset="0"/>
                <a:cs typeface="Arial" pitchFamily="34" charset="0"/>
              </a:rPr>
              <a:t> You can use the system to create tax returns.</a:t>
            </a:r>
          </a:p>
          <a:p>
            <a:pPr>
              <a:lnSpc>
                <a:spcPct val="90000"/>
              </a:lnSpc>
              <a:buFontTx/>
              <a:buNone/>
              <a:defRPr/>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17672294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pPr>
              <a:defRPr/>
            </a:pPr>
            <a:r>
              <a:rPr lang="en-US" sz="2800" smtClean="0"/>
              <a:t>Taxes on Sales and Purchase</a:t>
            </a:r>
          </a:p>
        </p:txBody>
      </p:sp>
      <p:sp>
        <p:nvSpPr>
          <p:cNvPr id="2" name="Rectangle 1"/>
          <p:cNvSpPr/>
          <p:nvPr/>
        </p:nvSpPr>
        <p:spPr>
          <a:xfrm>
            <a:off x="457200" y="1010653"/>
            <a:ext cx="7952874" cy="3610219"/>
          </a:xfrm>
          <a:prstGeom prst="rect">
            <a:avLst/>
          </a:prstGeom>
        </p:spPr>
        <p:txBody>
          <a:bodyPr wrap="square">
            <a:spAutoFit/>
          </a:bodyPr>
          <a:lstStyle/>
          <a:p>
            <a:pPr>
              <a:lnSpc>
                <a:spcPct val="90000"/>
              </a:lnSpc>
              <a:buFontTx/>
              <a:buNone/>
            </a:pPr>
            <a:r>
              <a:rPr lang="en-US" sz="2000" b="1" dirty="0">
                <a:latin typeface="Arial" pitchFamily="34" charset="0"/>
                <a:cs typeface="Arial" pitchFamily="34" charset="0"/>
              </a:rPr>
              <a:t>Tax Codes :-</a:t>
            </a:r>
          </a:p>
          <a:p>
            <a:pPr>
              <a:lnSpc>
                <a:spcPct val="90000"/>
              </a:lnSpc>
              <a:buFontTx/>
              <a:buNone/>
            </a:pPr>
            <a:endParaRPr lang="en-US" sz="1800" dirty="0">
              <a:latin typeface="Arial" pitchFamily="34" charset="0"/>
              <a:cs typeface="Arial" pitchFamily="34" charset="0"/>
            </a:endParaRPr>
          </a:p>
          <a:p>
            <a:pPr marL="285750" indent="-285750">
              <a:lnSpc>
                <a:spcPct val="90000"/>
              </a:lnSpc>
              <a:buClr>
                <a:schemeClr val="tx1"/>
              </a:buClr>
              <a:buFont typeface="Arial" pitchFamily="34" charset="0"/>
              <a:buChar char="•"/>
            </a:pPr>
            <a:r>
              <a:rPr lang="en-US" sz="1800" dirty="0">
                <a:latin typeface="Arial" pitchFamily="34" charset="0"/>
                <a:cs typeface="Arial" pitchFamily="34" charset="0"/>
              </a:rPr>
              <a:t>You have to define a separate tax code for both sales &amp; purchases  for the country in which  your company code is </a:t>
            </a:r>
            <a:r>
              <a:rPr lang="en-US" sz="1800" dirty="0" smtClean="0">
                <a:latin typeface="Arial" pitchFamily="34" charset="0"/>
                <a:cs typeface="Arial" pitchFamily="34" charset="0"/>
              </a:rPr>
              <a:t>located</a:t>
            </a:r>
          </a:p>
          <a:p>
            <a:pPr>
              <a:lnSpc>
                <a:spcPct val="90000"/>
              </a:lnSpc>
              <a:buClr>
                <a:schemeClr val="tx1"/>
              </a:buClr>
            </a:pPr>
            <a:endParaRPr lang="en-US" sz="1800" dirty="0">
              <a:latin typeface="Arial" pitchFamily="34" charset="0"/>
              <a:cs typeface="Arial" pitchFamily="34" charset="0"/>
            </a:endParaRPr>
          </a:p>
          <a:p>
            <a:pPr marL="285750" indent="-285750">
              <a:lnSpc>
                <a:spcPct val="90000"/>
              </a:lnSpc>
              <a:buClr>
                <a:schemeClr val="tx1"/>
              </a:buClr>
              <a:buFont typeface="Arial" pitchFamily="34" charset="0"/>
              <a:buChar char="•"/>
            </a:pPr>
            <a:r>
              <a:rPr lang="en-US" sz="1800" dirty="0" smtClean="0">
                <a:latin typeface="Arial" pitchFamily="34" charset="0"/>
                <a:cs typeface="Arial" pitchFamily="34" charset="0"/>
              </a:rPr>
              <a:t>Each </a:t>
            </a:r>
            <a:r>
              <a:rPr lang="en-US" sz="1800" dirty="0">
                <a:latin typeface="Arial" pitchFamily="34" charset="0"/>
                <a:cs typeface="Arial" pitchFamily="34" charset="0"/>
              </a:rPr>
              <a:t>Tax code can contain one or more tax rates for the different tax </a:t>
            </a:r>
            <a:r>
              <a:rPr lang="en-US" sz="1800" dirty="0" smtClean="0">
                <a:latin typeface="Arial" pitchFamily="34" charset="0"/>
                <a:cs typeface="Arial" pitchFamily="34" charset="0"/>
              </a:rPr>
              <a:t>  types </a:t>
            </a:r>
          </a:p>
          <a:p>
            <a:pPr marL="285750" indent="-285750">
              <a:lnSpc>
                <a:spcPct val="90000"/>
              </a:lnSpc>
              <a:buClr>
                <a:schemeClr val="tx1"/>
              </a:buClr>
              <a:buFont typeface="Arial" pitchFamily="34" charset="0"/>
              <a:buChar char="•"/>
            </a:pPr>
            <a:endParaRPr lang="en-US" sz="1800" dirty="0">
              <a:latin typeface="Arial" pitchFamily="34" charset="0"/>
              <a:cs typeface="Arial" pitchFamily="34" charset="0"/>
            </a:endParaRPr>
          </a:p>
          <a:p>
            <a:pPr marL="285750" indent="-285750">
              <a:lnSpc>
                <a:spcPct val="90000"/>
              </a:lnSpc>
              <a:buClr>
                <a:schemeClr val="tx1"/>
              </a:buClr>
              <a:buFont typeface="Arial" pitchFamily="34" charset="0"/>
              <a:buChar char="•"/>
            </a:pPr>
            <a:r>
              <a:rPr lang="en-US" sz="1800" dirty="0" smtClean="0">
                <a:latin typeface="Arial" pitchFamily="34" charset="0"/>
                <a:cs typeface="Arial" pitchFamily="34" charset="0"/>
              </a:rPr>
              <a:t>For </a:t>
            </a:r>
            <a:r>
              <a:rPr lang="en-US" sz="1800" dirty="0">
                <a:latin typeface="Arial" pitchFamily="34" charset="0"/>
                <a:cs typeface="Arial" pitchFamily="34" charset="0"/>
              </a:rPr>
              <a:t>reporting  Exempted/Non taxable transactions to the Tax authority, you need separate Tax code with 0 % tax </a:t>
            </a:r>
            <a:r>
              <a:rPr lang="en-US" sz="1800" dirty="0" smtClean="0">
                <a:latin typeface="Arial" pitchFamily="34" charset="0"/>
                <a:cs typeface="Arial" pitchFamily="34" charset="0"/>
              </a:rPr>
              <a:t>rate</a:t>
            </a:r>
          </a:p>
          <a:p>
            <a:pPr marL="285750" indent="-285750">
              <a:lnSpc>
                <a:spcPct val="90000"/>
              </a:lnSpc>
              <a:buClr>
                <a:schemeClr val="tx1"/>
              </a:buClr>
              <a:buFont typeface="Arial" pitchFamily="34" charset="0"/>
              <a:buChar char="•"/>
            </a:pPr>
            <a:endParaRPr lang="en-US" sz="1800" dirty="0">
              <a:latin typeface="Arial" pitchFamily="34" charset="0"/>
              <a:cs typeface="Arial" pitchFamily="34" charset="0"/>
            </a:endParaRPr>
          </a:p>
          <a:p>
            <a:pPr marL="285750" indent="-285750">
              <a:lnSpc>
                <a:spcPct val="90000"/>
              </a:lnSpc>
              <a:buClr>
                <a:schemeClr val="tx1"/>
              </a:buClr>
              <a:buFont typeface="Arial" pitchFamily="34" charset="0"/>
              <a:buChar char="•"/>
            </a:pPr>
            <a:r>
              <a:rPr lang="en-US" sz="1800" dirty="0" smtClean="0">
                <a:latin typeface="Arial" pitchFamily="34" charset="0"/>
                <a:cs typeface="Arial" pitchFamily="34" charset="0"/>
              </a:rPr>
              <a:t>In </a:t>
            </a:r>
            <a:r>
              <a:rPr lang="en-US" sz="1800" dirty="0">
                <a:latin typeface="Arial" pitchFamily="34" charset="0"/>
                <a:cs typeface="Arial" pitchFamily="34" charset="0"/>
              </a:rPr>
              <a:t>some countries, you have to assign reason for zero tax rate for    the  reporting purpose</a:t>
            </a:r>
          </a:p>
          <a:p>
            <a:pPr>
              <a:lnSpc>
                <a:spcPct val="90000"/>
              </a:lnSpc>
              <a:buFontTx/>
              <a:buNone/>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1569039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52426" y="582216"/>
            <a:ext cx="8734425" cy="503634"/>
          </a:xfrm>
        </p:spPr>
        <p:txBody>
          <a:bodyPr/>
          <a:lstStyle/>
          <a:p>
            <a:pPr>
              <a:defRPr/>
            </a:pPr>
            <a:r>
              <a:rPr lang="en-US" sz="3200" dirty="0" smtClean="0"/>
              <a:t>	 Taxes on Sales and Purchase</a:t>
            </a:r>
          </a:p>
        </p:txBody>
      </p:sp>
      <p:sp>
        <p:nvSpPr>
          <p:cNvPr id="4099" name="Freeform 704"/>
          <p:cNvSpPr>
            <a:spLocks/>
          </p:cNvSpPr>
          <p:nvPr/>
        </p:nvSpPr>
        <p:spPr bwMode="auto">
          <a:xfrm>
            <a:off x="4511676" y="2624138"/>
            <a:ext cx="201613" cy="209550"/>
          </a:xfrm>
          <a:custGeom>
            <a:avLst/>
            <a:gdLst>
              <a:gd name="T0" fmla="*/ 0 w 127"/>
              <a:gd name="T1" fmla="*/ 106363 h 176"/>
              <a:gd name="T2" fmla="*/ 158750 w 127"/>
              <a:gd name="T3" fmla="*/ 0 h 176"/>
              <a:gd name="T4" fmla="*/ 201613 w 127"/>
              <a:gd name="T5" fmla="*/ 9525 h 176"/>
              <a:gd name="T6" fmla="*/ 107950 w 127"/>
              <a:gd name="T7" fmla="*/ 279400 h 176"/>
              <a:gd name="T8" fmla="*/ 69850 w 127"/>
              <a:gd name="T9" fmla="*/ 266700 h 176"/>
              <a:gd name="T10" fmla="*/ 139700 w 127"/>
              <a:gd name="T11" fmla="*/ 57150 h 176"/>
              <a:gd name="T12" fmla="*/ 50800 w 127"/>
              <a:gd name="T13" fmla="*/ 119063 h 176"/>
              <a:gd name="T14" fmla="*/ 0 w 127"/>
              <a:gd name="T15" fmla="*/ 106363 h 176"/>
              <a:gd name="T16" fmla="*/ 0 w 127"/>
              <a:gd name="T17" fmla="*/ 106363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
              <a:gd name="T28" fmla="*/ 0 h 176"/>
              <a:gd name="T29" fmla="*/ 127 w 127"/>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 h="176">
                <a:moveTo>
                  <a:pt x="0" y="67"/>
                </a:moveTo>
                <a:lnTo>
                  <a:pt x="100" y="0"/>
                </a:lnTo>
                <a:lnTo>
                  <a:pt x="127" y="6"/>
                </a:lnTo>
                <a:lnTo>
                  <a:pt x="68" y="176"/>
                </a:lnTo>
                <a:lnTo>
                  <a:pt x="44" y="168"/>
                </a:lnTo>
                <a:lnTo>
                  <a:pt x="88" y="36"/>
                </a:lnTo>
                <a:lnTo>
                  <a:pt x="32" y="75"/>
                </a:lnTo>
                <a:lnTo>
                  <a:pt x="0" y="67"/>
                </a:lnTo>
                <a:close/>
              </a:path>
            </a:pathLst>
          </a:custGeom>
          <a:solidFill>
            <a:srgbClr val="FFFFFF"/>
          </a:solidFill>
          <a:ln w="9525">
            <a:noFill/>
            <a:round/>
            <a:headEnd/>
            <a:tailEnd/>
          </a:ln>
        </p:spPr>
        <p:txBody>
          <a:bodyPr/>
          <a:lstStyle/>
          <a:p>
            <a:endParaRPr lang="en-US"/>
          </a:p>
        </p:txBody>
      </p:sp>
      <p:sp>
        <p:nvSpPr>
          <p:cNvPr id="4100" name="Freeform 705"/>
          <p:cNvSpPr>
            <a:spLocks/>
          </p:cNvSpPr>
          <p:nvPr/>
        </p:nvSpPr>
        <p:spPr bwMode="auto">
          <a:xfrm>
            <a:off x="4545014" y="2705101"/>
            <a:ext cx="388937" cy="213122"/>
          </a:xfrm>
          <a:custGeom>
            <a:avLst/>
            <a:gdLst>
              <a:gd name="T0" fmla="*/ 368300 w 245"/>
              <a:gd name="T1" fmla="*/ 0 h 179"/>
              <a:gd name="T2" fmla="*/ 0 w 245"/>
              <a:gd name="T3" fmla="*/ 250825 h 179"/>
              <a:gd name="T4" fmla="*/ 23812 w 245"/>
              <a:gd name="T5" fmla="*/ 284163 h 179"/>
              <a:gd name="T6" fmla="*/ 388937 w 245"/>
              <a:gd name="T7" fmla="*/ 36513 h 179"/>
              <a:gd name="T8" fmla="*/ 368300 w 245"/>
              <a:gd name="T9" fmla="*/ 0 h 179"/>
              <a:gd name="T10" fmla="*/ 368300 w 245"/>
              <a:gd name="T11" fmla="*/ 0 h 179"/>
              <a:gd name="T12" fmla="*/ 0 60000 65536"/>
              <a:gd name="T13" fmla="*/ 0 60000 65536"/>
              <a:gd name="T14" fmla="*/ 0 60000 65536"/>
              <a:gd name="T15" fmla="*/ 0 60000 65536"/>
              <a:gd name="T16" fmla="*/ 0 60000 65536"/>
              <a:gd name="T17" fmla="*/ 0 60000 65536"/>
              <a:gd name="T18" fmla="*/ 0 w 245"/>
              <a:gd name="T19" fmla="*/ 0 h 179"/>
              <a:gd name="T20" fmla="*/ 245 w 245"/>
              <a:gd name="T21" fmla="*/ 179 h 179"/>
            </a:gdLst>
            <a:ahLst/>
            <a:cxnLst>
              <a:cxn ang="T12">
                <a:pos x="T0" y="T1"/>
              </a:cxn>
              <a:cxn ang="T13">
                <a:pos x="T2" y="T3"/>
              </a:cxn>
              <a:cxn ang="T14">
                <a:pos x="T4" y="T5"/>
              </a:cxn>
              <a:cxn ang="T15">
                <a:pos x="T6" y="T7"/>
              </a:cxn>
              <a:cxn ang="T16">
                <a:pos x="T8" y="T9"/>
              </a:cxn>
              <a:cxn ang="T17">
                <a:pos x="T10" y="T11"/>
              </a:cxn>
            </a:cxnLst>
            <a:rect l="T18" t="T19" r="T20" b="T21"/>
            <a:pathLst>
              <a:path w="245" h="179">
                <a:moveTo>
                  <a:pt x="232" y="0"/>
                </a:moveTo>
                <a:lnTo>
                  <a:pt x="0" y="158"/>
                </a:lnTo>
                <a:lnTo>
                  <a:pt x="15" y="179"/>
                </a:lnTo>
                <a:lnTo>
                  <a:pt x="245" y="23"/>
                </a:lnTo>
                <a:lnTo>
                  <a:pt x="232" y="0"/>
                </a:lnTo>
                <a:close/>
              </a:path>
            </a:pathLst>
          </a:custGeom>
          <a:solidFill>
            <a:srgbClr val="FFFFFF"/>
          </a:solidFill>
          <a:ln w="9525">
            <a:noFill/>
            <a:round/>
            <a:headEnd/>
            <a:tailEnd/>
          </a:ln>
        </p:spPr>
        <p:txBody>
          <a:bodyPr/>
          <a:lstStyle/>
          <a:p>
            <a:endParaRPr lang="en-US"/>
          </a:p>
        </p:txBody>
      </p:sp>
      <p:sp>
        <p:nvSpPr>
          <p:cNvPr id="4101" name="Freeform 706"/>
          <p:cNvSpPr>
            <a:spLocks/>
          </p:cNvSpPr>
          <p:nvPr/>
        </p:nvSpPr>
        <p:spPr bwMode="auto">
          <a:xfrm>
            <a:off x="4706939" y="2836069"/>
            <a:ext cx="179387" cy="196454"/>
          </a:xfrm>
          <a:custGeom>
            <a:avLst/>
            <a:gdLst>
              <a:gd name="T0" fmla="*/ 65087 w 113"/>
              <a:gd name="T1" fmla="*/ 9525 h 165"/>
              <a:gd name="T2" fmla="*/ 82550 w 113"/>
              <a:gd name="T3" fmla="*/ 1588 h 165"/>
              <a:gd name="T4" fmla="*/ 103187 w 113"/>
              <a:gd name="T5" fmla="*/ 0 h 165"/>
              <a:gd name="T6" fmla="*/ 120650 w 113"/>
              <a:gd name="T7" fmla="*/ 1588 h 165"/>
              <a:gd name="T8" fmla="*/ 138112 w 113"/>
              <a:gd name="T9" fmla="*/ 4763 h 165"/>
              <a:gd name="T10" fmla="*/ 153987 w 113"/>
              <a:gd name="T11" fmla="*/ 14288 h 165"/>
              <a:gd name="T12" fmla="*/ 168275 w 113"/>
              <a:gd name="T13" fmla="*/ 30163 h 165"/>
              <a:gd name="T14" fmla="*/ 176212 w 113"/>
              <a:gd name="T15" fmla="*/ 50800 h 165"/>
              <a:gd name="T16" fmla="*/ 179387 w 113"/>
              <a:gd name="T17" fmla="*/ 69850 h 165"/>
              <a:gd name="T18" fmla="*/ 176212 w 113"/>
              <a:gd name="T19" fmla="*/ 87313 h 165"/>
              <a:gd name="T20" fmla="*/ 173037 w 113"/>
              <a:gd name="T21" fmla="*/ 101600 h 165"/>
              <a:gd name="T22" fmla="*/ 158750 w 113"/>
              <a:gd name="T23" fmla="*/ 119063 h 165"/>
              <a:gd name="T24" fmla="*/ 142875 w 113"/>
              <a:gd name="T25" fmla="*/ 133350 h 165"/>
              <a:gd name="T26" fmla="*/ 131762 w 113"/>
              <a:gd name="T27" fmla="*/ 142875 h 165"/>
              <a:gd name="T28" fmla="*/ 111125 w 113"/>
              <a:gd name="T29" fmla="*/ 157163 h 165"/>
              <a:gd name="T30" fmla="*/ 95250 w 113"/>
              <a:gd name="T31" fmla="*/ 168275 h 165"/>
              <a:gd name="T32" fmla="*/ 74612 w 113"/>
              <a:gd name="T33" fmla="*/ 179388 h 165"/>
              <a:gd name="T34" fmla="*/ 60325 w 113"/>
              <a:gd name="T35" fmla="*/ 188913 h 165"/>
              <a:gd name="T36" fmla="*/ 46037 w 113"/>
              <a:gd name="T37" fmla="*/ 201613 h 165"/>
              <a:gd name="T38" fmla="*/ 166687 w 113"/>
              <a:gd name="T39" fmla="*/ 227013 h 165"/>
              <a:gd name="T40" fmla="*/ 0 w 113"/>
              <a:gd name="T41" fmla="*/ 228600 h 165"/>
              <a:gd name="T42" fmla="*/ 19050 w 113"/>
              <a:gd name="T43" fmla="*/ 169863 h 165"/>
              <a:gd name="T44" fmla="*/ 34925 w 113"/>
              <a:gd name="T45" fmla="*/ 158750 h 165"/>
              <a:gd name="T46" fmla="*/ 53975 w 113"/>
              <a:gd name="T47" fmla="*/ 149225 h 165"/>
              <a:gd name="T48" fmla="*/ 71437 w 113"/>
              <a:gd name="T49" fmla="*/ 138113 h 165"/>
              <a:gd name="T50" fmla="*/ 88900 w 113"/>
              <a:gd name="T51" fmla="*/ 123825 h 165"/>
              <a:gd name="T52" fmla="*/ 106362 w 113"/>
              <a:gd name="T53" fmla="*/ 114300 h 165"/>
              <a:gd name="T54" fmla="*/ 115887 w 113"/>
              <a:gd name="T55" fmla="*/ 106363 h 165"/>
              <a:gd name="T56" fmla="*/ 128587 w 113"/>
              <a:gd name="T57" fmla="*/ 93663 h 165"/>
              <a:gd name="T58" fmla="*/ 131762 w 113"/>
              <a:gd name="T59" fmla="*/ 71438 h 165"/>
              <a:gd name="T60" fmla="*/ 128587 w 113"/>
              <a:gd name="T61" fmla="*/ 55563 h 165"/>
              <a:gd name="T62" fmla="*/ 112712 w 113"/>
              <a:gd name="T63" fmla="*/ 41275 h 165"/>
              <a:gd name="T64" fmla="*/ 87312 w 113"/>
              <a:gd name="T65" fmla="*/ 39688 h 165"/>
              <a:gd name="T66" fmla="*/ 66675 w 113"/>
              <a:gd name="T67" fmla="*/ 47625 h 165"/>
              <a:gd name="T68" fmla="*/ 52387 w 113"/>
              <a:gd name="T69" fmla="*/ 53975 h 165"/>
              <a:gd name="T70" fmla="*/ 60325 w 113"/>
              <a:gd name="T71" fmla="*/ 15875 h 16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3"/>
              <a:gd name="T109" fmla="*/ 0 h 165"/>
              <a:gd name="T110" fmla="*/ 113 w 113"/>
              <a:gd name="T111" fmla="*/ 165 h 16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3" h="165">
                <a:moveTo>
                  <a:pt x="38" y="10"/>
                </a:moveTo>
                <a:lnTo>
                  <a:pt x="41" y="6"/>
                </a:lnTo>
                <a:lnTo>
                  <a:pt x="49" y="3"/>
                </a:lnTo>
                <a:lnTo>
                  <a:pt x="52" y="1"/>
                </a:lnTo>
                <a:lnTo>
                  <a:pt x="57" y="0"/>
                </a:lnTo>
                <a:lnTo>
                  <a:pt x="65" y="0"/>
                </a:lnTo>
                <a:lnTo>
                  <a:pt x="71" y="1"/>
                </a:lnTo>
                <a:lnTo>
                  <a:pt x="76" y="1"/>
                </a:lnTo>
                <a:lnTo>
                  <a:pt x="81" y="2"/>
                </a:lnTo>
                <a:lnTo>
                  <a:pt x="87" y="3"/>
                </a:lnTo>
                <a:lnTo>
                  <a:pt x="94" y="6"/>
                </a:lnTo>
                <a:lnTo>
                  <a:pt x="97" y="9"/>
                </a:lnTo>
                <a:lnTo>
                  <a:pt x="102" y="13"/>
                </a:lnTo>
                <a:lnTo>
                  <a:pt x="106" y="19"/>
                </a:lnTo>
                <a:lnTo>
                  <a:pt x="110" y="26"/>
                </a:lnTo>
                <a:lnTo>
                  <a:pt x="111" y="32"/>
                </a:lnTo>
                <a:lnTo>
                  <a:pt x="113" y="38"/>
                </a:lnTo>
                <a:lnTo>
                  <a:pt x="113" y="44"/>
                </a:lnTo>
                <a:lnTo>
                  <a:pt x="113" y="50"/>
                </a:lnTo>
                <a:lnTo>
                  <a:pt x="111" y="55"/>
                </a:lnTo>
                <a:lnTo>
                  <a:pt x="110" y="60"/>
                </a:lnTo>
                <a:lnTo>
                  <a:pt x="109" y="64"/>
                </a:lnTo>
                <a:lnTo>
                  <a:pt x="106" y="69"/>
                </a:lnTo>
                <a:lnTo>
                  <a:pt x="100" y="75"/>
                </a:lnTo>
                <a:lnTo>
                  <a:pt x="95" y="81"/>
                </a:lnTo>
                <a:lnTo>
                  <a:pt x="90" y="84"/>
                </a:lnTo>
                <a:lnTo>
                  <a:pt x="89" y="88"/>
                </a:lnTo>
                <a:lnTo>
                  <a:pt x="83" y="90"/>
                </a:lnTo>
                <a:lnTo>
                  <a:pt x="76" y="96"/>
                </a:lnTo>
                <a:lnTo>
                  <a:pt x="70" y="99"/>
                </a:lnTo>
                <a:lnTo>
                  <a:pt x="65" y="102"/>
                </a:lnTo>
                <a:lnTo>
                  <a:pt x="60" y="106"/>
                </a:lnTo>
                <a:lnTo>
                  <a:pt x="54" y="110"/>
                </a:lnTo>
                <a:lnTo>
                  <a:pt x="47" y="113"/>
                </a:lnTo>
                <a:lnTo>
                  <a:pt x="43" y="116"/>
                </a:lnTo>
                <a:lnTo>
                  <a:pt x="38" y="119"/>
                </a:lnTo>
                <a:lnTo>
                  <a:pt x="35" y="123"/>
                </a:lnTo>
                <a:lnTo>
                  <a:pt x="29" y="127"/>
                </a:lnTo>
                <a:lnTo>
                  <a:pt x="27" y="129"/>
                </a:lnTo>
                <a:lnTo>
                  <a:pt x="105" y="143"/>
                </a:lnTo>
                <a:lnTo>
                  <a:pt x="101" y="165"/>
                </a:lnTo>
                <a:lnTo>
                  <a:pt x="0" y="144"/>
                </a:lnTo>
                <a:lnTo>
                  <a:pt x="10" y="109"/>
                </a:lnTo>
                <a:lnTo>
                  <a:pt x="12" y="107"/>
                </a:lnTo>
                <a:lnTo>
                  <a:pt x="19" y="103"/>
                </a:lnTo>
                <a:lnTo>
                  <a:pt x="22" y="100"/>
                </a:lnTo>
                <a:lnTo>
                  <a:pt x="28" y="97"/>
                </a:lnTo>
                <a:lnTo>
                  <a:pt x="34" y="94"/>
                </a:lnTo>
                <a:lnTo>
                  <a:pt x="40" y="91"/>
                </a:lnTo>
                <a:lnTo>
                  <a:pt x="45" y="87"/>
                </a:lnTo>
                <a:lnTo>
                  <a:pt x="51" y="82"/>
                </a:lnTo>
                <a:lnTo>
                  <a:pt x="56" y="78"/>
                </a:lnTo>
                <a:lnTo>
                  <a:pt x="62" y="75"/>
                </a:lnTo>
                <a:lnTo>
                  <a:pt x="67" y="72"/>
                </a:lnTo>
                <a:lnTo>
                  <a:pt x="71" y="69"/>
                </a:lnTo>
                <a:lnTo>
                  <a:pt x="73" y="67"/>
                </a:lnTo>
                <a:lnTo>
                  <a:pt x="76" y="67"/>
                </a:lnTo>
                <a:lnTo>
                  <a:pt x="81" y="59"/>
                </a:lnTo>
                <a:lnTo>
                  <a:pt x="85" y="50"/>
                </a:lnTo>
                <a:lnTo>
                  <a:pt x="83" y="45"/>
                </a:lnTo>
                <a:lnTo>
                  <a:pt x="83" y="40"/>
                </a:lnTo>
                <a:lnTo>
                  <a:pt x="81" y="35"/>
                </a:lnTo>
                <a:lnTo>
                  <a:pt x="77" y="31"/>
                </a:lnTo>
                <a:lnTo>
                  <a:pt x="71" y="26"/>
                </a:lnTo>
                <a:lnTo>
                  <a:pt x="63" y="25"/>
                </a:lnTo>
                <a:lnTo>
                  <a:pt x="55" y="25"/>
                </a:lnTo>
                <a:lnTo>
                  <a:pt x="49" y="28"/>
                </a:lnTo>
                <a:lnTo>
                  <a:pt x="42" y="30"/>
                </a:lnTo>
                <a:lnTo>
                  <a:pt x="37" y="33"/>
                </a:lnTo>
                <a:lnTo>
                  <a:pt x="33" y="34"/>
                </a:lnTo>
                <a:lnTo>
                  <a:pt x="33" y="36"/>
                </a:lnTo>
                <a:lnTo>
                  <a:pt x="38" y="10"/>
                </a:lnTo>
                <a:close/>
              </a:path>
            </a:pathLst>
          </a:custGeom>
          <a:solidFill>
            <a:srgbClr val="FFFFFF"/>
          </a:solidFill>
          <a:ln w="9525">
            <a:noFill/>
            <a:round/>
            <a:headEnd/>
            <a:tailEnd/>
          </a:ln>
        </p:spPr>
        <p:txBody>
          <a:bodyPr/>
          <a:lstStyle/>
          <a:p>
            <a:endParaRPr lang="en-US"/>
          </a:p>
        </p:txBody>
      </p:sp>
      <p:sp>
        <p:nvSpPr>
          <p:cNvPr id="4102" name="Freeform 707"/>
          <p:cNvSpPr>
            <a:spLocks/>
          </p:cNvSpPr>
          <p:nvPr/>
        </p:nvSpPr>
        <p:spPr bwMode="auto">
          <a:xfrm>
            <a:off x="3937000" y="2689623"/>
            <a:ext cx="363538" cy="330994"/>
          </a:xfrm>
          <a:custGeom>
            <a:avLst/>
            <a:gdLst>
              <a:gd name="T0" fmla="*/ 212725 w 229"/>
              <a:gd name="T1" fmla="*/ 49212 h 278"/>
              <a:gd name="T2" fmla="*/ 188913 w 229"/>
              <a:gd name="T3" fmla="*/ 20637 h 278"/>
              <a:gd name="T4" fmla="*/ 158750 w 229"/>
              <a:gd name="T5" fmla="*/ 4762 h 278"/>
              <a:gd name="T6" fmla="*/ 133350 w 229"/>
              <a:gd name="T7" fmla="*/ 0 h 278"/>
              <a:gd name="T8" fmla="*/ 103188 w 229"/>
              <a:gd name="T9" fmla="*/ 3175 h 278"/>
              <a:gd name="T10" fmla="*/ 68263 w 229"/>
              <a:gd name="T11" fmla="*/ 11112 h 278"/>
              <a:gd name="T12" fmla="*/ 39688 w 229"/>
              <a:gd name="T13" fmla="*/ 33337 h 278"/>
              <a:gd name="T14" fmla="*/ 17463 w 229"/>
              <a:gd name="T15" fmla="*/ 61912 h 278"/>
              <a:gd name="T16" fmla="*/ 4763 w 229"/>
              <a:gd name="T17" fmla="*/ 95250 h 278"/>
              <a:gd name="T18" fmla="*/ 0 w 229"/>
              <a:gd name="T19" fmla="*/ 128587 h 278"/>
              <a:gd name="T20" fmla="*/ 6350 w 229"/>
              <a:gd name="T21" fmla="*/ 163512 h 278"/>
              <a:gd name="T22" fmla="*/ 20638 w 229"/>
              <a:gd name="T23" fmla="*/ 193675 h 278"/>
              <a:gd name="T24" fmla="*/ 36513 w 229"/>
              <a:gd name="T25" fmla="*/ 222250 h 278"/>
              <a:gd name="T26" fmla="*/ 52388 w 229"/>
              <a:gd name="T27" fmla="*/ 247650 h 278"/>
              <a:gd name="T28" fmla="*/ 68263 w 229"/>
              <a:gd name="T29" fmla="*/ 269875 h 278"/>
              <a:gd name="T30" fmla="*/ 85725 w 229"/>
              <a:gd name="T31" fmla="*/ 295275 h 278"/>
              <a:gd name="T32" fmla="*/ 98425 w 229"/>
              <a:gd name="T33" fmla="*/ 319087 h 278"/>
              <a:gd name="T34" fmla="*/ 98425 w 229"/>
              <a:gd name="T35" fmla="*/ 342900 h 278"/>
              <a:gd name="T36" fmla="*/ 90488 w 229"/>
              <a:gd name="T37" fmla="*/ 376237 h 278"/>
              <a:gd name="T38" fmla="*/ 71438 w 229"/>
              <a:gd name="T39" fmla="*/ 400050 h 278"/>
              <a:gd name="T40" fmla="*/ 61913 w 229"/>
              <a:gd name="T41" fmla="*/ 411163 h 278"/>
              <a:gd name="T42" fmla="*/ 103188 w 229"/>
              <a:gd name="T43" fmla="*/ 430213 h 278"/>
              <a:gd name="T44" fmla="*/ 127000 w 229"/>
              <a:gd name="T45" fmla="*/ 398462 h 278"/>
              <a:gd name="T46" fmla="*/ 152400 w 229"/>
              <a:gd name="T47" fmla="*/ 381000 h 278"/>
              <a:gd name="T48" fmla="*/ 184150 w 229"/>
              <a:gd name="T49" fmla="*/ 369887 h 278"/>
              <a:gd name="T50" fmla="*/ 217488 w 229"/>
              <a:gd name="T51" fmla="*/ 368300 h 278"/>
              <a:gd name="T52" fmla="*/ 247650 w 229"/>
              <a:gd name="T53" fmla="*/ 368300 h 278"/>
              <a:gd name="T54" fmla="*/ 280988 w 229"/>
              <a:gd name="T55" fmla="*/ 363537 h 278"/>
              <a:gd name="T56" fmla="*/ 300038 w 229"/>
              <a:gd name="T57" fmla="*/ 355600 h 278"/>
              <a:gd name="T58" fmla="*/ 323850 w 229"/>
              <a:gd name="T59" fmla="*/ 344487 h 278"/>
              <a:gd name="T60" fmla="*/ 346075 w 229"/>
              <a:gd name="T61" fmla="*/ 327025 h 278"/>
              <a:gd name="T62" fmla="*/ 363538 w 229"/>
              <a:gd name="T63" fmla="*/ 307975 h 278"/>
              <a:gd name="T64" fmla="*/ 325438 w 229"/>
              <a:gd name="T65" fmla="*/ 282575 h 278"/>
              <a:gd name="T66" fmla="*/ 303213 w 229"/>
              <a:gd name="T67" fmla="*/ 301625 h 278"/>
              <a:gd name="T68" fmla="*/ 274638 w 229"/>
              <a:gd name="T69" fmla="*/ 317500 h 278"/>
              <a:gd name="T70" fmla="*/ 250825 w 229"/>
              <a:gd name="T71" fmla="*/ 317500 h 278"/>
              <a:gd name="T72" fmla="*/ 228600 w 229"/>
              <a:gd name="T73" fmla="*/ 319087 h 278"/>
              <a:gd name="T74" fmla="*/ 193675 w 229"/>
              <a:gd name="T75" fmla="*/ 317500 h 278"/>
              <a:gd name="T76" fmla="*/ 160338 w 229"/>
              <a:gd name="T77" fmla="*/ 331787 h 278"/>
              <a:gd name="T78" fmla="*/ 142875 w 229"/>
              <a:gd name="T79" fmla="*/ 342900 h 278"/>
              <a:gd name="T80" fmla="*/ 141288 w 229"/>
              <a:gd name="T81" fmla="*/ 334962 h 278"/>
              <a:gd name="T82" fmla="*/ 128588 w 229"/>
              <a:gd name="T83" fmla="*/ 298450 h 278"/>
              <a:gd name="T84" fmla="*/ 115888 w 229"/>
              <a:gd name="T85" fmla="*/ 266700 h 278"/>
              <a:gd name="T86" fmla="*/ 101600 w 229"/>
              <a:gd name="T87" fmla="*/ 241300 h 278"/>
              <a:gd name="T88" fmla="*/ 84138 w 229"/>
              <a:gd name="T89" fmla="*/ 215900 h 278"/>
              <a:gd name="T90" fmla="*/ 68263 w 229"/>
              <a:gd name="T91" fmla="*/ 192087 h 278"/>
              <a:gd name="T92" fmla="*/ 53975 w 229"/>
              <a:gd name="T93" fmla="*/ 169862 h 278"/>
              <a:gd name="T94" fmla="*/ 44450 w 229"/>
              <a:gd name="T95" fmla="*/ 142875 h 278"/>
              <a:gd name="T96" fmla="*/ 42863 w 229"/>
              <a:gd name="T97" fmla="*/ 117475 h 278"/>
              <a:gd name="T98" fmla="*/ 44450 w 229"/>
              <a:gd name="T99" fmla="*/ 90487 h 278"/>
              <a:gd name="T100" fmla="*/ 63500 w 229"/>
              <a:gd name="T101" fmla="*/ 65087 h 278"/>
              <a:gd name="T102" fmla="*/ 96838 w 229"/>
              <a:gd name="T103" fmla="*/ 49212 h 278"/>
              <a:gd name="T104" fmla="*/ 128588 w 229"/>
              <a:gd name="T105" fmla="*/ 46037 h 278"/>
              <a:gd name="T106" fmla="*/ 161925 w 229"/>
              <a:gd name="T107" fmla="*/ 55562 h 278"/>
              <a:gd name="T108" fmla="*/ 184150 w 229"/>
              <a:gd name="T109" fmla="*/ 77787 h 278"/>
              <a:gd name="T110" fmla="*/ 223838 w 229"/>
              <a:gd name="T111" fmla="*/ 69850 h 27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9"/>
              <a:gd name="T169" fmla="*/ 0 h 278"/>
              <a:gd name="T170" fmla="*/ 229 w 229"/>
              <a:gd name="T171" fmla="*/ 278 h 27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9" h="278">
                <a:moveTo>
                  <a:pt x="141" y="44"/>
                </a:moveTo>
                <a:lnTo>
                  <a:pt x="137" y="37"/>
                </a:lnTo>
                <a:lnTo>
                  <a:pt x="134" y="31"/>
                </a:lnTo>
                <a:lnTo>
                  <a:pt x="130" y="25"/>
                </a:lnTo>
                <a:lnTo>
                  <a:pt x="127" y="21"/>
                </a:lnTo>
                <a:lnTo>
                  <a:pt x="119" y="13"/>
                </a:lnTo>
                <a:lnTo>
                  <a:pt x="111" y="8"/>
                </a:lnTo>
                <a:lnTo>
                  <a:pt x="106" y="5"/>
                </a:lnTo>
                <a:lnTo>
                  <a:pt x="100" y="3"/>
                </a:lnTo>
                <a:lnTo>
                  <a:pt x="95" y="1"/>
                </a:lnTo>
                <a:lnTo>
                  <a:pt x="90" y="1"/>
                </a:lnTo>
                <a:lnTo>
                  <a:pt x="84" y="0"/>
                </a:lnTo>
                <a:lnTo>
                  <a:pt x="78" y="0"/>
                </a:lnTo>
                <a:lnTo>
                  <a:pt x="71" y="0"/>
                </a:lnTo>
                <a:lnTo>
                  <a:pt x="65" y="2"/>
                </a:lnTo>
                <a:lnTo>
                  <a:pt x="57" y="2"/>
                </a:lnTo>
                <a:lnTo>
                  <a:pt x="50" y="5"/>
                </a:lnTo>
                <a:lnTo>
                  <a:pt x="43" y="7"/>
                </a:lnTo>
                <a:lnTo>
                  <a:pt x="37" y="12"/>
                </a:lnTo>
                <a:lnTo>
                  <a:pt x="31" y="15"/>
                </a:lnTo>
                <a:lnTo>
                  <a:pt x="25" y="21"/>
                </a:lnTo>
                <a:lnTo>
                  <a:pt x="20" y="27"/>
                </a:lnTo>
                <a:lnTo>
                  <a:pt x="16" y="33"/>
                </a:lnTo>
                <a:lnTo>
                  <a:pt x="11" y="39"/>
                </a:lnTo>
                <a:lnTo>
                  <a:pt x="8" y="46"/>
                </a:lnTo>
                <a:lnTo>
                  <a:pt x="5" y="52"/>
                </a:lnTo>
                <a:lnTo>
                  <a:pt x="3" y="60"/>
                </a:lnTo>
                <a:lnTo>
                  <a:pt x="1" y="67"/>
                </a:lnTo>
                <a:lnTo>
                  <a:pt x="1" y="74"/>
                </a:lnTo>
                <a:lnTo>
                  <a:pt x="0" y="81"/>
                </a:lnTo>
                <a:lnTo>
                  <a:pt x="2" y="89"/>
                </a:lnTo>
                <a:lnTo>
                  <a:pt x="2" y="95"/>
                </a:lnTo>
                <a:lnTo>
                  <a:pt x="4" y="103"/>
                </a:lnTo>
                <a:lnTo>
                  <a:pt x="7" y="109"/>
                </a:lnTo>
                <a:lnTo>
                  <a:pt x="10" y="116"/>
                </a:lnTo>
                <a:lnTo>
                  <a:pt x="13" y="122"/>
                </a:lnTo>
                <a:lnTo>
                  <a:pt x="16" y="128"/>
                </a:lnTo>
                <a:lnTo>
                  <a:pt x="19" y="134"/>
                </a:lnTo>
                <a:lnTo>
                  <a:pt x="23" y="140"/>
                </a:lnTo>
                <a:lnTo>
                  <a:pt x="26" y="145"/>
                </a:lnTo>
                <a:lnTo>
                  <a:pt x="29" y="151"/>
                </a:lnTo>
                <a:lnTo>
                  <a:pt x="33" y="156"/>
                </a:lnTo>
                <a:lnTo>
                  <a:pt x="37" y="161"/>
                </a:lnTo>
                <a:lnTo>
                  <a:pt x="40" y="165"/>
                </a:lnTo>
                <a:lnTo>
                  <a:pt x="43" y="170"/>
                </a:lnTo>
                <a:lnTo>
                  <a:pt x="46" y="175"/>
                </a:lnTo>
                <a:lnTo>
                  <a:pt x="50" y="180"/>
                </a:lnTo>
                <a:lnTo>
                  <a:pt x="54" y="186"/>
                </a:lnTo>
                <a:lnTo>
                  <a:pt x="57" y="192"/>
                </a:lnTo>
                <a:lnTo>
                  <a:pt x="59" y="196"/>
                </a:lnTo>
                <a:lnTo>
                  <a:pt x="62" y="201"/>
                </a:lnTo>
                <a:lnTo>
                  <a:pt x="62" y="205"/>
                </a:lnTo>
                <a:lnTo>
                  <a:pt x="62" y="211"/>
                </a:lnTo>
                <a:lnTo>
                  <a:pt x="62" y="216"/>
                </a:lnTo>
                <a:lnTo>
                  <a:pt x="62" y="223"/>
                </a:lnTo>
                <a:lnTo>
                  <a:pt x="59" y="230"/>
                </a:lnTo>
                <a:lnTo>
                  <a:pt x="57" y="237"/>
                </a:lnTo>
                <a:lnTo>
                  <a:pt x="53" y="242"/>
                </a:lnTo>
                <a:lnTo>
                  <a:pt x="49" y="248"/>
                </a:lnTo>
                <a:lnTo>
                  <a:pt x="45" y="252"/>
                </a:lnTo>
                <a:lnTo>
                  <a:pt x="42" y="256"/>
                </a:lnTo>
                <a:lnTo>
                  <a:pt x="39" y="258"/>
                </a:lnTo>
                <a:lnTo>
                  <a:pt x="39" y="259"/>
                </a:lnTo>
                <a:lnTo>
                  <a:pt x="62" y="278"/>
                </a:lnTo>
                <a:lnTo>
                  <a:pt x="62" y="276"/>
                </a:lnTo>
                <a:lnTo>
                  <a:pt x="65" y="271"/>
                </a:lnTo>
                <a:lnTo>
                  <a:pt x="70" y="263"/>
                </a:lnTo>
                <a:lnTo>
                  <a:pt x="77" y="256"/>
                </a:lnTo>
                <a:lnTo>
                  <a:pt x="80" y="251"/>
                </a:lnTo>
                <a:lnTo>
                  <a:pt x="85" y="247"/>
                </a:lnTo>
                <a:lnTo>
                  <a:pt x="90" y="243"/>
                </a:lnTo>
                <a:lnTo>
                  <a:pt x="96" y="240"/>
                </a:lnTo>
                <a:lnTo>
                  <a:pt x="102" y="237"/>
                </a:lnTo>
                <a:lnTo>
                  <a:pt x="109" y="235"/>
                </a:lnTo>
                <a:lnTo>
                  <a:pt x="116" y="233"/>
                </a:lnTo>
                <a:lnTo>
                  <a:pt x="124" y="233"/>
                </a:lnTo>
                <a:lnTo>
                  <a:pt x="130" y="232"/>
                </a:lnTo>
                <a:lnTo>
                  <a:pt x="137" y="232"/>
                </a:lnTo>
                <a:lnTo>
                  <a:pt x="142" y="232"/>
                </a:lnTo>
                <a:lnTo>
                  <a:pt x="148" y="232"/>
                </a:lnTo>
                <a:lnTo>
                  <a:pt x="156" y="232"/>
                </a:lnTo>
                <a:lnTo>
                  <a:pt x="164" y="232"/>
                </a:lnTo>
                <a:lnTo>
                  <a:pt x="170" y="230"/>
                </a:lnTo>
                <a:lnTo>
                  <a:pt x="177" y="229"/>
                </a:lnTo>
                <a:lnTo>
                  <a:pt x="180" y="227"/>
                </a:lnTo>
                <a:lnTo>
                  <a:pt x="184" y="226"/>
                </a:lnTo>
                <a:lnTo>
                  <a:pt x="189" y="224"/>
                </a:lnTo>
                <a:lnTo>
                  <a:pt x="195" y="223"/>
                </a:lnTo>
                <a:lnTo>
                  <a:pt x="199" y="220"/>
                </a:lnTo>
                <a:lnTo>
                  <a:pt x="204" y="217"/>
                </a:lnTo>
                <a:lnTo>
                  <a:pt x="207" y="214"/>
                </a:lnTo>
                <a:lnTo>
                  <a:pt x="211" y="212"/>
                </a:lnTo>
                <a:lnTo>
                  <a:pt x="218" y="206"/>
                </a:lnTo>
                <a:lnTo>
                  <a:pt x="223" y="203"/>
                </a:lnTo>
                <a:lnTo>
                  <a:pt x="227" y="196"/>
                </a:lnTo>
                <a:lnTo>
                  <a:pt x="229" y="194"/>
                </a:lnTo>
                <a:lnTo>
                  <a:pt x="209" y="175"/>
                </a:lnTo>
                <a:lnTo>
                  <a:pt x="207" y="175"/>
                </a:lnTo>
                <a:lnTo>
                  <a:pt x="205" y="178"/>
                </a:lnTo>
                <a:lnTo>
                  <a:pt x="201" y="181"/>
                </a:lnTo>
                <a:lnTo>
                  <a:pt x="197" y="186"/>
                </a:lnTo>
                <a:lnTo>
                  <a:pt x="191" y="190"/>
                </a:lnTo>
                <a:lnTo>
                  <a:pt x="185" y="194"/>
                </a:lnTo>
                <a:lnTo>
                  <a:pt x="179" y="197"/>
                </a:lnTo>
                <a:lnTo>
                  <a:pt x="173" y="200"/>
                </a:lnTo>
                <a:lnTo>
                  <a:pt x="167" y="200"/>
                </a:lnTo>
                <a:lnTo>
                  <a:pt x="162" y="200"/>
                </a:lnTo>
                <a:lnTo>
                  <a:pt x="158" y="200"/>
                </a:lnTo>
                <a:lnTo>
                  <a:pt x="154" y="201"/>
                </a:lnTo>
                <a:lnTo>
                  <a:pt x="149" y="201"/>
                </a:lnTo>
                <a:lnTo>
                  <a:pt x="144" y="201"/>
                </a:lnTo>
                <a:lnTo>
                  <a:pt x="137" y="201"/>
                </a:lnTo>
                <a:lnTo>
                  <a:pt x="131" y="201"/>
                </a:lnTo>
                <a:lnTo>
                  <a:pt x="122" y="200"/>
                </a:lnTo>
                <a:lnTo>
                  <a:pt x="115" y="202"/>
                </a:lnTo>
                <a:lnTo>
                  <a:pt x="108" y="205"/>
                </a:lnTo>
                <a:lnTo>
                  <a:pt x="101" y="209"/>
                </a:lnTo>
                <a:lnTo>
                  <a:pt x="95" y="211"/>
                </a:lnTo>
                <a:lnTo>
                  <a:pt x="92" y="214"/>
                </a:lnTo>
                <a:lnTo>
                  <a:pt x="90" y="216"/>
                </a:lnTo>
                <a:lnTo>
                  <a:pt x="90" y="217"/>
                </a:lnTo>
                <a:lnTo>
                  <a:pt x="89" y="215"/>
                </a:lnTo>
                <a:lnTo>
                  <a:pt x="89" y="211"/>
                </a:lnTo>
                <a:lnTo>
                  <a:pt x="87" y="204"/>
                </a:lnTo>
                <a:lnTo>
                  <a:pt x="85" y="197"/>
                </a:lnTo>
                <a:lnTo>
                  <a:pt x="81" y="188"/>
                </a:lnTo>
                <a:lnTo>
                  <a:pt x="78" y="179"/>
                </a:lnTo>
                <a:lnTo>
                  <a:pt x="75" y="173"/>
                </a:lnTo>
                <a:lnTo>
                  <a:pt x="73" y="168"/>
                </a:lnTo>
                <a:lnTo>
                  <a:pt x="70" y="163"/>
                </a:lnTo>
                <a:lnTo>
                  <a:pt x="68" y="158"/>
                </a:lnTo>
                <a:lnTo>
                  <a:pt x="64" y="152"/>
                </a:lnTo>
                <a:lnTo>
                  <a:pt x="60" y="146"/>
                </a:lnTo>
                <a:lnTo>
                  <a:pt x="56" y="141"/>
                </a:lnTo>
                <a:lnTo>
                  <a:pt x="53" y="136"/>
                </a:lnTo>
                <a:lnTo>
                  <a:pt x="49" y="131"/>
                </a:lnTo>
                <a:lnTo>
                  <a:pt x="46" y="126"/>
                </a:lnTo>
                <a:lnTo>
                  <a:pt x="43" y="121"/>
                </a:lnTo>
                <a:lnTo>
                  <a:pt x="40" y="117"/>
                </a:lnTo>
                <a:lnTo>
                  <a:pt x="37" y="111"/>
                </a:lnTo>
                <a:lnTo>
                  <a:pt x="34" y="107"/>
                </a:lnTo>
                <a:lnTo>
                  <a:pt x="31" y="101"/>
                </a:lnTo>
                <a:lnTo>
                  <a:pt x="30" y="96"/>
                </a:lnTo>
                <a:lnTo>
                  <a:pt x="28" y="90"/>
                </a:lnTo>
                <a:lnTo>
                  <a:pt x="27" y="85"/>
                </a:lnTo>
                <a:lnTo>
                  <a:pt x="27" y="79"/>
                </a:lnTo>
                <a:lnTo>
                  <a:pt x="27" y="74"/>
                </a:lnTo>
                <a:lnTo>
                  <a:pt x="27" y="68"/>
                </a:lnTo>
                <a:lnTo>
                  <a:pt x="27" y="62"/>
                </a:lnTo>
                <a:lnTo>
                  <a:pt x="28" y="57"/>
                </a:lnTo>
                <a:lnTo>
                  <a:pt x="30" y="54"/>
                </a:lnTo>
                <a:lnTo>
                  <a:pt x="34" y="46"/>
                </a:lnTo>
                <a:lnTo>
                  <a:pt x="40" y="41"/>
                </a:lnTo>
                <a:lnTo>
                  <a:pt x="46" y="36"/>
                </a:lnTo>
                <a:lnTo>
                  <a:pt x="54" y="34"/>
                </a:lnTo>
                <a:lnTo>
                  <a:pt x="61" y="31"/>
                </a:lnTo>
                <a:lnTo>
                  <a:pt x="69" y="30"/>
                </a:lnTo>
                <a:lnTo>
                  <a:pt x="75" y="28"/>
                </a:lnTo>
                <a:lnTo>
                  <a:pt x="81" y="29"/>
                </a:lnTo>
                <a:lnTo>
                  <a:pt x="87" y="29"/>
                </a:lnTo>
                <a:lnTo>
                  <a:pt x="93" y="31"/>
                </a:lnTo>
                <a:lnTo>
                  <a:pt x="102" y="35"/>
                </a:lnTo>
                <a:lnTo>
                  <a:pt x="109" y="40"/>
                </a:lnTo>
                <a:lnTo>
                  <a:pt x="112" y="44"/>
                </a:lnTo>
                <a:lnTo>
                  <a:pt x="116" y="49"/>
                </a:lnTo>
                <a:lnTo>
                  <a:pt x="118" y="53"/>
                </a:lnTo>
                <a:lnTo>
                  <a:pt x="119" y="55"/>
                </a:lnTo>
                <a:lnTo>
                  <a:pt x="141" y="44"/>
                </a:lnTo>
                <a:close/>
              </a:path>
            </a:pathLst>
          </a:custGeom>
          <a:solidFill>
            <a:srgbClr val="FFFFFF"/>
          </a:solidFill>
          <a:ln w="9525">
            <a:noFill/>
            <a:round/>
            <a:headEnd/>
            <a:tailEnd/>
          </a:ln>
        </p:spPr>
        <p:txBody>
          <a:bodyPr/>
          <a:lstStyle/>
          <a:p>
            <a:endParaRPr lang="en-US"/>
          </a:p>
        </p:txBody>
      </p:sp>
      <p:sp>
        <p:nvSpPr>
          <p:cNvPr id="4103" name="Freeform 708"/>
          <p:cNvSpPr>
            <a:spLocks/>
          </p:cNvSpPr>
          <p:nvPr/>
        </p:nvSpPr>
        <p:spPr bwMode="auto">
          <a:xfrm>
            <a:off x="3913188" y="2817019"/>
            <a:ext cx="165100" cy="77391"/>
          </a:xfrm>
          <a:custGeom>
            <a:avLst/>
            <a:gdLst>
              <a:gd name="T0" fmla="*/ 0 w 104"/>
              <a:gd name="T1" fmla="*/ 71438 h 65"/>
              <a:gd name="T2" fmla="*/ 157163 w 104"/>
              <a:gd name="T3" fmla="*/ 0 h 65"/>
              <a:gd name="T4" fmla="*/ 165100 w 104"/>
              <a:gd name="T5" fmla="*/ 31750 h 65"/>
              <a:gd name="T6" fmla="*/ 7938 w 104"/>
              <a:gd name="T7" fmla="*/ 103188 h 65"/>
              <a:gd name="T8" fmla="*/ 0 w 104"/>
              <a:gd name="T9" fmla="*/ 71438 h 65"/>
              <a:gd name="T10" fmla="*/ 0 w 104"/>
              <a:gd name="T11" fmla="*/ 71438 h 65"/>
              <a:gd name="T12" fmla="*/ 0 60000 65536"/>
              <a:gd name="T13" fmla="*/ 0 60000 65536"/>
              <a:gd name="T14" fmla="*/ 0 60000 65536"/>
              <a:gd name="T15" fmla="*/ 0 60000 65536"/>
              <a:gd name="T16" fmla="*/ 0 60000 65536"/>
              <a:gd name="T17" fmla="*/ 0 60000 65536"/>
              <a:gd name="T18" fmla="*/ 0 w 104"/>
              <a:gd name="T19" fmla="*/ 0 h 65"/>
              <a:gd name="T20" fmla="*/ 104 w 104"/>
              <a:gd name="T21" fmla="*/ 65 h 65"/>
            </a:gdLst>
            <a:ahLst/>
            <a:cxnLst>
              <a:cxn ang="T12">
                <a:pos x="T0" y="T1"/>
              </a:cxn>
              <a:cxn ang="T13">
                <a:pos x="T2" y="T3"/>
              </a:cxn>
              <a:cxn ang="T14">
                <a:pos x="T4" y="T5"/>
              </a:cxn>
              <a:cxn ang="T15">
                <a:pos x="T6" y="T7"/>
              </a:cxn>
              <a:cxn ang="T16">
                <a:pos x="T8" y="T9"/>
              </a:cxn>
              <a:cxn ang="T17">
                <a:pos x="T10" y="T11"/>
              </a:cxn>
            </a:cxnLst>
            <a:rect l="T18" t="T19" r="T20" b="T21"/>
            <a:pathLst>
              <a:path w="104" h="65">
                <a:moveTo>
                  <a:pt x="0" y="45"/>
                </a:moveTo>
                <a:lnTo>
                  <a:pt x="99" y="0"/>
                </a:lnTo>
                <a:lnTo>
                  <a:pt x="104" y="20"/>
                </a:lnTo>
                <a:lnTo>
                  <a:pt x="5" y="65"/>
                </a:lnTo>
                <a:lnTo>
                  <a:pt x="0" y="45"/>
                </a:lnTo>
                <a:close/>
              </a:path>
            </a:pathLst>
          </a:custGeom>
          <a:solidFill>
            <a:srgbClr val="FFFFFF"/>
          </a:solidFill>
          <a:ln w="9525">
            <a:noFill/>
            <a:round/>
            <a:headEnd/>
            <a:tailEnd/>
          </a:ln>
        </p:spPr>
        <p:txBody>
          <a:bodyPr/>
          <a:lstStyle/>
          <a:p>
            <a:endParaRPr lang="en-US"/>
          </a:p>
        </p:txBody>
      </p:sp>
      <p:sp>
        <p:nvSpPr>
          <p:cNvPr id="4104" name="Freeform 715"/>
          <p:cNvSpPr>
            <a:spLocks/>
          </p:cNvSpPr>
          <p:nvPr/>
        </p:nvSpPr>
        <p:spPr bwMode="auto">
          <a:xfrm>
            <a:off x="4595814" y="1765697"/>
            <a:ext cx="388937" cy="398859"/>
          </a:xfrm>
          <a:custGeom>
            <a:avLst/>
            <a:gdLst>
              <a:gd name="T0" fmla="*/ 339725 w 245"/>
              <a:gd name="T1" fmla="*/ 0 h 335"/>
              <a:gd name="T2" fmla="*/ 0 w 245"/>
              <a:gd name="T3" fmla="*/ 501650 h 335"/>
              <a:gd name="T4" fmla="*/ 47625 w 245"/>
              <a:gd name="T5" fmla="*/ 531812 h 335"/>
              <a:gd name="T6" fmla="*/ 388937 w 245"/>
              <a:gd name="T7" fmla="*/ 36512 h 335"/>
              <a:gd name="T8" fmla="*/ 339725 w 245"/>
              <a:gd name="T9" fmla="*/ 0 h 335"/>
              <a:gd name="T10" fmla="*/ 339725 w 245"/>
              <a:gd name="T11" fmla="*/ 0 h 335"/>
              <a:gd name="T12" fmla="*/ 0 60000 65536"/>
              <a:gd name="T13" fmla="*/ 0 60000 65536"/>
              <a:gd name="T14" fmla="*/ 0 60000 65536"/>
              <a:gd name="T15" fmla="*/ 0 60000 65536"/>
              <a:gd name="T16" fmla="*/ 0 60000 65536"/>
              <a:gd name="T17" fmla="*/ 0 60000 65536"/>
              <a:gd name="T18" fmla="*/ 0 w 245"/>
              <a:gd name="T19" fmla="*/ 0 h 335"/>
              <a:gd name="T20" fmla="*/ 245 w 245"/>
              <a:gd name="T21" fmla="*/ 335 h 335"/>
            </a:gdLst>
            <a:ahLst/>
            <a:cxnLst>
              <a:cxn ang="T12">
                <a:pos x="T0" y="T1"/>
              </a:cxn>
              <a:cxn ang="T13">
                <a:pos x="T2" y="T3"/>
              </a:cxn>
              <a:cxn ang="T14">
                <a:pos x="T4" y="T5"/>
              </a:cxn>
              <a:cxn ang="T15">
                <a:pos x="T6" y="T7"/>
              </a:cxn>
              <a:cxn ang="T16">
                <a:pos x="T8" y="T9"/>
              </a:cxn>
              <a:cxn ang="T17">
                <a:pos x="T10" y="T11"/>
              </a:cxn>
            </a:cxnLst>
            <a:rect l="T18" t="T19" r="T20" b="T21"/>
            <a:pathLst>
              <a:path w="245" h="335">
                <a:moveTo>
                  <a:pt x="214" y="0"/>
                </a:moveTo>
                <a:lnTo>
                  <a:pt x="0" y="316"/>
                </a:lnTo>
                <a:lnTo>
                  <a:pt x="30" y="335"/>
                </a:lnTo>
                <a:lnTo>
                  <a:pt x="245" y="23"/>
                </a:lnTo>
                <a:lnTo>
                  <a:pt x="214" y="0"/>
                </a:lnTo>
                <a:close/>
              </a:path>
            </a:pathLst>
          </a:custGeom>
          <a:solidFill>
            <a:srgbClr val="FFFFFF"/>
          </a:solidFill>
          <a:ln w="9525">
            <a:noFill/>
            <a:round/>
            <a:headEnd/>
            <a:tailEnd/>
          </a:ln>
        </p:spPr>
        <p:txBody>
          <a:bodyPr/>
          <a:lstStyle/>
          <a:p>
            <a:endParaRPr lang="en-US"/>
          </a:p>
        </p:txBody>
      </p:sp>
      <p:sp>
        <p:nvSpPr>
          <p:cNvPr id="4105" name="Freeform 716"/>
          <p:cNvSpPr>
            <a:spLocks/>
          </p:cNvSpPr>
          <p:nvPr/>
        </p:nvSpPr>
        <p:spPr bwMode="auto">
          <a:xfrm>
            <a:off x="4586288" y="1796654"/>
            <a:ext cx="417512" cy="345281"/>
          </a:xfrm>
          <a:custGeom>
            <a:avLst/>
            <a:gdLst>
              <a:gd name="T0" fmla="*/ 355600 w 263"/>
              <a:gd name="T1" fmla="*/ 104775 h 290"/>
              <a:gd name="T2" fmla="*/ 314325 w 263"/>
              <a:gd name="T3" fmla="*/ 74612 h 290"/>
              <a:gd name="T4" fmla="*/ 279400 w 263"/>
              <a:gd name="T5" fmla="*/ 63500 h 290"/>
              <a:gd name="T6" fmla="*/ 242887 w 263"/>
              <a:gd name="T7" fmla="*/ 60325 h 290"/>
              <a:gd name="T8" fmla="*/ 217487 w 263"/>
              <a:gd name="T9" fmla="*/ 73025 h 290"/>
              <a:gd name="T10" fmla="*/ 195262 w 263"/>
              <a:gd name="T11" fmla="*/ 98425 h 290"/>
              <a:gd name="T12" fmla="*/ 188912 w 263"/>
              <a:gd name="T13" fmla="*/ 134937 h 290"/>
              <a:gd name="T14" fmla="*/ 195262 w 263"/>
              <a:gd name="T15" fmla="*/ 166687 h 290"/>
              <a:gd name="T16" fmla="*/ 217487 w 263"/>
              <a:gd name="T17" fmla="*/ 192087 h 290"/>
              <a:gd name="T18" fmla="*/ 241300 w 263"/>
              <a:gd name="T19" fmla="*/ 217488 h 290"/>
              <a:gd name="T20" fmla="*/ 265112 w 263"/>
              <a:gd name="T21" fmla="*/ 246062 h 290"/>
              <a:gd name="T22" fmla="*/ 279400 w 263"/>
              <a:gd name="T23" fmla="*/ 276225 h 290"/>
              <a:gd name="T24" fmla="*/ 282575 w 263"/>
              <a:gd name="T25" fmla="*/ 315912 h 290"/>
              <a:gd name="T26" fmla="*/ 273050 w 263"/>
              <a:gd name="T27" fmla="*/ 352425 h 290"/>
              <a:gd name="T28" fmla="*/ 257175 w 263"/>
              <a:gd name="T29" fmla="*/ 396875 h 290"/>
              <a:gd name="T30" fmla="*/ 227012 w 263"/>
              <a:gd name="T31" fmla="*/ 430213 h 290"/>
              <a:gd name="T32" fmla="*/ 195262 w 263"/>
              <a:gd name="T33" fmla="*/ 452438 h 290"/>
              <a:gd name="T34" fmla="*/ 158750 w 263"/>
              <a:gd name="T35" fmla="*/ 458788 h 290"/>
              <a:gd name="T36" fmla="*/ 123825 w 263"/>
              <a:gd name="T37" fmla="*/ 454025 h 290"/>
              <a:gd name="T38" fmla="*/ 90487 w 263"/>
              <a:gd name="T39" fmla="*/ 442913 h 290"/>
              <a:gd name="T40" fmla="*/ 60325 w 263"/>
              <a:gd name="T41" fmla="*/ 425450 h 290"/>
              <a:gd name="T42" fmla="*/ 33337 w 263"/>
              <a:gd name="T43" fmla="*/ 406400 h 290"/>
              <a:gd name="T44" fmla="*/ 6350 w 263"/>
              <a:gd name="T45" fmla="*/ 381000 h 290"/>
              <a:gd name="T46" fmla="*/ 39687 w 263"/>
              <a:gd name="T47" fmla="*/ 333375 h 290"/>
              <a:gd name="T48" fmla="*/ 55562 w 263"/>
              <a:gd name="T49" fmla="*/ 347662 h 290"/>
              <a:gd name="T50" fmla="*/ 80962 w 263"/>
              <a:gd name="T51" fmla="*/ 366712 h 290"/>
              <a:gd name="T52" fmla="*/ 109537 w 263"/>
              <a:gd name="T53" fmla="*/ 384175 h 290"/>
              <a:gd name="T54" fmla="*/ 138112 w 263"/>
              <a:gd name="T55" fmla="*/ 398462 h 290"/>
              <a:gd name="T56" fmla="*/ 163512 w 263"/>
              <a:gd name="T57" fmla="*/ 398462 h 290"/>
              <a:gd name="T58" fmla="*/ 185737 w 263"/>
              <a:gd name="T59" fmla="*/ 385762 h 290"/>
              <a:gd name="T60" fmla="*/ 203200 w 263"/>
              <a:gd name="T61" fmla="*/ 360362 h 290"/>
              <a:gd name="T62" fmla="*/ 217487 w 263"/>
              <a:gd name="T63" fmla="*/ 331787 h 290"/>
              <a:gd name="T64" fmla="*/ 219075 w 263"/>
              <a:gd name="T65" fmla="*/ 301625 h 290"/>
              <a:gd name="T66" fmla="*/ 209550 w 263"/>
              <a:gd name="T67" fmla="*/ 276225 h 290"/>
              <a:gd name="T68" fmla="*/ 185737 w 263"/>
              <a:gd name="T69" fmla="*/ 249237 h 290"/>
              <a:gd name="T70" fmla="*/ 163512 w 263"/>
              <a:gd name="T71" fmla="*/ 222250 h 290"/>
              <a:gd name="T72" fmla="*/ 141287 w 263"/>
              <a:gd name="T73" fmla="*/ 190500 h 290"/>
              <a:gd name="T74" fmla="*/ 127000 w 263"/>
              <a:gd name="T75" fmla="*/ 157162 h 290"/>
              <a:gd name="T76" fmla="*/ 123825 w 263"/>
              <a:gd name="T77" fmla="*/ 122237 h 290"/>
              <a:gd name="T78" fmla="*/ 133350 w 263"/>
              <a:gd name="T79" fmla="*/ 85725 h 290"/>
              <a:gd name="T80" fmla="*/ 152400 w 263"/>
              <a:gd name="T81" fmla="*/ 52388 h 290"/>
              <a:gd name="T82" fmla="*/ 180975 w 263"/>
              <a:gd name="T83" fmla="*/ 26988 h 290"/>
              <a:gd name="T84" fmla="*/ 211137 w 263"/>
              <a:gd name="T85" fmla="*/ 7937 h 290"/>
              <a:gd name="T86" fmla="*/ 252412 w 263"/>
              <a:gd name="T87" fmla="*/ 0 h 290"/>
              <a:gd name="T88" fmla="*/ 295275 w 263"/>
              <a:gd name="T89" fmla="*/ 4762 h 290"/>
              <a:gd name="T90" fmla="*/ 336550 w 263"/>
              <a:gd name="T91" fmla="*/ 19050 h 290"/>
              <a:gd name="T92" fmla="*/ 368299 w 263"/>
              <a:gd name="T93" fmla="*/ 34925 h 290"/>
              <a:gd name="T94" fmla="*/ 395287 w 263"/>
              <a:gd name="T95" fmla="*/ 53975 h 290"/>
              <a:gd name="T96" fmla="*/ 414337 w 263"/>
              <a:gd name="T97" fmla="*/ 71437 h 290"/>
              <a:gd name="T98" fmla="*/ 377824 w 263"/>
              <a:gd name="T99" fmla="*/ 127000 h 2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3"/>
              <a:gd name="T151" fmla="*/ 0 h 290"/>
              <a:gd name="T152" fmla="*/ 263 w 263"/>
              <a:gd name="T153" fmla="*/ 290 h 29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3" h="290">
                <a:moveTo>
                  <a:pt x="238" y="80"/>
                </a:moveTo>
                <a:lnTo>
                  <a:pt x="231" y="73"/>
                </a:lnTo>
                <a:lnTo>
                  <a:pt x="224" y="66"/>
                </a:lnTo>
                <a:lnTo>
                  <a:pt x="215" y="59"/>
                </a:lnTo>
                <a:lnTo>
                  <a:pt x="207" y="53"/>
                </a:lnTo>
                <a:lnTo>
                  <a:pt x="198" y="47"/>
                </a:lnTo>
                <a:lnTo>
                  <a:pt x="190" y="44"/>
                </a:lnTo>
                <a:lnTo>
                  <a:pt x="182" y="41"/>
                </a:lnTo>
                <a:lnTo>
                  <a:pt x="176" y="40"/>
                </a:lnTo>
                <a:lnTo>
                  <a:pt x="167" y="38"/>
                </a:lnTo>
                <a:lnTo>
                  <a:pt x="161" y="38"/>
                </a:lnTo>
                <a:lnTo>
                  <a:pt x="153" y="38"/>
                </a:lnTo>
                <a:lnTo>
                  <a:pt x="148" y="41"/>
                </a:lnTo>
                <a:lnTo>
                  <a:pt x="142" y="42"/>
                </a:lnTo>
                <a:lnTo>
                  <a:pt x="137" y="46"/>
                </a:lnTo>
                <a:lnTo>
                  <a:pt x="132" y="49"/>
                </a:lnTo>
                <a:lnTo>
                  <a:pt x="128" y="54"/>
                </a:lnTo>
                <a:lnTo>
                  <a:pt x="123" y="62"/>
                </a:lnTo>
                <a:lnTo>
                  <a:pt x="120" y="74"/>
                </a:lnTo>
                <a:lnTo>
                  <a:pt x="118" y="79"/>
                </a:lnTo>
                <a:lnTo>
                  <a:pt x="119" y="85"/>
                </a:lnTo>
                <a:lnTo>
                  <a:pt x="119" y="91"/>
                </a:lnTo>
                <a:lnTo>
                  <a:pt x="121" y="97"/>
                </a:lnTo>
                <a:lnTo>
                  <a:pt x="123" y="105"/>
                </a:lnTo>
                <a:lnTo>
                  <a:pt x="130" y="113"/>
                </a:lnTo>
                <a:lnTo>
                  <a:pt x="133" y="117"/>
                </a:lnTo>
                <a:lnTo>
                  <a:pt x="137" y="121"/>
                </a:lnTo>
                <a:lnTo>
                  <a:pt x="141" y="125"/>
                </a:lnTo>
                <a:lnTo>
                  <a:pt x="146" y="130"/>
                </a:lnTo>
                <a:lnTo>
                  <a:pt x="152" y="137"/>
                </a:lnTo>
                <a:lnTo>
                  <a:pt x="161" y="146"/>
                </a:lnTo>
                <a:lnTo>
                  <a:pt x="163" y="150"/>
                </a:lnTo>
                <a:lnTo>
                  <a:pt x="167" y="155"/>
                </a:lnTo>
                <a:lnTo>
                  <a:pt x="171" y="160"/>
                </a:lnTo>
                <a:lnTo>
                  <a:pt x="173" y="166"/>
                </a:lnTo>
                <a:lnTo>
                  <a:pt x="176" y="174"/>
                </a:lnTo>
                <a:lnTo>
                  <a:pt x="177" y="183"/>
                </a:lnTo>
                <a:lnTo>
                  <a:pt x="177" y="191"/>
                </a:lnTo>
                <a:lnTo>
                  <a:pt x="178" y="199"/>
                </a:lnTo>
                <a:lnTo>
                  <a:pt x="176" y="206"/>
                </a:lnTo>
                <a:lnTo>
                  <a:pt x="176" y="214"/>
                </a:lnTo>
                <a:lnTo>
                  <a:pt x="172" y="222"/>
                </a:lnTo>
                <a:lnTo>
                  <a:pt x="171" y="231"/>
                </a:lnTo>
                <a:lnTo>
                  <a:pt x="166" y="241"/>
                </a:lnTo>
                <a:lnTo>
                  <a:pt x="162" y="250"/>
                </a:lnTo>
                <a:lnTo>
                  <a:pt x="156" y="258"/>
                </a:lnTo>
                <a:lnTo>
                  <a:pt x="149" y="266"/>
                </a:lnTo>
                <a:lnTo>
                  <a:pt x="143" y="271"/>
                </a:lnTo>
                <a:lnTo>
                  <a:pt x="137" y="277"/>
                </a:lnTo>
                <a:lnTo>
                  <a:pt x="128" y="281"/>
                </a:lnTo>
                <a:lnTo>
                  <a:pt x="123" y="285"/>
                </a:lnTo>
                <a:lnTo>
                  <a:pt x="115" y="286"/>
                </a:lnTo>
                <a:lnTo>
                  <a:pt x="108" y="289"/>
                </a:lnTo>
                <a:lnTo>
                  <a:pt x="100" y="289"/>
                </a:lnTo>
                <a:lnTo>
                  <a:pt x="93" y="290"/>
                </a:lnTo>
                <a:lnTo>
                  <a:pt x="85" y="287"/>
                </a:lnTo>
                <a:lnTo>
                  <a:pt x="78" y="286"/>
                </a:lnTo>
                <a:lnTo>
                  <a:pt x="70" y="284"/>
                </a:lnTo>
                <a:lnTo>
                  <a:pt x="64" y="283"/>
                </a:lnTo>
                <a:lnTo>
                  <a:pt x="57" y="279"/>
                </a:lnTo>
                <a:lnTo>
                  <a:pt x="50" y="276"/>
                </a:lnTo>
                <a:lnTo>
                  <a:pt x="44" y="272"/>
                </a:lnTo>
                <a:lnTo>
                  <a:pt x="38" y="268"/>
                </a:lnTo>
                <a:lnTo>
                  <a:pt x="32" y="264"/>
                </a:lnTo>
                <a:lnTo>
                  <a:pt x="27" y="260"/>
                </a:lnTo>
                <a:lnTo>
                  <a:pt x="21" y="256"/>
                </a:lnTo>
                <a:lnTo>
                  <a:pt x="18" y="253"/>
                </a:lnTo>
                <a:lnTo>
                  <a:pt x="9" y="245"/>
                </a:lnTo>
                <a:lnTo>
                  <a:pt x="4" y="240"/>
                </a:lnTo>
                <a:lnTo>
                  <a:pt x="0" y="236"/>
                </a:lnTo>
                <a:lnTo>
                  <a:pt x="0" y="235"/>
                </a:lnTo>
                <a:lnTo>
                  <a:pt x="25" y="210"/>
                </a:lnTo>
                <a:lnTo>
                  <a:pt x="26" y="211"/>
                </a:lnTo>
                <a:lnTo>
                  <a:pt x="32" y="216"/>
                </a:lnTo>
                <a:lnTo>
                  <a:pt x="35" y="219"/>
                </a:lnTo>
                <a:lnTo>
                  <a:pt x="40" y="223"/>
                </a:lnTo>
                <a:lnTo>
                  <a:pt x="45" y="226"/>
                </a:lnTo>
                <a:lnTo>
                  <a:pt x="51" y="231"/>
                </a:lnTo>
                <a:lnTo>
                  <a:pt x="57" y="234"/>
                </a:lnTo>
                <a:lnTo>
                  <a:pt x="63" y="238"/>
                </a:lnTo>
                <a:lnTo>
                  <a:pt x="69" y="242"/>
                </a:lnTo>
                <a:lnTo>
                  <a:pt x="75" y="246"/>
                </a:lnTo>
                <a:lnTo>
                  <a:pt x="81" y="248"/>
                </a:lnTo>
                <a:lnTo>
                  <a:pt x="87" y="251"/>
                </a:lnTo>
                <a:lnTo>
                  <a:pt x="93" y="252"/>
                </a:lnTo>
                <a:lnTo>
                  <a:pt x="99" y="253"/>
                </a:lnTo>
                <a:lnTo>
                  <a:pt x="103" y="251"/>
                </a:lnTo>
                <a:lnTo>
                  <a:pt x="108" y="249"/>
                </a:lnTo>
                <a:lnTo>
                  <a:pt x="112" y="246"/>
                </a:lnTo>
                <a:lnTo>
                  <a:pt x="117" y="243"/>
                </a:lnTo>
                <a:lnTo>
                  <a:pt x="121" y="238"/>
                </a:lnTo>
                <a:lnTo>
                  <a:pt x="125" y="233"/>
                </a:lnTo>
                <a:lnTo>
                  <a:pt x="128" y="227"/>
                </a:lnTo>
                <a:lnTo>
                  <a:pt x="132" y="222"/>
                </a:lnTo>
                <a:lnTo>
                  <a:pt x="133" y="215"/>
                </a:lnTo>
                <a:lnTo>
                  <a:pt x="137" y="209"/>
                </a:lnTo>
                <a:lnTo>
                  <a:pt x="138" y="203"/>
                </a:lnTo>
                <a:lnTo>
                  <a:pt x="138" y="197"/>
                </a:lnTo>
                <a:lnTo>
                  <a:pt x="138" y="190"/>
                </a:lnTo>
                <a:lnTo>
                  <a:pt x="138" y="184"/>
                </a:lnTo>
                <a:lnTo>
                  <a:pt x="133" y="179"/>
                </a:lnTo>
                <a:lnTo>
                  <a:pt x="132" y="174"/>
                </a:lnTo>
                <a:lnTo>
                  <a:pt x="127" y="168"/>
                </a:lnTo>
                <a:lnTo>
                  <a:pt x="122" y="163"/>
                </a:lnTo>
                <a:lnTo>
                  <a:pt x="117" y="157"/>
                </a:lnTo>
                <a:lnTo>
                  <a:pt x="113" y="152"/>
                </a:lnTo>
                <a:lnTo>
                  <a:pt x="107" y="146"/>
                </a:lnTo>
                <a:lnTo>
                  <a:pt x="103" y="140"/>
                </a:lnTo>
                <a:lnTo>
                  <a:pt x="98" y="134"/>
                </a:lnTo>
                <a:lnTo>
                  <a:pt x="94" y="128"/>
                </a:lnTo>
                <a:lnTo>
                  <a:pt x="89" y="120"/>
                </a:lnTo>
                <a:lnTo>
                  <a:pt x="85" y="113"/>
                </a:lnTo>
                <a:lnTo>
                  <a:pt x="82" y="106"/>
                </a:lnTo>
                <a:lnTo>
                  <a:pt x="80" y="99"/>
                </a:lnTo>
                <a:lnTo>
                  <a:pt x="78" y="91"/>
                </a:lnTo>
                <a:lnTo>
                  <a:pt x="78" y="84"/>
                </a:lnTo>
                <a:lnTo>
                  <a:pt x="78" y="77"/>
                </a:lnTo>
                <a:lnTo>
                  <a:pt x="80" y="70"/>
                </a:lnTo>
                <a:lnTo>
                  <a:pt x="81" y="61"/>
                </a:lnTo>
                <a:lnTo>
                  <a:pt x="84" y="54"/>
                </a:lnTo>
                <a:lnTo>
                  <a:pt x="87" y="46"/>
                </a:lnTo>
                <a:lnTo>
                  <a:pt x="92" y="40"/>
                </a:lnTo>
                <a:lnTo>
                  <a:pt x="96" y="33"/>
                </a:lnTo>
                <a:lnTo>
                  <a:pt x="101" y="27"/>
                </a:lnTo>
                <a:lnTo>
                  <a:pt x="107" y="21"/>
                </a:lnTo>
                <a:lnTo>
                  <a:pt x="114" y="17"/>
                </a:lnTo>
                <a:lnTo>
                  <a:pt x="120" y="12"/>
                </a:lnTo>
                <a:lnTo>
                  <a:pt x="127" y="8"/>
                </a:lnTo>
                <a:lnTo>
                  <a:pt x="133" y="5"/>
                </a:lnTo>
                <a:lnTo>
                  <a:pt x="143" y="3"/>
                </a:lnTo>
                <a:lnTo>
                  <a:pt x="151" y="0"/>
                </a:lnTo>
                <a:lnTo>
                  <a:pt x="159" y="0"/>
                </a:lnTo>
                <a:lnTo>
                  <a:pt x="168" y="0"/>
                </a:lnTo>
                <a:lnTo>
                  <a:pt x="178" y="2"/>
                </a:lnTo>
                <a:lnTo>
                  <a:pt x="186" y="3"/>
                </a:lnTo>
                <a:lnTo>
                  <a:pt x="195" y="5"/>
                </a:lnTo>
                <a:lnTo>
                  <a:pt x="203" y="8"/>
                </a:lnTo>
                <a:lnTo>
                  <a:pt x="212" y="12"/>
                </a:lnTo>
                <a:lnTo>
                  <a:pt x="219" y="15"/>
                </a:lnTo>
                <a:lnTo>
                  <a:pt x="226" y="19"/>
                </a:lnTo>
                <a:lnTo>
                  <a:pt x="232" y="22"/>
                </a:lnTo>
                <a:lnTo>
                  <a:pt x="239" y="27"/>
                </a:lnTo>
                <a:lnTo>
                  <a:pt x="243" y="30"/>
                </a:lnTo>
                <a:lnTo>
                  <a:pt x="249" y="34"/>
                </a:lnTo>
                <a:lnTo>
                  <a:pt x="252" y="37"/>
                </a:lnTo>
                <a:lnTo>
                  <a:pt x="256" y="40"/>
                </a:lnTo>
                <a:lnTo>
                  <a:pt x="261" y="45"/>
                </a:lnTo>
                <a:lnTo>
                  <a:pt x="263" y="47"/>
                </a:lnTo>
                <a:lnTo>
                  <a:pt x="238" y="80"/>
                </a:lnTo>
                <a:close/>
              </a:path>
            </a:pathLst>
          </a:custGeom>
          <a:solidFill>
            <a:srgbClr val="FFFFFF"/>
          </a:solidFill>
          <a:ln w="9525">
            <a:noFill/>
            <a:round/>
            <a:headEnd/>
            <a:tailEnd/>
          </a:ln>
        </p:spPr>
        <p:txBody>
          <a:bodyPr/>
          <a:lstStyle/>
          <a:p>
            <a:endParaRPr lang="en-US"/>
          </a:p>
        </p:txBody>
      </p:sp>
      <p:sp>
        <p:nvSpPr>
          <p:cNvPr id="4106" name="Freeform 718"/>
          <p:cNvSpPr>
            <a:spLocks/>
          </p:cNvSpPr>
          <p:nvPr/>
        </p:nvSpPr>
        <p:spPr bwMode="auto">
          <a:xfrm>
            <a:off x="3917951" y="1100137"/>
            <a:ext cx="53975" cy="263129"/>
          </a:xfrm>
          <a:custGeom>
            <a:avLst/>
            <a:gdLst>
              <a:gd name="T0" fmla="*/ 23812 w 34"/>
              <a:gd name="T1" fmla="*/ 0 h 221"/>
              <a:gd name="T2" fmla="*/ 0 w 34"/>
              <a:gd name="T3" fmla="*/ 350838 h 221"/>
              <a:gd name="T4" fmla="*/ 36512 w 34"/>
              <a:gd name="T5" fmla="*/ 346075 h 221"/>
              <a:gd name="T6" fmla="*/ 53975 w 34"/>
              <a:gd name="T7" fmla="*/ 0 h 221"/>
              <a:gd name="T8" fmla="*/ 23812 w 34"/>
              <a:gd name="T9" fmla="*/ 0 h 221"/>
              <a:gd name="T10" fmla="*/ 23812 w 34"/>
              <a:gd name="T11" fmla="*/ 0 h 221"/>
              <a:gd name="T12" fmla="*/ 0 60000 65536"/>
              <a:gd name="T13" fmla="*/ 0 60000 65536"/>
              <a:gd name="T14" fmla="*/ 0 60000 65536"/>
              <a:gd name="T15" fmla="*/ 0 60000 65536"/>
              <a:gd name="T16" fmla="*/ 0 60000 65536"/>
              <a:gd name="T17" fmla="*/ 0 60000 65536"/>
              <a:gd name="T18" fmla="*/ 0 w 34"/>
              <a:gd name="T19" fmla="*/ 0 h 221"/>
              <a:gd name="T20" fmla="*/ 34 w 34"/>
              <a:gd name="T21" fmla="*/ 221 h 221"/>
            </a:gdLst>
            <a:ahLst/>
            <a:cxnLst>
              <a:cxn ang="T12">
                <a:pos x="T0" y="T1"/>
              </a:cxn>
              <a:cxn ang="T13">
                <a:pos x="T2" y="T3"/>
              </a:cxn>
              <a:cxn ang="T14">
                <a:pos x="T4" y="T5"/>
              </a:cxn>
              <a:cxn ang="T15">
                <a:pos x="T6" y="T7"/>
              </a:cxn>
              <a:cxn ang="T16">
                <a:pos x="T8" y="T9"/>
              </a:cxn>
              <a:cxn ang="T17">
                <a:pos x="T10" y="T11"/>
              </a:cxn>
            </a:cxnLst>
            <a:rect l="T18" t="T19" r="T20" b="T21"/>
            <a:pathLst>
              <a:path w="34" h="221">
                <a:moveTo>
                  <a:pt x="15" y="0"/>
                </a:moveTo>
                <a:lnTo>
                  <a:pt x="0" y="221"/>
                </a:lnTo>
                <a:lnTo>
                  <a:pt x="23" y="218"/>
                </a:lnTo>
                <a:lnTo>
                  <a:pt x="34" y="0"/>
                </a:lnTo>
                <a:lnTo>
                  <a:pt x="15" y="0"/>
                </a:lnTo>
                <a:close/>
              </a:path>
            </a:pathLst>
          </a:custGeom>
          <a:solidFill>
            <a:srgbClr val="FFFFFF"/>
          </a:solidFill>
          <a:ln w="9525">
            <a:noFill/>
            <a:round/>
            <a:headEnd/>
            <a:tailEnd/>
          </a:ln>
        </p:spPr>
        <p:txBody>
          <a:bodyPr/>
          <a:lstStyle/>
          <a:p>
            <a:endParaRPr lang="en-US"/>
          </a:p>
        </p:txBody>
      </p:sp>
      <p:sp>
        <p:nvSpPr>
          <p:cNvPr id="4107" name="Freeform 722"/>
          <p:cNvSpPr>
            <a:spLocks/>
          </p:cNvSpPr>
          <p:nvPr/>
        </p:nvSpPr>
        <p:spPr bwMode="auto">
          <a:xfrm>
            <a:off x="5838825" y="1454944"/>
            <a:ext cx="622300" cy="983456"/>
          </a:xfrm>
          <a:custGeom>
            <a:avLst/>
            <a:gdLst>
              <a:gd name="T0" fmla="*/ 0 w 392"/>
              <a:gd name="T1" fmla="*/ 484188 h 826"/>
              <a:gd name="T2" fmla="*/ 328612 w 392"/>
              <a:gd name="T3" fmla="*/ 0 h 826"/>
              <a:gd name="T4" fmla="*/ 604838 w 392"/>
              <a:gd name="T5" fmla="*/ 482600 h 826"/>
              <a:gd name="T6" fmla="*/ 622300 w 392"/>
              <a:gd name="T7" fmla="*/ 1309688 h 826"/>
              <a:gd name="T8" fmla="*/ 588963 w 392"/>
              <a:gd name="T9" fmla="*/ 1311275 h 826"/>
              <a:gd name="T10" fmla="*/ 576263 w 392"/>
              <a:gd name="T11" fmla="*/ 492125 h 826"/>
              <a:gd name="T12" fmla="*/ 327025 w 392"/>
              <a:gd name="T13" fmla="*/ 60325 h 826"/>
              <a:gd name="T14" fmla="*/ 36513 w 392"/>
              <a:gd name="T15" fmla="*/ 484188 h 826"/>
              <a:gd name="T16" fmla="*/ 0 w 392"/>
              <a:gd name="T17" fmla="*/ 484188 h 826"/>
              <a:gd name="T18" fmla="*/ 0 w 392"/>
              <a:gd name="T19" fmla="*/ 484188 h 8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2"/>
              <a:gd name="T31" fmla="*/ 0 h 826"/>
              <a:gd name="T32" fmla="*/ 392 w 392"/>
              <a:gd name="T33" fmla="*/ 826 h 8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2" h="826">
                <a:moveTo>
                  <a:pt x="0" y="305"/>
                </a:moveTo>
                <a:lnTo>
                  <a:pt x="207" y="0"/>
                </a:lnTo>
                <a:lnTo>
                  <a:pt x="381" y="304"/>
                </a:lnTo>
                <a:lnTo>
                  <a:pt x="392" y="825"/>
                </a:lnTo>
                <a:lnTo>
                  <a:pt x="371" y="826"/>
                </a:lnTo>
                <a:lnTo>
                  <a:pt x="363" y="310"/>
                </a:lnTo>
                <a:lnTo>
                  <a:pt x="206" y="38"/>
                </a:lnTo>
                <a:lnTo>
                  <a:pt x="23" y="305"/>
                </a:lnTo>
                <a:lnTo>
                  <a:pt x="0" y="305"/>
                </a:lnTo>
                <a:close/>
              </a:path>
            </a:pathLst>
          </a:custGeom>
          <a:solidFill>
            <a:srgbClr val="FFFFFF"/>
          </a:solidFill>
          <a:ln w="9525">
            <a:noFill/>
            <a:round/>
            <a:headEnd/>
            <a:tailEnd/>
          </a:ln>
        </p:spPr>
        <p:txBody>
          <a:bodyPr/>
          <a:lstStyle/>
          <a:p>
            <a:endParaRPr lang="en-US"/>
          </a:p>
        </p:txBody>
      </p:sp>
      <p:sp>
        <p:nvSpPr>
          <p:cNvPr id="4108" name="Freeform 728"/>
          <p:cNvSpPr>
            <a:spLocks/>
          </p:cNvSpPr>
          <p:nvPr/>
        </p:nvSpPr>
        <p:spPr bwMode="auto">
          <a:xfrm>
            <a:off x="2138364" y="2641998"/>
            <a:ext cx="623887" cy="35719"/>
          </a:xfrm>
          <a:custGeom>
            <a:avLst/>
            <a:gdLst>
              <a:gd name="T0" fmla="*/ 0 w 393"/>
              <a:gd name="T1" fmla="*/ 1588 h 30"/>
              <a:gd name="T2" fmla="*/ 622300 w 393"/>
              <a:gd name="T3" fmla="*/ 0 h 30"/>
              <a:gd name="T4" fmla="*/ 623887 w 393"/>
              <a:gd name="T5" fmla="*/ 42863 h 30"/>
              <a:gd name="T6" fmla="*/ 4762 w 393"/>
              <a:gd name="T7" fmla="*/ 47625 h 30"/>
              <a:gd name="T8" fmla="*/ 0 w 393"/>
              <a:gd name="T9" fmla="*/ 1588 h 30"/>
              <a:gd name="T10" fmla="*/ 0 w 393"/>
              <a:gd name="T11" fmla="*/ 1588 h 30"/>
              <a:gd name="T12" fmla="*/ 0 60000 65536"/>
              <a:gd name="T13" fmla="*/ 0 60000 65536"/>
              <a:gd name="T14" fmla="*/ 0 60000 65536"/>
              <a:gd name="T15" fmla="*/ 0 60000 65536"/>
              <a:gd name="T16" fmla="*/ 0 60000 65536"/>
              <a:gd name="T17" fmla="*/ 0 60000 65536"/>
              <a:gd name="T18" fmla="*/ 0 w 393"/>
              <a:gd name="T19" fmla="*/ 0 h 30"/>
              <a:gd name="T20" fmla="*/ 393 w 393"/>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93" h="30">
                <a:moveTo>
                  <a:pt x="0" y="1"/>
                </a:moveTo>
                <a:lnTo>
                  <a:pt x="392" y="0"/>
                </a:lnTo>
                <a:lnTo>
                  <a:pt x="393" y="27"/>
                </a:lnTo>
                <a:lnTo>
                  <a:pt x="3" y="30"/>
                </a:lnTo>
                <a:lnTo>
                  <a:pt x="0" y="1"/>
                </a:lnTo>
                <a:close/>
              </a:path>
            </a:pathLst>
          </a:custGeom>
          <a:solidFill>
            <a:srgbClr val="FFFFFF"/>
          </a:solidFill>
          <a:ln w="9525">
            <a:noFill/>
            <a:round/>
            <a:headEnd/>
            <a:tailEnd/>
          </a:ln>
        </p:spPr>
        <p:txBody>
          <a:bodyPr/>
          <a:lstStyle/>
          <a:p>
            <a:endParaRPr lang="en-US"/>
          </a:p>
        </p:txBody>
      </p:sp>
      <p:sp>
        <p:nvSpPr>
          <p:cNvPr id="4109" name="Freeform 729"/>
          <p:cNvSpPr>
            <a:spLocks/>
          </p:cNvSpPr>
          <p:nvPr/>
        </p:nvSpPr>
        <p:spPr bwMode="auto">
          <a:xfrm>
            <a:off x="2146301" y="2776538"/>
            <a:ext cx="633413" cy="41672"/>
          </a:xfrm>
          <a:custGeom>
            <a:avLst/>
            <a:gdLst>
              <a:gd name="T0" fmla="*/ 0 w 399"/>
              <a:gd name="T1" fmla="*/ 0 h 35"/>
              <a:gd name="T2" fmla="*/ 633413 w 399"/>
              <a:gd name="T3" fmla="*/ 0 h 35"/>
              <a:gd name="T4" fmla="*/ 633413 w 399"/>
              <a:gd name="T5" fmla="*/ 41275 h 35"/>
              <a:gd name="T6" fmla="*/ 1588 w 399"/>
              <a:gd name="T7" fmla="*/ 55563 h 35"/>
              <a:gd name="T8" fmla="*/ 0 w 399"/>
              <a:gd name="T9" fmla="*/ 0 h 35"/>
              <a:gd name="T10" fmla="*/ 0 w 399"/>
              <a:gd name="T11" fmla="*/ 0 h 35"/>
              <a:gd name="T12" fmla="*/ 0 60000 65536"/>
              <a:gd name="T13" fmla="*/ 0 60000 65536"/>
              <a:gd name="T14" fmla="*/ 0 60000 65536"/>
              <a:gd name="T15" fmla="*/ 0 60000 65536"/>
              <a:gd name="T16" fmla="*/ 0 60000 65536"/>
              <a:gd name="T17" fmla="*/ 0 60000 65536"/>
              <a:gd name="T18" fmla="*/ 0 w 399"/>
              <a:gd name="T19" fmla="*/ 0 h 35"/>
              <a:gd name="T20" fmla="*/ 399 w 399"/>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99" h="35">
                <a:moveTo>
                  <a:pt x="0" y="0"/>
                </a:moveTo>
                <a:lnTo>
                  <a:pt x="399" y="0"/>
                </a:lnTo>
                <a:lnTo>
                  <a:pt x="399" y="26"/>
                </a:lnTo>
                <a:lnTo>
                  <a:pt x="1" y="35"/>
                </a:lnTo>
                <a:lnTo>
                  <a:pt x="0" y="0"/>
                </a:lnTo>
                <a:close/>
              </a:path>
            </a:pathLst>
          </a:custGeom>
          <a:solidFill>
            <a:srgbClr val="FFFFFF"/>
          </a:solidFill>
          <a:ln w="9525">
            <a:noFill/>
            <a:round/>
            <a:headEnd/>
            <a:tailEnd/>
          </a:ln>
        </p:spPr>
        <p:txBody>
          <a:bodyPr/>
          <a:lstStyle/>
          <a:p>
            <a:endParaRPr lang="en-US"/>
          </a:p>
        </p:txBody>
      </p:sp>
      <p:sp>
        <p:nvSpPr>
          <p:cNvPr id="4110" name="Freeform 745"/>
          <p:cNvSpPr>
            <a:spLocks/>
          </p:cNvSpPr>
          <p:nvPr/>
        </p:nvSpPr>
        <p:spPr bwMode="auto">
          <a:xfrm>
            <a:off x="2130426" y="1298973"/>
            <a:ext cx="239713" cy="20240"/>
          </a:xfrm>
          <a:custGeom>
            <a:avLst/>
            <a:gdLst>
              <a:gd name="T0" fmla="*/ 3175 w 151"/>
              <a:gd name="T1" fmla="*/ 7937 h 17"/>
              <a:gd name="T2" fmla="*/ 6350 w 151"/>
              <a:gd name="T3" fmla="*/ 6350 h 17"/>
              <a:gd name="T4" fmla="*/ 14288 w 151"/>
              <a:gd name="T5" fmla="*/ 4762 h 17"/>
              <a:gd name="T6" fmla="*/ 25400 w 151"/>
              <a:gd name="T7" fmla="*/ 4762 h 17"/>
              <a:gd name="T8" fmla="*/ 41275 w 151"/>
              <a:gd name="T9" fmla="*/ 4762 h 17"/>
              <a:gd name="T10" fmla="*/ 49213 w 151"/>
              <a:gd name="T11" fmla="*/ 3175 h 17"/>
              <a:gd name="T12" fmla="*/ 60325 w 151"/>
              <a:gd name="T13" fmla="*/ 3175 h 17"/>
              <a:gd name="T14" fmla="*/ 69850 w 151"/>
              <a:gd name="T15" fmla="*/ 1587 h 17"/>
              <a:gd name="T16" fmla="*/ 80963 w 151"/>
              <a:gd name="T17" fmla="*/ 1587 h 17"/>
              <a:gd name="T18" fmla="*/ 90488 w 151"/>
              <a:gd name="T19" fmla="*/ 1587 h 17"/>
              <a:gd name="T20" fmla="*/ 101600 w 151"/>
              <a:gd name="T21" fmla="*/ 1587 h 17"/>
              <a:gd name="T22" fmla="*/ 111125 w 151"/>
              <a:gd name="T23" fmla="*/ 1587 h 17"/>
              <a:gd name="T24" fmla="*/ 123825 w 151"/>
              <a:gd name="T25" fmla="*/ 1587 h 17"/>
              <a:gd name="T26" fmla="*/ 133350 w 151"/>
              <a:gd name="T27" fmla="*/ 0 h 17"/>
              <a:gd name="T28" fmla="*/ 144463 w 151"/>
              <a:gd name="T29" fmla="*/ 0 h 17"/>
              <a:gd name="T30" fmla="*/ 153988 w 151"/>
              <a:gd name="T31" fmla="*/ 0 h 17"/>
              <a:gd name="T32" fmla="*/ 165100 w 151"/>
              <a:gd name="T33" fmla="*/ 0 h 17"/>
              <a:gd name="T34" fmla="*/ 173038 w 151"/>
              <a:gd name="T35" fmla="*/ 0 h 17"/>
              <a:gd name="T36" fmla="*/ 182563 w 151"/>
              <a:gd name="T37" fmla="*/ 0 h 17"/>
              <a:gd name="T38" fmla="*/ 192088 w 151"/>
              <a:gd name="T39" fmla="*/ 0 h 17"/>
              <a:gd name="T40" fmla="*/ 201613 w 151"/>
              <a:gd name="T41" fmla="*/ 0 h 17"/>
              <a:gd name="T42" fmla="*/ 215900 w 151"/>
              <a:gd name="T43" fmla="*/ 0 h 17"/>
              <a:gd name="T44" fmla="*/ 228600 w 151"/>
              <a:gd name="T45" fmla="*/ 0 h 17"/>
              <a:gd name="T46" fmla="*/ 236538 w 151"/>
              <a:gd name="T47" fmla="*/ 0 h 17"/>
              <a:gd name="T48" fmla="*/ 239713 w 151"/>
              <a:gd name="T49" fmla="*/ 0 h 17"/>
              <a:gd name="T50" fmla="*/ 239713 w 151"/>
              <a:gd name="T51" fmla="*/ 23812 h 17"/>
              <a:gd name="T52" fmla="*/ 0 w 151"/>
              <a:gd name="T53" fmla="*/ 26987 h 17"/>
              <a:gd name="T54" fmla="*/ 3175 w 151"/>
              <a:gd name="T55" fmla="*/ 7937 h 17"/>
              <a:gd name="T56" fmla="*/ 3175 w 151"/>
              <a:gd name="T57" fmla="*/ 7937 h 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51"/>
              <a:gd name="T88" fmla="*/ 0 h 17"/>
              <a:gd name="T89" fmla="*/ 151 w 151"/>
              <a:gd name="T90" fmla="*/ 17 h 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51" h="17">
                <a:moveTo>
                  <a:pt x="2" y="5"/>
                </a:moveTo>
                <a:lnTo>
                  <a:pt x="4" y="4"/>
                </a:lnTo>
                <a:lnTo>
                  <a:pt x="9" y="3"/>
                </a:lnTo>
                <a:lnTo>
                  <a:pt x="16" y="3"/>
                </a:lnTo>
                <a:lnTo>
                  <a:pt x="26" y="3"/>
                </a:lnTo>
                <a:lnTo>
                  <a:pt x="31" y="2"/>
                </a:lnTo>
                <a:lnTo>
                  <a:pt x="38" y="2"/>
                </a:lnTo>
                <a:lnTo>
                  <a:pt x="44" y="1"/>
                </a:lnTo>
                <a:lnTo>
                  <a:pt x="51" y="1"/>
                </a:lnTo>
                <a:lnTo>
                  <a:pt x="57" y="1"/>
                </a:lnTo>
                <a:lnTo>
                  <a:pt x="64" y="1"/>
                </a:lnTo>
                <a:lnTo>
                  <a:pt x="70" y="1"/>
                </a:lnTo>
                <a:lnTo>
                  <a:pt x="78" y="1"/>
                </a:lnTo>
                <a:lnTo>
                  <a:pt x="84" y="0"/>
                </a:lnTo>
                <a:lnTo>
                  <a:pt x="91" y="0"/>
                </a:lnTo>
                <a:lnTo>
                  <a:pt x="97" y="0"/>
                </a:lnTo>
                <a:lnTo>
                  <a:pt x="104" y="0"/>
                </a:lnTo>
                <a:lnTo>
                  <a:pt x="109" y="0"/>
                </a:lnTo>
                <a:lnTo>
                  <a:pt x="115" y="0"/>
                </a:lnTo>
                <a:lnTo>
                  <a:pt x="121" y="0"/>
                </a:lnTo>
                <a:lnTo>
                  <a:pt x="127" y="0"/>
                </a:lnTo>
                <a:lnTo>
                  <a:pt x="136" y="0"/>
                </a:lnTo>
                <a:lnTo>
                  <a:pt x="144" y="0"/>
                </a:lnTo>
                <a:lnTo>
                  <a:pt x="149" y="0"/>
                </a:lnTo>
                <a:lnTo>
                  <a:pt x="151" y="0"/>
                </a:lnTo>
                <a:lnTo>
                  <a:pt x="151" y="15"/>
                </a:lnTo>
                <a:lnTo>
                  <a:pt x="0" y="17"/>
                </a:lnTo>
                <a:lnTo>
                  <a:pt x="2" y="5"/>
                </a:lnTo>
                <a:close/>
              </a:path>
            </a:pathLst>
          </a:custGeom>
          <a:solidFill>
            <a:srgbClr val="FFFFFF"/>
          </a:solidFill>
          <a:ln w="9525">
            <a:noFill/>
            <a:round/>
            <a:headEnd/>
            <a:tailEnd/>
          </a:ln>
        </p:spPr>
        <p:txBody>
          <a:bodyPr/>
          <a:lstStyle/>
          <a:p>
            <a:endParaRPr lang="en-US"/>
          </a:p>
        </p:txBody>
      </p:sp>
      <p:sp>
        <p:nvSpPr>
          <p:cNvPr id="4111" name="Freeform 750"/>
          <p:cNvSpPr>
            <a:spLocks/>
          </p:cNvSpPr>
          <p:nvPr/>
        </p:nvSpPr>
        <p:spPr bwMode="auto">
          <a:xfrm>
            <a:off x="1951039" y="1657350"/>
            <a:ext cx="612775" cy="25004"/>
          </a:xfrm>
          <a:custGeom>
            <a:avLst/>
            <a:gdLst>
              <a:gd name="T0" fmla="*/ 0 w 386"/>
              <a:gd name="T1" fmla="*/ 1588 h 21"/>
              <a:gd name="T2" fmla="*/ 611188 w 386"/>
              <a:gd name="T3" fmla="*/ 0 h 21"/>
              <a:gd name="T4" fmla="*/ 612775 w 386"/>
              <a:gd name="T5" fmla="*/ 33338 h 21"/>
              <a:gd name="T6" fmla="*/ 0 w 386"/>
              <a:gd name="T7" fmla="*/ 30163 h 21"/>
              <a:gd name="T8" fmla="*/ 0 w 386"/>
              <a:gd name="T9" fmla="*/ 1588 h 21"/>
              <a:gd name="T10" fmla="*/ 0 w 386"/>
              <a:gd name="T11" fmla="*/ 1588 h 21"/>
              <a:gd name="T12" fmla="*/ 0 60000 65536"/>
              <a:gd name="T13" fmla="*/ 0 60000 65536"/>
              <a:gd name="T14" fmla="*/ 0 60000 65536"/>
              <a:gd name="T15" fmla="*/ 0 60000 65536"/>
              <a:gd name="T16" fmla="*/ 0 60000 65536"/>
              <a:gd name="T17" fmla="*/ 0 60000 65536"/>
              <a:gd name="T18" fmla="*/ 0 w 386"/>
              <a:gd name="T19" fmla="*/ 0 h 21"/>
              <a:gd name="T20" fmla="*/ 386 w 386"/>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386" h="21">
                <a:moveTo>
                  <a:pt x="0" y="1"/>
                </a:moveTo>
                <a:lnTo>
                  <a:pt x="385" y="0"/>
                </a:lnTo>
                <a:lnTo>
                  <a:pt x="386" y="21"/>
                </a:lnTo>
                <a:lnTo>
                  <a:pt x="0" y="19"/>
                </a:lnTo>
                <a:lnTo>
                  <a:pt x="0" y="1"/>
                </a:lnTo>
                <a:close/>
              </a:path>
            </a:pathLst>
          </a:custGeom>
          <a:solidFill>
            <a:srgbClr val="FFFFFF"/>
          </a:solidFill>
          <a:ln w="9525">
            <a:noFill/>
            <a:round/>
            <a:headEnd/>
            <a:tailEnd/>
          </a:ln>
        </p:spPr>
        <p:txBody>
          <a:bodyPr/>
          <a:lstStyle/>
          <a:p>
            <a:endParaRPr lang="en-US"/>
          </a:p>
        </p:txBody>
      </p:sp>
      <p:sp>
        <p:nvSpPr>
          <p:cNvPr id="4112" name="Freeform 751"/>
          <p:cNvSpPr>
            <a:spLocks/>
          </p:cNvSpPr>
          <p:nvPr/>
        </p:nvSpPr>
        <p:spPr bwMode="auto">
          <a:xfrm>
            <a:off x="1947864" y="1763316"/>
            <a:ext cx="612775" cy="25003"/>
          </a:xfrm>
          <a:custGeom>
            <a:avLst/>
            <a:gdLst>
              <a:gd name="T0" fmla="*/ 0 w 386"/>
              <a:gd name="T1" fmla="*/ 1587 h 21"/>
              <a:gd name="T2" fmla="*/ 612775 w 386"/>
              <a:gd name="T3" fmla="*/ 0 h 21"/>
              <a:gd name="T4" fmla="*/ 612775 w 386"/>
              <a:gd name="T5" fmla="*/ 33337 h 21"/>
              <a:gd name="T6" fmla="*/ 1588 w 386"/>
              <a:gd name="T7" fmla="*/ 30162 h 21"/>
              <a:gd name="T8" fmla="*/ 0 w 386"/>
              <a:gd name="T9" fmla="*/ 1587 h 21"/>
              <a:gd name="T10" fmla="*/ 0 w 386"/>
              <a:gd name="T11" fmla="*/ 1587 h 21"/>
              <a:gd name="T12" fmla="*/ 0 60000 65536"/>
              <a:gd name="T13" fmla="*/ 0 60000 65536"/>
              <a:gd name="T14" fmla="*/ 0 60000 65536"/>
              <a:gd name="T15" fmla="*/ 0 60000 65536"/>
              <a:gd name="T16" fmla="*/ 0 60000 65536"/>
              <a:gd name="T17" fmla="*/ 0 60000 65536"/>
              <a:gd name="T18" fmla="*/ 0 w 386"/>
              <a:gd name="T19" fmla="*/ 0 h 21"/>
              <a:gd name="T20" fmla="*/ 386 w 386"/>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386" h="21">
                <a:moveTo>
                  <a:pt x="0" y="1"/>
                </a:moveTo>
                <a:lnTo>
                  <a:pt x="386" y="0"/>
                </a:lnTo>
                <a:lnTo>
                  <a:pt x="386" y="21"/>
                </a:lnTo>
                <a:lnTo>
                  <a:pt x="1" y="19"/>
                </a:lnTo>
                <a:lnTo>
                  <a:pt x="0" y="1"/>
                </a:lnTo>
                <a:close/>
              </a:path>
            </a:pathLst>
          </a:custGeom>
          <a:solidFill>
            <a:srgbClr val="FFFFFF"/>
          </a:solidFill>
          <a:ln w="9525">
            <a:noFill/>
            <a:round/>
            <a:headEnd/>
            <a:tailEnd/>
          </a:ln>
        </p:spPr>
        <p:txBody>
          <a:bodyPr/>
          <a:lstStyle/>
          <a:p>
            <a:endParaRPr lang="en-US"/>
          </a:p>
        </p:txBody>
      </p:sp>
      <p:sp>
        <p:nvSpPr>
          <p:cNvPr id="4113" name="Freeform 753"/>
          <p:cNvSpPr>
            <a:spLocks/>
          </p:cNvSpPr>
          <p:nvPr/>
        </p:nvSpPr>
        <p:spPr bwMode="auto">
          <a:xfrm>
            <a:off x="1943101" y="1974056"/>
            <a:ext cx="612775" cy="25004"/>
          </a:xfrm>
          <a:custGeom>
            <a:avLst/>
            <a:gdLst>
              <a:gd name="T0" fmla="*/ 0 w 386"/>
              <a:gd name="T1" fmla="*/ 1588 h 21"/>
              <a:gd name="T2" fmla="*/ 612775 w 386"/>
              <a:gd name="T3" fmla="*/ 0 h 21"/>
              <a:gd name="T4" fmla="*/ 612775 w 386"/>
              <a:gd name="T5" fmla="*/ 33338 h 21"/>
              <a:gd name="T6" fmla="*/ 1588 w 386"/>
              <a:gd name="T7" fmla="*/ 30163 h 21"/>
              <a:gd name="T8" fmla="*/ 0 w 386"/>
              <a:gd name="T9" fmla="*/ 1588 h 21"/>
              <a:gd name="T10" fmla="*/ 0 w 386"/>
              <a:gd name="T11" fmla="*/ 1588 h 21"/>
              <a:gd name="T12" fmla="*/ 0 60000 65536"/>
              <a:gd name="T13" fmla="*/ 0 60000 65536"/>
              <a:gd name="T14" fmla="*/ 0 60000 65536"/>
              <a:gd name="T15" fmla="*/ 0 60000 65536"/>
              <a:gd name="T16" fmla="*/ 0 60000 65536"/>
              <a:gd name="T17" fmla="*/ 0 60000 65536"/>
              <a:gd name="T18" fmla="*/ 0 w 386"/>
              <a:gd name="T19" fmla="*/ 0 h 21"/>
              <a:gd name="T20" fmla="*/ 386 w 386"/>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386" h="21">
                <a:moveTo>
                  <a:pt x="0" y="1"/>
                </a:moveTo>
                <a:lnTo>
                  <a:pt x="386" y="0"/>
                </a:lnTo>
                <a:lnTo>
                  <a:pt x="386" y="21"/>
                </a:lnTo>
                <a:lnTo>
                  <a:pt x="1" y="19"/>
                </a:lnTo>
                <a:lnTo>
                  <a:pt x="0" y="1"/>
                </a:lnTo>
                <a:close/>
              </a:path>
            </a:pathLst>
          </a:custGeom>
          <a:solidFill>
            <a:srgbClr val="FFFFFF"/>
          </a:solidFill>
          <a:ln w="9525">
            <a:noFill/>
            <a:round/>
            <a:headEnd/>
            <a:tailEnd/>
          </a:ln>
        </p:spPr>
        <p:txBody>
          <a:bodyPr/>
          <a:lstStyle/>
          <a:p>
            <a:endParaRPr lang="en-US"/>
          </a:p>
        </p:txBody>
      </p:sp>
      <p:sp>
        <p:nvSpPr>
          <p:cNvPr id="4114" name="Freeform 754"/>
          <p:cNvSpPr>
            <a:spLocks/>
          </p:cNvSpPr>
          <p:nvPr/>
        </p:nvSpPr>
        <p:spPr bwMode="auto">
          <a:xfrm>
            <a:off x="2185989" y="2214563"/>
            <a:ext cx="225425" cy="259556"/>
          </a:xfrm>
          <a:custGeom>
            <a:avLst/>
            <a:gdLst>
              <a:gd name="T0" fmla="*/ 1588 w 142"/>
              <a:gd name="T1" fmla="*/ 346075 h 218"/>
              <a:gd name="T2" fmla="*/ 0 w 142"/>
              <a:gd name="T3" fmla="*/ 66675 h 218"/>
              <a:gd name="T4" fmla="*/ 0 w 142"/>
              <a:gd name="T5" fmla="*/ 63500 h 218"/>
              <a:gd name="T6" fmla="*/ 3175 w 142"/>
              <a:gd name="T7" fmla="*/ 55563 h 218"/>
              <a:gd name="T8" fmla="*/ 9525 w 142"/>
              <a:gd name="T9" fmla="*/ 44450 h 218"/>
              <a:gd name="T10" fmla="*/ 22225 w 142"/>
              <a:gd name="T11" fmla="*/ 33338 h 218"/>
              <a:gd name="T12" fmla="*/ 26988 w 142"/>
              <a:gd name="T13" fmla="*/ 25400 h 218"/>
              <a:gd name="T14" fmla="*/ 36512 w 142"/>
              <a:gd name="T15" fmla="*/ 19050 h 218"/>
              <a:gd name="T16" fmla="*/ 44450 w 142"/>
              <a:gd name="T17" fmla="*/ 14288 h 218"/>
              <a:gd name="T18" fmla="*/ 57150 w 142"/>
              <a:gd name="T19" fmla="*/ 9525 h 218"/>
              <a:gd name="T20" fmla="*/ 66675 w 142"/>
              <a:gd name="T21" fmla="*/ 4763 h 218"/>
              <a:gd name="T22" fmla="*/ 80962 w 142"/>
              <a:gd name="T23" fmla="*/ 1588 h 218"/>
              <a:gd name="T24" fmla="*/ 87312 w 142"/>
              <a:gd name="T25" fmla="*/ 0 h 218"/>
              <a:gd name="T26" fmla="*/ 95250 w 142"/>
              <a:gd name="T27" fmla="*/ 0 h 218"/>
              <a:gd name="T28" fmla="*/ 104775 w 142"/>
              <a:gd name="T29" fmla="*/ 0 h 218"/>
              <a:gd name="T30" fmla="*/ 114300 w 142"/>
              <a:gd name="T31" fmla="*/ 0 h 218"/>
              <a:gd name="T32" fmla="*/ 128587 w 142"/>
              <a:gd name="T33" fmla="*/ 0 h 218"/>
              <a:gd name="T34" fmla="*/ 142875 w 142"/>
              <a:gd name="T35" fmla="*/ 3175 h 218"/>
              <a:gd name="T36" fmla="*/ 155575 w 142"/>
              <a:gd name="T37" fmla="*/ 6350 h 218"/>
              <a:gd name="T38" fmla="*/ 168275 w 142"/>
              <a:gd name="T39" fmla="*/ 11112 h 218"/>
              <a:gd name="T40" fmla="*/ 179387 w 142"/>
              <a:gd name="T41" fmla="*/ 15875 h 218"/>
              <a:gd name="T42" fmla="*/ 188912 w 142"/>
              <a:gd name="T43" fmla="*/ 23812 h 218"/>
              <a:gd name="T44" fmla="*/ 195262 w 142"/>
              <a:gd name="T45" fmla="*/ 30163 h 218"/>
              <a:gd name="T46" fmla="*/ 203200 w 142"/>
              <a:gd name="T47" fmla="*/ 38100 h 218"/>
              <a:gd name="T48" fmla="*/ 212725 w 142"/>
              <a:gd name="T49" fmla="*/ 50800 h 218"/>
              <a:gd name="T50" fmla="*/ 219075 w 142"/>
              <a:gd name="T51" fmla="*/ 65088 h 218"/>
              <a:gd name="T52" fmla="*/ 223838 w 142"/>
              <a:gd name="T53" fmla="*/ 73025 h 218"/>
              <a:gd name="T54" fmla="*/ 225425 w 142"/>
              <a:gd name="T55" fmla="*/ 79375 h 218"/>
              <a:gd name="T56" fmla="*/ 223838 w 142"/>
              <a:gd name="T57" fmla="*/ 346075 h 218"/>
              <a:gd name="T58" fmla="*/ 201612 w 142"/>
              <a:gd name="T59" fmla="*/ 346075 h 218"/>
              <a:gd name="T60" fmla="*/ 198437 w 142"/>
              <a:gd name="T61" fmla="*/ 82550 h 218"/>
              <a:gd name="T62" fmla="*/ 195262 w 142"/>
              <a:gd name="T63" fmla="*/ 79375 h 218"/>
              <a:gd name="T64" fmla="*/ 192087 w 142"/>
              <a:gd name="T65" fmla="*/ 71438 h 218"/>
              <a:gd name="T66" fmla="*/ 184150 w 142"/>
              <a:gd name="T67" fmla="*/ 61913 h 218"/>
              <a:gd name="T68" fmla="*/ 176212 w 142"/>
              <a:gd name="T69" fmla="*/ 53975 h 218"/>
              <a:gd name="T70" fmla="*/ 161925 w 142"/>
              <a:gd name="T71" fmla="*/ 44450 h 218"/>
              <a:gd name="T72" fmla="*/ 147637 w 142"/>
              <a:gd name="T73" fmla="*/ 36513 h 218"/>
              <a:gd name="T74" fmla="*/ 138112 w 142"/>
              <a:gd name="T75" fmla="*/ 31750 h 218"/>
              <a:gd name="T76" fmla="*/ 130175 w 142"/>
              <a:gd name="T77" fmla="*/ 30163 h 218"/>
              <a:gd name="T78" fmla="*/ 120650 w 142"/>
              <a:gd name="T79" fmla="*/ 28575 h 218"/>
              <a:gd name="T80" fmla="*/ 111125 w 142"/>
              <a:gd name="T81" fmla="*/ 28575 h 218"/>
              <a:gd name="T82" fmla="*/ 100012 w 142"/>
              <a:gd name="T83" fmla="*/ 28575 h 218"/>
              <a:gd name="T84" fmla="*/ 90487 w 142"/>
              <a:gd name="T85" fmla="*/ 28575 h 218"/>
              <a:gd name="T86" fmla="*/ 80962 w 142"/>
              <a:gd name="T87" fmla="*/ 30163 h 218"/>
              <a:gd name="T88" fmla="*/ 73025 w 142"/>
              <a:gd name="T89" fmla="*/ 33338 h 218"/>
              <a:gd name="T90" fmla="*/ 57150 w 142"/>
              <a:gd name="T91" fmla="*/ 39688 h 218"/>
              <a:gd name="T92" fmla="*/ 46037 w 142"/>
              <a:gd name="T93" fmla="*/ 49212 h 218"/>
              <a:gd name="T94" fmla="*/ 34925 w 142"/>
              <a:gd name="T95" fmla="*/ 55563 h 218"/>
              <a:gd name="T96" fmla="*/ 28575 w 142"/>
              <a:gd name="T97" fmla="*/ 63500 h 218"/>
              <a:gd name="T98" fmla="*/ 23812 w 142"/>
              <a:gd name="T99" fmla="*/ 68263 h 218"/>
              <a:gd name="T100" fmla="*/ 23812 w 142"/>
              <a:gd name="T101" fmla="*/ 71438 h 218"/>
              <a:gd name="T102" fmla="*/ 26988 w 142"/>
              <a:gd name="T103" fmla="*/ 346075 h 218"/>
              <a:gd name="T104" fmla="*/ 1588 w 142"/>
              <a:gd name="T105" fmla="*/ 346075 h 218"/>
              <a:gd name="T106" fmla="*/ 1588 w 142"/>
              <a:gd name="T107" fmla="*/ 346075 h 21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42"/>
              <a:gd name="T163" fmla="*/ 0 h 218"/>
              <a:gd name="T164" fmla="*/ 142 w 142"/>
              <a:gd name="T165" fmla="*/ 218 h 21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42" h="218">
                <a:moveTo>
                  <a:pt x="1" y="218"/>
                </a:moveTo>
                <a:lnTo>
                  <a:pt x="0" y="42"/>
                </a:lnTo>
                <a:lnTo>
                  <a:pt x="0" y="40"/>
                </a:lnTo>
                <a:lnTo>
                  <a:pt x="2" y="35"/>
                </a:lnTo>
                <a:lnTo>
                  <a:pt x="6" y="28"/>
                </a:lnTo>
                <a:lnTo>
                  <a:pt x="14" y="21"/>
                </a:lnTo>
                <a:lnTo>
                  <a:pt x="17" y="16"/>
                </a:lnTo>
                <a:lnTo>
                  <a:pt x="23" y="12"/>
                </a:lnTo>
                <a:lnTo>
                  <a:pt x="28" y="9"/>
                </a:lnTo>
                <a:lnTo>
                  <a:pt x="36" y="6"/>
                </a:lnTo>
                <a:lnTo>
                  <a:pt x="42" y="3"/>
                </a:lnTo>
                <a:lnTo>
                  <a:pt x="51" y="1"/>
                </a:lnTo>
                <a:lnTo>
                  <a:pt x="55" y="0"/>
                </a:lnTo>
                <a:lnTo>
                  <a:pt x="60" y="0"/>
                </a:lnTo>
                <a:lnTo>
                  <a:pt x="66" y="0"/>
                </a:lnTo>
                <a:lnTo>
                  <a:pt x="72" y="0"/>
                </a:lnTo>
                <a:lnTo>
                  <a:pt x="81" y="0"/>
                </a:lnTo>
                <a:lnTo>
                  <a:pt x="90" y="2"/>
                </a:lnTo>
                <a:lnTo>
                  <a:pt x="98" y="4"/>
                </a:lnTo>
                <a:lnTo>
                  <a:pt x="106" y="7"/>
                </a:lnTo>
                <a:lnTo>
                  <a:pt x="113" y="10"/>
                </a:lnTo>
                <a:lnTo>
                  <a:pt x="119" y="15"/>
                </a:lnTo>
                <a:lnTo>
                  <a:pt x="123" y="19"/>
                </a:lnTo>
                <a:lnTo>
                  <a:pt x="128" y="24"/>
                </a:lnTo>
                <a:lnTo>
                  <a:pt x="134" y="32"/>
                </a:lnTo>
                <a:lnTo>
                  <a:pt x="138" y="41"/>
                </a:lnTo>
                <a:lnTo>
                  <a:pt x="141" y="46"/>
                </a:lnTo>
                <a:lnTo>
                  <a:pt x="142" y="50"/>
                </a:lnTo>
                <a:lnTo>
                  <a:pt x="141" y="218"/>
                </a:lnTo>
                <a:lnTo>
                  <a:pt x="127" y="218"/>
                </a:lnTo>
                <a:lnTo>
                  <a:pt x="125" y="52"/>
                </a:lnTo>
                <a:lnTo>
                  <a:pt x="123" y="50"/>
                </a:lnTo>
                <a:lnTo>
                  <a:pt x="121" y="45"/>
                </a:lnTo>
                <a:lnTo>
                  <a:pt x="116" y="39"/>
                </a:lnTo>
                <a:lnTo>
                  <a:pt x="111" y="34"/>
                </a:lnTo>
                <a:lnTo>
                  <a:pt x="102" y="28"/>
                </a:lnTo>
                <a:lnTo>
                  <a:pt x="93" y="23"/>
                </a:lnTo>
                <a:lnTo>
                  <a:pt x="87" y="20"/>
                </a:lnTo>
                <a:lnTo>
                  <a:pt x="82" y="19"/>
                </a:lnTo>
                <a:lnTo>
                  <a:pt x="76" y="18"/>
                </a:lnTo>
                <a:lnTo>
                  <a:pt x="70" y="18"/>
                </a:lnTo>
                <a:lnTo>
                  <a:pt x="63" y="18"/>
                </a:lnTo>
                <a:lnTo>
                  <a:pt x="57" y="18"/>
                </a:lnTo>
                <a:lnTo>
                  <a:pt x="51" y="19"/>
                </a:lnTo>
                <a:lnTo>
                  <a:pt x="46" y="21"/>
                </a:lnTo>
                <a:lnTo>
                  <a:pt x="36" y="25"/>
                </a:lnTo>
                <a:lnTo>
                  <a:pt x="29" y="31"/>
                </a:lnTo>
                <a:lnTo>
                  <a:pt x="22" y="35"/>
                </a:lnTo>
                <a:lnTo>
                  <a:pt x="18" y="40"/>
                </a:lnTo>
                <a:lnTo>
                  <a:pt x="15" y="43"/>
                </a:lnTo>
                <a:lnTo>
                  <a:pt x="15" y="45"/>
                </a:lnTo>
                <a:lnTo>
                  <a:pt x="17" y="218"/>
                </a:lnTo>
                <a:lnTo>
                  <a:pt x="1" y="218"/>
                </a:lnTo>
                <a:close/>
              </a:path>
            </a:pathLst>
          </a:custGeom>
          <a:solidFill>
            <a:srgbClr val="FFFFFF"/>
          </a:solidFill>
          <a:ln w="9525">
            <a:noFill/>
            <a:round/>
            <a:headEnd/>
            <a:tailEnd/>
          </a:ln>
        </p:spPr>
        <p:txBody>
          <a:bodyPr/>
          <a:lstStyle/>
          <a:p>
            <a:endParaRPr lang="en-US"/>
          </a:p>
        </p:txBody>
      </p:sp>
      <p:sp>
        <p:nvSpPr>
          <p:cNvPr id="4115" name="Freeform 761"/>
          <p:cNvSpPr>
            <a:spLocks/>
          </p:cNvSpPr>
          <p:nvPr/>
        </p:nvSpPr>
        <p:spPr bwMode="auto">
          <a:xfrm>
            <a:off x="6119814" y="2933700"/>
            <a:ext cx="452437" cy="38100"/>
          </a:xfrm>
          <a:custGeom>
            <a:avLst/>
            <a:gdLst>
              <a:gd name="T0" fmla="*/ 0 w 285"/>
              <a:gd name="T1" fmla="*/ 11112 h 32"/>
              <a:gd name="T2" fmla="*/ 444500 w 285"/>
              <a:gd name="T3" fmla="*/ 0 h 32"/>
              <a:gd name="T4" fmla="*/ 452437 w 285"/>
              <a:gd name="T5" fmla="*/ 47625 h 32"/>
              <a:gd name="T6" fmla="*/ 0 w 285"/>
              <a:gd name="T7" fmla="*/ 50800 h 32"/>
              <a:gd name="T8" fmla="*/ 0 w 285"/>
              <a:gd name="T9" fmla="*/ 11112 h 32"/>
              <a:gd name="T10" fmla="*/ 0 w 285"/>
              <a:gd name="T11" fmla="*/ 11112 h 32"/>
              <a:gd name="T12" fmla="*/ 0 60000 65536"/>
              <a:gd name="T13" fmla="*/ 0 60000 65536"/>
              <a:gd name="T14" fmla="*/ 0 60000 65536"/>
              <a:gd name="T15" fmla="*/ 0 60000 65536"/>
              <a:gd name="T16" fmla="*/ 0 60000 65536"/>
              <a:gd name="T17" fmla="*/ 0 60000 65536"/>
              <a:gd name="T18" fmla="*/ 0 w 285"/>
              <a:gd name="T19" fmla="*/ 0 h 32"/>
              <a:gd name="T20" fmla="*/ 285 w 28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85" h="32">
                <a:moveTo>
                  <a:pt x="0" y="7"/>
                </a:moveTo>
                <a:lnTo>
                  <a:pt x="280" y="0"/>
                </a:lnTo>
                <a:lnTo>
                  <a:pt x="285" y="30"/>
                </a:lnTo>
                <a:lnTo>
                  <a:pt x="0" y="32"/>
                </a:lnTo>
                <a:lnTo>
                  <a:pt x="0" y="7"/>
                </a:lnTo>
                <a:close/>
              </a:path>
            </a:pathLst>
          </a:custGeom>
          <a:solidFill>
            <a:srgbClr val="FFFFFF"/>
          </a:solidFill>
          <a:ln w="9525">
            <a:noFill/>
            <a:round/>
            <a:headEnd/>
            <a:tailEnd/>
          </a:ln>
        </p:spPr>
        <p:txBody>
          <a:bodyPr/>
          <a:lstStyle/>
          <a:p>
            <a:endParaRPr lang="en-US"/>
          </a:p>
        </p:txBody>
      </p:sp>
      <p:sp>
        <p:nvSpPr>
          <p:cNvPr id="4116" name="Freeform 764"/>
          <p:cNvSpPr>
            <a:spLocks/>
          </p:cNvSpPr>
          <p:nvPr/>
        </p:nvSpPr>
        <p:spPr bwMode="auto">
          <a:xfrm>
            <a:off x="5233989" y="766762"/>
            <a:ext cx="185737" cy="139304"/>
          </a:xfrm>
          <a:custGeom>
            <a:avLst/>
            <a:gdLst>
              <a:gd name="T0" fmla="*/ 0 w 117"/>
              <a:gd name="T1" fmla="*/ 158750 h 117"/>
              <a:gd name="T2" fmla="*/ 146050 w 117"/>
              <a:gd name="T3" fmla="*/ 0 h 117"/>
              <a:gd name="T4" fmla="*/ 185737 w 117"/>
              <a:gd name="T5" fmla="*/ 34925 h 117"/>
              <a:gd name="T6" fmla="*/ 34925 w 117"/>
              <a:gd name="T7" fmla="*/ 185738 h 117"/>
              <a:gd name="T8" fmla="*/ 0 w 117"/>
              <a:gd name="T9" fmla="*/ 158750 h 117"/>
              <a:gd name="T10" fmla="*/ 0 w 117"/>
              <a:gd name="T11" fmla="*/ 158750 h 117"/>
              <a:gd name="T12" fmla="*/ 0 60000 65536"/>
              <a:gd name="T13" fmla="*/ 0 60000 65536"/>
              <a:gd name="T14" fmla="*/ 0 60000 65536"/>
              <a:gd name="T15" fmla="*/ 0 60000 65536"/>
              <a:gd name="T16" fmla="*/ 0 60000 65536"/>
              <a:gd name="T17" fmla="*/ 0 60000 65536"/>
              <a:gd name="T18" fmla="*/ 0 w 117"/>
              <a:gd name="T19" fmla="*/ 0 h 117"/>
              <a:gd name="T20" fmla="*/ 117 w 117"/>
              <a:gd name="T21" fmla="*/ 117 h 117"/>
            </a:gdLst>
            <a:ahLst/>
            <a:cxnLst>
              <a:cxn ang="T12">
                <a:pos x="T0" y="T1"/>
              </a:cxn>
              <a:cxn ang="T13">
                <a:pos x="T2" y="T3"/>
              </a:cxn>
              <a:cxn ang="T14">
                <a:pos x="T4" y="T5"/>
              </a:cxn>
              <a:cxn ang="T15">
                <a:pos x="T6" y="T7"/>
              </a:cxn>
              <a:cxn ang="T16">
                <a:pos x="T8" y="T9"/>
              </a:cxn>
              <a:cxn ang="T17">
                <a:pos x="T10" y="T11"/>
              </a:cxn>
            </a:cxnLst>
            <a:rect l="T18" t="T19" r="T20" b="T21"/>
            <a:pathLst>
              <a:path w="117" h="117">
                <a:moveTo>
                  <a:pt x="0" y="100"/>
                </a:moveTo>
                <a:lnTo>
                  <a:pt x="92" y="0"/>
                </a:lnTo>
                <a:lnTo>
                  <a:pt x="117" y="22"/>
                </a:lnTo>
                <a:lnTo>
                  <a:pt x="22" y="117"/>
                </a:lnTo>
                <a:lnTo>
                  <a:pt x="0" y="100"/>
                </a:lnTo>
                <a:close/>
              </a:path>
            </a:pathLst>
          </a:custGeom>
          <a:solidFill>
            <a:srgbClr val="FFFFFF"/>
          </a:solidFill>
          <a:ln w="9525">
            <a:noFill/>
            <a:round/>
            <a:headEnd/>
            <a:tailEnd/>
          </a:ln>
        </p:spPr>
        <p:txBody>
          <a:bodyPr/>
          <a:lstStyle/>
          <a:p>
            <a:endParaRPr lang="en-US"/>
          </a:p>
        </p:txBody>
      </p:sp>
      <p:sp>
        <p:nvSpPr>
          <p:cNvPr id="4117" name="Freeform 765"/>
          <p:cNvSpPr>
            <a:spLocks/>
          </p:cNvSpPr>
          <p:nvPr/>
        </p:nvSpPr>
        <p:spPr bwMode="auto">
          <a:xfrm>
            <a:off x="5524501" y="1106091"/>
            <a:ext cx="225425" cy="91678"/>
          </a:xfrm>
          <a:custGeom>
            <a:avLst/>
            <a:gdLst>
              <a:gd name="T0" fmla="*/ 0 w 142"/>
              <a:gd name="T1" fmla="*/ 79375 h 77"/>
              <a:gd name="T2" fmla="*/ 198437 w 142"/>
              <a:gd name="T3" fmla="*/ 0 h 77"/>
              <a:gd name="T4" fmla="*/ 225425 w 142"/>
              <a:gd name="T5" fmla="*/ 47625 h 77"/>
              <a:gd name="T6" fmla="*/ 22225 w 142"/>
              <a:gd name="T7" fmla="*/ 122237 h 77"/>
              <a:gd name="T8" fmla="*/ 0 w 142"/>
              <a:gd name="T9" fmla="*/ 79375 h 77"/>
              <a:gd name="T10" fmla="*/ 0 w 142"/>
              <a:gd name="T11" fmla="*/ 79375 h 77"/>
              <a:gd name="T12" fmla="*/ 0 60000 65536"/>
              <a:gd name="T13" fmla="*/ 0 60000 65536"/>
              <a:gd name="T14" fmla="*/ 0 60000 65536"/>
              <a:gd name="T15" fmla="*/ 0 60000 65536"/>
              <a:gd name="T16" fmla="*/ 0 60000 65536"/>
              <a:gd name="T17" fmla="*/ 0 60000 65536"/>
              <a:gd name="T18" fmla="*/ 0 w 142"/>
              <a:gd name="T19" fmla="*/ 0 h 77"/>
              <a:gd name="T20" fmla="*/ 142 w 142"/>
              <a:gd name="T21" fmla="*/ 77 h 77"/>
            </a:gdLst>
            <a:ahLst/>
            <a:cxnLst>
              <a:cxn ang="T12">
                <a:pos x="T0" y="T1"/>
              </a:cxn>
              <a:cxn ang="T13">
                <a:pos x="T2" y="T3"/>
              </a:cxn>
              <a:cxn ang="T14">
                <a:pos x="T4" y="T5"/>
              </a:cxn>
              <a:cxn ang="T15">
                <a:pos x="T6" y="T7"/>
              </a:cxn>
              <a:cxn ang="T16">
                <a:pos x="T8" y="T9"/>
              </a:cxn>
              <a:cxn ang="T17">
                <a:pos x="T10" y="T11"/>
              </a:cxn>
            </a:cxnLst>
            <a:rect l="T18" t="T19" r="T20" b="T21"/>
            <a:pathLst>
              <a:path w="142" h="77">
                <a:moveTo>
                  <a:pt x="0" y="50"/>
                </a:moveTo>
                <a:lnTo>
                  <a:pt x="125" y="0"/>
                </a:lnTo>
                <a:lnTo>
                  <a:pt x="142" y="30"/>
                </a:lnTo>
                <a:lnTo>
                  <a:pt x="14" y="77"/>
                </a:lnTo>
                <a:lnTo>
                  <a:pt x="0" y="50"/>
                </a:lnTo>
                <a:close/>
              </a:path>
            </a:pathLst>
          </a:custGeom>
          <a:solidFill>
            <a:srgbClr val="FFFFFF"/>
          </a:solidFill>
          <a:ln w="9525">
            <a:noFill/>
            <a:round/>
            <a:headEnd/>
            <a:tailEnd/>
          </a:ln>
        </p:spPr>
        <p:txBody>
          <a:bodyPr/>
          <a:lstStyle/>
          <a:p>
            <a:endParaRPr lang="en-US"/>
          </a:p>
        </p:txBody>
      </p:sp>
      <p:pic>
        <p:nvPicPr>
          <p:cNvPr id="4118" name="Picture 801" descr="Picture5"/>
          <p:cNvPicPr>
            <a:picLocks noGrp="1" noChangeAspect="1" noChangeArrowheads="1"/>
          </p:cNvPicPr>
          <p:nvPr>
            <p:ph idx="1"/>
          </p:nvPr>
        </p:nvPicPr>
        <p:blipFill>
          <a:blip r:embed="rId3" cstate="print"/>
          <a:srcRect/>
          <a:stretch>
            <a:fillRect/>
          </a:stretch>
        </p:blipFill>
        <p:spPr>
          <a:xfrm>
            <a:off x="457200" y="1657350"/>
            <a:ext cx="3352800" cy="2343150"/>
          </a:xfrm>
          <a:noFill/>
          <a:ln w="76200" cmpd="tri">
            <a:solidFill>
              <a:srgbClr val="000000"/>
            </a:solidFill>
          </a:ln>
        </p:spPr>
      </p:pic>
      <p:pic>
        <p:nvPicPr>
          <p:cNvPr id="4119" name="Picture 802" descr="Picture13"/>
          <p:cNvPicPr>
            <a:picLocks noChangeAspect="1" noChangeArrowheads="1"/>
          </p:cNvPicPr>
          <p:nvPr/>
        </p:nvPicPr>
        <p:blipFill>
          <a:blip r:embed="rId4" cstate="print"/>
          <a:srcRect/>
          <a:stretch>
            <a:fillRect/>
          </a:stretch>
        </p:blipFill>
        <p:spPr bwMode="auto">
          <a:xfrm>
            <a:off x="5410200" y="1714500"/>
            <a:ext cx="3227388" cy="2343150"/>
          </a:xfrm>
          <a:prstGeom prst="rect">
            <a:avLst/>
          </a:prstGeom>
          <a:noFill/>
          <a:ln w="76200" cmpd="tri">
            <a:solidFill>
              <a:srgbClr val="000000"/>
            </a:solidFill>
            <a:miter lim="800000"/>
            <a:headEnd/>
            <a:tailEnd/>
          </a:ln>
        </p:spPr>
      </p:pic>
      <p:sp>
        <p:nvSpPr>
          <p:cNvPr id="4120" name="Text Box 804"/>
          <p:cNvSpPr txBox="1">
            <a:spLocks noChangeArrowheads="1"/>
          </p:cNvSpPr>
          <p:nvPr/>
        </p:nvSpPr>
        <p:spPr bwMode="auto">
          <a:xfrm>
            <a:off x="2590800" y="1645444"/>
            <a:ext cx="1295400" cy="323165"/>
          </a:xfrm>
          <a:prstGeom prst="rect">
            <a:avLst/>
          </a:prstGeom>
          <a:noFill/>
          <a:ln w="12700">
            <a:noFill/>
            <a:miter lim="800000"/>
            <a:headEnd/>
            <a:tailEnd/>
          </a:ln>
        </p:spPr>
        <p:txBody>
          <a:bodyPr>
            <a:spAutoFit/>
          </a:bodyPr>
          <a:lstStyle/>
          <a:p>
            <a:pPr>
              <a:spcBef>
                <a:spcPct val="50000"/>
              </a:spcBef>
            </a:pPr>
            <a:r>
              <a:rPr lang="en-US"/>
              <a:t>Purchase</a:t>
            </a:r>
          </a:p>
        </p:txBody>
      </p:sp>
      <p:sp>
        <p:nvSpPr>
          <p:cNvPr id="4121" name="Text Box 805"/>
          <p:cNvSpPr txBox="1">
            <a:spLocks noChangeArrowheads="1"/>
          </p:cNvSpPr>
          <p:nvPr/>
        </p:nvSpPr>
        <p:spPr bwMode="auto">
          <a:xfrm>
            <a:off x="7146926" y="1645444"/>
            <a:ext cx="930275" cy="323165"/>
          </a:xfrm>
          <a:prstGeom prst="rect">
            <a:avLst/>
          </a:prstGeom>
          <a:noFill/>
          <a:ln w="12700">
            <a:noFill/>
            <a:miter lim="800000"/>
            <a:headEnd/>
            <a:tailEnd/>
          </a:ln>
        </p:spPr>
        <p:txBody>
          <a:bodyPr>
            <a:spAutoFit/>
          </a:bodyPr>
          <a:lstStyle/>
          <a:p>
            <a:pPr>
              <a:spcBef>
                <a:spcPct val="50000"/>
              </a:spcBef>
            </a:pPr>
            <a:r>
              <a:rPr lang="en-US"/>
              <a:t>Sales</a:t>
            </a:r>
          </a:p>
        </p:txBody>
      </p:sp>
      <p:grpSp>
        <p:nvGrpSpPr>
          <p:cNvPr id="4122" name="Group 808"/>
          <p:cNvGrpSpPr>
            <a:grpSpLocks noChangeAspect="1"/>
          </p:cNvGrpSpPr>
          <p:nvPr/>
        </p:nvGrpSpPr>
        <p:grpSpPr bwMode="auto">
          <a:xfrm>
            <a:off x="3886200" y="2309812"/>
            <a:ext cx="1524000" cy="1004888"/>
            <a:chOff x="2400" y="1713"/>
            <a:chExt cx="960" cy="844"/>
          </a:xfrm>
        </p:grpSpPr>
        <p:sp>
          <p:nvSpPr>
            <p:cNvPr id="4124" name="AutoShape 807"/>
            <p:cNvSpPr>
              <a:spLocks noChangeAspect="1" noChangeArrowheads="1" noTextEdit="1"/>
            </p:cNvSpPr>
            <p:nvPr/>
          </p:nvSpPr>
          <p:spPr bwMode="auto">
            <a:xfrm>
              <a:off x="2400" y="1713"/>
              <a:ext cx="960" cy="844"/>
            </a:xfrm>
            <a:prstGeom prst="rect">
              <a:avLst/>
            </a:prstGeom>
            <a:noFill/>
            <a:ln w="9525">
              <a:noFill/>
              <a:miter lim="800000"/>
              <a:headEnd/>
              <a:tailEnd/>
            </a:ln>
          </p:spPr>
          <p:txBody>
            <a:bodyPr/>
            <a:lstStyle/>
            <a:p>
              <a:endParaRPr lang="en-US"/>
            </a:p>
          </p:txBody>
        </p:sp>
        <p:grpSp>
          <p:nvGrpSpPr>
            <p:cNvPr id="4125" name="Group 969"/>
            <p:cNvGrpSpPr>
              <a:grpSpLocks/>
            </p:cNvGrpSpPr>
            <p:nvPr/>
          </p:nvGrpSpPr>
          <p:grpSpPr bwMode="auto">
            <a:xfrm>
              <a:off x="2453" y="1713"/>
              <a:ext cx="899" cy="731"/>
              <a:chOff x="2453" y="1713"/>
              <a:chExt cx="899" cy="731"/>
            </a:xfrm>
          </p:grpSpPr>
          <p:grpSp>
            <p:nvGrpSpPr>
              <p:cNvPr id="4505" name="Group 967"/>
              <p:cNvGrpSpPr>
                <a:grpSpLocks/>
              </p:cNvGrpSpPr>
              <p:nvPr/>
            </p:nvGrpSpPr>
            <p:grpSpPr bwMode="auto">
              <a:xfrm>
                <a:off x="2517" y="1713"/>
                <a:ext cx="835" cy="677"/>
                <a:chOff x="2517" y="1713"/>
                <a:chExt cx="835" cy="677"/>
              </a:xfrm>
            </p:grpSpPr>
            <p:sp>
              <p:nvSpPr>
                <p:cNvPr id="4507" name="Freeform 809"/>
                <p:cNvSpPr>
                  <a:spLocks/>
                </p:cNvSpPr>
                <p:nvPr/>
              </p:nvSpPr>
              <p:spPr bwMode="auto">
                <a:xfrm>
                  <a:off x="2881" y="1827"/>
                  <a:ext cx="99" cy="99"/>
                </a:xfrm>
                <a:custGeom>
                  <a:avLst/>
                  <a:gdLst>
                    <a:gd name="T0" fmla="*/ 3 w 99"/>
                    <a:gd name="T1" fmla="*/ 97 h 99"/>
                    <a:gd name="T2" fmla="*/ 0 w 99"/>
                    <a:gd name="T3" fmla="*/ 99 h 99"/>
                    <a:gd name="T4" fmla="*/ 96 w 99"/>
                    <a:gd name="T5" fmla="*/ 3 h 99"/>
                    <a:gd name="T6" fmla="*/ 99 w 99"/>
                    <a:gd name="T7" fmla="*/ 0 h 99"/>
                    <a:gd name="T8" fmla="*/ 3 w 99"/>
                    <a:gd name="T9" fmla="*/ 97 h 99"/>
                    <a:gd name="T10" fmla="*/ 0 60000 65536"/>
                    <a:gd name="T11" fmla="*/ 0 60000 65536"/>
                    <a:gd name="T12" fmla="*/ 0 60000 65536"/>
                    <a:gd name="T13" fmla="*/ 0 60000 65536"/>
                    <a:gd name="T14" fmla="*/ 0 60000 65536"/>
                    <a:gd name="T15" fmla="*/ 0 w 99"/>
                    <a:gd name="T16" fmla="*/ 0 h 99"/>
                    <a:gd name="T17" fmla="*/ 99 w 99"/>
                    <a:gd name="T18" fmla="*/ 99 h 99"/>
                  </a:gdLst>
                  <a:ahLst/>
                  <a:cxnLst>
                    <a:cxn ang="T10">
                      <a:pos x="T0" y="T1"/>
                    </a:cxn>
                    <a:cxn ang="T11">
                      <a:pos x="T2" y="T3"/>
                    </a:cxn>
                    <a:cxn ang="T12">
                      <a:pos x="T4" y="T5"/>
                    </a:cxn>
                    <a:cxn ang="T13">
                      <a:pos x="T6" y="T7"/>
                    </a:cxn>
                    <a:cxn ang="T14">
                      <a:pos x="T8" y="T9"/>
                    </a:cxn>
                  </a:cxnLst>
                  <a:rect l="T15" t="T16" r="T17" b="T18"/>
                  <a:pathLst>
                    <a:path w="99" h="99">
                      <a:moveTo>
                        <a:pt x="3" y="97"/>
                      </a:moveTo>
                      <a:lnTo>
                        <a:pt x="0" y="99"/>
                      </a:lnTo>
                      <a:lnTo>
                        <a:pt x="96" y="3"/>
                      </a:lnTo>
                      <a:lnTo>
                        <a:pt x="99" y="0"/>
                      </a:lnTo>
                      <a:lnTo>
                        <a:pt x="3" y="97"/>
                      </a:lnTo>
                      <a:close/>
                    </a:path>
                  </a:pathLst>
                </a:custGeom>
                <a:solidFill>
                  <a:srgbClr val="808AA4"/>
                </a:solidFill>
                <a:ln w="9525">
                  <a:noFill/>
                  <a:round/>
                  <a:headEnd/>
                  <a:tailEnd/>
                </a:ln>
              </p:spPr>
              <p:txBody>
                <a:bodyPr/>
                <a:lstStyle/>
                <a:p>
                  <a:endParaRPr lang="en-US"/>
                </a:p>
              </p:txBody>
            </p:sp>
            <p:sp>
              <p:nvSpPr>
                <p:cNvPr id="4508" name="Line 810"/>
                <p:cNvSpPr>
                  <a:spLocks noChangeShapeType="1"/>
                </p:cNvSpPr>
                <p:nvPr/>
              </p:nvSpPr>
              <p:spPr bwMode="auto">
                <a:xfrm flipV="1">
                  <a:off x="2884" y="1827"/>
                  <a:ext cx="96" cy="97"/>
                </a:xfrm>
                <a:prstGeom prst="line">
                  <a:avLst/>
                </a:prstGeom>
                <a:noFill/>
                <a:ln w="1588">
                  <a:solidFill>
                    <a:srgbClr val="808AA4"/>
                  </a:solidFill>
                  <a:miter lim="800000"/>
                  <a:headEnd/>
                  <a:tailEnd/>
                </a:ln>
              </p:spPr>
              <p:txBody>
                <a:bodyPr/>
                <a:lstStyle/>
                <a:p>
                  <a:endParaRPr lang="en-US"/>
                </a:p>
              </p:txBody>
            </p:sp>
            <p:sp>
              <p:nvSpPr>
                <p:cNvPr id="4509" name="Freeform 811"/>
                <p:cNvSpPr>
                  <a:spLocks/>
                </p:cNvSpPr>
                <p:nvPr/>
              </p:nvSpPr>
              <p:spPr bwMode="auto">
                <a:xfrm>
                  <a:off x="2877" y="1830"/>
                  <a:ext cx="100" cy="99"/>
                </a:xfrm>
                <a:custGeom>
                  <a:avLst/>
                  <a:gdLst>
                    <a:gd name="T0" fmla="*/ 4 w 100"/>
                    <a:gd name="T1" fmla="*/ 96 h 99"/>
                    <a:gd name="T2" fmla="*/ 0 w 100"/>
                    <a:gd name="T3" fmla="*/ 99 h 99"/>
                    <a:gd name="T4" fmla="*/ 97 w 100"/>
                    <a:gd name="T5" fmla="*/ 3 h 99"/>
                    <a:gd name="T6" fmla="*/ 100 w 100"/>
                    <a:gd name="T7" fmla="*/ 0 h 99"/>
                    <a:gd name="T8" fmla="*/ 4 w 100"/>
                    <a:gd name="T9" fmla="*/ 96 h 99"/>
                    <a:gd name="T10" fmla="*/ 0 60000 65536"/>
                    <a:gd name="T11" fmla="*/ 0 60000 65536"/>
                    <a:gd name="T12" fmla="*/ 0 60000 65536"/>
                    <a:gd name="T13" fmla="*/ 0 60000 65536"/>
                    <a:gd name="T14" fmla="*/ 0 60000 65536"/>
                    <a:gd name="T15" fmla="*/ 0 w 100"/>
                    <a:gd name="T16" fmla="*/ 0 h 99"/>
                    <a:gd name="T17" fmla="*/ 100 w 100"/>
                    <a:gd name="T18" fmla="*/ 99 h 99"/>
                  </a:gdLst>
                  <a:ahLst/>
                  <a:cxnLst>
                    <a:cxn ang="T10">
                      <a:pos x="T0" y="T1"/>
                    </a:cxn>
                    <a:cxn ang="T11">
                      <a:pos x="T2" y="T3"/>
                    </a:cxn>
                    <a:cxn ang="T12">
                      <a:pos x="T4" y="T5"/>
                    </a:cxn>
                    <a:cxn ang="T13">
                      <a:pos x="T6" y="T7"/>
                    </a:cxn>
                    <a:cxn ang="T14">
                      <a:pos x="T8" y="T9"/>
                    </a:cxn>
                  </a:cxnLst>
                  <a:rect l="T15" t="T16" r="T17" b="T18"/>
                  <a:pathLst>
                    <a:path w="100" h="99">
                      <a:moveTo>
                        <a:pt x="4" y="96"/>
                      </a:moveTo>
                      <a:lnTo>
                        <a:pt x="0" y="99"/>
                      </a:lnTo>
                      <a:lnTo>
                        <a:pt x="97" y="3"/>
                      </a:lnTo>
                      <a:lnTo>
                        <a:pt x="100" y="0"/>
                      </a:lnTo>
                      <a:lnTo>
                        <a:pt x="4" y="96"/>
                      </a:lnTo>
                      <a:close/>
                    </a:path>
                  </a:pathLst>
                </a:custGeom>
                <a:solidFill>
                  <a:srgbClr val="7D87A1"/>
                </a:solidFill>
                <a:ln w="9525">
                  <a:noFill/>
                  <a:round/>
                  <a:headEnd/>
                  <a:tailEnd/>
                </a:ln>
              </p:spPr>
              <p:txBody>
                <a:bodyPr/>
                <a:lstStyle/>
                <a:p>
                  <a:endParaRPr lang="en-US"/>
                </a:p>
              </p:txBody>
            </p:sp>
            <p:sp>
              <p:nvSpPr>
                <p:cNvPr id="4510" name="Line 812"/>
                <p:cNvSpPr>
                  <a:spLocks noChangeShapeType="1"/>
                </p:cNvSpPr>
                <p:nvPr/>
              </p:nvSpPr>
              <p:spPr bwMode="auto">
                <a:xfrm flipV="1">
                  <a:off x="2881" y="1830"/>
                  <a:ext cx="96" cy="96"/>
                </a:xfrm>
                <a:prstGeom prst="line">
                  <a:avLst/>
                </a:prstGeom>
                <a:noFill/>
                <a:ln w="1588">
                  <a:solidFill>
                    <a:srgbClr val="7D87A1"/>
                  </a:solidFill>
                  <a:miter lim="800000"/>
                  <a:headEnd/>
                  <a:tailEnd/>
                </a:ln>
              </p:spPr>
              <p:txBody>
                <a:bodyPr/>
                <a:lstStyle/>
                <a:p>
                  <a:endParaRPr lang="en-US"/>
                </a:p>
              </p:txBody>
            </p:sp>
            <p:sp>
              <p:nvSpPr>
                <p:cNvPr id="4511" name="Freeform 813"/>
                <p:cNvSpPr>
                  <a:spLocks/>
                </p:cNvSpPr>
                <p:nvPr/>
              </p:nvSpPr>
              <p:spPr bwMode="auto">
                <a:xfrm>
                  <a:off x="2873" y="1833"/>
                  <a:ext cx="101" cy="97"/>
                </a:xfrm>
                <a:custGeom>
                  <a:avLst/>
                  <a:gdLst>
                    <a:gd name="T0" fmla="*/ 4 w 101"/>
                    <a:gd name="T1" fmla="*/ 96 h 97"/>
                    <a:gd name="T2" fmla="*/ 0 w 101"/>
                    <a:gd name="T3" fmla="*/ 97 h 97"/>
                    <a:gd name="T4" fmla="*/ 97 w 101"/>
                    <a:gd name="T5" fmla="*/ 1 h 97"/>
                    <a:gd name="T6" fmla="*/ 101 w 101"/>
                    <a:gd name="T7" fmla="*/ 0 h 97"/>
                    <a:gd name="T8" fmla="*/ 4 w 101"/>
                    <a:gd name="T9" fmla="*/ 96 h 97"/>
                    <a:gd name="T10" fmla="*/ 0 60000 65536"/>
                    <a:gd name="T11" fmla="*/ 0 60000 65536"/>
                    <a:gd name="T12" fmla="*/ 0 60000 65536"/>
                    <a:gd name="T13" fmla="*/ 0 60000 65536"/>
                    <a:gd name="T14" fmla="*/ 0 60000 65536"/>
                    <a:gd name="T15" fmla="*/ 0 w 101"/>
                    <a:gd name="T16" fmla="*/ 0 h 97"/>
                    <a:gd name="T17" fmla="*/ 101 w 101"/>
                    <a:gd name="T18" fmla="*/ 97 h 97"/>
                  </a:gdLst>
                  <a:ahLst/>
                  <a:cxnLst>
                    <a:cxn ang="T10">
                      <a:pos x="T0" y="T1"/>
                    </a:cxn>
                    <a:cxn ang="T11">
                      <a:pos x="T2" y="T3"/>
                    </a:cxn>
                    <a:cxn ang="T12">
                      <a:pos x="T4" y="T5"/>
                    </a:cxn>
                    <a:cxn ang="T13">
                      <a:pos x="T6" y="T7"/>
                    </a:cxn>
                    <a:cxn ang="T14">
                      <a:pos x="T8" y="T9"/>
                    </a:cxn>
                  </a:cxnLst>
                  <a:rect l="T15" t="T16" r="T17" b="T18"/>
                  <a:pathLst>
                    <a:path w="101" h="97">
                      <a:moveTo>
                        <a:pt x="4" y="96"/>
                      </a:moveTo>
                      <a:lnTo>
                        <a:pt x="0" y="97"/>
                      </a:lnTo>
                      <a:lnTo>
                        <a:pt x="97" y="1"/>
                      </a:lnTo>
                      <a:lnTo>
                        <a:pt x="101" y="0"/>
                      </a:lnTo>
                      <a:lnTo>
                        <a:pt x="4" y="96"/>
                      </a:lnTo>
                      <a:close/>
                    </a:path>
                  </a:pathLst>
                </a:custGeom>
                <a:solidFill>
                  <a:srgbClr val="717A90"/>
                </a:solidFill>
                <a:ln w="9525">
                  <a:noFill/>
                  <a:round/>
                  <a:headEnd/>
                  <a:tailEnd/>
                </a:ln>
              </p:spPr>
              <p:txBody>
                <a:bodyPr/>
                <a:lstStyle/>
                <a:p>
                  <a:endParaRPr lang="en-US"/>
                </a:p>
              </p:txBody>
            </p:sp>
            <p:sp>
              <p:nvSpPr>
                <p:cNvPr id="4512" name="Line 814"/>
                <p:cNvSpPr>
                  <a:spLocks noChangeShapeType="1"/>
                </p:cNvSpPr>
                <p:nvPr/>
              </p:nvSpPr>
              <p:spPr bwMode="auto">
                <a:xfrm flipV="1">
                  <a:off x="2877" y="1833"/>
                  <a:ext cx="97" cy="96"/>
                </a:xfrm>
                <a:prstGeom prst="line">
                  <a:avLst/>
                </a:prstGeom>
                <a:noFill/>
                <a:ln w="1588">
                  <a:solidFill>
                    <a:srgbClr val="717A90"/>
                  </a:solidFill>
                  <a:miter lim="800000"/>
                  <a:headEnd/>
                  <a:tailEnd/>
                </a:ln>
              </p:spPr>
              <p:txBody>
                <a:bodyPr/>
                <a:lstStyle/>
                <a:p>
                  <a:endParaRPr lang="en-US"/>
                </a:p>
              </p:txBody>
            </p:sp>
            <p:sp>
              <p:nvSpPr>
                <p:cNvPr id="4513" name="Freeform 815"/>
                <p:cNvSpPr>
                  <a:spLocks/>
                </p:cNvSpPr>
                <p:nvPr/>
              </p:nvSpPr>
              <p:spPr bwMode="auto">
                <a:xfrm>
                  <a:off x="2869" y="1834"/>
                  <a:ext cx="101" cy="97"/>
                </a:xfrm>
                <a:custGeom>
                  <a:avLst/>
                  <a:gdLst>
                    <a:gd name="T0" fmla="*/ 4 w 101"/>
                    <a:gd name="T1" fmla="*/ 96 h 97"/>
                    <a:gd name="T2" fmla="*/ 0 w 101"/>
                    <a:gd name="T3" fmla="*/ 97 h 97"/>
                    <a:gd name="T4" fmla="*/ 97 w 101"/>
                    <a:gd name="T5" fmla="*/ 1 h 97"/>
                    <a:gd name="T6" fmla="*/ 101 w 101"/>
                    <a:gd name="T7" fmla="*/ 0 h 97"/>
                    <a:gd name="T8" fmla="*/ 4 w 101"/>
                    <a:gd name="T9" fmla="*/ 96 h 97"/>
                    <a:gd name="T10" fmla="*/ 0 60000 65536"/>
                    <a:gd name="T11" fmla="*/ 0 60000 65536"/>
                    <a:gd name="T12" fmla="*/ 0 60000 65536"/>
                    <a:gd name="T13" fmla="*/ 0 60000 65536"/>
                    <a:gd name="T14" fmla="*/ 0 60000 65536"/>
                    <a:gd name="T15" fmla="*/ 0 w 101"/>
                    <a:gd name="T16" fmla="*/ 0 h 97"/>
                    <a:gd name="T17" fmla="*/ 101 w 101"/>
                    <a:gd name="T18" fmla="*/ 97 h 97"/>
                  </a:gdLst>
                  <a:ahLst/>
                  <a:cxnLst>
                    <a:cxn ang="T10">
                      <a:pos x="T0" y="T1"/>
                    </a:cxn>
                    <a:cxn ang="T11">
                      <a:pos x="T2" y="T3"/>
                    </a:cxn>
                    <a:cxn ang="T12">
                      <a:pos x="T4" y="T5"/>
                    </a:cxn>
                    <a:cxn ang="T13">
                      <a:pos x="T6" y="T7"/>
                    </a:cxn>
                    <a:cxn ang="T14">
                      <a:pos x="T8" y="T9"/>
                    </a:cxn>
                  </a:cxnLst>
                  <a:rect l="T15" t="T16" r="T17" b="T18"/>
                  <a:pathLst>
                    <a:path w="101" h="97">
                      <a:moveTo>
                        <a:pt x="4" y="96"/>
                      </a:moveTo>
                      <a:lnTo>
                        <a:pt x="0" y="97"/>
                      </a:lnTo>
                      <a:lnTo>
                        <a:pt x="97" y="1"/>
                      </a:lnTo>
                      <a:lnTo>
                        <a:pt x="101" y="0"/>
                      </a:lnTo>
                      <a:lnTo>
                        <a:pt x="4" y="96"/>
                      </a:lnTo>
                      <a:close/>
                    </a:path>
                  </a:pathLst>
                </a:custGeom>
                <a:solidFill>
                  <a:srgbClr val="6C758A"/>
                </a:solidFill>
                <a:ln w="9525">
                  <a:noFill/>
                  <a:round/>
                  <a:headEnd/>
                  <a:tailEnd/>
                </a:ln>
              </p:spPr>
              <p:txBody>
                <a:bodyPr/>
                <a:lstStyle/>
                <a:p>
                  <a:endParaRPr lang="en-US"/>
                </a:p>
              </p:txBody>
            </p:sp>
            <p:sp>
              <p:nvSpPr>
                <p:cNvPr id="4514" name="Line 816"/>
                <p:cNvSpPr>
                  <a:spLocks noChangeShapeType="1"/>
                </p:cNvSpPr>
                <p:nvPr/>
              </p:nvSpPr>
              <p:spPr bwMode="auto">
                <a:xfrm flipV="1">
                  <a:off x="2873" y="1834"/>
                  <a:ext cx="97" cy="96"/>
                </a:xfrm>
                <a:prstGeom prst="line">
                  <a:avLst/>
                </a:prstGeom>
                <a:noFill/>
                <a:ln w="1588">
                  <a:solidFill>
                    <a:srgbClr val="6C758A"/>
                  </a:solidFill>
                  <a:miter lim="800000"/>
                  <a:headEnd/>
                  <a:tailEnd/>
                </a:ln>
              </p:spPr>
              <p:txBody>
                <a:bodyPr/>
                <a:lstStyle/>
                <a:p>
                  <a:endParaRPr lang="en-US"/>
                </a:p>
              </p:txBody>
            </p:sp>
            <p:sp>
              <p:nvSpPr>
                <p:cNvPr id="4515" name="Freeform 817"/>
                <p:cNvSpPr>
                  <a:spLocks/>
                </p:cNvSpPr>
                <p:nvPr/>
              </p:nvSpPr>
              <p:spPr bwMode="auto">
                <a:xfrm>
                  <a:off x="2864" y="1835"/>
                  <a:ext cx="102" cy="96"/>
                </a:xfrm>
                <a:custGeom>
                  <a:avLst/>
                  <a:gdLst>
                    <a:gd name="T0" fmla="*/ 5 w 102"/>
                    <a:gd name="T1" fmla="*/ 96 h 96"/>
                    <a:gd name="T2" fmla="*/ 0 w 102"/>
                    <a:gd name="T3" fmla="*/ 96 h 96"/>
                    <a:gd name="T4" fmla="*/ 96 w 102"/>
                    <a:gd name="T5" fmla="*/ 0 h 96"/>
                    <a:gd name="T6" fmla="*/ 102 w 102"/>
                    <a:gd name="T7" fmla="*/ 0 h 96"/>
                    <a:gd name="T8" fmla="*/ 5 w 102"/>
                    <a:gd name="T9" fmla="*/ 96 h 96"/>
                    <a:gd name="T10" fmla="*/ 0 60000 65536"/>
                    <a:gd name="T11" fmla="*/ 0 60000 65536"/>
                    <a:gd name="T12" fmla="*/ 0 60000 65536"/>
                    <a:gd name="T13" fmla="*/ 0 60000 65536"/>
                    <a:gd name="T14" fmla="*/ 0 60000 65536"/>
                    <a:gd name="T15" fmla="*/ 0 w 102"/>
                    <a:gd name="T16" fmla="*/ 0 h 96"/>
                    <a:gd name="T17" fmla="*/ 102 w 102"/>
                    <a:gd name="T18" fmla="*/ 96 h 96"/>
                  </a:gdLst>
                  <a:ahLst/>
                  <a:cxnLst>
                    <a:cxn ang="T10">
                      <a:pos x="T0" y="T1"/>
                    </a:cxn>
                    <a:cxn ang="T11">
                      <a:pos x="T2" y="T3"/>
                    </a:cxn>
                    <a:cxn ang="T12">
                      <a:pos x="T4" y="T5"/>
                    </a:cxn>
                    <a:cxn ang="T13">
                      <a:pos x="T6" y="T7"/>
                    </a:cxn>
                    <a:cxn ang="T14">
                      <a:pos x="T8" y="T9"/>
                    </a:cxn>
                  </a:cxnLst>
                  <a:rect l="T15" t="T16" r="T17" b="T18"/>
                  <a:pathLst>
                    <a:path w="102" h="96">
                      <a:moveTo>
                        <a:pt x="5" y="96"/>
                      </a:moveTo>
                      <a:lnTo>
                        <a:pt x="0" y="96"/>
                      </a:lnTo>
                      <a:lnTo>
                        <a:pt x="96" y="0"/>
                      </a:lnTo>
                      <a:lnTo>
                        <a:pt x="102" y="0"/>
                      </a:lnTo>
                      <a:lnTo>
                        <a:pt x="5" y="96"/>
                      </a:lnTo>
                      <a:close/>
                    </a:path>
                  </a:pathLst>
                </a:custGeom>
                <a:solidFill>
                  <a:srgbClr val="666E83"/>
                </a:solidFill>
                <a:ln w="9525">
                  <a:noFill/>
                  <a:round/>
                  <a:headEnd/>
                  <a:tailEnd/>
                </a:ln>
              </p:spPr>
              <p:txBody>
                <a:bodyPr/>
                <a:lstStyle/>
                <a:p>
                  <a:endParaRPr lang="en-US"/>
                </a:p>
              </p:txBody>
            </p:sp>
            <p:sp>
              <p:nvSpPr>
                <p:cNvPr id="4516" name="Line 818"/>
                <p:cNvSpPr>
                  <a:spLocks noChangeShapeType="1"/>
                </p:cNvSpPr>
                <p:nvPr/>
              </p:nvSpPr>
              <p:spPr bwMode="auto">
                <a:xfrm flipV="1">
                  <a:off x="2869" y="1835"/>
                  <a:ext cx="97" cy="96"/>
                </a:xfrm>
                <a:prstGeom prst="line">
                  <a:avLst/>
                </a:prstGeom>
                <a:noFill/>
                <a:ln w="1588">
                  <a:solidFill>
                    <a:srgbClr val="666E83"/>
                  </a:solidFill>
                  <a:miter lim="800000"/>
                  <a:headEnd/>
                  <a:tailEnd/>
                </a:ln>
              </p:spPr>
              <p:txBody>
                <a:bodyPr/>
                <a:lstStyle/>
                <a:p>
                  <a:endParaRPr lang="en-US"/>
                </a:p>
              </p:txBody>
            </p:sp>
            <p:sp>
              <p:nvSpPr>
                <p:cNvPr id="4517" name="Freeform 819"/>
                <p:cNvSpPr>
                  <a:spLocks/>
                </p:cNvSpPr>
                <p:nvPr/>
              </p:nvSpPr>
              <p:spPr bwMode="auto">
                <a:xfrm>
                  <a:off x="2859" y="1835"/>
                  <a:ext cx="101" cy="96"/>
                </a:xfrm>
                <a:custGeom>
                  <a:avLst/>
                  <a:gdLst>
                    <a:gd name="T0" fmla="*/ 5 w 101"/>
                    <a:gd name="T1" fmla="*/ 96 h 96"/>
                    <a:gd name="T2" fmla="*/ 0 w 101"/>
                    <a:gd name="T3" fmla="*/ 96 h 96"/>
                    <a:gd name="T4" fmla="*/ 96 w 101"/>
                    <a:gd name="T5" fmla="*/ 0 h 96"/>
                    <a:gd name="T6" fmla="*/ 101 w 101"/>
                    <a:gd name="T7" fmla="*/ 0 h 96"/>
                    <a:gd name="T8" fmla="*/ 5 w 101"/>
                    <a:gd name="T9" fmla="*/ 96 h 96"/>
                    <a:gd name="T10" fmla="*/ 0 60000 65536"/>
                    <a:gd name="T11" fmla="*/ 0 60000 65536"/>
                    <a:gd name="T12" fmla="*/ 0 60000 65536"/>
                    <a:gd name="T13" fmla="*/ 0 60000 65536"/>
                    <a:gd name="T14" fmla="*/ 0 60000 65536"/>
                    <a:gd name="T15" fmla="*/ 0 w 101"/>
                    <a:gd name="T16" fmla="*/ 0 h 96"/>
                    <a:gd name="T17" fmla="*/ 101 w 101"/>
                    <a:gd name="T18" fmla="*/ 96 h 96"/>
                  </a:gdLst>
                  <a:ahLst/>
                  <a:cxnLst>
                    <a:cxn ang="T10">
                      <a:pos x="T0" y="T1"/>
                    </a:cxn>
                    <a:cxn ang="T11">
                      <a:pos x="T2" y="T3"/>
                    </a:cxn>
                    <a:cxn ang="T12">
                      <a:pos x="T4" y="T5"/>
                    </a:cxn>
                    <a:cxn ang="T13">
                      <a:pos x="T6" y="T7"/>
                    </a:cxn>
                    <a:cxn ang="T14">
                      <a:pos x="T8" y="T9"/>
                    </a:cxn>
                  </a:cxnLst>
                  <a:rect l="T15" t="T16" r="T17" b="T18"/>
                  <a:pathLst>
                    <a:path w="101" h="96">
                      <a:moveTo>
                        <a:pt x="5" y="96"/>
                      </a:moveTo>
                      <a:lnTo>
                        <a:pt x="0" y="96"/>
                      </a:lnTo>
                      <a:lnTo>
                        <a:pt x="96" y="0"/>
                      </a:lnTo>
                      <a:lnTo>
                        <a:pt x="101" y="0"/>
                      </a:lnTo>
                      <a:lnTo>
                        <a:pt x="5" y="96"/>
                      </a:lnTo>
                      <a:close/>
                    </a:path>
                  </a:pathLst>
                </a:custGeom>
                <a:solidFill>
                  <a:srgbClr val="626A7E"/>
                </a:solidFill>
                <a:ln w="9525">
                  <a:noFill/>
                  <a:round/>
                  <a:headEnd/>
                  <a:tailEnd/>
                </a:ln>
              </p:spPr>
              <p:txBody>
                <a:bodyPr/>
                <a:lstStyle/>
                <a:p>
                  <a:endParaRPr lang="en-US"/>
                </a:p>
              </p:txBody>
            </p:sp>
            <p:sp>
              <p:nvSpPr>
                <p:cNvPr id="4518" name="Line 820"/>
                <p:cNvSpPr>
                  <a:spLocks noChangeShapeType="1"/>
                </p:cNvSpPr>
                <p:nvPr/>
              </p:nvSpPr>
              <p:spPr bwMode="auto">
                <a:xfrm flipV="1">
                  <a:off x="2864" y="1835"/>
                  <a:ext cx="96" cy="96"/>
                </a:xfrm>
                <a:prstGeom prst="line">
                  <a:avLst/>
                </a:prstGeom>
                <a:noFill/>
                <a:ln w="1588">
                  <a:solidFill>
                    <a:srgbClr val="626A7E"/>
                  </a:solidFill>
                  <a:miter lim="800000"/>
                  <a:headEnd/>
                  <a:tailEnd/>
                </a:ln>
              </p:spPr>
              <p:txBody>
                <a:bodyPr/>
                <a:lstStyle/>
                <a:p>
                  <a:endParaRPr lang="en-US"/>
                </a:p>
              </p:txBody>
            </p:sp>
            <p:sp>
              <p:nvSpPr>
                <p:cNvPr id="4519" name="Freeform 821"/>
                <p:cNvSpPr>
                  <a:spLocks/>
                </p:cNvSpPr>
                <p:nvPr/>
              </p:nvSpPr>
              <p:spPr bwMode="auto">
                <a:xfrm>
                  <a:off x="2853" y="1835"/>
                  <a:ext cx="102" cy="96"/>
                </a:xfrm>
                <a:custGeom>
                  <a:avLst/>
                  <a:gdLst>
                    <a:gd name="T0" fmla="*/ 6 w 102"/>
                    <a:gd name="T1" fmla="*/ 96 h 96"/>
                    <a:gd name="T2" fmla="*/ 0 w 102"/>
                    <a:gd name="T3" fmla="*/ 96 h 96"/>
                    <a:gd name="T4" fmla="*/ 96 w 102"/>
                    <a:gd name="T5" fmla="*/ 0 h 96"/>
                    <a:gd name="T6" fmla="*/ 102 w 102"/>
                    <a:gd name="T7" fmla="*/ 0 h 96"/>
                    <a:gd name="T8" fmla="*/ 6 w 102"/>
                    <a:gd name="T9" fmla="*/ 96 h 96"/>
                    <a:gd name="T10" fmla="*/ 0 60000 65536"/>
                    <a:gd name="T11" fmla="*/ 0 60000 65536"/>
                    <a:gd name="T12" fmla="*/ 0 60000 65536"/>
                    <a:gd name="T13" fmla="*/ 0 60000 65536"/>
                    <a:gd name="T14" fmla="*/ 0 60000 65536"/>
                    <a:gd name="T15" fmla="*/ 0 w 102"/>
                    <a:gd name="T16" fmla="*/ 0 h 96"/>
                    <a:gd name="T17" fmla="*/ 102 w 102"/>
                    <a:gd name="T18" fmla="*/ 96 h 96"/>
                  </a:gdLst>
                  <a:ahLst/>
                  <a:cxnLst>
                    <a:cxn ang="T10">
                      <a:pos x="T0" y="T1"/>
                    </a:cxn>
                    <a:cxn ang="T11">
                      <a:pos x="T2" y="T3"/>
                    </a:cxn>
                    <a:cxn ang="T12">
                      <a:pos x="T4" y="T5"/>
                    </a:cxn>
                    <a:cxn ang="T13">
                      <a:pos x="T6" y="T7"/>
                    </a:cxn>
                    <a:cxn ang="T14">
                      <a:pos x="T8" y="T9"/>
                    </a:cxn>
                  </a:cxnLst>
                  <a:rect l="T15" t="T16" r="T17" b="T18"/>
                  <a:pathLst>
                    <a:path w="102" h="96">
                      <a:moveTo>
                        <a:pt x="6" y="96"/>
                      </a:moveTo>
                      <a:lnTo>
                        <a:pt x="0" y="96"/>
                      </a:lnTo>
                      <a:lnTo>
                        <a:pt x="96" y="0"/>
                      </a:lnTo>
                      <a:lnTo>
                        <a:pt x="102" y="0"/>
                      </a:lnTo>
                      <a:lnTo>
                        <a:pt x="6" y="96"/>
                      </a:lnTo>
                      <a:close/>
                    </a:path>
                  </a:pathLst>
                </a:custGeom>
                <a:solidFill>
                  <a:srgbClr val="666E82"/>
                </a:solidFill>
                <a:ln w="9525">
                  <a:noFill/>
                  <a:round/>
                  <a:headEnd/>
                  <a:tailEnd/>
                </a:ln>
              </p:spPr>
              <p:txBody>
                <a:bodyPr/>
                <a:lstStyle/>
                <a:p>
                  <a:endParaRPr lang="en-US"/>
                </a:p>
              </p:txBody>
            </p:sp>
            <p:sp>
              <p:nvSpPr>
                <p:cNvPr id="4520" name="Line 822"/>
                <p:cNvSpPr>
                  <a:spLocks noChangeShapeType="1"/>
                </p:cNvSpPr>
                <p:nvPr/>
              </p:nvSpPr>
              <p:spPr bwMode="auto">
                <a:xfrm flipV="1">
                  <a:off x="2859" y="1835"/>
                  <a:ext cx="96" cy="96"/>
                </a:xfrm>
                <a:prstGeom prst="line">
                  <a:avLst/>
                </a:prstGeom>
                <a:noFill/>
                <a:ln w="1588">
                  <a:solidFill>
                    <a:srgbClr val="666E82"/>
                  </a:solidFill>
                  <a:miter lim="800000"/>
                  <a:headEnd/>
                  <a:tailEnd/>
                </a:ln>
              </p:spPr>
              <p:txBody>
                <a:bodyPr/>
                <a:lstStyle/>
                <a:p>
                  <a:endParaRPr lang="en-US"/>
                </a:p>
              </p:txBody>
            </p:sp>
            <p:sp>
              <p:nvSpPr>
                <p:cNvPr id="4521" name="Freeform 823"/>
                <p:cNvSpPr>
                  <a:spLocks/>
                </p:cNvSpPr>
                <p:nvPr/>
              </p:nvSpPr>
              <p:spPr bwMode="auto">
                <a:xfrm>
                  <a:off x="2847" y="1834"/>
                  <a:ext cx="102" cy="97"/>
                </a:xfrm>
                <a:custGeom>
                  <a:avLst/>
                  <a:gdLst>
                    <a:gd name="T0" fmla="*/ 6 w 102"/>
                    <a:gd name="T1" fmla="*/ 97 h 97"/>
                    <a:gd name="T2" fmla="*/ 0 w 102"/>
                    <a:gd name="T3" fmla="*/ 96 h 97"/>
                    <a:gd name="T4" fmla="*/ 96 w 102"/>
                    <a:gd name="T5" fmla="*/ 0 h 97"/>
                    <a:gd name="T6" fmla="*/ 102 w 102"/>
                    <a:gd name="T7" fmla="*/ 1 h 97"/>
                    <a:gd name="T8" fmla="*/ 6 w 102"/>
                    <a:gd name="T9" fmla="*/ 97 h 97"/>
                    <a:gd name="T10" fmla="*/ 0 60000 65536"/>
                    <a:gd name="T11" fmla="*/ 0 60000 65536"/>
                    <a:gd name="T12" fmla="*/ 0 60000 65536"/>
                    <a:gd name="T13" fmla="*/ 0 60000 65536"/>
                    <a:gd name="T14" fmla="*/ 0 60000 65536"/>
                    <a:gd name="T15" fmla="*/ 0 w 102"/>
                    <a:gd name="T16" fmla="*/ 0 h 97"/>
                    <a:gd name="T17" fmla="*/ 102 w 102"/>
                    <a:gd name="T18" fmla="*/ 97 h 97"/>
                  </a:gdLst>
                  <a:ahLst/>
                  <a:cxnLst>
                    <a:cxn ang="T10">
                      <a:pos x="T0" y="T1"/>
                    </a:cxn>
                    <a:cxn ang="T11">
                      <a:pos x="T2" y="T3"/>
                    </a:cxn>
                    <a:cxn ang="T12">
                      <a:pos x="T4" y="T5"/>
                    </a:cxn>
                    <a:cxn ang="T13">
                      <a:pos x="T6" y="T7"/>
                    </a:cxn>
                    <a:cxn ang="T14">
                      <a:pos x="T8" y="T9"/>
                    </a:cxn>
                  </a:cxnLst>
                  <a:rect l="T15" t="T16" r="T17" b="T18"/>
                  <a:pathLst>
                    <a:path w="102" h="97">
                      <a:moveTo>
                        <a:pt x="6" y="97"/>
                      </a:moveTo>
                      <a:lnTo>
                        <a:pt x="0" y="96"/>
                      </a:lnTo>
                      <a:lnTo>
                        <a:pt x="96" y="0"/>
                      </a:lnTo>
                      <a:lnTo>
                        <a:pt x="102" y="1"/>
                      </a:lnTo>
                      <a:lnTo>
                        <a:pt x="6" y="97"/>
                      </a:lnTo>
                      <a:close/>
                    </a:path>
                  </a:pathLst>
                </a:custGeom>
                <a:solidFill>
                  <a:srgbClr val="697186"/>
                </a:solidFill>
                <a:ln w="9525">
                  <a:noFill/>
                  <a:round/>
                  <a:headEnd/>
                  <a:tailEnd/>
                </a:ln>
              </p:spPr>
              <p:txBody>
                <a:bodyPr/>
                <a:lstStyle/>
                <a:p>
                  <a:endParaRPr lang="en-US"/>
                </a:p>
              </p:txBody>
            </p:sp>
            <p:sp>
              <p:nvSpPr>
                <p:cNvPr id="4522" name="Line 824"/>
                <p:cNvSpPr>
                  <a:spLocks noChangeShapeType="1"/>
                </p:cNvSpPr>
                <p:nvPr/>
              </p:nvSpPr>
              <p:spPr bwMode="auto">
                <a:xfrm flipV="1">
                  <a:off x="2853" y="1835"/>
                  <a:ext cx="96" cy="96"/>
                </a:xfrm>
                <a:prstGeom prst="line">
                  <a:avLst/>
                </a:prstGeom>
                <a:noFill/>
                <a:ln w="1588">
                  <a:solidFill>
                    <a:srgbClr val="697186"/>
                  </a:solidFill>
                  <a:miter lim="800000"/>
                  <a:headEnd/>
                  <a:tailEnd/>
                </a:ln>
              </p:spPr>
              <p:txBody>
                <a:bodyPr/>
                <a:lstStyle/>
                <a:p>
                  <a:endParaRPr lang="en-US"/>
                </a:p>
              </p:txBody>
            </p:sp>
            <p:sp>
              <p:nvSpPr>
                <p:cNvPr id="4523" name="Freeform 825"/>
                <p:cNvSpPr>
                  <a:spLocks/>
                </p:cNvSpPr>
                <p:nvPr/>
              </p:nvSpPr>
              <p:spPr bwMode="auto">
                <a:xfrm>
                  <a:off x="2840" y="1833"/>
                  <a:ext cx="103" cy="97"/>
                </a:xfrm>
                <a:custGeom>
                  <a:avLst/>
                  <a:gdLst>
                    <a:gd name="T0" fmla="*/ 7 w 103"/>
                    <a:gd name="T1" fmla="*/ 97 h 97"/>
                    <a:gd name="T2" fmla="*/ 0 w 103"/>
                    <a:gd name="T3" fmla="*/ 96 h 97"/>
                    <a:gd name="T4" fmla="*/ 96 w 103"/>
                    <a:gd name="T5" fmla="*/ 0 h 97"/>
                    <a:gd name="T6" fmla="*/ 103 w 103"/>
                    <a:gd name="T7" fmla="*/ 1 h 97"/>
                    <a:gd name="T8" fmla="*/ 7 w 103"/>
                    <a:gd name="T9" fmla="*/ 97 h 97"/>
                    <a:gd name="T10" fmla="*/ 0 60000 65536"/>
                    <a:gd name="T11" fmla="*/ 0 60000 65536"/>
                    <a:gd name="T12" fmla="*/ 0 60000 65536"/>
                    <a:gd name="T13" fmla="*/ 0 60000 65536"/>
                    <a:gd name="T14" fmla="*/ 0 60000 65536"/>
                    <a:gd name="T15" fmla="*/ 0 w 103"/>
                    <a:gd name="T16" fmla="*/ 0 h 97"/>
                    <a:gd name="T17" fmla="*/ 103 w 103"/>
                    <a:gd name="T18" fmla="*/ 97 h 97"/>
                  </a:gdLst>
                  <a:ahLst/>
                  <a:cxnLst>
                    <a:cxn ang="T10">
                      <a:pos x="T0" y="T1"/>
                    </a:cxn>
                    <a:cxn ang="T11">
                      <a:pos x="T2" y="T3"/>
                    </a:cxn>
                    <a:cxn ang="T12">
                      <a:pos x="T4" y="T5"/>
                    </a:cxn>
                    <a:cxn ang="T13">
                      <a:pos x="T6" y="T7"/>
                    </a:cxn>
                    <a:cxn ang="T14">
                      <a:pos x="T8" y="T9"/>
                    </a:cxn>
                  </a:cxnLst>
                  <a:rect l="T15" t="T16" r="T17" b="T18"/>
                  <a:pathLst>
                    <a:path w="103" h="97">
                      <a:moveTo>
                        <a:pt x="7" y="97"/>
                      </a:moveTo>
                      <a:lnTo>
                        <a:pt x="0" y="96"/>
                      </a:lnTo>
                      <a:lnTo>
                        <a:pt x="96" y="0"/>
                      </a:lnTo>
                      <a:lnTo>
                        <a:pt x="103" y="1"/>
                      </a:lnTo>
                      <a:lnTo>
                        <a:pt x="7" y="97"/>
                      </a:lnTo>
                      <a:close/>
                    </a:path>
                  </a:pathLst>
                </a:custGeom>
                <a:solidFill>
                  <a:srgbClr val="6A7288"/>
                </a:solidFill>
                <a:ln w="9525">
                  <a:noFill/>
                  <a:round/>
                  <a:headEnd/>
                  <a:tailEnd/>
                </a:ln>
              </p:spPr>
              <p:txBody>
                <a:bodyPr/>
                <a:lstStyle/>
                <a:p>
                  <a:endParaRPr lang="en-US"/>
                </a:p>
              </p:txBody>
            </p:sp>
            <p:sp>
              <p:nvSpPr>
                <p:cNvPr id="4524" name="Line 826"/>
                <p:cNvSpPr>
                  <a:spLocks noChangeShapeType="1"/>
                </p:cNvSpPr>
                <p:nvPr/>
              </p:nvSpPr>
              <p:spPr bwMode="auto">
                <a:xfrm flipV="1">
                  <a:off x="2847" y="1834"/>
                  <a:ext cx="96" cy="96"/>
                </a:xfrm>
                <a:prstGeom prst="line">
                  <a:avLst/>
                </a:prstGeom>
                <a:noFill/>
                <a:ln w="1588">
                  <a:solidFill>
                    <a:srgbClr val="6A7288"/>
                  </a:solidFill>
                  <a:miter lim="800000"/>
                  <a:headEnd/>
                  <a:tailEnd/>
                </a:ln>
              </p:spPr>
              <p:txBody>
                <a:bodyPr/>
                <a:lstStyle/>
                <a:p>
                  <a:endParaRPr lang="en-US"/>
                </a:p>
              </p:txBody>
            </p:sp>
            <p:sp>
              <p:nvSpPr>
                <p:cNvPr id="4525" name="Freeform 827"/>
                <p:cNvSpPr>
                  <a:spLocks/>
                </p:cNvSpPr>
                <p:nvPr/>
              </p:nvSpPr>
              <p:spPr bwMode="auto">
                <a:xfrm>
                  <a:off x="2833" y="1831"/>
                  <a:ext cx="103" cy="98"/>
                </a:xfrm>
                <a:custGeom>
                  <a:avLst/>
                  <a:gdLst>
                    <a:gd name="T0" fmla="*/ 7 w 103"/>
                    <a:gd name="T1" fmla="*/ 98 h 98"/>
                    <a:gd name="T2" fmla="*/ 0 w 103"/>
                    <a:gd name="T3" fmla="*/ 96 h 98"/>
                    <a:gd name="T4" fmla="*/ 96 w 103"/>
                    <a:gd name="T5" fmla="*/ 0 h 98"/>
                    <a:gd name="T6" fmla="*/ 103 w 103"/>
                    <a:gd name="T7" fmla="*/ 2 h 98"/>
                    <a:gd name="T8" fmla="*/ 7 w 103"/>
                    <a:gd name="T9" fmla="*/ 98 h 98"/>
                    <a:gd name="T10" fmla="*/ 0 60000 65536"/>
                    <a:gd name="T11" fmla="*/ 0 60000 65536"/>
                    <a:gd name="T12" fmla="*/ 0 60000 65536"/>
                    <a:gd name="T13" fmla="*/ 0 60000 65536"/>
                    <a:gd name="T14" fmla="*/ 0 60000 65536"/>
                    <a:gd name="T15" fmla="*/ 0 w 103"/>
                    <a:gd name="T16" fmla="*/ 0 h 98"/>
                    <a:gd name="T17" fmla="*/ 103 w 103"/>
                    <a:gd name="T18" fmla="*/ 98 h 98"/>
                  </a:gdLst>
                  <a:ahLst/>
                  <a:cxnLst>
                    <a:cxn ang="T10">
                      <a:pos x="T0" y="T1"/>
                    </a:cxn>
                    <a:cxn ang="T11">
                      <a:pos x="T2" y="T3"/>
                    </a:cxn>
                    <a:cxn ang="T12">
                      <a:pos x="T4" y="T5"/>
                    </a:cxn>
                    <a:cxn ang="T13">
                      <a:pos x="T6" y="T7"/>
                    </a:cxn>
                    <a:cxn ang="T14">
                      <a:pos x="T8" y="T9"/>
                    </a:cxn>
                  </a:cxnLst>
                  <a:rect l="T15" t="T16" r="T17" b="T18"/>
                  <a:pathLst>
                    <a:path w="103" h="98">
                      <a:moveTo>
                        <a:pt x="7" y="98"/>
                      </a:moveTo>
                      <a:lnTo>
                        <a:pt x="0" y="96"/>
                      </a:lnTo>
                      <a:lnTo>
                        <a:pt x="96" y="0"/>
                      </a:lnTo>
                      <a:lnTo>
                        <a:pt x="103" y="2"/>
                      </a:lnTo>
                      <a:lnTo>
                        <a:pt x="7" y="98"/>
                      </a:lnTo>
                      <a:close/>
                    </a:path>
                  </a:pathLst>
                </a:custGeom>
                <a:solidFill>
                  <a:srgbClr val="6D768B"/>
                </a:solidFill>
                <a:ln w="9525">
                  <a:noFill/>
                  <a:round/>
                  <a:headEnd/>
                  <a:tailEnd/>
                </a:ln>
              </p:spPr>
              <p:txBody>
                <a:bodyPr/>
                <a:lstStyle/>
                <a:p>
                  <a:endParaRPr lang="en-US"/>
                </a:p>
              </p:txBody>
            </p:sp>
            <p:sp>
              <p:nvSpPr>
                <p:cNvPr id="4526" name="Line 828"/>
                <p:cNvSpPr>
                  <a:spLocks noChangeShapeType="1"/>
                </p:cNvSpPr>
                <p:nvPr/>
              </p:nvSpPr>
              <p:spPr bwMode="auto">
                <a:xfrm flipV="1">
                  <a:off x="2840" y="1833"/>
                  <a:ext cx="96" cy="96"/>
                </a:xfrm>
                <a:prstGeom prst="line">
                  <a:avLst/>
                </a:prstGeom>
                <a:noFill/>
                <a:ln w="1588">
                  <a:solidFill>
                    <a:srgbClr val="6D768B"/>
                  </a:solidFill>
                  <a:miter lim="800000"/>
                  <a:headEnd/>
                  <a:tailEnd/>
                </a:ln>
              </p:spPr>
              <p:txBody>
                <a:bodyPr/>
                <a:lstStyle/>
                <a:p>
                  <a:endParaRPr lang="en-US"/>
                </a:p>
              </p:txBody>
            </p:sp>
            <p:sp>
              <p:nvSpPr>
                <p:cNvPr id="4527" name="Freeform 829"/>
                <p:cNvSpPr>
                  <a:spLocks/>
                </p:cNvSpPr>
                <p:nvPr/>
              </p:nvSpPr>
              <p:spPr bwMode="auto">
                <a:xfrm>
                  <a:off x="2825" y="1829"/>
                  <a:ext cx="104" cy="98"/>
                </a:xfrm>
                <a:custGeom>
                  <a:avLst/>
                  <a:gdLst>
                    <a:gd name="T0" fmla="*/ 8 w 104"/>
                    <a:gd name="T1" fmla="*/ 98 h 98"/>
                    <a:gd name="T2" fmla="*/ 0 w 104"/>
                    <a:gd name="T3" fmla="*/ 96 h 98"/>
                    <a:gd name="T4" fmla="*/ 96 w 104"/>
                    <a:gd name="T5" fmla="*/ 0 h 98"/>
                    <a:gd name="T6" fmla="*/ 104 w 104"/>
                    <a:gd name="T7" fmla="*/ 2 h 98"/>
                    <a:gd name="T8" fmla="*/ 8 w 104"/>
                    <a:gd name="T9" fmla="*/ 98 h 98"/>
                    <a:gd name="T10" fmla="*/ 0 60000 65536"/>
                    <a:gd name="T11" fmla="*/ 0 60000 65536"/>
                    <a:gd name="T12" fmla="*/ 0 60000 65536"/>
                    <a:gd name="T13" fmla="*/ 0 60000 65536"/>
                    <a:gd name="T14" fmla="*/ 0 60000 65536"/>
                    <a:gd name="T15" fmla="*/ 0 w 104"/>
                    <a:gd name="T16" fmla="*/ 0 h 98"/>
                    <a:gd name="T17" fmla="*/ 104 w 104"/>
                    <a:gd name="T18" fmla="*/ 98 h 98"/>
                  </a:gdLst>
                  <a:ahLst/>
                  <a:cxnLst>
                    <a:cxn ang="T10">
                      <a:pos x="T0" y="T1"/>
                    </a:cxn>
                    <a:cxn ang="T11">
                      <a:pos x="T2" y="T3"/>
                    </a:cxn>
                    <a:cxn ang="T12">
                      <a:pos x="T4" y="T5"/>
                    </a:cxn>
                    <a:cxn ang="T13">
                      <a:pos x="T6" y="T7"/>
                    </a:cxn>
                    <a:cxn ang="T14">
                      <a:pos x="T8" y="T9"/>
                    </a:cxn>
                  </a:cxnLst>
                  <a:rect l="T15" t="T16" r="T17" b="T18"/>
                  <a:pathLst>
                    <a:path w="104" h="98">
                      <a:moveTo>
                        <a:pt x="8" y="98"/>
                      </a:moveTo>
                      <a:lnTo>
                        <a:pt x="0" y="96"/>
                      </a:lnTo>
                      <a:lnTo>
                        <a:pt x="96" y="0"/>
                      </a:lnTo>
                      <a:lnTo>
                        <a:pt x="104" y="2"/>
                      </a:lnTo>
                      <a:lnTo>
                        <a:pt x="8" y="98"/>
                      </a:lnTo>
                      <a:close/>
                    </a:path>
                  </a:pathLst>
                </a:custGeom>
                <a:solidFill>
                  <a:srgbClr val="6E778D"/>
                </a:solidFill>
                <a:ln w="9525">
                  <a:noFill/>
                  <a:round/>
                  <a:headEnd/>
                  <a:tailEnd/>
                </a:ln>
              </p:spPr>
              <p:txBody>
                <a:bodyPr/>
                <a:lstStyle/>
                <a:p>
                  <a:endParaRPr lang="en-US"/>
                </a:p>
              </p:txBody>
            </p:sp>
            <p:sp>
              <p:nvSpPr>
                <p:cNvPr id="4528" name="Line 830"/>
                <p:cNvSpPr>
                  <a:spLocks noChangeShapeType="1"/>
                </p:cNvSpPr>
                <p:nvPr/>
              </p:nvSpPr>
              <p:spPr bwMode="auto">
                <a:xfrm flipV="1">
                  <a:off x="2833" y="1831"/>
                  <a:ext cx="96" cy="96"/>
                </a:xfrm>
                <a:prstGeom prst="line">
                  <a:avLst/>
                </a:prstGeom>
                <a:noFill/>
                <a:ln w="1588">
                  <a:solidFill>
                    <a:srgbClr val="6E778D"/>
                  </a:solidFill>
                  <a:miter lim="800000"/>
                  <a:headEnd/>
                  <a:tailEnd/>
                </a:ln>
              </p:spPr>
              <p:txBody>
                <a:bodyPr/>
                <a:lstStyle/>
                <a:p>
                  <a:endParaRPr lang="en-US"/>
                </a:p>
              </p:txBody>
            </p:sp>
            <p:sp>
              <p:nvSpPr>
                <p:cNvPr id="4529" name="Freeform 831"/>
                <p:cNvSpPr>
                  <a:spLocks/>
                </p:cNvSpPr>
                <p:nvPr/>
              </p:nvSpPr>
              <p:spPr bwMode="auto">
                <a:xfrm>
                  <a:off x="2817" y="1827"/>
                  <a:ext cx="104" cy="98"/>
                </a:xfrm>
                <a:custGeom>
                  <a:avLst/>
                  <a:gdLst>
                    <a:gd name="T0" fmla="*/ 8 w 104"/>
                    <a:gd name="T1" fmla="*/ 98 h 98"/>
                    <a:gd name="T2" fmla="*/ 0 w 104"/>
                    <a:gd name="T3" fmla="*/ 96 h 98"/>
                    <a:gd name="T4" fmla="*/ 97 w 104"/>
                    <a:gd name="T5" fmla="*/ 0 h 98"/>
                    <a:gd name="T6" fmla="*/ 104 w 104"/>
                    <a:gd name="T7" fmla="*/ 2 h 98"/>
                    <a:gd name="T8" fmla="*/ 8 w 104"/>
                    <a:gd name="T9" fmla="*/ 98 h 98"/>
                    <a:gd name="T10" fmla="*/ 0 60000 65536"/>
                    <a:gd name="T11" fmla="*/ 0 60000 65536"/>
                    <a:gd name="T12" fmla="*/ 0 60000 65536"/>
                    <a:gd name="T13" fmla="*/ 0 60000 65536"/>
                    <a:gd name="T14" fmla="*/ 0 60000 65536"/>
                    <a:gd name="T15" fmla="*/ 0 w 104"/>
                    <a:gd name="T16" fmla="*/ 0 h 98"/>
                    <a:gd name="T17" fmla="*/ 104 w 104"/>
                    <a:gd name="T18" fmla="*/ 98 h 98"/>
                  </a:gdLst>
                  <a:ahLst/>
                  <a:cxnLst>
                    <a:cxn ang="T10">
                      <a:pos x="T0" y="T1"/>
                    </a:cxn>
                    <a:cxn ang="T11">
                      <a:pos x="T2" y="T3"/>
                    </a:cxn>
                    <a:cxn ang="T12">
                      <a:pos x="T4" y="T5"/>
                    </a:cxn>
                    <a:cxn ang="T13">
                      <a:pos x="T6" y="T7"/>
                    </a:cxn>
                    <a:cxn ang="T14">
                      <a:pos x="T8" y="T9"/>
                    </a:cxn>
                  </a:cxnLst>
                  <a:rect l="T15" t="T16" r="T17" b="T18"/>
                  <a:pathLst>
                    <a:path w="104" h="98">
                      <a:moveTo>
                        <a:pt x="8" y="98"/>
                      </a:moveTo>
                      <a:lnTo>
                        <a:pt x="0" y="96"/>
                      </a:lnTo>
                      <a:lnTo>
                        <a:pt x="97" y="0"/>
                      </a:lnTo>
                      <a:lnTo>
                        <a:pt x="104" y="2"/>
                      </a:lnTo>
                      <a:lnTo>
                        <a:pt x="8" y="98"/>
                      </a:lnTo>
                      <a:close/>
                    </a:path>
                  </a:pathLst>
                </a:custGeom>
                <a:solidFill>
                  <a:srgbClr val="6D768C"/>
                </a:solidFill>
                <a:ln w="9525">
                  <a:noFill/>
                  <a:round/>
                  <a:headEnd/>
                  <a:tailEnd/>
                </a:ln>
              </p:spPr>
              <p:txBody>
                <a:bodyPr/>
                <a:lstStyle/>
                <a:p>
                  <a:endParaRPr lang="en-US"/>
                </a:p>
              </p:txBody>
            </p:sp>
            <p:sp>
              <p:nvSpPr>
                <p:cNvPr id="4530" name="Line 832"/>
                <p:cNvSpPr>
                  <a:spLocks noChangeShapeType="1"/>
                </p:cNvSpPr>
                <p:nvPr/>
              </p:nvSpPr>
              <p:spPr bwMode="auto">
                <a:xfrm flipV="1">
                  <a:off x="2825" y="1829"/>
                  <a:ext cx="96" cy="96"/>
                </a:xfrm>
                <a:prstGeom prst="line">
                  <a:avLst/>
                </a:prstGeom>
                <a:noFill/>
                <a:ln w="1588">
                  <a:solidFill>
                    <a:srgbClr val="6D768C"/>
                  </a:solidFill>
                  <a:miter lim="800000"/>
                  <a:headEnd/>
                  <a:tailEnd/>
                </a:ln>
              </p:spPr>
              <p:txBody>
                <a:bodyPr/>
                <a:lstStyle/>
                <a:p>
                  <a:endParaRPr lang="en-US"/>
                </a:p>
              </p:txBody>
            </p:sp>
            <p:sp>
              <p:nvSpPr>
                <p:cNvPr id="4531" name="Freeform 833"/>
                <p:cNvSpPr>
                  <a:spLocks/>
                </p:cNvSpPr>
                <p:nvPr/>
              </p:nvSpPr>
              <p:spPr bwMode="auto">
                <a:xfrm>
                  <a:off x="2809" y="1825"/>
                  <a:ext cx="105" cy="98"/>
                </a:xfrm>
                <a:custGeom>
                  <a:avLst/>
                  <a:gdLst>
                    <a:gd name="T0" fmla="*/ 8 w 105"/>
                    <a:gd name="T1" fmla="*/ 98 h 98"/>
                    <a:gd name="T2" fmla="*/ 0 w 105"/>
                    <a:gd name="T3" fmla="*/ 96 h 98"/>
                    <a:gd name="T4" fmla="*/ 96 w 105"/>
                    <a:gd name="T5" fmla="*/ 0 h 98"/>
                    <a:gd name="T6" fmla="*/ 105 w 105"/>
                    <a:gd name="T7" fmla="*/ 2 h 98"/>
                    <a:gd name="T8" fmla="*/ 8 w 105"/>
                    <a:gd name="T9" fmla="*/ 98 h 98"/>
                    <a:gd name="T10" fmla="*/ 0 60000 65536"/>
                    <a:gd name="T11" fmla="*/ 0 60000 65536"/>
                    <a:gd name="T12" fmla="*/ 0 60000 65536"/>
                    <a:gd name="T13" fmla="*/ 0 60000 65536"/>
                    <a:gd name="T14" fmla="*/ 0 60000 65536"/>
                    <a:gd name="T15" fmla="*/ 0 w 105"/>
                    <a:gd name="T16" fmla="*/ 0 h 98"/>
                    <a:gd name="T17" fmla="*/ 105 w 105"/>
                    <a:gd name="T18" fmla="*/ 98 h 98"/>
                  </a:gdLst>
                  <a:ahLst/>
                  <a:cxnLst>
                    <a:cxn ang="T10">
                      <a:pos x="T0" y="T1"/>
                    </a:cxn>
                    <a:cxn ang="T11">
                      <a:pos x="T2" y="T3"/>
                    </a:cxn>
                    <a:cxn ang="T12">
                      <a:pos x="T4" y="T5"/>
                    </a:cxn>
                    <a:cxn ang="T13">
                      <a:pos x="T6" y="T7"/>
                    </a:cxn>
                    <a:cxn ang="T14">
                      <a:pos x="T8" y="T9"/>
                    </a:cxn>
                  </a:cxnLst>
                  <a:rect l="T15" t="T16" r="T17" b="T18"/>
                  <a:pathLst>
                    <a:path w="105" h="98">
                      <a:moveTo>
                        <a:pt x="8" y="98"/>
                      </a:moveTo>
                      <a:lnTo>
                        <a:pt x="0" y="96"/>
                      </a:lnTo>
                      <a:lnTo>
                        <a:pt x="96" y="0"/>
                      </a:lnTo>
                      <a:lnTo>
                        <a:pt x="105" y="2"/>
                      </a:lnTo>
                      <a:lnTo>
                        <a:pt x="8" y="98"/>
                      </a:lnTo>
                      <a:close/>
                    </a:path>
                  </a:pathLst>
                </a:custGeom>
                <a:solidFill>
                  <a:srgbClr val="6E778D"/>
                </a:solidFill>
                <a:ln w="9525">
                  <a:noFill/>
                  <a:round/>
                  <a:headEnd/>
                  <a:tailEnd/>
                </a:ln>
              </p:spPr>
              <p:txBody>
                <a:bodyPr/>
                <a:lstStyle/>
                <a:p>
                  <a:endParaRPr lang="en-US"/>
                </a:p>
              </p:txBody>
            </p:sp>
            <p:sp>
              <p:nvSpPr>
                <p:cNvPr id="4532" name="Line 834"/>
                <p:cNvSpPr>
                  <a:spLocks noChangeShapeType="1"/>
                </p:cNvSpPr>
                <p:nvPr/>
              </p:nvSpPr>
              <p:spPr bwMode="auto">
                <a:xfrm flipV="1">
                  <a:off x="2817" y="1827"/>
                  <a:ext cx="97" cy="96"/>
                </a:xfrm>
                <a:prstGeom prst="line">
                  <a:avLst/>
                </a:prstGeom>
                <a:noFill/>
                <a:ln w="1588">
                  <a:solidFill>
                    <a:srgbClr val="6E778D"/>
                  </a:solidFill>
                  <a:miter lim="800000"/>
                  <a:headEnd/>
                  <a:tailEnd/>
                </a:ln>
              </p:spPr>
              <p:txBody>
                <a:bodyPr/>
                <a:lstStyle/>
                <a:p>
                  <a:endParaRPr lang="en-US"/>
                </a:p>
              </p:txBody>
            </p:sp>
            <p:sp>
              <p:nvSpPr>
                <p:cNvPr id="4533" name="Freeform 835"/>
                <p:cNvSpPr>
                  <a:spLocks/>
                </p:cNvSpPr>
                <p:nvPr/>
              </p:nvSpPr>
              <p:spPr bwMode="auto">
                <a:xfrm>
                  <a:off x="2800" y="1822"/>
                  <a:ext cx="105" cy="99"/>
                </a:xfrm>
                <a:custGeom>
                  <a:avLst/>
                  <a:gdLst>
                    <a:gd name="T0" fmla="*/ 9 w 105"/>
                    <a:gd name="T1" fmla="*/ 99 h 99"/>
                    <a:gd name="T2" fmla="*/ 0 w 105"/>
                    <a:gd name="T3" fmla="*/ 96 h 99"/>
                    <a:gd name="T4" fmla="*/ 96 w 105"/>
                    <a:gd name="T5" fmla="*/ 0 h 99"/>
                    <a:gd name="T6" fmla="*/ 105 w 105"/>
                    <a:gd name="T7" fmla="*/ 3 h 99"/>
                    <a:gd name="T8" fmla="*/ 9 w 105"/>
                    <a:gd name="T9" fmla="*/ 99 h 99"/>
                    <a:gd name="T10" fmla="*/ 0 60000 65536"/>
                    <a:gd name="T11" fmla="*/ 0 60000 65536"/>
                    <a:gd name="T12" fmla="*/ 0 60000 65536"/>
                    <a:gd name="T13" fmla="*/ 0 60000 65536"/>
                    <a:gd name="T14" fmla="*/ 0 60000 65536"/>
                    <a:gd name="T15" fmla="*/ 0 w 105"/>
                    <a:gd name="T16" fmla="*/ 0 h 99"/>
                    <a:gd name="T17" fmla="*/ 105 w 105"/>
                    <a:gd name="T18" fmla="*/ 99 h 99"/>
                  </a:gdLst>
                  <a:ahLst/>
                  <a:cxnLst>
                    <a:cxn ang="T10">
                      <a:pos x="T0" y="T1"/>
                    </a:cxn>
                    <a:cxn ang="T11">
                      <a:pos x="T2" y="T3"/>
                    </a:cxn>
                    <a:cxn ang="T12">
                      <a:pos x="T4" y="T5"/>
                    </a:cxn>
                    <a:cxn ang="T13">
                      <a:pos x="T6" y="T7"/>
                    </a:cxn>
                    <a:cxn ang="T14">
                      <a:pos x="T8" y="T9"/>
                    </a:cxn>
                  </a:cxnLst>
                  <a:rect l="T15" t="T16" r="T17" b="T18"/>
                  <a:pathLst>
                    <a:path w="105" h="99">
                      <a:moveTo>
                        <a:pt x="9" y="99"/>
                      </a:moveTo>
                      <a:lnTo>
                        <a:pt x="0" y="96"/>
                      </a:lnTo>
                      <a:lnTo>
                        <a:pt x="96" y="0"/>
                      </a:lnTo>
                      <a:lnTo>
                        <a:pt x="105" y="3"/>
                      </a:lnTo>
                      <a:lnTo>
                        <a:pt x="9" y="99"/>
                      </a:lnTo>
                      <a:close/>
                    </a:path>
                  </a:pathLst>
                </a:custGeom>
                <a:solidFill>
                  <a:srgbClr val="70788F"/>
                </a:solidFill>
                <a:ln w="9525">
                  <a:noFill/>
                  <a:round/>
                  <a:headEnd/>
                  <a:tailEnd/>
                </a:ln>
              </p:spPr>
              <p:txBody>
                <a:bodyPr/>
                <a:lstStyle/>
                <a:p>
                  <a:endParaRPr lang="en-US"/>
                </a:p>
              </p:txBody>
            </p:sp>
            <p:sp>
              <p:nvSpPr>
                <p:cNvPr id="4534" name="Line 836"/>
                <p:cNvSpPr>
                  <a:spLocks noChangeShapeType="1"/>
                </p:cNvSpPr>
                <p:nvPr/>
              </p:nvSpPr>
              <p:spPr bwMode="auto">
                <a:xfrm flipV="1">
                  <a:off x="2809" y="1825"/>
                  <a:ext cx="96" cy="96"/>
                </a:xfrm>
                <a:prstGeom prst="line">
                  <a:avLst/>
                </a:prstGeom>
                <a:noFill/>
                <a:ln w="1588">
                  <a:solidFill>
                    <a:srgbClr val="70788F"/>
                  </a:solidFill>
                  <a:miter lim="800000"/>
                  <a:headEnd/>
                  <a:tailEnd/>
                </a:ln>
              </p:spPr>
              <p:txBody>
                <a:bodyPr/>
                <a:lstStyle/>
                <a:p>
                  <a:endParaRPr lang="en-US"/>
                </a:p>
              </p:txBody>
            </p:sp>
            <p:sp>
              <p:nvSpPr>
                <p:cNvPr id="4535" name="Freeform 837"/>
                <p:cNvSpPr>
                  <a:spLocks/>
                </p:cNvSpPr>
                <p:nvPr/>
              </p:nvSpPr>
              <p:spPr bwMode="auto">
                <a:xfrm>
                  <a:off x="2791" y="1819"/>
                  <a:ext cx="105" cy="99"/>
                </a:xfrm>
                <a:custGeom>
                  <a:avLst/>
                  <a:gdLst>
                    <a:gd name="T0" fmla="*/ 9 w 105"/>
                    <a:gd name="T1" fmla="*/ 99 h 99"/>
                    <a:gd name="T2" fmla="*/ 0 w 105"/>
                    <a:gd name="T3" fmla="*/ 97 h 99"/>
                    <a:gd name="T4" fmla="*/ 96 w 105"/>
                    <a:gd name="T5" fmla="*/ 0 h 99"/>
                    <a:gd name="T6" fmla="*/ 105 w 105"/>
                    <a:gd name="T7" fmla="*/ 3 h 99"/>
                    <a:gd name="T8" fmla="*/ 9 w 105"/>
                    <a:gd name="T9" fmla="*/ 99 h 99"/>
                    <a:gd name="T10" fmla="*/ 0 60000 65536"/>
                    <a:gd name="T11" fmla="*/ 0 60000 65536"/>
                    <a:gd name="T12" fmla="*/ 0 60000 65536"/>
                    <a:gd name="T13" fmla="*/ 0 60000 65536"/>
                    <a:gd name="T14" fmla="*/ 0 60000 65536"/>
                    <a:gd name="T15" fmla="*/ 0 w 105"/>
                    <a:gd name="T16" fmla="*/ 0 h 99"/>
                    <a:gd name="T17" fmla="*/ 105 w 105"/>
                    <a:gd name="T18" fmla="*/ 99 h 99"/>
                  </a:gdLst>
                  <a:ahLst/>
                  <a:cxnLst>
                    <a:cxn ang="T10">
                      <a:pos x="T0" y="T1"/>
                    </a:cxn>
                    <a:cxn ang="T11">
                      <a:pos x="T2" y="T3"/>
                    </a:cxn>
                    <a:cxn ang="T12">
                      <a:pos x="T4" y="T5"/>
                    </a:cxn>
                    <a:cxn ang="T13">
                      <a:pos x="T6" y="T7"/>
                    </a:cxn>
                    <a:cxn ang="T14">
                      <a:pos x="T8" y="T9"/>
                    </a:cxn>
                  </a:cxnLst>
                  <a:rect l="T15" t="T16" r="T17" b="T18"/>
                  <a:pathLst>
                    <a:path w="105" h="99">
                      <a:moveTo>
                        <a:pt x="9" y="99"/>
                      </a:moveTo>
                      <a:lnTo>
                        <a:pt x="0" y="97"/>
                      </a:lnTo>
                      <a:lnTo>
                        <a:pt x="96" y="0"/>
                      </a:lnTo>
                      <a:lnTo>
                        <a:pt x="105" y="3"/>
                      </a:lnTo>
                      <a:lnTo>
                        <a:pt x="9" y="99"/>
                      </a:lnTo>
                      <a:close/>
                    </a:path>
                  </a:pathLst>
                </a:custGeom>
                <a:solidFill>
                  <a:srgbClr val="6F788E"/>
                </a:solidFill>
                <a:ln w="9525">
                  <a:noFill/>
                  <a:round/>
                  <a:headEnd/>
                  <a:tailEnd/>
                </a:ln>
              </p:spPr>
              <p:txBody>
                <a:bodyPr/>
                <a:lstStyle/>
                <a:p>
                  <a:endParaRPr lang="en-US"/>
                </a:p>
              </p:txBody>
            </p:sp>
            <p:sp>
              <p:nvSpPr>
                <p:cNvPr id="4536" name="Line 838"/>
                <p:cNvSpPr>
                  <a:spLocks noChangeShapeType="1"/>
                </p:cNvSpPr>
                <p:nvPr/>
              </p:nvSpPr>
              <p:spPr bwMode="auto">
                <a:xfrm flipV="1">
                  <a:off x="2800" y="1822"/>
                  <a:ext cx="96" cy="96"/>
                </a:xfrm>
                <a:prstGeom prst="line">
                  <a:avLst/>
                </a:prstGeom>
                <a:noFill/>
                <a:ln w="1588">
                  <a:solidFill>
                    <a:srgbClr val="6F788E"/>
                  </a:solidFill>
                  <a:miter lim="800000"/>
                  <a:headEnd/>
                  <a:tailEnd/>
                </a:ln>
              </p:spPr>
              <p:txBody>
                <a:bodyPr/>
                <a:lstStyle/>
                <a:p>
                  <a:endParaRPr lang="en-US"/>
                </a:p>
              </p:txBody>
            </p:sp>
            <p:sp>
              <p:nvSpPr>
                <p:cNvPr id="4537" name="Freeform 839"/>
                <p:cNvSpPr>
                  <a:spLocks/>
                </p:cNvSpPr>
                <p:nvPr/>
              </p:nvSpPr>
              <p:spPr bwMode="auto">
                <a:xfrm>
                  <a:off x="2782" y="1816"/>
                  <a:ext cx="105" cy="100"/>
                </a:xfrm>
                <a:custGeom>
                  <a:avLst/>
                  <a:gdLst>
                    <a:gd name="T0" fmla="*/ 9 w 105"/>
                    <a:gd name="T1" fmla="*/ 100 h 100"/>
                    <a:gd name="T2" fmla="*/ 0 w 105"/>
                    <a:gd name="T3" fmla="*/ 97 h 100"/>
                    <a:gd name="T4" fmla="*/ 96 w 105"/>
                    <a:gd name="T5" fmla="*/ 0 h 100"/>
                    <a:gd name="T6" fmla="*/ 105 w 105"/>
                    <a:gd name="T7" fmla="*/ 3 h 100"/>
                    <a:gd name="T8" fmla="*/ 9 w 105"/>
                    <a:gd name="T9" fmla="*/ 100 h 100"/>
                    <a:gd name="T10" fmla="*/ 0 60000 65536"/>
                    <a:gd name="T11" fmla="*/ 0 60000 65536"/>
                    <a:gd name="T12" fmla="*/ 0 60000 65536"/>
                    <a:gd name="T13" fmla="*/ 0 60000 65536"/>
                    <a:gd name="T14" fmla="*/ 0 60000 65536"/>
                    <a:gd name="T15" fmla="*/ 0 w 105"/>
                    <a:gd name="T16" fmla="*/ 0 h 100"/>
                    <a:gd name="T17" fmla="*/ 105 w 105"/>
                    <a:gd name="T18" fmla="*/ 100 h 100"/>
                  </a:gdLst>
                  <a:ahLst/>
                  <a:cxnLst>
                    <a:cxn ang="T10">
                      <a:pos x="T0" y="T1"/>
                    </a:cxn>
                    <a:cxn ang="T11">
                      <a:pos x="T2" y="T3"/>
                    </a:cxn>
                    <a:cxn ang="T12">
                      <a:pos x="T4" y="T5"/>
                    </a:cxn>
                    <a:cxn ang="T13">
                      <a:pos x="T6" y="T7"/>
                    </a:cxn>
                    <a:cxn ang="T14">
                      <a:pos x="T8" y="T9"/>
                    </a:cxn>
                  </a:cxnLst>
                  <a:rect l="T15" t="T16" r="T17" b="T18"/>
                  <a:pathLst>
                    <a:path w="105" h="100">
                      <a:moveTo>
                        <a:pt x="9" y="100"/>
                      </a:moveTo>
                      <a:lnTo>
                        <a:pt x="0" y="97"/>
                      </a:lnTo>
                      <a:lnTo>
                        <a:pt x="96" y="0"/>
                      </a:lnTo>
                      <a:lnTo>
                        <a:pt x="105" y="3"/>
                      </a:lnTo>
                      <a:lnTo>
                        <a:pt x="9" y="100"/>
                      </a:lnTo>
                      <a:close/>
                    </a:path>
                  </a:pathLst>
                </a:custGeom>
                <a:solidFill>
                  <a:srgbClr val="717A90"/>
                </a:solidFill>
                <a:ln w="9525">
                  <a:noFill/>
                  <a:round/>
                  <a:headEnd/>
                  <a:tailEnd/>
                </a:ln>
              </p:spPr>
              <p:txBody>
                <a:bodyPr/>
                <a:lstStyle/>
                <a:p>
                  <a:endParaRPr lang="en-US"/>
                </a:p>
              </p:txBody>
            </p:sp>
            <p:sp>
              <p:nvSpPr>
                <p:cNvPr id="4538" name="Line 840"/>
                <p:cNvSpPr>
                  <a:spLocks noChangeShapeType="1"/>
                </p:cNvSpPr>
                <p:nvPr/>
              </p:nvSpPr>
              <p:spPr bwMode="auto">
                <a:xfrm flipV="1">
                  <a:off x="2791" y="1819"/>
                  <a:ext cx="96" cy="97"/>
                </a:xfrm>
                <a:prstGeom prst="line">
                  <a:avLst/>
                </a:prstGeom>
                <a:noFill/>
                <a:ln w="1588">
                  <a:solidFill>
                    <a:srgbClr val="717A90"/>
                  </a:solidFill>
                  <a:miter lim="800000"/>
                  <a:headEnd/>
                  <a:tailEnd/>
                </a:ln>
              </p:spPr>
              <p:txBody>
                <a:bodyPr/>
                <a:lstStyle/>
                <a:p>
                  <a:endParaRPr lang="en-US"/>
                </a:p>
              </p:txBody>
            </p:sp>
            <p:sp>
              <p:nvSpPr>
                <p:cNvPr id="4539" name="Freeform 841"/>
                <p:cNvSpPr>
                  <a:spLocks/>
                </p:cNvSpPr>
                <p:nvPr/>
              </p:nvSpPr>
              <p:spPr bwMode="auto">
                <a:xfrm>
                  <a:off x="2772" y="1814"/>
                  <a:ext cx="106" cy="99"/>
                </a:xfrm>
                <a:custGeom>
                  <a:avLst/>
                  <a:gdLst>
                    <a:gd name="T0" fmla="*/ 10 w 106"/>
                    <a:gd name="T1" fmla="*/ 99 h 99"/>
                    <a:gd name="T2" fmla="*/ 0 w 106"/>
                    <a:gd name="T3" fmla="*/ 96 h 99"/>
                    <a:gd name="T4" fmla="*/ 96 w 106"/>
                    <a:gd name="T5" fmla="*/ 0 h 99"/>
                    <a:gd name="T6" fmla="*/ 106 w 106"/>
                    <a:gd name="T7" fmla="*/ 2 h 99"/>
                    <a:gd name="T8" fmla="*/ 10 w 106"/>
                    <a:gd name="T9" fmla="*/ 99 h 99"/>
                    <a:gd name="T10" fmla="*/ 0 60000 65536"/>
                    <a:gd name="T11" fmla="*/ 0 60000 65536"/>
                    <a:gd name="T12" fmla="*/ 0 60000 65536"/>
                    <a:gd name="T13" fmla="*/ 0 60000 65536"/>
                    <a:gd name="T14" fmla="*/ 0 60000 65536"/>
                    <a:gd name="T15" fmla="*/ 0 w 106"/>
                    <a:gd name="T16" fmla="*/ 0 h 99"/>
                    <a:gd name="T17" fmla="*/ 106 w 106"/>
                    <a:gd name="T18" fmla="*/ 99 h 99"/>
                  </a:gdLst>
                  <a:ahLst/>
                  <a:cxnLst>
                    <a:cxn ang="T10">
                      <a:pos x="T0" y="T1"/>
                    </a:cxn>
                    <a:cxn ang="T11">
                      <a:pos x="T2" y="T3"/>
                    </a:cxn>
                    <a:cxn ang="T12">
                      <a:pos x="T4" y="T5"/>
                    </a:cxn>
                    <a:cxn ang="T13">
                      <a:pos x="T6" y="T7"/>
                    </a:cxn>
                    <a:cxn ang="T14">
                      <a:pos x="T8" y="T9"/>
                    </a:cxn>
                  </a:cxnLst>
                  <a:rect l="T15" t="T16" r="T17" b="T18"/>
                  <a:pathLst>
                    <a:path w="106" h="99">
                      <a:moveTo>
                        <a:pt x="10" y="99"/>
                      </a:moveTo>
                      <a:lnTo>
                        <a:pt x="0" y="96"/>
                      </a:lnTo>
                      <a:lnTo>
                        <a:pt x="96" y="0"/>
                      </a:lnTo>
                      <a:lnTo>
                        <a:pt x="106" y="2"/>
                      </a:lnTo>
                      <a:lnTo>
                        <a:pt x="10" y="99"/>
                      </a:lnTo>
                      <a:close/>
                    </a:path>
                  </a:pathLst>
                </a:custGeom>
                <a:solidFill>
                  <a:srgbClr val="6E778D"/>
                </a:solidFill>
                <a:ln w="9525">
                  <a:noFill/>
                  <a:round/>
                  <a:headEnd/>
                  <a:tailEnd/>
                </a:ln>
              </p:spPr>
              <p:txBody>
                <a:bodyPr/>
                <a:lstStyle/>
                <a:p>
                  <a:endParaRPr lang="en-US"/>
                </a:p>
              </p:txBody>
            </p:sp>
            <p:sp>
              <p:nvSpPr>
                <p:cNvPr id="4540" name="Line 842"/>
                <p:cNvSpPr>
                  <a:spLocks noChangeShapeType="1"/>
                </p:cNvSpPr>
                <p:nvPr/>
              </p:nvSpPr>
              <p:spPr bwMode="auto">
                <a:xfrm flipV="1">
                  <a:off x="2782" y="1816"/>
                  <a:ext cx="96" cy="97"/>
                </a:xfrm>
                <a:prstGeom prst="line">
                  <a:avLst/>
                </a:prstGeom>
                <a:noFill/>
                <a:ln w="1588">
                  <a:solidFill>
                    <a:srgbClr val="6E778D"/>
                  </a:solidFill>
                  <a:miter lim="800000"/>
                  <a:headEnd/>
                  <a:tailEnd/>
                </a:ln>
              </p:spPr>
              <p:txBody>
                <a:bodyPr/>
                <a:lstStyle/>
                <a:p>
                  <a:endParaRPr lang="en-US"/>
                </a:p>
              </p:txBody>
            </p:sp>
            <p:sp>
              <p:nvSpPr>
                <p:cNvPr id="4541" name="Freeform 843"/>
                <p:cNvSpPr>
                  <a:spLocks/>
                </p:cNvSpPr>
                <p:nvPr/>
              </p:nvSpPr>
              <p:spPr bwMode="auto">
                <a:xfrm>
                  <a:off x="2761" y="1811"/>
                  <a:ext cx="107" cy="99"/>
                </a:xfrm>
                <a:custGeom>
                  <a:avLst/>
                  <a:gdLst>
                    <a:gd name="T0" fmla="*/ 11 w 107"/>
                    <a:gd name="T1" fmla="*/ 99 h 99"/>
                    <a:gd name="T2" fmla="*/ 0 w 107"/>
                    <a:gd name="T3" fmla="*/ 96 h 99"/>
                    <a:gd name="T4" fmla="*/ 96 w 107"/>
                    <a:gd name="T5" fmla="*/ 0 h 99"/>
                    <a:gd name="T6" fmla="*/ 107 w 107"/>
                    <a:gd name="T7" fmla="*/ 3 h 99"/>
                    <a:gd name="T8" fmla="*/ 11 w 107"/>
                    <a:gd name="T9" fmla="*/ 99 h 99"/>
                    <a:gd name="T10" fmla="*/ 0 60000 65536"/>
                    <a:gd name="T11" fmla="*/ 0 60000 65536"/>
                    <a:gd name="T12" fmla="*/ 0 60000 65536"/>
                    <a:gd name="T13" fmla="*/ 0 60000 65536"/>
                    <a:gd name="T14" fmla="*/ 0 60000 65536"/>
                    <a:gd name="T15" fmla="*/ 0 w 107"/>
                    <a:gd name="T16" fmla="*/ 0 h 99"/>
                    <a:gd name="T17" fmla="*/ 107 w 107"/>
                    <a:gd name="T18" fmla="*/ 99 h 99"/>
                  </a:gdLst>
                  <a:ahLst/>
                  <a:cxnLst>
                    <a:cxn ang="T10">
                      <a:pos x="T0" y="T1"/>
                    </a:cxn>
                    <a:cxn ang="T11">
                      <a:pos x="T2" y="T3"/>
                    </a:cxn>
                    <a:cxn ang="T12">
                      <a:pos x="T4" y="T5"/>
                    </a:cxn>
                    <a:cxn ang="T13">
                      <a:pos x="T6" y="T7"/>
                    </a:cxn>
                    <a:cxn ang="T14">
                      <a:pos x="T8" y="T9"/>
                    </a:cxn>
                  </a:cxnLst>
                  <a:rect l="T15" t="T16" r="T17" b="T18"/>
                  <a:pathLst>
                    <a:path w="107" h="99">
                      <a:moveTo>
                        <a:pt x="11" y="99"/>
                      </a:moveTo>
                      <a:lnTo>
                        <a:pt x="0" y="96"/>
                      </a:lnTo>
                      <a:lnTo>
                        <a:pt x="96" y="0"/>
                      </a:lnTo>
                      <a:lnTo>
                        <a:pt x="107" y="3"/>
                      </a:lnTo>
                      <a:lnTo>
                        <a:pt x="11" y="99"/>
                      </a:lnTo>
                      <a:close/>
                    </a:path>
                  </a:pathLst>
                </a:custGeom>
                <a:solidFill>
                  <a:srgbClr val="6E778D"/>
                </a:solidFill>
                <a:ln w="9525">
                  <a:noFill/>
                  <a:round/>
                  <a:headEnd/>
                  <a:tailEnd/>
                </a:ln>
              </p:spPr>
              <p:txBody>
                <a:bodyPr/>
                <a:lstStyle/>
                <a:p>
                  <a:endParaRPr lang="en-US"/>
                </a:p>
              </p:txBody>
            </p:sp>
            <p:sp>
              <p:nvSpPr>
                <p:cNvPr id="4542" name="Line 844"/>
                <p:cNvSpPr>
                  <a:spLocks noChangeShapeType="1"/>
                </p:cNvSpPr>
                <p:nvPr/>
              </p:nvSpPr>
              <p:spPr bwMode="auto">
                <a:xfrm flipV="1">
                  <a:off x="2772" y="1814"/>
                  <a:ext cx="96" cy="96"/>
                </a:xfrm>
                <a:prstGeom prst="line">
                  <a:avLst/>
                </a:prstGeom>
                <a:noFill/>
                <a:ln w="1588">
                  <a:solidFill>
                    <a:srgbClr val="6E778D"/>
                  </a:solidFill>
                  <a:miter lim="800000"/>
                  <a:headEnd/>
                  <a:tailEnd/>
                </a:ln>
              </p:spPr>
              <p:txBody>
                <a:bodyPr/>
                <a:lstStyle/>
                <a:p>
                  <a:endParaRPr lang="en-US"/>
                </a:p>
              </p:txBody>
            </p:sp>
            <p:sp>
              <p:nvSpPr>
                <p:cNvPr id="4543" name="Freeform 845"/>
                <p:cNvSpPr>
                  <a:spLocks/>
                </p:cNvSpPr>
                <p:nvPr/>
              </p:nvSpPr>
              <p:spPr bwMode="auto">
                <a:xfrm>
                  <a:off x="2751" y="1808"/>
                  <a:ext cx="106" cy="99"/>
                </a:xfrm>
                <a:custGeom>
                  <a:avLst/>
                  <a:gdLst>
                    <a:gd name="T0" fmla="*/ 10 w 106"/>
                    <a:gd name="T1" fmla="*/ 99 h 99"/>
                    <a:gd name="T2" fmla="*/ 0 w 106"/>
                    <a:gd name="T3" fmla="*/ 96 h 99"/>
                    <a:gd name="T4" fmla="*/ 96 w 106"/>
                    <a:gd name="T5" fmla="*/ 0 h 99"/>
                    <a:gd name="T6" fmla="*/ 106 w 106"/>
                    <a:gd name="T7" fmla="*/ 3 h 99"/>
                    <a:gd name="T8" fmla="*/ 10 w 106"/>
                    <a:gd name="T9" fmla="*/ 99 h 99"/>
                    <a:gd name="T10" fmla="*/ 0 60000 65536"/>
                    <a:gd name="T11" fmla="*/ 0 60000 65536"/>
                    <a:gd name="T12" fmla="*/ 0 60000 65536"/>
                    <a:gd name="T13" fmla="*/ 0 60000 65536"/>
                    <a:gd name="T14" fmla="*/ 0 60000 65536"/>
                    <a:gd name="T15" fmla="*/ 0 w 106"/>
                    <a:gd name="T16" fmla="*/ 0 h 99"/>
                    <a:gd name="T17" fmla="*/ 106 w 106"/>
                    <a:gd name="T18" fmla="*/ 99 h 99"/>
                  </a:gdLst>
                  <a:ahLst/>
                  <a:cxnLst>
                    <a:cxn ang="T10">
                      <a:pos x="T0" y="T1"/>
                    </a:cxn>
                    <a:cxn ang="T11">
                      <a:pos x="T2" y="T3"/>
                    </a:cxn>
                    <a:cxn ang="T12">
                      <a:pos x="T4" y="T5"/>
                    </a:cxn>
                    <a:cxn ang="T13">
                      <a:pos x="T6" y="T7"/>
                    </a:cxn>
                    <a:cxn ang="T14">
                      <a:pos x="T8" y="T9"/>
                    </a:cxn>
                  </a:cxnLst>
                  <a:rect l="T15" t="T16" r="T17" b="T18"/>
                  <a:pathLst>
                    <a:path w="106" h="99">
                      <a:moveTo>
                        <a:pt x="10" y="99"/>
                      </a:moveTo>
                      <a:lnTo>
                        <a:pt x="0" y="96"/>
                      </a:lnTo>
                      <a:lnTo>
                        <a:pt x="96" y="0"/>
                      </a:lnTo>
                      <a:lnTo>
                        <a:pt x="106" y="3"/>
                      </a:lnTo>
                      <a:lnTo>
                        <a:pt x="10" y="99"/>
                      </a:lnTo>
                      <a:close/>
                    </a:path>
                  </a:pathLst>
                </a:custGeom>
                <a:solidFill>
                  <a:srgbClr val="6F788F"/>
                </a:solidFill>
                <a:ln w="9525">
                  <a:noFill/>
                  <a:round/>
                  <a:headEnd/>
                  <a:tailEnd/>
                </a:ln>
              </p:spPr>
              <p:txBody>
                <a:bodyPr/>
                <a:lstStyle/>
                <a:p>
                  <a:endParaRPr lang="en-US"/>
                </a:p>
              </p:txBody>
            </p:sp>
            <p:sp>
              <p:nvSpPr>
                <p:cNvPr id="4544" name="Line 846"/>
                <p:cNvSpPr>
                  <a:spLocks noChangeShapeType="1"/>
                </p:cNvSpPr>
                <p:nvPr/>
              </p:nvSpPr>
              <p:spPr bwMode="auto">
                <a:xfrm flipV="1">
                  <a:off x="2761" y="1811"/>
                  <a:ext cx="96" cy="96"/>
                </a:xfrm>
                <a:prstGeom prst="line">
                  <a:avLst/>
                </a:prstGeom>
                <a:noFill/>
                <a:ln w="1588">
                  <a:solidFill>
                    <a:srgbClr val="6F788F"/>
                  </a:solidFill>
                  <a:miter lim="800000"/>
                  <a:headEnd/>
                  <a:tailEnd/>
                </a:ln>
              </p:spPr>
              <p:txBody>
                <a:bodyPr/>
                <a:lstStyle/>
                <a:p>
                  <a:endParaRPr lang="en-US"/>
                </a:p>
              </p:txBody>
            </p:sp>
            <p:sp>
              <p:nvSpPr>
                <p:cNvPr id="4545" name="Freeform 847"/>
                <p:cNvSpPr>
                  <a:spLocks/>
                </p:cNvSpPr>
                <p:nvPr/>
              </p:nvSpPr>
              <p:spPr bwMode="auto">
                <a:xfrm>
                  <a:off x="2739" y="1805"/>
                  <a:ext cx="108" cy="99"/>
                </a:xfrm>
                <a:custGeom>
                  <a:avLst/>
                  <a:gdLst>
                    <a:gd name="T0" fmla="*/ 12 w 108"/>
                    <a:gd name="T1" fmla="*/ 99 h 99"/>
                    <a:gd name="T2" fmla="*/ 0 w 108"/>
                    <a:gd name="T3" fmla="*/ 96 h 99"/>
                    <a:gd name="T4" fmla="*/ 97 w 108"/>
                    <a:gd name="T5" fmla="*/ 0 h 99"/>
                    <a:gd name="T6" fmla="*/ 108 w 108"/>
                    <a:gd name="T7" fmla="*/ 3 h 99"/>
                    <a:gd name="T8" fmla="*/ 12 w 108"/>
                    <a:gd name="T9" fmla="*/ 99 h 99"/>
                    <a:gd name="T10" fmla="*/ 0 60000 65536"/>
                    <a:gd name="T11" fmla="*/ 0 60000 65536"/>
                    <a:gd name="T12" fmla="*/ 0 60000 65536"/>
                    <a:gd name="T13" fmla="*/ 0 60000 65536"/>
                    <a:gd name="T14" fmla="*/ 0 60000 65536"/>
                    <a:gd name="T15" fmla="*/ 0 w 108"/>
                    <a:gd name="T16" fmla="*/ 0 h 99"/>
                    <a:gd name="T17" fmla="*/ 108 w 108"/>
                    <a:gd name="T18" fmla="*/ 99 h 99"/>
                  </a:gdLst>
                  <a:ahLst/>
                  <a:cxnLst>
                    <a:cxn ang="T10">
                      <a:pos x="T0" y="T1"/>
                    </a:cxn>
                    <a:cxn ang="T11">
                      <a:pos x="T2" y="T3"/>
                    </a:cxn>
                    <a:cxn ang="T12">
                      <a:pos x="T4" y="T5"/>
                    </a:cxn>
                    <a:cxn ang="T13">
                      <a:pos x="T6" y="T7"/>
                    </a:cxn>
                    <a:cxn ang="T14">
                      <a:pos x="T8" y="T9"/>
                    </a:cxn>
                  </a:cxnLst>
                  <a:rect l="T15" t="T16" r="T17" b="T18"/>
                  <a:pathLst>
                    <a:path w="108" h="99">
                      <a:moveTo>
                        <a:pt x="12" y="99"/>
                      </a:moveTo>
                      <a:lnTo>
                        <a:pt x="0" y="96"/>
                      </a:lnTo>
                      <a:lnTo>
                        <a:pt x="97" y="0"/>
                      </a:lnTo>
                      <a:lnTo>
                        <a:pt x="108" y="3"/>
                      </a:lnTo>
                      <a:lnTo>
                        <a:pt x="12" y="99"/>
                      </a:lnTo>
                      <a:close/>
                    </a:path>
                  </a:pathLst>
                </a:custGeom>
                <a:solidFill>
                  <a:srgbClr val="6E778D"/>
                </a:solidFill>
                <a:ln w="9525">
                  <a:noFill/>
                  <a:round/>
                  <a:headEnd/>
                  <a:tailEnd/>
                </a:ln>
              </p:spPr>
              <p:txBody>
                <a:bodyPr/>
                <a:lstStyle/>
                <a:p>
                  <a:endParaRPr lang="en-US"/>
                </a:p>
              </p:txBody>
            </p:sp>
            <p:sp>
              <p:nvSpPr>
                <p:cNvPr id="4546" name="Line 848"/>
                <p:cNvSpPr>
                  <a:spLocks noChangeShapeType="1"/>
                </p:cNvSpPr>
                <p:nvPr/>
              </p:nvSpPr>
              <p:spPr bwMode="auto">
                <a:xfrm flipV="1">
                  <a:off x="2751" y="1808"/>
                  <a:ext cx="96" cy="96"/>
                </a:xfrm>
                <a:prstGeom prst="line">
                  <a:avLst/>
                </a:prstGeom>
                <a:noFill/>
                <a:ln w="1588">
                  <a:solidFill>
                    <a:srgbClr val="6E778D"/>
                  </a:solidFill>
                  <a:miter lim="800000"/>
                  <a:headEnd/>
                  <a:tailEnd/>
                </a:ln>
              </p:spPr>
              <p:txBody>
                <a:bodyPr/>
                <a:lstStyle/>
                <a:p>
                  <a:endParaRPr lang="en-US"/>
                </a:p>
              </p:txBody>
            </p:sp>
            <p:sp>
              <p:nvSpPr>
                <p:cNvPr id="4547" name="Freeform 849"/>
                <p:cNvSpPr>
                  <a:spLocks/>
                </p:cNvSpPr>
                <p:nvPr/>
              </p:nvSpPr>
              <p:spPr bwMode="auto">
                <a:xfrm>
                  <a:off x="2728" y="1802"/>
                  <a:ext cx="108" cy="99"/>
                </a:xfrm>
                <a:custGeom>
                  <a:avLst/>
                  <a:gdLst>
                    <a:gd name="T0" fmla="*/ 11 w 108"/>
                    <a:gd name="T1" fmla="*/ 99 h 99"/>
                    <a:gd name="T2" fmla="*/ 0 w 108"/>
                    <a:gd name="T3" fmla="*/ 96 h 99"/>
                    <a:gd name="T4" fmla="*/ 97 w 108"/>
                    <a:gd name="T5" fmla="*/ 0 h 99"/>
                    <a:gd name="T6" fmla="*/ 108 w 108"/>
                    <a:gd name="T7" fmla="*/ 3 h 99"/>
                    <a:gd name="T8" fmla="*/ 11 w 108"/>
                    <a:gd name="T9" fmla="*/ 99 h 99"/>
                    <a:gd name="T10" fmla="*/ 0 60000 65536"/>
                    <a:gd name="T11" fmla="*/ 0 60000 65536"/>
                    <a:gd name="T12" fmla="*/ 0 60000 65536"/>
                    <a:gd name="T13" fmla="*/ 0 60000 65536"/>
                    <a:gd name="T14" fmla="*/ 0 60000 65536"/>
                    <a:gd name="T15" fmla="*/ 0 w 108"/>
                    <a:gd name="T16" fmla="*/ 0 h 99"/>
                    <a:gd name="T17" fmla="*/ 108 w 108"/>
                    <a:gd name="T18" fmla="*/ 99 h 99"/>
                  </a:gdLst>
                  <a:ahLst/>
                  <a:cxnLst>
                    <a:cxn ang="T10">
                      <a:pos x="T0" y="T1"/>
                    </a:cxn>
                    <a:cxn ang="T11">
                      <a:pos x="T2" y="T3"/>
                    </a:cxn>
                    <a:cxn ang="T12">
                      <a:pos x="T4" y="T5"/>
                    </a:cxn>
                    <a:cxn ang="T13">
                      <a:pos x="T6" y="T7"/>
                    </a:cxn>
                    <a:cxn ang="T14">
                      <a:pos x="T8" y="T9"/>
                    </a:cxn>
                  </a:cxnLst>
                  <a:rect l="T15" t="T16" r="T17" b="T18"/>
                  <a:pathLst>
                    <a:path w="108" h="99">
                      <a:moveTo>
                        <a:pt x="11" y="99"/>
                      </a:moveTo>
                      <a:lnTo>
                        <a:pt x="0" y="96"/>
                      </a:lnTo>
                      <a:lnTo>
                        <a:pt x="97" y="0"/>
                      </a:lnTo>
                      <a:lnTo>
                        <a:pt x="108" y="3"/>
                      </a:lnTo>
                      <a:lnTo>
                        <a:pt x="11" y="99"/>
                      </a:lnTo>
                      <a:close/>
                    </a:path>
                  </a:pathLst>
                </a:custGeom>
                <a:solidFill>
                  <a:srgbClr val="6D758B"/>
                </a:solidFill>
                <a:ln w="9525">
                  <a:noFill/>
                  <a:round/>
                  <a:headEnd/>
                  <a:tailEnd/>
                </a:ln>
              </p:spPr>
              <p:txBody>
                <a:bodyPr/>
                <a:lstStyle/>
                <a:p>
                  <a:endParaRPr lang="en-US"/>
                </a:p>
              </p:txBody>
            </p:sp>
            <p:sp>
              <p:nvSpPr>
                <p:cNvPr id="4548" name="Line 850"/>
                <p:cNvSpPr>
                  <a:spLocks noChangeShapeType="1"/>
                </p:cNvSpPr>
                <p:nvPr/>
              </p:nvSpPr>
              <p:spPr bwMode="auto">
                <a:xfrm flipV="1">
                  <a:off x="2739" y="1805"/>
                  <a:ext cx="97" cy="96"/>
                </a:xfrm>
                <a:prstGeom prst="line">
                  <a:avLst/>
                </a:prstGeom>
                <a:noFill/>
                <a:ln w="1588">
                  <a:solidFill>
                    <a:srgbClr val="6D758B"/>
                  </a:solidFill>
                  <a:miter lim="800000"/>
                  <a:headEnd/>
                  <a:tailEnd/>
                </a:ln>
              </p:spPr>
              <p:txBody>
                <a:bodyPr/>
                <a:lstStyle/>
                <a:p>
                  <a:endParaRPr lang="en-US"/>
                </a:p>
              </p:txBody>
            </p:sp>
            <p:sp>
              <p:nvSpPr>
                <p:cNvPr id="4549" name="Freeform 851"/>
                <p:cNvSpPr>
                  <a:spLocks/>
                </p:cNvSpPr>
                <p:nvPr/>
              </p:nvSpPr>
              <p:spPr bwMode="auto">
                <a:xfrm>
                  <a:off x="2716" y="1799"/>
                  <a:ext cx="109" cy="99"/>
                </a:xfrm>
                <a:custGeom>
                  <a:avLst/>
                  <a:gdLst>
                    <a:gd name="T0" fmla="*/ 12 w 109"/>
                    <a:gd name="T1" fmla="*/ 99 h 99"/>
                    <a:gd name="T2" fmla="*/ 0 w 109"/>
                    <a:gd name="T3" fmla="*/ 96 h 99"/>
                    <a:gd name="T4" fmla="*/ 96 w 109"/>
                    <a:gd name="T5" fmla="*/ 0 h 99"/>
                    <a:gd name="T6" fmla="*/ 109 w 109"/>
                    <a:gd name="T7" fmla="*/ 3 h 99"/>
                    <a:gd name="T8" fmla="*/ 12 w 109"/>
                    <a:gd name="T9" fmla="*/ 99 h 99"/>
                    <a:gd name="T10" fmla="*/ 0 60000 65536"/>
                    <a:gd name="T11" fmla="*/ 0 60000 65536"/>
                    <a:gd name="T12" fmla="*/ 0 60000 65536"/>
                    <a:gd name="T13" fmla="*/ 0 60000 65536"/>
                    <a:gd name="T14" fmla="*/ 0 60000 65536"/>
                    <a:gd name="T15" fmla="*/ 0 w 109"/>
                    <a:gd name="T16" fmla="*/ 0 h 99"/>
                    <a:gd name="T17" fmla="*/ 109 w 109"/>
                    <a:gd name="T18" fmla="*/ 99 h 99"/>
                  </a:gdLst>
                  <a:ahLst/>
                  <a:cxnLst>
                    <a:cxn ang="T10">
                      <a:pos x="T0" y="T1"/>
                    </a:cxn>
                    <a:cxn ang="T11">
                      <a:pos x="T2" y="T3"/>
                    </a:cxn>
                    <a:cxn ang="T12">
                      <a:pos x="T4" y="T5"/>
                    </a:cxn>
                    <a:cxn ang="T13">
                      <a:pos x="T6" y="T7"/>
                    </a:cxn>
                    <a:cxn ang="T14">
                      <a:pos x="T8" y="T9"/>
                    </a:cxn>
                  </a:cxnLst>
                  <a:rect l="T15" t="T16" r="T17" b="T18"/>
                  <a:pathLst>
                    <a:path w="109" h="99">
                      <a:moveTo>
                        <a:pt x="12" y="99"/>
                      </a:moveTo>
                      <a:lnTo>
                        <a:pt x="0" y="96"/>
                      </a:lnTo>
                      <a:lnTo>
                        <a:pt x="96" y="0"/>
                      </a:lnTo>
                      <a:lnTo>
                        <a:pt x="109" y="3"/>
                      </a:lnTo>
                      <a:lnTo>
                        <a:pt x="12" y="99"/>
                      </a:lnTo>
                      <a:close/>
                    </a:path>
                  </a:pathLst>
                </a:custGeom>
                <a:solidFill>
                  <a:srgbClr val="6E778D"/>
                </a:solidFill>
                <a:ln w="9525">
                  <a:noFill/>
                  <a:round/>
                  <a:headEnd/>
                  <a:tailEnd/>
                </a:ln>
              </p:spPr>
              <p:txBody>
                <a:bodyPr/>
                <a:lstStyle/>
                <a:p>
                  <a:endParaRPr lang="en-US"/>
                </a:p>
              </p:txBody>
            </p:sp>
            <p:sp>
              <p:nvSpPr>
                <p:cNvPr id="4550" name="Line 852"/>
                <p:cNvSpPr>
                  <a:spLocks noChangeShapeType="1"/>
                </p:cNvSpPr>
                <p:nvPr/>
              </p:nvSpPr>
              <p:spPr bwMode="auto">
                <a:xfrm flipV="1">
                  <a:off x="2728" y="1802"/>
                  <a:ext cx="97" cy="96"/>
                </a:xfrm>
                <a:prstGeom prst="line">
                  <a:avLst/>
                </a:prstGeom>
                <a:noFill/>
                <a:ln w="1588">
                  <a:solidFill>
                    <a:srgbClr val="6E778D"/>
                  </a:solidFill>
                  <a:miter lim="800000"/>
                  <a:headEnd/>
                  <a:tailEnd/>
                </a:ln>
              </p:spPr>
              <p:txBody>
                <a:bodyPr/>
                <a:lstStyle/>
                <a:p>
                  <a:endParaRPr lang="en-US"/>
                </a:p>
              </p:txBody>
            </p:sp>
            <p:sp>
              <p:nvSpPr>
                <p:cNvPr id="4551" name="Freeform 853"/>
                <p:cNvSpPr>
                  <a:spLocks/>
                </p:cNvSpPr>
                <p:nvPr/>
              </p:nvSpPr>
              <p:spPr bwMode="auto">
                <a:xfrm>
                  <a:off x="2704" y="1796"/>
                  <a:ext cx="108" cy="99"/>
                </a:xfrm>
                <a:custGeom>
                  <a:avLst/>
                  <a:gdLst>
                    <a:gd name="T0" fmla="*/ 12 w 108"/>
                    <a:gd name="T1" fmla="*/ 99 h 99"/>
                    <a:gd name="T2" fmla="*/ 0 w 108"/>
                    <a:gd name="T3" fmla="*/ 97 h 99"/>
                    <a:gd name="T4" fmla="*/ 97 w 108"/>
                    <a:gd name="T5" fmla="*/ 0 h 99"/>
                    <a:gd name="T6" fmla="*/ 108 w 108"/>
                    <a:gd name="T7" fmla="*/ 3 h 99"/>
                    <a:gd name="T8" fmla="*/ 12 w 108"/>
                    <a:gd name="T9" fmla="*/ 99 h 99"/>
                    <a:gd name="T10" fmla="*/ 0 60000 65536"/>
                    <a:gd name="T11" fmla="*/ 0 60000 65536"/>
                    <a:gd name="T12" fmla="*/ 0 60000 65536"/>
                    <a:gd name="T13" fmla="*/ 0 60000 65536"/>
                    <a:gd name="T14" fmla="*/ 0 60000 65536"/>
                    <a:gd name="T15" fmla="*/ 0 w 108"/>
                    <a:gd name="T16" fmla="*/ 0 h 99"/>
                    <a:gd name="T17" fmla="*/ 108 w 108"/>
                    <a:gd name="T18" fmla="*/ 99 h 99"/>
                  </a:gdLst>
                  <a:ahLst/>
                  <a:cxnLst>
                    <a:cxn ang="T10">
                      <a:pos x="T0" y="T1"/>
                    </a:cxn>
                    <a:cxn ang="T11">
                      <a:pos x="T2" y="T3"/>
                    </a:cxn>
                    <a:cxn ang="T12">
                      <a:pos x="T4" y="T5"/>
                    </a:cxn>
                    <a:cxn ang="T13">
                      <a:pos x="T6" y="T7"/>
                    </a:cxn>
                    <a:cxn ang="T14">
                      <a:pos x="T8" y="T9"/>
                    </a:cxn>
                  </a:cxnLst>
                  <a:rect l="T15" t="T16" r="T17" b="T18"/>
                  <a:pathLst>
                    <a:path w="108" h="99">
                      <a:moveTo>
                        <a:pt x="12" y="99"/>
                      </a:moveTo>
                      <a:lnTo>
                        <a:pt x="0" y="97"/>
                      </a:lnTo>
                      <a:lnTo>
                        <a:pt x="97" y="0"/>
                      </a:lnTo>
                      <a:lnTo>
                        <a:pt x="108" y="3"/>
                      </a:lnTo>
                      <a:lnTo>
                        <a:pt x="12" y="99"/>
                      </a:lnTo>
                      <a:close/>
                    </a:path>
                  </a:pathLst>
                </a:custGeom>
                <a:solidFill>
                  <a:srgbClr val="6C758B"/>
                </a:solidFill>
                <a:ln w="9525">
                  <a:noFill/>
                  <a:round/>
                  <a:headEnd/>
                  <a:tailEnd/>
                </a:ln>
              </p:spPr>
              <p:txBody>
                <a:bodyPr/>
                <a:lstStyle/>
                <a:p>
                  <a:endParaRPr lang="en-US"/>
                </a:p>
              </p:txBody>
            </p:sp>
            <p:sp>
              <p:nvSpPr>
                <p:cNvPr id="4552" name="Line 854"/>
                <p:cNvSpPr>
                  <a:spLocks noChangeShapeType="1"/>
                </p:cNvSpPr>
                <p:nvPr/>
              </p:nvSpPr>
              <p:spPr bwMode="auto">
                <a:xfrm flipV="1">
                  <a:off x="2716" y="1799"/>
                  <a:ext cx="96" cy="96"/>
                </a:xfrm>
                <a:prstGeom prst="line">
                  <a:avLst/>
                </a:prstGeom>
                <a:noFill/>
                <a:ln w="1588">
                  <a:solidFill>
                    <a:srgbClr val="6C758B"/>
                  </a:solidFill>
                  <a:miter lim="800000"/>
                  <a:headEnd/>
                  <a:tailEnd/>
                </a:ln>
              </p:spPr>
              <p:txBody>
                <a:bodyPr/>
                <a:lstStyle/>
                <a:p>
                  <a:endParaRPr lang="en-US"/>
                </a:p>
              </p:txBody>
            </p:sp>
            <p:sp>
              <p:nvSpPr>
                <p:cNvPr id="4553" name="Freeform 855"/>
                <p:cNvSpPr>
                  <a:spLocks/>
                </p:cNvSpPr>
                <p:nvPr/>
              </p:nvSpPr>
              <p:spPr bwMode="auto">
                <a:xfrm>
                  <a:off x="2692" y="1794"/>
                  <a:ext cx="109" cy="99"/>
                </a:xfrm>
                <a:custGeom>
                  <a:avLst/>
                  <a:gdLst>
                    <a:gd name="T0" fmla="*/ 12 w 109"/>
                    <a:gd name="T1" fmla="*/ 99 h 99"/>
                    <a:gd name="T2" fmla="*/ 0 w 109"/>
                    <a:gd name="T3" fmla="*/ 97 h 99"/>
                    <a:gd name="T4" fmla="*/ 96 w 109"/>
                    <a:gd name="T5" fmla="*/ 0 h 99"/>
                    <a:gd name="T6" fmla="*/ 109 w 109"/>
                    <a:gd name="T7" fmla="*/ 2 h 99"/>
                    <a:gd name="T8" fmla="*/ 12 w 109"/>
                    <a:gd name="T9" fmla="*/ 99 h 99"/>
                    <a:gd name="T10" fmla="*/ 0 60000 65536"/>
                    <a:gd name="T11" fmla="*/ 0 60000 65536"/>
                    <a:gd name="T12" fmla="*/ 0 60000 65536"/>
                    <a:gd name="T13" fmla="*/ 0 60000 65536"/>
                    <a:gd name="T14" fmla="*/ 0 60000 65536"/>
                    <a:gd name="T15" fmla="*/ 0 w 109"/>
                    <a:gd name="T16" fmla="*/ 0 h 99"/>
                    <a:gd name="T17" fmla="*/ 109 w 109"/>
                    <a:gd name="T18" fmla="*/ 99 h 99"/>
                  </a:gdLst>
                  <a:ahLst/>
                  <a:cxnLst>
                    <a:cxn ang="T10">
                      <a:pos x="T0" y="T1"/>
                    </a:cxn>
                    <a:cxn ang="T11">
                      <a:pos x="T2" y="T3"/>
                    </a:cxn>
                    <a:cxn ang="T12">
                      <a:pos x="T4" y="T5"/>
                    </a:cxn>
                    <a:cxn ang="T13">
                      <a:pos x="T6" y="T7"/>
                    </a:cxn>
                    <a:cxn ang="T14">
                      <a:pos x="T8" y="T9"/>
                    </a:cxn>
                  </a:cxnLst>
                  <a:rect l="T15" t="T16" r="T17" b="T18"/>
                  <a:pathLst>
                    <a:path w="109" h="99">
                      <a:moveTo>
                        <a:pt x="12" y="99"/>
                      </a:moveTo>
                      <a:lnTo>
                        <a:pt x="0" y="97"/>
                      </a:lnTo>
                      <a:lnTo>
                        <a:pt x="96" y="0"/>
                      </a:lnTo>
                      <a:lnTo>
                        <a:pt x="109" y="2"/>
                      </a:lnTo>
                      <a:lnTo>
                        <a:pt x="12" y="99"/>
                      </a:lnTo>
                      <a:close/>
                    </a:path>
                  </a:pathLst>
                </a:custGeom>
                <a:solidFill>
                  <a:srgbClr val="6A7388"/>
                </a:solidFill>
                <a:ln w="9525">
                  <a:noFill/>
                  <a:round/>
                  <a:headEnd/>
                  <a:tailEnd/>
                </a:ln>
              </p:spPr>
              <p:txBody>
                <a:bodyPr/>
                <a:lstStyle/>
                <a:p>
                  <a:endParaRPr lang="en-US"/>
                </a:p>
              </p:txBody>
            </p:sp>
            <p:sp>
              <p:nvSpPr>
                <p:cNvPr id="4554" name="Line 856"/>
                <p:cNvSpPr>
                  <a:spLocks noChangeShapeType="1"/>
                </p:cNvSpPr>
                <p:nvPr/>
              </p:nvSpPr>
              <p:spPr bwMode="auto">
                <a:xfrm flipV="1">
                  <a:off x="2704" y="1796"/>
                  <a:ext cx="97" cy="97"/>
                </a:xfrm>
                <a:prstGeom prst="line">
                  <a:avLst/>
                </a:prstGeom>
                <a:noFill/>
                <a:ln w="1588">
                  <a:solidFill>
                    <a:srgbClr val="6A7388"/>
                  </a:solidFill>
                  <a:miter lim="800000"/>
                  <a:headEnd/>
                  <a:tailEnd/>
                </a:ln>
              </p:spPr>
              <p:txBody>
                <a:bodyPr/>
                <a:lstStyle/>
                <a:p>
                  <a:endParaRPr lang="en-US"/>
                </a:p>
              </p:txBody>
            </p:sp>
            <p:sp>
              <p:nvSpPr>
                <p:cNvPr id="4555" name="Freeform 857"/>
                <p:cNvSpPr>
                  <a:spLocks/>
                </p:cNvSpPr>
                <p:nvPr/>
              </p:nvSpPr>
              <p:spPr bwMode="auto">
                <a:xfrm>
                  <a:off x="2679" y="1792"/>
                  <a:ext cx="109" cy="99"/>
                </a:xfrm>
                <a:custGeom>
                  <a:avLst/>
                  <a:gdLst>
                    <a:gd name="T0" fmla="*/ 13 w 109"/>
                    <a:gd name="T1" fmla="*/ 99 h 99"/>
                    <a:gd name="T2" fmla="*/ 0 w 109"/>
                    <a:gd name="T3" fmla="*/ 96 h 99"/>
                    <a:gd name="T4" fmla="*/ 96 w 109"/>
                    <a:gd name="T5" fmla="*/ 0 h 99"/>
                    <a:gd name="T6" fmla="*/ 109 w 109"/>
                    <a:gd name="T7" fmla="*/ 2 h 99"/>
                    <a:gd name="T8" fmla="*/ 13 w 109"/>
                    <a:gd name="T9" fmla="*/ 99 h 99"/>
                    <a:gd name="T10" fmla="*/ 0 60000 65536"/>
                    <a:gd name="T11" fmla="*/ 0 60000 65536"/>
                    <a:gd name="T12" fmla="*/ 0 60000 65536"/>
                    <a:gd name="T13" fmla="*/ 0 60000 65536"/>
                    <a:gd name="T14" fmla="*/ 0 60000 65536"/>
                    <a:gd name="T15" fmla="*/ 0 w 109"/>
                    <a:gd name="T16" fmla="*/ 0 h 99"/>
                    <a:gd name="T17" fmla="*/ 109 w 109"/>
                    <a:gd name="T18" fmla="*/ 99 h 99"/>
                  </a:gdLst>
                  <a:ahLst/>
                  <a:cxnLst>
                    <a:cxn ang="T10">
                      <a:pos x="T0" y="T1"/>
                    </a:cxn>
                    <a:cxn ang="T11">
                      <a:pos x="T2" y="T3"/>
                    </a:cxn>
                    <a:cxn ang="T12">
                      <a:pos x="T4" y="T5"/>
                    </a:cxn>
                    <a:cxn ang="T13">
                      <a:pos x="T6" y="T7"/>
                    </a:cxn>
                    <a:cxn ang="T14">
                      <a:pos x="T8" y="T9"/>
                    </a:cxn>
                  </a:cxnLst>
                  <a:rect l="T15" t="T16" r="T17" b="T18"/>
                  <a:pathLst>
                    <a:path w="109" h="99">
                      <a:moveTo>
                        <a:pt x="13" y="99"/>
                      </a:moveTo>
                      <a:lnTo>
                        <a:pt x="0" y="96"/>
                      </a:lnTo>
                      <a:lnTo>
                        <a:pt x="96" y="0"/>
                      </a:lnTo>
                      <a:lnTo>
                        <a:pt x="109" y="2"/>
                      </a:lnTo>
                      <a:lnTo>
                        <a:pt x="13" y="99"/>
                      </a:lnTo>
                      <a:close/>
                    </a:path>
                  </a:pathLst>
                </a:custGeom>
                <a:solidFill>
                  <a:srgbClr val="6C748A"/>
                </a:solidFill>
                <a:ln w="9525">
                  <a:noFill/>
                  <a:round/>
                  <a:headEnd/>
                  <a:tailEnd/>
                </a:ln>
              </p:spPr>
              <p:txBody>
                <a:bodyPr/>
                <a:lstStyle/>
                <a:p>
                  <a:endParaRPr lang="en-US"/>
                </a:p>
              </p:txBody>
            </p:sp>
            <p:sp>
              <p:nvSpPr>
                <p:cNvPr id="4556" name="Line 858"/>
                <p:cNvSpPr>
                  <a:spLocks noChangeShapeType="1"/>
                </p:cNvSpPr>
                <p:nvPr/>
              </p:nvSpPr>
              <p:spPr bwMode="auto">
                <a:xfrm flipV="1">
                  <a:off x="2692" y="1794"/>
                  <a:ext cx="96" cy="97"/>
                </a:xfrm>
                <a:prstGeom prst="line">
                  <a:avLst/>
                </a:prstGeom>
                <a:noFill/>
                <a:ln w="1588">
                  <a:solidFill>
                    <a:srgbClr val="6C748A"/>
                  </a:solidFill>
                  <a:miter lim="800000"/>
                  <a:headEnd/>
                  <a:tailEnd/>
                </a:ln>
              </p:spPr>
              <p:txBody>
                <a:bodyPr/>
                <a:lstStyle/>
                <a:p>
                  <a:endParaRPr lang="en-US"/>
                </a:p>
              </p:txBody>
            </p:sp>
            <p:sp>
              <p:nvSpPr>
                <p:cNvPr id="4557" name="Freeform 859"/>
                <p:cNvSpPr>
                  <a:spLocks/>
                </p:cNvSpPr>
                <p:nvPr/>
              </p:nvSpPr>
              <p:spPr bwMode="auto">
                <a:xfrm>
                  <a:off x="2666" y="1790"/>
                  <a:ext cx="109" cy="98"/>
                </a:xfrm>
                <a:custGeom>
                  <a:avLst/>
                  <a:gdLst>
                    <a:gd name="T0" fmla="*/ 13 w 109"/>
                    <a:gd name="T1" fmla="*/ 98 h 98"/>
                    <a:gd name="T2" fmla="*/ 0 w 109"/>
                    <a:gd name="T3" fmla="*/ 96 h 98"/>
                    <a:gd name="T4" fmla="*/ 96 w 109"/>
                    <a:gd name="T5" fmla="*/ 0 h 98"/>
                    <a:gd name="T6" fmla="*/ 109 w 109"/>
                    <a:gd name="T7" fmla="*/ 2 h 98"/>
                    <a:gd name="T8" fmla="*/ 13 w 109"/>
                    <a:gd name="T9" fmla="*/ 98 h 98"/>
                    <a:gd name="T10" fmla="*/ 0 60000 65536"/>
                    <a:gd name="T11" fmla="*/ 0 60000 65536"/>
                    <a:gd name="T12" fmla="*/ 0 60000 65536"/>
                    <a:gd name="T13" fmla="*/ 0 60000 65536"/>
                    <a:gd name="T14" fmla="*/ 0 60000 65536"/>
                    <a:gd name="T15" fmla="*/ 0 w 109"/>
                    <a:gd name="T16" fmla="*/ 0 h 98"/>
                    <a:gd name="T17" fmla="*/ 109 w 109"/>
                    <a:gd name="T18" fmla="*/ 98 h 98"/>
                  </a:gdLst>
                  <a:ahLst/>
                  <a:cxnLst>
                    <a:cxn ang="T10">
                      <a:pos x="T0" y="T1"/>
                    </a:cxn>
                    <a:cxn ang="T11">
                      <a:pos x="T2" y="T3"/>
                    </a:cxn>
                    <a:cxn ang="T12">
                      <a:pos x="T4" y="T5"/>
                    </a:cxn>
                    <a:cxn ang="T13">
                      <a:pos x="T6" y="T7"/>
                    </a:cxn>
                    <a:cxn ang="T14">
                      <a:pos x="T8" y="T9"/>
                    </a:cxn>
                  </a:cxnLst>
                  <a:rect l="T15" t="T16" r="T17" b="T18"/>
                  <a:pathLst>
                    <a:path w="109" h="98">
                      <a:moveTo>
                        <a:pt x="13" y="98"/>
                      </a:moveTo>
                      <a:lnTo>
                        <a:pt x="0" y="96"/>
                      </a:lnTo>
                      <a:lnTo>
                        <a:pt x="96" y="0"/>
                      </a:lnTo>
                      <a:lnTo>
                        <a:pt x="109" y="2"/>
                      </a:lnTo>
                      <a:lnTo>
                        <a:pt x="13" y="98"/>
                      </a:lnTo>
                      <a:close/>
                    </a:path>
                  </a:pathLst>
                </a:custGeom>
                <a:solidFill>
                  <a:srgbClr val="687186"/>
                </a:solidFill>
                <a:ln w="9525">
                  <a:noFill/>
                  <a:round/>
                  <a:headEnd/>
                  <a:tailEnd/>
                </a:ln>
              </p:spPr>
              <p:txBody>
                <a:bodyPr/>
                <a:lstStyle/>
                <a:p>
                  <a:endParaRPr lang="en-US"/>
                </a:p>
              </p:txBody>
            </p:sp>
            <p:sp>
              <p:nvSpPr>
                <p:cNvPr id="4558" name="Line 860"/>
                <p:cNvSpPr>
                  <a:spLocks noChangeShapeType="1"/>
                </p:cNvSpPr>
                <p:nvPr/>
              </p:nvSpPr>
              <p:spPr bwMode="auto">
                <a:xfrm flipV="1">
                  <a:off x="2679" y="1792"/>
                  <a:ext cx="96" cy="96"/>
                </a:xfrm>
                <a:prstGeom prst="line">
                  <a:avLst/>
                </a:prstGeom>
                <a:noFill/>
                <a:ln w="1588">
                  <a:solidFill>
                    <a:srgbClr val="687186"/>
                  </a:solidFill>
                  <a:miter lim="800000"/>
                  <a:headEnd/>
                  <a:tailEnd/>
                </a:ln>
              </p:spPr>
              <p:txBody>
                <a:bodyPr/>
                <a:lstStyle/>
                <a:p>
                  <a:endParaRPr lang="en-US"/>
                </a:p>
              </p:txBody>
            </p:sp>
            <p:sp>
              <p:nvSpPr>
                <p:cNvPr id="4559" name="Freeform 861"/>
                <p:cNvSpPr>
                  <a:spLocks/>
                </p:cNvSpPr>
                <p:nvPr/>
              </p:nvSpPr>
              <p:spPr bwMode="auto">
                <a:xfrm>
                  <a:off x="2652" y="1788"/>
                  <a:ext cx="110" cy="98"/>
                </a:xfrm>
                <a:custGeom>
                  <a:avLst/>
                  <a:gdLst>
                    <a:gd name="T0" fmla="*/ 14 w 110"/>
                    <a:gd name="T1" fmla="*/ 98 h 98"/>
                    <a:gd name="T2" fmla="*/ 0 w 110"/>
                    <a:gd name="T3" fmla="*/ 96 h 98"/>
                    <a:gd name="T4" fmla="*/ 97 w 110"/>
                    <a:gd name="T5" fmla="*/ 0 h 98"/>
                    <a:gd name="T6" fmla="*/ 110 w 110"/>
                    <a:gd name="T7" fmla="*/ 2 h 98"/>
                    <a:gd name="T8" fmla="*/ 14 w 110"/>
                    <a:gd name="T9" fmla="*/ 98 h 98"/>
                    <a:gd name="T10" fmla="*/ 0 60000 65536"/>
                    <a:gd name="T11" fmla="*/ 0 60000 65536"/>
                    <a:gd name="T12" fmla="*/ 0 60000 65536"/>
                    <a:gd name="T13" fmla="*/ 0 60000 65536"/>
                    <a:gd name="T14" fmla="*/ 0 60000 65536"/>
                    <a:gd name="T15" fmla="*/ 0 w 110"/>
                    <a:gd name="T16" fmla="*/ 0 h 98"/>
                    <a:gd name="T17" fmla="*/ 110 w 110"/>
                    <a:gd name="T18" fmla="*/ 98 h 98"/>
                  </a:gdLst>
                  <a:ahLst/>
                  <a:cxnLst>
                    <a:cxn ang="T10">
                      <a:pos x="T0" y="T1"/>
                    </a:cxn>
                    <a:cxn ang="T11">
                      <a:pos x="T2" y="T3"/>
                    </a:cxn>
                    <a:cxn ang="T12">
                      <a:pos x="T4" y="T5"/>
                    </a:cxn>
                    <a:cxn ang="T13">
                      <a:pos x="T6" y="T7"/>
                    </a:cxn>
                    <a:cxn ang="T14">
                      <a:pos x="T8" y="T9"/>
                    </a:cxn>
                  </a:cxnLst>
                  <a:rect l="T15" t="T16" r="T17" b="T18"/>
                  <a:pathLst>
                    <a:path w="110" h="98">
                      <a:moveTo>
                        <a:pt x="14" y="98"/>
                      </a:moveTo>
                      <a:lnTo>
                        <a:pt x="0" y="96"/>
                      </a:lnTo>
                      <a:lnTo>
                        <a:pt x="97" y="0"/>
                      </a:lnTo>
                      <a:lnTo>
                        <a:pt x="110" y="2"/>
                      </a:lnTo>
                      <a:lnTo>
                        <a:pt x="14" y="98"/>
                      </a:lnTo>
                      <a:close/>
                    </a:path>
                  </a:pathLst>
                </a:custGeom>
                <a:solidFill>
                  <a:srgbClr val="697186"/>
                </a:solidFill>
                <a:ln w="9525">
                  <a:noFill/>
                  <a:round/>
                  <a:headEnd/>
                  <a:tailEnd/>
                </a:ln>
              </p:spPr>
              <p:txBody>
                <a:bodyPr/>
                <a:lstStyle/>
                <a:p>
                  <a:endParaRPr lang="en-US"/>
                </a:p>
              </p:txBody>
            </p:sp>
            <p:sp>
              <p:nvSpPr>
                <p:cNvPr id="4560" name="Line 862"/>
                <p:cNvSpPr>
                  <a:spLocks noChangeShapeType="1"/>
                </p:cNvSpPr>
                <p:nvPr/>
              </p:nvSpPr>
              <p:spPr bwMode="auto">
                <a:xfrm flipV="1">
                  <a:off x="2666" y="1790"/>
                  <a:ext cx="96" cy="96"/>
                </a:xfrm>
                <a:prstGeom prst="line">
                  <a:avLst/>
                </a:prstGeom>
                <a:noFill/>
                <a:ln w="1588">
                  <a:solidFill>
                    <a:srgbClr val="697186"/>
                  </a:solidFill>
                  <a:miter lim="800000"/>
                  <a:headEnd/>
                  <a:tailEnd/>
                </a:ln>
              </p:spPr>
              <p:txBody>
                <a:bodyPr/>
                <a:lstStyle/>
                <a:p>
                  <a:endParaRPr lang="en-US"/>
                </a:p>
              </p:txBody>
            </p:sp>
            <p:sp>
              <p:nvSpPr>
                <p:cNvPr id="4561" name="Freeform 863"/>
                <p:cNvSpPr>
                  <a:spLocks/>
                </p:cNvSpPr>
                <p:nvPr/>
              </p:nvSpPr>
              <p:spPr bwMode="auto">
                <a:xfrm>
                  <a:off x="2639" y="1786"/>
                  <a:ext cx="110" cy="98"/>
                </a:xfrm>
                <a:custGeom>
                  <a:avLst/>
                  <a:gdLst>
                    <a:gd name="T0" fmla="*/ 13 w 110"/>
                    <a:gd name="T1" fmla="*/ 98 h 98"/>
                    <a:gd name="T2" fmla="*/ 0 w 110"/>
                    <a:gd name="T3" fmla="*/ 97 h 98"/>
                    <a:gd name="T4" fmla="*/ 96 w 110"/>
                    <a:gd name="T5" fmla="*/ 0 h 98"/>
                    <a:gd name="T6" fmla="*/ 110 w 110"/>
                    <a:gd name="T7" fmla="*/ 2 h 98"/>
                    <a:gd name="T8" fmla="*/ 13 w 110"/>
                    <a:gd name="T9" fmla="*/ 98 h 98"/>
                    <a:gd name="T10" fmla="*/ 0 60000 65536"/>
                    <a:gd name="T11" fmla="*/ 0 60000 65536"/>
                    <a:gd name="T12" fmla="*/ 0 60000 65536"/>
                    <a:gd name="T13" fmla="*/ 0 60000 65536"/>
                    <a:gd name="T14" fmla="*/ 0 60000 65536"/>
                    <a:gd name="T15" fmla="*/ 0 w 110"/>
                    <a:gd name="T16" fmla="*/ 0 h 98"/>
                    <a:gd name="T17" fmla="*/ 110 w 110"/>
                    <a:gd name="T18" fmla="*/ 98 h 98"/>
                  </a:gdLst>
                  <a:ahLst/>
                  <a:cxnLst>
                    <a:cxn ang="T10">
                      <a:pos x="T0" y="T1"/>
                    </a:cxn>
                    <a:cxn ang="T11">
                      <a:pos x="T2" y="T3"/>
                    </a:cxn>
                    <a:cxn ang="T12">
                      <a:pos x="T4" y="T5"/>
                    </a:cxn>
                    <a:cxn ang="T13">
                      <a:pos x="T6" y="T7"/>
                    </a:cxn>
                    <a:cxn ang="T14">
                      <a:pos x="T8" y="T9"/>
                    </a:cxn>
                  </a:cxnLst>
                  <a:rect l="T15" t="T16" r="T17" b="T18"/>
                  <a:pathLst>
                    <a:path w="110" h="98">
                      <a:moveTo>
                        <a:pt x="13" y="98"/>
                      </a:moveTo>
                      <a:lnTo>
                        <a:pt x="0" y="97"/>
                      </a:lnTo>
                      <a:lnTo>
                        <a:pt x="96" y="0"/>
                      </a:lnTo>
                      <a:lnTo>
                        <a:pt x="110" y="2"/>
                      </a:lnTo>
                      <a:lnTo>
                        <a:pt x="13" y="98"/>
                      </a:lnTo>
                      <a:close/>
                    </a:path>
                  </a:pathLst>
                </a:custGeom>
                <a:solidFill>
                  <a:srgbClr val="676F84"/>
                </a:solidFill>
                <a:ln w="9525">
                  <a:noFill/>
                  <a:round/>
                  <a:headEnd/>
                  <a:tailEnd/>
                </a:ln>
              </p:spPr>
              <p:txBody>
                <a:bodyPr/>
                <a:lstStyle/>
                <a:p>
                  <a:endParaRPr lang="en-US"/>
                </a:p>
              </p:txBody>
            </p:sp>
            <p:sp>
              <p:nvSpPr>
                <p:cNvPr id="4562" name="Line 864"/>
                <p:cNvSpPr>
                  <a:spLocks noChangeShapeType="1"/>
                </p:cNvSpPr>
                <p:nvPr/>
              </p:nvSpPr>
              <p:spPr bwMode="auto">
                <a:xfrm flipV="1">
                  <a:off x="2652" y="1788"/>
                  <a:ext cx="97" cy="96"/>
                </a:xfrm>
                <a:prstGeom prst="line">
                  <a:avLst/>
                </a:prstGeom>
                <a:noFill/>
                <a:ln w="1588">
                  <a:solidFill>
                    <a:srgbClr val="676F84"/>
                  </a:solidFill>
                  <a:miter lim="800000"/>
                  <a:headEnd/>
                  <a:tailEnd/>
                </a:ln>
              </p:spPr>
              <p:txBody>
                <a:bodyPr/>
                <a:lstStyle/>
                <a:p>
                  <a:endParaRPr lang="en-US"/>
                </a:p>
              </p:txBody>
            </p:sp>
            <p:sp>
              <p:nvSpPr>
                <p:cNvPr id="4563" name="Freeform 865"/>
                <p:cNvSpPr>
                  <a:spLocks/>
                </p:cNvSpPr>
                <p:nvPr/>
              </p:nvSpPr>
              <p:spPr bwMode="auto">
                <a:xfrm>
                  <a:off x="2624" y="1785"/>
                  <a:ext cx="111" cy="98"/>
                </a:xfrm>
                <a:custGeom>
                  <a:avLst/>
                  <a:gdLst>
                    <a:gd name="T0" fmla="*/ 15 w 111"/>
                    <a:gd name="T1" fmla="*/ 98 h 98"/>
                    <a:gd name="T2" fmla="*/ 0 w 111"/>
                    <a:gd name="T3" fmla="*/ 97 h 98"/>
                    <a:gd name="T4" fmla="*/ 97 w 111"/>
                    <a:gd name="T5" fmla="*/ 0 h 98"/>
                    <a:gd name="T6" fmla="*/ 111 w 111"/>
                    <a:gd name="T7" fmla="*/ 1 h 98"/>
                    <a:gd name="T8" fmla="*/ 15 w 111"/>
                    <a:gd name="T9" fmla="*/ 98 h 98"/>
                    <a:gd name="T10" fmla="*/ 0 60000 65536"/>
                    <a:gd name="T11" fmla="*/ 0 60000 65536"/>
                    <a:gd name="T12" fmla="*/ 0 60000 65536"/>
                    <a:gd name="T13" fmla="*/ 0 60000 65536"/>
                    <a:gd name="T14" fmla="*/ 0 60000 65536"/>
                    <a:gd name="T15" fmla="*/ 0 w 111"/>
                    <a:gd name="T16" fmla="*/ 0 h 98"/>
                    <a:gd name="T17" fmla="*/ 111 w 111"/>
                    <a:gd name="T18" fmla="*/ 98 h 98"/>
                  </a:gdLst>
                  <a:ahLst/>
                  <a:cxnLst>
                    <a:cxn ang="T10">
                      <a:pos x="T0" y="T1"/>
                    </a:cxn>
                    <a:cxn ang="T11">
                      <a:pos x="T2" y="T3"/>
                    </a:cxn>
                    <a:cxn ang="T12">
                      <a:pos x="T4" y="T5"/>
                    </a:cxn>
                    <a:cxn ang="T13">
                      <a:pos x="T6" y="T7"/>
                    </a:cxn>
                    <a:cxn ang="T14">
                      <a:pos x="T8" y="T9"/>
                    </a:cxn>
                  </a:cxnLst>
                  <a:rect l="T15" t="T16" r="T17" b="T18"/>
                  <a:pathLst>
                    <a:path w="111" h="98">
                      <a:moveTo>
                        <a:pt x="15" y="98"/>
                      </a:moveTo>
                      <a:lnTo>
                        <a:pt x="0" y="97"/>
                      </a:lnTo>
                      <a:lnTo>
                        <a:pt x="97" y="0"/>
                      </a:lnTo>
                      <a:lnTo>
                        <a:pt x="111" y="1"/>
                      </a:lnTo>
                      <a:lnTo>
                        <a:pt x="15" y="98"/>
                      </a:lnTo>
                      <a:close/>
                    </a:path>
                  </a:pathLst>
                </a:custGeom>
                <a:solidFill>
                  <a:srgbClr val="666E82"/>
                </a:solidFill>
                <a:ln w="9525">
                  <a:noFill/>
                  <a:round/>
                  <a:headEnd/>
                  <a:tailEnd/>
                </a:ln>
              </p:spPr>
              <p:txBody>
                <a:bodyPr/>
                <a:lstStyle/>
                <a:p>
                  <a:endParaRPr lang="en-US"/>
                </a:p>
              </p:txBody>
            </p:sp>
            <p:sp>
              <p:nvSpPr>
                <p:cNvPr id="4564" name="Line 866"/>
                <p:cNvSpPr>
                  <a:spLocks noChangeShapeType="1"/>
                </p:cNvSpPr>
                <p:nvPr/>
              </p:nvSpPr>
              <p:spPr bwMode="auto">
                <a:xfrm flipV="1">
                  <a:off x="2639" y="1786"/>
                  <a:ext cx="96" cy="97"/>
                </a:xfrm>
                <a:prstGeom prst="line">
                  <a:avLst/>
                </a:prstGeom>
                <a:noFill/>
                <a:ln w="1588">
                  <a:solidFill>
                    <a:srgbClr val="666E82"/>
                  </a:solidFill>
                  <a:miter lim="800000"/>
                  <a:headEnd/>
                  <a:tailEnd/>
                </a:ln>
              </p:spPr>
              <p:txBody>
                <a:bodyPr/>
                <a:lstStyle/>
                <a:p>
                  <a:endParaRPr lang="en-US"/>
                </a:p>
              </p:txBody>
            </p:sp>
            <p:sp>
              <p:nvSpPr>
                <p:cNvPr id="4565" name="Freeform 867"/>
                <p:cNvSpPr>
                  <a:spLocks/>
                </p:cNvSpPr>
                <p:nvPr/>
              </p:nvSpPr>
              <p:spPr bwMode="auto">
                <a:xfrm>
                  <a:off x="2610" y="1784"/>
                  <a:ext cx="111" cy="98"/>
                </a:xfrm>
                <a:custGeom>
                  <a:avLst/>
                  <a:gdLst>
                    <a:gd name="T0" fmla="*/ 14 w 111"/>
                    <a:gd name="T1" fmla="*/ 98 h 98"/>
                    <a:gd name="T2" fmla="*/ 0 w 111"/>
                    <a:gd name="T3" fmla="*/ 97 h 98"/>
                    <a:gd name="T4" fmla="*/ 96 w 111"/>
                    <a:gd name="T5" fmla="*/ 0 h 98"/>
                    <a:gd name="T6" fmla="*/ 111 w 111"/>
                    <a:gd name="T7" fmla="*/ 1 h 98"/>
                    <a:gd name="T8" fmla="*/ 14 w 111"/>
                    <a:gd name="T9" fmla="*/ 98 h 98"/>
                    <a:gd name="T10" fmla="*/ 0 60000 65536"/>
                    <a:gd name="T11" fmla="*/ 0 60000 65536"/>
                    <a:gd name="T12" fmla="*/ 0 60000 65536"/>
                    <a:gd name="T13" fmla="*/ 0 60000 65536"/>
                    <a:gd name="T14" fmla="*/ 0 60000 65536"/>
                    <a:gd name="T15" fmla="*/ 0 w 111"/>
                    <a:gd name="T16" fmla="*/ 0 h 98"/>
                    <a:gd name="T17" fmla="*/ 111 w 111"/>
                    <a:gd name="T18" fmla="*/ 98 h 98"/>
                  </a:gdLst>
                  <a:ahLst/>
                  <a:cxnLst>
                    <a:cxn ang="T10">
                      <a:pos x="T0" y="T1"/>
                    </a:cxn>
                    <a:cxn ang="T11">
                      <a:pos x="T2" y="T3"/>
                    </a:cxn>
                    <a:cxn ang="T12">
                      <a:pos x="T4" y="T5"/>
                    </a:cxn>
                    <a:cxn ang="T13">
                      <a:pos x="T6" y="T7"/>
                    </a:cxn>
                    <a:cxn ang="T14">
                      <a:pos x="T8" y="T9"/>
                    </a:cxn>
                  </a:cxnLst>
                  <a:rect l="T15" t="T16" r="T17" b="T18"/>
                  <a:pathLst>
                    <a:path w="111" h="98">
                      <a:moveTo>
                        <a:pt x="14" y="98"/>
                      </a:moveTo>
                      <a:lnTo>
                        <a:pt x="0" y="97"/>
                      </a:lnTo>
                      <a:lnTo>
                        <a:pt x="96" y="0"/>
                      </a:lnTo>
                      <a:lnTo>
                        <a:pt x="111" y="1"/>
                      </a:lnTo>
                      <a:lnTo>
                        <a:pt x="14" y="98"/>
                      </a:lnTo>
                      <a:close/>
                    </a:path>
                  </a:pathLst>
                </a:custGeom>
                <a:solidFill>
                  <a:srgbClr val="656D81"/>
                </a:solidFill>
                <a:ln w="9525">
                  <a:noFill/>
                  <a:round/>
                  <a:headEnd/>
                  <a:tailEnd/>
                </a:ln>
              </p:spPr>
              <p:txBody>
                <a:bodyPr/>
                <a:lstStyle/>
                <a:p>
                  <a:endParaRPr lang="en-US"/>
                </a:p>
              </p:txBody>
            </p:sp>
            <p:sp>
              <p:nvSpPr>
                <p:cNvPr id="4566" name="Line 868"/>
                <p:cNvSpPr>
                  <a:spLocks noChangeShapeType="1"/>
                </p:cNvSpPr>
                <p:nvPr/>
              </p:nvSpPr>
              <p:spPr bwMode="auto">
                <a:xfrm flipV="1">
                  <a:off x="2624" y="1785"/>
                  <a:ext cx="97" cy="97"/>
                </a:xfrm>
                <a:prstGeom prst="line">
                  <a:avLst/>
                </a:prstGeom>
                <a:noFill/>
                <a:ln w="1588">
                  <a:solidFill>
                    <a:srgbClr val="656D81"/>
                  </a:solidFill>
                  <a:miter lim="800000"/>
                  <a:headEnd/>
                  <a:tailEnd/>
                </a:ln>
              </p:spPr>
              <p:txBody>
                <a:bodyPr/>
                <a:lstStyle/>
                <a:p>
                  <a:endParaRPr lang="en-US"/>
                </a:p>
              </p:txBody>
            </p:sp>
            <p:sp>
              <p:nvSpPr>
                <p:cNvPr id="4567" name="Freeform 869"/>
                <p:cNvSpPr>
                  <a:spLocks/>
                </p:cNvSpPr>
                <p:nvPr/>
              </p:nvSpPr>
              <p:spPr bwMode="auto">
                <a:xfrm>
                  <a:off x="2596" y="1784"/>
                  <a:ext cx="110" cy="97"/>
                </a:xfrm>
                <a:custGeom>
                  <a:avLst/>
                  <a:gdLst>
                    <a:gd name="T0" fmla="*/ 14 w 110"/>
                    <a:gd name="T1" fmla="*/ 97 h 97"/>
                    <a:gd name="T2" fmla="*/ 0 w 110"/>
                    <a:gd name="T3" fmla="*/ 96 h 97"/>
                    <a:gd name="T4" fmla="*/ 96 w 110"/>
                    <a:gd name="T5" fmla="*/ 0 h 97"/>
                    <a:gd name="T6" fmla="*/ 110 w 110"/>
                    <a:gd name="T7" fmla="*/ 0 h 97"/>
                    <a:gd name="T8" fmla="*/ 14 w 110"/>
                    <a:gd name="T9" fmla="*/ 97 h 97"/>
                    <a:gd name="T10" fmla="*/ 0 60000 65536"/>
                    <a:gd name="T11" fmla="*/ 0 60000 65536"/>
                    <a:gd name="T12" fmla="*/ 0 60000 65536"/>
                    <a:gd name="T13" fmla="*/ 0 60000 65536"/>
                    <a:gd name="T14" fmla="*/ 0 60000 65536"/>
                    <a:gd name="T15" fmla="*/ 0 w 110"/>
                    <a:gd name="T16" fmla="*/ 0 h 97"/>
                    <a:gd name="T17" fmla="*/ 110 w 110"/>
                    <a:gd name="T18" fmla="*/ 97 h 97"/>
                  </a:gdLst>
                  <a:ahLst/>
                  <a:cxnLst>
                    <a:cxn ang="T10">
                      <a:pos x="T0" y="T1"/>
                    </a:cxn>
                    <a:cxn ang="T11">
                      <a:pos x="T2" y="T3"/>
                    </a:cxn>
                    <a:cxn ang="T12">
                      <a:pos x="T4" y="T5"/>
                    </a:cxn>
                    <a:cxn ang="T13">
                      <a:pos x="T6" y="T7"/>
                    </a:cxn>
                    <a:cxn ang="T14">
                      <a:pos x="T8" y="T9"/>
                    </a:cxn>
                  </a:cxnLst>
                  <a:rect l="T15" t="T16" r="T17" b="T18"/>
                  <a:pathLst>
                    <a:path w="110" h="97">
                      <a:moveTo>
                        <a:pt x="14" y="97"/>
                      </a:moveTo>
                      <a:lnTo>
                        <a:pt x="0" y="96"/>
                      </a:lnTo>
                      <a:lnTo>
                        <a:pt x="96" y="0"/>
                      </a:lnTo>
                      <a:lnTo>
                        <a:pt x="110" y="0"/>
                      </a:lnTo>
                      <a:lnTo>
                        <a:pt x="14" y="97"/>
                      </a:lnTo>
                      <a:close/>
                    </a:path>
                  </a:pathLst>
                </a:custGeom>
                <a:solidFill>
                  <a:srgbClr val="636B7E"/>
                </a:solidFill>
                <a:ln w="9525">
                  <a:noFill/>
                  <a:round/>
                  <a:headEnd/>
                  <a:tailEnd/>
                </a:ln>
              </p:spPr>
              <p:txBody>
                <a:bodyPr/>
                <a:lstStyle/>
                <a:p>
                  <a:endParaRPr lang="en-US"/>
                </a:p>
              </p:txBody>
            </p:sp>
            <p:sp>
              <p:nvSpPr>
                <p:cNvPr id="4568" name="Line 870"/>
                <p:cNvSpPr>
                  <a:spLocks noChangeShapeType="1"/>
                </p:cNvSpPr>
                <p:nvPr/>
              </p:nvSpPr>
              <p:spPr bwMode="auto">
                <a:xfrm flipV="1">
                  <a:off x="2610" y="1784"/>
                  <a:ext cx="96" cy="97"/>
                </a:xfrm>
                <a:prstGeom prst="line">
                  <a:avLst/>
                </a:prstGeom>
                <a:noFill/>
                <a:ln w="1588">
                  <a:solidFill>
                    <a:srgbClr val="636B7E"/>
                  </a:solidFill>
                  <a:miter lim="800000"/>
                  <a:headEnd/>
                  <a:tailEnd/>
                </a:ln>
              </p:spPr>
              <p:txBody>
                <a:bodyPr/>
                <a:lstStyle/>
                <a:p>
                  <a:endParaRPr lang="en-US"/>
                </a:p>
              </p:txBody>
            </p:sp>
            <p:sp>
              <p:nvSpPr>
                <p:cNvPr id="4569" name="Freeform 871"/>
                <p:cNvSpPr>
                  <a:spLocks/>
                </p:cNvSpPr>
                <p:nvPr/>
              </p:nvSpPr>
              <p:spPr bwMode="auto">
                <a:xfrm>
                  <a:off x="2581" y="1784"/>
                  <a:ext cx="111" cy="96"/>
                </a:xfrm>
                <a:custGeom>
                  <a:avLst/>
                  <a:gdLst>
                    <a:gd name="T0" fmla="*/ 15 w 111"/>
                    <a:gd name="T1" fmla="*/ 96 h 96"/>
                    <a:gd name="T2" fmla="*/ 0 w 111"/>
                    <a:gd name="T3" fmla="*/ 96 h 96"/>
                    <a:gd name="T4" fmla="*/ 96 w 111"/>
                    <a:gd name="T5" fmla="*/ 0 h 96"/>
                    <a:gd name="T6" fmla="*/ 111 w 111"/>
                    <a:gd name="T7" fmla="*/ 0 h 96"/>
                    <a:gd name="T8" fmla="*/ 15 w 111"/>
                    <a:gd name="T9" fmla="*/ 96 h 96"/>
                    <a:gd name="T10" fmla="*/ 0 60000 65536"/>
                    <a:gd name="T11" fmla="*/ 0 60000 65536"/>
                    <a:gd name="T12" fmla="*/ 0 60000 65536"/>
                    <a:gd name="T13" fmla="*/ 0 60000 65536"/>
                    <a:gd name="T14" fmla="*/ 0 60000 65536"/>
                    <a:gd name="T15" fmla="*/ 0 w 111"/>
                    <a:gd name="T16" fmla="*/ 0 h 96"/>
                    <a:gd name="T17" fmla="*/ 111 w 111"/>
                    <a:gd name="T18" fmla="*/ 96 h 96"/>
                  </a:gdLst>
                  <a:ahLst/>
                  <a:cxnLst>
                    <a:cxn ang="T10">
                      <a:pos x="T0" y="T1"/>
                    </a:cxn>
                    <a:cxn ang="T11">
                      <a:pos x="T2" y="T3"/>
                    </a:cxn>
                    <a:cxn ang="T12">
                      <a:pos x="T4" y="T5"/>
                    </a:cxn>
                    <a:cxn ang="T13">
                      <a:pos x="T6" y="T7"/>
                    </a:cxn>
                    <a:cxn ang="T14">
                      <a:pos x="T8" y="T9"/>
                    </a:cxn>
                  </a:cxnLst>
                  <a:rect l="T15" t="T16" r="T17" b="T18"/>
                  <a:pathLst>
                    <a:path w="111" h="96">
                      <a:moveTo>
                        <a:pt x="15" y="96"/>
                      </a:moveTo>
                      <a:lnTo>
                        <a:pt x="0" y="96"/>
                      </a:lnTo>
                      <a:lnTo>
                        <a:pt x="96" y="0"/>
                      </a:lnTo>
                      <a:lnTo>
                        <a:pt x="111" y="0"/>
                      </a:lnTo>
                      <a:lnTo>
                        <a:pt x="15" y="96"/>
                      </a:lnTo>
                      <a:close/>
                    </a:path>
                  </a:pathLst>
                </a:custGeom>
                <a:solidFill>
                  <a:srgbClr val="626A7E"/>
                </a:solidFill>
                <a:ln w="9525">
                  <a:noFill/>
                  <a:round/>
                  <a:headEnd/>
                  <a:tailEnd/>
                </a:ln>
              </p:spPr>
              <p:txBody>
                <a:bodyPr/>
                <a:lstStyle/>
                <a:p>
                  <a:endParaRPr lang="en-US"/>
                </a:p>
              </p:txBody>
            </p:sp>
            <p:sp>
              <p:nvSpPr>
                <p:cNvPr id="4570" name="Line 872"/>
                <p:cNvSpPr>
                  <a:spLocks noChangeShapeType="1"/>
                </p:cNvSpPr>
                <p:nvPr/>
              </p:nvSpPr>
              <p:spPr bwMode="auto">
                <a:xfrm flipV="1">
                  <a:off x="2596" y="1784"/>
                  <a:ext cx="96" cy="96"/>
                </a:xfrm>
                <a:prstGeom prst="line">
                  <a:avLst/>
                </a:prstGeom>
                <a:noFill/>
                <a:ln w="1588">
                  <a:solidFill>
                    <a:srgbClr val="626A7E"/>
                  </a:solidFill>
                  <a:miter lim="800000"/>
                  <a:headEnd/>
                  <a:tailEnd/>
                </a:ln>
              </p:spPr>
              <p:txBody>
                <a:bodyPr/>
                <a:lstStyle/>
                <a:p>
                  <a:endParaRPr lang="en-US"/>
                </a:p>
              </p:txBody>
            </p:sp>
            <p:sp>
              <p:nvSpPr>
                <p:cNvPr id="4571" name="Freeform 873"/>
                <p:cNvSpPr>
                  <a:spLocks/>
                </p:cNvSpPr>
                <p:nvPr/>
              </p:nvSpPr>
              <p:spPr bwMode="auto">
                <a:xfrm>
                  <a:off x="2569" y="1784"/>
                  <a:ext cx="108" cy="97"/>
                </a:xfrm>
                <a:custGeom>
                  <a:avLst/>
                  <a:gdLst>
                    <a:gd name="T0" fmla="*/ 12 w 108"/>
                    <a:gd name="T1" fmla="*/ 96 h 97"/>
                    <a:gd name="T2" fmla="*/ 0 w 108"/>
                    <a:gd name="T3" fmla="*/ 97 h 97"/>
                    <a:gd name="T4" fmla="*/ 96 w 108"/>
                    <a:gd name="T5" fmla="*/ 1 h 97"/>
                    <a:gd name="T6" fmla="*/ 108 w 108"/>
                    <a:gd name="T7" fmla="*/ 0 h 97"/>
                    <a:gd name="T8" fmla="*/ 12 w 108"/>
                    <a:gd name="T9" fmla="*/ 96 h 97"/>
                    <a:gd name="T10" fmla="*/ 0 60000 65536"/>
                    <a:gd name="T11" fmla="*/ 0 60000 65536"/>
                    <a:gd name="T12" fmla="*/ 0 60000 65536"/>
                    <a:gd name="T13" fmla="*/ 0 60000 65536"/>
                    <a:gd name="T14" fmla="*/ 0 60000 65536"/>
                    <a:gd name="T15" fmla="*/ 0 w 108"/>
                    <a:gd name="T16" fmla="*/ 0 h 97"/>
                    <a:gd name="T17" fmla="*/ 108 w 108"/>
                    <a:gd name="T18" fmla="*/ 97 h 97"/>
                  </a:gdLst>
                  <a:ahLst/>
                  <a:cxnLst>
                    <a:cxn ang="T10">
                      <a:pos x="T0" y="T1"/>
                    </a:cxn>
                    <a:cxn ang="T11">
                      <a:pos x="T2" y="T3"/>
                    </a:cxn>
                    <a:cxn ang="T12">
                      <a:pos x="T4" y="T5"/>
                    </a:cxn>
                    <a:cxn ang="T13">
                      <a:pos x="T6" y="T7"/>
                    </a:cxn>
                    <a:cxn ang="T14">
                      <a:pos x="T8" y="T9"/>
                    </a:cxn>
                  </a:cxnLst>
                  <a:rect l="T15" t="T16" r="T17" b="T18"/>
                  <a:pathLst>
                    <a:path w="108" h="97">
                      <a:moveTo>
                        <a:pt x="12" y="96"/>
                      </a:moveTo>
                      <a:lnTo>
                        <a:pt x="0" y="97"/>
                      </a:lnTo>
                      <a:lnTo>
                        <a:pt x="96" y="1"/>
                      </a:lnTo>
                      <a:lnTo>
                        <a:pt x="108" y="0"/>
                      </a:lnTo>
                      <a:lnTo>
                        <a:pt x="12" y="96"/>
                      </a:lnTo>
                      <a:close/>
                    </a:path>
                  </a:pathLst>
                </a:custGeom>
                <a:solidFill>
                  <a:srgbClr val="656D81"/>
                </a:solidFill>
                <a:ln w="9525">
                  <a:noFill/>
                  <a:round/>
                  <a:headEnd/>
                  <a:tailEnd/>
                </a:ln>
              </p:spPr>
              <p:txBody>
                <a:bodyPr/>
                <a:lstStyle/>
                <a:p>
                  <a:endParaRPr lang="en-US"/>
                </a:p>
              </p:txBody>
            </p:sp>
            <p:sp>
              <p:nvSpPr>
                <p:cNvPr id="4572" name="Line 874"/>
                <p:cNvSpPr>
                  <a:spLocks noChangeShapeType="1"/>
                </p:cNvSpPr>
                <p:nvPr/>
              </p:nvSpPr>
              <p:spPr bwMode="auto">
                <a:xfrm flipV="1">
                  <a:off x="2581" y="1784"/>
                  <a:ext cx="96" cy="96"/>
                </a:xfrm>
                <a:prstGeom prst="line">
                  <a:avLst/>
                </a:prstGeom>
                <a:noFill/>
                <a:ln w="1588">
                  <a:solidFill>
                    <a:srgbClr val="656D81"/>
                  </a:solidFill>
                  <a:miter lim="800000"/>
                  <a:headEnd/>
                  <a:tailEnd/>
                </a:ln>
              </p:spPr>
              <p:txBody>
                <a:bodyPr/>
                <a:lstStyle/>
                <a:p>
                  <a:endParaRPr lang="en-US"/>
                </a:p>
              </p:txBody>
            </p:sp>
            <p:sp>
              <p:nvSpPr>
                <p:cNvPr id="4573" name="Freeform 875"/>
                <p:cNvSpPr>
                  <a:spLocks/>
                </p:cNvSpPr>
                <p:nvPr/>
              </p:nvSpPr>
              <p:spPr bwMode="auto">
                <a:xfrm>
                  <a:off x="2557" y="1785"/>
                  <a:ext cx="108" cy="98"/>
                </a:xfrm>
                <a:custGeom>
                  <a:avLst/>
                  <a:gdLst>
                    <a:gd name="T0" fmla="*/ 12 w 108"/>
                    <a:gd name="T1" fmla="*/ 96 h 98"/>
                    <a:gd name="T2" fmla="*/ 0 w 108"/>
                    <a:gd name="T3" fmla="*/ 98 h 98"/>
                    <a:gd name="T4" fmla="*/ 97 w 108"/>
                    <a:gd name="T5" fmla="*/ 1 h 98"/>
                    <a:gd name="T6" fmla="*/ 108 w 108"/>
                    <a:gd name="T7" fmla="*/ 0 h 98"/>
                    <a:gd name="T8" fmla="*/ 12 w 108"/>
                    <a:gd name="T9" fmla="*/ 96 h 98"/>
                    <a:gd name="T10" fmla="*/ 0 60000 65536"/>
                    <a:gd name="T11" fmla="*/ 0 60000 65536"/>
                    <a:gd name="T12" fmla="*/ 0 60000 65536"/>
                    <a:gd name="T13" fmla="*/ 0 60000 65536"/>
                    <a:gd name="T14" fmla="*/ 0 60000 65536"/>
                    <a:gd name="T15" fmla="*/ 0 w 108"/>
                    <a:gd name="T16" fmla="*/ 0 h 98"/>
                    <a:gd name="T17" fmla="*/ 108 w 108"/>
                    <a:gd name="T18" fmla="*/ 98 h 98"/>
                  </a:gdLst>
                  <a:ahLst/>
                  <a:cxnLst>
                    <a:cxn ang="T10">
                      <a:pos x="T0" y="T1"/>
                    </a:cxn>
                    <a:cxn ang="T11">
                      <a:pos x="T2" y="T3"/>
                    </a:cxn>
                    <a:cxn ang="T12">
                      <a:pos x="T4" y="T5"/>
                    </a:cxn>
                    <a:cxn ang="T13">
                      <a:pos x="T6" y="T7"/>
                    </a:cxn>
                    <a:cxn ang="T14">
                      <a:pos x="T8" y="T9"/>
                    </a:cxn>
                  </a:cxnLst>
                  <a:rect l="T15" t="T16" r="T17" b="T18"/>
                  <a:pathLst>
                    <a:path w="108" h="98">
                      <a:moveTo>
                        <a:pt x="12" y="96"/>
                      </a:moveTo>
                      <a:lnTo>
                        <a:pt x="0" y="98"/>
                      </a:lnTo>
                      <a:lnTo>
                        <a:pt x="97" y="1"/>
                      </a:lnTo>
                      <a:lnTo>
                        <a:pt x="108" y="0"/>
                      </a:lnTo>
                      <a:lnTo>
                        <a:pt x="12" y="96"/>
                      </a:lnTo>
                      <a:close/>
                    </a:path>
                  </a:pathLst>
                </a:custGeom>
                <a:solidFill>
                  <a:srgbClr val="697186"/>
                </a:solidFill>
                <a:ln w="9525">
                  <a:noFill/>
                  <a:round/>
                  <a:headEnd/>
                  <a:tailEnd/>
                </a:ln>
              </p:spPr>
              <p:txBody>
                <a:bodyPr/>
                <a:lstStyle/>
                <a:p>
                  <a:endParaRPr lang="en-US"/>
                </a:p>
              </p:txBody>
            </p:sp>
            <p:sp>
              <p:nvSpPr>
                <p:cNvPr id="4574" name="Line 876"/>
                <p:cNvSpPr>
                  <a:spLocks noChangeShapeType="1"/>
                </p:cNvSpPr>
                <p:nvPr/>
              </p:nvSpPr>
              <p:spPr bwMode="auto">
                <a:xfrm flipV="1">
                  <a:off x="2569" y="1785"/>
                  <a:ext cx="96" cy="96"/>
                </a:xfrm>
                <a:prstGeom prst="line">
                  <a:avLst/>
                </a:prstGeom>
                <a:noFill/>
                <a:ln w="1588">
                  <a:solidFill>
                    <a:srgbClr val="697186"/>
                  </a:solidFill>
                  <a:miter lim="800000"/>
                  <a:headEnd/>
                  <a:tailEnd/>
                </a:ln>
              </p:spPr>
              <p:txBody>
                <a:bodyPr/>
                <a:lstStyle/>
                <a:p>
                  <a:endParaRPr lang="en-US"/>
                </a:p>
              </p:txBody>
            </p:sp>
            <p:sp>
              <p:nvSpPr>
                <p:cNvPr id="4575" name="Freeform 877"/>
                <p:cNvSpPr>
                  <a:spLocks/>
                </p:cNvSpPr>
                <p:nvPr/>
              </p:nvSpPr>
              <p:spPr bwMode="auto">
                <a:xfrm>
                  <a:off x="2547" y="1786"/>
                  <a:ext cx="107" cy="99"/>
                </a:xfrm>
                <a:custGeom>
                  <a:avLst/>
                  <a:gdLst>
                    <a:gd name="T0" fmla="*/ 10 w 107"/>
                    <a:gd name="T1" fmla="*/ 97 h 99"/>
                    <a:gd name="T2" fmla="*/ 0 w 107"/>
                    <a:gd name="T3" fmla="*/ 99 h 99"/>
                    <a:gd name="T4" fmla="*/ 97 w 107"/>
                    <a:gd name="T5" fmla="*/ 3 h 99"/>
                    <a:gd name="T6" fmla="*/ 107 w 107"/>
                    <a:gd name="T7" fmla="*/ 0 h 99"/>
                    <a:gd name="T8" fmla="*/ 10 w 107"/>
                    <a:gd name="T9" fmla="*/ 97 h 99"/>
                    <a:gd name="T10" fmla="*/ 0 60000 65536"/>
                    <a:gd name="T11" fmla="*/ 0 60000 65536"/>
                    <a:gd name="T12" fmla="*/ 0 60000 65536"/>
                    <a:gd name="T13" fmla="*/ 0 60000 65536"/>
                    <a:gd name="T14" fmla="*/ 0 60000 65536"/>
                    <a:gd name="T15" fmla="*/ 0 w 107"/>
                    <a:gd name="T16" fmla="*/ 0 h 99"/>
                    <a:gd name="T17" fmla="*/ 107 w 107"/>
                    <a:gd name="T18" fmla="*/ 99 h 99"/>
                  </a:gdLst>
                  <a:ahLst/>
                  <a:cxnLst>
                    <a:cxn ang="T10">
                      <a:pos x="T0" y="T1"/>
                    </a:cxn>
                    <a:cxn ang="T11">
                      <a:pos x="T2" y="T3"/>
                    </a:cxn>
                    <a:cxn ang="T12">
                      <a:pos x="T4" y="T5"/>
                    </a:cxn>
                    <a:cxn ang="T13">
                      <a:pos x="T6" y="T7"/>
                    </a:cxn>
                    <a:cxn ang="T14">
                      <a:pos x="T8" y="T9"/>
                    </a:cxn>
                  </a:cxnLst>
                  <a:rect l="T15" t="T16" r="T17" b="T18"/>
                  <a:pathLst>
                    <a:path w="107" h="99">
                      <a:moveTo>
                        <a:pt x="10" y="97"/>
                      </a:moveTo>
                      <a:lnTo>
                        <a:pt x="0" y="99"/>
                      </a:lnTo>
                      <a:lnTo>
                        <a:pt x="97" y="3"/>
                      </a:lnTo>
                      <a:lnTo>
                        <a:pt x="107" y="0"/>
                      </a:lnTo>
                      <a:lnTo>
                        <a:pt x="10" y="97"/>
                      </a:lnTo>
                      <a:close/>
                    </a:path>
                  </a:pathLst>
                </a:custGeom>
                <a:solidFill>
                  <a:srgbClr val="6E778D"/>
                </a:solidFill>
                <a:ln w="9525">
                  <a:noFill/>
                  <a:round/>
                  <a:headEnd/>
                  <a:tailEnd/>
                </a:ln>
              </p:spPr>
              <p:txBody>
                <a:bodyPr/>
                <a:lstStyle/>
                <a:p>
                  <a:endParaRPr lang="en-US"/>
                </a:p>
              </p:txBody>
            </p:sp>
            <p:sp>
              <p:nvSpPr>
                <p:cNvPr id="4576" name="Line 878"/>
                <p:cNvSpPr>
                  <a:spLocks noChangeShapeType="1"/>
                </p:cNvSpPr>
                <p:nvPr/>
              </p:nvSpPr>
              <p:spPr bwMode="auto">
                <a:xfrm flipV="1">
                  <a:off x="2557" y="1786"/>
                  <a:ext cx="97" cy="97"/>
                </a:xfrm>
                <a:prstGeom prst="line">
                  <a:avLst/>
                </a:prstGeom>
                <a:noFill/>
                <a:ln w="1588">
                  <a:solidFill>
                    <a:srgbClr val="6E778D"/>
                  </a:solidFill>
                  <a:miter lim="800000"/>
                  <a:headEnd/>
                  <a:tailEnd/>
                </a:ln>
              </p:spPr>
              <p:txBody>
                <a:bodyPr/>
                <a:lstStyle/>
                <a:p>
                  <a:endParaRPr lang="en-US"/>
                </a:p>
              </p:txBody>
            </p:sp>
            <p:sp>
              <p:nvSpPr>
                <p:cNvPr id="4577" name="Freeform 879"/>
                <p:cNvSpPr>
                  <a:spLocks/>
                </p:cNvSpPr>
                <p:nvPr/>
              </p:nvSpPr>
              <p:spPr bwMode="auto">
                <a:xfrm>
                  <a:off x="2538" y="1789"/>
                  <a:ext cx="106" cy="100"/>
                </a:xfrm>
                <a:custGeom>
                  <a:avLst/>
                  <a:gdLst>
                    <a:gd name="T0" fmla="*/ 9 w 106"/>
                    <a:gd name="T1" fmla="*/ 96 h 100"/>
                    <a:gd name="T2" fmla="*/ 0 w 106"/>
                    <a:gd name="T3" fmla="*/ 100 h 100"/>
                    <a:gd name="T4" fmla="*/ 97 w 106"/>
                    <a:gd name="T5" fmla="*/ 4 h 100"/>
                    <a:gd name="T6" fmla="*/ 106 w 106"/>
                    <a:gd name="T7" fmla="*/ 0 h 100"/>
                    <a:gd name="T8" fmla="*/ 9 w 106"/>
                    <a:gd name="T9" fmla="*/ 96 h 100"/>
                    <a:gd name="T10" fmla="*/ 0 60000 65536"/>
                    <a:gd name="T11" fmla="*/ 0 60000 65536"/>
                    <a:gd name="T12" fmla="*/ 0 60000 65536"/>
                    <a:gd name="T13" fmla="*/ 0 60000 65536"/>
                    <a:gd name="T14" fmla="*/ 0 60000 65536"/>
                    <a:gd name="T15" fmla="*/ 0 w 106"/>
                    <a:gd name="T16" fmla="*/ 0 h 100"/>
                    <a:gd name="T17" fmla="*/ 106 w 106"/>
                    <a:gd name="T18" fmla="*/ 100 h 100"/>
                  </a:gdLst>
                  <a:ahLst/>
                  <a:cxnLst>
                    <a:cxn ang="T10">
                      <a:pos x="T0" y="T1"/>
                    </a:cxn>
                    <a:cxn ang="T11">
                      <a:pos x="T2" y="T3"/>
                    </a:cxn>
                    <a:cxn ang="T12">
                      <a:pos x="T4" y="T5"/>
                    </a:cxn>
                    <a:cxn ang="T13">
                      <a:pos x="T6" y="T7"/>
                    </a:cxn>
                    <a:cxn ang="T14">
                      <a:pos x="T8" y="T9"/>
                    </a:cxn>
                  </a:cxnLst>
                  <a:rect l="T15" t="T16" r="T17" b="T18"/>
                  <a:pathLst>
                    <a:path w="106" h="100">
                      <a:moveTo>
                        <a:pt x="9" y="96"/>
                      </a:moveTo>
                      <a:lnTo>
                        <a:pt x="0" y="100"/>
                      </a:lnTo>
                      <a:lnTo>
                        <a:pt x="97" y="4"/>
                      </a:lnTo>
                      <a:lnTo>
                        <a:pt x="106" y="0"/>
                      </a:lnTo>
                      <a:lnTo>
                        <a:pt x="9" y="96"/>
                      </a:lnTo>
                      <a:close/>
                    </a:path>
                  </a:pathLst>
                </a:custGeom>
                <a:solidFill>
                  <a:srgbClr val="747D95"/>
                </a:solidFill>
                <a:ln w="9525">
                  <a:noFill/>
                  <a:round/>
                  <a:headEnd/>
                  <a:tailEnd/>
                </a:ln>
              </p:spPr>
              <p:txBody>
                <a:bodyPr/>
                <a:lstStyle/>
                <a:p>
                  <a:endParaRPr lang="en-US"/>
                </a:p>
              </p:txBody>
            </p:sp>
            <p:sp>
              <p:nvSpPr>
                <p:cNvPr id="4578" name="Line 880"/>
                <p:cNvSpPr>
                  <a:spLocks noChangeShapeType="1"/>
                </p:cNvSpPr>
                <p:nvPr/>
              </p:nvSpPr>
              <p:spPr bwMode="auto">
                <a:xfrm flipV="1">
                  <a:off x="2547" y="1789"/>
                  <a:ext cx="97" cy="96"/>
                </a:xfrm>
                <a:prstGeom prst="line">
                  <a:avLst/>
                </a:prstGeom>
                <a:noFill/>
                <a:ln w="1588">
                  <a:solidFill>
                    <a:srgbClr val="747D95"/>
                  </a:solidFill>
                  <a:miter lim="800000"/>
                  <a:headEnd/>
                  <a:tailEnd/>
                </a:ln>
              </p:spPr>
              <p:txBody>
                <a:bodyPr/>
                <a:lstStyle/>
                <a:p>
                  <a:endParaRPr lang="en-US"/>
                </a:p>
              </p:txBody>
            </p:sp>
            <p:sp>
              <p:nvSpPr>
                <p:cNvPr id="4579" name="Freeform 881"/>
                <p:cNvSpPr>
                  <a:spLocks/>
                </p:cNvSpPr>
                <p:nvPr/>
              </p:nvSpPr>
              <p:spPr bwMode="auto">
                <a:xfrm>
                  <a:off x="2531" y="1793"/>
                  <a:ext cx="104" cy="101"/>
                </a:xfrm>
                <a:custGeom>
                  <a:avLst/>
                  <a:gdLst>
                    <a:gd name="T0" fmla="*/ 7 w 104"/>
                    <a:gd name="T1" fmla="*/ 96 h 101"/>
                    <a:gd name="T2" fmla="*/ 0 w 104"/>
                    <a:gd name="T3" fmla="*/ 101 h 101"/>
                    <a:gd name="T4" fmla="*/ 96 w 104"/>
                    <a:gd name="T5" fmla="*/ 4 h 101"/>
                    <a:gd name="T6" fmla="*/ 104 w 104"/>
                    <a:gd name="T7" fmla="*/ 0 h 101"/>
                    <a:gd name="T8" fmla="*/ 7 w 104"/>
                    <a:gd name="T9" fmla="*/ 96 h 101"/>
                    <a:gd name="T10" fmla="*/ 0 60000 65536"/>
                    <a:gd name="T11" fmla="*/ 0 60000 65536"/>
                    <a:gd name="T12" fmla="*/ 0 60000 65536"/>
                    <a:gd name="T13" fmla="*/ 0 60000 65536"/>
                    <a:gd name="T14" fmla="*/ 0 60000 65536"/>
                    <a:gd name="T15" fmla="*/ 0 w 104"/>
                    <a:gd name="T16" fmla="*/ 0 h 101"/>
                    <a:gd name="T17" fmla="*/ 104 w 104"/>
                    <a:gd name="T18" fmla="*/ 101 h 101"/>
                  </a:gdLst>
                  <a:ahLst/>
                  <a:cxnLst>
                    <a:cxn ang="T10">
                      <a:pos x="T0" y="T1"/>
                    </a:cxn>
                    <a:cxn ang="T11">
                      <a:pos x="T2" y="T3"/>
                    </a:cxn>
                    <a:cxn ang="T12">
                      <a:pos x="T4" y="T5"/>
                    </a:cxn>
                    <a:cxn ang="T13">
                      <a:pos x="T6" y="T7"/>
                    </a:cxn>
                    <a:cxn ang="T14">
                      <a:pos x="T8" y="T9"/>
                    </a:cxn>
                  </a:cxnLst>
                  <a:rect l="T15" t="T16" r="T17" b="T18"/>
                  <a:pathLst>
                    <a:path w="104" h="101">
                      <a:moveTo>
                        <a:pt x="7" y="96"/>
                      </a:moveTo>
                      <a:lnTo>
                        <a:pt x="0" y="101"/>
                      </a:lnTo>
                      <a:lnTo>
                        <a:pt x="96" y="4"/>
                      </a:lnTo>
                      <a:lnTo>
                        <a:pt x="104" y="0"/>
                      </a:lnTo>
                      <a:lnTo>
                        <a:pt x="7" y="96"/>
                      </a:lnTo>
                      <a:close/>
                    </a:path>
                  </a:pathLst>
                </a:custGeom>
                <a:solidFill>
                  <a:srgbClr val="7A849D"/>
                </a:solidFill>
                <a:ln w="9525">
                  <a:noFill/>
                  <a:round/>
                  <a:headEnd/>
                  <a:tailEnd/>
                </a:ln>
              </p:spPr>
              <p:txBody>
                <a:bodyPr/>
                <a:lstStyle/>
                <a:p>
                  <a:endParaRPr lang="en-US"/>
                </a:p>
              </p:txBody>
            </p:sp>
            <p:sp>
              <p:nvSpPr>
                <p:cNvPr id="4580" name="Line 882"/>
                <p:cNvSpPr>
                  <a:spLocks noChangeShapeType="1"/>
                </p:cNvSpPr>
                <p:nvPr/>
              </p:nvSpPr>
              <p:spPr bwMode="auto">
                <a:xfrm flipV="1">
                  <a:off x="2538" y="1793"/>
                  <a:ext cx="97" cy="96"/>
                </a:xfrm>
                <a:prstGeom prst="line">
                  <a:avLst/>
                </a:prstGeom>
                <a:noFill/>
                <a:ln w="1588">
                  <a:solidFill>
                    <a:srgbClr val="7A849D"/>
                  </a:solidFill>
                  <a:miter lim="800000"/>
                  <a:headEnd/>
                  <a:tailEnd/>
                </a:ln>
              </p:spPr>
              <p:txBody>
                <a:bodyPr/>
                <a:lstStyle/>
                <a:p>
                  <a:endParaRPr lang="en-US"/>
                </a:p>
              </p:txBody>
            </p:sp>
            <p:sp>
              <p:nvSpPr>
                <p:cNvPr id="4581" name="Freeform 883"/>
                <p:cNvSpPr>
                  <a:spLocks/>
                </p:cNvSpPr>
                <p:nvPr/>
              </p:nvSpPr>
              <p:spPr bwMode="auto">
                <a:xfrm>
                  <a:off x="2523" y="1797"/>
                  <a:ext cx="104" cy="101"/>
                </a:xfrm>
                <a:custGeom>
                  <a:avLst/>
                  <a:gdLst>
                    <a:gd name="T0" fmla="*/ 8 w 104"/>
                    <a:gd name="T1" fmla="*/ 97 h 101"/>
                    <a:gd name="T2" fmla="*/ 0 w 104"/>
                    <a:gd name="T3" fmla="*/ 101 h 101"/>
                    <a:gd name="T4" fmla="*/ 97 w 104"/>
                    <a:gd name="T5" fmla="*/ 5 h 101"/>
                    <a:gd name="T6" fmla="*/ 104 w 104"/>
                    <a:gd name="T7" fmla="*/ 0 h 101"/>
                    <a:gd name="T8" fmla="*/ 8 w 104"/>
                    <a:gd name="T9" fmla="*/ 97 h 101"/>
                    <a:gd name="T10" fmla="*/ 0 60000 65536"/>
                    <a:gd name="T11" fmla="*/ 0 60000 65536"/>
                    <a:gd name="T12" fmla="*/ 0 60000 65536"/>
                    <a:gd name="T13" fmla="*/ 0 60000 65536"/>
                    <a:gd name="T14" fmla="*/ 0 60000 65536"/>
                    <a:gd name="T15" fmla="*/ 0 w 104"/>
                    <a:gd name="T16" fmla="*/ 0 h 101"/>
                    <a:gd name="T17" fmla="*/ 104 w 104"/>
                    <a:gd name="T18" fmla="*/ 101 h 101"/>
                  </a:gdLst>
                  <a:ahLst/>
                  <a:cxnLst>
                    <a:cxn ang="T10">
                      <a:pos x="T0" y="T1"/>
                    </a:cxn>
                    <a:cxn ang="T11">
                      <a:pos x="T2" y="T3"/>
                    </a:cxn>
                    <a:cxn ang="T12">
                      <a:pos x="T4" y="T5"/>
                    </a:cxn>
                    <a:cxn ang="T13">
                      <a:pos x="T6" y="T7"/>
                    </a:cxn>
                    <a:cxn ang="T14">
                      <a:pos x="T8" y="T9"/>
                    </a:cxn>
                  </a:cxnLst>
                  <a:rect l="T15" t="T16" r="T17" b="T18"/>
                  <a:pathLst>
                    <a:path w="104" h="101">
                      <a:moveTo>
                        <a:pt x="8" y="97"/>
                      </a:moveTo>
                      <a:lnTo>
                        <a:pt x="0" y="101"/>
                      </a:lnTo>
                      <a:lnTo>
                        <a:pt x="97" y="5"/>
                      </a:lnTo>
                      <a:lnTo>
                        <a:pt x="104" y="0"/>
                      </a:lnTo>
                      <a:lnTo>
                        <a:pt x="8" y="97"/>
                      </a:lnTo>
                      <a:close/>
                    </a:path>
                  </a:pathLst>
                </a:custGeom>
                <a:solidFill>
                  <a:srgbClr val="7C869E"/>
                </a:solidFill>
                <a:ln w="9525">
                  <a:noFill/>
                  <a:round/>
                  <a:headEnd/>
                  <a:tailEnd/>
                </a:ln>
              </p:spPr>
              <p:txBody>
                <a:bodyPr/>
                <a:lstStyle/>
                <a:p>
                  <a:endParaRPr lang="en-US"/>
                </a:p>
              </p:txBody>
            </p:sp>
            <p:sp>
              <p:nvSpPr>
                <p:cNvPr id="4582" name="Line 884"/>
                <p:cNvSpPr>
                  <a:spLocks noChangeShapeType="1"/>
                </p:cNvSpPr>
                <p:nvPr/>
              </p:nvSpPr>
              <p:spPr bwMode="auto">
                <a:xfrm flipV="1">
                  <a:off x="2531" y="1797"/>
                  <a:ext cx="96" cy="97"/>
                </a:xfrm>
                <a:prstGeom prst="line">
                  <a:avLst/>
                </a:prstGeom>
                <a:noFill/>
                <a:ln w="1588">
                  <a:solidFill>
                    <a:srgbClr val="7C869E"/>
                  </a:solidFill>
                  <a:miter lim="800000"/>
                  <a:headEnd/>
                  <a:tailEnd/>
                </a:ln>
              </p:spPr>
              <p:txBody>
                <a:bodyPr/>
                <a:lstStyle/>
                <a:p>
                  <a:endParaRPr lang="en-US"/>
                </a:p>
              </p:txBody>
            </p:sp>
            <p:sp>
              <p:nvSpPr>
                <p:cNvPr id="4583" name="Freeform 885"/>
                <p:cNvSpPr>
                  <a:spLocks/>
                </p:cNvSpPr>
                <p:nvPr/>
              </p:nvSpPr>
              <p:spPr bwMode="auto">
                <a:xfrm>
                  <a:off x="2517" y="1802"/>
                  <a:ext cx="103" cy="102"/>
                </a:xfrm>
                <a:custGeom>
                  <a:avLst/>
                  <a:gdLst>
                    <a:gd name="T0" fmla="*/ 6 w 103"/>
                    <a:gd name="T1" fmla="*/ 96 h 102"/>
                    <a:gd name="T2" fmla="*/ 0 w 103"/>
                    <a:gd name="T3" fmla="*/ 102 h 102"/>
                    <a:gd name="T4" fmla="*/ 97 w 103"/>
                    <a:gd name="T5" fmla="*/ 6 h 102"/>
                    <a:gd name="T6" fmla="*/ 103 w 103"/>
                    <a:gd name="T7" fmla="*/ 0 h 102"/>
                    <a:gd name="T8" fmla="*/ 6 w 103"/>
                    <a:gd name="T9" fmla="*/ 96 h 102"/>
                    <a:gd name="T10" fmla="*/ 0 60000 65536"/>
                    <a:gd name="T11" fmla="*/ 0 60000 65536"/>
                    <a:gd name="T12" fmla="*/ 0 60000 65536"/>
                    <a:gd name="T13" fmla="*/ 0 60000 65536"/>
                    <a:gd name="T14" fmla="*/ 0 60000 65536"/>
                    <a:gd name="T15" fmla="*/ 0 w 103"/>
                    <a:gd name="T16" fmla="*/ 0 h 102"/>
                    <a:gd name="T17" fmla="*/ 103 w 103"/>
                    <a:gd name="T18" fmla="*/ 102 h 102"/>
                  </a:gdLst>
                  <a:ahLst/>
                  <a:cxnLst>
                    <a:cxn ang="T10">
                      <a:pos x="T0" y="T1"/>
                    </a:cxn>
                    <a:cxn ang="T11">
                      <a:pos x="T2" y="T3"/>
                    </a:cxn>
                    <a:cxn ang="T12">
                      <a:pos x="T4" y="T5"/>
                    </a:cxn>
                    <a:cxn ang="T13">
                      <a:pos x="T6" y="T7"/>
                    </a:cxn>
                    <a:cxn ang="T14">
                      <a:pos x="T8" y="T9"/>
                    </a:cxn>
                  </a:cxnLst>
                  <a:rect l="T15" t="T16" r="T17" b="T18"/>
                  <a:pathLst>
                    <a:path w="103" h="102">
                      <a:moveTo>
                        <a:pt x="6" y="96"/>
                      </a:moveTo>
                      <a:lnTo>
                        <a:pt x="0" y="102"/>
                      </a:lnTo>
                      <a:lnTo>
                        <a:pt x="97" y="6"/>
                      </a:lnTo>
                      <a:lnTo>
                        <a:pt x="103" y="0"/>
                      </a:lnTo>
                      <a:lnTo>
                        <a:pt x="6" y="96"/>
                      </a:lnTo>
                      <a:close/>
                    </a:path>
                  </a:pathLst>
                </a:custGeom>
                <a:solidFill>
                  <a:srgbClr val="848EA8"/>
                </a:solidFill>
                <a:ln w="9525">
                  <a:noFill/>
                  <a:round/>
                  <a:headEnd/>
                  <a:tailEnd/>
                </a:ln>
              </p:spPr>
              <p:txBody>
                <a:bodyPr/>
                <a:lstStyle/>
                <a:p>
                  <a:endParaRPr lang="en-US"/>
                </a:p>
              </p:txBody>
            </p:sp>
            <p:sp>
              <p:nvSpPr>
                <p:cNvPr id="4584" name="Line 886"/>
                <p:cNvSpPr>
                  <a:spLocks noChangeShapeType="1"/>
                </p:cNvSpPr>
                <p:nvPr/>
              </p:nvSpPr>
              <p:spPr bwMode="auto">
                <a:xfrm flipV="1">
                  <a:off x="2523" y="1802"/>
                  <a:ext cx="97" cy="96"/>
                </a:xfrm>
                <a:prstGeom prst="line">
                  <a:avLst/>
                </a:prstGeom>
                <a:noFill/>
                <a:ln w="1588">
                  <a:solidFill>
                    <a:srgbClr val="848EA8"/>
                  </a:solidFill>
                  <a:miter lim="800000"/>
                  <a:headEnd/>
                  <a:tailEnd/>
                </a:ln>
              </p:spPr>
              <p:txBody>
                <a:bodyPr/>
                <a:lstStyle/>
                <a:p>
                  <a:endParaRPr lang="en-US"/>
                </a:p>
              </p:txBody>
            </p:sp>
            <p:sp>
              <p:nvSpPr>
                <p:cNvPr id="4585" name="Freeform 887"/>
                <p:cNvSpPr>
                  <a:spLocks/>
                </p:cNvSpPr>
                <p:nvPr/>
              </p:nvSpPr>
              <p:spPr bwMode="auto">
                <a:xfrm>
                  <a:off x="3216" y="2277"/>
                  <a:ext cx="112" cy="113"/>
                </a:xfrm>
                <a:custGeom>
                  <a:avLst/>
                  <a:gdLst>
                    <a:gd name="T0" fmla="*/ 0 w 112"/>
                    <a:gd name="T1" fmla="*/ 113 h 113"/>
                    <a:gd name="T2" fmla="*/ 15 w 112"/>
                    <a:gd name="T3" fmla="*/ 96 h 113"/>
                    <a:gd name="T4" fmla="*/ 112 w 112"/>
                    <a:gd name="T5" fmla="*/ 0 h 113"/>
                    <a:gd name="T6" fmla="*/ 97 w 112"/>
                    <a:gd name="T7" fmla="*/ 16 h 113"/>
                    <a:gd name="T8" fmla="*/ 0 w 112"/>
                    <a:gd name="T9" fmla="*/ 113 h 113"/>
                    <a:gd name="T10" fmla="*/ 0 60000 65536"/>
                    <a:gd name="T11" fmla="*/ 0 60000 65536"/>
                    <a:gd name="T12" fmla="*/ 0 60000 65536"/>
                    <a:gd name="T13" fmla="*/ 0 60000 65536"/>
                    <a:gd name="T14" fmla="*/ 0 60000 65536"/>
                    <a:gd name="T15" fmla="*/ 0 w 112"/>
                    <a:gd name="T16" fmla="*/ 0 h 113"/>
                    <a:gd name="T17" fmla="*/ 112 w 112"/>
                    <a:gd name="T18" fmla="*/ 113 h 113"/>
                  </a:gdLst>
                  <a:ahLst/>
                  <a:cxnLst>
                    <a:cxn ang="T10">
                      <a:pos x="T0" y="T1"/>
                    </a:cxn>
                    <a:cxn ang="T11">
                      <a:pos x="T2" y="T3"/>
                    </a:cxn>
                    <a:cxn ang="T12">
                      <a:pos x="T4" y="T5"/>
                    </a:cxn>
                    <a:cxn ang="T13">
                      <a:pos x="T6" y="T7"/>
                    </a:cxn>
                    <a:cxn ang="T14">
                      <a:pos x="T8" y="T9"/>
                    </a:cxn>
                  </a:cxnLst>
                  <a:rect l="T15" t="T16" r="T17" b="T18"/>
                  <a:pathLst>
                    <a:path w="112" h="113">
                      <a:moveTo>
                        <a:pt x="0" y="113"/>
                      </a:moveTo>
                      <a:lnTo>
                        <a:pt x="15" y="96"/>
                      </a:lnTo>
                      <a:lnTo>
                        <a:pt x="112" y="0"/>
                      </a:lnTo>
                      <a:lnTo>
                        <a:pt x="97" y="16"/>
                      </a:lnTo>
                      <a:lnTo>
                        <a:pt x="0" y="113"/>
                      </a:lnTo>
                      <a:close/>
                    </a:path>
                  </a:pathLst>
                </a:custGeom>
                <a:solidFill>
                  <a:srgbClr val="858FAA"/>
                </a:solidFill>
                <a:ln w="9525">
                  <a:noFill/>
                  <a:round/>
                  <a:headEnd/>
                  <a:tailEnd/>
                </a:ln>
              </p:spPr>
              <p:txBody>
                <a:bodyPr/>
                <a:lstStyle/>
                <a:p>
                  <a:endParaRPr lang="en-US"/>
                </a:p>
              </p:txBody>
            </p:sp>
            <p:sp>
              <p:nvSpPr>
                <p:cNvPr id="4586" name="Line 888"/>
                <p:cNvSpPr>
                  <a:spLocks noChangeShapeType="1"/>
                </p:cNvSpPr>
                <p:nvPr/>
              </p:nvSpPr>
              <p:spPr bwMode="auto">
                <a:xfrm flipV="1">
                  <a:off x="3216" y="2293"/>
                  <a:ext cx="97" cy="97"/>
                </a:xfrm>
                <a:prstGeom prst="line">
                  <a:avLst/>
                </a:prstGeom>
                <a:noFill/>
                <a:ln w="1588">
                  <a:solidFill>
                    <a:srgbClr val="858FAA"/>
                  </a:solidFill>
                  <a:miter lim="800000"/>
                  <a:headEnd/>
                  <a:tailEnd/>
                </a:ln>
              </p:spPr>
              <p:txBody>
                <a:bodyPr/>
                <a:lstStyle/>
                <a:p>
                  <a:endParaRPr lang="en-US"/>
                </a:p>
              </p:txBody>
            </p:sp>
            <p:sp>
              <p:nvSpPr>
                <p:cNvPr id="4587" name="Freeform 889"/>
                <p:cNvSpPr>
                  <a:spLocks/>
                </p:cNvSpPr>
                <p:nvPr/>
              </p:nvSpPr>
              <p:spPr bwMode="auto">
                <a:xfrm>
                  <a:off x="3231" y="2260"/>
                  <a:ext cx="108" cy="113"/>
                </a:xfrm>
                <a:custGeom>
                  <a:avLst/>
                  <a:gdLst>
                    <a:gd name="T0" fmla="*/ 0 w 108"/>
                    <a:gd name="T1" fmla="*/ 113 h 113"/>
                    <a:gd name="T2" fmla="*/ 12 w 108"/>
                    <a:gd name="T3" fmla="*/ 96 h 113"/>
                    <a:gd name="T4" fmla="*/ 108 w 108"/>
                    <a:gd name="T5" fmla="*/ 0 h 113"/>
                    <a:gd name="T6" fmla="*/ 97 w 108"/>
                    <a:gd name="T7" fmla="*/ 17 h 113"/>
                    <a:gd name="T8" fmla="*/ 0 w 108"/>
                    <a:gd name="T9" fmla="*/ 113 h 113"/>
                    <a:gd name="T10" fmla="*/ 0 60000 65536"/>
                    <a:gd name="T11" fmla="*/ 0 60000 65536"/>
                    <a:gd name="T12" fmla="*/ 0 60000 65536"/>
                    <a:gd name="T13" fmla="*/ 0 60000 65536"/>
                    <a:gd name="T14" fmla="*/ 0 60000 65536"/>
                    <a:gd name="T15" fmla="*/ 0 w 108"/>
                    <a:gd name="T16" fmla="*/ 0 h 113"/>
                    <a:gd name="T17" fmla="*/ 108 w 108"/>
                    <a:gd name="T18" fmla="*/ 113 h 113"/>
                  </a:gdLst>
                  <a:ahLst/>
                  <a:cxnLst>
                    <a:cxn ang="T10">
                      <a:pos x="T0" y="T1"/>
                    </a:cxn>
                    <a:cxn ang="T11">
                      <a:pos x="T2" y="T3"/>
                    </a:cxn>
                    <a:cxn ang="T12">
                      <a:pos x="T4" y="T5"/>
                    </a:cxn>
                    <a:cxn ang="T13">
                      <a:pos x="T6" y="T7"/>
                    </a:cxn>
                    <a:cxn ang="T14">
                      <a:pos x="T8" y="T9"/>
                    </a:cxn>
                  </a:cxnLst>
                  <a:rect l="T15" t="T16" r="T17" b="T18"/>
                  <a:pathLst>
                    <a:path w="108" h="113">
                      <a:moveTo>
                        <a:pt x="0" y="113"/>
                      </a:moveTo>
                      <a:lnTo>
                        <a:pt x="12" y="96"/>
                      </a:lnTo>
                      <a:lnTo>
                        <a:pt x="108" y="0"/>
                      </a:lnTo>
                      <a:lnTo>
                        <a:pt x="97" y="17"/>
                      </a:lnTo>
                      <a:lnTo>
                        <a:pt x="0" y="113"/>
                      </a:lnTo>
                      <a:close/>
                    </a:path>
                  </a:pathLst>
                </a:custGeom>
                <a:solidFill>
                  <a:srgbClr val="8A94B0"/>
                </a:solidFill>
                <a:ln w="9525">
                  <a:noFill/>
                  <a:round/>
                  <a:headEnd/>
                  <a:tailEnd/>
                </a:ln>
              </p:spPr>
              <p:txBody>
                <a:bodyPr/>
                <a:lstStyle/>
                <a:p>
                  <a:endParaRPr lang="en-US"/>
                </a:p>
              </p:txBody>
            </p:sp>
            <p:sp>
              <p:nvSpPr>
                <p:cNvPr id="4588" name="Line 890"/>
                <p:cNvSpPr>
                  <a:spLocks noChangeShapeType="1"/>
                </p:cNvSpPr>
                <p:nvPr/>
              </p:nvSpPr>
              <p:spPr bwMode="auto">
                <a:xfrm flipV="1">
                  <a:off x="3231" y="2277"/>
                  <a:ext cx="97" cy="96"/>
                </a:xfrm>
                <a:prstGeom prst="line">
                  <a:avLst/>
                </a:prstGeom>
                <a:noFill/>
                <a:ln w="1588">
                  <a:solidFill>
                    <a:srgbClr val="8A94B0"/>
                  </a:solidFill>
                  <a:miter lim="800000"/>
                  <a:headEnd/>
                  <a:tailEnd/>
                </a:ln>
              </p:spPr>
              <p:txBody>
                <a:bodyPr/>
                <a:lstStyle/>
                <a:p>
                  <a:endParaRPr lang="en-US"/>
                </a:p>
              </p:txBody>
            </p:sp>
            <p:sp>
              <p:nvSpPr>
                <p:cNvPr id="4589" name="Freeform 891"/>
                <p:cNvSpPr>
                  <a:spLocks/>
                </p:cNvSpPr>
                <p:nvPr/>
              </p:nvSpPr>
              <p:spPr bwMode="auto">
                <a:xfrm>
                  <a:off x="3243" y="2242"/>
                  <a:ext cx="104" cy="114"/>
                </a:xfrm>
                <a:custGeom>
                  <a:avLst/>
                  <a:gdLst>
                    <a:gd name="T0" fmla="*/ 0 w 104"/>
                    <a:gd name="T1" fmla="*/ 114 h 114"/>
                    <a:gd name="T2" fmla="*/ 7 w 104"/>
                    <a:gd name="T3" fmla="*/ 96 h 114"/>
                    <a:gd name="T4" fmla="*/ 104 w 104"/>
                    <a:gd name="T5" fmla="*/ 0 h 114"/>
                    <a:gd name="T6" fmla="*/ 96 w 104"/>
                    <a:gd name="T7" fmla="*/ 18 h 114"/>
                    <a:gd name="T8" fmla="*/ 0 w 104"/>
                    <a:gd name="T9" fmla="*/ 114 h 114"/>
                    <a:gd name="T10" fmla="*/ 0 60000 65536"/>
                    <a:gd name="T11" fmla="*/ 0 60000 65536"/>
                    <a:gd name="T12" fmla="*/ 0 60000 65536"/>
                    <a:gd name="T13" fmla="*/ 0 60000 65536"/>
                    <a:gd name="T14" fmla="*/ 0 60000 65536"/>
                    <a:gd name="T15" fmla="*/ 0 w 104"/>
                    <a:gd name="T16" fmla="*/ 0 h 114"/>
                    <a:gd name="T17" fmla="*/ 104 w 104"/>
                    <a:gd name="T18" fmla="*/ 114 h 114"/>
                  </a:gdLst>
                  <a:ahLst/>
                  <a:cxnLst>
                    <a:cxn ang="T10">
                      <a:pos x="T0" y="T1"/>
                    </a:cxn>
                    <a:cxn ang="T11">
                      <a:pos x="T2" y="T3"/>
                    </a:cxn>
                    <a:cxn ang="T12">
                      <a:pos x="T4" y="T5"/>
                    </a:cxn>
                    <a:cxn ang="T13">
                      <a:pos x="T6" y="T7"/>
                    </a:cxn>
                    <a:cxn ang="T14">
                      <a:pos x="T8" y="T9"/>
                    </a:cxn>
                  </a:cxnLst>
                  <a:rect l="T15" t="T16" r="T17" b="T18"/>
                  <a:pathLst>
                    <a:path w="104" h="114">
                      <a:moveTo>
                        <a:pt x="0" y="114"/>
                      </a:moveTo>
                      <a:lnTo>
                        <a:pt x="7" y="96"/>
                      </a:lnTo>
                      <a:lnTo>
                        <a:pt x="104" y="0"/>
                      </a:lnTo>
                      <a:lnTo>
                        <a:pt x="96" y="18"/>
                      </a:lnTo>
                      <a:lnTo>
                        <a:pt x="0" y="114"/>
                      </a:lnTo>
                      <a:close/>
                    </a:path>
                  </a:pathLst>
                </a:custGeom>
                <a:solidFill>
                  <a:srgbClr val="8D98B5"/>
                </a:solidFill>
                <a:ln w="9525">
                  <a:noFill/>
                  <a:round/>
                  <a:headEnd/>
                  <a:tailEnd/>
                </a:ln>
              </p:spPr>
              <p:txBody>
                <a:bodyPr/>
                <a:lstStyle/>
                <a:p>
                  <a:endParaRPr lang="en-US"/>
                </a:p>
              </p:txBody>
            </p:sp>
            <p:sp>
              <p:nvSpPr>
                <p:cNvPr id="4590" name="Line 892"/>
                <p:cNvSpPr>
                  <a:spLocks noChangeShapeType="1"/>
                </p:cNvSpPr>
                <p:nvPr/>
              </p:nvSpPr>
              <p:spPr bwMode="auto">
                <a:xfrm flipV="1">
                  <a:off x="3243" y="2260"/>
                  <a:ext cx="96" cy="96"/>
                </a:xfrm>
                <a:prstGeom prst="line">
                  <a:avLst/>
                </a:prstGeom>
                <a:noFill/>
                <a:ln w="1588">
                  <a:solidFill>
                    <a:srgbClr val="8D98B5"/>
                  </a:solidFill>
                  <a:miter lim="800000"/>
                  <a:headEnd/>
                  <a:tailEnd/>
                </a:ln>
              </p:spPr>
              <p:txBody>
                <a:bodyPr/>
                <a:lstStyle/>
                <a:p>
                  <a:endParaRPr lang="en-US"/>
                </a:p>
              </p:txBody>
            </p:sp>
            <p:sp>
              <p:nvSpPr>
                <p:cNvPr id="4591" name="Freeform 893"/>
                <p:cNvSpPr>
                  <a:spLocks/>
                </p:cNvSpPr>
                <p:nvPr/>
              </p:nvSpPr>
              <p:spPr bwMode="auto">
                <a:xfrm>
                  <a:off x="3250" y="2223"/>
                  <a:ext cx="101" cy="115"/>
                </a:xfrm>
                <a:custGeom>
                  <a:avLst/>
                  <a:gdLst>
                    <a:gd name="T0" fmla="*/ 0 w 101"/>
                    <a:gd name="T1" fmla="*/ 115 h 115"/>
                    <a:gd name="T2" fmla="*/ 5 w 101"/>
                    <a:gd name="T3" fmla="*/ 97 h 115"/>
                    <a:gd name="T4" fmla="*/ 101 w 101"/>
                    <a:gd name="T5" fmla="*/ 0 h 115"/>
                    <a:gd name="T6" fmla="*/ 97 w 101"/>
                    <a:gd name="T7" fmla="*/ 19 h 115"/>
                    <a:gd name="T8" fmla="*/ 0 w 101"/>
                    <a:gd name="T9" fmla="*/ 115 h 115"/>
                    <a:gd name="T10" fmla="*/ 0 60000 65536"/>
                    <a:gd name="T11" fmla="*/ 0 60000 65536"/>
                    <a:gd name="T12" fmla="*/ 0 60000 65536"/>
                    <a:gd name="T13" fmla="*/ 0 60000 65536"/>
                    <a:gd name="T14" fmla="*/ 0 60000 65536"/>
                    <a:gd name="T15" fmla="*/ 0 w 101"/>
                    <a:gd name="T16" fmla="*/ 0 h 115"/>
                    <a:gd name="T17" fmla="*/ 101 w 101"/>
                    <a:gd name="T18" fmla="*/ 115 h 115"/>
                  </a:gdLst>
                  <a:ahLst/>
                  <a:cxnLst>
                    <a:cxn ang="T10">
                      <a:pos x="T0" y="T1"/>
                    </a:cxn>
                    <a:cxn ang="T11">
                      <a:pos x="T2" y="T3"/>
                    </a:cxn>
                    <a:cxn ang="T12">
                      <a:pos x="T4" y="T5"/>
                    </a:cxn>
                    <a:cxn ang="T13">
                      <a:pos x="T6" y="T7"/>
                    </a:cxn>
                    <a:cxn ang="T14">
                      <a:pos x="T8" y="T9"/>
                    </a:cxn>
                  </a:cxnLst>
                  <a:rect l="T15" t="T16" r="T17" b="T18"/>
                  <a:pathLst>
                    <a:path w="101" h="115">
                      <a:moveTo>
                        <a:pt x="0" y="115"/>
                      </a:moveTo>
                      <a:lnTo>
                        <a:pt x="5" y="97"/>
                      </a:lnTo>
                      <a:lnTo>
                        <a:pt x="101" y="0"/>
                      </a:lnTo>
                      <a:lnTo>
                        <a:pt x="97" y="19"/>
                      </a:lnTo>
                      <a:lnTo>
                        <a:pt x="0" y="115"/>
                      </a:lnTo>
                      <a:close/>
                    </a:path>
                  </a:pathLst>
                </a:custGeom>
                <a:solidFill>
                  <a:srgbClr val="909BB8"/>
                </a:solidFill>
                <a:ln w="9525">
                  <a:noFill/>
                  <a:round/>
                  <a:headEnd/>
                  <a:tailEnd/>
                </a:ln>
              </p:spPr>
              <p:txBody>
                <a:bodyPr/>
                <a:lstStyle/>
                <a:p>
                  <a:endParaRPr lang="en-US"/>
                </a:p>
              </p:txBody>
            </p:sp>
            <p:sp>
              <p:nvSpPr>
                <p:cNvPr id="4592" name="Line 894"/>
                <p:cNvSpPr>
                  <a:spLocks noChangeShapeType="1"/>
                </p:cNvSpPr>
                <p:nvPr/>
              </p:nvSpPr>
              <p:spPr bwMode="auto">
                <a:xfrm flipV="1">
                  <a:off x="3250" y="2242"/>
                  <a:ext cx="97" cy="96"/>
                </a:xfrm>
                <a:prstGeom prst="line">
                  <a:avLst/>
                </a:prstGeom>
                <a:noFill/>
                <a:ln w="1588">
                  <a:solidFill>
                    <a:srgbClr val="909BB8"/>
                  </a:solidFill>
                  <a:miter lim="800000"/>
                  <a:headEnd/>
                  <a:tailEnd/>
                </a:ln>
              </p:spPr>
              <p:txBody>
                <a:bodyPr/>
                <a:lstStyle/>
                <a:p>
                  <a:endParaRPr lang="en-US"/>
                </a:p>
              </p:txBody>
            </p:sp>
            <p:sp>
              <p:nvSpPr>
                <p:cNvPr id="4593" name="Freeform 895"/>
                <p:cNvSpPr>
                  <a:spLocks/>
                </p:cNvSpPr>
                <p:nvPr/>
              </p:nvSpPr>
              <p:spPr bwMode="auto">
                <a:xfrm>
                  <a:off x="3255" y="2205"/>
                  <a:ext cx="97" cy="115"/>
                </a:xfrm>
                <a:custGeom>
                  <a:avLst/>
                  <a:gdLst>
                    <a:gd name="T0" fmla="*/ 0 w 97"/>
                    <a:gd name="T1" fmla="*/ 115 h 115"/>
                    <a:gd name="T2" fmla="*/ 1 w 97"/>
                    <a:gd name="T3" fmla="*/ 96 h 115"/>
                    <a:gd name="T4" fmla="*/ 97 w 97"/>
                    <a:gd name="T5" fmla="*/ 0 h 115"/>
                    <a:gd name="T6" fmla="*/ 96 w 97"/>
                    <a:gd name="T7" fmla="*/ 18 h 115"/>
                    <a:gd name="T8" fmla="*/ 0 w 97"/>
                    <a:gd name="T9" fmla="*/ 115 h 115"/>
                    <a:gd name="T10" fmla="*/ 0 60000 65536"/>
                    <a:gd name="T11" fmla="*/ 0 60000 65536"/>
                    <a:gd name="T12" fmla="*/ 0 60000 65536"/>
                    <a:gd name="T13" fmla="*/ 0 60000 65536"/>
                    <a:gd name="T14" fmla="*/ 0 60000 65536"/>
                    <a:gd name="T15" fmla="*/ 0 w 97"/>
                    <a:gd name="T16" fmla="*/ 0 h 115"/>
                    <a:gd name="T17" fmla="*/ 97 w 97"/>
                    <a:gd name="T18" fmla="*/ 115 h 115"/>
                  </a:gdLst>
                  <a:ahLst/>
                  <a:cxnLst>
                    <a:cxn ang="T10">
                      <a:pos x="T0" y="T1"/>
                    </a:cxn>
                    <a:cxn ang="T11">
                      <a:pos x="T2" y="T3"/>
                    </a:cxn>
                    <a:cxn ang="T12">
                      <a:pos x="T4" y="T5"/>
                    </a:cxn>
                    <a:cxn ang="T13">
                      <a:pos x="T6" y="T7"/>
                    </a:cxn>
                    <a:cxn ang="T14">
                      <a:pos x="T8" y="T9"/>
                    </a:cxn>
                  </a:cxnLst>
                  <a:rect l="T15" t="T16" r="T17" b="T18"/>
                  <a:pathLst>
                    <a:path w="97" h="115">
                      <a:moveTo>
                        <a:pt x="0" y="115"/>
                      </a:moveTo>
                      <a:lnTo>
                        <a:pt x="1" y="96"/>
                      </a:lnTo>
                      <a:lnTo>
                        <a:pt x="97" y="0"/>
                      </a:lnTo>
                      <a:lnTo>
                        <a:pt x="96" y="18"/>
                      </a:lnTo>
                      <a:lnTo>
                        <a:pt x="0" y="115"/>
                      </a:lnTo>
                      <a:close/>
                    </a:path>
                  </a:pathLst>
                </a:custGeom>
                <a:solidFill>
                  <a:srgbClr val="919DBA"/>
                </a:solidFill>
                <a:ln w="9525">
                  <a:noFill/>
                  <a:round/>
                  <a:headEnd/>
                  <a:tailEnd/>
                </a:ln>
              </p:spPr>
              <p:txBody>
                <a:bodyPr/>
                <a:lstStyle/>
                <a:p>
                  <a:endParaRPr lang="en-US"/>
                </a:p>
              </p:txBody>
            </p:sp>
            <p:sp>
              <p:nvSpPr>
                <p:cNvPr id="4594" name="Line 896"/>
                <p:cNvSpPr>
                  <a:spLocks noChangeShapeType="1"/>
                </p:cNvSpPr>
                <p:nvPr/>
              </p:nvSpPr>
              <p:spPr bwMode="auto">
                <a:xfrm flipV="1">
                  <a:off x="3255" y="2223"/>
                  <a:ext cx="96" cy="97"/>
                </a:xfrm>
                <a:prstGeom prst="line">
                  <a:avLst/>
                </a:prstGeom>
                <a:noFill/>
                <a:ln w="1588">
                  <a:solidFill>
                    <a:srgbClr val="919DBA"/>
                  </a:solidFill>
                  <a:miter lim="800000"/>
                  <a:headEnd/>
                  <a:tailEnd/>
                </a:ln>
              </p:spPr>
              <p:txBody>
                <a:bodyPr/>
                <a:lstStyle/>
                <a:p>
                  <a:endParaRPr lang="en-US"/>
                </a:p>
              </p:txBody>
            </p:sp>
            <p:sp>
              <p:nvSpPr>
                <p:cNvPr id="4595" name="Freeform 897"/>
                <p:cNvSpPr>
                  <a:spLocks/>
                </p:cNvSpPr>
                <p:nvPr/>
              </p:nvSpPr>
              <p:spPr bwMode="auto">
                <a:xfrm>
                  <a:off x="3254" y="2186"/>
                  <a:ext cx="98" cy="115"/>
                </a:xfrm>
                <a:custGeom>
                  <a:avLst/>
                  <a:gdLst>
                    <a:gd name="T0" fmla="*/ 2 w 98"/>
                    <a:gd name="T1" fmla="*/ 115 h 115"/>
                    <a:gd name="T2" fmla="*/ 0 w 98"/>
                    <a:gd name="T3" fmla="*/ 96 h 115"/>
                    <a:gd name="T4" fmla="*/ 96 w 98"/>
                    <a:gd name="T5" fmla="*/ 0 h 115"/>
                    <a:gd name="T6" fmla="*/ 98 w 98"/>
                    <a:gd name="T7" fmla="*/ 19 h 115"/>
                    <a:gd name="T8" fmla="*/ 2 w 98"/>
                    <a:gd name="T9" fmla="*/ 115 h 115"/>
                    <a:gd name="T10" fmla="*/ 0 60000 65536"/>
                    <a:gd name="T11" fmla="*/ 0 60000 65536"/>
                    <a:gd name="T12" fmla="*/ 0 60000 65536"/>
                    <a:gd name="T13" fmla="*/ 0 60000 65536"/>
                    <a:gd name="T14" fmla="*/ 0 60000 65536"/>
                    <a:gd name="T15" fmla="*/ 0 w 98"/>
                    <a:gd name="T16" fmla="*/ 0 h 115"/>
                    <a:gd name="T17" fmla="*/ 98 w 98"/>
                    <a:gd name="T18" fmla="*/ 115 h 115"/>
                  </a:gdLst>
                  <a:ahLst/>
                  <a:cxnLst>
                    <a:cxn ang="T10">
                      <a:pos x="T0" y="T1"/>
                    </a:cxn>
                    <a:cxn ang="T11">
                      <a:pos x="T2" y="T3"/>
                    </a:cxn>
                    <a:cxn ang="T12">
                      <a:pos x="T4" y="T5"/>
                    </a:cxn>
                    <a:cxn ang="T13">
                      <a:pos x="T6" y="T7"/>
                    </a:cxn>
                    <a:cxn ang="T14">
                      <a:pos x="T8" y="T9"/>
                    </a:cxn>
                  </a:cxnLst>
                  <a:rect l="T15" t="T16" r="T17" b="T18"/>
                  <a:pathLst>
                    <a:path w="98" h="115">
                      <a:moveTo>
                        <a:pt x="2" y="115"/>
                      </a:moveTo>
                      <a:lnTo>
                        <a:pt x="0" y="96"/>
                      </a:lnTo>
                      <a:lnTo>
                        <a:pt x="96" y="0"/>
                      </a:lnTo>
                      <a:lnTo>
                        <a:pt x="98" y="19"/>
                      </a:lnTo>
                      <a:lnTo>
                        <a:pt x="2" y="115"/>
                      </a:lnTo>
                      <a:close/>
                    </a:path>
                  </a:pathLst>
                </a:custGeom>
                <a:solidFill>
                  <a:srgbClr val="919CB9"/>
                </a:solidFill>
                <a:ln w="9525">
                  <a:noFill/>
                  <a:round/>
                  <a:headEnd/>
                  <a:tailEnd/>
                </a:ln>
              </p:spPr>
              <p:txBody>
                <a:bodyPr/>
                <a:lstStyle/>
                <a:p>
                  <a:endParaRPr lang="en-US"/>
                </a:p>
              </p:txBody>
            </p:sp>
            <p:sp>
              <p:nvSpPr>
                <p:cNvPr id="4596" name="Line 898"/>
                <p:cNvSpPr>
                  <a:spLocks noChangeShapeType="1"/>
                </p:cNvSpPr>
                <p:nvPr/>
              </p:nvSpPr>
              <p:spPr bwMode="auto">
                <a:xfrm flipV="1">
                  <a:off x="3256" y="2205"/>
                  <a:ext cx="96" cy="96"/>
                </a:xfrm>
                <a:prstGeom prst="line">
                  <a:avLst/>
                </a:prstGeom>
                <a:noFill/>
                <a:ln w="1588">
                  <a:solidFill>
                    <a:srgbClr val="919CB9"/>
                  </a:solidFill>
                  <a:miter lim="800000"/>
                  <a:headEnd/>
                  <a:tailEnd/>
                </a:ln>
              </p:spPr>
              <p:txBody>
                <a:bodyPr/>
                <a:lstStyle/>
                <a:p>
                  <a:endParaRPr lang="en-US"/>
                </a:p>
              </p:txBody>
            </p:sp>
            <p:sp>
              <p:nvSpPr>
                <p:cNvPr id="4597" name="Freeform 899"/>
                <p:cNvSpPr>
                  <a:spLocks/>
                </p:cNvSpPr>
                <p:nvPr/>
              </p:nvSpPr>
              <p:spPr bwMode="auto">
                <a:xfrm>
                  <a:off x="3250" y="2168"/>
                  <a:ext cx="100" cy="114"/>
                </a:xfrm>
                <a:custGeom>
                  <a:avLst/>
                  <a:gdLst>
                    <a:gd name="T0" fmla="*/ 4 w 100"/>
                    <a:gd name="T1" fmla="*/ 114 h 114"/>
                    <a:gd name="T2" fmla="*/ 0 w 100"/>
                    <a:gd name="T3" fmla="*/ 96 h 114"/>
                    <a:gd name="T4" fmla="*/ 96 w 100"/>
                    <a:gd name="T5" fmla="*/ 0 h 114"/>
                    <a:gd name="T6" fmla="*/ 100 w 100"/>
                    <a:gd name="T7" fmla="*/ 18 h 114"/>
                    <a:gd name="T8" fmla="*/ 4 w 100"/>
                    <a:gd name="T9" fmla="*/ 114 h 114"/>
                    <a:gd name="T10" fmla="*/ 0 60000 65536"/>
                    <a:gd name="T11" fmla="*/ 0 60000 65536"/>
                    <a:gd name="T12" fmla="*/ 0 60000 65536"/>
                    <a:gd name="T13" fmla="*/ 0 60000 65536"/>
                    <a:gd name="T14" fmla="*/ 0 60000 65536"/>
                    <a:gd name="T15" fmla="*/ 0 w 100"/>
                    <a:gd name="T16" fmla="*/ 0 h 114"/>
                    <a:gd name="T17" fmla="*/ 100 w 100"/>
                    <a:gd name="T18" fmla="*/ 114 h 114"/>
                  </a:gdLst>
                  <a:ahLst/>
                  <a:cxnLst>
                    <a:cxn ang="T10">
                      <a:pos x="T0" y="T1"/>
                    </a:cxn>
                    <a:cxn ang="T11">
                      <a:pos x="T2" y="T3"/>
                    </a:cxn>
                    <a:cxn ang="T12">
                      <a:pos x="T4" y="T5"/>
                    </a:cxn>
                    <a:cxn ang="T13">
                      <a:pos x="T6" y="T7"/>
                    </a:cxn>
                    <a:cxn ang="T14">
                      <a:pos x="T8" y="T9"/>
                    </a:cxn>
                  </a:cxnLst>
                  <a:rect l="T15" t="T16" r="T17" b="T18"/>
                  <a:pathLst>
                    <a:path w="100" h="114">
                      <a:moveTo>
                        <a:pt x="4" y="114"/>
                      </a:moveTo>
                      <a:lnTo>
                        <a:pt x="0" y="96"/>
                      </a:lnTo>
                      <a:lnTo>
                        <a:pt x="96" y="0"/>
                      </a:lnTo>
                      <a:lnTo>
                        <a:pt x="100" y="18"/>
                      </a:lnTo>
                      <a:lnTo>
                        <a:pt x="4" y="114"/>
                      </a:lnTo>
                      <a:close/>
                    </a:path>
                  </a:pathLst>
                </a:custGeom>
                <a:solidFill>
                  <a:srgbClr val="909BB8"/>
                </a:solidFill>
                <a:ln w="9525">
                  <a:noFill/>
                  <a:round/>
                  <a:headEnd/>
                  <a:tailEnd/>
                </a:ln>
              </p:spPr>
              <p:txBody>
                <a:bodyPr/>
                <a:lstStyle/>
                <a:p>
                  <a:endParaRPr lang="en-US"/>
                </a:p>
              </p:txBody>
            </p:sp>
            <p:sp>
              <p:nvSpPr>
                <p:cNvPr id="4598" name="Line 900"/>
                <p:cNvSpPr>
                  <a:spLocks noChangeShapeType="1"/>
                </p:cNvSpPr>
                <p:nvPr/>
              </p:nvSpPr>
              <p:spPr bwMode="auto">
                <a:xfrm flipV="1">
                  <a:off x="3254" y="2186"/>
                  <a:ext cx="96" cy="96"/>
                </a:xfrm>
                <a:prstGeom prst="line">
                  <a:avLst/>
                </a:prstGeom>
                <a:noFill/>
                <a:ln w="1588">
                  <a:solidFill>
                    <a:srgbClr val="909BB8"/>
                  </a:solidFill>
                  <a:miter lim="800000"/>
                  <a:headEnd/>
                  <a:tailEnd/>
                </a:ln>
              </p:spPr>
              <p:txBody>
                <a:bodyPr/>
                <a:lstStyle/>
                <a:p>
                  <a:endParaRPr lang="en-US"/>
                </a:p>
              </p:txBody>
            </p:sp>
            <p:sp>
              <p:nvSpPr>
                <p:cNvPr id="4599" name="Freeform 901"/>
                <p:cNvSpPr>
                  <a:spLocks/>
                </p:cNvSpPr>
                <p:nvPr/>
              </p:nvSpPr>
              <p:spPr bwMode="auto">
                <a:xfrm>
                  <a:off x="3243" y="2150"/>
                  <a:ext cx="103" cy="114"/>
                </a:xfrm>
                <a:custGeom>
                  <a:avLst/>
                  <a:gdLst>
                    <a:gd name="T0" fmla="*/ 7 w 103"/>
                    <a:gd name="T1" fmla="*/ 114 h 114"/>
                    <a:gd name="T2" fmla="*/ 0 w 103"/>
                    <a:gd name="T3" fmla="*/ 96 h 114"/>
                    <a:gd name="T4" fmla="*/ 96 w 103"/>
                    <a:gd name="T5" fmla="*/ 0 h 114"/>
                    <a:gd name="T6" fmla="*/ 103 w 103"/>
                    <a:gd name="T7" fmla="*/ 18 h 114"/>
                    <a:gd name="T8" fmla="*/ 7 w 103"/>
                    <a:gd name="T9" fmla="*/ 114 h 114"/>
                    <a:gd name="T10" fmla="*/ 0 60000 65536"/>
                    <a:gd name="T11" fmla="*/ 0 60000 65536"/>
                    <a:gd name="T12" fmla="*/ 0 60000 65536"/>
                    <a:gd name="T13" fmla="*/ 0 60000 65536"/>
                    <a:gd name="T14" fmla="*/ 0 60000 65536"/>
                    <a:gd name="T15" fmla="*/ 0 w 103"/>
                    <a:gd name="T16" fmla="*/ 0 h 114"/>
                    <a:gd name="T17" fmla="*/ 103 w 103"/>
                    <a:gd name="T18" fmla="*/ 114 h 114"/>
                  </a:gdLst>
                  <a:ahLst/>
                  <a:cxnLst>
                    <a:cxn ang="T10">
                      <a:pos x="T0" y="T1"/>
                    </a:cxn>
                    <a:cxn ang="T11">
                      <a:pos x="T2" y="T3"/>
                    </a:cxn>
                    <a:cxn ang="T12">
                      <a:pos x="T4" y="T5"/>
                    </a:cxn>
                    <a:cxn ang="T13">
                      <a:pos x="T6" y="T7"/>
                    </a:cxn>
                    <a:cxn ang="T14">
                      <a:pos x="T8" y="T9"/>
                    </a:cxn>
                  </a:cxnLst>
                  <a:rect l="T15" t="T16" r="T17" b="T18"/>
                  <a:pathLst>
                    <a:path w="103" h="114">
                      <a:moveTo>
                        <a:pt x="7" y="114"/>
                      </a:moveTo>
                      <a:lnTo>
                        <a:pt x="0" y="96"/>
                      </a:lnTo>
                      <a:lnTo>
                        <a:pt x="96" y="0"/>
                      </a:lnTo>
                      <a:lnTo>
                        <a:pt x="103" y="18"/>
                      </a:lnTo>
                      <a:lnTo>
                        <a:pt x="7" y="114"/>
                      </a:lnTo>
                      <a:close/>
                    </a:path>
                  </a:pathLst>
                </a:custGeom>
                <a:solidFill>
                  <a:srgbClr val="8E99B6"/>
                </a:solidFill>
                <a:ln w="9525">
                  <a:noFill/>
                  <a:round/>
                  <a:headEnd/>
                  <a:tailEnd/>
                </a:ln>
              </p:spPr>
              <p:txBody>
                <a:bodyPr/>
                <a:lstStyle/>
                <a:p>
                  <a:endParaRPr lang="en-US"/>
                </a:p>
              </p:txBody>
            </p:sp>
            <p:sp>
              <p:nvSpPr>
                <p:cNvPr id="4600" name="Line 902"/>
                <p:cNvSpPr>
                  <a:spLocks noChangeShapeType="1"/>
                </p:cNvSpPr>
                <p:nvPr/>
              </p:nvSpPr>
              <p:spPr bwMode="auto">
                <a:xfrm flipV="1">
                  <a:off x="3250" y="2168"/>
                  <a:ext cx="96" cy="96"/>
                </a:xfrm>
                <a:prstGeom prst="line">
                  <a:avLst/>
                </a:prstGeom>
                <a:noFill/>
                <a:ln w="1588">
                  <a:solidFill>
                    <a:srgbClr val="8E99B6"/>
                  </a:solidFill>
                  <a:miter lim="800000"/>
                  <a:headEnd/>
                  <a:tailEnd/>
                </a:ln>
              </p:spPr>
              <p:txBody>
                <a:bodyPr/>
                <a:lstStyle/>
                <a:p>
                  <a:endParaRPr lang="en-US"/>
                </a:p>
              </p:txBody>
            </p:sp>
            <p:sp>
              <p:nvSpPr>
                <p:cNvPr id="4601" name="Freeform 903"/>
                <p:cNvSpPr>
                  <a:spLocks/>
                </p:cNvSpPr>
                <p:nvPr/>
              </p:nvSpPr>
              <p:spPr bwMode="auto">
                <a:xfrm>
                  <a:off x="3234" y="2133"/>
                  <a:ext cx="105" cy="113"/>
                </a:xfrm>
                <a:custGeom>
                  <a:avLst/>
                  <a:gdLst>
                    <a:gd name="T0" fmla="*/ 9 w 105"/>
                    <a:gd name="T1" fmla="*/ 113 h 113"/>
                    <a:gd name="T2" fmla="*/ 0 w 105"/>
                    <a:gd name="T3" fmla="*/ 96 h 113"/>
                    <a:gd name="T4" fmla="*/ 96 w 105"/>
                    <a:gd name="T5" fmla="*/ 0 h 113"/>
                    <a:gd name="T6" fmla="*/ 105 w 105"/>
                    <a:gd name="T7" fmla="*/ 17 h 113"/>
                    <a:gd name="T8" fmla="*/ 9 w 105"/>
                    <a:gd name="T9" fmla="*/ 113 h 113"/>
                    <a:gd name="T10" fmla="*/ 0 60000 65536"/>
                    <a:gd name="T11" fmla="*/ 0 60000 65536"/>
                    <a:gd name="T12" fmla="*/ 0 60000 65536"/>
                    <a:gd name="T13" fmla="*/ 0 60000 65536"/>
                    <a:gd name="T14" fmla="*/ 0 60000 65536"/>
                    <a:gd name="T15" fmla="*/ 0 w 105"/>
                    <a:gd name="T16" fmla="*/ 0 h 113"/>
                    <a:gd name="T17" fmla="*/ 105 w 105"/>
                    <a:gd name="T18" fmla="*/ 113 h 113"/>
                  </a:gdLst>
                  <a:ahLst/>
                  <a:cxnLst>
                    <a:cxn ang="T10">
                      <a:pos x="T0" y="T1"/>
                    </a:cxn>
                    <a:cxn ang="T11">
                      <a:pos x="T2" y="T3"/>
                    </a:cxn>
                    <a:cxn ang="T12">
                      <a:pos x="T4" y="T5"/>
                    </a:cxn>
                    <a:cxn ang="T13">
                      <a:pos x="T6" y="T7"/>
                    </a:cxn>
                    <a:cxn ang="T14">
                      <a:pos x="T8" y="T9"/>
                    </a:cxn>
                  </a:cxnLst>
                  <a:rect l="T15" t="T16" r="T17" b="T18"/>
                  <a:pathLst>
                    <a:path w="105" h="113">
                      <a:moveTo>
                        <a:pt x="9" y="113"/>
                      </a:moveTo>
                      <a:lnTo>
                        <a:pt x="0" y="96"/>
                      </a:lnTo>
                      <a:lnTo>
                        <a:pt x="96" y="0"/>
                      </a:lnTo>
                      <a:lnTo>
                        <a:pt x="105" y="17"/>
                      </a:lnTo>
                      <a:lnTo>
                        <a:pt x="9" y="113"/>
                      </a:lnTo>
                      <a:close/>
                    </a:path>
                  </a:pathLst>
                </a:custGeom>
                <a:solidFill>
                  <a:srgbClr val="8C97B3"/>
                </a:solidFill>
                <a:ln w="9525">
                  <a:noFill/>
                  <a:round/>
                  <a:headEnd/>
                  <a:tailEnd/>
                </a:ln>
              </p:spPr>
              <p:txBody>
                <a:bodyPr/>
                <a:lstStyle/>
                <a:p>
                  <a:endParaRPr lang="en-US"/>
                </a:p>
              </p:txBody>
            </p:sp>
            <p:sp>
              <p:nvSpPr>
                <p:cNvPr id="4602" name="Line 904"/>
                <p:cNvSpPr>
                  <a:spLocks noChangeShapeType="1"/>
                </p:cNvSpPr>
                <p:nvPr/>
              </p:nvSpPr>
              <p:spPr bwMode="auto">
                <a:xfrm flipV="1">
                  <a:off x="3243" y="2150"/>
                  <a:ext cx="96" cy="96"/>
                </a:xfrm>
                <a:prstGeom prst="line">
                  <a:avLst/>
                </a:prstGeom>
                <a:noFill/>
                <a:ln w="1588">
                  <a:solidFill>
                    <a:srgbClr val="8C97B3"/>
                  </a:solidFill>
                  <a:miter lim="800000"/>
                  <a:headEnd/>
                  <a:tailEnd/>
                </a:ln>
              </p:spPr>
              <p:txBody>
                <a:bodyPr/>
                <a:lstStyle/>
                <a:p>
                  <a:endParaRPr lang="en-US"/>
                </a:p>
              </p:txBody>
            </p:sp>
            <p:sp>
              <p:nvSpPr>
                <p:cNvPr id="4603" name="Freeform 905"/>
                <p:cNvSpPr>
                  <a:spLocks/>
                </p:cNvSpPr>
                <p:nvPr/>
              </p:nvSpPr>
              <p:spPr bwMode="auto">
                <a:xfrm>
                  <a:off x="3223" y="2118"/>
                  <a:ext cx="107" cy="111"/>
                </a:xfrm>
                <a:custGeom>
                  <a:avLst/>
                  <a:gdLst>
                    <a:gd name="T0" fmla="*/ 11 w 107"/>
                    <a:gd name="T1" fmla="*/ 111 h 111"/>
                    <a:gd name="T2" fmla="*/ 0 w 107"/>
                    <a:gd name="T3" fmla="*/ 96 h 111"/>
                    <a:gd name="T4" fmla="*/ 97 w 107"/>
                    <a:gd name="T5" fmla="*/ 0 h 111"/>
                    <a:gd name="T6" fmla="*/ 107 w 107"/>
                    <a:gd name="T7" fmla="*/ 15 h 111"/>
                    <a:gd name="T8" fmla="*/ 11 w 107"/>
                    <a:gd name="T9" fmla="*/ 111 h 111"/>
                    <a:gd name="T10" fmla="*/ 0 60000 65536"/>
                    <a:gd name="T11" fmla="*/ 0 60000 65536"/>
                    <a:gd name="T12" fmla="*/ 0 60000 65536"/>
                    <a:gd name="T13" fmla="*/ 0 60000 65536"/>
                    <a:gd name="T14" fmla="*/ 0 60000 65536"/>
                    <a:gd name="T15" fmla="*/ 0 w 107"/>
                    <a:gd name="T16" fmla="*/ 0 h 111"/>
                    <a:gd name="T17" fmla="*/ 107 w 107"/>
                    <a:gd name="T18" fmla="*/ 111 h 111"/>
                  </a:gdLst>
                  <a:ahLst/>
                  <a:cxnLst>
                    <a:cxn ang="T10">
                      <a:pos x="T0" y="T1"/>
                    </a:cxn>
                    <a:cxn ang="T11">
                      <a:pos x="T2" y="T3"/>
                    </a:cxn>
                    <a:cxn ang="T12">
                      <a:pos x="T4" y="T5"/>
                    </a:cxn>
                    <a:cxn ang="T13">
                      <a:pos x="T6" y="T7"/>
                    </a:cxn>
                    <a:cxn ang="T14">
                      <a:pos x="T8" y="T9"/>
                    </a:cxn>
                  </a:cxnLst>
                  <a:rect l="T15" t="T16" r="T17" b="T18"/>
                  <a:pathLst>
                    <a:path w="107" h="111">
                      <a:moveTo>
                        <a:pt x="11" y="111"/>
                      </a:moveTo>
                      <a:lnTo>
                        <a:pt x="0" y="96"/>
                      </a:lnTo>
                      <a:lnTo>
                        <a:pt x="97" y="0"/>
                      </a:lnTo>
                      <a:lnTo>
                        <a:pt x="107" y="15"/>
                      </a:lnTo>
                      <a:lnTo>
                        <a:pt x="11" y="111"/>
                      </a:lnTo>
                      <a:close/>
                    </a:path>
                  </a:pathLst>
                </a:custGeom>
                <a:solidFill>
                  <a:srgbClr val="8893AE"/>
                </a:solidFill>
                <a:ln w="9525">
                  <a:noFill/>
                  <a:round/>
                  <a:headEnd/>
                  <a:tailEnd/>
                </a:ln>
              </p:spPr>
              <p:txBody>
                <a:bodyPr/>
                <a:lstStyle/>
                <a:p>
                  <a:endParaRPr lang="en-US"/>
                </a:p>
              </p:txBody>
            </p:sp>
            <p:sp>
              <p:nvSpPr>
                <p:cNvPr id="4604" name="Line 906"/>
                <p:cNvSpPr>
                  <a:spLocks noChangeShapeType="1"/>
                </p:cNvSpPr>
                <p:nvPr/>
              </p:nvSpPr>
              <p:spPr bwMode="auto">
                <a:xfrm flipV="1">
                  <a:off x="3234" y="2133"/>
                  <a:ext cx="96" cy="96"/>
                </a:xfrm>
                <a:prstGeom prst="line">
                  <a:avLst/>
                </a:prstGeom>
                <a:noFill/>
                <a:ln w="1588">
                  <a:solidFill>
                    <a:srgbClr val="8893AE"/>
                  </a:solidFill>
                  <a:miter lim="800000"/>
                  <a:headEnd/>
                  <a:tailEnd/>
                </a:ln>
              </p:spPr>
              <p:txBody>
                <a:bodyPr/>
                <a:lstStyle/>
                <a:p>
                  <a:endParaRPr lang="en-US"/>
                </a:p>
              </p:txBody>
            </p:sp>
            <p:sp>
              <p:nvSpPr>
                <p:cNvPr id="4605" name="Freeform 907"/>
                <p:cNvSpPr>
                  <a:spLocks/>
                </p:cNvSpPr>
                <p:nvPr/>
              </p:nvSpPr>
              <p:spPr bwMode="auto">
                <a:xfrm>
                  <a:off x="3211" y="2104"/>
                  <a:ext cx="109" cy="110"/>
                </a:xfrm>
                <a:custGeom>
                  <a:avLst/>
                  <a:gdLst>
                    <a:gd name="T0" fmla="*/ 12 w 109"/>
                    <a:gd name="T1" fmla="*/ 110 h 110"/>
                    <a:gd name="T2" fmla="*/ 0 w 109"/>
                    <a:gd name="T3" fmla="*/ 96 h 110"/>
                    <a:gd name="T4" fmla="*/ 96 w 109"/>
                    <a:gd name="T5" fmla="*/ 0 h 110"/>
                    <a:gd name="T6" fmla="*/ 109 w 109"/>
                    <a:gd name="T7" fmla="*/ 14 h 110"/>
                    <a:gd name="T8" fmla="*/ 12 w 109"/>
                    <a:gd name="T9" fmla="*/ 110 h 110"/>
                    <a:gd name="T10" fmla="*/ 0 60000 65536"/>
                    <a:gd name="T11" fmla="*/ 0 60000 65536"/>
                    <a:gd name="T12" fmla="*/ 0 60000 65536"/>
                    <a:gd name="T13" fmla="*/ 0 60000 65536"/>
                    <a:gd name="T14" fmla="*/ 0 60000 65536"/>
                    <a:gd name="T15" fmla="*/ 0 w 109"/>
                    <a:gd name="T16" fmla="*/ 0 h 110"/>
                    <a:gd name="T17" fmla="*/ 109 w 109"/>
                    <a:gd name="T18" fmla="*/ 110 h 110"/>
                  </a:gdLst>
                  <a:ahLst/>
                  <a:cxnLst>
                    <a:cxn ang="T10">
                      <a:pos x="T0" y="T1"/>
                    </a:cxn>
                    <a:cxn ang="T11">
                      <a:pos x="T2" y="T3"/>
                    </a:cxn>
                    <a:cxn ang="T12">
                      <a:pos x="T4" y="T5"/>
                    </a:cxn>
                    <a:cxn ang="T13">
                      <a:pos x="T6" y="T7"/>
                    </a:cxn>
                    <a:cxn ang="T14">
                      <a:pos x="T8" y="T9"/>
                    </a:cxn>
                  </a:cxnLst>
                  <a:rect l="T15" t="T16" r="T17" b="T18"/>
                  <a:pathLst>
                    <a:path w="109" h="110">
                      <a:moveTo>
                        <a:pt x="12" y="110"/>
                      </a:moveTo>
                      <a:lnTo>
                        <a:pt x="0" y="96"/>
                      </a:lnTo>
                      <a:lnTo>
                        <a:pt x="96" y="0"/>
                      </a:lnTo>
                      <a:lnTo>
                        <a:pt x="109" y="14"/>
                      </a:lnTo>
                      <a:lnTo>
                        <a:pt x="12" y="110"/>
                      </a:lnTo>
                      <a:close/>
                    </a:path>
                  </a:pathLst>
                </a:custGeom>
                <a:solidFill>
                  <a:srgbClr val="8590AA"/>
                </a:solidFill>
                <a:ln w="9525">
                  <a:noFill/>
                  <a:round/>
                  <a:headEnd/>
                  <a:tailEnd/>
                </a:ln>
              </p:spPr>
              <p:txBody>
                <a:bodyPr/>
                <a:lstStyle/>
                <a:p>
                  <a:endParaRPr lang="en-US"/>
                </a:p>
              </p:txBody>
            </p:sp>
            <p:sp>
              <p:nvSpPr>
                <p:cNvPr id="4606" name="Line 908"/>
                <p:cNvSpPr>
                  <a:spLocks noChangeShapeType="1"/>
                </p:cNvSpPr>
                <p:nvPr/>
              </p:nvSpPr>
              <p:spPr bwMode="auto">
                <a:xfrm flipV="1">
                  <a:off x="3223" y="2118"/>
                  <a:ext cx="97" cy="96"/>
                </a:xfrm>
                <a:prstGeom prst="line">
                  <a:avLst/>
                </a:prstGeom>
                <a:noFill/>
                <a:ln w="1588">
                  <a:solidFill>
                    <a:srgbClr val="8590AA"/>
                  </a:solidFill>
                  <a:miter lim="800000"/>
                  <a:headEnd/>
                  <a:tailEnd/>
                </a:ln>
              </p:spPr>
              <p:txBody>
                <a:bodyPr/>
                <a:lstStyle/>
                <a:p>
                  <a:endParaRPr lang="en-US"/>
                </a:p>
              </p:txBody>
            </p:sp>
            <p:sp>
              <p:nvSpPr>
                <p:cNvPr id="4607" name="Freeform 909"/>
                <p:cNvSpPr>
                  <a:spLocks/>
                </p:cNvSpPr>
                <p:nvPr/>
              </p:nvSpPr>
              <p:spPr bwMode="auto">
                <a:xfrm>
                  <a:off x="3196" y="2092"/>
                  <a:ext cx="111" cy="108"/>
                </a:xfrm>
                <a:custGeom>
                  <a:avLst/>
                  <a:gdLst>
                    <a:gd name="T0" fmla="*/ 15 w 111"/>
                    <a:gd name="T1" fmla="*/ 108 h 108"/>
                    <a:gd name="T2" fmla="*/ 0 w 111"/>
                    <a:gd name="T3" fmla="*/ 96 h 108"/>
                    <a:gd name="T4" fmla="*/ 97 w 111"/>
                    <a:gd name="T5" fmla="*/ 0 h 108"/>
                    <a:gd name="T6" fmla="*/ 111 w 111"/>
                    <a:gd name="T7" fmla="*/ 12 h 108"/>
                    <a:gd name="T8" fmla="*/ 15 w 111"/>
                    <a:gd name="T9" fmla="*/ 108 h 108"/>
                    <a:gd name="T10" fmla="*/ 0 60000 65536"/>
                    <a:gd name="T11" fmla="*/ 0 60000 65536"/>
                    <a:gd name="T12" fmla="*/ 0 60000 65536"/>
                    <a:gd name="T13" fmla="*/ 0 60000 65536"/>
                    <a:gd name="T14" fmla="*/ 0 60000 65536"/>
                    <a:gd name="T15" fmla="*/ 0 w 111"/>
                    <a:gd name="T16" fmla="*/ 0 h 108"/>
                    <a:gd name="T17" fmla="*/ 111 w 111"/>
                    <a:gd name="T18" fmla="*/ 108 h 108"/>
                  </a:gdLst>
                  <a:ahLst/>
                  <a:cxnLst>
                    <a:cxn ang="T10">
                      <a:pos x="T0" y="T1"/>
                    </a:cxn>
                    <a:cxn ang="T11">
                      <a:pos x="T2" y="T3"/>
                    </a:cxn>
                    <a:cxn ang="T12">
                      <a:pos x="T4" y="T5"/>
                    </a:cxn>
                    <a:cxn ang="T13">
                      <a:pos x="T6" y="T7"/>
                    </a:cxn>
                    <a:cxn ang="T14">
                      <a:pos x="T8" y="T9"/>
                    </a:cxn>
                  </a:cxnLst>
                  <a:rect l="T15" t="T16" r="T17" b="T18"/>
                  <a:pathLst>
                    <a:path w="111" h="108">
                      <a:moveTo>
                        <a:pt x="15" y="108"/>
                      </a:moveTo>
                      <a:lnTo>
                        <a:pt x="0" y="96"/>
                      </a:lnTo>
                      <a:lnTo>
                        <a:pt x="97" y="0"/>
                      </a:lnTo>
                      <a:lnTo>
                        <a:pt x="111" y="12"/>
                      </a:lnTo>
                      <a:lnTo>
                        <a:pt x="15" y="108"/>
                      </a:lnTo>
                      <a:close/>
                    </a:path>
                  </a:pathLst>
                </a:custGeom>
                <a:solidFill>
                  <a:srgbClr val="818BA5"/>
                </a:solidFill>
                <a:ln w="9525">
                  <a:noFill/>
                  <a:round/>
                  <a:headEnd/>
                  <a:tailEnd/>
                </a:ln>
              </p:spPr>
              <p:txBody>
                <a:bodyPr/>
                <a:lstStyle/>
                <a:p>
                  <a:endParaRPr lang="en-US"/>
                </a:p>
              </p:txBody>
            </p:sp>
            <p:sp>
              <p:nvSpPr>
                <p:cNvPr id="4608" name="Line 910"/>
                <p:cNvSpPr>
                  <a:spLocks noChangeShapeType="1"/>
                </p:cNvSpPr>
                <p:nvPr/>
              </p:nvSpPr>
              <p:spPr bwMode="auto">
                <a:xfrm flipV="1">
                  <a:off x="3211" y="2104"/>
                  <a:ext cx="96" cy="96"/>
                </a:xfrm>
                <a:prstGeom prst="line">
                  <a:avLst/>
                </a:prstGeom>
                <a:noFill/>
                <a:ln w="1588">
                  <a:solidFill>
                    <a:srgbClr val="818BA5"/>
                  </a:solidFill>
                  <a:miter lim="800000"/>
                  <a:headEnd/>
                  <a:tailEnd/>
                </a:ln>
              </p:spPr>
              <p:txBody>
                <a:bodyPr/>
                <a:lstStyle/>
                <a:p>
                  <a:endParaRPr lang="en-US"/>
                </a:p>
              </p:txBody>
            </p:sp>
            <p:sp>
              <p:nvSpPr>
                <p:cNvPr id="4609" name="Freeform 911"/>
                <p:cNvSpPr>
                  <a:spLocks/>
                </p:cNvSpPr>
                <p:nvPr/>
              </p:nvSpPr>
              <p:spPr bwMode="auto">
                <a:xfrm>
                  <a:off x="3181" y="2082"/>
                  <a:ext cx="112" cy="106"/>
                </a:xfrm>
                <a:custGeom>
                  <a:avLst/>
                  <a:gdLst>
                    <a:gd name="T0" fmla="*/ 15 w 112"/>
                    <a:gd name="T1" fmla="*/ 106 h 106"/>
                    <a:gd name="T2" fmla="*/ 0 w 112"/>
                    <a:gd name="T3" fmla="*/ 96 h 106"/>
                    <a:gd name="T4" fmla="*/ 97 w 112"/>
                    <a:gd name="T5" fmla="*/ 0 h 106"/>
                    <a:gd name="T6" fmla="*/ 112 w 112"/>
                    <a:gd name="T7" fmla="*/ 10 h 106"/>
                    <a:gd name="T8" fmla="*/ 15 w 112"/>
                    <a:gd name="T9" fmla="*/ 106 h 106"/>
                    <a:gd name="T10" fmla="*/ 0 60000 65536"/>
                    <a:gd name="T11" fmla="*/ 0 60000 65536"/>
                    <a:gd name="T12" fmla="*/ 0 60000 65536"/>
                    <a:gd name="T13" fmla="*/ 0 60000 65536"/>
                    <a:gd name="T14" fmla="*/ 0 60000 65536"/>
                    <a:gd name="T15" fmla="*/ 0 w 112"/>
                    <a:gd name="T16" fmla="*/ 0 h 106"/>
                    <a:gd name="T17" fmla="*/ 112 w 112"/>
                    <a:gd name="T18" fmla="*/ 106 h 106"/>
                  </a:gdLst>
                  <a:ahLst/>
                  <a:cxnLst>
                    <a:cxn ang="T10">
                      <a:pos x="T0" y="T1"/>
                    </a:cxn>
                    <a:cxn ang="T11">
                      <a:pos x="T2" y="T3"/>
                    </a:cxn>
                    <a:cxn ang="T12">
                      <a:pos x="T4" y="T5"/>
                    </a:cxn>
                    <a:cxn ang="T13">
                      <a:pos x="T6" y="T7"/>
                    </a:cxn>
                    <a:cxn ang="T14">
                      <a:pos x="T8" y="T9"/>
                    </a:cxn>
                  </a:cxnLst>
                  <a:rect l="T15" t="T16" r="T17" b="T18"/>
                  <a:pathLst>
                    <a:path w="112" h="106">
                      <a:moveTo>
                        <a:pt x="15" y="106"/>
                      </a:moveTo>
                      <a:lnTo>
                        <a:pt x="0" y="96"/>
                      </a:lnTo>
                      <a:lnTo>
                        <a:pt x="97" y="0"/>
                      </a:lnTo>
                      <a:lnTo>
                        <a:pt x="112" y="10"/>
                      </a:lnTo>
                      <a:lnTo>
                        <a:pt x="15" y="106"/>
                      </a:lnTo>
                      <a:close/>
                    </a:path>
                  </a:pathLst>
                </a:custGeom>
                <a:solidFill>
                  <a:srgbClr val="7B859E"/>
                </a:solidFill>
                <a:ln w="9525">
                  <a:noFill/>
                  <a:round/>
                  <a:headEnd/>
                  <a:tailEnd/>
                </a:ln>
              </p:spPr>
              <p:txBody>
                <a:bodyPr/>
                <a:lstStyle/>
                <a:p>
                  <a:endParaRPr lang="en-US"/>
                </a:p>
              </p:txBody>
            </p:sp>
            <p:sp>
              <p:nvSpPr>
                <p:cNvPr id="4610" name="Line 912"/>
                <p:cNvSpPr>
                  <a:spLocks noChangeShapeType="1"/>
                </p:cNvSpPr>
                <p:nvPr/>
              </p:nvSpPr>
              <p:spPr bwMode="auto">
                <a:xfrm flipV="1">
                  <a:off x="3196" y="2092"/>
                  <a:ext cx="97" cy="96"/>
                </a:xfrm>
                <a:prstGeom prst="line">
                  <a:avLst/>
                </a:prstGeom>
                <a:noFill/>
                <a:ln w="1588">
                  <a:solidFill>
                    <a:srgbClr val="7B859E"/>
                  </a:solidFill>
                  <a:miter lim="800000"/>
                  <a:headEnd/>
                  <a:tailEnd/>
                </a:ln>
              </p:spPr>
              <p:txBody>
                <a:bodyPr/>
                <a:lstStyle/>
                <a:p>
                  <a:endParaRPr lang="en-US"/>
                </a:p>
              </p:txBody>
            </p:sp>
            <p:sp>
              <p:nvSpPr>
                <p:cNvPr id="4611" name="Freeform 913"/>
                <p:cNvSpPr>
                  <a:spLocks/>
                </p:cNvSpPr>
                <p:nvPr/>
              </p:nvSpPr>
              <p:spPr bwMode="auto">
                <a:xfrm>
                  <a:off x="3168" y="2072"/>
                  <a:ext cx="110" cy="106"/>
                </a:xfrm>
                <a:custGeom>
                  <a:avLst/>
                  <a:gdLst>
                    <a:gd name="T0" fmla="*/ 13 w 110"/>
                    <a:gd name="T1" fmla="*/ 106 h 106"/>
                    <a:gd name="T2" fmla="*/ 0 w 110"/>
                    <a:gd name="T3" fmla="*/ 96 h 106"/>
                    <a:gd name="T4" fmla="*/ 97 w 110"/>
                    <a:gd name="T5" fmla="*/ 0 h 106"/>
                    <a:gd name="T6" fmla="*/ 110 w 110"/>
                    <a:gd name="T7" fmla="*/ 10 h 106"/>
                    <a:gd name="T8" fmla="*/ 13 w 110"/>
                    <a:gd name="T9" fmla="*/ 106 h 106"/>
                    <a:gd name="T10" fmla="*/ 0 60000 65536"/>
                    <a:gd name="T11" fmla="*/ 0 60000 65536"/>
                    <a:gd name="T12" fmla="*/ 0 60000 65536"/>
                    <a:gd name="T13" fmla="*/ 0 60000 65536"/>
                    <a:gd name="T14" fmla="*/ 0 60000 65536"/>
                    <a:gd name="T15" fmla="*/ 0 w 110"/>
                    <a:gd name="T16" fmla="*/ 0 h 106"/>
                    <a:gd name="T17" fmla="*/ 110 w 110"/>
                    <a:gd name="T18" fmla="*/ 106 h 106"/>
                  </a:gdLst>
                  <a:ahLst/>
                  <a:cxnLst>
                    <a:cxn ang="T10">
                      <a:pos x="T0" y="T1"/>
                    </a:cxn>
                    <a:cxn ang="T11">
                      <a:pos x="T2" y="T3"/>
                    </a:cxn>
                    <a:cxn ang="T12">
                      <a:pos x="T4" y="T5"/>
                    </a:cxn>
                    <a:cxn ang="T13">
                      <a:pos x="T6" y="T7"/>
                    </a:cxn>
                    <a:cxn ang="T14">
                      <a:pos x="T8" y="T9"/>
                    </a:cxn>
                  </a:cxnLst>
                  <a:rect l="T15" t="T16" r="T17" b="T18"/>
                  <a:pathLst>
                    <a:path w="110" h="106">
                      <a:moveTo>
                        <a:pt x="13" y="106"/>
                      </a:moveTo>
                      <a:lnTo>
                        <a:pt x="0" y="96"/>
                      </a:lnTo>
                      <a:lnTo>
                        <a:pt x="97" y="0"/>
                      </a:lnTo>
                      <a:lnTo>
                        <a:pt x="110" y="10"/>
                      </a:lnTo>
                      <a:lnTo>
                        <a:pt x="13" y="106"/>
                      </a:lnTo>
                      <a:close/>
                    </a:path>
                  </a:pathLst>
                </a:custGeom>
                <a:solidFill>
                  <a:srgbClr val="7E88A2"/>
                </a:solidFill>
                <a:ln w="9525">
                  <a:noFill/>
                  <a:round/>
                  <a:headEnd/>
                  <a:tailEnd/>
                </a:ln>
              </p:spPr>
              <p:txBody>
                <a:bodyPr/>
                <a:lstStyle/>
                <a:p>
                  <a:endParaRPr lang="en-US"/>
                </a:p>
              </p:txBody>
            </p:sp>
            <p:sp>
              <p:nvSpPr>
                <p:cNvPr id="4612" name="Line 914"/>
                <p:cNvSpPr>
                  <a:spLocks noChangeShapeType="1"/>
                </p:cNvSpPr>
                <p:nvPr/>
              </p:nvSpPr>
              <p:spPr bwMode="auto">
                <a:xfrm flipV="1">
                  <a:off x="3181" y="2082"/>
                  <a:ext cx="97" cy="96"/>
                </a:xfrm>
                <a:prstGeom prst="line">
                  <a:avLst/>
                </a:prstGeom>
                <a:noFill/>
                <a:ln w="1588">
                  <a:solidFill>
                    <a:srgbClr val="7E88A2"/>
                  </a:solidFill>
                  <a:miter lim="800000"/>
                  <a:headEnd/>
                  <a:tailEnd/>
                </a:ln>
              </p:spPr>
              <p:txBody>
                <a:bodyPr/>
                <a:lstStyle/>
                <a:p>
                  <a:endParaRPr lang="en-US"/>
                </a:p>
              </p:txBody>
            </p:sp>
            <p:sp>
              <p:nvSpPr>
                <p:cNvPr id="4613" name="Freeform 915"/>
                <p:cNvSpPr>
                  <a:spLocks/>
                </p:cNvSpPr>
                <p:nvPr/>
              </p:nvSpPr>
              <p:spPr bwMode="auto">
                <a:xfrm>
                  <a:off x="3159" y="2060"/>
                  <a:ext cx="106" cy="108"/>
                </a:xfrm>
                <a:custGeom>
                  <a:avLst/>
                  <a:gdLst>
                    <a:gd name="T0" fmla="*/ 9 w 106"/>
                    <a:gd name="T1" fmla="*/ 108 h 108"/>
                    <a:gd name="T2" fmla="*/ 0 w 106"/>
                    <a:gd name="T3" fmla="*/ 96 h 108"/>
                    <a:gd name="T4" fmla="*/ 97 w 106"/>
                    <a:gd name="T5" fmla="*/ 0 h 108"/>
                    <a:gd name="T6" fmla="*/ 106 w 106"/>
                    <a:gd name="T7" fmla="*/ 12 h 108"/>
                    <a:gd name="T8" fmla="*/ 9 w 106"/>
                    <a:gd name="T9" fmla="*/ 108 h 108"/>
                    <a:gd name="T10" fmla="*/ 0 60000 65536"/>
                    <a:gd name="T11" fmla="*/ 0 60000 65536"/>
                    <a:gd name="T12" fmla="*/ 0 60000 65536"/>
                    <a:gd name="T13" fmla="*/ 0 60000 65536"/>
                    <a:gd name="T14" fmla="*/ 0 60000 65536"/>
                    <a:gd name="T15" fmla="*/ 0 w 106"/>
                    <a:gd name="T16" fmla="*/ 0 h 108"/>
                    <a:gd name="T17" fmla="*/ 106 w 106"/>
                    <a:gd name="T18" fmla="*/ 108 h 108"/>
                  </a:gdLst>
                  <a:ahLst/>
                  <a:cxnLst>
                    <a:cxn ang="T10">
                      <a:pos x="T0" y="T1"/>
                    </a:cxn>
                    <a:cxn ang="T11">
                      <a:pos x="T2" y="T3"/>
                    </a:cxn>
                    <a:cxn ang="T12">
                      <a:pos x="T4" y="T5"/>
                    </a:cxn>
                    <a:cxn ang="T13">
                      <a:pos x="T6" y="T7"/>
                    </a:cxn>
                    <a:cxn ang="T14">
                      <a:pos x="T8" y="T9"/>
                    </a:cxn>
                  </a:cxnLst>
                  <a:rect l="T15" t="T16" r="T17" b="T18"/>
                  <a:pathLst>
                    <a:path w="106" h="108">
                      <a:moveTo>
                        <a:pt x="9" y="108"/>
                      </a:moveTo>
                      <a:lnTo>
                        <a:pt x="0" y="96"/>
                      </a:lnTo>
                      <a:lnTo>
                        <a:pt x="97" y="0"/>
                      </a:lnTo>
                      <a:lnTo>
                        <a:pt x="106" y="12"/>
                      </a:lnTo>
                      <a:lnTo>
                        <a:pt x="9" y="108"/>
                      </a:lnTo>
                      <a:close/>
                    </a:path>
                  </a:pathLst>
                </a:custGeom>
                <a:solidFill>
                  <a:srgbClr val="8893AE"/>
                </a:solidFill>
                <a:ln w="9525">
                  <a:noFill/>
                  <a:round/>
                  <a:headEnd/>
                  <a:tailEnd/>
                </a:ln>
              </p:spPr>
              <p:txBody>
                <a:bodyPr/>
                <a:lstStyle/>
                <a:p>
                  <a:endParaRPr lang="en-US"/>
                </a:p>
              </p:txBody>
            </p:sp>
            <p:sp>
              <p:nvSpPr>
                <p:cNvPr id="4614" name="Line 916"/>
                <p:cNvSpPr>
                  <a:spLocks noChangeShapeType="1"/>
                </p:cNvSpPr>
                <p:nvPr/>
              </p:nvSpPr>
              <p:spPr bwMode="auto">
                <a:xfrm flipV="1">
                  <a:off x="3168" y="2072"/>
                  <a:ext cx="97" cy="96"/>
                </a:xfrm>
                <a:prstGeom prst="line">
                  <a:avLst/>
                </a:prstGeom>
                <a:noFill/>
                <a:ln w="1588">
                  <a:solidFill>
                    <a:srgbClr val="8893AE"/>
                  </a:solidFill>
                  <a:miter lim="800000"/>
                  <a:headEnd/>
                  <a:tailEnd/>
                </a:ln>
              </p:spPr>
              <p:txBody>
                <a:bodyPr/>
                <a:lstStyle/>
                <a:p>
                  <a:endParaRPr lang="en-US"/>
                </a:p>
              </p:txBody>
            </p:sp>
            <p:sp>
              <p:nvSpPr>
                <p:cNvPr id="4615" name="Freeform 917"/>
                <p:cNvSpPr>
                  <a:spLocks/>
                </p:cNvSpPr>
                <p:nvPr/>
              </p:nvSpPr>
              <p:spPr bwMode="auto">
                <a:xfrm>
                  <a:off x="3154" y="2045"/>
                  <a:ext cx="102" cy="111"/>
                </a:xfrm>
                <a:custGeom>
                  <a:avLst/>
                  <a:gdLst>
                    <a:gd name="T0" fmla="*/ 5 w 102"/>
                    <a:gd name="T1" fmla="*/ 111 h 111"/>
                    <a:gd name="T2" fmla="*/ 0 w 102"/>
                    <a:gd name="T3" fmla="*/ 97 h 111"/>
                    <a:gd name="T4" fmla="*/ 96 w 102"/>
                    <a:gd name="T5" fmla="*/ 0 h 111"/>
                    <a:gd name="T6" fmla="*/ 102 w 102"/>
                    <a:gd name="T7" fmla="*/ 15 h 111"/>
                    <a:gd name="T8" fmla="*/ 5 w 102"/>
                    <a:gd name="T9" fmla="*/ 111 h 111"/>
                    <a:gd name="T10" fmla="*/ 0 60000 65536"/>
                    <a:gd name="T11" fmla="*/ 0 60000 65536"/>
                    <a:gd name="T12" fmla="*/ 0 60000 65536"/>
                    <a:gd name="T13" fmla="*/ 0 60000 65536"/>
                    <a:gd name="T14" fmla="*/ 0 60000 65536"/>
                    <a:gd name="T15" fmla="*/ 0 w 102"/>
                    <a:gd name="T16" fmla="*/ 0 h 111"/>
                    <a:gd name="T17" fmla="*/ 102 w 102"/>
                    <a:gd name="T18" fmla="*/ 111 h 111"/>
                  </a:gdLst>
                  <a:ahLst/>
                  <a:cxnLst>
                    <a:cxn ang="T10">
                      <a:pos x="T0" y="T1"/>
                    </a:cxn>
                    <a:cxn ang="T11">
                      <a:pos x="T2" y="T3"/>
                    </a:cxn>
                    <a:cxn ang="T12">
                      <a:pos x="T4" y="T5"/>
                    </a:cxn>
                    <a:cxn ang="T13">
                      <a:pos x="T6" y="T7"/>
                    </a:cxn>
                    <a:cxn ang="T14">
                      <a:pos x="T8" y="T9"/>
                    </a:cxn>
                  </a:cxnLst>
                  <a:rect l="T15" t="T16" r="T17" b="T18"/>
                  <a:pathLst>
                    <a:path w="102" h="111">
                      <a:moveTo>
                        <a:pt x="5" y="111"/>
                      </a:moveTo>
                      <a:lnTo>
                        <a:pt x="0" y="97"/>
                      </a:lnTo>
                      <a:lnTo>
                        <a:pt x="96" y="0"/>
                      </a:lnTo>
                      <a:lnTo>
                        <a:pt x="102" y="15"/>
                      </a:lnTo>
                      <a:lnTo>
                        <a:pt x="5" y="111"/>
                      </a:lnTo>
                      <a:close/>
                    </a:path>
                  </a:pathLst>
                </a:custGeom>
                <a:solidFill>
                  <a:srgbClr val="8E99B6"/>
                </a:solidFill>
                <a:ln w="9525">
                  <a:noFill/>
                  <a:round/>
                  <a:headEnd/>
                  <a:tailEnd/>
                </a:ln>
              </p:spPr>
              <p:txBody>
                <a:bodyPr/>
                <a:lstStyle/>
                <a:p>
                  <a:endParaRPr lang="en-US"/>
                </a:p>
              </p:txBody>
            </p:sp>
            <p:sp>
              <p:nvSpPr>
                <p:cNvPr id="4616" name="Line 918"/>
                <p:cNvSpPr>
                  <a:spLocks noChangeShapeType="1"/>
                </p:cNvSpPr>
                <p:nvPr/>
              </p:nvSpPr>
              <p:spPr bwMode="auto">
                <a:xfrm flipV="1">
                  <a:off x="3159" y="2060"/>
                  <a:ext cx="97" cy="96"/>
                </a:xfrm>
                <a:prstGeom prst="line">
                  <a:avLst/>
                </a:prstGeom>
                <a:noFill/>
                <a:ln w="1588">
                  <a:solidFill>
                    <a:srgbClr val="8E99B6"/>
                  </a:solidFill>
                  <a:miter lim="800000"/>
                  <a:headEnd/>
                  <a:tailEnd/>
                </a:ln>
              </p:spPr>
              <p:txBody>
                <a:bodyPr/>
                <a:lstStyle/>
                <a:p>
                  <a:endParaRPr lang="en-US"/>
                </a:p>
              </p:txBody>
            </p:sp>
            <p:sp>
              <p:nvSpPr>
                <p:cNvPr id="4617" name="Freeform 919"/>
                <p:cNvSpPr>
                  <a:spLocks/>
                </p:cNvSpPr>
                <p:nvPr/>
              </p:nvSpPr>
              <p:spPr bwMode="auto">
                <a:xfrm>
                  <a:off x="3152" y="2029"/>
                  <a:ext cx="98" cy="113"/>
                </a:xfrm>
                <a:custGeom>
                  <a:avLst/>
                  <a:gdLst>
                    <a:gd name="T0" fmla="*/ 2 w 98"/>
                    <a:gd name="T1" fmla="*/ 113 h 113"/>
                    <a:gd name="T2" fmla="*/ 0 w 98"/>
                    <a:gd name="T3" fmla="*/ 96 h 113"/>
                    <a:gd name="T4" fmla="*/ 96 w 98"/>
                    <a:gd name="T5" fmla="*/ 0 h 113"/>
                    <a:gd name="T6" fmla="*/ 98 w 98"/>
                    <a:gd name="T7" fmla="*/ 16 h 113"/>
                    <a:gd name="T8" fmla="*/ 2 w 98"/>
                    <a:gd name="T9" fmla="*/ 113 h 113"/>
                    <a:gd name="T10" fmla="*/ 0 60000 65536"/>
                    <a:gd name="T11" fmla="*/ 0 60000 65536"/>
                    <a:gd name="T12" fmla="*/ 0 60000 65536"/>
                    <a:gd name="T13" fmla="*/ 0 60000 65536"/>
                    <a:gd name="T14" fmla="*/ 0 60000 65536"/>
                    <a:gd name="T15" fmla="*/ 0 w 98"/>
                    <a:gd name="T16" fmla="*/ 0 h 113"/>
                    <a:gd name="T17" fmla="*/ 98 w 98"/>
                    <a:gd name="T18" fmla="*/ 113 h 113"/>
                  </a:gdLst>
                  <a:ahLst/>
                  <a:cxnLst>
                    <a:cxn ang="T10">
                      <a:pos x="T0" y="T1"/>
                    </a:cxn>
                    <a:cxn ang="T11">
                      <a:pos x="T2" y="T3"/>
                    </a:cxn>
                    <a:cxn ang="T12">
                      <a:pos x="T4" y="T5"/>
                    </a:cxn>
                    <a:cxn ang="T13">
                      <a:pos x="T6" y="T7"/>
                    </a:cxn>
                    <a:cxn ang="T14">
                      <a:pos x="T8" y="T9"/>
                    </a:cxn>
                  </a:cxnLst>
                  <a:rect l="T15" t="T16" r="T17" b="T18"/>
                  <a:pathLst>
                    <a:path w="98" h="113">
                      <a:moveTo>
                        <a:pt x="2" y="113"/>
                      </a:moveTo>
                      <a:lnTo>
                        <a:pt x="0" y="96"/>
                      </a:lnTo>
                      <a:lnTo>
                        <a:pt x="96" y="0"/>
                      </a:lnTo>
                      <a:lnTo>
                        <a:pt x="98" y="16"/>
                      </a:lnTo>
                      <a:lnTo>
                        <a:pt x="2" y="113"/>
                      </a:lnTo>
                      <a:close/>
                    </a:path>
                  </a:pathLst>
                </a:custGeom>
                <a:solidFill>
                  <a:srgbClr val="919CB9"/>
                </a:solidFill>
                <a:ln w="9525">
                  <a:noFill/>
                  <a:round/>
                  <a:headEnd/>
                  <a:tailEnd/>
                </a:ln>
              </p:spPr>
              <p:txBody>
                <a:bodyPr/>
                <a:lstStyle/>
                <a:p>
                  <a:endParaRPr lang="en-US"/>
                </a:p>
              </p:txBody>
            </p:sp>
            <p:sp>
              <p:nvSpPr>
                <p:cNvPr id="4618" name="Line 920"/>
                <p:cNvSpPr>
                  <a:spLocks noChangeShapeType="1"/>
                </p:cNvSpPr>
                <p:nvPr/>
              </p:nvSpPr>
              <p:spPr bwMode="auto">
                <a:xfrm flipV="1">
                  <a:off x="3154" y="2045"/>
                  <a:ext cx="96" cy="97"/>
                </a:xfrm>
                <a:prstGeom prst="line">
                  <a:avLst/>
                </a:prstGeom>
                <a:noFill/>
                <a:ln w="1588">
                  <a:solidFill>
                    <a:srgbClr val="919CB9"/>
                  </a:solidFill>
                  <a:miter lim="800000"/>
                  <a:headEnd/>
                  <a:tailEnd/>
                </a:ln>
              </p:spPr>
              <p:txBody>
                <a:bodyPr/>
                <a:lstStyle/>
                <a:p>
                  <a:endParaRPr lang="en-US"/>
                </a:p>
              </p:txBody>
            </p:sp>
            <p:sp>
              <p:nvSpPr>
                <p:cNvPr id="4619" name="Freeform 921"/>
                <p:cNvSpPr>
                  <a:spLocks/>
                </p:cNvSpPr>
                <p:nvPr/>
              </p:nvSpPr>
              <p:spPr bwMode="auto">
                <a:xfrm>
                  <a:off x="3152" y="2011"/>
                  <a:ext cx="96" cy="114"/>
                </a:xfrm>
                <a:custGeom>
                  <a:avLst/>
                  <a:gdLst>
                    <a:gd name="T0" fmla="*/ 0 w 96"/>
                    <a:gd name="T1" fmla="*/ 114 h 114"/>
                    <a:gd name="T2" fmla="*/ 0 w 96"/>
                    <a:gd name="T3" fmla="*/ 96 h 114"/>
                    <a:gd name="T4" fmla="*/ 96 w 96"/>
                    <a:gd name="T5" fmla="*/ 0 h 114"/>
                    <a:gd name="T6" fmla="*/ 96 w 96"/>
                    <a:gd name="T7" fmla="*/ 18 h 114"/>
                    <a:gd name="T8" fmla="*/ 0 w 96"/>
                    <a:gd name="T9" fmla="*/ 114 h 114"/>
                    <a:gd name="T10" fmla="*/ 0 60000 65536"/>
                    <a:gd name="T11" fmla="*/ 0 60000 65536"/>
                    <a:gd name="T12" fmla="*/ 0 60000 65536"/>
                    <a:gd name="T13" fmla="*/ 0 60000 65536"/>
                    <a:gd name="T14" fmla="*/ 0 60000 65536"/>
                    <a:gd name="T15" fmla="*/ 0 w 96"/>
                    <a:gd name="T16" fmla="*/ 0 h 114"/>
                    <a:gd name="T17" fmla="*/ 96 w 96"/>
                    <a:gd name="T18" fmla="*/ 114 h 114"/>
                  </a:gdLst>
                  <a:ahLst/>
                  <a:cxnLst>
                    <a:cxn ang="T10">
                      <a:pos x="T0" y="T1"/>
                    </a:cxn>
                    <a:cxn ang="T11">
                      <a:pos x="T2" y="T3"/>
                    </a:cxn>
                    <a:cxn ang="T12">
                      <a:pos x="T4" y="T5"/>
                    </a:cxn>
                    <a:cxn ang="T13">
                      <a:pos x="T6" y="T7"/>
                    </a:cxn>
                    <a:cxn ang="T14">
                      <a:pos x="T8" y="T9"/>
                    </a:cxn>
                  </a:cxnLst>
                  <a:rect l="T15" t="T16" r="T17" b="T18"/>
                  <a:pathLst>
                    <a:path w="96" h="114">
                      <a:moveTo>
                        <a:pt x="0" y="114"/>
                      </a:moveTo>
                      <a:lnTo>
                        <a:pt x="0" y="96"/>
                      </a:lnTo>
                      <a:lnTo>
                        <a:pt x="96" y="0"/>
                      </a:lnTo>
                      <a:lnTo>
                        <a:pt x="96" y="18"/>
                      </a:lnTo>
                      <a:lnTo>
                        <a:pt x="0" y="114"/>
                      </a:lnTo>
                      <a:close/>
                    </a:path>
                  </a:pathLst>
                </a:custGeom>
                <a:solidFill>
                  <a:srgbClr val="919DBA"/>
                </a:solidFill>
                <a:ln w="9525">
                  <a:noFill/>
                  <a:round/>
                  <a:headEnd/>
                  <a:tailEnd/>
                </a:ln>
              </p:spPr>
              <p:txBody>
                <a:bodyPr/>
                <a:lstStyle/>
                <a:p>
                  <a:endParaRPr lang="en-US"/>
                </a:p>
              </p:txBody>
            </p:sp>
            <p:sp>
              <p:nvSpPr>
                <p:cNvPr id="4620" name="Line 922"/>
                <p:cNvSpPr>
                  <a:spLocks noChangeShapeType="1"/>
                </p:cNvSpPr>
                <p:nvPr/>
              </p:nvSpPr>
              <p:spPr bwMode="auto">
                <a:xfrm flipV="1">
                  <a:off x="3152" y="2029"/>
                  <a:ext cx="96" cy="96"/>
                </a:xfrm>
                <a:prstGeom prst="line">
                  <a:avLst/>
                </a:prstGeom>
                <a:noFill/>
                <a:ln w="1588">
                  <a:solidFill>
                    <a:srgbClr val="919DBA"/>
                  </a:solidFill>
                  <a:miter lim="800000"/>
                  <a:headEnd/>
                  <a:tailEnd/>
                </a:ln>
              </p:spPr>
              <p:txBody>
                <a:bodyPr/>
                <a:lstStyle/>
                <a:p>
                  <a:endParaRPr lang="en-US"/>
                </a:p>
              </p:txBody>
            </p:sp>
            <p:sp>
              <p:nvSpPr>
                <p:cNvPr id="4621" name="Freeform 923"/>
                <p:cNvSpPr>
                  <a:spLocks/>
                </p:cNvSpPr>
                <p:nvPr/>
              </p:nvSpPr>
              <p:spPr bwMode="auto">
                <a:xfrm>
                  <a:off x="3152" y="1991"/>
                  <a:ext cx="98" cy="116"/>
                </a:xfrm>
                <a:custGeom>
                  <a:avLst/>
                  <a:gdLst>
                    <a:gd name="T0" fmla="*/ 0 w 98"/>
                    <a:gd name="T1" fmla="*/ 116 h 116"/>
                    <a:gd name="T2" fmla="*/ 2 w 98"/>
                    <a:gd name="T3" fmla="*/ 97 h 116"/>
                    <a:gd name="T4" fmla="*/ 98 w 98"/>
                    <a:gd name="T5" fmla="*/ 0 h 116"/>
                    <a:gd name="T6" fmla="*/ 96 w 98"/>
                    <a:gd name="T7" fmla="*/ 20 h 116"/>
                    <a:gd name="T8" fmla="*/ 0 w 98"/>
                    <a:gd name="T9" fmla="*/ 116 h 116"/>
                    <a:gd name="T10" fmla="*/ 0 60000 65536"/>
                    <a:gd name="T11" fmla="*/ 0 60000 65536"/>
                    <a:gd name="T12" fmla="*/ 0 60000 65536"/>
                    <a:gd name="T13" fmla="*/ 0 60000 65536"/>
                    <a:gd name="T14" fmla="*/ 0 60000 65536"/>
                    <a:gd name="T15" fmla="*/ 0 w 98"/>
                    <a:gd name="T16" fmla="*/ 0 h 116"/>
                    <a:gd name="T17" fmla="*/ 98 w 98"/>
                    <a:gd name="T18" fmla="*/ 116 h 116"/>
                  </a:gdLst>
                  <a:ahLst/>
                  <a:cxnLst>
                    <a:cxn ang="T10">
                      <a:pos x="T0" y="T1"/>
                    </a:cxn>
                    <a:cxn ang="T11">
                      <a:pos x="T2" y="T3"/>
                    </a:cxn>
                    <a:cxn ang="T12">
                      <a:pos x="T4" y="T5"/>
                    </a:cxn>
                    <a:cxn ang="T13">
                      <a:pos x="T6" y="T7"/>
                    </a:cxn>
                    <a:cxn ang="T14">
                      <a:pos x="T8" y="T9"/>
                    </a:cxn>
                  </a:cxnLst>
                  <a:rect l="T15" t="T16" r="T17" b="T18"/>
                  <a:pathLst>
                    <a:path w="98" h="116">
                      <a:moveTo>
                        <a:pt x="0" y="116"/>
                      </a:moveTo>
                      <a:lnTo>
                        <a:pt x="2" y="97"/>
                      </a:lnTo>
                      <a:lnTo>
                        <a:pt x="98" y="0"/>
                      </a:lnTo>
                      <a:lnTo>
                        <a:pt x="96" y="20"/>
                      </a:lnTo>
                      <a:lnTo>
                        <a:pt x="0" y="116"/>
                      </a:lnTo>
                      <a:close/>
                    </a:path>
                  </a:pathLst>
                </a:custGeom>
                <a:solidFill>
                  <a:srgbClr val="919CB9"/>
                </a:solidFill>
                <a:ln w="9525">
                  <a:noFill/>
                  <a:round/>
                  <a:headEnd/>
                  <a:tailEnd/>
                </a:ln>
              </p:spPr>
              <p:txBody>
                <a:bodyPr/>
                <a:lstStyle/>
                <a:p>
                  <a:endParaRPr lang="en-US"/>
                </a:p>
              </p:txBody>
            </p:sp>
            <p:sp>
              <p:nvSpPr>
                <p:cNvPr id="4622" name="Line 924"/>
                <p:cNvSpPr>
                  <a:spLocks noChangeShapeType="1"/>
                </p:cNvSpPr>
                <p:nvPr/>
              </p:nvSpPr>
              <p:spPr bwMode="auto">
                <a:xfrm flipV="1">
                  <a:off x="3152" y="2011"/>
                  <a:ext cx="96" cy="96"/>
                </a:xfrm>
                <a:prstGeom prst="line">
                  <a:avLst/>
                </a:prstGeom>
                <a:noFill/>
                <a:ln w="1588">
                  <a:solidFill>
                    <a:srgbClr val="919CB9"/>
                  </a:solidFill>
                  <a:miter lim="800000"/>
                  <a:headEnd/>
                  <a:tailEnd/>
                </a:ln>
              </p:spPr>
              <p:txBody>
                <a:bodyPr/>
                <a:lstStyle/>
                <a:p>
                  <a:endParaRPr lang="en-US"/>
                </a:p>
              </p:txBody>
            </p:sp>
            <p:sp>
              <p:nvSpPr>
                <p:cNvPr id="4623" name="Freeform 925"/>
                <p:cNvSpPr>
                  <a:spLocks/>
                </p:cNvSpPr>
                <p:nvPr/>
              </p:nvSpPr>
              <p:spPr bwMode="auto">
                <a:xfrm>
                  <a:off x="3154" y="1970"/>
                  <a:ext cx="99" cy="118"/>
                </a:xfrm>
                <a:custGeom>
                  <a:avLst/>
                  <a:gdLst>
                    <a:gd name="T0" fmla="*/ 0 w 99"/>
                    <a:gd name="T1" fmla="*/ 118 h 118"/>
                    <a:gd name="T2" fmla="*/ 3 w 99"/>
                    <a:gd name="T3" fmla="*/ 96 h 118"/>
                    <a:gd name="T4" fmla="*/ 99 w 99"/>
                    <a:gd name="T5" fmla="*/ 0 h 118"/>
                    <a:gd name="T6" fmla="*/ 96 w 99"/>
                    <a:gd name="T7" fmla="*/ 21 h 118"/>
                    <a:gd name="T8" fmla="*/ 0 w 99"/>
                    <a:gd name="T9" fmla="*/ 118 h 118"/>
                    <a:gd name="T10" fmla="*/ 0 60000 65536"/>
                    <a:gd name="T11" fmla="*/ 0 60000 65536"/>
                    <a:gd name="T12" fmla="*/ 0 60000 65536"/>
                    <a:gd name="T13" fmla="*/ 0 60000 65536"/>
                    <a:gd name="T14" fmla="*/ 0 60000 65536"/>
                    <a:gd name="T15" fmla="*/ 0 w 99"/>
                    <a:gd name="T16" fmla="*/ 0 h 118"/>
                    <a:gd name="T17" fmla="*/ 99 w 99"/>
                    <a:gd name="T18" fmla="*/ 118 h 118"/>
                  </a:gdLst>
                  <a:ahLst/>
                  <a:cxnLst>
                    <a:cxn ang="T10">
                      <a:pos x="T0" y="T1"/>
                    </a:cxn>
                    <a:cxn ang="T11">
                      <a:pos x="T2" y="T3"/>
                    </a:cxn>
                    <a:cxn ang="T12">
                      <a:pos x="T4" y="T5"/>
                    </a:cxn>
                    <a:cxn ang="T13">
                      <a:pos x="T6" y="T7"/>
                    </a:cxn>
                    <a:cxn ang="T14">
                      <a:pos x="T8" y="T9"/>
                    </a:cxn>
                  </a:cxnLst>
                  <a:rect l="T15" t="T16" r="T17" b="T18"/>
                  <a:pathLst>
                    <a:path w="99" h="118">
                      <a:moveTo>
                        <a:pt x="0" y="118"/>
                      </a:moveTo>
                      <a:lnTo>
                        <a:pt x="3" y="96"/>
                      </a:lnTo>
                      <a:lnTo>
                        <a:pt x="99" y="0"/>
                      </a:lnTo>
                      <a:lnTo>
                        <a:pt x="96" y="21"/>
                      </a:lnTo>
                      <a:lnTo>
                        <a:pt x="0" y="118"/>
                      </a:lnTo>
                      <a:close/>
                    </a:path>
                  </a:pathLst>
                </a:custGeom>
                <a:solidFill>
                  <a:srgbClr val="919CB9"/>
                </a:solidFill>
                <a:ln w="9525">
                  <a:noFill/>
                  <a:round/>
                  <a:headEnd/>
                  <a:tailEnd/>
                </a:ln>
              </p:spPr>
              <p:txBody>
                <a:bodyPr/>
                <a:lstStyle/>
                <a:p>
                  <a:endParaRPr lang="en-US"/>
                </a:p>
              </p:txBody>
            </p:sp>
            <p:sp>
              <p:nvSpPr>
                <p:cNvPr id="4624" name="Line 926"/>
                <p:cNvSpPr>
                  <a:spLocks noChangeShapeType="1"/>
                </p:cNvSpPr>
                <p:nvPr/>
              </p:nvSpPr>
              <p:spPr bwMode="auto">
                <a:xfrm flipV="1">
                  <a:off x="3154" y="1991"/>
                  <a:ext cx="96" cy="97"/>
                </a:xfrm>
                <a:prstGeom prst="line">
                  <a:avLst/>
                </a:prstGeom>
                <a:noFill/>
                <a:ln w="1588">
                  <a:solidFill>
                    <a:srgbClr val="919CB9"/>
                  </a:solidFill>
                  <a:miter lim="800000"/>
                  <a:headEnd/>
                  <a:tailEnd/>
                </a:ln>
              </p:spPr>
              <p:txBody>
                <a:bodyPr/>
                <a:lstStyle/>
                <a:p>
                  <a:endParaRPr lang="en-US"/>
                </a:p>
              </p:txBody>
            </p:sp>
            <p:sp>
              <p:nvSpPr>
                <p:cNvPr id="4625" name="Freeform 927"/>
                <p:cNvSpPr>
                  <a:spLocks/>
                </p:cNvSpPr>
                <p:nvPr/>
              </p:nvSpPr>
              <p:spPr bwMode="auto">
                <a:xfrm>
                  <a:off x="3157" y="1948"/>
                  <a:ext cx="100" cy="118"/>
                </a:xfrm>
                <a:custGeom>
                  <a:avLst/>
                  <a:gdLst>
                    <a:gd name="T0" fmla="*/ 0 w 100"/>
                    <a:gd name="T1" fmla="*/ 118 h 118"/>
                    <a:gd name="T2" fmla="*/ 4 w 100"/>
                    <a:gd name="T3" fmla="*/ 96 h 118"/>
                    <a:gd name="T4" fmla="*/ 100 w 100"/>
                    <a:gd name="T5" fmla="*/ 0 h 118"/>
                    <a:gd name="T6" fmla="*/ 96 w 100"/>
                    <a:gd name="T7" fmla="*/ 22 h 118"/>
                    <a:gd name="T8" fmla="*/ 0 w 100"/>
                    <a:gd name="T9" fmla="*/ 118 h 118"/>
                    <a:gd name="T10" fmla="*/ 0 60000 65536"/>
                    <a:gd name="T11" fmla="*/ 0 60000 65536"/>
                    <a:gd name="T12" fmla="*/ 0 60000 65536"/>
                    <a:gd name="T13" fmla="*/ 0 60000 65536"/>
                    <a:gd name="T14" fmla="*/ 0 60000 65536"/>
                    <a:gd name="T15" fmla="*/ 0 w 100"/>
                    <a:gd name="T16" fmla="*/ 0 h 118"/>
                    <a:gd name="T17" fmla="*/ 100 w 100"/>
                    <a:gd name="T18" fmla="*/ 118 h 118"/>
                  </a:gdLst>
                  <a:ahLst/>
                  <a:cxnLst>
                    <a:cxn ang="T10">
                      <a:pos x="T0" y="T1"/>
                    </a:cxn>
                    <a:cxn ang="T11">
                      <a:pos x="T2" y="T3"/>
                    </a:cxn>
                    <a:cxn ang="T12">
                      <a:pos x="T4" y="T5"/>
                    </a:cxn>
                    <a:cxn ang="T13">
                      <a:pos x="T6" y="T7"/>
                    </a:cxn>
                    <a:cxn ang="T14">
                      <a:pos x="T8" y="T9"/>
                    </a:cxn>
                  </a:cxnLst>
                  <a:rect l="T15" t="T16" r="T17" b="T18"/>
                  <a:pathLst>
                    <a:path w="100" h="118">
                      <a:moveTo>
                        <a:pt x="0" y="118"/>
                      </a:moveTo>
                      <a:lnTo>
                        <a:pt x="4" y="96"/>
                      </a:lnTo>
                      <a:lnTo>
                        <a:pt x="100" y="0"/>
                      </a:lnTo>
                      <a:lnTo>
                        <a:pt x="96" y="22"/>
                      </a:lnTo>
                      <a:lnTo>
                        <a:pt x="0" y="118"/>
                      </a:lnTo>
                      <a:close/>
                    </a:path>
                  </a:pathLst>
                </a:custGeom>
                <a:solidFill>
                  <a:srgbClr val="919CB9"/>
                </a:solidFill>
                <a:ln w="9525">
                  <a:noFill/>
                  <a:round/>
                  <a:headEnd/>
                  <a:tailEnd/>
                </a:ln>
              </p:spPr>
              <p:txBody>
                <a:bodyPr/>
                <a:lstStyle/>
                <a:p>
                  <a:endParaRPr lang="en-US"/>
                </a:p>
              </p:txBody>
            </p:sp>
            <p:sp>
              <p:nvSpPr>
                <p:cNvPr id="4626" name="Line 928"/>
                <p:cNvSpPr>
                  <a:spLocks noChangeShapeType="1"/>
                </p:cNvSpPr>
                <p:nvPr/>
              </p:nvSpPr>
              <p:spPr bwMode="auto">
                <a:xfrm flipV="1">
                  <a:off x="3157" y="1970"/>
                  <a:ext cx="96" cy="96"/>
                </a:xfrm>
                <a:prstGeom prst="line">
                  <a:avLst/>
                </a:prstGeom>
                <a:noFill/>
                <a:ln w="1588">
                  <a:solidFill>
                    <a:srgbClr val="919CB9"/>
                  </a:solidFill>
                  <a:miter lim="800000"/>
                  <a:headEnd/>
                  <a:tailEnd/>
                </a:ln>
              </p:spPr>
              <p:txBody>
                <a:bodyPr/>
                <a:lstStyle/>
                <a:p>
                  <a:endParaRPr lang="en-US"/>
                </a:p>
              </p:txBody>
            </p:sp>
            <p:sp>
              <p:nvSpPr>
                <p:cNvPr id="4627" name="Freeform 929"/>
                <p:cNvSpPr>
                  <a:spLocks/>
                </p:cNvSpPr>
                <p:nvPr/>
              </p:nvSpPr>
              <p:spPr bwMode="auto">
                <a:xfrm>
                  <a:off x="3161" y="1925"/>
                  <a:ext cx="99" cy="119"/>
                </a:xfrm>
                <a:custGeom>
                  <a:avLst/>
                  <a:gdLst>
                    <a:gd name="T0" fmla="*/ 0 w 99"/>
                    <a:gd name="T1" fmla="*/ 119 h 119"/>
                    <a:gd name="T2" fmla="*/ 3 w 99"/>
                    <a:gd name="T3" fmla="*/ 97 h 119"/>
                    <a:gd name="T4" fmla="*/ 99 w 99"/>
                    <a:gd name="T5" fmla="*/ 0 h 119"/>
                    <a:gd name="T6" fmla="*/ 96 w 99"/>
                    <a:gd name="T7" fmla="*/ 23 h 119"/>
                    <a:gd name="T8" fmla="*/ 0 w 99"/>
                    <a:gd name="T9" fmla="*/ 119 h 119"/>
                    <a:gd name="T10" fmla="*/ 0 60000 65536"/>
                    <a:gd name="T11" fmla="*/ 0 60000 65536"/>
                    <a:gd name="T12" fmla="*/ 0 60000 65536"/>
                    <a:gd name="T13" fmla="*/ 0 60000 65536"/>
                    <a:gd name="T14" fmla="*/ 0 60000 65536"/>
                    <a:gd name="T15" fmla="*/ 0 w 99"/>
                    <a:gd name="T16" fmla="*/ 0 h 119"/>
                    <a:gd name="T17" fmla="*/ 99 w 99"/>
                    <a:gd name="T18" fmla="*/ 119 h 119"/>
                  </a:gdLst>
                  <a:ahLst/>
                  <a:cxnLst>
                    <a:cxn ang="T10">
                      <a:pos x="T0" y="T1"/>
                    </a:cxn>
                    <a:cxn ang="T11">
                      <a:pos x="T2" y="T3"/>
                    </a:cxn>
                    <a:cxn ang="T12">
                      <a:pos x="T4" y="T5"/>
                    </a:cxn>
                    <a:cxn ang="T13">
                      <a:pos x="T6" y="T7"/>
                    </a:cxn>
                    <a:cxn ang="T14">
                      <a:pos x="T8" y="T9"/>
                    </a:cxn>
                  </a:cxnLst>
                  <a:rect l="T15" t="T16" r="T17" b="T18"/>
                  <a:pathLst>
                    <a:path w="99" h="119">
                      <a:moveTo>
                        <a:pt x="0" y="119"/>
                      </a:moveTo>
                      <a:lnTo>
                        <a:pt x="3" y="97"/>
                      </a:lnTo>
                      <a:lnTo>
                        <a:pt x="99" y="0"/>
                      </a:lnTo>
                      <a:lnTo>
                        <a:pt x="96" y="23"/>
                      </a:lnTo>
                      <a:lnTo>
                        <a:pt x="0" y="119"/>
                      </a:lnTo>
                      <a:close/>
                    </a:path>
                  </a:pathLst>
                </a:custGeom>
                <a:solidFill>
                  <a:srgbClr val="919CB9"/>
                </a:solidFill>
                <a:ln w="9525">
                  <a:noFill/>
                  <a:round/>
                  <a:headEnd/>
                  <a:tailEnd/>
                </a:ln>
              </p:spPr>
              <p:txBody>
                <a:bodyPr/>
                <a:lstStyle/>
                <a:p>
                  <a:endParaRPr lang="en-US"/>
                </a:p>
              </p:txBody>
            </p:sp>
            <p:sp>
              <p:nvSpPr>
                <p:cNvPr id="4628" name="Line 930"/>
                <p:cNvSpPr>
                  <a:spLocks noChangeShapeType="1"/>
                </p:cNvSpPr>
                <p:nvPr/>
              </p:nvSpPr>
              <p:spPr bwMode="auto">
                <a:xfrm flipV="1">
                  <a:off x="3161" y="1948"/>
                  <a:ext cx="96" cy="96"/>
                </a:xfrm>
                <a:prstGeom prst="line">
                  <a:avLst/>
                </a:prstGeom>
                <a:noFill/>
                <a:ln w="1588">
                  <a:solidFill>
                    <a:srgbClr val="919CB9"/>
                  </a:solidFill>
                  <a:miter lim="800000"/>
                  <a:headEnd/>
                  <a:tailEnd/>
                </a:ln>
              </p:spPr>
              <p:txBody>
                <a:bodyPr/>
                <a:lstStyle/>
                <a:p>
                  <a:endParaRPr lang="en-US"/>
                </a:p>
              </p:txBody>
            </p:sp>
            <p:sp>
              <p:nvSpPr>
                <p:cNvPr id="4629" name="Freeform 931"/>
                <p:cNvSpPr>
                  <a:spLocks/>
                </p:cNvSpPr>
                <p:nvPr/>
              </p:nvSpPr>
              <p:spPr bwMode="auto">
                <a:xfrm>
                  <a:off x="3164" y="1902"/>
                  <a:ext cx="99" cy="120"/>
                </a:xfrm>
                <a:custGeom>
                  <a:avLst/>
                  <a:gdLst>
                    <a:gd name="T0" fmla="*/ 0 w 99"/>
                    <a:gd name="T1" fmla="*/ 120 h 120"/>
                    <a:gd name="T2" fmla="*/ 2 w 99"/>
                    <a:gd name="T3" fmla="*/ 96 h 120"/>
                    <a:gd name="T4" fmla="*/ 99 w 99"/>
                    <a:gd name="T5" fmla="*/ 0 h 120"/>
                    <a:gd name="T6" fmla="*/ 96 w 99"/>
                    <a:gd name="T7" fmla="*/ 23 h 120"/>
                    <a:gd name="T8" fmla="*/ 0 w 99"/>
                    <a:gd name="T9" fmla="*/ 120 h 120"/>
                    <a:gd name="T10" fmla="*/ 0 60000 65536"/>
                    <a:gd name="T11" fmla="*/ 0 60000 65536"/>
                    <a:gd name="T12" fmla="*/ 0 60000 65536"/>
                    <a:gd name="T13" fmla="*/ 0 60000 65536"/>
                    <a:gd name="T14" fmla="*/ 0 60000 65536"/>
                    <a:gd name="T15" fmla="*/ 0 w 99"/>
                    <a:gd name="T16" fmla="*/ 0 h 120"/>
                    <a:gd name="T17" fmla="*/ 99 w 99"/>
                    <a:gd name="T18" fmla="*/ 120 h 120"/>
                  </a:gdLst>
                  <a:ahLst/>
                  <a:cxnLst>
                    <a:cxn ang="T10">
                      <a:pos x="T0" y="T1"/>
                    </a:cxn>
                    <a:cxn ang="T11">
                      <a:pos x="T2" y="T3"/>
                    </a:cxn>
                    <a:cxn ang="T12">
                      <a:pos x="T4" y="T5"/>
                    </a:cxn>
                    <a:cxn ang="T13">
                      <a:pos x="T6" y="T7"/>
                    </a:cxn>
                    <a:cxn ang="T14">
                      <a:pos x="T8" y="T9"/>
                    </a:cxn>
                  </a:cxnLst>
                  <a:rect l="T15" t="T16" r="T17" b="T18"/>
                  <a:pathLst>
                    <a:path w="99" h="120">
                      <a:moveTo>
                        <a:pt x="0" y="120"/>
                      </a:moveTo>
                      <a:lnTo>
                        <a:pt x="2" y="96"/>
                      </a:lnTo>
                      <a:lnTo>
                        <a:pt x="99" y="0"/>
                      </a:lnTo>
                      <a:lnTo>
                        <a:pt x="96" y="23"/>
                      </a:lnTo>
                      <a:lnTo>
                        <a:pt x="0" y="120"/>
                      </a:lnTo>
                      <a:close/>
                    </a:path>
                  </a:pathLst>
                </a:custGeom>
                <a:solidFill>
                  <a:srgbClr val="919CB9"/>
                </a:solidFill>
                <a:ln w="9525">
                  <a:noFill/>
                  <a:round/>
                  <a:headEnd/>
                  <a:tailEnd/>
                </a:ln>
              </p:spPr>
              <p:txBody>
                <a:bodyPr/>
                <a:lstStyle/>
                <a:p>
                  <a:endParaRPr lang="en-US"/>
                </a:p>
              </p:txBody>
            </p:sp>
            <p:sp>
              <p:nvSpPr>
                <p:cNvPr id="4630" name="Line 932"/>
                <p:cNvSpPr>
                  <a:spLocks noChangeShapeType="1"/>
                </p:cNvSpPr>
                <p:nvPr/>
              </p:nvSpPr>
              <p:spPr bwMode="auto">
                <a:xfrm flipV="1">
                  <a:off x="3164" y="1925"/>
                  <a:ext cx="96" cy="97"/>
                </a:xfrm>
                <a:prstGeom prst="line">
                  <a:avLst/>
                </a:prstGeom>
                <a:noFill/>
                <a:ln w="1588">
                  <a:solidFill>
                    <a:srgbClr val="919CB9"/>
                  </a:solidFill>
                  <a:miter lim="800000"/>
                  <a:headEnd/>
                  <a:tailEnd/>
                </a:ln>
              </p:spPr>
              <p:txBody>
                <a:bodyPr/>
                <a:lstStyle/>
                <a:p>
                  <a:endParaRPr lang="en-US"/>
                </a:p>
              </p:txBody>
            </p:sp>
            <p:sp>
              <p:nvSpPr>
                <p:cNvPr id="4631" name="Freeform 933"/>
                <p:cNvSpPr>
                  <a:spLocks/>
                </p:cNvSpPr>
                <p:nvPr/>
              </p:nvSpPr>
              <p:spPr bwMode="auto">
                <a:xfrm>
                  <a:off x="3166" y="1878"/>
                  <a:ext cx="97" cy="120"/>
                </a:xfrm>
                <a:custGeom>
                  <a:avLst/>
                  <a:gdLst>
                    <a:gd name="T0" fmla="*/ 0 w 97"/>
                    <a:gd name="T1" fmla="*/ 120 h 120"/>
                    <a:gd name="T2" fmla="*/ 1 w 97"/>
                    <a:gd name="T3" fmla="*/ 96 h 120"/>
                    <a:gd name="T4" fmla="*/ 97 w 97"/>
                    <a:gd name="T5" fmla="*/ 0 h 120"/>
                    <a:gd name="T6" fmla="*/ 97 w 97"/>
                    <a:gd name="T7" fmla="*/ 24 h 120"/>
                    <a:gd name="T8" fmla="*/ 0 w 97"/>
                    <a:gd name="T9" fmla="*/ 120 h 120"/>
                    <a:gd name="T10" fmla="*/ 0 60000 65536"/>
                    <a:gd name="T11" fmla="*/ 0 60000 65536"/>
                    <a:gd name="T12" fmla="*/ 0 60000 65536"/>
                    <a:gd name="T13" fmla="*/ 0 60000 65536"/>
                    <a:gd name="T14" fmla="*/ 0 60000 65536"/>
                    <a:gd name="T15" fmla="*/ 0 w 97"/>
                    <a:gd name="T16" fmla="*/ 0 h 120"/>
                    <a:gd name="T17" fmla="*/ 97 w 97"/>
                    <a:gd name="T18" fmla="*/ 120 h 120"/>
                  </a:gdLst>
                  <a:ahLst/>
                  <a:cxnLst>
                    <a:cxn ang="T10">
                      <a:pos x="T0" y="T1"/>
                    </a:cxn>
                    <a:cxn ang="T11">
                      <a:pos x="T2" y="T3"/>
                    </a:cxn>
                    <a:cxn ang="T12">
                      <a:pos x="T4" y="T5"/>
                    </a:cxn>
                    <a:cxn ang="T13">
                      <a:pos x="T6" y="T7"/>
                    </a:cxn>
                    <a:cxn ang="T14">
                      <a:pos x="T8" y="T9"/>
                    </a:cxn>
                  </a:cxnLst>
                  <a:rect l="T15" t="T16" r="T17" b="T18"/>
                  <a:pathLst>
                    <a:path w="97" h="120">
                      <a:moveTo>
                        <a:pt x="0" y="120"/>
                      </a:moveTo>
                      <a:lnTo>
                        <a:pt x="1" y="96"/>
                      </a:lnTo>
                      <a:lnTo>
                        <a:pt x="97" y="0"/>
                      </a:lnTo>
                      <a:lnTo>
                        <a:pt x="97" y="24"/>
                      </a:lnTo>
                      <a:lnTo>
                        <a:pt x="0" y="120"/>
                      </a:lnTo>
                      <a:close/>
                    </a:path>
                  </a:pathLst>
                </a:custGeom>
                <a:solidFill>
                  <a:srgbClr val="919DBA"/>
                </a:solidFill>
                <a:ln w="9525">
                  <a:noFill/>
                  <a:round/>
                  <a:headEnd/>
                  <a:tailEnd/>
                </a:ln>
              </p:spPr>
              <p:txBody>
                <a:bodyPr/>
                <a:lstStyle/>
                <a:p>
                  <a:endParaRPr lang="en-US"/>
                </a:p>
              </p:txBody>
            </p:sp>
            <p:sp>
              <p:nvSpPr>
                <p:cNvPr id="4632" name="Line 934"/>
                <p:cNvSpPr>
                  <a:spLocks noChangeShapeType="1"/>
                </p:cNvSpPr>
                <p:nvPr/>
              </p:nvSpPr>
              <p:spPr bwMode="auto">
                <a:xfrm flipV="1">
                  <a:off x="3166" y="1902"/>
                  <a:ext cx="97" cy="96"/>
                </a:xfrm>
                <a:prstGeom prst="line">
                  <a:avLst/>
                </a:prstGeom>
                <a:noFill/>
                <a:ln w="1588">
                  <a:solidFill>
                    <a:srgbClr val="919DBA"/>
                  </a:solidFill>
                  <a:miter lim="800000"/>
                  <a:headEnd/>
                  <a:tailEnd/>
                </a:ln>
              </p:spPr>
              <p:txBody>
                <a:bodyPr/>
                <a:lstStyle/>
                <a:p>
                  <a:endParaRPr lang="en-US"/>
                </a:p>
              </p:txBody>
            </p:sp>
            <p:sp>
              <p:nvSpPr>
                <p:cNvPr id="4633" name="Freeform 935"/>
                <p:cNvSpPr>
                  <a:spLocks/>
                </p:cNvSpPr>
                <p:nvPr/>
              </p:nvSpPr>
              <p:spPr bwMode="auto">
                <a:xfrm>
                  <a:off x="3166" y="1853"/>
                  <a:ext cx="97" cy="121"/>
                </a:xfrm>
                <a:custGeom>
                  <a:avLst/>
                  <a:gdLst>
                    <a:gd name="T0" fmla="*/ 1 w 97"/>
                    <a:gd name="T1" fmla="*/ 121 h 121"/>
                    <a:gd name="T2" fmla="*/ 0 w 97"/>
                    <a:gd name="T3" fmla="*/ 97 h 121"/>
                    <a:gd name="T4" fmla="*/ 96 w 97"/>
                    <a:gd name="T5" fmla="*/ 0 h 121"/>
                    <a:gd name="T6" fmla="*/ 97 w 97"/>
                    <a:gd name="T7" fmla="*/ 25 h 121"/>
                    <a:gd name="T8" fmla="*/ 1 w 97"/>
                    <a:gd name="T9" fmla="*/ 121 h 121"/>
                    <a:gd name="T10" fmla="*/ 0 60000 65536"/>
                    <a:gd name="T11" fmla="*/ 0 60000 65536"/>
                    <a:gd name="T12" fmla="*/ 0 60000 65536"/>
                    <a:gd name="T13" fmla="*/ 0 60000 65536"/>
                    <a:gd name="T14" fmla="*/ 0 60000 65536"/>
                    <a:gd name="T15" fmla="*/ 0 w 97"/>
                    <a:gd name="T16" fmla="*/ 0 h 121"/>
                    <a:gd name="T17" fmla="*/ 97 w 97"/>
                    <a:gd name="T18" fmla="*/ 121 h 121"/>
                  </a:gdLst>
                  <a:ahLst/>
                  <a:cxnLst>
                    <a:cxn ang="T10">
                      <a:pos x="T0" y="T1"/>
                    </a:cxn>
                    <a:cxn ang="T11">
                      <a:pos x="T2" y="T3"/>
                    </a:cxn>
                    <a:cxn ang="T12">
                      <a:pos x="T4" y="T5"/>
                    </a:cxn>
                    <a:cxn ang="T13">
                      <a:pos x="T6" y="T7"/>
                    </a:cxn>
                    <a:cxn ang="T14">
                      <a:pos x="T8" y="T9"/>
                    </a:cxn>
                  </a:cxnLst>
                  <a:rect l="T15" t="T16" r="T17" b="T18"/>
                  <a:pathLst>
                    <a:path w="97" h="121">
                      <a:moveTo>
                        <a:pt x="1" y="121"/>
                      </a:moveTo>
                      <a:lnTo>
                        <a:pt x="0" y="97"/>
                      </a:lnTo>
                      <a:lnTo>
                        <a:pt x="96" y="0"/>
                      </a:lnTo>
                      <a:lnTo>
                        <a:pt x="97" y="25"/>
                      </a:lnTo>
                      <a:lnTo>
                        <a:pt x="1" y="121"/>
                      </a:lnTo>
                      <a:close/>
                    </a:path>
                  </a:pathLst>
                </a:custGeom>
                <a:solidFill>
                  <a:srgbClr val="919DBA"/>
                </a:solidFill>
                <a:ln w="9525">
                  <a:noFill/>
                  <a:round/>
                  <a:headEnd/>
                  <a:tailEnd/>
                </a:ln>
              </p:spPr>
              <p:txBody>
                <a:bodyPr/>
                <a:lstStyle/>
                <a:p>
                  <a:endParaRPr lang="en-US"/>
                </a:p>
              </p:txBody>
            </p:sp>
            <p:sp>
              <p:nvSpPr>
                <p:cNvPr id="4634" name="Line 936"/>
                <p:cNvSpPr>
                  <a:spLocks noChangeShapeType="1"/>
                </p:cNvSpPr>
                <p:nvPr/>
              </p:nvSpPr>
              <p:spPr bwMode="auto">
                <a:xfrm flipV="1">
                  <a:off x="3167" y="1878"/>
                  <a:ext cx="96" cy="96"/>
                </a:xfrm>
                <a:prstGeom prst="line">
                  <a:avLst/>
                </a:prstGeom>
                <a:noFill/>
                <a:ln w="1588">
                  <a:solidFill>
                    <a:srgbClr val="919DBA"/>
                  </a:solidFill>
                  <a:miter lim="800000"/>
                  <a:headEnd/>
                  <a:tailEnd/>
                </a:ln>
              </p:spPr>
              <p:txBody>
                <a:bodyPr/>
                <a:lstStyle/>
                <a:p>
                  <a:endParaRPr lang="en-US"/>
                </a:p>
              </p:txBody>
            </p:sp>
            <p:sp>
              <p:nvSpPr>
                <p:cNvPr id="4635" name="Freeform 937"/>
                <p:cNvSpPr>
                  <a:spLocks/>
                </p:cNvSpPr>
                <p:nvPr/>
              </p:nvSpPr>
              <p:spPr bwMode="auto">
                <a:xfrm>
                  <a:off x="3163" y="1829"/>
                  <a:ext cx="99" cy="121"/>
                </a:xfrm>
                <a:custGeom>
                  <a:avLst/>
                  <a:gdLst>
                    <a:gd name="T0" fmla="*/ 3 w 99"/>
                    <a:gd name="T1" fmla="*/ 121 h 121"/>
                    <a:gd name="T2" fmla="*/ 0 w 99"/>
                    <a:gd name="T3" fmla="*/ 96 h 121"/>
                    <a:gd name="T4" fmla="*/ 96 w 99"/>
                    <a:gd name="T5" fmla="*/ 0 h 121"/>
                    <a:gd name="T6" fmla="*/ 99 w 99"/>
                    <a:gd name="T7" fmla="*/ 24 h 121"/>
                    <a:gd name="T8" fmla="*/ 3 w 99"/>
                    <a:gd name="T9" fmla="*/ 121 h 121"/>
                    <a:gd name="T10" fmla="*/ 0 60000 65536"/>
                    <a:gd name="T11" fmla="*/ 0 60000 65536"/>
                    <a:gd name="T12" fmla="*/ 0 60000 65536"/>
                    <a:gd name="T13" fmla="*/ 0 60000 65536"/>
                    <a:gd name="T14" fmla="*/ 0 60000 65536"/>
                    <a:gd name="T15" fmla="*/ 0 w 99"/>
                    <a:gd name="T16" fmla="*/ 0 h 121"/>
                    <a:gd name="T17" fmla="*/ 99 w 99"/>
                    <a:gd name="T18" fmla="*/ 121 h 121"/>
                  </a:gdLst>
                  <a:ahLst/>
                  <a:cxnLst>
                    <a:cxn ang="T10">
                      <a:pos x="T0" y="T1"/>
                    </a:cxn>
                    <a:cxn ang="T11">
                      <a:pos x="T2" y="T3"/>
                    </a:cxn>
                    <a:cxn ang="T12">
                      <a:pos x="T4" y="T5"/>
                    </a:cxn>
                    <a:cxn ang="T13">
                      <a:pos x="T6" y="T7"/>
                    </a:cxn>
                    <a:cxn ang="T14">
                      <a:pos x="T8" y="T9"/>
                    </a:cxn>
                  </a:cxnLst>
                  <a:rect l="T15" t="T16" r="T17" b="T18"/>
                  <a:pathLst>
                    <a:path w="99" h="121">
                      <a:moveTo>
                        <a:pt x="3" y="121"/>
                      </a:moveTo>
                      <a:lnTo>
                        <a:pt x="0" y="96"/>
                      </a:lnTo>
                      <a:lnTo>
                        <a:pt x="96" y="0"/>
                      </a:lnTo>
                      <a:lnTo>
                        <a:pt x="99" y="24"/>
                      </a:lnTo>
                      <a:lnTo>
                        <a:pt x="3" y="121"/>
                      </a:lnTo>
                      <a:close/>
                    </a:path>
                  </a:pathLst>
                </a:custGeom>
                <a:solidFill>
                  <a:srgbClr val="919CB9"/>
                </a:solidFill>
                <a:ln w="9525">
                  <a:noFill/>
                  <a:round/>
                  <a:headEnd/>
                  <a:tailEnd/>
                </a:ln>
              </p:spPr>
              <p:txBody>
                <a:bodyPr/>
                <a:lstStyle/>
                <a:p>
                  <a:endParaRPr lang="en-US"/>
                </a:p>
              </p:txBody>
            </p:sp>
            <p:sp>
              <p:nvSpPr>
                <p:cNvPr id="4636" name="Line 938"/>
                <p:cNvSpPr>
                  <a:spLocks noChangeShapeType="1"/>
                </p:cNvSpPr>
                <p:nvPr/>
              </p:nvSpPr>
              <p:spPr bwMode="auto">
                <a:xfrm flipV="1">
                  <a:off x="3166" y="1853"/>
                  <a:ext cx="96" cy="97"/>
                </a:xfrm>
                <a:prstGeom prst="line">
                  <a:avLst/>
                </a:prstGeom>
                <a:noFill/>
                <a:ln w="1588">
                  <a:solidFill>
                    <a:srgbClr val="919CB9"/>
                  </a:solidFill>
                  <a:miter lim="800000"/>
                  <a:headEnd/>
                  <a:tailEnd/>
                </a:ln>
              </p:spPr>
              <p:txBody>
                <a:bodyPr/>
                <a:lstStyle/>
                <a:p>
                  <a:endParaRPr lang="en-US"/>
                </a:p>
              </p:txBody>
            </p:sp>
            <p:sp>
              <p:nvSpPr>
                <p:cNvPr id="4637" name="Freeform 939"/>
                <p:cNvSpPr>
                  <a:spLocks/>
                </p:cNvSpPr>
                <p:nvPr/>
              </p:nvSpPr>
              <p:spPr bwMode="auto">
                <a:xfrm>
                  <a:off x="3155" y="1805"/>
                  <a:ext cx="104" cy="120"/>
                </a:xfrm>
                <a:custGeom>
                  <a:avLst/>
                  <a:gdLst>
                    <a:gd name="T0" fmla="*/ 8 w 104"/>
                    <a:gd name="T1" fmla="*/ 120 h 120"/>
                    <a:gd name="T2" fmla="*/ 0 w 104"/>
                    <a:gd name="T3" fmla="*/ 96 h 120"/>
                    <a:gd name="T4" fmla="*/ 96 w 104"/>
                    <a:gd name="T5" fmla="*/ 0 h 120"/>
                    <a:gd name="T6" fmla="*/ 104 w 104"/>
                    <a:gd name="T7" fmla="*/ 24 h 120"/>
                    <a:gd name="T8" fmla="*/ 8 w 104"/>
                    <a:gd name="T9" fmla="*/ 120 h 120"/>
                    <a:gd name="T10" fmla="*/ 0 60000 65536"/>
                    <a:gd name="T11" fmla="*/ 0 60000 65536"/>
                    <a:gd name="T12" fmla="*/ 0 60000 65536"/>
                    <a:gd name="T13" fmla="*/ 0 60000 65536"/>
                    <a:gd name="T14" fmla="*/ 0 60000 65536"/>
                    <a:gd name="T15" fmla="*/ 0 w 104"/>
                    <a:gd name="T16" fmla="*/ 0 h 120"/>
                    <a:gd name="T17" fmla="*/ 104 w 104"/>
                    <a:gd name="T18" fmla="*/ 120 h 120"/>
                  </a:gdLst>
                  <a:ahLst/>
                  <a:cxnLst>
                    <a:cxn ang="T10">
                      <a:pos x="T0" y="T1"/>
                    </a:cxn>
                    <a:cxn ang="T11">
                      <a:pos x="T2" y="T3"/>
                    </a:cxn>
                    <a:cxn ang="T12">
                      <a:pos x="T4" y="T5"/>
                    </a:cxn>
                    <a:cxn ang="T13">
                      <a:pos x="T6" y="T7"/>
                    </a:cxn>
                    <a:cxn ang="T14">
                      <a:pos x="T8" y="T9"/>
                    </a:cxn>
                  </a:cxnLst>
                  <a:rect l="T15" t="T16" r="T17" b="T18"/>
                  <a:pathLst>
                    <a:path w="104" h="120">
                      <a:moveTo>
                        <a:pt x="8" y="120"/>
                      </a:moveTo>
                      <a:lnTo>
                        <a:pt x="0" y="96"/>
                      </a:lnTo>
                      <a:lnTo>
                        <a:pt x="96" y="0"/>
                      </a:lnTo>
                      <a:lnTo>
                        <a:pt x="104" y="24"/>
                      </a:lnTo>
                      <a:lnTo>
                        <a:pt x="8" y="120"/>
                      </a:lnTo>
                      <a:close/>
                    </a:path>
                  </a:pathLst>
                </a:custGeom>
                <a:solidFill>
                  <a:srgbClr val="8F9AB7"/>
                </a:solidFill>
                <a:ln w="9525">
                  <a:noFill/>
                  <a:round/>
                  <a:headEnd/>
                  <a:tailEnd/>
                </a:ln>
              </p:spPr>
              <p:txBody>
                <a:bodyPr/>
                <a:lstStyle/>
                <a:p>
                  <a:endParaRPr lang="en-US"/>
                </a:p>
              </p:txBody>
            </p:sp>
            <p:sp>
              <p:nvSpPr>
                <p:cNvPr id="4638" name="Line 940"/>
                <p:cNvSpPr>
                  <a:spLocks noChangeShapeType="1"/>
                </p:cNvSpPr>
                <p:nvPr/>
              </p:nvSpPr>
              <p:spPr bwMode="auto">
                <a:xfrm flipV="1">
                  <a:off x="3163" y="1829"/>
                  <a:ext cx="96" cy="96"/>
                </a:xfrm>
                <a:prstGeom prst="line">
                  <a:avLst/>
                </a:prstGeom>
                <a:noFill/>
                <a:ln w="1588">
                  <a:solidFill>
                    <a:srgbClr val="8F9AB7"/>
                  </a:solidFill>
                  <a:miter lim="800000"/>
                  <a:headEnd/>
                  <a:tailEnd/>
                </a:ln>
              </p:spPr>
              <p:txBody>
                <a:bodyPr/>
                <a:lstStyle/>
                <a:p>
                  <a:endParaRPr lang="en-US"/>
                </a:p>
              </p:txBody>
            </p:sp>
            <p:sp>
              <p:nvSpPr>
                <p:cNvPr id="4639" name="Freeform 941"/>
                <p:cNvSpPr>
                  <a:spLocks/>
                </p:cNvSpPr>
                <p:nvPr/>
              </p:nvSpPr>
              <p:spPr bwMode="auto">
                <a:xfrm>
                  <a:off x="3144" y="1781"/>
                  <a:ext cx="107" cy="120"/>
                </a:xfrm>
                <a:custGeom>
                  <a:avLst/>
                  <a:gdLst>
                    <a:gd name="T0" fmla="*/ 11 w 107"/>
                    <a:gd name="T1" fmla="*/ 120 h 120"/>
                    <a:gd name="T2" fmla="*/ 0 w 107"/>
                    <a:gd name="T3" fmla="*/ 96 h 120"/>
                    <a:gd name="T4" fmla="*/ 96 w 107"/>
                    <a:gd name="T5" fmla="*/ 0 h 120"/>
                    <a:gd name="T6" fmla="*/ 107 w 107"/>
                    <a:gd name="T7" fmla="*/ 24 h 120"/>
                    <a:gd name="T8" fmla="*/ 11 w 107"/>
                    <a:gd name="T9" fmla="*/ 120 h 120"/>
                    <a:gd name="T10" fmla="*/ 0 60000 65536"/>
                    <a:gd name="T11" fmla="*/ 0 60000 65536"/>
                    <a:gd name="T12" fmla="*/ 0 60000 65536"/>
                    <a:gd name="T13" fmla="*/ 0 60000 65536"/>
                    <a:gd name="T14" fmla="*/ 0 60000 65536"/>
                    <a:gd name="T15" fmla="*/ 0 w 107"/>
                    <a:gd name="T16" fmla="*/ 0 h 120"/>
                    <a:gd name="T17" fmla="*/ 107 w 107"/>
                    <a:gd name="T18" fmla="*/ 120 h 120"/>
                  </a:gdLst>
                  <a:ahLst/>
                  <a:cxnLst>
                    <a:cxn ang="T10">
                      <a:pos x="T0" y="T1"/>
                    </a:cxn>
                    <a:cxn ang="T11">
                      <a:pos x="T2" y="T3"/>
                    </a:cxn>
                    <a:cxn ang="T12">
                      <a:pos x="T4" y="T5"/>
                    </a:cxn>
                    <a:cxn ang="T13">
                      <a:pos x="T6" y="T7"/>
                    </a:cxn>
                    <a:cxn ang="T14">
                      <a:pos x="T8" y="T9"/>
                    </a:cxn>
                  </a:cxnLst>
                  <a:rect l="T15" t="T16" r="T17" b="T18"/>
                  <a:pathLst>
                    <a:path w="107" h="120">
                      <a:moveTo>
                        <a:pt x="11" y="120"/>
                      </a:moveTo>
                      <a:lnTo>
                        <a:pt x="0" y="96"/>
                      </a:lnTo>
                      <a:lnTo>
                        <a:pt x="96" y="0"/>
                      </a:lnTo>
                      <a:lnTo>
                        <a:pt x="107" y="24"/>
                      </a:lnTo>
                      <a:lnTo>
                        <a:pt x="11" y="120"/>
                      </a:lnTo>
                      <a:close/>
                    </a:path>
                  </a:pathLst>
                </a:custGeom>
                <a:solidFill>
                  <a:srgbClr val="8D98B4"/>
                </a:solidFill>
                <a:ln w="9525">
                  <a:noFill/>
                  <a:round/>
                  <a:headEnd/>
                  <a:tailEnd/>
                </a:ln>
              </p:spPr>
              <p:txBody>
                <a:bodyPr/>
                <a:lstStyle/>
                <a:p>
                  <a:endParaRPr lang="en-US"/>
                </a:p>
              </p:txBody>
            </p:sp>
            <p:sp>
              <p:nvSpPr>
                <p:cNvPr id="4640" name="Line 942"/>
                <p:cNvSpPr>
                  <a:spLocks noChangeShapeType="1"/>
                </p:cNvSpPr>
                <p:nvPr/>
              </p:nvSpPr>
              <p:spPr bwMode="auto">
                <a:xfrm flipV="1">
                  <a:off x="3155" y="1805"/>
                  <a:ext cx="96" cy="96"/>
                </a:xfrm>
                <a:prstGeom prst="line">
                  <a:avLst/>
                </a:prstGeom>
                <a:noFill/>
                <a:ln w="1588">
                  <a:solidFill>
                    <a:srgbClr val="8D98B4"/>
                  </a:solidFill>
                  <a:miter lim="800000"/>
                  <a:headEnd/>
                  <a:tailEnd/>
                </a:ln>
              </p:spPr>
              <p:txBody>
                <a:bodyPr/>
                <a:lstStyle/>
                <a:p>
                  <a:endParaRPr lang="en-US"/>
                </a:p>
              </p:txBody>
            </p:sp>
            <p:sp>
              <p:nvSpPr>
                <p:cNvPr id="4641" name="Freeform 943"/>
                <p:cNvSpPr>
                  <a:spLocks/>
                </p:cNvSpPr>
                <p:nvPr/>
              </p:nvSpPr>
              <p:spPr bwMode="auto">
                <a:xfrm>
                  <a:off x="3128" y="1758"/>
                  <a:ext cx="112" cy="119"/>
                </a:xfrm>
                <a:custGeom>
                  <a:avLst/>
                  <a:gdLst>
                    <a:gd name="T0" fmla="*/ 16 w 112"/>
                    <a:gd name="T1" fmla="*/ 119 h 119"/>
                    <a:gd name="T2" fmla="*/ 0 w 112"/>
                    <a:gd name="T3" fmla="*/ 96 h 119"/>
                    <a:gd name="T4" fmla="*/ 96 w 112"/>
                    <a:gd name="T5" fmla="*/ 0 h 119"/>
                    <a:gd name="T6" fmla="*/ 112 w 112"/>
                    <a:gd name="T7" fmla="*/ 23 h 119"/>
                    <a:gd name="T8" fmla="*/ 16 w 112"/>
                    <a:gd name="T9" fmla="*/ 119 h 119"/>
                    <a:gd name="T10" fmla="*/ 0 60000 65536"/>
                    <a:gd name="T11" fmla="*/ 0 60000 65536"/>
                    <a:gd name="T12" fmla="*/ 0 60000 65536"/>
                    <a:gd name="T13" fmla="*/ 0 60000 65536"/>
                    <a:gd name="T14" fmla="*/ 0 60000 65536"/>
                    <a:gd name="T15" fmla="*/ 0 w 112"/>
                    <a:gd name="T16" fmla="*/ 0 h 119"/>
                    <a:gd name="T17" fmla="*/ 112 w 112"/>
                    <a:gd name="T18" fmla="*/ 119 h 119"/>
                  </a:gdLst>
                  <a:ahLst/>
                  <a:cxnLst>
                    <a:cxn ang="T10">
                      <a:pos x="T0" y="T1"/>
                    </a:cxn>
                    <a:cxn ang="T11">
                      <a:pos x="T2" y="T3"/>
                    </a:cxn>
                    <a:cxn ang="T12">
                      <a:pos x="T4" y="T5"/>
                    </a:cxn>
                    <a:cxn ang="T13">
                      <a:pos x="T6" y="T7"/>
                    </a:cxn>
                    <a:cxn ang="T14">
                      <a:pos x="T8" y="T9"/>
                    </a:cxn>
                  </a:cxnLst>
                  <a:rect l="T15" t="T16" r="T17" b="T18"/>
                  <a:pathLst>
                    <a:path w="112" h="119">
                      <a:moveTo>
                        <a:pt x="16" y="119"/>
                      </a:moveTo>
                      <a:lnTo>
                        <a:pt x="0" y="96"/>
                      </a:lnTo>
                      <a:lnTo>
                        <a:pt x="96" y="0"/>
                      </a:lnTo>
                      <a:lnTo>
                        <a:pt x="112" y="23"/>
                      </a:lnTo>
                      <a:lnTo>
                        <a:pt x="16" y="119"/>
                      </a:lnTo>
                      <a:close/>
                    </a:path>
                  </a:pathLst>
                </a:custGeom>
                <a:solidFill>
                  <a:srgbClr val="8994AF"/>
                </a:solidFill>
                <a:ln w="9525">
                  <a:noFill/>
                  <a:round/>
                  <a:headEnd/>
                  <a:tailEnd/>
                </a:ln>
              </p:spPr>
              <p:txBody>
                <a:bodyPr/>
                <a:lstStyle/>
                <a:p>
                  <a:endParaRPr lang="en-US"/>
                </a:p>
              </p:txBody>
            </p:sp>
            <p:sp>
              <p:nvSpPr>
                <p:cNvPr id="4642" name="Line 944"/>
                <p:cNvSpPr>
                  <a:spLocks noChangeShapeType="1"/>
                </p:cNvSpPr>
                <p:nvPr/>
              </p:nvSpPr>
              <p:spPr bwMode="auto">
                <a:xfrm flipV="1">
                  <a:off x="3144" y="1781"/>
                  <a:ext cx="96" cy="96"/>
                </a:xfrm>
                <a:prstGeom prst="line">
                  <a:avLst/>
                </a:prstGeom>
                <a:noFill/>
                <a:ln w="1588">
                  <a:solidFill>
                    <a:srgbClr val="8994AF"/>
                  </a:solidFill>
                  <a:miter lim="800000"/>
                  <a:headEnd/>
                  <a:tailEnd/>
                </a:ln>
              </p:spPr>
              <p:txBody>
                <a:bodyPr/>
                <a:lstStyle/>
                <a:p>
                  <a:endParaRPr lang="en-US"/>
                </a:p>
              </p:txBody>
            </p:sp>
            <p:sp>
              <p:nvSpPr>
                <p:cNvPr id="4643" name="Freeform 945"/>
                <p:cNvSpPr>
                  <a:spLocks/>
                </p:cNvSpPr>
                <p:nvPr/>
              </p:nvSpPr>
              <p:spPr bwMode="auto">
                <a:xfrm>
                  <a:off x="3109" y="1738"/>
                  <a:ext cx="115" cy="116"/>
                </a:xfrm>
                <a:custGeom>
                  <a:avLst/>
                  <a:gdLst>
                    <a:gd name="T0" fmla="*/ 19 w 115"/>
                    <a:gd name="T1" fmla="*/ 116 h 116"/>
                    <a:gd name="T2" fmla="*/ 0 w 115"/>
                    <a:gd name="T3" fmla="*/ 96 h 116"/>
                    <a:gd name="T4" fmla="*/ 97 w 115"/>
                    <a:gd name="T5" fmla="*/ 0 h 116"/>
                    <a:gd name="T6" fmla="*/ 115 w 115"/>
                    <a:gd name="T7" fmla="*/ 20 h 116"/>
                    <a:gd name="T8" fmla="*/ 19 w 115"/>
                    <a:gd name="T9" fmla="*/ 116 h 116"/>
                    <a:gd name="T10" fmla="*/ 0 60000 65536"/>
                    <a:gd name="T11" fmla="*/ 0 60000 65536"/>
                    <a:gd name="T12" fmla="*/ 0 60000 65536"/>
                    <a:gd name="T13" fmla="*/ 0 60000 65536"/>
                    <a:gd name="T14" fmla="*/ 0 60000 65536"/>
                    <a:gd name="T15" fmla="*/ 0 w 115"/>
                    <a:gd name="T16" fmla="*/ 0 h 116"/>
                    <a:gd name="T17" fmla="*/ 115 w 115"/>
                    <a:gd name="T18" fmla="*/ 116 h 116"/>
                  </a:gdLst>
                  <a:ahLst/>
                  <a:cxnLst>
                    <a:cxn ang="T10">
                      <a:pos x="T0" y="T1"/>
                    </a:cxn>
                    <a:cxn ang="T11">
                      <a:pos x="T2" y="T3"/>
                    </a:cxn>
                    <a:cxn ang="T12">
                      <a:pos x="T4" y="T5"/>
                    </a:cxn>
                    <a:cxn ang="T13">
                      <a:pos x="T6" y="T7"/>
                    </a:cxn>
                    <a:cxn ang="T14">
                      <a:pos x="T8" y="T9"/>
                    </a:cxn>
                  </a:cxnLst>
                  <a:rect l="T15" t="T16" r="T17" b="T18"/>
                  <a:pathLst>
                    <a:path w="115" h="116">
                      <a:moveTo>
                        <a:pt x="19" y="116"/>
                      </a:moveTo>
                      <a:lnTo>
                        <a:pt x="0" y="96"/>
                      </a:lnTo>
                      <a:lnTo>
                        <a:pt x="97" y="0"/>
                      </a:lnTo>
                      <a:lnTo>
                        <a:pt x="115" y="20"/>
                      </a:lnTo>
                      <a:lnTo>
                        <a:pt x="19" y="116"/>
                      </a:lnTo>
                      <a:close/>
                    </a:path>
                  </a:pathLst>
                </a:custGeom>
                <a:solidFill>
                  <a:srgbClr val="848FA9"/>
                </a:solidFill>
                <a:ln w="9525">
                  <a:noFill/>
                  <a:round/>
                  <a:headEnd/>
                  <a:tailEnd/>
                </a:ln>
              </p:spPr>
              <p:txBody>
                <a:bodyPr/>
                <a:lstStyle/>
                <a:p>
                  <a:endParaRPr lang="en-US"/>
                </a:p>
              </p:txBody>
            </p:sp>
            <p:sp>
              <p:nvSpPr>
                <p:cNvPr id="4644" name="Line 946"/>
                <p:cNvSpPr>
                  <a:spLocks noChangeShapeType="1"/>
                </p:cNvSpPr>
                <p:nvPr/>
              </p:nvSpPr>
              <p:spPr bwMode="auto">
                <a:xfrm flipV="1">
                  <a:off x="3128" y="1758"/>
                  <a:ext cx="96" cy="96"/>
                </a:xfrm>
                <a:prstGeom prst="line">
                  <a:avLst/>
                </a:prstGeom>
                <a:noFill/>
                <a:ln w="1588">
                  <a:solidFill>
                    <a:srgbClr val="848FA9"/>
                  </a:solidFill>
                  <a:miter lim="800000"/>
                  <a:headEnd/>
                  <a:tailEnd/>
                </a:ln>
              </p:spPr>
              <p:txBody>
                <a:bodyPr/>
                <a:lstStyle/>
                <a:p>
                  <a:endParaRPr lang="en-US"/>
                </a:p>
              </p:txBody>
            </p:sp>
            <p:sp>
              <p:nvSpPr>
                <p:cNvPr id="4645" name="Freeform 947"/>
                <p:cNvSpPr>
                  <a:spLocks/>
                </p:cNvSpPr>
                <p:nvPr/>
              </p:nvSpPr>
              <p:spPr bwMode="auto">
                <a:xfrm>
                  <a:off x="3090" y="1725"/>
                  <a:ext cx="116" cy="109"/>
                </a:xfrm>
                <a:custGeom>
                  <a:avLst/>
                  <a:gdLst>
                    <a:gd name="T0" fmla="*/ 19 w 116"/>
                    <a:gd name="T1" fmla="*/ 109 h 109"/>
                    <a:gd name="T2" fmla="*/ 0 w 116"/>
                    <a:gd name="T3" fmla="*/ 96 h 109"/>
                    <a:gd name="T4" fmla="*/ 97 w 116"/>
                    <a:gd name="T5" fmla="*/ 0 h 109"/>
                    <a:gd name="T6" fmla="*/ 116 w 116"/>
                    <a:gd name="T7" fmla="*/ 13 h 109"/>
                    <a:gd name="T8" fmla="*/ 19 w 116"/>
                    <a:gd name="T9" fmla="*/ 109 h 109"/>
                    <a:gd name="T10" fmla="*/ 0 60000 65536"/>
                    <a:gd name="T11" fmla="*/ 0 60000 65536"/>
                    <a:gd name="T12" fmla="*/ 0 60000 65536"/>
                    <a:gd name="T13" fmla="*/ 0 60000 65536"/>
                    <a:gd name="T14" fmla="*/ 0 60000 65536"/>
                    <a:gd name="T15" fmla="*/ 0 w 116"/>
                    <a:gd name="T16" fmla="*/ 0 h 109"/>
                    <a:gd name="T17" fmla="*/ 116 w 116"/>
                    <a:gd name="T18" fmla="*/ 109 h 109"/>
                  </a:gdLst>
                  <a:ahLst/>
                  <a:cxnLst>
                    <a:cxn ang="T10">
                      <a:pos x="T0" y="T1"/>
                    </a:cxn>
                    <a:cxn ang="T11">
                      <a:pos x="T2" y="T3"/>
                    </a:cxn>
                    <a:cxn ang="T12">
                      <a:pos x="T4" y="T5"/>
                    </a:cxn>
                    <a:cxn ang="T13">
                      <a:pos x="T6" y="T7"/>
                    </a:cxn>
                    <a:cxn ang="T14">
                      <a:pos x="T8" y="T9"/>
                    </a:cxn>
                  </a:cxnLst>
                  <a:rect l="T15" t="T16" r="T17" b="T18"/>
                  <a:pathLst>
                    <a:path w="116" h="109">
                      <a:moveTo>
                        <a:pt x="19" y="109"/>
                      </a:moveTo>
                      <a:lnTo>
                        <a:pt x="0" y="96"/>
                      </a:lnTo>
                      <a:lnTo>
                        <a:pt x="97" y="0"/>
                      </a:lnTo>
                      <a:lnTo>
                        <a:pt x="116" y="13"/>
                      </a:lnTo>
                      <a:lnTo>
                        <a:pt x="19" y="109"/>
                      </a:lnTo>
                      <a:close/>
                    </a:path>
                  </a:pathLst>
                </a:custGeom>
                <a:solidFill>
                  <a:srgbClr val="7E87A1"/>
                </a:solidFill>
                <a:ln w="9525">
                  <a:noFill/>
                  <a:round/>
                  <a:headEnd/>
                  <a:tailEnd/>
                </a:ln>
              </p:spPr>
              <p:txBody>
                <a:bodyPr/>
                <a:lstStyle/>
                <a:p>
                  <a:endParaRPr lang="en-US"/>
                </a:p>
              </p:txBody>
            </p:sp>
            <p:sp>
              <p:nvSpPr>
                <p:cNvPr id="4646" name="Line 948"/>
                <p:cNvSpPr>
                  <a:spLocks noChangeShapeType="1"/>
                </p:cNvSpPr>
                <p:nvPr/>
              </p:nvSpPr>
              <p:spPr bwMode="auto">
                <a:xfrm flipV="1">
                  <a:off x="3109" y="1738"/>
                  <a:ext cx="97" cy="96"/>
                </a:xfrm>
                <a:prstGeom prst="line">
                  <a:avLst/>
                </a:prstGeom>
                <a:noFill/>
                <a:ln w="1588">
                  <a:solidFill>
                    <a:srgbClr val="7E87A1"/>
                  </a:solidFill>
                  <a:miter lim="800000"/>
                  <a:headEnd/>
                  <a:tailEnd/>
                </a:ln>
              </p:spPr>
              <p:txBody>
                <a:bodyPr/>
                <a:lstStyle/>
                <a:p>
                  <a:endParaRPr lang="en-US"/>
                </a:p>
              </p:txBody>
            </p:sp>
            <p:sp>
              <p:nvSpPr>
                <p:cNvPr id="4647" name="Freeform 949"/>
                <p:cNvSpPr>
                  <a:spLocks/>
                </p:cNvSpPr>
                <p:nvPr/>
              </p:nvSpPr>
              <p:spPr bwMode="auto">
                <a:xfrm>
                  <a:off x="3072" y="1716"/>
                  <a:ext cx="115" cy="105"/>
                </a:xfrm>
                <a:custGeom>
                  <a:avLst/>
                  <a:gdLst>
                    <a:gd name="T0" fmla="*/ 18 w 115"/>
                    <a:gd name="T1" fmla="*/ 105 h 105"/>
                    <a:gd name="T2" fmla="*/ 0 w 115"/>
                    <a:gd name="T3" fmla="*/ 97 h 105"/>
                    <a:gd name="T4" fmla="*/ 96 w 115"/>
                    <a:gd name="T5" fmla="*/ 0 h 105"/>
                    <a:gd name="T6" fmla="*/ 115 w 115"/>
                    <a:gd name="T7" fmla="*/ 9 h 105"/>
                    <a:gd name="T8" fmla="*/ 18 w 115"/>
                    <a:gd name="T9" fmla="*/ 105 h 105"/>
                    <a:gd name="T10" fmla="*/ 0 60000 65536"/>
                    <a:gd name="T11" fmla="*/ 0 60000 65536"/>
                    <a:gd name="T12" fmla="*/ 0 60000 65536"/>
                    <a:gd name="T13" fmla="*/ 0 60000 65536"/>
                    <a:gd name="T14" fmla="*/ 0 60000 65536"/>
                    <a:gd name="T15" fmla="*/ 0 w 115"/>
                    <a:gd name="T16" fmla="*/ 0 h 105"/>
                    <a:gd name="T17" fmla="*/ 115 w 115"/>
                    <a:gd name="T18" fmla="*/ 105 h 105"/>
                  </a:gdLst>
                  <a:ahLst/>
                  <a:cxnLst>
                    <a:cxn ang="T10">
                      <a:pos x="T0" y="T1"/>
                    </a:cxn>
                    <a:cxn ang="T11">
                      <a:pos x="T2" y="T3"/>
                    </a:cxn>
                    <a:cxn ang="T12">
                      <a:pos x="T4" y="T5"/>
                    </a:cxn>
                    <a:cxn ang="T13">
                      <a:pos x="T6" y="T7"/>
                    </a:cxn>
                    <a:cxn ang="T14">
                      <a:pos x="T8" y="T9"/>
                    </a:cxn>
                  </a:cxnLst>
                  <a:rect l="T15" t="T16" r="T17" b="T18"/>
                  <a:pathLst>
                    <a:path w="115" h="105">
                      <a:moveTo>
                        <a:pt x="18" y="105"/>
                      </a:moveTo>
                      <a:lnTo>
                        <a:pt x="0" y="97"/>
                      </a:lnTo>
                      <a:lnTo>
                        <a:pt x="96" y="0"/>
                      </a:lnTo>
                      <a:lnTo>
                        <a:pt x="115" y="9"/>
                      </a:lnTo>
                      <a:lnTo>
                        <a:pt x="18" y="105"/>
                      </a:lnTo>
                      <a:close/>
                    </a:path>
                  </a:pathLst>
                </a:custGeom>
                <a:solidFill>
                  <a:srgbClr val="757E95"/>
                </a:solidFill>
                <a:ln w="9525">
                  <a:noFill/>
                  <a:round/>
                  <a:headEnd/>
                  <a:tailEnd/>
                </a:ln>
              </p:spPr>
              <p:txBody>
                <a:bodyPr/>
                <a:lstStyle/>
                <a:p>
                  <a:endParaRPr lang="en-US"/>
                </a:p>
              </p:txBody>
            </p:sp>
            <p:sp>
              <p:nvSpPr>
                <p:cNvPr id="4648" name="Line 950"/>
                <p:cNvSpPr>
                  <a:spLocks noChangeShapeType="1"/>
                </p:cNvSpPr>
                <p:nvPr/>
              </p:nvSpPr>
              <p:spPr bwMode="auto">
                <a:xfrm flipV="1">
                  <a:off x="3090" y="1725"/>
                  <a:ext cx="97" cy="96"/>
                </a:xfrm>
                <a:prstGeom prst="line">
                  <a:avLst/>
                </a:prstGeom>
                <a:noFill/>
                <a:ln w="1588">
                  <a:solidFill>
                    <a:srgbClr val="757E95"/>
                  </a:solidFill>
                  <a:miter lim="800000"/>
                  <a:headEnd/>
                  <a:tailEnd/>
                </a:ln>
              </p:spPr>
              <p:txBody>
                <a:bodyPr/>
                <a:lstStyle/>
                <a:p>
                  <a:endParaRPr lang="en-US"/>
                </a:p>
              </p:txBody>
            </p:sp>
            <p:sp>
              <p:nvSpPr>
                <p:cNvPr id="4649" name="Freeform 951"/>
                <p:cNvSpPr>
                  <a:spLocks/>
                </p:cNvSpPr>
                <p:nvPr/>
              </p:nvSpPr>
              <p:spPr bwMode="auto">
                <a:xfrm>
                  <a:off x="3052" y="1713"/>
                  <a:ext cx="116" cy="100"/>
                </a:xfrm>
                <a:custGeom>
                  <a:avLst/>
                  <a:gdLst>
                    <a:gd name="T0" fmla="*/ 20 w 116"/>
                    <a:gd name="T1" fmla="*/ 100 h 100"/>
                    <a:gd name="T2" fmla="*/ 0 w 116"/>
                    <a:gd name="T3" fmla="*/ 96 h 100"/>
                    <a:gd name="T4" fmla="*/ 97 w 116"/>
                    <a:gd name="T5" fmla="*/ 0 h 100"/>
                    <a:gd name="T6" fmla="*/ 116 w 116"/>
                    <a:gd name="T7" fmla="*/ 3 h 100"/>
                    <a:gd name="T8" fmla="*/ 20 w 116"/>
                    <a:gd name="T9" fmla="*/ 100 h 100"/>
                    <a:gd name="T10" fmla="*/ 0 60000 65536"/>
                    <a:gd name="T11" fmla="*/ 0 60000 65536"/>
                    <a:gd name="T12" fmla="*/ 0 60000 65536"/>
                    <a:gd name="T13" fmla="*/ 0 60000 65536"/>
                    <a:gd name="T14" fmla="*/ 0 60000 65536"/>
                    <a:gd name="T15" fmla="*/ 0 w 116"/>
                    <a:gd name="T16" fmla="*/ 0 h 100"/>
                    <a:gd name="T17" fmla="*/ 116 w 116"/>
                    <a:gd name="T18" fmla="*/ 100 h 100"/>
                  </a:gdLst>
                  <a:ahLst/>
                  <a:cxnLst>
                    <a:cxn ang="T10">
                      <a:pos x="T0" y="T1"/>
                    </a:cxn>
                    <a:cxn ang="T11">
                      <a:pos x="T2" y="T3"/>
                    </a:cxn>
                    <a:cxn ang="T12">
                      <a:pos x="T4" y="T5"/>
                    </a:cxn>
                    <a:cxn ang="T13">
                      <a:pos x="T6" y="T7"/>
                    </a:cxn>
                    <a:cxn ang="T14">
                      <a:pos x="T8" y="T9"/>
                    </a:cxn>
                  </a:cxnLst>
                  <a:rect l="T15" t="T16" r="T17" b="T18"/>
                  <a:pathLst>
                    <a:path w="116" h="100">
                      <a:moveTo>
                        <a:pt x="20" y="100"/>
                      </a:moveTo>
                      <a:lnTo>
                        <a:pt x="0" y="96"/>
                      </a:lnTo>
                      <a:lnTo>
                        <a:pt x="97" y="0"/>
                      </a:lnTo>
                      <a:lnTo>
                        <a:pt x="116" y="3"/>
                      </a:lnTo>
                      <a:lnTo>
                        <a:pt x="20" y="100"/>
                      </a:lnTo>
                      <a:close/>
                    </a:path>
                  </a:pathLst>
                </a:custGeom>
                <a:solidFill>
                  <a:srgbClr val="6B7389"/>
                </a:solidFill>
                <a:ln w="9525">
                  <a:noFill/>
                  <a:round/>
                  <a:headEnd/>
                  <a:tailEnd/>
                </a:ln>
              </p:spPr>
              <p:txBody>
                <a:bodyPr/>
                <a:lstStyle/>
                <a:p>
                  <a:endParaRPr lang="en-US"/>
                </a:p>
              </p:txBody>
            </p:sp>
            <p:sp>
              <p:nvSpPr>
                <p:cNvPr id="4650" name="Line 952"/>
                <p:cNvSpPr>
                  <a:spLocks noChangeShapeType="1"/>
                </p:cNvSpPr>
                <p:nvPr/>
              </p:nvSpPr>
              <p:spPr bwMode="auto">
                <a:xfrm flipV="1">
                  <a:off x="3072" y="1716"/>
                  <a:ext cx="96" cy="97"/>
                </a:xfrm>
                <a:prstGeom prst="line">
                  <a:avLst/>
                </a:prstGeom>
                <a:noFill/>
                <a:ln w="1588">
                  <a:solidFill>
                    <a:srgbClr val="6B7389"/>
                  </a:solidFill>
                  <a:miter lim="800000"/>
                  <a:headEnd/>
                  <a:tailEnd/>
                </a:ln>
              </p:spPr>
              <p:txBody>
                <a:bodyPr/>
                <a:lstStyle/>
                <a:p>
                  <a:endParaRPr lang="en-US"/>
                </a:p>
              </p:txBody>
            </p:sp>
            <p:sp>
              <p:nvSpPr>
                <p:cNvPr id="4651" name="Freeform 953"/>
                <p:cNvSpPr>
                  <a:spLocks/>
                </p:cNvSpPr>
                <p:nvPr/>
              </p:nvSpPr>
              <p:spPr bwMode="auto">
                <a:xfrm>
                  <a:off x="3034" y="1713"/>
                  <a:ext cx="115" cy="97"/>
                </a:xfrm>
                <a:custGeom>
                  <a:avLst/>
                  <a:gdLst>
                    <a:gd name="T0" fmla="*/ 18 w 115"/>
                    <a:gd name="T1" fmla="*/ 96 h 97"/>
                    <a:gd name="T2" fmla="*/ 0 w 115"/>
                    <a:gd name="T3" fmla="*/ 97 h 97"/>
                    <a:gd name="T4" fmla="*/ 96 w 115"/>
                    <a:gd name="T5" fmla="*/ 1 h 97"/>
                    <a:gd name="T6" fmla="*/ 115 w 115"/>
                    <a:gd name="T7" fmla="*/ 0 h 97"/>
                    <a:gd name="T8" fmla="*/ 18 w 115"/>
                    <a:gd name="T9" fmla="*/ 96 h 97"/>
                    <a:gd name="T10" fmla="*/ 0 60000 65536"/>
                    <a:gd name="T11" fmla="*/ 0 60000 65536"/>
                    <a:gd name="T12" fmla="*/ 0 60000 65536"/>
                    <a:gd name="T13" fmla="*/ 0 60000 65536"/>
                    <a:gd name="T14" fmla="*/ 0 60000 65536"/>
                    <a:gd name="T15" fmla="*/ 0 w 115"/>
                    <a:gd name="T16" fmla="*/ 0 h 97"/>
                    <a:gd name="T17" fmla="*/ 115 w 115"/>
                    <a:gd name="T18" fmla="*/ 97 h 97"/>
                  </a:gdLst>
                  <a:ahLst/>
                  <a:cxnLst>
                    <a:cxn ang="T10">
                      <a:pos x="T0" y="T1"/>
                    </a:cxn>
                    <a:cxn ang="T11">
                      <a:pos x="T2" y="T3"/>
                    </a:cxn>
                    <a:cxn ang="T12">
                      <a:pos x="T4" y="T5"/>
                    </a:cxn>
                    <a:cxn ang="T13">
                      <a:pos x="T6" y="T7"/>
                    </a:cxn>
                    <a:cxn ang="T14">
                      <a:pos x="T8" y="T9"/>
                    </a:cxn>
                  </a:cxnLst>
                  <a:rect l="T15" t="T16" r="T17" b="T18"/>
                  <a:pathLst>
                    <a:path w="115" h="97">
                      <a:moveTo>
                        <a:pt x="18" y="96"/>
                      </a:moveTo>
                      <a:lnTo>
                        <a:pt x="0" y="97"/>
                      </a:lnTo>
                      <a:lnTo>
                        <a:pt x="96" y="1"/>
                      </a:lnTo>
                      <a:lnTo>
                        <a:pt x="115" y="0"/>
                      </a:lnTo>
                      <a:lnTo>
                        <a:pt x="18" y="96"/>
                      </a:lnTo>
                      <a:close/>
                    </a:path>
                  </a:pathLst>
                </a:custGeom>
                <a:solidFill>
                  <a:srgbClr val="646C80"/>
                </a:solidFill>
                <a:ln w="9525">
                  <a:noFill/>
                  <a:round/>
                  <a:headEnd/>
                  <a:tailEnd/>
                </a:ln>
              </p:spPr>
              <p:txBody>
                <a:bodyPr/>
                <a:lstStyle/>
                <a:p>
                  <a:endParaRPr lang="en-US"/>
                </a:p>
              </p:txBody>
            </p:sp>
            <p:sp>
              <p:nvSpPr>
                <p:cNvPr id="4652" name="Line 954"/>
                <p:cNvSpPr>
                  <a:spLocks noChangeShapeType="1"/>
                </p:cNvSpPr>
                <p:nvPr/>
              </p:nvSpPr>
              <p:spPr bwMode="auto">
                <a:xfrm flipV="1">
                  <a:off x="3052" y="1713"/>
                  <a:ext cx="97" cy="96"/>
                </a:xfrm>
                <a:prstGeom prst="line">
                  <a:avLst/>
                </a:prstGeom>
                <a:noFill/>
                <a:ln w="1588">
                  <a:solidFill>
                    <a:srgbClr val="646C80"/>
                  </a:solidFill>
                  <a:miter lim="800000"/>
                  <a:headEnd/>
                  <a:tailEnd/>
                </a:ln>
              </p:spPr>
              <p:txBody>
                <a:bodyPr/>
                <a:lstStyle/>
                <a:p>
                  <a:endParaRPr lang="en-US"/>
                </a:p>
              </p:txBody>
            </p:sp>
            <p:sp>
              <p:nvSpPr>
                <p:cNvPr id="4653" name="Freeform 955"/>
                <p:cNvSpPr>
                  <a:spLocks/>
                </p:cNvSpPr>
                <p:nvPr/>
              </p:nvSpPr>
              <p:spPr bwMode="auto">
                <a:xfrm>
                  <a:off x="3015" y="1714"/>
                  <a:ext cx="115" cy="100"/>
                </a:xfrm>
                <a:custGeom>
                  <a:avLst/>
                  <a:gdLst>
                    <a:gd name="T0" fmla="*/ 19 w 115"/>
                    <a:gd name="T1" fmla="*/ 96 h 100"/>
                    <a:gd name="T2" fmla="*/ 0 w 115"/>
                    <a:gd name="T3" fmla="*/ 100 h 100"/>
                    <a:gd name="T4" fmla="*/ 97 w 115"/>
                    <a:gd name="T5" fmla="*/ 4 h 100"/>
                    <a:gd name="T6" fmla="*/ 115 w 115"/>
                    <a:gd name="T7" fmla="*/ 0 h 100"/>
                    <a:gd name="T8" fmla="*/ 19 w 115"/>
                    <a:gd name="T9" fmla="*/ 96 h 100"/>
                    <a:gd name="T10" fmla="*/ 0 60000 65536"/>
                    <a:gd name="T11" fmla="*/ 0 60000 65536"/>
                    <a:gd name="T12" fmla="*/ 0 60000 65536"/>
                    <a:gd name="T13" fmla="*/ 0 60000 65536"/>
                    <a:gd name="T14" fmla="*/ 0 60000 65536"/>
                    <a:gd name="T15" fmla="*/ 0 w 115"/>
                    <a:gd name="T16" fmla="*/ 0 h 100"/>
                    <a:gd name="T17" fmla="*/ 115 w 115"/>
                    <a:gd name="T18" fmla="*/ 100 h 100"/>
                  </a:gdLst>
                  <a:ahLst/>
                  <a:cxnLst>
                    <a:cxn ang="T10">
                      <a:pos x="T0" y="T1"/>
                    </a:cxn>
                    <a:cxn ang="T11">
                      <a:pos x="T2" y="T3"/>
                    </a:cxn>
                    <a:cxn ang="T12">
                      <a:pos x="T4" y="T5"/>
                    </a:cxn>
                    <a:cxn ang="T13">
                      <a:pos x="T6" y="T7"/>
                    </a:cxn>
                    <a:cxn ang="T14">
                      <a:pos x="T8" y="T9"/>
                    </a:cxn>
                  </a:cxnLst>
                  <a:rect l="T15" t="T16" r="T17" b="T18"/>
                  <a:pathLst>
                    <a:path w="115" h="100">
                      <a:moveTo>
                        <a:pt x="19" y="96"/>
                      </a:moveTo>
                      <a:lnTo>
                        <a:pt x="0" y="100"/>
                      </a:lnTo>
                      <a:lnTo>
                        <a:pt x="97" y="4"/>
                      </a:lnTo>
                      <a:lnTo>
                        <a:pt x="115" y="0"/>
                      </a:lnTo>
                      <a:lnTo>
                        <a:pt x="19" y="96"/>
                      </a:lnTo>
                      <a:close/>
                    </a:path>
                  </a:pathLst>
                </a:custGeom>
                <a:solidFill>
                  <a:srgbClr val="6C758B"/>
                </a:solidFill>
                <a:ln w="9525">
                  <a:noFill/>
                  <a:round/>
                  <a:headEnd/>
                  <a:tailEnd/>
                </a:ln>
              </p:spPr>
              <p:txBody>
                <a:bodyPr/>
                <a:lstStyle/>
                <a:p>
                  <a:endParaRPr lang="en-US"/>
                </a:p>
              </p:txBody>
            </p:sp>
            <p:sp>
              <p:nvSpPr>
                <p:cNvPr id="4654" name="Line 956"/>
                <p:cNvSpPr>
                  <a:spLocks noChangeShapeType="1"/>
                </p:cNvSpPr>
                <p:nvPr/>
              </p:nvSpPr>
              <p:spPr bwMode="auto">
                <a:xfrm flipV="1">
                  <a:off x="3034" y="1714"/>
                  <a:ext cx="96" cy="96"/>
                </a:xfrm>
                <a:prstGeom prst="line">
                  <a:avLst/>
                </a:prstGeom>
                <a:noFill/>
                <a:ln w="1588">
                  <a:solidFill>
                    <a:srgbClr val="6C758B"/>
                  </a:solidFill>
                  <a:miter lim="800000"/>
                  <a:headEnd/>
                  <a:tailEnd/>
                </a:ln>
              </p:spPr>
              <p:txBody>
                <a:bodyPr/>
                <a:lstStyle/>
                <a:p>
                  <a:endParaRPr lang="en-US"/>
                </a:p>
              </p:txBody>
            </p:sp>
            <p:sp>
              <p:nvSpPr>
                <p:cNvPr id="4655" name="Freeform 957"/>
                <p:cNvSpPr>
                  <a:spLocks/>
                </p:cNvSpPr>
                <p:nvPr/>
              </p:nvSpPr>
              <p:spPr bwMode="auto">
                <a:xfrm>
                  <a:off x="2998" y="1718"/>
                  <a:ext cx="114" cy="104"/>
                </a:xfrm>
                <a:custGeom>
                  <a:avLst/>
                  <a:gdLst>
                    <a:gd name="T0" fmla="*/ 17 w 114"/>
                    <a:gd name="T1" fmla="*/ 96 h 104"/>
                    <a:gd name="T2" fmla="*/ 0 w 114"/>
                    <a:gd name="T3" fmla="*/ 104 h 104"/>
                    <a:gd name="T4" fmla="*/ 96 w 114"/>
                    <a:gd name="T5" fmla="*/ 7 h 104"/>
                    <a:gd name="T6" fmla="*/ 114 w 114"/>
                    <a:gd name="T7" fmla="*/ 0 h 104"/>
                    <a:gd name="T8" fmla="*/ 17 w 114"/>
                    <a:gd name="T9" fmla="*/ 96 h 104"/>
                    <a:gd name="T10" fmla="*/ 0 60000 65536"/>
                    <a:gd name="T11" fmla="*/ 0 60000 65536"/>
                    <a:gd name="T12" fmla="*/ 0 60000 65536"/>
                    <a:gd name="T13" fmla="*/ 0 60000 65536"/>
                    <a:gd name="T14" fmla="*/ 0 60000 65536"/>
                    <a:gd name="T15" fmla="*/ 0 w 114"/>
                    <a:gd name="T16" fmla="*/ 0 h 104"/>
                    <a:gd name="T17" fmla="*/ 114 w 114"/>
                    <a:gd name="T18" fmla="*/ 104 h 104"/>
                  </a:gdLst>
                  <a:ahLst/>
                  <a:cxnLst>
                    <a:cxn ang="T10">
                      <a:pos x="T0" y="T1"/>
                    </a:cxn>
                    <a:cxn ang="T11">
                      <a:pos x="T2" y="T3"/>
                    </a:cxn>
                    <a:cxn ang="T12">
                      <a:pos x="T4" y="T5"/>
                    </a:cxn>
                    <a:cxn ang="T13">
                      <a:pos x="T6" y="T7"/>
                    </a:cxn>
                    <a:cxn ang="T14">
                      <a:pos x="T8" y="T9"/>
                    </a:cxn>
                  </a:cxnLst>
                  <a:rect l="T15" t="T16" r="T17" b="T18"/>
                  <a:pathLst>
                    <a:path w="114" h="104">
                      <a:moveTo>
                        <a:pt x="17" y="96"/>
                      </a:moveTo>
                      <a:lnTo>
                        <a:pt x="0" y="104"/>
                      </a:lnTo>
                      <a:lnTo>
                        <a:pt x="96" y="7"/>
                      </a:lnTo>
                      <a:lnTo>
                        <a:pt x="114" y="0"/>
                      </a:lnTo>
                      <a:lnTo>
                        <a:pt x="17" y="96"/>
                      </a:lnTo>
                      <a:close/>
                    </a:path>
                  </a:pathLst>
                </a:custGeom>
                <a:solidFill>
                  <a:srgbClr val="747D95"/>
                </a:solidFill>
                <a:ln w="9525">
                  <a:noFill/>
                  <a:round/>
                  <a:headEnd/>
                  <a:tailEnd/>
                </a:ln>
              </p:spPr>
              <p:txBody>
                <a:bodyPr/>
                <a:lstStyle/>
                <a:p>
                  <a:endParaRPr lang="en-US"/>
                </a:p>
              </p:txBody>
            </p:sp>
            <p:sp>
              <p:nvSpPr>
                <p:cNvPr id="4656" name="Line 958"/>
                <p:cNvSpPr>
                  <a:spLocks noChangeShapeType="1"/>
                </p:cNvSpPr>
                <p:nvPr/>
              </p:nvSpPr>
              <p:spPr bwMode="auto">
                <a:xfrm flipV="1">
                  <a:off x="3015" y="1718"/>
                  <a:ext cx="97" cy="96"/>
                </a:xfrm>
                <a:prstGeom prst="line">
                  <a:avLst/>
                </a:prstGeom>
                <a:noFill/>
                <a:ln w="1588">
                  <a:solidFill>
                    <a:srgbClr val="747D95"/>
                  </a:solidFill>
                  <a:miter lim="800000"/>
                  <a:headEnd/>
                  <a:tailEnd/>
                </a:ln>
              </p:spPr>
              <p:txBody>
                <a:bodyPr/>
                <a:lstStyle/>
                <a:p>
                  <a:endParaRPr lang="en-US"/>
                </a:p>
              </p:txBody>
            </p:sp>
            <p:sp>
              <p:nvSpPr>
                <p:cNvPr id="4657" name="Freeform 959"/>
                <p:cNvSpPr>
                  <a:spLocks/>
                </p:cNvSpPr>
                <p:nvPr/>
              </p:nvSpPr>
              <p:spPr bwMode="auto">
                <a:xfrm>
                  <a:off x="2980" y="1725"/>
                  <a:ext cx="114" cy="106"/>
                </a:xfrm>
                <a:custGeom>
                  <a:avLst/>
                  <a:gdLst>
                    <a:gd name="T0" fmla="*/ 18 w 114"/>
                    <a:gd name="T1" fmla="*/ 97 h 106"/>
                    <a:gd name="T2" fmla="*/ 0 w 114"/>
                    <a:gd name="T3" fmla="*/ 106 h 106"/>
                    <a:gd name="T4" fmla="*/ 97 w 114"/>
                    <a:gd name="T5" fmla="*/ 10 h 106"/>
                    <a:gd name="T6" fmla="*/ 114 w 114"/>
                    <a:gd name="T7" fmla="*/ 0 h 106"/>
                    <a:gd name="T8" fmla="*/ 18 w 114"/>
                    <a:gd name="T9" fmla="*/ 97 h 106"/>
                    <a:gd name="T10" fmla="*/ 0 60000 65536"/>
                    <a:gd name="T11" fmla="*/ 0 60000 65536"/>
                    <a:gd name="T12" fmla="*/ 0 60000 65536"/>
                    <a:gd name="T13" fmla="*/ 0 60000 65536"/>
                    <a:gd name="T14" fmla="*/ 0 60000 65536"/>
                    <a:gd name="T15" fmla="*/ 0 w 114"/>
                    <a:gd name="T16" fmla="*/ 0 h 106"/>
                    <a:gd name="T17" fmla="*/ 114 w 114"/>
                    <a:gd name="T18" fmla="*/ 106 h 106"/>
                  </a:gdLst>
                  <a:ahLst/>
                  <a:cxnLst>
                    <a:cxn ang="T10">
                      <a:pos x="T0" y="T1"/>
                    </a:cxn>
                    <a:cxn ang="T11">
                      <a:pos x="T2" y="T3"/>
                    </a:cxn>
                    <a:cxn ang="T12">
                      <a:pos x="T4" y="T5"/>
                    </a:cxn>
                    <a:cxn ang="T13">
                      <a:pos x="T6" y="T7"/>
                    </a:cxn>
                    <a:cxn ang="T14">
                      <a:pos x="T8" y="T9"/>
                    </a:cxn>
                  </a:cxnLst>
                  <a:rect l="T15" t="T16" r="T17" b="T18"/>
                  <a:pathLst>
                    <a:path w="114" h="106">
                      <a:moveTo>
                        <a:pt x="18" y="97"/>
                      </a:moveTo>
                      <a:lnTo>
                        <a:pt x="0" y="106"/>
                      </a:lnTo>
                      <a:lnTo>
                        <a:pt x="97" y="10"/>
                      </a:lnTo>
                      <a:lnTo>
                        <a:pt x="114" y="0"/>
                      </a:lnTo>
                      <a:lnTo>
                        <a:pt x="18" y="97"/>
                      </a:lnTo>
                      <a:close/>
                    </a:path>
                  </a:pathLst>
                </a:custGeom>
                <a:solidFill>
                  <a:srgbClr val="79829A"/>
                </a:solidFill>
                <a:ln w="9525">
                  <a:noFill/>
                  <a:round/>
                  <a:headEnd/>
                  <a:tailEnd/>
                </a:ln>
              </p:spPr>
              <p:txBody>
                <a:bodyPr/>
                <a:lstStyle/>
                <a:p>
                  <a:endParaRPr lang="en-US"/>
                </a:p>
              </p:txBody>
            </p:sp>
            <p:sp>
              <p:nvSpPr>
                <p:cNvPr id="4658" name="Line 960"/>
                <p:cNvSpPr>
                  <a:spLocks noChangeShapeType="1"/>
                </p:cNvSpPr>
                <p:nvPr/>
              </p:nvSpPr>
              <p:spPr bwMode="auto">
                <a:xfrm flipV="1">
                  <a:off x="2998" y="1725"/>
                  <a:ext cx="96" cy="97"/>
                </a:xfrm>
                <a:prstGeom prst="line">
                  <a:avLst/>
                </a:prstGeom>
                <a:noFill/>
                <a:ln w="1588">
                  <a:solidFill>
                    <a:srgbClr val="79829A"/>
                  </a:solidFill>
                  <a:miter lim="800000"/>
                  <a:headEnd/>
                  <a:tailEnd/>
                </a:ln>
              </p:spPr>
              <p:txBody>
                <a:bodyPr/>
                <a:lstStyle/>
                <a:p>
                  <a:endParaRPr lang="en-US"/>
                </a:p>
              </p:txBody>
            </p:sp>
            <p:sp>
              <p:nvSpPr>
                <p:cNvPr id="4659" name="Freeform 961"/>
                <p:cNvSpPr>
                  <a:spLocks/>
                </p:cNvSpPr>
                <p:nvPr/>
              </p:nvSpPr>
              <p:spPr bwMode="auto">
                <a:xfrm>
                  <a:off x="2964" y="1735"/>
                  <a:ext cx="113" cy="108"/>
                </a:xfrm>
                <a:custGeom>
                  <a:avLst/>
                  <a:gdLst>
                    <a:gd name="T0" fmla="*/ 16 w 113"/>
                    <a:gd name="T1" fmla="*/ 96 h 108"/>
                    <a:gd name="T2" fmla="*/ 0 w 113"/>
                    <a:gd name="T3" fmla="*/ 108 h 108"/>
                    <a:gd name="T4" fmla="*/ 96 w 113"/>
                    <a:gd name="T5" fmla="*/ 12 h 108"/>
                    <a:gd name="T6" fmla="*/ 113 w 113"/>
                    <a:gd name="T7" fmla="*/ 0 h 108"/>
                    <a:gd name="T8" fmla="*/ 16 w 113"/>
                    <a:gd name="T9" fmla="*/ 96 h 108"/>
                    <a:gd name="T10" fmla="*/ 0 60000 65536"/>
                    <a:gd name="T11" fmla="*/ 0 60000 65536"/>
                    <a:gd name="T12" fmla="*/ 0 60000 65536"/>
                    <a:gd name="T13" fmla="*/ 0 60000 65536"/>
                    <a:gd name="T14" fmla="*/ 0 60000 65536"/>
                    <a:gd name="T15" fmla="*/ 0 w 113"/>
                    <a:gd name="T16" fmla="*/ 0 h 108"/>
                    <a:gd name="T17" fmla="*/ 113 w 113"/>
                    <a:gd name="T18" fmla="*/ 108 h 108"/>
                  </a:gdLst>
                  <a:ahLst/>
                  <a:cxnLst>
                    <a:cxn ang="T10">
                      <a:pos x="T0" y="T1"/>
                    </a:cxn>
                    <a:cxn ang="T11">
                      <a:pos x="T2" y="T3"/>
                    </a:cxn>
                    <a:cxn ang="T12">
                      <a:pos x="T4" y="T5"/>
                    </a:cxn>
                    <a:cxn ang="T13">
                      <a:pos x="T6" y="T7"/>
                    </a:cxn>
                    <a:cxn ang="T14">
                      <a:pos x="T8" y="T9"/>
                    </a:cxn>
                  </a:cxnLst>
                  <a:rect l="T15" t="T16" r="T17" b="T18"/>
                  <a:pathLst>
                    <a:path w="113" h="108">
                      <a:moveTo>
                        <a:pt x="16" y="96"/>
                      </a:moveTo>
                      <a:lnTo>
                        <a:pt x="0" y="108"/>
                      </a:lnTo>
                      <a:lnTo>
                        <a:pt x="96" y="12"/>
                      </a:lnTo>
                      <a:lnTo>
                        <a:pt x="113" y="0"/>
                      </a:lnTo>
                      <a:lnTo>
                        <a:pt x="16" y="96"/>
                      </a:lnTo>
                      <a:close/>
                    </a:path>
                  </a:pathLst>
                </a:custGeom>
                <a:solidFill>
                  <a:srgbClr val="7D87A0"/>
                </a:solidFill>
                <a:ln w="9525">
                  <a:noFill/>
                  <a:round/>
                  <a:headEnd/>
                  <a:tailEnd/>
                </a:ln>
              </p:spPr>
              <p:txBody>
                <a:bodyPr/>
                <a:lstStyle/>
                <a:p>
                  <a:endParaRPr lang="en-US"/>
                </a:p>
              </p:txBody>
            </p:sp>
            <p:sp>
              <p:nvSpPr>
                <p:cNvPr id="4660" name="Line 962"/>
                <p:cNvSpPr>
                  <a:spLocks noChangeShapeType="1"/>
                </p:cNvSpPr>
                <p:nvPr/>
              </p:nvSpPr>
              <p:spPr bwMode="auto">
                <a:xfrm flipV="1">
                  <a:off x="2980" y="1735"/>
                  <a:ext cx="97" cy="96"/>
                </a:xfrm>
                <a:prstGeom prst="line">
                  <a:avLst/>
                </a:prstGeom>
                <a:noFill/>
                <a:ln w="1588">
                  <a:solidFill>
                    <a:srgbClr val="7D87A0"/>
                  </a:solidFill>
                  <a:miter lim="800000"/>
                  <a:headEnd/>
                  <a:tailEnd/>
                </a:ln>
              </p:spPr>
              <p:txBody>
                <a:bodyPr/>
                <a:lstStyle/>
                <a:p>
                  <a:endParaRPr lang="en-US"/>
                </a:p>
              </p:txBody>
            </p:sp>
            <p:sp>
              <p:nvSpPr>
                <p:cNvPr id="4661" name="Freeform 963"/>
                <p:cNvSpPr>
                  <a:spLocks/>
                </p:cNvSpPr>
                <p:nvPr/>
              </p:nvSpPr>
              <p:spPr bwMode="auto">
                <a:xfrm>
                  <a:off x="2948" y="1747"/>
                  <a:ext cx="112" cy="108"/>
                </a:xfrm>
                <a:custGeom>
                  <a:avLst/>
                  <a:gdLst>
                    <a:gd name="T0" fmla="*/ 16 w 112"/>
                    <a:gd name="T1" fmla="*/ 96 h 108"/>
                    <a:gd name="T2" fmla="*/ 0 w 112"/>
                    <a:gd name="T3" fmla="*/ 108 h 108"/>
                    <a:gd name="T4" fmla="*/ 97 w 112"/>
                    <a:gd name="T5" fmla="*/ 12 h 108"/>
                    <a:gd name="T6" fmla="*/ 112 w 112"/>
                    <a:gd name="T7" fmla="*/ 0 h 108"/>
                    <a:gd name="T8" fmla="*/ 16 w 112"/>
                    <a:gd name="T9" fmla="*/ 96 h 108"/>
                    <a:gd name="T10" fmla="*/ 0 60000 65536"/>
                    <a:gd name="T11" fmla="*/ 0 60000 65536"/>
                    <a:gd name="T12" fmla="*/ 0 60000 65536"/>
                    <a:gd name="T13" fmla="*/ 0 60000 65536"/>
                    <a:gd name="T14" fmla="*/ 0 60000 65536"/>
                    <a:gd name="T15" fmla="*/ 0 w 112"/>
                    <a:gd name="T16" fmla="*/ 0 h 108"/>
                    <a:gd name="T17" fmla="*/ 112 w 112"/>
                    <a:gd name="T18" fmla="*/ 108 h 108"/>
                  </a:gdLst>
                  <a:ahLst/>
                  <a:cxnLst>
                    <a:cxn ang="T10">
                      <a:pos x="T0" y="T1"/>
                    </a:cxn>
                    <a:cxn ang="T11">
                      <a:pos x="T2" y="T3"/>
                    </a:cxn>
                    <a:cxn ang="T12">
                      <a:pos x="T4" y="T5"/>
                    </a:cxn>
                    <a:cxn ang="T13">
                      <a:pos x="T6" y="T7"/>
                    </a:cxn>
                    <a:cxn ang="T14">
                      <a:pos x="T8" y="T9"/>
                    </a:cxn>
                  </a:cxnLst>
                  <a:rect l="T15" t="T16" r="T17" b="T18"/>
                  <a:pathLst>
                    <a:path w="112" h="108">
                      <a:moveTo>
                        <a:pt x="16" y="96"/>
                      </a:moveTo>
                      <a:lnTo>
                        <a:pt x="0" y="108"/>
                      </a:lnTo>
                      <a:lnTo>
                        <a:pt x="97" y="12"/>
                      </a:lnTo>
                      <a:lnTo>
                        <a:pt x="112" y="0"/>
                      </a:lnTo>
                      <a:lnTo>
                        <a:pt x="16" y="96"/>
                      </a:lnTo>
                      <a:close/>
                    </a:path>
                  </a:pathLst>
                </a:custGeom>
                <a:solidFill>
                  <a:srgbClr val="808AA4"/>
                </a:solidFill>
                <a:ln w="9525">
                  <a:noFill/>
                  <a:round/>
                  <a:headEnd/>
                  <a:tailEnd/>
                </a:ln>
              </p:spPr>
              <p:txBody>
                <a:bodyPr/>
                <a:lstStyle/>
                <a:p>
                  <a:endParaRPr lang="en-US"/>
                </a:p>
              </p:txBody>
            </p:sp>
            <p:sp>
              <p:nvSpPr>
                <p:cNvPr id="4662" name="Line 964"/>
                <p:cNvSpPr>
                  <a:spLocks noChangeShapeType="1"/>
                </p:cNvSpPr>
                <p:nvPr/>
              </p:nvSpPr>
              <p:spPr bwMode="auto">
                <a:xfrm flipV="1">
                  <a:off x="2964" y="1747"/>
                  <a:ext cx="96" cy="96"/>
                </a:xfrm>
                <a:prstGeom prst="line">
                  <a:avLst/>
                </a:prstGeom>
                <a:noFill/>
                <a:ln w="1588">
                  <a:solidFill>
                    <a:srgbClr val="808AA4"/>
                  </a:solidFill>
                  <a:miter lim="800000"/>
                  <a:headEnd/>
                  <a:tailEnd/>
                </a:ln>
              </p:spPr>
              <p:txBody>
                <a:bodyPr/>
                <a:lstStyle/>
                <a:p>
                  <a:endParaRPr lang="en-US"/>
                </a:p>
              </p:txBody>
            </p:sp>
            <p:sp>
              <p:nvSpPr>
                <p:cNvPr id="4663" name="Freeform 965"/>
                <p:cNvSpPr>
                  <a:spLocks/>
                </p:cNvSpPr>
                <p:nvPr/>
              </p:nvSpPr>
              <p:spPr bwMode="auto">
                <a:xfrm>
                  <a:off x="2933" y="1759"/>
                  <a:ext cx="112" cy="110"/>
                </a:xfrm>
                <a:custGeom>
                  <a:avLst/>
                  <a:gdLst>
                    <a:gd name="T0" fmla="*/ 15 w 112"/>
                    <a:gd name="T1" fmla="*/ 96 h 110"/>
                    <a:gd name="T2" fmla="*/ 0 w 112"/>
                    <a:gd name="T3" fmla="*/ 110 h 110"/>
                    <a:gd name="T4" fmla="*/ 97 w 112"/>
                    <a:gd name="T5" fmla="*/ 14 h 110"/>
                    <a:gd name="T6" fmla="*/ 112 w 112"/>
                    <a:gd name="T7" fmla="*/ 0 h 110"/>
                    <a:gd name="T8" fmla="*/ 15 w 112"/>
                    <a:gd name="T9" fmla="*/ 96 h 110"/>
                    <a:gd name="T10" fmla="*/ 0 60000 65536"/>
                    <a:gd name="T11" fmla="*/ 0 60000 65536"/>
                    <a:gd name="T12" fmla="*/ 0 60000 65536"/>
                    <a:gd name="T13" fmla="*/ 0 60000 65536"/>
                    <a:gd name="T14" fmla="*/ 0 60000 65536"/>
                    <a:gd name="T15" fmla="*/ 0 w 112"/>
                    <a:gd name="T16" fmla="*/ 0 h 110"/>
                    <a:gd name="T17" fmla="*/ 112 w 112"/>
                    <a:gd name="T18" fmla="*/ 110 h 110"/>
                  </a:gdLst>
                  <a:ahLst/>
                  <a:cxnLst>
                    <a:cxn ang="T10">
                      <a:pos x="T0" y="T1"/>
                    </a:cxn>
                    <a:cxn ang="T11">
                      <a:pos x="T2" y="T3"/>
                    </a:cxn>
                    <a:cxn ang="T12">
                      <a:pos x="T4" y="T5"/>
                    </a:cxn>
                    <a:cxn ang="T13">
                      <a:pos x="T6" y="T7"/>
                    </a:cxn>
                    <a:cxn ang="T14">
                      <a:pos x="T8" y="T9"/>
                    </a:cxn>
                  </a:cxnLst>
                  <a:rect l="T15" t="T16" r="T17" b="T18"/>
                  <a:pathLst>
                    <a:path w="112" h="110">
                      <a:moveTo>
                        <a:pt x="15" y="96"/>
                      </a:moveTo>
                      <a:lnTo>
                        <a:pt x="0" y="110"/>
                      </a:lnTo>
                      <a:lnTo>
                        <a:pt x="97" y="14"/>
                      </a:lnTo>
                      <a:lnTo>
                        <a:pt x="112" y="0"/>
                      </a:lnTo>
                      <a:lnTo>
                        <a:pt x="15" y="96"/>
                      </a:lnTo>
                      <a:close/>
                    </a:path>
                  </a:pathLst>
                </a:custGeom>
                <a:solidFill>
                  <a:srgbClr val="828CA6"/>
                </a:solidFill>
                <a:ln w="9525">
                  <a:noFill/>
                  <a:round/>
                  <a:headEnd/>
                  <a:tailEnd/>
                </a:ln>
              </p:spPr>
              <p:txBody>
                <a:bodyPr/>
                <a:lstStyle/>
                <a:p>
                  <a:endParaRPr lang="en-US"/>
                </a:p>
              </p:txBody>
            </p:sp>
            <p:sp>
              <p:nvSpPr>
                <p:cNvPr id="4664" name="Line 966"/>
                <p:cNvSpPr>
                  <a:spLocks noChangeShapeType="1"/>
                </p:cNvSpPr>
                <p:nvPr/>
              </p:nvSpPr>
              <p:spPr bwMode="auto">
                <a:xfrm flipV="1">
                  <a:off x="2948" y="1759"/>
                  <a:ext cx="97" cy="96"/>
                </a:xfrm>
                <a:prstGeom prst="line">
                  <a:avLst/>
                </a:prstGeom>
                <a:noFill/>
                <a:ln w="1588">
                  <a:solidFill>
                    <a:srgbClr val="828CA6"/>
                  </a:solidFill>
                  <a:miter lim="800000"/>
                  <a:headEnd/>
                  <a:tailEnd/>
                </a:ln>
              </p:spPr>
              <p:txBody>
                <a:bodyPr/>
                <a:lstStyle/>
                <a:p>
                  <a:endParaRPr lang="en-US"/>
                </a:p>
              </p:txBody>
            </p:sp>
          </p:grpSp>
          <p:pic>
            <p:nvPicPr>
              <p:cNvPr id="4506" name="Picture 968"/>
              <p:cNvPicPr>
                <a:picLocks noChangeAspect="1" noChangeArrowheads="1"/>
              </p:cNvPicPr>
              <p:nvPr/>
            </p:nvPicPr>
            <p:blipFill>
              <a:blip r:embed="rId5" cstate="print"/>
              <a:srcRect/>
              <a:stretch>
                <a:fillRect/>
              </a:stretch>
            </p:blipFill>
            <p:spPr bwMode="auto">
              <a:xfrm>
                <a:off x="2453" y="1809"/>
                <a:ext cx="804" cy="635"/>
              </a:xfrm>
              <a:prstGeom prst="rect">
                <a:avLst/>
              </a:prstGeom>
              <a:noFill/>
              <a:ln w="9525">
                <a:noFill/>
                <a:miter lim="800000"/>
                <a:headEnd/>
                <a:tailEnd/>
              </a:ln>
            </p:spPr>
          </p:pic>
        </p:grpSp>
        <p:sp>
          <p:nvSpPr>
            <p:cNvPr id="4126" name="Freeform 970"/>
            <p:cNvSpPr>
              <a:spLocks/>
            </p:cNvSpPr>
            <p:nvPr/>
          </p:nvSpPr>
          <p:spPr bwMode="auto">
            <a:xfrm>
              <a:off x="2582" y="1951"/>
              <a:ext cx="541" cy="598"/>
            </a:xfrm>
            <a:custGeom>
              <a:avLst/>
              <a:gdLst>
                <a:gd name="T0" fmla="*/ 0 w 541"/>
                <a:gd name="T1" fmla="*/ 542 h 598"/>
                <a:gd name="T2" fmla="*/ 0 w 541"/>
                <a:gd name="T3" fmla="*/ 85 h 598"/>
                <a:gd name="T4" fmla="*/ 213 w 541"/>
                <a:gd name="T5" fmla="*/ 0 h 598"/>
                <a:gd name="T6" fmla="*/ 378 w 541"/>
                <a:gd name="T7" fmla="*/ 50 h 598"/>
                <a:gd name="T8" fmla="*/ 378 w 541"/>
                <a:gd name="T9" fmla="*/ 323 h 598"/>
                <a:gd name="T10" fmla="*/ 541 w 541"/>
                <a:gd name="T11" fmla="*/ 328 h 598"/>
                <a:gd name="T12" fmla="*/ 541 w 541"/>
                <a:gd name="T13" fmla="*/ 557 h 598"/>
                <a:gd name="T14" fmla="*/ 211 w 541"/>
                <a:gd name="T15" fmla="*/ 598 h 598"/>
                <a:gd name="T16" fmla="*/ 0 w 541"/>
                <a:gd name="T17" fmla="*/ 542 h 5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1"/>
                <a:gd name="T28" fmla="*/ 0 h 598"/>
                <a:gd name="T29" fmla="*/ 541 w 541"/>
                <a:gd name="T30" fmla="*/ 598 h 5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1" h="598">
                  <a:moveTo>
                    <a:pt x="0" y="542"/>
                  </a:moveTo>
                  <a:lnTo>
                    <a:pt x="0" y="85"/>
                  </a:lnTo>
                  <a:lnTo>
                    <a:pt x="213" y="0"/>
                  </a:lnTo>
                  <a:lnTo>
                    <a:pt x="378" y="50"/>
                  </a:lnTo>
                  <a:lnTo>
                    <a:pt x="378" y="323"/>
                  </a:lnTo>
                  <a:lnTo>
                    <a:pt x="541" y="328"/>
                  </a:lnTo>
                  <a:lnTo>
                    <a:pt x="541" y="557"/>
                  </a:lnTo>
                  <a:lnTo>
                    <a:pt x="211" y="598"/>
                  </a:lnTo>
                  <a:lnTo>
                    <a:pt x="0" y="542"/>
                  </a:lnTo>
                  <a:close/>
                </a:path>
              </a:pathLst>
            </a:custGeom>
            <a:solidFill>
              <a:srgbClr val="68A5DD"/>
            </a:solidFill>
            <a:ln w="9525">
              <a:noFill/>
              <a:round/>
              <a:headEnd/>
              <a:tailEnd/>
            </a:ln>
          </p:spPr>
          <p:txBody>
            <a:bodyPr/>
            <a:lstStyle/>
            <a:p>
              <a:endParaRPr lang="en-US"/>
            </a:p>
          </p:txBody>
        </p:sp>
        <p:sp>
          <p:nvSpPr>
            <p:cNvPr id="4127" name="Freeform 971"/>
            <p:cNvSpPr>
              <a:spLocks/>
            </p:cNvSpPr>
            <p:nvPr/>
          </p:nvSpPr>
          <p:spPr bwMode="auto">
            <a:xfrm>
              <a:off x="2794" y="1964"/>
              <a:ext cx="318" cy="571"/>
            </a:xfrm>
            <a:custGeom>
              <a:avLst/>
              <a:gdLst>
                <a:gd name="T0" fmla="*/ 0 w 318"/>
                <a:gd name="T1" fmla="*/ 0 h 571"/>
                <a:gd name="T2" fmla="*/ 0 w 318"/>
                <a:gd name="T3" fmla="*/ 571 h 571"/>
                <a:gd name="T4" fmla="*/ 318 w 318"/>
                <a:gd name="T5" fmla="*/ 532 h 571"/>
                <a:gd name="T6" fmla="*/ 318 w 318"/>
                <a:gd name="T7" fmla="*/ 325 h 571"/>
                <a:gd name="T8" fmla="*/ 155 w 318"/>
                <a:gd name="T9" fmla="*/ 322 h 571"/>
                <a:gd name="T10" fmla="*/ 155 w 318"/>
                <a:gd name="T11" fmla="*/ 46 h 571"/>
                <a:gd name="T12" fmla="*/ 0 w 318"/>
                <a:gd name="T13" fmla="*/ 0 h 571"/>
                <a:gd name="T14" fmla="*/ 0 60000 65536"/>
                <a:gd name="T15" fmla="*/ 0 60000 65536"/>
                <a:gd name="T16" fmla="*/ 0 60000 65536"/>
                <a:gd name="T17" fmla="*/ 0 60000 65536"/>
                <a:gd name="T18" fmla="*/ 0 60000 65536"/>
                <a:gd name="T19" fmla="*/ 0 60000 65536"/>
                <a:gd name="T20" fmla="*/ 0 60000 65536"/>
                <a:gd name="T21" fmla="*/ 0 w 318"/>
                <a:gd name="T22" fmla="*/ 0 h 571"/>
                <a:gd name="T23" fmla="*/ 318 w 318"/>
                <a:gd name="T24" fmla="*/ 571 h 5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571">
                  <a:moveTo>
                    <a:pt x="0" y="0"/>
                  </a:moveTo>
                  <a:lnTo>
                    <a:pt x="0" y="571"/>
                  </a:lnTo>
                  <a:lnTo>
                    <a:pt x="318" y="532"/>
                  </a:lnTo>
                  <a:lnTo>
                    <a:pt x="318" y="325"/>
                  </a:lnTo>
                  <a:lnTo>
                    <a:pt x="155" y="322"/>
                  </a:lnTo>
                  <a:lnTo>
                    <a:pt x="155" y="46"/>
                  </a:lnTo>
                  <a:lnTo>
                    <a:pt x="0" y="0"/>
                  </a:lnTo>
                  <a:close/>
                </a:path>
              </a:pathLst>
            </a:custGeom>
            <a:solidFill>
              <a:srgbClr val="526BA7"/>
            </a:solidFill>
            <a:ln w="9525">
              <a:noFill/>
              <a:round/>
              <a:headEnd/>
              <a:tailEnd/>
            </a:ln>
          </p:spPr>
          <p:txBody>
            <a:bodyPr/>
            <a:lstStyle/>
            <a:p>
              <a:endParaRPr lang="en-US"/>
            </a:p>
          </p:txBody>
        </p:sp>
        <p:sp>
          <p:nvSpPr>
            <p:cNvPr id="4128" name="Freeform 972"/>
            <p:cNvSpPr>
              <a:spLocks/>
            </p:cNvSpPr>
            <p:nvPr/>
          </p:nvSpPr>
          <p:spPr bwMode="auto">
            <a:xfrm>
              <a:off x="2853" y="2432"/>
              <a:ext cx="48" cy="99"/>
            </a:xfrm>
            <a:custGeom>
              <a:avLst/>
              <a:gdLst>
                <a:gd name="T0" fmla="*/ 48 w 48"/>
                <a:gd name="T1" fmla="*/ 94 h 99"/>
                <a:gd name="T2" fmla="*/ 48 w 48"/>
                <a:gd name="T3" fmla="*/ 0 h 99"/>
                <a:gd name="T4" fmla="*/ 0 w 48"/>
                <a:gd name="T5" fmla="*/ 3 h 99"/>
                <a:gd name="T6" fmla="*/ 0 w 48"/>
                <a:gd name="T7" fmla="*/ 99 h 99"/>
                <a:gd name="T8" fmla="*/ 48 w 48"/>
                <a:gd name="T9" fmla="*/ 94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48" y="94"/>
                  </a:moveTo>
                  <a:lnTo>
                    <a:pt x="48" y="0"/>
                  </a:lnTo>
                  <a:lnTo>
                    <a:pt x="0" y="3"/>
                  </a:lnTo>
                  <a:lnTo>
                    <a:pt x="0" y="99"/>
                  </a:lnTo>
                  <a:lnTo>
                    <a:pt x="48" y="94"/>
                  </a:lnTo>
                  <a:close/>
                </a:path>
              </a:pathLst>
            </a:custGeom>
            <a:solidFill>
              <a:srgbClr val="68A5DD"/>
            </a:solidFill>
            <a:ln w="9525">
              <a:noFill/>
              <a:round/>
              <a:headEnd/>
              <a:tailEnd/>
            </a:ln>
          </p:spPr>
          <p:txBody>
            <a:bodyPr/>
            <a:lstStyle/>
            <a:p>
              <a:endParaRPr lang="en-US"/>
            </a:p>
          </p:txBody>
        </p:sp>
        <p:sp>
          <p:nvSpPr>
            <p:cNvPr id="4129" name="Freeform 973"/>
            <p:cNvSpPr>
              <a:spLocks/>
            </p:cNvSpPr>
            <p:nvPr/>
          </p:nvSpPr>
          <p:spPr bwMode="auto">
            <a:xfrm>
              <a:off x="2813" y="1990"/>
              <a:ext cx="29" cy="63"/>
            </a:xfrm>
            <a:custGeom>
              <a:avLst/>
              <a:gdLst>
                <a:gd name="T0" fmla="*/ 29 w 29"/>
                <a:gd name="T1" fmla="*/ 63 h 63"/>
                <a:gd name="T2" fmla="*/ 29 w 29"/>
                <a:gd name="T3" fmla="*/ 7 h 63"/>
                <a:gd name="T4" fmla="*/ 0 w 29"/>
                <a:gd name="T5" fmla="*/ 0 h 63"/>
                <a:gd name="T6" fmla="*/ 0 w 29"/>
                <a:gd name="T7" fmla="*/ 57 h 63"/>
                <a:gd name="T8" fmla="*/ 29 w 29"/>
                <a:gd name="T9" fmla="*/ 63 h 63"/>
                <a:gd name="T10" fmla="*/ 0 60000 65536"/>
                <a:gd name="T11" fmla="*/ 0 60000 65536"/>
                <a:gd name="T12" fmla="*/ 0 60000 65536"/>
                <a:gd name="T13" fmla="*/ 0 60000 65536"/>
                <a:gd name="T14" fmla="*/ 0 60000 65536"/>
                <a:gd name="T15" fmla="*/ 0 w 29"/>
                <a:gd name="T16" fmla="*/ 0 h 63"/>
                <a:gd name="T17" fmla="*/ 29 w 29"/>
                <a:gd name="T18" fmla="*/ 63 h 63"/>
              </a:gdLst>
              <a:ahLst/>
              <a:cxnLst>
                <a:cxn ang="T10">
                  <a:pos x="T0" y="T1"/>
                </a:cxn>
                <a:cxn ang="T11">
                  <a:pos x="T2" y="T3"/>
                </a:cxn>
                <a:cxn ang="T12">
                  <a:pos x="T4" y="T5"/>
                </a:cxn>
                <a:cxn ang="T13">
                  <a:pos x="T6" y="T7"/>
                </a:cxn>
                <a:cxn ang="T14">
                  <a:pos x="T8" y="T9"/>
                </a:cxn>
              </a:cxnLst>
              <a:rect l="T15" t="T16" r="T17" b="T18"/>
              <a:pathLst>
                <a:path w="29" h="63">
                  <a:moveTo>
                    <a:pt x="29" y="63"/>
                  </a:moveTo>
                  <a:lnTo>
                    <a:pt x="29" y="7"/>
                  </a:lnTo>
                  <a:lnTo>
                    <a:pt x="0" y="0"/>
                  </a:lnTo>
                  <a:lnTo>
                    <a:pt x="0" y="57"/>
                  </a:lnTo>
                  <a:lnTo>
                    <a:pt x="29" y="63"/>
                  </a:lnTo>
                  <a:close/>
                </a:path>
              </a:pathLst>
            </a:custGeom>
            <a:solidFill>
              <a:srgbClr val="68A5DD"/>
            </a:solidFill>
            <a:ln w="9525">
              <a:noFill/>
              <a:round/>
              <a:headEnd/>
              <a:tailEnd/>
            </a:ln>
          </p:spPr>
          <p:txBody>
            <a:bodyPr/>
            <a:lstStyle/>
            <a:p>
              <a:endParaRPr lang="en-US"/>
            </a:p>
          </p:txBody>
        </p:sp>
        <p:sp>
          <p:nvSpPr>
            <p:cNvPr id="4130" name="Freeform 974"/>
            <p:cNvSpPr>
              <a:spLocks/>
            </p:cNvSpPr>
            <p:nvPr/>
          </p:nvSpPr>
          <p:spPr bwMode="auto">
            <a:xfrm>
              <a:off x="2858" y="2002"/>
              <a:ext cx="29" cy="62"/>
            </a:xfrm>
            <a:custGeom>
              <a:avLst/>
              <a:gdLst>
                <a:gd name="T0" fmla="*/ 29 w 29"/>
                <a:gd name="T1" fmla="*/ 62 h 62"/>
                <a:gd name="T2" fmla="*/ 29 w 29"/>
                <a:gd name="T3" fmla="*/ 8 h 62"/>
                <a:gd name="T4" fmla="*/ 0 w 29"/>
                <a:gd name="T5" fmla="*/ 0 h 62"/>
                <a:gd name="T6" fmla="*/ 0 w 29"/>
                <a:gd name="T7" fmla="*/ 55 h 62"/>
                <a:gd name="T8" fmla="*/ 29 w 29"/>
                <a:gd name="T9" fmla="*/ 62 h 62"/>
                <a:gd name="T10" fmla="*/ 0 60000 65536"/>
                <a:gd name="T11" fmla="*/ 0 60000 65536"/>
                <a:gd name="T12" fmla="*/ 0 60000 65536"/>
                <a:gd name="T13" fmla="*/ 0 60000 65536"/>
                <a:gd name="T14" fmla="*/ 0 60000 65536"/>
                <a:gd name="T15" fmla="*/ 0 w 29"/>
                <a:gd name="T16" fmla="*/ 0 h 62"/>
                <a:gd name="T17" fmla="*/ 29 w 29"/>
                <a:gd name="T18" fmla="*/ 62 h 62"/>
              </a:gdLst>
              <a:ahLst/>
              <a:cxnLst>
                <a:cxn ang="T10">
                  <a:pos x="T0" y="T1"/>
                </a:cxn>
                <a:cxn ang="T11">
                  <a:pos x="T2" y="T3"/>
                </a:cxn>
                <a:cxn ang="T12">
                  <a:pos x="T4" y="T5"/>
                </a:cxn>
                <a:cxn ang="T13">
                  <a:pos x="T6" y="T7"/>
                </a:cxn>
                <a:cxn ang="T14">
                  <a:pos x="T8" y="T9"/>
                </a:cxn>
              </a:cxnLst>
              <a:rect l="T15" t="T16" r="T17" b="T18"/>
              <a:pathLst>
                <a:path w="29" h="62">
                  <a:moveTo>
                    <a:pt x="29" y="62"/>
                  </a:moveTo>
                  <a:lnTo>
                    <a:pt x="29" y="8"/>
                  </a:lnTo>
                  <a:lnTo>
                    <a:pt x="0" y="0"/>
                  </a:lnTo>
                  <a:lnTo>
                    <a:pt x="0" y="55"/>
                  </a:lnTo>
                  <a:lnTo>
                    <a:pt x="29" y="62"/>
                  </a:lnTo>
                  <a:close/>
                </a:path>
              </a:pathLst>
            </a:custGeom>
            <a:solidFill>
              <a:srgbClr val="68A5DD"/>
            </a:solidFill>
            <a:ln w="9525">
              <a:noFill/>
              <a:round/>
              <a:headEnd/>
              <a:tailEnd/>
            </a:ln>
          </p:spPr>
          <p:txBody>
            <a:bodyPr/>
            <a:lstStyle/>
            <a:p>
              <a:endParaRPr lang="en-US"/>
            </a:p>
          </p:txBody>
        </p:sp>
        <p:sp>
          <p:nvSpPr>
            <p:cNvPr id="4131" name="Freeform 975"/>
            <p:cNvSpPr>
              <a:spLocks/>
            </p:cNvSpPr>
            <p:nvPr/>
          </p:nvSpPr>
          <p:spPr bwMode="auto">
            <a:xfrm>
              <a:off x="2903" y="2014"/>
              <a:ext cx="29" cy="60"/>
            </a:xfrm>
            <a:custGeom>
              <a:avLst/>
              <a:gdLst>
                <a:gd name="T0" fmla="*/ 29 w 29"/>
                <a:gd name="T1" fmla="*/ 60 h 60"/>
                <a:gd name="T2" fmla="*/ 29 w 29"/>
                <a:gd name="T3" fmla="*/ 8 h 60"/>
                <a:gd name="T4" fmla="*/ 0 w 29"/>
                <a:gd name="T5" fmla="*/ 0 h 60"/>
                <a:gd name="T6" fmla="*/ 0 w 29"/>
                <a:gd name="T7" fmla="*/ 53 h 60"/>
                <a:gd name="T8" fmla="*/ 29 w 29"/>
                <a:gd name="T9" fmla="*/ 60 h 60"/>
                <a:gd name="T10" fmla="*/ 0 60000 65536"/>
                <a:gd name="T11" fmla="*/ 0 60000 65536"/>
                <a:gd name="T12" fmla="*/ 0 60000 65536"/>
                <a:gd name="T13" fmla="*/ 0 60000 65536"/>
                <a:gd name="T14" fmla="*/ 0 60000 65536"/>
                <a:gd name="T15" fmla="*/ 0 w 29"/>
                <a:gd name="T16" fmla="*/ 0 h 60"/>
                <a:gd name="T17" fmla="*/ 29 w 29"/>
                <a:gd name="T18" fmla="*/ 60 h 60"/>
              </a:gdLst>
              <a:ahLst/>
              <a:cxnLst>
                <a:cxn ang="T10">
                  <a:pos x="T0" y="T1"/>
                </a:cxn>
                <a:cxn ang="T11">
                  <a:pos x="T2" y="T3"/>
                </a:cxn>
                <a:cxn ang="T12">
                  <a:pos x="T4" y="T5"/>
                </a:cxn>
                <a:cxn ang="T13">
                  <a:pos x="T6" y="T7"/>
                </a:cxn>
                <a:cxn ang="T14">
                  <a:pos x="T8" y="T9"/>
                </a:cxn>
              </a:cxnLst>
              <a:rect l="T15" t="T16" r="T17" b="T18"/>
              <a:pathLst>
                <a:path w="29" h="60">
                  <a:moveTo>
                    <a:pt x="29" y="60"/>
                  </a:moveTo>
                  <a:lnTo>
                    <a:pt x="29" y="8"/>
                  </a:lnTo>
                  <a:lnTo>
                    <a:pt x="0" y="0"/>
                  </a:lnTo>
                  <a:lnTo>
                    <a:pt x="0" y="53"/>
                  </a:lnTo>
                  <a:lnTo>
                    <a:pt x="29" y="60"/>
                  </a:lnTo>
                  <a:close/>
                </a:path>
              </a:pathLst>
            </a:custGeom>
            <a:solidFill>
              <a:srgbClr val="68A5DD"/>
            </a:solidFill>
            <a:ln w="9525">
              <a:noFill/>
              <a:round/>
              <a:headEnd/>
              <a:tailEnd/>
            </a:ln>
          </p:spPr>
          <p:txBody>
            <a:bodyPr/>
            <a:lstStyle/>
            <a:p>
              <a:endParaRPr lang="en-US"/>
            </a:p>
          </p:txBody>
        </p:sp>
        <p:sp>
          <p:nvSpPr>
            <p:cNvPr id="4132" name="Freeform 976"/>
            <p:cNvSpPr>
              <a:spLocks/>
            </p:cNvSpPr>
            <p:nvPr/>
          </p:nvSpPr>
          <p:spPr bwMode="auto">
            <a:xfrm>
              <a:off x="2813" y="2064"/>
              <a:ext cx="29" cy="62"/>
            </a:xfrm>
            <a:custGeom>
              <a:avLst/>
              <a:gdLst>
                <a:gd name="T0" fmla="*/ 29 w 29"/>
                <a:gd name="T1" fmla="*/ 62 h 62"/>
                <a:gd name="T2" fmla="*/ 29 w 29"/>
                <a:gd name="T3" fmla="*/ 6 h 62"/>
                <a:gd name="T4" fmla="*/ 0 w 29"/>
                <a:gd name="T5" fmla="*/ 0 h 62"/>
                <a:gd name="T6" fmla="*/ 0 w 29"/>
                <a:gd name="T7" fmla="*/ 56 h 62"/>
                <a:gd name="T8" fmla="*/ 29 w 29"/>
                <a:gd name="T9" fmla="*/ 62 h 62"/>
                <a:gd name="T10" fmla="*/ 0 60000 65536"/>
                <a:gd name="T11" fmla="*/ 0 60000 65536"/>
                <a:gd name="T12" fmla="*/ 0 60000 65536"/>
                <a:gd name="T13" fmla="*/ 0 60000 65536"/>
                <a:gd name="T14" fmla="*/ 0 60000 65536"/>
                <a:gd name="T15" fmla="*/ 0 w 29"/>
                <a:gd name="T16" fmla="*/ 0 h 62"/>
                <a:gd name="T17" fmla="*/ 29 w 29"/>
                <a:gd name="T18" fmla="*/ 62 h 62"/>
              </a:gdLst>
              <a:ahLst/>
              <a:cxnLst>
                <a:cxn ang="T10">
                  <a:pos x="T0" y="T1"/>
                </a:cxn>
                <a:cxn ang="T11">
                  <a:pos x="T2" y="T3"/>
                </a:cxn>
                <a:cxn ang="T12">
                  <a:pos x="T4" y="T5"/>
                </a:cxn>
                <a:cxn ang="T13">
                  <a:pos x="T6" y="T7"/>
                </a:cxn>
                <a:cxn ang="T14">
                  <a:pos x="T8" y="T9"/>
                </a:cxn>
              </a:cxnLst>
              <a:rect l="T15" t="T16" r="T17" b="T18"/>
              <a:pathLst>
                <a:path w="29" h="62">
                  <a:moveTo>
                    <a:pt x="29" y="62"/>
                  </a:moveTo>
                  <a:lnTo>
                    <a:pt x="29" y="6"/>
                  </a:lnTo>
                  <a:lnTo>
                    <a:pt x="0" y="0"/>
                  </a:lnTo>
                  <a:lnTo>
                    <a:pt x="0" y="56"/>
                  </a:lnTo>
                  <a:lnTo>
                    <a:pt x="29" y="62"/>
                  </a:lnTo>
                  <a:close/>
                </a:path>
              </a:pathLst>
            </a:custGeom>
            <a:solidFill>
              <a:srgbClr val="68A5DD"/>
            </a:solidFill>
            <a:ln w="9525">
              <a:noFill/>
              <a:round/>
              <a:headEnd/>
              <a:tailEnd/>
            </a:ln>
          </p:spPr>
          <p:txBody>
            <a:bodyPr/>
            <a:lstStyle/>
            <a:p>
              <a:endParaRPr lang="en-US"/>
            </a:p>
          </p:txBody>
        </p:sp>
        <p:sp>
          <p:nvSpPr>
            <p:cNvPr id="4133" name="Freeform 977"/>
            <p:cNvSpPr>
              <a:spLocks/>
            </p:cNvSpPr>
            <p:nvPr/>
          </p:nvSpPr>
          <p:spPr bwMode="auto">
            <a:xfrm>
              <a:off x="2858" y="2074"/>
              <a:ext cx="29" cy="59"/>
            </a:xfrm>
            <a:custGeom>
              <a:avLst/>
              <a:gdLst>
                <a:gd name="T0" fmla="*/ 29 w 29"/>
                <a:gd name="T1" fmla="*/ 59 h 59"/>
                <a:gd name="T2" fmla="*/ 29 w 29"/>
                <a:gd name="T3" fmla="*/ 6 h 59"/>
                <a:gd name="T4" fmla="*/ 0 w 29"/>
                <a:gd name="T5" fmla="*/ 0 h 59"/>
                <a:gd name="T6" fmla="*/ 0 w 29"/>
                <a:gd name="T7" fmla="*/ 54 h 59"/>
                <a:gd name="T8" fmla="*/ 29 w 29"/>
                <a:gd name="T9" fmla="*/ 59 h 59"/>
                <a:gd name="T10" fmla="*/ 0 60000 65536"/>
                <a:gd name="T11" fmla="*/ 0 60000 65536"/>
                <a:gd name="T12" fmla="*/ 0 60000 65536"/>
                <a:gd name="T13" fmla="*/ 0 60000 65536"/>
                <a:gd name="T14" fmla="*/ 0 60000 65536"/>
                <a:gd name="T15" fmla="*/ 0 w 29"/>
                <a:gd name="T16" fmla="*/ 0 h 59"/>
                <a:gd name="T17" fmla="*/ 29 w 29"/>
                <a:gd name="T18" fmla="*/ 59 h 59"/>
              </a:gdLst>
              <a:ahLst/>
              <a:cxnLst>
                <a:cxn ang="T10">
                  <a:pos x="T0" y="T1"/>
                </a:cxn>
                <a:cxn ang="T11">
                  <a:pos x="T2" y="T3"/>
                </a:cxn>
                <a:cxn ang="T12">
                  <a:pos x="T4" y="T5"/>
                </a:cxn>
                <a:cxn ang="T13">
                  <a:pos x="T6" y="T7"/>
                </a:cxn>
                <a:cxn ang="T14">
                  <a:pos x="T8" y="T9"/>
                </a:cxn>
              </a:cxnLst>
              <a:rect l="T15" t="T16" r="T17" b="T18"/>
              <a:pathLst>
                <a:path w="29" h="59">
                  <a:moveTo>
                    <a:pt x="29" y="59"/>
                  </a:moveTo>
                  <a:lnTo>
                    <a:pt x="29" y="6"/>
                  </a:lnTo>
                  <a:lnTo>
                    <a:pt x="0" y="0"/>
                  </a:lnTo>
                  <a:lnTo>
                    <a:pt x="0" y="54"/>
                  </a:lnTo>
                  <a:lnTo>
                    <a:pt x="29" y="59"/>
                  </a:lnTo>
                  <a:close/>
                </a:path>
              </a:pathLst>
            </a:custGeom>
            <a:solidFill>
              <a:srgbClr val="68A5DD"/>
            </a:solidFill>
            <a:ln w="9525">
              <a:noFill/>
              <a:round/>
              <a:headEnd/>
              <a:tailEnd/>
            </a:ln>
          </p:spPr>
          <p:txBody>
            <a:bodyPr/>
            <a:lstStyle/>
            <a:p>
              <a:endParaRPr lang="en-US"/>
            </a:p>
          </p:txBody>
        </p:sp>
        <p:sp>
          <p:nvSpPr>
            <p:cNvPr id="4134" name="Freeform 978"/>
            <p:cNvSpPr>
              <a:spLocks/>
            </p:cNvSpPr>
            <p:nvPr/>
          </p:nvSpPr>
          <p:spPr bwMode="auto">
            <a:xfrm>
              <a:off x="2903" y="2083"/>
              <a:ext cx="29" cy="59"/>
            </a:xfrm>
            <a:custGeom>
              <a:avLst/>
              <a:gdLst>
                <a:gd name="T0" fmla="*/ 29 w 29"/>
                <a:gd name="T1" fmla="*/ 59 h 59"/>
                <a:gd name="T2" fmla="*/ 29 w 29"/>
                <a:gd name="T3" fmla="*/ 7 h 59"/>
                <a:gd name="T4" fmla="*/ 0 w 29"/>
                <a:gd name="T5" fmla="*/ 0 h 59"/>
                <a:gd name="T6" fmla="*/ 0 w 29"/>
                <a:gd name="T7" fmla="*/ 54 h 59"/>
                <a:gd name="T8" fmla="*/ 29 w 29"/>
                <a:gd name="T9" fmla="*/ 59 h 59"/>
                <a:gd name="T10" fmla="*/ 0 60000 65536"/>
                <a:gd name="T11" fmla="*/ 0 60000 65536"/>
                <a:gd name="T12" fmla="*/ 0 60000 65536"/>
                <a:gd name="T13" fmla="*/ 0 60000 65536"/>
                <a:gd name="T14" fmla="*/ 0 60000 65536"/>
                <a:gd name="T15" fmla="*/ 0 w 29"/>
                <a:gd name="T16" fmla="*/ 0 h 59"/>
                <a:gd name="T17" fmla="*/ 29 w 29"/>
                <a:gd name="T18" fmla="*/ 59 h 59"/>
              </a:gdLst>
              <a:ahLst/>
              <a:cxnLst>
                <a:cxn ang="T10">
                  <a:pos x="T0" y="T1"/>
                </a:cxn>
                <a:cxn ang="T11">
                  <a:pos x="T2" y="T3"/>
                </a:cxn>
                <a:cxn ang="T12">
                  <a:pos x="T4" y="T5"/>
                </a:cxn>
                <a:cxn ang="T13">
                  <a:pos x="T6" y="T7"/>
                </a:cxn>
                <a:cxn ang="T14">
                  <a:pos x="T8" y="T9"/>
                </a:cxn>
              </a:cxnLst>
              <a:rect l="T15" t="T16" r="T17" b="T18"/>
              <a:pathLst>
                <a:path w="29" h="59">
                  <a:moveTo>
                    <a:pt x="29" y="59"/>
                  </a:moveTo>
                  <a:lnTo>
                    <a:pt x="29" y="7"/>
                  </a:lnTo>
                  <a:lnTo>
                    <a:pt x="0" y="0"/>
                  </a:lnTo>
                  <a:lnTo>
                    <a:pt x="0" y="54"/>
                  </a:lnTo>
                  <a:lnTo>
                    <a:pt x="29" y="59"/>
                  </a:lnTo>
                  <a:close/>
                </a:path>
              </a:pathLst>
            </a:custGeom>
            <a:solidFill>
              <a:srgbClr val="68A5DD"/>
            </a:solidFill>
            <a:ln w="9525">
              <a:noFill/>
              <a:round/>
              <a:headEnd/>
              <a:tailEnd/>
            </a:ln>
          </p:spPr>
          <p:txBody>
            <a:bodyPr/>
            <a:lstStyle/>
            <a:p>
              <a:endParaRPr lang="en-US"/>
            </a:p>
          </p:txBody>
        </p:sp>
        <p:sp>
          <p:nvSpPr>
            <p:cNvPr id="4135" name="Freeform 979"/>
            <p:cNvSpPr>
              <a:spLocks/>
            </p:cNvSpPr>
            <p:nvPr/>
          </p:nvSpPr>
          <p:spPr bwMode="auto">
            <a:xfrm>
              <a:off x="2813" y="2137"/>
              <a:ext cx="29" cy="61"/>
            </a:xfrm>
            <a:custGeom>
              <a:avLst/>
              <a:gdLst>
                <a:gd name="T0" fmla="*/ 29 w 29"/>
                <a:gd name="T1" fmla="*/ 61 h 61"/>
                <a:gd name="T2" fmla="*/ 29 w 29"/>
                <a:gd name="T3" fmla="*/ 5 h 61"/>
                <a:gd name="T4" fmla="*/ 0 w 29"/>
                <a:gd name="T5" fmla="*/ 0 h 61"/>
                <a:gd name="T6" fmla="*/ 0 w 29"/>
                <a:gd name="T7" fmla="*/ 57 h 61"/>
                <a:gd name="T8" fmla="*/ 29 w 29"/>
                <a:gd name="T9" fmla="*/ 61 h 61"/>
                <a:gd name="T10" fmla="*/ 0 60000 65536"/>
                <a:gd name="T11" fmla="*/ 0 60000 65536"/>
                <a:gd name="T12" fmla="*/ 0 60000 65536"/>
                <a:gd name="T13" fmla="*/ 0 60000 65536"/>
                <a:gd name="T14" fmla="*/ 0 60000 65536"/>
                <a:gd name="T15" fmla="*/ 0 w 29"/>
                <a:gd name="T16" fmla="*/ 0 h 61"/>
                <a:gd name="T17" fmla="*/ 29 w 29"/>
                <a:gd name="T18" fmla="*/ 61 h 61"/>
              </a:gdLst>
              <a:ahLst/>
              <a:cxnLst>
                <a:cxn ang="T10">
                  <a:pos x="T0" y="T1"/>
                </a:cxn>
                <a:cxn ang="T11">
                  <a:pos x="T2" y="T3"/>
                </a:cxn>
                <a:cxn ang="T12">
                  <a:pos x="T4" y="T5"/>
                </a:cxn>
                <a:cxn ang="T13">
                  <a:pos x="T6" y="T7"/>
                </a:cxn>
                <a:cxn ang="T14">
                  <a:pos x="T8" y="T9"/>
                </a:cxn>
              </a:cxnLst>
              <a:rect l="T15" t="T16" r="T17" b="T18"/>
              <a:pathLst>
                <a:path w="29" h="61">
                  <a:moveTo>
                    <a:pt x="29" y="61"/>
                  </a:moveTo>
                  <a:lnTo>
                    <a:pt x="29" y="5"/>
                  </a:lnTo>
                  <a:lnTo>
                    <a:pt x="0" y="0"/>
                  </a:lnTo>
                  <a:lnTo>
                    <a:pt x="0" y="57"/>
                  </a:lnTo>
                  <a:lnTo>
                    <a:pt x="29" y="61"/>
                  </a:lnTo>
                  <a:close/>
                </a:path>
              </a:pathLst>
            </a:custGeom>
            <a:solidFill>
              <a:srgbClr val="68A5DD"/>
            </a:solidFill>
            <a:ln w="9525">
              <a:noFill/>
              <a:round/>
              <a:headEnd/>
              <a:tailEnd/>
            </a:ln>
          </p:spPr>
          <p:txBody>
            <a:bodyPr/>
            <a:lstStyle/>
            <a:p>
              <a:endParaRPr lang="en-US"/>
            </a:p>
          </p:txBody>
        </p:sp>
        <p:sp>
          <p:nvSpPr>
            <p:cNvPr id="4136" name="Freeform 980"/>
            <p:cNvSpPr>
              <a:spLocks/>
            </p:cNvSpPr>
            <p:nvPr/>
          </p:nvSpPr>
          <p:spPr bwMode="auto">
            <a:xfrm>
              <a:off x="2858" y="2146"/>
              <a:ext cx="29" cy="57"/>
            </a:xfrm>
            <a:custGeom>
              <a:avLst/>
              <a:gdLst>
                <a:gd name="T0" fmla="*/ 29 w 29"/>
                <a:gd name="T1" fmla="*/ 57 h 57"/>
                <a:gd name="T2" fmla="*/ 29 w 29"/>
                <a:gd name="T3" fmla="*/ 4 h 57"/>
                <a:gd name="T4" fmla="*/ 0 w 29"/>
                <a:gd name="T5" fmla="*/ 0 h 57"/>
                <a:gd name="T6" fmla="*/ 0 w 29"/>
                <a:gd name="T7" fmla="*/ 54 h 57"/>
                <a:gd name="T8" fmla="*/ 29 w 29"/>
                <a:gd name="T9" fmla="*/ 57 h 57"/>
                <a:gd name="T10" fmla="*/ 0 60000 65536"/>
                <a:gd name="T11" fmla="*/ 0 60000 65536"/>
                <a:gd name="T12" fmla="*/ 0 60000 65536"/>
                <a:gd name="T13" fmla="*/ 0 60000 65536"/>
                <a:gd name="T14" fmla="*/ 0 60000 65536"/>
                <a:gd name="T15" fmla="*/ 0 w 29"/>
                <a:gd name="T16" fmla="*/ 0 h 57"/>
                <a:gd name="T17" fmla="*/ 29 w 29"/>
                <a:gd name="T18" fmla="*/ 57 h 57"/>
              </a:gdLst>
              <a:ahLst/>
              <a:cxnLst>
                <a:cxn ang="T10">
                  <a:pos x="T0" y="T1"/>
                </a:cxn>
                <a:cxn ang="T11">
                  <a:pos x="T2" y="T3"/>
                </a:cxn>
                <a:cxn ang="T12">
                  <a:pos x="T4" y="T5"/>
                </a:cxn>
                <a:cxn ang="T13">
                  <a:pos x="T6" y="T7"/>
                </a:cxn>
                <a:cxn ang="T14">
                  <a:pos x="T8" y="T9"/>
                </a:cxn>
              </a:cxnLst>
              <a:rect l="T15" t="T16" r="T17" b="T18"/>
              <a:pathLst>
                <a:path w="29" h="57">
                  <a:moveTo>
                    <a:pt x="29" y="57"/>
                  </a:moveTo>
                  <a:lnTo>
                    <a:pt x="29" y="4"/>
                  </a:lnTo>
                  <a:lnTo>
                    <a:pt x="0" y="0"/>
                  </a:lnTo>
                  <a:lnTo>
                    <a:pt x="0" y="54"/>
                  </a:lnTo>
                  <a:lnTo>
                    <a:pt x="29" y="57"/>
                  </a:lnTo>
                  <a:close/>
                </a:path>
              </a:pathLst>
            </a:custGeom>
            <a:solidFill>
              <a:srgbClr val="68A5DD"/>
            </a:solidFill>
            <a:ln w="9525">
              <a:noFill/>
              <a:round/>
              <a:headEnd/>
              <a:tailEnd/>
            </a:ln>
          </p:spPr>
          <p:txBody>
            <a:bodyPr/>
            <a:lstStyle/>
            <a:p>
              <a:endParaRPr lang="en-US"/>
            </a:p>
          </p:txBody>
        </p:sp>
        <p:sp>
          <p:nvSpPr>
            <p:cNvPr id="4137" name="Freeform 981"/>
            <p:cNvSpPr>
              <a:spLocks/>
            </p:cNvSpPr>
            <p:nvPr/>
          </p:nvSpPr>
          <p:spPr bwMode="auto">
            <a:xfrm>
              <a:off x="2903" y="2152"/>
              <a:ext cx="29" cy="57"/>
            </a:xfrm>
            <a:custGeom>
              <a:avLst/>
              <a:gdLst>
                <a:gd name="T0" fmla="*/ 29 w 29"/>
                <a:gd name="T1" fmla="*/ 57 h 57"/>
                <a:gd name="T2" fmla="*/ 29 w 29"/>
                <a:gd name="T3" fmla="*/ 6 h 57"/>
                <a:gd name="T4" fmla="*/ 0 w 29"/>
                <a:gd name="T5" fmla="*/ 0 h 57"/>
                <a:gd name="T6" fmla="*/ 0 w 29"/>
                <a:gd name="T7" fmla="*/ 53 h 57"/>
                <a:gd name="T8" fmla="*/ 29 w 29"/>
                <a:gd name="T9" fmla="*/ 57 h 57"/>
                <a:gd name="T10" fmla="*/ 0 60000 65536"/>
                <a:gd name="T11" fmla="*/ 0 60000 65536"/>
                <a:gd name="T12" fmla="*/ 0 60000 65536"/>
                <a:gd name="T13" fmla="*/ 0 60000 65536"/>
                <a:gd name="T14" fmla="*/ 0 60000 65536"/>
                <a:gd name="T15" fmla="*/ 0 w 29"/>
                <a:gd name="T16" fmla="*/ 0 h 57"/>
                <a:gd name="T17" fmla="*/ 29 w 29"/>
                <a:gd name="T18" fmla="*/ 57 h 57"/>
              </a:gdLst>
              <a:ahLst/>
              <a:cxnLst>
                <a:cxn ang="T10">
                  <a:pos x="T0" y="T1"/>
                </a:cxn>
                <a:cxn ang="T11">
                  <a:pos x="T2" y="T3"/>
                </a:cxn>
                <a:cxn ang="T12">
                  <a:pos x="T4" y="T5"/>
                </a:cxn>
                <a:cxn ang="T13">
                  <a:pos x="T6" y="T7"/>
                </a:cxn>
                <a:cxn ang="T14">
                  <a:pos x="T8" y="T9"/>
                </a:cxn>
              </a:cxnLst>
              <a:rect l="T15" t="T16" r="T17" b="T18"/>
              <a:pathLst>
                <a:path w="29" h="57">
                  <a:moveTo>
                    <a:pt x="29" y="57"/>
                  </a:moveTo>
                  <a:lnTo>
                    <a:pt x="29" y="6"/>
                  </a:lnTo>
                  <a:lnTo>
                    <a:pt x="0" y="0"/>
                  </a:lnTo>
                  <a:lnTo>
                    <a:pt x="0" y="53"/>
                  </a:lnTo>
                  <a:lnTo>
                    <a:pt x="29" y="57"/>
                  </a:lnTo>
                  <a:close/>
                </a:path>
              </a:pathLst>
            </a:custGeom>
            <a:solidFill>
              <a:srgbClr val="68A5DD"/>
            </a:solidFill>
            <a:ln w="9525">
              <a:noFill/>
              <a:round/>
              <a:headEnd/>
              <a:tailEnd/>
            </a:ln>
          </p:spPr>
          <p:txBody>
            <a:bodyPr/>
            <a:lstStyle/>
            <a:p>
              <a:endParaRPr lang="en-US"/>
            </a:p>
          </p:txBody>
        </p:sp>
        <p:sp>
          <p:nvSpPr>
            <p:cNvPr id="4138" name="Freeform 982"/>
            <p:cNvSpPr>
              <a:spLocks/>
            </p:cNvSpPr>
            <p:nvPr/>
          </p:nvSpPr>
          <p:spPr bwMode="auto">
            <a:xfrm>
              <a:off x="2813" y="2211"/>
              <a:ext cx="29" cy="59"/>
            </a:xfrm>
            <a:custGeom>
              <a:avLst/>
              <a:gdLst>
                <a:gd name="T0" fmla="*/ 29 w 29"/>
                <a:gd name="T1" fmla="*/ 59 h 59"/>
                <a:gd name="T2" fmla="*/ 29 w 29"/>
                <a:gd name="T3" fmla="*/ 3 h 59"/>
                <a:gd name="T4" fmla="*/ 0 w 29"/>
                <a:gd name="T5" fmla="*/ 0 h 59"/>
                <a:gd name="T6" fmla="*/ 0 w 29"/>
                <a:gd name="T7" fmla="*/ 56 h 59"/>
                <a:gd name="T8" fmla="*/ 29 w 29"/>
                <a:gd name="T9" fmla="*/ 59 h 59"/>
                <a:gd name="T10" fmla="*/ 0 60000 65536"/>
                <a:gd name="T11" fmla="*/ 0 60000 65536"/>
                <a:gd name="T12" fmla="*/ 0 60000 65536"/>
                <a:gd name="T13" fmla="*/ 0 60000 65536"/>
                <a:gd name="T14" fmla="*/ 0 60000 65536"/>
                <a:gd name="T15" fmla="*/ 0 w 29"/>
                <a:gd name="T16" fmla="*/ 0 h 59"/>
                <a:gd name="T17" fmla="*/ 29 w 29"/>
                <a:gd name="T18" fmla="*/ 59 h 59"/>
              </a:gdLst>
              <a:ahLst/>
              <a:cxnLst>
                <a:cxn ang="T10">
                  <a:pos x="T0" y="T1"/>
                </a:cxn>
                <a:cxn ang="T11">
                  <a:pos x="T2" y="T3"/>
                </a:cxn>
                <a:cxn ang="T12">
                  <a:pos x="T4" y="T5"/>
                </a:cxn>
                <a:cxn ang="T13">
                  <a:pos x="T6" y="T7"/>
                </a:cxn>
                <a:cxn ang="T14">
                  <a:pos x="T8" y="T9"/>
                </a:cxn>
              </a:cxnLst>
              <a:rect l="T15" t="T16" r="T17" b="T18"/>
              <a:pathLst>
                <a:path w="29" h="59">
                  <a:moveTo>
                    <a:pt x="29" y="59"/>
                  </a:moveTo>
                  <a:lnTo>
                    <a:pt x="29" y="3"/>
                  </a:lnTo>
                  <a:lnTo>
                    <a:pt x="0" y="0"/>
                  </a:lnTo>
                  <a:lnTo>
                    <a:pt x="0" y="56"/>
                  </a:lnTo>
                  <a:lnTo>
                    <a:pt x="29" y="59"/>
                  </a:lnTo>
                  <a:close/>
                </a:path>
              </a:pathLst>
            </a:custGeom>
            <a:solidFill>
              <a:srgbClr val="68A5DD"/>
            </a:solidFill>
            <a:ln w="9525">
              <a:noFill/>
              <a:round/>
              <a:headEnd/>
              <a:tailEnd/>
            </a:ln>
          </p:spPr>
          <p:txBody>
            <a:bodyPr/>
            <a:lstStyle/>
            <a:p>
              <a:endParaRPr lang="en-US"/>
            </a:p>
          </p:txBody>
        </p:sp>
        <p:sp>
          <p:nvSpPr>
            <p:cNvPr id="4139" name="Freeform 983"/>
            <p:cNvSpPr>
              <a:spLocks/>
            </p:cNvSpPr>
            <p:nvPr/>
          </p:nvSpPr>
          <p:spPr bwMode="auto">
            <a:xfrm>
              <a:off x="2858" y="2217"/>
              <a:ext cx="29" cy="56"/>
            </a:xfrm>
            <a:custGeom>
              <a:avLst/>
              <a:gdLst>
                <a:gd name="T0" fmla="*/ 29 w 29"/>
                <a:gd name="T1" fmla="*/ 56 h 56"/>
                <a:gd name="T2" fmla="*/ 29 w 29"/>
                <a:gd name="T3" fmla="*/ 3 h 56"/>
                <a:gd name="T4" fmla="*/ 0 w 29"/>
                <a:gd name="T5" fmla="*/ 0 h 56"/>
                <a:gd name="T6" fmla="*/ 0 w 29"/>
                <a:gd name="T7" fmla="*/ 54 h 56"/>
                <a:gd name="T8" fmla="*/ 29 w 29"/>
                <a:gd name="T9" fmla="*/ 56 h 56"/>
                <a:gd name="T10" fmla="*/ 0 60000 65536"/>
                <a:gd name="T11" fmla="*/ 0 60000 65536"/>
                <a:gd name="T12" fmla="*/ 0 60000 65536"/>
                <a:gd name="T13" fmla="*/ 0 60000 65536"/>
                <a:gd name="T14" fmla="*/ 0 60000 65536"/>
                <a:gd name="T15" fmla="*/ 0 w 29"/>
                <a:gd name="T16" fmla="*/ 0 h 56"/>
                <a:gd name="T17" fmla="*/ 29 w 29"/>
                <a:gd name="T18" fmla="*/ 56 h 56"/>
              </a:gdLst>
              <a:ahLst/>
              <a:cxnLst>
                <a:cxn ang="T10">
                  <a:pos x="T0" y="T1"/>
                </a:cxn>
                <a:cxn ang="T11">
                  <a:pos x="T2" y="T3"/>
                </a:cxn>
                <a:cxn ang="T12">
                  <a:pos x="T4" y="T5"/>
                </a:cxn>
                <a:cxn ang="T13">
                  <a:pos x="T6" y="T7"/>
                </a:cxn>
                <a:cxn ang="T14">
                  <a:pos x="T8" y="T9"/>
                </a:cxn>
              </a:cxnLst>
              <a:rect l="T15" t="T16" r="T17" b="T18"/>
              <a:pathLst>
                <a:path w="29" h="56">
                  <a:moveTo>
                    <a:pt x="29" y="56"/>
                  </a:moveTo>
                  <a:lnTo>
                    <a:pt x="29" y="3"/>
                  </a:lnTo>
                  <a:lnTo>
                    <a:pt x="0" y="0"/>
                  </a:lnTo>
                  <a:lnTo>
                    <a:pt x="0" y="54"/>
                  </a:lnTo>
                  <a:lnTo>
                    <a:pt x="29" y="56"/>
                  </a:lnTo>
                  <a:close/>
                </a:path>
              </a:pathLst>
            </a:custGeom>
            <a:solidFill>
              <a:srgbClr val="68A5DD"/>
            </a:solidFill>
            <a:ln w="9525">
              <a:noFill/>
              <a:round/>
              <a:headEnd/>
              <a:tailEnd/>
            </a:ln>
          </p:spPr>
          <p:txBody>
            <a:bodyPr/>
            <a:lstStyle/>
            <a:p>
              <a:endParaRPr lang="en-US"/>
            </a:p>
          </p:txBody>
        </p:sp>
        <p:sp>
          <p:nvSpPr>
            <p:cNvPr id="4140" name="Freeform 984"/>
            <p:cNvSpPr>
              <a:spLocks/>
            </p:cNvSpPr>
            <p:nvPr/>
          </p:nvSpPr>
          <p:spPr bwMode="auto">
            <a:xfrm>
              <a:off x="2903" y="2221"/>
              <a:ext cx="29" cy="55"/>
            </a:xfrm>
            <a:custGeom>
              <a:avLst/>
              <a:gdLst>
                <a:gd name="T0" fmla="*/ 29 w 29"/>
                <a:gd name="T1" fmla="*/ 55 h 55"/>
                <a:gd name="T2" fmla="*/ 29 w 29"/>
                <a:gd name="T3" fmla="*/ 4 h 55"/>
                <a:gd name="T4" fmla="*/ 0 w 29"/>
                <a:gd name="T5" fmla="*/ 0 h 55"/>
                <a:gd name="T6" fmla="*/ 0 w 29"/>
                <a:gd name="T7" fmla="*/ 53 h 55"/>
                <a:gd name="T8" fmla="*/ 29 w 29"/>
                <a:gd name="T9" fmla="*/ 55 h 55"/>
                <a:gd name="T10" fmla="*/ 0 60000 65536"/>
                <a:gd name="T11" fmla="*/ 0 60000 65536"/>
                <a:gd name="T12" fmla="*/ 0 60000 65536"/>
                <a:gd name="T13" fmla="*/ 0 60000 65536"/>
                <a:gd name="T14" fmla="*/ 0 60000 65536"/>
                <a:gd name="T15" fmla="*/ 0 w 29"/>
                <a:gd name="T16" fmla="*/ 0 h 55"/>
                <a:gd name="T17" fmla="*/ 29 w 29"/>
                <a:gd name="T18" fmla="*/ 55 h 55"/>
              </a:gdLst>
              <a:ahLst/>
              <a:cxnLst>
                <a:cxn ang="T10">
                  <a:pos x="T0" y="T1"/>
                </a:cxn>
                <a:cxn ang="T11">
                  <a:pos x="T2" y="T3"/>
                </a:cxn>
                <a:cxn ang="T12">
                  <a:pos x="T4" y="T5"/>
                </a:cxn>
                <a:cxn ang="T13">
                  <a:pos x="T6" y="T7"/>
                </a:cxn>
                <a:cxn ang="T14">
                  <a:pos x="T8" y="T9"/>
                </a:cxn>
              </a:cxnLst>
              <a:rect l="T15" t="T16" r="T17" b="T18"/>
              <a:pathLst>
                <a:path w="29" h="55">
                  <a:moveTo>
                    <a:pt x="29" y="55"/>
                  </a:moveTo>
                  <a:lnTo>
                    <a:pt x="29" y="4"/>
                  </a:lnTo>
                  <a:lnTo>
                    <a:pt x="0" y="0"/>
                  </a:lnTo>
                  <a:lnTo>
                    <a:pt x="0" y="53"/>
                  </a:lnTo>
                  <a:lnTo>
                    <a:pt x="29" y="55"/>
                  </a:lnTo>
                  <a:close/>
                </a:path>
              </a:pathLst>
            </a:custGeom>
            <a:solidFill>
              <a:srgbClr val="68A5DD"/>
            </a:solidFill>
            <a:ln w="9525">
              <a:noFill/>
              <a:round/>
              <a:headEnd/>
              <a:tailEnd/>
            </a:ln>
          </p:spPr>
          <p:txBody>
            <a:bodyPr/>
            <a:lstStyle/>
            <a:p>
              <a:endParaRPr lang="en-US"/>
            </a:p>
          </p:txBody>
        </p:sp>
        <p:sp>
          <p:nvSpPr>
            <p:cNvPr id="4141" name="Freeform 985"/>
            <p:cNvSpPr>
              <a:spLocks/>
            </p:cNvSpPr>
            <p:nvPr/>
          </p:nvSpPr>
          <p:spPr bwMode="auto">
            <a:xfrm>
              <a:off x="2813" y="2286"/>
              <a:ext cx="29" cy="56"/>
            </a:xfrm>
            <a:custGeom>
              <a:avLst/>
              <a:gdLst>
                <a:gd name="T0" fmla="*/ 29 w 29"/>
                <a:gd name="T1" fmla="*/ 56 h 56"/>
                <a:gd name="T2" fmla="*/ 29 w 29"/>
                <a:gd name="T3" fmla="*/ 1 h 56"/>
                <a:gd name="T4" fmla="*/ 0 w 29"/>
                <a:gd name="T5" fmla="*/ 0 h 56"/>
                <a:gd name="T6" fmla="*/ 0 w 29"/>
                <a:gd name="T7" fmla="*/ 56 h 56"/>
                <a:gd name="T8" fmla="*/ 29 w 29"/>
                <a:gd name="T9" fmla="*/ 56 h 56"/>
                <a:gd name="T10" fmla="*/ 0 60000 65536"/>
                <a:gd name="T11" fmla="*/ 0 60000 65536"/>
                <a:gd name="T12" fmla="*/ 0 60000 65536"/>
                <a:gd name="T13" fmla="*/ 0 60000 65536"/>
                <a:gd name="T14" fmla="*/ 0 60000 65536"/>
                <a:gd name="T15" fmla="*/ 0 w 29"/>
                <a:gd name="T16" fmla="*/ 0 h 56"/>
                <a:gd name="T17" fmla="*/ 29 w 29"/>
                <a:gd name="T18" fmla="*/ 56 h 56"/>
              </a:gdLst>
              <a:ahLst/>
              <a:cxnLst>
                <a:cxn ang="T10">
                  <a:pos x="T0" y="T1"/>
                </a:cxn>
                <a:cxn ang="T11">
                  <a:pos x="T2" y="T3"/>
                </a:cxn>
                <a:cxn ang="T12">
                  <a:pos x="T4" y="T5"/>
                </a:cxn>
                <a:cxn ang="T13">
                  <a:pos x="T6" y="T7"/>
                </a:cxn>
                <a:cxn ang="T14">
                  <a:pos x="T8" y="T9"/>
                </a:cxn>
              </a:cxnLst>
              <a:rect l="T15" t="T16" r="T17" b="T18"/>
              <a:pathLst>
                <a:path w="29" h="56">
                  <a:moveTo>
                    <a:pt x="29" y="56"/>
                  </a:moveTo>
                  <a:lnTo>
                    <a:pt x="29" y="1"/>
                  </a:lnTo>
                  <a:lnTo>
                    <a:pt x="0" y="0"/>
                  </a:lnTo>
                  <a:lnTo>
                    <a:pt x="0" y="56"/>
                  </a:lnTo>
                  <a:lnTo>
                    <a:pt x="29" y="56"/>
                  </a:lnTo>
                  <a:close/>
                </a:path>
              </a:pathLst>
            </a:custGeom>
            <a:solidFill>
              <a:srgbClr val="68A5DD"/>
            </a:solidFill>
            <a:ln w="9525">
              <a:noFill/>
              <a:round/>
              <a:headEnd/>
              <a:tailEnd/>
            </a:ln>
          </p:spPr>
          <p:txBody>
            <a:bodyPr/>
            <a:lstStyle/>
            <a:p>
              <a:endParaRPr lang="en-US"/>
            </a:p>
          </p:txBody>
        </p:sp>
        <p:sp>
          <p:nvSpPr>
            <p:cNvPr id="4142" name="Freeform 986"/>
            <p:cNvSpPr>
              <a:spLocks/>
            </p:cNvSpPr>
            <p:nvPr/>
          </p:nvSpPr>
          <p:spPr bwMode="auto">
            <a:xfrm>
              <a:off x="2858" y="2287"/>
              <a:ext cx="29" cy="56"/>
            </a:xfrm>
            <a:custGeom>
              <a:avLst/>
              <a:gdLst>
                <a:gd name="T0" fmla="*/ 29 w 29"/>
                <a:gd name="T1" fmla="*/ 56 h 56"/>
                <a:gd name="T2" fmla="*/ 29 w 29"/>
                <a:gd name="T3" fmla="*/ 2 h 56"/>
                <a:gd name="T4" fmla="*/ 0 w 29"/>
                <a:gd name="T5" fmla="*/ 0 h 56"/>
                <a:gd name="T6" fmla="*/ 0 w 29"/>
                <a:gd name="T7" fmla="*/ 56 h 56"/>
                <a:gd name="T8" fmla="*/ 29 w 29"/>
                <a:gd name="T9" fmla="*/ 56 h 56"/>
                <a:gd name="T10" fmla="*/ 0 60000 65536"/>
                <a:gd name="T11" fmla="*/ 0 60000 65536"/>
                <a:gd name="T12" fmla="*/ 0 60000 65536"/>
                <a:gd name="T13" fmla="*/ 0 60000 65536"/>
                <a:gd name="T14" fmla="*/ 0 60000 65536"/>
                <a:gd name="T15" fmla="*/ 0 w 29"/>
                <a:gd name="T16" fmla="*/ 0 h 56"/>
                <a:gd name="T17" fmla="*/ 29 w 29"/>
                <a:gd name="T18" fmla="*/ 56 h 56"/>
              </a:gdLst>
              <a:ahLst/>
              <a:cxnLst>
                <a:cxn ang="T10">
                  <a:pos x="T0" y="T1"/>
                </a:cxn>
                <a:cxn ang="T11">
                  <a:pos x="T2" y="T3"/>
                </a:cxn>
                <a:cxn ang="T12">
                  <a:pos x="T4" y="T5"/>
                </a:cxn>
                <a:cxn ang="T13">
                  <a:pos x="T6" y="T7"/>
                </a:cxn>
                <a:cxn ang="T14">
                  <a:pos x="T8" y="T9"/>
                </a:cxn>
              </a:cxnLst>
              <a:rect l="T15" t="T16" r="T17" b="T18"/>
              <a:pathLst>
                <a:path w="29" h="56">
                  <a:moveTo>
                    <a:pt x="29" y="56"/>
                  </a:moveTo>
                  <a:lnTo>
                    <a:pt x="29" y="2"/>
                  </a:lnTo>
                  <a:lnTo>
                    <a:pt x="0" y="0"/>
                  </a:lnTo>
                  <a:lnTo>
                    <a:pt x="0" y="56"/>
                  </a:lnTo>
                  <a:lnTo>
                    <a:pt x="29" y="56"/>
                  </a:lnTo>
                  <a:close/>
                </a:path>
              </a:pathLst>
            </a:custGeom>
            <a:solidFill>
              <a:srgbClr val="68A5DD"/>
            </a:solidFill>
            <a:ln w="9525">
              <a:noFill/>
              <a:round/>
              <a:headEnd/>
              <a:tailEnd/>
            </a:ln>
          </p:spPr>
          <p:txBody>
            <a:bodyPr/>
            <a:lstStyle/>
            <a:p>
              <a:endParaRPr lang="en-US"/>
            </a:p>
          </p:txBody>
        </p:sp>
        <p:sp>
          <p:nvSpPr>
            <p:cNvPr id="4143" name="Freeform 987"/>
            <p:cNvSpPr>
              <a:spLocks/>
            </p:cNvSpPr>
            <p:nvPr/>
          </p:nvSpPr>
          <p:spPr bwMode="auto">
            <a:xfrm>
              <a:off x="2903" y="2290"/>
              <a:ext cx="29" cy="54"/>
            </a:xfrm>
            <a:custGeom>
              <a:avLst/>
              <a:gdLst>
                <a:gd name="T0" fmla="*/ 29 w 29"/>
                <a:gd name="T1" fmla="*/ 54 h 54"/>
                <a:gd name="T2" fmla="*/ 29 w 29"/>
                <a:gd name="T3" fmla="*/ 2 h 54"/>
                <a:gd name="T4" fmla="*/ 0 w 29"/>
                <a:gd name="T5" fmla="*/ 0 h 54"/>
                <a:gd name="T6" fmla="*/ 0 w 29"/>
                <a:gd name="T7" fmla="*/ 53 h 54"/>
                <a:gd name="T8" fmla="*/ 29 w 29"/>
                <a:gd name="T9" fmla="*/ 54 h 54"/>
                <a:gd name="T10" fmla="*/ 0 60000 65536"/>
                <a:gd name="T11" fmla="*/ 0 60000 65536"/>
                <a:gd name="T12" fmla="*/ 0 60000 65536"/>
                <a:gd name="T13" fmla="*/ 0 60000 65536"/>
                <a:gd name="T14" fmla="*/ 0 60000 65536"/>
                <a:gd name="T15" fmla="*/ 0 w 29"/>
                <a:gd name="T16" fmla="*/ 0 h 54"/>
                <a:gd name="T17" fmla="*/ 29 w 29"/>
                <a:gd name="T18" fmla="*/ 54 h 54"/>
              </a:gdLst>
              <a:ahLst/>
              <a:cxnLst>
                <a:cxn ang="T10">
                  <a:pos x="T0" y="T1"/>
                </a:cxn>
                <a:cxn ang="T11">
                  <a:pos x="T2" y="T3"/>
                </a:cxn>
                <a:cxn ang="T12">
                  <a:pos x="T4" y="T5"/>
                </a:cxn>
                <a:cxn ang="T13">
                  <a:pos x="T6" y="T7"/>
                </a:cxn>
                <a:cxn ang="T14">
                  <a:pos x="T8" y="T9"/>
                </a:cxn>
              </a:cxnLst>
              <a:rect l="T15" t="T16" r="T17" b="T18"/>
              <a:pathLst>
                <a:path w="29" h="54">
                  <a:moveTo>
                    <a:pt x="29" y="54"/>
                  </a:moveTo>
                  <a:lnTo>
                    <a:pt x="29" y="2"/>
                  </a:lnTo>
                  <a:lnTo>
                    <a:pt x="0" y="0"/>
                  </a:lnTo>
                  <a:lnTo>
                    <a:pt x="0" y="53"/>
                  </a:lnTo>
                  <a:lnTo>
                    <a:pt x="29" y="54"/>
                  </a:lnTo>
                  <a:close/>
                </a:path>
              </a:pathLst>
            </a:custGeom>
            <a:solidFill>
              <a:srgbClr val="68A5DD"/>
            </a:solidFill>
            <a:ln w="9525">
              <a:noFill/>
              <a:round/>
              <a:headEnd/>
              <a:tailEnd/>
            </a:ln>
          </p:spPr>
          <p:txBody>
            <a:bodyPr/>
            <a:lstStyle/>
            <a:p>
              <a:endParaRPr lang="en-US"/>
            </a:p>
          </p:txBody>
        </p:sp>
        <p:sp>
          <p:nvSpPr>
            <p:cNvPr id="4144" name="Freeform 988"/>
            <p:cNvSpPr>
              <a:spLocks/>
            </p:cNvSpPr>
            <p:nvPr/>
          </p:nvSpPr>
          <p:spPr bwMode="auto">
            <a:xfrm>
              <a:off x="2813" y="2359"/>
              <a:ext cx="29" cy="57"/>
            </a:xfrm>
            <a:custGeom>
              <a:avLst/>
              <a:gdLst>
                <a:gd name="T0" fmla="*/ 29 w 29"/>
                <a:gd name="T1" fmla="*/ 56 h 57"/>
                <a:gd name="T2" fmla="*/ 29 w 29"/>
                <a:gd name="T3" fmla="*/ 1 h 57"/>
                <a:gd name="T4" fmla="*/ 0 w 29"/>
                <a:gd name="T5" fmla="*/ 0 h 57"/>
                <a:gd name="T6" fmla="*/ 0 w 29"/>
                <a:gd name="T7" fmla="*/ 57 h 57"/>
                <a:gd name="T8" fmla="*/ 29 w 29"/>
                <a:gd name="T9" fmla="*/ 56 h 57"/>
                <a:gd name="T10" fmla="*/ 0 60000 65536"/>
                <a:gd name="T11" fmla="*/ 0 60000 65536"/>
                <a:gd name="T12" fmla="*/ 0 60000 65536"/>
                <a:gd name="T13" fmla="*/ 0 60000 65536"/>
                <a:gd name="T14" fmla="*/ 0 60000 65536"/>
                <a:gd name="T15" fmla="*/ 0 w 29"/>
                <a:gd name="T16" fmla="*/ 0 h 57"/>
                <a:gd name="T17" fmla="*/ 29 w 29"/>
                <a:gd name="T18" fmla="*/ 57 h 57"/>
              </a:gdLst>
              <a:ahLst/>
              <a:cxnLst>
                <a:cxn ang="T10">
                  <a:pos x="T0" y="T1"/>
                </a:cxn>
                <a:cxn ang="T11">
                  <a:pos x="T2" y="T3"/>
                </a:cxn>
                <a:cxn ang="T12">
                  <a:pos x="T4" y="T5"/>
                </a:cxn>
                <a:cxn ang="T13">
                  <a:pos x="T6" y="T7"/>
                </a:cxn>
                <a:cxn ang="T14">
                  <a:pos x="T8" y="T9"/>
                </a:cxn>
              </a:cxnLst>
              <a:rect l="T15" t="T16" r="T17" b="T18"/>
              <a:pathLst>
                <a:path w="29" h="57">
                  <a:moveTo>
                    <a:pt x="29" y="56"/>
                  </a:moveTo>
                  <a:lnTo>
                    <a:pt x="29" y="1"/>
                  </a:lnTo>
                  <a:lnTo>
                    <a:pt x="0" y="0"/>
                  </a:lnTo>
                  <a:lnTo>
                    <a:pt x="0" y="57"/>
                  </a:lnTo>
                  <a:lnTo>
                    <a:pt x="29" y="56"/>
                  </a:lnTo>
                  <a:close/>
                </a:path>
              </a:pathLst>
            </a:custGeom>
            <a:solidFill>
              <a:srgbClr val="68A5DD"/>
            </a:solidFill>
            <a:ln w="9525">
              <a:noFill/>
              <a:round/>
              <a:headEnd/>
              <a:tailEnd/>
            </a:ln>
          </p:spPr>
          <p:txBody>
            <a:bodyPr/>
            <a:lstStyle/>
            <a:p>
              <a:endParaRPr lang="en-US"/>
            </a:p>
          </p:txBody>
        </p:sp>
        <p:sp>
          <p:nvSpPr>
            <p:cNvPr id="4145" name="Freeform 989"/>
            <p:cNvSpPr>
              <a:spLocks/>
            </p:cNvSpPr>
            <p:nvPr/>
          </p:nvSpPr>
          <p:spPr bwMode="auto">
            <a:xfrm>
              <a:off x="2858" y="2359"/>
              <a:ext cx="29" cy="55"/>
            </a:xfrm>
            <a:custGeom>
              <a:avLst/>
              <a:gdLst>
                <a:gd name="T0" fmla="*/ 29 w 29"/>
                <a:gd name="T1" fmla="*/ 55 h 55"/>
                <a:gd name="T2" fmla="*/ 29 w 29"/>
                <a:gd name="T3" fmla="*/ 1 h 55"/>
                <a:gd name="T4" fmla="*/ 0 w 29"/>
                <a:gd name="T5" fmla="*/ 0 h 55"/>
                <a:gd name="T6" fmla="*/ 0 w 29"/>
                <a:gd name="T7" fmla="*/ 55 h 55"/>
                <a:gd name="T8" fmla="*/ 29 w 29"/>
                <a:gd name="T9" fmla="*/ 55 h 55"/>
                <a:gd name="T10" fmla="*/ 0 60000 65536"/>
                <a:gd name="T11" fmla="*/ 0 60000 65536"/>
                <a:gd name="T12" fmla="*/ 0 60000 65536"/>
                <a:gd name="T13" fmla="*/ 0 60000 65536"/>
                <a:gd name="T14" fmla="*/ 0 60000 65536"/>
                <a:gd name="T15" fmla="*/ 0 w 29"/>
                <a:gd name="T16" fmla="*/ 0 h 55"/>
                <a:gd name="T17" fmla="*/ 29 w 29"/>
                <a:gd name="T18" fmla="*/ 55 h 55"/>
              </a:gdLst>
              <a:ahLst/>
              <a:cxnLst>
                <a:cxn ang="T10">
                  <a:pos x="T0" y="T1"/>
                </a:cxn>
                <a:cxn ang="T11">
                  <a:pos x="T2" y="T3"/>
                </a:cxn>
                <a:cxn ang="T12">
                  <a:pos x="T4" y="T5"/>
                </a:cxn>
                <a:cxn ang="T13">
                  <a:pos x="T6" y="T7"/>
                </a:cxn>
                <a:cxn ang="T14">
                  <a:pos x="T8" y="T9"/>
                </a:cxn>
              </a:cxnLst>
              <a:rect l="T15" t="T16" r="T17" b="T18"/>
              <a:pathLst>
                <a:path w="29" h="55">
                  <a:moveTo>
                    <a:pt x="29" y="55"/>
                  </a:moveTo>
                  <a:lnTo>
                    <a:pt x="29" y="1"/>
                  </a:lnTo>
                  <a:lnTo>
                    <a:pt x="0" y="0"/>
                  </a:lnTo>
                  <a:lnTo>
                    <a:pt x="0" y="55"/>
                  </a:lnTo>
                  <a:lnTo>
                    <a:pt x="29" y="55"/>
                  </a:lnTo>
                  <a:close/>
                </a:path>
              </a:pathLst>
            </a:custGeom>
            <a:solidFill>
              <a:srgbClr val="68A5DD"/>
            </a:solidFill>
            <a:ln w="9525">
              <a:noFill/>
              <a:round/>
              <a:headEnd/>
              <a:tailEnd/>
            </a:ln>
          </p:spPr>
          <p:txBody>
            <a:bodyPr/>
            <a:lstStyle/>
            <a:p>
              <a:endParaRPr lang="en-US"/>
            </a:p>
          </p:txBody>
        </p:sp>
        <p:sp>
          <p:nvSpPr>
            <p:cNvPr id="4146" name="Freeform 990"/>
            <p:cNvSpPr>
              <a:spLocks/>
            </p:cNvSpPr>
            <p:nvPr/>
          </p:nvSpPr>
          <p:spPr bwMode="auto">
            <a:xfrm>
              <a:off x="2903" y="2360"/>
              <a:ext cx="29" cy="53"/>
            </a:xfrm>
            <a:custGeom>
              <a:avLst/>
              <a:gdLst>
                <a:gd name="T0" fmla="*/ 29 w 29"/>
                <a:gd name="T1" fmla="*/ 53 h 53"/>
                <a:gd name="T2" fmla="*/ 29 w 29"/>
                <a:gd name="T3" fmla="*/ 1 h 53"/>
                <a:gd name="T4" fmla="*/ 0 w 29"/>
                <a:gd name="T5" fmla="*/ 0 h 53"/>
                <a:gd name="T6" fmla="*/ 0 w 29"/>
                <a:gd name="T7" fmla="*/ 53 h 53"/>
                <a:gd name="T8" fmla="*/ 29 w 29"/>
                <a:gd name="T9" fmla="*/ 53 h 53"/>
                <a:gd name="T10" fmla="*/ 0 60000 65536"/>
                <a:gd name="T11" fmla="*/ 0 60000 65536"/>
                <a:gd name="T12" fmla="*/ 0 60000 65536"/>
                <a:gd name="T13" fmla="*/ 0 60000 65536"/>
                <a:gd name="T14" fmla="*/ 0 60000 65536"/>
                <a:gd name="T15" fmla="*/ 0 w 29"/>
                <a:gd name="T16" fmla="*/ 0 h 53"/>
                <a:gd name="T17" fmla="*/ 29 w 29"/>
                <a:gd name="T18" fmla="*/ 53 h 53"/>
              </a:gdLst>
              <a:ahLst/>
              <a:cxnLst>
                <a:cxn ang="T10">
                  <a:pos x="T0" y="T1"/>
                </a:cxn>
                <a:cxn ang="T11">
                  <a:pos x="T2" y="T3"/>
                </a:cxn>
                <a:cxn ang="T12">
                  <a:pos x="T4" y="T5"/>
                </a:cxn>
                <a:cxn ang="T13">
                  <a:pos x="T6" y="T7"/>
                </a:cxn>
                <a:cxn ang="T14">
                  <a:pos x="T8" y="T9"/>
                </a:cxn>
              </a:cxnLst>
              <a:rect l="T15" t="T16" r="T17" b="T18"/>
              <a:pathLst>
                <a:path w="29" h="53">
                  <a:moveTo>
                    <a:pt x="29" y="53"/>
                  </a:moveTo>
                  <a:lnTo>
                    <a:pt x="29" y="1"/>
                  </a:lnTo>
                  <a:lnTo>
                    <a:pt x="0" y="0"/>
                  </a:lnTo>
                  <a:lnTo>
                    <a:pt x="0" y="53"/>
                  </a:lnTo>
                  <a:lnTo>
                    <a:pt x="29" y="53"/>
                  </a:lnTo>
                  <a:close/>
                </a:path>
              </a:pathLst>
            </a:custGeom>
            <a:solidFill>
              <a:srgbClr val="68A5DD"/>
            </a:solidFill>
            <a:ln w="9525">
              <a:noFill/>
              <a:round/>
              <a:headEnd/>
              <a:tailEnd/>
            </a:ln>
          </p:spPr>
          <p:txBody>
            <a:bodyPr/>
            <a:lstStyle/>
            <a:p>
              <a:endParaRPr lang="en-US"/>
            </a:p>
          </p:txBody>
        </p:sp>
        <p:sp>
          <p:nvSpPr>
            <p:cNvPr id="4147" name="Freeform 991"/>
            <p:cNvSpPr>
              <a:spLocks/>
            </p:cNvSpPr>
            <p:nvPr/>
          </p:nvSpPr>
          <p:spPr bwMode="auto">
            <a:xfrm>
              <a:off x="2743" y="1981"/>
              <a:ext cx="32" cy="67"/>
            </a:xfrm>
            <a:custGeom>
              <a:avLst/>
              <a:gdLst>
                <a:gd name="T0" fmla="*/ 0 w 32"/>
                <a:gd name="T1" fmla="*/ 67 h 67"/>
                <a:gd name="T2" fmla="*/ 0 w 32"/>
                <a:gd name="T3" fmla="*/ 13 h 67"/>
                <a:gd name="T4" fmla="*/ 32 w 32"/>
                <a:gd name="T5" fmla="*/ 0 h 67"/>
                <a:gd name="T6" fmla="*/ 32 w 32"/>
                <a:gd name="T7" fmla="*/ 57 h 67"/>
                <a:gd name="T8" fmla="*/ 0 w 32"/>
                <a:gd name="T9" fmla="*/ 67 h 67"/>
                <a:gd name="T10" fmla="*/ 0 60000 65536"/>
                <a:gd name="T11" fmla="*/ 0 60000 65536"/>
                <a:gd name="T12" fmla="*/ 0 60000 65536"/>
                <a:gd name="T13" fmla="*/ 0 60000 65536"/>
                <a:gd name="T14" fmla="*/ 0 60000 65536"/>
                <a:gd name="T15" fmla="*/ 0 w 32"/>
                <a:gd name="T16" fmla="*/ 0 h 67"/>
                <a:gd name="T17" fmla="*/ 32 w 32"/>
                <a:gd name="T18" fmla="*/ 67 h 67"/>
              </a:gdLst>
              <a:ahLst/>
              <a:cxnLst>
                <a:cxn ang="T10">
                  <a:pos x="T0" y="T1"/>
                </a:cxn>
                <a:cxn ang="T11">
                  <a:pos x="T2" y="T3"/>
                </a:cxn>
                <a:cxn ang="T12">
                  <a:pos x="T4" y="T5"/>
                </a:cxn>
                <a:cxn ang="T13">
                  <a:pos x="T6" y="T7"/>
                </a:cxn>
                <a:cxn ang="T14">
                  <a:pos x="T8" y="T9"/>
                </a:cxn>
              </a:cxnLst>
              <a:rect l="T15" t="T16" r="T17" b="T18"/>
              <a:pathLst>
                <a:path w="32" h="67">
                  <a:moveTo>
                    <a:pt x="0" y="67"/>
                  </a:moveTo>
                  <a:lnTo>
                    <a:pt x="0" y="13"/>
                  </a:lnTo>
                  <a:lnTo>
                    <a:pt x="32" y="0"/>
                  </a:lnTo>
                  <a:lnTo>
                    <a:pt x="32" y="57"/>
                  </a:lnTo>
                  <a:lnTo>
                    <a:pt x="0" y="67"/>
                  </a:lnTo>
                  <a:close/>
                </a:path>
              </a:pathLst>
            </a:custGeom>
            <a:solidFill>
              <a:srgbClr val="B2EFF9"/>
            </a:solidFill>
            <a:ln w="9525">
              <a:noFill/>
              <a:round/>
              <a:headEnd/>
              <a:tailEnd/>
            </a:ln>
          </p:spPr>
          <p:txBody>
            <a:bodyPr/>
            <a:lstStyle/>
            <a:p>
              <a:endParaRPr lang="en-US"/>
            </a:p>
          </p:txBody>
        </p:sp>
        <p:sp>
          <p:nvSpPr>
            <p:cNvPr id="4148" name="Freeform 992"/>
            <p:cNvSpPr>
              <a:spLocks/>
            </p:cNvSpPr>
            <p:nvPr/>
          </p:nvSpPr>
          <p:spPr bwMode="auto">
            <a:xfrm>
              <a:off x="2695" y="2001"/>
              <a:ext cx="32" cy="63"/>
            </a:xfrm>
            <a:custGeom>
              <a:avLst/>
              <a:gdLst>
                <a:gd name="T0" fmla="*/ 0 w 32"/>
                <a:gd name="T1" fmla="*/ 63 h 63"/>
                <a:gd name="T2" fmla="*/ 0 w 32"/>
                <a:gd name="T3" fmla="*/ 12 h 63"/>
                <a:gd name="T4" fmla="*/ 32 w 32"/>
                <a:gd name="T5" fmla="*/ 0 h 63"/>
                <a:gd name="T6" fmla="*/ 32 w 32"/>
                <a:gd name="T7" fmla="*/ 53 h 63"/>
                <a:gd name="T8" fmla="*/ 0 w 32"/>
                <a:gd name="T9" fmla="*/ 63 h 63"/>
                <a:gd name="T10" fmla="*/ 0 60000 65536"/>
                <a:gd name="T11" fmla="*/ 0 60000 65536"/>
                <a:gd name="T12" fmla="*/ 0 60000 65536"/>
                <a:gd name="T13" fmla="*/ 0 60000 65536"/>
                <a:gd name="T14" fmla="*/ 0 60000 65536"/>
                <a:gd name="T15" fmla="*/ 0 w 32"/>
                <a:gd name="T16" fmla="*/ 0 h 63"/>
                <a:gd name="T17" fmla="*/ 32 w 32"/>
                <a:gd name="T18" fmla="*/ 63 h 63"/>
              </a:gdLst>
              <a:ahLst/>
              <a:cxnLst>
                <a:cxn ang="T10">
                  <a:pos x="T0" y="T1"/>
                </a:cxn>
                <a:cxn ang="T11">
                  <a:pos x="T2" y="T3"/>
                </a:cxn>
                <a:cxn ang="T12">
                  <a:pos x="T4" y="T5"/>
                </a:cxn>
                <a:cxn ang="T13">
                  <a:pos x="T6" y="T7"/>
                </a:cxn>
                <a:cxn ang="T14">
                  <a:pos x="T8" y="T9"/>
                </a:cxn>
              </a:cxnLst>
              <a:rect l="T15" t="T16" r="T17" b="T18"/>
              <a:pathLst>
                <a:path w="32" h="63">
                  <a:moveTo>
                    <a:pt x="0" y="63"/>
                  </a:moveTo>
                  <a:lnTo>
                    <a:pt x="0" y="12"/>
                  </a:lnTo>
                  <a:lnTo>
                    <a:pt x="32" y="0"/>
                  </a:lnTo>
                  <a:lnTo>
                    <a:pt x="32" y="53"/>
                  </a:lnTo>
                  <a:lnTo>
                    <a:pt x="0" y="63"/>
                  </a:lnTo>
                  <a:close/>
                </a:path>
              </a:pathLst>
            </a:custGeom>
            <a:solidFill>
              <a:srgbClr val="B2EFF9"/>
            </a:solidFill>
            <a:ln w="9525">
              <a:noFill/>
              <a:round/>
              <a:headEnd/>
              <a:tailEnd/>
            </a:ln>
          </p:spPr>
          <p:txBody>
            <a:bodyPr/>
            <a:lstStyle/>
            <a:p>
              <a:endParaRPr lang="en-US"/>
            </a:p>
          </p:txBody>
        </p:sp>
        <p:sp>
          <p:nvSpPr>
            <p:cNvPr id="4149" name="Freeform 993"/>
            <p:cNvSpPr>
              <a:spLocks/>
            </p:cNvSpPr>
            <p:nvPr/>
          </p:nvSpPr>
          <p:spPr bwMode="auto">
            <a:xfrm>
              <a:off x="2646" y="2019"/>
              <a:ext cx="33" cy="61"/>
            </a:xfrm>
            <a:custGeom>
              <a:avLst/>
              <a:gdLst>
                <a:gd name="T0" fmla="*/ 0 w 33"/>
                <a:gd name="T1" fmla="*/ 61 h 61"/>
                <a:gd name="T2" fmla="*/ 0 w 33"/>
                <a:gd name="T3" fmla="*/ 12 h 61"/>
                <a:gd name="T4" fmla="*/ 33 w 33"/>
                <a:gd name="T5" fmla="*/ 0 h 61"/>
                <a:gd name="T6" fmla="*/ 33 w 33"/>
                <a:gd name="T7" fmla="*/ 50 h 61"/>
                <a:gd name="T8" fmla="*/ 0 w 33"/>
                <a:gd name="T9" fmla="*/ 61 h 61"/>
                <a:gd name="T10" fmla="*/ 0 60000 65536"/>
                <a:gd name="T11" fmla="*/ 0 60000 65536"/>
                <a:gd name="T12" fmla="*/ 0 60000 65536"/>
                <a:gd name="T13" fmla="*/ 0 60000 65536"/>
                <a:gd name="T14" fmla="*/ 0 60000 65536"/>
                <a:gd name="T15" fmla="*/ 0 w 33"/>
                <a:gd name="T16" fmla="*/ 0 h 61"/>
                <a:gd name="T17" fmla="*/ 33 w 33"/>
                <a:gd name="T18" fmla="*/ 61 h 61"/>
              </a:gdLst>
              <a:ahLst/>
              <a:cxnLst>
                <a:cxn ang="T10">
                  <a:pos x="T0" y="T1"/>
                </a:cxn>
                <a:cxn ang="T11">
                  <a:pos x="T2" y="T3"/>
                </a:cxn>
                <a:cxn ang="T12">
                  <a:pos x="T4" y="T5"/>
                </a:cxn>
                <a:cxn ang="T13">
                  <a:pos x="T6" y="T7"/>
                </a:cxn>
                <a:cxn ang="T14">
                  <a:pos x="T8" y="T9"/>
                </a:cxn>
              </a:cxnLst>
              <a:rect l="T15" t="T16" r="T17" b="T18"/>
              <a:pathLst>
                <a:path w="33" h="61">
                  <a:moveTo>
                    <a:pt x="0" y="61"/>
                  </a:moveTo>
                  <a:lnTo>
                    <a:pt x="0" y="12"/>
                  </a:lnTo>
                  <a:lnTo>
                    <a:pt x="33" y="0"/>
                  </a:lnTo>
                  <a:lnTo>
                    <a:pt x="33" y="50"/>
                  </a:lnTo>
                  <a:lnTo>
                    <a:pt x="0" y="61"/>
                  </a:lnTo>
                  <a:close/>
                </a:path>
              </a:pathLst>
            </a:custGeom>
            <a:solidFill>
              <a:srgbClr val="B2EFF9"/>
            </a:solidFill>
            <a:ln w="9525">
              <a:noFill/>
              <a:round/>
              <a:headEnd/>
              <a:tailEnd/>
            </a:ln>
          </p:spPr>
          <p:txBody>
            <a:bodyPr/>
            <a:lstStyle/>
            <a:p>
              <a:endParaRPr lang="en-US"/>
            </a:p>
          </p:txBody>
        </p:sp>
        <p:sp>
          <p:nvSpPr>
            <p:cNvPr id="4150" name="Freeform 994"/>
            <p:cNvSpPr>
              <a:spLocks/>
            </p:cNvSpPr>
            <p:nvPr/>
          </p:nvSpPr>
          <p:spPr bwMode="auto">
            <a:xfrm>
              <a:off x="2598" y="2038"/>
              <a:ext cx="31" cy="57"/>
            </a:xfrm>
            <a:custGeom>
              <a:avLst/>
              <a:gdLst>
                <a:gd name="T0" fmla="*/ 0 w 31"/>
                <a:gd name="T1" fmla="*/ 57 h 57"/>
                <a:gd name="T2" fmla="*/ 0 w 31"/>
                <a:gd name="T3" fmla="*/ 12 h 57"/>
                <a:gd name="T4" fmla="*/ 31 w 31"/>
                <a:gd name="T5" fmla="*/ 0 h 57"/>
                <a:gd name="T6" fmla="*/ 31 w 31"/>
                <a:gd name="T7" fmla="*/ 47 h 57"/>
                <a:gd name="T8" fmla="*/ 0 w 31"/>
                <a:gd name="T9" fmla="*/ 57 h 57"/>
                <a:gd name="T10" fmla="*/ 0 60000 65536"/>
                <a:gd name="T11" fmla="*/ 0 60000 65536"/>
                <a:gd name="T12" fmla="*/ 0 60000 65536"/>
                <a:gd name="T13" fmla="*/ 0 60000 65536"/>
                <a:gd name="T14" fmla="*/ 0 60000 65536"/>
                <a:gd name="T15" fmla="*/ 0 w 31"/>
                <a:gd name="T16" fmla="*/ 0 h 57"/>
                <a:gd name="T17" fmla="*/ 31 w 31"/>
                <a:gd name="T18" fmla="*/ 57 h 57"/>
              </a:gdLst>
              <a:ahLst/>
              <a:cxnLst>
                <a:cxn ang="T10">
                  <a:pos x="T0" y="T1"/>
                </a:cxn>
                <a:cxn ang="T11">
                  <a:pos x="T2" y="T3"/>
                </a:cxn>
                <a:cxn ang="T12">
                  <a:pos x="T4" y="T5"/>
                </a:cxn>
                <a:cxn ang="T13">
                  <a:pos x="T6" y="T7"/>
                </a:cxn>
                <a:cxn ang="T14">
                  <a:pos x="T8" y="T9"/>
                </a:cxn>
              </a:cxnLst>
              <a:rect l="T15" t="T16" r="T17" b="T18"/>
              <a:pathLst>
                <a:path w="31" h="57">
                  <a:moveTo>
                    <a:pt x="0" y="57"/>
                  </a:moveTo>
                  <a:lnTo>
                    <a:pt x="0" y="12"/>
                  </a:lnTo>
                  <a:lnTo>
                    <a:pt x="31" y="0"/>
                  </a:lnTo>
                  <a:lnTo>
                    <a:pt x="31" y="47"/>
                  </a:lnTo>
                  <a:lnTo>
                    <a:pt x="0" y="57"/>
                  </a:lnTo>
                  <a:close/>
                </a:path>
              </a:pathLst>
            </a:custGeom>
            <a:solidFill>
              <a:srgbClr val="B2EFF9"/>
            </a:solidFill>
            <a:ln w="9525">
              <a:noFill/>
              <a:round/>
              <a:headEnd/>
              <a:tailEnd/>
            </a:ln>
          </p:spPr>
          <p:txBody>
            <a:bodyPr/>
            <a:lstStyle/>
            <a:p>
              <a:endParaRPr lang="en-US"/>
            </a:p>
          </p:txBody>
        </p:sp>
        <p:sp>
          <p:nvSpPr>
            <p:cNvPr id="4151" name="Freeform 995"/>
            <p:cNvSpPr>
              <a:spLocks/>
            </p:cNvSpPr>
            <p:nvPr/>
          </p:nvSpPr>
          <p:spPr bwMode="auto">
            <a:xfrm>
              <a:off x="2743" y="2059"/>
              <a:ext cx="32" cy="64"/>
            </a:xfrm>
            <a:custGeom>
              <a:avLst/>
              <a:gdLst>
                <a:gd name="T0" fmla="*/ 0 w 32"/>
                <a:gd name="T1" fmla="*/ 64 h 64"/>
                <a:gd name="T2" fmla="*/ 0 w 32"/>
                <a:gd name="T3" fmla="*/ 10 h 64"/>
                <a:gd name="T4" fmla="*/ 32 w 32"/>
                <a:gd name="T5" fmla="*/ 0 h 64"/>
                <a:gd name="T6" fmla="*/ 32 w 32"/>
                <a:gd name="T7" fmla="*/ 56 h 64"/>
                <a:gd name="T8" fmla="*/ 0 w 32"/>
                <a:gd name="T9" fmla="*/ 64 h 64"/>
                <a:gd name="T10" fmla="*/ 0 60000 65536"/>
                <a:gd name="T11" fmla="*/ 0 60000 65536"/>
                <a:gd name="T12" fmla="*/ 0 60000 65536"/>
                <a:gd name="T13" fmla="*/ 0 60000 65536"/>
                <a:gd name="T14" fmla="*/ 0 60000 65536"/>
                <a:gd name="T15" fmla="*/ 0 w 32"/>
                <a:gd name="T16" fmla="*/ 0 h 64"/>
                <a:gd name="T17" fmla="*/ 32 w 32"/>
                <a:gd name="T18" fmla="*/ 64 h 64"/>
              </a:gdLst>
              <a:ahLst/>
              <a:cxnLst>
                <a:cxn ang="T10">
                  <a:pos x="T0" y="T1"/>
                </a:cxn>
                <a:cxn ang="T11">
                  <a:pos x="T2" y="T3"/>
                </a:cxn>
                <a:cxn ang="T12">
                  <a:pos x="T4" y="T5"/>
                </a:cxn>
                <a:cxn ang="T13">
                  <a:pos x="T6" y="T7"/>
                </a:cxn>
                <a:cxn ang="T14">
                  <a:pos x="T8" y="T9"/>
                </a:cxn>
              </a:cxnLst>
              <a:rect l="T15" t="T16" r="T17" b="T18"/>
              <a:pathLst>
                <a:path w="32" h="64">
                  <a:moveTo>
                    <a:pt x="0" y="64"/>
                  </a:moveTo>
                  <a:lnTo>
                    <a:pt x="0" y="10"/>
                  </a:lnTo>
                  <a:lnTo>
                    <a:pt x="32" y="0"/>
                  </a:lnTo>
                  <a:lnTo>
                    <a:pt x="32" y="56"/>
                  </a:lnTo>
                  <a:lnTo>
                    <a:pt x="0" y="64"/>
                  </a:lnTo>
                  <a:close/>
                </a:path>
              </a:pathLst>
            </a:custGeom>
            <a:solidFill>
              <a:srgbClr val="B2EFF9"/>
            </a:solidFill>
            <a:ln w="9525">
              <a:noFill/>
              <a:round/>
              <a:headEnd/>
              <a:tailEnd/>
            </a:ln>
          </p:spPr>
          <p:txBody>
            <a:bodyPr/>
            <a:lstStyle/>
            <a:p>
              <a:endParaRPr lang="en-US"/>
            </a:p>
          </p:txBody>
        </p:sp>
        <p:sp>
          <p:nvSpPr>
            <p:cNvPr id="4152" name="Freeform 996"/>
            <p:cNvSpPr>
              <a:spLocks/>
            </p:cNvSpPr>
            <p:nvPr/>
          </p:nvSpPr>
          <p:spPr bwMode="auto">
            <a:xfrm>
              <a:off x="2695" y="2073"/>
              <a:ext cx="32" cy="60"/>
            </a:xfrm>
            <a:custGeom>
              <a:avLst/>
              <a:gdLst>
                <a:gd name="T0" fmla="*/ 0 w 32"/>
                <a:gd name="T1" fmla="*/ 60 h 60"/>
                <a:gd name="T2" fmla="*/ 0 w 32"/>
                <a:gd name="T3" fmla="*/ 9 h 60"/>
                <a:gd name="T4" fmla="*/ 32 w 32"/>
                <a:gd name="T5" fmla="*/ 0 h 60"/>
                <a:gd name="T6" fmla="*/ 32 w 32"/>
                <a:gd name="T7" fmla="*/ 53 h 60"/>
                <a:gd name="T8" fmla="*/ 0 w 32"/>
                <a:gd name="T9" fmla="*/ 60 h 60"/>
                <a:gd name="T10" fmla="*/ 0 60000 65536"/>
                <a:gd name="T11" fmla="*/ 0 60000 65536"/>
                <a:gd name="T12" fmla="*/ 0 60000 65536"/>
                <a:gd name="T13" fmla="*/ 0 60000 65536"/>
                <a:gd name="T14" fmla="*/ 0 60000 65536"/>
                <a:gd name="T15" fmla="*/ 0 w 32"/>
                <a:gd name="T16" fmla="*/ 0 h 60"/>
                <a:gd name="T17" fmla="*/ 32 w 32"/>
                <a:gd name="T18" fmla="*/ 60 h 60"/>
              </a:gdLst>
              <a:ahLst/>
              <a:cxnLst>
                <a:cxn ang="T10">
                  <a:pos x="T0" y="T1"/>
                </a:cxn>
                <a:cxn ang="T11">
                  <a:pos x="T2" y="T3"/>
                </a:cxn>
                <a:cxn ang="T12">
                  <a:pos x="T4" y="T5"/>
                </a:cxn>
                <a:cxn ang="T13">
                  <a:pos x="T6" y="T7"/>
                </a:cxn>
                <a:cxn ang="T14">
                  <a:pos x="T8" y="T9"/>
                </a:cxn>
              </a:cxnLst>
              <a:rect l="T15" t="T16" r="T17" b="T18"/>
              <a:pathLst>
                <a:path w="32" h="60">
                  <a:moveTo>
                    <a:pt x="0" y="60"/>
                  </a:moveTo>
                  <a:lnTo>
                    <a:pt x="0" y="9"/>
                  </a:lnTo>
                  <a:lnTo>
                    <a:pt x="32" y="0"/>
                  </a:lnTo>
                  <a:lnTo>
                    <a:pt x="32" y="53"/>
                  </a:lnTo>
                  <a:lnTo>
                    <a:pt x="0" y="60"/>
                  </a:lnTo>
                  <a:close/>
                </a:path>
              </a:pathLst>
            </a:custGeom>
            <a:solidFill>
              <a:srgbClr val="B2EFF9"/>
            </a:solidFill>
            <a:ln w="9525">
              <a:noFill/>
              <a:round/>
              <a:headEnd/>
              <a:tailEnd/>
            </a:ln>
          </p:spPr>
          <p:txBody>
            <a:bodyPr/>
            <a:lstStyle/>
            <a:p>
              <a:endParaRPr lang="en-US"/>
            </a:p>
          </p:txBody>
        </p:sp>
        <p:sp>
          <p:nvSpPr>
            <p:cNvPr id="4153" name="Freeform 997"/>
            <p:cNvSpPr>
              <a:spLocks/>
            </p:cNvSpPr>
            <p:nvPr/>
          </p:nvSpPr>
          <p:spPr bwMode="auto">
            <a:xfrm>
              <a:off x="2646" y="2087"/>
              <a:ext cx="33" cy="58"/>
            </a:xfrm>
            <a:custGeom>
              <a:avLst/>
              <a:gdLst>
                <a:gd name="T0" fmla="*/ 0 w 33"/>
                <a:gd name="T1" fmla="*/ 58 h 58"/>
                <a:gd name="T2" fmla="*/ 0 w 33"/>
                <a:gd name="T3" fmla="*/ 10 h 58"/>
                <a:gd name="T4" fmla="*/ 33 w 33"/>
                <a:gd name="T5" fmla="*/ 0 h 58"/>
                <a:gd name="T6" fmla="*/ 33 w 33"/>
                <a:gd name="T7" fmla="*/ 51 h 58"/>
                <a:gd name="T8" fmla="*/ 0 w 33"/>
                <a:gd name="T9" fmla="*/ 58 h 58"/>
                <a:gd name="T10" fmla="*/ 0 60000 65536"/>
                <a:gd name="T11" fmla="*/ 0 60000 65536"/>
                <a:gd name="T12" fmla="*/ 0 60000 65536"/>
                <a:gd name="T13" fmla="*/ 0 60000 65536"/>
                <a:gd name="T14" fmla="*/ 0 60000 65536"/>
                <a:gd name="T15" fmla="*/ 0 w 33"/>
                <a:gd name="T16" fmla="*/ 0 h 58"/>
                <a:gd name="T17" fmla="*/ 33 w 33"/>
                <a:gd name="T18" fmla="*/ 58 h 58"/>
              </a:gdLst>
              <a:ahLst/>
              <a:cxnLst>
                <a:cxn ang="T10">
                  <a:pos x="T0" y="T1"/>
                </a:cxn>
                <a:cxn ang="T11">
                  <a:pos x="T2" y="T3"/>
                </a:cxn>
                <a:cxn ang="T12">
                  <a:pos x="T4" y="T5"/>
                </a:cxn>
                <a:cxn ang="T13">
                  <a:pos x="T6" y="T7"/>
                </a:cxn>
                <a:cxn ang="T14">
                  <a:pos x="T8" y="T9"/>
                </a:cxn>
              </a:cxnLst>
              <a:rect l="T15" t="T16" r="T17" b="T18"/>
              <a:pathLst>
                <a:path w="33" h="58">
                  <a:moveTo>
                    <a:pt x="0" y="58"/>
                  </a:moveTo>
                  <a:lnTo>
                    <a:pt x="0" y="10"/>
                  </a:lnTo>
                  <a:lnTo>
                    <a:pt x="33" y="0"/>
                  </a:lnTo>
                  <a:lnTo>
                    <a:pt x="33" y="51"/>
                  </a:lnTo>
                  <a:lnTo>
                    <a:pt x="0" y="58"/>
                  </a:lnTo>
                  <a:close/>
                </a:path>
              </a:pathLst>
            </a:custGeom>
            <a:solidFill>
              <a:srgbClr val="B2EFF9"/>
            </a:solidFill>
            <a:ln w="9525">
              <a:noFill/>
              <a:round/>
              <a:headEnd/>
              <a:tailEnd/>
            </a:ln>
          </p:spPr>
          <p:txBody>
            <a:bodyPr/>
            <a:lstStyle/>
            <a:p>
              <a:endParaRPr lang="en-US"/>
            </a:p>
          </p:txBody>
        </p:sp>
        <p:sp>
          <p:nvSpPr>
            <p:cNvPr id="4154" name="Freeform 998"/>
            <p:cNvSpPr>
              <a:spLocks/>
            </p:cNvSpPr>
            <p:nvPr/>
          </p:nvSpPr>
          <p:spPr bwMode="auto">
            <a:xfrm>
              <a:off x="2598" y="2101"/>
              <a:ext cx="31" cy="54"/>
            </a:xfrm>
            <a:custGeom>
              <a:avLst/>
              <a:gdLst>
                <a:gd name="T0" fmla="*/ 0 w 31"/>
                <a:gd name="T1" fmla="*/ 54 h 54"/>
                <a:gd name="T2" fmla="*/ 0 w 31"/>
                <a:gd name="T3" fmla="*/ 9 h 54"/>
                <a:gd name="T4" fmla="*/ 31 w 31"/>
                <a:gd name="T5" fmla="*/ 0 h 54"/>
                <a:gd name="T6" fmla="*/ 31 w 31"/>
                <a:gd name="T7" fmla="*/ 47 h 54"/>
                <a:gd name="T8" fmla="*/ 0 w 31"/>
                <a:gd name="T9" fmla="*/ 54 h 54"/>
                <a:gd name="T10" fmla="*/ 0 60000 65536"/>
                <a:gd name="T11" fmla="*/ 0 60000 65536"/>
                <a:gd name="T12" fmla="*/ 0 60000 65536"/>
                <a:gd name="T13" fmla="*/ 0 60000 65536"/>
                <a:gd name="T14" fmla="*/ 0 60000 65536"/>
                <a:gd name="T15" fmla="*/ 0 w 31"/>
                <a:gd name="T16" fmla="*/ 0 h 54"/>
                <a:gd name="T17" fmla="*/ 31 w 31"/>
                <a:gd name="T18" fmla="*/ 54 h 54"/>
              </a:gdLst>
              <a:ahLst/>
              <a:cxnLst>
                <a:cxn ang="T10">
                  <a:pos x="T0" y="T1"/>
                </a:cxn>
                <a:cxn ang="T11">
                  <a:pos x="T2" y="T3"/>
                </a:cxn>
                <a:cxn ang="T12">
                  <a:pos x="T4" y="T5"/>
                </a:cxn>
                <a:cxn ang="T13">
                  <a:pos x="T6" y="T7"/>
                </a:cxn>
                <a:cxn ang="T14">
                  <a:pos x="T8" y="T9"/>
                </a:cxn>
              </a:cxnLst>
              <a:rect l="T15" t="T16" r="T17" b="T18"/>
              <a:pathLst>
                <a:path w="31" h="54">
                  <a:moveTo>
                    <a:pt x="0" y="54"/>
                  </a:moveTo>
                  <a:lnTo>
                    <a:pt x="0" y="9"/>
                  </a:lnTo>
                  <a:lnTo>
                    <a:pt x="31" y="0"/>
                  </a:lnTo>
                  <a:lnTo>
                    <a:pt x="31" y="47"/>
                  </a:lnTo>
                  <a:lnTo>
                    <a:pt x="0" y="54"/>
                  </a:lnTo>
                  <a:close/>
                </a:path>
              </a:pathLst>
            </a:custGeom>
            <a:solidFill>
              <a:srgbClr val="B2EFF9"/>
            </a:solidFill>
            <a:ln w="9525">
              <a:noFill/>
              <a:round/>
              <a:headEnd/>
              <a:tailEnd/>
            </a:ln>
          </p:spPr>
          <p:txBody>
            <a:bodyPr/>
            <a:lstStyle/>
            <a:p>
              <a:endParaRPr lang="en-US"/>
            </a:p>
          </p:txBody>
        </p:sp>
        <p:sp>
          <p:nvSpPr>
            <p:cNvPr id="4155" name="Freeform 999"/>
            <p:cNvSpPr>
              <a:spLocks/>
            </p:cNvSpPr>
            <p:nvPr/>
          </p:nvSpPr>
          <p:spPr bwMode="auto">
            <a:xfrm>
              <a:off x="2743" y="2135"/>
              <a:ext cx="32" cy="61"/>
            </a:xfrm>
            <a:custGeom>
              <a:avLst/>
              <a:gdLst>
                <a:gd name="T0" fmla="*/ 0 w 32"/>
                <a:gd name="T1" fmla="*/ 61 h 61"/>
                <a:gd name="T2" fmla="*/ 0 w 32"/>
                <a:gd name="T3" fmla="*/ 7 h 61"/>
                <a:gd name="T4" fmla="*/ 32 w 32"/>
                <a:gd name="T5" fmla="*/ 0 h 61"/>
                <a:gd name="T6" fmla="*/ 32 w 32"/>
                <a:gd name="T7" fmla="*/ 56 h 61"/>
                <a:gd name="T8" fmla="*/ 0 w 32"/>
                <a:gd name="T9" fmla="*/ 61 h 61"/>
                <a:gd name="T10" fmla="*/ 0 60000 65536"/>
                <a:gd name="T11" fmla="*/ 0 60000 65536"/>
                <a:gd name="T12" fmla="*/ 0 60000 65536"/>
                <a:gd name="T13" fmla="*/ 0 60000 65536"/>
                <a:gd name="T14" fmla="*/ 0 60000 65536"/>
                <a:gd name="T15" fmla="*/ 0 w 32"/>
                <a:gd name="T16" fmla="*/ 0 h 61"/>
                <a:gd name="T17" fmla="*/ 32 w 32"/>
                <a:gd name="T18" fmla="*/ 61 h 61"/>
              </a:gdLst>
              <a:ahLst/>
              <a:cxnLst>
                <a:cxn ang="T10">
                  <a:pos x="T0" y="T1"/>
                </a:cxn>
                <a:cxn ang="T11">
                  <a:pos x="T2" y="T3"/>
                </a:cxn>
                <a:cxn ang="T12">
                  <a:pos x="T4" y="T5"/>
                </a:cxn>
                <a:cxn ang="T13">
                  <a:pos x="T6" y="T7"/>
                </a:cxn>
                <a:cxn ang="T14">
                  <a:pos x="T8" y="T9"/>
                </a:cxn>
              </a:cxnLst>
              <a:rect l="T15" t="T16" r="T17" b="T18"/>
              <a:pathLst>
                <a:path w="32" h="61">
                  <a:moveTo>
                    <a:pt x="0" y="61"/>
                  </a:moveTo>
                  <a:lnTo>
                    <a:pt x="0" y="7"/>
                  </a:lnTo>
                  <a:lnTo>
                    <a:pt x="32" y="0"/>
                  </a:lnTo>
                  <a:lnTo>
                    <a:pt x="32" y="56"/>
                  </a:lnTo>
                  <a:lnTo>
                    <a:pt x="0" y="61"/>
                  </a:lnTo>
                  <a:close/>
                </a:path>
              </a:pathLst>
            </a:custGeom>
            <a:solidFill>
              <a:srgbClr val="B2EFF9"/>
            </a:solidFill>
            <a:ln w="9525">
              <a:noFill/>
              <a:round/>
              <a:headEnd/>
              <a:tailEnd/>
            </a:ln>
          </p:spPr>
          <p:txBody>
            <a:bodyPr/>
            <a:lstStyle/>
            <a:p>
              <a:endParaRPr lang="en-US"/>
            </a:p>
          </p:txBody>
        </p:sp>
        <p:sp>
          <p:nvSpPr>
            <p:cNvPr id="4156" name="Freeform 1000"/>
            <p:cNvSpPr>
              <a:spLocks/>
            </p:cNvSpPr>
            <p:nvPr/>
          </p:nvSpPr>
          <p:spPr bwMode="auto">
            <a:xfrm>
              <a:off x="2695" y="2146"/>
              <a:ext cx="32" cy="56"/>
            </a:xfrm>
            <a:custGeom>
              <a:avLst/>
              <a:gdLst>
                <a:gd name="T0" fmla="*/ 0 w 32"/>
                <a:gd name="T1" fmla="*/ 56 h 56"/>
                <a:gd name="T2" fmla="*/ 0 w 32"/>
                <a:gd name="T3" fmla="*/ 6 h 56"/>
                <a:gd name="T4" fmla="*/ 32 w 32"/>
                <a:gd name="T5" fmla="*/ 0 h 56"/>
                <a:gd name="T6" fmla="*/ 32 w 32"/>
                <a:gd name="T7" fmla="*/ 52 h 56"/>
                <a:gd name="T8" fmla="*/ 0 w 32"/>
                <a:gd name="T9" fmla="*/ 56 h 56"/>
                <a:gd name="T10" fmla="*/ 0 60000 65536"/>
                <a:gd name="T11" fmla="*/ 0 60000 65536"/>
                <a:gd name="T12" fmla="*/ 0 60000 65536"/>
                <a:gd name="T13" fmla="*/ 0 60000 65536"/>
                <a:gd name="T14" fmla="*/ 0 60000 65536"/>
                <a:gd name="T15" fmla="*/ 0 w 32"/>
                <a:gd name="T16" fmla="*/ 0 h 56"/>
                <a:gd name="T17" fmla="*/ 32 w 32"/>
                <a:gd name="T18" fmla="*/ 56 h 56"/>
              </a:gdLst>
              <a:ahLst/>
              <a:cxnLst>
                <a:cxn ang="T10">
                  <a:pos x="T0" y="T1"/>
                </a:cxn>
                <a:cxn ang="T11">
                  <a:pos x="T2" y="T3"/>
                </a:cxn>
                <a:cxn ang="T12">
                  <a:pos x="T4" y="T5"/>
                </a:cxn>
                <a:cxn ang="T13">
                  <a:pos x="T6" y="T7"/>
                </a:cxn>
                <a:cxn ang="T14">
                  <a:pos x="T8" y="T9"/>
                </a:cxn>
              </a:cxnLst>
              <a:rect l="T15" t="T16" r="T17" b="T18"/>
              <a:pathLst>
                <a:path w="32" h="56">
                  <a:moveTo>
                    <a:pt x="0" y="56"/>
                  </a:moveTo>
                  <a:lnTo>
                    <a:pt x="0" y="6"/>
                  </a:lnTo>
                  <a:lnTo>
                    <a:pt x="32" y="0"/>
                  </a:lnTo>
                  <a:lnTo>
                    <a:pt x="32" y="52"/>
                  </a:lnTo>
                  <a:lnTo>
                    <a:pt x="0" y="56"/>
                  </a:lnTo>
                  <a:close/>
                </a:path>
              </a:pathLst>
            </a:custGeom>
            <a:solidFill>
              <a:srgbClr val="B2EFF9"/>
            </a:solidFill>
            <a:ln w="9525">
              <a:noFill/>
              <a:round/>
              <a:headEnd/>
              <a:tailEnd/>
            </a:ln>
          </p:spPr>
          <p:txBody>
            <a:bodyPr/>
            <a:lstStyle/>
            <a:p>
              <a:endParaRPr lang="en-US"/>
            </a:p>
          </p:txBody>
        </p:sp>
        <p:sp>
          <p:nvSpPr>
            <p:cNvPr id="4157" name="Freeform 1001"/>
            <p:cNvSpPr>
              <a:spLocks/>
            </p:cNvSpPr>
            <p:nvPr/>
          </p:nvSpPr>
          <p:spPr bwMode="auto">
            <a:xfrm>
              <a:off x="2646" y="2155"/>
              <a:ext cx="33" cy="54"/>
            </a:xfrm>
            <a:custGeom>
              <a:avLst/>
              <a:gdLst>
                <a:gd name="T0" fmla="*/ 0 w 33"/>
                <a:gd name="T1" fmla="*/ 54 h 54"/>
                <a:gd name="T2" fmla="*/ 0 w 33"/>
                <a:gd name="T3" fmla="*/ 6 h 54"/>
                <a:gd name="T4" fmla="*/ 33 w 33"/>
                <a:gd name="T5" fmla="*/ 0 h 54"/>
                <a:gd name="T6" fmla="*/ 33 w 33"/>
                <a:gd name="T7" fmla="*/ 49 h 54"/>
                <a:gd name="T8" fmla="*/ 0 w 33"/>
                <a:gd name="T9" fmla="*/ 54 h 54"/>
                <a:gd name="T10" fmla="*/ 0 60000 65536"/>
                <a:gd name="T11" fmla="*/ 0 60000 65536"/>
                <a:gd name="T12" fmla="*/ 0 60000 65536"/>
                <a:gd name="T13" fmla="*/ 0 60000 65536"/>
                <a:gd name="T14" fmla="*/ 0 60000 65536"/>
                <a:gd name="T15" fmla="*/ 0 w 33"/>
                <a:gd name="T16" fmla="*/ 0 h 54"/>
                <a:gd name="T17" fmla="*/ 33 w 33"/>
                <a:gd name="T18" fmla="*/ 54 h 54"/>
              </a:gdLst>
              <a:ahLst/>
              <a:cxnLst>
                <a:cxn ang="T10">
                  <a:pos x="T0" y="T1"/>
                </a:cxn>
                <a:cxn ang="T11">
                  <a:pos x="T2" y="T3"/>
                </a:cxn>
                <a:cxn ang="T12">
                  <a:pos x="T4" y="T5"/>
                </a:cxn>
                <a:cxn ang="T13">
                  <a:pos x="T6" y="T7"/>
                </a:cxn>
                <a:cxn ang="T14">
                  <a:pos x="T8" y="T9"/>
                </a:cxn>
              </a:cxnLst>
              <a:rect l="T15" t="T16" r="T17" b="T18"/>
              <a:pathLst>
                <a:path w="33" h="54">
                  <a:moveTo>
                    <a:pt x="0" y="54"/>
                  </a:moveTo>
                  <a:lnTo>
                    <a:pt x="0" y="6"/>
                  </a:lnTo>
                  <a:lnTo>
                    <a:pt x="33" y="0"/>
                  </a:lnTo>
                  <a:lnTo>
                    <a:pt x="33" y="49"/>
                  </a:lnTo>
                  <a:lnTo>
                    <a:pt x="0" y="54"/>
                  </a:lnTo>
                  <a:close/>
                </a:path>
              </a:pathLst>
            </a:custGeom>
            <a:solidFill>
              <a:srgbClr val="B2EFF9"/>
            </a:solidFill>
            <a:ln w="9525">
              <a:noFill/>
              <a:round/>
              <a:headEnd/>
              <a:tailEnd/>
            </a:ln>
          </p:spPr>
          <p:txBody>
            <a:bodyPr/>
            <a:lstStyle/>
            <a:p>
              <a:endParaRPr lang="en-US"/>
            </a:p>
          </p:txBody>
        </p:sp>
        <p:sp>
          <p:nvSpPr>
            <p:cNvPr id="4158" name="Freeform 1002"/>
            <p:cNvSpPr>
              <a:spLocks/>
            </p:cNvSpPr>
            <p:nvPr/>
          </p:nvSpPr>
          <p:spPr bwMode="auto">
            <a:xfrm>
              <a:off x="2598" y="2166"/>
              <a:ext cx="31" cy="51"/>
            </a:xfrm>
            <a:custGeom>
              <a:avLst/>
              <a:gdLst>
                <a:gd name="T0" fmla="*/ 0 w 31"/>
                <a:gd name="T1" fmla="*/ 51 h 51"/>
                <a:gd name="T2" fmla="*/ 0 w 31"/>
                <a:gd name="T3" fmla="*/ 6 h 51"/>
                <a:gd name="T4" fmla="*/ 31 w 31"/>
                <a:gd name="T5" fmla="*/ 0 h 51"/>
                <a:gd name="T6" fmla="*/ 31 w 31"/>
                <a:gd name="T7" fmla="*/ 46 h 51"/>
                <a:gd name="T8" fmla="*/ 0 w 31"/>
                <a:gd name="T9" fmla="*/ 51 h 51"/>
                <a:gd name="T10" fmla="*/ 0 60000 65536"/>
                <a:gd name="T11" fmla="*/ 0 60000 65536"/>
                <a:gd name="T12" fmla="*/ 0 60000 65536"/>
                <a:gd name="T13" fmla="*/ 0 60000 65536"/>
                <a:gd name="T14" fmla="*/ 0 60000 65536"/>
                <a:gd name="T15" fmla="*/ 0 w 31"/>
                <a:gd name="T16" fmla="*/ 0 h 51"/>
                <a:gd name="T17" fmla="*/ 31 w 31"/>
                <a:gd name="T18" fmla="*/ 51 h 51"/>
              </a:gdLst>
              <a:ahLst/>
              <a:cxnLst>
                <a:cxn ang="T10">
                  <a:pos x="T0" y="T1"/>
                </a:cxn>
                <a:cxn ang="T11">
                  <a:pos x="T2" y="T3"/>
                </a:cxn>
                <a:cxn ang="T12">
                  <a:pos x="T4" y="T5"/>
                </a:cxn>
                <a:cxn ang="T13">
                  <a:pos x="T6" y="T7"/>
                </a:cxn>
                <a:cxn ang="T14">
                  <a:pos x="T8" y="T9"/>
                </a:cxn>
              </a:cxnLst>
              <a:rect l="T15" t="T16" r="T17" b="T18"/>
              <a:pathLst>
                <a:path w="31" h="51">
                  <a:moveTo>
                    <a:pt x="0" y="51"/>
                  </a:moveTo>
                  <a:lnTo>
                    <a:pt x="0" y="6"/>
                  </a:lnTo>
                  <a:lnTo>
                    <a:pt x="31" y="0"/>
                  </a:lnTo>
                  <a:lnTo>
                    <a:pt x="31" y="46"/>
                  </a:lnTo>
                  <a:lnTo>
                    <a:pt x="0" y="51"/>
                  </a:lnTo>
                  <a:close/>
                </a:path>
              </a:pathLst>
            </a:custGeom>
            <a:solidFill>
              <a:srgbClr val="B2EFF9"/>
            </a:solidFill>
            <a:ln w="9525">
              <a:noFill/>
              <a:round/>
              <a:headEnd/>
              <a:tailEnd/>
            </a:ln>
          </p:spPr>
          <p:txBody>
            <a:bodyPr/>
            <a:lstStyle/>
            <a:p>
              <a:endParaRPr lang="en-US"/>
            </a:p>
          </p:txBody>
        </p:sp>
        <p:sp>
          <p:nvSpPr>
            <p:cNvPr id="4159" name="Freeform 1003"/>
            <p:cNvSpPr>
              <a:spLocks/>
            </p:cNvSpPr>
            <p:nvPr/>
          </p:nvSpPr>
          <p:spPr bwMode="auto">
            <a:xfrm>
              <a:off x="2743" y="2211"/>
              <a:ext cx="32" cy="59"/>
            </a:xfrm>
            <a:custGeom>
              <a:avLst/>
              <a:gdLst>
                <a:gd name="T0" fmla="*/ 0 w 32"/>
                <a:gd name="T1" fmla="*/ 59 h 59"/>
                <a:gd name="T2" fmla="*/ 0 w 32"/>
                <a:gd name="T3" fmla="*/ 4 h 59"/>
                <a:gd name="T4" fmla="*/ 32 w 32"/>
                <a:gd name="T5" fmla="*/ 0 h 59"/>
                <a:gd name="T6" fmla="*/ 32 w 32"/>
                <a:gd name="T7" fmla="*/ 57 h 59"/>
                <a:gd name="T8" fmla="*/ 0 w 32"/>
                <a:gd name="T9" fmla="*/ 59 h 59"/>
                <a:gd name="T10" fmla="*/ 0 60000 65536"/>
                <a:gd name="T11" fmla="*/ 0 60000 65536"/>
                <a:gd name="T12" fmla="*/ 0 60000 65536"/>
                <a:gd name="T13" fmla="*/ 0 60000 65536"/>
                <a:gd name="T14" fmla="*/ 0 60000 65536"/>
                <a:gd name="T15" fmla="*/ 0 w 32"/>
                <a:gd name="T16" fmla="*/ 0 h 59"/>
                <a:gd name="T17" fmla="*/ 32 w 32"/>
                <a:gd name="T18" fmla="*/ 59 h 59"/>
              </a:gdLst>
              <a:ahLst/>
              <a:cxnLst>
                <a:cxn ang="T10">
                  <a:pos x="T0" y="T1"/>
                </a:cxn>
                <a:cxn ang="T11">
                  <a:pos x="T2" y="T3"/>
                </a:cxn>
                <a:cxn ang="T12">
                  <a:pos x="T4" y="T5"/>
                </a:cxn>
                <a:cxn ang="T13">
                  <a:pos x="T6" y="T7"/>
                </a:cxn>
                <a:cxn ang="T14">
                  <a:pos x="T8" y="T9"/>
                </a:cxn>
              </a:cxnLst>
              <a:rect l="T15" t="T16" r="T17" b="T18"/>
              <a:pathLst>
                <a:path w="32" h="59">
                  <a:moveTo>
                    <a:pt x="0" y="59"/>
                  </a:moveTo>
                  <a:lnTo>
                    <a:pt x="0" y="4"/>
                  </a:lnTo>
                  <a:lnTo>
                    <a:pt x="32" y="0"/>
                  </a:lnTo>
                  <a:lnTo>
                    <a:pt x="32" y="57"/>
                  </a:lnTo>
                  <a:lnTo>
                    <a:pt x="0" y="59"/>
                  </a:lnTo>
                  <a:close/>
                </a:path>
              </a:pathLst>
            </a:custGeom>
            <a:solidFill>
              <a:srgbClr val="B2EFF9"/>
            </a:solidFill>
            <a:ln w="9525">
              <a:noFill/>
              <a:round/>
              <a:headEnd/>
              <a:tailEnd/>
            </a:ln>
          </p:spPr>
          <p:txBody>
            <a:bodyPr/>
            <a:lstStyle/>
            <a:p>
              <a:endParaRPr lang="en-US"/>
            </a:p>
          </p:txBody>
        </p:sp>
        <p:sp>
          <p:nvSpPr>
            <p:cNvPr id="4160" name="Freeform 1004"/>
            <p:cNvSpPr>
              <a:spLocks/>
            </p:cNvSpPr>
            <p:nvPr/>
          </p:nvSpPr>
          <p:spPr bwMode="auto">
            <a:xfrm>
              <a:off x="2695" y="2218"/>
              <a:ext cx="32" cy="54"/>
            </a:xfrm>
            <a:custGeom>
              <a:avLst/>
              <a:gdLst>
                <a:gd name="T0" fmla="*/ 0 w 32"/>
                <a:gd name="T1" fmla="*/ 54 h 54"/>
                <a:gd name="T2" fmla="*/ 0 w 32"/>
                <a:gd name="T3" fmla="*/ 3 h 54"/>
                <a:gd name="T4" fmla="*/ 32 w 32"/>
                <a:gd name="T5" fmla="*/ 0 h 54"/>
                <a:gd name="T6" fmla="*/ 32 w 32"/>
                <a:gd name="T7" fmla="*/ 53 h 54"/>
                <a:gd name="T8" fmla="*/ 0 w 32"/>
                <a:gd name="T9" fmla="*/ 54 h 54"/>
                <a:gd name="T10" fmla="*/ 0 60000 65536"/>
                <a:gd name="T11" fmla="*/ 0 60000 65536"/>
                <a:gd name="T12" fmla="*/ 0 60000 65536"/>
                <a:gd name="T13" fmla="*/ 0 60000 65536"/>
                <a:gd name="T14" fmla="*/ 0 60000 65536"/>
                <a:gd name="T15" fmla="*/ 0 w 32"/>
                <a:gd name="T16" fmla="*/ 0 h 54"/>
                <a:gd name="T17" fmla="*/ 32 w 32"/>
                <a:gd name="T18" fmla="*/ 54 h 54"/>
              </a:gdLst>
              <a:ahLst/>
              <a:cxnLst>
                <a:cxn ang="T10">
                  <a:pos x="T0" y="T1"/>
                </a:cxn>
                <a:cxn ang="T11">
                  <a:pos x="T2" y="T3"/>
                </a:cxn>
                <a:cxn ang="T12">
                  <a:pos x="T4" y="T5"/>
                </a:cxn>
                <a:cxn ang="T13">
                  <a:pos x="T6" y="T7"/>
                </a:cxn>
                <a:cxn ang="T14">
                  <a:pos x="T8" y="T9"/>
                </a:cxn>
              </a:cxnLst>
              <a:rect l="T15" t="T16" r="T17" b="T18"/>
              <a:pathLst>
                <a:path w="32" h="54">
                  <a:moveTo>
                    <a:pt x="0" y="54"/>
                  </a:moveTo>
                  <a:lnTo>
                    <a:pt x="0" y="3"/>
                  </a:lnTo>
                  <a:lnTo>
                    <a:pt x="32" y="0"/>
                  </a:lnTo>
                  <a:lnTo>
                    <a:pt x="32" y="53"/>
                  </a:lnTo>
                  <a:lnTo>
                    <a:pt x="0" y="54"/>
                  </a:lnTo>
                  <a:close/>
                </a:path>
              </a:pathLst>
            </a:custGeom>
            <a:solidFill>
              <a:srgbClr val="B2EFF9"/>
            </a:solidFill>
            <a:ln w="9525">
              <a:noFill/>
              <a:round/>
              <a:headEnd/>
              <a:tailEnd/>
            </a:ln>
          </p:spPr>
          <p:txBody>
            <a:bodyPr/>
            <a:lstStyle/>
            <a:p>
              <a:endParaRPr lang="en-US"/>
            </a:p>
          </p:txBody>
        </p:sp>
        <p:sp>
          <p:nvSpPr>
            <p:cNvPr id="4161" name="Freeform 1005"/>
            <p:cNvSpPr>
              <a:spLocks/>
            </p:cNvSpPr>
            <p:nvPr/>
          </p:nvSpPr>
          <p:spPr bwMode="auto">
            <a:xfrm>
              <a:off x="2646" y="2223"/>
              <a:ext cx="33" cy="51"/>
            </a:xfrm>
            <a:custGeom>
              <a:avLst/>
              <a:gdLst>
                <a:gd name="T0" fmla="*/ 0 w 33"/>
                <a:gd name="T1" fmla="*/ 51 h 51"/>
                <a:gd name="T2" fmla="*/ 0 w 33"/>
                <a:gd name="T3" fmla="*/ 4 h 51"/>
                <a:gd name="T4" fmla="*/ 33 w 33"/>
                <a:gd name="T5" fmla="*/ 0 h 51"/>
                <a:gd name="T6" fmla="*/ 33 w 33"/>
                <a:gd name="T7" fmla="*/ 50 h 51"/>
                <a:gd name="T8" fmla="*/ 0 w 33"/>
                <a:gd name="T9" fmla="*/ 51 h 51"/>
                <a:gd name="T10" fmla="*/ 0 60000 65536"/>
                <a:gd name="T11" fmla="*/ 0 60000 65536"/>
                <a:gd name="T12" fmla="*/ 0 60000 65536"/>
                <a:gd name="T13" fmla="*/ 0 60000 65536"/>
                <a:gd name="T14" fmla="*/ 0 60000 65536"/>
                <a:gd name="T15" fmla="*/ 0 w 33"/>
                <a:gd name="T16" fmla="*/ 0 h 51"/>
                <a:gd name="T17" fmla="*/ 33 w 33"/>
                <a:gd name="T18" fmla="*/ 51 h 51"/>
              </a:gdLst>
              <a:ahLst/>
              <a:cxnLst>
                <a:cxn ang="T10">
                  <a:pos x="T0" y="T1"/>
                </a:cxn>
                <a:cxn ang="T11">
                  <a:pos x="T2" y="T3"/>
                </a:cxn>
                <a:cxn ang="T12">
                  <a:pos x="T4" y="T5"/>
                </a:cxn>
                <a:cxn ang="T13">
                  <a:pos x="T6" y="T7"/>
                </a:cxn>
                <a:cxn ang="T14">
                  <a:pos x="T8" y="T9"/>
                </a:cxn>
              </a:cxnLst>
              <a:rect l="T15" t="T16" r="T17" b="T18"/>
              <a:pathLst>
                <a:path w="33" h="51">
                  <a:moveTo>
                    <a:pt x="0" y="51"/>
                  </a:moveTo>
                  <a:lnTo>
                    <a:pt x="0" y="4"/>
                  </a:lnTo>
                  <a:lnTo>
                    <a:pt x="33" y="0"/>
                  </a:lnTo>
                  <a:lnTo>
                    <a:pt x="33" y="50"/>
                  </a:lnTo>
                  <a:lnTo>
                    <a:pt x="0" y="51"/>
                  </a:lnTo>
                  <a:close/>
                </a:path>
              </a:pathLst>
            </a:custGeom>
            <a:solidFill>
              <a:srgbClr val="B2EFF9"/>
            </a:solidFill>
            <a:ln w="9525">
              <a:noFill/>
              <a:round/>
              <a:headEnd/>
              <a:tailEnd/>
            </a:ln>
          </p:spPr>
          <p:txBody>
            <a:bodyPr/>
            <a:lstStyle/>
            <a:p>
              <a:endParaRPr lang="en-US"/>
            </a:p>
          </p:txBody>
        </p:sp>
        <p:sp>
          <p:nvSpPr>
            <p:cNvPr id="4162" name="Freeform 1006"/>
            <p:cNvSpPr>
              <a:spLocks/>
            </p:cNvSpPr>
            <p:nvPr/>
          </p:nvSpPr>
          <p:spPr bwMode="auto">
            <a:xfrm>
              <a:off x="2598" y="2229"/>
              <a:ext cx="31" cy="48"/>
            </a:xfrm>
            <a:custGeom>
              <a:avLst/>
              <a:gdLst>
                <a:gd name="T0" fmla="*/ 0 w 31"/>
                <a:gd name="T1" fmla="*/ 48 h 48"/>
                <a:gd name="T2" fmla="*/ 0 w 31"/>
                <a:gd name="T3" fmla="*/ 4 h 48"/>
                <a:gd name="T4" fmla="*/ 31 w 31"/>
                <a:gd name="T5" fmla="*/ 0 h 48"/>
                <a:gd name="T6" fmla="*/ 31 w 31"/>
                <a:gd name="T7" fmla="*/ 47 h 48"/>
                <a:gd name="T8" fmla="*/ 0 w 31"/>
                <a:gd name="T9" fmla="*/ 48 h 48"/>
                <a:gd name="T10" fmla="*/ 0 60000 65536"/>
                <a:gd name="T11" fmla="*/ 0 60000 65536"/>
                <a:gd name="T12" fmla="*/ 0 60000 65536"/>
                <a:gd name="T13" fmla="*/ 0 60000 65536"/>
                <a:gd name="T14" fmla="*/ 0 60000 65536"/>
                <a:gd name="T15" fmla="*/ 0 w 31"/>
                <a:gd name="T16" fmla="*/ 0 h 48"/>
                <a:gd name="T17" fmla="*/ 31 w 31"/>
                <a:gd name="T18" fmla="*/ 48 h 48"/>
              </a:gdLst>
              <a:ahLst/>
              <a:cxnLst>
                <a:cxn ang="T10">
                  <a:pos x="T0" y="T1"/>
                </a:cxn>
                <a:cxn ang="T11">
                  <a:pos x="T2" y="T3"/>
                </a:cxn>
                <a:cxn ang="T12">
                  <a:pos x="T4" y="T5"/>
                </a:cxn>
                <a:cxn ang="T13">
                  <a:pos x="T6" y="T7"/>
                </a:cxn>
                <a:cxn ang="T14">
                  <a:pos x="T8" y="T9"/>
                </a:cxn>
              </a:cxnLst>
              <a:rect l="T15" t="T16" r="T17" b="T18"/>
              <a:pathLst>
                <a:path w="31" h="48">
                  <a:moveTo>
                    <a:pt x="0" y="48"/>
                  </a:moveTo>
                  <a:lnTo>
                    <a:pt x="0" y="4"/>
                  </a:lnTo>
                  <a:lnTo>
                    <a:pt x="31" y="0"/>
                  </a:lnTo>
                  <a:lnTo>
                    <a:pt x="31" y="47"/>
                  </a:lnTo>
                  <a:lnTo>
                    <a:pt x="0" y="48"/>
                  </a:lnTo>
                  <a:close/>
                </a:path>
              </a:pathLst>
            </a:custGeom>
            <a:solidFill>
              <a:srgbClr val="B2EFF9"/>
            </a:solidFill>
            <a:ln w="9525">
              <a:noFill/>
              <a:round/>
              <a:headEnd/>
              <a:tailEnd/>
            </a:ln>
          </p:spPr>
          <p:txBody>
            <a:bodyPr/>
            <a:lstStyle/>
            <a:p>
              <a:endParaRPr lang="en-US"/>
            </a:p>
          </p:txBody>
        </p:sp>
        <p:sp>
          <p:nvSpPr>
            <p:cNvPr id="4163" name="Freeform 1007"/>
            <p:cNvSpPr>
              <a:spLocks/>
            </p:cNvSpPr>
            <p:nvPr/>
          </p:nvSpPr>
          <p:spPr bwMode="auto">
            <a:xfrm>
              <a:off x="2743" y="2287"/>
              <a:ext cx="32" cy="57"/>
            </a:xfrm>
            <a:custGeom>
              <a:avLst/>
              <a:gdLst>
                <a:gd name="T0" fmla="*/ 0 w 32"/>
                <a:gd name="T1" fmla="*/ 56 h 57"/>
                <a:gd name="T2" fmla="*/ 0 w 32"/>
                <a:gd name="T3" fmla="*/ 2 h 57"/>
                <a:gd name="T4" fmla="*/ 32 w 32"/>
                <a:gd name="T5" fmla="*/ 0 h 57"/>
                <a:gd name="T6" fmla="*/ 32 w 32"/>
                <a:gd name="T7" fmla="*/ 57 h 57"/>
                <a:gd name="T8" fmla="*/ 0 w 32"/>
                <a:gd name="T9" fmla="*/ 56 h 57"/>
                <a:gd name="T10" fmla="*/ 0 60000 65536"/>
                <a:gd name="T11" fmla="*/ 0 60000 65536"/>
                <a:gd name="T12" fmla="*/ 0 60000 65536"/>
                <a:gd name="T13" fmla="*/ 0 60000 65536"/>
                <a:gd name="T14" fmla="*/ 0 60000 65536"/>
                <a:gd name="T15" fmla="*/ 0 w 32"/>
                <a:gd name="T16" fmla="*/ 0 h 57"/>
                <a:gd name="T17" fmla="*/ 32 w 32"/>
                <a:gd name="T18" fmla="*/ 57 h 57"/>
              </a:gdLst>
              <a:ahLst/>
              <a:cxnLst>
                <a:cxn ang="T10">
                  <a:pos x="T0" y="T1"/>
                </a:cxn>
                <a:cxn ang="T11">
                  <a:pos x="T2" y="T3"/>
                </a:cxn>
                <a:cxn ang="T12">
                  <a:pos x="T4" y="T5"/>
                </a:cxn>
                <a:cxn ang="T13">
                  <a:pos x="T6" y="T7"/>
                </a:cxn>
                <a:cxn ang="T14">
                  <a:pos x="T8" y="T9"/>
                </a:cxn>
              </a:cxnLst>
              <a:rect l="T15" t="T16" r="T17" b="T18"/>
              <a:pathLst>
                <a:path w="32" h="57">
                  <a:moveTo>
                    <a:pt x="0" y="56"/>
                  </a:moveTo>
                  <a:lnTo>
                    <a:pt x="0" y="2"/>
                  </a:lnTo>
                  <a:lnTo>
                    <a:pt x="32" y="0"/>
                  </a:lnTo>
                  <a:lnTo>
                    <a:pt x="32" y="57"/>
                  </a:lnTo>
                  <a:lnTo>
                    <a:pt x="0" y="56"/>
                  </a:lnTo>
                  <a:close/>
                </a:path>
              </a:pathLst>
            </a:custGeom>
            <a:solidFill>
              <a:srgbClr val="B2EFF9"/>
            </a:solidFill>
            <a:ln w="9525">
              <a:noFill/>
              <a:round/>
              <a:headEnd/>
              <a:tailEnd/>
            </a:ln>
          </p:spPr>
          <p:txBody>
            <a:bodyPr/>
            <a:lstStyle/>
            <a:p>
              <a:endParaRPr lang="en-US"/>
            </a:p>
          </p:txBody>
        </p:sp>
        <p:sp>
          <p:nvSpPr>
            <p:cNvPr id="4164" name="Freeform 1008"/>
            <p:cNvSpPr>
              <a:spLocks/>
            </p:cNvSpPr>
            <p:nvPr/>
          </p:nvSpPr>
          <p:spPr bwMode="auto">
            <a:xfrm>
              <a:off x="2695" y="2289"/>
              <a:ext cx="32" cy="53"/>
            </a:xfrm>
            <a:custGeom>
              <a:avLst/>
              <a:gdLst>
                <a:gd name="T0" fmla="*/ 0 w 32"/>
                <a:gd name="T1" fmla="*/ 52 h 53"/>
                <a:gd name="T2" fmla="*/ 0 w 32"/>
                <a:gd name="T3" fmla="*/ 1 h 53"/>
                <a:gd name="T4" fmla="*/ 32 w 32"/>
                <a:gd name="T5" fmla="*/ 0 h 53"/>
                <a:gd name="T6" fmla="*/ 32 w 32"/>
                <a:gd name="T7" fmla="*/ 53 h 53"/>
                <a:gd name="T8" fmla="*/ 0 w 32"/>
                <a:gd name="T9" fmla="*/ 52 h 53"/>
                <a:gd name="T10" fmla="*/ 0 60000 65536"/>
                <a:gd name="T11" fmla="*/ 0 60000 65536"/>
                <a:gd name="T12" fmla="*/ 0 60000 65536"/>
                <a:gd name="T13" fmla="*/ 0 60000 65536"/>
                <a:gd name="T14" fmla="*/ 0 60000 65536"/>
                <a:gd name="T15" fmla="*/ 0 w 32"/>
                <a:gd name="T16" fmla="*/ 0 h 53"/>
                <a:gd name="T17" fmla="*/ 32 w 32"/>
                <a:gd name="T18" fmla="*/ 53 h 53"/>
              </a:gdLst>
              <a:ahLst/>
              <a:cxnLst>
                <a:cxn ang="T10">
                  <a:pos x="T0" y="T1"/>
                </a:cxn>
                <a:cxn ang="T11">
                  <a:pos x="T2" y="T3"/>
                </a:cxn>
                <a:cxn ang="T12">
                  <a:pos x="T4" y="T5"/>
                </a:cxn>
                <a:cxn ang="T13">
                  <a:pos x="T6" y="T7"/>
                </a:cxn>
                <a:cxn ang="T14">
                  <a:pos x="T8" y="T9"/>
                </a:cxn>
              </a:cxnLst>
              <a:rect l="T15" t="T16" r="T17" b="T18"/>
              <a:pathLst>
                <a:path w="32" h="53">
                  <a:moveTo>
                    <a:pt x="0" y="52"/>
                  </a:moveTo>
                  <a:lnTo>
                    <a:pt x="0" y="1"/>
                  </a:lnTo>
                  <a:lnTo>
                    <a:pt x="32" y="0"/>
                  </a:lnTo>
                  <a:lnTo>
                    <a:pt x="32" y="53"/>
                  </a:lnTo>
                  <a:lnTo>
                    <a:pt x="0" y="52"/>
                  </a:lnTo>
                  <a:close/>
                </a:path>
              </a:pathLst>
            </a:custGeom>
            <a:solidFill>
              <a:srgbClr val="B2EFF9"/>
            </a:solidFill>
            <a:ln w="9525">
              <a:noFill/>
              <a:round/>
              <a:headEnd/>
              <a:tailEnd/>
            </a:ln>
          </p:spPr>
          <p:txBody>
            <a:bodyPr/>
            <a:lstStyle/>
            <a:p>
              <a:endParaRPr lang="en-US"/>
            </a:p>
          </p:txBody>
        </p:sp>
        <p:sp>
          <p:nvSpPr>
            <p:cNvPr id="4165" name="Freeform 1009"/>
            <p:cNvSpPr>
              <a:spLocks/>
            </p:cNvSpPr>
            <p:nvPr/>
          </p:nvSpPr>
          <p:spPr bwMode="auto">
            <a:xfrm>
              <a:off x="2646" y="2290"/>
              <a:ext cx="33" cy="51"/>
            </a:xfrm>
            <a:custGeom>
              <a:avLst/>
              <a:gdLst>
                <a:gd name="T0" fmla="*/ 0 w 33"/>
                <a:gd name="T1" fmla="*/ 49 h 51"/>
                <a:gd name="T2" fmla="*/ 0 w 33"/>
                <a:gd name="T3" fmla="*/ 1 h 51"/>
                <a:gd name="T4" fmla="*/ 33 w 33"/>
                <a:gd name="T5" fmla="*/ 0 h 51"/>
                <a:gd name="T6" fmla="*/ 33 w 33"/>
                <a:gd name="T7" fmla="*/ 51 h 51"/>
                <a:gd name="T8" fmla="*/ 0 w 33"/>
                <a:gd name="T9" fmla="*/ 49 h 51"/>
                <a:gd name="T10" fmla="*/ 0 60000 65536"/>
                <a:gd name="T11" fmla="*/ 0 60000 65536"/>
                <a:gd name="T12" fmla="*/ 0 60000 65536"/>
                <a:gd name="T13" fmla="*/ 0 60000 65536"/>
                <a:gd name="T14" fmla="*/ 0 60000 65536"/>
                <a:gd name="T15" fmla="*/ 0 w 33"/>
                <a:gd name="T16" fmla="*/ 0 h 51"/>
                <a:gd name="T17" fmla="*/ 33 w 33"/>
                <a:gd name="T18" fmla="*/ 51 h 51"/>
              </a:gdLst>
              <a:ahLst/>
              <a:cxnLst>
                <a:cxn ang="T10">
                  <a:pos x="T0" y="T1"/>
                </a:cxn>
                <a:cxn ang="T11">
                  <a:pos x="T2" y="T3"/>
                </a:cxn>
                <a:cxn ang="T12">
                  <a:pos x="T4" y="T5"/>
                </a:cxn>
                <a:cxn ang="T13">
                  <a:pos x="T6" y="T7"/>
                </a:cxn>
                <a:cxn ang="T14">
                  <a:pos x="T8" y="T9"/>
                </a:cxn>
              </a:cxnLst>
              <a:rect l="T15" t="T16" r="T17" b="T18"/>
              <a:pathLst>
                <a:path w="33" h="51">
                  <a:moveTo>
                    <a:pt x="0" y="49"/>
                  </a:moveTo>
                  <a:lnTo>
                    <a:pt x="0" y="1"/>
                  </a:lnTo>
                  <a:lnTo>
                    <a:pt x="33" y="0"/>
                  </a:lnTo>
                  <a:lnTo>
                    <a:pt x="33" y="51"/>
                  </a:lnTo>
                  <a:lnTo>
                    <a:pt x="0" y="49"/>
                  </a:lnTo>
                  <a:close/>
                </a:path>
              </a:pathLst>
            </a:custGeom>
            <a:solidFill>
              <a:srgbClr val="B2EFF9"/>
            </a:solidFill>
            <a:ln w="9525">
              <a:noFill/>
              <a:round/>
              <a:headEnd/>
              <a:tailEnd/>
            </a:ln>
          </p:spPr>
          <p:txBody>
            <a:bodyPr/>
            <a:lstStyle/>
            <a:p>
              <a:endParaRPr lang="en-US"/>
            </a:p>
          </p:txBody>
        </p:sp>
        <p:sp>
          <p:nvSpPr>
            <p:cNvPr id="4166" name="Freeform 1010"/>
            <p:cNvSpPr>
              <a:spLocks/>
            </p:cNvSpPr>
            <p:nvPr/>
          </p:nvSpPr>
          <p:spPr bwMode="auto">
            <a:xfrm>
              <a:off x="2598" y="2292"/>
              <a:ext cx="31" cy="47"/>
            </a:xfrm>
            <a:custGeom>
              <a:avLst/>
              <a:gdLst>
                <a:gd name="T0" fmla="*/ 0 w 31"/>
                <a:gd name="T1" fmla="*/ 46 h 47"/>
                <a:gd name="T2" fmla="*/ 0 w 31"/>
                <a:gd name="T3" fmla="*/ 1 h 47"/>
                <a:gd name="T4" fmla="*/ 31 w 31"/>
                <a:gd name="T5" fmla="*/ 0 h 47"/>
                <a:gd name="T6" fmla="*/ 31 w 31"/>
                <a:gd name="T7" fmla="*/ 47 h 47"/>
                <a:gd name="T8" fmla="*/ 0 w 31"/>
                <a:gd name="T9" fmla="*/ 46 h 47"/>
                <a:gd name="T10" fmla="*/ 0 60000 65536"/>
                <a:gd name="T11" fmla="*/ 0 60000 65536"/>
                <a:gd name="T12" fmla="*/ 0 60000 65536"/>
                <a:gd name="T13" fmla="*/ 0 60000 65536"/>
                <a:gd name="T14" fmla="*/ 0 60000 65536"/>
                <a:gd name="T15" fmla="*/ 0 w 31"/>
                <a:gd name="T16" fmla="*/ 0 h 47"/>
                <a:gd name="T17" fmla="*/ 31 w 31"/>
                <a:gd name="T18" fmla="*/ 47 h 47"/>
              </a:gdLst>
              <a:ahLst/>
              <a:cxnLst>
                <a:cxn ang="T10">
                  <a:pos x="T0" y="T1"/>
                </a:cxn>
                <a:cxn ang="T11">
                  <a:pos x="T2" y="T3"/>
                </a:cxn>
                <a:cxn ang="T12">
                  <a:pos x="T4" y="T5"/>
                </a:cxn>
                <a:cxn ang="T13">
                  <a:pos x="T6" y="T7"/>
                </a:cxn>
                <a:cxn ang="T14">
                  <a:pos x="T8" y="T9"/>
                </a:cxn>
              </a:cxnLst>
              <a:rect l="T15" t="T16" r="T17" b="T18"/>
              <a:pathLst>
                <a:path w="31" h="47">
                  <a:moveTo>
                    <a:pt x="0" y="46"/>
                  </a:moveTo>
                  <a:lnTo>
                    <a:pt x="0" y="1"/>
                  </a:lnTo>
                  <a:lnTo>
                    <a:pt x="31" y="0"/>
                  </a:lnTo>
                  <a:lnTo>
                    <a:pt x="31" y="47"/>
                  </a:lnTo>
                  <a:lnTo>
                    <a:pt x="0" y="46"/>
                  </a:lnTo>
                  <a:close/>
                </a:path>
              </a:pathLst>
            </a:custGeom>
            <a:solidFill>
              <a:srgbClr val="B2EFF9"/>
            </a:solidFill>
            <a:ln w="9525">
              <a:noFill/>
              <a:round/>
              <a:headEnd/>
              <a:tailEnd/>
            </a:ln>
          </p:spPr>
          <p:txBody>
            <a:bodyPr/>
            <a:lstStyle/>
            <a:p>
              <a:endParaRPr lang="en-US"/>
            </a:p>
          </p:txBody>
        </p:sp>
        <p:sp>
          <p:nvSpPr>
            <p:cNvPr id="4167" name="Freeform 1011"/>
            <p:cNvSpPr>
              <a:spLocks/>
            </p:cNvSpPr>
            <p:nvPr/>
          </p:nvSpPr>
          <p:spPr bwMode="auto">
            <a:xfrm>
              <a:off x="2743" y="2363"/>
              <a:ext cx="32" cy="58"/>
            </a:xfrm>
            <a:custGeom>
              <a:avLst/>
              <a:gdLst>
                <a:gd name="T0" fmla="*/ 0 w 32"/>
                <a:gd name="T1" fmla="*/ 54 h 58"/>
                <a:gd name="T2" fmla="*/ 0 w 32"/>
                <a:gd name="T3" fmla="*/ 0 h 58"/>
                <a:gd name="T4" fmla="*/ 32 w 32"/>
                <a:gd name="T5" fmla="*/ 2 h 58"/>
                <a:gd name="T6" fmla="*/ 32 w 32"/>
                <a:gd name="T7" fmla="*/ 58 h 58"/>
                <a:gd name="T8" fmla="*/ 0 w 32"/>
                <a:gd name="T9" fmla="*/ 54 h 58"/>
                <a:gd name="T10" fmla="*/ 0 60000 65536"/>
                <a:gd name="T11" fmla="*/ 0 60000 65536"/>
                <a:gd name="T12" fmla="*/ 0 60000 65536"/>
                <a:gd name="T13" fmla="*/ 0 60000 65536"/>
                <a:gd name="T14" fmla="*/ 0 60000 65536"/>
                <a:gd name="T15" fmla="*/ 0 w 32"/>
                <a:gd name="T16" fmla="*/ 0 h 58"/>
                <a:gd name="T17" fmla="*/ 32 w 32"/>
                <a:gd name="T18" fmla="*/ 58 h 58"/>
              </a:gdLst>
              <a:ahLst/>
              <a:cxnLst>
                <a:cxn ang="T10">
                  <a:pos x="T0" y="T1"/>
                </a:cxn>
                <a:cxn ang="T11">
                  <a:pos x="T2" y="T3"/>
                </a:cxn>
                <a:cxn ang="T12">
                  <a:pos x="T4" y="T5"/>
                </a:cxn>
                <a:cxn ang="T13">
                  <a:pos x="T6" y="T7"/>
                </a:cxn>
                <a:cxn ang="T14">
                  <a:pos x="T8" y="T9"/>
                </a:cxn>
              </a:cxnLst>
              <a:rect l="T15" t="T16" r="T17" b="T18"/>
              <a:pathLst>
                <a:path w="32" h="58">
                  <a:moveTo>
                    <a:pt x="0" y="54"/>
                  </a:moveTo>
                  <a:lnTo>
                    <a:pt x="0" y="0"/>
                  </a:lnTo>
                  <a:lnTo>
                    <a:pt x="32" y="2"/>
                  </a:lnTo>
                  <a:lnTo>
                    <a:pt x="32" y="58"/>
                  </a:lnTo>
                  <a:lnTo>
                    <a:pt x="0" y="54"/>
                  </a:lnTo>
                  <a:close/>
                </a:path>
              </a:pathLst>
            </a:custGeom>
            <a:solidFill>
              <a:srgbClr val="B2EFF9"/>
            </a:solidFill>
            <a:ln w="9525">
              <a:noFill/>
              <a:round/>
              <a:headEnd/>
              <a:tailEnd/>
            </a:ln>
          </p:spPr>
          <p:txBody>
            <a:bodyPr/>
            <a:lstStyle/>
            <a:p>
              <a:endParaRPr lang="en-US"/>
            </a:p>
          </p:txBody>
        </p:sp>
        <p:sp>
          <p:nvSpPr>
            <p:cNvPr id="4168" name="Freeform 1012"/>
            <p:cNvSpPr>
              <a:spLocks/>
            </p:cNvSpPr>
            <p:nvPr/>
          </p:nvSpPr>
          <p:spPr bwMode="auto">
            <a:xfrm>
              <a:off x="2695" y="2359"/>
              <a:ext cx="32" cy="56"/>
            </a:xfrm>
            <a:custGeom>
              <a:avLst/>
              <a:gdLst>
                <a:gd name="T0" fmla="*/ 0 w 32"/>
                <a:gd name="T1" fmla="*/ 52 h 56"/>
                <a:gd name="T2" fmla="*/ 0 w 32"/>
                <a:gd name="T3" fmla="*/ 0 h 56"/>
                <a:gd name="T4" fmla="*/ 32 w 32"/>
                <a:gd name="T5" fmla="*/ 2 h 56"/>
                <a:gd name="T6" fmla="*/ 32 w 32"/>
                <a:gd name="T7" fmla="*/ 56 h 56"/>
                <a:gd name="T8" fmla="*/ 0 w 32"/>
                <a:gd name="T9" fmla="*/ 52 h 56"/>
                <a:gd name="T10" fmla="*/ 0 60000 65536"/>
                <a:gd name="T11" fmla="*/ 0 60000 65536"/>
                <a:gd name="T12" fmla="*/ 0 60000 65536"/>
                <a:gd name="T13" fmla="*/ 0 60000 65536"/>
                <a:gd name="T14" fmla="*/ 0 60000 65536"/>
                <a:gd name="T15" fmla="*/ 0 w 32"/>
                <a:gd name="T16" fmla="*/ 0 h 56"/>
                <a:gd name="T17" fmla="*/ 32 w 32"/>
                <a:gd name="T18" fmla="*/ 56 h 56"/>
              </a:gdLst>
              <a:ahLst/>
              <a:cxnLst>
                <a:cxn ang="T10">
                  <a:pos x="T0" y="T1"/>
                </a:cxn>
                <a:cxn ang="T11">
                  <a:pos x="T2" y="T3"/>
                </a:cxn>
                <a:cxn ang="T12">
                  <a:pos x="T4" y="T5"/>
                </a:cxn>
                <a:cxn ang="T13">
                  <a:pos x="T6" y="T7"/>
                </a:cxn>
                <a:cxn ang="T14">
                  <a:pos x="T8" y="T9"/>
                </a:cxn>
              </a:cxnLst>
              <a:rect l="T15" t="T16" r="T17" b="T18"/>
              <a:pathLst>
                <a:path w="32" h="56">
                  <a:moveTo>
                    <a:pt x="0" y="52"/>
                  </a:moveTo>
                  <a:lnTo>
                    <a:pt x="0" y="0"/>
                  </a:lnTo>
                  <a:lnTo>
                    <a:pt x="32" y="2"/>
                  </a:lnTo>
                  <a:lnTo>
                    <a:pt x="32" y="56"/>
                  </a:lnTo>
                  <a:lnTo>
                    <a:pt x="0" y="52"/>
                  </a:lnTo>
                  <a:close/>
                </a:path>
              </a:pathLst>
            </a:custGeom>
            <a:solidFill>
              <a:srgbClr val="B2EFF9"/>
            </a:solidFill>
            <a:ln w="9525">
              <a:noFill/>
              <a:round/>
              <a:headEnd/>
              <a:tailEnd/>
            </a:ln>
          </p:spPr>
          <p:txBody>
            <a:bodyPr/>
            <a:lstStyle/>
            <a:p>
              <a:endParaRPr lang="en-US"/>
            </a:p>
          </p:txBody>
        </p:sp>
        <p:sp>
          <p:nvSpPr>
            <p:cNvPr id="4169" name="Freeform 1013"/>
            <p:cNvSpPr>
              <a:spLocks/>
            </p:cNvSpPr>
            <p:nvPr/>
          </p:nvSpPr>
          <p:spPr bwMode="auto">
            <a:xfrm>
              <a:off x="2646" y="2358"/>
              <a:ext cx="33" cy="52"/>
            </a:xfrm>
            <a:custGeom>
              <a:avLst/>
              <a:gdLst>
                <a:gd name="T0" fmla="*/ 0 w 33"/>
                <a:gd name="T1" fmla="*/ 47 h 52"/>
                <a:gd name="T2" fmla="*/ 0 w 33"/>
                <a:gd name="T3" fmla="*/ 0 h 52"/>
                <a:gd name="T4" fmla="*/ 33 w 33"/>
                <a:gd name="T5" fmla="*/ 1 h 52"/>
                <a:gd name="T6" fmla="*/ 33 w 33"/>
                <a:gd name="T7" fmla="*/ 52 h 52"/>
                <a:gd name="T8" fmla="*/ 0 w 33"/>
                <a:gd name="T9" fmla="*/ 47 h 52"/>
                <a:gd name="T10" fmla="*/ 0 60000 65536"/>
                <a:gd name="T11" fmla="*/ 0 60000 65536"/>
                <a:gd name="T12" fmla="*/ 0 60000 65536"/>
                <a:gd name="T13" fmla="*/ 0 60000 65536"/>
                <a:gd name="T14" fmla="*/ 0 60000 65536"/>
                <a:gd name="T15" fmla="*/ 0 w 33"/>
                <a:gd name="T16" fmla="*/ 0 h 52"/>
                <a:gd name="T17" fmla="*/ 33 w 33"/>
                <a:gd name="T18" fmla="*/ 52 h 52"/>
              </a:gdLst>
              <a:ahLst/>
              <a:cxnLst>
                <a:cxn ang="T10">
                  <a:pos x="T0" y="T1"/>
                </a:cxn>
                <a:cxn ang="T11">
                  <a:pos x="T2" y="T3"/>
                </a:cxn>
                <a:cxn ang="T12">
                  <a:pos x="T4" y="T5"/>
                </a:cxn>
                <a:cxn ang="T13">
                  <a:pos x="T6" y="T7"/>
                </a:cxn>
                <a:cxn ang="T14">
                  <a:pos x="T8" y="T9"/>
                </a:cxn>
              </a:cxnLst>
              <a:rect l="T15" t="T16" r="T17" b="T18"/>
              <a:pathLst>
                <a:path w="33" h="52">
                  <a:moveTo>
                    <a:pt x="0" y="47"/>
                  </a:moveTo>
                  <a:lnTo>
                    <a:pt x="0" y="0"/>
                  </a:lnTo>
                  <a:lnTo>
                    <a:pt x="33" y="1"/>
                  </a:lnTo>
                  <a:lnTo>
                    <a:pt x="33" y="52"/>
                  </a:lnTo>
                  <a:lnTo>
                    <a:pt x="0" y="47"/>
                  </a:lnTo>
                  <a:close/>
                </a:path>
              </a:pathLst>
            </a:custGeom>
            <a:solidFill>
              <a:srgbClr val="B2EFF9"/>
            </a:solidFill>
            <a:ln w="9525">
              <a:noFill/>
              <a:round/>
              <a:headEnd/>
              <a:tailEnd/>
            </a:ln>
          </p:spPr>
          <p:txBody>
            <a:bodyPr/>
            <a:lstStyle/>
            <a:p>
              <a:endParaRPr lang="en-US"/>
            </a:p>
          </p:txBody>
        </p:sp>
        <p:sp>
          <p:nvSpPr>
            <p:cNvPr id="4170" name="Freeform 1014"/>
            <p:cNvSpPr>
              <a:spLocks/>
            </p:cNvSpPr>
            <p:nvPr/>
          </p:nvSpPr>
          <p:spPr bwMode="auto">
            <a:xfrm>
              <a:off x="2598" y="2355"/>
              <a:ext cx="31" cy="48"/>
            </a:xfrm>
            <a:custGeom>
              <a:avLst/>
              <a:gdLst>
                <a:gd name="T0" fmla="*/ 0 w 31"/>
                <a:gd name="T1" fmla="*/ 44 h 48"/>
                <a:gd name="T2" fmla="*/ 0 w 31"/>
                <a:gd name="T3" fmla="*/ 0 h 48"/>
                <a:gd name="T4" fmla="*/ 31 w 31"/>
                <a:gd name="T5" fmla="*/ 1 h 48"/>
                <a:gd name="T6" fmla="*/ 31 w 31"/>
                <a:gd name="T7" fmla="*/ 48 h 48"/>
                <a:gd name="T8" fmla="*/ 0 w 31"/>
                <a:gd name="T9" fmla="*/ 44 h 48"/>
                <a:gd name="T10" fmla="*/ 0 60000 65536"/>
                <a:gd name="T11" fmla="*/ 0 60000 65536"/>
                <a:gd name="T12" fmla="*/ 0 60000 65536"/>
                <a:gd name="T13" fmla="*/ 0 60000 65536"/>
                <a:gd name="T14" fmla="*/ 0 60000 65536"/>
                <a:gd name="T15" fmla="*/ 0 w 31"/>
                <a:gd name="T16" fmla="*/ 0 h 48"/>
                <a:gd name="T17" fmla="*/ 31 w 31"/>
                <a:gd name="T18" fmla="*/ 48 h 48"/>
              </a:gdLst>
              <a:ahLst/>
              <a:cxnLst>
                <a:cxn ang="T10">
                  <a:pos x="T0" y="T1"/>
                </a:cxn>
                <a:cxn ang="T11">
                  <a:pos x="T2" y="T3"/>
                </a:cxn>
                <a:cxn ang="T12">
                  <a:pos x="T4" y="T5"/>
                </a:cxn>
                <a:cxn ang="T13">
                  <a:pos x="T6" y="T7"/>
                </a:cxn>
                <a:cxn ang="T14">
                  <a:pos x="T8" y="T9"/>
                </a:cxn>
              </a:cxnLst>
              <a:rect l="T15" t="T16" r="T17" b="T18"/>
              <a:pathLst>
                <a:path w="31" h="48">
                  <a:moveTo>
                    <a:pt x="0" y="44"/>
                  </a:moveTo>
                  <a:lnTo>
                    <a:pt x="0" y="0"/>
                  </a:lnTo>
                  <a:lnTo>
                    <a:pt x="31" y="1"/>
                  </a:lnTo>
                  <a:lnTo>
                    <a:pt x="31" y="48"/>
                  </a:lnTo>
                  <a:lnTo>
                    <a:pt x="0" y="44"/>
                  </a:lnTo>
                  <a:close/>
                </a:path>
              </a:pathLst>
            </a:custGeom>
            <a:solidFill>
              <a:srgbClr val="B2EFF9"/>
            </a:solidFill>
            <a:ln w="9525">
              <a:noFill/>
              <a:round/>
              <a:headEnd/>
              <a:tailEnd/>
            </a:ln>
          </p:spPr>
          <p:txBody>
            <a:bodyPr/>
            <a:lstStyle/>
            <a:p>
              <a:endParaRPr lang="en-US"/>
            </a:p>
          </p:txBody>
        </p:sp>
        <p:sp>
          <p:nvSpPr>
            <p:cNvPr id="4171" name="Freeform 1015"/>
            <p:cNvSpPr>
              <a:spLocks/>
            </p:cNvSpPr>
            <p:nvPr/>
          </p:nvSpPr>
          <p:spPr bwMode="auto">
            <a:xfrm>
              <a:off x="2743" y="2437"/>
              <a:ext cx="32" cy="61"/>
            </a:xfrm>
            <a:custGeom>
              <a:avLst/>
              <a:gdLst>
                <a:gd name="T0" fmla="*/ 0 w 32"/>
                <a:gd name="T1" fmla="*/ 54 h 61"/>
                <a:gd name="T2" fmla="*/ 0 w 32"/>
                <a:gd name="T3" fmla="*/ 0 h 61"/>
                <a:gd name="T4" fmla="*/ 32 w 32"/>
                <a:gd name="T5" fmla="*/ 5 h 61"/>
                <a:gd name="T6" fmla="*/ 32 w 32"/>
                <a:gd name="T7" fmla="*/ 61 h 61"/>
                <a:gd name="T8" fmla="*/ 0 w 32"/>
                <a:gd name="T9" fmla="*/ 54 h 61"/>
                <a:gd name="T10" fmla="*/ 0 60000 65536"/>
                <a:gd name="T11" fmla="*/ 0 60000 65536"/>
                <a:gd name="T12" fmla="*/ 0 60000 65536"/>
                <a:gd name="T13" fmla="*/ 0 60000 65536"/>
                <a:gd name="T14" fmla="*/ 0 60000 65536"/>
                <a:gd name="T15" fmla="*/ 0 w 32"/>
                <a:gd name="T16" fmla="*/ 0 h 61"/>
                <a:gd name="T17" fmla="*/ 32 w 32"/>
                <a:gd name="T18" fmla="*/ 61 h 61"/>
              </a:gdLst>
              <a:ahLst/>
              <a:cxnLst>
                <a:cxn ang="T10">
                  <a:pos x="T0" y="T1"/>
                </a:cxn>
                <a:cxn ang="T11">
                  <a:pos x="T2" y="T3"/>
                </a:cxn>
                <a:cxn ang="T12">
                  <a:pos x="T4" y="T5"/>
                </a:cxn>
                <a:cxn ang="T13">
                  <a:pos x="T6" y="T7"/>
                </a:cxn>
                <a:cxn ang="T14">
                  <a:pos x="T8" y="T9"/>
                </a:cxn>
              </a:cxnLst>
              <a:rect l="T15" t="T16" r="T17" b="T18"/>
              <a:pathLst>
                <a:path w="32" h="61">
                  <a:moveTo>
                    <a:pt x="0" y="54"/>
                  </a:moveTo>
                  <a:lnTo>
                    <a:pt x="0" y="0"/>
                  </a:lnTo>
                  <a:lnTo>
                    <a:pt x="32" y="5"/>
                  </a:lnTo>
                  <a:lnTo>
                    <a:pt x="32" y="61"/>
                  </a:lnTo>
                  <a:lnTo>
                    <a:pt x="0" y="54"/>
                  </a:lnTo>
                  <a:close/>
                </a:path>
              </a:pathLst>
            </a:custGeom>
            <a:solidFill>
              <a:srgbClr val="B2EFF9"/>
            </a:solidFill>
            <a:ln w="9525">
              <a:noFill/>
              <a:round/>
              <a:headEnd/>
              <a:tailEnd/>
            </a:ln>
          </p:spPr>
          <p:txBody>
            <a:bodyPr/>
            <a:lstStyle/>
            <a:p>
              <a:endParaRPr lang="en-US"/>
            </a:p>
          </p:txBody>
        </p:sp>
        <p:sp>
          <p:nvSpPr>
            <p:cNvPr id="4172" name="Freeform 1016"/>
            <p:cNvSpPr>
              <a:spLocks/>
            </p:cNvSpPr>
            <p:nvPr/>
          </p:nvSpPr>
          <p:spPr bwMode="auto">
            <a:xfrm>
              <a:off x="2695" y="2429"/>
              <a:ext cx="32" cy="58"/>
            </a:xfrm>
            <a:custGeom>
              <a:avLst/>
              <a:gdLst>
                <a:gd name="T0" fmla="*/ 0 w 32"/>
                <a:gd name="T1" fmla="*/ 51 h 58"/>
                <a:gd name="T2" fmla="*/ 0 w 32"/>
                <a:gd name="T3" fmla="*/ 0 h 58"/>
                <a:gd name="T4" fmla="*/ 32 w 32"/>
                <a:gd name="T5" fmla="*/ 5 h 58"/>
                <a:gd name="T6" fmla="*/ 32 w 32"/>
                <a:gd name="T7" fmla="*/ 58 h 58"/>
                <a:gd name="T8" fmla="*/ 0 w 32"/>
                <a:gd name="T9" fmla="*/ 51 h 58"/>
                <a:gd name="T10" fmla="*/ 0 60000 65536"/>
                <a:gd name="T11" fmla="*/ 0 60000 65536"/>
                <a:gd name="T12" fmla="*/ 0 60000 65536"/>
                <a:gd name="T13" fmla="*/ 0 60000 65536"/>
                <a:gd name="T14" fmla="*/ 0 60000 65536"/>
                <a:gd name="T15" fmla="*/ 0 w 32"/>
                <a:gd name="T16" fmla="*/ 0 h 58"/>
                <a:gd name="T17" fmla="*/ 32 w 32"/>
                <a:gd name="T18" fmla="*/ 58 h 58"/>
              </a:gdLst>
              <a:ahLst/>
              <a:cxnLst>
                <a:cxn ang="T10">
                  <a:pos x="T0" y="T1"/>
                </a:cxn>
                <a:cxn ang="T11">
                  <a:pos x="T2" y="T3"/>
                </a:cxn>
                <a:cxn ang="T12">
                  <a:pos x="T4" y="T5"/>
                </a:cxn>
                <a:cxn ang="T13">
                  <a:pos x="T6" y="T7"/>
                </a:cxn>
                <a:cxn ang="T14">
                  <a:pos x="T8" y="T9"/>
                </a:cxn>
              </a:cxnLst>
              <a:rect l="T15" t="T16" r="T17" b="T18"/>
              <a:pathLst>
                <a:path w="32" h="58">
                  <a:moveTo>
                    <a:pt x="0" y="51"/>
                  </a:moveTo>
                  <a:lnTo>
                    <a:pt x="0" y="0"/>
                  </a:lnTo>
                  <a:lnTo>
                    <a:pt x="32" y="5"/>
                  </a:lnTo>
                  <a:lnTo>
                    <a:pt x="32" y="58"/>
                  </a:lnTo>
                  <a:lnTo>
                    <a:pt x="0" y="51"/>
                  </a:lnTo>
                  <a:close/>
                </a:path>
              </a:pathLst>
            </a:custGeom>
            <a:solidFill>
              <a:srgbClr val="B2EFF9"/>
            </a:solidFill>
            <a:ln w="9525">
              <a:noFill/>
              <a:round/>
              <a:headEnd/>
              <a:tailEnd/>
            </a:ln>
          </p:spPr>
          <p:txBody>
            <a:bodyPr/>
            <a:lstStyle/>
            <a:p>
              <a:endParaRPr lang="en-US"/>
            </a:p>
          </p:txBody>
        </p:sp>
        <p:sp>
          <p:nvSpPr>
            <p:cNvPr id="4173" name="Freeform 1017"/>
            <p:cNvSpPr>
              <a:spLocks/>
            </p:cNvSpPr>
            <p:nvPr/>
          </p:nvSpPr>
          <p:spPr bwMode="auto">
            <a:xfrm>
              <a:off x="2646" y="2423"/>
              <a:ext cx="33" cy="54"/>
            </a:xfrm>
            <a:custGeom>
              <a:avLst/>
              <a:gdLst>
                <a:gd name="T0" fmla="*/ 0 w 33"/>
                <a:gd name="T1" fmla="*/ 47 h 54"/>
                <a:gd name="T2" fmla="*/ 0 w 33"/>
                <a:gd name="T3" fmla="*/ 0 h 54"/>
                <a:gd name="T4" fmla="*/ 33 w 33"/>
                <a:gd name="T5" fmla="*/ 4 h 54"/>
                <a:gd name="T6" fmla="*/ 33 w 33"/>
                <a:gd name="T7" fmla="*/ 54 h 54"/>
                <a:gd name="T8" fmla="*/ 0 w 33"/>
                <a:gd name="T9" fmla="*/ 47 h 54"/>
                <a:gd name="T10" fmla="*/ 0 60000 65536"/>
                <a:gd name="T11" fmla="*/ 0 60000 65536"/>
                <a:gd name="T12" fmla="*/ 0 60000 65536"/>
                <a:gd name="T13" fmla="*/ 0 60000 65536"/>
                <a:gd name="T14" fmla="*/ 0 60000 65536"/>
                <a:gd name="T15" fmla="*/ 0 w 33"/>
                <a:gd name="T16" fmla="*/ 0 h 54"/>
                <a:gd name="T17" fmla="*/ 33 w 33"/>
                <a:gd name="T18" fmla="*/ 54 h 54"/>
              </a:gdLst>
              <a:ahLst/>
              <a:cxnLst>
                <a:cxn ang="T10">
                  <a:pos x="T0" y="T1"/>
                </a:cxn>
                <a:cxn ang="T11">
                  <a:pos x="T2" y="T3"/>
                </a:cxn>
                <a:cxn ang="T12">
                  <a:pos x="T4" y="T5"/>
                </a:cxn>
                <a:cxn ang="T13">
                  <a:pos x="T6" y="T7"/>
                </a:cxn>
                <a:cxn ang="T14">
                  <a:pos x="T8" y="T9"/>
                </a:cxn>
              </a:cxnLst>
              <a:rect l="T15" t="T16" r="T17" b="T18"/>
              <a:pathLst>
                <a:path w="33" h="54">
                  <a:moveTo>
                    <a:pt x="0" y="47"/>
                  </a:moveTo>
                  <a:lnTo>
                    <a:pt x="0" y="0"/>
                  </a:lnTo>
                  <a:lnTo>
                    <a:pt x="33" y="4"/>
                  </a:lnTo>
                  <a:lnTo>
                    <a:pt x="33" y="54"/>
                  </a:lnTo>
                  <a:lnTo>
                    <a:pt x="0" y="47"/>
                  </a:lnTo>
                  <a:close/>
                </a:path>
              </a:pathLst>
            </a:custGeom>
            <a:solidFill>
              <a:srgbClr val="B2EFF9"/>
            </a:solidFill>
            <a:ln w="9525">
              <a:noFill/>
              <a:round/>
              <a:headEnd/>
              <a:tailEnd/>
            </a:ln>
          </p:spPr>
          <p:txBody>
            <a:bodyPr/>
            <a:lstStyle/>
            <a:p>
              <a:endParaRPr lang="en-US"/>
            </a:p>
          </p:txBody>
        </p:sp>
        <p:sp>
          <p:nvSpPr>
            <p:cNvPr id="4174" name="Freeform 1018"/>
            <p:cNvSpPr>
              <a:spLocks/>
            </p:cNvSpPr>
            <p:nvPr/>
          </p:nvSpPr>
          <p:spPr bwMode="auto">
            <a:xfrm>
              <a:off x="2598" y="2415"/>
              <a:ext cx="31" cy="52"/>
            </a:xfrm>
            <a:custGeom>
              <a:avLst/>
              <a:gdLst>
                <a:gd name="T0" fmla="*/ 0 w 31"/>
                <a:gd name="T1" fmla="*/ 45 h 52"/>
                <a:gd name="T2" fmla="*/ 0 w 31"/>
                <a:gd name="T3" fmla="*/ 0 h 52"/>
                <a:gd name="T4" fmla="*/ 31 w 31"/>
                <a:gd name="T5" fmla="*/ 4 h 52"/>
                <a:gd name="T6" fmla="*/ 31 w 31"/>
                <a:gd name="T7" fmla="*/ 52 h 52"/>
                <a:gd name="T8" fmla="*/ 0 w 31"/>
                <a:gd name="T9" fmla="*/ 45 h 52"/>
                <a:gd name="T10" fmla="*/ 0 60000 65536"/>
                <a:gd name="T11" fmla="*/ 0 60000 65536"/>
                <a:gd name="T12" fmla="*/ 0 60000 65536"/>
                <a:gd name="T13" fmla="*/ 0 60000 65536"/>
                <a:gd name="T14" fmla="*/ 0 60000 65536"/>
                <a:gd name="T15" fmla="*/ 0 w 31"/>
                <a:gd name="T16" fmla="*/ 0 h 52"/>
                <a:gd name="T17" fmla="*/ 31 w 31"/>
                <a:gd name="T18" fmla="*/ 52 h 52"/>
              </a:gdLst>
              <a:ahLst/>
              <a:cxnLst>
                <a:cxn ang="T10">
                  <a:pos x="T0" y="T1"/>
                </a:cxn>
                <a:cxn ang="T11">
                  <a:pos x="T2" y="T3"/>
                </a:cxn>
                <a:cxn ang="T12">
                  <a:pos x="T4" y="T5"/>
                </a:cxn>
                <a:cxn ang="T13">
                  <a:pos x="T6" y="T7"/>
                </a:cxn>
                <a:cxn ang="T14">
                  <a:pos x="T8" y="T9"/>
                </a:cxn>
              </a:cxnLst>
              <a:rect l="T15" t="T16" r="T17" b="T18"/>
              <a:pathLst>
                <a:path w="31" h="52">
                  <a:moveTo>
                    <a:pt x="0" y="45"/>
                  </a:moveTo>
                  <a:lnTo>
                    <a:pt x="0" y="0"/>
                  </a:lnTo>
                  <a:lnTo>
                    <a:pt x="31" y="4"/>
                  </a:lnTo>
                  <a:lnTo>
                    <a:pt x="31" y="52"/>
                  </a:lnTo>
                  <a:lnTo>
                    <a:pt x="0" y="45"/>
                  </a:lnTo>
                  <a:close/>
                </a:path>
              </a:pathLst>
            </a:custGeom>
            <a:solidFill>
              <a:srgbClr val="B2EFF9"/>
            </a:solidFill>
            <a:ln w="9525">
              <a:noFill/>
              <a:round/>
              <a:headEnd/>
              <a:tailEnd/>
            </a:ln>
          </p:spPr>
          <p:txBody>
            <a:bodyPr/>
            <a:lstStyle/>
            <a:p>
              <a:endParaRPr lang="en-US"/>
            </a:p>
          </p:txBody>
        </p:sp>
        <p:sp>
          <p:nvSpPr>
            <p:cNvPr id="4175" name="Rectangle 1019"/>
            <p:cNvSpPr>
              <a:spLocks noChangeArrowheads="1"/>
            </p:cNvSpPr>
            <p:nvPr/>
          </p:nvSpPr>
          <p:spPr bwMode="auto">
            <a:xfrm>
              <a:off x="2950" y="2301"/>
              <a:ext cx="16" cy="32"/>
            </a:xfrm>
            <a:prstGeom prst="rect">
              <a:avLst/>
            </a:prstGeom>
            <a:solidFill>
              <a:srgbClr val="68A5DD"/>
            </a:solidFill>
            <a:ln w="9525">
              <a:noFill/>
              <a:miter lim="800000"/>
              <a:headEnd/>
              <a:tailEnd/>
            </a:ln>
          </p:spPr>
          <p:txBody>
            <a:bodyPr/>
            <a:lstStyle/>
            <a:p>
              <a:endParaRPr lang="en-US"/>
            </a:p>
          </p:txBody>
        </p:sp>
        <p:sp>
          <p:nvSpPr>
            <p:cNvPr id="4176" name="Freeform 1020"/>
            <p:cNvSpPr>
              <a:spLocks/>
            </p:cNvSpPr>
            <p:nvPr/>
          </p:nvSpPr>
          <p:spPr bwMode="auto">
            <a:xfrm>
              <a:off x="2977" y="2301"/>
              <a:ext cx="16" cy="32"/>
            </a:xfrm>
            <a:custGeom>
              <a:avLst/>
              <a:gdLst>
                <a:gd name="T0" fmla="*/ 16 w 16"/>
                <a:gd name="T1" fmla="*/ 31 h 32"/>
                <a:gd name="T2" fmla="*/ 16 w 16"/>
                <a:gd name="T3" fmla="*/ 0 h 32"/>
                <a:gd name="T4" fmla="*/ 0 w 16"/>
                <a:gd name="T5" fmla="*/ 0 h 32"/>
                <a:gd name="T6" fmla="*/ 0 w 16"/>
                <a:gd name="T7" fmla="*/ 32 h 32"/>
                <a:gd name="T8" fmla="*/ 16 w 16"/>
                <a:gd name="T9" fmla="*/ 31 h 32"/>
                <a:gd name="T10" fmla="*/ 0 60000 65536"/>
                <a:gd name="T11" fmla="*/ 0 60000 65536"/>
                <a:gd name="T12" fmla="*/ 0 60000 65536"/>
                <a:gd name="T13" fmla="*/ 0 60000 65536"/>
                <a:gd name="T14" fmla="*/ 0 60000 65536"/>
                <a:gd name="T15" fmla="*/ 0 w 16"/>
                <a:gd name="T16" fmla="*/ 0 h 32"/>
                <a:gd name="T17" fmla="*/ 16 w 16"/>
                <a:gd name="T18" fmla="*/ 32 h 32"/>
              </a:gdLst>
              <a:ahLst/>
              <a:cxnLst>
                <a:cxn ang="T10">
                  <a:pos x="T0" y="T1"/>
                </a:cxn>
                <a:cxn ang="T11">
                  <a:pos x="T2" y="T3"/>
                </a:cxn>
                <a:cxn ang="T12">
                  <a:pos x="T4" y="T5"/>
                </a:cxn>
                <a:cxn ang="T13">
                  <a:pos x="T6" y="T7"/>
                </a:cxn>
                <a:cxn ang="T14">
                  <a:pos x="T8" y="T9"/>
                </a:cxn>
              </a:cxnLst>
              <a:rect l="T15" t="T16" r="T17" b="T18"/>
              <a:pathLst>
                <a:path w="16" h="32">
                  <a:moveTo>
                    <a:pt x="16" y="31"/>
                  </a:moveTo>
                  <a:lnTo>
                    <a:pt x="16" y="0"/>
                  </a:lnTo>
                  <a:lnTo>
                    <a:pt x="0" y="0"/>
                  </a:lnTo>
                  <a:lnTo>
                    <a:pt x="0" y="32"/>
                  </a:lnTo>
                  <a:lnTo>
                    <a:pt x="16" y="31"/>
                  </a:lnTo>
                  <a:close/>
                </a:path>
              </a:pathLst>
            </a:custGeom>
            <a:solidFill>
              <a:srgbClr val="68A5DD"/>
            </a:solidFill>
            <a:ln w="9525">
              <a:noFill/>
              <a:round/>
              <a:headEnd/>
              <a:tailEnd/>
            </a:ln>
          </p:spPr>
          <p:txBody>
            <a:bodyPr/>
            <a:lstStyle/>
            <a:p>
              <a:endParaRPr lang="en-US"/>
            </a:p>
          </p:txBody>
        </p:sp>
        <p:sp>
          <p:nvSpPr>
            <p:cNvPr id="4177" name="Rectangle 1021"/>
            <p:cNvSpPr>
              <a:spLocks noChangeArrowheads="1"/>
            </p:cNvSpPr>
            <p:nvPr/>
          </p:nvSpPr>
          <p:spPr bwMode="auto">
            <a:xfrm>
              <a:off x="3003" y="2302"/>
              <a:ext cx="16" cy="30"/>
            </a:xfrm>
            <a:prstGeom prst="rect">
              <a:avLst/>
            </a:prstGeom>
            <a:solidFill>
              <a:srgbClr val="68A5DD"/>
            </a:solidFill>
            <a:ln w="9525">
              <a:noFill/>
              <a:miter lim="800000"/>
              <a:headEnd/>
              <a:tailEnd/>
            </a:ln>
          </p:spPr>
          <p:txBody>
            <a:bodyPr/>
            <a:lstStyle/>
            <a:p>
              <a:endParaRPr lang="en-US"/>
            </a:p>
          </p:txBody>
        </p:sp>
        <p:sp>
          <p:nvSpPr>
            <p:cNvPr id="4178" name="Rectangle 1022"/>
            <p:cNvSpPr>
              <a:spLocks noChangeArrowheads="1"/>
            </p:cNvSpPr>
            <p:nvPr/>
          </p:nvSpPr>
          <p:spPr bwMode="auto">
            <a:xfrm>
              <a:off x="3030" y="2302"/>
              <a:ext cx="16" cy="30"/>
            </a:xfrm>
            <a:prstGeom prst="rect">
              <a:avLst/>
            </a:prstGeom>
            <a:solidFill>
              <a:srgbClr val="68A5DD"/>
            </a:solidFill>
            <a:ln w="9525">
              <a:noFill/>
              <a:miter lim="800000"/>
              <a:headEnd/>
              <a:tailEnd/>
            </a:ln>
          </p:spPr>
          <p:txBody>
            <a:bodyPr/>
            <a:lstStyle/>
            <a:p>
              <a:endParaRPr lang="en-US"/>
            </a:p>
          </p:txBody>
        </p:sp>
        <p:sp>
          <p:nvSpPr>
            <p:cNvPr id="4179" name="Freeform 1023"/>
            <p:cNvSpPr>
              <a:spLocks/>
            </p:cNvSpPr>
            <p:nvPr/>
          </p:nvSpPr>
          <p:spPr bwMode="auto">
            <a:xfrm>
              <a:off x="3056" y="2302"/>
              <a:ext cx="15" cy="30"/>
            </a:xfrm>
            <a:custGeom>
              <a:avLst/>
              <a:gdLst>
                <a:gd name="T0" fmla="*/ 15 w 15"/>
                <a:gd name="T1" fmla="*/ 29 h 30"/>
                <a:gd name="T2" fmla="*/ 15 w 15"/>
                <a:gd name="T3" fmla="*/ 0 h 30"/>
                <a:gd name="T4" fmla="*/ 0 w 15"/>
                <a:gd name="T5" fmla="*/ 0 h 30"/>
                <a:gd name="T6" fmla="*/ 0 w 15"/>
                <a:gd name="T7" fmla="*/ 30 h 30"/>
                <a:gd name="T8" fmla="*/ 15 w 15"/>
                <a:gd name="T9" fmla="*/ 29 h 30"/>
                <a:gd name="T10" fmla="*/ 0 60000 65536"/>
                <a:gd name="T11" fmla="*/ 0 60000 65536"/>
                <a:gd name="T12" fmla="*/ 0 60000 65536"/>
                <a:gd name="T13" fmla="*/ 0 60000 65536"/>
                <a:gd name="T14" fmla="*/ 0 60000 65536"/>
                <a:gd name="T15" fmla="*/ 0 w 15"/>
                <a:gd name="T16" fmla="*/ 0 h 30"/>
                <a:gd name="T17" fmla="*/ 15 w 15"/>
                <a:gd name="T18" fmla="*/ 30 h 30"/>
              </a:gdLst>
              <a:ahLst/>
              <a:cxnLst>
                <a:cxn ang="T10">
                  <a:pos x="T0" y="T1"/>
                </a:cxn>
                <a:cxn ang="T11">
                  <a:pos x="T2" y="T3"/>
                </a:cxn>
                <a:cxn ang="T12">
                  <a:pos x="T4" y="T5"/>
                </a:cxn>
                <a:cxn ang="T13">
                  <a:pos x="T6" y="T7"/>
                </a:cxn>
                <a:cxn ang="T14">
                  <a:pos x="T8" y="T9"/>
                </a:cxn>
              </a:cxnLst>
              <a:rect l="T15" t="T16" r="T17" b="T18"/>
              <a:pathLst>
                <a:path w="15" h="30">
                  <a:moveTo>
                    <a:pt x="15" y="29"/>
                  </a:moveTo>
                  <a:lnTo>
                    <a:pt x="15" y="0"/>
                  </a:lnTo>
                  <a:lnTo>
                    <a:pt x="0" y="0"/>
                  </a:lnTo>
                  <a:lnTo>
                    <a:pt x="0" y="30"/>
                  </a:lnTo>
                  <a:lnTo>
                    <a:pt x="15" y="29"/>
                  </a:lnTo>
                  <a:close/>
                </a:path>
              </a:pathLst>
            </a:custGeom>
            <a:solidFill>
              <a:srgbClr val="68A5DD"/>
            </a:solidFill>
            <a:ln w="9525">
              <a:noFill/>
              <a:round/>
              <a:headEnd/>
              <a:tailEnd/>
            </a:ln>
          </p:spPr>
          <p:txBody>
            <a:bodyPr/>
            <a:lstStyle/>
            <a:p>
              <a:endParaRPr lang="en-US"/>
            </a:p>
          </p:txBody>
        </p:sp>
        <p:sp>
          <p:nvSpPr>
            <p:cNvPr id="4180" name="Rectangle 1024"/>
            <p:cNvSpPr>
              <a:spLocks noChangeArrowheads="1"/>
            </p:cNvSpPr>
            <p:nvPr/>
          </p:nvSpPr>
          <p:spPr bwMode="auto">
            <a:xfrm>
              <a:off x="3083" y="2302"/>
              <a:ext cx="15" cy="29"/>
            </a:xfrm>
            <a:prstGeom prst="rect">
              <a:avLst/>
            </a:prstGeom>
            <a:solidFill>
              <a:srgbClr val="68A5DD"/>
            </a:solidFill>
            <a:ln w="9525">
              <a:noFill/>
              <a:miter lim="800000"/>
              <a:headEnd/>
              <a:tailEnd/>
            </a:ln>
          </p:spPr>
          <p:txBody>
            <a:bodyPr/>
            <a:lstStyle/>
            <a:p>
              <a:endParaRPr lang="en-US"/>
            </a:p>
          </p:txBody>
        </p:sp>
        <p:sp>
          <p:nvSpPr>
            <p:cNvPr id="4181" name="Rectangle 1025"/>
            <p:cNvSpPr>
              <a:spLocks noChangeArrowheads="1"/>
            </p:cNvSpPr>
            <p:nvPr/>
          </p:nvSpPr>
          <p:spPr bwMode="auto">
            <a:xfrm>
              <a:off x="2950" y="2347"/>
              <a:ext cx="16" cy="32"/>
            </a:xfrm>
            <a:prstGeom prst="rect">
              <a:avLst/>
            </a:prstGeom>
            <a:solidFill>
              <a:srgbClr val="68A5DD"/>
            </a:solidFill>
            <a:ln w="9525">
              <a:noFill/>
              <a:miter lim="800000"/>
              <a:headEnd/>
              <a:tailEnd/>
            </a:ln>
          </p:spPr>
          <p:txBody>
            <a:bodyPr/>
            <a:lstStyle/>
            <a:p>
              <a:endParaRPr lang="en-US"/>
            </a:p>
          </p:txBody>
        </p:sp>
        <p:sp>
          <p:nvSpPr>
            <p:cNvPr id="4182" name="Rectangle 1026"/>
            <p:cNvSpPr>
              <a:spLocks noChangeArrowheads="1"/>
            </p:cNvSpPr>
            <p:nvPr/>
          </p:nvSpPr>
          <p:spPr bwMode="auto">
            <a:xfrm>
              <a:off x="2977" y="2346"/>
              <a:ext cx="16" cy="32"/>
            </a:xfrm>
            <a:prstGeom prst="rect">
              <a:avLst/>
            </a:prstGeom>
            <a:solidFill>
              <a:srgbClr val="68A5DD"/>
            </a:solidFill>
            <a:ln w="9525">
              <a:noFill/>
              <a:miter lim="800000"/>
              <a:headEnd/>
              <a:tailEnd/>
            </a:ln>
          </p:spPr>
          <p:txBody>
            <a:bodyPr/>
            <a:lstStyle/>
            <a:p>
              <a:endParaRPr lang="en-US"/>
            </a:p>
          </p:txBody>
        </p:sp>
        <p:sp>
          <p:nvSpPr>
            <p:cNvPr id="4183" name="Freeform 1027"/>
            <p:cNvSpPr>
              <a:spLocks/>
            </p:cNvSpPr>
            <p:nvPr/>
          </p:nvSpPr>
          <p:spPr bwMode="auto">
            <a:xfrm>
              <a:off x="3003" y="2346"/>
              <a:ext cx="16" cy="31"/>
            </a:xfrm>
            <a:custGeom>
              <a:avLst/>
              <a:gdLst>
                <a:gd name="T0" fmla="*/ 16 w 16"/>
                <a:gd name="T1" fmla="*/ 31 h 31"/>
                <a:gd name="T2" fmla="*/ 16 w 16"/>
                <a:gd name="T3" fmla="*/ 0 h 31"/>
                <a:gd name="T4" fmla="*/ 0 w 16"/>
                <a:gd name="T5" fmla="*/ 1 h 31"/>
                <a:gd name="T6" fmla="*/ 0 w 16"/>
                <a:gd name="T7" fmla="*/ 31 h 31"/>
                <a:gd name="T8" fmla="*/ 16 w 16"/>
                <a:gd name="T9" fmla="*/ 31 h 31"/>
                <a:gd name="T10" fmla="*/ 0 60000 65536"/>
                <a:gd name="T11" fmla="*/ 0 60000 65536"/>
                <a:gd name="T12" fmla="*/ 0 60000 65536"/>
                <a:gd name="T13" fmla="*/ 0 60000 65536"/>
                <a:gd name="T14" fmla="*/ 0 60000 65536"/>
                <a:gd name="T15" fmla="*/ 0 w 16"/>
                <a:gd name="T16" fmla="*/ 0 h 31"/>
                <a:gd name="T17" fmla="*/ 16 w 16"/>
                <a:gd name="T18" fmla="*/ 31 h 31"/>
              </a:gdLst>
              <a:ahLst/>
              <a:cxnLst>
                <a:cxn ang="T10">
                  <a:pos x="T0" y="T1"/>
                </a:cxn>
                <a:cxn ang="T11">
                  <a:pos x="T2" y="T3"/>
                </a:cxn>
                <a:cxn ang="T12">
                  <a:pos x="T4" y="T5"/>
                </a:cxn>
                <a:cxn ang="T13">
                  <a:pos x="T6" y="T7"/>
                </a:cxn>
                <a:cxn ang="T14">
                  <a:pos x="T8" y="T9"/>
                </a:cxn>
              </a:cxnLst>
              <a:rect l="T15" t="T16" r="T17" b="T18"/>
              <a:pathLst>
                <a:path w="16" h="31">
                  <a:moveTo>
                    <a:pt x="16" y="31"/>
                  </a:moveTo>
                  <a:lnTo>
                    <a:pt x="16" y="0"/>
                  </a:lnTo>
                  <a:lnTo>
                    <a:pt x="0" y="1"/>
                  </a:lnTo>
                  <a:lnTo>
                    <a:pt x="0" y="31"/>
                  </a:lnTo>
                  <a:lnTo>
                    <a:pt x="16" y="31"/>
                  </a:lnTo>
                  <a:close/>
                </a:path>
              </a:pathLst>
            </a:custGeom>
            <a:solidFill>
              <a:srgbClr val="68A5DD"/>
            </a:solidFill>
            <a:ln w="9525">
              <a:noFill/>
              <a:round/>
              <a:headEnd/>
              <a:tailEnd/>
            </a:ln>
          </p:spPr>
          <p:txBody>
            <a:bodyPr/>
            <a:lstStyle/>
            <a:p>
              <a:endParaRPr lang="en-US"/>
            </a:p>
          </p:txBody>
        </p:sp>
        <p:sp>
          <p:nvSpPr>
            <p:cNvPr id="4184" name="Rectangle 1028"/>
            <p:cNvSpPr>
              <a:spLocks noChangeArrowheads="1"/>
            </p:cNvSpPr>
            <p:nvPr/>
          </p:nvSpPr>
          <p:spPr bwMode="auto">
            <a:xfrm>
              <a:off x="3030" y="2346"/>
              <a:ext cx="16" cy="29"/>
            </a:xfrm>
            <a:prstGeom prst="rect">
              <a:avLst/>
            </a:prstGeom>
            <a:solidFill>
              <a:srgbClr val="68A5DD"/>
            </a:solidFill>
            <a:ln w="9525">
              <a:noFill/>
              <a:miter lim="800000"/>
              <a:headEnd/>
              <a:tailEnd/>
            </a:ln>
          </p:spPr>
          <p:txBody>
            <a:bodyPr/>
            <a:lstStyle/>
            <a:p>
              <a:endParaRPr lang="en-US"/>
            </a:p>
          </p:txBody>
        </p:sp>
        <p:sp>
          <p:nvSpPr>
            <p:cNvPr id="4185" name="Rectangle 1029"/>
            <p:cNvSpPr>
              <a:spLocks noChangeArrowheads="1"/>
            </p:cNvSpPr>
            <p:nvPr/>
          </p:nvSpPr>
          <p:spPr bwMode="auto">
            <a:xfrm>
              <a:off x="3056" y="2345"/>
              <a:ext cx="15" cy="30"/>
            </a:xfrm>
            <a:prstGeom prst="rect">
              <a:avLst/>
            </a:prstGeom>
            <a:solidFill>
              <a:srgbClr val="68A5DD"/>
            </a:solidFill>
            <a:ln w="9525">
              <a:noFill/>
              <a:miter lim="800000"/>
              <a:headEnd/>
              <a:tailEnd/>
            </a:ln>
          </p:spPr>
          <p:txBody>
            <a:bodyPr/>
            <a:lstStyle/>
            <a:p>
              <a:endParaRPr lang="en-US"/>
            </a:p>
          </p:txBody>
        </p:sp>
        <p:sp>
          <p:nvSpPr>
            <p:cNvPr id="4186" name="Freeform 1030"/>
            <p:cNvSpPr>
              <a:spLocks/>
            </p:cNvSpPr>
            <p:nvPr/>
          </p:nvSpPr>
          <p:spPr bwMode="auto">
            <a:xfrm>
              <a:off x="3083" y="2344"/>
              <a:ext cx="15" cy="31"/>
            </a:xfrm>
            <a:custGeom>
              <a:avLst/>
              <a:gdLst>
                <a:gd name="T0" fmla="*/ 15 w 15"/>
                <a:gd name="T1" fmla="*/ 30 h 31"/>
                <a:gd name="T2" fmla="*/ 15 w 15"/>
                <a:gd name="T3" fmla="*/ 0 h 31"/>
                <a:gd name="T4" fmla="*/ 0 w 15"/>
                <a:gd name="T5" fmla="*/ 1 h 31"/>
                <a:gd name="T6" fmla="*/ 0 w 15"/>
                <a:gd name="T7" fmla="*/ 31 h 31"/>
                <a:gd name="T8" fmla="*/ 15 w 15"/>
                <a:gd name="T9" fmla="*/ 30 h 31"/>
                <a:gd name="T10" fmla="*/ 0 60000 65536"/>
                <a:gd name="T11" fmla="*/ 0 60000 65536"/>
                <a:gd name="T12" fmla="*/ 0 60000 65536"/>
                <a:gd name="T13" fmla="*/ 0 60000 65536"/>
                <a:gd name="T14" fmla="*/ 0 60000 65536"/>
                <a:gd name="T15" fmla="*/ 0 w 15"/>
                <a:gd name="T16" fmla="*/ 0 h 31"/>
                <a:gd name="T17" fmla="*/ 15 w 15"/>
                <a:gd name="T18" fmla="*/ 31 h 31"/>
              </a:gdLst>
              <a:ahLst/>
              <a:cxnLst>
                <a:cxn ang="T10">
                  <a:pos x="T0" y="T1"/>
                </a:cxn>
                <a:cxn ang="T11">
                  <a:pos x="T2" y="T3"/>
                </a:cxn>
                <a:cxn ang="T12">
                  <a:pos x="T4" y="T5"/>
                </a:cxn>
                <a:cxn ang="T13">
                  <a:pos x="T6" y="T7"/>
                </a:cxn>
                <a:cxn ang="T14">
                  <a:pos x="T8" y="T9"/>
                </a:cxn>
              </a:cxnLst>
              <a:rect l="T15" t="T16" r="T17" b="T18"/>
              <a:pathLst>
                <a:path w="15" h="31">
                  <a:moveTo>
                    <a:pt x="15" y="30"/>
                  </a:moveTo>
                  <a:lnTo>
                    <a:pt x="15" y="0"/>
                  </a:lnTo>
                  <a:lnTo>
                    <a:pt x="0" y="1"/>
                  </a:lnTo>
                  <a:lnTo>
                    <a:pt x="0" y="31"/>
                  </a:lnTo>
                  <a:lnTo>
                    <a:pt x="15" y="30"/>
                  </a:lnTo>
                  <a:close/>
                </a:path>
              </a:pathLst>
            </a:custGeom>
            <a:solidFill>
              <a:srgbClr val="68A5DD"/>
            </a:solidFill>
            <a:ln w="9525">
              <a:noFill/>
              <a:round/>
              <a:headEnd/>
              <a:tailEnd/>
            </a:ln>
          </p:spPr>
          <p:txBody>
            <a:bodyPr/>
            <a:lstStyle/>
            <a:p>
              <a:endParaRPr lang="en-US"/>
            </a:p>
          </p:txBody>
        </p:sp>
        <p:sp>
          <p:nvSpPr>
            <p:cNvPr id="4187" name="Freeform 1031"/>
            <p:cNvSpPr>
              <a:spLocks/>
            </p:cNvSpPr>
            <p:nvPr/>
          </p:nvSpPr>
          <p:spPr bwMode="auto">
            <a:xfrm>
              <a:off x="2950" y="2393"/>
              <a:ext cx="16" cy="33"/>
            </a:xfrm>
            <a:custGeom>
              <a:avLst/>
              <a:gdLst>
                <a:gd name="T0" fmla="*/ 16 w 16"/>
                <a:gd name="T1" fmla="*/ 31 h 33"/>
                <a:gd name="T2" fmla="*/ 16 w 16"/>
                <a:gd name="T3" fmla="*/ 0 h 33"/>
                <a:gd name="T4" fmla="*/ 0 w 16"/>
                <a:gd name="T5" fmla="*/ 1 h 33"/>
                <a:gd name="T6" fmla="*/ 0 w 16"/>
                <a:gd name="T7" fmla="*/ 33 h 33"/>
                <a:gd name="T8" fmla="*/ 16 w 16"/>
                <a:gd name="T9" fmla="*/ 31 h 33"/>
                <a:gd name="T10" fmla="*/ 0 60000 65536"/>
                <a:gd name="T11" fmla="*/ 0 60000 65536"/>
                <a:gd name="T12" fmla="*/ 0 60000 65536"/>
                <a:gd name="T13" fmla="*/ 0 60000 65536"/>
                <a:gd name="T14" fmla="*/ 0 60000 65536"/>
                <a:gd name="T15" fmla="*/ 0 w 16"/>
                <a:gd name="T16" fmla="*/ 0 h 33"/>
                <a:gd name="T17" fmla="*/ 16 w 16"/>
                <a:gd name="T18" fmla="*/ 33 h 33"/>
              </a:gdLst>
              <a:ahLst/>
              <a:cxnLst>
                <a:cxn ang="T10">
                  <a:pos x="T0" y="T1"/>
                </a:cxn>
                <a:cxn ang="T11">
                  <a:pos x="T2" y="T3"/>
                </a:cxn>
                <a:cxn ang="T12">
                  <a:pos x="T4" y="T5"/>
                </a:cxn>
                <a:cxn ang="T13">
                  <a:pos x="T6" y="T7"/>
                </a:cxn>
                <a:cxn ang="T14">
                  <a:pos x="T8" y="T9"/>
                </a:cxn>
              </a:cxnLst>
              <a:rect l="T15" t="T16" r="T17" b="T18"/>
              <a:pathLst>
                <a:path w="16" h="33">
                  <a:moveTo>
                    <a:pt x="16" y="31"/>
                  </a:moveTo>
                  <a:lnTo>
                    <a:pt x="16" y="0"/>
                  </a:lnTo>
                  <a:lnTo>
                    <a:pt x="0" y="1"/>
                  </a:lnTo>
                  <a:lnTo>
                    <a:pt x="0" y="33"/>
                  </a:lnTo>
                  <a:lnTo>
                    <a:pt x="16" y="31"/>
                  </a:lnTo>
                  <a:close/>
                </a:path>
              </a:pathLst>
            </a:custGeom>
            <a:solidFill>
              <a:srgbClr val="68A5DD"/>
            </a:solidFill>
            <a:ln w="9525">
              <a:noFill/>
              <a:round/>
              <a:headEnd/>
              <a:tailEnd/>
            </a:ln>
          </p:spPr>
          <p:txBody>
            <a:bodyPr/>
            <a:lstStyle/>
            <a:p>
              <a:endParaRPr lang="en-US"/>
            </a:p>
          </p:txBody>
        </p:sp>
        <p:sp>
          <p:nvSpPr>
            <p:cNvPr id="4188" name="Freeform 1032"/>
            <p:cNvSpPr>
              <a:spLocks/>
            </p:cNvSpPr>
            <p:nvPr/>
          </p:nvSpPr>
          <p:spPr bwMode="auto">
            <a:xfrm>
              <a:off x="2977" y="2392"/>
              <a:ext cx="16" cy="32"/>
            </a:xfrm>
            <a:custGeom>
              <a:avLst/>
              <a:gdLst>
                <a:gd name="T0" fmla="*/ 16 w 16"/>
                <a:gd name="T1" fmla="*/ 30 h 32"/>
                <a:gd name="T2" fmla="*/ 16 w 16"/>
                <a:gd name="T3" fmla="*/ 0 h 32"/>
                <a:gd name="T4" fmla="*/ 0 w 16"/>
                <a:gd name="T5" fmla="*/ 0 h 32"/>
                <a:gd name="T6" fmla="*/ 0 w 16"/>
                <a:gd name="T7" fmla="*/ 32 h 32"/>
                <a:gd name="T8" fmla="*/ 16 w 16"/>
                <a:gd name="T9" fmla="*/ 30 h 32"/>
                <a:gd name="T10" fmla="*/ 0 60000 65536"/>
                <a:gd name="T11" fmla="*/ 0 60000 65536"/>
                <a:gd name="T12" fmla="*/ 0 60000 65536"/>
                <a:gd name="T13" fmla="*/ 0 60000 65536"/>
                <a:gd name="T14" fmla="*/ 0 60000 65536"/>
                <a:gd name="T15" fmla="*/ 0 w 16"/>
                <a:gd name="T16" fmla="*/ 0 h 32"/>
                <a:gd name="T17" fmla="*/ 16 w 16"/>
                <a:gd name="T18" fmla="*/ 32 h 32"/>
              </a:gdLst>
              <a:ahLst/>
              <a:cxnLst>
                <a:cxn ang="T10">
                  <a:pos x="T0" y="T1"/>
                </a:cxn>
                <a:cxn ang="T11">
                  <a:pos x="T2" y="T3"/>
                </a:cxn>
                <a:cxn ang="T12">
                  <a:pos x="T4" y="T5"/>
                </a:cxn>
                <a:cxn ang="T13">
                  <a:pos x="T6" y="T7"/>
                </a:cxn>
                <a:cxn ang="T14">
                  <a:pos x="T8" y="T9"/>
                </a:cxn>
              </a:cxnLst>
              <a:rect l="T15" t="T16" r="T17" b="T18"/>
              <a:pathLst>
                <a:path w="16" h="32">
                  <a:moveTo>
                    <a:pt x="16" y="30"/>
                  </a:moveTo>
                  <a:lnTo>
                    <a:pt x="16" y="0"/>
                  </a:lnTo>
                  <a:lnTo>
                    <a:pt x="0" y="0"/>
                  </a:lnTo>
                  <a:lnTo>
                    <a:pt x="0" y="32"/>
                  </a:lnTo>
                  <a:lnTo>
                    <a:pt x="16" y="30"/>
                  </a:lnTo>
                  <a:close/>
                </a:path>
              </a:pathLst>
            </a:custGeom>
            <a:solidFill>
              <a:srgbClr val="68A5DD"/>
            </a:solidFill>
            <a:ln w="9525">
              <a:noFill/>
              <a:round/>
              <a:headEnd/>
              <a:tailEnd/>
            </a:ln>
          </p:spPr>
          <p:txBody>
            <a:bodyPr/>
            <a:lstStyle/>
            <a:p>
              <a:endParaRPr lang="en-US"/>
            </a:p>
          </p:txBody>
        </p:sp>
        <p:sp>
          <p:nvSpPr>
            <p:cNvPr id="4189" name="Freeform 1033"/>
            <p:cNvSpPr>
              <a:spLocks/>
            </p:cNvSpPr>
            <p:nvPr/>
          </p:nvSpPr>
          <p:spPr bwMode="auto">
            <a:xfrm>
              <a:off x="3003" y="2390"/>
              <a:ext cx="16" cy="33"/>
            </a:xfrm>
            <a:custGeom>
              <a:avLst/>
              <a:gdLst>
                <a:gd name="T0" fmla="*/ 16 w 16"/>
                <a:gd name="T1" fmla="*/ 32 h 33"/>
                <a:gd name="T2" fmla="*/ 16 w 16"/>
                <a:gd name="T3" fmla="*/ 0 h 33"/>
                <a:gd name="T4" fmla="*/ 0 w 16"/>
                <a:gd name="T5" fmla="*/ 1 h 33"/>
                <a:gd name="T6" fmla="*/ 0 w 16"/>
                <a:gd name="T7" fmla="*/ 33 h 33"/>
                <a:gd name="T8" fmla="*/ 16 w 16"/>
                <a:gd name="T9" fmla="*/ 32 h 33"/>
                <a:gd name="T10" fmla="*/ 0 60000 65536"/>
                <a:gd name="T11" fmla="*/ 0 60000 65536"/>
                <a:gd name="T12" fmla="*/ 0 60000 65536"/>
                <a:gd name="T13" fmla="*/ 0 60000 65536"/>
                <a:gd name="T14" fmla="*/ 0 60000 65536"/>
                <a:gd name="T15" fmla="*/ 0 w 16"/>
                <a:gd name="T16" fmla="*/ 0 h 33"/>
                <a:gd name="T17" fmla="*/ 16 w 16"/>
                <a:gd name="T18" fmla="*/ 33 h 33"/>
              </a:gdLst>
              <a:ahLst/>
              <a:cxnLst>
                <a:cxn ang="T10">
                  <a:pos x="T0" y="T1"/>
                </a:cxn>
                <a:cxn ang="T11">
                  <a:pos x="T2" y="T3"/>
                </a:cxn>
                <a:cxn ang="T12">
                  <a:pos x="T4" y="T5"/>
                </a:cxn>
                <a:cxn ang="T13">
                  <a:pos x="T6" y="T7"/>
                </a:cxn>
                <a:cxn ang="T14">
                  <a:pos x="T8" y="T9"/>
                </a:cxn>
              </a:cxnLst>
              <a:rect l="T15" t="T16" r="T17" b="T18"/>
              <a:pathLst>
                <a:path w="16" h="33">
                  <a:moveTo>
                    <a:pt x="16" y="32"/>
                  </a:moveTo>
                  <a:lnTo>
                    <a:pt x="16" y="0"/>
                  </a:lnTo>
                  <a:lnTo>
                    <a:pt x="0" y="1"/>
                  </a:lnTo>
                  <a:lnTo>
                    <a:pt x="0" y="33"/>
                  </a:lnTo>
                  <a:lnTo>
                    <a:pt x="16" y="32"/>
                  </a:lnTo>
                  <a:close/>
                </a:path>
              </a:pathLst>
            </a:custGeom>
            <a:solidFill>
              <a:srgbClr val="68A5DD"/>
            </a:solidFill>
            <a:ln w="9525">
              <a:noFill/>
              <a:round/>
              <a:headEnd/>
              <a:tailEnd/>
            </a:ln>
          </p:spPr>
          <p:txBody>
            <a:bodyPr/>
            <a:lstStyle/>
            <a:p>
              <a:endParaRPr lang="en-US"/>
            </a:p>
          </p:txBody>
        </p:sp>
        <p:sp>
          <p:nvSpPr>
            <p:cNvPr id="4190" name="Freeform 1034"/>
            <p:cNvSpPr>
              <a:spLocks/>
            </p:cNvSpPr>
            <p:nvPr/>
          </p:nvSpPr>
          <p:spPr bwMode="auto">
            <a:xfrm>
              <a:off x="3030" y="2390"/>
              <a:ext cx="16" cy="31"/>
            </a:xfrm>
            <a:custGeom>
              <a:avLst/>
              <a:gdLst>
                <a:gd name="T0" fmla="*/ 16 w 16"/>
                <a:gd name="T1" fmla="*/ 30 h 31"/>
                <a:gd name="T2" fmla="*/ 16 w 16"/>
                <a:gd name="T3" fmla="*/ 0 h 31"/>
                <a:gd name="T4" fmla="*/ 0 w 16"/>
                <a:gd name="T5" fmla="*/ 0 h 31"/>
                <a:gd name="T6" fmla="*/ 0 w 16"/>
                <a:gd name="T7" fmla="*/ 31 h 31"/>
                <a:gd name="T8" fmla="*/ 16 w 16"/>
                <a:gd name="T9" fmla="*/ 30 h 31"/>
                <a:gd name="T10" fmla="*/ 0 60000 65536"/>
                <a:gd name="T11" fmla="*/ 0 60000 65536"/>
                <a:gd name="T12" fmla="*/ 0 60000 65536"/>
                <a:gd name="T13" fmla="*/ 0 60000 65536"/>
                <a:gd name="T14" fmla="*/ 0 60000 65536"/>
                <a:gd name="T15" fmla="*/ 0 w 16"/>
                <a:gd name="T16" fmla="*/ 0 h 31"/>
                <a:gd name="T17" fmla="*/ 16 w 16"/>
                <a:gd name="T18" fmla="*/ 31 h 31"/>
              </a:gdLst>
              <a:ahLst/>
              <a:cxnLst>
                <a:cxn ang="T10">
                  <a:pos x="T0" y="T1"/>
                </a:cxn>
                <a:cxn ang="T11">
                  <a:pos x="T2" y="T3"/>
                </a:cxn>
                <a:cxn ang="T12">
                  <a:pos x="T4" y="T5"/>
                </a:cxn>
                <a:cxn ang="T13">
                  <a:pos x="T6" y="T7"/>
                </a:cxn>
                <a:cxn ang="T14">
                  <a:pos x="T8" y="T9"/>
                </a:cxn>
              </a:cxnLst>
              <a:rect l="T15" t="T16" r="T17" b="T18"/>
              <a:pathLst>
                <a:path w="16" h="31">
                  <a:moveTo>
                    <a:pt x="16" y="30"/>
                  </a:moveTo>
                  <a:lnTo>
                    <a:pt x="16" y="0"/>
                  </a:lnTo>
                  <a:lnTo>
                    <a:pt x="0" y="0"/>
                  </a:lnTo>
                  <a:lnTo>
                    <a:pt x="0" y="31"/>
                  </a:lnTo>
                  <a:lnTo>
                    <a:pt x="16" y="30"/>
                  </a:lnTo>
                  <a:close/>
                </a:path>
              </a:pathLst>
            </a:custGeom>
            <a:solidFill>
              <a:srgbClr val="68A5DD"/>
            </a:solidFill>
            <a:ln w="9525">
              <a:noFill/>
              <a:round/>
              <a:headEnd/>
              <a:tailEnd/>
            </a:ln>
          </p:spPr>
          <p:txBody>
            <a:bodyPr/>
            <a:lstStyle/>
            <a:p>
              <a:endParaRPr lang="en-US"/>
            </a:p>
          </p:txBody>
        </p:sp>
        <p:sp>
          <p:nvSpPr>
            <p:cNvPr id="4191" name="Freeform 1035"/>
            <p:cNvSpPr>
              <a:spLocks/>
            </p:cNvSpPr>
            <p:nvPr/>
          </p:nvSpPr>
          <p:spPr bwMode="auto">
            <a:xfrm>
              <a:off x="3056" y="2389"/>
              <a:ext cx="15" cy="30"/>
            </a:xfrm>
            <a:custGeom>
              <a:avLst/>
              <a:gdLst>
                <a:gd name="T0" fmla="*/ 15 w 15"/>
                <a:gd name="T1" fmla="*/ 29 h 30"/>
                <a:gd name="T2" fmla="*/ 15 w 15"/>
                <a:gd name="T3" fmla="*/ 0 h 30"/>
                <a:gd name="T4" fmla="*/ 0 w 15"/>
                <a:gd name="T5" fmla="*/ 0 h 30"/>
                <a:gd name="T6" fmla="*/ 0 w 15"/>
                <a:gd name="T7" fmla="*/ 30 h 30"/>
                <a:gd name="T8" fmla="*/ 15 w 15"/>
                <a:gd name="T9" fmla="*/ 29 h 30"/>
                <a:gd name="T10" fmla="*/ 0 60000 65536"/>
                <a:gd name="T11" fmla="*/ 0 60000 65536"/>
                <a:gd name="T12" fmla="*/ 0 60000 65536"/>
                <a:gd name="T13" fmla="*/ 0 60000 65536"/>
                <a:gd name="T14" fmla="*/ 0 60000 65536"/>
                <a:gd name="T15" fmla="*/ 0 w 15"/>
                <a:gd name="T16" fmla="*/ 0 h 30"/>
                <a:gd name="T17" fmla="*/ 15 w 15"/>
                <a:gd name="T18" fmla="*/ 30 h 30"/>
              </a:gdLst>
              <a:ahLst/>
              <a:cxnLst>
                <a:cxn ang="T10">
                  <a:pos x="T0" y="T1"/>
                </a:cxn>
                <a:cxn ang="T11">
                  <a:pos x="T2" y="T3"/>
                </a:cxn>
                <a:cxn ang="T12">
                  <a:pos x="T4" y="T5"/>
                </a:cxn>
                <a:cxn ang="T13">
                  <a:pos x="T6" y="T7"/>
                </a:cxn>
                <a:cxn ang="T14">
                  <a:pos x="T8" y="T9"/>
                </a:cxn>
              </a:cxnLst>
              <a:rect l="T15" t="T16" r="T17" b="T18"/>
              <a:pathLst>
                <a:path w="15" h="30">
                  <a:moveTo>
                    <a:pt x="15" y="29"/>
                  </a:moveTo>
                  <a:lnTo>
                    <a:pt x="15" y="0"/>
                  </a:lnTo>
                  <a:lnTo>
                    <a:pt x="0" y="0"/>
                  </a:lnTo>
                  <a:lnTo>
                    <a:pt x="0" y="30"/>
                  </a:lnTo>
                  <a:lnTo>
                    <a:pt x="15" y="29"/>
                  </a:lnTo>
                  <a:close/>
                </a:path>
              </a:pathLst>
            </a:custGeom>
            <a:solidFill>
              <a:srgbClr val="68A5DD"/>
            </a:solidFill>
            <a:ln w="9525">
              <a:noFill/>
              <a:round/>
              <a:headEnd/>
              <a:tailEnd/>
            </a:ln>
          </p:spPr>
          <p:txBody>
            <a:bodyPr/>
            <a:lstStyle/>
            <a:p>
              <a:endParaRPr lang="en-US"/>
            </a:p>
          </p:txBody>
        </p:sp>
        <p:sp>
          <p:nvSpPr>
            <p:cNvPr id="4192" name="Freeform 1036"/>
            <p:cNvSpPr>
              <a:spLocks/>
            </p:cNvSpPr>
            <p:nvPr/>
          </p:nvSpPr>
          <p:spPr bwMode="auto">
            <a:xfrm>
              <a:off x="3083" y="2387"/>
              <a:ext cx="15" cy="30"/>
            </a:xfrm>
            <a:custGeom>
              <a:avLst/>
              <a:gdLst>
                <a:gd name="T0" fmla="*/ 15 w 15"/>
                <a:gd name="T1" fmla="*/ 29 h 30"/>
                <a:gd name="T2" fmla="*/ 15 w 15"/>
                <a:gd name="T3" fmla="*/ 0 h 30"/>
                <a:gd name="T4" fmla="*/ 0 w 15"/>
                <a:gd name="T5" fmla="*/ 1 h 30"/>
                <a:gd name="T6" fmla="*/ 0 w 15"/>
                <a:gd name="T7" fmla="*/ 30 h 30"/>
                <a:gd name="T8" fmla="*/ 15 w 15"/>
                <a:gd name="T9" fmla="*/ 29 h 30"/>
                <a:gd name="T10" fmla="*/ 0 60000 65536"/>
                <a:gd name="T11" fmla="*/ 0 60000 65536"/>
                <a:gd name="T12" fmla="*/ 0 60000 65536"/>
                <a:gd name="T13" fmla="*/ 0 60000 65536"/>
                <a:gd name="T14" fmla="*/ 0 60000 65536"/>
                <a:gd name="T15" fmla="*/ 0 w 15"/>
                <a:gd name="T16" fmla="*/ 0 h 30"/>
                <a:gd name="T17" fmla="*/ 15 w 15"/>
                <a:gd name="T18" fmla="*/ 30 h 30"/>
              </a:gdLst>
              <a:ahLst/>
              <a:cxnLst>
                <a:cxn ang="T10">
                  <a:pos x="T0" y="T1"/>
                </a:cxn>
                <a:cxn ang="T11">
                  <a:pos x="T2" y="T3"/>
                </a:cxn>
                <a:cxn ang="T12">
                  <a:pos x="T4" y="T5"/>
                </a:cxn>
                <a:cxn ang="T13">
                  <a:pos x="T6" y="T7"/>
                </a:cxn>
                <a:cxn ang="T14">
                  <a:pos x="T8" y="T9"/>
                </a:cxn>
              </a:cxnLst>
              <a:rect l="T15" t="T16" r="T17" b="T18"/>
              <a:pathLst>
                <a:path w="15" h="30">
                  <a:moveTo>
                    <a:pt x="15" y="29"/>
                  </a:moveTo>
                  <a:lnTo>
                    <a:pt x="15" y="0"/>
                  </a:lnTo>
                  <a:lnTo>
                    <a:pt x="0" y="1"/>
                  </a:lnTo>
                  <a:lnTo>
                    <a:pt x="0" y="30"/>
                  </a:lnTo>
                  <a:lnTo>
                    <a:pt x="15" y="29"/>
                  </a:lnTo>
                  <a:close/>
                </a:path>
              </a:pathLst>
            </a:custGeom>
            <a:solidFill>
              <a:srgbClr val="68A5DD"/>
            </a:solidFill>
            <a:ln w="9525">
              <a:noFill/>
              <a:round/>
              <a:headEnd/>
              <a:tailEnd/>
            </a:ln>
          </p:spPr>
          <p:txBody>
            <a:bodyPr/>
            <a:lstStyle/>
            <a:p>
              <a:endParaRPr lang="en-US"/>
            </a:p>
          </p:txBody>
        </p:sp>
        <p:sp>
          <p:nvSpPr>
            <p:cNvPr id="4193" name="Freeform 1037"/>
            <p:cNvSpPr>
              <a:spLocks/>
            </p:cNvSpPr>
            <p:nvPr/>
          </p:nvSpPr>
          <p:spPr bwMode="auto">
            <a:xfrm>
              <a:off x="2950" y="2440"/>
              <a:ext cx="16" cy="32"/>
            </a:xfrm>
            <a:custGeom>
              <a:avLst/>
              <a:gdLst>
                <a:gd name="T0" fmla="*/ 16 w 16"/>
                <a:gd name="T1" fmla="*/ 30 h 32"/>
                <a:gd name="T2" fmla="*/ 16 w 16"/>
                <a:gd name="T3" fmla="*/ 0 h 32"/>
                <a:gd name="T4" fmla="*/ 0 w 16"/>
                <a:gd name="T5" fmla="*/ 1 h 32"/>
                <a:gd name="T6" fmla="*/ 0 w 16"/>
                <a:gd name="T7" fmla="*/ 32 h 32"/>
                <a:gd name="T8" fmla="*/ 16 w 16"/>
                <a:gd name="T9" fmla="*/ 30 h 32"/>
                <a:gd name="T10" fmla="*/ 0 60000 65536"/>
                <a:gd name="T11" fmla="*/ 0 60000 65536"/>
                <a:gd name="T12" fmla="*/ 0 60000 65536"/>
                <a:gd name="T13" fmla="*/ 0 60000 65536"/>
                <a:gd name="T14" fmla="*/ 0 60000 65536"/>
                <a:gd name="T15" fmla="*/ 0 w 16"/>
                <a:gd name="T16" fmla="*/ 0 h 32"/>
                <a:gd name="T17" fmla="*/ 16 w 16"/>
                <a:gd name="T18" fmla="*/ 32 h 32"/>
              </a:gdLst>
              <a:ahLst/>
              <a:cxnLst>
                <a:cxn ang="T10">
                  <a:pos x="T0" y="T1"/>
                </a:cxn>
                <a:cxn ang="T11">
                  <a:pos x="T2" y="T3"/>
                </a:cxn>
                <a:cxn ang="T12">
                  <a:pos x="T4" y="T5"/>
                </a:cxn>
                <a:cxn ang="T13">
                  <a:pos x="T6" y="T7"/>
                </a:cxn>
                <a:cxn ang="T14">
                  <a:pos x="T8" y="T9"/>
                </a:cxn>
              </a:cxnLst>
              <a:rect l="T15" t="T16" r="T17" b="T18"/>
              <a:pathLst>
                <a:path w="16" h="32">
                  <a:moveTo>
                    <a:pt x="16" y="30"/>
                  </a:moveTo>
                  <a:lnTo>
                    <a:pt x="16" y="0"/>
                  </a:lnTo>
                  <a:lnTo>
                    <a:pt x="0" y="1"/>
                  </a:lnTo>
                  <a:lnTo>
                    <a:pt x="0" y="32"/>
                  </a:lnTo>
                  <a:lnTo>
                    <a:pt x="16" y="30"/>
                  </a:lnTo>
                  <a:close/>
                </a:path>
              </a:pathLst>
            </a:custGeom>
            <a:solidFill>
              <a:srgbClr val="68A5DD"/>
            </a:solidFill>
            <a:ln w="9525">
              <a:noFill/>
              <a:round/>
              <a:headEnd/>
              <a:tailEnd/>
            </a:ln>
          </p:spPr>
          <p:txBody>
            <a:bodyPr/>
            <a:lstStyle/>
            <a:p>
              <a:endParaRPr lang="en-US"/>
            </a:p>
          </p:txBody>
        </p:sp>
        <p:sp>
          <p:nvSpPr>
            <p:cNvPr id="4194" name="Freeform 1038"/>
            <p:cNvSpPr>
              <a:spLocks/>
            </p:cNvSpPr>
            <p:nvPr/>
          </p:nvSpPr>
          <p:spPr bwMode="auto">
            <a:xfrm>
              <a:off x="2819" y="2446"/>
              <a:ext cx="16" cy="32"/>
            </a:xfrm>
            <a:custGeom>
              <a:avLst/>
              <a:gdLst>
                <a:gd name="T0" fmla="*/ 16 w 16"/>
                <a:gd name="T1" fmla="*/ 31 h 32"/>
                <a:gd name="T2" fmla="*/ 16 w 16"/>
                <a:gd name="T3" fmla="*/ 0 h 32"/>
                <a:gd name="T4" fmla="*/ 0 w 16"/>
                <a:gd name="T5" fmla="*/ 1 h 32"/>
                <a:gd name="T6" fmla="*/ 0 w 16"/>
                <a:gd name="T7" fmla="*/ 32 h 32"/>
                <a:gd name="T8" fmla="*/ 16 w 16"/>
                <a:gd name="T9" fmla="*/ 31 h 32"/>
                <a:gd name="T10" fmla="*/ 0 60000 65536"/>
                <a:gd name="T11" fmla="*/ 0 60000 65536"/>
                <a:gd name="T12" fmla="*/ 0 60000 65536"/>
                <a:gd name="T13" fmla="*/ 0 60000 65536"/>
                <a:gd name="T14" fmla="*/ 0 60000 65536"/>
                <a:gd name="T15" fmla="*/ 0 w 16"/>
                <a:gd name="T16" fmla="*/ 0 h 32"/>
                <a:gd name="T17" fmla="*/ 16 w 16"/>
                <a:gd name="T18" fmla="*/ 32 h 32"/>
              </a:gdLst>
              <a:ahLst/>
              <a:cxnLst>
                <a:cxn ang="T10">
                  <a:pos x="T0" y="T1"/>
                </a:cxn>
                <a:cxn ang="T11">
                  <a:pos x="T2" y="T3"/>
                </a:cxn>
                <a:cxn ang="T12">
                  <a:pos x="T4" y="T5"/>
                </a:cxn>
                <a:cxn ang="T13">
                  <a:pos x="T6" y="T7"/>
                </a:cxn>
                <a:cxn ang="T14">
                  <a:pos x="T8" y="T9"/>
                </a:cxn>
              </a:cxnLst>
              <a:rect l="T15" t="T16" r="T17" b="T18"/>
              <a:pathLst>
                <a:path w="16" h="32">
                  <a:moveTo>
                    <a:pt x="16" y="31"/>
                  </a:moveTo>
                  <a:lnTo>
                    <a:pt x="16" y="0"/>
                  </a:lnTo>
                  <a:lnTo>
                    <a:pt x="0" y="1"/>
                  </a:lnTo>
                  <a:lnTo>
                    <a:pt x="0" y="32"/>
                  </a:lnTo>
                  <a:lnTo>
                    <a:pt x="16" y="31"/>
                  </a:lnTo>
                  <a:close/>
                </a:path>
              </a:pathLst>
            </a:custGeom>
            <a:solidFill>
              <a:srgbClr val="68A5DD"/>
            </a:solidFill>
            <a:ln w="9525">
              <a:noFill/>
              <a:round/>
              <a:headEnd/>
              <a:tailEnd/>
            </a:ln>
          </p:spPr>
          <p:txBody>
            <a:bodyPr/>
            <a:lstStyle/>
            <a:p>
              <a:endParaRPr lang="en-US"/>
            </a:p>
          </p:txBody>
        </p:sp>
        <p:sp>
          <p:nvSpPr>
            <p:cNvPr id="4195" name="Freeform 1039"/>
            <p:cNvSpPr>
              <a:spLocks/>
            </p:cNvSpPr>
            <p:nvPr/>
          </p:nvSpPr>
          <p:spPr bwMode="auto">
            <a:xfrm>
              <a:off x="2915" y="2440"/>
              <a:ext cx="16" cy="33"/>
            </a:xfrm>
            <a:custGeom>
              <a:avLst/>
              <a:gdLst>
                <a:gd name="T0" fmla="*/ 16 w 16"/>
                <a:gd name="T1" fmla="*/ 32 h 33"/>
                <a:gd name="T2" fmla="*/ 16 w 16"/>
                <a:gd name="T3" fmla="*/ 0 h 33"/>
                <a:gd name="T4" fmla="*/ 0 w 16"/>
                <a:gd name="T5" fmla="*/ 1 h 33"/>
                <a:gd name="T6" fmla="*/ 0 w 16"/>
                <a:gd name="T7" fmla="*/ 33 h 33"/>
                <a:gd name="T8" fmla="*/ 16 w 16"/>
                <a:gd name="T9" fmla="*/ 32 h 33"/>
                <a:gd name="T10" fmla="*/ 0 60000 65536"/>
                <a:gd name="T11" fmla="*/ 0 60000 65536"/>
                <a:gd name="T12" fmla="*/ 0 60000 65536"/>
                <a:gd name="T13" fmla="*/ 0 60000 65536"/>
                <a:gd name="T14" fmla="*/ 0 60000 65536"/>
                <a:gd name="T15" fmla="*/ 0 w 16"/>
                <a:gd name="T16" fmla="*/ 0 h 33"/>
                <a:gd name="T17" fmla="*/ 16 w 16"/>
                <a:gd name="T18" fmla="*/ 33 h 33"/>
              </a:gdLst>
              <a:ahLst/>
              <a:cxnLst>
                <a:cxn ang="T10">
                  <a:pos x="T0" y="T1"/>
                </a:cxn>
                <a:cxn ang="T11">
                  <a:pos x="T2" y="T3"/>
                </a:cxn>
                <a:cxn ang="T12">
                  <a:pos x="T4" y="T5"/>
                </a:cxn>
                <a:cxn ang="T13">
                  <a:pos x="T6" y="T7"/>
                </a:cxn>
                <a:cxn ang="T14">
                  <a:pos x="T8" y="T9"/>
                </a:cxn>
              </a:cxnLst>
              <a:rect l="T15" t="T16" r="T17" b="T18"/>
              <a:pathLst>
                <a:path w="16" h="33">
                  <a:moveTo>
                    <a:pt x="16" y="32"/>
                  </a:moveTo>
                  <a:lnTo>
                    <a:pt x="16" y="0"/>
                  </a:lnTo>
                  <a:lnTo>
                    <a:pt x="0" y="1"/>
                  </a:lnTo>
                  <a:lnTo>
                    <a:pt x="0" y="33"/>
                  </a:lnTo>
                  <a:lnTo>
                    <a:pt x="16" y="32"/>
                  </a:lnTo>
                  <a:close/>
                </a:path>
              </a:pathLst>
            </a:custGeom>
            <a:solidFill>
              <a:srgbClr val="68A5DD"/>
            </a:solidFill>
            <a:ln w="9525">
              <a:noFill/>
              <a:round/>
              <a:headEnd/>
              <a:tailEnd/>
            </a:ln>
          </p:spPr>
          <p:txBody>
            <a:bodyPr/>
            <a:lstStyle/>
            <a:p>
              <a:endParaRPr lang="en-US"/>
            </a:p>
          </p:txBody>
        </p:sp>
        <p:sp>
          <p:nvSpPr>
            <p:cNvPr id="4196" name="Freeform 1040"/>
            <p:cNvSpPr>
              <a:spLocks/>
            </p:cNvSpPr>
            <p:nvPr/>
          </p:nvSpPr>
          <p:spPr bwMode="auto">
            <a:xfrm>
              <a:off x="2977" y="2438"/>
              <a:ext cx="16" cy="32"/>
            </a:xfrm>
            <a:custGeom>
              <a:avLst/>
              <a:gdLst>
                <a:gd name="T0" fmla="*/ 16 w 16"/>
                <a:gd name="T1" fmla="*/ 30 h 32"/>
                <a:gd name="T2" fmla="*/ 16 w 16"/>
                <a:gd name="T3" fmla="*/ 0 h 32"/>
                <a:gd name="T4" fmla="*/ 0 w 16"/>
                <a:gd name="T5" fmla="*/ 1 h 32"/>
                <a:gd name="T6" fmla="*/ 0 w 16"/>
                <a:gd name="T7" fmla="*/ 32 h 32"/>
                <a:gd name="T8" fmla="*/ 16 w 16"/>
                <a:gd name="T9" fmla="*/ 30 h 32"/>
                <a:gd name="T10" fmla="*/ 0 60000 65536"/>
                <a:gd name="T11" fmla="*/ 0 60000 65536"/>
                <a:gd name="T12" fmla="*/ 0 60000 65536"/>
                <a:gd name="T13" fmla="*/ 0 60000 65536"/>
                <a:gd name="T14" fmla="*/ 0 60000 65536"/>
                <a:gd name="T15" fmla="*/ 0 w 16"/>
                <a:gd name="T16" fmla="*/ 0 h 32"/>
                <a:gd name="T17" fmla="*/ 16 w 16"/>
                <a:gd name="T18" fmla="*/ 32 h 32"/>
              </a:gdLst>
              <a:ahLst/>
              <a:cxnLst>
                <a:cxn ang="T10">
                  <a:pos x="T0" y="T1"/>
                </a:cxn>
                <a:cxn ang="T11">
                  <a:pos x="T2" y="T3"/>
                </a:cxn>
                <a:cxn ang="T12">
                  <a:pos x="T4" y="T5"/>
                </a:cxn>
                <a:cxn ang="T13">
                  <a:pos x="T6" y="T7"/>
                </a:cxn>
                <a:cxn ang="T14">
                  <a:pos x="T8" y="T9"/>
                </a:cxn>
              </a:cxnLst>
              <a:rect l="T15" t="T16" r="T17" b="T18"/>
              <a:pathLst>
                <a:path w="16" h="32">
                  <a:moveTo>
                    <a:pt x="16" y="30"/>
                  </a:moveTo>
                  <a:lnTo>
                    <a:pt x="16" y="0"/>
                  </a:lnTo>
                  <a:lnTo>
                    <a:pt x="0" y="1"/>
                  </a:lnTo>
                  <a:lnTo>
                    <a:pt x="0" y="32"/>
                  </a:lnTo>
                  <a:lnTo>
                    <a:pt x="16" y="30"/>
                  </a:lnTo>
                  <a:close/>
                </a:path>
              </a:pathLst>
            </a:custGeom>
            <a:solidFill>
              <a:srgbClr val="68A5DD"/>
            </a:solidFill>
            <a:ln w="9525">
              <a:noFill/>
              <a:round/>
              <a:headEnd/>
              <a:tailEnd/>
            </a:ln>
          </p:spPr>
          <p:txBody>
            <a:bodyPr/>
            <a:lstStyle/>
            <a:p>
              <a:endParaRPr lang="en-US"/>
            </a:p>
          </p:txBody>
        </p:sp>
        <p:sp>
          <p:nvSpPr>
            <p:cNvPr id="4197" name="Freeform 1041"/>
            <p:cNvSpPr>
              <a:spLocks/>
            </p:cNvSpPr>
            <p:nvPr/>
          </p:nvSpPr>
          <p:spPr bwMode="auto">
            <a:xfrm>
              <a:off x="3003" y="2436"/>
              <a:ext cx="16" cy="31"/>
            </a:xfrm>
            <a:custGeom>
              <a:avLst/>
              <a:gdLst>
                <a:gd name="T0" fmla="*/ 16 w 16"/>
                <a:gd name="T1" fmla="*/ 30 h 31"/>
                <a:gd name="T2" fmla="*/ 16 w 16"/>
                <a:gd name="T3" fmla="*/ 0 h 31"/>
                <a:gd name="T4" fmla="*/ 0 w 16"/>
                <a:gd name="T5" fmla="*/ 1 h 31"/>
                <a:gd name="T6" fmla="*/ 0 w 16"/>
                <a:gd name="T7" fmla="*/ 31 h 31"/>
                <a:gd name="T8" fmla="*/ 16 w 16"/>
                <a:gd name="T9" fmla="*/ 30 h 31"/>
                <a:gd name="T10" fmla="*/ 0 60000 65536"/>
                <a:gd name="T11" fmla="*/ 0 60000 65536"/>
                <a:gd name="T12" fmla="*/ 0 60000 65536"/>
                <a:gd name="T13" fmla="*/ 0 60000 65536"/>
                <a:gd name="T14" fmla="*/ 0 60000 65536"/>
                <a:gd name="T15" fmla="*/ 0 w 16"/>
                <a:gd name="T16" fmla="*/ 0 h 31"/>
                <a:gd name="T17" fmla="*/ 16 w 16"/>
                <a:gd name="T18" fmla="*/ 31 h 31"/>
              </a:gdLst>
              <a:ahLst/>
              <a:cxnLst>
                <a:cxn ang="T10">
                  <a:pos x="T0" y="T1"/>
                </a:cxn>
                <a:cxn ang="T11">
                  <a:pos x="T2" y="T3"/>
                </a:cxn>
                <a:cxn ang="T12">
                  <a:pos x="T4" y="T5"/>
                </a:cxn>
                <a:cxn ang="T13">
                  <a:pos x="T6" y="T7"/>
                </a:cxn>
                <a:cxn ang="T14">
                  <a:pos x="T8" y="T9"/>
                </a:cxn>
              </a:cxnLst>
              <a:rect l="T15" t="T16" r="T17" b="T18"/>
              <a:pathLst>
                <a:path w="16" h="31">
                  <a:moveTo>
                    <a:pt x="16" y="30"/>
                  </a:moveTo>
                  <a:lnTo>
                    <a:pt x="16" y="0"/>
                  </a:lnTo>
                  <a:lnTo>
                    <a:pt x="0" y="1"/>
                  </a:lnTo>
                  <a:lnTo>
                    <a:pt x="0" y="31"/>
                  </a:lnTo>
                  <a:lnTo>
                    <a:pt x="16" y="30"/>
                  </a:lnTo>
                  <a:close/>
                </a:path>
              </a:pathLst>
            </a:custGeom>
            <a:solidFill>
              <a:srgbClr val="68A5DD"/>
            </a:solidFill>
            <a:ln w="9525">
              <a:noFill/>
              <a:round/>
              <a:headEnd/>
              <a:tailEnd/>
            </a:ln>
          </p:spPr>
          <p:txBody>
            <a:bodyPr/>
            <a:lstStyle/>
            <a:p>
              <a:endParaRPr lang="en-US"/>
            </a:p>
          </p:txBody>
        </p:sp>
        <p:sp>
          <p:nvSpPr>
            <p:cNvPr id="4198" name="Freeform 1042"/>
            <p:cNvSpPr>
              <a:spLocks/>
            </p:cNvSpPr>
            <p:nvPr/>
          </p:nvSpPr>
          <p:spPr bwMode="auto">
            <a:xfrm>
              <a:off x="3030" y="2433"/>
              <a:ext cx="16" cy="32"/>
            </a:xfrm>
            <a:custGeom>
              <a:avLst/>
              <a:gdLst>
                <a:gd name="T0" fmla="*/ 16 w 16"/>
                <a:gd name="T1" fmla="*/ 31 h 32"/>
                <a:gd name="T2" fmla="*/ 16 w 16"/>
                <a:gd name="T3" fmla="*/ 0 h 32"/>
                <a:gd name="T4" fmla="*/ 0 w 16"/>
                <a:gd name="T5" fmla="*/ 1 h 32"/>
                <a:gd name="T6" fmla="*/ 0 w 16"/>
                <a:gd name="T7" fmla="*/ 32 h 32"/>
                <a:gd name="T8" fmla="*/ 16 w 16"/>
                <a:gd name="T9" fmla="*/ 31 h 32"/>
                <a:gd name="T10" fmla="*/ 0 60000 65536"/>
                <a:gd name="T11" fmla="*/ 0 60000 65536"/>
                <a:gd name="T12" fmla="*/ 0 60000 65536"/>
                <a:gd name="T13" fmla="*/ 0 60000 65536"/>
                <a:gd name="T14" fmla="*/ 0 60000 65536"/>
                <a:gd name="T15" fmla="*/ 0 w 16"/>
                <a:gd name="T16" fmla="*/ 0 h 32"/>
                <a:gd name="T17" fmla="*/ 16 w 16"/>
                <a:gd name="T18" fmla="*/ 32 h 32"/>
              </a:gdLst>
              <a:ahLst/>
              <a:cxnLst>
                <a:cxn ang="T10">
                  <a:pos x="T0" y="T1"/>
                </a:cxn>
                <a:cxn ang="T11">
                  <a:pos x="T2" y="T3"/>
                </a:cxn>
                <a:cxn ang="T12">
                  <a:pos x="T4" y="T5"/>
                </a:cxn>
                <a:cxn ang="T13">
                  <a:pos x="T6" y="T7"/>
                </a:cxn>
                <a:cxn ang="T14">
                  <a:pos x="T8" y="T9"/>
                </a:cxn>
              </a:cxnLst>
              <a:rect l="T15" t="T16" r="T17" b="T18"/>
              <a:pathLst>
                <a:path w="16" h="32">
                  <a:moveTo>
                    <a:pt x="16" y="31"/>
                  </a:moveTo>
                  <a:lnTo>
                    <a:pt x="16" y="0"/>
                  </a:lnTo>
                  <a:lnTo>
                    <a:pt x="0" y="1"/>
                  </a:lnTo>
                  <a:lnTo>
                    <a:pt x="0" y="32"/>
                  </a:lnTo>
                  <a:lnTo>
                    <a:pt x="16" y="31"/>
                  </a:lnTo>
                  <a:close/>
                </a:path>
              </a:pathLst>
            </a:custGeom>
            <a:solidFill>
              <a:srgbClr val="68A5DD"/>
            </a:solidFill>
            <a:ln w="9525">
              <a:noFill/>
              <a:round/>
              <a:headEnd/>
              <a:tailEnd/>
            </a:ln>
          </p:spPr>
          <p:txBody>
            <a:bodyPr/>
            <a:lstStyle/>
            <a:p>
              <a:endParaRPr lang="en-US"/>
            </a:p>
          </p:txBody>
        </p:sp>
        <p:sp>
          <p:nvSpPr>
            <p:cNvPr id="4199" name="Freeform 1043"/>
            <p:cNvSpPr>
              <a:spLocks/>
            </p:cNvSpPr>
            <p:nvPr/>
          </p:nvSpPr>
          <p:spPr bwMode="auto">
            <a:xfrm>
              <a:off x="3056" y="2431"/>
              <a:ext cx="15" cy="32"/>
            </a:xfrm>
            <a:custGeom>
              <a:avLst/>
              <a:gdLst>
                <a:gd name="T0" fmla="*/ 15 w 15"/>
                <a:gd name="T1" fmla="*/ 31 h 32"/>
                <a:gd name="T2" fmla="*/ 15 w 15"/>
                <a:gd name="T3" fmla="*/ 0 h 32"/>
                <a:gd name="T4" fmla="*/ 0 w 15"/>
                <a:gd name="T5" fmla="*/ 1 h 32"/>
                <a:gd name="T6" fmla="*/ 0 w 15"/>
                <a:gd name="T7" fmla="*/ 32 h 32"/>
                <a:gd name="T8" fmla="*/ 15 w 15"/>
                <a:gd name="T9" fmla="*/ 31 h 32"/>
                <a:gd name="T10" fmla="*/ 0 60000 65536"/>
                <a:gd name="T11" fmla="*/ 0 60000 65536"/>
                <a:gd name="T12" fmla="*/ 0 60000 65536"/>
                <a:gd name="T13" fmla="*/ 0 60000 65536"/>
                <a:gd name="T14" fmla="*/ 0 60000 65536"/>
                <a:gd name="T15" fmla="*/ 0 w 15"/>
                <a:gd name="T16" fmla="*/ 0 h 32"/>
                <a:gd name="T17" fmla="*/ 15 w 15"/>
                <a:gd name="T18" fmla="*/ 32 h 32"/>
              </a:gdLst>
              <a:ahLst/>
              <a:cxnLst>
                <a:cxn ang="T10">
                  <a:pos x="T0" y="T1"/>
                </a:cxn>
                <a:cxn ang="T11">
                  <a:pos x="T2" y="T3"/>
                </a:cxn>
                <a:cxn ang="T12">
                  <a:pos x="T4" y="T5"/>
                </a:cxn>
                <a:cxn ang="T13">
                  <a:pos x="T6" y="T7"/>
                </a:cxn>
                <a:cxn ang="T14">
                  <a:pos x="T8" y="T9"/>
                </a:cxn>
              </a:cxnLst>
              <a:rect l="T15" t="T16" r="T17" b="T18"/>
              <a:pathLst>
                <a:path w="15" h="32">
                  <a:moveTo>
                    <a:pt x="15" y="31"/>
                  </a:moveTo>
                  <a:lnTo>
                    <a:pt x="15" y="0"/>
                  </a:lnTo>
                  <a:lnTo>
                    <a:pt x="0" y="1"/>
                  </a:lnTo>
                  <a:lnTo>
                    <a:pt x="0" y="32"/>
                  </a:lnTo>
                  <a:lnTo>
                    <a:pt x="15" y="31"/>
                  </a:lnTo>
                  <a:close/>
                </a:path>
              </a:pathLst>
            </a:custGeom>
            <a:solidFill>
              <a:srgbClr val="68A5DD"/>
            </a:solidFill>
            <a:ln w="9525">
              <a:noFill/>
              <a:round/>
              <a:headEnd/>
              <a:tailEnd/>
            </a:ln>
          </p:spPr>
          <p:txBody>
            <a:bodyPr/>
            <a:lstStyle/>
            <a:p>
              <a:endParaRPr lang="en-US"/>
            </a:p>
          </p:txBody>
        </p:sp>
        <p:sp>
          <p:nvSpPr>
            <p:cNvPr id="4200" name="Freeform 1044"/>
            <p:cNvSpPr>
              <a:spLocks/>
            </p:cNvSpPr>
            <p:nvPr/>
          </p:nvSpPr>
          <p:spPr bwMode="auto">
            <a:xfrm>
              <a:off x="3083" y="2430"/>
              <a:ext cx="15" cy="31"/>
            </a:xfrm>
            <a:custGeom>
              <a:avLst/>
              <a:gdLst>
                <a:gd name="T0" fmla="*/ 15 w 15"/>
                <a:gd name="T1" fmla="*/ 29 h 31"/>
                <a:gd name="T2" fmla="*/ 15 w 15"/>
                <a:gd name="T3" fmla="*/ 0 h 31"/>
                <a:gd name="T4" fmla="*/ 0 w 15"/>
                <a:gd name="T5" fmla="*/ 1 h 31"/>
                <a:gd name="T6" fmla="*/ 0 w 15"/>
                <a:gd name="T7" fmla="*/ 31 h 31"/>
                <a:gd name="T8" fmla="*/ 15 w 15"/>
                <a:gd name="T9" fmla="*/ 29 h 31"/>
                <a:gd name="T10" fmla="*/ 0 60000 65536"/>
                <a:gd name="T11" fmla="*/ 0 60000 65536"/>
                <a:gd name="T12" fmla="*/ 0 60000 65536"/>
                <a:gd name="T13" fmla="*/ 0 60000 65536"/>
                <a:gd name="T14" fmla="*/ 0 60000 65536"/>
                <a:gd name="T15" fmla="*/ 0 w 15"/>
                <a:gd name="T16" fmla="*/ 0 h 31"/>
                <a:gd name="T17" fmla="*/ 15 w 15"/>
                <a:gd name="T18" fmla="*/ 31 h 31"/>
              </a:gdLst>
              <a:ahLst/>
              <a:cxnLst>
                <a:cxn ang="T10">
                  <a:pos x="T0" y="T1"/>
                </a:cxn>
                <a:cxn ang="T11">
                  <a:pos x="T2" y="T3"/>
                </a:cxn>
                <a:cxn ang="T12">
                  <a:pos x="T4" y="T5"/>
                </a:cxn>
                <a:cxn ang="T13">
                  <a:pos x="T6" y="T7"/>
                </a:cxn>
                <a:cxn ang="T14">
                  <a:pos x="T8" y="T9"/>
                </a:cxn>
              </a:cxnLst>
              <a:rect l="T15" t="T16" r="T17" b="T18"/>
              <a:pathLst>
                <a:path w="15" h="31">
                  <a:moveTo>
                    <a:pt x="15" y="29"/>
                  </a:moveTo>
                  <a:lnTo>
                    <a:pt x="15" y="0"/>
                  </a:lnTo>
                  <a:lnTo>
                    <a:pt x="0" y="1"/>
                  </a:lnTo>
                  <a:lnTo>
                    <a:pt x="0" y="31"/>
                  </a:lnTo>
                  <a:lnTo>
                    <a:pt x="15" y="29"/>
                  </a:lnTo>
                  <a:close/>
                </a:path>
              </a:pathLst>
            </a:custGeom>
            <a:solidFill>
              <a:srgbClr val="68A5DD"/>
            </a:solidFill>
            <a:ln w="9525">
              <a:noFill/>
              <a:round/>
              <a:headEnd/>
              <a:tailEnd/>
            </a:ln>
          </p:spPr>
          <p:txBody>
            <a:bodyPr/>
            <a:lstStyle/>
            <a:p>
              <a:endParaRPr lang="en-US"/>
            </a:p>
          </p:txBody>
        </p:sp>
        <p:sp>
          <p:nvSpPr>
            <p:cNvPr id="4201" name="Freeform 1045"/>
            <p:cNvSpPr>
              <a:spLocks/>
            </p:cNvSpPr>
            <p:nvPr/>
          </p:nvSpPr>
          <p:spPr bwMode="auto">
            <a:xfrm>
              <a:off x="2620" y="1923"/>
              <a:ext cx="457" cy="423"/>
            </a:xfrm>
            <a:custGeom>
              <a:avLst/>
              <a:gdLst>
                <a:gd name="T0" fmla="*/ 8 w 457"/>
                <a:gd name="T1" fmla="*/ 114 h 423"/>
                <a:gd name="T2" fmla="*/ 0 w 457"/>
                <a:gd name="T3" fmla="*/ 126 h 423"/>
                <a:gd name="T4" fmla="*/ 14 w 457"/>
                <a:gd name="T5" fmla="*/ 146 h 423"/>
                <a:gd name="T6" fmla="*/ 12 w 457"/>
                <a:gd name="T7" fmla="*/ 151 h 423"/>
                <a:gd name="T8" fmla="*/ 14 w 457"/>
                <a:gd name="T9" fmla="*/ 159 h 423"/>
                <a:gd name="T10" fmla="*/ 16 w 457"/>
                <a:gd name="T11" fmla="*/ 165 h 423"/>
                <a:gd name="T12" fmla="*/ 19 w 457"/>
                <a:gd name="T13" fmla="*/ 170 h 423"/>
                <a:gd name="T14" fmla="*/ 35 w 457"/>
                <a:gd name="T15" fmla="*/ 188 h 423"/>
                <a:gd name="T16" fmla="*/ 61 w 457"/>
                <a:gd name="T17" fmla="*/ 219 h 423"/>
                <a:gd name="T18" fmla="*/ 94 w 457"/>
                <a:gd name="T19" fmla="*/ 259 h 423"/>
                <a:gd name="T20" fmla="*/ 129 w 457"/>
                <a:gd name="T21" fmla="*/ 301 h 423"/>
                <a:gd name="T22" fmla="*/ 162 w 457"/>
                <a:gd name="T23" fmla="*/ 341 h 423"/>
                <a:gd name="T24" fmla="*/ 188 w 457"/>
                <a:gd name="T25" fmla="*/ 372 h 423"/>
                <a:gd name="T26" fmla="*/ 203 w 457"/>
                <a:gd name="T27" fmla="*/ 390 h 423"/>
                <a:gd name="T28" fmla="*/ 206 w 457"/>
                <a:gd name="T29" fmla="*/ 393 h 423"/>
                <a:gd name="T30" fmla="*/ 210 w 457"/>
                <a:gd name="T31" fmla="*/ 394 h 423"/>
                <a:gd name="T32" fmla="*/ 215 w 457"/>
                <a:gd name="T33" fmla="*/ 394 h 423"/>
                <a:gd name="T34" fmla="*/ 218 w 457"/>
                <a:gd name="T35" fmla="*/ 393 h 423"/>
                <a:gd name="T36" fmla="*/ 238 w 457"/>
                <a:gd name="T37" fmla="*/ 420 h 423"/>
                <a:gd name="T38" fmla="*/ 240 w 457"/>
                <a:gd name="T39" fmla="*/ 422 h 423"/>
                <a:gd name="T40" fmla="*/ 245 w 457"/>
                <a:gd name="T41" fmla="*/ 423 h 423"/>
                <a:gd name="T42" fmla="*/ 251 w 457"/>
                <a:gd name="T43" fmla="*/ 421 h 423"/>
                <a:gd name="T44" fmla="*/ 254 w 457"/>
                <a:gd name="T45" fmla="*/ 420 h 423"/>
                <a:gd name="T46" fmla="*/ 453 w 457"/>
                <a:gd name="T47" fmla="*/ 299 h 423"/>
                <a:gd name="T48" fmla="*/ 456 w 457"/>
                <a:gd name="T49" fmla="*/ 296 h 423"/>
                <a:gd name="T50" fmla="*/ 457 w 457"/>
                <a:gd name="T51" fmla="*/ 291 h 423"/>
                <a:gd name="T52" fmla="*/ 457 w 457"/>
                <a:gd name="T53" fmla="*/ 289 h 423"/>
                <a:gd name="T54" fmla="*/ 457 w 457"/>
                <a:gd name="T55" fmla="*/ 284 h 423"/>
                <a:gd name="T56" fmla="*/ 454 w 457"/>
                <a:gd name="T57" fmla="*/ 273 h 423"/>
                <a:gd name="T58" fmla="*/ 228 w 457"/>
                <a:gd name="T59" fmla="*/ 2 h 423"/>
                <a:gd name="T60" fmla="*/ 223 w 457"/>
                <a:gd name="T61" fmla="*/ 0 h 423"/>
                <a:gd name="T62" fmla="*/ 215 w 457"/>
                <a:gd name="T63" fmla="*/ 0 h 423"/>
                <a:gd name="T64" fmla="*/ 210 w 457"/>
                <a:gd name="T65" fmla="*/ 1 h 423"/>
                <a:gd name="T66" fmla="*/ 8 w 457"/>
                <a:gd name="T67" fmla="*/ 106 h 4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57"/>
                <a:gd name="T103" fmla="*/ 0 h 423"/>
                <a:gd name="T104" fmla="*/ 457 w 457"/>
                <a:gd name="T105" fmla="*/ 423 h 4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57" h="423">
                  <a:moveTo>
                    <a:pt x="8" y="106"/>
                  </a:moveTo>
                  <a:lnTo>
                    <a:pt x="8" y="114"/>
                  </a:lnTo>
                  <a:lnTo>
                    <a:pt x="1" y="118"/>
                  </a:lnTo>
                  <a:lnTo>
                    <a:pt x="0" y="126"/>
                  </a:lnTo>
                  <a:lnTo>
                    <a:pt x="14" y="145"/>
                  </a:lnTo>
                  <a:lnTo>
                    <a:pt x="14" y="146"/>
                  </a:lnTo>
                  <a:lnTo>
                    <a:pt x="13" y="148"/>
                  </a:lnTo>
                  <a:lnTo>
                    <a:pt x="12" y="151"/>
                  </a:lnTo>
                  <a:lnTo>
                    <a:pt x="13" y="155"/>
                  </a:lnTo>
                  <a:lnTo>
                    <a:pt x="14" y="159"/>
                  </a:lnTo>
                  <a:lnTo>
                    <a:pt x="15" y="163"/>
                  </a:lnTo>
                  <a:lnTo>
                    <a:pt x="16" y="165"/>
                  </a:lnTo>
                  <a:lnTo>
                    <a:pt x="17" y="167"/>
                  </a:lnTo>
                  <a:lnTo>
                    <a:pt x="19" y="170"/>
                  </a:lnTo>
                  <a:lnTo>
                    <a:pt x="25" y="177"/>
                  </a:lnTo>
                  <a:lnTo>
                    <a:pt x="35" y="188"/>
                  </a:lnTo>
                  <a:lnTo>
                    <a:pt x="47" y="203"/>
                  </a:lnTo>
                  <a:lnTo>
                    <a:pt x="61" y="219"/>
                  </a:lnTo>
                  <a:lnTo>
                    <a:pt x="77" y="239"/>
                  </a:lnTo>
                  <a:lnTo>
                    <a:pt x="94" y="259"/>
                  </a:lnTo>
                  <a:lnTo>
                    <a:pt x="112" y="280"/>
                  </a:lnTo>
                  <a:lnTo>
                    <a:pt x="129" y="301"/>
                  </a:lnTo>
                  <a:lnTo>
                    <a:pt x="146" y="321"/>
                  </a:lnTo>
                  <a:lnTo>
                    <a:pt x="162" y="341"/>
                  </a:lnTo>
                  <a:lnTo>
                    <a:pt x="176" y="358"/>
                  </a:lnTo>
                  <a:lnTo>
                    <a:pt x="188" y="372"/>
                  </a:lnTo>
                  <a:lnTo>
                    <a:pt x="197" y="383"/>
                  </a:lnTo>
                  <a:lnTo>
                    <a:pt x="203" y="390"/>
                  </a:lnTo>
                  <a:lnTo>
                    <a:pt x="205" y="393"/>
                  </a:lnTo>
                  <a:lnTo>
                    <a:pt x="206" y="393"/>
                  </a:lnTo>
                  <a:lnTo>
                    <a:pt x="208" y="394"/>
                  </a:lnTo>
                  <a:lnTo>
                    <a:pt x="210" y="394"/>
                  </a:lnTo>
                  <a:lnTo>
                    <a:pt x="213" y="394"/>
                  </a:lnTo>
                  <a:lnTo>
                    <a:pt x="215" y="394"/>
                  </a:lnTo>
                  <a:lnTo>
                    <a:pt x="217" y="393"/>
                  </a:lnTo>
                  <a:lnTo>
                    <a:pt x="218" y="393"/>
                  </a:lnTo>
                  <a:lnTo>
                    <a:pt x="238" y="420"/>
                  </a:lnTo>
                  <a:lnTo>
                    <a:pt x="240" y="422"/>
                  </a:lnTo>
                  <a:lnTo>
                    <a:pt x="242" y="423"/>
                  </a:lnTo>
                  <a:lnTo>
                    <a:pt x="245" y="423"/>
                  </a:lnTo>
                  <a:lnTo>
                    <a:pt x="248" y="423"/>
                  </a:lnTo>
                  <a:lnTo>
                    <a:pt x="251" y="421"/>
                  </a:lnTo>
                  <a:lnTo>
                    <a:pt x="254" y="420"/>
                  </a:lnTo>
                  <a:lnTo>
                    <a:pt x="452" y="300"/>
                  </a:lnTo>
                  <a:lnTo>
                    <a:pt x="453" y="299"/>
                  </a:lnTo>
                  <a:lnTo>
                    <a:pt x="455" y="298"/>
                  </a:lnTo>
                  <a:lnTo>
                    <a:pt x="456" y="296"/>
                  </a:lnTo>
                  <a:lnTo>
                    <a:pt x="457" y="294"/>
                  </a:lnTo>
                  <a:lnTo>
                    <a:pt x="457" y="291"/>
                  </a:lnTo>
                  <a:lnTo>
                    <a:pt x="457" y="290"/>
                  </a:lnTo>
                  <a:lnTo>
                    <a:pt x="457" y="289"/>
                  </a:lnTo>
                  <a:lnTo>
                    <a:pt x="457" y="288"/>
                  </a:lnTo>
                  <a:lnTo>
                    <a:pt x="457" y="284"/>
                  </a:lnTo>
                  <a:lnTo>
                    <a:pt x="457" y="281"/>
                  </a:lnTo>
                  <a:lnTo>
                    <a:pt x="454" y="273"/>
                  </a:lnTo>
                  <a:lnTo>
                    <a:pt x="228" y="2"/>
                  </a:lnTo>
                  <a:lnTo>
                    <a:pt x="226" y="1"/>
                  </a:lnTo>
                  <a:lnTo>
                    <a:pt x="223" y="0"/>
                  </a:lnTo>
                  <a:lnTo>
                    <a:pt x="219" y="0"/>
                  </a:lnTo>
                  <a:lnTo>
                    <a:pt x="215" y="0"/>
                  </a:lnTo>
                  <a:lnTo>
                    <a:pt x="212" y="1"/>
                  </a:lnTo>
                  <a:lnTo>
                    <a:pt x="210" y="1"/>
                  </a:lnTo>
                  <a:lnTo>
                    <a:pt x="209" y="1"/>
                  </a:lnTo>
                  <a:lnTo>
                    <a:pt x="8" y="106"/>
                  </a:lnTo>
                  <a:close/>
                </a:path>
              </a:pathLst>
            </a:custGeom>
            <a:solidFill>
              <a:srgbClr val="FFFFFF"/>
            </a:solidFill>
            <a:ln w="9525">
              <a:noFill/>
              <a:round/>
              <a:headEnd/>
              <a:tailEnd/>
            </a:ln>
          </p:spPr>
          <p:txBody>
            <a:bodyPr/>
            <a:lstStyle/>
            <a:p>
              <a:endParaRPr lang="en-US"/>
            </a:p>
          </p:txBody>
        </p:sp>
        <p:sp>
          <p:nvSpPr>
            <p:cNvPr id="4202" name="Freeform 1046"/>
            <p:cNvSpPr>
              <a:spLocks/>
            </p:cNvSpPr>
            <p:nvPr/>
          </p:nvSpPr>
          <p:spPr bwMode="auto">
            <a:xfrm>
              <a:off x="2637" y="2057"/>
              <a:ext cx="37" cy="33"/>
            </a:xfrm>
            <a:custGeom>
              <a:avLst/>
              <a:gdLst>
                <a:gd name="T0" fmla="*/ 13 w 37"/>
                <a:gd name="T1" fmla="*/ 10 h 33"/>
                <a:gd name="T2" fmla="*/ 16 w 37"/>
                <a:gd name="T3" fmla="*/ 8 h 33"/>
                <a:gd name="T4" fmla="*/ 19 w 37"/>
                <a:gd name="T5" fmla="*/ 6 h 33"/>
                <a:gd name="T6" fmla="*/ 22 w 37"/>
                <a:gd name="T7" fmla="*/ 5 h 33"/>
                <a:gd name="T8" fmla="*/ 25 w 37"/>
                <a:gd name="T9" fmla="*/ 5 h 33"/>
                <a:gd name="T10" fmla="*/ 28 w 37"/>
                <a:gd name="T11" fmla="*/ 4 h 33"/>
                <a:gd name="T12" fmla="*/ 32 w 37"/>
                <a:gd name="T13" fmla="*/ 5 h 33"/>
                <a:gd name="T14" fmla="*/ 34 w 37"/>
                <a:gd name="T15" fmla="*/ 6 h 33"/>
                <a:gd name="T16" fmla="*/ 37 w 37"/>
                <a:gd name="T17" fmla="*/ 7 h 33"/>
                <a:gd name="T18" fmla="*/ 36 w 37"/>
                <a:gd name="T19" fmla="*/ 7 h 33"/>
                <a:gd name="T20" fmla="*/ 36 w 37"/>
                <a:gd name="T21" fmla="*/ 6 h 33"/>
                <a:gd name="T22" fmla="*/ 36 w 37"/>
                <a:gd name="T23" fmla="*/ 5 h 33"/>
                <a:gd name="T24" fmla="*/ 35 w 37"/>
                <a:gd name="T25" fmla="*/ 5 h 33"/>
                <a:gd name="T26" fmla="*/ 33 w 37"/>
                <a:gd name="T27" fmla="*/ 2 h 33"/>
                <a:gd name="T28" fmla="*/ 30 w 37"/>
                <a:gd name="T29" fmla="*/ 1 h 33"/>
                <a:gd name="T30" fmla="*/ 27 w 37"/>
                <a:gd name="T31" fmla="*/ 0 h 33"/>
                <a:gd name="T32" fmla="*/ 24 w 37"/>
                <a:gd name="T33" fmla="*/ 0 h 33"/>
                <a:gd name="T34" fmla="*/ 19 w 37"/>
                <a:gd name="T35" fmla="*/ 0 h 33"/>
                <a:gd name="T36" fmla="*/ 16 w 37"/>
                <a:gd name="T37" fmla="*/ 1 h 33"/>
                <a:gd name="T38" fmla="*/ 12 w 37"/>
                <a:gd name="T39" fmla="*/ 3 h 33"/>
                <a:gd name="T40" fmla="*/ 9 w 37"/>
                <a:gd name="T41" fmla="*/ 5 h 33"/>
                <a:gd name="T42" fmla="*/ 6 w 37"/>
                <a:gd name="T43" fmla="*/ 8 h 33"/>
                <a:gd name="T44" fmla="*/ 3 w 37"/>
                <a:gd name="T45" fmla="*/ 12 h 33"/>
                <a:gd name="T46" fmla="*/ 2 w 37"/>
                <a:gd name="T47" fmla="*/ 15 h 33"/>
                <a:gd name="T48" fmla="*/ 0 w 37"/>
                <a:gd name="T49" fmla="*/ 18 h 33"/>
                <a:gd name="T50" fmla="*/ 0 w 37"/>
                <a:gd name="T51" fmla="*/ 21 h 33"/>
                <a:gd name="T52" fmla="*/ 0 w 37"/>
                <a:gd name="T53" fmla="*/ 25 h 33"/>
                <a:gd name="T54" fmla="*/ 1 w 37"/>
                <a:gd name="T55" fmla="*/ 28 h 33"/>
                <a:gd name="T56" fmla="*/ 3 w 37"/>
                <a:gd name="T57" fmla="*/ 31 h 33"/>
                <a:gd name="T58" fmla="*/ 3 w 37"/>
                <a:gd name="T59" fmla="*/ 31 h 33"/>
                <a:gd name="T60" fmla="*/ 4 w 37"/>
                <a:gd name="T61" fmla="*/ 32 h 33"/>
                <a:gd name="T62" fmla="*/ 4 w 37"/>
                <a:gd name="T63" fmla="*/ 32 h 33"/>
                <a:gd name="T64" fmla="*/ 5 w 37"/>
                <a:gd name="T65" fmla="*/ 33 h 33"/>
                <a:gd name="T66" fmla="*/ 4 w 37"/>
                <a:gd name="T67" fmla="*/ 27 h 33"/>
                <a:gd name="T68" fmla="*/ 4 w 37"/>
                <a:gd name="T69" fmla="*/ 21 h 33"/>
                <a:gd name="T70" fmla="*/ 8 w 37"/>
                <a:gd name="T71" fmla="*/ 15 h 33"/>
                <a:gd name="T72" fmla="*/ 13 w 37"/>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3"/>
                <a:gd name="T113" fmla="*/ 37 w 37"/>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3">
                  <a:moveTo>
                    <a:pt x="13" y="10"/>
                  </a:moveTo>
                  <a:lnTo>
                    <a:pt x="16" y="8"/>
                  </a:lnTo>
                  <a:lnTo>
                    <a:pt x="19" y="6"/>
                  </a:lnTo>
                  <a:lnTo>
                    <a:pt x="22" y="5"/>
                  </a:lnTo>
                  <a:lnTo>
                    <a:pt x="25" y="5"/>
                  </a:lnTo>
                  <a:lnTo>
                    <a:pt x="28" y="4"/>
                  </a:lnTo>
                  <a:lnTo>
                    <a:pt x="32" y="5"/>
                  </a:lnTo>
                  <a:lnTo>
                    <a:pt x="34" y="6"/>
                  </a:lnTo>
                  <a:lnTo>
                    <a:pt x="37" y="7"/>
                  </a:lnTo>
                  <a:lnTo>
                    <a:pt x="36" y="7"/>
                  </a:lnTo>
                  <a:lnTo>
                    <a:pt x="36" y="6"/>
                  </a:lnTo>
                  <a:lnTo>
                    <a:pt x="36" y="5"/>
                  </a:lnTo>
                  <a:lnTo>
                    <a:pt x="35" y="5"/>
                  </a:lnTo>
                  <a:lnTo>
                    <a:pt x="33" y="2"/>
                  </a:lnTo>
                  <a:lnTo>
                    <a:pt x="30" y="1"/>
                  </a:lnTo>
                  <a:lnTo>
                    <a:pt x="27" y="0"/>
                  </a:lnTo>
                  <a:lnTo>
                    <a:pt x="24" y="0"/>
                  </a:lnTo>
                  <a:lnTo>
                    <a:pt x="19" y="0"/>
                  </a:lnTo>
                  <a:lnTo>
                    <a:pt x="16" y="1"/>
                  </a:lnTo>
                  <a:lnTo>
                    <a:pt x="12" y="3"/>
                  </a:lnTo>
                  <a:lnTo>
                    <a:pt x="9" y="5"/>
                  </a:lnTo>
                  <a:lnTo>
                    <a:pt x="6" y="8"/>
                  </a:lnTo>
                  <a:lnTo>
                    <a:pt x="3" y="12"/>
                  </a:lnTo>
                  <a:lnTo>
                    <a:pt x="2" y="15"/>
                  </a:lnTo>
                  <a:lnTo>
                    <a:pt x="0" y="18"/>
                  </a:lnTo>
                  <a:lnTo>
                    <a:pt x="0" y="21"/>
                  </a:lnTo>
                  <a:lnTo>
                    <a:pt x="0" y="25"/>
                  </a:lnTo>
                  <a:lnTo>
                    <a:pt x="1" y="28"/>
                  </a:lnTo>
                  <a:lnTo>
                    <a:pt x="3" y="31"/>
                  </a:lnTo>
                  <a:lnTo>
                    <a:pt x="4" y="32"/>
                  </a:lnTo>
                  <a:lnTo>
                    <a:pt x="5" y="33"/>
                  </a:lnTo>
                  <a:lnTo>
                    <a:pt x="4" y="27"/>
                  </a:lnTo>
                  <a:lnTo>
                    <a:pt x="4" y="21"/>
                  </a:lnTo>
                  <a:lnTo>
                    <a:pt x="8" y="15"/>
                  </a:lnTo>
                  <a:lnTo>
                    <a:pt x="13" y="10"/>
                  </a:lnTo>
                  <a:close/>
                </a:path>
              </a:pathLst>
            </a:custGeom>
            <a:solidFill>
              <a:srgbClr val="000000"/>
            </a:solidFill>
            <a:ln w="9525">
              <a:noFill/>
              <a:round/>
              <a:headEnd/>
              <a:tailEnd/>
            </a:ln>
          </p:spPr>
          <p:txBody>
            <a:bodyPr/>
            <a:lstStyle/>
            <a:p>
              <a:endParaRPr lang="en-US"/>
            </a:p>
          </p:txBody>
        </p:sp>
        <p:sp>
          <p:nvSpPr>
            <p:cNvPr id="4203" name="Freeform 1047"/>
            <p:cNvSpPr>
              <a:spLocks/>
            </p:cNvSpPr>
            <p:nvPr/>
          </p:nvSpPr>
          <p:spPr bwMode="auto">
            <a:xfrm>
              <a:off x="2646" y="2067"/>
              <a:ext cx="37" cy="33"/>
            </a:xfrm>
            <a:custGeom>
              <a:avLst/>
              <a:gdLst>
                <a:gd name="T0" fmla="*/ 13 w 37"/>
                <a:gd name="T1" fmla="*/ 10 h 33"/>
                <a:gd name="T2" fmla="*/ 16 w 37"/>
                <a:gd name="T3" fmla="*/ 8 h 33"/>
                <a:gd name="T4" fmla="*/ 19 w 37"/>
                <a:gd name="T5" fmla="*/ 7 h 33"/>
                <a:gd name="T6" fmla="*/ 23 w 37"/>
                <a:gd name="T7" fmla="*/ 6 h 33"/>
                <a:gd name="T8" fmla="*/ 26 w 37"/>
                <a:gd name="T9" fmla="*/ 5 h 33"/>
                <a:gd name="T10" fmla="*/ 29 w 37"/>
                <a:gd name="T11" fmla="*/ 5 h 33"/>
                <a:gd name="T12" fmla="*/ 32 w 37"/>
                <a:gd name="T13" fmla="*/ 5 h 33"/>
                <a:gd name="T14" fmla="*/ 35 w 37"/>
                <a:gd name="T15" fmla="*/ 7 h 33"/>
                <a:gd name="T16" fmla="*/ 37 w 37"/>
                <a:gd name="T17" fmla="*/ 8 h 33"/>
                <a:gd name="T18" fmla="*/ 37 w 37"/>
                <a:gd name="T19" fmla="*/ 7 h 33"/>
                <a:gd name="T20" fmla="*/ 37 w 37"/>
                <a:gd name="T21" fmla="*/ 7 h 33"/>
                <a:gd name="T22" fmla="*/ 36 w 37"/>
                <a:gd name="T23" fmla="*/ 6 h 33"/>
                <a:gd name="T24" fmla="*/ 36 w 37"/>
                <a:gd name="T25" fmla="*/ 5 h 33"/>
                <a:gd name="T26" fmla="*/ 34 w 37"/>
                <a:gd name="T27" fmla="*/ 3 h 33"/>
                <a:gd name="T28" fmla="*/ 30 w 37"/>
                <a:gd name="T29" fmla="*/ 1 h 33"/>
                <a:gd name="T30" fmla="*/ 27 w 37"/>
                <a:gd name="T31" fmla="*/ 0 h 33"/>
                <a:gd name="T32" fmla="*/ 24 w 37"/>
                <a:gd name="T33" fmla="*/ 0 h 33"/>
                <a:gd name="T34" fmla="*/ 20 w 37"/>
                <a:gd name="T35" fmla="*/ 1 h 33"/>
                <a:gd name="T36" fmla="*/ 16 w 37"/>
                <a:gd name="T37" fmla="*/ 2 h 33"/>
                <a:gd name="T38" fmla="*/ 13 w 37"/>
                <a:gd name="T39" fmla="*/ 3 h 33"/>
                <a:gd name="T40" fmla="*/ 9 w 37"/>
                <a:gd name="T41" fmla="*/ 6 h 33"/>
                <a:gd name="T42" fmla="*/ 6 w 37"/>
                <a:gd name="T43" fmla="*/ 9 h 33"/>
                <a:gd name="T44" fmla="*/ 4 w 37"/>
                <a:gd name="T45" fmla="*/ 12 h 33"/>
                <a:gd name="T46" fmla="*/ 2 w 37"/>
                <a:gd name="T47" fmla="*/ 16 h 33"/>
                <a:gd name="T48" fmla="*/ 1 w 37"/>
                <a:gd name="T49" fmla="*/ 19 h 33"/>
                <a:gd name="T50" fmla="*/ 0 w 37"/>
                <a:gd name="T51" fmla="*/ 22 h 33"/>
                <a:gd name="T52" fmla="*/ 1 w 37"/>
                <a:gd name="T53" fmla="*/ 26 h 33"/>
                <a:gd name="T54" fmla="*/ 2 w 37"/>
                <a:gd name="T55" fmla="*/ 29 h 33"/>
                <a:gd name="T56" fmla="*/ 4 w 37"/>
                <a:gd name="T57" fmla="*/ 31 h 33"/>
                <a:gd name="T58" fmla="*/ 4 w 37"/>
                <a:gd name="T59" fmla="*/ 32 h 33"/>
                <a:gd name="T60" fmla="*/ 4 w 37"/>
                <a:gd name="T61" fmla="*/ 33 h 33"/>
                <a:gd name="T62" fmla="*/ 5 w 37"/>
                <a:gd name="T63" fmla="*/ 33 h 33"/>
                <a:gd name="T64" fmla="*/ 5 w 37"/>
                <a:gd name="T65" fmla="*/ 33 h 33"/>
                <a:gd name="T66" fmla="*/ 4 w 37"/>
                <a:gd name="T67" fmla="*/ 28 h 33"/>
                <a:gd name="T68" fmla="*/ 5 w 37"/>
                <a:gd name="T69" fmla="*/ 22 h 33"/>
                <a:gd name="T70" fmla="*/ 8 w 37"/>
                <a:gd name="T71" fmla="*/ 16 h 33"/>
                <a:gd name="T72" fmla="*/ 13 w 37"/>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3"/>
                <a:gd name="T113" fmla="*/ 37 w 37"/>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3">
                  <a:moveTo>
                    <a:pt x="13" y="10"/>
                  </a:moveTo>
                  <a:lnTo>
                    <a:pt x="16" y="8"/>
                  </a:lnTo>
                  <a:lnTo>
                    <a:pt x="19" y="7"/>
                  </a:lnTo>
                  <a:lnTo>
                    <a:pt x="23" y="6"/>
                  </a:lnTo>
                  <a:lnTo>
                    <a:pt x="26" y="5"/>
                  </a:lnTo>
                  <a:lnTo>
                    <a:pt x="29" y="5"/>
                  </a:lnTo>
                  <a:lnTo>
                    <a:pt x="32" y="5"/>
                  </a:lnTo>
                  <a:lnTo>
                    <a:pt x="35" y="7"/>
                  </a:lnTo>
                  <a:lnTo>
                    <a:pt x="37" y="8"/>
                  </a:lnTo>
                  <a:lnTo>
                    <a:pt x="37" y="7"/>
                  </a:lnTo>
                  <a:lnTo>
                    <a:pt x="36" y="6"/>
                  </a:lnTo>
                  <a:lnTo>
                    <a:pt x="36" y="5"/>
                  </a:lnTo>
                  <a:lnTo>
                    <a:pt x="34" y="3"/>
                  </a:lnTo>
                  <a:lnTo>
                    <a:pt x="30" y="1"/>
                  </a:lnTo>
                  <a:lnTo>
                    <a:pt x="27" y="0"/>
                  </a:lnTo>
                  <a:lnTo>
                    <a:pt x="24" y="0"/>
                  </a:lnTo>
                  <a:lnTo>
                    <a:pt x="20" y="1"/>
                  </a:lnTo>
                  <a:lnTo>
                    <a:pt x="16" y="2"/>
                  </a:lnTo>
                  <a:lnTo>
                    <a:pt x="13" y="3"/>
                  </a:lnTo>
                  <a:lnTo>
                    <a:pt x="9" y="6"/>
                  </a:lnTo>
                  <a:lnTo>
                    <a:pt x="6" y="9"/>
                  </a:lnTo>
                  <a:lnTo>
                    <a:pt x="4" y="12"/>
                  </a:lnTo>
                  <a:lnTo>
                    <a:pt x="2" y="16"/>
                  </a:lnTo>
                  <a:lnTo>
                    <a:pt x="1" y="19"/>
                  </a:lnTo>
                  <a:lnTo>
                    <a:pt x="0" y="22"/>
                  </a:lnTo>
                  <a:lnTo>
                    <a:pt x="1" y="26"/>
                  </a:lnTo>
                  <a:lnTo>
                    <a:pt x="2" y="29"/>
                  </a:lnTo>
                  <a:lnTo>
                    <a:pt x="4" y="31"/>
                  </a:lnTo>
                  <a:lnTo>
                    <a:pt x="4" y="32"/>
                  </a:lnTo>
                  <a:lnTo>
                    <a:pt x="4" y="33"/>
                  </a:lnTo>
                  <a:lnTo>
                    <a:pt x="5" y="33"/>
                  </a:lnTo>
                  <a:lnTo>
                    <a:pt x="4" y="28"/>
                  </a:lnTo>
                  <a:lnTo>
                    <a:pt x="5" y="22"/>
                  </a:lnTo>
                  <a:lnTo>
                    <a:pt x="8" y="16"/>
                  </a:lnTo>
                  <a:lnTo>
                    <a:pt x="13" y="10"/>
                  </a:lnTo>
                  <a:close/>
                </a:path>
              </a:pathLst>
            </a:custGeom>
            <a:solidFill>
              <a:srgbClr val="000000"/>
            </a:solidFill>
            <a:ln w="9525">
              <a:noFill/>
              <a:round/>
              <a:headEnd/>
              <a:tailEnd/>
            </a:ln>
          </p:spPr>
          <p:txBody>
            <a:bodyPr/>
            <a:lstStyle/>
            <a:p>
              <a:endParaRPr lang="en-US"/>
            </a:p>
          </p:txBody>
        </p:sp>
        <p:sp>
          <p:nvSpPr>
            <p:cNvPr id="4204" name="Freeform 1048"/>
            <p:cNvSpPr>
              <a:spLocks/>
            </p:cNvSpPr>
            <p:nvPr/>
          </p:nvSpPr>
          <p:spPr bwMode="auto">
            <a:xfrm>
              <a:off x="2656" y="2078"/>
              <a:ext cx="37" cy="34"/>
            </a:xfrm>
            <a:custGeom>
              <a:avLst/>
              <a:gdLst>
                <a:gd name="T0" fmla="*/ 13 w 37"/>
                <a:gd name="T1" fmla="*/ 11 h 34"/>
                <a:gd name="T2" fmla="*/ 16 w 37"/>
                <a:gd name="T3" fmla="*/ 8 h 34"/>
                <a:gd name="T4" fmla="*/ 19 w 37"/>
                <a:gd name="T5" fmla="*/ 7 h 34"/>
                <a:gd name="T6" fmla="*/ 22 w 37"/>
                <a:gd name="T7" fmla="*/ 6 h 34"/>
                <a:gd name="T8" fmla="*/ 25 w 37"/>
                <a:gd name="T9" fmla="*/ 5 h 34"/>
                <a:gd name="T10" fmla="*/ 29 w 37"/>
                <a:gd name="T11" fmla="*/ 5 h 34"/>
                <a:gd name="T12" fmla="*/ 31 w 37"/>
                <a:gd name="T13" fmla="*/ 6 h 34"/>
                <a:gd name="T14" fmla="*/ 35 w 37"/>
                <a:gd name="T15" fmla="*/ 7 h 34"/>
                <a:gd name="T16" fmla="*/ 37 w 37"/>
                <a:gd name="T17" fmla="*/ 8 h 34"/>
                <a:gd name="T18" fmla="*/ 36 w 37"/>
                <a:gd name="T19" fmla="*/ 7 h 34"/>
                <a:gd name="T20" fmla="*/ 36 w 37"/>
                <a:gd name="T21" fmla="*/ 7 h 34"/>
                <a:gd name="T22" fmla="*/ 36 w 37"/>
                <a:gd name="T23" fmla="*/ 6 h 34"/>
                <a:gd name="T24" fmla="*/ 35 w 37"/>
                <a:gd name="T25" fmla="*/ 5 h 34"/>
                <a:gd name="T26" fmla="*/ 33 w 37"/>
                <a:gd name="T27" fmla="*/ 3 h 34"/>
                <a:gd name="T28" fmla="*/ 30 w 37"/>
                <a:gd name="T29" fmla="*/ 2 h 34"/>
                <a:gd name="T30" fmla="*/ 27 w 37"/>
                <a:gd name="T31" fmla="*/ 1 h 34"/>
                <a:gd name="T32" fmla="*/ 23 w 37"/>
                <a:gd name="T33" fmla="*/ 0 h 34"/>
                <a:gd name="T34" fmla="*/ 20 w 37"/>
                <a:gd name="T35" fmla="*/ 1 h 34"/>
                <a:gd name="T36" fmla="*/ 16 w 37"/>
                <a:gd name="T37" fmla="*/ 2 h 34"/>
                <a:gd name="T38" fmla="*/ 12 w 37"/>
                <a:gd name="T39" fmla="*/ 4 h 34"/>
                <a:gd name="T40" fmla="*/ 9 w 37"/>
                <a:gd name="T41" fmla="*/ 6 h 34"/>
                <a:gd name="T42" fmla="*/ 6 w 37"/>
                <a:gd name="T43" fmla="*/ 9 h 34"/>
                <a:gd name="T44" fmla="*/ 3 w 37"/>
                <a:gd name="T45" fmla="*/ 12 h 34"/>
                <a:gd name="T46" fmla="*/ 2 w 37"/>
                <a:gd name="T47" fmla="*/ 16 h 34"/>
                <a:gd name="T48" fmla="*/ 0 w 37"/>
                <a:gd name="T49" fmla="*/ 19 h 34"/>
                <a:gd name="T50" fmla="*/ 0 w 37"/>
                <a:gd name="T51" fmla="*/ 22 h 34"/>
                <a:gd name="T52" fmla="*/ 0 w 37"/>
                <a:gd name="T53" fmla="*/ 26 h 34"/>
                <a:gd name="T54" fmla="*/ 1 w 37"/>
                <a:gd name="T55" fmla="*/ 29 h 34"/>
                <a:gd name="T56" fmla="*/ 3 w 37"/>
                <a:gd name="T57" fmla="*/ 32 h 34"/>
                <a:gd name="T58" fmla="*/ 3 w 37"/>
                <a:gd name="T59" fmla="*/ 32 h 34"/>
                <a:gd name="T60" fmla="*/ 4 w 37"/>
                <a:gd name="T61" fmla="*/ 32 h 34"/>
                <a:gd name="T62" fmla="*/ 5 w 37"/>
                <a:gd name="T63" fmla="*/ 33 h 34"/>
                <a:gd name="T64" fmla="*/ 5 w 37"/>
                <a:gd name="T65" fmla="*/ 34 h 34"/>
                <a:gd name="T66" fmla="*/ 4 w 37"/>
                <a:gd name="T67" fmla="*/ 28 h 34"/>
                <a:gd name="T68" fmla="*/ 5 w 37"/>
                <a:gd name="T69" fmla="*/ 22 h 34"/>
                <a:gd name="T70" fmla="*/ 8 w 37"/>
                <a:gd name="T71" fmla="*/ 16 h 34"/>
                <a:gd name="T72" fmla="*/ 13 w 37"/>
                <a:gd name="T73" fmla="*/ 11 h 3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4"/>
                <a:gd name="T113" fmla="*/ 37 w 37"/>
                <a:gd name="T114" fmla="*/ 34 h 3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4">
                  <a:moveTo>
                    <a:pt x="13" y="11"/>
                  </a:moveTo>
                  <a:lnTo>
                    <a:pt x="16" y="8"/>
                  </a:lnTo>
                  <a:lnTo>
                    <a:pt x="19" y="7"/>
                  </a:lnTo>
                  <a:lnTo>
                    <a:pt x="22" y="6"/>
                  </a:lnTo>
                  <a:lnTo>
                    <a:pt x="25" y="5"/>
                  </a:lnTo>
                  <a:lnTo>
                    <a:pt x="29" y="5"/>
                  </a:lnTo>
                  <a:lnTo>
                    <a:pt x="31" y="6"/>
                  </a:lnTo>
                  <a:lnTo>
                    <a:pt x="35" y="7"/>
                  </a:lnTo>
                  <a:lnTo>
                    <a:pt x="37" y="8"/>
                  </a:lnTo>
                  <a:lnTo>
                    <a:pt x="36" y="7"/>
                  </a:lnTo>
                  <a:lnTo>
                    <a:pt x="36" y="6"/>
                  </a:lnTo>
                  <a:lnTo>
                    <a:pt x="35" y="5"/>
                  </a:lnTo>
                  <a:lnTo>
                    <a:pt x="33" y="3"/>
                  </a:lnTo>
                  <a:lnTo>
                    <a:pt x="30" y="2"/>
                  </a:lnTo>
                  <a:lnTo>
                    <a:pt x="27" y="1"/>
                  </a:lnTo>
                  <a:lnTo>
                    <a:pt x="23" y="0"/>
                  </a:lnTo>
                  <a:lnTo>
                    <a:pt x="20" y="1"/>
                  </a:lnTo>
                  <a:lnTo>
                    <a:pt x="16" y="2"/>
                  </a:lnTo>
                  <a:lnTo>
                    <a:pt x="12" y="4"/>
                  </a:lnTo>
                  <a:lnTo>
                    <a:pt x="9" y="6"/>
                  </a:lnTo>
                  <a:lnTo>
                    <a:pt x="6" y="9"/>
                  </a:lnTo>
                  <a:lnTo>
                    <a:pt x="3" y="12"/>
                  </a:lnTo>
                  <a:lnTo>
                    <a:pt x="2" y="16"/>
                  </a:lnTo>
                  <a:lnTo>
                    <a:pt x="0" y="19"/>
                  </a:lnTo>
                  <a:lnTo>
                    <a:pt x="0" y="22"/>
                  </a:lnTo>
                  <a:lnTo>
                    <a:pt x="0" y="26"/>
                  </a:lnTo>
                  <a:lnTo>
                    <a:pt x="1" y="29"/>
                  </a:lnTo>
                  <a:lnTo>
                    <a:pt x="3" y="32"/>
                  </a:lnTo>
                  <a:lnTo>
                    <a:pt x="4" y="32"/>
                  </a:lnTo>
                  <a:lnTo>
                    <a:pt x="5" y="33"/>
                  </a:lnTo>
                  <a:lnTo>
                    <a:pt x="5" y="34"/>
                  </a:lnTo>
                  <a:lnTo>
                    <a:pt x="4" y="28"/>
                  </a:lnTo>
                  <a:lnTo>
                    <a:pt x="5" y="22"/>
                  </a:lnTo>
                  <a:lnTo>
                    <a:pt x="8" y="16"/>
                  </a:lnTo>
                  <a:lnTo>
                    <a:pt x="13" y="11"/>
                  </a:lnTo>
                  <a:close/>
                </a:path>
              </a:pathLst>
            </a:custGeom>
            <a:solidFill>
              <a:srgbClr val="000000"/>
            </a:solidFill>
            <a:ln w="9525">
              <a:noFill/>
              <a:round/>
              <a:headEnd/>
              <a:tailEnd/>
            </a:ln>
          </p:spPr>
          <p:txBody>
            <a:bodyPr/>
            <a:lstStyle/>
            <a:p>
              <a:endParaRPr lang="en-US"/>
            </a:p>
          </p:txBody>
        </p:sp>
        <p:sp>
          <p:nvSpPr>
            <p:cNvPr id="4205" name="Freeform 1049"/>
            <p:cNvSpPr>
              <a:spLocks/>
            </p:cNvSpPr>
            <p:nvPr/>
          </p:nvSpPr>
          <p:spPr bwMode="auto">
            <a:xfrm>
              <a:off x="2665" y="2090"/>
              <a:ext cx="37" cy="33"/>
            </a:xfrm>
            <a:custGeom>
              <a:avLst/>
              <a:gdLst>
                <a:gd name="T0" fmla="*/ 13 w 37"/>
                <a:gd name="T1" fmla="*/ 10 h 33"/>
                <a:gd name="T2" fmla="*/ 16 w 37"/>
                <a:gd name="T3" fmla="*/ 8 h 33"/>
                <a:gd name="T4" fmla="*/ 19 w 37"/>
                <a:gd name="T5" fmla="*/ 7 h 33"/>
                <a:gd name="T6" fmla="*/ 23 w 37"/>
                <a:gd name="T7" fmla="*/ 5 h 33"/>
                <a:gd name="T8" fmla="*/ 26 w 37"/>
                <a:gd name="T9" fmla="*/ 5 h 33"/>
                <a:gd name="T10" fmla="*/ 29 w 37"/>
                <a:gd name="T11" fmla="*/ 5 h 33"/>
                <a:gd name="T12" fmla="*/ 32 w 37"/>
                <a:gd name="T13" fmla="*/ 5 h 33"/>
                <a:gd name="T14" fmla="*/ 35 w 37"/>
                <a:gd name="T15" fmla="*/ 6 h 33"/>
                <a:gd name="T16" fmla="*/ 37 w 37"/>
                <a:gd name="T17" fmla="*/ 8 h 33"/>
                <a:gd name="T18" fmla="*/ 37 w 37"/>
                <a:gd name="T19" fmla="*/ 7 h 33"/>
                <a:gd name="T20" fmla="*/ 37 w 37"/>
                <a:gd name="T21" fmla="*/ 6 h 33"/>
                <a:gd name="T22" fmla="*/ 36 w 37"/>
                <a:gd name="T23" fmla="*/ 6 h 33"/>
                <a:gd name="T24" fmla="*/ 36 w 37"/>
                <a:gd name="T25" fmla="*/ 5 h 33"/>
                <a:gd name="T26" fmla="*/ 33 w 37"/>
                <a:gd name="T27" fmla="*/ 3 h 33"/>
                <a:gd name="T28" fmla="*/ 31 w 37"/>
                <a:gd name="T29" fmla="*/ 1 h 33"/>
                <a:gd name="T30" fmla="*/ 27 w 37"/>
                <a:gd name="T31" fmla="*/ 0 h 33"/>
                <a:gd name="T32" fmla="*/ 24 w 37"/>
                <a:gd name="T33" fmla="*/ 0 h 33"/>
                <a:gd name="T34" fmla="*/ 20 w 37"/>
                <a:gd name="T35" fmla="*/ 0 h 33"/>
                <a:gd name="T36" fmla="*/ 16 w 37"/>
                <a:gd name="T37" fmla="*/ 1 h 33"/>
                <a:gd name="T38" fmla="*/ 13 w 37"/>
                <a:gd name="T39" fmla="*/ 3 h 33"/>
                <a:gd name="T40" fmla="*/ 9 w 37"/>
                <a:gd name="T41" fmla="*/ 6 h 33"/>
                <a:gd name="T42" fmla="*/ 6 w 37"/>
                <a:gd name="T43" fmla="*/ 9 h 33"/>
                <a:gd name="T44" fmla="*/ 4 w 37"/>
                <a:gd name="T45" fmla="*/ 12 h 33"/>
                <a:gd name="T46" fmla="*/ 2 w 37"/>
                <a:gd name="T47" fmla="*/ 15 h 33"/>
                <a:gd name="T48" fmla="*/ 1 w 37"/>
                <a:gd name="T49" fmla="*/ 18 h 33"/>
                <a:gd name="T50" fmla="*/ 0 w 37"/>
                <a:gd name="T51" fmla="*/ 22 h 33"/>
                <a:gd name="T52" fmla="*/ 1 w 37"/>
                <a:gd name="T53" fmla="*/ 25 h 33"/>
                <a:gd name="T54" fmla="*/ 1 w 37"/>
                <a:gd name="T55" fmla="*/ 28 h 33"/>
                <a:gd name="T56" fmla="*/ 3 w 37"/>
                <a:gd name="T57" fmla="*/ 31 h 33"/>
                <a:gd name="T58" fmla="*/ 4 w 37"/>
                <a:gd name="T59" fmla="*/ 31 h 33"/>
                <a:gd name="T60" fmla="*/ 4 w 37"/>
                <a:gd name="T61" fmla="*/ 32 h 33"/>
                <a:gd name="T62" fmla="*/ 5 w 37"/>
                <a:gd name="T63" fmla="*/ 33 h 33"/>
                <a:gd name="T64" fmla="*/ 5 w 37"/>
                <a:gd name="T65" fmla="*/ 33 h 33"/>
                <a:gd name="T66" fmla="*/ 4 w 37"/>
                <a:gd name="T67" fmla="*/ 27 h 33"/>
                <a:gd name="T68" fmla="*/ 5 w 37"/>
                <a:gd name="T69" fmla="*/ 22 h 33"/>
                <a:gd name="T70" fmla="*/ 8 w 37"/>
                <a:gd name="T71" fmla="*/ 15 h 33"/>
                <a:gd name="T72" fmla="*/ 13 w 37"/>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3"/>
                <a:gd name="T113" fmla="*/ 37 w 37"/>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3">
                  <a:moveTo>
                    <a:pt x="13" y="10"/>
                  </a:moveTo>
                  <a:lnTo>
                    <a:pt x="16" y="8"/>
                  </a:lnTo>
                  <a:lnTo>
                    <a:pt x="19" y="7"/>
                  </a:lnTo>
                  <a:lnTo>
                    <a:pt x="23" y="5"/>
                  </a:lnTo>
                  <a:lnTo>
                    <a:pt x="26" y="5"/>
                  </a:lnTo>
                  <a:lnTo>
                    <a:pt x="29" y="5"/>
                  </a:lnTo>
                  <a:lnTo>
                    <a:pt x="32" y="5"/>
                  </a:lnTo>
                  <a:lnTo>
                    <a:pt x="35" y="6"/>
                  </a:lnTo>
                  <a:lnTo>
                    <a:pt x="37" y="8"/>
                  </a:lnTo>
                  <a:lnTo>
                    <a:pt x="37" y="7"/>
                  </a:lnTo>
                  <a:lnTo>
                    <a:pt x="37" y="6"/>
                  </a:lnTo>
                  <a:lnTo>
                    <a:pt x="36" y="6"/>
                  </a:lnTo>
                  <a:lnTo>
                    <a:pt x="36" y="5"/>
                  </a:lnTo>
                  <a:lnTo>
                    <a:pt x="33" y="3"/>
                  </a:lnTo>
                  <a:lnTo>
                    <a:pt x="31" y="1"/>
                  </a:lnTo>
                  <a:lnTo>
                    <a:pt x="27" y="0"/>
                  </a:lnTo>
                  <a:lnTo>
                    <a:pt x="24" y="0"/>
                  </a:lnTo>
                  <a:lnTo>
                    <a:pt x="20" y="0"/>
                  </a:lnTo>
                  <a:lnTo>
                    <a:pt x="16" y="1"/>
                  </a:lnTo>
                  <a:lnTo>
                    <a:pt x="13" y="3"/>
                  </a:lnTo>
                  <a:lnTo>
                    <a:pt x="9" y="6"/>
                  </a:lnTo>
                  <a:lnTo>
                    <a:pt x="6" y="9"/>
                  </a:lnTo>
                  <a:lnTo>
                    <a:pt x="4" y="12"/>
                  </a:lnTo>
                  <a:lnTo>
                    <a:pt x="2" y="15"/>
                  </a:lnTo>
                  <a:lnTo>
                    <a:pt x="1" y="18"/>
                  </a:lnTo>
                  <a:lnTo>
                    <a:pt x="0" y="22"/>
                  </a:lnTo>
                  <a:lnTo>
                    <a:pt x="1" y="25"/>
                  </a:lnTo>
                  <a:lnTo>
                    <a:pt x="1" y="28"/>
                  </a:lnTo>
                  <a:lnTo>
                    <a:pt x="3" y="31"/>
                  </a:lnTo>
                  <a:lnTo>
                    <a:pt x="4" y="31"/>
                  </a:lnTo>
                  <a:lnTo>
                    <a:pt x="4" y="32"/>
                  </a:lnTo>
                  <a:lnTo>
                    <a:pt x="5" y="33"/>
                  </a:lnTo>
                  <a:lnTo>
                    <a:pt x="4" y="27"/>
                  </a:lnTo>
                  <a:lnTo>
                    <a:pt x="5" y="22"/>
                  </a:lnTo>
                  <a:lnTo>
                    <a:pt x="8" y="15"/>
                  </a:lnTo>
                  <a:lnTo>
                    <a:pt x="13" y="10"/>
                  </a:lnTo>
                  <a:close/>
                </a:path>
              </a:pathLst>
            </a:custGeom>
            <a:solidFill>
              <a:srgbClr val="000000"/>
            </a:solidFill>
            <a:ln w="9525">
              <a:noFill/>
              <a:round/>
              <a:headEnd/>
              <a:tailEnd/>
            </a:ln>
          </p:spPr>
          <p:txBody>
            <a:bodyPr/>
            <a:lstStyle/>
            <a:p>
              <a:endParaRPr lang="en-US"/>
            </a:p>
          </p:txBody>
        </p:sp>
        <p:sp>
          <p:nvSpPr>
            <p:cNvPr id="4206" name="Freeform 1050"/>
            <p:cNvSpPr>
              <a:spLocks/>
            </p:cNvSpPr>
            <p:nvPr/>
          </p:nvSpPr>
          <p:spPr bwMode="auto">
            <a:xfrm>
              <a:off x="2674" y="2101"/>
              <a:ext cx="38" cy="32"/>
            </a:xfrm>
            <a:custGeom>
              <a:avLst/>
              <a:gdLst>
                <a:gd name="T0" fmla="*/ 13 w 38"/>
                <a:gd name="T1" fmla="*/ 10 h 32"/>
                <a:gd name="T2" fmla="*/ 16 w 38"/>
                <a:gd name="T3" fmla="*/ 8 h 32"/>
                <a:gd name="T4" fmla="*/ 19 w 38"/>
                <a:gd name="T5" fmla="*/ 7 h 32"/>
                <a:gd name="T6" fmla="*/ 23 w 38"/>
                <a:gd name="T7" fmla="*/ 6 h 32"/>
                <a:gd name="T8" fmla="*/ 26 w 38"/>
                <a:gd name="T9" fmla="*/ 5 h 32"/>
                <a:gd name="T10" fmla="*/ 29 w 38"/>
                <a:gd name="T11" fmla="*/ 5 h 32"/>
                <a:gd name="T12" fmla="*/ 32 w 38"/>
                <a:gd name="T13" fmla="*/ 5 h 32"/>
                <a:gd name="T14" fmla="*/ 35 w 38"/>
                <a:gd name="T15" fmla="*/ 6 h 32"/>
                <a:gd name="T16" fmla="*/ 38 w 38"/>
                <a:gd name="T17" fmla="*/ 7 h 32"/>
                <a:gd name="T18" fmla="*/ 37 w 38"/>
                <a:gd name="T19" fmla="*/ 7 h 32"/>
                <a:gd name="T20" fmla="*/ 37 w 38"/>
                <a:gd name="T21" fmla="*/ 7 h 32"/>
                <a:gd name="T22" fmla="*/ 37 w 38"/>
                <a:gd name="T23" fmla="*/ 6 h 32"/>
                <a:gd name="T24" fmla="*/ 36 w 38"/>
                <a:gd name="T25" fmla="*/ 5 h 32"/>
                <a:gd name="T26" fmla="*/ 34 w 38"/>
                <a:gd name="T27" fmla="*/ 3 h 32"/>
                <a:gd name="T28" fmla="*/ 31 w 38"/>
                <a:gd name="T29" fmla="*/ 1 h 32"/>
                <a:gd name="T30" fmla="*/ 27 w 38"/>
                <a:gd name="T31" fmla="*/ 1 h 32"/>
                <a:gd name="T32" fmla="*/ 24 w 38"/>
                <a:gd name="T33" fmla="*/ 0 h 32"/>
                <a:gd name="T34" fmla="*/ 20 w 38"/>
                <a:gd name="T35" fmla="*/ 1 h 32"/>
                <a:gd name="T36" fmla="*/ 17 w 38"/>
                <a:gd name="T37" fmla="*/ 2 h 32"/>
                <a:gd name="T38" fmla="*/ 12 w 38"/>
                <a:gd name="T39" fmla="*/ 4 h 32"/>
                <a:gd name="T40" fmla="*/ 9 w 38"/>
                <a:gd name="T41" fmla="*/ 6 h 32"/>
                <a:gd name="T42" fmla="*/ 6 w 38"/>
                <a:gd name="T43" fmla="*/ 9 h 32"/>
                <a:gd name="T44" fmla="*/ 3 w 38"/>
                <a:gd name="T45" fmla="*/ 12 h 32"/>
                <a:gd name="T46" fmla="*/ 2 w 38"/>
                <a:gd name="T47" fmla="*/ 15 h 32"/>
                <a:gd name="T48" fmla="*/ 0 w 38"/>
                <a:gd name="T49" fmla="*/ 18 h 32"/>
                <a:gd name="T50" fmla="*/ 0 w 38"/>
                <a:gd name="T51" fmla="*/ 22 h 32"/>
                <a:gd name="T52" fmla="*/ 0 w 38"/>
                <a:gd name="T53" fmla="*/ 25 h 32"/>
                <a:gd name="T54" fmla="*/ 1 w 38"/>
                <a:gd name="T55" fmla="*/ 28 h 32"/>
                <a:gd name="T56" fmla="*/ 3 w 38"/>
                <a:gd name="T57" fmla="*/ 30 h 32"/>
                <a:gd name="T58" fmla="*/ 3 w 38"/>
                <a:gd name="T59" fmla="*/ 31 h 32"/>
                <a:gd name="T60" fmla="*/ 4 w 38"/>
                <a:gd name="T61" fmla="*/ 31 h 32"/>
                <a:gd name="T62" fmla="*/ 4 w 38"/>
                <a:gd name="T63" fmla="*/ 32 h 32"/>
                <a:gd name="T64" fmla="*/ 5 w 38"/>
                <a:gd name="T65" fmla="*/ 32 h 32"/>
                <a:gd name="T66" fmla="*/ 4 w 38"/>
                <a:gd name="T67" fmla="*/ 27 h 32"/>
                <a:gd name="T68" fmla="*/ 5 w 38"/>
                <a:gd name="T69" fmla="*/ 21 h 32"/>
                <a:gd name="T70" fmla="*/ 8 w 38"/>
                <a:gd name="T71" fmla="*/ 15 h 32"/>
                <a:gd name="T72" fmla="*/ 13 w 38"/>
                <a:gd name="T73" fmla="*/ 10 h 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
                <a:gd name="T112" fmla="*/ 0 h 32"/>
                <a:gd name="T113" fmla="*/ 38 w 38"/>
                <a:gd name="T114" fmla="*/ 32 h 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 h="32">
                  <a:moveTo>
                    <a:pt x="13" y="10"/>
                  </a:moveTo>
                  <a:lnTo>
                    <a:pt x="16" y="8"/>
                  </a:lnTo>
                  <a:lnTo>
                    <a:pt x="19" y="7"/>
                  </a:lnTo>
                  <a:lnTo>
                    <a:pt x="23" y="6"/>
                  </a:lnTo>
                  <a:lnTo>
                    <a:pt x="26" y="5"/>
                  </a:lnTo>
                  <a:lnTo>
                    <a:pt x="29" y="5"/>
                  </a:lnTo>
                  <a:lnTo>
                    <a:pt x="32" y="5"/>
                  </a:lnTo>
                  <a:lnTo>
                    <a:pt x="35" y="6"/>
                  </a:lnTo>
                  <a:lnTo>
                    <a:pt x="38" y="7"/>
                  </a:lnTo>
                  <a:lnTo>
                    <a:pt x="37" y="7"/>
                  </a:lnTo>
                  <a:lnTo>
                    <a:pt x="37" y="6"/>
                  </a:lnTo>
                  <a:lnTo>
                    <a:pt x="36" y="5"/>
                  </a:lnTo>
                  <a:lnTo>
                    <a:pt x="34" y="3"/>
                  </a:lnTo>
                  <a:lnTo>
                    <a:pt x="31" y="1"/>
                  </a:lnTo>
                  <a:lnTo>
                    <a:pt x="27" y="1"/>
                  </a:lnTo>
                  <a:lnTo>
                    <a:pt x="24" y="0"/>
                  </a:lnTo>
                  <a:lnTo>
                    <a:pt x="20" y="1"/>
                  </a:lnTo>
                  <a:lnTo>
                    <a:pt x="17" y="2"/>
                  </a:lnTo>
                  <a:lnTo>
                    <a:pt x="12" y="4"/>
                  </a:lnTo>
                  <a:lnTo>
                    <a:pt x="9" y="6"/>
                  </a:lnTo>
                  <a:lnTo>
                    <a:pt x="6" y="9"/>
                  </a:lnTo>
                  <a:lnTo>
                    <a:pt x="3" y="12"/>
                  </a:lnTo>
                  <a:lnTo>
                    <a:pt x="2" y="15"/>
                  </a:lnTo>
                  <a:lnTo>
                    <a:pt x="0" y="18"/>
                  </a:lnTo>
                  <a:lnTo>
                    <a:pt x="0" y="22"/>
                  </a:lnTo>
                  <a:lnTo>
                    <a:pt x="0" y="25"/>
                  </a:lnTo>
                  <a:lnTo>
                    <a:pt x="1" y="28"/>
                  </a:lnTo>
                  <a:lnTo>
                    <a:pt x="3" y="30"/>
                  </a:lnTo>
                  <a:lnTo>
                    <a:pt x="3" y="31"/>
                  </a:lnTo>
                  <a:lnTo>
                    <a:pt x="4" y="31"/>
                  </a:lnTo>
                  <a:lnTo>
                    <a:pt x="4" y="32"/>
                  </a:lnTo>
                  <a:lnTo>
                    <a:pt x="5" y="32"/>
                  </a:lnTo>
                  <a:lnTo>
                    <a:pt x="4" y="27"/>
                  </a:lnTo>
                  <a:lnTo>
                    <a:pt x="5" y="21"/>
                  </a:lnTo>
                  <a:lnTo>
                    <a:pt x="8" y="15"/>
                  </a:lnTo>
                  <a:lnTo>
                    <a:pt x="13" y="10"/>
                  </a:lnTo>
                  <a:close/>
                </a:path>
              </a:pathLst>
            </a:custGeom>
            <a:solidFill>
              <a:srgbClr val="000000"/>
            </a:solidFill>
            <a:ln w="9525">
              <a:noFill/>
              <a:round/>
              <a:headEnd/>
              <a:tailEnd/>
            </a:ln>
          </p:spPr>
          <p:txBody>
            <a:bodyPr/>
            <a:lstStyle/>
            <a:p>
              <a:endParaRPr lang="en-US"/>
            </a:p>
          </p:txBody>
        </p:sp>
        <p:sp>
          <p:nvSpPr>
            <p:cNvPr id="4207" name="Freeform 1051"/>
            <p:cNvSpPr>
              <a:spLocks/>
            </p:cNvSpPr>
            <p:nvPr/>
          </p:nvSpPr>
          <p:spPr bwMode="auto">
            <a:xfrm>
              <a:off x="2683" y="2113"/>
              <a:ext cx="38" cy="32"/>
            </a:xfrm>
            <a:custGeom>
              <a:avLst/>
              <a:gdLst>
                <a:gd name="T0" fmla="*/ 13 w 38"/>
                <a:gd name="T1" fmla="*/ 10 h 32"/>
                <a:gd name="T2" fmla="*/ 16 w 38"/>
                <a:gd name="T3" fmla="*/ 7 h 32"/>
                <a:gd name="T4" fmla="*/ 19 w 38"/>
                <a:gd name="T5" fmla="*/ 6 h 32"/>
                <a:gd name="T6" fmla="*/ 23 w 38"/>
                <a:gd name="T7" fmla="*/ 5 h 32"/>
                <a:gd name="T8" fmla="*/ 26 w 38"/>
                <a:gd name="T9" fmla="*/ 4 h 32"/>
                <a:gd name="T10" fmla="*/ 30 w 38"/>
                <a:gd name="T11" fmla="*/ 4 h 32"/>
                <a:gd name="T12" fmla="*/ 33 w 38"/>
                <a:gd name="T13" fmla="*/ 5 h 32"/>
                <a:gd name="T14" fmla="*/ 35 w 38"/>
                <a:gd name="T15" fmla="*/ 5 h 32"/>
                <a:gd name="T16" fmla="*/ 38 w 38"/>
                <a:gd name="T17" fmla="*/ 7 h 32"/>
                <a:gd name="T18" fmla="*/ 38 w 38"/>
                <a:gd name="T19" fmla="*/ 6 h 32"/>
                <a:gd name="T20" fmla="*/ 37 w 38"/>
                <a:gd name="T21" fmla="*/ 5 h 32"/>
                <a:gd name="T22" fmla="*/ 37 w 38"/>
                <a:gd name="T23" fmla="*/ 5 h 32"/>
                <a:gd name="T24" fmla="*/ 36 w 38"/>
                <a:gd name="T25" fmla="*/ 4 h 32"/>
                <a:gd name="T26" fmla="*/ 34 w 38"/>
                <a:gd name="T27" fmla="*/ 2 h 32"/>
                <a:gd name="T28" fmla="*/ 31 w 38"/>
                <a:gd name="T29" fmla="*/ 1 h 32"/>
                <a:gd name="T30" fmla="*/ 28 w 38"/>
                <a:gd name="T31" fmla="*/ 0 h 32"/>
                <a:gd name="T32" fmla="*/ 24 w 38"/>
                <a:gd name="T33" fmla="*/ 0 h 32"/>
                <a:gd name="T34" fmla="*/ 20 w 38"/>
                <a:gd name="T35" fmla="*/ 0 h 32"/>
                <a:gd name="T36" fmla="*/ 17 w 38"/>
                <a:gd name="T37" fmla="*/ 1 h 32"/>
                <a:gd name="T38" fmla="*/ 13 w 38"/>
                <a:gd name="T39" fmla="*/ 3 h 32"/>
                <a:gd name="T40" fmla="*/ 9 w 38"/>
                <a:gd name="T41" fmla="*/ 5 h 32"/>
                <a:gd name="T42" fmla="*/ 6 w 38"/>
                <a:gd name="T43" fmla="*/ 8 h 32"/>
                <a:gd name="T44" fmla="*/ 4 w 38"/>
                <a:gd name="T45" fmla="*/ 11 h 32"/>
                <a:gd name="T46" fmla="*/ 2 w 38"/>
                <a:gd name="T47" fmla="*/ 14 h 32"/>
                <a:gd name="T48" fmla="*/ 1 w 38"/>
                <a:gd name="T49" fmla="*/ 18 h 32"/>
                <a:gd name="T50" fmla="*/ 0 w 38"/>
                <a:gd name="T51" fmla="*/ 21 h 32"/>
                <a:gd name="T52" fmla="*/ 1 w 38"/>
                <a:gd name="T53" fmla="*/ 24 h 32"/>
                <a:gd name="T54" fmla="*/ 1 w 38"/>
                <a:gd name="T55" fmla="*/ 27 h 32"/>
                <a:gd name="T56" fmla="*/ 3 w 38"/>
                <a:gd name="T57" fmla="*/ 30 h 32"/>
                <a:gd name="T58" fmla="*/ 4 w 38"/>
                <a:gd name="T59" fmla="*/ 30 h 32"/>
                <a:gd name="T60" fmla="*/ 5 w 38"/>
                <a:gd name="T61" fmla="*/ 31 h 32"/>
                <a:gd name="T62" fmla="*/ 5 w 38"/>
                <a:gd name="T63" fmla="*/ 31 h 32"/>
                <a:gd name="T64" fmla="*/ 6 w 38"/>
                <a:gd name="T65" fmla="*/ 32 h 32"/>
                <a:gd name="T66" fmla="*/ 4 w 38"/>
                <a:gd name="T67" fmla="*/ 26 h 32"/>
                <a:gd name="T68" fmla="*/ 5 w 38"/>
                <a:gd name="T69" fmla="*/ 21 h 32"/>
                <a:gd name="T70" fmla="*/ 8 w 38"/>
                <a:gd name="T71" fmla="*/ 15 h 32"/>
                <a:gd name="T72" fmla="*/ 13 w 38"/>
                <a:gd name="T73" fmla="*/ 10 h 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
                <a:gd name="T112" fmla="*/ 0 h 32"/>
                <a:gd name="T113" fmla="*/ 38 w 38"/>
                <a:gd name="T114" fmla="*/ 32 h 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 h="32">
                  <a:moveTo>
                    <a:pt x="13" y="10"/>
                  </a:moveTo>
                  <a:lnTo>
                    <a:pt x="16" y="7"/>
                  </a:lnTo>
                  <a:lnTo>
                    <a:pt x="19" y="6"/>
                  </a:lnTo>
                  <a:lnTo>
                    <a:pt x="23" y="5"/>
                  </a:lnTo>
                  <a:lnTo>
                    <a:pt x="26" y="4"/>
                  </a:lnTo>
                  <a:lnTo>
                    <a:pt x="30" y="4"/>
                  </a:lnTo>
                  <a:lnTo>
                    <a:pt x="33" y="5"/>
                  </a:lnTo>
                  <a:lnTo>
                    <a:pt x="35" y="5"/>
                  </a:lnTo>
                  <a:lnTo>
                    <a:pt x="38" y="7"/>
                  </a:lnTo>
                  <a:lnTo>
                    <a:pt x="38" y="6"/>
                  </a:lnTo>
                  <a:lnTo>
                    <a:pt x="37" y="5"/>
                  </a:lnTo>
                  <a:lnTo>
                    <a:pt x="36" y="4"/>
                  </a:lnTo>
                  <a:lnTo>
                    <a:pt x="34" y="2"/>
                  </a:lnTo>
                  <a:lnTo>
                    <a:pt x="31" y="1"/>
                  </a:lnTo>
                  <a:lnTo>
                    <a:pt x="28" y="0"/>
                  </a:lnTo>
                  <a:lnTo>
                    <a:pt x="24" y="0"/>
                  </a:lnTo>
                  <a:lnTo>
                    <a:pt x="20" y="0"/>
                  </a:lnTo>
                  <a:lnTo>
                    <a:pt x="17" y="1"/>
                  </a:lnTo>
                  <a:lnTo>
                    <a:pt x="13" y="3"/>
                  </a:lnTo>
                  <a:lnTo>
                    <a:pt x="9" y="5"/>
                  </a:lnTo>
                  <a:lnTo>
                    <a:pt x="6" y="8"/>
                  </a:lnTo>
                  <a:lnTo>
                    <a:pt x="4" y="11"/>
                  </a:lnTo>
                  <a:lnTo>
                    <a:pt x="2" y="14"/>
                  </a:lnTo>
                  <a:lnTo>
                    <a:pt x="1" y="18"/>
                  </a:lnTo>
                  <a:lnTo>
                    <a:pt x="0" y="21"/>
                  </a:lnTo>
                  <a:lnTo>
                    <a:pt x="1" y="24"/>
                  </a:lnTo>
                  <a:lnTo>
                    <a:pt x="1" y="27"/>
                  </a:lnTo>
                  <a:lnTo>
                    <a:pt x="3" y="30"/>
                  </a:lnTo>
                  <a:lnTo>
                    <a:pt x="4" y="30"/>
                  </a:lnTo>
                  <a:lnTo>
                    <a:pt x="5" y="31"/>
                  </a:lnTo>
                  <a:lnTo>
                    <a:pt x="6" y="32"/>
                  </a:lnTo>
                  <a:lnTo>
                    <a:pt x="4" y="26"/>
                  </a:lnTo>
                  <a:lnTo>
                    <a:pt x="5" y="21"/>
                  </a:lnTo>
                  <a:lnTo>
                    <a:pt x="8" y="15"/>
                  </a:lnTo>
                  <a:lnTo>
                    <a:pt x="13" y="10"/>
                  </a:lnTo>
                  <a:close/>
                </a:path>
              </a:pathLst>
            </a:custGeom>
            <a:solidFill>
              <a:srgbClr val="000000"/>
            </a:solidFill>
            <a:ln w="9525">
              <a:noFill/>
              <a:round/>
              <a:headEnd/>
              <a:tailEnd/>
            </a:ln>
          </p:spPr>
          <p:txBody>
            <a:bodyPr/>
            <a:lstStyle/>
            <a:p>
              <a:endParaRPr lang="en-US"/>
            </a:p>
          </p:txBody>
        </p:sp>
        <p:sp>
          <p:nvSpPr>
            <p:cNvPr id="4208" name="Freeform 1052"/>
            <p:cNvSpPr>
              <a:spLocks/>
            </p:cNvSpPr>
            <p:nvPr/>
          </p:nvSpPr>
          <p:spPr bwMode="auto">
            <a:xfrm>
              <a:off x="2693" y="2123"/>
              <a:ext cx="38" cy="33"/>
            </a:xfrm>
            <a:custGeom>
              <a:avLst/>
              <a:gdLst>
                <a:gd name="T0" fmla="*/ 13 w 38"/>
                <a:gd name="T1" fmla="*/ 10 h 33"/>
                <a:gd name="T2" fmla="*/ 16 w 38"/>
                <a:gd name="T3" fmla="*/ 8 h 33"/>
                <a:gd name="T4" fmla="*/ 19 w 38"/>
                <a:gd name="T5" fmla="*/ 7 h 33"/>
                <a:gd name="T6" fmla="*/ 23 w 38"/>
                <a:gd name="T7" fmla="*/ 6 h 33"/>
                <a:gd name="T8" fmla="*/ 26 w 38"/>
                <a:gd name="T9" fmla="*/ 5 h 33"/>
                <a:gd name="T10" fmla="*/ 29 w 38"/>
                <a:gd name="T11" fmla="*/ 5 h 33"/>
                <a:gd name="T12" fmla="*/ 32 w 38"/>
                <a:gd name="T13" fmla="*/ 5 h 33"/>
                <a:gd name="T14" fmla="*/ 35 w 38"/>
                <a:gd name="T15" fmla="*/ 6 h 33"/>
                <a:gd name="T16" fmla="*/ 38 w 38"/>
                <a:gd name="T17" fmla="*/ 8 h 33"/>
                <a:gd name="T18" fmla="*/ 37 w 38"/>
                <a:gd name="T19" fmla="*/ 7 h 33"/>
                <a:gd name="T20" fmla="*/ 37 w 38"/>
                <a:gd name="T21" fmla="*/ 7 h 33"/>
                <a:gd name="T22" fmla="*/ 36 w 38"/>
                <a:gd name="T23" fmla="*/ 6 h 33"/>
                <a:gd name="T24" fmla="*/ 36 w 38"/>
                <a:gd name="T25" fmla="*/ 5 h 33"/>
                <a:gd name="T26" fmla="*/ 33 w 38"/>
                <a:gd name="T27" fmla="*/ 3 h 33"/>
                <a:gd name="T28" fmla="*/ 31 w 38"/>
                <a:gd name="T29" fmla="*/ 1 h 33"/>
                <a:gd name="T30" fmla="*/ 27 w 38"/>
                <a:gd name="T31" fmla="*/ 0 h 33"/>
                <a:gd name="T32" fmla="*/ 24 w 38"/>
                <a:gd name="T33" fmla="*/ 0 h 33"/>
                <a:gd name="T34" fmla="*/ 20 w 38"/>
                <a:gd name="T35" fmla="*/ 0 h 33"/>
                <a:gd name="T36" fmla="*/ 16 w 38"/>
                <a:gd name="T37" fmla="*/ 2 h 33"/>
                <a:gd name="T38" fmla="*/ 12 w 38"/>
                <a:gd name="T39" fmla="*/ 4 h 33"/>
                <a:gd name="T40" fmla="*/ 9 w 38"/>
                <a:gd name="T41" fmla="*/ 6 h 33"/>
                <a:gd name="T42" fmla="*/ 6 w 38"/>
                <a:gd name="T43" fmla="*/ 9 h 33"/>
                <a:gd name="T44" fmla="*/ 3 w 38"/>
                <a:gd name="T45" fmla="*/ 12 h 33"/>
                <a:gd name="T46" fmla="*/ 1 w 38"/>
                <a:gd name="T47" fmla="*/ 15 h 33"/>
                <a:gd name="T48" fmla="*/ 0 w 38"/>
                <a:gd name="T49" fmla="*/ 19 h 33"/>
                <a:gd name="T50" fmla="*/ 0 w 38"/>
                <a:gd name="T51" fmla="*/ 22 h 33"/>
                <a:gd name="T52" fmla="*/ 0 w 38"/>
                <a:gd name="T53" fmla="*/ 25 h 33"/>
                <a:gd name="T54" fmla="*/ 1 w 38"/>
                <a:gd name="T55" fmla="*/ 28 h 33"/>
                <a:gd name="T56" fmla="*/ 3 w 38"/>
                <a:gd name="T57" fmla="*/ 31 h 33"/>
                <a:gd name="T58" fmla="*/ 4 w 38"/>
                <a:gd name="T59" fmla="*/ 31 h 33"/>
                <a:gd name="T60" fmla="*/ 4 w 38"/>
                <a:gd name="T61" fmla="*/ 32 h 33"/>
                <a:gd name="T62" fmla="*/ 5 w 38"/>
                <a:gd name="T63" fmla="*/ 33 h 33"/>
                <a:gd name="T64" fmla="*/ 5 w 38"/>
                <a:gd name="T65" fmla="*/ 33 h 33"/>
                <a:gd name="T66" fmla="*/ 4 w 38"/>
                <a:gd name="T67" fmla="*/ 27 h 33"/>
                <a:gd name="T68" fmla="*/ 5 w 38"/>
                <a:gd name="T69" fmla="*/ 21 h 33"/>
                <a:gd name="T70" fmla="*/ 8 w 38"/>
                <a:gd name="T71" fmla="*/ 15 h 33"/>
                <a:gd name="T72" fmla="*/ 13 w 38"/>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
                <a:gd name="T112" fmla="*/ 0 h 33"/>
                <a:gd name="T113" fmla="*/ 38 w 38"/>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 h="33">
                  <a:moveTo>
                    <a:pt x="13" y="10"/>
                  </a:moveTo>
                  <a:lnTo>
                    <a:pt x="16" y="8"/>
                  </a:lnTo>
                  <a:lnTo>
                    <a:pt x="19" y="7"/>
                  </a:lnTo>
                  <a:lnTo>
                    <a:pt x="23" y="6"/>
                  </a:lnTo>
                  <a:lnTo>
                    <a:pt x="26" y="5"/>
                  </a:lnTo>
                  <a:lnTo>
                    <a:pt x="29" y="5"/>
                  </a:lnTo>
                  <a:lnTo>
                    <a:pt x="32" y="5"/>
                  </a:lnTo>
                  <a:lnTo>
                    <a:pt x="35" y="6"/>
                  </a:lnTo>
                  <a:lnTo>
                    <a:pt x="38" y="8"/>
                  </a:lnTo>
                  <a:lnTo>
                    <a:pt x="37" y="7"/>
                  </a:lnTo>
                  <a:lnTo>
                    <a:pt x="36" y="6"/>
                  </a:lnTo>
                  <a:lnTo>
                    <a:pt x="36" y="5"/>
                  </a:lnTo>
                  <a:lnTo>
                    <a:pt x="33" y="3"/>
                  </a:lnTo>
                  <a:lnTo>
                    <a:pt x="31" y="1"/>
                  </a:lnTo>
                  <a:lnTo>
                    <a:pt x="27" y="0"/>
                  </a:lnTo>
                  <a:lnTo>
                    <a:pt x="24" y="0"/>
                  </a:lnTo>
                  <a:lnTo>
                    <a:pt x="20" y="0"/>
                  </a:lnTo>
                  <a:lnTo>
                    <a:pt x="16" y="2"/>
                  </a:lnTo>
                  <a:lnTo>
                    <a:pt x="12" y="4"/>
                  </a:lnTo>
                  <a:lnTo>
                    <a:pt x="9" y="6"/>
                  </a:lnTo>
                  <a:lnTo>
                    <a:pt x="6" y="9"/>
                  </a:lnTo>
                  <a:lnTo>
                    <a:pt x="3" y="12"/>
                  </a:lnTo>
                  <a:lnTo>
                    <a:pt x="1" y="15"/>
                  </a:lnTo>
                  <a:lnTo>
                    <a:pt x="0" y="19"/>
                  </a:lnTo>
                  <a:lnTo>
                    <a:pt x="0" y="22"/>
                  </a:lnTo>
                  <a:lnTo>
                    <a:pt x="0" y="25"/>
                  </a:lnTo>
                  <a:lnTo>
                    <a:pt x="1" y="28"/>
                  </a:lnTo>
                  <a:lnTo>
                    <a:pt x="3" y="31"/>
                  </a:lnTo>
                  <a:lnTo>
                    <a:pt x="4" y="31"/>
                  </a:lnTo>
                  <a:lnTo>
                    <a:pt x="4" y="32"/>
                  </a:lnTo>
                  <a:lnTo>
                    <a:pt x="5" y="33"/>
                  </a:lnTo>
                  <a:lnTo>
                    <a:pt x="4" y="27"/>
                  </a:lnTo>
                  <a:lnTo>
                    <a:pt x="5" y="21"/>
                  </a:lnTo>
                  <a:lnTo>
                    <a:pt x="8" y="15"/>
                  </a:lnTo>
                  <a:lnTo>
                    <a:pt x="13" y="10"/>
                  </a:lnTo>
                  <a:close/>
                </a:path>
              </a:pathLst>
            </a:custGeom>
            <a:solidFill>
              <a:srgbClr val="000000"/>
            </a:solidFill>
            <a:ln w="9525">
              <a:noFill/>
              <a:round/>
              <a:headEnd/>
              <a:tailEnd/>
            </a:ln>
          </p:spPr>
          <p:txBody>
            <a:bodyPr/>
            <a:lstStyle/>
            <a:p>
              <a:endParaRPr lang="en-US"/>
            </a:p>
          </p:txBody>
        </p:sp>
        <p:sp>
          <p:nvSpPr>
            <p:cNvPr id="4209" name="Freeform 1053"/>
            <p:cNvSpPr>
              <a:spLocks/>
            </p:cNvSpPr>
            <p:nvPr/>
          </p:nvSpPr>
          <p:spPr bwMode="auto">
            <a:xfrm>
              <a:off x="2702" y="2134"/>
              <a:ext cx="37" cy="33"/>
            </a:xfrm>
            <a:custGeom>
              <a:avLst/>
              <a:gdLst>
                <a:gd name="T0" fmla="*/ 13 w 37"/>
                <a:gd name="T1" fmla="*/ 10 h 33"/>
                <a:gd name="T2" fmla="*/ 16 w 37"/>
                <a:gd name="T3" fmla="*/ 8 h 33"/>
                <a:gd name="T4" fmla="*/ 19 w 37"/>
                <a:gd name="T5" fmla="*/ 7 h 33"/>
                <a:gd name="T6" fmla="*/ 23 w 37"/>
                <a:gd name="T7" fmla="*/ 6 h 33"/>
                <a:gd name="T8" fmla="*/ 26 w 37"/>
                <a:gd name="T9" fmla="*/ 5 h 33"/>
                <a:gd name="T10" fmla="*/ 29 w 37"/>
                <a:gd name="T11" fmla="*/ 5 h 33"/>
                <a:gd name="T12" fmla="*/ 32 w 37"/>
                <a:gd name="T13" fmla="*/ 6 h 33"/>
                <a:gd name="T14" fmla="*/ 35 w 37"/>
                <a:gd name="T15" fmla="*/ 6 h 33"/>
                <a:gd name="T16" fmla="*/ 37 w 37"/>
                <a:gd name="T17" fmla="*/ 8 h 33"/>
                <a:gd name="T18" fmla="*/ 37 w 37"/>
                <a:gd name="T19" fmla="*/ 7 h 33"/>
                <a:gd name="T20" fmla="*/ 36 w 37"/>
                <a:gd name="T21" fmla="*/ 6 h 33"/>
                <a:gd name="T22" fmla="*/ 36 w 37"/>
                <a:gd name="T23" fmla="*/ 6 h 33"/>
                <a:gd name="T24" fmla="*/ 36 w 37"/>
                <a:gd name="T25" fmla="*/ 5 h 33"/>
                <a:gd name="T26" fmla="*/ 33 w 37"/>
                <a:gd name="T27" fmla="*/ 3 h 33"/>
                <a:gd name="T28" fmla="*/ 30 w 37"/>
                <a:gd name="T29" fmla="*/ 1 h 33"/>
                <a:gd name="T30" fmla="*/ 27 w 37"/>
                <a:gd name="T31" fmla="*/ 1 h 33"/>
                <a:gd name="T32" fmla="*/ 24 w 37"/>
                <a:gd name="T33" fmla="*/ 0 h 33"/>
                <a:gd name="T34" fmla="*/ 20 w 37"/>
                <a:gd name="T35" fmla="*/ 1 h 33"/>
                <a:gd name="T36" fmla="*/ 16 w 37"/>
                <a:gd name="T37" fmla="*/ 2 h 33"/>
                <a:gd name="T38" fmla="*/ 13 w 37"/>
                <a:gd name="T39" fmla="*/ 4 h 33"/>
                <a:gd name="T40" fmla="*/ 10 w 37"/>
                <a:gd name="T41" fmla="*/ 6 h 33"/>
                <a:gd name="T42" fmla="*/ 6 w 37"/>
                <a:gd name="T43" fmla="*/ 9 h 33"/>
                <a:gd name="T44" fmla="*/ 4 w 37"/>
                <a:gd name="T45" fmla="*/ 12 h 33"/>
                <a:gd name="T46" fmla="*/ 2 w 37"/>
                <a:gd name="T47" fmla="*/ 15 h 33"/>
                <a:gd name="T48" fmla="*/ 1 w 37"/>
                <a:gd name="T49" fmla="*/ 18 h 33"/>
                <a:gd name="T50" fmla="*/ 0 w 37"/>
                <a:gd name="T51" fmla="*/ 22 h 33"/>
                <a:gd name="T52" fmla="*/ 1 w 37"/>
                <a:gd name="T53" fmla="*/ 25 h 33"/>
                <a:gd name="T54" fmla="*/ 2 w 37"/>
                <a:gd name="T55" fmla="*/ 28 h 33"/>
                <a:gd name="T56" fmla="*/ 3 w 37"/>
                <a:gd name="T57" fmla="*/ 30 h 33"/>
                <a:gd name="T58" fmla="*/ 4 w 37"/>
                <a:gd name="T59" fmla="*/ 31 h 33"/>
                <a:gd name="T60" fmla="*/ 4 w 37"/>
                <a:gd name="T61" fmla="*/ 32 h 33"/>
                <a:gd name="T62" fmla="*/ 5 w 37"/>
                <a:gd name="T63" fmla="*/ 32 h 33"/>
                <a:gd name="T64" fmla="*/ 6 w 37"/>
                <a:gd name="T65" fmla="*/ 33 h 33"/>
                <a:gd name="T66" fmla="*/ 4 w 37"/>
                <a:gd name="T67" fmla="*/ 27 h 33"/>
                <a:gd name="T68" fmla="*/ 5 w 37"/>
                <a:gd name="T69" fmla="*/ 21 h 33"/>
                <a:gd name="T70" fmla="*/ 9 w 37"/>
                <a:gd name="T71" fmla="*/ 16 h 33"/>
                <a:gd name="T72" fmla="*/ 13 w 37"/>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3"/>
                <a:gd name="T113" fmla="*/ 37 w 37"/>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3">
                  <a:moveTo>
                    <a:pt x="13" y="10"/>
                  </a:moveTo>
                  <a:lnTo>
                    <a:pt x="16" y="8"/>
                  </a:lnTo>
                  <a:lnTo>
                    <a:pt x="19" y="7"/>
                  </a:lnTo>
                  <a:lnTo>
                    <a:pt x="23" y="6"/>
                  </a:lnTo>
                  <a:lnTo>
                    <a:pt x="26" y="5"/>
                  </a:lnTo>
                  <a:lnTo>
                    <a:pt x="29" y="5"/>
                  </a:lnTo>
                  <a:lnTo>
                    <a:pt x="32" y="6"/>
                  </a:lnTo>
                  <a:lnTo>
                    <a:pt x="35" y="6"/>
                  </a:lnTo>
                  <a:lnTo>
                    <a:pt x="37" y="8"/>
                  </a:lnTo>
                  <a:lnTo>
                    <a:pt x="37" y="7"/>
                  </a:lnTo>
                  <a:lnTo>
                    <a:pt x="36" y="6"/>
                  </a:lnTo>
                  <a:lnTo>
                    <a:pt x="36" y="5"/>
                  </a:lnTo>
                  <a:lnTo>
                    <a:pt x="33" y="3"/>
                  </a:lnTo>
                  <a:lnTo>
                    <a:pt x="30" y="1"/>
                  </a:lnTo>
                  <a:lnTo>
                    <a:pt x="27" y="1"/>
                  </a:lnTo>
                  <a:lnTo>
                    <a:pt x="24" y="0"/>
                  </a:lnTo>
                  <a:lnTo>
                    <a:pt x="20" y="1"/>
                  </a:lnTo>
                  <a:lnTo>
                    <a:pt x="16" y="2"/>
                  </a:lnTo>
                  <a:lnTo>
                    <a:pt x="13" y="4"/>
                  </a:lnTo>
                  <a:lnTo>
                    <a:pt x="10" y="6"/>
                  </a:lnTo>
                  <a:lnTo>
                    <a:pt x="6" y="9"/>
                  </a:lnTo>
                  <a:lnTo>
                    <a:pt x="4" y="12"/>
                  </a:lnTo>
                  <a:lnTo>
                    <a:pt x="2" y="15"/>
                  </a:lnTo>
                  <a:lnTo>
                    <a:pt x="1" y="18"/>
                  </a:lnTo>
                  <a:lnTo>
                    <a:pt x="0" y="22"/>
                  </a:lnTo>
                  <a:lnTo>
                    <a:pt x="1" y="25"/>
                  </a:lnTo>
                  <a:lnTo>
                    <a:pt x="2" y="28"/>
                  </a:lnTo>
                  <a:lnTo>
                    <a:pt x="3" y="30"/>
                  </a:lnTo>
                  <a:lnTo>
                    <a:pt x="4" y="31"/>
                  </a:lnTo>
                  <a:lnTo>
                    <a:pt x="4" y="32"/>
                  </a:lnTo>
                  <a:lnTo>
                    <a:pt x="5" y="32"/>
                  </a:lnTo>
                  <a:lnTo>
                    <a:pt x="6" y="33"/>
                  </a:lnTo>
                  <a:lnTo>
                    <a:pt x="4" y="27"/>
                  </a:lnTo>
                  <a:lnTo>
                    <a:pt x="5" y="21"/>
                  </a:lnTo>
                  <a:lnTo>
                    <a:pt x="9" y="16"/>
                  </a:lnTo>
                  <a:lnTo>
                    <a:pt x="13" y="10"/>
                  </a:lnTo>
                  <a:close/>
                </a:path>
              </a:pathLst>
            </a:custGeom>
            <a:solidFill>
              <a:srgbClr val="000000"/>
            </a:solidFill>
            <a:ln w="9525">
              <a:noFill/>
              <a:round/>
              <a:headEnd/>
              <a:tailEnd/>
            </a:ln>
          </p:spPr>
          <p:txBody>
            <a:bodyPr/>
            <a:lstStyle/>
            <a:p>
              <a:endParaRPr lang="en-US"/>
            </a:p>
          </p:txBody>
        </p:sp>
        <p:sp>
          <p:nvSpPr>
            <p:cNvPr id="4210" name="Freeform 1054"/>
            <p:cNvSpPr>
              <a:spLocks/>
            </p:cNvSpPr>
            <p:nvPr/>
          </p:nvSpPr>
          <p:spPr bwMode="auto">
            <a:xfrm>
              <a:off x="2712" y="2146"/>
              <a:ext cx="38" cy="32"/>
            </a:xfrm>
            <a:custGeom>
              <a:avLst/>
              <a:gdLst>
                <a:gd name="T0" fmla="*/ 13 w 38"/>
                <a:gd name="T1" fmla="*/ 10 h 32"/>
                <a:gd name="T2" fmla="*/ 16 w 38"/>
                <a:gd name="T3" fmla="*/ 8 h 32"/>
                <a:gd name="T4" fmla="*/ 19 w 38"/>
                <a:gd name="T5" fmla="*/ 6 h 32"/>
                <a:gd name="T6" fmla="*/ 23 w 38"/>
                <a:gd name="T7" fmla="*/ 5 h 32"/>
                <a:gd name="T8" fmla="*/ 26 w 38"/>
                <a:gd name="T9" fmla="*/ 4 h 32"/>
                <a:gd name="T10" fmla="*/ 29 w 38"/>
                <a:gd name="T11" fmla="*/ 4 h 32"/>
                <a:gd name="T12" fmla="*/ 32 w 38"/>
                <a:gd name="T13" fmla="*/ 5 h 32"/>
                <a:gd name="T14" fmla="*/ 35 w 38"/>
                <a:gd name="T15" fmla="*/ 6 h 32"/>
                <a:gd name="T16" fmla="*/ 38 w 38"/>
                <a:gd name="T17" fmla="*/ 7 h 32"/>
                <a:gd name="T18" fmla="*/ 37 w 38"/>
                <a:gd name="T19" fmla="*/ 6 h 32"/>
                <a:gd name="T20" fmla="*/ 37 w 38"/>
                <a:gd name="T21" fmla="*/ 6 h 32"/>
                <a:gd name="T22" fmla="*/ 36 w 38"/>
                <a:gd name="T23" fmla="*/ 5 h 32"/>
                <a:gd name="T24" fmla="*/ 36 w 38"/>
                <a:gd name="T25" fmla="*/ 5 h 32"/>
                <a:gd name="T26" fmla="*/ 34 w 38"/>
                <a:gd name="T27" fmla="*/ 3 h 32"/>
                <a:gd name="T28" fmla="*/ 31 w 38"/>
                <a:gd name="T29" fmla="*/ 1 h 32"/>
                <a:gd name="T30" fmla="*/ 28 w 38"/>
                <a:gd name="T31" fmla="*/ 0 h 32"/>
                <a:gd name="T32" fmla="*/ 24 w 38"/>
                <a:gd name="T33" fmla="*/ 0 h 32"/>
                <a:gd name="T34" fmla="*/ 20 w 38"/>
                <a:gd name="T35" fmla="*/ 0 h 32"/>
                <a:gd name="T36" fmla="*/ 16 w 38"/>
                <a:gd name="T37" fmla="*/ 1 h 32"/>
                <a:gd name="T38" fmla="*/ 13 w 38"/>
                <a:gd name="T39" fmla="*/ 3 h 32"/>
                <a:gd name="T40" fmla="*/ 9 w 38"/>
                <a:gd name="T41" fmla="*/ 5 h 32"/>
                <a:gd name="T42" fmla="*/ 6 w 38"/>
                <a:gd name="T43" fmla="*/ 8 h 32"/>
                <a:gd name="T44" fmla="*/ 3 w 38"/>
                <a:gd name="T45" fmla="*/ 11 h 32"/>
                <a:gd name="T46" fmla="*/ 1 w 38"/>
                <a:gd name="T47" fmla="*/ 14 h 32"/>
                <a:gd name="T48" fmla="*/ 0 w 38"/>
                <a:gd name="T49" fmla="*/ 17 h 32"/>
                <a:gd name="T50" fmla="*/ 0 w 38"/>
                <a:gd name="T51" fmla="*/ 21 h 32"/>
                <a:gd name="T52" fmla="*/ 0 w 38"/>
                <a:gd name="T53" fmla="*/ 24 h 32"/>
                <a:gd name="T54" fmla="*/ 1 w 38"/>
                <a:gd name="T55" fmla="*/ 27 h 32"/>
                <a:gd name="T56" fmla="*/ 3 w 38"/>
                <a:gd name="T57" fmla="*/ 30 h 32"/>
                <a:gd name="T58" fmla="*/ 4 w 38"/>
                <a:gd name="T59" fmla="*/ 30 h 32"/>
                <a:gd name="T60" fmla="*/ 4 w 38"/>
                <a:gd name="T61" fmla="*/ 31 h 32"/>
                <a:gd name="T62" fmla="*/ 5 w 38"/>
                <a:gd name="T63" fmla="*/ 31 h 32"/>
                <a:gd name="T64" fmla="*/ 5 w 38"/>
                <a:gd name="T65" fmla="*/ 32 h 32"/>
                <a:gd name="T66" fmla="*/ 4 w 38"/>
                <a:gd name="T67" fmla="*/ 26 h 32"/>
                <a:gd name="T68" fmla="*/ 5 w 38"/>
                <a:gd name="T69" fmla="*/ 21 h 32"/>
                <a:gd name="T70" fmla="*/ 8 w 38"/>
                <a:gd name="T71" fmla="*/ 15 h 32"/>
                <a:gd name="T72" fmla="*/ 13 w 38"/>
                <a:gd name="T73" fmla="*/ 10 h 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
                <a:gd name="T112" fmla="*/ 0 h 32"/>
                <a:gd name="T113" fmla="*/ 38 w 38"/>
                <a:gd name="T114" fmla="*/ 32 h 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 h="32">
                  <a:moveTo>
                    <a:pt x="13" y="10"/>
                  </a:moveTo>
                  <a:lnTo>
                    <a:pt x="16" y="8"/>
                  </a:lnTo>
                  <a:lnTo>
                    <a:pt x="19" y="6"/>
                  </a:lnTo>
                  <a:lnTo>
                    <a:pt x="23" y="5"/>
                  </a:lnTo>
                  <a:lnTo>
                    <a:pt x="26" y="4"/>
                  </a:lnTo>
                  <a:lnTo>
                    <a:pt x="29" y="4"/>
                  </a:lnTo>
                  <a:lnTo>
                    <a:pt x="32" y="5"/>
                  </a:lnTo>
                  <a:lnTo>
                    <a:pt x="35" y="6"/>
                  </a:lnTo>
                  <a:lnTo>
                    <a:pt x="38" y="7"/>
                  </a:lnTo>
                  <a:lnTo>
                    <a:pt x="37" y="6"/>
                  </a:lnTo>
                  <a:lnTo>
                    <a:pt x="36" y="5"/>
                  </a:lnTo>
                  <a:lnTo>
                    <a:pt x="34" y="3"/>
                  </a:lnTo>
                  <a:lnTo>
                    <a:pt x="31" y="1"/>
                  </a:lnTo>
                  <a:lnTo>
                    <a:pt x="28" y="0"/>
                  </a:lnTo>
                  <a:lnTo>
                    <a:pt x="24" y="0"/>
                  </a:lnTo>
                  <a:lnTo>
                    <a:pt x="20" y="0"/>
                  </a:lnTo>
                  <a:lnTo>
                    <a:pt x="16" y="1"/>
                  </a:lnTo>
                  <a:lnTo>
                    <a:pt x="13" y="3"/>
                  </a:lnTo>
                  <a:lnTo>
                    <a:pt x="9" y="5"/>
                  </a:lnTo>
                  <a:lnTo>
                    <a:pt x="6" y="8"/>
                  </a:lnTo>
                  <a:lnTo>
                    <a:pt x="3" y="11"/>
                  </a:lnTo>
                  <a:lnTo>
                    <a:pt x="1" y="14"/>
                  </a:lnTo>
                  <a:lnTo>
                    <a:pt x="0" y="17"/>
                  </a:lnTo>
                  <a:lnTo>
                    <a:pt x="0" y="21"/>
                  </a:lnTo>
                  <a:lnTo>
                    <a:pt x="0" y="24"/>
                  </a:lnTo>
                  <a:lnTo>
                    <a:pt x="1" y="27"/>
                  </a:lnTo>
                  <a:lnTo>
                    <a:pt x="3" y="30"/>
                  </a:lnTo>
                  <a:lnTo>
                    <a:pt x="4" y="30"/>
                  </a:lnTo>
                  <a:lnTo>
                    <a:pt x="4" y="31"/>
                  </a:lnTo>
                  <a:lnTo>
                    <a:pt x="5" y="31"/>
                  </a:lnTo>
                  <a:lnTo>
                    <a:pt x="5" y="32"/>
                  </a:lnTo>
                  <a:lnTo>
                    <a:pt x="4" y="26"/>
                  </a:lnTo>
                  <a:lnTo>
                    <a:pt x="5" y="21"/>
                  </a:lnTo>
                  <a:lnTo>
                    <a:pt x="8" y="15"/>
                  </a:lnTo>
                  <a:lnTo>
                    <a:pt x="13" y="10"/>
                  </a:lnTo>
                  <a:close/>
                </a:path>
              </a:pathLst>
            </a:custGeom>
            <a:solidFill>
              <a:srgbClr val="000000"/>
            </a:solidFill>
            <a:ln w="9525">
              <a:noFill/>
              <a:round/>
              <a:headEnd/>
              <a:tailEnd/>
            </a:ln>
          </p:spPr>
          <p:txBody>
            <a:bodyPr/>
            <a:lstStyle/>
            <a:p>
              <a:endParaRPr lang="en-US"/>
            </a:p>
          </p:txBody>
        </p:sp>
        <p:sp>
          <p:nvSpPr>
            <p:cNvPr id="4211" name="Freeform 1055"/>
            <p:cNvSpPr>
              <a:spLocks/>
            </p:cNvSpPr>
            <p:nvPr/>
          </p:nvSpPr>
          <p:spPr bwMode="auto">
            <a:xfrm>
              <a:off x="2720" y="2157"/>
              <a:ext cx="38" cy="32"/>
            </a:xfrm>
            <a:custGeom>
              <a:avLst/>
              <a:gdLst>
                <a:gd name="T0" fmla="*/ 13 w 38"/>
                <a:gd name="T1" fmla="*/ 10 h 32"/>
                <a:gd name="T2" fmla="*/ 17 w 38"/>
                <a:gd name="T3" fmla="*/ 7 h 32"/>
                <a:gd name="T4" fmla="*/ 20 w 38"/>
                <a:gd name="T5" fmla="*/ 6 h 32"/>
                <a:gd name="T6" fmla="*/ 23 w 38"/>
                <a:gd name="T7" fmla="*/ 5 h 32"/>
                <a:gd name="T8" fmla="*/ 26 w 38"/>
                <a:gd name="T9" fmla="*/ 5 h 32"/>
                <a:gd name="T10" fmla="*/ 30 w 38"/>
                <a:gd name="T11" fmla="*/ 4 h 32"/>
                <a:gd name="T12" fmla="*/ 33 w 38"/>
                <a:gd name="T13" fmla="*/ 5 h 32"/>
                <a:gd name="T14" fmla="*/ 36 w 38"/>
                <a:gd name="T15" fmla="*/ 6 h 32"/>
                <a:gd name="T16" fmla="*/ 38 w 38"/>
                <a:gd name="T17" fmla="*/ 7 h 32"/>
                <a:gd name="T18" fmla="*/ 38 w 38"/>
                <a:gd name="T19" fmla="*/ 6 h 32"/>
                <a:gd name="T20" fmla="*/ 37 w 38"/>
                <a:gd name="T21" fmla="*/ 6 h 32"/>
                <a:gd name="T22" fmla="*/ 37 w 38"/>
                <a:gd name="T23" fmla="*/ 5 h 32"/>
                <a:gd name="T24" fmla="*/ 37 w 38"/>
                <a:gd name="T25" fmla="*/ 5 h 32"/>
                <a:gd name="T26" fmla="*/ 34 w 38"/>
                <a:gd name="T27" fmla="*/ 2 h 32"/>
                <a:gd name="T28" fmla="*/ 31 w 38"/>
                <a:gd name="T29" fmla="*/ 1 h 32"/>
                <a:gd name="T30" fmla="*/ 28 w 38"/>
                <a:gd name="T31" fmla="*/ 0 h 32"/>
                <a:gd name="T32" fmla="*/ 24 w 38"/>
                <a:gd name="T33" fmla="*/ 0 h 32"/>
                <a:gd name="T34" fmla="*/ 20 w 38"/>
                <a:gd name="T35" fmla="*/ 0 h 32"/>
                <a:gd name="T36" fmla="*/ 17 w 38"/>
                <a:gd name="T37" fmla="*/ 2 h 32"/>
                <a:gd name="T38" fmla="*/ 13 w 38"/>
                <a:gd name="T39" fmla="*/ 3 h 32"/>
                <a:gd name="T40" fmla="*/ 10 w 38"/>
                <a:gd name="T41" fmla="*/ 5 h 32"/>
                <a:gd name="T42" fmla="*/ 6 w 38"/>
                <a:gd name="T43" fmla="*/ 8 h 32"/>
                <a:gd name="T44" fmla="*/ 4 w 38"/>
                <a:gd name="T45" fmla="*/ 11 h 32"/>
                <a:gd name="T46" fmla="*/ 2 w 38"/>
                <a:gd name="T47" fmla="*/ 15 h 32"/>
                <a:gd name="T48" fmla="*/ 1 w 38"/>
                <a:gd name="T49" fmla="*/ 18 h 32"/>
                <a:gd name="T50" fmla="*/ 0 w 38"/>
                <a:gd name="T51" fmla="*/ 21 h 32"/>
                <a:gd name="T52" fmla="*/ 1 w 38"/>
                <a:gd name="T53" fmla="*/ 24 h 32"/>
                <a:gd name="T54" fmla="*/ 1 w 38"/>
                <a:gd name="T55" fmla="*/ 27 h 32"/>
                <a:gd name="T56" fmla="*/ 3 w 38"/>
                <a:gd name="T57" fmla="*/ 30 h 32"/>
                <a:gd name="T58" fmla="*/ 4 w 38"/>
                <a:gd name="T59" fmla="*/ 30 h 32"/>
                <a:gd name="T60" fmla="*/ 5 w 38"/>
                <a:gd name="T61" fmla="*/ 31 h 32"/>
                <a:gd name="T62" fmla="*/ 5 w 38"/>
                <a:gd name="T63" fmla="*/ 31 h 32"/>
                <a:gd name="T64" fmla="*/ 6 w 38"/>
                <a:gd name="T65" fmla="*/ 32 h 32"/>
                <a:gd name="T66" fmla="*/ 4 w 38"/>
                <a:gd name="T67" fmla="*/ 27 h 32"/>
                <a:gd name="T68" fmla="*/ 5 w 38"/>
                <a:gd name="T69" fmla="*/ 21 h 32"/>
                <a:gd name="T70" fmla="*/ 8 w 38"/>
                <a:gd name="T71" fmla="*/ 15 h 32"/>
                <a:gd name="T72" fmla="*/ 13 w 38"/>
                <a:gd name="T73" fmla="*/ 10 h 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
                <a:gd name="T112" fmla="*/ 0 h 32"/>
                <a:gd name="T113" fmla="*/ 38 w 38"/>
                <a:gd name="T114" fmla="*/ 32 h 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 h="32">
                  <a:moveTo>
                    <a:pt x="13" y="10"/>
                  </a:moveTo>
                  <a:lnTo>
                    <a:pt x="17" y="7"/>
                  </a:lnTo>
                  <a:lnTo>
                    <a:pt x="20" y="6"/>
                  </a:lnTo>
                  <a:lnTo>
                    <a:pt x="23" y="5"/>
                  </a:lnTo>
                  <a:lnTo>
                    <a:pt x="26" y="5"/>
                  </a:lnTo>
                  <a:lnTo>
                    <a:pt x="30" y="4"/>
                  </a:lnTo>
                  <a:lnTo>
                    <a:pt x="33" y="5"/>
                  </a:lnTo>
                  <a:lnTo>
                    <a:pt x="36" y="6"/>
                  </a:lnTo>
                  <a:lnTo>
                    <a:pt x="38" y="7"/>
                  </a:lnTo>
                  <a:lnTo>
                    <a:pt x="38" y="6"/>
                  </a:lnTo>
                  <a:lnTo>
                    <a:pt x="37" y="6"/>
                  </a:lnTo>
                  <a:lnTo>
                    <a:pt x="37" y="5"/>
                  </a:lnTo>
                  <a:lnTo>
                    <a:pt x="34" y="2"/>
                  </a:lnTo>
                  <a:lnTo>
                    <a:pt x="31" y="1"/>
                  </a:lnTo>
                  <a:lnTo>
                    <a:pt x="28" y="0"/>
                  </a:lnTo>
                  <a:lnTo>
                    <a:pt x="24" y="0"/>
                  </a:lnTo>
                  <a:lnTo>
                    <a:pt x="20" y="0"/>
                  </a:lnTo>
                  <a:lnTo>
                    <a:pt x="17" y="2"/>
                  </a:lnTo>
                  <a:lnTo>
                    <a:pt x="13" y="3"/>
                  </a:lnTo>
                  <a:lnTo>
                    <a:pt x="10" y="5"/>
                  </a:lnTo>
                  <a:lnTo>
                    <a:pt x="6" y="8"/>
                  </a:lnTo>
                  <a:lnTo>
                    <a:pt x="4" y="11"/>
                  </a:lnTo>
                  <a:lnTo>
                    <a:pt x="2" y="15"/>
                  </a:lnTo>
                  <a:lnTo>
                    <a:pt x="1" y="18"/>
                  </a:lnTo>
                  <a:lnTo>
                    <a:pt x="0" y="21"/>
                  </a:lnTo>
                  <a:lnTo>
                    <a:pt x="1" y="24"/>
                  </a:lnTo>
                  <a:lnTo>
                    <a:pt x="1" y="27"/>
                  </a:lnTo>
                  <a:lnTo>
                    <a:pt x="3" y="30"/>
                  </a:lnTo>
                  <a:lnTo>
                    <a:pt x="4" y="30"/>
                  </a:lnTo>
                  <a:lnTo>
                    <a:pt x="5" y="31"/>
                  </a:lnTo>
                  <a:lnTo>
                    <a:pt x="6" y="32"/>
                  </a:lnTo>
                  <a:lnTo>
                    <a:pt x="4" y="27"/>
                  </a:lnTo>
                  <a:lnTo>
                    <a:pt x="5" y="21"/>
                  </a:lnTo>
                  <a:lnTo>
                    <a:pt x="8" y="15"/>
                  </a:lnTo>
                  <a:lnTo>
                    <a:pt x="13" y="10"/>
                  </a:lnTo>
                  <a:close/>
                </a:path>
              </a:pathLst>
            </a:custGeom>
            <a:solidFill>
              <a:srgbClr val="000000"/>
            </a:solidFill>
            <a:ln w="9525">
              <a:noFill/>
              <a:round/>
              <a:headEnd/>
              <a:tailEnd/>
            </a:ln>
          </p:spPr>
          <p:txBody>
            <a:bodyPr/>
            <a:lstStyle/>
            <a:p>
              <a:endParaRPr lang="en-US"/>
            </a:p>
          </p:txBody>
        </p:sp>
        <p:sp>
          <p:nvSpPr>
            <p:cNvPr id="4212" name="Freeform 1056"/>
            <p:cNvSpPr>
              <a:spLocks/>
            </p:cNvSpPr>
            <p:nvPr/>
          </p:nvSpPr>
          <p:spPr bwMode="auto">
            <a:xfrm>
              <a:off x="2731" y="2167"/>
              <a:ext cx="37" cy="34"/>
            </a:xfrm>
            <a:custGeom>
              <a:avLst/>
              <a:gdLst>
                <a:gd name="T0" fmla="*/ 12 w 37"/>
                <a:gd name="T1" fmla="*/ 11 h 34"/>
                <a:gd name="T2" fmla="*/ 15 w 37"/>
                <a:gd name="T3" fmla="*/ 9 h 34"/>
                <a:gd name="T4" fmla="*/ 19 w 37"/>
                <a:gd name="T5" fmla="*/ 7 h 34"/>
                <a:gd name="T6" fmla="*/ 22 w 37"/>
                <a:gd name="T7" fmla="*/ 6 h 34"/>
                <a:gd name="T8" fmla="*/ 25 w 37"/>
                <a:gd name="T9" fmla="*/ 5 h 34"/>
                <a:gd name="T10" fmla="*/ 28 w 37"/>
                <a:gd name="T11" fmla="*/ 5 h 34"/>
                <a:gd name="T12" fmla="*/ 31 w 37"/>
                <a:gd name="T13" fmla="*/ 6 h 34"/>
                <a:gd name="T14" fmla="*/ 34 w 37"/>
                <a:gd name="T15" fmla="*/ 7 h 34"/>
                <a:gd name="T16" fmla="*/ 37 w 37"/>
                <a:gd name="T17" fmla="*/ 8 h 34"/>
                <a:gd name="T18" fmla="*/ 36 w 37"/>
                <a:gd name="T19" fmla="*/ 7 h 34"/>
                <a:gd name="T20" fmla="*/ 36 w 37"/>
                <a:gd name="T21" fmla="*/ 7 h 34"/>
                <a:gd name="T22" fmla="*/ 35 w 37"/>
                <a:gd name="T23" fmla="*/ 6 h 34"/>
                <a:gd name="T24" fmla="*/ 35 w 37"/>
                <a:gd name="T25" fmla="*/ 6 h 34"/>
                <a:gd name="T26" fmla="*/ 33 w 37"/>
                <a:gd name="T27" fmla="*/ 4 h 34"/>
                <a:gd name="T28" fmla="*/ 30 w 37"/>
                <a:gd name="T29" fmla="*/ 2 h 34"/>
                <a:gd name="T30" fmla="*/ 27 w 37"/>
                <a:gd name="T31" fmla="*/ 1 h 34"/>
                <a:gd name="T32" fmla="*/ 23 w 37"/>
                <a:gd name="T33" fmla="*/ 0 h 34"/>
                <a:gd name="T34" fmla="*/ 19 w 37"/>
                <a:gd name="T35" fmla="*/ 1 h 34"/>
                <a:gd name="T36" fmla="*/ 15 w 37"/>
                <a:gd name="T37" fmla="*/ 2 h 34"/>
                <a:gd name="T38" fmla="*/ 12 w 37"/>
                <a:gd name="T39" fmla="*/ 4 h 34"/>
                <a:gd name="T40" fmla="*/ 8 w 37"/>
                <a:gd name="T41" fmla="*/ 6 h 34"/>
                <a:gd name="T42" fmla="*/ 5 w 37"/>
                <a:gd name="T43" fmla="*/ 9 h 34"/>
                <a:gd name="T44" fmla="*/ 3 w 37"/>
                <a:gd name="T45" fmla="*/ 12 h 34"/>
                <a:gd name="T46" fmla="*/ 1 w 37"/>
                <a:gd name="T47" fmla="*/ 16 h 34"/>
                <a:gd name="T48" fmla="*/ 0 w 37"/>
                <a:gd name="T49" fmla="*/ 19 h 34"/>
                <a:gd name="T50" fmla="*/ 0 w 37"/>
                <a:gd name="T51" fmla="*/ 22 h 34"/>
                <a:gd name="T52" fmla="*/ 0 w 37"/>
                <a:gd name="T53" fmla="*/ 26 h 34"/>
                <a:gd name="T54" fmla="*/ 1 w 37"/>
                <a:gd name="T55" fmla="*/ 29 h 34"/>
                <a:gd name="T56" fmla="*/ 2 w 37"/>
                <a:gd name="T57" fmla="*/ 32 h 34"/>
                <a:gd name="T58" fmla="*/ 3 w 37"/>
                <a:gd name="T59" fmla="*/ 32 h 34"/>
                <a:gd name="T60" fmla="*/ 4 w 37"/>
                <a:gd name="T61" fmla="*/ 32 h 34"/>
                <a:gd name="T62" fmla="*/ 4 w 37"/>
                <a:gd name="T63" fmla="*/ 33 h 34"/>
                <a:gd name="T64" fmla="*/ 4 w 37"/>
                <a:gd name="T65" fmla="*/ 34 h 34"/>
                <a:gd name="T66" fmla="*/ 3 w 37"/>
                <a:gd name="T67" fmla="*/ 28 h 34"/>
                <a:gd name="T68" fmla="*/ 4 w 37"/>
                <a:gd name="T69" fmla="*/ 22 h 34"/>
                <a:gd name="T70" fmla="*/ 7 w 37"/>
                <a:gd name="T71" fmla="*/ 16 h 34"/>
                <a:gd name="T72" fmla="*/ 12 w 37"/>
                <a:gd name="T73" fmla="*/ 11 h 3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4"/>
                <a:gd name="T113" fmla="*/ 37 w 37"/>
                <a:gd name="T114" fmla="*/ 34 h 3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4">
                  <a:moveTo>
                    <a:pt x="12" y="11"/>
                  </a:moveTo>
                  <a:lnTo>
                    <a:pt x="15" y="9"/>
                  </a:lnTo>
                  <a:lnTo>
                    <a:pt x="19" y="7"/>
                  </a:lnTo>
                  <a:lnTo>
                    <a:pt x="22" y="6"/>
                  </a:lnTo>
                  <a:lnTo>
                    <a:pt x="25" y="5"/>
                  </a:lnTo>
                  <a:lnTo>
                    <a:pt x="28" y="5"/>
                  </a:lnTo>
                  <a:lnTo>
                    <a:pt x="31" y="6"/>
                  </a:lnTo>
                  <a:lnTo>
                    <a:pt x="34" y="7"/>
                  </a:lnTo>
                  <a:lnTo>
                    <a:pt x="37" y="8"/>
                  </a:lnTo>
                  <a:lnTo>
                    <a:pt x="36" y="7"/>
                  </a:lnTo>
                  <a:lnTo>
                    <a:pt x="35" y="6"/>
                  </a:lnTo>
                  <a:lnTo>
                    <a:pt x="33" y="4"/>
                  </a:lnTo>
                  <a:lnTo>
                    <a:pt x="30" y="2"/>
                  </a:lnTo>
                  <a:lnTo>
                    <a:pt x="27" y="1"/>
                  </a:lnTo>
                  <a:lnTo>
                    <a:pt x="23" y="0"/>
                  </a:lnTo>
                  <a:lnTo>
                    <a:pt x="19" y="1"/>
                  </a:lnTo>
                  <a:lnTo>
                    <a:pt x="15" y="2"/>
                  </a:lnTo>
                  <a:lnTo>
                    <a:pt x="12" y="4"/>
                  </a:lnTo>
                  <a:lnTo>
                    <a:pt x="8" y="6"/>
                  </a:lnTo>
                  <a:lnTo>
                    <a:pt x="5" y="9"/>
                  </a:lnTo>
                  <a:lnTo>
                    <a:pt x="3" y="12"/>
                  </a:lnTo>
                  <a:lnTo>
                    <a:pt x="1" y="16"/>
                  </a:lnTo>
                  <a:lnTo>
                    <a:pt x="0" y="19"/>
                  </a:lnTo>
                  <a:lnTo>
                    <a:pt x="0" y="22"/>
                  </a:lnTo>
                  <a:lnTo>
                    <a:pt x="0" y="26"/>
                  </a:lnTo>
                  <a:lnTo>
                    <a:pt x="1" y="29"/>
                  </a:lnTo>
                  <a:lnTo>
                    <a:pt x="2" y="32"/>
                  </a:lnTo>
                  <a:lnTo>
                    <a:pt x="3" y="32"/>
                  </a:lnTo>
                  <a:lnTo>
                    <a:pt x="4" y="32"/>
                  </a:lnTo>
                  <a:lnTo>
                    <a:pt x="4" y="33"/>
                  </a:lnTo>
                  <a:lnTo>
                    <a:pt x="4" y="34"/>
                  </a:lnTo>
                  <a:lnTo>
                    <a:pt x="3" y="28"/>
                  </a:lnTo>
                  <a:lnTo>
                    <a:pt x="4" y="22"/>
                  </a:lnTo>
                  <a:lnTo>
                    <a:pt x="7" y="16"/>
                  </a:lnTo>
                  <a:lnTo>
                    <a:pt x="12" y="11"/>
                  </a:lnTo>
                  <a:close/>
                </a:path>
              </a:pathLst>
            </a:custGeom>
            <a:solidFill>
              <a:srgbClr val="000000"/>
            </a:solidFill>
            <a:ln w="9525">
              <a:noFill/>
              <a:round/>
              <a:headEnd/>
              <a:tailEnd/>
            </a:ln>
          </p:spPr>
          <p:txBody>
            <a:bodyPr/>
            <a:lstStyle/>
            <a:p>
              <a:endParaRPr lang="en-US"/>
            </a:p>
          </p:txBody>
        </p:sp>
        <p:sp>
          <p:nvSpPr>
            <p:cNvPr id="4213" name="Freeform 1057"/>
            <p:cNvSpPr>
              <a:spLocks/>
            </p:cNvSpPr>
            <p:nvPr/>
          </p:nvSpPr>
          <p:spPr bwMode="auto">
            <a:xfrm>
              <a:off x="2739" y="2178"/>
              <a:ext cx="38" cy="34"/>
            </a:xfrm>
            <a:custGeom>
              <a:avLst/>
              <a:gdLst>
                <a:gd name="T0" fmla="*/ 13 w 38"/>
                <a:gd name="T1" fmla="*/ 10 h 34"/>
                <a:gd name="T2" fmla="*/ 16 w 38"/>
                <a:gd name="T3" fmla="*/ 8 h 34"/>
                <a:gd name="T4" fmla="*/ 19 w 38"/>
                <a:gd name="T5" fmla="*/ 6 h 34"/>
                <a:gd name="T6" fmla="*/ 23 w 38"/>
                <a:gd name="T7" fmla="*/ 5 h 34"/>
                <a:gd name="T8" fmla="*/ 26 w 38"/>
                <a:gd name="T9" fmla="*/ 5 h 34"/>
                <a:gd name="T10" fmla="*/ 29 w 38"/>
                <a:gd name="T11" fmla="*/ 4 h 34"/>
                <a:gd name="T12" fmla="*/ 33 w 38"/>
                <a:gd name="T13" fmla="*/ 5 h 34"/>
                <a:gd name="T14" fmla="*/ 36 w 38"/>
                <a:gd name="T15" fmla="*/ 6 h 34"/>
                <a:gd name="T16" fmla="*/ 38 w 38"/>
                <a:gd name="T17" fmla="*/ 8 h 34"/>
                <a:gd name="T18" fmla="*/ 38 w 38"/>
                <a:gd name="T19" fmla="*/ 7 h 34"/>
                <a:gd name="T20" fmla="*/ 37 w 38"/>
                <a:gd name="T21" fmla="*/ 6 h 34"/>
                <a:gd name="T22" fmla="*/ 37 w 38"/>
                <a:gd name="T23" fmla="*/ 6 h 34"/>
                <a:gd name="T24" fmla="*/ 36 w 38"/>
                <a:gd name="T25" fmla="*/ 5 h 34"/>
                <a:gd name="T26" fmla="*/ 34 w 38"/>
                <a:gd name="T27" fmla="*/ 3 h 34"/>
                <a:gd name="T28" fmla="*/ 31 w 38"/>
                <a:gd name="T29" fmla="*/ 1 h 34"/>
                <a:gd name="T30" fmla="*/ 28 w 38"/>
                <a:gd name="T31" fmla="*/ 0 h 34"/>
                <a:gd name="T32" fmla="*/ 24 w 38"/>
                <a:gd name="T33" fmla="*/ 0 h 34"/>
                <a:gd name="T34" fmla="*/ 20 w 38"/>
                <a:gd name="T35" fmla="*/ 0 h 34"/>
                <a:gd name="T36" fmla="*/ 16 w 38"/>
                <a:gd name="T37" fmla="*/ 1 h 34"/>
                <a:gd name="T38" fmla="*/ 13 w 38"/>
                <a:gd name="T39" fmla="*/ 3 h 34"/>
                <a:gd name="T40" fmla="*/ 9 w 38"/>
                <a:gd name="T41" fmla="*/ 6 h 34"/>
                <a:gd name="T42" fmla="*/ 6 w 38"/>
                <a:gd name="T43" fmla="*/ 9 h 34"/>
                <a:gd name="T44" fmla="*/ 4 w 38"/>
                <a:gd name="T45" fmla="*/ 12 h 34"/>
                <a:gd name="T46" fmla="*/ 2 w 38"/>
                <a:gd name="T47" fmla="*/ 16 h 34"/>
                <a:gd name="T48" fmla="*/ 1 w 38"/>
                <a:gd name="T49" fmla="*/ 19 h 34"/>
                <a:gd name="T50" fmla="*/ 0 w 38"/>
                <a:gd name="T51" fmla="*/ 22 h 34"/>
                <a:gd name="T52" fmla="*/ 0 w 38"/>
                <a:gd name="T53" fmla="*/ 26 h 34"/>
                <a:gd name="T54" fmla="*/ 1 w 38"/>
                <a:gd name="T55" fmla="*/ 29 h 34"/>
                <a:gd name="T56" fmla="*/ 3 w 38"/>
                <a:gd name="T57" fmla="*/ 32 h 34"/>
                <a:gd name="T58" fmla="*/ 4 w 38"/>
                <a:gd name="T59" fmla="*/ 32 h 34"/>
                <a:gd name="T60" fmla="*/ 4 w 38"/>
                <a:gd name="T61" fmla="*/ 33 h 34"/>
                <a:gd name="T62" fmla="*/ 5 w 38"/>
                <a:gd name="T63" fmla="*/ 33 h 34"/>
                <a:gd name="T64" fmla="*/ 5 w 38"/>
                <a:gd name="T65" fmla="*/ 34 h 34"/>
                <a:gd name="T66" fmla="*/ 4 w 38"/>
                <a:gd name="T67" fmla="*/ 28 h 34"/>
                <a:gd name="T68" fmla="*/ 5 w 38"/>
                <a:gd name="T69" fmla="*/ 22 h 34"/>
                <a:gd name="T70" fmla="*/ 8 w 38"/>
                <a:gd name="T71" fmla="*/ 16 h 34"/>
                <a:gd name="T72" fmla="*/ 13 w 38"/>
                <a:gd name="T73" fmla="*/ 10 h 3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
                <a:gd name="T112" fmla="*/ 0 h 34"/>
                <a:gd name="T113" fmla="*/ 38 w 38"/>
                <a:gd name="T114" fmla="*/ 34 h 3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 h="34">
                  <a:moveTo>
                    <a:pt x="13" y="10"/>
                  </a:moveTo>
                  <a:lnTo>
                    <a:pt x="16" y="8"/>
                  </a:lnTo>
                  <a:lnTo>
                    <a:pt x="19" y="6"/>
                  </a:lnTo>
                  <a:lnTo>
                    <a:pt x="23" y="5"/>
                  </a:lnTo>
                  <a:lnTo>
                    <a:pt x="26" y="5"/>
                  </a:lnTo>
                  <a:lnTo>
                    <a:pt x="29" y="4"/>
                  </a:lnTo>
                  <a:lnTo>
                    <a:pt x="33" y="5"/>
                  </a:lnTo>
                  <a:lnTo>
                    <a:pt x="36" y="6"/>
                  </a:lnTo>
                  <a:lnTo>
                    <a:pt x="38" y="8"/>
                  </a:lnTo>
                  <a:lnTo>
                    <a:pt x="38" y="7"/>
                  </a:lnTo>
                  <a:lnTo>
                    <a:pt x="37" y="6"/>
                  </a:lnTo>
                  <a:lnTo>
                    <a:pt x="36" y="5"/>
                  </a:lnTo>
                  <a:lnTo>
                    <a:pt x="34" y="3"/>
                  </a:lnTo>
                  <a:lnTo>
                    <a:pt x="31" y="1"/>
                  </a:lnTo>
                  <a:lnTo>
                    <a:pt x="28" y="0"/>
                  </a:lnTo>
                  <a:lnTo>
                    <a:pt x="24" y="0"/>
                  </a:lnTo>
                  <a:lnTo>
                    <a:pt x="20" y="0"/>
                  </a:lnTo>
                  <a:lnTo>
                    <a:pt x="16" y="1"/>
                  </a:lnTo>
                  <a:lnTo>
                    <a:pt x="13" y="3"/>
                  </a:lnTo>
                  <a:lnTo>
                    <a:pt x="9" y="6"/>
                  </a:lnTo>
                  <a:lnTo>
                    <a:pt x="6" y="9"/>
                  </a:lnTo>
                  <a:lnTo>
                    <a:pt x="4" y="12"/>
                  </a:lnTo>
                  <a:lnTo>
                    <a:pt x="2" y="16"/>
                  </a:lnTo>
                  <a:lnTo>
                    <a:pt x="1" y="19"/>
                  </a:lnTo>
                  <a:lnTo>
                    <a:pt x="0" y="22"/>
                  </a:lnTo>
                  <a:lnTo>
                    <a:pt x="0" y="26"/>
                  </a:lnTo>
                  <a:lnTo>
                    <a:pt x="1" y="29"/>
                  </a:lnTo>
                  <a:lnTo>
                    <a:pt x="3" y="32"/>
                  </a:lnTo>
                  <a:lnTo>
                    <a:pt x="4" y="32"/>
                  </a:lnTo>
                  <a:lnTo>
                    <a:pt x="4" y="33"/>
                  </a:lnTo>
                  <a:lnTo>
                    <a:pt x="5" y="33"/>
                  </a:lnTo>
                  <a:lnTo>
                    <a:pt x="5" y="34"/>
                  </a:lnTo>
                  <a:lnTo>
                    <a:pt x="4" y="28"/>
                  </a:lnTo>
                  <a:lnTo>
                    <a:pt x="5" y="22"/>
                  </a:lnTo>
                  <a:lnTo>
                    <a:pt x="8" y="16"/>
                  </a:lnTo>
                  <a:lnTo>
                    <a:pt x="13" y="10"/>
                  </a:lnTo>
                  <a:close/>
                </a:path>
              </a:pathLst>
            </a:custGeom>
            <a:solidFill>
              <a:srgbClr val="000000"/>
            </a:solidFill>
            <a:ln w="9525">
              <a:noFill/>
              <a:round/>
              <a:headEnd/>
              <a:tailEnd/>
            </a:ln>
          </p:spPr>
          <p:txBody>
            <a:bodyPr/>
            <a:lstStyle/>
            <a:p>
              <a:endParaRPr lang="en-US"/>
            </a:p>
          </p:txBody>
        </p:sp>
        <p:sp>
          <p:nvSpPr>
            <p:cNvPr id="4214" name="Freeform 1058"/>
            <p:cNvSpPr>
              <a:spLocks/>
            </p:cNvSpPr>
            <p:nvPr/>
          </p:nvSpPr>
          <p:spPr bwMode="auto">
            <a:xfrm>
              <a:off x="2750" y="2189"/>
              <a:ext cx="37" cy="34"/>
            </a:xfrm>
            <a:custGeom>
              <a:avLst/>
              <a:gdLst>
                <a:gd name="T0" fmla="*/ 12 w 37"/>
                <a:gd name="T1" fmla="*/ 11 h 34"/>
                <a:gd name="T2" fmla="*/ 15 w 37"/>
                <a:gd name="T3" fmla="*/ 8 h 34"/>
                <a:gd name="T4" fmla="*/ 18 w 37"/>
                <a:gd name="T5" fmla="*/ 7 h 34"/>
                <a:gd name="T6" fmla="*/ 22 w 37"/>
                <a:gd name="T7" fmla="*/ 6 h 34"/>
                <a:gd name="T8" fmla="*/ 25 w 37"/>
                <a:gd name="T9" fmla="*/ 5 h 34"/>
                <a:gd name="T10" fmla="*/ 28 w 37"/>
                <a:gd name="T11" fmla="*/ 5 h 34"/>
                <a:gd name="T12" fmla="*/ 31 w 37"/>
                <a:gd name="T13" fmla="*/ 5 h 34"/>
                <a:gd name="T14" fmla="*/ 34 w 37"/>
                <a:gd name="T15" fmla="*/ 6 h 34"/>
                <a:gd name="T16" fmla="*/ 37 w 37"/>
                <a:gd name="T17" fmla="*/ 8 h 34"/>
                <a:gd name="T18" fmla="*/ 36 w 37"/>
                <a:gd name="T19" fmla="*/ 7 h 34"/>
                <a:gd name="T20" fmla="*/ 36 w 37"/>
                <a:gd name="T21" fmla="*/ 7 h 34"/>
                <a:gd name="T22" fmla="*/ 35 w 37"/>
                <a:gd name="T23" fmla="*/ 6 h 34"/>
                <a:gd name="T24" fmla="*/ 35 w 37"/>
                <a:gd name="T25" fmla="*/ 5 h 34"/>
                <a:gd name="T26" fmla="*/ 33 w 37"/>
                <a:gd name="T27" fmla="*/ 3 h 34"/>
                <a:gd name="T28" fmla="*/ 30 w 37"/>
                <a:gd name="T29" fmla="*/ 1 h 34"/>
                <a:gd name="T30" fmla="*/ 27 w 37"/>
                <a:gd name="T31" fmla="*/ 0 h 34"/>
                <a:gd name="T32" fmla="*/ 23 w 37"/>
                <a:gd name="T33" fmla="*/ 0 h 34"/>
                <a:gd name="T34" fmla="*/ 19 w 37"/>
                <a:gd name="T35" fmla="*/ 1 h 34"/>
                <a:gd name="T36" fmla="*/ 15 w 37"/>
                <a:gd name="T37" fmla="*/ 1 h 34"/>
                <a:gd name="T38" fmla="*/ 12 w 37"/>
                <a:gd name="T39" fmla="*/ 3 h 34"/>
                <a:gd name="T40" fmla="*/ 9 w 37"/>
                <a:gd name="T41" fmla="*/ 6 h 34"/>
                <a:gd name="T42" fmla="*/ 5 w 37"/>
                <a:gd name="T43" fmla="*/ 9 h 34"/>
                <a:gd name="T44" fmla="*/ 3 w 37"/>
                <a:gd name="T45" fmla="*/ 12 h 34"/>
                <a:gd name="T46" fmla="*/ 1 w 37"/>
                <a:gd name="T47" fmla="*/ 15 h 34"/>
                <a:gd name="T48" fmla="*/ 0 w 37"/>
                <a:gd name="T49" fmla="*/ 19 h 34"/>
                <a:gd name="T50" fmla="*/ 0 w 37"/>
                <a:gd name="T51" fmla="*/ 22 h 34"/>
                <a:gd name="T52" fmla="*/ 0 w 37"/>
                <a:gd name="T53" fmla="*/ 26 h 34"/>
                <a:gd name="T54" fmla="*/ 1 w 37"/>
                <a:gd name="T55" fmla="*/ 29 h 34"/>
                <a:gd name="T56" fmla="*/ 3 w 37"/>
                <a:gd name="T57" fmla="*/ 32 h 34"/>
                <a:gd name="T58" fmla="*/ 3 w 37"/>
                <a:gd name="T59" fmla="*/ 33 h 34"/>
                <a:gd name="T60" fmla="*/ 3 w 37"/>
                <a:gd name="T61" fmla="*/ 33 h 34"/>
                <a:gd name="T62" fmla="*/ 4 w 37"/>
                <a:gd name="T63" fmla="*/ 34 h 34"/>
                <a:gd name="T64" fmla="*/ 5 w 37"/>
                <a:gd name="T65" fmla="*/ 34 h 34"/>
                <a:gd name="T66" fmla="*/ 3 w 37"/>
                <a:gd name="T67" fmla="*/ 28 h 34"/>
                <a:gd name="T68" fmla="*/ 4 w 37"/>
                <a:gd name="T69" fmla="*/ 22 h 34"/>
                <a:gd name="T70" fmla="*/ 8 w 37"/>
                <a:gd name="T71" fmla="*/ 16 h 34"/>
                <a:gd name="T72" fmla="*/ 12 w 37"/>
                <a:gd name="T73" fmla="*/ 11 h 3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4"/>
                <a:gd name="T113" fmla="*/ 37 w 37"/>
                <a:gd name="T114" fmla="*/ 34 h 3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4">
                  <a:moveTo>
                    <a:pt x="12" y="11"/>
                  </a:moveTo>
                  <a:lnTo>
                    <a:pt x="15" y="8"/>
                  </a:lnTo>
                  <a:lnTo>
                    <a:pt x="18" y="7"/>
                  </a:lnTo>
                  <a:lnTo>
                    <a:pt x="22" y="6"/>
                  </a:lnTo>
                  <a:lnTo>
                    <a:pt x="25" y="5"/>
                  </a:lnTo>
                  <a:lnTo>
                    <a:pt x="28" y="5"/>
                  </a:lnTo>
                  <a:lnTo>
                    <a:pt x="31" y="5"/>
                  </a:lnTo>
                  <a:lnTo>
                    <a:pt x="34" y="6"/>
                  </a:lnTo>
                  <a:lnTo>
                    <a:pt x="37" y="8"/>
                  </a:lnTo>
                  <a:lnTo>
                    <a:pt x="36" y="7"/>
                  </a:lnTo>
                  <a:lnTo>
                    <a:pt x="35" y="6"/>
                  </a:lnTo>
                  <a:lnTo>
                    <a:pt x="35" y="5"/>
                  </a:lnTo>
                  <a:lnTo>
                    <a:pt x="33" y="3"/>
                  </a:lnTo>
                  <a:lnTo>
                    <a:pt x="30" y="1"/>
                  </a:lnTo>
                  <a:lnTo>
                    <a:pt x="27" y="0"/>
                  </a:lnTo>
                  <a:lnTo>
                    <a:pt x="23" y="0"/>
                  </a:lnTo>
                  <a:lnTo>
                    <a:pt x="19" y="1"/>
                  </a:lnTo>
                  <a:lnTo>
                    <a:pt x="15" y="1"/>
                  </a:lnTo>
                  <a:lnTo>
                    <a:pt x="12" y="3"/>
                  </a:lnTo>
                  <a:lnTo>
                    <a:pt x="9" y="6"/>
                  </a:lnTo>
                  <a:lnTo>
                    <a:pt x="5" y="9"/>
                  </a:lnTo>
                  <a:lnTo>
                    <a:pt x="3" y="12"/>
                  </a:lnTo>
                  <a:lnTo>
                    <a:pt x="1" y="15"/>
                  </a:lnTo>
                  <a:lnTo>
                    <a:pt x="0" y="19"/>
                  </a:lnTo>
                  <a:lnTo>
                    <a:pt x="0" y="22"/>
                  </a:lnTo>
                  <a:lnTo>
                    <a:pt x="0" y="26"/>
                  </a:lnTo>
                  <a:lnTo>
                    <a:pt x="1" y="29"/>
                  </a:lnTo>
                  <a:lnTo>
                    <a:pt x="3" y="32"/>
                  </a:lnTo>
                  <a:lnTo>
                    <a:pt x="3" y="33"/>
                  </a:lnTo>
                  <a:lnTo>
                    <a:pt x="4" y="34"/>
                  </a:lnTo>
                  <a:lnTo>
                    <a:pt x="5" y="34"/>
                  </a:lnTo>
                  <a:lnTo>
                    <a:pt x="3" y="28"/>
                  </a:lnTo>
                  <a:lnTo>
                    <a:pt x="4" y="22"/>
                  </a:lnTo>
                  <a:lnTo>
                    <a:pt x="8" y="16"/>
                  </a:lnTo>
                  <a:lnTo>
                    <a:pt x="12" y="11"/>
                  </a:lnTo>
                  <a:close/>
                </a:path>
              </a:pathLst>
            </a:custGeom>
            <a:solidFill>
              <a:srgbClr val="000000"/>
            </a:solidFill>
            <a:ln w="9525">
              <a:noFill/>
              <a:round/>
              <a:headEnd/>
              <a:tailEnd/>
            </a:ln>
          </p:spPr>
          <p:txBody>
            <a:bodyPr/>
            <a:lstStyle/>
            <a:p>
              <a:endParaRPr lang="en-US"/>
            </a:p>
          </p:txBody>
        </p:sp>
        <p:sp>
          <p:nvSpPr>
            <p:cNvPr id="4215" name="Freeform 1059"/>
            <p:cNvSpPr>
              <a:spLocks/>
            </p:cNvSpPr>
            <p:nvPr/>
          </p:nvSpPr>
          <p:spPr bwMode="auto">
            <a:xfrm>
              <a:off x="2758" y="2201"/>
              <a:ext cx="38" cy="33"/>
            </a:xfrm>
            <a:custGeom>
              <a:avLst/>
              <a:gdLst>
                <a:gd name="T0" fmla="*/ 13 w 38"/>
                <a:gd name="T1" fmla="*/ 10 h 33"/>
                <a:gd name="T2" fmla="*/ 16 w 38"/>
                <a:gd name="T3" fmla="*/ 7 h 33"/>
                <a:gd name="T4" fmla="*/ 19 w 38"/>
                <a:gd name="T5" fmla="*/ 6 h 33"/>
                <a:gd name="T6" fmla="*/ 23 w 38"/>
                <a:gd name="T7" fmla="*/ 5 h 33"/>
                <a:gd name="T8" fmla="*/ 26 w 38"/>
                <a:gd name="T9" fmla="*/ 4 h 33"/>
                <a:gd name="T10" fmla="*/ 30 w 38"/>
                <a:gd name="T11" fmla="*/ 4 h 33"/>
                <a:gd name="T12" fmla="*/ 32 w 38"/>
                <a:gd name="T13" fmla="*/ 5 h 33"/>
                <a:gd name="T14" fmla="*/ 36 w 38"/>
                <a:gd name="T15" fmla="*/ 6 h 33"/>
                <a:gd name="T16" fmla="*/ 38 w 38"/>
                <a:gd name="T17" fmla="*/ 7 h 33"/>
                <a:gd name="T18" fmla="*/ 38 w 38"/>
                <a:gd name="T19" fmla="*/ 6 h 33"/>
                <a:gd name="T20" fmla="*/ 37 w 38"/>
                <a:gd name="T21" fmla="*/ 6 h 33"/>
                <a:gd name="T22" fmla="*/ 37 w 38"/>
                <a:gd name="T23" fmla="*/ 5 h 33"/>
                <a:gd name="T24" fmla="*/ 37 w 38"/>
                <a:gd name="T25" fmla="*/ 4 h 33"/>
                <a:gd name="T26" fmla="*/ 34 w 38"/>
                <a:gd name="T27" fmla="*/ 2 h 33"/>
                <a:gd name="T28" fmla="*/ 31 w 38"/>
                <a:gd name="T29" fmla="*/ 1 h 33"/>
                <a:gd name="T30" fmla="*/ 28 w 38"/>
                <a:gd name="T31" fmla="*/ 0 h 33"/>
                <a:gd name="T32" fmla="*/ 24 w 38"/>
                <a:gd name="T33" fmla="*/ 0 h 33"/>
                <a:gd name="T34" fmla="*/ 20 w 38"/>
                <a:gd name="T35" fmla="*/ 0 h 33"/>
                <a:gd name="T36" fmla="*/ 16 w 38"/>
                <a:gd name="T37" fmla="*/ 1 h 33"/>
                <a:gd name="T38" fmla="*/ 13 w 38"/>
                <a:gd name="T39" fmla="*/ 3 h 33"/>
                <a:gd name="T40" fmla="*/ 9 w 38"/>
                <a:gd name="T41" fmla="*/ 5 h 33"/>
                <a:gd name="T42" fmla="*/ 6 w 38"/>
                <a:gd name="T43" fmla="*/ 8 h 33"/>
                <a:gd name="T44" fmla="*/ 4 w 38"/>
                <a:gd name="T45" fmla="*/ 11 h 33"/>
                <a:gd name="T46" fmla="*/ 2 w 38"/>
                <a:gd name="T47" fmla="*/ 15 h 33"/>
                <a:gd name="T48" fmla="*/ 0 w 38"/>
                <a:gd name="T49" fmla="*/ 18 h 33"/>
                <a:gd name="T50" fmla="*/ 0 w 38"/>
                <a:gd name="T51" fmla="*/ 22 h 33"/>
                <a:gd name="T52" fmla="*/ 0 w 38"/>
                <a:gd name="T53" fmla="*/ 25 h 33"/>
                <a:gd name="T54" fmla="*/ 1 w 38"/>
                <a:gd name="T55" fmla="*/ 28 h 33"/>
                <a:gd name="T56" fmla="*/ 3 w 38"/>
                <a:gd name="T57" fmla="*/ 30 h 33"/>
                <a:gd name="T58" fmla="*/ 4 w 38"/>
                <a:gd name="T59" fmla="*/ 31 h 33"/>
                <a:gd name="T60" fmla="*/ 4 w 38"/>
                <a:gd name="T61" fmla="*/ 32 h 33"/>
                <a:gd name="T62" fmla="*/ 5 w 38"/>
                <a:gd name="T63" fmla="*/ 32 h 33"/>
                <a:gd name="T64" fmla="*/ 5 w 38"/>
                <a:gd name="T65" fmla="*/ 33 h 33"/>
                <a:gd name="T66" fmla="*/ 4 w 38"/>
                <a:gd name="T67" fmla="*/ 27 h 33"/>
                <a:gd name="T68" fmla="*/ 5 w 38"/>
                <a:gd name="T69" fmla="*/ 21 h 33"/>
                <a:gd name="T70" fmla="*/ 8 w 38"/>
                <a:gd name="T71" fmla="*/ 15 h 33"/>
                <a:gd name="T72" fmla="*/ 13 w 38"/>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
                <a:gd name="T112" fmla="*/ 0 h 33"/>
                <a:gd name="T113" fmla="*/ 38 w 38"/>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 h="33">
                  <a:moveTo>
                    <a:pt x="13" y="10"/>
                  </a:moveTo>
                  <a:lnTo>
                    <a:pt x="16" y="7"/>
                  </a:lnTo>
                  <a:lnTo>
                    <a:pt x="19" y="6"/>
                  </a:lnTo>
                  <a:lnTo>
                    <a:pt x="23" y="5"/>
                  </a:lnTo>
                  <a:lnTo>
                    <a:pt x="26" y="4"/>
                  </a:lnTo>
                  <a:lnTo>
                    <a:pt x="30" y="4"/>
                  </a:lnTo>
                  <a:lnTo>
                    <a:pt x="32" y="5"/>
                  </a:lnTo>
                  <a:lnTo>
                    <a:pt x="36" y="6"/>
                  </a:lnTo>
                  <a:lnTo>
                    <a:pt x="38" y="7"/>
                  </a:lnTo>
                  <a:lnTo>
                    <a:pt x="38" y="6"/>
                  </a:lnTo>
                  <a:lnTo>
                    <a:pt x="37" y="6"/>
                  </a:lnTo>
                  <a:lnTo>
                    <a:pt x="37" y="5"/>
                  </a:lnTo>
                  <a:lnTo>
                    <a:pt x="37" y="4"/>
                  </a:lnTo>
                  <a:lnTo>
                    <a:pt x="34" y="2"/>
                  </a:lnTo>
                  <a:lnTo>
                    <a:pt x="31" y="1"/>
                  </a:lnTo>
                  <a:lnTo>
                    <a:pt x="28" y="0"/>
                  </a:lnTo>
                  <a:lnTo>
                    <a:pt x="24" y="0"/>
                  </a:lnTo>
                  <a:lnTo>
                    <a:pt x="20" y="0"/>
                  </a:lnTo>
                  <a:lnTo>
                    <a:pt x="16" y="1"/>
                  </a:lnTo>
                  <a:lnTo>
                    <a:pt x="13" y="3"/>
                  </a:lnTo>
                  <a:lnTo>
                    <a:pt x="9" y="5"/>
                  </a:lnTo>
                  <a:lnTo>
                    <a:pt x="6" y="8"/>
                  </a:lnTo>
                  <a:lnTo>
                    <a:pt x="4" y="11"/>
                  </a:lnTo>
                  <a:lnTo>
                    <a:pt x="2" y="15"/>
                  </a:lnTo>
                  <a:lnTo>
                    <a:pt x="0" y="18"/>
                  </a:lnTo>
                  <a:lnTo>
                    <a:pt x="0" y="22"/>
                  </a:lnTo>
                  <a:lnTo>
                    <a:pt x="0" y="25"/>
                  </a:lnTo>
                  <a:lnTo>
                    <a:pt x="1" y="28"/>
                  </a:lnTo>
                  <a:lnTo>
                    <a:pt x="3" y="30"/>
                  </a:lnTo>
                  <a:lnTo>
                    <a:pt x="4" y="31"/>
                  </a:lnTo>
                  <a:lnTo>
                    <a:pt x="4" y="32"/>
                  </a:lnTo>
                  <a:lnTo>
                    <a:pt x="5" y="32"/>
                  </a:lnTo>
                  <a:lnTo>
                    <a:pt x="5" y="33"/>
                  </a:lnTo>
                  <a:lnTo>
                    <a:pt x="4" y="27"/>
                  </a:lnTo>
                  <a:lnTo>
                    <a:pt x="5" y="21"/>
                  </a:lnTo>
                  <a:lnTo>
                    <a:pt x="8" y="15"/>
                  </a:lnTo>
                  <a:lnTo>
                    <a:pt x="13" y="10"/>
                  </a:lnTo>
                  <a:close/>
                </a:path>
              </a:pathLst>
            </a:custGeom>
            <a:solidFill>
              <a:srgbClr val="000000"/>
            </a:solidFill>
            <a:ln w="9525">
              <a:noFill/>
              <a:round/>
              <a:headEnd/>
              <a:tailEnd/>
            </a:ln>
          </p:spPr>
          <p:txBody>
            <a:bodyPr/>
            <a:lstStyle/>
            <a:p>
              <a:endParaRPr lang="en-US"/>
            </a:p>
          </p:txBody>
        </p:sp>
        <p:sp>
          <p:nvSpPr>
            <p:cNvPr id="4216" name="Freeform 1060"/>
            <p:cNvSpPr>
              <a:spLocks/>
            </p:cNvSpPr>
            <p:nvPr/>
          </p:nvSpPr>
          <p:spPr bwMode="auto">
            <a:xfrm>
              <a:off x="2768" y="2212"/>
              <a:ext cx="37" cy="33"/>
            </a:xfrm>
            <a:custGeom>
              <a:avLst/>
              <a:gdLst>
                <a:gd name="T0" fmla="*/ 12 w 37"/>
                <a:gd name="T1" fmla="*/ 10 h 33"/>
                <a:gd name="T2" fmla="*/ 15 w 37"/>
                <a:gd name="T3" fmla="*/ 8 h 33"/>
                <a:gd name="T4" fmla="*/ 18 w 37"/>
                <a:gd name="T5" fmla="*/ 6 h 33"/>
                <a:gd name="T6" fmla="*/ 22 w 37"/>
                <a:gd name="T7" fmla="*/ 5 h 33"/>
                <a:gd name="T8" fmla="*/ 25 w 37"/>
                <a:gd name="T9" fmla="*/ 4 h 33"/>
                <a:gd name="T10" fmla="*/ 28 w 37"/>
                <a:gd name="T11" fmla="*/ 4 h 33"/>
                <a:gd name="T12" fmla="*/ 31 w 37"/>
                <a:gd name="T13" fmla="*/ 5 h 33"/>
                <a:gd name="T14" fmla="*/ 34 w 37"/>
                <a:gd name="T15" fmla="*/ 5 h 33"/>
                <a:gd name="T16" fmla="*/ 37 w 37"/>
                <a:gd name="T17" fmla="*/ 7 h 33"/>
                <a:gd name="T18" fmla="*/ 36 w 37"/>
                <a:gd name="T19" fmla="*/ 6 h 33"/>
                <a:gd name="T20" fmla="*/ 36 w 37"/>
                <a:gd name="T21" fmla="*/ 6 h 33"/>
                <a:gd name="T22" fmla="*/ 35 w 37"/>
                <a:gd name="T23" fmla="*/ 5 h 33"/>
                <a:gd name="T24" fmla="*/ 35 w 37"/>
                <a:gd name="T25" fmla="*/ 5 h 33"/>
                <a:gd name="T26" fmla="*/ 33 w 37"/>
                <a:gd name="T27" fmla="*/ 3 h 33"/>
                <a:gd name="T28" fmla="*/ 29 w 37"/>
                <a:gd name="T29" fmla="*/ 1 h 33"/>
                <a:gd name="T30" fmla="*/ 26 w 37"/>
                <a:gd name="T31" fmla="*/ 0 h 33"/>
                <a:gd name="T32" fmla="*/ 23 w 37"/>
                <a:gd name="T33" fmla="*/ 0 h 33"/>
                <a:gd name="T34" fmla="*/ 19 w 37"/>
                <a:gd name="T35" fmla="*/ 0 h 33"/>
                <a:gd name="T36" fmla="*/ 15 w 37"/>
                <a:gd name="T37" fmla="*/ 1 h 33"/>
                <a:gd name="T38" fmla="*/ 12 w 37"/>
                <a:gd name="T39" fmla="*/ 3 h 33"/>
                <a:gd name="T40" fmla="*/ 8 w 37"/>
                <a:gd name="T41" fmla="*/ 5 h 33"/>
                <a:gd name="T42" fmla="*/ 5 w 37"/>
                <a:gd name="T43" fmla="*/ 8 h 33"/>
                <a:gd name="T44" fmla="*/ 3 w 37"/>
                <a:gd name="T45" fmla="*/ 11 h 33"/>
                <a:gd name="T46" fmla="*/ 1 w 37"/>
                <a:gd name="T47" fmla="*/ 15 h 33"/>
                <a:gd name="T48" fmla="*/ 0 w 37"/>
                <a:gd name="T49" fmla="*/ 18 h 33"/>
                <a:gd name="T50" fmla="*/ 0 w 37"/>
                <a:gd name="T51" fmla="*/ 22 h 33"/>
                <a:gd name="T52" fmla="*/ 0 w 37"/>
                <a:gd name="T53" fmla="*/ 25 h 33"/>
                <a:gd name="T54" fmla="*/ 1 w 37"/>
                <a:gd name="T55" fmla="*/ 28 h 33"/>
                <a:gd name="T56" fmla="*/ 3 w 37"/>
                <a:gd name="T57" fmla="*/ 31 h 33"/>
                <a:gd name="T58" fmla="*/ 3 w 37"/>
                <a:gd name="T59" fmla="*/ 31 h 33"/>
                <a:gd name="T60" fmla="*/ 3 w 37"/>
                <a:gd name="T61" fmla="*/ 32 h 33"/>
                <a:gd name="T62" fmla="*/ 4 w 37"/>
                <a:gd name="T63" fmla="*/ 33 h 33"/>
                <a:gd name="T64" fmla="*/ 5 w 37"/>
                <a:gd name="T65" fmla="*/ 33 h 33"/>
                <a:gd name="T66" fmla="*/ 3 w 37"/>
                <a:gd name="T67" fmla="*/ 27 h 33"/>
                <a:gd name="T68" fmla="*/ 5 w 37"/>
                <a:gd name="T69" fmla="*/ 21 h 33"/>
                <a:gd name="T70" fmla="*/ 7 w 37"/>
                <a:gd name="T71" fmla="*/ 15 h 33"/>
                <a:gd name="T72" fmla="*/ 12 w 37"/>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3"/>
                <a:gd name="T113" fmla="*/ 37 w 37"/>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3">
                  <a:moveTo>
                    <a:pt x="12" y="10"/>
                  </a:moveTo>
                  <a:lnTo>
                    <a:pt x="15" y="8"/>
                  </a:lnTo>
                  <a:lnTo>
                    <a:pt x="18" y="6"/>
                  </a:lnTo>
                  <a:lnTo>
                    <a:pt x="22" y="5"/>
                  </a:lnTo>
                  <a:lnTo>
                    <a:pt x="25" y="4"/>
                  </a:lnTo>
                  <a:lnTo>
                    <a:pt x="28" y="4"/>
                  </a:lnTo>
                  <a:lnTo>
                    <a:pt x="31" y="5"/>
                  </a:lnTo>
                  <a:lnTo>
                    <a:pt x="34" y="5"/>
                  </a:lnTo>
                  <a:lnTo>
                    <a:pt x="37" y="7"/>
                  </a:lnTo>
                  <a:lnTo>
                    <a:pt x="36" y="6"/>
                  </a:lnTo>
                  <a:lnTo>
                    <a:pt x="35" y="5"/>
                  </a:lnTo>
                  <a:lnTo>
                    <a:pt x="33" y="3"/>
                  </a:lnTo>
                  <a:lnTo>
                    <a:pt x="29" y="1"/>
                  </a:lnTo>
                  <a:lnTo>
                    <a:pt x="26" y="0"/>
                  </a:lnTo>
                  <a:lnTo>
                    <a:pt x="23" y="0"/>
                  </a:lnTo>
                  <a:lnTo>
                    <a:pt x="19" y="0"/>
                  </a:lnTo>
                  <a:lnTo>
                    <a:pt x="15" y="1"/>
                  </a:lnTo>
                  <a:lnTo>
                    <a:pt x="12" y="3"/>
                  </a:lnTo>
                  <a:lnTo>
                    <a:pt x="8" y="5"/>
                  </a:lnTo>
                  <a:lnTo>
                    <a:pt x="5" y="8"/>
                  </a:lnTo>
                  <a:lnTo>
                    <a:pt x="3" y="11"/>
                  </a:lnTo>
                  <a:lnTo>
                    <a:pt x="1" y="15"/>
                  </a:lnTo>
                  <a:lnTo>
                    <a:pt x="0" y="18"/>
                  </a:lnTo>
                  <a:lnTo>
                    <a:pt x="0" y="22"/>
                  </a:lnTo>
                  <a:lnTo>
                    <a:pt x="0" y="25"/>
                  </a:lnTo>
                  <a:lnTo>
                    <a:pt x="1" y="28"/>
                  </a:lnTo>
                  <a:lnTo>
                    <a:pt x="3" y="31"/>
                  </a:lnTo>
                  <a:lnTo>
                    <a:pt x="3" y="32"/>
                  </a:lnTo>
                  <a:lnTo>
                    <a:pt x="4" y="33"/>
                  </a:lnTo>
                  <a:lnTo>
                    <a:pt x="5" y="33"/>
                  </a:lnTo>
                  <a:lnTo>
                    <a:pt x="3" y="27"/>
                  </a:lnTo>
                  <a:lnTo>
                    <a:pt x="5" y="21"/>
                  </a:lnTo>
                  <a:lnTo>
                    <a:pt x="7" y="15"/>
                  </a:lnTo>
                  <a:lnTo>
                    <a:pt x="12" y="10"/>
                  </a:lnTo>
                  <a:close/>
                </a:path>
              </a:pathLst>
            </a:custGeom>
            <a:solidFill>
              <a:srgbClr val="000000"/>
            </a:solidFill>
            <a:ln w="9525">
              <a:noFill/>
              <a:round/>
              <a:headEnd/>
              <a:tailEnd/>
            </a:ln>
          </p:spPr>
          <p:txBody>
            <a:bodyPr/>
            <a:lstStyle/>
            <a:p>
              <a:endParaRPr lang="en-US"/>
            </a:p>
          </p:txBody>
        </p:sp>
        <p:sp>
          <p:nvSpPr>
            <p:cNvPr id="4217" name="Freeform 1061"/>
            <p:cNvSpPr>
              <a:spLocks/>
            </p:cNvSpPr>
            <p:nvPr/>
          </p:nvSpPr>
          <p:spPr bwMode="auto">
            <a:xfrm>
              <a:off x="2777" y="2223"/>
              <a:ext cx="37" cy="33"/>
            </a:xfrm>
            <a:custGeom>
              <a:avLst/>
              <a:gdLst>
                <a:gd name="T0" fmla="*/ 13 w 37"/>
                <a:gd name="T1" fmla="*/ 10 h 33"/>
                <a:gd name="T2" fmla="*/ 16 w 37"/>
                <a:gd name="T3" fmla="*/ 8 h 33"/>
                <a:gd name="T4" fmla="*/ 19 w 37"/>
                <a:gd name="T5" fmla="*/ 7 h 33"/>
                <a:gd name="T6" fmla="*/ 22 w 37"/>
                <a:gd name="T7" fmla="*/ 5 h 33"/>
                <a:gd name="T8" fmla="*/ 25 w 37"/>
                <a:gd name="T9" fmla="*/ 5 h 33"/>
                <a:gd name="T10" fmla="*/ 29 w 37"/>
                <a:gd name="T11" fmla="*/ 5 h 33"/>
                <a:gd name="T12" fmla="*/ 32 w 37"/>
                <a:gd name="T13" fmla="*/ 5 h 33"/>
                <a:gd name="T14" fmla="*/ 35 w 37"/>
                <a:gd name="T15" fmla="*/ 6 h 33"/>
                <a:gd name="T16" fmla="*/ 37 w 37"/>
                <a:gd name="T17" fmla="*/ 8 h 33"/>
                <a:gd name="T18" fmla="*/ 37 w 37"/>
                <a:gd name="T19" fmla="*/ 7 h 33"/>
                <a:gd name="T20" fmla="*/ 36 w 37"/>
                <a:gd name="T21" fmla="*/ 6 h 33"/>
                <a:gd name="T22" fmla="*/ 36 w 37"/>
                <a:gd name="T23" fmla="*/ 6 h 33"/>
                <a:gd name="T24" fmla="*/ 35 w 37"/>
                <a:gd name="T25" fmla="*/ 5 h 33"/>
                <a:gd name="T26" fmla="*/ 33 w 37"/>
                <a:gd name="T27" fmla="*/ 3 h 33"/>
                <a:gd name="T28" fmla="*/ 30 w 37"/>
                <a:gd name="T29" fmla="*/ 2 h 33"/>
                <a:gd name="T30" fmla="*/ 27 w 37"/>
                <a:gd name="T31" fmla="*/ 1 h 33"/>
                <a:gd name="T32" fmla="*/ 23 w 37"/>
                <a:gd name="T33" fmla="*/ 0 h 33"/>
                <a:gd name="T34" fmla="*/ 20 w 37"/>
                <a:gd name="T35" fmla="*/ 1 h 33"/>
                <a:gd name="T36" fmla="*/ 16 w 37"/>
                <a:gd name="T37" fmla="*/ 2 h 33"/>
                <a:gd name="T38" fmla="*/ 12 w 37"/>
                <a:gd name="T39" fmla="*/ 4 h 33"/>
                <a:gd name="T40" fmla="*/ 9 w 37"/>
                <a:gd name="T41" fmla="*/ 6 h 33"/>
                <a:gd name="T42" fmla="*/ 6 w 37"/>
                <a:gd name="T43" fmla="*/ 9 h 33"/>
                <a:gd name="T44" fmla="*/ 3 w 37"/>
                <a:gd name="T45" fmla="*/ 12 h 33"/>
                <a:gd name="T46" fmla="*/ 2 w 37"/>
                <a:gd name="T47" fmla="*/ 15 h 33"/>
                <a:gd name="T48" fmla="*/ 0 w 37"/>
                <a:gd name="T49" fmla="*/ 19 h 33"/>
                <a:gd name="T50" fmla="*/ 0 w 37"/>
                <a:gd name="T51" fmla="*/ 22 h 33"/>
                <a:gd name="T52" fmla="*/ 0 w 37"/>
                <a:gd name="T53" fmla="*/ 25 h 33"/>
                <a:gd name="T54" fmla="*/ 1 w 37"/>
                <a:gd name="T55" fmla="*/ 28 h 33"/>
                <a:gd name="T56" fmla="*/ 3 w 37"/>
                <a:gd name="T57" fmla="*/ 31 h 33"/>
                <a:gd name="T58" fmla="*/ 3 w 37"/>
                <a:gd name="T59" fmla="*/ 31 h 33"/>
                <a:gd name="T60" fmla="*/ 4 w 37"/>
                <a:gd name="T61" fmla="*/ 32 h 33"/>
                <a:gd name="T62" fmla="*/ 5 w 37"/>
                <a:gd name="T63" fmla="*/ 32 h 33"/>
                <a:gd name="T64" fmla="*/ 5 w 37"/>
                <a:gd name="T65" fmla="*/ 33 h 33"/>
                <a:gd name="T66" fmla="*/ 4 w 37"/>
                <a:gd name="T67" fmla="*/ 28 h 33"/>
                <a:gd name="T68" fmla="*/ 5 w 37"/>
                <a:gd name="T69" fmla="*/ 22 h 33"/>
                <a:gd name="T70" fmla="*/ 8 w 37"/>
                <a:gd name="T71" fmla="*/ 16 h 33"/>
                <a:gd name="T72" fmla="*/ 13 w 37"/>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3"/>
                <a:gd name="T113" fmla="*/ 37 w 37"/>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3">
                  <a:moveTo>
                    <a:pt x="13" y="10"/>
                  </a:moveTo>
                  <a:lnTo>
                    <a:pt x="16" y="8"/>
                  </a:lnTo>
                  <a:lnTo>
                    <a:pt x="19" y="7"/>
                  </a:lnTo>
                  <a:lnTo>
                    <a:pt x="22" y="5"/>
                  </a:lnTo>
                  <a:lnTo>
                    <a:pt x="25" y="5"/>
                  </a:lnTo>
                  <a:lnTo>
                    <a:pt x="29" y="5"/>
                  </a:lnTo>
                  <a:lnTo>
                    <a:pt x="32" y="5"/>
                  </a:lnTo>
                  <a:lnTo>
                    <a:pt x="35" y="6"/>
                  </a:lnTo>
                  <a:lnTo>
                    <a:pt x="37" y="8"/>
                  </a:lnTo>
                  <a:lnTo>
                    <a:pt x="37" y="7"/>
                  </a:lnTo>
                  <a:lnTo>
                    <a:pt x="36" y="6"/>
                  </a:lnTo>
                  <a:lnTo>
                    <a:pt x="35" y="5"/>
                  </a:lnTo>
                  <a:lnTo>
                    <a:pt x="33" y="3"/>
                  </a:lnTo>
                  <a:lnTo>
                    <a:pt x="30" y="2"/>
                  </a:lnTo>
                  <a:lnTo>
                    <a:pt x="27" y="1"/>
                  </a:lnTo>
                  <a:lnTo>
                    <a:pt x="23" y="0"/>
                  </a:lnTo>
                  <a:lnTo>
                    <a:pt x="20" y="1"/>
                  </a:lnTo>
                  <a:lnTo>
                    <a:pt x="16" y="2"/>
                  </a:lnTo>
                  <a:lnTo>
                    <a:pt x="12" y="4"/>
                  </a:lnTo>
                  <a:lnTo>
                    <a:pt x="9" y="6"/>
                  </a:lnTo>
                  <a:lnTo>
                    <a:pt x="6" y="9"/>
                  </a:lnTo>
                  <a:lnTo>
                    <a:pt x="3" y="12"/>
                  </a:lnTo>
                  <a:lnTo>
                    <a:pt x="2" y="15"/>
                  </a:lnTo>
                  <a:lnTo>
                    <a:pt x="0" y="19"/>
                  </a:lnTo>
                  <a:lnTo>
                    <a:pt x="0" y="22"/>
                  </a:lnTo>
                  <a:lnTo>
                    <a:pt x="0" y="25"/>
                  </a:lnTo>
                  <a:lnTo>
                    <a:pt x="1" y="28"/>
                  </a:lnTo>
                  <a:lnTo>
                    <a:pt x="3" y="31"/>
                  </a:lnTo>
                  <a:lnTo>
                    <a:pt x="4" y="32"/>
                  </a:lnTo>
                  <a:lnTo>
                    <a:pt x="5" y="32"/>
                  </a:lnTo>
                  <a:lnTo>
                    <a:pt x="5" y="33"/>
                  </a:lnTo>
                  <a:lnTo>
                    <a:pt x="4" y="28"/>
                  </a:lnTo>
                  <a:lnTo>
                    <a:pt x="5" y="22"/>
                  </a:lnTo>
                  <a:lnTo>
                    <a:pt x="8" y="16"/>
                  </a:lnTo>
                  <a:lnTo>
                    <a:pt x="13" y="10"/>
                  </a:lnTo>
                  <a:close/>
                </a:path>
              </a:pathLst>
            </a:custGeom>
            <a:solidFill>
              <a:srgbClr val="000000"/>
            </a:solidFill>
            <a:ln w="9525">
              <a:noFill/>
              <a:round/>
              <a:headEnd/>
              <a:tailEnd/>
            </a:ln>
          </p:spPr>
          <p:txBody>
            <a:bodyPr/>
            <a:lstStyle/>
            <a:p>
              <a:endParaRPr lang="en-US"/>
            </a:p>
          </p:txBody>
        </p:sp>
        <p:sp>
          <p:nvSpPr>
            <p:cNvPr id="4218" name="Freeform 1062"/>
            <p:cNvSpPr>
              <a:spLocks/>
            </p:cNvSpPr>
            <p:nvPr/>
          </p:nvSpPr>
          <p:spPr bwMode="auto">
            <a:xfrm>
              <a:off x="2787" y="2234"/>
              <a:ext cx="36" cy="33"/>
            </a:xfrm>
            <a:custGeom>
              <a:avLst/>
              <a:gdLst>
                <a:gd name="T0" fmla="*/ 12 w 36"/>
                <a:gd name="T1" fmla="*/ 10 h 33"/>
                <a:gd name="T2" fmla="*/ 15 w 36"/>
                <a:gd name="T3" fmla="*/ 8 h 33"/>
                <a:gd name="T4" fmla="*/ 18 w 36"/>
                <a:gd name="T5" fmla="*/ 6 h 33"/>
                <a:gd name="T6" fmla="*/ 22 w 36"/>
                <a:gd name="T7" fmla="*/ 5 h 33"/>
                <a:gd name="T8" fmla="*/ 25 w 36"/>
                <a:gd name="T9" fmla="*/ 4 h 33"/>
                <a:gd name="T10" fmla="*/ 28 w 36"/>
                <a:gd name="T11" fmla="*/ 4 h 33"/>
                <a:gd name="T12" fmla="*/ 31 w 36"/>
                <a:gd name="T13" fmla="*/ 4 h 33"/>
                <a:gd name="T14" fmla="*/ 34 w 36"/>
                <a:gd name="T15" fmla="*/ 6 h 33"/>
                <a:gd name="T16" fmla="*/ 36 w 36"/>
                <a:gd name="T17" fmla="*/ 7 h 33"/>
                <a:gd name="T18" fmla="*/ 36 w 36"/>
                <a:gd name="T19" fmla="*/ 6 h 33"/>
                <a:gd name="T20" fmla="*/ 35 w 36"/>
                <a:gd name="T21" fmla="*/ 6 h 33"/>
                <a:gd name="T22" fmla="*/ 35 w 36"/>
                <a:gd name="T23" fmla="*/ 5 h 33"/>
                <a:gd name="T24" fmla="*/ 34 w 36"/>
                <a:gd name="T25" fmla="*/ 4 h 33"/>
                <a:gd name="T26" fmla="*/ 32 w 36"/>
                <a:gd name="T27" fmla="*/ 2 h 33"/>
                <a:gd name="T28" fmla="*/ 30 w 36"/>
                <a:gd name="T29" fmla="*/ 1 h 33"/>
                <a:gd name="T30" fmla="*/ 26 w 36"/>
                <a:gd name="T31" fmla="*/ 0 h 33"/>
                <a:gd name="T32" fmla="*/ 23 w 36"/>
                <a:gd name="T33" fmla="*/ 0 h 33"/>
                <a:gd name="T34" fmla="*/ 19 w 36"/>
                <a:gd name="T35" fmla="*/ 0 h 33"/>
                <a:gd name="T36" fmla="*/ 15 w 36"/>
                <a:gd name="T37" fmla="*/ 1 h 33"/>
                <a:gd name="T38" fmla="*/ 12 w 36"/>
                <a:gd name="T39" fmla="*/ 3 h 33"/>
                <a:gd name="T40" fmla="*/ 8 w 36"/>
                <a:gd name="T41" fmla="*/ 5 h 33"/>
                <a:gd name="T42" fmla="*/ 5 w 36"/>
                <a:gd name="T43" fmla="*/ 8 h 33"/>
                <a:gd name="T44" fmla="*/ 3 w 36"/>
                <a:gd name="T45" fmla="*/ 11 h 33"/>
                <a:gd name="T46" fmla="*/ 1 w 36"/>
                <a:gd name="T47" fmla="*/ 14 h 33"/>
                <a:gd name="T48" fmla="*/ 0 w 36"/>
                <a:gd name="T49" fmla="*/ 18 h 33"/>
                <a:gd name="T50" fmla="*/ 0 w 36"/>
                <a:gd name="T51" fmla="*/ 22 h 33"/>
                <a:gd name="T52" fmla="*/ 0 w 36"/>
                <a:gd name="T53" fmla="*/ 25 h 33"/>
                <a:gd name="T54" fmla="*/ 1 w 36"/>
                <a:gd name="T55" fmla="*/ 28 h 33"/>
                <a:gd name="T56" fmla="*/ 3 w 36"/>
                <a:gd name="T57" fmla="*/ 31 h 33"/>
                <a:gd name="T58" fmla="*/ 3 w 36"/>
                <a:gd name="T59" fmla="*/ 31 h 33"/>
                <a:gd name="T60" fmla="*/ 4 w 36"/>
                <a:gd name="T61" fmla="*/ 32 h 33"/>
                <a:gd name="T62" fmla="*/ 5 w 36"/>
                <a:gd name="T63" fmla="*/ 33 h 33"/>
                <a:gd name="T64" fmla="*/ 5 w 36"/>
                <a:gd name="T65" fmla="*/ 33 h 33"/>
                <a:gd name="T66" fmla="*/ 3 w 36"/>
                <a:gd name="T67" fmla="*/ 27 h 33"/>
                <a:gd name="T68" fmla="*/ 5 w 36"/>
                <a:gd name="T69" fmla="*/ 21 h 33"/>
                <a:gd name="T70" fmla="*/ 7 w 36"/>
                <a:gd name="T71" fmla="*/ 15 h 33"/>
                <a:gd name="T72" fmla="*/ 12 w 36"/>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6"/>
                <a:gd name="T112" fmla="*/ 0 h 33"/>
                <a:gd name="T113" fmla="*/ 36 w 36"/>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6" h="33">
                  <a:moveTo>
                    <a:pt x="12" y="10"/>
                  </a:moveTo>
                  <a:lnTo>
                    <a:pt x="15" y="8"/>
                  </a:lnTo>
                  <a:lnTo>
                    <a:pt x="18" y="6"/>
                  </a:lnTo>
                  <a:lnTo>
                    <a:pt x="22" y="5"/>
                  </a:lnTo>
                  <a:lnTo>
                    <a:pt x="25" y="4"/>
                  </a:lnTo>
                  <a:lnTo>
                    <a:pt x="28" y="4"/>
                  </a:lnTo>
                  <a:lnTo>
                    <a:pt x="31" y="4"/>
                  </a:lnTo>
                  <a:lnTo>
                    <a:pt x="34" y="6"/>
                  </a:lnTo>
                  <a:lnTo>
                    <a:pt x="36" y="7"/>
                  </a:lnTo>
                  <a:lnTo>
                    <a:pt x="36" y="6"/>
                  </a:lnTo>
                  <a:lnTo>
                    <a:pt x="35" y="6"/>
                  </a:lnTo>
                  <a:lnTo>
                    <a:pt x="35" y="5"/>
                  </a:lnTo>
                  <a:lnTo>
                    <a:pt x="34" y="4"/>
                  </a:lnTo>
                  <a:lnTo>
                    <a:pt x="32" y="2"/>
                  </a:lnTo>
                  <a:lnTo>
                    <a:pt x="30" y="1"/>
                  </a:lnTo>
                  <a:lnTo>
                    <a:pt x="26" y="0"/>
                  </a:lnTo>
                  <a:lnTo>
                    <a:pt x="23" y="0"/>
                  </a:lnTo>
                  <a:lnTo>
                    <a:pt x="19" y="0"/>
                  </a:lnTo>
                  <a:lnTo>
                    <a:pt x="15" y="1"/>
                  </a:lnTo>
                  <a:lnTo>
                    <a:pt x="12" y="3"/>
                  </a:lnTo>
                  <a:lnTo>
                    <a:pt x="8" y="5"/>
                  </a:lnTo>
                  <a:lnTo>
                    <a:pt x="5" y="8"/>
                  </a:lnTo>
                  <a:lnTo>
                    <a:pt x="3" y="11"/>
                  </a:lnTo>
                  <a:lnTo>
                    <a:pt x="1" y="14"/>
                  </a:lnTo>
                  <a:lnTo>
                    <a:pt x="0" y="18"/>
                  </a:lnTo>
                  <a:lnTo>
                    <a:pt x="0" y="22"/>
                  </a:lnTo>
                  <a:lnTo>
                    <a:pt x="0" y="25"/>
                  </a:lnTo>
                  <a:lnTo>
                    <a:pt x="1" y="28"/>
                  </a:lnTo>
                  <a:lnTo>
                    <a:pt x="3" y="31"/>
                  </a:lnTo>
                  <a:lnTo>
                    <a:pt x="4" y="32"/>
                  </a:lnTo>
                  <a:lnTo>
                    <a:pt x="5" y="33"/>
                  </a:lnTo>
                  <a:lnTo>
                    <a:pt x="3" y="27"/>
                  </a:lnTo>
                  <a:lnTo>
                    <a:pt x="5" y="21"/>
                  </a:lnTo>
                  <a:lnTo>
                    <a:pt x="7" y="15"/>
                  </a:lnTo>
                  <a:lnTo>
                    <a:pt x="12" y="10"/>
                  </a:lnTo>
                  <a:close/>
                </a:path>
              </a:pathLst>
            </a:custGeom>
            <a:solidFill>
              <a:srgbClr val="000000"/>
            </a:solidFill>
            <a:ln w="9525">
              <a:noFill/>
              <a:round/>
              <a:headEnd/>
              <a:tailEnd/>
            </a:ln>
          </p:spPr>
          <p:txBody>
            <a:bodyPr/>
            <a:lstStyle/>
            <a:p>
              <a:endParaRPr lang="en-US"/>
            </a:p>
          </p:txBody>
        </p:sp>
        <p:sp>
          <p:nvSpPr>
            <p:cNvPr id="4219" name="Freeform 1063"/>
            <p:cNvSpPr>
              <a:spLocks/>
            </p:cNvSpPr>
            <p:nvPr/>
          </p:nvSpPr>
          <p:spPr bwMode="auto">
            <a:xfrm>
              <a:off x="2796" y="2245"/>
              <a:ext cx="37" cy="33"/>
            </a:xfrm>
            <a:custGeom>
              <a:avLst/>
              <a:gdLst>
                <a:gd name="T0" fmla="*/ 13 w 37"/>
                <a:gd name="T1" fmla="*/ 10 h 33"/>
                <a:gd name="T2" fmla="*/ 16 w 37"/>
                <a:gd name="T3" fmla="*/ 8 h 33"/>
                <a:gd name="T4" fmla="*/ 19 w 37"/>
                <a:gd name="T5" fmla="*/ 6 h 33"/>
                <a:gd name="T6" fmla="*/ 22 w 37"/>
                <a:gd name="T7" fmla="*/ 5 h 33"/>
                <a:gd name="T8" fmla="*/ 26 w 37"/>
                <a:gd name="T9" fmla="*/ 5 h 33"/>
                <a:gd name="T10" fmla="*/ 29 w 37"/>
                <a:gd name="T11" fmla="*/ 4 h 33"/>
                <a:gd name="T12" fmla="*/ 31 w 37"/>
                <a:gd name="T13" fmla="*/ 5 h 33"/>
                <a:gd name="T14" fmla="*/ 35 w 37"/>
                <a:gd name="T15" fmla="*/ 6 h 33"/>
                <a:gd name="T16" fmla="*/ 37 w 37"/>
                <a:gd name="T17" fmla="*/ 8 h 33"/>
                <a:gd name="T18" fmla="*/ 36 w 37"/>
                <a:gd name="T19" fmla="*/ 7 h 33"/>
                <a:gd name="T20" fmla="*/ 36 w 37"/>
                <a:gd name="T21" fmla="*/ 6 h 33"/>
                <a:gd name="T22" fmla="*/ 35 w 37"/>
                <a:gd name="T23" fmla="*/ 5 h 33"/>
                <a:gd name="T24" fmla="*/ 35 w 37"/>
                <a:gd name="T25" fmla="*/ 5 h 33"/>
                <a:gd name="T26" fmla="*/ 33 w 37"/>
                <a:gd name="T27" fmla="*/ 3 h 33"/>
                <a:gd name="T28" fmla="*/ 30 w 37"/>
                <a:gd name="T29" fmla="*/ 1 h 33"/>
                <a:gd name="T30" fmla="*/ 27 w 37"/>
                <a:gd name="T31" fmla="*/ 0 h 33"/>
                <a:gd name="T32" fmla="*/ 23 w 37"/>
                <a:gd name="T33" fmla="*/ 0 h 33"/>
                <a:gd name="T34" fmla="*/ 20 w 37"/>
                <a:gd name="T35" fmla="*/ 0 h 33"/>
                <a:gd name="T36" fmla="*/ 16 w 37"/>
                <a:gd name="T37" fmla="*/ 2 h 33"/>
                <a:gd name="T38" fmla="*/ 12 w 37"/>
                <a:gd name="T39" fmla="*/ 3 h 33"/>
                <a:gd name="T40" fmla="*/ 9 w 37"/>
                <a:gd name="T41" fmla="*/ 5 h 33"/>
                <a:gd name="T42" fmla="*/ 6 w 37"/>
                <a:gd name="T43" fmla="*/ 8 h 33"/>
                <a:gd name="T44" fmla="*/ 4 w 37"/>
                <a:gd name="T45" fmla="*/ 12 h 33"/>
                <a:gd name="T46" fmla="*/ 1 w 37"/>
                <a:gd name="T47" fmla="*/ 15 h 33"/>
                <a:gd name="T48" fmla="*/ 0 w 37"/>
                <a:gd name="T49" fmla="*/ 18 h 33"/>
                <a:gd name="T50" fmla="*/ 0 w 37"/>
                <a:gd name="T51" fmla="*/ 22 h 33"/>
                <a:gd name="T52" fmla="*/ 0 w 37"/>
                <a:gd name="T53" fmla="*/ 25 h 33"/>
                <a:gd name="T54" fmla="*/ 1 w 37"/>
                <a:gd name="T55" fmla="*/ 28 h 33"/>
                <a:gd name="T56" fmla="*/ 3 w 37"/>
                <a:gd name="T57" fmla="*/ 31 h 33"/>
                <a:gd name="T58" fmla="*/ 4 w 37"/>
                <a:gd name="T59" fmla="*/ 31 h 33"/>
                <a:gd name="T60" fmla="*/ 4 w 37"/>
                <a:gd name="T61" fmla="*/ 32 h 33"/>
                <a:gd name="T62" fmla="*/ 5 w 37"/>
                <a:gd name="T63" fmla="*/ 32 h 33"/>
                <a:gd name="T64" fmla="*/ 6 w 37"/>
                <a:gd name="T65" fmla="*/ 33 h 33"/>
                <a:gd name="T66" fmla="*/ 4 w 37"/>
                <a:gd name="T67" fmla="*/ 27 h 33"/>
                <a:gd name="T68" fmla="*/ 5 w 37"/>
                <a:gd name="T69" fmla="*/ 21 h 33"/>
                <a:gd name="T70" fmla="*/ 8 w 37"/>
                <a:gd name="T71" fmla="*/ 15 h 33"/>
                <a:gd name="T72" fmla="*/ 13 w 37"/>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3"/>
                <a:gd name="T113" fmla="*/ 37 w 37"/>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3">
                  <a:moveTo>
                    <a:pt x="13" y="10"/>
                  </a:moveTo>
                  <a:lnTo>
                    <a:pt x="16" y="8"/>
                  </a:lnTo>
                  <a:lnTo>
                    <a:pt x="19" y="6"/>
                  </a:lnTo>
                  <a:lnTo>
                    <a:pt x="22" y="5"/>
                  </a:lnTo>
                  <a:lnTo>
                    <a:pt x="26" y="5"/>
                  </a:lnTo>
                  <a:lnTo>
                    <a:pt x="29" y="4"/>
                  </a:lnTo>
                  <a:lnTo>
                    <a:pt x="31" y="5"/>
                  </a:lnTo>
                  <a:lnTo>
                    <a:pt x="35" y="6"/>
                  </a:lnTo>
                  <a:lnTo>
                    <a:pt x="37" y="8"/>
                  </a:lnTo>
                  <a:lnTo>
                    <a:pt x="36" y="7"/>
                  </a:lnTo>
                  <a:lnTo>
                    <a:pt x="36" y="6"/>
                  </a:lnTo>
                  <a:lnTo>
                    <a:pt x="35" y="5"/>
                  </a:lnTo>
                  <a:lnTo>
                    <a:pt x="33" y="3"/>
                  </a:lnTo>
                  <a:lnTo>
                    <a:pt x="30" y="1"/>
                  </a:lnTo>
                  <a:lnTo>
                    <a:pt x="27" y="0"/>
                  </a:lnTo>
                  <a:lnTo>
                    <a:pt x="23" y="0"/>
                  </a:lnTo>
                  <a:lnTo>
                    <a:pt x="20" y="0"/>
                  </a:lnTo>
                  <a:lnTo>
                    <a:pt x="16" y="2"/>
                  </a:lnTo>
                  <a:lnTo>
                    <a:pt x="12" y="3"/>
                  </a:lnTo>
                  <a:lnTo>
                    <a:pt x="9" y="5"/>
                  </a:lnTo>
                  <a:lnTo>
                    <a:pt x="6" y="8"/>
                  </a:lnTo>
                  <a:lnTo>
                    <a:pt x="4" y="12"/>
                  </a:lnTo>
                  <a:lnTo>
                    <a:pt x="1" y="15"/>
                  </a:lnTo>
                  <a:lnTo>
                    <a:pt x="0" y="18"/>
                  </a:lnTo>
                  <a:lnTo>
                    <a:pt x="0" y="22"/>
                  </a:lnTo>
                  <a:lnTo>
                    <a:pt x="0" y="25"/>
                  </a:lnTo>
                  <a:lnTo>
                    <a:pt x="1" y="28"/>
                  </a:lnTo>
                  <a:lnTo>
                    <a:pt x="3" y="31"/>
                  </a:lnTo>
                  <a:lnTo>
                    <a:pt x="4" y="31"/>
                  </a:lnTo>
                  <a:lnTo>
                    <a:pt x="4" y="32"/>
                  </a:lnTo>
                  <a:lnTo>
                    <a:pt x="5" y="32"/>
                  </a:lnTo>
                  <a:lnTo>
                    <a:pt x="6" y="33"/>
                  </a:lnTo>
                  <a:lnTo>
                    <a:pt x="4" y="27"/>
                  </a:lnTo>
                  <a:lnTo>
                    <a:pt x="5" y="21"/>
                  </a:lnTo>
                  <a:lnTo>
                    <a:pt x="8" y="15"/>
                  </a:lnTo>
                  <a:lnTo>
                    <a:pt x="13" y="10"/>
                  </a:lnTo>
                  <a:close/>
                </a:path>
              </a:pathLst>
            </a:custGeom>
            <a:solidFill>
              <a:srgbClr val="000000"/>
            </a:solidFill>
            <a:ln w="9525">
              <a:noFill/>
              <a:round/>
              <a:headEnd/>
              <a:tailEnd/>
            </a:ln>
          </p:spPr>
          <p:txBody>
            <a:bodyPr/>
            <a:lstStyle/>
            <a:p>
              <a:endParaRPr lang="en-US"/>
            </a:p>
          </p:txBody>
        </p:sp>
        <p:sp>
          <p:nvSpPr>
            <p:cNvPr id="4220" name="Freeform 1064"/>
            <p:cNvSpPr>
              <a:spLocks/>
            </p:cNvSpPr>
            <p:nvPr/>
          </p:nvSpPr>
          <p:spPr bwMode="auto">
            <a:xfrm>
              <a:off x="2805" y="2256"/>
              <a:ext cx="37" cy="33"/>
            </a:xfrm>
            <a:custGeom>
              <a:avLst/>
              <a:gdLst>
                <a:gd name="T0" fmla="*/ 13 w 37"/>
                <a:gd name="T1" fmla="*/ 11 h 33"/>
                <a:gd name="T2" fmla="*/ 16 w 37"/>
                <a:gd name="T3" fmla="*/ 8 h 33"/>
                <a:gd name="T4" fmla="*/ 19 w 37"/>
                <a:gd name="T5" fmla="*/ 7 h 33"/>
                <a:gd name="T6" fmla="*/ 22 w 37"/>
                <a:gd name="T7" fmla="*/ 6 h 33"/>
                <a:gd name="T8" fmla="*/ 26 w 37"/>
                <a:gd name="T9" fmla="*/ 5 h 33"/>
                <a:gd name="T10" fmla="*/ 29 w 37"/>
                <a:gd name="T11" fmla="*/ 5 h 33"/>
                <a:gd name="T12" fmla="*/ 32 w 37"/>
                <a:gd name="T13" fmla="*/ 5 h 33"/>
                <a:gd name="T14" fmla="*/ 35 w 37"/>
                <a:gd name="T15" fmla="*/ 6 h 33"/>
                <a:gd name="T16" fmla="*/ 37 w 37"/>
                <a:gd name="T17" fmla="*/ 8 h 33"/>
                <a:gd name="T18" fmla="*/ 37 w 37"/>
                <a:gd name="T19" fmla="*/ 7 h 33"/>
                <a:gd name="T20" fmla="*/ 37 w 37"/>
                <a:gd name="T21" fmla="*/ 6 h 33"/>
                <a:gd name="T22" fmla="*/ 36 w 37"/>
                <a:gd name="T23" fmla="*/ 6 h 33"/>
                <a:gd name="T24" fmla="*/ 36 w 37"/>
                <a:gd name="T25" fmla="*/ 5 h 33"/>
                <a:gd name="T26" fmla="*/ 33 w 37"/>
                <a:gd name="T27" fmla="*/ 3 h 33"/>
                <a:gd name="T28" fmla="*/ 30 w 37"/>
                <a:gd name="T29" fmla="*/ 2 h 33"/>
                <a:gd name="T30" fmla="*/ 27 w 37"/>
                <a:gd name="T31" fmla="*/ 0 h 33"/>
                <a:gd name="T32" fmla="*/ 24 w 37"/>
                <a:gd name="T33" fmla="*/ 0 h 33"/>
                <a:gd name="T34" fmla="*/ 20 w 37"/>
                <a:gd name="T35" fmla="*/ 1 h 33"/>
                <a:gd name="T36" fmla="*/ 16 w 37"/>
                <a:gd name="T37" fmla="*/ 2 h 33"/>
                <a:gd name="T38" fmla="*/ 12 w 37"/>
                <a:gd name="T39" fmla="*/ 3 h 33"/>
                <a:gd name="T40" fmla="*/ 9 w 37"/>
                <a:gd name="T41" fmla="*/ 6 h 33"/>
                <a:gd name="T42" fmla="*/ 6 w 37"/>
                <a:gd name="T43" fmla="*/ 9 h 33"/>
                <a:gd name="T44" fmla="*/ 3 w 37"/>
                <a:gd name="T45" fmla="*/ 12 h 33"/>
                <a:gd name="T46" fmla="*/ 1 w 37"/>
                <a:gd name="T47" fmla="*/ 15 h 33"/>
                <a:gd name="T48" fmla="*/ 0 w 37"/>
                <a:gd name="T49" fmla="*/ 19 h 33"/>
                <a:gd name="T50" fmla="*/ 0 w 37"/>
                <a:gd name="T51" fmla="*/ 22 h 33"/>
                <a:gd name="T52" fmla="*/ 0 w 37"/>
                <a:gd name="T53" fmla="*/ 26 h 33"/>
                <a:gd name="T54" fmla="*/ 1 w 37"/>
                <a:gd name="T55" fmla="*/ 29 h 33"/>
                <a:gd name="T56" fmla="*/ 2 w 37"/>
                <a:gd name="T57" fmla="*/ 31 h 33"/>
                <a:gd name="T58" fmla="*/ 3 w 37"/>
                <a:gd name="T59" fmla="*/ 32 h 33"/>
                <a:gd name="T60" fmla="*/ 4 w 37"/>
                <a:gd name="T61" fmla="*/ 33 h 33"/>
                <a:gd name="T62" fmla="*/ 5 w 37"/>
                <a:gd name="T63" fmla="*/ 33 h 33"/>
                <a:gd name="T64" fmla="*/ 5 w 37"/>
                <a:gd name="T65" fmla="*/ 33 h 33"/>
                <a:gd name="T66" fmla="*/ 3 w 37"/>
                <a:gd name="T67" fmla="*/ 28 h 33"/>
                <a:gd name="T68" fmla="*/ 5 w 37"/>
                <a:gd name="T69" fmla="*/ 22 h 33"/>
                <a:gd name="T70" fmla="*/ 8 w 37"/>
                <a:gd name="T71" fmla="*/ 16 h 33"/>
                <a:gd name="T72" fmla="*/ 13 w 37"/>
                <a:gd name="T73" fmla="*/ 11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3"/>
                <a:gd name="T113" fmla="*/ 37 w 37"/>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3">
                  <a:moveTo>
                    <a:pt x="13" y="11"/>
                  </a:moveTo>
                  <a:lnTo>
                    <a:pt x="16" y="8"/>
                  </a:lnTo>
                  <a:lnTo>
                    <a:pt x="19" y="7"/>
                  </a:lnTo>
                  <a:lnTo>
                    <a:pt x="22" y="6"/>
                  </a:lnTo>
                  <a:lnTo>
                    <a:pt x="26" y="5"/>
                  </a:lnTo>
                  <a:lnTo>
                    <a:pt x="29" y="5"/>
                  </a:lnTo>
                  <a:lnTo>
                    <a:pt x="32" y="5"/>
                  </a:lnTo>
                  <a:lnTo>
                    <a:pt x="35" y="6"/>
                  </a:lnTo>
                  <a:lnTo>
                    <a:pt x="37" y="8"/>
                  </a:lnTo>
                  <a:lnTo>
                    <a:pt x="37" y="7"/>
                  </a:lnTo>
                  <a:lnTo>
                    <a:pt x="37" y="6"/>
                  </a:lnTo>
                  <a:lnTo>
                    <a:pt x="36" y="6"/>
                  </a:lnTo>
                  <a:lnTo>
                    <a:pt x="36" y="5"/>
                  </a:lnTo>
                  <a:lnTo>
                    <a:pt x="33" y="3"/>
                  </a:lnTo>
                  <a:lnTo>
                    <a:pt x="30" y="2"/>
                  </a:lnTo>
                  <a:lnTo>
                    <a:pt x="27" y="0"/>
                  </a:lnTo>
                  <a:lnTo>
                    <a:pt x="24" y="0"/>
                  </a:lnTo>
                  <a:lnTo>
                    <a:pt x="20" y="1"/>
                  </a:lnTo>
                  <a:lnTo>
                    <a:pt x="16" y="2"/>
                  </a:lnTo>
                  <a:lnTo>
                    <a:pt x="12" y="3"/>
                  </a:lnTo>
                  <a:lnTo>
                    <a:pt x="9" y="6"/>
                  </a:lnTo>
                  <a:lnTo>
                    <a:pt x="6" y="9"/>
                  </a:lnTo>
                  <a:lnTo>
                    <a:pt x="3" y="12"/>
                  </a:lnTo>
                  <a:lnTo>
                    <a:pt x="1" y="15"/>
                  </a:lnTo>
                  <a:lnTo>
                    <a:pt x="0" y="19"/>
                  </a:lnTo>
                  <a:lnTo>
                    <a:pt x="0" y="22"/>
                  </a:lnTo>
                  <a:lnTo>
                    <a:pt x="0" y="26"/>
                  </a:lnTo>
                  <a:lnTo>
                    <a:pt x="1" y="29"/>
                  </a:lnTo>
                  <a:lnTo>
                    <a:pt x="2" y="31"/>
                  </a:lnTo>
                  <a:lnTo>
                    <a:pt x="3" y="32"/>
                  </a:lnTo>
                  <a:lnTo>
                    <a:pt x="4" y="33"/>
                  </a:lnTo>
                  <a:lnTo>
                    <a:pt x="5" y="33"/>
                  </a:lnTo>
                  <a:lnTo>
                    <a:pt x="3" y="28"/>
                  </a:lnTo>
                  <a:lnTo>
                    <a:pt x="5" y="22"/>
                  </a:lnTo>
                  <a:lnTo>
                    <a:pt x="8" y="16"/>
                  </a:lnTo>
                  <a:lnTo>
                    <a:pt x="13" y="11"/>
                  </a:lnTo>
                  <a:close/>
                </a:path>
              </a:pathLst>
            </a:custGeom>
            <a:solidFill>
              <a:srgbClr val="000000"/>
            </a:solidFill>
            <a:ln w="9525">
              <a:noFill/>
              <a:round/>
              <a:headEnd/>
              <a:tailEnd/>
            </a:ln>
          </p:spPr>
          <p:txBody>
            <a:bodyPr/>
            <a:lstStyle/>
            <a:p>
              <a:endParaRPr lang="en-US"/>
            </a:p>
          </p:txBody>
        </p:sp>
        <p:sp>
          <p:nvSpPr>
            <p:cNvPr id="4221" name="Freeform 1065"/>
            <p:cNvSpPr>
              <a:spLocks/>
            </p:cNvSpPr>
            <p:nvPr/>
          </p:nvSpPr>
          <p:spPr bwMode="auto">
            <a:xfrm>
              <a:off x="2814" y="2268"/>
              <a:ext cx="38" cy="33"/>
            </a:xfrm>
            <a:custGeom>
              <a:avLst/>
              <a:gdLst>
                <a:gd name="T0" fmla="*/ 13 w 38"/>
                <a:gd name="T1" fmla="*/ 10 h 33"/>
                <a:gd name="T2" fmla="*/ 16 w 38"/>
                <a:gd name="T3" fmla="*/ 8 h 33"/>
                <a:gd name="T4" fmla="*/ 19 w 38"/>
                <a:gd name="T5" fmla="*/ 6 h 33"/>
                <a:gd name="T6" fmla="*/ 23 w 38"/>
                <a:gd name="T7" fmla="*/ 5 h 33"/>
                <a:gd name="T8" fmla="*/ 26 w 38"/>
                <a:gd name="T9" fmla="*/ 4 h 33"/>
                <a:gd name="T10" fmla="*/ 29 w 38"/>
                <a:gd name="T11" fmla="*/ 4 h 33"/>
                <a:gd name="T12" fmla="*/ 32 w 38"/>
                <a:gd name="T13" fmla="*/ 5 h 33"/>
                <a:gd name="T14" fmla="*/ 35 w 38"/>
                <a:gd name="T15" fmla="*/ 6 h 33"/>
                <a:gd name="T16" fmla="*/ 38 w 38"/>
                <a:gd name="T17" fmla="*/ 7 h 33"/>
                <a:gd name="T18" fmla="*/ 37 w 38"/>
                <a:gd name="T19" fmla="*/ 7 h 33"/>
                <a:gd name="T20" fmla="*/ 37 w 38"/>
                <a:gd name="T21" fmla="*/ 6 h 33"/>
                <a:gd name="T22" fmla="*/ 36 w 38"/>
                <a:gd name="T23" fmla="*/ 5 h 33"/>
                <a:gd name="T24" fmla="*/ 36 w 38"/>
                <a:gd name="T25" fmla="*/ 4 h 33"/>
                <a:gd name="T26" fmla="*/ 34 w 38"/>
                <a:gd name="T27" fmla="*/ 2 h 33"/>
                <a:gd name="T28" fmla="*/ 31 w 38"/>
                <a:gd name="T29" fmla="*/ 1 h 33"/>
                <a:gd name="T30" fmla="*/ 28 w 38"/>
                <a:gd name="T31" fmla="*/ 0 h 33"/>
                <a:gd name="T32" fmla="*/ 24 w 38"/>
                <a:gd name="T33" fmla="*/ 0 h 33"/>
                <a:gd name="T34" fmla="*/ 20 w 38"/>
                <a:gd name="T35" fmla="*/ 0 h 33"/>
                <a:gd name="T36" fmla="*/ 16 w 38"/>
                <a:gd name="T37" fmla="*/ 1 h 33"/>
                <a:gd name="T38" fmla="*/ 13 w 38"/>
                <a:gd name="T39" fmla="*/ 3 h 33"/>
                <a:gd name="T40" fmla="*/ 9 w 38"/>
                <a:gd name="T41" fmla="*/ 5 h 33"/>
                <a:gd name="T42" fmla="*/ 6 w 38"/>
                <a:gd name="T43" fmla="*/ 8 h 33"/>
                <a:gd name="T44" fmla="*/ 3 w 38"/>
                <a:gd name="T45" fmla="*/ 11 h 33"/>
                <a:gd name="T46" fmla="*/ 1 w 38"/>
                <a:gd name="T47" fmla="*/ 15 h 33"/>
                <a:gd name="T48" fmla="*/ 0 w 38"/>
                <a:gd name="T49" fmla="*/ 18 h 33"/>
                <a:gd name="T50" fmla="*/ 0 w 38"/>
                <a:gd name="T51" fmla="*/ 21 h 33"/>
                <a:gd name="T52" fmla="*/ 0 w 38"/>
                <a:gd name="T53" fmla="*/ 25 h 33"/>
                <a:gd name="T54" fmla="*/ 1 w 38"/>
                <a:gd name="T55" fmla="*/ 28 h 33"/>
                <a:gd name="T56" fmla="*/ 3 w 38"/>
                <a:gd name="T57" fmla="*/ 31 h 33"/>
                <a:gd name="T58" fmla="*/ 4 w 38"/>
                <a:gd name="T59" fmla="*/ 31 h 33"/>
                <a:gd name="T60" fmla="*/ 4 w 38"/>
                <a:gd name="T61" fmla="*/ 32 h 33"/>
                <a:gd name="T62" fmla="*/ 5 w 38"/>
                <a:gd name="T63" fmla="*/ 32 h 33"/>
                <a:gd name="T64" fmla="*/ 5 w 38"/>
                <a:gd name="T65" fmla="*/ 33 h 33"/>
                <a:gd name="T66" fmla="*/ 4 w 38"/>
                <a:gd name="T67" fmla="*/ 27 h 33"/>
                <a:gd name="T68" fmla="*/ 5 w 38"/>
                <a:gd name="T69" fmla="*/ 21 h 33"/>
                <a:gd name="T70" fmla="*/ 8 w 38"/>
                <a:gd name="T71" fmla="*/ 15 h 33"/>
                <a:gd name="T72" fmla="*/ 13 w 38"/>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
                <a:gd name="T112" fmla="*/ 0 h 33"/>
                <a:gd name="T113" fmla="*/ 38 w 38"/>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 h="33">
                  <a:moveTo>
                    <a:pt x="13" y="10"/>
                  </a:moveTo>
                  <a:lnTo>
                    <a:pt x="16" y="8"/>
                  </a:lnTo>
                  <a:lnTo>
                    <a:pt x="19" y="6"/>
                  </a:lnTo>
                  <a:lnTo>
                    <a:pt x="23" y="5"/>
                  </a:lnTo>
                  <a:lnTo>
                    <a:pt x="26" y="4"/>
                  </a:lnTo>
                  <a:lnTo>
                    <a:pt x="29" y="4"/>
                  </a:lnTo>
                  <a:lnTo>
                    <a:pt x="32" y="5"/>
                  </a:lnTo>
                  <a:lnTo>
                    <a:pt x="35" y="6"/>
                  </a:lnTo>
                  <a:lnTo>
                    <a:pt x="38" y="7"/>
                  </a:lnTo>
                  <a:lnTo>
                    <a:pt x="37" y="7"/>
                  </a:lnTo>
                  <a:lnTo>
                    <a:pt x="37" y="6"/>
                  </a:lnTo>
                  <a:lnTo>
                    <a:pt x="36" y="5"/>
                  </a:lnTo>
                  <a:lnTo>
                    <a:pt x="36" y="4"/>
                  </a:lnTo>
                  <a:lnTo>
                    <a:pt x="34" y="2"/>
                  </a:lnTo>
                  <a:lnTo>
                    <a:pt x="31" y="1"/>
                  </a:lnTo>
                  <a:lnTo>
                    <a:pt x="28" y="0"/>
                  </a:lnTo>
                  <a:lnTo>
                    <a:pt x="24" y="0"/>
                  </a:lnTo>
                  <a:lnTo>
                    <a:pt x="20" y="0"/>
                  </a:lnTo>
                  <a:lnTo>
                    <a:pt x="16" y="1"/>
                  </a:lnTo>
                  <a:lnTo>
                    <a:pt x="13" y="3"/>
                  </a:lnTo>
                  <a:lnTo>
                    <a:pt x="9" y="5"/>
                  </a:lnTo>
                  <a:lnTo>
                    <a:pt x="6" y="8"/>
                  </a:lnTo>
                  <a:lnTo>
                    <a:pt x="3" y="11"/>
                  </a:lnTo>
                  <a:lnTo>
                    <a:pt x="1" y="15"/>
                  </a:lnTo>
                  <a:lnTo>
                    <a:pt x="0" y="18"/>
                  </a:lnTo>
                  <a:lnTo>
                    <a:pt x="0" y="21"/>
                  </a:lnTo>
                  <a:lnTo>
                    <a:pt x="0" y="25"/>
                  </a:lnTo>
                  <a:lnTo>
                    <a:pt x="1" y="28"/>
                  </a:lnTo>
                  <a:lnTo>
                    <a:pt x="3" y="31"/>
                  </a:lnTo>
                  <a:lnTo>
                    <a:pt x="4" y="31"/>
                  </a:lnTo>
                  <a:lnTo>
                    <a:pt x="4" y="32"/>
                  </a:lnTo>
                  <a:lnTo>
                    <a:pt x="5" y="32"/>
                  </a:lnTo>
                  <a:lnTo>
                    <a:pt x="5" y="33"/>
                  </a:lnTo>
                  <a:lnTo>
                    <a:pt x="4" y="27"/>
                  </a:lnTo>
                  <a:lnTo>
                    <a:pt x="5" y="21"/>
                  </a:lnTo>
                  <a:lnTo>
                    <a:pt x="8" y="15"/>
                  </a:lnTo>
                  <a:lnTo>
                    <a:pt x="13" y="10"/>
                  </a:lnTo>
                  <a:close/>
                </a:path>
              </a:pathLst>
            </a:custGeom>
            <a:solidFill>
              <a:srgbClr val="000000"/>
            </a:solidFill>
            <a:ln w="9525">
              <a:noFill/>
              <a:round/>
              <a:headEnd/>
              <a:tailEnd/>
            </a:ln>
          </p:spPr>
          <p:txBody>
            <a:bodyPr/>
            <a:lstStyle/>
            <a:p>
              <a:endParaRPr lang="en-US"/>
            </a:p>
          </p:txBody>
        </p:sp>
        <p:sp>
          <p:nvSpPr>
            <p:cNvPr id="4222" name="Freeform 1066"/>
            <p:cNvSpPr>
              <a:spLocks/>
            </p:cNvSpPr>
            <p:nvPr/>
          </p:nvSpPr>
          <p:spPr bwMode="auto">
            <a:xfrm>
              <a:off x="2823" y="2279"/>
              <a:ext cx="37" cy="32"/>
            </a:xfrm>
            <a:custGeom>
              <a:avLst/>
              <a:gdLst>
                <a:gd name="T0" fmla="*/ 14 w 37"/>
                <a:gd name="T1" fmla="*/ 10 h 32"/>
                <a:gd name="T2" fmla="*/ 16 w 37"/>
                <a:gd name="T3" fmla="*/ 8 h 32"/>
                <a:gd name="T4" fmla="*/ 19 w 37"/>
                <a:gd name="T5" fmla="*/ 6 h 32"/>
                <a:gd name="T6" fmla="*/ 23 w 37"/>
                <a:gd name="T7" fmla="*/ 5 h 32"/>
                <a:gd name="T8" fmla="*/ 26 w 37"/>
                <a:gd name="T9" fmla="*/ 4 h 32"/>
                <a:gd name="T10" fmla="*/ 29 w 37"/>
                <a:gd name="T11" fmla="*/ 4 h 32"/>
                <a:gd name="T12" fmla="*/ 32 w 37"/>
                <a:gd name="T13" fmla="*/ 5 h 32"/>
                <a:gd name="T14" fmla="*/ 35 w 37"/>
                <a:gd name="T15" fmla="*/ 6 h 32"/>
                <a:gd name="T16" fmla="*/ 37 w 37"/>
                <a:gd name="T17" fmla="*/ 7 h 32"/>
                <a:gd name="T18" fmla="*/ 37 w 37"/>
                <a:gd name="T19" fmla="*/ 6 h 32"/>
                <a:gd name="T20" fmla="*/ 36 w 37"/>
                <a:gd name="T21" fmla="*/ 6 h 32"/>
                <a:gd name="T22" fmla="*/ 36 w 37"/>
                <a:gd name="T23" fmla="*/ 5 h 32"/>
                <a:gd name="T24" fmla="*/ 36 w 37"/>
                <a:gd name="T25" fmla="*/ 5 h 32"/>
                <a:gd name="T26" fmla="*/ 34 w 37"/>
                <a:gd name="T27" fmla="*/ 3 h 32"/>
                <a:gd name="T28" fmla="*/ 30 w 37"/>
                <a:gd name="T29" fmla="*/ 1 h 32"/>
                <a:gd name="T30" fmla="*/ 27 w 37"/>
                <a:gd name="T31" fmla="*/ 0 h 32"/>
                <a:gd name="T32" fmla="*/ 24 w 37"/>
                <a:gd name="T33" fmla="*/ 0 h 32"/>
                <a:gd name="T34" fmla="*/ 20 w 37"/>
                <a:gd name="T35" fmla="*/ 0 h 32"/>
                <a:gd name="T36" fmla="*/ 16 w 37"/>
                <a:gd name="T37" fmla="*/ 1 h 32"/>
                <a:gd name="T38" fmla="*/ 13 w 37"/>
                <a:gd name="T39" fmla="*/ 3 h 32"/>
                <a:gd name="T40" fmla="*/ 9 w 37"/>
                <a:gd name="T41" fmla="*/ 5 h 32"/>
                <a:gd name="T42" fmla="*/ 6 w 37"/>
                <a:gd name="T43" fmla="*/ 8 h 32"/>
                <a:gd name="T44" fmla="*/ 4 w 37"/>
                <a:gd name="T45" fmla="*/ 11 h 32"/>
                <a:gd name="T46" fmla="*/ 2 w 37"/>
                <a:gd name="T47" fmla="*/ 14 h 32"/>
                <a:gd name="T48" fmla="*/ 1 w 37"/>
                <a:gd name="T49" fmla="*/ 18 h 32"/>
                <a:gd name="T50" fmla="*/ 0 w 37"/>
                <a:gd name="T51" fmla="*/ 21 h 32"/>
                <a:gd name="T52" fmla="*/ 1 w 37"/>
                <a:gd name="T53" fmla="*/ 24 h 32"/>
                <a:gd name="T54" fmla="*/ 2 w 37"/>
                <a:gd name="T55" fmla="*/ 28 h 32"/>
                <a:gd name="T56" fmla="*/ 4 w 37"/>
                <a:gd name="T57" fmla="*/ 30 h 32"/>
                <a:gd name="T58" fmla="*/ 4 w 37"/>
                <a:gd name="T59" fmla="*/ 31 h 32"/>
                <a:gd name="T60" fmla="*/ 5 w 37"/>
                <a:gd name="T61" fmla="*/ 31 h 32"/>
                <a:gd name="T62" fmla="*/ 5 w 37"/>
                <a:gd name="T63" fmla="*/ 32 h 32"/>
                <a:gd name="T64" fmla="*/ 6 w 37"/>
                <a:gd name="T65" fmla="*/ 32 h 32"/>
                <a:gd name="T66" fmla="*/ 4 w 37"/>
                <a:gd name="T67" fmla="*/ 27 h 32"/>
                <a:gd name="T68" fmla="*/ 5 w 37"/>
                <a:gd name="T69" fmla="*/ 21 h 32"/>
                <a:gd name="T70" fmla="*/ 8 w 37"/>
                <a:gd name="T71" fmla="*/ 15 h 32"/>
                <a:gd name="T72" fmla="*/ 14 w 37"/>
                <a:gd name="T73" fmla="*/ 10 h 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2"/>
                <a:gd name="T113" fmla="*/ 37 w 37"/>
                <a:gd name="T114" fmla="*/ 32 h 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2">
                  <a:moveTo>
                    <a:pt x="14" y="10"/>
                  </a:moveTo>
                  <a:lnTo>
                    <a:pt x="16" y="8"/>
                  </a:lnTo>
                  <a:lnTo>
                    <a:pt x="19" y="6"/>
                  </a:lnTo>
                  <a:lnTo>
                    <a:pt x="23" y="5"/>
                  </a:lnTo>
                  <a:lnTo>
                    <a:pt x="26" y="4"/>
                  </a:lnTo>
                  <a:lnTo>
                    <a:pt x="29" y="4"/>
                  </a:lnTo>
                  <a:lnTo>
                    <a:pt x="32" y="5"/>
                  </a:lnTo>
                  <a:lnTo>
                    <a:pt x="35" y="6"/>
                  </a:lnTo>
                  <a:lnTo>
                    <a:pt x="37" y="7"/>
                  </a:lnTo>
                  <a:lnTo>
                    <a:pt x="37" y="6"/>
                  </a:lnTo>
                  <a:lnTo>
                    <a:pt x="36" y="6"/>
                  </a:lnTo>
                  <a:lnTo>
                    <a:pt x="36" y="5"/>
                  </a:lnTo>
                  <a:lnTo>
                    <a:pt x="34" y="3"/>
                  </a:lnTo>
                  <a:lnTo>
                    <a:pt x="30" y="1"/>
                  </a:lnTo>
                  <a:lnTo>
                    <a:pt x="27" y="0"/>
                  </a:lnTo>
                  <a:lnTo>
                    <a:pt x="24" y="0"/>
                  </a:lnTo>
                  <a:lnTo>
                    <a:pt x="20" y="0"/>
                  </a:lnTo>
                  <a:lnTo>
                    <a:pt x="16" y="1"/>
                  </a:lnTo>
                  <a:lnTo>
                    <a:pt x="13" y="3"/>
                  </a:lnTo>
                  <a:lnTo>
                    <a:pt x="9" y="5"/>
                  </a:lnTo>
                  <a:lnTo>
                    <a:pt x="6" y="8"/>
                  </a:lnTo>
                  <a:lnTo>
                    <a:pt x="4" y="11"/>
                  </a:lnTo>
                  <a:lnTo>
                    <a:pt x="2" y="14"/>
                  </a:lnTo>
                  <a:lnTo>
                    <a:pt x="1" y="18"/>
                  </a:lnTo>
                  <a:lnTo>
                    <a:pt x="0" y="21"/>
                  </a:lnTo>
                  <a:lnTo>
                    <a:pt x="1" y="24"/>
                  </a:lnTo>
                  <a:lnTo>
                    <a:pt x="2" y="28"/>
                  </a:lnTo>
                  <a:lnTo>
                    <a:pt x="4" y="30"/>
                  </a:lnTo>
                  <a:lnTo>
                    <a:pt x="4" y="31"/>
                  </a:lnTo>
                  <a:lnTo>
                    <a:pt x="5" y="31"/>
                  </a:lnTo>
                  <a:lnTo>
                    <a:pt x="5" y="32"/>
                  </a:lnTo>
                  <a:lnTo>
                    <a:pt x="6" y="32"/>
                  </a:lnTo>
                  <a:lnTo>
                    <a:pt x="4" y="27"/>
                  </a:lnTo>
                  <a:lnTo>
                    <a:pt x="5" y="21"/>
                  </a:lnTo>
                  <a:lnTo>
                    <a:pt x="8" y="15"/>
                  </a:lnTo>
                  <a:lnTo>
                    <a:pt x="14" y="10"/>
                  </a:lnTo>
                  <a:close/>
                </a:path>
              </a:pathLst>
            </a:custGeom>
            <a:solidFill>
              <a:srgbClr val="000000"/>
            </a:solidFill>
            <a:ln w="9525">
              <a:noFill/>
              <a:round/>
              <a:headEnd/>
              <a:tailEnd/>
            </a:ln>
          </p:spPr>
          <p:txBody>
            <a:bodyPr/>
            <a:lstStyle/>
            <a:p>
              <a:endParaRPr lang="en-US"/>
            </a:p>
          </p:txBody>
        </p:sp>
        <p:sp>
          <p:nvSpPr>
            <p:cNvPr id="4223" name="Freeform 1067"/>
            <p:cNvSpPr>
              <a:spLocks/>
            </p:cNvSpPr>
            <p:nvPr/>
          </p:nvSpPr>
          <p:spPr bwMode="auto">
            <a:xfrm>
              <a:off x="2632" y="1927"/>
              <a:ext cx="440" cy="399"/>
            </a:xfrm>
            <a:custGeom>
              <a:avLst/>
              <a:gdLst>
                <a:gd name="T0" fmla="*/ 232 w 440"/>
                <a:gd name="T1" fmla="*/ 398 h 399"/>
                <a:gd name="T2" fmla="*/ 233 w 440"/>
                <a:gd name="T3" fmla="*/ 399 h 399"/>
                <a:gd name="T4" fmla="*/ 235 w 440"/>
                <a:gd name="T5" fmla="*/ 399 h 399"/>
                <a:gd name="T6" fmla="*/ 236 w 440"/>
                <a:gd name="T7" fmla="*/ 399 h 399"/>
                <a:gd name="T8" fmla="*/ 238 w 440"/>
                <a:gd name="T9" fmla="*/ 398 h 399"/>
                <a:gd name="T10" fmla="*/ 240 w 440"/>
                <a:gd name="T11" fmla="*/ 398 h 399"/>
                <a:gd name="T12" fmla="*/ 242 w 440"/>
                <a:gd name="T13" fmla="*/ 397 h 399"/>
                <a:gd name="T14" fmla="*/ 244 w 440"/>
                <a:gd name="T15" fmla="*/ 396 h 399"/>
                <a:gd name="T16" fmla="*/ 245 w 440"/>
                <a:gd name="T17" fmla="*/ 395 h 399"/>
                <a:gd name="T18" fmla="*/ 437 w 440"/>
                <a:gd name="T19" fmla="*/ 284 h 399"/>
                <a:gd name="T20" fmla="*/ 439 w 440"/>
                <a:gd name="T21" fmla="*/ 282 h 399"/>
                <a:gd name="T22" fmla="*/ 440 w 440"/>
                <a:gd name="T23" fmla="*/ 280 h 399"/>
                <a:gd name="T24" fmla="*/ 440 w 440"/>
                <a:gd name="T25" fmla="*/ 277 h 399"/>
                <a:gd name="T26" fmla="*/ 439 w 440"/>
                <a:gd name="T27" fmla="*/ 274 h 399"/>
                <a:gd name="T28" fmla="*/ 212 w 440"/>
                <a:gd name="T29" fmla="*/ 3 h 399"/>
                <a:gd name="T30" fmla="*/ 211 w 440"/>
                <a:gd name="T31" fmla="*/ 2 h 399"/>
                <a:gd name="T32" fmla="*/ 209 w 440"/>
                <a:gd name="T33" fmla="*/ 2 h 399"/>
                <a:gd name="T34" fmla="*/ 208 w 440"/>
                <a:gd name="T35" fmla="*/ 1 h 399"/>
                <a:gd name="T36" fmla="*/ 206 w 440"/>
                <a:gd name="T37" fmla="*/ 0 h 399"/>
                <a:gd name="T38" fmla="*/ 205 w 440"/>
                <a:gd name="T39" fmla="*/ 0 h 399"/>
                <a:gd name="T40" fmla="*/ 203 w 440"/>
                <a:gd name="T41" fmla="*/ 0 h 399"/>
                <a:gd name="T42" fmla="*/ 201 w 440"/>
                <a:gd name="T43" fmla="*/ 1 h 399"/>
                <a:gd name="T44" fmla="*/ 200 w 440"/>
                <a:gd name="T45" fmla="*/ 2 h 399"/>
                <a:gd name="T46" fmla="*/ 0 w 440"/>
                <a:gd name="T47" fmla="*/ 103 h 399"/>
                <a:gd name="T48" fmla="*/ 1 w 440"/>
                <a:gd name="T49" fmla="*/ 108 h 399"/>
                <a:gd name="T50" fmla="*/ 15 w 440"/>
                <a:gd name="T51" fmla="*/ 125 h 399"/>
                <a:gd name="T52" fmla="*/ 15 w 440"/>
                <a:gd name="T53" fmla="*/ 125 h 399"/>
                <a:gd name="T54" fmla="*/ 16 w 440"/>
                <a:gd name="T55" fmla="*/ 125 h 399"/>
                <a:gd name="T56" fmla="*/ 18 w 440"/>
                <a:gd name="T57" fmla="*/ 124 h 399"/>
                <a:gd name="T58" fmla="*/ 20 w 440"/>
                <a:gd name="T59" fmla="*/ 123 h 399"/>
                <a:gd name="T60" fmla="*/ 22 w 440"/>
                <a:gd name="T61" fmla="*/ 123 h 399"/>
                <a:gd name="T62" fmla="*/ 25 w 440"/>
                <a:gd name="T63" fmla="*/ 123 h 399"/>
                <a:gd name="T64" fmla="*/ 28 w 440"/>
                <a:gd name="T65" fmla="*/ 122 h 399"/>
                <a:gd name="T66" fmla="*/ 31 w 440"/>
                <a:gd name="T67" fmla="*/ 123 h 399"/>
                <a:gd name="T68" fmla="*/ 34 w 440"/>
                <a:gd name="T69" fmla="*/ 123 h 399"/>
                <a:gd name="T70" fmla="*/ 37 w 440"/>
                <a:gd name="T71" fmla="*/ 124 h 399"/>
                <a:gd name="T72" fmla="*/ 39 w 440"/>
                <a:gd name="T73" fmla="*/ 125 h 399"/>
                <a:gd name="T74" fmla="*/ 41 w 440"/>
                <a:gd name="T75" fmla="*/ 125 h 399"/>
                <a:gd name="T76" fmla="*/ 42 w 440"/>
                <a:gd name="T77" fmla="*/ 126 h 399"/>
                <a:gd name="T78" fmla="*/ 43 w 440"/>
                <a:gd name="T79" fmla="*/ 126 h 399"/>
                <a:gd name="T80" fmla="*/ 43 w 440"/>
                <a:gd name="T81" fmla="*/ 127 h 399"/>
                <a:gd name="T82" fmla="*/ 239 w 440"/>
                <a:gd name="T83" fmla="*/ 360 h 399"/>
                <a:gd name="T84" fmla="*/ 236 w 440"/>
                <a:gd name="T85" fmla="*/ 370 h 399"/>
                <a:gd name="T86" fmla="*/ 222 w 440"/>
                <a:gd name="T87" fmla="*/ 362 h 399"/>
                <a:gd name="T88" fmla="*/ 211 w 440"/>
                <a:gd name="T89" fmla="*/ 366 h 399"/>
                <a:gd name="T90" fmla="*/ 208 w 440"/>
                <a:gd name="T91" fmla="*/ 370 h 399"/>
                <a:gd name="T92" fmla="*/ 232 w 440"/>
                <a:gd name="T93" fmla="*/ 398 h 39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40"/>
                <a:gd name="T142" fmla="*/ 0 h 399"/>
                <a:gd name="T143" fmla="*/ 440 w 440"/>
                <a:gd name="T144" fmla="*/ 399 h 39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40" h="399">
                  <a:moveTo>
                    <a:pt x="232" y="398"/>
                  </a:moveTo>
                  <a:lnTo>
                    <a:pt x="233" y="399"/>
                  </a:lnTo>
                  <a:lnTo>
                    <a:pt x="235" y="399"/>
                  </a:lnTo>
                  <a:lnTo>
                    <a:pt x="236" y="399"/>
                  </a:lnTo>
                  <a:lnTo>
                    <a:pt x="238" y="398"/>
                  </a:lnTo>
                  <a:lnTo>
                    <a:pt x="240" y="398"/>
                  </a:lnTo>
                  <a:lnTo>
                    <a:pt x="242" y="397"/>
                  </a:lnTo>
                  <a:lnTo>
                    <a:pt x="244" y="396"/>
                  </a:lnTo>
                  <a:lnTo>
                    <a:pt x="245" y="395"/>
                  </a:lnTo>
                  <a:lnTo>
                    <a:pt x="437" y="284"/>
                  </a:lnTo>
                  <a:lnTo>
                    <a:pt x="439" y="282"/>
                  </a:lnTo>
                  <a:lnTo>
                    <a:pt x="440" y="280"/>
                  </a:lnTo>
                  <a:lnTo>
                    <a:pt x="440" y="277"/>
                  </a:lnTo>
                  <a:lnTo>
                    <a:pt x="439" y="274"/>
                  </a:lnTo>
                  <a:lnTo>
                    <a:pt x="212" y="3"/>
                  </a:lnTo>
                  <a:lnTo>
                    <a:pt x="211" y="2"/>
                  </a:lnTo>
                  <a:lnTo>
                    <a:pt x="209" y="2"/>
                  </a:lnTo>
                  <a:lnTo>
                    <a:pt x="208" y="1"/>
                  </a:lnTo>
                  <a:lnTo>
                    <a:pt x="206" y="0"/>
                  </a:lnTo>
                  <a:lnTo>
                    <a:pt x="205" y="0"/>
                  </a:lnTo>
                  <a:lnTo>
                    <a:pt x="203" y="0"/>
                  </a:lnTo>
                  <a:lnTo>
                    <a:pt x="201" y="1"/>
                  </a:lnTo>
                  <a:lnTo>
                    <a:pt x="200" y="2"/>
                  </a:lnTo>
                  <a:lnTo>
                    <a:pt x="0" y="103"/>
                  </a:lnTo>
                  <a:lnTo>
                    <a:pt x="1" y="108"/>
                  </a:lnTo>
                  <a:lnTo>
                    <a:pt x="15" y="125"/>
                  </a:lnTo>
                  <a:lnTo>
                    <a:pt x="16" y="125"/>
                  </a:lnTo>
                  <a:lnTo>
                    <a:pt x="18" y="124"/>
                  </a:lnTo>
                  <a:lnTo>
                    <a:pt x="20" y="123"/>
                  </a:lnTo>
                  <a:lnTo>
                    <a:pt x="22" y="123"/>
                  </a:lnTo>
                  <a:lnTo>
                    <a:pt x="25" y="123"/>
                  </a:lnTo>
                  <a:lnTo>
                    <a:pt x="28" y="122"/>
                  </a:lnTo>
                  <a:lnTo>
                    <a:pt x="31" y="123"/>
                  </a:lnTo>
                  <a:lnTo>
                    <a:pt x="34" y="123"/>
                  </a:lnTo>
                  <a:lnTo>
                    <a:pt x="37" y="124"/>
                  </a:lnTo>
                  <a:lnTo>
                    <a:pt x="39" y="125"/>
                  </a:lnTo>
                  <a:lnTo>
                    <a:pt x="41" y="125"/>
                  </a:lnTo>
                  <a:lnTo>
                    <a:pt x="42" y="126"/>
                  </a:lnTo>
                  <a:lnTo>
                    <a:pt x="43" y="126"/>
                  </a:lnTo>
                  <a:lnTo>
                    <a:pt x="43" y="127"/>
                  </a:lnTo>
                  <a:lnTo>
                    <a:pt x="239" y="360"/>
                  </a:lnTo>
                  <a:lnTo>
                    <a:pt x="236" y="370"/>
                  </a:lnTo>
                  <a:lnTo>
                    <a:pt x="222" y="362"/>
                  </a:lnTo>
                  <a:lnTo>
                    <a:pt x="211" y="366"/>
                  </a:lnTo>
                  <a:lnTo>
                    <a:pt x="208" y="370"/>
                  </a:lnTo>
                  <a:lnTo>
                    <a:pt x="232" y="398"/>
                  </a:lnTo>
                  <a:close/>
                </a:path>
              </a:pathLst>
            </a:custGeom>
            <a:solidFill>
              <a:srgbClr val="B2EDEC"/>
            </a:solidFill>
            <a:ln w="9525">
              <a:noFill/>
              <a:round/>
              <a:headEnd/>
              <a:tailEnd/>
            </a:ln>
          </p:spPr>
          <p:txBody>
            <a:bodyPr/>
            <a:lstStyle/>
            <a:p>
              <a:endParaRPr lang="en-US"/>
            </a:p>
          </p:txBody>
        </p:sp>
        <p:sp>
          <p:nvSpPr>
            <p:cNvPr id="4224" name="Freeform 1068"/>
            <p:cNvSpPr>
              <a:spLocks/>
            </p:cNvSpPr>
            <p:nvPr/>
          </p:nvSpPr>
          <p:spPr bwMode="auto">
            <a:xfrm>
              <a:off x="2837" y="2214"/>
              <a:ext cx="236" cy="124"/>
            </a:xfrm>
            <a:custGeom>
              <a:avLst/>
              <a:gdLst>
                <a:gd name="T0" fmla="*/ 1 w 236"/>
                <a:gd name="T1" fmla="*/ 90 h 124"/>
                <a:gd name="T2" fmla="*/ 27 w 236"/>
                <a:gd name="T3" fmla="*/ 121 h 124"/>
                <a:gd name="T4" fmla="*/ 28 w 236"/>
                <a:gd name="T5" fmla="*/ 121 h 124"/>
                <a:gd name="T6" fmla="*/ 29 w 236"/>
                <a:gd name="T7" fmla="*/ 121 h 124"/>
                <a:gd name="T8" fmla="*/ 30 w 236"/>
                <a:gd name="T9" fmla="*/ 121 h 124"/>
                <a:gd name="T10" fmla="*/ 31 w 236"/>
                <a:gd name="T11" fmla="*/ 120 h 124"/>
                <a:gd name="T12" fmla="*/ 34 w 236"/>
                <a:gd name="T13" fmla="*/ 119 h 124"/>
                <a:gd name="T14" fmla="*/ 40 w 236"/>
                <a:gd name="T15" fmla="*/ 115 h 124"/>
                <a:gd name="T16" fmla="*/ 50 w 236"/>
                <a:gd name="T17" fmla="*/ 110 h 124"/>
                <a:gd name="T18" fmla="*/ 63 w 236"/>
                <a:gd name="T19" fmla="*/ 102 h 124"/>
                <a:gd name="T20" fmla="*/ 78 w 236"/>
                <a:gd name="T21" fmla="*/ 94 h 124"/>
                <a:gd name="T22" fmla="*/ 95 w 236"/>
                <a:gd name="T23" fmla="*/ 84 h 124"/>
                <a:gd name="T24" fmla="*/ 113 w 236"/>
                <a:gd name="T25" fmla="*/ 73 h 124"/>
                <a:gd name="T26" fmla="*/ 132 w 236"/>
                <a:gd name="T27" fmla="*/ 62 h 124"/>
                <a:gd name="T28" fmla="*/ 151 w 236"/>
                <a:gd name="T29" fmla="*/ 52 h 124"/>
                <a:gd name="T30" fmla="*/ 168 w 236"/>
                <a:gd name="T31" fmla="*/ 41 h 124"/>
                <a:gd name="T32" fmla="*/ 185 w 236"/>
                <a:gd name="T33" fmla="*/ 31 h 124"/>
                <a:gd name="T34" fmla="*/ 200 w 236"/>
                <a:gd name="T35" fmla="*/ 23 h 124"/>
                <a:gd name="T36" fmla="*/ 213 w 236"/>
                <a:gd name="T37" fmla="*/ 16 h 124"/>
                <a:gd name="T38" fmla="*/ 223 w 236"/>
                <a:gd name="T39" fmla="*/ 10 h 124"/>
                <a:gd name="T40" fmla="*/ 229 w 236"/>
                <a:gd name="T41" fmla="*/ 6 h 124"/>
                <a:gd name="T42" fmla="*/ 232 w 236"/>
                <a:gd name="T43" fmla="*/ 5 h 124"/>
                <a:gd name="T44" fmla="*/ 232 w 236"/>
                <a:gd name="T45" fmla="*/ 4 h 124"/>
                <a:gd name="T46" fmla="*/ 233 w 236"/>
                <a:gd name="T47" fmla="*/ 3 h 124"/>
                <a:gd name="T48" fmla="*/ 235 w 236"/>
                <a:gd name="T49" fmla="*/ 1 h 124"/>
                <a:gd name="T50" fmla="*/ 236 w 236"/>
                <a:gd name="T51" fmla="*/ 0 h 124"/>
                <a:gd name="T52" fmla="*/ 236 w 236"/>
                <a:gd name="T53" fmla="*/ 3 h 124"/>
                <a:gd name="T54" fmla="*/ 236 w 236"/>
                <a:gd name="T55" fmla="*/ 4 h 124"/>
                <a:gd name="T56" fmla="*/ 235 w 236"/>
                <a:gd name="T57" fmla="*/ 4 h 124"/>
                <a:gd name="T58" fmla="*/ 234 w 236"/>
                <a:gd name="T59" fmla="*/ 5 h 124"/>
                <a:gd name="T60" fmla="*/ 233 w 236"/>
                <a:gd name="T61" fmla="*/ 6 h 124"/>
                <a:gd name="T62" fmla="*/ 230 w 236"/>
                <a:gd name="T63" fmla="*/ 8 h 124"/>
                <a:gd name="T64" fmla="*/ 224 w 236"/>
                <a:gd name="T65" fmla="*/ 12 h 124"/>
                <a:gd name="T66" fmla="*/ 214 w 236"/>
                <a:gd name="T67" fmla="*/ 18 h 124"/>
                <a:gd name="T68" fmla="*/ 201 w 236"/>
                <a:gd name="T69" fmla="*/ 26 h 124"/>
                <a:gd name="T70" fmla="*/ 186 w 236"/>
                <a:gd name="T71" fmla="*/ 34 h 124"/>
                <a:gd name="T72" fmla="*/ 169 w 236"/>
                <a:gd name="T73" fmla="*/ 44 h 124"/>
                <a:gd name="T74" fmla="*/ 151 w 236"/>
                <a:gd name="T75" fmla="*/ 55 h 124"/>
                <a:gd name="T76" fmla="*/ 133 w 236"/>
                <a:gd name="T77" fmla="*/ 66 h 124"/>
                <a:gd name="T78" fmla="*/ 114 w 236"/>
                <a:gd name="T79" fmla="*/ 76 h 124"/>
                <a:gd name="T80" fmla="*/ 96 w 236"/>
                <a:gd name="T81" fmla="*/ 87 h 124"/>
                <a:gd name="T82" fmla="*/ 79 w 236"/>
                <a:gd name="T83" fmla="*/ 97 h 124"/>
                <a:gd name="T84" fmla="*/ 64 w 236"/>
                <a:gd name="T85" fmla="*/ 106 h 124"/>
                <a:gd name="T86" fmla="*/ 50 w 236"/>
                <a:gd name="T87" fmla="*/ 113 h 124"/>
                <a:gd name="T88" fmla="*/ 40 w 236"/>
                <a:gd name="T89" fmla="*/ 119 h 124"/>
                <a:gd name="T90" fmla="*/ 34 w 236"/>
                <a:gd name="T91" fmla="*/ 123 h 124"/>
                <a:gd name="T92" fmla="*/ 31 w 236"/>
                <a:gd name="T93" fmla="*/ 124 h 124"/>
                <a:gd name="T94" fmla="*/ 29 w 236"/>
                <a:gd name="T95" fmla="*/ 124 h 124"/>
                <a:gd name="T96" fmla="*/ 28 w 236"/>
                <a:gd name="T97" fmla="*/ 124 h 124"/>
                <a:gd name="T98" fmla="*/ 26 w 236"/>
                <a:gd name="T99" fmla="*/ 124 h 124"/>
                <a:gd name="T100" fmla="*/ 26 w 236"/>
                <a:gd name="T101" fmla="*/ 124 h 124"/>
                <a:gd name="T102" fmla="*/ 0 w 236"/>
                <a:gd name="T103" fmla="*/ 93 h 124"/>
                <a:gd name="T104" fmla="*/ 1 w 236"/>
                <a:gd name="T105" fmla="*/ 90 h 1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36"/>
                <a:gd name="T160" fmla="*/ 0 h 124"/>
                <a:gd name="T161" fmla="*/ 236 w 236"/>
                <a:gd name="T162" fmla="*/ 124 h 1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36" h="124">
                  <a:moveTo>
                    <a:pt x="1" y="90"/>
                  </a:moveTo>
                  <a:lnTo>
                    <a:pt x="27" y="121"/>
                  </a:lnTo>
                  <a:lnTo>
                    <a:pt x="28" y="121"/>
                  </a:lnTo>
                  <a:lnTo>
                    <a:pt x="29" y="121"/>
                  </a:lnTo>
                  <a:lnTo>
                    <a:pt x="30" y="121"/>
                  </a:lnTo>
                  <a:lnTo>
                    <a:pt x="31" y="120"/>
                  </a:lnTo>
                  <a:lnTo>
                    <a:pt x="34" y="119"/>
                  </a:lnTo>
                  <a:lnTo>
                    <a:pt x="40" y="115"/>
                  </a:lnTo>
                  <a:lnTo>
                    <a:pt x="50" y="110"/>
                  </a:lnTo>
                  <a:lnTo>
                    <a:pt x="63" y="102"/>
                  </a:lnTo>
                  <a:lnTo>
                    <a:pt x="78" y="94"/>
                  </a:lnTo>
                  <a:lnTo>
                    <a:pt x="95" y="84"/>
                  </a:lnTo>
                  <a:lnTo>
                    <a:pt x="113" y="73"/>
                  </a:lnTo>
                  <a:lnTo>
                    <a:pt x="132" y="62"/>
                  </a:lnTo>
                  <a:lnTo>
                    <a:pt x="151" y="52"/>
                  </a:lnTo>
                  <a:lnTo>
                    <a:pt x="168" y="41"/>
                  </a:lnTo>
                  <a:lnTo>
                    <a:pt x="185" y="31"/>
                  </a:lnTo>
                  <a:lnTo>
                    <a:pt x="200" y="23"/>
                  </a:lnTo>
                  <a:lnTo>
                    <a:pt x="213" y="16"/>
                  </a:lnTo>
                  <a:lnTo>
                    <a:pt x="223" y="10"/>
                  </a:lnTo>
                  <a:lnTo>
                    <a:pt x="229" y="6"/>
                  </a:lnTo>
                  <a:lnTo>
                    <a:pt x="232" y="5"/>
                  </a:lnTo>
                  <a:lnTo>
                    <a:pt x="232" y="4"/>
                  </a:lnTo>
                  <a:lnTo>
                    <a:pt x="233" y="3"/>
                  </a:lnTo>
                  <a:lnTo>
                    <a:pt x="235" y="1"/>
                  </a:lnTo>
                  <a:lnTo>
                    <a:pt x="236" y="0"/>
                  </a:lnTo>
                  <a:lnTo>
                    <a:pt x="236" y="3"/>
                  </a:lnTo>
                  <a:lnTo>
                    <a:pt x="236" y="4"/>
                  </a:lnTo>
                  <a:lnTo>
                    <a:pt x="235" y="4"/>
                  </a:lnTo>
                  <a:lnTo>
                    <a:pt x="234" y="5"/>
                  </a:lnTo>
                  <a:lnTo>
                    <a:pt x="233" y="6"/>
                  </a:lnTo>
                  <a:lnTo>
                    <a:pt x="230" y="8"/>
                  </a:lnTo>
                  <a:lnTo>
                    <a:pt x="224" y="12"/>
                  </a:lnTo>
                  <a:lnTo>
                    <a:pt x="214" y="18"/>
                  </a:lnTo>
                  <a:lnTo>
                    <a:pt x="201" y="26"/>
                  </a:lnTo>
                  <a:lnTo>
                    <a:pt x="186" y="34"/>
                  </a:lnTo>
                  <a:lnTo>
                    <a:pt x="169" y="44"/>
                  </a:lnTo>
                  <a:lnTo>
                    <a:pt x="151" y="55"/>
                  </a:lnTo>
                  <a:lnTo>
                    <a:pt x="133" y="66"/>
                  </a:lnTo>
                  <a:lnTo>
                    <a:pt x="114" y="76"/>
                  </a:lnTo>
                  <a:lnTo>
                    <a:pt x="96" y="87"/>
                  </a:lnTo>
                  <a:lnTo>
                    <a:pt x="79" y="97"/>
                  </a:lnTo>
                  <a:lnTo>
                    <a:pt x="64" y="106"/>
                  </a:lnTo>
                  <a:lnTo>
                    <a:pt x="50" y="113"/>
                  </a:lnTo>
                  <a:lnTo>
                    <a:pt x="40" y="119"/>
                  </a:lnTo>
                  <a:lnTo>
                    <a:pt x="34" y="123"/>
                  </a:lnTo>
                  <a:lnTo>
                    <a:pt x="31" y="124"/>
                  </a:lnTo>
                  <a:lnTo>
                    <a:pt x="29" y="124"/>
                  </a:lnTo>
                  <a:lnTo>
                    <a:pt x="28" y="124"/>
                  </a:lnTo>
                  <a:lnTo>
                    <a:pt x="26" y="124"/>
                  </a:lnTo>
                  <a:lnTo>
                    <a:pt x="0" y="93"/>
                  </a:lnTo>
                  <a:lnTo>
                    <a:pt x="1" y="90"/>
                  </a:lnTo>
                  <a:close/>
                </a:path>
              </a:pathLst>
            </a:custGeom>
            <a:solidFill>
              <a:srgbClr val="000000"/>
            </a:solidFill>
            <a:ln w="9525">
              <a:noFill/>
              <a:round/>
              <a:headEnd/>
              <a:tailEnd/>
            </a:ln>
          </p:spPr>
          <p:txBody>
            <a:bodyPr/>
            <a:lstStyle/>
            <a:p>
              <a:endParaRPr lang="en-US"/>
            </a:p>
          </p:txBody>
        </p:sp>
        <p:sp>
          <p:nvSpPr>
            <p:cNvPr id="4225" name="Freeform 1069"/>
            <p:cNvSpPr>
              <a:spLocks/>
            </p:cNvSpPr>
            <p:nvPr/>
          </p:nvSpPr>
          <p:spPr bwMode="auto">
            <a:xfrm>
              <a:off x="2625" y="2042"/>
              <a:ext cx="17" cy="22"/>
            </a:xfrm>
            <a:custGeom>
              <a:avLst/>
              <a:gdLst>
                <a:gd name="T0" fmla="*/ 4 w 17"/>
                <a:gd name="T1" fmla="*/ 0 h 22"/>
                <a:gd name="T2" fmla="*/ 17 w 17"/>
                <a:gd name="T3" fmla="*/ 16 h 22"/>
                <a:gd name="T4" fmla="*/ 16 w 17"/>
                <a:gd name="T5" fmla="*/ 17 h 22"/>
                <a:gd name="T6" fmla="*/ 14 w 17"/>
                <a:gd name="T7" fmla="*/ 19 h 22"/>
                <a:gd name="T8" fmla="*/ 13 w 17"/>
                <a:gd name="T9" fmla="*/ 21 h 22"/>
                <a:gd name="T10" fmla="*/ 11 w 17"/>
                <a:gd name="T11" fmla="*/ 22 h 22"/>
                <a:gd name="T12" fmla="*/ 11 w 17"/>
                <a:gd name="T13" fmla="*/ 20 h 22"/>
                <a:gd name="T14" fmla="*/ 9 w 17"/>
                <a:gd name="T15" fmla="*/ 18 h 22"/>
                <a:gd name="T16" fmla="*/ 7 w 17"/>
                <a:gd name="T17" fmla="*/ 15 h 22"/>
                <a:gd name="T18" fmla="*/ 5 w 17"/>
                <a:gd name="T19" fmla="*/ 12 h 22"/>
                <a:gd name="T20" fmla="*/ 3 w 17"/>
                <a:gd name="T21" fmla="*/ 9 h 22"/>
                <a:gd name="T22" fmla="*/ 1 w 17"/>
                <a:gd name="T23" fmla="*/ 7 h 22"/>
                <a:gd name="T24" fmla="*/ 0 w 17"/>
                <a:gd name="T25" fmla="*/ 6 h 22"/>
                <a:gd name="T26" fmla="*/ 0 w 17"/>
                <a:gd name="T27" fmla="*/ 5 h 22"/>
                <a:gd name="T28" fmla="*/ 1 w 17"/>
                <a:gd name="T29" fmla="*/ 1 h 22"/>
                <a:gd name="T30" fmla="*/ 4 w 17"/>
                <a:gd name="T31" fmla="*/ 0 h 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22"/>
                <a:gd name="T50" fmla="*/ 17 w 17"/>
                <a:gd name="T51" fmla="*/ 22 h 2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22">
                  <a:moveTo>
                    <a:pt x="4" y="0"/>
                  </a:moveTo>
                  <a:lnTo>
                    <a:pt x="17" y="16"/>
                  </a:lnTo>
                  <a:lnTo>
                    <a:pt x="16" y="17"/>
                  </a:lnTo>
                  <a:lnTo>
                    <a:pt x="14" y="19"/>
                  </a:lnTo>
                  <a:lnTo>
                    <a:pt x="13" y="21"/>
                  </a:lnTo>
                  <a:lnTo>
                    <a:pt x="11" y="22"/>
                  </a:lnTo>
                  <a:lnTo>
                    <a:pt x="11" y="20"/>
                  </a:lnTo>
                  <a:lnTo>
                    <a:pt x="9" y="18"/>
                  </a:lnTo>
                  <a:lnTo>
                    <a:pt x="7" y="15"/>
                  </a:lnTo>
                  <a:lnTo>
                    <a:pt x="5" y="12"/>
                  </a:lnTo>
                  <a:lnTo>
                    <a:pt x="3" y="9"/>
                  </a:lnTo>
                  <a:lnTo>
                    <a:pt x="1" y="7"/>
                  </a:lnTo>
                  <a:lnTo>
                    <a:pt x="0" y="6"/>
                  </a:lnTo>
                  <a:lnTo>
                    <a:pt x="0" y="5"/>
                  </a:lnTo>
                  <a:lnTo>
                    <a:pt x="1" y="1"/>
                  </a:lnTo>
                  <a:lnTo>
                    <a:pt x="4" y="0"/>
                  </a:lnTo>
                  <a:close/>
                </a:path>
              </a:pathLst>
            </a:custGeom>
            <a:solidFill>
              <a:srgbClr val="000000"/>
            </a:solidFill>
            <a:ln w="9525">
              <a:noFill/>
              <a:round/>
              <a:headEnd/>
              <a:tailEnd/>
            </a:ln>
          </p:spPr>
          <p:txBody>
            <a:bodyPr/>
            <a:lstStyle/>
            <a:p>
              <a:endParaRPr lang="en-US"/>
            </a:p>
          </p:txBody>
        </p:sp>
        <p:sp>
          <p:nvSpPr>
            <p:cNvPr id="4226" name="Freeform 1070"/>
            <p:cNvSpPr>
              <a:spLocks/>
            </p:cNvSpPr>
            <p:nvPr/>
          </p:nvSpPr>
          <p:spPr bwMode="auto">
            <a:xfrm>
              <a:off x="2505" y="1921"/>
              <a:ext cx="112" cy="76"/>
            </a:xfrm>
            <a:custGeom>
              <a:avLst/>
              <a:gdLst>
                <a:gd name="T0" fmla="*/ 0 w 112"/>
                <a:gd name="T1" fmla="*/ 31 h 76"/>
                <a:gd name="T2" fmla="*/ 112 w 112"/>
                <a:gd name="T3" fmla="*/ 76 h 76"/>
                <a:gd name="T4" fmla="*/ 21 w 112"/>
                <a:gd name="T5" fmla="*/ 0 h 76"/>
                <a:gd name="T6" fmla="*/ 0 w 112"/>
                <a:gd name="T7" fmla="*/ 31 h 76"/>
                <a:gd name="T8" fmla="*/ 0 60000 65536"/>
                <a:gd name="T9" fmla="*/ 0 60000 65536"/>
                <a:gd name="T10" fmla="*/ 0 60000 65536"/>
                <a:gd name="T11" fmla="*/ 0 60000 65536"/>
                <a:gd name="T12" fmla="*/ 0 w 112"/>
                <a:gd name="T13" fmla="*/ 0 h 76"/>
                <a:gd name="T14" fmla="*/ 112 w 112"/>
                <a:gd name="T15" fmla="*/ 76 h 76"/>
              </a:gdLst>
              <a:ahLst/>
              <a:cxnLst>
                <a:cxn ang="T8">
                  <a:pos x="T0" y="T1"/>
                </a:cxn>
                <a:cxn ang="T9">
                  <a:pos x="T2" y="T3"/>
                </a:cxn>
                <a:cxn ang="T10">
                  <a:pos x="T4" y="T5"/>
                </a:cxn>
                <a:cxn ang="T11">
                  <a:pos x="T6" y="T7"/>
                </a:cxn>
              </a:cxnLst>
              <a:rect l="T12" t="T13" r="T14" b="T15"/>
              <a:pathLst>
                <a:path w="112" h="76">
                  <a:moveTo>
                    <a:pt x="0" y="31"/>
                  </a:moveTo>
                  <a:lnTo>
                    <a:pt x="112" y="76"/>
                  </a:lnTo>
                  <a:lnTo>
                    <a:pt x="21" y="0"/>
                  </a:lnTo>
                  <a:lnTo>
                    <a:pt x="0" y="31"/>
                  </a:lnTo>
                  <a:close/>
                </a:path>
              </a:pathLst>
            </a:custGeom>
            <a:solidFill>
              <a:srgbClr val="000000"/>
            </a:solidFill>
            <a:ln w="9525">
              <a:noFill/>
              <a:round/>
              <a:headEnd/>
              <a:tailEnd/>
            </a:ln>
          </p:spPr>
          <p:txBody>
            <a:bodyPr/>
            <a:lstStyle/>
            <a:p>
              <a:endParaRPr lang="en-US"/>
            </a:p>
          </p:txBody>
        </p:sp>
        <p:sp>
          <p:nvSpPr>
            <p:cNvPr id="4227" name="Freeform 1071"/>
            <p:cNvSpPr>
              <a:spLocks/>
            </p:cNvSpPr>
            <p:nvPr/>
          </p:nvSpPr>
          <p:spPr bwMode="auto">
            <a:xfrm>
              <a:off x="2731" y="1800"/>
              <a:ext cx="44" cy="127"/>
            </a:xfrm>
            <a:custGeom>
              <a:avLst/>
              <a:gdLst>
                <a:gd name="T0" fmla="*/ 0 w 44"/>
                <a:gd name="T1" fmla="*/ 5 h 127"/>
                <a:gd name="T2" fmla="*/ 44 w 44"/>
                <a:gd name="T3" fmla="*/ 127 h 127"/>
                <a:gd name="T4" fmla="*/ 38 w 44"/>
                <a:gd name="T5" fmla="*/ 0 h 127"/>
                <a:gd name="T6" fmla="*/ 0 w 44"/>
                <a:gd name="T7" fmla="*/ 5 h 127"/>
                <a:gd name="T8" fmla="*/ 0 60000 65536"/>
                <a:gd name="T9" fmla="*/ 0 60000 65536"/>
                <a:gd name="T10" fmla="*/ 0 60000 65536"/>
                <a:gd name="T11" fmla="*/ 0 60000 65536"/>
                <a:gd name="T12" fmla="*/ 0 w 44"/>
                <a:gd name="T13" fmla="*/ 0 h 127"/>
                <a:gd name="T14" fmla="*/ 44 w 44"/>
                <a:gd name="T15" fmla="*/ 127 h 127"/>
              </a:gdLst>
              <a:ahLst/>
              <a:cxnLst>
                <a:cxn ang="T8">
                  <a:pos x="T0" y="T1"/>
                </a:cxn>
                <a:cxn ang="T9">
                  <a:pos x="T2" y="T3"/>
                </a:cxn>
                <a:cxn ang="T10">
                  <a:pos x="T4" y="T5"/>
                </a:cxn>
                <a:cxn ang="T11">
                  <a:pos x="T6" y="T7"/>
                </a:cxn>
              </a:cxnLst>
              <a:rect l="T12" t="T13" r="T14" b="T15"/>
              <a:pathLst>
                <a:path w="44" h="127">
                  <a:moveTo>
                    <a:pt x="0" y="5"/>
                  </a:moveTo>
                  <a:lnTo>
                    <a:pt x="44" y="127"/>
                  </a:lnTo>
                  <a:lnTo>
                    <a:pt x="38" y="0"/>
                  </a:lnTo>
                  <a:lnTo>
                    <a:pt x="0" y="5"/>
                  </a:lnTo>
                  <a:close/>
                </a:path>
              </a:pathLst>
            </a:custGeom>
            <a:solidFill>
              <a:srgbClr val="000000"/>
            </a:solidFill>
            <a:ln w="9525">
              <a:noFill/>
              <a:round/>
              <a:headEnd/>
              <a:tailEnd/>
            </a:ln>
          </p:spPr>
          <p:txBody>
            <a:bodyPr/>
            <a:lstStyle/>
            <a:p>
              <a:endParaRPr lang="en-US"/>
            </a:p>
          </p:txBody>
        </p:sp>
        <p:sp>
          <p:nvSpPr>
            <p:cNvPr id="4228" name="Freeform 1072"/>
            <p:cNvSpPr>
              <a:spLocks/>
            </p:cNvSpPr>
            <p:nvPr/>
          </p:nvSpPr>
          <p:spPr bwMode="auto">
            <a:xfrm>
              <a:off x="2963" y="1819"/>
              <a:ext cx="134" cy="119"/>
            </a:xfrm>
            <a:custGeom>
              <a:avLst/>
              <a:gdLst>
                <a:gd name="T0" fmla="*/ 104 w 134"/>
                <a:gd name="T1" fmla="*/ 0 h 119"/>
                <a:gd name="T2" fmla="*/ 0 w 134"/>
                <a:gd name="T3" fmla="*/ 119 h 119"/>
                <a:gd name="T4" fmla="*/ 134 w 134"/>
                <a:gd name="T5" fmla="*/ 28 h 119"/>
                <a:gd name="T6" fmla="*/ 104 w 134"/>
                <a:gd name="T7" fmla="*/ 0 h 119"/>
                <a:gd name="T8" fmla="*/ 0 60000 65536"/>
                <a:gd name="T9" fmla="*/ 0 60000 65536"/>
                <a:gd name="T10" fmla="*/ 0 60000 65536"/>
                <a:gd name="T11" fmla="*/ 0 60000 65536"/>
                <a:gd name="T12" fmla="*/ 0 w 134"/>
                <a:gd name="T13" fmla="*/ 0 h 119"/>
                <a:gd name="T14" fmla="*/ 134 w 134"/>
                <a:gd name="T15" fmla="*/ 119 h 119"/>
              </a:gdLst>
              <a:ahLst/>
              <a:cxnLst>
                <a:cxn ang="T8">
                  <a:pos x="T0" y="T1"/>
                </a:cxn>
                <a:cxn ang="T9">
                  <a:pos x="T2" y="T3"/>
                </a:cxn>
                <a:cxn ang="T10">
                  <a:pos x="T4" y="T5"/>
                </a:cxn>
                <a:cxn ang="T11">
                  <a:pos x="T6" y="T7"/>
                </a:cxn>
              </a:cxnLst>
              <a:rect l="T12" t="T13" r="T14" b="T15"/>
              <a:pathLst>
                <a:path w="134" h="119">
                  <a:moveTo>
                    <a:pt x="104" y="0"/>
                  </a:moveTo>
                  <a:lnTo>
                    <a:pt x="0" y="119"/>
                  </a:lnTo>
                  <a:lnTo>
                    <a:pt x="134" y="28"/>
                  </a:lnTo>
                  <a:lnTo>
                    <a:pt x="104" y="0"/>
                  </a:lnTo>
                  <a:close/>
                </a:path>
              </a:pathLst>
            </a:custGeom>
            <a:solidFill>
              <a:srgbClr val="000000"/>
            </a:solidFill>
            <a:ln w="9525">
              <a:noFill/>
              <a:round/>
              <a:headEnd/>
              <a:tailEnd/>
            </a:ln>
          </p:spPr>
          <p:txBody>
            <a:bodyPr/>
            <a:lstStyle/>
            <a:p>
              <a:endParaRPr lang="en-US"/>
            </a:p>
          </p:txBody>
        </p:sp>
        <p:sp>
          <p:nvSpPr>
            <p:cNvPr id="4229" name="Freeform 1073"/>
            <p:cNvSpPr>
              <a:spLocks/>
            </p:cNvSpPr>
            <p:nvPr/>
          </p:nvSpPr>
          <p:spPr bwMode="auto">
            <a:xfrm>
              <a:off x="3055" y="2034"/>
              <a:ext cx="130" cy="64"/>
            </a:xfrm>
            <a:custGeom>
              <a:avLst/>
              <a:gdLst>
                <a:gd name="T0" fmla="*/ 130 w 130"/>
                <a:gd name="T1" fmla="*/ 0 h 64"/>
                <a:gd name="T2" fmla="*/ 0 w 130"/>
                <a:gd name="T3" fmla="*/ 64 h 64"/>
                <a:gd name="T4" fmla="*/ 130 w 130"/>
                <a:gd name="T5" fmla="*/ 37 h 64"/>
                <a:gd name="T6" fmla="*/ 130 w 130"/>
                <a:gd name="T7" fmla="*/ 0 h 64"/>
                <a:gd name="T8" fmla="*/ 0 60000 65536"/>
                <a:gd name="T9" fmla="*/ 0 60000 65536"/>
                <a:gd name="T10" fmla="*/ 0 60000 65536"/>
                <a:gd name="T11" fmla="*/ 0 60000 65536"/>
                <a:gd name="T12" fmla="*/ 0 w 130"/>
                <a:gd name="T13" fmla="*/ 0 h 64"/>
                <a:gd name="T14" fmla="*/ 130 w 130"/>
                <a:gd name="T15" fmla="*/ 64 h 64"/>
              </a:gdLst>
              <a:ahLst/>
              <a:cxnLst>
                <a:cxn ang="T8">
                  <a:pos x="T0" y="T1"/>
                </a:cxn>
                <a:cxn ang="T9">
                  <a:pos x="T2" y="T3"/>
                </a:cxn>
                <a:cxn ang="T10">
                  <a:pos x="T4" y="T5"/>
                </a:cxn>
                <a:cxn ang="T11">
                  <a:pos x="T6" y="T7"/>
                </a:cxn>
              </a:cxnLst>
              <a:rect l="T12" t="T13" r="T14" b="T15"/>
              <a:pathLst>
                <a:path w="130" h="64">
                  <a:moveTo>
                    <a:pt x="130" y="0"/>
                  </a:moveTo>
                  <a:lnTo>
                    <a:pt x="0" y="64"/>
                  </a:lnTo>
                  <a:lnTo>
                    <a:pt x="130" y="37"/>
                  </a:lnTo>
                  <a:lnTo>
                    <a:pt x="130" y="0"/>
                  </a:lnTo>
                  <a:close/>
                </a:path>
              </a:pathLst>
            </a:custGeom>
            <a:solidFill>
              <a:srgbClr val="000000"/>
            </a:solidFill>
            <a:ln w="9525">
              <a:noFill/>
              <a:round/>
              <a:headEnd/>
              <a:tailEnd/>
            </a:ln>
          </p:spPr>
          <p:txBody>
            <a:bodyPr/>
            <a:lstStyle/>
            <a:p>
              <a:endParaRPr lang="en-US"/>
            </a:p>
          </p:txBody>
        </p:sp>
        <p:sp>
          <p:nvSpPr>
            <p:cNvPr id="4230" name="Freeform 1074"/>
            <p:cNvSpPr>
              <a:spLocks/>
            </p:cNvSpPr>
            <p:nvPr/>
          </p:nvSpPr>
          <p:spPr bwMode="auto">
            <a:xfrm>
              <a:off x="2547" y="2262"/>
              <a:ext cx="132" cy="105"/>
            </a:xfrm>
            <a:custGeom>
              <a:avLst/>
              <a:gdLst>
                <a:gd name="T0" fmla="*/ 132 w 132"/>
                <a:gd name="T1" fmla="*/ 0 h 105"/>
                <a:gd name="T2" fmla="*/ 0 w 132"/>
                <a:gd name="T3" fmla="*/ 68 h 105"/>
                <a:gd name="T4" fmla="*/ 25 w 132"/>
                <a:gd name="T5" fmla="*/ 105 h 105"/>
                <a:gd name="T6" fmla="*/ 132 w 132"/>
                <a:gd name="T7" fmla="*/ 0 h 105"/>
                <a:gd name="T8" fmla="*/ 0 60000 65536"/>
                <a:gd name="T9" fmla="*/ 0 60000 65536"/>
                <a:gd name="T10" fmla="*/ 0 60000 65536"/>
                <a:gd name="T11" fmla="*/ 0 60000 65536"/>
                <a:gd name="T12" fmla="*/ 0 w 132"/>
                <a:gd name="T13" fmla="*/ 0 h 105"/>
                <a:gd name="T14" fmla="*/ 132 w 132"/>
                <a:gd name="T15" fmla="*/ 105 h 105"/>
              </a:gdLst>
              <a:ahLst/>
              <a:cxnLst>
                <a:cxn ang="T8">
                  <a:pos x="T0" y="T1"/>
                </a:cxn>
                <a:cxn ang="T9">
                  <a:pos x="T2" y="T3"/>
                </a:cxn>
                <a:cxn ang="T10">
                  <a:pos x="T4" y="T5"/>
                </a:cxn>
                <a:cxn ang="T11">
                  <a:pos x="T6" y="T7"/>
                </a:cxn>
              </a:cxnLst>
              <a:rect l="T12" t="T13" r="T14" b="T15"/>
              <a:pathLst>
                <a:path w="132" h="105">
                  <a:moveTo>
                    <a:pt x="132" y="0"/>
                  </a:moveTo>
                  <a:lnTo>
                    <a:pt x="0" y="68"/>
                  </a:lnTo>
                  <a:lnTo>
                    <a:pt x="25" y="105"/>
                  </a:lnTo>
                  <a:lnTo>
                    <a:pt x="132" y="0"/>
                  </a:lnTo>
                  <a:close/>
                </a:path>
              </a:pathLst>
            </a:custGeom>
            <a:solidFill>
              <a:srgbClr val="000000"/>
            </a:solidFill>
            <a:ln w="9525">
              <a:noFill/>
              <a:round/>
              <a:headEnd/>
              <a:tailEnd/>
            </a:ln>
          </p:spPr>
          <p:txBody>
            <a:bodyPr/>
            <a:lstStyle/>
            <a:p>
              <a:endParaRPr lang="en-US"/>
            </a:p>
          </p:txBody>
        </p:sp>
        <p:sp>
          <p:nvSpPr>
            <p:cNvPr id="4231" name="Freeform 1075"/>
            <p:cNvSpPr>
              <a:spLocks/>
            </p:cNvSpPr>
            <p:nvPr/>
          </p:nvSpPr>
          <p:spPr bwMode="auto">
            <a:xfrm>
              <a:off x="3055" y="2283"/>
              <a:ext cx="107" cy="97"/>
            </a:xfrm>
            <a:custGeom>
              <a:avLst/>
              <a:gdLst>
                <a:gd name="T0" fmla="*/ 0 w 107"/>
                <a:gd name="T1" fmla="*/ 0 h 97"/>
                <a:gd name="T2" fmla="*/ 107 w 107"/>
                <a:gd name="T3" fmla="*/ 63 h 97"/>
                <a:gd name="T4" fmla="*/ 86 w 107"/>
                <a:gd name="T5" fmla="*/ 97 h 97"/>
                <a:gd name="T6" fmla="*/ 0 w 107"/>
                <a:gd name="T7" fmla="*/ 0 h 97"/>
                <a:gd name="T8" fmla="*/ 0 60000 65536"/>
                <a:gd name="T9" fmla="*/ 0 60000 65536"/>
                <a:gd name="T10" fmla="*/ 0 60000 65536"/>
                <a:gd name="T11" fmla="*/ 0 60000 65536"/>
                <a:gd name="T12" fmla="*/ 0 w 107"/>
                <a:gd name="T13" fmla="*/ 0 h 97"/>
                <a:gd name="T14" fmla="*/ 107 w 107"/>
                <a:gd name="T15" fmla="*/ 97 h 97"/>
              </a:gdLst>
              <a:ahLst/>
              <a:cxnLst>
                <a:cxn ang="T8">
                  <a:pos x="T0" y="T1"/>
                </a:cxn>
                <a:cxn ang="T9">
                  <a:pos x="T2" y="T3"/>
                </a:cxn>
                <a:cxn ang="T10">
                  <a:pos x="T4" y="T5"/>
                </a:cxn>
                <a:cxn ang="T11">
                  <a:pos x="T6" y="T7"/>
                </a:cxn>
              </a:cxnLst>
              <a:rect l="T12" t="T13" r="T14" b="T15"/>
              <a:pathLst>
                <a:path w="107" h="97">
                  <a:moveTo>
                    <a:pt x="0" y="0"/>
                  </a:moveTo>
                  <a:lnTo>
                    <a:pt x="107" y="63"/>
                  </a:lnTo>
                  <a:lnTo>
                    <a:pt x="86" y="97"/>
                  </a:lnTo>
                  <a:lnTo>
                    <a:pt x="0" y="0"/>
                  </a:lnTo>
                  <a:close/>
                </a:path>
              </a:pathLst>
            </a:custGeom>
            <a:solidFill>
              <a:srgbClr val="000000"/>
            </a:solidFill>
            <a:ln w="9525">
              <a:noFill/>
              <a:round/>
              <a:headEnd/>
              <a:tailEnd/>
            </a:ln>
          </p:spPr>
          <p:txBody>
            <a:bodyPr/>
            <a:lstStyle/>
            <a:p>
              <a:endParaRPr lang="en-US"/>
            </a:p>
          </p:txBody>
        </p:sp>
        <p:sp>
          <p:nvSpPr>
            <p:cNvPr id="4232" name="Freeform 1076"/>
            <p:cNvSpPr>
              <a:spLocks/>
            </p:cNvSpPr>
            <p:nvPr/>
          </p:nvSpPr>
          <p:spPr bwMode="auto">
            <a:xfrm>
              <a:off x="2761" y="2370"/>
              <a:ext cx="57" cy="142"/>
            </a:xfrm>
            <a:custGeom>
              <a:avLst/>
              <a:gdLst>
                <a:gd name="T0" fmla="*/ 57 w 57"/>
                <a:gd name="T1" fmla="*/ 0 h 142"/>
                <a:gd name="T2" fmla="*/ 0 w 57"/>
                <a:gd name="T3" fmla="*/ 129 h 142"/>
                <a:gd name="T4" fmla="*/ 37 w 57"/>
                <a:gd name="T5" fmla="*/ 142 h 142"/>
                <a:gd name="T6" fmla="*/ 57 w 57"/>
                <a:gd name="T7" fmla="*/ 0 h 142"/>
                <a:gd name="T8" fmla="*/ 0 60000 65536"/>
                <a:gd name="T9" fmla="*/ 0 60000 65536"/>
                <a:gd name="T10" fmla="*/ 0 60000 65536"/>
                <a:gd name="T11" fmla="*/ 0 60000 65536"/>
                <a:gd name="T12" fmla="*/ 0 w 57"/>
                <a:gd name="T13" fmla="*/ 0 h 142"/>
                <a:gd name="T14" fmla="*/ 57 w 57"/>
                <a:gd name="T15" fmla="*/ 142 h 142"/>
              </a:gdLst>
              <a:ahLst/>
              <a:cxnLst>
                <a:cxn ang="T8">
                  <a:pos x="T0" y="T1"/>
                </a:cxn>
                <a:cxn ang="T9">
                  <a:pos x="T2" y="T3"/>
                </a:cxn>
                <a:cxn ang="T10">
                  <a:pos x="T4" y="T5"/>
                </a:cxn>
                <a:cxn ang="T11">
                  <a:pos x="T6" y="T7"/>
                </a:cxn>
              </a:cxnLst>
              <a:rect l="T12" t="T13" r="T14" b="T15"/>
              <a:pathLst>
                <a:path w="57" h="142">
                  <a:moveTo>
                    <a:pt x="57" y="0"/>
                  </a:moveTo>
                  <a:lnTo>
                    <a:pt x="0" y="129"/>
                  </a:lnTo>
                  <a:lnTo>
                    <a:pt x="37" y="142"/>
                  </a:lnTo>
                  <a:lnTo>
                    <a:pt x="57" y="0"/>
                  </a:lnTo>
                  <a:close/>
                </a:path>
              </a:pathLst>
            </a:custGeom>
            <a:solidFill>
              <a:srgbClr val="000000"/>
            </a:solidFill>
            <a:ln w="9525">
              <a:noFill/>
              <a:round/>
              <a:headEnd/>
              <a:tailEnd/>
            </a:ln>
          </p:spPr>
          <p:txBody>
            <a:bodyPr/>
            <a:lstStyle/>
            <a:p>
              <a:endParaRPr lang="en-US"/>
            </a:p>
          </p:txBody>
        </p:sp>
        <p:sp>
          <p:nvSpPr>
            <p:cNvPr id="4233" name="Rectangle 1077"/>
            <p:cNvSpPr>
              <a:spLocks noChangeArrowheads="1"/>
            </p:cNvSpPr>
            <p:nvPr/>
          </p:nvSpPr>
          <p:spPr bwMode="auto">
            <a:xfrm>
              <a:off x="2709" y="2084"/>
              <a:ext cx="279" cy="116"/>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Balance</a:t>
              </a:r>
              <a:endParaRPr lang="en-US"/>
            </a:p>
          </p:txBody>
        </p:sp>
        <p:sp>
          <p:nvSpPr>
            <p:cNvPr id="4234" name="Rectangle 1078"/>
            <p:cNvSpPr>
              <a:spLocks noChangeArrowheads="1"/>
            </p:cNvSpPr>
            <p:nvPr/>
          </p:nvSpPr>
          <p:spPr bwMode="auto">
            <a:xfrm>
              <a:off x="2766" y="2165"/>
              <a:ext cx="198" cy="116"/>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Sheet</a:t>
              </a:r>
              <a:endParaRPr lang="en-US"/>
            </a:p>
          </p:txBody>
        </p:sp>
        <p:grpSp>
          <p:nvGrpSpPr>
            <p:cNvPr id="4235" name="Group 1239"/>
            <p:cNvGrpSpPr>
              <a:grpSpLocks/>
            </p:cNvGrpSpPr>
            <p:nvPr/>
          </p:nvGrpSpPr>
          <p:grpSpPr bwMode="auto">
            <a:xfrm>
              <a:off x="2453" y="1713"/>
              <a:ext cx="899" cy="731"/>
              <a:chOff x="2453" y="1713"/>
              <a:chExt cx="899" cy="731"/>
            </a:xfrm>
          </p:grpSpPr>
          <p:grpSp>
            <p:nvGrpSpPr>
              <p:cNvPr id="4345" name="Group 1237"/>
              <p:cNvGrpSpPr>
                <a:grpSpLocks/>
              </p:cNvGrpSpPr>
              <p:nvPr/>
            </p:nvGrpSpPr>
            <p:grpSpPr bwMode="auto">
              <a:xfrm>
                <a:off x="2517" y="1713"/>
                <a:ext cx="835" cy="677"/>
                <a:chOff x="2517" y="1713"/>
                <a:chExt cx="835" cy="677"/>
              </a:xfrm>
            </p:grpSpPr>
            <p:sp>
              <p:nvSpPr>
                <p:cNvPr id="4347" name="Freeform 1079"/>
                <p:cNvSpPr>
                  <a:spLocks/>
                </p:cNvSpPr>
                <p:nvPr/>
              </p:nvSpPr>
              <p:spPr bwMode="auto">
                <a:xfrm>
                  <a:off x="2881" y="1827"/>
                  <a:ext cx="99" cy="99"/>
                </a:xfrm>
                <a:custGeom>
                  <a:avLst/>
                  <a:gdLst>
                    <a:gd name="T0" fmla="*/ 3 w 99"/>
                    <a:gd name="T1" fmla="*/ 97 h 99"/>
                    <a:gd name="T2" fmla="*/ 0 w 99"/>
                    <a:gd name="T3" fmla="*/ 99 h 99"/>
                    <a:gd name="T4" fmla="*/ 96 w 99"/>
                    <a:gd name="T5" fmla="*/ 3 h 99"/>
                    <a:gd name="T6" fmla="*/ 99 w 99"/>
                    <a:gd name="T7" fmla="*/ 0 h 99"/>
                    <a:gd name="T8" fmla="*/ 3 w 99"/>
                    <a:gd name="T9" fmla="*/ 97 h 99"/>
                    <a:gd name="T10" fmla="*/ 0 60000 65536"/>
                    <a:gd name="T11" fmla="*/ 0 60000 65536"/>
                    <a:gd name="T12" fmla="*/ 0 60000 65536"/>
                    <a:gd name="T13" fmla="*/ 0 60000 65536"/>
                    <a:gd name="T14" fmla="*/ 0 60000 65536"/>
                    <a:gd name="T15" fmla="*/ 0 w 99"/>
                    <a:gd name="T16" fmla="*/ 0 h 99"/>
                    <a:gd name="T17" fmla="*/ 99 w 99"/>
                    <a:gd name="T18" fmla="*/ 99 h 99"/>
                  </a:gdLst>
                  <a:ahLst/>
                  <a:cxnLst>
                    <a:cxn ang="T10">
                      <a:pos x="T0" y="T1"/>
                    </a:cxn>
                    <a:cxn ang="T11">
                      <a:pos x="T2" y="T3"/>
                    </a:cxn>
                    <a:cxn ang="T12">
                      <a:pos x="T4" y="T5"/>
                    </a:cxn>
                    <a:cxn ang="T13">
                      <a:pos x="T6" y="T7"/>
                    </a:cxn>
                    <a:cxn ang="T14">
                      <a:pos x="T8" y="T9"/>
                    </a:cxn>
                  </a:cxnLst>
                  <a:rect l="T15" t="T16" r="T17" b="T18"/>
                  <a:pathLst>
                    <a:path w="99" h="99">
                      <a:moveTo>
                        <a:pt x="3" y="97"/>
                      </a:moveTo>
                      <a:lnTo>
                        <a:pt x="0" y="99"/>
                      </a:lnTo>
                      <a:lnTo>
                        <a:pt x="96" y="3"/>
                      </a:lnTo>
                      <a:lnTo>
                        <a:pt x="99" y="0"/>
                      </a:lnTo>
                      <a:lnTo>
                        <a:pt x="3" y="97"/>
                      </a:lnTo>
                      <a:close/>
                    </a:path>
                  </a:pathLst>
                </a:custGeom>
                <a:solidFill>
                  <a:srgbClr val="808AA4"/>
                </a:solidFill>
                <a:ln w="9525">
                  <a:noFill/>
                  <a:round/>
                  <a:headEnd/>
                  <a:tailEnd/>
                </a:ln>
              </p:spPr>
              <p:txBody>
                <a:bodyPr/>
                <a:lstStyle/>
                <a:p>
                  <a:endParaRPr lang="en-US"/>
                </a:p>
              </p:txBody>
            </p:sp>
            <p:sp>
              <p:nvSpPr>
                <p:cNvPr id="4348" name="Line 1080"/>
                <p:cNvSpPr>
                  <a:spLocks noChangeShapeType="1"/>
                </p:cNvSpPr>
                <p:nvPr/>
              </p:nvSpPr>
              <p:spPr bwMode="auto">
                <a:xfrm flipV="1">
                  <a:off x="2884" y="1827"/>
                  <a:ext cx="96" cy="97"/>
                </a:xfrm>
                <a:prstGeom prst="line">
                  <a:avLst/>
                </a:prstGeom>
                <a:noFill/>
                <a:ln w="1588">
                  <a:solidFill>
                    <a:srgbClr val="808AA4"/>
                  </a:solidFill>
                  <a:miter lim="800000"/>
                  <a:headEnd/>
                  <a:tailEnd/>
                </a:ln>
              </p:spPr>
              <p:txBody>
                <a:bodyPr/>
                <a:lstStyle/>
                <a:p>
                  <a:endParaRPr lang="en-US"/>
                </a:p>
              </p:txBody>
            </p:sp>
            <p:sp>
              <p:nvSpPr>
                <p:cNvPr id="4349" name="Freeform 1081"/>
                <p:cNvSpPr>
                  <a:spLocks/>
                </p:cNvSpPr>
                <p:nvPr/>
              </p:nvSpPr>
              <p:spPr bwMode="auto">
                <a:xfrm>
                  <a:off x="2877" y="1830"/>
                  <a:ext cx="100" cy="99"/>
                </a:xfrm>
                <a:custGeom>
                  <a:avLst/>
                  <a:gdLst>
                    <a:gd name="T0" fmla="*/ 4 w 100"/>
                    <a:gd name="T1" fmla="*/ 96 h 99"/>
                    <a:gd name="T2" fmla="*/ 0 w 100"/>
                    <a:gd name="T3" fmla="*/ 99 h 99"/>
                    <a:gd name="T4" fmla="*/ 97 w 100"/>
                    <a:gd name="T5" fmla="*/ 3 h 99"/>
                    <a:gd name="T6" fmla="*/ 100 w 100"/>
                    <a:gd name="T7" fmla="*/ 0 h 99"/>
                    <a:gd name="T8" fmla="*/ 4 w 100"/>
                    <a:gd name="T9" fmla="*/ 96 h 99"/>
                    <a:gd name="T10" fmla="*/ 0 60000 65536"/>
                    <a:gd name="T11" fmla="*/ 0 60000 65536"/>
                    <a:gd name="T12" fmla="*/ 0 60000 65536"/>
                    <a:gd name="T13" fmla="*/ 0 60000 65536"/>
                    <a:gd name="T14" fmla="*/ 0 60000 65536"/>
                    <a:gd name="T15" fmla="*/ 0 w 100"/>
                    <a:gd name="T16" fmla="*/ 0 h 99"/>
                    <a:gd name="T17" fmla="*/ 100 w 100"/>
                    <a:gd name="T18" fmla="*/ 99 h 99"/>
                  </a:gdLst>
                  <a:ahLst/>
                  <a:cxnLst>
                    <a:cxn ang="T10">
                      <a:pos x="T0" y="T1"/>
                    </a:cxn>
                    <a:cxn ang="T11">
                      <a:pos x="T2" y="T3"/>
                    </a:cxn>
                    <a:cxn ang="T12">
                      <a:pos x="T4" y="T5"/>
                    </a:cxn>
                    <a:cxn ang="T13">
                      <a:pos x="T6" y="T7"/>
                    </a:cxn>
                    <a:cxn ang="T14">
                      <a:pos x="T8" y="T9"/>
                    </a:cxn>
                  </a:cxnLst>
                  <a:rect l="T15" t="T16" r="T17" b="T18"/>
                  <a:pathLst>
                    <a:path w="100" h="99">
                      <a:moveTo>
                        <a:pt x="4" y="96"/>
                      </a:moveTo>
                      <a:lnTo>
                        <a:pt x="0" y="99"/>
                      </a:lnTo>
                      <a:lnTo>
                        <a:pt x="97" y="3"/>
                      </a:lnTo>
                      <a:lnTo>
                        <a:pt x="100" y="0"/>
                      </a:lnTo>
                      <a:lnTo>
                        <a:pt x="4" y="96"/>
                      </a:lnTo>
                      <a:close/>
                    </a:path>
                  </a:pathLst>
                </a:custGeom>
                <a:solidFill>
                  <a:srgbClr val="7D87A1"/>
                </a:solidFill>
                <a:ln w="9525">
                  <a:noFill/>
                  <a:round/>
                  <a:headEnd/>
                  <a:tailEnd/>
                </a:ln>
              </p:spPr>
              <p:txBody>
                <a:bodyPr/>
                <a:lstStyle/>
                <a:p>
                  <a:endParaRPr lang="en-US"/>
                </a:p>
              </p:txBody>
            </p:sp>
            <p:sp>
              <p:nvSpPr>
                <p:cNvPr id="4350" name="Line 1082"/>
                <p:cNvSpPr>
                  <a:spLocks noChangeShapeType="1"/>
                </p:cNvSpPr>
                <p:nvPr/>
              </p:nvSpPr>
              <p:spPr bwMode="auto">
                <a:xfrm flipV="1">
                  <a:off x="2881" y="1830"/>
                  <a:ext cx="96" cy="96"/>
                </a:xfrm>
                <a:prstGeom prst="line">
                  <a:avLst/>
                </a:prstGeom>
                <a:noFill/>
                <a:ln w="1588">
                  <a:solidFill>
                    <a:srgbClr val="7D87A1"/>
                  </a:solidFill>
                  <a:miter lim="800000"/>
                  <a:headEnd/>
                  <a:tailEnd/>
                </a:ln>
              </p:spPr>
              <p:txBody>
                <a:bodyPr/>
                <a:lstStyle/>
                <a:p>
                  <a:endParaRPr lang="en-US"/>
                </a:p>
              </p:txBody>
            </p:sp>
            <p:sp>
              <p:nvSpPr>
                <p:cNvPr id="4351" name="Freeform 1083"/>
                <p:cNvSpPr>
                  <a:spLocks/>
                </p:cNvSpPr>
                <p:nvPr/>
              </p:nvSpPr>
              <p:spPr bwMode="auto">
                <a:xfrm>
                  <a:off x="2873" y="1833"/>
                  <a:ext cx="101" cy="97"/>
                </a:xfrm>
                <a:custGeom>
                  <a:avLst/>
                  <a:gdLst>
                    <a:gd name="T0" fmla="*/ 4 w 101"/>
                    <a:gd name="T1" fmla="*/ 96 h 97"/>
                    <a:gd name="T2" fmla="*/ 0 w 101"/>
                    <a:gd name="T3" fmla="*/ 97 h 97"/>
                    <a:gd name="T4" fmla="*/ 97 w 101"/>
                    <a:gd name="T5" fmla="*/ 1 h 97"/>
                    <a:gd name="T6" fmla="*/ 101 w 101"/>
                    <a:gd name="T7" fmla="*/ 0 h 97"/>
                    <a:gd name="T8" fmla="*/ 4 w 101"/>
                    <a:gd name="T9" fmla="*/ 96 h 97"/>
                    <a:gd name="T10" fmla="*/ 0 60000 65536"/>
                    <a:gd name="T11" fmla="*/ 0 60000 65536"/>
                    <a:gd name="T12" fmla="*/ 0 60000 65536"/>
                    <a:gd name="T13" fmla="*/ 0 60000 65536"/>
                    <a:gd name="T14" fmla="*/ 0 60000 65536"/>
                    <a:gd name="T15" fmla="*/ 0 w 101"/>
                    <a:gd name="T16" fmla="*/ 0 h 97"/>
                    <a:gd name="T17" fmla="*/ 101 w 101"/>
                    <a:gd name="T18" fmla="*/ 97 h 97"/>
                  </a:gdLst>
                  <a:ahLst/>
                  <a:cxnLst>
                    <a:cxn ang="T10">
                      <a:pos x="T0" y="T1"/>
                    </a:cxn>
                    <a:cxn ang="T11">
                      <a:pos x="T2" y="T3"/>
                    </a:cxn>
                    <a:cxn ang="T12">
                      <a:pos x="T4" y="T5"/>
                    </a:cxn>
                    <a:cxn ang="T13">
                      <a:pos x="T6" y="T7"/>
                    </a:cxn>
                    <a:cxn ang="T14">
                      <a:pos x="T8" y="T9"/>
                    </a:cxn>
                  </a:cxnLst>
                  <a:rect l="T15" t="T16" r="T17" b="T18"/>
                  <a:pathLst>
                    <a:path w="101" h="97">
                      <a:moveTo>
                        <a:pt x="4" y="96"/>
                      </a:moveTo>
                      <a:lnTo>
                        <a:pt x="0" y="97"/>
                      </a:lnTo>
                      <a:lnTo>
                        <a:pt x="97" y="1"/>
                      </a:lnTo>
                      <a:lnTo>
                        <a:pt x="101" y="0"/>
                      </a:lnTo>
                      <a:lnTo>
                        <a:pt x="4" y="96"/>
                      </a:lnTo>
                      <a:close/>
                    </a:path>
                  </a:pathLst>
                </a:custGeom>
                <a:solidFill>
                  <a:srgbClr val="717A90"/>
                </a:solidFill>
                <a:ln w="9525">
                  <a:noFill/>
                  <a:round/>
                  <a:headEnd/>
                  <a:tailEnd/>
                </a:ln>
              </p:spPr>
              <p:txBody>
                <a:bodyPr/>
                <a:lstStyle/>
                <a:p>
                  <a:endParaRPr lang="en-US"/>
                </a:p>
              </p:txBody>
            </p:sp>
            <p:sp>
              <p:nvSpPr>
                <p:cNvPr id="4352" name="Line 1084"/>
                <p:cNvSpPr>
                  <a:spLocks noChangeShapeType="1"/>
                </p:cNvSpPr>
                <p:nvPr/>
              </p:nvSpPr>
              <p:spPr bwMode="auto">
                <a:xfrm flipV="1">
                  <a:off x="2877" y="1833"/>
                  <a:ext cx="97" cy="96"/>
                </a:xfrm>
                <a:prstGeom prst="line">
                  <a:avLst/>
                </a:prstGeom>
                <a:noFill/>
                <a:ln w="1588">
                  <a:solidFill>
                    <a:srgbClr val="717A90"/>
                  </a:solidFill>
                  <a:miter lim="800000"/>
                  <a:headEnd/>
                  <a:tailEnd/>
                </a:ln>
              </p:spPr>
              <p:txBody>
                <a:bodyPr/>
                <a:lstStyle/>
                <a:p>
                  <a:endParaRPr lang="en-US"/>
                </a:p>
              </p:txBody>
            </p:sp>
            <p:sp>
              <p:nvSpPr>
                <p:cNvPr id="4353" name="Freeform 1085"/>
                <p:cNvSpPr>
                  <a:spLocks/>
                </p:cNvSpPr>
                <p:nvPr/>
              </p:nvSpPr>
              <p:spPr bwMode="auto">
                <a:xfrm>
                  <a:off x="2869" y="1834"/>
                  <a:ext cx="101" cy="97"/>
                </a:xfrm>
                <a:custGeom>
                  <a:avLst/>
                  <a:gdLst>
                    <a:gd name="T0" fmla="*/ 4 w 101"/>
                    <a:gd name="T1" fmla="*/ 96 h 97"/>
                    <a:gd name="T2" fmla="*/ 0 w 101"/>
                    <a:gd name="T3" fmla="*/ 97 h 97"/>
                    <a:gd name="T4" fmla="*/ 97 w 101"/>
                    <a:gd name="T5" fmla="*/ 1 h 97"/>
                    <a:gd name="T6" fmla="*/ 101 w 101"/>
                    <a:gd name="T7" fmla="*/ 0 h 97"/>
                    <a:gd name="T8" fmla="*/ 4 w 101"/>
                    <a:gd name="T9" fmla="*/ 96 h 97"/>
                    <a:gd name="T10" fmla="*/ 0 60000 65536"/>
                    <a:gd name="T11" fmla="*/ 0 60000 65536"/>
                    <a:gd name="T12" fmla="*/ 0 60000 65536"/>
                    <a:gd name="T13" fmla="*/ 0 60000 65536"/>
                    <a:gd name="T14" fmla="*/ 0 60000 65536"/>
                    <a:gd name="T15" fmla="*/ 0 w 101"/>
                    <a:gd name="T16" fmla="*/ 0 h 97"/>
                    <a:gd name="T17" fmla="*/ 101 w 101"/>
                    <a:gd name="T18" fmla="*/ 97 h 97"/>
                  </a:gdLst>
                  <a:ahLst/>
                  <a:cxnLst>
                    <a:cxn ang="T10">
                      <a:pos x="T0" y="T1"/>
                    </a:cxn>
                    <a:cxn ang="T11">
                      <a:pos x="T2" y="T3"/>
                    </a:cxn>
                    <a:cxn ang="T12">
                      <a:pos x="T4" y="T5"/>
                    </a:cxn>
                    <a:cxn ang="T13">
                      <a:pos x="T6" y="T7"/>
                    </a:cxn>
                    <a:cxn ang="T14">
                      <a:pos x="T8" y="T9"/>
                    </a:cxn>
                  </a:cxnLst>
                  <a:rect l="T15" t="T16" r="T17" b="T18"/>
                  <a:pathLst>
                    <a:path w="101" h="97">
                      <a:moveTo>
                        <a:pt x="4" y="96"/>
                      </a:moveTo>
                      <a:lnTo>
                        <a:pt x="0" y="97"/>
                      </a:lnTo>
                      <a:lnTo>
                        <a:pt x="97" y="1"/>
                      </a:lnTo>
                      <a:lnTo>
                        <a:pt x="101" y="0"/>
                      </a:lnTo>
                      <a:lnTo>
                        <a:pt x="4" y="96"/>
                      </a:lnTo>
                      <a:close/>
                    </a:path>
                  </a:pathLst>
                </a:custGeom>
                <a:solidFill>
                  <a:srgbClr val="6C758A"/>
                </a:solidFill>
                <a:ln w="9525">
                  <a:noFill/>
                  <a:round/>
                  <a:headEnd/>
                  <a:tailEnd/>
                </a:ln>
              </p:spPr>
              <p:txBody>
                <a:bodyPr/>
                <a:lstStyle/>
                <a:p>
                  <a:endParaRPr lang="en-US"/>
                </a:p>
              </p:txBody>
            </p:sp>
            <p:sp>
              <p:nvSpPr>
                <p:cNvPr id="4354" name="Line 1086"/>
                <p:cNvSpPr>
                  <a:spLocks noChangeShapeType="1"/>
                </p:cNvSpPr>
                <p:nvPr/>
              </p:nvSpPr>
              <p:spPr bwMode="auto">
                <a:xfrm flipV="1">
                  <a:off x="2873" y="1834"/>
                  <a:ext cx="97" cy="96"/>
                </a:xfrm>
                <a:prstGeom prst="line">
                  <a:avLst/>
                </a:prstGeom>
                <a:noFill/>
                <a:ln w="1588">
                  <a:solidFill>
                    <a:srgbClr val="6C758A"/>
                  </a:solidFill>
                  <a:miter lim="800000"/>
                  <a:headEnd/>
                  <a:tailEnd/>
                </a:ln>
              </p:spPr>
              <p:txBody>
                <a:bodyPr/>
                <a:lstStyle/>
                <a:p>
                  <a:endParaRPr lang="en-US"/>
                </a:p>
              </p:txBody>
            </p:sp>
            <p:sp>
              <p:nvSpPr>
                <p:cNvPr id="4355" name="Freeform 1087"/>
                <p:cNvSpPr>
                  <a:spLocks/>
                </p:cNvSpPr>
                <p:nvPr/>
              </p:nvSpPr>
              <p:spPr bwMode="auto">
                <a:xfrm>
                  <a:off x="2864" y="1835"/>
                  <a:ext cx="102" cy="96"/>
                </a:xfrm>
                <a:custGeom>
                  <a:avLst/>
                  <a:gdLst>
                    <a:gd name="T0" fmla="*/ 5 w 102"/>
                    <a:gd name="T1" fmla="*/ 96 h 96"/>
                    <a:gd name="T2" fmla="*/ 0 w 102"/>
                    <a:gd name="T3" fmla="*/ 96 h 96"/>
                    <a:gd name="T4" fmla="*/ 96 w 102"/>
                    <a:gd name="T5" fmla="*/ 0 h 96"/>
                    <a:gd name="T6" fmla="*/ 102 w 102"/>
                    <a:gd name="T7" fmla="*/ 0 h 96"/>
                    <a:gd name="T8" fmla="*/ 5 w 102"/>
                    <a:gd name="T9" fmla="*/ 96 h 96"/>
                    <a:gd name="T10" fmla="*/ 0 60000 65536"/>
                    <a:gd name="T11" fmla="*/ 0 60000 65536"/>
                    <a:gd name="T12" fmla="*/ 0 60000 65536"/>
                    <a:gd name="T13" fmla="*/ 0 60000 65536"/>
                    <a:gd name="T14" fmla="*/ 0 60000 65536"/>
                    <a:gd name="T15" fmla="*/ 0 w 102"/>
                    <a:gd name="T16" fmla="*/ 0 h 96"/>
                    <a:gd name="T17" fmla="*/ 102 w 102"/>
                    <a:gd name="T18" fmla="*/ 96 h 96"/>
                  </a:gdLst>
                  <a:ahLst/>
                  <a:cxnLst>
                    <a:cxn ang="T10">
                      <a:pos x="T0" y="T1"/>
                    </a:cxn>
                    <a:cxn ang="T11">
                      <a:pos x="T2" y="T3"/>
                    </a:cxn>
                    <a:cxn ang="T12">
                      <a:pos x="T4" y="T5"/>
                    </a:cxn>
                    <a:cxn ang="T13">
                      <a:pos x="T6" y="T7"/>
                    </a:cxn>
                    <a:cxn ang="T14">
                      <a:pos x="T8" y="T9"/>
                    </a:cxn>
                  </a:cxnLst>
                  <a:rect l="T15" t="T16" r="T17" b="T18"/>
                  <a:pathLst>
                    <a:path w="102" h="96">
                      <a:moveTo>
                        <a:pt x="5" y="96"/>
                      </a:moveTo>
                      <a:lnTo>
                        <a:pt x="0" y="96"/>
                      </a:lnTo>
                      <a:lnTo>
                        <a:pt x="96" y="0"/>
                      </a:lnTo>
                      <a:lnTo>
                        <a:pt x="102" y="0"/>
                      </a:lnTo>
                      <a:lnTo>
                        <a:pt x="5" y="96"/>
                      </a:lnTo>
                      <a:close/>
                    </a:path>
                  </a:pathLst>
                </a:custGeom>
                <a:solidFill>
                  <a:srgbClr val="666E83"/>
                </a:solidFill>
                <a:ln w="9525">
                  <a:noFill/>
                  <a:round/>
                  <a:headEnd/>
                  <a:tailEnd/>
                </a:ln>
              </p:spPr>
              <p:txBody>
                <a:bodyPr/>
                <a:lstStyle/>
                <a:p>
                  <a:endParaRPr lang="en-US"/>
                </a:p>
              </p:txBody>
            </p:sp>
            <p:sp>
              <p:nvSpPr>
                <p:cNvPr id="4356" name="Line 1088"/>
                <p:cNvSpPr>
                  <a:spLocks noChangeShapeType="1"/>
                </p:cNvSpPr>
                <p:nvPr/>
              </p:nvSpPr>
              <p:spPr bwMode="auto">
                <a:xfrm flipV="1">
                  <a:off x="2869" y="1835"/>
                  <a:ext cx="97" cy="96"/>
                </a:xfrm>
                <a:prstGeom prst="line">
                  <a:avLst/>
                </a:prstGeom>
                <a:noFill/>
                <a:ln w="1588">
                  <a:solidFill>
                    <a:srgbClr val="666E83"/>
                  </a:solidFill>
                  <a:miter lim="800000"/>
                  <a:headEnd/>
                  <a:tailEnd/>
                </a:ln>
              </p:spPr>
              <p:txBody>
                <a:bodyPr/>
                <a:lstStyle/>
                <a:p>
                  <a:endParaRPr lang="en-US"/>
                </a:p>
              </p:txBody>
            </p:sp>
            <p:sp>
              <p:nvSpPr>
                <p:cNvPr id="4357" name="Freeform 1089"/>
                <p:cNvSpPr>
                  <a:spLocks/>
                </p:cNvSpPr>
                <p:nvPr/>
              </p:nvSpPr>
              <p:spPr bwMode="auto">
                <a:xfrm>
                  <a:off x="2859" y="1835"/>
                  <a:ext cx="101" cy="96"/>
                </a:xfrm>
                <a:custGeom>
                  <a:avLst/>
                  <a:gdLst>
                    <a:gd name="T0" fmla="*/ 5 w 101"/>
                    <a:gd name="T1" fmla="*/ 96 h 96"/>
                    <a:gd name="T2" fmla="*/ 0 w 101"/>
                    <a:gd name="T3" fmla="*/ 96 h 96"/>
                    <a:gd name="T4" fmla="*/ 96 w 101"/>
                    <a:gd name="T5" fmla="*/ 0 h 96"/>
                    <a:gd name="T6" fmla="*/ 101 w 101"/>
                    <a:gd name="T7" fmla="*/ 0 h 96"/>
                    <a:gd name="T8" fmla="*/ 5 w 101"/>
                    <a:gd name="T9" fmla="*/ 96 h 96"/>
                    <a:gd name="T10" fmla="*/ 0 60000 65536"/>
                    <a:gd name="T11" fmla="*/ 0 60000 65536"/>
                    <a:gd name="T12" fmla="*/ 0 60000 65536"/>
                    <a:gd name="T13" fmla="*/ 0 60000 65536"/>
                    <a:gd name="T14" fmla="*/ 0 60000 65536"/>
                    <a:gd name="T15" fmla="*/ 0 w 101"/>
                    <a:gd name="T16" fmla="*/ 0 h 96"/>
                    <a:gd name="T17" fmla="*/ 101 w 101"/>
                    <a:gd name="T18" fmla="*/ 96 h 96"/>
                  </a:gdLst>
                  <a:ahLst/>
                  <a:cxnLst>
                    <a:cxn ang="T10">
                      <a:pos x="T0" y="T1"/>
                    </a:cxn>
                    <a:cxn ang="T11">
                      <a:pos x="T2" y="T3"/>
                    </a:cxn>
                    <a:cxn ang="T12">
                      <a:pos x="T4" y="T5"/>
                    </a:cxn>
                    <a:cxn ang="T13">
                      <a:pos x="T6" y="T7"/>
                    </a:cxn>
                    <a:cxn ang="T14">
                      <a:pos x="T8" y="T9"/>
                    </a:cxn>
                  </a:cxnLst>
                  <a:rect l="T15" t="T16" r="T17" b="T18"/>
                  <a:pathLst>
                    <a:path w="101" h="96">
                      <a:moveTo>
                        <a:pt x="5" y="96"/>
                      </a:moveTo>
                      <a:lnTo>
                        <a:pt x="0" y="96"/>
                      </a:lnTo>
                      <a:lnTo>
                        <a:pt x="96" y="0"/>
                      </a:lnTo>
                      <a:lnTo>
                        <a:pt x="101" y="0"/>
                      </a:lnTo>
                      <a:lnTo>
                        <a:pt x="5" y="96"/>
                      </a:lnTo>
                      <a:close/>
                    </a:path>
                  </a:pathLst>
                </a:custGeom>
                <a:solidFill>
                  <a:srgbClr val="626A7E"/>
                </a:solidFill>
                <a:ln w="9525">
                  <a:noFill/>
                  <a:round/>
                  <a:headEnd/>
                  <a:tailEnd/>
                </a:ln>
              </p:spPr>
              <p:txBody>
                <a:bodyPr/>
                <a:lstStyle/>
                <a:p>
                  <a:endParaRPr lang="en-US"/>
                </a:p>
              </p:txBody>
            </p:sp>
            <p:sp>
              <p:nvSpPr>
                <p:cNvPr id="4358" name="Line 1090"/>
                <p:cNvSpPr>
                  <a:spLocks noChangeShapeType="1"/>
                </p:cNvSpPr>
                <p:nvPr/>
              </p:nvSpPr>
              <p:spPr bwMode="auto">
                <a:xfrm flipV="1">
                  <a:off x="2864" y="1835"/>
                  <a:ext cx="96" cy="96"/>
                </a:xfrm>
                <a:prstGeom prst="line">
                  <a:avLst/>
                </a:prstGeom>
                <a:noFill/>
                <a:ln w="1588">
                  <a:solidFill>
                    <a:srgbClr val="626A7E"/>
                  </a:solidFill>
                  <a:miter lim="800000"/>
                  <a:headEnd/>
                  <a:tailEnd/>
                </a:ln>
              </p:spPr>
              <p:txBody>
                <a:bodyPr/>
                <a:lstStyle/>
                <a:p>
                  <a:endParaRPr lang="en-US"/>
                </a:p>
              </p:txBody>
            </p:sp>
            <p:sp>
              <p:nvSpPr>
                <p:cNvPr id="4359" name="Freeform 1091"/>
                <p:cNvSpPr>
                  <a:spLocks/>
                </p:cNvSpPr>
                <p:nvPr/>
              </p:nvSpPr>
              <p:spPr bwMode="auto">
                <a:xfrm>
                  <a:off x="2853" y="1835"/>
                  <a:ext cx="102" cy="96"/>
                </a:xfrm>
                <a:custGeom>
                  <a:avLst/>
                  <a:gdLst>
                    <a:gd name="T0" fmla="*/ 6 w 102"/>
                    <a:gd name="T1" fmla="*/ 96 h 96"/>
                    <a:gd name="T2" fmla="*/ 0 w 102"/>
                    <a:gd name="T3" fmla="*/ 96 h 96"/>
                    <a:gd name="T4" fmla="*/ 96 w 102"/>
                    <a:gd name="T5" fmla="*/ 0 h 96"/>
                    <a:gd name="T6" fmla="*/ 102 w 102"/>
                    <a:gd name="T7" fmla="*/ 0 h 96"/>
                    <a:gd name="T8" fmla="*/ 6 w 102"/>
                    <a:gd name="T9" fmla="*/ 96 h 96"/>
                    <a:gd name="T10" fmla="*/ 0 60000 65536"/>
                    <a:gd name="T11" fmla="*/ 0 60000 65536"/>
                    <a:gd name="T12" fmla="*/ 0 60000 65536"/>
                    <a:gd name="T13" fmla="*/ 0 60000 65536"/>
                    <a:gd name="T14" fmla="*/ 0 60000 65536"/>
                    <a:gd name="T15" fmla="*/ 0 w 102"/>
                    <a:gd name="T16" fmla="*/ 0 h 96"/>
                    <a:gd name="T17" fmla="*/ 102 w 102"/>
                    <a:gd name="T18" fmla="*/ 96 h 96"/>
                  </a:gdLst>
                  <a:ahLst/>
                  <a:cxnLst>
                    <a:cxn ang="T10">
                      <a:pos x="T0" y="T1"/>
                    </a:cxn>
                    <a:cxn ang="T11">
                      <a:pos x="T2" y="T3"/>
                    </a:cxn>
                    <a:cxn ang="T12">
                      <a:pos x="T4" y="T5"/>
                    </a:cxn>
                    <a:cxn ang="T13">
                      <a:pos x="T6" y="T7"/>
                    </a:cxn>
                    <a:cxn ang="T14">
                      <a:pos x="T8" y="T9"/>
                    </a:cxn>
                  </a:cxnLst>
                  <a:rect l="T15" t="T16" r="T17" b="T18"/>
                  <a:pathLst>
                    <a:path w="102" h="96">
                      <a:moveTo>
                        <a:pt x="6" y="96"/>
                      </a:moveTo>
                      <a:lnTo>
                        <a:pt x="0" y="96"/>
                      </a:lnTo>
                      <a:lnTo>
                        <a:pt x="96" y="0"/>
                      </a:lnTo>
                      <a:lnTo>
                        <a:pt x="102" y="0"/>
                      </a:lnTo>
                      <a:lnTo>
                        <a:pt x="6" y="96"/>
                      </a:lnTo>
                      <a:close/>
                    </a:path>
                  </a:pathLst>
                </a:custGeom>
                <a:solidFill>
                  <a:srgbClr val="666E82"/>
                </a:solidFill>
                <a:ln w="9525">
                  <a:noFill/>
                  <a:round/>
                  <a:headEnd/>
                  <a:tailEnd/>
                </a:ln>
              </p:spPr>
              <p:txBody>
                <a:bodyPr/>
                <a:lstStyle/>
                <a:p>
                  <a:endParaRPr lang="en-US"/>
                </a:p>
              </p:txBody>
            </p:sp>
            <p:sp>
              <p:nvSpPr>
                <p:cNvPr id="4360" name="Line 1092"/>
                <p:cNvSpPr>
                  <a:spLocks noChangeShapeType="1"/>
                </p:cNvSpPr>
                <p:nvPr/>
              </p:nvSpPr>
              <p:spPr bwMode="auto">
                <a:xfrm flipV="1">
                  <a:off x="2859" y="1835"/>
                  <a:ext cx="96" cy="96"/>
                </a:xfrm>
                <a:prstGeom prst="line">
                  <a:avLst/>
                </a:prstGeom>
                <a:noFill/>
                <a:ln w="1588">
                  <a:solidFill>
                    <a:srgbClr val="666E82"/>
                  </a:solidFill>
                  <a:miter lim="800000"/>
                  <a:headEnd/>
                  <a:tailEnd/>
                </a:ln>
              </p:spPr>
              <p:txBody>
                <a:bodyPr/>
                <a:lstStyle/>
                <a:p>
                  <a:endParaRPr lang="en-US"/>
                </a:p>
              </p:txBody>
            </p:sp>
            <p:sp>
              <p:nvSpPr>
                <p:cNvPr id="4361" name="Freeform 1093"/>
                <p:cNvSpPr>
                  <a:spLocks/>
                </p:cNvSpPr>
                <p:nvPr/>
              </p:nvSpPr>
              <p:spPr bwMode="auto">
                <a:xfrm>
                  <a:off x="2847" y="1834"/>
                  <a:ext cx="102" cy="97"/>
                </a:xfrm>
                <a:custGeom>
                  <a:avLst/>
                  <a:gdLst>
                    <a:gd name="T0" fmla="*/ 6 w 102"/>
                    <a:gd name="T1" fmla="*/ 97 h 97"/>
                    <a:gd name="T2" fmla="*/ 0 w 102"/>
                    <a:gd name="T3" fmla="*/ 96 h 97"/>
                    <a:gd name="T4" fmla="*/ 96 w 102"/>
                    <a:gd name="T5" fmla="*/ 0 h 97"/>
                    <a:gd name="T6" fmla="*/ 102 w 102"/>
                    <a:gd name="T7" fmla="*/ 1 h 97"/>
                    <a:gd name="T8" fmla="*/ 6 w 102"/>
                    <a:gd name="T9" fmla="*/ 97 h 97"/>
                    <a:gd name="T10" fmla="*/ 0 60000 65536"/>
                    <a:gd name="T11" fmla="*/ 0 60000 65536"/>
                    <a:gd name="T12" fmla="*/ 0 60000 65536"/>
                    <a:gd name="T13" fmla="*/ 0 60000 65536"/>
                    <a:gd name="T14" fmla="*/ 0 60000 65536"/>
                    <a:gd name="T15" fmla="*/ 0 w 102"/>
                    <a:gd name="T16" fmla="*/ 0 h 97"/>
                    <a:gd name="T17" fmla="*/ 102 w 102"/>
                    <a:gd name="T18" fmla="*/ 97 h 97"/>
                  </a:gdLst>
                  <a:ahLst/>
                  <a:cxnLst>
                    <a:cxn ang="T10">
                      <a:pos x="T0" y="T1"/>
                    </a:cxn>
                    <a:cxn ang="T11">
                      <a:pos x="T2" y="T3"/>
                    </a:cxn>
                    <a:cxn ang="T12">
                      <a:pos x="T4" y="T5"/>
                    </a:cxn>
                    <a:cxn ang="T13">
                      <a:pos x="T6" y="T7"/>
                    </a:cxn>
                    <a:cxn ang="T14">
                      <a:pos x="T8" y="T9"/>
                    </a:cxn>
                  </a:cxnLst>
                  <a:rect l="T15" t="T16" r="T17" b="T18"/>
                  <a:pathLst>
                    <a:path w="102" h="97">
                      <a:moveTo>
                        <a:pt x="6" y="97"/>
                      </a:moveTo>
                      <a:lnTo>
                        <a:pt x="0" y="96"/>
                      </a:lnTo>
                      <a:lnTo>
                        <a:pt x="96" y="0"/>
                      </a:lnTo>
                      <a:lnTo>
                        <a:pt x="102" y="1"/>
                      </a:lnTo>
                      <a:lnTo>
                        <a:pt x="6" y="97"/>
                      </a:lnTo>
                      <a:close/>
                    </a:path>
                  </a:pathLst>
                </a:custGeom>
                <a:solidFill>
                  <a:srgbClr val="697186"/>
                </a:solidFill>
                <a:ln w="9525">
                  <a:noFill/>
                  <a:round/>
                  <a:headEnd/>
                  <a:tailEnd/>
                </a:ln>
              </p:spPr>
              <p:txBody>
                <a:bodyPr/>
                <a:lstStyle/>
                <a:p>
                  <a:endParaRPr lang="en-US"/>
                </a:p>
              </p:txBody>
            </p:sp>
            <p:sp>
              <p:nvSpPr>
                <p:cNvPr id="4362" name="Line 1094"/>
                <p:cNvSpPr>
                  <a:spLocks noChangeShapeType="1"/>
                </p:cNvSpPr>
                <p:nvPr/>
              </p:nvSpPr>
              <p:spPr bwMode="auto">
                <a:xfrm flipV="1">
                  <a:off x="2853" y="1835"/>
                  <a:ext cx="96" cy="96"/>
                </a:xfrm>
                <a:prstGeom prst="line">
                  <a:avLst/>
                </a:prstGeom>
                <a:noFill/>
                <a:ln w="1588">
                  <a:solidFill>
                    <a:srgbClr val="697186"/>
                  </a:solidFill>
                  <a:miter lim="800000"/>
                  <a:headEnd/>
                  <a:tailEnd/>
                </a:ln>
              </p:spPr>
              <p:txBody>
                <a:bodyPr/>
                <a:lstStyle/>
                <a:p>
                  <a:endParaRPr lang="en-US"/>
                </a:p>
              </p:txBody>
            </p:sp>
            <p:sp>
              <p:nvSpPr>
                <p:cNvPr id="4363" name="Freeform 1095"/>
                <p:cNvSpPr>
                  <a:spLocks/>
                </p:cNvSpPr>
                <p:nvPr/>
              </p:nvSpPr>
              <p:spPr bwMode="auto">
                <a:xfrm>
                  <a:off x="2840" y="1833"/>
                  <a:ext cx="103" cy="97"/>
                </a:xfrm>
                <a:custGeom>
                  <a:avLst/>
                  <a:gdLst>
                    <a:gd name="T0" fmla="*/ 7 w 103"/>
                    <a:gd name="T1" fmla="*/ 97 h 97"/>
                    <a:gd name="T2" fmla="*/ 0 w 103"/>
                    <a:gd name="T3" fmla="*/ 96 h 97"/>
                    <a:gd name="T4" fmla="*/ 96 w 103"/>
                    <a:gd name="T5" fmla="*/ 0 h 97"/>
                    <a:gd name="T6" fmla="*/ 103 w 103"/>
                    <a:gd name="T7" fmla="*/ 1 h 97"/>
                    <a:gd name="T8" fmla="*/ 7 w 103"/>
                    <a:gd name="T9" fmla="*/ 97 h 97"/>
                    <a:gd name="T10" fmla="*/ 0 60000 65536"/>
                    <a:gd name="T11" fmla="*/ 0 60000 65536"/>
                    <a:gd name="T12" fmla="*/ 0 60000 65536"/>
                    <a:gd name="T13" fmla="*/ 0 60000 65536"/>
                    <a:gd name="T14" fmla="*/ 0 60000 65536"/>
                    <a:gd name="T15" fmla="*/ 0 w 103"/>
                    <a:gd name="T16" fmla="*/ 0 h 97"/>
                    <a:gd name="T17" fmla="*/ 103 w 103"/>
                    <a:gd name="T18" fmla="*/ 97 h 97"/>
                  </a:gdLst>
                  <a:ahLst/>
                  <a:cxnLst>
                    <a:cxn ang="T10">
                      <a:pos x="T0" y="T1"/>
                    </a:cxn>
                    <a:cxn ang="T11">
                      <a:pos x="T2" y="T3"/>
                    </a:cxn>
                    <a:cxn ang="T12">
                      <a:pos x="T4" y="T5"/>
                    </a:cxn>
                    <a:cxn ang="T13">
                      <a:pos x="T6" y="T7"/>
                    </a:cxn>
                    <a:cxn ang="T14">
                      <a:pos x="T8" y="T9"/>
                    </a:cxn>
                  </a:cxnLst>
                  <a:rect l="T15" t="T16" r="T17" b="T18"/>
                  <a:pathLst>
                    <a:path w="103" h="97">
                      <a:moveTo>
                        <a:pt x="7" y="97"/>
                      </a:moveTo>
                      <a:lnTo>
                        <a:pt x="0" y="96"/>
                      </a:lnTo>
                      <a:lnTo>
                        <a:pt x="96" y="0"/>
                      </a:lnTo>
                      <a:lnTo>
                        <a:pt x="103" y="1"/>
                      </a:lnTo>
                      <a:lnTo>
                        <a:pt x="7" y="97"/>
                      </a:lnTo>
                      <a:close/>
                    </a:path>
                  </a:pathLst>
                </a:custGeom>
                <a:solidFill>
                  <a:srgbClr val="6A7288"/>
                </a:solidFill>
                <a:ln w="9525">
                  <a:noFill/>
                  <a:round/>
                  <a:headEnd/>
                  <a:tailEnd/>
                </a:ln>
              </p:spPr>
              <p:txBody>
                <a:bodyPr/>
                <a:lstStyle/>
                <a:p>
                  <a:endParaRPr lang="en-US"/>
                </a:p>
              </p:txBody>
            </p:sp>
            <p:sp>
              <p:nvSpPr>
                <p:cNvPr id="4364" name="Line 1096"/>
                <p:cNvSpPr>
                  <a:spLocks noChangeShapeType="1"/>
                </p:cNvSpPr>
                <p:nvPr/>
              </p:nvSpPr>
              <p:spPr bwMode="auto">
                <a:xfrm flipV="1">
                  <a:off x="2847" y="1834"/>
                  <a:ext cx="96" cy="96"/>
                </a:xfrm>
                <a:prstGeom prst="line">
                  <a:avLst/>
                </a:prstGeom>
                <a:noFill/>
                <a:ln w="1588">
                  <a:solidFill>
                    <a:srgbClr val="6A7288"/>
                  </a:solidFill>
                  <a:miter lim="800000"/>
                  <a:headEnd/>
                  <a:tailEnd/>
                </a:ln>
              </p:spPr>
              <p:txBody>
                <a:bodyPr/>
                <a:lstStyle/>
                <a:p>
                  <a:endParaRPr lang="en-US"/>
                </a:p>
              </p:txBody>
            </p:sp>
            <p:sp>
              <p:nvSpPr>
                <p:cNvPr id="4365" name="Freeform 1097"/>
                <p:cNvSpPr>
                  <a:spLocks/>
                </p:cNvSpPr>
                <p:nvPr/>
              </p:nvSpPr>
              <p:spPr bwMode="auto">
                <a:xfrm>
                  <a:off x="2833" y="1831"/>
                  <a:ext cx="103" cy="98"/>
                </a:xfrm>
                <a:custGeom>
                  <a:avLst/>
                  <a:gdLst>
                    <a:gd name="T0" fmla="*/ 7 w 103"/>
                    <a:gd name="T1" fmla="*/ 98 h 98"/>
                    <a:gd name="T2" fmla="*/ 0 w 103"/>
                    <a:gd name="T3" fmla="*/ 96 h 98"/>
                    <a:gd name="T4" fmla="*/ 96 w 103"/>
                    <a:gd name="T5" fmla="*/ 0 h 98"/>
                    <a:gd name="T6" fmla="*/ 103 w 103"/>
                    <a:gd name="T7" fmla="*/ 2 h 98"/>
                    <a:gd name="T8" fmla="*/ 7 w 103"/>
                    <a:gd name="T9" fmla="*/ 98 h 98"/>
                    <a:gd name="T10" fmla="*/ 0 60000 65536"/>
                    <a:gd name="T11" fmla="*/ 0 60000 65536"/>
                    <a:gd name="T12" fmla="*/ 0 60000 65536"/>
                    <a:gd name="T13" fmla="*/ 0 60000 65536"/>
                    <a:gd name="T14" fmla="*/ 0 60000 65536"/>
                    <a:gd name="T15" fmla="*/ 0 w 103"/>
                    <a:gd name="T16" fmla="*/ 0 h 98"/>
                    <a:gd name="T17" fmla="*/ 103 w 103"/>
                    <a:gd name="T18" fmla="*/ 98 h 98"/>
                  </a:gdLst>
                  <a:ahLst/>
                  <a:cxnLst>
                    <a:cxn ang="T10">
                      <a:pos x="T0" y="T1"/>
                    </a:cxn>
                    <a:cxn ang="T11">
                      <a:pos x="T2" y="T3"/>
                    </a:cxn>
                    <a:cxn ang="T12">
                      <a:pos x="T4" y="T5"/>
                    </a:cxn>
                    <a:cxn ang="T13">
                      <a:pos x="T6" y="T7"/>
                    </a:cxn>
                    <a:cxn ang="T14">
                      <a:pos x="T8" y="T9"/>
                    </a:cxn>
                  </a:cxnLst>
                  <a:rect l="T15" t="T16" r="T17" b="T18"/>
                  <a:pathLst>
                    <a:path w="103" h="98">
                      <a:moveTo>
                        <a:pt x="7" y="98"/>
                      </a:moveTo>
                      <a:lnTo>
                        <a:pt x="0" y="96"/>
                      </a:lnTo>
                      <a:lnTo>
                        <a:pt x="96" y="0"/>
                      </a:lnTo>
                      <a:lnTo>
                        <a:pt x="103" y="2"/>
                      </a:lnTo>
                      <a:lnTo>
                        <a:pt x="7" y="98"/>
                      </a:lnTo>
                      <a:close/>
                    </a:path>
                  </a:pathLst>
                </a:custGeom>
                <a:solidFill>
                  <a:srgbClr val="6D768B"/>
                </a:solidFill>
                <a:ln w="9525">
                  <a:noFill/>
                  <a:round/>
                  <a:headEnd/>
                  <a:tailEnd/>
                </a:ln>
              </p:spPr>
              <p:txBody>
                <a:bodyPr/>
                <a:lstStyle/>
                <a:p>
                  <a:endParaRPr lang="en-US"/>
                </a:p>
              </p:txBody>
            </p:sp>
            <p:sp>
              <p:nvSpPr>
                <p:cNvPr id="4366" name="Line 1098"/>
                <p:cNvSpPr>
                  <a:spLocks noChangeShapeType="1"/>
                </p:cNvSpPr>
                <p:nvPr/>
              </p:nvSpPr>
              <p:spPr bwMode="auto">
                <a:xfrm flipV="1">
                  <a:off x="2840" y="1833"/>
                  <a:ext cx="96" cy="96"/>
                </a:xfrm>
                <a:prstGeom prst="line">
                  <a:avLst/>
                </a:prstGeom>
                <a:noFill/>
                <a:ln w="1588">
                  <a:solidFill>
                    <a:srgbClr val="6D768B"/>
                  </a:solidFill>
                  <a:miter lim="800000"/>
                  <a:headEnd/>
                  <a:tailEnd/>
                </a:ln>
              </p:spPr>
              <p:txBody>
                <a:bodyPr/>
                <a:lstStyle/>
                <a:p>
                  <a:endParaRPr lang="en-US"/>
                </a:p>
              </p:txBody>
            </p:sp>
            <p:sp>
              <p:nvSpPr>
                <p:cNvPr id="4367" name="Freeform 1099"/>
                <p:cNvSpPr>
                  <a:spLocks/>
                </p:cNvSpPr>
                <p:nvPr/>
              </p:nvSpPr>
              <p:spPr bwMode="auto">
                <a:xfrm>
                  <a:off x="2825" y="1829"/>
                  <a:ext cx="104" cy="98"/>
                </a:xfrm>
                <a:custGeom>
                  <a:avLst/>
                  <a:gdLst>
                    <a:gd name="T0" fmla="*/ 8 w 104"/>
                    <a:gd name="T1" fmla="*/ 98 h 98"/>
                    <a:gd name="T2" fmla="*/ 0 w 104"/>
                    <a:gd name="T3" fmla="*/ 96 h 98"/>
                    <a:gd name="T4" fmla="*/ 96 w 104"/>
                    <a:gd name="T5" fmla="*/ 0 h 98"/>
                    <a:gd name="T6" fmla="*/ 104 w 104"/>
                    <a:gd name="T7" fmla="*/ 2 h 98"/>
                    <a:gd name="T8" fmla="*/ 8 w 104"/>
                    <a:gd name="T9" fmla="*/ 98 h 98"/>
                    <a:gd name="T10" fmla="*/ 0 60000 65536"/>
                    <a:gd name="T11" fmla="*/ 0 60000 65536"/>
                    <a:gd name="T12" fmla="*/ 0 60000 65536"/>
                    <a:gd name="T13" fmla="*/ 0 60000 65536"/>
                    <a:gd name="T14" fmla="*/ 0 60000 65536"/>
                    <a:gd name="T15" fmla="*/ 0 w 104"/>
                    <a:gd name="T16" fmla="*/ 0 h 98"/>
                    <a:gd name="T17" fmla="*/ 104 w 104"/>
                    <a:gd name="T18" fmla="*/ 98 h 98"/>
                  </a:gdLst>
                  <a:ahLst/>
                  <a:cxnLst>
                    <a:cxn ang="T10">
                      <a:pos x="T0" y="T1"/>
                    </a:cxn>
                    <a:cxn ang="T11">
                      <a:pos x="T2" y="T3"/>
                    </a:cxn>
                    <a:cxn ang="T12">
                      <a:pos x="T4" y="T5"/>
                    </a:cxn>
                    <a:cxn ang="T13">
                      <a:pos x="T6" y="T7"/>
                    </a:cxn>
                    <a:cxn ang="T14">
                      <a:pos x="T8" y="T9"/>
                    </a:cxn>
                  </a:cxnLst>
                  <a:rect l="T15" t="T16" r="T17" b="T18"/>
                  <a:pathLst>
                    <a:path w="104" h="98">
                      <a:moveTo>
                        <a:pt x="8" y="98"/>
                      </a:moveTo>
                      <a:lnTo>
                        <a:pt x="0" y="96"/>
                      </a:lnTo>
                      <a:lnTo>
                        <a:pt x="96" y="0"/>
                      </a:lnTo>
                      <a:lnTo>
                        <a:pt x="104" y="2"/>
                      </a:lnTo>
                      <a:lnTo>
                        <a:pt x="8" y="98"/>
                      </a:lnTo>
                      <a:close/>
                    </a:path>
                  </a:pathLst>
                </a:custGeom>
                <a:solidFill>
                  <a:srgbClr val="6E778D"/>
                </a:solidFill>
                <a:ln w="9525">
                  <a:noFill/>
                  <a:round/>
                  <a:headEnd/>
                  <a:tailEnd/>
                </a:ln>
              </p:spPr>
              <p:txBody>
                <a:bodyPr/>
                <a:lstStyle/>
                <a:p>
                  <a:endParaRPr lang="en-US"/>
                </a:p>
              </p:txBody>
            </p:sp>
            <p:sp>
              <p:nvSpPr>
                <p:cNvPr id="4368" name="Line 1100"/>
                <p:cNvSpPr>
                  <a:spLocks noChangeShapeType="1"/>
                </p:cNvSpPr>
                <p:nvPr/>
              </p:nvSpPr>
              <p:spPr bwMode="auto">
                <a:xfrm flipV="1">
                  <a:off x="2833" y="1831"/>
                  <a:ext cx="96" cy="96"/>
                </a:xfrm>
                <a:prstGeom prst="line">
                  <a:avLst/>
                </a:prstGeom>
                <a:noFill/>
                <a:ln w="1588">
                  <a:solidFill>
                    <a:srgbClr val="6E778D"/>
                  </a:solidFill>
                  <a:miter lim="800000"/>
                  <a:headEnd/>
                  <a:tailEnd/>
                </a:ln>
              </p:spPr>
              <p:txBody>
                <a:bodyPr/>
                <a:lstStyle/>
                <a:p>
                  <a:endParaRPr lang="en-US"/>
                </a:p>
              </p:txBody>
            </p:sp>
            <p:sp>
              <p:nvSpPr>
                <p:cNvPr id="4369" name="Freeform 1101"/>
                <p:cNvSpPr>
                  <a:spLocks/>
                </p:cNvSpPr>
                <p:nvPr/>
              </p:nvSpPr>
              <p:spPr bwMode="auto">
                <a:xfrm>
                  <a:off x="2817" y="1827"/>
                  <a:ext cx="104" cy="98"/>
                </a:xfrm>
                <a:custGeom>
                  <a:avLst/>
                  <a:gdLst>
                    <a:gd name="T0" fmla="*/ 8 w 104"/>
                    <a:gd name="T1" fmla="*/ 98 h 98"/>
                    <a:gd name="T2" fmla="*/ 0 w 104"/>
                    <a:gd name="T3" fmla="*/ 96 h 98"/>
                    <a:gd name="T4" fmla="*/ 97 w 104"/>
                    <a:gd name="T5" fmla="*/ 0 h 98"/>
                    <a:gd name="T6" fmla="*/ 104 w 104"/>
                    <a:gd name="T7" fmla="*/ 2 h 98"/>
                    <a:gd name="T8" fmla="*/ 8 w 104"/>
                    <a:gd name="T9" fmla="*/ 98 h 98"/>
                    <a:gd name="T10" fmla="*/ 0 60000 65536"/>
                    <a:gd name="T11" fmla="*/ 0 60000 65536"/>
                    <a:gd name="T12" fmla="*/ 0 60000 65536"/>
                    <a:gd name="T13" fmla="*/ 0 60000 65536"/>
                    <a:gd name="T14" fmla="*/ 0 60000 65536"/>
                    <a:gd name="T15" fmla="*/ 0 w 104"/>
                    <a:gd name="T16" fmla="*/ 0 h 98"/>
                    <a:gd name="T17" fmla="*/ 104 w 104"/>
                    <a:gd name="T18" fmla="*/ 98 h 98"/>
                  </a:gdLst>
                  <a:ahLst/>
                  <a:cxnLst>
                    <a:cxn ang="T10">
                      <a:pos x="T0" y="T1"/>
                    </a:cxn>
                    <a:cxn ang="T11">
                      <a:pos x="T2" y="T3"/>
                    </a:cxn>
                    <a:cxn ang="T12">
                      <a:pos x="T4" y="T5"/>
                    </a:cxn>
                    <a:cxn ang="T13">
                      <a:pos x="T6" y="T7"/>
                    </a:cxn>
                    <a:cxn ang="T14">
                      <a:pos x="T8" y="T9"/>
                    </a:cxn>
                  </a:cxnLst>
                  <a:rect l="T15" t="T16" r="T17" b="T18"/>
                  <a:pathLst>
                    <a:path w="104" h="98">
                      <a:moveTo>
                        <a:pt x="8" y="98"/>
                      </a:moveTo>
                      <a:lnTo>
                        <a:pt x="0" y="96"/>
                      </a:lnTo>
                      <a:lnTo>
                        <a:pt x="97" y="0"/>
                      </a:lnTo>
                      <a:lnTo>
                        <a:pt x="104" y="2"/>
                      </a:lnTo>
                      <a:lnTo>
                        <a:pt x="8" y="98"/>
                      </a:lnTo>
                      <a:close/>
                    </a:path>
                  </a:pathLst>
                </a:custGeom>
                <a:solidFill>
                  <a:srgbClr val="6D768C"/>
                </a:solidFill>
                <a:ln w="9525">
                  <a:noFill/>
                  <a:round/>
                  <a:headEnd/>
                  <a:tailEnd/>
                </a:ln>
              </p:spPr>
              <p:txBody>
                <a:bodyPr/>
                <a:lstStyle/>
                <a:p>
                  <a:endParaRPr lang="en-US"/>
                </a:p>
              </p:txBody>
            </p:sp>
            <p:sp>
              <p:nvSpPr>
                <p:cNvPr id="4370" name="Line 1102"/>
                <p:cNvSpPr>
                  <a:spLocks noChangeShapeType="1"/>
                </p:cNvSpPr>
                <p:nvPr/>
              </p:nvSpPr>
              <p:spPr bwMode="auto">
                <a:xfrm flipV="1">
                  <a:off x="2825" y="1829"/>
                  <a:ext cx="96" cy="96"/>
                </a:xfrm>
                <a:prstGeom prst="line">
                  <a:avLst/>
                </a:prstGeom>
                <a:noFill/>
                <a:ln w="1588">
                  <a:solidFill>
                    <a:srgbClr val="6D768C"/>
                  </a:solidFill>
                  <a:miter lim="800000"/>
                  <a:headEnd/>
                  <a:tailEnd/>
                </a:ln>
              </p:spPr>
              <p:txBody>
                <a:bodyPr/>
                <a:lstStyle/>
                <a:p>
                  <a:endParaRPr lang="en-US"/>
                </a:p>
              </p:txBody>
            </p:sp>
            <p:sp>
              <p:nvSpPr>
                <p:cNvPr id="4371" name="Freeform 1103"/>
                <p:cNvSpPr>
                  <a:spLocks/>
                </p:cNvSpPr>
                <p:nvPr/>
              </p:nvSpPr>
              <p:spPr bwMode="auto">
                <a:xfrm>
                  <a:off x="2809" y="1825"/>
                  <a:ext cx="105" cy="98"/>
                </a:xfrm>
                <a:custGeom>
                  <a:avLst/>
                  <a:gdLst>
                    <a:gd name="T0" fmla="*/ 8 w 105"/>
                    <a:gd name="T1" fmla="*/ 98 h 98"/>
                    <a:gd name="T2" fmla="*/ 0 w 105"/>
                    <a:gd name="T3" fmla="*/ 96 h 98"/>
                    <a:gd name="T4" fmla="*/ 96 w 105"/>
                    <a:gd name="T5" fmla="*/ 0 h 98"/>
                    <a:gd name="T6" fmla="*/ 105 w 105"/>
                    <a:gd name="T7" fmla="*/ 2 h 98"/>
                    <a:gd name="T8" fmla="*/ 8 w 105"/>
                    <a:gd name="T9" fmla="*/ 98 h 98"/>
                    <a:gd name="T10" fmla="*/ 0 60000 65536"/>
                    <a:gd name="T11" fmla="*/ 0 60000 65536"/>
                    <a:gd name="T12" fmla="*/ 0 60000 65536"/>
                    <a:gd name="T13" fmla="*/ 0 60000 65536"/>
                    <a:gd name="T14" fmla="*/ 0 60000 65536"/>
                    <a:gd name="T15" fmla="*/ 0 w 105"/>
                    <a:gd name="T16" fmla="*/ 0 h 98"/>
                    <a:gd name="T17" fmla="*/ 105 w 105"/>
                    <a:gd name="T18" fmla="*/ 98 h 98"/>
                  </a:gdLst>
                  <a:ahLst/>
                  <a:cxnLst>
                    <a:cxn ang="T10">
                      <a:pos x="T0" y="T1"/>
                    </a:cxn>
                    <a:cxn ang="T11">
                      <a:pos x="T2" y="T3"/>
                    </a:cxn>
                    <a:cxn ang="T12">
                      <a:pos x="T4" y="T5"/>
                    </a:cxn>
                    <a:cxn ang="T13">
                      <a:pos x="T6" y="T7"/>
                    </a:cxn>
                    <a:cxn ang="T14">
                      <a:pos x="T8" y="T9"/>
                    </a:cxn>
                  </a:cxnLst>
                  <a:rect l="T15" t="T16" r="T17" b="T18"/>
                  <a:pathLst>
                    <a:path w="105" h="98">
                      <a:moveTo>
                        <a:pt x="8" y="98"/>
                      </a:moveTo>
                      <a:lnTo>
                        <a:pt x="0" y="96"/>
                      </a:lnTo>
                      <a:lnTo>
                        <a:pt x="96" y="0"/>
                      </a:lnTo>
                      <a:lnTo>
                        <a:pt x="105" y="2"/>
                      </a:lnTo>
                      <a:lnTo>
                        <a:pt x="8" y="98"/>
                      </a:lnTo>
                      <a:close/>
                    </a:path>
                  </a:pathLst>
                </a:custGeom>
                <a:solidFill>
                  <a:srgbClr val="6E778D"/>
                </a:solidFill>
                <a:ln w="9525">
                  <a:noFill/>
                  <a:round/>
                  <a:headEnd/>
                  <a:tailEnd/>
                </a:ln>
              </p:spPr>
              <p:txBody>
                <a:bodyPr/>
                <a:lstStyle/>
                <a:p>
                  <a:endParaRPr lang="en-US"/>
                </a:p>
              </p:txBody>
            </p:sp>
            <p:sp>
              <p:nvSpPr>
                <p:cNvPr id="4372" name="Line 1104"/>
                <p:cNvSpPr>
                  <a:spLocks noChangeShapeType="1"/>
                </p:cNvSpPr>
                <p:nvPr/>
              </p:nvSpPr>
              <p:spPr bwMode="auto">
                <a:xfrm flipV="1">
                  <a:off x="2817" y="1827"/>
                  <a:ext cx="97" cy="96"/>
                </a:xfrm>
                <a:prstGeom prst="line">
                  <a:avLst/>
                </a:prstGeom>
                <a:noFill/>
                <a:ln w="1588">
                  <a:solidFill>
                    <a:srgbClr val="6E778D"/>
                  </a:solidFill>
                  <a:miter lim="800000"/>
                  <a:headEnd/>
                  <a:tailEnd/>
                </a:ln>
              </p:spPr>
              <p:txBody>
                <a:bodyPr/>
                <a:lstStyle/>
                <a:p>
                  <a:endParaRPr lang="en-US"/>
                </a:p>
              </p:txBody>
            </p:sp>
            <p:sp>
              <p:nvSpPr>
                <p:cNvPr id="4373" name="Freeform 1105"/>
                <p:cNvSpPr>
                  <a:spLocks/>
                </p:cNvSpPr>
                <p:nvPr/>
              </p:nvSpPr>
              <p:spPr bwMode="auto">
                <a:xfrm>
                  <a:off x="2800" y="1822"/>
                  <a:ext cx="105" cy="99"/>
                </a:xfrm>
                <a:custGeom>
                  <a:avLst/>
                  <a:gdLst>
                    <a:gd name="T0" fmla="*/ 9 w 105"/>
                    <a:gd name="T1" fmla="*/ 99 h 99"/>
                    <a:gd name="T2" fmla="*/ 0 w 105"/>
                    <a:gd name="T3" fmla="*/ 96 h 99"/>
                    <a:gd name="T4" fmla="*/ 96 w 105"/>
                    <a:gd name="T5" fmla="*/ 0 h 99"/>
                    <a:gd name="T6" fmla="*/ 105 w 105"/>
                    <a:gd name="T7" fmla="*/ 3 h 99"/>
                    <a:gd name="T8" fmla="*/ 9 w 105"/>
                    <a:gd name="T9" fmla="*/ 99 h 99"/>
                    <a:gd name="T10" fmla="*/ 0 60000 65536"/>
                    <a:gd name="T11" fmla="*/ 0 60000 65536"/>
                    <a:gd name="T12" fmla="*/ 0 60000 65536"/>
                    <a:gd name="T13" fmla="*/ 0 60000 65536"/>
                    <a:gd name="T14" fmla="*/ 0 60000 65536"/>
                    <a:gd name="T15" fmla="*/ 0 w 105"/>
                    <a:gd name="T16" fmla="*/ 0 h 99"/>
                    <a:gd name="T17" fmla="*/ 105 w 105"/>
                    <a:gd name="T18" fmla="*/ 99 h 99"/>
                  </a:gdLst>
                  <a:ahLst/>
                  <a:cxnLst>
                    <a:cxn ang="T10">
                      <a:pos x="T0" y="T1"/>
                    </a:cxn>
                    <a:cxn ang="T11">
                      <a:pos x="T2" y="T3"/>
                    </a:cxn>
                    <a:cxn ang="T12">
                      <a:pos x="T4" y="T5"/>
                    </a:cxn>
                    <a:cxn ang="T13">
                      <a:pos x="T6" y="T7"/>
                    </a:cxn>
                    <a:cxn ang="T14">
                      <a:pos x="T8" y="T9"/>
                    </a:cxn>
                  </a:cxnLst>
                  <a:rect l="T15" t="T16" r="T17" b="T18"/>
                  <a:pathLst>
                    <a:path w="105" h="99">
                      <a:moveTo>
                        <a:pt x="9" y="99"/>
                      </a:moveTo>
                      <a:lnTo>
                        <a:pt x="0" y="96"/>
                      </a:lnTo>
                      <a:lnTo>
                        <a:pt x="96" y="0"/>
                      </a:lnTo>
                      <a:lnTo>
                        <a:pt x="105" y="3"/>
                      </a:lnTo>
                      <a:lnTo>
                        <a:pt x="9" y="99"/>
                      </a:lnTo>
                      <a:close/>
                    </a:path>
                  </a:pathLst>
                </a:custGeom>
                <a:solidFill>
                  <a:srgbClr val="70788F"/>
                </a:solidFill>
                <a:ln w="9525">
                  <a:noFill/>
                  <a:round/>
                  <a:headEnd/>
                  <a:tailEnd/>
                </a:ln>
              </p:spPr>
              <p:txBody>
                <a:bodyPr/>
                <a:lstStyle/>
                <a:p>
                  <a:endParaRPr lang="en-US"/>
                </a:p>
              </p:txBody>
            </p:sp>
            <p:sp>
              <p:nvSpPr>
                <p:cNvPr id="4374" name="Line 1106"/>
                <p:cNvSpPr>
                  <a:spLocks noChangeShapeType="1"/>
                </p:cNvSpPr>
                <p:nvPr/>
              </p:nvSpPr>
              <p:spPr bwMode="auto">
                <a:xfrm flipV="1">
                  <a:off x="2809" y="1825"/>
                  <a:ext cx="96" cy="96"/>
                </a:xfrm>
                <a:prstGeom prst="line">
                  <a:avLst/>
                </a:prstGeom>
                <a:noFill/>
                <a:ln w="1588">
                  <a:solidFill>
                    <a:srgbClr val="70788F"/>
                  </a:solidFill>
                  <a:miter lim="800000"/>
                  <a:headEnd/>
                  <a:tailEnd/>
                </a:ln>
              </p:spPr>
              <p:txBody>
                <a:bodyPr/>
                <a:lstStyle/>
                <a:p>
                  <a:endParaRPr lang="en-US"/>
                </a:p>
              </p:txBody>
            </p:sp>
            <p:sp>
              <p:nvSpPr>
                <p:cNvPr id="4375" name="Freeform 1107"/>
                <p:cNvSpPr>
                  <a:spLocks/>
                </p:cNvSpPr>
                <p:nvPr/>
              </p:nvSpPr>
              <p:spPr bwMode="auto">
                <a:xfrm>
                  <a:off x="2791" y="1819"/>
                  <a:ext cx="105" cy="99"/>
                </a:xfrm>
                <a:custGeom>
                  <a:avLst/>
                  <a:gdLst>
                    <a:gd name="T0" fmla="*/ 9 w 105"/>
                    <a:gd name="T1" fmla="*/ 99 h 99"/>
                    <a:gd name="T2" fmla="*/ 0 w 105"/>
                    <a:gd name="T3" fmla="*/ 97 h 99"/>
                    <a:gd name="T4" fmla="*/ 96 w 105"/>
                    <a:gd name="T5" fmla="*/ 0 h 99"/>
                    <a:gd name="T6" fmla="*/ 105 w 105"/>
                    <a:gd name="T7" fmla="*/ 3 h 99"/>
                    <a:gd name="T8" fmla="*/ 9 w 105"/>
                    <a:gd name="T9" fmla="*/ 99 h 99"/>
                    <a:gd name="T10" fmla="*/ 0 60000 65536"/>
                    <a:gd name="T11" fmla="*/ 0 60000 65536"/>
                    <a:gd name="T12" fmla="*/ 0 60000 65536"/>
                    <a:gd name="T13" fmla="*/ 0 60000 65536"/>
                    <a:gd name="T14" fmla="*/ 0 60000 65536"/>
                    <a:gd name="T15" fmla="*/ 0 w 105"/>
                    <a:gd name="T16" fmla="*/ 0 h 99"/>
                    <a:gd name="T17" fmla="*/ 105 w 105"/>
                    <a:gd name="T18" fmla="*/ 99 h 99"/>
                  </a:gdLst>
                  <a:ahLst/>
                  <a:cxnLst>
                    <a:cxn ang="T10">
                      <a:pos x="T0" y="T1"/>
                    </a:cxn>
                    <a:cxn ang="T11">
                      <a:pos x="T2" y="T3"/>
                    </a:cxn>
                    <a:cxn ang="T12">
                      <a:pos x="T4" y="T5"/>
                    </a:cxn>
                    <a:cxn ang="T13">
                      <a:pos x="T6" y="T7"/>
                    </a:cxn>
                    <a:cxn ang="T14">
                      <a:pos x="T8" y="T9"/>
                    </a:cxn>
                  </a:cxnLst>
                  <a:rect l="T15" t="T16" r="T17" b="T18"/>
                  <a:pathLst>
                    <a:path w="105" h="99">
                      <a:moveTo>
                        <a:pt x="9" y="99"/>
                      </a:moveTo>
                      <a:lnTo>
                        <a:pt x="0" y="97"/>
                      </a:lnTo>
                      <a:lnTo>
                        <a:pt x="96" y="0"/>
                      </a:lnTo>
                      <a:lnTo>
                        <a:pt x="105" y="3"/>
                      </a:lnTo>
                      <a:lnTo>
                        <a:pt x="9" y="99"/>
                      </a:lnTo>
                      <a:close/>
                    </a:path>
                  </a:pathLst>
                </a:custGeom>
                <a:solidFill>
                  <a:srgbClr val="6F788E"/>
                </a:solidFill>
                <a:ln w="9525">
                  <a:noFill/>
                  <a:round/>
                  <a:headEnd/>
                  <a:tailEnd/>
                </a:ln>
              </p:spPr>
              <p:txBody>
                <a:bodyPr/>
                <a:lstStyle/>
                <a:p>
                  <a:endParaRPr lang="en-US"/>
                </a:p>
              </p:txBody>
            </p:sp>
            <p:sp>
              <p:nvSpPr>
                <p:cNvPr id="4376" name="Line 1108"/>
                <p:cNvSpPr>
                  <a:spLocks noChangeShapeType="1"/>
                </p:cNvSpPr>
                <p:nvPr/>
              </p:nvSpPr>
              <p:spPr bwMode="auto">
                <a:xfrm flipV="1">
                  <a:off x="2800" y="1822"/>
                  <a:ext cx="96" cy="96"/>
                </a:xfrm>
                <a:prstGeom prst="line">
                  <a:avLst/>
                </a:prstGeom>
                <a:noFill/>
                <a:ln w="1588">
                  <a:solidFill>
                    <a:srgbClr val="6F788E"/>
                  </a:solidFill>
                  <a:miter lim="800000"/>
                  <a:headEnd/>
                  <a:tailEnd/>
                </a:ln>
              </p:spPr>
              <p:txBody>
                <a:bodyPr/>
                <a:lstStyle/>
                <a:p>
                  <a:endParaRPr lang="en-US"/>
                </a:p>
              </p:txBody>
            </p:sp>
            <p:sp>
              <p:nvSpPr>
                <p:cNvPr id="4377" name="Freeform 1109"/>
                <p:cNvSpPr>
                  <a:spLocks/>
                </p:cNvSpPr>
                <p:nvPr/>
              </p:nvSpPr>
              <p:spPr bwMode="auto">
                <a:xfrm>
                  <a:off x="2782" y="1816"/>
                  <a:ext cx="105" cy="100"/>
                </a:xfrm>
                <a:custGeom>
                  <a:avLst/>
                  <a:gdLst>
                    <a:gd name="T0" fmla="*/ 9 w 105"/>
                    <a:gd name="T1" fmla="*/ 100 h 100"/>
                    <a:gd name="T2" fmla="*/ 0 w 105"/>
                    <a:gd name="T3" fmla="*/ 97 h 100"/>
                    <a:gd name="T4" fmla="*/ 96 w 105"/>
                    <a:gd name="T5" fmla="*/ 0 h 100"/>
                    <a:gd name="T6" fmla="*/ 105 w 105"/>
                    <a:gd name="T7" fmla="*/ 3 h 100"/>
                    <a:gd name="T8" fmla="*/ 9 w 105"/>
                    <a:gd name="T9" fmla="*/ 100 h 100"/>
                    <a:gd name="T10" fmla="*/ 0 60000 65536"/>
                    <a:gd name="T11" fmla="*/ 0 60000 65536"/>
                    <a:gd name="T12" fmla="*/ 0 60000 65536"/>
                    <a:gd name="T13" fmla="*/ 0 60000 65536"/>
                    <a:gd name="T14" fmla="*/ 0 60000 65536"/>
                    <a:gd name="T15" fmla="*/ 0 w 105"/>
                    <a:gd name="T16" fmla="*/ 0 h 100"/>
                    <a:gd name="T17" fmla="*/ 105 w 105"/>
                    <a:gd name="T18" fmla="*/ 100 h 100"/>
                  </a:gdLst>
                  <a:ahLst/>
                  <a:cxnLst>
                    <a:cxn ang="T10">
                      <a:pos x="T0" y="T1"/>
                    </a:cxn>
                    <a:cxn ang="T11">
                      <a:pos x="T2" y="T3"/>
                    </a:cxn>
                    <a:cxn ang="T12">
                      <a:pos x="T4" y="T5"/>
                    </a:cxn>
                    <a:cxn ang="T13">
                      <a:pos x="T6" y="T7"/>
                    </a:cxn>
                    <a:cxn ang="T14">
                      <a:pos x="T8" y="T9"/>
                    </a:cxn>
                  </a:cxnLst>
                  <a:rect l="T15" t="T16" r="T17" b="T18"/>
                  <a:pathLst>
                    <a:path w="105" h="100">
                      <a:moveTo>
                        <a:pt x="9" y="100"/>
                      </a:moveTo>
                      <a:lnTo>
                        <a:pt x="0" y="97"/>
                      </a:lnTo>
                      <a:lnTo>
                        <a:pt x="96" y="0"/>
                      </a:lnTo>
                      <a:lnTo>
                        <a:pt x="105" y="3"/>
                      </a:lnTo>
                      <a:lnTo>
                        <a:pt x="9" y="100"/>
                      </a:lnTo>
                      <a:close/>
                    </a:path>
                  </a:pathLst>
                </a:custGeom>
                <a:solidFill>
                  <a:srgbClr val="717A90"/>
                </a:solidFill>
                <a:ln w="9525">
                  <a:noFill/>
                  <a:round/>
                  <a:headEnd/>
                  <a:tailEnd/>
                </a:ln>
              </p:spPr>
              <p:txBody>
                <a:bodyPr/>
                <a:lstStyle/>
                <a:p>
                  <a:endParaRPr lang="en-US"/>
                </a:p>
              </p:txBody>
            </p:sp>
            <p:sp>
              <p:nvSpPr>
                <p:cNvPr id="4378" name="Line 1110"/>
                <p:cNvSpPr>
                  <a:spLocks noChangeShapeType="1"/>
                </p:cNvSpPr>
                <p:nvPr/>
              </p:nvSpPr>
              <p:spPr bwMode="auto">
                <a:xfrm flipV="1">
                  <a:off x="2791" y="1819"/>
                  <a:ext cx="96" cy="97"/>
                </a:xfrm>
                <a:prstGeom prst="line">
                  <a:avLst/>
                </a:prstGeom>
                <a:noFill/>
                <a:ln w="1588">
                  <a:solidFill>
                    <a:srgbClr val="717A90"/>
                  </a:solidFill>
                  <a:miter lim="800000"/>
                  <a:headEnd/>
                  <a:tailEnd/>
                </a:ln>
              </p:spPr>
              <p:txBody>
                <a:bodyPr/>
                <a:lstStyle/>
                <a:p>
                  <a:endParaRPr lang="en-US"/>
                </a:p>
              </p:txBody>
            </p:sp>
            <p:sp>
              <p:nvSpPr>
                <p:cNvPr id="4379" name="Freeform 1111"/>
                <p:cNvSpPr>
                  <a:spLocks/>
                </p:cNvSpPr>
                <p:nvPr/>
              </p:nvSpPr>
              <p:spPr bwMode="auto">
                <a:xfrm>
                  <a:off x="2772" y="1814"/>
                  <a:ext cx="106" cy="99"/>
                </a:xfrm>
                <a:custGeom>
                  <a:avLst/>
                  <a:gdLst>
                    <a:gd name="T0" fmla="*/ 10 w 106"/>
                    <a:gd name="T1" fmla="*/ 99 h 99"/>
                    <a:gd name="T2" fmla="*/ 0 w 106"/>
                    <a:gd name="T3" fmla="*/ 96 h 99"/>
                    <a:gd name="T4" fmla="*/ 96 w 106"/>
                    <a:gd name="T5" fmla="*/ 0 h 99"/>
                    <a:gd name="T6" fmla="*/ 106 w 106"/>
                    <a:gd name="T7" fmla="*/ 2 h 99"/>
                    <a:gd name="T8" fmla="*/ 10 w 106"/>
                    <a:gd name="T9" fmla="*/ 99 h 99"/>
                    <a:gd name="T10" fmla="*/ 0 60000 65536"/>
                    <a:gd name="T11" fmla="*/ 0 60000 65536"/>
                    <a:gd name="T12" fmla="*/ 0 60000 65536"/>
                    <a:gd name="T13" fmla="*/ 0 60000 65536"/>
                    <a:gd name="T14" fmla="*/ 0 60000 65536"/>
                    <a:gd name="T15" fmla="*/ 0 w 106"/>
                    <a:gd name="T16" fmla="*/ 0 h 99"/>
                    <a:gd name="T17" fmla="*/ 106 w 106"/>
                    <a:gd name="T18" fmla="*/ 99 h 99"/>
                  </a:gdLst>
                  <a:ahLst/>
                  <a:cxnLst>
                    <a:cxn ang="T10">
                      <a:pos x="T0" y="T1"/>
                    </a:cxn>
                    <a:cxn ang="T11">
                      <a:pos x="T2" y="T3"/>
                    </a:cxn>
                    <a:cxn ang="T12">
                      <a:pos x="T4" y="T5"/>
                    </a:cxn>
                    <a:cxn ang="T13">
                      <a:pos x="T6" y="T7"/>
                    </a:cxn>
                    <a:cxn ang="T14">
                      <a:pos x="T8" y="T9"/>
                    </a:cxn>
                  </a:cxnLst>
                  <a:rect l="T15" t="T16" r="T17" b="T18"/>
                  <a:pathLst>
                    <a:path w="106" h="99">
                      <a:moveTo>
                        <a:pt x="10" y="99"/>
                      </a:moveTo>
                      <a:lnTo>
                        <a:pt x="0" y="96"/>
                      </a:lnTo>
                      <a:lnTo>
                        <a:pt x="96" y="0"/>
                      </a:lnTo>
                      <a:lnTo>
                        <a:pt x="106" y="2"/>
                      </a:lnTo>
                      <a:lnTo>
                        <a:pt x="10" y="99"/>
                      </a:lnTo>
                      <a:close/>
                    </a:path>
                  </a:pathLst>
                </a:custGeom>
                <a:solidFill>
                  <a:srgbClr val="6E778D"/>
                </a:solidFill>
                <a:ln w="9525">
                  <a:noFill/>
                  <a:round/>
                  <a:headEnd/>
                  <a:tailEnd/>
                </a:ln>
              </p:spPr>
              <p:txBody>
                <a:bodyPr/>
                <a:lstStyle/>
                <a:p>
                  <a:endParaRPr lang="en-US"/>
                </a:p>
              </p:txBody>
            </p:sp>
            <p:sp>
              <p:nvSpPr>
                <p:cNvPr id="4380" name="Line 1112"/>
                <p:cNvSpPr>
                  <a:spLocks noChangeShapeType="1"/>
                </p:cNvSpPr>
                <p:nvPr/>
              </p:nvSpPr>
              <p:spPr bwMode="auto">
                <a:xfrm flipV="1">
                  <a:off x="2782" y="1816"/>
                  <a:ext cx="96" cy="97"/>
                </a:xfrm>
                <a:prstGeom prst="line">
                  <a:avLst/>
                </a:prstGeom>
                <a:noFill/>
                <a:ln w="1588">
                  <a:solidFill>
                    <a:srgbClr val="6E778D"/>
                  </a:solidFill>
                  <a:miter lim="800000"/>
                  <a:headEnd/>
                  <a:tailEnd/>
                </a:ln>
              </p:spPr>
              <p:txBody>
                <a:bodyPr/>
                <a:lstStyle/>
                <a:p>
                  <a:endParaRPr lang="en-US"/>
                </a:p>
              </p:txBody>
            </p:sp>
            <p:sp>
              <p:nvSpPr>
                <p:cNvPr id="4381" name="Freeform 1113"/>
                <p:cNvSpPr>
                  <a:spLocks/>
                </p:cNvSpPr>
                <p:nvPr/>
              </p:nvSpPr>
              <p:spPr bwMode="auto">
                <a:xfrm>
                  <a:off x="2761" y="1811"/>
                  <a:ext cx="107" cy="99"/>
                </a:xfrm>
                <a:custGeom>
                  <a:avLst/>
                  <a:gdLst>
                    <a:gd name="T0" fmla="*/ 11 w 107"/>
                    <a:gd name="T1" fmla="*/ 99 h 99"/>
                    <a:gd name="T2" fmla="*/ 0 w 107"/>
                    <a:gd name="T3" fmla="*/ 96 h 99"/>
                    <a:gd name="T4" fmla="*/ 96 w 107"/>
                    <a:gd name="T5" fmla="*/ 0 h 99"/>
                    <a:gd name="T6" fmla="*/ 107 w 107"/>
                    <a:gd name="T7" fmla="*/ 3 h 99"/>
                    <a:gd name="T8" fmla="*/ 11 w 107"/>
                    <a:gd name="T9" fmla="*/ 99 h 99"/>
                    <a:gd name="T10" fmla="*/ 0 60000 65536"/>
                    <a:gd name="T11" fmla="*/ 0 60000 65536"/>
                    <a:gd name="T12" fmla="*/ 0 60000 65536"/>
                    <a:gd name="T13" fmla="*/ 0 60000 65536"/>
                    <a:gd name="T14" fmla="*/ 0 60000 65536"/>
                    <a:gd name="T15" fmla="*/ 0 w 107"/>
                    <a:gd name="T16" fmla="*/ 0 h 99"/>
                    <a:gd name="T17" fmla="*/ 107 w 107"/>
                    <a:gd name="T18" fmla="*/ 99 h 99"/>
                  </a:gdLst>
                  <a:ahLst/>
                  <a:cxnLst>
                    <a:cxn ang="T10">
                      <a:pos x="T0" y="T1"/>
                    </a:cxn>
                    <a:cxn ang="T11">
                      <a:pos x="T2" y="T3"/>
                    </a:cxn>
                    <a:cxn ang="T12">
                      <a:pos x="T4" y="T5"/>
                    </a:cxn>
                    <a:cxn ang="T13">
                      <a:pos x="T6" y="T7"/>
                    </a:cxn>
                    <a:cxn ang="T14">
                      <a:pos x="T8" y="T9"/>
                    </a:cxn>
                  </a:cxnLst>
                  <a:rect l="T15" t="T16" r="T17" b="T18"/>
                  <a:pathLst>
                    <a:path w="107" h="99">
                      <a:moveTo>
                        <a:pt x="11" y="99"/>
                      </a:moveTo>
                      <a:lnTo>
                        <a:pt x="0" y="96"/>
                      </a:lnTo>
                      <a:lnTo>
                        <a:pt x="96" y="0"/>
                      </a:lnTo>
                      <a:lnTo>
                        <a:pt x="107" y="3"/>
                      </a:lnTo>
                      <a:lnTo>
                        <a:pt x="11" y="99"/>
                      </a:lnTo>
                      <a:close/>
                    </a:path>
                  </a:pathLst>
                </a:custGeom>
                <a:solidFill>
                  <a:srgbClr val="6E778D"/>
                </a:solidFill>
                <a:ln w="9525">
                  <a:noFill/>
                  <a:round/>
                  <a:headEnd/>
                  <a:tailEnd/>
                </a:ln>
              </p:spPr>
              <p:txBody>
                <a:bodyPr/>
                <a:lstStyle/>
                <a:p>
                  <a:endParaRPr lang="en-US"/>
                </a:p>
              </p:txBody>
            </p:sp>
            <p:sp>
              <p:nvSpPr>
                <p:cNvPr id="4382" name="Line 1114"/>
                <p:cNvSpPr>
                  <a:spLocks noChangeShapeType="1"/>
                </p:cNvSpPr>
                <p:nvPr/>
              </p:nvSpPr>
              <p:spPr bwMode="auto">
                <a:xfrm flipV="1">
                  <a:off x="2772" y="1814"/>
                  <a:ext cx="96" cy="96"/>
                </a:xfrm>
                <a:prstGeom prst="line">
                  <a:avLst/>
                </a:prstGeom>
                <a:noFill/>
                <a:ln w="1588">
                  <a:solidFill>
                    <a:srgbClr val="6E778D"/>
                  </a:solidFill>
                  <a:miter lim="800000"/>
                  <a:headEnd/>
                  <a:tailEnd/>
                </a:ln>
              </p:spPr>
              <p:txBody>
                <a:bodyPr/>
                <a:lstStyle/>
                <a:p>
                  <a:endParaRPr lang="en-US"/>
                </a:p>
              </p:txBody>
            </p:sp>
            <p:sp>
              <p:nvSpPr>
                <p:cNvPr id="4383" name="Freeform 1115"/>
                <p:cNvSpPr>
                  <a:spLocks/>
                </p:cNvSpPr>
                <p:nvPr/>
              </p:nvSpPr>
              <p:spPr bwMode="auto">
                <a:xfrm>
                  <a:off x="2751" y="1808"/>
                  <a:ext cx="106" cy="99"/>
                </a:xfrm>
                <a:custGeom>
                  <a:avLst/>
                  <a:gdLst>
                    <a:gd name="T0" fmla="*/ 10 w 106"/>
                    <a:gd name="T1" fmla="*/ 99 h 99"/>
                    <a:gd name="T2" fmla="*/ 0 w 106"/>
                    <a:gd name="T3" fmla="*/ 96 h 99"/>
                    <a:gd name="T4" fmla="*/ 96 w 106"/>
                    <a:gd name="T5" fmla="*/ 0 h 99"/>
                    <a:gd name="T6" fmla="*/ 106 w 106"/>
                    <a:gd name="T7" fmla="*/ 3 h 99"/>
                    <a:gd name="T8" fmla="*/ 10 w 106"/>
                    <a:gd name="T9" fmla="*/ 99 h 99"/>
                    <a:gd name="T10" fmla="*/ 0 60000 65536"/>
                    <a:gd name="T11" fmla="*/ 0 60000 65536"/>
                    <a:gd name="T12" fmla="*/ 0 60000 65536"/>
                    <a:gd name="T13" fmla="*/ 0 60000 65536"/>
                    <a:gd name="T14" fmla="*/ 0 60000 65536"/>
                    <a:gd name="T15" fmla="*/ 0 w 106"/>
                    <a:gd name="T16" fmla="*/ 0 h 99"/>
                    <a:gd name="T17" fmla="*/ 106 w 106"/>
                    <a:gd name="T18" fmla="*/ 99 h 99"/>
                  </a:gdLst>
                  <a:ahLst/>
                  <a:cxnLst>
                    <a:cxn ang="T10">
                      <a:pos x="T0" y="T1"/>
                    </a:cxn>
                    <a:cxn ang="T11">
                      <a:pos x="T2" y="T3"/>
                    </a:cxn>
                    <a:cxn ang="T12">
                      <a:pos x="T4" y="T5"/>
                    </a:cxn>
                    <a:cxn ang="T13">
                      <a:pos x="T6" y="T7"/>
                    </a:cxn>
                    <a:cxn ang="T14">
                      <a:pos x="T8" y="T9"/>
                    </a:cxn>
                  </a:cxnLst>
                  <a:rect l="T15" t="T16" r="T17" b="T18"/>
                  <a:pathLst>
                    <a:path w="106" h="99">
                      <a:moveTo>
                        <a:pt x="10" y="99"/>
                      </a:moveTo>
                      <a:lnTo>
                        <a:pt x="0" y="96"/>
                      </a:lnTo>
                      <a:lnTo>
                        <a:pt x="96" y="0"/>
                      </a:lnTo>
                      <a:lnTo>
                        <a:pt x="106" y="3"/>
                      </a:lnTo>
                      <a:lnTo>
                        <a:pt x="10" y="99"/>
                      </a:lnTo>
                      <a:close/>
                    </a:path>
                  </a:pathLst>
                </a:custGeom>
                <a:solidFill>
                  <a:srgbClr val="6F788F"/>
                </a:solidFill>
                <a:ln w="9525">
                  <a:noFill/>
                  <a:round/>
                  <a:headEnd/>
                  <a:tailEnd/>
                </a:ln>
              </p:spPr>
              <p:txBody>
                <a:bodyPr/>
                <a:lstStyle/>
                <a:p>
                  <a:endParaRPr lang="en-US"/>
                </a:p>
              </p:txBody>
            </p:sp>
            <p:sp>
              <p:nvSpPr>
                <p:cNvPr id="4384" name="Line 1116"/>
                <p:cNvSpPr>
                  <a:spLocks noChangeShapeType="1"/>
                </p:cNvSpPr>
                <p:nvPr/>
              </p:nvSpPr>
              <p:spPr bwMode="auto">
                <a:xfrm flipV="1">
                  <a:off x="2761" y="1811"/>
                  <a:ext cx="96" cy="96"/>
                </a:xfrm>
                <a:prstGeom prst="line">
                  <a:avLst/>
                </a:prstGeom>
                <a:noFill/>
                <a:ln w="1588">
                  <a:solidFill>
                    <a:srgbClr val="6F788F"/>
                  </a:solidFill>
                  <a:miter lim="800000"/>
                  <a:headEnd/>
                  <a:tailEnd/>
                </a:ln>
              </p:spPr>
              <p:txBody>
                <a:bodyPr/>
                <a:lstStyle/>
                <a:p>
                  <a:endParaRPr lang="en-US"/>
                </a:p>
              </p:txBody>
            </p:sp>
            <p:sp>
              <p:nvSpPr>
                <p:cNvPr id="4385" name="Freeform 1117"/>
                <p:cNvSpPr>
                  <a:spLocks/>
                </p:cNvSpPr>
                <p:nvPr/>
              </p:nvSpPr>
              <p:spPr bwMode="auto">
                <a:xfrm>
                  <a:off x="2739" y="1805"/>
                  <a:ext cx="108" cy="99"/>
                </a:xfrm>
                <a:custGeom>
                  <a:avLst/>
                  <a:gdLst>
                    <a:gd name="T0" fmla="*/ 12 w 108"/>
                    <a:gd name="T1" fmla="*/ 99 h 99"/>
                    <a:gd name="T2" fmla="*/ 0 w 108"/>
                    <a:gd name="T3" fmla="*/ 96 h 99"/>
                    <a:gd name="T4" fmla="*/ 97 w 108"/>
                    <a:gd name="T5" fmla="*/ 0 h 99"/>
                    <a:gd name="T6" fmla="*/ 108 w 108"/>
                    <a:gd name="T7" fmla="*/ 3 h 99"/>
                    <a:gd name="T8" fmla="*/ 12 w 108"/>
                    <a:gd name="T9" fmla="*/ 99 h 99"/>
                    <a:gd name="T10" fmla="*/ 0 60000 65536"/>
                    <a:gd name="T11" fmla="*/ 0 60000 65536"/>
                    <a:gd name="T12" fmla="*/ 0 60000 65536"/>
                    <a:gd name="T13" fmla="*/ 0 60000 65536"/>
                    <a:gd name="T14" fmla="*/ 0 60000 65536"/>
                    <a:gd name="T15" fmla="*/ 0 w 108"/>
                    <a:gd name="T16" fmla="*/ 0 h 99"/>
                    <a:gd name="T17" fmla="*/ 108 w 108"/>
                    <a:gd name="T18" fmla="*/ 99 h 99"/>
                  </a:gdLst>
                  <a:ahLst/>
                  <a:cxnLst>
                    <a:cxn ang="T10">
                      <a:pos x="T0" y="T1"/>
                    </a:cxn>
                    <a:cxn ang="T11">
                      <a:pos x="T2" y="T3"/>
                    </a:cxn>
                    <a:cxn ang="T12">
                      <a:pos x="T4" y="T5"/>
                    </a:cxn>
                    <a:cxn ang="T13">
                      <a:pos x="T6" y="T7"/>
                    </a:cxn>
                    <a:cxn ang="T14">
                      <a:pos x="T8" y="T9"/>
                    </a:cxn>
                  </a:cxnLst>
                  <a:rect l="T15" t="T16" r="T17" b="T18"/>
                  <a:pathLst>
                    <a:path w="108" h="99">
                      <a:moveTo>
                        <a:pt x="12" y="99"/>
                      </a:moveTo>
                      <a:lnTo>
                        <a:pt x="0" y="96"/>
                      </a:lnTo>
                      <a:lnTo>
                        <a:pt x="97" y="0"/>
                      </a:lnTo>
                      <a:lnTo>
                        <a:pt x="108" y="3"/>
                      </a:lnTo>
                      <a:lnTo>
                        <a:pt x="12" y="99"/>
                      </a:lnTo>
                      <a:close/>
                    </a:path>
                  </a:pathLst>
                </a:custGeom>
                <a:solidFill>
                  <a:srgbClr val="6E778D"/>
                </a:solidFill>
                <a:ln w="9525">
                  <a:noFill/>
                  <a:round/>
                  <a:headEnd/>
                  <a:tailEnd/>
                </a:ln>
              </p:spPr>
              <p:txBody>
                <a:bodyPr/>
                <a:lstStyle/>
                <a:p>
                  <a:endParaRPr lang="en-US"/>
                </a:p>
              </p:txBody>
            </p:sp>
            <p:sp>
              <p:nvSpPr>
                <p:cNvPr id="4386" name="Line 1118"/>
                <p:cNvSpPr>
                  <a:spLocks noChangeShapeType="1"/>
                </p:cNvSpPr>
                <p:nvPr/>
              </p:nvSpPr>
              <p:spPr bwMode="auto">
                <a:xfrm flipV="1">
                  <a:off x="2751" y="1808"/>
                  <a:ext cx="96" cy="96"/>
                </a:xfrm>
                <a:prstGeom prst="line">
                  <a:avLst/>
                </a:prstGeom>
                <a:noFill/>
                <a:ln w="1588">
                  <a:solidFill>
                    <a:srgbClr val="6E778D"/>
                  </a:solidFill>
                  <a:miter lim="800000"/>
                  <a:headEnd/>
                  <a:tailEnd/>
                </a:ln>
              </p:spPr>
              <p:txBody>
                <a:bodyPr/>
                <a:lstStyle/>
                <a:p>
                  <a:endParaRPr lang="en-US"/>
                </a:p>
              </p:txBody>
            </p:sp>
            <p:sp>
              <p:nvSpPr>
                <p:cNvPr id="4387" name="Freeform 1119"/>
                <p:cNvSpPr>
                  <a:spLocks/>
                </p:cNvSpPr>
                <p:nvPr/>
              </p:nvSpPr>
              <p:spPr bwMode="auto">
                <a:xfrm>
                  <a:off x="2728" y="1802"/>
                  <a:ext cx="108" cy="99"/>
                </a:xfrm>
                <a:custGeom>
                  <a:avLst/>
                  <a:gdLst>
                    <a:gd name="T0" fmla="*/ 11 w 108"/>
                    <a:gd name="T1" fmla="*/ 99 h 99"/>
                    <a:gd name="T2" fmla="*/ 0 w 108"/>
                    <a:gd name="T3" fmla="*/ 96 h 99"/>
                    <a:gd name="T4" fmla="*/ 97 w 108"/>
                    <a:gd name="T5" fmla="*/ 0 h 99"/>
                    <a:gd name="T6" fmla="*/ 108 w 108"/>
                    <a:gd name="T7" fmla="*/ 3 h 99"/>
                    <a:gd name="T8" fmla="*/ 11 w 108"/>
                    <a:gd name="T9" fmla="*/ 99 h 99"/>
                    <a:gd name="T10" fmla="*/ 0 60000 65536"/>
                    <a:gd name="T11" fmla="*/ 0 60000 65536"/>
                    <a:gd name="T12" fmla="*/ 0 60000 65536"/>
                    <a:gd name="T13" fmla="*/ 0 60000 65536"/>
                    <a:gd name="T14" fmla="*/ 0 60000 65536"/>
                    <a:gd name="T15" fmla="*/ 0 w 108"/>
                    <a:gd name="T16" fmla="*/ 0 h 99"/>
                    <a:gd name="T17" fmla="*/ 108 w 108"/>
                    <a:gd name="T18" fmla="*/ 99 h 99"/>
                  </a:gdLst>
                  <a:ahLst/>
                  <a:cxnLst>
                    <a:cxn ang="T10">
                      <a:pos x="T0" y="T1"/>
                    </a:cxn>
                    <a:cxn ang="T11">
                      <a:pos x="T2" y="T3"/>
                    </a:cxn>
                    <a:cxn ang="T12">
                      <a:pos x="T4" y="T5"/>
                    </a:cxn>
                    <a:cxn ang="T13">
                      <a:pos x="T6" y="T7"/>
                    </a:cxn>
                    <a:cxn ang="T14">
                      <a:pos x="T8" y="T9"/>
                    </a:cxn>
                  </a:cxnLst>
                  <a:rect l="T15" t="T16" r="T17" b="T18"/>
                  <a:pathLst>
                    <a:path w="108" h="99">
                      <a:moveTo>
                        <a:pt x="11" y="99"/>
                      </a:moveTo>
                      <a:lnTo>
                        <a:pt x="0" y="96"/>
                      </a:lnTo>
                      <a:lnTo>
                        <a:pt x="97" y="0"/>
                      </a:lnTo>
                      <a:lnTo>
                        <a:pt x="108" y="3"/>
                      </a:lnTo>
                      <a:lnTo>
                        <a:pt x="11" y="99"/>
                      </a:lnTo>
                      <a:close/>
                    </a:path>
                  </a:pathLst>
                </a:custGeom>
                <a:solidFill>
                  <a:srgbClr val="6D758B"/>
                </a:solidFill>
                <a:ln w="9525">
                  <a:noFill/>
                  <a:round/>
                  <a:headEnd/>
                  <a:tailEnd/>
                </a:ln>
              </p:spPr>
              <p:txBody>
                <a:bodyPr/>
                <a:lstStyle/>
                <a:p>
                  <a:endParaRPr lang="en-US"/>
                </a:p>
              </p:txBody>
            </p:sp>
            <p:sp>
              <p:nvSpPr>
                <p:cNvPr id="4388" name="Line 1120"/>
                <p:cNvSpPr>
                  <a:spLocks noChangeShapeType="1"/>
                </p:cNvSpPr>
                <p:nvPr/>
              </p:nvSpPr>
              <p:spPr bwMode="auto">
                <a:xfrm flipV="1">
                  <a:off x="2739" y="1805"/>
                  <a:ext cx="97" cy="96"/>
                </a:xfrm>
                <a:prstGeom prst="line">
                  <a:avLst/>
                </a:prstGeom>
                <a:noFill/>
                <a:ln w="1588">
                  <a:solidFill>
                    <a:srgbClr val="6D758B"/>
                  </a:solidFill>
                  <a:miter lim="800000"/>
                  <a:headEnd/>
                  <a:tailEnd/>
                </a:ln>
              </p:spPr>
              <p:txBody>
                <a:bodyPr/>
                <a:lstStyle/>
                <a:p>
                  <a:endParaRPr lang="en-US"/>
                </a:p>
              </p:txBody>
            </p:sp>
            <p:sp>
              <p:nvSpPr>
                <p:cNvPr id="4389" name="Freeform 1121"/>
                <p:cNvSpPr>
                  <a:spLocks/>
                </p:cNvSpPr>
                <p:nvPr/>
              </p:nvSpPr>
              <p:spPr bwMode="auto">
                <a:xfrm>
                  <a:off x="2716" y="1799"/>
                  <a:ext cx="109" cy="99"/>
                </a:xfrm>
                <a:custGeom>
                  <a:avLst/>
                  <a:gdLst>
                    <a:gd name="T0" fmla="*/ 12 w 109"/>
                    <a:gd name="T1" fmla="*/ 99 h 99"/>
                    <a:gd name="T2" fmla="*/ 0 w 109"/>
                    <a:gd name="T3" fmla="*/ 96 h 99"/>
                    <a:gd name="T4" fmla="*/ 96 w 109"/>
                    <a:gd name="T5" fmla="*/ 0 h 99"/>
                    <a:gd name="T6" fmla="*/ 109 w 109"/>
                    <a:gd name="T7" fmla="*/ 3 h 99"/>
                    <a:gd name="T8" fmla="*/ 12 w 109"/>
                    <a:gd name="T9" fmla="*/ 99 h 99"/>
                    <a:gd name="T10" fmla="*/ 0 60000 65536"/>
                    <a:gd name="T11" fmla="*/ 0 60000 65536"/>
                    <a:gd name="T12" fmla="*/ 0 60000 65536"/>
                    <a:gd name="T13" fmla="*/ 0 60000 65536"/>
                    <a:gd name="T14" fmla="*/ 0 60000 65536"/>
                    <a:gd name="T15" fmla="*/ 0 w 109"/>
                    <a:gd name="T16" fmla="*/ 0 h 99"/>
                    <a:gd name="T17" fmla="*/ 109 w 109"/>
                    <a:gd name="T18" fmla="*/ 99 h 99"/>
                  </a:gdLst>
                  <a:ahLst/>
                  <a:cxnLst>
                    <a:cxn ang="T10">
                      <a:pos x="T0" y="T1"/>
                    </a:cxn>
                    <a:cxn ang="T11">
                      <a:pos x="T2" y="T3"/>
                    </a:cxn>
                    <a:cxn ang="T12">
                      <a:pos x="T4" y="T5"/>
                    </a:cxn>
                    <a:cxn ang="T13">
                      <a:pos x="T6" y="T7"/>
                    </a:cxn>
                    <a:cxn ang="T14">
                      <a:pos x="T8" y="T9"/>
                    </a:cxn>
                  </a:cxnLst>
                  <a:rect l="T15" t="T16" r="T17" b="T18"/>
                  <a:pathLst>
                    <a:path w="109" h="99">
                      <a:moveTo>
                        <a:pt x="12" y="99"/>
                      </a:moveTo>
                      <a:lnTo>
                        <a:pt x="0" y="96"/>
                      </a:lnTo>
                      <a:lnTo>
                        <a:pt x="96" y="0"/>
                      </a:lnTo>
                      <a:lnTo>
                        <a:pt x="109" y="3"/>
                      </a:lnTo>
                      <a:lnTo>
                        <a:pt x="12" y="99"/>
                      </a:lnTo>
                      <a:close/>
                    </a:path>
                  </a:pathLst>
                </a:custGeom>
                <a:solidFill>
                  <a:srgbClr val="6E778D"/>
                </a:solidFill>
                <a:ln w="9525">
                  <a:noFill/>
                  <a:round/>
                  <a:headEnd/>
                  <a:tailEnd/>
                </a:ln>
              </p:spPr>
              <p:txBody>
                <a:bodyPr/>
                <a:lstStyle/>
                <a:p>
                  <a:endParaRPr lang="en-US"/>
                </a:p>
              </p:txBody>
            </p:sp>
            <p:sp>
              <p:nvSpPr>
                <p:cNvPr id="4390" name="Line 1122"/>
                <p:cNvSpPr>
                  <a:spLocks noChangeShapeType="1"/>
                </p:cNvSpPr>
                <p:nvPr/>
              </p:nvSpPr>
              <p:spPr bwMode="auto">
                <a:xfrm flipV="1">
                  <a:off x="2728" y="1802"/>
                  <a:ext cx="97" cy="96"/>
                </a:xfrm>
                <a:prstGeom prst="line">
                  <a:avLst/>
                </a:prstGeom>
                <a:noFill/>
                <a:ln w="1588">
                  <a:solidFill>
                    <a:srgbClr val="6E778D"/>
                  </a:solidFill>
                  <a:miter lim="800000"/>
                  <a:headEnd/>
                  <a:tailEnd/>
                </a:ln>
              </p:spPr>
              <p:txBody>
                <a:bodyPr/>
                <a:lstStyle/>
                <a:p>
                  <a:endParaRPr lang="en-US"/>
                </a:p>
              </p:txBody>
            </p:sp>
            <p:sp>
              <p:nvSpPr>
                <p:cNvPr id="4391" name="Freeform 1123"/>
                <p:cNvSpPr>
                  <a:spLocks/>
                </p:cNvSpPr>
                <p:nvPr/>
              </p:nvSpPr>
              <p:spPr bwMode="auto">
                <a:xfrm>
                  <a:off x="2704" y="1796"/>
                  <a:ext cx="108" cy="99"/>
                </a:xfrm>
                <a:custGeom>
                  <a:avLst/>
                  <a:gdLst>
                    <a:gd name="T0" fmla="*/ 12 w 108"/>
                    <a:gd name="T1" fmla="*/ 99 h 99"/>
                    <a:gd name="T2" fmla="*/ 0 w 108"/>
                    <a:gd name="T3" fmla="*/ 97 h 99"/>
                    <a:gd name="T4" fmla="*/ 97 w 108"/>
                    <a:gd name="T5" fmla="*/ 0 h 99"/>
                    <a:gd name="T6" fmla="*/ 108 w 108"/>
                    <a:gd name="T7" fmla="*/ 3 h 99"/>
                    <a:gd name="T8" fmla="*/ 12 w 108"/>
                    <a:gd name="T9" fmla="*/ 99 h 99"/>
                    <a:gd name="T10" fmla="*/ 0 60000 65536"/>
                    <a:gd name="T11" fmla="*/ 0 60000 65536"/>
                    <a:gd name="T12" fmla="*/ 0 60000 65536"/>
                    <a:gd name="T13" fmla="*/ 0 60000 65536"/>
                    <a:gd name="T14" fmla="*/ 0 60000 65536"/>
                    <a:gd name="T15" fmla="*/ 0 w 108"/>
                    <a:gd name="T16" fmla="*/ 0 h 99"/>
                    <a:gd name="T17" fmla="*/ 108 w 108"/>
                    <a:gd name="T18" fmla="*/ 99 h 99"/>
                  </a:gdLst>
                  <a:ahLst/>
                  <a:cxnLst>
                    <a:cxn ang="T10">
                      <a:pos x="T0" y="T1"/>
                    </a:cxn>
                    <a:cxn ang="T11">
                      <a:pos x="T2" y="T3"/>
                    </a:cxn>
                    <a:cxn ang="T12">
                      <a:pos x="T4" y="T5"/>
                    </a:cxn>
                    <a:cxn ang="T13">
                      <a:pos x="T6" y="T7"/>
                    </a:cxn>
                    <a:cxn ang="T14">
                      <a:pos x="T8" y="T9"/>
                    </a:cxn>
                  </a:cxnLst>
                  <a:rect l="T15" t="T16" r="T17" b="T18"/>
                  <a:pathLst>
                    <a:path w="108" h="99">
                      <a:moveTo>
                        <a:pt x="12" y="99"/>
                      </a:moveTo>
                      <a:lnTo>
                        <a:pt x="0" y="97"/>
                      </a:lnTo>
                      <a:lnTo>
                        <a:pt x="97" y="0"/>
                      </a:lnTo>
                      <a:lnTo>
                        <a:pt x="108" y="3"/>
                      </a:lnTo>
                      <a:lnTo>
                        <a:pt x="12" y="99"/>
                      </a:lnTo>
                      <a:close/>
                    </a:path>
                  </a:pathLst>
                </a:custGeom>
                <a:solidFill>
                  <a:srgbClr val="6C758B"/>
                </a:solidFill>
                <a:ln w="9525">
                  <a:noFill/>
                  <a:round/>
                  <a:headEnd/>
                  <a:tailEnd/>
                </a:ln>
              </p:spPr>
              <p:txBody>
                <a:bodyPr/>
                <a:lstStyle/>
                <a:p>
                  <a:endParaRPr lang="en-US"/>
                </a:p>
              </p:txBody>
            </p:sp>
            <p:sp>
              <p:nvSpPr>
                <p:cNvPr id="4392" name="Line 1124"/>
                <p:cNvSpPr>
                  <a:spLocks noChangeShapeType="1"/>
                </p:cNvSpPr>
                <p:nvPr/>
              </p:nvSpPr>
              <p:spPr bwMode="auto">
                <a:xfrm flipV="1">
                  <a:off x="2716" y="1799"/>
                  <a:ext cx="96" cy="96"/>
                </a:xfrm>
                <a:prstGeom prst="line">
                  <a:avLst/>
                </a:prstGeom>
                <a:noFill/>
                <a:ln w="1588">
                  <a:solidFill>
                    <a:srgbClr val="6C758B"/>
                  </a:solidFill>
                  <a:miter lim="800000"/>
                  <a:headEnd/>
                  <a:tailEnd/>
                </a:ln>
              </p:spPr>
              <p:txBody>
                <a:bodyPr/>
                <a:lstStyle/>
                <a:p>
                  <a:endParaRPr lang="en-US"/>
                </a:p>
              </p:txBody>
            </p:sp>
            <p:sp>
              <p:nvSpPr>
                <p:cNvPr id="4393" name="Freeform 1125"/>
                <p:cNvSpPr>
                  <a:spLocks/>
                </p:cNvSpPr>
                <p:nvPr/>
              </p:nvSpPr>
              <p:spPr bwMode="auto">
                <a:xfrm>
                  <a:off x="2692" y="1794"/>
                  <a:ext cx="109" cy="99"/>
                </a:xfrm>
                <a:custGeom>
                  <a:avLst/>
                  <a:gdLst>
                    <a:gd name="T0" fmla="*/ 12 w 109"/>
                    <a:gd name="T1" fmla="*/ 99 h 99"/>
                    <a:gd name="T2" fmla="*/ 0 w 109"/>
                    <a:gd name="T3" fmla="*/ 97 h 99"/>
                    <a:gd name="T4" fmla="*/ 96 w 109"/>
                    <a:gd name="T5" fmla="*/ 0 h 99"/>
                    <a:gd name="T6" fmla="*/ 109 w 109"/>
                    <a:gd name="T7" fmla="*/ 2 h 99"/>
                    <a:gd name="T8" fmla="*/ 12 w 109"/>
                    <a:gd name="T9" fmla="*/ 99 h 99"/>
                    <a:gd name="T10" fmla="*/ 0 60000 65536"/>
                    <a:gd name="T11" fmla="*/ 0 60000 65536"/>
                    <a:gd name="T12" fmla="*/ 0 60000 65536"/>
                    <a:gd name="T13" fmla="*/ 0 60000 65536"/>
                    <a:gd name="T14" fmla="*/ 0 60000 65536"/>
                    <a:gd name="T15" fmla="*/ 0 w 109"/>
                    <a:gd name="T16" fmla="*/ 0 h 99"/>
                    <a:gd name="T17" fmla="*/ 109 w 109"/>
                    <a:gd name="T18" fmla="*/ 99 h 99"/>
                  </a:gdLst>
                  <a:ahLst/>
                  <a:cxnLst>
                    <a:cxn ang="T10">
                      <a:pos x="T0" y="T1"/>
                    </a:cxn>
                    <a:cxn ang="T11">
                      <a:pos x="T2" y="T3"/>
                    </a:cxn>
                    <a:cxn ang="T12">
                      <a:pos x="T4" y="T5"/>
                    </a:cxn>
                    <a:cxn ang="T13">
                      <a:pos x="T6" y="T7"/>
                    </a:cxn>
                    <a:cxn ang="T14">
                      <a:pos x="T8" y="T9"/>
                    </a:cxn>
                  </a:cxnLst>
                  <a:rect l="T15" t="T16" r="T17" b="T18"/>
                  <a:pathLst>
                    <a:path w="109" h="99">
                      <a:moveTo>
                        <a:pt x="12" y="99"/>
                      </a:moveTo>
                      <a:lnTo>
                        <a:pt x="0" y="97"/>
                      </a:lnTo>
                      <a:lnTo>
                        <a:pt x="96" y="0"/>
                      </a:lnTo>
                      <a:lnTo>
                        <a:pt x="109" y="2"/>
                      </a:lnTo>
                      <a:lnTo>
                        <a:pt x="12" y="99"/>
                      </a:lnTo>
                      <a:close/>
                    </a:path>
                  </a:pathLst>
                </a:custGeom>
                <a:solidFill>
                  <a:srgbClr val="6A7388"/>
                </a:solidFill>
                <a:ln w="9525">
                  <a:noFill/>
                  <a:round/>
                  <a:headEnd/>
                  <a:tailEnd/>
                </a:ln>
              </p:spPr>
              <p:txBody>
                <a:bodyPr/>
                <a:lstStyle/>
                <a:p>
                  <a:endParaRPr lang="en-US"/>
                </a:p>
              </p:txBody>
            </p:sp>
            <p:sp>
              <p:nvSpPr>
                <p:cNvPr id="4394" name="Line 1126"/>
                <p:cNvSpPr>
                  <a:spLocks noChangeShapeType="1"/>
                </p:cNvSpPr>
                <p:nvPr/>
              </p:nvSpPr>
              <p:spPr bwMode="auto">
                <a:xfrm flipV="1">
                  <a:off x="2704" y="1796"/>
                  <a:ext cx="97" cy="97"/>
                </a:xfrm>
                <a:prstGeom prst="line">
                  <a:avLst/>
                </a:prstGeom>
                <a:noFill/>
                <a:ln w="1588">
                  <a:solidFill>
                    <a:srgbClr val="6A7388"/>
                  </a:solidFill>
                  <a:miter lim="800000"/>
                  <a:headEnd/>
                  <a:tailEnd/>
                </a:ln>
              </p:spPr>
              <p:txBody>
                <a:bodyPr/>
                <a:lstStyle/>
                <a:p>
                  <a:endParaRPr lang="en-US"/>
                </a:p>
              </p:txBody>
            </p:sp>
            <p:sp>
              <p:nvSpPr>
                <p:cNvPr id="4395" name="Freeform 1127"/>
                <p:cNvSpPr>
                  <a:spLocks/>
                </p:cNvSpPr>
                <p:nvPr/>
              </p:nvSpPr>
              <p:spPr bwMode="auto">
                <a:xfrm>
                  <a:off x="2679" y="1792"/>
                  <a:ext cx="109" cy="99"/>
                </a:xfrm>
                <a:custGeom>
                  <a:avLst/>
                  <a:gdLst>
                    <a:gd name="T0" fmla="*/ 13 w 109"/>
                    <a:gd name="T1" fmla="*/ 99 h 99"/>
                    <a:gd name="T2" fmla="*/ 0 w 109"/>
                    <a:gd name="T3" fmla="*/ 96 h 99"/>
                    <a:gd name="T4" fmla="*/ 96 w 109"/>
                    <a:gd name="T5" fmla="*/ 0 h 99"/>
                    <a:gd name="T6" fmla="*/ 109 w 109"/>
                    <a:gd name="T7" fmla="*/ 2 h 99"/>
                    <a:gd name="T8" fmla="*/ 13 w 109"/>
                    <a:gd name="T9" fmla="*/ 99 h 99"/>
                    <a:gd name="T10" fmla="*/ 0 60000 65536"/>
                    <a:gd name="T11" fmla="*/ 0 60000 65536"/>
                    <a:gd name="T12" fmla="*/ 0 60000 65536"/>
                    <a:gd name="T13" fmla="*/ 0 60000 65536"/>
                    <a:gd name="T14" fmla="*/ 0 60000 65536"/>
                    <a:gd name="T15" fmla="*/ 0 w 109"/>
                    <a:gd name="T16" fmla="*/ 0 h 99"/>
                    <a:gd name="T17" fmla="*/ 109 w 109"/>
                    <a:gd name="T18" fmla="*/ 99 h 99"/>
                  </a:gdLst>
                  <a:ahLst/>
                  <a:cxnLst>
                    <a:cxn ang="T10">
                      <a:pos x="T0" y="T1"/>
                    </a:cxn>
                    <a:cxn ang="T11">
                      <a:pos x="T2" y="T3"/>
                    </a:cxn>
                    <a:cxn ang="T12">
                      <a:pos x="T4" y="T5"/>
                    </a:cxn>
                    <a:cxn ang="T13">
                      <a:pos x="T6" y="T7"/>
                    </a:cxn>
                    <a:cxn ang="T14">
                      <a:pos x="T8" y="T9"/>
                    </a:cxn>
                  </a:cxnLst>
                  <a:rect l="T15" t="T16" r="T17" b="T18"/>
                  <a:pathLst>
                    <a:path w="109" h="99">
                      <a:moveTo>
                        <a:pt x="13" y="99"/>
                      </a:moveTo>
                      <a:lnTo>
                        <a:pt x="0" y="96"/>
                      </a:lnTo>
                      <a:lnTo>
                        <a:pt x="96" y="0"/>
                      </a:lnTo>
                      <a:lnTo>
                        <a:pt x="109" y="2"/>
                      </a:lnTo>
                      <a:lnTo>
                        <a:pt x="13" y="99"/>
                      </a:lnTo>
                      <a:close/>
                    </a:path>
                  </a:pathLst>
                </a:custGeom>
                <a:solidFill>
                  <a:srgbClr val="6C748A"/>
                </a:solidFill>
                <a:ln w="9525">
                  <a:noFill/>
                  <a:round/>
                  <a:headEnd/>
                  <a:tailEnd/>
                </a:ln>
              </p:spPr>
              <p:txBody>
                <a:bodyPr/>
                <a:lstStyle/>
                <a:p>
                  <a:endParaRPr lang="en-US"/>
                </a:p>
              </p:txBody>
            </p:sp>
            <p:sp>
              <p:nvSpPr>
                <p:cNvPr id="4396" name="Line 1128"/>
                <p:cNvSpPr>
                  <a:spLocks noChangeShapeType="1"/>
                </p:cNvSpPr>
                <p:nvPr/>
              </p:nvSpPr>
              <p:spPr bwMode="auto">
                <a:xfrm flipV="1">
                  <a:off x="2692" y="1794"/>
                  <a:ext cx="96" cy="97"/>
                </a:xfrm>
                <a:prstGeom prst="line">
                  <a:avLst/>
                </a:prstGeom>
                <a:noFill/>
                <a:ln w="1588">
                  <a:solidFill>
                    <a:srgbClr val="6C748A"/>
                  </a:solidFill>
                  <a:miter lim="800000"/>
                  <a:headEnd/>
                  <a:tailEnd/>
                </a:ln>
              </p:spPr>
              <p:txBody>
                <a:bodyPr/>
                <a:lstStyle/>
                <a:p>
                  <a:endParaRPr lang="en-US"/>
                </a:p>
              </p:txBody>
            </p:sp>
            <p:sp>
              <p:nvSpPr>
                <p:cNvPr id="4397" name="Freeform 1129"/>
                <p:cNvSpPr>
                  <a:spLocks/>
                </p:cNvSpPr>
                <p:nvPr/>
              </p:nvSpPr>
              <p:spPr bwMode="auto">
                <a:xfrm>
                  <a:off x="2666" y="1790"/>
                  <a:ext cx="109" cy="98"/>
                </a:xfrm>
                <a:custGeom>
                  <a:avLst/>
                  <a:gdLst>
                    <a:gd name="T0" fmla="*/ 13 w 109"/>
                    <a:gd name="T1" fmla="*/ 98 h 98"/>
                    <a:gd name="T2" fmla="*/ 0 w 109"/>
                    <a:gd name="T3" fmla="*/ 96 h 98"/>
                    <a:gd name="T4" fmla="*/ 96 w 109"/>
                    <a:gd name="T5" fmla="*/ 0 h 98"/>
                    <a:gd name="T6" fmla="*/ 109 w 109"/>
                    <a:gd name="T7" fmla="*/ 2 h 98"/>
                    <a:gd name="T8" fmla="*/ 13 w 109"/>
                    <a:gd name="T9" fmla="*/ 98 h 98"/>
                    <a:gd name="T10" fmla="*/ 0 60000 65536"/>
                    <a:gd name="T11" fmla="*/ 0 60000 65536"/>
                    <a:gd name="T12" fmla="*/ 0 60000 65536"/>
                    <a:gd name="T13" fmla="*/ 0 60000 65536"/>
                    <a:gd name="T14" fmla="*/ 0 60000 65536"/>
                    <a:gd name="T15" fmla="*/ 0 w 109"/>
                    <a:gd name="T16" fmla="*/ 0 h 98"/>
                    <a:gd name="T17" fmla="*/ 109 w 109"/>
                    <a:gd name="T18" fmla="*/ 98 h 98"/>
                  </a:gdLst>
                  <a:ahLst/>
                  <a:cxnLst>
                    <a:cxn ang="T10">
                      <a:pos x="T0" y="T1"/>
                    </a:cxn>
                    <a:cxn ang="T11">
                      <a:pos x="T2" y="T3"/>
                    </a:cxn>
                    <a:cxn ang="T12">
                      <a:pos x="T4" y="T5"/>
                    </a:cxn>
                    <a:cxn ang="T13">
                      <a:pos x="T6" y="T7"/>
                    </a:cxn>
                    <a:cxn ang="T14">
                      <a:pos x="T8" y="T9"/>
                    </a:cxn>
                  </a:cxnLst>
                  <a:rect l="T15" t="T16" r="T17" b="T18"/>
                  <a:pathLst>
                    <a:path w="109" h="98">
                      <a:moveTo>
                        <a:pt x="13" y="98"/>
                      </a:moveTo>
                      <a:lnTo>
                        <a:pt x="0" y="96"/>
                      </a:lnTo>
                      <a:lnTo>
                        <a:pt x="96" y="0"/>
                      </a:lnTo>
                      <a:lnTo>
                        <a:pt x="109" y="2"/>
                      </a:lnTo>
                      <a:lnTo>
                        <a:pt x="13" y="98"/>
                      </a:lnTo>
                      <a:close/>
                    </a:path>
                  </a:pathLst>
                </a:custGeom>
                <a:solidFill>
                  <a:srgbClr val="687186"/>
                </a:solidFill>
                <a:ln w="9525">
                  <a:noFill/>
                  <a:round/>
                  <a:headEnd/>
                  <a:tailEnd/>
                </a:ln>
              </p:spPr>
              <p:txBody>
                <a:bodyPr/>
                <a:lstStyle/>
                <a:p>
                  <a:endParaRPr lang="en-US"/>
                </a:p>
              </p:txBody>
            </p:sp>
            <p:sp>
              <p:nvSpPr>
                <p:cNvPr id="4398" name="Line 1130"/>
                <p:cNvSpPr>
                  <a:spLocks noChangeShapeType="1"/>
                </p:cNvSpPr>
                <p:nvPr/>
              </p:nvSpPr>
              <p:spPr bwMode="auto">
                <a:xfrm flipV="1">
                  <a:off x="2679" y="1792"/>
                  <a:ext cx="96" cy="96"/>
                </a:xfrm>
                <a:prstGeom prst="line">
                  <a:avLst/>
                </a:prstGeom>
                <a:noFill/>
                <a:ln w="1588">
                  <a:solidFill>
                    <a:srgbClr val="687186"/>
                  </a:solidFill>
                  <a:miter lim="800000"/>
                  <a:headEnd/>
                  <a:tailEnd/>
                </a:ln>
              </p:spPr>
              <p:txBody>
                <a:bodyPr/>
                <a:lstStyle/>
                <a:p>
                  <a:endParaRPr lang="en-US"/>
                </a:p>
              </p:txBody>
            </p:sp>
            <p:sp>
              <p:nvSpPr>
                <p:cNvPr id="4399" name="Freeform 1131"/>
                <p:cNvSpPr>
                  <a:spLocks/>
                </p:cNvSpPr>
                <p:nvPr/>
              </p:nvSpPr>
              <p:spPr bwMode="auto">
                <a:xfrm>
                  <a:off x="2652" y="1788"/>
                  <a:ext cx="110" cy="98"/>
                </a:xfrm>
                <a:custGeom>
                  <a:avLst/>
                  <a:gdLst>
                    <a:gd name="T0" fmla="*/ 14 w 110"/>
                    <a:gd name="T1" fmla="*/ 98 h 98"/>
                    <a:gd name="T2" fmla="*/ 0 w 110"/>
                    <a:gd name="T3" fmla="*/ 96 h 98"/>
                    <a:gd name="T4" fmla="*/ 97 w 110"/>
                    <a:gd name="T5" fmla="*/ 0 h 98"/>
                    <a:gd name="T6" fmla="*/ 110 w 110"/>
                    <a:gd name="T7" fmla="*/ 2 h 98"/>
                    <a:gd name="T8" fmla="*/ 14 w 110"/>
                    <a:gd name="T9" fmla="*/ 98 h 98"/>
                    <a:gd name="T10" fmla="*/ 0 60000 65536"/>
                    <a:gd name="T11" fmla="*/ 0 60000 65536"/>
                    <a:gd name="T12" fmla="*/ 0 60000 65536"/>
                    <a:gd name="T13" fmla="*/ 0 60000 65536"/>
                    <a:gd name="T14" fmla="*/ 0 60000 65536"/>
                    <a:gd name="T15" fmla="*/ 0 w 110"/>
                    <a:gd name="T16" fmla="*/ 0 h 98"/>
                    <a:gd name="T17" fmla="*/ 110 w 110"/>
                    <a:gd name="T18" fmla="*/ 98 h 98"/>
                  </a:gdLst>
                  <a:ahLst/>
                  <a:cxnLst>
                    <a:cxn ang="T10">
                      <a:pos x="T0" y="T1"/>
                    </a:cxn>
                    <a:cxn ang="T11">
                      <a:pos x="T2" y="T3"/>
                    </a:cxn>
                    <a:cxn ang="T12">
                      <a:pos x="T4" y="T5"/>
                    </a:cxn>
                    <a:cxn ang="T13">
                      <a:pos x="T6" y="T7"/>
                    </a:cxn>
                    <a:cxn ang="T14">
                      <a:pos x="T8" y="T9"/>
                    </a:cxn>
                  </a:cxnLst>
                  <a:rect l="T15" t="T16" r="T17" b="T18"/>
                  <a:pathLst>
                    <a:path w="110" h="98">
                      <a:moveTo>
                        <a:pt x="14" y="98"/>
                      </a:moveTo>
                      <a:lnTo>
                        <a:pt x="0" y="96"/>
                      </a:lnTo>
                      <a:lnTo>
                        <a:pt x="97" y="0"/>
                      </a:lnTo>
                      <a:lnTo>
                        <a:pt x="110" y="2"/>
                      </a:lnTo>
                      <a:lnTo>
                        <a:pt x="14" y="98"/>
                      </a:lnTo>
                      <a:close/>
                    </a:path>
                  </a:pathLst>
                </a:custGeom>
                <a:solidFill>
                  <a:srgbClr val="697186"/>
                </a:solidFill>
                <a:ln w="9525">
                  <a:noFill/>
                  <a:round/>
                  <a:headEnd/>
                  <a:tailEnd/>
                </a:ln>
              </p:spPr>
              <p:txBody>
                <a:bodyPr/>
                <a:lstStyle/>
                <a:p>
                  <a:endParaRPr lang="en-US"/>
                </a:p>
              </p:txBody>
            </p:sp>
            <p:sp>
              <p:nvSpPr>
                <p:cNvPr id="4400" name="Line 1132"/>
                <p:cNvSpPr>
                  <a:spLocks noChangeShapeType="1"/>
                </p:cNvSpPr>
                <p:nvPr/>
              </p:nvSpPr>
              <p:spPr bwMode="auto">
                <a:xfrm flipV="1">
                  <a:off x="2666" y="1790"/>
                  <a:ext cx="96" cy="96"/>
                </a:xfrm>
                <a:prstGeom prst="line">
                  <a:avLst/>
                </a:prstGeom>
                <a:noFill/>
                <a:ln w="1588">
                  <a:solidFill>
                    <a:srgbClr val="697186"/>
                  </a:solidFill>
                  <a:miter lim="800000"/>
                  <a:headEnd/>
                  <a:tailEnd/>
                </a:ln>
              </p:spPr>
              <p:txBody>
                <a:bodyPr/>
                <a:lstStyle/>
                <a:p>
                  <a:endParaRPr lang="en-US"/>
                </a:p>
              </p:txBody>
            </p:sp>
            <p:sp>
              <p:nvSpPr>
                <p:cNvPr id="4401" name="Freeform 1133"/>
                <p:cNvSpPr>
                  <a:spLocks/>
                </p:cNvSpPr>
                <p:nvPr/>
              </p:nvSpPr>
              <p:spPr bwMode="auto">
                <a:xfrm>
                  <a:off x="2639" y="1786"/>
                  <a:ext cx="110" cy="98"/>
                </a:xfrm>
                <a:custGeom>
                  <a:avLst/>
                  <a:gdLst>
                    <a:gd name="T0" fmla="*/ 13 w 110"/>
                    <a:gd name="T1" fmla="*/ 98 h 98"/>
                    <a:gd name="T2" fmla="*/ 0 w 110"/>
                    <a:gd name="T3" fmla="*/ 97 h 98"/>
                    <a:gd name="T4" fmla="*/ 96 w 110"/>
                    <a:gd name="T5" fmla="*/ 0 h 98"/>
                    <a:gd name="T6" fmla="*/ 110 w 110"/>
                    <a:gd name="T7" fmla="*/ 2 h 98"/>
                    <a:gd name="T8" fmla="*/ 13 w 110"/>
                    <a:gd name="T9" fmla="*/ 98 h 98"/>
                    <a:gd name="T10" fmla="*/ 0 60000 65536"/>
                    <a:gd name="T11" fmla="*/ 0 60000 65536"/>
                    <a:gd name="T12" fmla="*/ 0 60000 65536"/>
                    <a:gd name="T13" fmla="*/ 0 60000 65536"/>
                    <a:gd name="T14" fmla="*/ 0 60000 65536"/>
                    <a:gd name="T15" fmla="*/ 0 w 110"/>
                    <a:gd name="T16" fmla="*/ 0 h 98"/>
                    <a:gd name="T17" fmla="*/ 110 w 110"/>
                    <a:gd name="T18" fmla="*/ 98 h 98"/>
                  </a:gdLst>
                  <a:ahLst/>
                  <a:cxnLst>
                    <a:cxn ang="T10">
                      <a:pos x="T0" y="T1"/>
                    </a:cxn>
                    <a:cxn ang="T11">
                      <a:pos x="T2" y="T3"/>
                    </a:cxn>
                    <a:cxn ang="T12">
                      <a:pos x="T4" y="T5"/>
                    </a:cxn>
                    <a:cxn ang="T13">
                      <a:pos x="T6" y="T7"/>
                    </a:cxn>
                    <a:cxn ang="T14">
                      <a:pos x="T8" y="T9"/>
                    </a:cxn>
                  </a:cxnLst>
                  <a:rect l="T15" t="T16" r="T17" b="T18"/>
                  <a:pathLst>
                    <a:path w="110" h="98">
                      <a:moveTo>
                        <a:pt x="13" y="98"/>
                      </a:moveTo>
                      <a:lnTo>
                        <a:pt x="0" y="97"/>
                      </a:lnTo>
                      <a:lnTo>
                        <a:pt x="96" y="0"/>
                      </a:lnTo>
                      <a:lnTo>
                        <a:pt x="110" y="2"/>
                      </a:lnTo>
                      <a:lnTo>
                        <a:pt x="13" y="98"/>
                      </a:lnTo>
                      <a:close/>
                    </a:path>
                  </a:pathLst>
                </a:custGeom>
                <a:solidFill>
                  <a:srgbClr val="676F84"/>
                </a:solidFill>
                <a:ln w="9525">
                  <a:noFill/>
                  <a:round/>
                  <a:headEnd/>
                  <a:tailEnd/>
                </a:ln>
              </p:spPr>
              <p:txBody>
                <a:bodyPr/>
                <a:lstStyle/>
                <a:p>
                  <a:endParaRPr lang="en-US"/>
                </a:p>
              </p:txBody>
            </p:sp>
            <p:sp>
              <p:nvSpPr>
                <p:cNvPr id="4402" name="Line 1134"/>
                <p:cNvSpPr>
                  <a:spLocks noChangeShapeType="1"/>
                </p:cNvSpPr>
                <p:nvPr/>
              </p:nvSpPr>
              <p:spPr bwMode="auto">
                <a:xfrm flipV="1">
                  <a:off x="2652" y="1788"/>
                  <a:ext cx="97" cy="96"/>
                </a:xfrm>
                <a:prstGeom prst="line">
                  <a:avLst/>
                </a:prstGeom>
                <a:noFill/>
                <a:ln w="1588">
                  <a:solidFill>
                    <a:srgbClr val="676F84"/>
                  </a:solidFill>
                  <a:miter lim="800000"/>
                  <a:headEnd/>
                  <a:tailEnd/>
                </a:ln>
              </p:spPr>
              <p:txBody>
                <a:bodyPr/>
                <a:lstStyle/>
                <a:p>
                  <a:endParaRPr lang="en-US"/>
                </a:p>
              </p:txBody>
            </p:sp>
            <p:sp>
              <p:nvSpPr>
                <p:cNvPr id="4403" name="Freeform 1135"/>
                <p:cNvSpPr>
                  <a:spLocks/>
                </p:cNvSpPr>
                <p:nvPr/>
              </p:nvSpPr>
              <p:spPr bwMode="auto">
                <a:xfrm>
                  <a:off x="2624" y="1785"/>
                  <a:ext cx="111" cy="98"/>
                </a:xfrm>
                <a:custGeom>
                  <a:avLst/>
                  <a:gdLst>
                    <a:gd name="T0" fmla="*/ 15 w 111"/>
                    <a:gd name="T1" fmla="*/ 98 h 98"/>
                    <a:gd name="T2" fmla="*/ 0 w 111"/>
                    <a:gd name="T3" fmla="*/ 97 h 98"/>
                    <a:gd name="T4" fmla="*/ 97 w 111"/>
                    <a:gd name="T5" fmla="*/ 0 h 98"/>
                    <a:gd name="T6" fmla="*/ 111 w 111"/>
                    <a:gd name="T7" fmla="*/ 1 h 98"/>
                    <a:gd name="T8" fmla="*/ 15 w 111"/>
                    <a:gd name="T9" fmla="*/ 98 h 98"/>
                    <a:gd name="T10" fmla="*/ 0 60000 65536"/>
                    <a:gd name="T11" fmla="*/ 0 60000 65536"/>
                    <a:gd name="T12" fmla="*/ 0 60000 65536"/>
                    <a:gd name="T13" fmla="*/ 0 60000 65536"/>
                    <a:gd name="T14" fmla="*/ 0 60000 65536"/>
                    <a:gd name="T15" fmla="*/ 0 w 111"/>
                    <a:gd name="T16" fmla="*/ 0 h 98"/>
                    <a:gd name="T17" fmla="*/ 111 w 111"/>
                    <a:gd name="T18" fmla="*/ 98 h 98"/>
                  </a:gdLst>
                  <a:ahLst/>
                  <a:cxnLst>
                    <a:cxn ang="T10">
                      <a:pos x="T0" y="T1"/>
                    </a:cxn>
                    <a:cxn ang="T11">
                      <a:pos x="T2" y="T3"/>
                    </a:cxn>
                    <a:cxn ang="T12">
                      <a:pos x="T4" y="T5"/>
                    </a:cxn>
                    <a:cxn ang="T13">
                      <a:pos x="T6" y="T7"/>
                    </a:cxn>
                    <a:cxn ang="T14">
                      <a:pos x="T8" y="T9"/>
                    </a:cxn>
                  </a:cxnLst>
                  <a:rect l="T15" t="T16" r="T17" b="T18"/>
                  <a:pathLst>
                    <a:path w="111" h="98">
                      <a:moveTo>
                        <a:pt x="15" y="98"/>
                      </a:moveTo>
                      <a:lnTo>
                        <a:pt x="0" y="97"/>
                      </a:lnTo>
                      <a:lnTo>
                        <a:pt x="97" y="0"/>
                      </a:lnTo>
                      <a:lnTo>
                        <a:pt x="111" y="1"/>
                      </a:lnTo>
                      <a:lnTo>
                        <a:pt x="15" y="98"/>
                      </a:lnTo>
                      <a:close/>
                    </a:path>
                  </a:pathLst>
                </a:custGeom>
                <a:solidFill>
                  <a:srgbClr val="666E82"/>
                </a:solidFill>
                <a:ln w="9525">
                  <a:noFill/>
                  <a:round/>
                  <a:headEnd/>
                  <a:tailEnd/>
                </a:ln>
              </p:spPr>
              <p:txBody>
                <a:bodyPr/>
                <a:lstStyle/>
                <a:p>
                  <a:endParaRPr lang="en-US"/>
                </a:p>
              </p:txBody>
            </p:sp>
            <p:sp>
              <p:nvSpPr>
                <p:cNvPr id="4404" name="Line 1136"/>
                <p:cNvSpPr>
                  <a:spLocks noChangeShapeType="1"/>
                </p:cNvSpPr>
                <p:nvPr/>
              </p:nvSpPr>
              <p:spPr bwMode="auto">
                <a:xfrm flipV="1">
                  <a:off x="2639" y="1786"/>
                  <a:ext cx="96" cy="97"/>
                </a:xfrm>
                <a:prstGeom prst="line">
                  <a:avLst/>
                </a:prstGeom>
                <a:noFill/>
                <a:ln w="1588">
                  <a:solidFill>
                    <a:srgbClr val="666E82"/>
                  </a:solidFill>
                  <a:miter lim="800000"/>
                  <a:headEnd/>
                  <a:tailEnd/>
                </a:ln>
              </p:spPr>
              <p:txBody>
                <a:bodyPr/>
                <a:lstStyle/>
                <a:p>
                  <a:endParaRPr lang="en-US"/>
                </a:p>
              </p:txBody>
            </p:sp>
            <p:sp>
              <p:nvSpPr>
                <p:cNvPr id="4405" name="Freeform 1137"/>
                <p:cNvSpPr>
                  <a:spLocks/>
                </p:cNvSpPr>
                <p:nvPr/>
              </p:nvSpPr>
              <p:spPr bwMode="auto">
                <a:xfrm>
                  <a:off x="2610" y="1784"/>
                  <a:ext cx="111" cy="98"/>
                </a:xfrm>
                <a:custGeom>
                  <a:avLst/>
                  <a:gdLst>
                    <a:gd name="T0" fmla="*/ 14 w 111"/>
                    <a:gd name="T1" fmla="*/ 98 h 98"/>
                    <a:gd name="T2" fmla="*/ 0 w 111"/>
                    <a:gd name="T3" fmla="*/ 97 h 98"/>
                    <a:gd name="T4" fmla="*/ 96 w 111"/>
                    <a:gd name="T5" fmla="*/ 0 h 98"/>
                    <a:gd name="T6" fmla="*/ 111 w 111"/>
                    <a:gd name="T7" fmla="*/ 1 h 98"/>
                    <a:gd name="T8" fmla="*/ 14 w 111"/>
                    <a:gd name="T9" fmla="*/ 98 h 98"/>
                    <a:gd name="T10" fmla="*/ 0 60000 65536"/>
                    <a:gd name="T11" fmla="*/ 0 60000 65536"/>
                    <a:gd name="T12" fmla="*/ 0 60000 65536"/>
                    <a:gd name="T13" fmla="*/ 0 60000 65536"/>
                    <a:gd name="T14" fmla="*/ 0 60000 65536"/>
                    <a:gd name="T15" fmla="*/ 0 w 111"/>
                    <a:gd name="T16" fmla="*/ 0 h 98"/>
                    <a:gd name="T17" fmla="*/ 111 w 111"/>
                    <a:gd name="T18" fmla="*/ 98 h 98"/>
                  </a:gdLst>
                  <a:ahLst/>
                  <a:cxnLst>
                    <a:cxn ang="T10">
                      <a:pos x="T0" y="T1"/>
                    </a:cxn>
                    <a:cxn ang="T11">
                      <a:pos x="T2" y="T3"/>
                    </a:cxn>
                    <a:cxn ang="T12">
                      <a:pos x="T4" y="T5"/>
                    </a:cxn>
                    <a:cxn ang="T13">
                      <a:pos x="T6" y="T7"/>
                    </a:cxn>
                    <a:cxn ang="T14">
                      <a:pos x="T8" y="T9"/>
                    </a:cxn>
                  </a:cxnLst>
                  <a:rect l="T15" t="T16" r="T17" b="T18"/>
                  <a:pathLst>
                    <a:path w="111" h="98">
                      <a:moveTo>
                        <a:pt x="14" y="98"/>
                      </a:moveTo>
                      <a:lnTo>
                        <a:pt x="0" y="97"/>
                      </a:lnTo>
                      <a:lnTo>
                        <a:pt x="96" y="0"/>
                      </a:lnTo>
                      <a:lnTo>
                        <a:pt x="111" y="1"/>
                      </a:lnTo>
                      <a:lnTo>
                        <a:pt x="14" y="98"/>
                      </a:lnTo>
                      <a:close/>
                    </a:path>
                  </a:pathLst>
                </a:custGeom>
                <a:solidFill>
                  <a:srgbClr val="656D81"/>
                </a:solidFill>
                <a:ln w="9525">
                  <a:noFill/>
                  <a:round/>
                  <a:headEnd/>
                  <a:tailEnd/>
                </a:ln>
              </p:spPr>
              <p:txBody>
                <a:bodyPr/>
                <a:lstStyle/>
                <a:p>
                  <a:endParaRPr lang="en-US"/>
                </a:p>
              </p:txBody>
            </p:sp>
            <p:sp>
              <p:nvSpPr>
                <p:cNvPr id="4406" name="Line 1138"/>
                <p:cNvSpPr>
                  <a:spLocks noChangeShapeType="1"/>
                </p:cNvSpPr>
                <p:nvPr/>
              </p:nvSpPr>
              <p:spPr bwMode="auto">
                <a:xfrm flipV="1">
                  <a:off x="2624" y="1785"/>
                  <a:ext cx="97" cy="97"/>
                </a:xfrm>
                <a:prstGeom prst="line">
                  <a:avLst/>
                </a:prstGeom>
                <a:noFill/>
                <a:ln w="1588">
                  <a:solidFill>
                    <a:srgbClr val="656D81"/>
                  </a:solidFill>
                  <a:miter lim="800000"/>
                  <a:headEnd/>
                  <a:tailEnd/>
                </a:ln>
              </p:spPr>
              <p:txBody>
                <a:bodyPr/>
                <a:lstStyle/>
                <a:p>
                  <a:endParaRPr lang="en-US"/>
                </a:p>
              </p:txBody>
            </p:sp>
            <p:sp>
              <p:nvSpPr>
                <p:cNvPr id="4407" name="Freeform 1139"/>
                <p:cNvSpPr>
                  <a:spLocks/>
                </p:cNvSpPr>
                <p:nvPr/>
              </p:nvSpPr>
              <p:spPr bwMode="auto">
                <a:xfrm>
                  <a:off x="2596" y="1784"/>
                  <a:ext cx="110" cy="97"/>
                </a:xfrm>
                <a:custGeom>
                  <a:avLst/>
                  <a:gdLst>
                    <a:gd name="T0" fmla="*/ 14 w 110"/>
                    <a:gd name="T1" fmla="*/ 97 h 97"/>
                    <a:gd name="T2" fmla="*/ 0 w 110"/>
                    <a:gd name="T3" fmla="*/ 96 h 97"/>
                    <a:gd name="T4" fmla="*/ 96 w 110"/>
                    <a:gd name="T5" fmla="*/ 0 h 97"/>
                    <a:gd name="T6" fmla="*/ 110 w 110"/>
                    <a:gd name="T7" fmla="*/ 0 h 97"/>
                    <a:gd name="T8" fmla="*/ 14 w 110"/>
                    <a:gd name="T9" fmla="*/ 97 h 97"/>
                    <a:gd name="T10" fmla="*/ 0 60000 65536"/>
                    <a:gd name="T11" fmla="*/ 0 60000 65536"/>
                    <a:gd name="T12" fmla="*/ 0 60000 65536"/>
                    <a:gd name="T13" fmla="*/ 0 60000 65536"/>
                    <a:gd name="T14" fmla="*/ 0 60000 65536"/>
                    <a:gd name="T15" fmla="*/ 0 w 110"/>
                    <a:gd name="T16" fmla="*/ 0 h 97"/>
                    <a:gd name="T17" fmla="*/ 110 w 110"/>
                    <a:gd name="T18" fmla="*/ 97 h 97"/>
                  </a:gdLst>
                  <a:ahLst/>
                  <a:cxnLst>
                    <a:cxn ang="T10">
                      <a:pos x="T0" y="T1"/>
                    </a:cxn>
                    <a:cxn ang="T11">
                      <a:pos x="T2" y="T3"/>
                    </a:cxn>
                    <a:cxn ang="T12">
                      <a:pos x="T4" y="T5"/>
                    </a:cxn>
                    <a:cxn ang="T13">
                      <a:pos x="T6" y="T7"/>
                    </a:cxn>
                    <a:cxn ang="T14">
                      <a:pos x="T8" y="T9"/>
                    </a:cxn>
                  </a:cxnLst>
                  <a:rect l="T15" t="T16" r="T17" b="T18"/>
                  <a:pathLst>
                    <a:path w="110" h="97">
                      <a:moveTo>
                        <a:pt x="14" y="97"/>
                      </a:moveTo>
                      <a:lnTo>
                        <a:pt x="0" y="96"/>
                      </a:lnTo>
                      <a:lnTo>
                        <a:pt x="96" y="0"/>
                      </a:lnTo>
                      <a:lnTo>
                        <a:pt x="110" y="0"/>
                      </a:lnTo>
                      <a:lnTo>
                        <a:pt x="14" y="97"/>
                      </a:lnTo>
                      <a:close/>
                    </a:path>
                  </a:pathLst>
                </a:custGeom>
                <a:solidFill>
                  <a:srgbClr val="636B7E"/>
                </a:solidFill>
                <a:ln w="9525">
                  <a:noFill/>
                  <a:round/>
                  <a:headEnd/>
                  <a:tailEnd/>
                </a:ln>
              </p:spPr>
              <p:txBody>
                <a:bodyPr/>
                <a:lstStyle/>
                <a:p>
                  <a:endParaRPr lang="en-US"/>
                </a:p>
              </p:txBody>
            </p:sp>
            <p:sp>
              <p:nvSpPr>
                <p:cNvPr id="4408" name="Line 1140"/>
                <p:cNvSpPr>
                  <a:spLocks noChangeShapeType="1"/>
                </p:cNvSpPr>
                <p:nvPr/>
              </p:nvSpPr>
              <p:spPr bwMode="auto">
                <a:xfrm flipV="1">
                  <a:off x="2610" y="1784"/>
                  <a:ext cx="96" cy="97"/>
                </a:xfrm>
                <a:prstGeom prst="line">
                  <a:avLst/>
                </a:prstGeom>
                <a:noFill/>
                <a:ln w="1588">
                  <a:solidFill>
                    <a:srgbClr val="636B7E"/>
                  </a:solidFill>
                  <a:miter lim="800000"/>
                  <a:headEnd/>
                  <a:tailEnd/>
                </a:ln>
              </p:spPr>
              <p:txBody>
                <a:bodyPr/>
                <a:lstStyle/>
                <a:p>
                  <a:endParaRPr lang="en-US"/>
                </a:p>
              </p:txBody>
            </p:sp>
            <p:sp>
              <p:nvSpPr>
                <p:cNvPr id="4409" name="Freeform 1141"/>
                <p:cNvSpPr>
                  <a:spLocks/>
                </p:cNvSpPr>
                <p:nvPr/>
              </p:nvSpPr>
              <p:spPr bwMode="auto">
                <a:xfrm>
                  <a:off x="2581" y="1784"/>
                  <a:ext cx="111" cy="96"/>
                </a:xfrm>
                <a:custGeom>
                  <a:avLst/>
                  <a:gdLst>
                    <a:gd name="T0" fmla="*/ 15 w 111"/>
                    <a:gd name="T1" fmla="*/ 96 h 96"/>
                    <a:gd name="T2" fmla="*/ 0 w 111"/>
                    <a:gd name="T3" fmla="*/ 96 h 96"/>
                    <a:gd name="T4" fmla="*/ 96 w 111"/>
                    <a:gd name="T5" fmla="*/ 0 h 96"/>
                    <a:gd name="T6" fmla="*/ 111 w 111"/>
                    <a:gd name="T7" fmla="*/ 0 h 96"/>
                    <a:gd name="T8" fmla="*/ 15 w 111"/>
                    <a:gd name="T9" fmla="*/ 96 h 96"/>
                    <a:gd name="T10" fmla="*/ 0 60000 65536"/>
                    <a:gd name="T11" fmla="*/ 0 60000 65536"/>
                    <a:gd name="T12" fmla="*/ 0 60000 65536"/>
                    <a:gd name="T13" fmla="*/ 0 60000 65536"/>
                    <a:gd name="T14" fmla="*/ 0 60000 65536"/>
                    <a:gd name="T15" fmla="*/ 0 w 111"/>
                    <a:gd name="T16" fmla="*/ 0 h 96"/>
                    <a:gd name="T17" fmla="*/ 111 w 111"/>
                    <a:gd name="T18" fmla="*/ 96 h 96"/>
                  </a:gdLst>
                  <a:ahLst/>
                  <a:cxnLst>
                    <a:cxn ang="T10">
                      <a:pos x="T0" y="T1"/>
                    </a:cxn>
                    <a:cxn ang="T11">
                      <a:pos x="T2" y="T3"/>
                    </a:cxn>
                    <a:cxn ang="T12">
                      <a:pos x="T4" y="T5"/>
                    </a:cxn>
                    <a:cxn ang="T13">
                      <a:pos x="T6" y="T7"/>
                    </a:cxn>
                    <a:cxn ang="T14">
                      <a:pos x="T8" y="T9"/>
                    </a:cxn>
                  </a:cxnLst>
                  <a:rect l="T15" t="T16" r="T17" b="T18"/>
                  <a:pathLst>
                    <a:path w="111" h="96">
                      <a:moveTo>
                        <a:pt x="15" y="96"/>
                      </a:moveTo>
                      <a:lnTo>
                        <a:pt x="0" y="96"/>
                      </a:lnTo>
                      <a:lnTo>
                        <a:pt x="96" y="0"/>
                      </a:lnTo>
                      <a:lnTo>
                        <a:pt x="111" y="0"/>
                      </a:lnTo>
                      <a:lnTo>
                        <a:pt x="15" y="96"/>
                      </a:lnTo>
                      <a:close/>
                    </a:path>
                  </a:pathLst>
                </a:custGeom>
                <a:solidFill>
                  <a:srgbClr val="626A7E"/>
                </a:solidFill>
                <a:ln w="9525">
                  <a:noFill/>
                  <a:round/>
                  <a:headEnd/>
                  <a:tailEnd/>
                </a:ln>
              </p:spPr>
              <p:txBody>
                <a:bodyPr/>
                <a:lstStyle/>
                <a:p>
                  <a:endParaRPr lang="en-US"/>
                </a:p>
              </p:txBody>
            </p:sp>
            <p:sp>
              <p:nvSpPr>
                <p:cNvPr id="4410" name="Line 1142"/>
                <p:cNvSpPr>
                  <a:spLocks noChangeShapeType="1"/>
                </p:cNvSpPr>
                <p:nvPr/>
              </p:nvSpPr>
              <p:spPr bwMode="auto">
                <a:xfrm flipV="1">
                  <a:off x="2596" y="1784"/>
                  <a:ext cx="96" cy="96"/>
                </a:xfrm>
                <a:prstGeom prst="line">
                  <a:avLst/>
                </a:prstGeom>
                <a:noFill/>
                <a:ln w="1588">
                  <a:solidFill>
                    <a:srgbClr val="626A7E"/>
                  </a:solidFill>
                  <a:miter lim="800000"/>
                  <a:headEnd/>
                  <a:tailEnd/>
                </a:ln>
              </p:spPr>
              <p:txBody>
                <a:bodyPr/>
                <a:lstStyle/>
                <a:p>
                  <a:endParaRPr lang="en-US"/>
                </a:p>
              </p:txBody>
            </p:sp>
            <p:sp>
              <p:nvSpPr>
                <p:cNvPr id="4411" name="Freeform 1143"/>
                <p:cNvSpPr>
                  <a:spLocks/>
                </p:cNvSpPr>
                <p:nvPr/>
              </p:nvSpPr>
              <p:spPr bwMode="auto">
                <a:xfrm>
                  <a:off x="2569" y="1784"/>
                  <a:ext cx="108" cy="97"/>
                </a:xfrm>
                <a:custGeom>
                  <a:avLst/>
                  <a:gdLst>
                    <a:gd name="T0" fmla="*/ 12 w 108"/>
                    <a:gd name="T1" fmla="*/ 96 h 97"/>
                    <a:gd name="T2" fmla="*/ 0 w 108"/>
                    <a:gd name="T3" fmla="*/ 97 h 97"/>
                    <a:gd name="T4" fmla="*/ 96 w 108"/>
                    <a:gd name="T5" fmla="*/ 1 h 97"/>
                    <a:gd name="T6" fmla="*/ 108 w 108"/>
                    <a:gd name="T7" fmla="*/ 0 h 97"/>
                    <a:gd name="T8" fmla="*/ 12 w 108"/>
                    <a:gd name="T9" fmla="*/ 96 h 97"/>
                    <a:gd name="T10" fmla="*/ 0 60000 65536"/>
                    <a:gd name="T11" fmla="*/ 0 60000 65536"/>
                    <a:gd name="T12" fmla="*/ 0 60000 65536"/>
                    <a:gd name="T13" fmla="*/ 0 60000 65536"/>
                    <a:gd name="T14" fmla="*/ 0 60000 65536"/>
                    <a:gd name="T15" fmla="*/ 0 w 108"/>
                    <a:gd name="T16" fmla="*/ 0 h 97"/>
                    <a:gd name="T17" fmla="*/ 108 w 108"/>
                    <a:gd name="T18" fmla="*/ 97 h 97"/>
                  </a:gdLst>
                  <a:ahLst/>
                  <a:cxnLst>
                    <a:cxn ang="T10">
                      <a:pos x="T0" y="T1"/>
                    </a:cxn>
                    <a:cxn ang="T11">
                      <a:pos x="T2" y="T3"/>
                    </a:cxn>
                    <a:cxn ang="T12">
                      <a:pos x="T4" y="T5"/>
                    </a:cxn>
                    <a:cxn ang="T13">
                      <a:pos x="T6" y="T7"/>
                    </a:cxn>
                    <a:cxn ang="T14">
                      <a:pos x="T8" y="T9"/>
                    </a:cxn>
                  </a:cxnLst>
                  <a:rect l="T15" t="T16" r="T17" b="T18"/>
                  <a:pathLst>
                    <a:path w="108" h="97">
                      <a:moveTo>
                        <a:pt x="12" y="96"/>
                      </a:moveTo>
                      <a:lnTo>
                        <a:pt x="0" y="97"/>
                      </a:lnTo>
                      <a:lnTo>
                        <a:pt x="96" y="1"/>
                      </a:lnTo>
                      <a:lnTo>
                        <a:pt x="108" y="0"/>
                      </a:lnTo>
                      <a:lnTo>
                        <a:pt x="12" y="96"/>
                      </a:lnTo>
                      <a:close/>
                    </a:path>
                  </a:pathLst>
                </a:custGeom>
                <a:solidFill>
                  <a:srgbClr val="656D81"/>
                </a:solidFill>
                <a:ln w="9525">
                  <a:noFill/>
                  <a:round/>
                  <a:headEnd/>
                  <a:tailEnd/>
                </a:ln>
              </p:spPr>
              <p:txBody>
                <a:bodyPr/>
                <a:lstStyle/>
                <a:p>
                  <a:endParaRPr lang="en-US"/>
                </a:p>
              </p:txBody>
            </p:sp>
            <p:sp>
              <p:nvSpPr>
                <p:cNvPr id="4412" name="Line 1144"/>
                <p:cNvSpPr>
                  <a:spLocks noChangeShapeType="1"/>
                </p:cNvSpPr>
                <p:nvPr/>
              </p:nvSpPr>
              <p:spPr bwMode="auto">
                <a:xfrm flipV="1">
                  <a:off x="2581" y="1784"/>
                  <a:ext cx="96" cy="96"/>
                </a:xfrm>
                <a:prstGeom prst="line">
                  <a:avLst/>
                </a:prstGeom>
                <a:noFill/>
                <a:ln w="1588">
                  <a:solidFill>
                    <a:srgbClr val="656D81"/>
                  </a:solidFill>
                  <a:miter lim="800000"/>
                  <a:headEnd/>
                  <a:tailEnd/>
                </a:ln>
              </p:spPr>
              <p:txBody>
                <a:bodyPr/>
                <a:lstStyle/>
                <a:p>
                  <a:endParaRPr lang="en-US"/>
                </a:p>
              </p:txBody>
            </p:sp>
            <p:sp>
              <p:nvSpPr>
                <p:cNvPr id="4413" name="Freeform 1145"/>
                <p:cNvSpPr>
                  <a:spLocks/>
                </p:cNvSpPr>
                <p:nvPr/>
              </p:nvSpPr>
              <p:spPr bwMode="auto">
                <a:xfrm>
                  <a:off x="2557" y="1785"/>
                  <a:ext cx="108" cy="98"/>
                </a:xfrm>
                <a:custGeom>
                  <a:avLst/>
                  <a:gdLst>
                    <a:gd name="T0" fmla="*/ 12 w 108"/>
                    <a:gd name="T1" fmla="*/ 96 h 98"/>
                    <a:gd name="T2" fmla="*/ 0 w 108"/>
                    <a:gd name="T3" fmla="*/ 98 h 98"/>
                    <a:gd name="T4" fmla="*/ 97 w 108"/>
                    <a:gd name="T5" fmla="*/ 1 h 98"/>
                    <a:gd name="T6" fmla="*/ 108 w 108"/>
                    <a:gd name="T7" fmla="*/ 0 h 98"/>
                    <a:gd name="T8" fmla="*/ 12 w 108"/>
                    <a:gd name="T9" fmla="*/ 96 h 98"/>
                    <a:gd name="T10" fmla="*/ 0 60000 65536"/>
                    <a:gd name="T11" fmla="*/ 0 60000 65536"/>
                    <a:gd name="T12" fmla="*/ 0 60000 65536"/>
                    <a:gd name="T13" fmla="*/ 0 60000 65536"/>
                    <a:gd name="T14" fmla="*/ 0 60000 65536"/>
                    <a:gd name="T15" fmla="*/ 0 w 108"/>
                    <a:gd name="T16" fmla="*/ 0 h 98"/>
                    <a:gd name="T17" fmla="*/ 108 w 108"/>
                    <a:gd name="T18" fmla="*/ 98 h 98"/>
                  </a:gdLst>
                  <a:ahLst/>
                  <a:cxnLst>
                    <a:cxn ang="T10">
                      <a:pos x="T0" y="T1"/>
                    </a:cxn>
                    <a:cxn ang="T11">
                      <a:pos x="T2" y="T3"/>
                    </a:cxn>
                    <a:cxn ang="T12">
                      <a:pos x="T4" y="T5"/>
                    </a:cxn>
                    <a:cxn ang="T13">
                      <a:pos x="T6" y="T7"/>
                    </a:cxn>
                    <a:cxn ang="T14">
                      <a:pos x="T8" y="T9"/>
                    </a:cxn>
                  </a:cxnLst>
                  <a:rect l="T15" t="T16" r="T17" b="T18"/>
                  <a:pathLst>
                    <a:path w="108" h="98">
                      <a:moveTo>
                        <a:pt x="12" y="96"/>
                      </a:moveTo>
                      <a:lnTo>
                        <a:pt x="0" y="98"/>
                      </a:lnTo>
                      <a:lnTo>
                        <a:pt x="97" y="1"/>
                      </a:lnTo>
                      <a:lnTo>
                        <a:pt x="108" y="0"/>
                      </a:lnTo>
                      <a:lnTo>
                        <a:pt x="12" y="96"/>
                      </a:lnTo>
                      <a:close/>
                    </a:path>
                  </a:pathLst>
                </a:custGeom>
                <a:solidFill>
                  <a:srgbClr val="697186"/>
                </a:solidFill>
                <a:ln w="9525">
                  <a:noFill/>
                  <a:round/>
                  <a:headEnd/>
                  <a:tailEnd/>
                </a:ln>
              </p:spPr>
              <p:txBody>
                <a:bodyPr/>
                <a:lstStyle/>
                <a:p>
                  <a:endParaRPr lang="en-US"/>
                </a:p>
              </p:txBody>
            </p:sp>
            <p:sp>
              <p:nvSpPr>
                <p:cNvPr id="4414" name="Line 1146"/>
                <p:cNvSpPr>
                  <a:spLocks noChangeShapeType="1"/>
                </p:cNvSpPr>
                <p:nvPr/>
              </p:nvSpPr>
              <p:spPr bwMode="auto">
                <a:xfrm flipV="1">
                  <a:off x="2569" y="1785"/>
                  <a:ext cx="96" cy="96"/>
                </a:xfrm>
                <a:prstGeom prst="line">
                  <a:avLst/>
                </a:prstGeom>
                <a:noFill/>
                <a:ln w="1588">
                  <a:solidFill>
                    <a:srgbClr val="697186"/>
                  </a:solidFill>
                  <a:miter lim="800000"/>
                  <a:headEnd/>
                  <a:tailEnd/>
                </a:ln>
              </p:spPr>
              <p:txBody>
                <a:bodyPr/>
                <a:lstStyle/>
                <a:p>
                  <a:endParaRPr lang="en-US"/>
                </a:p>
              </p:txBody>
            </p:sp>
            <p:sp>
              <p:nvSpPr>
                <p:cNvPr id="4415" name="Freeform 1147"/>
                <p:cNvSpPr>
                  <a:spLocks/>
                </p:cNvSpPr>
                <p:nvPr/>
              </p:nvSpPr>
              <p:spPr bwMode="auto">
                <a:xfrm>
                  <a:off x="2547" y="1786"/>
                  <a:ext cx="107" cy="99"/>
                </a:xfrm>
                <a:custGeom>
                  <a:avLst/>
                  <a:gdLst>
                    <a:gd name="T0" fmla="*/ 10 w 107"/>
                    <a:gd name="T1" fmla="*/ 97 h 99"/>
                    <a:gd name="T2" fmla="*/ 0 w 107"/>
                    <a:gd name="T3" fmla="*/ 99 h 99"/>
                    <a:gd name="T4" fmla="*/ 97 w 107"/>
                    <a:gd name="T5" fmla="*/ 3 h 99"/>
                    <a:gd name="T6" fmla="*/ 107 w 107"/>
                    <a:gd name="T7" fmla="*/ 0 h 99"/>
                    <a:gd name="T8" fmla="*/ 10 w 107"/>
                    <a:gd name="T9" fmla="*/ 97 h 99"/>
                    <a:gd name="T10" fmla="*/ 0 60000 65536"/>
                    <a:gd name="T11" fmla="*/ 0 60000 65536"/>
                    <a:gd name="T12" fmla="*/ 0 60000 65536"/>
                    <a:gd name="T13" fmla="*/ 0 60000 65536"/>
                    <a:gd name="T14" fmla="*/ 0 60000 65536"/>
                    <a:gd name="T15" fmla="*/ 0 w 107"/>
                    <a:gd name="T16" fmla="*/ 0 h 99"/>
                    <a:gd name="T17" fmla="*/ 107 w 107"/>
                    <a:gd name="T18" fmla="*/ 99 h 99"/>
                  </a:gdLst>
                  <a:ahLst/>
                  <a:cxnLst>
                    <a:cxn ang="T10">
                      <a:pos x="T0" y="T1"/>
                    </a:cxn>
                    <a:cxn ang="T11">
                      <a:pos x="T2" y="T3"/>
                    </a:cxn>
                    <a:cxn ang="T12">
                      <a:pos x="T4" y="T5"/>
                    </a:cxn>
                    <a:cxn ang="T13">
                      <a:pos x="T6" y="T7"/>
                    </a:cxn>
                    <a:cxn ang="T14">
                      <a:pos x="T8" y="T9"/>
                    </a:cxn>
                  </a:cxnLst>
                  <a:rect l="T15" t="T16" r="T17" b="T18"/>
                  <a:pathLst>
                    <a:path w="107" h="99">
                      <a:moveTo>
                        <a:pt x="10" y="97"/>
                      </a:moveTo>
                      <a:lnTo>
                        <a:pt x="0" y="99"/>
                      </a:lnTo>
                      <a:lnTo>
                        <a:pt x="97" y="3"/>
                      </a:lnTo>
                      <a:lnTo>
                        <a:pt x="107" y="0"/>
                      </a:lnTo>
                      <a:lnTo>
                        <a:pt x="10" y="97"/>
                      </a:lnTo>
                      <a:close/>
                    </a:path>
                  </a:pathLst>
                </a:custGeom>
                <a:solidFill>
                  <a:srgbClr val="6E778D"/>
                </a:solidFill>
                <a:ln w="9525">
                  <a:noFill/>
                  <a:round/>
                  <a:headEnd/>
                  <a:tailEnd/>
                </a:ln>
              </p:spPr>
              <p:txBody>
                <a:bodyPr/>
                <a:lstStyle/>
                <a:p>
                  <a:endParaRPr lang="en-US"/>
                </a:p>
              </p:txBody>
            </p:sp>
            <p:sp>
              <p:nvSpPr>
                <p:cNvPr id="4416" name="Line 1148"/>
                <p:cNvSpPr>
                  <a:spLocks noChangeShapeType="1"/>
                </p:cNvSpPr>
                <p:nvPr/>
              </p:nvSpPr>
              <p:spPr bwMode="auto">
                <a:xfrm flipV="1">
                  <a:off x="2557" y="1786"/>
                  <a:ext cx="97" cy="97"/>
                </a:xfrm>
                <a:prstGeom prst="line">
                  <a:avLst/>
                </a:prstGeom>
                <a:noFill/>
                <a:ln w="1588">
                  <a:solidFill>
                    <a:srgbClr val="6E778D"/>
                  </a:solidFill>
                  <a:miter lim="800000"/>
                  <a:headEnd/>
                  <a:tailEnd/>
                </a:ln>
              </p:spPr>
              <p:txBody>
                <a:bodyPr/>
                <a:lstStyle/>
                <a:p>
                  <a:endParaRPr lang="en-US"/>
                </a:p>
              </p:txBody>
            </p:sp>
            <p:sp>
              <p:nvSpPr>
                <p:cNvPr id="4417" name="Freeform 1149"/>
                <p:cNvSpPr>
                  <a:spLocks/>
                </p:cNvSpPr>
                <p:nvPr/>
              </p:nvSpPr>
              <p:spPr bwMode="auto">
                <a:xfrm>
                  <a:off x="2538" y="1789"/>
                  <a:ext cx="106" cy="100"/>
                </a:xfrm>
                <a:custGeom>
                  <a:avLst/>
                  <a:gdLst>
                    <a:gd name="T0" fmla="*/ 9 w 106"/>
                    <a:gd name="T1" fmla="*/ 96 h 100"/>
                    <a:gd name="T2" fmla="*/ 0 w 106"/>
                    <a:gd name="T3" fmla="*/ 100 h 100"/>
                    <a:gd name="T4" fmla="*/ 97 w 106"/>
                    <a:gd name="T5" fmla="*/ 4 h 100"/>
                    <a:gd name="T6" fmla="*/ 106 w 106"/>
                    <a:gd name="T7" fmla="*/ 0 h 100"/>
                    <a:gd name="T8" fmla="*/ 9 w 106"/>
                    <a:gd name="T9" fmla="*/ 96 h 100"/>
                    <a:gd name="T10" fmla="*/ 0 60000 65536"/>
                    <a:gd name="T11" fmla="*/ 0 60000 65536"/>
                    <a:gd name="T12" fmla="*/ 0 60000 65536"/>
                    <a:gd name="T13" fmla="*/ 0 60000 65536"/>
                    <a:gd name="T14" fmla="*/ 0 60000 65536"/>
                    <a:gd name="T15" fmla="*/ 0 w 106"/>
                    <a:gd name="T16" fmla="*/ 0 h 100"/>
                    <a:gd name="T17" fmla="*/ 106 w 106"/>
                    <a:gd name="T18" fmla="*/ 100 h 100"/>
                  </a:gdLst>
                  <a:ahLst/>
                  <a:cxnLst>
                    <a:cxn ang="T10">
                      <a:pos x="T0" y="T1"/>
                    </a:cxn>
                    <a:cxn ang="T11">
                      <a:pos x="T2" y="T3"/>
                    </a:cxn>
                    <a:cxn ang="T12">
                      <a:pos x="T4" y="T5"/>
                    </a:cxn>
                    <a:cxn ang="T13">
                      <a:pos x="T6" y="T7"/>
                    </a:cxn>
                    <a:cxn ang="T14">
                      <a:pos x="T8" y="T9"/>
                    </a:cxn>
                  </a:cxnLst>
                  <a:rect l="T15" t="T16" r="T17" b="T18"/>
                  <a:pathLst>
                    <a:path w="106" h="100">
                      <a:moveTo>
                        <a:pt x="9" y="96"/>
                      </a:moveTo>
                      <a:lnTo>
                        <a:pt x="0" y="100"/>
                      </a:lnTo>
                      <a:lnTo>
                        <a:pt x="97" y="4"/>
                      </a:lnTo>
                      <a:lnTo>
                        <a:pt x="106" y="0"/>
                      </a:lnTo>
                      <a:lnTo>
                        <a:pt x="9" y="96"/>
                      </a:lnTo>
                      <a:close/>
                    </a:path>
                  </a:pathLst>
                </a:custGeom>
                <a:solidFill>
                  <a:srgbClr val="747D95"/>
                </a:solidFill>
                <a:ln w="9525">
                  <a:noFill/>
                  <a:round/>
                  <a:headEnd/>
                  <a:tailEnd/>
                </a:ln>
              </p:spPr>
              <p:txBody>
                <a:bodyPr/>
                <a:lstStyle/>
                <a:p>
                  <a:endParaRPr lang="en-US"/>
                </a:p>
              </p:txBody>
            </p:sp>
            <p:sp>
              <p:nvSpPr>
                <p:cNvPr id="4418" name="Line 1150"/>
                <p:cNvSpPr>
                  <a:spLocks noChangeShapeType="1"/>
                </p:cNvSpPr>
                <p:nvPr/>
              </p:nvSpPr>
              <p:spPr bwMode="auto">
                <a:xfrm flipV="1">
                  <a:off x="2547" y="1789"/>
                  <a:ext cx="97" cy="96"/>
                </a:xfrm>
                <a:prstGeom prst="line">
                  <a:avLst/>
                </a:prstGeom>
                <a:noFill/>
                <a:ln w="1588">
                  <a:solidFill>
                    <a:srgbClr val="747D95"/>
                  </a:solidFill>
                  <a:miter lim="800000"/>
                  <a:headEnd/>
                  <a:tailEnd/>
                </a:ln>
              </p:spPr>
              <p:txBody>
                <a:bodyPr/>
                <a:lstStyle/>
                <a:p>
                  <a:endParaRPr lang="en-US"/>
                </a:p>
              </p:txBody>
            </p:sp>
            <p:sp>
              <p:nvSpPr>
                <p:cNvPr id="4419" name="Freeform 1151"/>
                <p:cNvSpPr>
                  <a:spLocks/>
                </p:cNvSpPr>
                <p:nvPr/>
              </p:nvSpPr>
              <p:spPr bwMode="auto">
                <a:xfrm>
                  <a:off x="2531" y="1793"/>
                  <a:ext cx="104" cy="101"/>
                </a:xfrm>
                <a:custGeom>
                  <a:avLst/>
                  <a:gdLst>
                    <a:gd name="T0" fmla="*/ 7 w 104"/>
                    <a:gd name="T1" fmla="*/ 96 h 101"/>
                    <a:gd name="T2" fmla="*/ 0 w 104"/>
                    <a:gd name="T3" fmla="*/ 101 h 101"/>
                    <a:gd name="T4" fmla="*/ 96 w 104"/>
                    <a:gd name="T5" fmla="*/ 4 h 101"/>
                    <a:gd name="T6" fmla="*/ 104 w 104"/>
                    <a:gd name="T7" fmla="*/ 0 h 101"/>
                    <a:gd name="T8" fmla="*/ 7 w 104"/>
                    <a:gd name="T9" fmla="*/ 96 h 101"/>
                    <a:gd name="T10" fmla="*/ 0 60000 65536"/>
                    <a:gd name="T11" fmla="*/ 0 60000 65536"/>
                    <a:gd name="T12" fmla="*/ 0 60000 65536"/>
                    <a:gd name="T13" fmla="*/ 0 60000 65536"/>
                    <a:gd name="T14" fmla="*/ 0 60000 65536"/>
                    <a:gd name="T15" fmla="*/ 0 w 104"/>
                    <a:gd name="T16" fmla="*/ 0 h 101"/>
                    <a:gd name="T17" fmla="*/ 104 w 104"/>
                    <a:gd name="T18" fmla="*/ 101 h 101"/>
                  </a:gdLst>
                  <a:ahLst/>
                  <a:cxnLst>
                    <a:cxn ang="T10">
                      <a:pos x="T0" y="T1"/>
                    </a:cxn>
                    <a:cxn ang="T11">
                      <a:pos x="T2" y="T3"/>
                    </a:cxn>
                    <a:cxn ang="T12">
                      <a:pos x="T4" y="T5"/>
                    </a:cxn>
                    <a:cxn ang="T13">
                      <a:pos x="T6" y="T7"/>
                    </a:cxn>
                    <a:cxn ang="T14">
                      <a:pos x="T8" y="T9"/>
                    </a:cxn>
                  </a:cxnLst>
                  <a:rect l="T15" t="T16" r="T17" b="T18"/>
                  <a:pathLst>
                    <a:path w="104" h="101">
                      <a:moveTo>
                        <a:pt x="7" y="96"/>
                      </a:moveTo>
                      <a:lnTo>
                        <a:pt x="0" y="101"/>
                      </a:lnTo>
                      <a:lnTo>
                        <a:pt x="96" y="4"/>
                      </a:lnTo>
                      <a:lnTo>
                        <a:pt x="104" y="0"/>
                      </a:lnTo>
                      <a:lnTo>
                        <a:pt x="7" y="96"/>
                      </a:lnTo>
                      <a:close/>
                    </a:path>
                  </a:pathLst>
                </a:custGeom>
                <a:solidFill>
                  <a:srgbClr val="7A849D"/>
                </a:solidFill>
                <a:ln w="9525">
                  <a:noFill/>
                  <a:round/>
                  <a:headEnd/>
                  <a:tailEnd/>
                </a:ln>
              </p:spPr>
              <p:txBody>
                <a:bodyPr/>
                <a:lstStyle/>
                <a:p>
                  <a:endParaRPr lang="en-US"/>
                </a:p>
              </p:txBody>
            </p:sp>
            <p:sp>
              <p:nvSpPr>
                <p:cNvPr id="4420" name="Line 1152"/>
                <p:cNvSpPr>
                  <a:spLocks noChangeShapeType="1"/>
                </p:cNvSpPr>
                <p:nvPr/>
              </p:nvSpPr>
              <p:spPr bwMode="auto">
                <a:xfrm flipV="1">
                  <a:off x="2538" y="1793"/>
                  <a:ext cx="97" cy="96"/>
                </a:xfrm>
                <a:prstGeom prst="line">
                  <a:avLst/>
                </a:prstGeom>
                <a:noFill/>
                <a:ln w="1588">
                  <a:solidFill>
                    <a:srgbClr val="7A849D"/>
                  </a:solidFill>
                  <a:miter lim="800000"/>
                  <a:headEnd/>
                  <a:tailEnd/>
                </a:ln>
              </p:spPr>
              <p:txBody>
                <a:bodyPr/>
                <a:lstStyle/>
                <a:p>
                  <a:endParaRPr lang="en-US"/>
                </a:p>
              </p:txBody>
            </p:sp>
            <p:sp>
              <p:nvSpPr>
                <p:cNvPr id="4421" name="Freeform 1153"/>
                <p:cNvSpPr>
                  <a:spLocks/>
                </p:cNvSpPr>
                <p:nvPr/>
              </p:nvSpPr>
              <p:spPr bwMode="auto">
                <a:xfrm>
                  <a:off x="2523" y="1797"/>
                  <a:ext cx="104" cy="101"/>
                </a:xfrm>
                <a:custGeom>
                  <a:avLst/>
                  <a:gdLst>
                    <a:gd name="T0" fmla="*/ 8 w 104"/>
                    <a:gd name="T1" fmla="*/ 97 h 101"/>
                    <a:gd name="T2" fmla="*/ 0 w 104"/>
                    <a:gd name="T3" fmla="*/ 101 h 101"/>
                    <a:gd name="T4" fmla="*/ 97 w 104"/>
                    <a:gd name="T5" fmla="*/ 5 h 101"/>
                    <a:gd name="T6" fmla="*/ 104 w 104"/>
                    <a:gd name="T7" fmla="*/ 0 h 101"/>
                    <a:gd name="T8" fmla="*/ 8 w 104"/>
                    <a:gd name="T9" fmla="*/ 97 h 101"/>
                    <a:gd name="T10" fmla="*/ 0 60000 65536"/>
                    <a:gd name="T11" fmla="*/ 0 60000 65536"/>
                    <a:gd name="T12" fmla="*/ 0 60000 65536"/>
                    <a:gd name="T13" fmla="*/ 0 60000 65536"/>
                    <a:gd name="T14" fmla="*/ 0 60000 65536"/>
                    <a:gd name="T15" fmla="*/ 0 w 104"/>
                    <a:gd name="T16" fmla="*/ 0 h 101"/>
                    <a:gd name="T17" fmla="*/ 104 w 104"/>
                    <a:gd name="T18" fmla="*/ 101 h 101"/>
                  </a:gdLst>
                  <a:ahLst/>
                  <a:cxnLst>
                    <a:cxn ang="T10">
                      <a:pos x="T0" y="T1"/>
                    </a:cxn>
                    <a:cxn ang="T11">
                      <a:pos x="T2" y="T3"/>
                    </a:cxn>
                    <a:cxn ang="T12">
                      <a:pos x="T4" y="T5"/>
                    </a:cxn>
                    <a:cxn ang="T13">
                      <a:pos x="T6" y="T7"/>
                    </a:cxn>
                    <a:cxn ang="T14">
                      <a:pos x="T8" y="T9"/>
                    </a:cxn>
                  </a:cxnLst>
                  <a:rect l="T15" t="T16" r="T17" b="T18"/>
                  <a:pathLst>
                    <a:path w="104" h="101">
                      <a:moveTo>
                        <a:pt x="8" y="97"/>
                      </a:moveTo>
                      <a:lnTo>
                        <a:pt x="0" y="101"/>
                      </a:lnTo>
                      <a:lnTo>
                        <a:pt x="97" y="5"/>
                      </a:lnTo>
                      <a:lnTo>
                        <a:pt x="104" y="0"/>
                      </a:lnTo>
                      <a:lnTo>
                        <a:pt x="8" y="97"/>
                      </a:lnTo>
                      <a:close/>
                    </a:path>
                  </a:pathLst>
                </a:custGeom>
                <a:solidFill>
                  <a:srgbClr val="7C869E"/>
                </a:solidFill>
                <a:ln w="9525">
                  <a:noFill/>
                  <a:round/>
                  <a:headEnd/>
                  <a:tailEnd/>
                </a:ln>
              </p:spPr>
              <p:txBody>
                <a:bodyPr/>
                <a:lstStyle/>
                <a:p>
                  <a:endParaRPr lang="en-US"/>
                </a:p>
              </p:txBody>
            </p:sp>
            <p:sp>
              <p:nvSpPr>
                <p:cNvPr id="4422" name="Line 1154"/>
                <p:cNvSpPr>
                  <a:spLocks noChangeShapeType="1"/>
                </p:cNvSpPr>
                <p:nvPr/>
              </p:nvSpPr>
              <p:spPr bwMode="auto">
                <a:xfrm flipV="1">
                  <a:off x="2531" y="1797"/>
                  <a:ext cx="96" cy="97"/>
                </a:xfrm>
                <a:prstGeom prst="line">
                  <a:avLst/>
                </a:prstGeom>
                <a:noFill/>
                <a:ln w="1588">
                  <a:solidFill>
                    <a:srgbClr val="7C869E"/>
                  </a:solidFill>
                  <a:miter lim="800000"/>
                  <a:headEnd/>
                  <a:tailEnd/>
                </a:ln>
              </p:spPr>
              <p:txBody>
                <a:bodyPr/>
                <a:lstStyle/>
                <a:p>
                  <a:endParaRPr lang="en-US"/>
                </a:p>
              </p:txBody>
            </p:sp>
            <p:sp>
              <p:nvSpPr>
                <p:cNvPr id="4423" name="Freeform 1155"/>
                <p:cNvSpPr>
                  <a:spLocks/>
                </p:cNvSpPr>
                <p:nvPr/>
              </p:nvSpPr>
              <p:spPr bwMode="auto">
                <a:xfrm>
                  <a:off x="2517" y="1802"/>
                  <a:ext cx="103" cy="102"/>
                </a:xfrm>
                <a:custGeom>
                  <a:avLst/>
                  <a:gdLst>
                    <a:gd name="T0" fmla="*/ 6 w 103"/>
                    <a:gd name="T1" fmla="*/ 96 h 102"/>
                    <a:gd name="T2" fmla="*/ 0 w 103"/>
                    <a:gd name="T3" fmla="*/ 102 h 102"/>
                    <a:gd name="T4" fmla="*/ 97 w 103"/>
                    <a:gd name="T5" fmla="*/ 6 h 102"/>
                    <a:gd name="T6" fmla="*/ 103 w 103"/>
                    <a:gd name="T7" fmla="*/ 0 h 102"/>
                    <a:gd name="T8" fmla="*/ 6 w 103"/>
                    <a:gd name="T9" fmla="*/ 96 h 102"/>
                    <a:gd name="T10" fmla="*/ 0 60000 65536"/>
                    <a:gd name="T11" fmla="*/ 0 60000 65536"/>
                    <a:gd name="T12" fmla="*/ 0 60000 65536"/>
                    <a:gd name="T13" fmla="*/ 0 60000 65536"/>
                    <a:gd name="T14" fmla="*/ 0 60000 65536"/>
                    <a:gd name="T15" fmla="*/ 0 w 103"/>
                    <a:gd name="T16" fmla="*/ 0 h 102"/>
                    <a:gd name="T17" fmla="*/ 103 w 103"/>
                    <a:gd name="T18" fmla="*/ 102 h 102"/>
                  </a:gdLst>
                  <a:ahLst/>
                  <a:cxnLst>
                    <a:cxn ang="T10">
                      <a:pos x="T0" y="T1"/>
                    </a:cxn>
                    <a:cxn ang="T11">
                      <a:pos x="T2" y="T3"/>
                    </a:cxn>
                    <a:cxn ang="T12">
                      <a:pos x="T4" y="T5"/>
                    </a:cxn>
                    <a:cxn ang="T13">
                      <a:pos x="T6" y="T7"/>
                    </a:cxn>
                    <a:cxn ang="T14">
                      <a:pos x="T8" y="T9"/>
                    </a:cxn>
                  </a:cxnLst>
                  <a:rect l="T15" t="T16" r="T17" b="T18"/>
                  <a:pathLst>
                    <a:path w="103" h="102">
                      <a:moveTo>
                        <a:pt x="6" y="96"/>
                      </a:moveTo>
                      <a:lnTo>
                        <a:pt x="0" y="102"/>
                      </a:lnTo>
                      <a:lnTo>
                        <a:pt x="97" y="6"/>
                      </a:lnTo>
                      <a:lnTo>
                        <a:pt x="103" y="0"/>
                      </a:lnTo>
                      <a:lnTo>
                        <a:pt x="6" y="96"/>
                      </a:lnTo>
                      <a:close/>
                    </a:path>
                  </a:pathLst>
                </a:custGeom>
                <a:solidFill>
                  <a:srgbClr val="848EA8"/>
                </a:solidFill>
                <a:ln w="9525">
                  <a:noFill/>
                  <a:round/>
                  <a:headEnd/>
                  <a:tailEnd/>
                </a:ln>
              </p:spPr>
              <p:txBody>
                <a:bodyPr/>
                <a:lstStyle/>
                <a:p>
                  <a:endParaRPr lang="en-US"/>
                </a:p>
              </p:txBody>
            </p:sp>
            <p:sp>
              <p:nvSpPr>
                <p:cNvPr id="4424" name="Line 1156"/>
                <p:cNvSpPr>
                  <a:spLocks noChangeShapeType="1"/>
                </p:cNvSpPr>
                <p:nvPr/>
              </p:nvSpPr>
              <p:spPr bwMode="auto">
                <a:xfrm flipV="1">
                  <a:off x="2523" y="1802"/>
                  <a:ext cx="97" cy="96"/>
                </a:xfrm>
                <a:prstGeom prst="line">
                  <a:avLst/>
                </a:prstGeom>
                <a:noFill/>
                <a:ln w="1588">
                  <a:solidFill>
                    <a:srgbClr val="848EA8"/>
                  </a:solidFill>
                  <a:miter lim="800000"/>
                  <a:headEnd/>
                  <a:tailEnd/>
                </a:ln>
              </p:spPr>
              <p:txBody>
                <a:bodyPr/>
                <a:lstStyle/>
                <a:p>
                  <a:endParaRPr lang="en-US"/>
                </a:p>
              </p:txBody>
            </p:sp>
            <p:sp>
              <p:nvSpPr>
                <p:cNvPr id="4425" name="Freeform 1157"/>
                <p:cNvSpPr>
                  <a:spLocks/>
                </p:cNvSpPr>
                <p:nvPr/>
              </p:nvSpPr>
              <p:spPr bwMode="auto">
                <a:xfrm>
                  <a:off x="3216" y="2277"/>
                  <a:ext cx="112" cy="113"/>
                </a:xfrm>
                <a:custGeom>
                  <a:avLst/>
                  <a:gdLst>
                    <a:gd name="T0" fmla="*/ 0 w 112"/>
                    <a:gd name="T1" fmla="*/ 113 h 113"/>
                    <a:gd name="T2" fmla="*/ 15 w 112"/>
                    <a:gd name="T3" fmla="*/ 96 h 113"/>
                    <a:gd name="T4" fmla="*/ 112 w 112"/>
                    <a:gd name="T5" fmla="*/ 0 h 113"/>
                    <a:gd name="T6" fmla="*/ 97 w 112"/>
                    <a:gd name="T7" fmla="*/ 16 h 113"/>
                    <a:gd name="T8" fmla="*/ 0 w 112"/>
                    <a:gd name="T9" fmla="*/ 113 h 113"/>
                    <a:gd name="T10" fmla="*/ 0 60000 65536"/>
                    <a:gd name="T11" fmla="*/ 0 60000 65536"/>
                    <a:gd name="T12" fmla="*/ 0 60000 65536"/>
                    <a:gd name="T13" fmla="*/ 0 60000 65536"/>
                    <a:gd name="T14" fmla="*/ 0 60000 65536"/>
                    <a:gd name="T15" fmla="*/ 0 w 112"/>
                    <a:gd name="T16" fmla="*/ 0 h 113"/>
                    <a:gd name="T17" fmla="*/ 112 w 112"/>
                    <a:gd name="T18" fmla="*/ 113 h 113"/>
                  </a:gdLst>
                  <a:ahLst/>
                  <a:cxnLst>
                    <a:cxn ang="T10">
                      <a:pos x="T0" y="T1"/>
                    </a:cxn>
                    <a:cxn ang="T11">
                      <a:pos x="T2" y="T3"/>
                    </a:cxn>
                    <a:cxn ang="T12">
                      <a:pos x="T4" y="T5"/>
                    </a:cxn>
                    <a:cxn ang="T13">
                      <a:pos x="T6" y="T7"/>
                    </a:cxn>
                    <a:cxn ang="T14">
                      <a:pos x="T8" y="T9"/>
                    </a:cxn>
                  </a:cxnLst>
                  <a:rect l="T15" t="T16" r="T17" b="T18"/>
                  <a:pathLst>
                    <a:path w="112" h="113">
                      <a:moveTo>
                        <a:pt x="0" y="113"/>
                      </a:moveTo>
                      <a:lnTo>
                        <a:pt x="15" y="96"/>
                      </a:lnTo>
                      <a:lnTo>
                        <a:pt x="112" y="0"/>
                      </a:lnTo>
                      <a:lnTo>
                        <a:pt x="97" y="16"/>
                      </a:lnTo>
                      <a:lnTo>
                        <a:pt x="0" y="113"/>
                      </a:lnTo>
                      <a:close/>
                    </a:path>
                  </a:pathLst>
                </a:custGeom>
                <a:solidFill>
                  <a:srgbClr val="858FAA"/>
                </a:solidFill>
                <a:ln w="9525">
                  <a:noFill/>
                  <a:round/>
                  <a:headEnd/>
                  <a:tailEnd/>
                </a:ln>
              </p:spPr>
              <p:txBody>
                <a:bodyPr/>
                <a:lstStyle/>
                <a:p>
                  <a:endParaRPr lang="en-US"/>
                </a:p>
              </p:txBody>
            </p:sp>
            <p:sp>
              <p:nvSpPr>
                <p:cNvPr id="4426" name="Line 1158"/>
                <p:cNvSpPr>
                  <a:spLocks noChangeShapeType="1"/>
                </p:cNvSpPr>
                <p:nvPr/>
              </p:nvSpPr>
              <p:spPr bwMode="auto">
                <a:xfrm flipV="1">
                  <a:off x="3216" y="2293"/>
                  <a:ext cx="97" cy="97"/>
                </a:xfrm>
                <a:prstGeom prst="line">
                  <a:avLst/>
                </a:prstGeom>
                <a:noFill/>
                <a:ln w="1588">
                  <a:solidFill>
                    <a:srgbClr val="858FAA"/>
                  </a:solidFill>
                  <a:miter lim="800000"/>
                  <a:headEnd/>
                  <a:tailEnd/>
                </a:ln>
              </p:spPr>
              <p:txBody>
                <a:bodyPr/>
                <a:lstStyle/>
                <a:p>
                  <a:endParaRPr lang="en-US"/>
                </a:p>
              </p:txBody>
            </p:sp>
            <p:sp>
              <p:nvSpPr>
                <p:cNvPr id="4427" name="Freeform 1159"/>
                <p:cNvSpPr>
                  <a:spLocks/>
                </p:cNvSpPr>
                <p:nvPr/>
              </p:nvSpPr>
              <p:spPr bwMode="auto">
                <a:xfrm>
                  <a:off x="3231" y="2260"/>
                  <a:ext cx="108" cy="113"/>
                </a:xfrm>
                <a:custGeom>
                  <a:avLst/>
                  <a:gdLst>
                    <a:gd name="T0" fmla="*/ 0 w 108"/>
                    <a:gd name="T1" fmla="*/ 113 h 113"/>
                    <a:gd name="T2" fmla="*/ 12 w 108"/>
                    <a:gd name="T3" fmla="*/ 96 h 113"/>
                    <a:gd name="T4" fmla="*/ 108 w 108"/>
                    <a:gd name="T5" fmla="*/ 0 h 113"/>
                    <a:gd name="T6" fmla="*/ 97 w 108"/>
                    <a:gd name="T7" fmla="*/ 17 h 113"/>
                    <a:gd name="T8" fmla="*/ 0 w 108"/>
                    <a:gd name="T9" fmla="*/ 113 h 113"/>
                    <a:gd name="T10" fmla="*/ 0 60000 65536"/>
                    <a:gd name="T11" fmla="*/ 0 60000 65536"/>
                    <a:gd name="T12" fmla="*/ 0 60000 65536"/>
                    <a:gd name="T13" fmla="*/ 0 60000 65536"/>
                    <a:gd name="T14" fmla="*/ 0 60000 65536"/>
                    <a:gd name="T15" fmla="*/ 0 w 108"/>
                    <a:gd name="T16" fmla="*/ 0 h 113"/>
                    <a:gd name="T17" fmla="*/ 108 w 108"/>
                    <a:gd name="T18" fmla="*/ 113 h 113"/>
                  </a:gdLst>
                  <a:ahLst/>
                  <a:cxnLst>
                    <a:cxn ang="T10">
                      <a:pos x="T0" y="T1"/>
                    </a:cxn>
                    <a:cxn ang="T11">
                      <a:pos x="T2" y="T3"/>
                    </a:cxn>
                    <a:cxn ang="T12">
                      <a:pos x="T4" y="T5"/>
                    </a:cxn>
                    <a:cxn ang="T13">
                      <a:pos x="T6" y="T7"/>
                    </a:cxn>
                    <a:cxn ang="T14">
                      <a:pos x="T8" y="T9"/>
                    </a:cxn>
                  </a:cxnLst>
                  <a:rect l="T15" t="T16" r="T17" b="T18"/>
                  <a:pathLst>
                    <a:path w="108" h="113">
                      <a:moveTo>
                        <a:pt x="0" y="113"/>
                      </a:moveTo>
                      <a:lnTo>
                        <a:pt x="12" y="96"/>
                      </a:lnTo>
                      <a:lnTo>
                        <a:pt x="108" y="0"/>
                      </a:lnTo>
                      <a:lnTo>
                        <a:pt x="97" y="17"/>
                      </a:lnTo>
                      <a:lnTo>
                        <a:pt x="0" y="113"/>
                      </a:lnTo>
                      <a:close/>
                    </a:path>
                  </a:pathLst>
                </a:custGeom>
                <a:solidFill>
                  <a:srgbClr val="8A94B0"/>
                </a:solidFill>
                <a:ln w="9525">
                  <a:noFill/>
                  <a:round/>
                  <a:headEnd/>
                  <a:tailEnd/>
                </a:ln>
              </p:spPr>
              <p:txBody>
                <a:bodyPr/>
                <a:lstStyle/>
                <a:p>
                  <a:endParaRPr lang="en-US"/>
                </a:p>
              </p:txBody>
            </p:sp>
            <p:sp>
              <p:nvSpPr>
                <p:cNvPr id="4428" name="Line 1160"/>
                <p:cNvSpPr>
                  <a:spLocks noChangeShapeType="1"/>
                </p:cNvSpPr>
                <p:nvPr/>
              </p:nvSpPr>
              <p:spPr bwMode="auto">
                <a:xfrm flipV="1">
                  <a:off x="3231" y="2277"/>
                  <a:ext cx="97" cy="96"/>
                </a:xfrm>
                <a:prstGeom prst="line">
                  <a:avLst/>
                </a:prstGeom>
                <a:noFill/>
                <a:ln w="1588">
                  <a:solidFill>
                    <a:srgbClr val="8A94B0"/>
                  </a:solidFill>
                  <a:miter lim="800000"/>
                  <a:headEnd/>
                  <a:tailEnd/>
                </a:ln>
              </p:spPr>
              <p:txBody>
                <a:bodyPr/>
                <a:lstStyle/>
                <a:p>
                  <a:endParaRPr lang="en-US"/>
                </a:p>
              </p:txBody>
            </p:sp>
            <p:sp>
              <p:nvSpPr>
                <p:cNvPr id="4429" name="Freeform 1161"/>
                <p:cNvSpPr>
                  <a:spLocks/>
                </p:cNvSpPr>
                <p:nvPr/>
              </p:nvSpPr>
              <p:spPr bwMode="auto">
                <a:xfrm>
                  <a:off x="3243" y="2242"/>
                  <a:ext cx="104" cy="114"/>
                </a:xfrm>
                <a:custGeom>
                  <a:avLst/>
                  <a:gdLst>
                    <a:gd name="T0" fmla="*/ 0 w 104"/>
                    <a:gd name="T1" fmla="*/ 114 h 114"/>
                    <a:gd name="T2" fmla="*/ 7 w 104"/>
                    <a:gd name="T3" fmla="*/ 96 h 114"/>
                    <a:gd name="T4" fmla="*/ 104 w 104"/>
                    <a:gd name="T5" fmla="*/ 0 h 114"/>
                    <a:gd name="T6" fmla="*/ 96 w 104"/>
                    <a:gd name="T7" fmla="*/ 18 h 114"/>
                    <a:gd name="T8" fmla="*/ 0 w 104"/>
                    <a:gd name="T9" fmla="*/ 114 h 114"/>
                    <a:gd name="T10" fmla="*/ 0 60000 65536"/>
                    <a:gd name="T11" fmla="*/ 0 60000 65536"/>
                    <a:gd name="T12" fmla="*/ 0 60000 65536"/>
                    <a:gd name="T13" fmla="*/ 0 60000 65536"/>
                    <a:gd name="T14" fmla="*/ 0 60000 65536"/>
                    <a:gd name="T15" fmla="*/ 0 w 104"/>
                    <a:gd name="T16" fmla="*/ 0 h 114"/>
                    <a:gd name="T17" fmla="*/ 104 w 104"/>
                    <a:gd name="T18" fmla="*/ 114 h 114"/>
                  </a:gdLst>
                  <a:ahLst/>
                  <a:cxnLst>
                    <a:cxn ang="T10">
                      <a:pos x="T0" y="T1"/>
                    </a:cxn>
                    <a:cxn ang="T11">
                      <a:pos x="T2" y="T3"/>
                    </a:cxn>
                    <a:cxn ang="T12">
                      <a:pos x="T4" y="T5"/>
                    </a:cxn>
                    <a:cxn ang="T13">
                      <a:pos x="T6" y="T7"/>
                    </a:cxn>
                    <a:cxn ang="T14">
                      <a:pos x="T8" y="T9"/>
                    </a:cxn>
                  </a:cxnLst>
                  <a:rect l="T15" t="T16" r="T17" b="T18"/>
                  <a:pathLst>
                    <a:path w="104" h="114">
                      <a:moveTo>
                        <a:pt x="0" y="114"/>
                      </a:moveTo>
                      <a:lnTo>
                        <a:pt x="7" y="96"/>
                      </a:lnTo>
                      <a:lnTo>
                        <a:pt x="104" y="0"/>
                      </a:lnTo>
                      <a:lnTo>
                        <a:pt x="96" y="18"/>
                      </a:lnTo>
                      <a:lnTo>
                        <a:pt x="0" y="114"/>
                      </a:lnTo>
                      <a:close/>
                    </a:path>
                  </a:pathLst>
                </a:custGeom>
                <a:solidFill>
                  <a:srgbClr val="8D98B5"/>
                </a:solidFill>
                <a:ln w="9525">
                  <a:noFill/>
                  <a:round/>
                  <a:headEnd/>
                  <a:tailEnd/>
                </a:ln>
              </p:spPr>
              <p:txBody>
                <a:bodyPr/>
                <a:lstStyle/>
                <a:p>
                  <a:endParaRPr lang="en-US"/>
                </a:p>
              </p:txBody>
            </p:sp>
            <p:sp>
              <p:nvSpPr>
                <p:cNvPr id="4430" name="Line 1162"/>
                <p:cNvSpPr>
                  <a:spLocks noChangeShapeType="1"/>
                </p:cNvSpPr>
                <p:nvPr/>
              </p:nvSpPr>
              <p:spPr bwMode="auto">
                <a:xfrm flipV="1">
                  <a:off x="3243" y="2260"/>
                  <a:ext cx="96" cy="96"/>
                </a:xfrm>
                <a:prstGeom prst="line">
                  <a:avLst/>
                </a:prstGeom>
                <a:noFill/>
                <a:ln w="1588">
                  <a:solidFill>
                    <a:srgbClr val="8D98B5"/>
                  </a:solidFill>
                  <a:miter lim="800000"/>
                  <a:headEnd/>
                  <a:tailEnd/>
                </a:ln>
              </p:spPr>
              <p:txBody>
                <a:bodyPr/>
                <a:lstStyle/>
                <a:p>
                  <a:endParaRPr lang="en-US"/>
                </a:p>
              </p:txBody>
            </p:sp>
            <p:sp>
              <p:nvSpPr>
                <p:cNvPr id="4431" name="Freeform 1163"/>
                <p:cNvSpPr>
                  <a:spLocks/>
                </p:cNvSpPr>
                <p:nvPr/>
              </p:nvSpPr>
              <p:spPr bwMode="auto">
                <a:xfrm>
                  <a:off x="3250" y="2223"/>
                  <a:ext cx="101" cy="115"/>
                </a:xfrm>
                <a:custGeom>
                  <a:avLst/>
                  <a:gdLst>
                    <a:gd name="T0" fmla="*/ 0 w 101"/>
                    <a:gd name="T1" fmla="*/ 115 h 115"/>
                    <a:gd name="T2" fmla="*/ 5 w 101"/>
                    <a:gd name="T3" fmla="*/ 97 h 115"/>
                    <a:gd name="T4" fmla="*/ 101 w 101"/>
                    <a:gd name="T5" fmla="*/ 0 h 115"/>
                    <a:gd name="T6" fmla="*/ 97 w 101"/>
                    <a:gd name="T7" fmla="*/ 19 h 115"/>
                    <a:gd name="T8" fmla="*/ 0 w 101"/>
                    <a:gd name="T9" fmla="*/ 115 h 115"/>
                    <a:gd name="T10" fmla="*/ 0 60000 65536"/>
                    <a:gd name="T11" fmla="*/ 0 60000 65536"/>
                    <a:gd name="T12" fmla="*/ 0 60000 65536"/>
                    <a:gd name="T13" fmla="*/ 0 60000 65536"/>
                    <a:gd name="T14" fmla="*/ 0 60000 65536"/>
                    <a:gd name="T15" fmla="*/ 0 w 101"/>
                    <a:gd name="T16" fmla="*/ 0 h 115"/>
                    <a:gd name="T17" fmla="*/ 101 w 101"/>
                    <a:gd name="T18" fmla="*/ 115 h 115"/>
                  </a:gdLst>
                  <a:ahLst/>
                  <a:cxnLst>
                    <a:cxn ang="T10">
                      <a:pos x="T0" y="T1"/>
                    </a:cxn>
                    <a:cxn ang="T11">
                      <a:pos x="T2" y="T3"/>
                    </a:cxn>
                    <a:cxn ang="T12">
                      <a:pos x="T4" y="T5"/>
                    </a:cxn>
                    <a:cxn ang="T13">
                      <a:pos x="T6" y="T7"/>
                    </a:cxn>
                    <a:cxn ang="T14">
                      <a:pos x="T8" y="T9"/>
                    </a:cxn>
                  </a:cxnLst>
                  <a:rect l="T15" t="T16" r="T17" b="T18"/>
                  <a:pathLst>
                    <a:path w="101" h="115">
                      <a:moveTo>
                        <a:pt x="0" y="115"/>
                      </a:moveTo>
                      <a:lnTo>
                        <a:pt x="5" y="97"/>
                      </a:lnTo>
                      <a:lnTo>
                        <a:pt x="101" y="0"/>
                      </a:lnTo>
                      <a:lnTo>
                        <a:pt x="97" y="19"/>
                      </a:lnTo>
                      <a:lnTo>
                        <a:pt x="0" y="115"/>
                      </a:lnTo>
                      <a:close/>
                    </a:path>
                  </a:pathLst>
                </a:custGeom>
                <a:solidFill>
                  <a:srgbClr val="909BB8"/>
                </a:solidFill>
                <a:ln w="9525">
                  <a:noFill/>
                  <a:round/>
                  <a:headEnd/>
                  <a:tailEnd/>
                </a:ln>
              </p:spPr>
              <p:txBody>
                <a:bodyPr/>
                <a:lstStyle/>
                <a:p>
                  <a:endParaRPr lang="en-US"/>
                </a:p>
              </p:txBody>
            </p:sp>
            <p:sp>
              <p:nvSpPr>
                <p:cNvPr id="4432" name="Line 1164"/>
                <p:cNvSpPr>
                  <a:spLocks noChangeShapeType="1"/>
                </p:cNvSpPr>
                <p:nvPr/>
              </p:nvSpPr>
              <p:spPr bwMode="auto">
                <a:xfrm flipV="1">
                  <a:off x="3250" y="2242"/>
                  <a:ext cx="97" cy="96"/>
                </a:xfrm>
                <a:prstGeom prst="line">
                  <a:avLst/>
                </a:prstGeom>
                <a:noFill/>
                <a:ln w="1588">
                  <a:solidFill>
                    <a:srgbClr val="909BB8"/>
                  </a:solidFill>
                  <a:miter lim="800000"/>
                  <a:headEnd/>
                  <a:tailEnd/>
                </a:ln>
              </p:spPr>
              <p:txBody>
                <a:bodyPr/>
                <a:lstStyle/>
                <a:p>
                  <a:endParaRPr lang="en-US"/>
                </a:p>
              </p:txBody>
            </p:sp>
            <p:sp>
              <p:nvSpPr>
                <p:cNvPr id="4433" name="Freeform 1165"/>
                <p:cNvSpPr>
                  <a:spLocks/>
                </p:cNvSpPr>
                <p:nvPr/>
              </p:nvSpPr>
              <p:spPr bwMode="auto">
                <a:xfrm>
                  <a:off x="3255" y="2205"/>
                  <a:ext cx="97" cy="115"/>
                </a:xfrm>
                <a:custGeom>
                  <a:avLst/>
                  <a:gdLst>
                    <a:gd name="T0" fmla="*/ 0 w 97"/>
                    <a:gd name="T1" fmla="*/ 115 h 115"/>
                    <a:gd name="T2" fmla="*/ 1 w 97"/>
                    <a:gd name="T3" fmla="*/ 96 h 115"/>
                    <a:gd name="T4" fmla="*/ 97 w 97"/>
                    <a:gd name="T5" fmla="*/ 0 h 115"/>
                    <a:gd name="T6" fmla="*/ 96 w 97"/>
                    <a:gd name="T7" fmla="*/ 18 h 115"/>
                    <a:gd name="T8" fmla="*/ 0 w 97"/>
                    <a:gd name="T9" fmla="*/ 115 h 115"/>
                    <a:gd name="T10" fmla="*/ 0 60000 65536"/>
                    <a:gd name="T11" fmla="*/ 0 60000 65536"/>
                    <a:gd name="T12" fmla="*/ 0 60000 65536"/>
                    <a:gd name="T13" fmla="*/ 0 60000 65536"/>
                    <a:gd name="T14" fmla="*/ 0 60000 65536"/>
                    <a:gd name="T15" fmla="*/ 0 w 97"/>
                    <a:gd name="T16" fmla="*/ 0 h 115"/>
                    <a:gd name="T17" fmla="*/ 97 w 97"/>
                    <a:gd name="T18" fmla="*/ 115 h 115"/>
                  </a:gdLst>
                  <a:ahLst/>
                  <a:cxnLst>
                    <a:cxn ang="T10">
                      <a:pos x="T0" y="T1"/>
                    </a:cxn>
                    <a:cxn ang="T11">
                      <a:pos x="T2" y="T3"/>
                    </a:cxn>
                    <a:cxn ang="T12">
                      <a:pos x="T4" y="T5"/>
                    </a:cxn>
                    <a:cxn ang="T13">
                      <a:pos x="T6" y="T7"/>
                    </a:cxn>
                    <a:cxn ang="T14">
                      <a:pos x="T8" y="T9"/>
                    </a:cxn>
                  </a:cxnLst>
                  <a:rect l="T15" t="T16" r="T17" b="T18"/>
                  <a:pathLst>
                    <a:path w="97" h="115">
                      <a:moveTo>
                        <a:pt x="0" y="115"/>
                      </a:moveTo>
                      <a:lnTo>
                        <a:pt x="1" y="96"/>
                      </a:lnTo>
                      <a:lnTo>
                        <a:pt x="97" y="0"/>
                      </a:lnTo>
                      <a:lnTo>
                        <a:pt x="96" y="18"/>
                      </a:lnTo>
                      <a:lnTo>
                        <a:pt x="0" y="115"/>
                      </a:lnTo>
                      <a:close/>
                    </a:path>
                  </a:pathLst>
                </a:custGeom>
                <a:solidFill>
                  <a:srgbClr val="919DBA"/>
                </a:solidFill>
                <a:ln w="9525">
                  <a:noFill/>
                  <a:round/>
                  <a:headEnd/>
                  <a:tailEnd/>
                </a:ln>
              </p:spPr>
              <p:txBody>
                <a:bodyPr/>
                <a:lstStyle/>
                <a:p>
                  <a:endParaRPr lang="en-US"/>
                </a:p>
              </p:txBody>
            </p:sp>
            <p:sp>
              <p:nvSpPr>
                <p:cNvPr id="4434" name="Line 1166"/>
                <p:cNvSpPr>
                  <a:spLocks noChangeShapeType="1"/>
                </p:cNvSpPr>
                <p:nvPr/>
              </p:nvSpPr>
              <p:spPr bwMode="auto">
                <a:xfrm flipV="1">
                  <a:off x="3255" y="2223"/>
                  <a:ext cx="96" cy="97"/>
                </a:xfrm>
                <a:prstGeom prst="line">
                  <a:avLst/>
                </a:prstGeom>
                <a:noFill/>
                <a:ln w="1588">
                  <a:solidFill>
                    <a:srgbClr val="919DBA"/>
                  </a:solidFill>
                  <a:miter lim="800000"/>
                  <a:headEnd/>
                  <a:tailEnd/>
                </a:ln>
              </p:spPr>
              <p:txBody>
                <a:bodyPr/>
                <a:lstStyle/>
                <a:p>
                  <a:endParaRPr lang="en-US"/>
                </a:p>
              </p:txBody>
            </p:sp>
            <p:sp>
              <p:nvSpPr>
                <p:cNvPr id="4435" name="Freeform 1167"/>
                <p:cNvSpPr>
                  <a:spLocks/>
                </p:cNvSpPr>
                <p:nvPr/>
              </p:nvSpPr>
              <p:spPr bwMode="auto">
                <a:xfrm>
                  <a:off x="3254" y="2186"/>
                  <a:ext cx="98" cy="115"/>
                </a:xfrm>
                <a:custGeom>
                  <a:avLst/>
                  <a:gdLst>
                    <a:gd name="T0" fmla="*/ 2 w 98"/>
                    <a:gd name="T1" fmla="*/ 115 h 115"/>
                    <a:gd name="T2" fmla="*/ 0 w 98"/>
                    <a:gd name="T3" fmla="*/ 96 h 115"/>
                    <a:gd name="T4" fmla="*/ 96 w 98"/>
                    <a:gd name="T5" fmla="*/ 0 h 115"/>
                    <a:gd name="T6" fmla="*/ 98 w 98"/>
                    <a:gd name="T7" fmla="*/ 19 h 115"/>
                    <a:gd name="T8" fmla="*/ 2 w 98"/>
                    <a:gd name="T9" fmla="*/ 115 h 115"/>
                    <a:gd name="T10" fmla="*/ 0 60000 65536"/>
                    <a:gd name="T11" fmla="*/ 0 60000 65536"/>
                    <a:gd name="T12" fmla="*/ 0 60000 65536"/>
                    <a:gd name="T13" fmla="*/ 0 60000 65536"/>
                    <a:gd name="T14" fmla="*/ 0 60000 65536"/>
                    <a:gd name="T15" fmla="*/ 0 w 98"/>
                    <a:gd name="T16" fmla="*/ 0 h 115"/>
                    <a:gd name="T17" fmla="*/ 98 w 98"/>
                    <a:gd name="T18" fmla="*/ 115 h 115"/>
                  </a:gdLst>
                  <a:ahLst/>
                  <a:cxnLst>
                    <a:cxn ang="T10">
                      <a:pos x="T0" y="T1"/>
                    </a:cxn>
                    <a:cxn ang="T11">
                      <a:pos x="T2" y="T3"/>
                    </a:cxn>
                    <a:cxn ang="T12">
                      <a:pos x="T4" y="T5"/>
                    </a:cxn>
                    <a:cxn ang="T13">
                      <a:pos x="T6" y="T7"/>
                    </a:cxn>
                    <a:cxn ang="T14">
                      <a:pos x="T8" y="T9"/>
                    </a:cxn>
                  </a:cxnLst>
                  <a:rect l="T15" t="T16" r="T17" b="T18"/>
                  <a:pathLst>
                    <a:path w="98" h="115">
                      <a:moveTo>
                        <a:pt x="2" y="115"/>
                      </a:moveTo>
                      <a:lnTo>
                        <a:pt x="0" y="96"/>
                      </a:lnTo>
                      <a:lnTo>
                        <a:pt x="96" y="0"/>
                      </a:lnTo>
                      <a:lnTo>
                        <a:pt x="98" y="19"/>
                      </a:lnTo>
                      <a:lnTo>
                        <a:pt x="2" y="115"/>
                      </a:lnTo>
                      <a:close/>
                    </a:path>
                  </a:pathLst>
                </a:custGeom>
                <a:solidFill>
                  <a:srgbClr val="919CB9"/>
                </a:solidFill>
                <a:ln w="9525">
                  <a:noFill/>
                  <a:round/>
                  <a:headEnd/>
                  <a:tailEnd/>
                </a:ln>
              </p:spPr>
              <p:txBody>
                <a:bodyPr/>
                <a:lstStyle/>
                <a:p>
                  <a:endParaRPr lang="en-US"/>
                </a:p>
              </p:txBody>
            </p:sp>
            <p:sp>
              <p:nvSpPr>
                <p:cNvPr id="4436" name="Line 1168"/>
                <p:cNvSpPr>
                  <a:spLocks noChangeShapeType="1"/>
                </p:cNvSpPr>
                <p:nvPr/>
              </p:nvSpPr>
              <p:spPr bwMode="auto">
                <a:xfrm flipV="1">
                  <a:off x="3256" y="2205"/>
                  <a:ext cx="96" cy="96"/>
                </a:xfrm>
                <a:prstGeom prst="line">
                  <a:avLst/>
                </a:prstGeom>
                <a:noFill/>
                <a:ln w="1588">
                  <a:solidFill>
                    <a:srgbClr val="919CB9"/>
                  </a:solidFill>
                  <a:miter lim="800000"/>
                  <a:headEnd/>
                  <a:tailEnd/>
                </a:ln>
              </p:spPr>
              <p:txBody>
                <a:bodyPr/>
                <a:lstStyle/>
                <a:p>
                  <a:endParaRPr lang="en-US"/>
                </a:p>
              </p:txBody>
            </p:sp>
            <p:sp>
              <p:nvSpPr>
                <p:cNvPr id="4437" name="Freeform 1169"/>
                <p:cNvSpPr>
                  <a:spLocks/>
                </p:cNvSpPr>
                <p:nvPr/>
              </p:nvSpPr>
              <p:spPr bwMode="auto">
                <a:xfrm>
                  <a:off x="3250" y="2168"/>
                  <a:ext cx="100" cy="114"/>
                </a:xfrm>
                <a:custGeom>
                  <a:avLst/>
                  <a:gdLst>
                    <a:gd name="T0" fmla="*/ 4 w 100"/>
                    <a:gd name="T1" fmla="*/ 114 h 114"/>
                    <a:gd name="T2" fmla="*/ 0 w 100"/>
                    <a:gd name="T3" fmla="*/ 96 h 114"/>
                    <a:gd name="T4" fmla="*/ 96 w 100"/>
                    <a:gd name="T5" fmla="*/ 0 h 114"/>
                    <a:gd name="T6" fmla="*/ 100 w 100"/>
                    <a:gd name="T7" fmla="*/ 18 h 114"/>
                    <a:gd name="T8" fmla="*/ 4 w 100"/>
                    <a:gd name="T9" fmla="*/ 114 h 114"/>
                    <a:gd name="T10" fmla="*/ 0 60000 65536"/>
                    <a:gd name="T11" fmla="*/ 0 60000 65536"/>
                    <a:gd name="T12" fmla="*/ 0 60000 65536"/>
                    <a:gd name="T13" fmla="*/ 0 60000 65536"/>
                    <a:gd name="T14" fmla="*/ 0 60000 65536"/>
                    <a:gd name="T15" fmla="*/ 0 w 100"/>
                    <a:gd name="T16" fmla="*/ 0 h 114"/>
                    <a:gd name="T17" fmla="*/ 100 w 100"/>
                    <a:gd name="T18" fmla="*/ 114 h 114"/>
                  </a:gdLst>
                  <a:ahLst/>
                  <a:cxnLst>
                    <a:cxn ang="T10">
                      <a:pos x="T0" y="T1"/>
                    </a:cxn>
                    <a:cxn ang="T11">
                      <a:pos x="T2" y="T3"/>
                    </a:cxn>
                    <a:cxn ang="T12">
                      <a:pos x="T4" y="T5"/>
                    </a:cxn>
                    <a:cxn ang="T13">
                      <a:pos x="T6" y="T7"/>
                    </a:cxn>
                    <a:cxn ang="T14">
                      <a:pos x="T8" y="T9"/>
                    </a:cxn>
                  </a:cxnLst>
                  <a:rect l="T15" t="T16" r="T17" b="T18"/>
                  <a:pathLst>
                    <a:path w="100" h="114">
                      <a:moveTo>
                        <a:pt x="4" y="114"/>
                      </a:moveTo>
                      <a:lnTo>
                        <a:pt x="0" y="96"/>
                      </a:lnTo>
                      <a:lnTo>
                        <a:pt x="96" y="0"/>
                      </a:lnTo>
                      <a:lnTo>
                        <a:pt x="100" y="18"/>
                      </a:lnTo>
                      <a:lnTo>
                        <a:pt x="4" y="114"/>
                      </a:lnTo>
                      <a:close/>
                    </a:path>
                  </a:pathLst>
                </a:custGeom>
                <a:solidFill>
                  <a:srgbClr val="909BB8"/>
                </a:solidFill>
                <a:ln w="9525">
                  <a:noFill/>
                  <a:round/>
                  <a:headEnd/>
                  <a:tailEnd/>
                </a:ln>
              </p:spPr>
              <p:txBody>
                <a:bodyPr/>
                <a:lstStyle/>
                <a:p>
                  <a:endParaRPr lang="en-US"/>
                </a:p>
              </p:txBody>
            </p:sp>
            <p:sp>
              <p:nvSpPr>
                <p:cNvPr id="4438" name="Line 1170"/>
                <p:cNvSpPr>
                  <a:spLocks noChangeShapeType="1"/>
                </p:cNvSpPr>
                <p:nvPr/>
              </p:nvSpPr>
              <p:spPr bwMode="auto">
                <a:xfrm flipV="1">
                  <a:off x="3254" y="2186"/>
                  <a:ext cx="96" cy="96"/>
                </a:xfrm>
                <a:prstGeom prst="line">
                  <a:avLst/>
                </a:prstGeom>
                <a:noFill/>
                <a:ln w="1588">
                  <a:solidFill>
                    <a:srgbClr val="909BB8"/>
                  </a:solidFill>
                  <a:miter lim="800000"/>
                  <a:headEnd/>
                  <a:tailEnd/>
                </a:ln>
              </p:spPr>
              <p:txBody>
                <a:bodyPr/>
                <a:lstStyle/>
                <a:p>
                  <a:endParaRPr lang="en-US"/>
                </a:p>
              </p:txBody>
            </p:sp>
            <p:sp>
              <p:nvSpPr>
                <p:cNvPr id="4439" name="Freeform 1171"/>
                <p:cNvSpPr>
                  <a:spLocks/>
                </p:cNvSpPr>
                <p:nvPr/>
              </p:nvSpPr>
              <p:spPr bwMode="auto">
                <a:xfrm>
                  <a:off x="3243" y="2150"/>
                  <a:ext cx="103" cy="114"/>
                </a:xfrm>
                <a:custGeom>
                  <a:avLst/>
                  <a:gdLst>
                    <a:gd name="T0" fmla="*/ 7 w 103"/>
                    <a:gd name="T1" fmla="*/ 114 h 114"/>
                    <a:gd name="T2" fmla="*/ 0 w 103"/>
                    <a:gd name="T3" fmla="*/ 96 h 114"/>
                    <a:gd name="T4" fmla="*/ 96 w 103"/>
                    <a:gd name="T5" fmla="*/ 0 h 114"/>
                    <a:gd name="T6" fmla="*/ 103 w 103"/>
                    <a:gd name="T7" fmla="*/ 18 h 114"/>
                    <a:gd name="T8" fmla="*/ 7 w 103"/>
                    <a:gd name="T9" fmla="*/ 114 h 114"/>
                    <a:gd name="T10" fmla="*/ 0 60000 65536"/>
                    <a:gd name="T11" fmla="*/ 0 60000 65536"/>
                    <a:gd name="T12" fmla="*/ 0 60000 65536"/>
                    <a:gd name="T13" fmla="*/ 0 60000 65536"/>
                    <a:gd name="T14" fmla="*/ 0 60000 65536"/>
                    <a:gd name="T15" fmla="*/ 0 w 103"/>
                    <a:gd name="T16" fmla="*/ 0 h 114"/>
                    <a:gd name="T17" fmla="*/ 103 w 103"/>
                    <a:gd name="T18" fmla="*/ 114 h 114"/>
                  </a:gdLst>
                  <a:ahLst/>
                  <a:cxnLst>
                    <a:cxn ang="T10">
                      <a:pos x="T0" y="T1"/>
                    </a:cxn>
                    <a:cxn ang="T11">
                      <a:pos x="T2" y="T3"/>
                    </a:cxn>
                    <a:cxn ang="T12">
                      <a:pos x="T4" y="T5"/>
                    </a:cxn>
                    <a:cxn ang="T13">
                      <a:pos x="T6" y="T7"/>
                    </a:cxn>
                    <a:cxn ang="T14">
                      <a:pos x="T8" y="T9"/>
                    </a:cxn>
                  </a:cxnLst>
                  <a:rect l="T15" t="T16" r="T17" b="T18"/>
                  <a:pathLst>
                    <a:path w="103" h="114">
                      <a:moveTo>
                        <a:pt x="7" y="114"/>
                      </a:moveTo>
                      <a:lnTo>
                        <a:pt x="0" y="96"/>
                      </a:lnTo>
                      <a:lnTo>
                        <a:pt x="96" y="0"/>
                      </a:lnTo>
                      <a:lnTo>
                        <a:pt x="103" y="18"/>
                      </a:lnTo>
                      <a:lnTo>
                        <a:pt x="7" y="114"/>
                      </a:lnTo>
                      <a:close/>
                    </a:path>
                  </a:pathLst>
                </a:custGeom>
                <a:solidFill>
                  <a:srgbClr val="8E99B6"/>
                </a:solidFill>
                <a:ln w="9525">
                  <a:noFill/>
                  <a:round/>
                  <a:headEnd/>
                  <a:tailEnd/>
                </a:ln>
              </p:spPr>
              <p:txBody>
                <a:bodyPr/>
                <a:lstStyle/>
                <a:p>
                  <a:endParaRPr lang="en-US"/>
                </a:p>
              </p:txBody>
            </p:sp>
            <p:sp>
              <p:nvSpPr>
                <p:cNvPr id="4440" name="Line 1172"/>
                <p:cNvSpPr>
                  <a:spLocks noChangeShapeType="1"/>
                </p:cNvSpPr>
                <p:nvPr/>
              </p:nvSpPr>
              <p:spPr bwMode="auto">
                <a:xfrm flipV="1">
                  <a:off x="3250" y="2168"/>
                  <a:ext cx="96" cy="96"/>
                </a:xfrm>
                <a:prstGeom prst="line">
                  <a:avLst/>
                </a:prstGeom>
                <a:noFill/>
                <a:ln w="1588">
                  <a:solidFill>
                    <a:srgbClr val="8E99B6"/>
                  </a:solidFill>
                  <a:miter lim="800000"/>
                  <a:headEnd/>
                  <a:tailEnd/>
                </a:ln>
              </p:spPr>
              <p:txBody>
                <a:bodyPr/>
                <a:lstStyle/>
                <a:p>
                  <a:endParaRPr lang="en-US"/>
                </a:p>
              </p:txBody>
            </p:sp>
            <p:sp>
              <p:nvSpPr>
                <p:cNvPr id="4441" name="Freeform 1173"/>
                <p:cNvSpPr>
                  <a:spLocks/>
                </p:cNvSpPr>
                <p:nvPr/>
              </p:nvSpPr>
              <p:spPr bwMode="auto">
                <a:xfrm>
                  <a:off x="3234" y="2133"/>
                  <a:ext cx="105" cy="113"/>
                </a:xfrm>
                <a:custGeom>
                  <a:avLst/>
                  <a:gdLst>
                    <a:gd name="T0" fmla="*/ 9 w 105"/>
                    <a:gd name="T1" fmla="*/ 113 h 113"/>
                    <a:gd name="T2" fmla="*/ 0 w 105"/>
                    <a:gd name="T3" fmla="*/ 96 h 113"/>
                    <a:gd name="T4" fmla="*/ 96 w 105"/>
                    <a:gd name="T5" fmla="*/ 0 h 113"/>
                    <a:gd name="T6" fmla="*/ 105 w 105"/>
                    <a:gd name="T7" fmla="*/ 17 h 113"/>
                    <a:gd name="T8" fmla="*/ 9 w 105"/>
                    <a:gd name="T9" fmla="*/ 113 h 113"/>
                    <a:gd name="T10" fmla="*/ 0 60000 65536"/>
                    <a:gd name="T11" fmla="*/ 0 60000 65536"/>
                    <a:gd name="T12" fmla="*/ 0 60000 65536"/>
                    <a:gd name="T13" fmla="*/ 0 60000 65536"/>
                    <a:gd name="T14" fmla="*/ 0 60000 65536"/>
                    <a:gd name="T15" fmla="*/ 0 w 105"/>
                    <a:gd name="T16" fmla="*/ 0 h 113"/>
                    <a:gd name="T17" fmla="*/ 105 w 105"/>
                    <a:gd name="T18" fmla="*/ 113 h 113"/>
                  </a:gdLst>
                  <a:ahLst/>
                  <a:cxnLst>
                    <a:cxn ang="T10">
                      <a:pos x="T0" y="T1"/>
                    </a:cxn>
                    <a:cxn ang="T11">
                      <a:pos x="T2" y="T3"/>
                    </a:cxn>
                    <a:cxn ang="T12">
                      <a:pos x="T4" y="T5"/>
                    </a:cxn>
                    <a:cxn ang="T13">
                      <a:pos x="T6" y="T7"/>
                    </a:cxn>
                    <a:cxn ang="T14">
                      <a:pos x="T8" y="T9"/>
                    </a:cxn>
                  </a:cxnLst>
                  <a:rect l="T15" t="T16" r="T17" b="T18"/>
                  <a:pathLst>
                    <a:path w="105" h="113">
                      <a:moveTo>
                        <a:pt x="9" y="113"/>
                      </a:moveTo>
                      <a:lnTo>
                        <a:pt x="0" y="96"/>
                      </a:lnTo>
                      <a:lnTo>
                        <a:pt x="96" y="0"/>
                      </a:lnTo>
                      <a:lnTo>
                        <a:pt x="105" y="17"/>
                      </a:lnTo>
                      <a:lnTo>
                        <a:pt x="9" y="113"/>
                      </a:lnTo>
                      <a:close/>
                    </a:path>
                  </a:pathLst>
                </a:custGeom>
                <a:solidFill>
                  <a:srgbClr val="8C97B3"/>
                </a:solidFill>
                <a:ln w="9525">
                  <a:noFill/>
                  <a:round/>
                  <a:headEnd/>
                  <a:tailEnd/>
                </a:ln>
              </p:spPr>
              <p:txBody>
                <a:bodyPr/>
                <a:lstStyle/>
                <a:p>
                  <a:endParaRPr lang="en-US"/>
                </a:p>
              </p:txBody>
            </p:sp>
            <p:sp>
              <p:nvSpPr>
                <p:cNvPr id="4442" name="Line 1174"/>
                <p:cNvSpPr>
                  <a:spLocks noChangeShapeType="1"/>
                </p:cNvSpPr>
                <p:nvPr/>
              </p:nvSpPr>
              <p:spPr bwMode="auto">
                <a:xfrm flipV="1">
                  <a:off x="3243" y="2150"/>
                  <a:ext cx="96" cy="96"/>
                </a:xfrm>
                <a:prstGeom prst="line">
                  <a:avLst/>
                </a:prstGeom>
                <a:noFill/>
                <a:ln w="1588">
                  <a:solidFill>
                    <a:srgbClr val="8C97B3"/>
                  </a:solidFill>
                  <a:miter lim="800000"/>
                  <a:headEnd/>
                  <a:tailEnd/>
                </a:ln>
              </p:spPr>
              <p:txBody>
                <a:bodyPr/>
                <a:lstStyle/>
                <a:p>
                  <a:endParaRPr lang="en-US"/>
                </a:p>
              </p:txBody>
            </p:sp>
            <p:sp>
              <p:nvSpPr>
                <p:cNvPr id="4443" name="Freeform 1175"/>
                <p:cNvSpPr>
                  <a:spLocks/>
                </p:cNvSpPr>
                <p:nvPr/>
              </p:nvSpPr>
              <p:spPr bwMode="auto">
                <a:xfrm>
                  <a:off x="3223" y="2118"/>
                  <a:ext cx="107" cy="111"/>
                </a:xfrm>
                <a:custGeom>
                  <a:avLst/>
                  <a:gdLst>
                    <a:gd name="T0" fmla="*/ 11 w 107"/>
                    <a:gd name="T1" fmla="*/ 111 h 111"/>
                    <a:gd name="T2" fmla="*/ 0 w 107"/>
                    <a:gd name="T3" fmla="*/ 96 h 111"/>
                    <a:gd name="T4" fmla="*/ 97 w 107"/>
                    <a:gd name="T5" fmla="*/ 0 h 111"/>
                    <a:gd name="T6" fmla="*/ 107 w 107"/>
                    <a:gd name="T7" fmla="*/ 15 h 111"/>
                    <a:gd name="T8" fmla="*/ 11 w 107"/>
                    <a:gd name="T9" fmla="*/ 111 h 111"/>
                    <a:gd name="T10" fmla="*/ 0 60000 65536"/>
                    <a:gd name="T11" fmla="*/ 0 60000 65536"/>
                    <a:gd name="T12" fmla="*/ 0 60000 65536"/>
                    <a:gd name="T13" fmla="*/ 0 60000 65536"/>
                    <a:gd name="T14" fmla="*/ 0 60000 65536"/>
                    <a:gd name="T15" fmla="*/ 0 w 107"/>
                    <a:gd name="T16" fmla="*/ 0 h 111"/>
                    <a:gd name="T17" fmla="*/ 107 w 107"/>
                    <a:gd name="T18" fmla="*/ 111 h 111"/>
                  </a:gdLst>
                  <a:ahLst/>
                  <a:cxnLst>
                    <a:cxn ang="T10">
                      <a:pos x="T0" y="T1"/>
                    </a:cxn>
                    <a:cxn ang="T11">
                      <a:pos x="T2" y="T3"/>
                    </a:cxn>
                    <a:cxn ang="T12">
                      <a:pos x="T4" y="T5"/>
                    </a:cxn>
                    <a:cxn ang="T13">
                      <a:pos x="T6" y="T7"/>
                    </a:cxn>
                    <a:cxn ang="T14">
                      <a:pos x="T8" y="T9"/>
                    </a:cxn>
                  </a:cxnLst>
                  <a:rect l="T15" t="T16" r="T17" b="T18"/>
                  <a:pathLst>
                    <a:path w="107" h="111">
                      <a:moveTo>
                        <a:pt x="11" y="111"/>
                      </a:moveTo>
                      <a:lnTo>
                        <a:pt x="0" y="96"/>
                      </a:lnTo>
                      <a:lnTo>
                        <a:pt x="97" y="0"/>
                      </a:lnTo>
                      <a:lnTo>
                        <a:pt x="107" y="15"/>
                      </a:lnTo>
                      <a:lnTo>
                        <a:pt x="11" y="111"/>
                      </a:lnTo>
                      <a:close/>
                    </a:path>
                  </a:pathLst>
                </a:custGeom>
                <a:solidFill>
                  <a:srgbClr val="8893AE"/>
                </a:solidFill>
                <a:ln w="9525">
                  <a:noFill/>
                  <a:round/>
                  <a:headEnd/>
                  <a:tailEnd/>
                </a:ln>
              </p:spPr>
              <p:txBody>
                <a:bodyPr/>
                <a:lstStyle/>
                <a:p>
                  <a:endParaRPr lang="en-US"/>
                </a:p>
              </p:txBody>
            </p:sp>
            <p:sp>
              <p:nvSpPr>
                <p:cNvPr id="4444" name="Line 1176"/>
                <p:cNvSpPr>
                  <a:spLocks noChangeShapeType="1"/>
                </p:cNvSpPr>
                <p:nvPr/>
              </p:nvSpPr>
              <p:spPr bwMode="auto">
                <a:xfrm flipV="1">
                  <a:off x="3234" y="2133"/>
                  <a:ext cx="96" cy="96"/>
                </a:xfrm>
                <a:prstGeom prst="line">
                  <a:avLst/>
                </a:prstGeom>
                <a:noFill/>
                <a:ln w="1588">
                  <a:solidFill>
                    <a:srgbClr val="8893AE"/>
                  </a:solidFill>
                  <a:miter lim="800000"/>
                  <a:headEnd/>
                  <a:tailEnd/>
                </a:ln>
              </p:spPr>
              <p:txBody>
                <a:bodyPr/>
                <a:lstStyle/>
                <a:p>
                  <a:endParaRPr lang="en-US"/>
                </a:p>
              </p:txBody>
            </p:sp>
            <p:sp>
              <p:nvSpPr>
                <p:cNvPr id="4445" name="Freeform 1177"/>
                <p:cNvSpPr>
                  <a:spLocks/>
                </p:cNvSpPr>
                <p:nvPr/>
              </p:nvSpPr>
              <p:spPr bwMode="auto">
                <a:xfrm>
                  <a:off x="3211" y="2104"/>
                  <a:ext cx="109" cy="110"/>
                </a:xfrm>
                <a:custGeom>
                  <a:avLst/>
                  <a:gdLst>
                    <a:gd name="T0" fmla="*/ 12 w 109"/>
                    <a:gd name="T1" fmla="*/ 110 h 110"/>
                    <a:gd name="T2" fmla="*/ 0 w 109"/>
                    <a:gd name="T3" fmla="*/ 96 h 110"/>
                    <a:gd name="T4" fmla="*/ 96 w 109"/>
                    <a:gd name="T5" fmla="*/ 0 h 110"/>
                    <a:gd name="T6" fmla="*/ 109 w 109"/>
                    <a:gd name="T7" fmla="*/ 14 h 110"/>
                    <a:gd name="T8" fmla="*/ 12 w 109"/>
                    <a:gd name="T9" fmla="*/ 110 h 110"/>
                    <a:gd name="T10" fmla="*/ 0 60000 65536"/>
                    <a:gd name="T11" fmla="*/ 0 60000 65536"/>
                    <a:gd name="T12" fmla="*/ 0 60000 65536"/>
                    <a:gd name="T13" fmla="*/ 0 60000 65536"/>
                    <a:gd name="T14" fmla="*/ 0 60000 65536"/>
                    <a:gd name="T15" fmla="*/ 0 w 109"/>
                    <a:gd name="T16" fmla="*/ 0 h 110"/>
                    <a:gd name="T17" fmla="*/ 109 w 109"/>
                    <a:gd name="T18" fmla="*/ 110 h 110"/>
                  </a:gdLst>
                  <a:ahLst/>
                  <a:cxnLst>
                    <a:cxn ang="T10">
                      <a:pos x="T0" y="T1"/>
                    </a:cxn>
                    <a:cxn ang="T11">
                      <a:pos x="T2" y="T3"/>
                    </a:cxn>
                    <a:cxn ang="T12">
                      <a:pos x="T4" y="T5"/>
                    </a:cxn>
                    <a:cxn ang="T13">
                      <a:pos x="T6" y="T7"/>
                    </a:cxn>
                    <a:cxn ang="T14">
                      <a:pos x="T8" y="T9"/>
                    </a:cxn>
                  </a:cxnLst>
                  <a:rect l="T15" t="T16" r="T17" b="T18"/>
                  <a:pathLst>
                    <a:path w="109" h="110">
                      <a:moveTo>
                        <a:pt x="12" y="110"/>
                      </a:moveTo>
                      <a:lnTo>
                        <a:pt x="0" y="96"/>
                      </a:lnTo>
                      <a:lnTo>
                        <a:pt x="96" y="0"/>
                      </a:lnTo>
                      <a:lnTo>
                        <a:pt x="109" y="14"/>
                      </a:lnTo>
                      <a:lnTo>
                        <a:pt x="12" y="110"/>
                      </a:lnTo>
                      <a:close/>
                    </a:path>
                  </a:pathLst>
                </a:custGeom>
                <a:solidFill>
                  <a:srgbClr val="8590AA"/>
                </a:solidFill>
                <a:ln w="9525">
                  <a:noFill/>
                  <a:round/>
                  <a:headEnd/>
                  <a:tailEnd/>
                </a:ln>
              </p:spPr>
              <p:txBody>
                <a:bodyPr/>
                <a:lstStyle/>
                <a:p>
                  <a:endParaRPr lang="en-US"/>
                </a:p>
              </p:txBody>
            </p:sp>
            <p:sp>
              <p:nvSpPr>
                <p:cNvPr id="4446" name="Line 1178"/>
                <p:cNvSpPr>
                  <a:spLocks noChangeShapeType="1"/>
                </p:cNvSpPr>
                <p:nvPr/>
              </p:nvSpPr>
              <p:spPr bwMode="auto">
                <a:xfrm flipV="1">
                  <a:off x="3223" y="2118"/>
                  <a:ext cx="97" cy="96"/>
                </a:xfrm>
                <a:prstGeom prst="line">
                  <a:avLst/>
                </a:prstGeom>
                <a:noFill/>
                <a:ln w="1588">
                  <a:solidFill>
                    <a:srgbClr val="8590AA"/>
                  </a:solidFill>
                  <a:miter lim="800000"/>
                  <a:headEnd/>
                  <a:tailEnd/>
                </a:ln>
              </p:spPr>
              <p:txBody>
                <a:bodyPr/>
                <a:lstStyle/>
                <a:p>
                  <a:endParaRPr lang="en-US"/>
                </a:p>
              </p:txBody>
            </p:sp>
            <p:sp>
              <p:nvSpPr>
                <p:cNvPr id="4447" name="Freeform 1179"/>
                <p:cNvSpPr>
                  <a:spLocks/>
                </p:cNvSpPr>
                <p:nvPr/>
              </p:nvSpPr>
              <p:spPr bwMode="auto">
                <a:xfrm>
                  <a:off x="3196" y="2092"/>
                  <a:ext cx="111" cy="108"/>
                </a:xfrm>
                <a:custGeom>
                  <a:avLst/>
                  <a:gdLst>
                    <a:gd name="T0" fmla="*/ 15 w 111"/>
                    <a:gd name="T1" fmla="*/ 108 h 108"/>
                    <a:gd name="T2" fmla="*/ 0 w 111"/>
                    <a:gd name="T3" fmla="*/ 96 h 108"/>
                    <a:gd name="T4" fmla="*/ 97 w 111"/>
                    <a:gd name="T5" fmla="*/ 0 h 108"/>
                    <a:gd name="T6" fmla="*/ 111 w 111"/>
                    <a:gd name="T7" fmla="*/ 12 h 108"/>
                    <a:gd name="T8" fmla="*/ 15 w 111"/>
                    <a:gd name="T9" fmla="*/ 108 h 108"/>
                    <a:gd name="T10" fmla="*/ 0 60000 65536"/>
                    <a:gd name="T11" fmla="*/ 0 60000 65536"/>
                    <a:gd name="T12" fmla="*/ 0 60000 65536"/>
                    <a:gd name="T13" fmla="*/ 0 60000 65536"/>
                    <a:gd name="T14" fmla="*/ 0 60000 65536"/>
                    <a:gd name="T15" fmla="*/ 0 w 111"/>
                    <a:gd name="T16" fmla="*/ 0 h 108"/>
                    <a:gd name="T17" fmla="*/ 111 w 111"/>
                    <a:gd name="T18" fmla="*/ 108 h 108"/>
                  </a:gdLst>
                  <a:ahLst/>
                  <a:cxnLst>
                    <a:cxn ang="T10">
                      <a:pos x="T0" y="T1"/>
                    </a:cxn>
                    <a:cxn ang="T11">
                      <a:pos x="T2" y="T3"/>
                    </a:cxn>
                    <a:cxn ang="T12">
                      <a:pos x="T4" y="T5"/>
                    </a:cxn>
                    <a:cxn ang="T13">
                      <a:pos x="T6" y="T7"/>
                    </a:cxn>
                    <a:cxn ang="T14">
                      <a:pos x="T8" y="T9"/>
                    </a:cxn>
                  </a:cxnLst>
                  <a:rect l="T15" t="T16" r="T17" b="T18"/>
                  <a:pathLst>
                    <a:path w="111" h="108">
                      <a:moveTo>
                        <a:pt x="15" y="108"/>
                      </a:moveTo>
                      <a:lnTo>
                        <a:pt x="0" y="96"/>
                      </a:lnTo>
                      <a:lnTo>
                        <a:pt x="97" y="0"/>
                      </a:lnTo>
                      <a:lnTo>
                        <a:pt x="111" y="12"/>
                      </a:lnTo>
                      <a:lnTo>
                        <a:pt x="15" y="108"/>
                      </a:lnTo>
                      <a:close/>
                    </a:path>
                  </a:pathLst>
                </a:custGeom>
                <a:solidFill>
                  <a:srgbClr val="818BA5"/>
                </a:solidFill>
                <a:ln w="9525">
                  <a:noFill/>
                  <a:round/>
                  <a:headEnd/>
                  <a:tailEnd/>
                </a:ln>
              </p:spPr>
              <p:txBody>
                <a:bodyPr/>
                <a:lstStyle/>
                <a:p>
                  <a:endParaRPr lang="en-US"/>
                </a:p>
              </p:txBody>
            </p:sp>
            <p:sp>
              <p:nvSpPr>
                <p:cNvPr id="4448" name="Line 1180"/>
                <p:cNvSpPr>
                  <a:spLocks noChangeShapeType="1"/>
                </p:cNvSpPr>
                <p:nvPr/>
              </p:nvSpPr>
              <p:spPr bwMode="auto">
                <a:xfrm flipV="1">
                  <a:off x="3211" y="2104"/>
                  <a:ext cx="96" cy="96"/>
                </a:xfrm>
                <a:prstGeom prst="line">
                  <a:avLst/>
                </a:prstGeom>
                <a:noFill/>
                <a:ln w="1588">
                  <a:solidFill>
                    <a:srgbClr val="818BA5"/>
                  </a:solidFill>
                  <a:miter lim="800000"/>
                  <a:headEnd/>
                  <a:tailEnd/>
                </a:ln>
              </p:spPr>
              <p:txBody>
                <a:bodyPr/>
                <a:lstStyle/>
                <a:p>
                  <a:endParaRPr lang="en-US"/>
                </a:p>
              </p:txBody>
            </p:sp>
            <p:sp>
              <p:nvSpPr>
                <p:cNvPr id="4449" name="Freeform 1181"/>
                <p:cNvSpPr>
                  <a:spLocks/>
                </p:cNvSpPr>
                <p:nvPr/>
              </p:nvSpPr>
              <p:spPr bwMode="auto">
                <a:xfrm>
                  <a:off x="3181" y="2082"/>
                  <a:ext cx="112" cy="106"/>
                </a:xfrm>
                <a:custGeom>
                  <a:avLst/>
                  <a:gdLst>
                    <a:gd name="T0" fmla="*/ 15 w 112"/>
                    <a:gd name="T1" fmla="*/ 106 h 106"/>
                    <a:gd name="T2" fmla="*/ 0 w 112"/>
                    <a:gd name="T3" fmla="*/ 96 h 106"/>
                    <a:gd name="T4" fmla="*/ 97 w 112"/>
                    <a:gd name="T5" fmla="*/ 0 h 106"/>
                    <a:gd name="T6" fmla="*/ 112 w 112"/>
                    <a:gd name="T7" fmla="*/ 10 h 106"/>
                    <a:gd name="T8" fmla="*/ 15 w 112"/>
                    <a:gd name="T9" fmla="*/ 106 h 106"/>
                    <a:gd name="T10" fmla="*/ 0 60000 65536"/>
                    <a:gd name="T11" fmla="*/ 0 60000 65536"/>
                    <a:gd name="T12" fmla="*/ 0 60000 65536"/>
                    <a:gd name="T13" fmla="*/ 0 60000 65536"/>
                    <a:gd name="T14" fmla="*/ 0 60000 65536"/>
                    <a:gd name="T15" fmla="*/ 0 w 112"/>
                    <a:gd name="T16" fmla="*/ 0 h 106"/>
                    <a:gd name="T17" fmla="*/ 112 w 112"/>
                    <a:gd name="T18" fmla="*/ 106 h 106"/>
                  </a:gdLst>
                  <a:ahLst/>
                  <a:cxnLst>
                    <a:cxn ang="T10">
                      <a:pos x="T0" y="T1"/>
                    </a:cxn>
                    <a:cxn ang="T11">
                      <a:pos x="T2" y="T3"/>
                    </a:cxn>
                    <a:cxn ang="T12">
                      <a:pos x="T4" y="T5"/>
                    </a:cxn>
                    <a:cxn ang="T13">
                      <a:pos x="T6" y="T7"/>
                    </a:cxn>
                    <a:cxn ang="T14">
                      <a:pos x="T8" y="T9"/>
                    </a:cxn>
                  </a:cxnLst>
                  <a:rect l="T15" t="T16" r="T17" b="T18"/>
                  <a:pathLst>
                    <a:path w="112" h="106">
                      <a:moveTo>
                        <a:pt x="15" y="106"/>
                      </a:moveTo>
                      <a:lnTo>
                        <a:pt x="0" y="96"/>
                      </a:lnTo>
                      <a:lnTo>
                        <a:pt x="97" y="0"/>
                      </a:lnTo>
                      <a:lnTo>
                        <a:pt x="112" y="10"/>
                      </a:lnTo>
                      <a:lnTo>
                        <a:pt x="15" y="106"/>
                      </a:lnTo>
                      <a:close/>
                    </a:path>
                  </a:pathLst>
                </a:custGeom>
                <a:solidFill>
                  <a:srgbClr val="7B859E"/>
                </a:solidFill>
                <a:ln w="9525">
                  <a:noFill/>
                  <a:round/>
                  <a:headEnd/>
                  <a:tailEnd/>
                </a:ln>
              </p:spPr>
              <p:txBody>
                <a:bodyPr/>
                <a:lstStyle/>
                <a:p>
                  <a:endParaRPr lang="en-US"/>
                </a:p>
              </p:txBody>
            </p:sp>
            <p:sp>
              <p:nvSpPr>
                <p:cNvPr id="4450" name="Line 1182"/>
                <p:cNvSpPr>
                  <a:spLocks noChangeShapeType="1"/>
                </p:cNvSpPr>
                <p:nvPr/>
              </p:nvSpPr>
              <p:spPr bwMode="auto">
                <a:xfrm flipV="1">
                  <a:off x="3196" y="2092"/>
                  <a:ext cx="97" cy="96"/>
                </a:xfrm>
                <a:prstGeom prst="line">
                  <a:avLst/>
                </a:prstGeom>
                <a:noFill/>
                <a:ln w="1588">
                  <a:solidFill>
                    <a:srgbClr val="7B859E"/>
                  </a:solidFill>
                  <a:miter lim="800000"/>
                  <a:headEnd/>
                  <a:tailEnd/>
                </a:ln>
              </p:spPr>
              <p:txBody>
                <a:bodyPr/>
                <a:lstStyle/>
                <a:p>
                  <a:endParaRPr lang="en-US"/>
                </a:p>
              </p:txBody>
            </p:sp>
            <p:sp>
              <p:nvSpPr>
                <p:cNvPr id="4451" name="Freeform 1183"/>
                <p:cNvSpPr>
                  <a:spLocks/>
                </p:cNvSpPr>
                <p:nvPr/>
              </p:nvSpPr>
              <p:spPr bwMode="auto">
                <a:xfrm>
                  <a:off x="3168" y="2072"/>
                  <a:ext cx="110" cy="106"/>
                </a:xfrm>
                <a:custGeom>
                  <a:avLst/>
                  <a:gdLst>
                    <a:gd name="T0" fmla="*/ 13 w 110"/>
                    <a:gd name="T1" fmla="*/ 106 h 106"/>
                    <a:gd name="T2" fmla="*/ 0 w 110"/>
                    <a:gd name="T3" fmla="*/ 96 h 106"/>
                    <a:gd name="T4" fmla="*/ 97 w 110"/>
                    <a:gd name="T5" fmla="*/ 0 h 106"/>
                    <a:gd name="T6" fmla="*/ 110 w 110"/>
                    <a:gd name="T7" fmla="*/ 10 h 106"/>
                    <a:gd name="T8" fmla="*/ 13 w 110"/>
                    <a:gd name="T9" fmla="*/ 106 h 106"/>
                    <a:gd name="T10" fmla="*/ 0 60000 65536"/>
                    <a:gd name="T11" fmla="*/ 0 60000 65536"/>
                    <a:gd name="T12" fmla="*/ 0 60000 65536"/>
                    <a:gd name="T13" fmla="*/ 0 60000 65536"/>
                    <a:gd name="T14" fmla="*/ 0 60000 65536"/>
                    <a:gd name="T15" fmla="*/ 0 w 110"/>
                    <a:gd name="T16" fmla="*/ 0 h 106"/>
                    <a:gd name="T17" fmla="*/ 110 w 110"/>
                    <a:gd name="T18" fmla="*/ 106 h 106"/>
                  </a:gdLst>
                  <a:ahLst/>
                  <a:cxnLst>
                    <a:cxn ang="T10">
                      <a:pos x="T0" y="T1"/>
                    </a:cxn>
                    <a:cxn ang="T11">
                      <a:pos x="T2" y="T3"/>
                    </a:cxn>
                    <a:cxn ang="T12">
                      <a:pos x="T4" y="T5"/>
                    </a:cxn>
                    <a:cxn ang="T13">
                      <a:pos x="T6" y="T7"/>
                    </a:cxn>
                    <a:cxn ang="T14">
                      <a:pos x="T8" y="T9"/>
                    </a:cxn>
                  </a:cxnLst>
                  <a:rect l="T15" t="T16" r="T17" b="T18"/>
                  <a:pathLst>
                    <a:path w="110" h="106">
                      <a:moveTo>
                        <a:pt x="13" y="106"/>
                      </a:moveTo>
                      <a:lnTo>
                        <a:pt x="0" y="96"/>
                      </a:lnTo>
                      <a:lnTo>
                        <a:pt x="97" y="0"/>
                      </a:lnTo>
                      <a:lnTo>
                        <a:pt x="110" y="10"/>
                      </a:lnTo>
                      <a:lnTo>
                        <a:pt x="13" y="106"/>
                      </a:lnTo>
                      <a:close/>
                    </a:path>
                  </a:pathLst>
                </a:custGeom>
                <a:solidFill>
                  <a:srgbClr val="7E88A2"/>
                </a:solidFill>
                <a:ln w="9525">
                  <a:noFill/>
                  <a:round/>
                  <a:headEnd/>
                  <a:tailEnd/>
                </a:ln>
              </p:spPr>
              <p:txBody>
                <a:bodyPr/>
                <a:lstStyle/>
                <a:p>
                  <a:endParaRPr lang="en-US"/>
                </a:p>
              </p:txBody>
            </p:sp>
            <p:sp>
              <p:nvSpPr>
                <p:cNvPr id="4452" name="Line 1184"/>
                <p:cNvSpPr>
                  <a:spLocks noChangeShapeType="1"/>
                </p:cNvSpPr>
                <p:nvPr/>
              </p:nvSpPr>
              <p:spPr bwMode="auto">
                <a:xfrm flipV="1">
                  <a:off x="3181" y="2082"/>
                  <a:ext cx="97" cy="96"/>
                </a:xfrm>
                <a:prstGeom prst="line">
                  <a:avLst/>
                </a:prstGeom>
                <a:noFill/>
                <a:ln w="1588">
                  <a:solidFill>
                    <a:srgbClr val="7E88A2"/>
                  </a:solidFill>
                  <a:miter lim="800000"/>
                  <a:headEnd/>
                  <a:tailEnd/>
                </a:ln>
              </p:spPr>
              <p:txBody>
                <a:bodyPr/>
                <a:lstStyle/>
                <a:p>
                  <a:endParaRPr lang="en-US"/>
                </a:p>
              </p:txBody>
            </p:sp>
            <p:sp>
              <p:nvSpPr>
                <p:cNvPr id="4453" name="Freeform 1185"/>
                <p:cNvSpPr>
                  <a:spLocks/>
                </p:cNvSpPr>
                <p:nvPr/>
              </p:nvSpPr>
              <p:spPr bwMode="auto">
                <a:xfrm>
                  <a:off x="3159" y="2060"/>
                  <a:ext cx="106" cy="108"/>
                </a:xfrm>
                <a:custGeom>
                  <a:avLst/>
                  <a:gdLst>
                    <a:gd name="T0" fmla="*/ 9 w 106"/>
                    <a:gd name="T1" fmla="*/ 108 h 108"/>
                    <a:gd name="T2" fmla="*/ 0 w 106"/>
                    <a:gd name="T3" fmla="*/ 96 h 108"/>
                    <a:gd name="T4" fmla="*/ 97 w 106"/>
                    <a:gd name="T5" fmla="*/ 0 h 108"/>
                    <a:gd name="T6" fmla="*/ 106 w 106"/>
                    <a:gd name="T7" fmla="*/ 12 h 108"/>
                    <a:gd name="T8" fmla="*/ 9 w 106"/>
                    <a:gd name="T9" fmla="*/ 108 h 108"/>
                    <a:gd name="T10" fmla="*/ 0 60000 65536"/>
                    <a:gd name="T11" fmla="*/ 0 60000 65536"/>
                    <a:gd name="T12" fmla="*/ 0 60000 65536"/>
                    <a:gd name="T13" fmla="*/ 0 60000 65536"/>
                    <a:gd name="T14" fmla="*/ 0 60000 65536"/>
                    <a:gd name="T15" fmla="*/ 0 w 106"/>
                    <a:gd name="T16" fmla="*/ 0 h 108"/>
                    <a:gd name="T17" fmla="*/ 106 w 106"/>
                    <a:gd name="T18" fmla="*/ 108 h 108"/>
                  </a:gdLst>
                  <a:ahLst/>
                  <a:cxnLst>
                    <a:cxn ang="T10">
                      <a:pos x="T0" y="T1"/>
                    </a:cxn>
                    <a:cxn ang="T11">
                      <a:pos x="T2" y="T3"/>
                    </a:cxn>
                    <a:cxn ang="T12">
                      <a:pos x="T4" y="T5"/>
                    </a:cxn>
                    <a:cxn ang="T13">
                      <a:pos x="T6" y="T7"/>
                    </a:cxn>
                    <a:cxn ang="T14">
                      <a:pos x="T8" y="T9"/>
                    </a:cxn>
                  </a:cxnLst>
                  <a:rect l="T15" t="T16" r="T17" b="T18"/>
                  <a:pathLst>
                    <a:path w="106" h="108">
                      <a:moveTo>
                        <a:pt x="9" y="108"/>
                      </a:moveTo>
                      <a:lnTo>
                        <a:pt x="0" y="96"/>
                      </a:lnTo>
                      <a:lnTo>
                        <a:pt x="97" y="0"/>
                      </a:lnTo>
                      <a:lnTo>
                        <a:pt x="106" y="12"/>
                      </a:lnTo>
                      <a:lnTo>
                        <a:pt x="9" y="108"/>
                      </a:lnTo>
                      <a:close/>
                    </a:path>
                  </a:pathLst>
                </a:custGeom>
                <a:solidFill>
                  <a:srgbClr val="8893AE"/>
                </a:solidFill>
                <a:ln w="9525">
                  <a:noFill/>
                  <a:round/>
                  <a:headEnd/>
                  <a:tailEnd/>
                </a:ln>
              </p:spPr>
              <p:txBody>
                <a:bodyPr/>
                <a:lstStyle/>
                <a:p>
                  <a:endParaRPr lang="en-US"/>
                </a:p>
              </p:txBody>
            </p:sp>
            <p:sp>
              <p:nvSpPr>
                <p:cNvPr id="4454" name="Line 1186"/>
                <p:cNvSpPr>
                  <a:spLocks noChangeShapeType="1"/>
                </p:cNvSpPr>
                <p:nvPr/>
              </p:nvSpPr>
              <p:spPr bwMode="auto">
                <a:xfrm flipV="1">
                  <a:off x="3168" y="2072"/>
                  <a:ext cx="97" cy="96"/>
                </a:xfrm>
                <a:prstGeom prst="line">
                  <a:avLst/>
                </a:prstGeom>
                <a:noFill/>
                <a:ln w="1588">
                  <a:solidFill>
                    <a:srgbClr val="8893AE"/>
                  </a:solidFill>
                  <a:miter lim="800000"/>
                  <a:headEnd/>
                  <a:tailEnd/>
                </a:ln>
              </p:spPr>
              <p:txBody>
                <a:bodyPr/>
                <a:lstStyle/>
                <a:p>
                  <a:endParaRPr lang="en-US"/>
                </a:p>
              </p:txBody>
            </p:sp>
            <p:sp>
              <p:nvSpPr>
                <p:cNvPr id="4455" name="Freeform 1187"/>
                <p:cNvSpPr>
                  <a:spLocks/>
                </p:cNvSpPr>
                <p:nvPr/>
              </p:nvSpPr>
              <p:spPr bwMode="auto">
                <a:xfrm>
                  <a:off x="3154" y="2045"/>
                  <a:ext cx="102" cy="111"/>
                </a:xfrm>
                <a:custGeom>
                  <a:avLst/>
                  <a:gdLst>
                    <a:gd name="T0" fmla="*/ 5 w 102"/>
                    <a:gd name="T1" fmla="*/ 111 h 111"/>
                    <a:gd name="T2" fmla="*/ 0 w 102"/>
                    <a:gd name="T3" fmla="*/ 97 h 111"/>
                    <a:gd name="T4" fmla="*/ 96 w 102"/>
                    <a:gd name="T5" fmla="*/ 0 h 111"/>
                    <a:gd name="T6" fmla="*/ 102 w 102"/>
                    <a:gd name="T7" fmla="*/ 15 h 111"/>
                    <a:gd name="T8" fmla="*/ 5 w 102"/>
                    <a:gd name="T9" fmla="*/ 111 h 111"/>
                    <a:gd name="T10" fmla="*/ 0 60000 65536"/>
                    <a:gd name="T11" fmla="*/ 0 60000 65536"/>
                    <a:gd name="T12" fmla="*/ 0 60000 65536"/>
                    <a:gd name="T13" fmla="*/ 0 60000 65536"/>
                    <a:gd name="T14" fmla="*/ 0 60000 65536"/>
                    <a:gd name="T15" fmla="*/ 0 w 102"/>
                    <a:gd name="T16" fmla="*/ 0 h 111"/>
                    <a:gd name="T17" fmla="*/ 102 w 102"/>
                    <a:gd name="T18" fmla="*/ 111 h 111"/>
                  </a:gdLst>
                  <a:ahLst/>
                  <a:cxnLst>
                    <a:cxn ang="T10">
                      <a:pos x="T0" y="T1"/>
                    </a:cxn>
                    <a:cxn ang="T11">
                      <a:pos x="T2" y="T3"/>
                    </a:cxn>
                    <a:cxn ang="T12">
                      <a:pos x="T4" y="T5"/>
                    </a:cxn>
                    <a:cxn ang="T13">
                      <a:pos x="T6" y="T7"/>
                    </a:cxn>
                    <a:cxn ang="T14">
                      <a:pos x="T8" y="T9"/>
                    </a:cxn>
                  </a:cxnLst>
                  <a:rect l="T15" t="T16" r="T17" b="T18"/>
                  <a:pathLst>
                    <a:path w="102" h="111">
                      <a:moveTo>
                        <a:pt x="5" y="111"/>
                      </a:moveTo>
                      <a:lnTo>
                        <a:pt x="0" y="97"/>
                      </a:lnTo>
                      <a:lnTo>
                        <a:pt x="96" y="0"/>
                      </a:lnTo>
                      <a:lnTo>
                        <a:pt x="102" y="15"/>
                      </a:lnTo>
                      <a:lnTo>
                        <a:pt x="5" y="111"/>
                      </a:lnTo>
                      <a:close/>
                    </a:path>
                  </a:pathLst>
                </a:custGeom>
                <a:solidFill>
                  <a:srgbClr val="8E99B6"/>
                </a:solidFill>
                <a:ln w="9525">
                  <a:noFill/>
                  <a:round/>
                  <a:headEnd/>
                  <a:tailEnd/>
                </a:ln>
              </p:spPr>
              <p:txBody>
                <a:bodyPr/>
                <a:lstStyle/>
                <a:p>
                  <a:endParaRPr lang="en-US"/>
                </a:p>
              </p:txBody>
            </p:sp>
            <p:sp>
              <p:nvSpPr>
                <p:cNvPr id="4456" name="Line 1188"/>
                <p:cNvSpPr>
                  <a:spLocks noChangeShapeType="1"/>
                </p:cNvSpPr>
                <p:nvPr/>
              </p:nvSpPr>
              <p:spPr bwMode="auto">
                <a:xfrm flipV="1">
                  <a:off x="3159" y="2060"/>
                  <a:ext cx="97" cy="96"/>
                </a:xfrm>
                <a:prstGeom prst="line">
                  <a:avLst/>
                </a:prstGeom>
                <a:noFill/>
                <a:ln w="1588">
                  <a:solidFill>
                    <a:srgbClr val="8E99B6"/>
                  </a:solidFill>
                  <a:miter lim="800000"/>
                  <a:headEnd/>
                  <a:tailEnd/>
                </a:ln>
              </p:spPr>
              <p:txBody>
                <a:bodyPr/>
                <a:lstStyle/>
                <a:p>
                  <a:endParaRPr lang="en-US"/>
                </a:p>
              </p:txBody>
            </p:sp>
            <p:sp>
              <p:nvSpPr>
                <p:cNvPr id="4457" name="Freeform 1189"/>
                <p:cNvSpPr>
                  <a:spLocks/>
                </p:cNvSpPr>
                <p:nvPr/>
              </p:nvSpPr>
              <p:spPr bwMode="auto">
                <a:xfrm>
                  <a:off x="3152" y="2029"/>
                  <a:ext cx="98" cy="113"/>
                </a:xfrm>
                <a:custGeom>
                  <a:avLst/>
                  <a:gdLst>
                    <a:gd name="T0" fmla="*/ 2 w 98"/>
                    <a:gd name="T1" fmla="*/ 113 h 113"/>
                    <a:gd name="T2" fmla="*/ 0 w 98"/>
                    <a:gd name="T3" fmla="*/ 96 h 113"/>
                    <a:gd name="T4" fmla="*/ 96 w 98"/>
                    <a:gd name="T5" fmla="*/ 0 h 113"/>
                    <a:gd name="T6" fmla="*/ 98 w 98"/>
                    <a:gd name="T7" fmla="*/ 16 h 113"/>
                    <a:gd name="T8" fmla="*/ 2 w 98"/>
                    <a:gd name="T9" fmla="*/ 113 h 113"/>
                    <a:gd name="T10" fmla="*/ 0 60000 65536"/>
                    <a:gd name="T11" fmla="*/ 0 60000 65536"/>
                    <a:gd name="T12" fmla="*/ 0 60000 65536"/>
                    <a:gd name="T13" fmla="*/ 0 60000 65536"/>
                    <a:gd name="T14" fmla="*/ 0 60000 65536"/>
                    <a:gd name="T15" fmla="*/ 0 w 98"/>
                    <a:gd name="T16" fmla="*/ 0 h 113"/>
                    <a:gd name="T17" fmla="*/ 98 w 98"/>
                    <a:gd name="T18" fmla="*/ 113 h 113"/>
                  </a:gdLst>
                  <a:ahLst/>
                  <a:cxnLst>
                    <a:cxn ang="T10">
                      <a:pos x="T0" y="T1"/>
                    </a:cxn>
                    <a:cxn ang="T11">
                      <a:pos x="T2" y="T3"/>
                    </a:cxn>
                    <a:cxn ang="T12">
                      <a:pos x="T4" y="T5"/>
                    </a:cxn>
                    <a:cxn ang="T13">
                      <a:pos x="T6" y="T7"/>
                    </a:cxn>
                    <a:cxn ang="T14">
                      <a:pos x="T8" y="T9"/>
                    </a:cxn>
                  </a:cxnLst>
                  <a:rect l="T15" t="T16" r="T17" b="T18"/>
                  <a:pathLst>
                    <a:path w="98" h="113">
                      <a:moveTo>
                        <a:pt x="2" y="113"/>
                      </a:moveTo>
                      <a:lnTo>
                        <a:pt x="0" y="96"/>
                      </a:lnTo>
                      <a:lnTo>
                        <a:pt x="96" y="0"/>
                      </a:lnTo>
                      <a:lnTo>
                        <a:pt x="98" y="16"/>
                      </a:lnTo>
                      <a:lnTo>
                        <a:pt x="2" y="113"/>
                      </a:lnTo>
                      <a:close/>
                    </a:path>
                  </a:pathLst>
                </a:custGeom>
                <a:solidFill>
                  <a:srgbClr val="919CB9"/>
                </a:solidFill>
                <a:ln w="9525">
                  <a:noFill/>
                  <a:round/>
                  <a:headEnd/>
                  <a:tailEnd/>
                </a:ln>
              </p:spPr>
              <p:txBody>
                <a:bodyPr/>
                <a:lstStyle/>
                <a:p>
                  <a:endParaRPr lang="en-US"/>
                </a:p>
              </p:txBody>
            </p:sp>
            <p:sp>
              <p:nvSpPr>
                <p:cNvPr id="4458" name="Line 1190"/>
                <p:cNvSpPr>
                  <a:spLocks noChangeShapeType="1"/>
                </p:cNvSpPr>
                <p:nvPr/>
              </p:nvSpPr>
              <p:spPr bwMode="auto">
                <a:xfrm flipV="1">
                  <a:off x="3154" y="2045"/>
                  <a:ext cx="96" cy="97"/>
                </a:xfrm>
                <a:prstGeom prst="line">
                  <a:avLst/>
                </a:prstGeom>
                <a:noFill/>
                <a:ln w="1588">
                  <a:solidFill>
                    <a:srgbClr val="919CB9"/>
                  </a:solidFill>
                  <a:miter lim="800000"/>
                  <a:headEnd/>
                  <a:tailEnd/>
                </a:ln>
              </p:spPr>
              <p:txBody>
                <a:bodyPr/>
                <a:lstStyle/>
                <a:p>
                  <a:endParaRPr lang="en-US"/>
                </a:p>
              </p:txBody>
            </p:sp>
            <p:sp>
              <p:nvSpPr>
                <p:cNvPr id="4459" name="Freeform 1191"/>
                <p:cNvSpPr>
                  <a:spLocks/>
                </p:cNvSpPr>
                <p:nvPr/>
              </p:nvSpPr>
              <p:spPr bwMode="auto">
                <a:xfrm>
                  <a:off x="3152" y="2011"/>
                  <a:ext cx="96" cy="114"/>
                </a:xfrm>
                <a:custGeom>
                  <a:avLst/>
                  <a:gdLst>
                    <a:gd name="T0" fmla="*/ 0 w 96"/>
                    <a:gd name="T1" fmla="*/ 114 h 114"/>
                    <a:gd name="T2" fmla="*/ 0 w 96"/>
                    <a:gd name="T3" fmla="*/ 96 h 114"/>
                    <a:gd name="T4" fmla="*/ 96 w 96"/>
                    <a:gd name="T5" fmla="*/ 0 h 114"/>
                    <a:gd name="T6" fmla="*/ 96 w 96"/>
                    <a:gd name="T7" fmla="*/ 18 h 114"/>
                    <a:gd name="T8" fmla="*/ 0 w 96"/>
                    <a:gd name="T9" fmla="*/ 114 h 114"/>
                    <a:gd name="T10" fmla="*/ 0 60000 65536"/>
                    <a:gd name="T11" fmla="*/ 0 60000 65536"/>
                    <a:gd name="T12" fmla="*/ 0 60000 65536"/>
                    <a:gd name="T13" fmla="*/ 0 60000 65536"/>
                    <a:gd name="T14" fmla="*/ 0 60000 65536"/>
                    <a:gd name="T15" fmla="*/ 0 w 96"/>
                    <a:gd name="T16" fmla="*/ 0 h 114"/>
                    <a:gd name="T17" fmla="*/ 96 w 96"/>
                    <a:gd name="T18" fmla="*/ 114 h 114"/>
                  </a:gdLst>
                  <a:ahLst/>
                  <a:cxnLst>
                    <a:cxn ang="T10">
                      <a:pos x="T0" y="T1"/>
                    </a:cxn>
                    <a:cxn ang="T11">
                      <a:pos x="T2" y="T3"/>
                    </a:cxn>
                    <a:cxn ang="T12">
                      <a:pos x="T4" y="T5"/>
                    </a:cxn>
                    <a:cxn ang="T13">
                      <a:pos x="T6" y="T7"/>
                    </a:cxn>
                    <a:cxn ang="T14">
                      <a:pos x="T8" y="T9"/>
                    </a:cxn>
                  </a:cxnLst>
                  <a:rect l="T15" t="T16" r="T17" b="T18"/>
                  <a:pathLst>
                    <a:path w="96" h="114">
                      <a:moveTo>
                        <a:pt x="0" y="114"/>
                      </a:moveTo>
                      <a:lnTo>
                        <a:pt x="0" y="96"/>
                      </a:lnTo>
                      <a:lnTo>
                        <a:pt x="96" y="0"/>
                      </a:lnTo>
                      <a:lnTo>
                        <a:pt x="96" y="18"/>
                      </a:lnTo>
                      <a:lnTo>
                        <a:pt x="0" y="114"/>
                      </a:lnTo>
                      <a:close/>
                    </a:path>
                  </a:pathLst>
                </a:custGeom>
                <a:solidFill>
                  <a:srgbClr val="919DBA"/>
                </a:solidFill>
                <a:ln w="9525">
                  <a:noFill/>
                  <a:round/>
                  <a:headEnd/>
                  <a:tailEnd/>
                </a:ln>
              </p:spPr>
              <p:txBody>
                <a:bodyPr/>
                <a:lstStyle/>
                <a:p>
                  <a:endParaRPr lang="en-US"/>
                </a:p>
              </p:txBody>
            </p:sp>
            <p:sp>
              <p:nvSpPr>
                <p:cNvPr id="4460" name="Line 1192"/>
                <p:cNvSpPr>
                  <a:spLocks noChangeShapeType="1"/>
                </p:cNvSpPr>
                <p:nvPr/>
              </p:nvSpPr>
              <p:spPr bwMode="auto">
                <a:xfrm flipV="1">
                  <a:off x="3152" y="2029"/>
                  <a:ext cx="96" cy="96"/>
                </a:xfrm>
                <a:prstGeom prst="line">
                  <a:avLst/>
                </a:prstGeom>
                <a:noFill/>
                <a:ln w="1588">
                  <a:solidFill>
                    <a:srgbClr val="919DBA"/>
                  </a:solidFill>
                  <a:miter lim="800000"/>
                  <a:headEnd/>
                  <a:tailEnd/>
                </a:ln>
              </p:spPr>
              <p:txBody>
                <a:bodyPr/>
                <a:lstStyle/>
                <a:p>
                  <a:endParaRPr lang="en-US"/>
                </a:p>
              </p:txBody>
            </p:sp>
            <p:sp>
              <p:nvSpPr>
                <p:cNvPr id="4461" name="Freeform 1193"/>
                <p:cNvSpPr>
                  <a:spLocks/>
                </p:cNvSpPr>
                <p:nvPr/>
              </p:nvSpPr>
              <p:spPr bwMode="auto">
                <a:xfrm>
                  <a:off x="3152" y="1991"/>
                  <a:ext cx="98" cy="116"/>
                </a:xfrm>
                <a:custGeom>
                  <a:avLst/>
                  <a:gdLst>
                    <a:gd name="T0" fmla="*/ 0 w 98"/>
                    <a:gd name="T1" fmla="*/ 116 h 116"/>
                    <a:gd name="T2" fmla="*/ 2 w 98"/>
                    <a:gd name="T3" fmla="*/ 97 h 116"/>
                    <a:gd name="T4" fmla="*/ 98 w 98"/>
                    <a:gd name="T5" fmla="*/ 0 h 116"/>
                    <a:gd name="T6" fmla="*/ 96 w 98"/>
                    <a:gd name="T7" fmla="*/ 20 h 116"/>
                    <a:gd name="T8" fmla="*/ 0 w 98"/>
                    <a:gd name="T9" fmla="*/ 116 h 116"/>
                    <a:gd name="T10" fmla="*/ 0 60000 65536"/>
                    <a:gd name="T11" fmla="*/ 0 60000 65536"/>
                    <a:gd name="T12" fmla="*/ 0 60000 65536"/>
                    <a:gd name="T13" fmla="*/ 0 60000 65536"/>
                    <a:gd name="T14" fmla="*/ 0 60000 65536"/>
                    <a:gd name="T15" fmla="*/ 0 w 98"/>
                    <a:gd name="T16" fmla="*/ 0 h 116"/>
                    <a:gd name="T17" fmla="*/ 98 w 98"/>
                    <a:gd name="T18" fmla="*/ 116 h 116"/>
                  </a:gdLst>
                  <a:ahLst/>
                  <a:cxnLst>
                    <a:cxn ang="T10">
                      <a:pos x="T0" y="T1"/>
                    </a:cxn>
                    <a:cxn ang="T11">
                      <a:pos x="T2" y="T3"/>
                    </a:cxn>
                    <a:cxn ang="T12">
                      <a:pos x="T4" y="T5"/>
                    </a:cxn>
                    <a:cxn ang="T13">
                      <a:pos x="T6" y="T7"/>
                    </a:cxn>
                    <a:cxn ang="T14">
                      <a:pos x="T8" y="T9"/>
                    </a:cxn>
                  </a:cxnLst>
                  <a:rect l="T15" t="T16" r="T17" b="T18"/>
                  <a:pathLst>
                    <a:path w="98" h="116">
                      <a:moveTo>
                        <a:pt x="0" y="116"/>
                      </a:moveTo>
                      <a:lnTo>
                        <a:pt x="2" y="97"/>
                      </a:lnTo>
                      <a:lnTo>
                        <a:pt x="98" y="0"/>
                      </a:lnTo>
                      <a:lnTo>
                        <a:pt x="96" y="20"/>
                      </a:lnTo>
                      <a:lnTo>
                        <a:pt x="0" y="116"/>
                      </a:lnTo>
                      <a:close/>
                    </a:path>
                  </a:pathLst>
                </a:custGeom>
                <a:solidFill>
                  <a:srgbClr val="919CB9"/>
                </a:solidFill>
                <a:ln w="9525">
                  <a:noFill/>
                  <a:round/>
                  <a:headEnd/>
                  <a:tailEnd/>
                </a:ln>
              </p:spPr>
              <p:txBody>
                <a:bodyPr/>
                <a:lstStyle/>
                <a:p>
                  <a:endParaRPr lang="en-US"/>
                </a:p>
              </p:txBody>
            </p:sp>
            <p:sp>
              <p:nvSpPr>
                <p:cNvPr id="4462" name="Line 1194"/>
                <p:cNvSpPr>
                  <a:spLocks noChangeShapeType="1"/>
                </p:cNvSpPr>
                <p:nvPr/>
              </p:nvSpPr>
              <p:spPr bwMode="auto">
                <a:xfrm flipV="1">
                  <a:off x="3152" y="2011"/>
                  <a:ext cx="96" cy="96"/>
                </a:xfrm>
                <a:prstGeom prst="line">
                  <a:avLst/>
                </a:prstGeom>
                <a:noFill/>
                <a:ln w="1588">
                  <a:solidFill>
                    <a:srgbClr val="919CB9"/>
                  </a:solidFill>
                  <a:miter lim="800000"/>
                  <a:headEnd/>
                  <a:tailEnd/>
                </a:ln>
              </p:spPr>
              <p:txBody>
                <a:bodyPr/>
                <a:lstStyle/>
                <a:p>
                  <a:endParaRPr lang="en-US"/>
                </a:p>
              </p:txBody>
            </p:sp>
            <p:sp>
              <p:nvSpPr>
                <p:cNvPr id="4463" name="Freeform 1195"/>
                <p:cNvSpPr>
                  <a:spLocks/>
                </p:cNvSpPr>
                <p:nvPr/>
              </p:nvSpPr>
              <p:spPr bwMode="auto">
                <a:xfrm>
                  <a:off x="3154" y="1970"/>
                  <a:ext cx="99" cy="118"/>
                </a:xfrm>
                <a:custGeom>
                  <a:avLst/>
                  <a:gdLst>
                    <a:gd name="T0" fmla="*/ 0 w 99"/>
                    <a:gd name="T1" fmla="*/ 118 h 118"/>
                    <a:gd name="T2" fmla="*/ 3 w 99"/>
                    <a:gd name="T3" fmla="*/ 96 h 118"/>
                    <a:gd name="T4" fmla="*/ 99 w 99"/>
                    <a:gd name="T5" fmla="*/ 0 h 118"/>
                    <a:gd name="T6" fmla="*/ 96 w 99"/>
                    <a:gd name="T7" fmla="*/ 21 h 118"/>
                    <a:gd name="T8" fmla="*/ 0 w 99"/>
                    <a:gd name="T9" fmla="*/ 118 h 118"/>
                    <a:gd name="T10" fmla="*/ 0 60000 65536"/>
                    <a:gd name="T11" fmla="*/ 0 60000 65536"/>
                    <a:gd name="T12" fmla="*/ 0 60000 65536"/>
                    <a:gd name="T13" fmla="*/ 0 60000 65536"/>
                    <a:gd name="T14" fmla="*/ 0 60000 65536"/>
                    <a:gd name="T15" fmla="*/ 0 w 99"/>
                    <a:gd name="T16" fmla="*/ 0 h 118"/>
                    <a:gd name="T17" fmla="*/ 99 w 99"/>
                    <a:gd name="T18" fmla="*/ 118 h 118"/>
                  </a:gdLst>
                  <a:ahLst/>
                  <a:cxnLst>
                    <a:cxn ang="T10">
                      <a:pos x="T0" y="T1"/>
                    </a:cxn>
                    <a:cxn ang="T11">
                      <a:pos x="T2" y="T3"/>
                    </a:cxn>
                    <a:cxn ang="T12">
                      <a:pos x="T4" y="T5"/>
                    </a:cxn>
                    <a:cxn ang="T13">
                      <a:pos x="T6" y="T7"/>
                    </a:cxn>
                    <a:cxn ang="T14">
                      <a:pos x="T8" y="T9"/>
                    </a:cxn>
                  </a:cxnLst>
                  <a:rect l="T15" t="T16" r="T17" b="T18"/>
                  <a:pathLst>
                    <a:path w="99" h="118">
                      <a:moveTo>
                        <a:pt x="0" y="118"/>
                      </a:moveTo>
                      <a:lnTo>
                        <a:pt x="3" y="96"/>
                      </a:lnTo>
                      <a:lnTo>
                        <a:pt x="99" y="0"/>
                      </a:lnTo>
                      <a:lnTo>
                        <a:pt x="96" y="21"/>
                      </a:lnTo>
                      <a:lnTo>
                        <a:pt x="0" y="118"/>
                      </a:lnTo>
                      <a:close/>
                    </a:path>
                  </a:pathLst>
                </a:custGeom>
                <a:solidFill>
                  <a:srgbClr val="919CB9"/>
                </a:solidFill>
                <a:ln w="9525">
                  <a:noFill/>
                  <a:round/>
                  <a:headEnd/>
                  <a:tailEnd/>
                </a:ln>
              </p:spPr>
              <p:txBody>
                <a:bodyPr/>
                <a:lstStyle/>
                <a:p>
                  <a:endParaRPr lang="en-US"/>
                </a:p>
              </p:txBody>
            </p:sp>
            <p:sp>
              <p:nvSpPr>
                <p:cNvPr id="4464" name="Line 1196"/>
                <p:cNvSpPr>
                  <a:spLocks noChangeShapeType="1"/>
                </p:cNvSpPr>
                <p:nvPr/>
              </p:nvSpPr>
              <p:spPr bwMode="auto">
                <a:xfrm flipV="1">
                  <a:off x="3154" y="1991"/>
                  <a:ext cx="96" cy="97"/>
                </a:xfrm>
                <a:prstGeom prst="line">
                  <a:avLst/>
                </a:prstGeom>
                <a:noFill/>
                <a:ln w="1588">
                  <a:solidFill>
                    <a:srgbClr val="919CB9"/>
                  </a:solidFill>
                  <a:miter lim="800000"/>
                  <a:headEnd/>
                  <a:tailEnd/>
                </a:ln>
              </p:spPr>
              <p:txBody>
                <a:bodyPr/>
                <a:lstStyle/>
                <a:p>
                  <a:endParaRPr lang="en-US"/>
                </a:p>
              </p:txBody>
            </p:sp>
            <p:sp>
              <p:nvSpPr>
                <p:cNvPr id="4465" name="Freeform 1197"/>
                <p:cNvSpPr>
                  <a:spLocks/>
                </p:cNvSpPr>
                <p:nvPr/>
              </p:nvSpPr>
              <p:spPr bwMode="auto">
                <a:xfrm>
                  <a:off x="3157" y="1948"/>
                  <a:ext cx="100" cy="118"/>
                </a:xfrm>
                <a:custGeom>
                  <a:avLst/>
                  <a:gdLst>
                    <a:gd name="T0" fmla="*/ 0 w 100"/>
                    <a:gd name="T1" fmla="*/ 118 h 118"/>
                    <a:gd name="T2" fmla="*/ 4 w 100"/>
                    <a:gd name="T3" fmla="*/ 96 h 118"/>
                    <a:gd name="T4" fmla="*/ 100 w 100"/>
                    <a:gd name="T5" fmla="*/ 0 h 118"/>
                    <a:gd name="T6" fmla="*/ 96 w 100"/>
                    <a:gd name="T7" fmla="*/ 22 h 118"/>
                    <a:gd name="T8" fmla="*/ 0 w 100"/>
                    <a:gd name="T9" fmla="*/ 118 h 118"/>
                    <a:gd name="T10" fmla="*/ 0 60000 65536"/>
                    <a:gd name="T11" fmla="*/ 0 60000 65536"/>
                    <a:gd name="T12" fmla="*/ 0 60000 65536"/>
                    <a:gd name="T13" fmla="*/ 0 60000 65536"/>
                    <a:gd name="T14" fmla="*/ 0 60000 65536"/>
                    <a:gd name="T15" fmla="*/ 0 w 100"/>
                    <a:gd name="T16" fmla="*/ 0 h 118"/>
                    <a:gd name="T17" fmla="*/ 100 w 100"/>
                    <a:gd name="T18" fmla="*/ 118 h 118"/>
                  </a:gdLst>
                  <a:ahLst/>
                  <a:cxnLst>
                    <a:cxn ang="T10">
                      <a:pos x="T0" y="T1"/>
                    </a:cxn>
                    <a:cxn ang="T11">
                      <a:pos x="T2" y="T3"/>
                    </a:cxn>
                    <a:cxn ang="T12">
                      <a:pos x="T4" y="T5"/>
                    </a:cxn>
                    <a:cxn ang="T13">
                      <a:pos x="T6" y="T7"/>
                    </a:cxn>
                    <a:cxn ang="T14">
                      <a:pos x="T8" y="T9"/>
                    </a:cxn>
                  </a:cxnLst>
                  <a:rect l="T15" t="T16" r="T17" b="T18"/>
                  <a:pathLst>
                    <a:path w="100" h="118">
                      <a:moveTo>
                        <a:pt x="0" y="118"/>
                      </a:moveTo>
                      <a:lnTo>
                        <a:pt x="4" y="96"/>
                      </a:lnTo>
                      <a:lnTo>
                        <a:pt x="100" y="0"/>
                      </a:lnTo>
                      <a:lnTo>
                        <a:pt x="96" y="22"/>
                      </a:lnTo>
                      <a:lnTo>
                        <a:pt x="0" y="118"/>
                      </a:lnTo>
                      <a:close/>
                    </a:path>
                  </a:pathLst>
                </a:custGeom>
                <a:solidFill>
                  <a:srgbClr val="919CB9"/>
                </a:solidFill>
                <a:ln w="9525">
                  <a:noFill/>
                  <a:round/>
                  <a:headEnd/>
                  <a:tailEnd/>
                </a:ln>
              </p:spPr>
              <p:txBody>
                <a:bodyPr/>
                <a:lstStyle/>
                <a:p>
                  <a:endParaRPr lang="en-US"/>
                </a:p>
              </p:txBody>
            </p:sp>
            <p:sp>
              <p:nvSpPr>
                <p:cNvPr id="4466" name="Line 1198"/>
                <p:cNvSpPr>
                  <a:spLocks noChangeShapeType="1"/>
                </p:cNvSpPr>
                <p:nvPr/>
              </p:nvSpPr>
              <p:spPr bwMode="auto">
                <a:xfrm flipV="1">
                  <a:off x="3157" y="1970"/>
                  <a:ext cx="96" cy="96"/>
                </a:xfrm>
                <a:prstGeom prst="line">
                  <a:avLst/>
                </a:prstGeom>
                <a:noFill/>
                <a:ln w="1588">
                  <a:solidFill>
                    <a:srgbClr val="919CB9"/>
                  </a:solidFill>
                  <a:miter lim="800000"/>
                  <a:headEnd/>
                  <a:tailEnd/>
                </a:ln>
              </p:spPr>
              <p:txBody>
                <a:bodyPr/>
                <a:lstStyle/>
                <a:p>
                  <a:endParaRPr lang="en-US"/>
                </a:p>
              </p:txBody>
            </p:sp>
            <p:sp>
              <p:nvSpPr>
                <p:cNvPr id="4467" name="Freeform 1199"/>
                <p:cNvSpPr>
                  <a:spLocks/>
                </p:cNvSpPr>
                <p:nvPr/>
              </p:nvSpPr>
              <p:spPr bwMode="auto">
                <a:xfrm>
                  <a:off x="3161" y="1925"/>
                  <a:ext cx="99" cy="119"/>
                </a:xfrm>
                <a:custGeom>
                  <a:avLst/>
                  <a:gdLst>
                    <a:gd name="T0" fmla="*/ 0 w 99"/>
                    <a:gd name="T1" fmla="*/ 119 h 119"/>
                    <a:gd name="T2" fmla="*/ 3 w 99"/>
                    <a:gd name="T3" fmla="*/ 97 h 119"/>
                    <a:gd name="T4" fmla="*/ 99 w 99"/>
                    <a:gd name="T5" fmla="*/ 0 h 119"/>
                    <a:gd name="T6" fmla="*/ 96 w 99"/>
                    <a:gd name="T7" fmla="*/ 23 h 119"/>
                    <a:gd name="T8" fmla="*/ 0 w 99"/>
                    <a:gd name="T9" fmla="*/ 119 h 119"/>
                    <a:gd name="T10" fmla="*/ 0 60000 65536"/>
                    <a:gd name="T11" fmla="*/ 0 60000 65536"/>
                    <a:gd name="T12" fmla="*/ 0 60000 65536"/>
                    <a:gd name="T13" fmla="*/ 0 60000 65536"/>
                    <a:gd name="T14" fmla="*/ 0 60000 65536"/>
                    <a:gd name="T15" fmla="*/ 0 w 99"/>
                    <a:gd name="T16" fmla="*/ 0 h 119"/>
                    <a:gd name="T17" fmla="*/ 99 w 99"/>
                    <a:gd name="T18" fmla="*/ 119 h 119"/>
                  </a:gdLst>
                  <a:ahLst/>
                  <a:cxnLst>
                    <a:cxn ang="T10">
                      <a:pos x="T0" y="T1"/>
                    </a:cxn>
                    <a:cxn ang="T11">
                      <a:pos x="T2" y="T3"/>
                    </a:cxn>
                    <a:cxn ang="T12">
                      <a:pos x="T4" y="T5"/>
                    </a:cxn>
                    <a:cxn ang="T13">
                      <a:pos x="T6" y="T7"/>
                    </a:cxn>
                    <a:cxn ang="T14">
                      <a:pos x="T8" y="T9"/>
                    </a:cxn>
                  </a:cxnLst>
                  <a:rect l="T15" t="T16" r="T17" b="T18"/>
                  <a:pathLst>
                    <a:path w="99" h="119">
                      <a:moveTo>
                        <a:pt x="0" y="119"/>
                      </a:moveTo>
                      <a:lnTo>
                        <a:pt x="3" y="97"/>
                      </a:lnTo>
                      <a:lnTo>
                        <a:pt x="99" y="0"/>
                      </a:lnTo>
                      <a:lnTo>
                        <a:pt x="96" y="23"/>
                      </a:lnTo>
                      <a:lnTo>
                        <a:pt x="0" y="119"/>
                      </a:lnTo>
                      <a:close/>
                    </a:path>
                  </a:pathLst>
                </a:custGeom>
                <a:solidFill>
                  <a:srgbClr val="919CB9"/>
                </a:solidFill>
                <a:ln w="9525">
                  <a:noFill/>
                  <a:round/>
                  <a:headEnd/>
                  <a:tailEnd/>
                </a:ln>
              </p:spPr>
              <p:txBody>
                <a:bodyPr/>
                <a:lstStyle/>
                <a:p>
                  <a:endParaRPr lang="en-US"/>
                </a:p>
              </p:txBody>
            </p:sp>
            <p:sp>
              <p:nvSpPr>
                <p:cNvPr id="4468" name="Line 1200"/>
                <p:cNvSpPr>
                  <a:spLocks noChangeShapeType="1"/>
                </p:cNvSpPr>
                <p:nvPr/>
              </p:nvSpPr>
              <p:spPr bwMode="auto">
                <a:xfrm flipV="1">
                  <a:off x="3161" y="1948"/>
                  <a:ext cx="96" cy="96"/>
                </a:xfrm>
                <a:prstGeom prst="line">
                  <a:avLst/>
                </a:prstGeom>
                <a:noFill/>
                <a:ln w="1588">
                  <a:solidFill>
                    <a:srgbClr val="919CB9"/>
                  </a:solidFill>
                  <a:miter lim="800000"/>
                  <a:headEnd/>
                  <a:tailEnd/>
                </a:ln>
              </p:spPr>
              <p:txBody>
                <a:bodyPr/>
                <a:lstStyle/>
                <a:p>
                  <a:endParaRPr lang="en-US"/>
                </a:p>
              </p:txBody>
            </p:sp>
            <p:sp>
              <p:nvSpPr>
                <p:cNvPr id="4469" name="Freeform 1201"/>
                <p:cNvSpPr>
                  <a:spLocks/>
                </p:cNvSpPr>
                <p:nvPr/>
              </p:nvSpPr>
              <p:spPr bwMode="auto">
                <a:xfrm>
                  <a:off x="3164" y="1902"/>
                  <a:ext cx="99" cy="120"/>
                </a:xfrm>
                <a:custGeom>
                  <a:avLst/>
                  <a:gdLst>
                    <a:gd name="T0" fmla="*/ 0 w 99"/>
                    <a:gd name="T1" fmla="*/ 120 h 120"/>
                    <a:gd name="T2" fmla="*/ 2 w 99"/>
                    <a:gd name="T3" fmla="*/ 96 h 120"/>
                    <a:gd name="T4" fmla="*/ 99 w 99"/>
                    <a:gd name="T5" fmla="*/ 0 h 120"/>
                    <a:gd name="T6" fmla="*/ 96 w 99"/>
                    <a:gd name="T7" fmla="*/ 23 h 120"/>
                    <a:gd name="T8" fmla="*/ 0 w 99"/>
                    <a:gd name="T9" fmla="*/ 120 h 120"/>
                    <a:gd name="T10" fmla="*/ 0 60000 65536"/>
                    <a:gd name="T11" fmla="*/ 0 60000 65536"/>
                    <a:gd name="T12" fmla="*/ 0 60000 65536"/>
                    <a:gd name="T13" fmla="*/ 0 60000 65536"/>
                    <a:gd name="T14" fmla="*/ 0 60000 65536"/>
                    <a:gd name="T15" fmla="*/ 0 w 99"/>
                    <a:gd name="T16" fmla="*/ 0 h 120"/>
                    <a:gd name="T17" fmla="*/ 99 w 99"/>
                    <a:gd name="T18" fmla="*/ 120 h 120"/>
                  </a:gdLst>
                  <a:ahLst/>
                  <a:cxnLst>
                    <a:cxn ang="T10">
                      <a:pos x="T0" y="T1"/>
                    </a:cxn>
                    <a:cxn ang="T11">
                      <a:pos x="T2" y="T3"/>
                    </a:cxn>
                    <a:cxn ang="T12">
                      <a:pos x="T4" y="T5"/>
                    </a:cxn>
                    <a:cxn ang="T13">
                      <a:pos x="T6" y="T7"/>
                    </a:cxn>
                    <a:cxn ang="T14">
                      <a:pos x="T8" y="T9"/>
                    </a:cxn>
                  </a:cxnLst>
                  <a:rect l="T15" t="T16" r="T17" b="T18"/>
                  <a:pathLst>
                    <a:path w="99" h="120">
                      <a:moveTo>
                        <a:pt x="0" y="120"/>
                      </a:moveTo>
                      <a:lnTo>
                        <a:pt x="2" y="96"/>
                      </a:lnTo>
                      <a:lnTo>
                        <a:pt x="99" y="0"/>
                      </a:lnTo>
                      <a:lnTo>
                        <a:pt x="96" y="23"/>
                      </a:lnTo>
                      <a:lnTo>
                        <a:pt x="0" y="120"/>
                      </a:lnTo>
                      <a:close/>
                    </a:path>
                  </a:pathLst>
                </a:custGeom>
                <a:solidFill>
                  <a:srgbClr val="919CB9"/>
                </a:solidFill>
                <a:ln w="9525">
                  <a:noFill/>
                  <a:round/>
                  <a:headEnd/>
                  <a:tailEnd/>
                </a:ln>
              </p:spPr>
              <p:txBody>
                <a:bodyPr/>
                <a:lstStyle/>
                <a:p>
                  <a:endParaRPr lang="en-US"/>
                </a:p>
              </p:txBody>
            </p:sp>
            <p:sp>
              <p:nvSpPr>
                <p:cNvPr id="4470" name="Line 1202"/>
                <p:cNvSpPr>
                  <a:spLocks noChangeShapeType="1"/>
                </p:cNvSpPr>
                <p:nvPr/>
              </p:nvSpPr>
              <p:spPr bwMode="auto">
                <a:xfrm flipV="1">
                  <a:off x="3164" y="1925"/>
                  <a:ext cx="96" cy="97"/>
                </a:xfrm>
                <a:prstGeom prst="line">
                  <a:avLst/>
                </a:prstGeom>
                <a:noFill/>
                <a:ln w="1588">
                  <a:solidFill>
                    <a:srgbClr val="919CB9"/>
                  </a:solidFill>
                  <a:miter lim="800000"/>
                  <a:headEnd/>
                  <a:tailEnd/>
                </a:ln>
              </p:spPr>
              <p:txBody>
                <a:bodyPr/>
                <a:lstStyle/>
                <a:p>
                  <a:endParaRPr lang="en-US"/>
                </a:p>
              </p:txBody>
            </p:sp>
            <p:sp>
              <p:nvSpPr>
                <p:cNvPr id="4471" name="Freeform 1203"/>
                <p:cNvSpPr>
                  <a:spLocks/>
                </p:cNvSpPr>
                <p:nvPr/>
              </p:nvSpPr>
              <p:spPr bwMode="auto">
                <a:xfrm>
                  <a:off x="3166" y="1878"/>
                  <a:ext cx="97" cy="120"/>
                </a:xfrm>
                <a:custGeom>
                  <a:avLst/>
                  <a:gdLst>
                    <a:gd name="T0" fmla="*/ 0 w 97"/>
                    <a:gd name="T1" fmla="*/ 120 h 120"/>
                    <a:gd name="T2" fmla="*/ 1 w 97"/>
                    <a:gd name="T3" fmla="*/ 96 h 120"/>
                    <a:gd name="T4" fmla="*/ 97 w 97"/>
                    <a:gd name="T5" fmla="*/ 0 h 120"/>
                    <a:gd name="T6" fmla="*/ 97 w 97"/>
                    <a:gd name="T7" fmla="*/ 24 h 120"/>
                    <a:gd name="T8" fmla="*/ 0 w 97"/>
                    <a:gd name="T9" fmla="*/ 120 h 120"/>
                    <a:gd name="T10" fmla="*/ 0 60000 65536"/>
                    <a:gd name="T11" fmla="*/ 0 60000 65536"/>
                    <a:gd name="T12" fmla="*/ 0 60000 65536"/>
                    <a:gd name="T13" fmla="*/ 0 60000 65536"/>
                    <a:gd name="T14" fmla="*/ 0 60000 65536"/>
                    <a:gd name="T15" fmla="*/ 0 w 97"/>
                    <a:gd name="T16" fmla="*/ 0 h 120"/>
                    <a:gd name="T17" fmla="*/ 97 w 97"/>
                    <a:gd name="T18" fmla="*/ 120 h 120"/>
                  </a:gdLst>
                  <a:ahLst/>
                  <a:cxnLst>
                    <a:cxn ang="T10">
                      <a:pos x="T0" y="T1"/>
                    </a:cxn>
                    <a:cxn ang="T11">
                      <a:pos x="T2" y="T3"/>
                    </a:cxn>
                    <a:cxn ang="T12">
                      <a:pos x="T4" y="T5"/>
                    </a:cxn>
                    <a:cxn ang="T13">
                      <a:pos x="T6" y="T7"/>
                    </a:cxn>
                    <a:cxn ang="T14">
                      <a:pos x="T8" y="T9"/>
                    </a:cxn>
                  </a:cxnLst>
                  <a:rect l="T15" t="T16" r="T17" b="T18"/>
                  <a:pathLst>
                    <a:path w="97" h="120">
                      <a:moveTo>
                        <a:pt x="0" y="120"/>
                      </a:moveTo>
                      <a:lnTo>
                        <a:pt x="1" y="96"/>
                      </a:lnTo>
                      <a:lnTo>
                        <a:pt x="97" y="0"/>
                      </a:lnTo>
                      <a:lnTo>
                        <a:pt x="97" y="24"/>
                      </a:lnTo>
                      <a:lnTo>
                        <a:pt x="0" y="120"/>
                      </a:lnTo>
                      <a:close/>
                    </a:path>
                  </a:pathLst>
                </a:custGeom>
                <a:solidFill>
                  <a:srgbClr val="919DBA"/>
                </a:solidFill>
                <a:ln w="9525">
                  <a:noFill/>
                  <a:round/>
                  <a:headEnd/>
                  <a:tailEnd/>
                </a:ln>
              </p:spPr>
              <p:txBody>
                <a:bodyPr/>
                <a:lstStyle/>
                <a:p>
                  <a:endParaRPr lang="en-US"/>
                </a:p>
              </p:txBody>
            </p:sp>
            <p:sp>
              <p:nvSpPr>
                <p:cNvPr id="4472" name="Line 1204"/>
                <p:cNvSpPr>
                  <a:spLocks noChangeShapeType="1"/>
                </p:cNvSpPr>
                <p:nvPr/>
              </p:nvSpPr>
              <p:spPr bwMode="auto">
                <a:xfrm flipV="1">
                  <a:off x="3166" y="1902"/>
                  <a:ext cx="97" cy="96"/>
                </a:xfrm>
                <a:prstGeom prst="line">
                  <a:avLst/>
                </a:prstGeom>
                <a:noFill/>
                <a:ln w="1588">
                  <a:solidFill>
                    <a:srgbClr val="919DBA"/>
                  </a:solidFill>
                  <a:miter lim="800000"/>
                  <a:headEnd/>
                  <a:tailEnd/>
                </a:ln>
              </p:spPr>
              <p:txBody>
                <a:bodyPr/>
                <a:lstStyle/>
                <a:p>
                  <a:endParaRPr lang="en-US"/>
                </a:p>
              </p:txBody>
            </p:sp>
            <p:sp>
              <p:nvSpPr>
                <p:cNvPr id="4473" name="Freeform 1205"/>
                <p:cNvSpPr>
                  <a:spLocks/>
                </p:cNvSpPr>
                <p:nvPr/>
              </p:nvSpPr>
              <p:spPr bwMode="auto">
                <a:xfrm>
                  <a:off x="3166" y="1853"/>
                  <a:ext cx="97" cy="121"/>
                </a:xfrm>
                <a:custGeom>
                  <a:avLst/>
                  <a:gdLst>
                    <a:gd name="T0" fmla="*/ 1 w 97"/>
                    <a:gd name="T1" fmla="*/ 121 h 121"/>
                    <a:gd name="T2" fmla="*/ 0 w 97"/>
                    <a:gd name="T3" fmla="*/ 97 h 121"/>
                    <a:gd name="T4" fmla="*/ 96 w 97"/>
                    <a:gd name="T5" fmla="*/ 0 h 121"/>
                    <a:gd name="T6" fmla="*/ 97 w 97"/>
                    <a:gd name="T7" fmla="*/ 25 h 121"/>
                    <a:gd name="T8" fmla="*/ 1 w 97"/>
                    <a:gd name="T9" fmla="*/ 121 h 121"/>
                    <a:gd name="T10" fmla="*/ 0 60000 65536"/>
                    <a:gd name="T11" fmla="*/ 0 60000 65536"/>
                    <a:gd name="T12" fmla="*/ 0 60000 65536"/>
                    <a:gd name="T13" fmla="*/ 0 60000 65536"/>
                    <a:gd name="T14" fmla="*/ 0 60000 65536"/>
                    <a:gd name="T15" fmla="*/ 0 w 97"/>
                    <a:gd name="T16" fmla="*/ 0 h 121"/>
                    <a:gd name="T17" fmla="*/ 97 w 97"/>
                    <a:gd name="T18" fmla="*/ 121 h 121"/>
                  </a:gdLst>
                  <a:ahLst/>
                  <a:cxnLst>
                    <a:cxn ang="T10">
                      <a:pos x="T0" y="T1"/>
                    </a:cxn>
                    <a:cxn ang="T11">
                      <a:pos x="T2" y="T3"/>
                    </a:cxn>
                    <a:cxn ang="T12">
                      <a:pos x="T4" y="T5"/>
                    </a:cxn>
                    <a:cxn ang="T13">
                      <a:pos x="T6" y="T7"/>
                    </a:cxn>
                    <a:cxn ang="T14">
                      <a:pos x="T8" y="T9"/>
                    </a:cxn>
                  </a:cxnLst>
                  <a:rect l="T15" t="T16" r="T17" b="T18"/>
                  <a:pathLst>
                    <a:path w="97" h="121">
                      <a:moveTo>
                        <a:pt x="1" y="121"/>
                      </a:moveTo>
                      <a:lnTo>
                        <a:pt x="0" y="97"/>
                      </a:lnTo>
                      <a:lnTo>
                        <a:pt x="96" y="0"/>
                      </a:lnTo>
                      <a:lnTo>
                        <a:pt x="97" y="25"/>
                      </a:lnTo>
                      <a:lnTo>
                        <a:pt x="1" y="121"/>
                      </a:lnTo>
                      <a:close/>
                    </a:path>
                  </a:pathLst>
                </a:custGeom>
                <a:solidFill>
                  <a:srgbClr val="919DBA"/>
                </a:solidFill>
                <a:ln w="9525">
                  <a:noFill/>
                  <a:round/>
                  <a:headEnd/>
                  <a:tailEnd/>
                </a:ln>
              </p:spPr>
              <p:txBody>
                <a:bodyPr/>
                <a:lstStyle/>
                <a:p>
                  <a:endParaRPr lang="en-US"/>
                </a:p>
              </p:txBody>
            </p:sp>
            <p:sp>
              <p:nvSpPr>
                <p:cNvPr id="4474" name="Line 1206"/>
                <p:cNvSpPr>
                  <a:spLocks noChangeShapeType="1"/>
                </p:cNvSpPr>
                <p:nvPr/>
              </p:nvSpPr>
              <p:spPr bwMode="auto">
                <a:xfrm flipV="1">
                  <a:off x="3167" y="1878"/>
                  <a:ext cx="96" cy="96"/>
                </a:xfrm>
                <a:prstGeom prst="line">
                  <a:avLst/>
                </a:prstGeom>
                <a:noFill/>
                <a:ln w="1588">
                  <a:solidFill>
                    <a:srgbClr val="919DBA"/>
                  </a:solidFill>
                  <a:miter lim="800000"/>
                  <a:headEnd/>
                  <a:tailEnd/>
                </a:ln>
              </p:spPr>
              <p:txBody>
                <a:bodyPr/>
                <a:lstStyle/>
                <a:p>
                  <a:endParaRPr lang="en-US"/>
                </a:p>
              </p:txBody>
            </p:sp>
            <p:sp>
              <p:nvSpPr>
                <p:cNvPr id="4475" name="Freeform 1207"/>
                <p:cNvSpPr>
                  <a:spLocks/>
                </p:cNvSpPr>
                <p:nvPr/>
              </p:nvSpPr>
              <p:spPr bwMode="auto">
                <a:xfrm>
                  <a:off x="3163" y="1829"/>
                  <a:ext cx="99" cy="121"/>
                </a:xfrm>
                <a:custGeom>
                  <a:avLst/>
                  <a:gdLst>
                    <a:gd name="T0" fmla="*/ 3 w 99"/>
                    <a:gd name="T1" fmla="*/ 121 h 121"/>
                    <a:gd name="T2" fmla="*/ 0 w 99"/>
                    <a:gd name="T3" fmla="*/ 96 h 121"/>
                    <a:gd name="T4" fmla="*/ 96 w 99"/>
                    <a:gd name="T5" fmla="*/ 0 h 121"/>
                    <a:gd name="T6" fmla="*/ 99 w 99"/>
                    <a:gd name="T7" fmla="*/ 24 h 121"/>
                    <a:gd name="T8" fmla="*/ 3 w 99"/>
                    <a:gd name="T9" fmla="*/ 121 h 121"/>
                    <a:gd name="T10" fmla="*/ 0 60000 65536"/>
                    <a:gd name="T11" fmla="*/ 0 60000 65536"/>
                    <a:gd name="T12" fmla="*/ 0 60000 65536"/>
                    <a:gd name="T13" fmla="*/ 0 60000 65536"/>
                    <a:gd name="T14" fmla="*/ 0 60000 65536"/>
                    <a:gd name="T15" fmla="*/ 0 w 99"/>
                    <a:gd name="T16" fmla="*/ 0 h 121"/>
                    <a:gd name="T17" fmla="*/ 99 w 99"/>
                    <a:gd name="T18" fmla="*/ 121 h 121"/>
                  </a:gdLst>
                  <a:ahLst/>
                  <a:cxnLst>
                    <a:cxn ang="T10">
                      <a:pos x="T0" y="T1"/>
                    </a:cxn>
                    <a:cxn ang="T11">
                      <a:pos x="T2" y="T3"/>
                    </a:cxn>
                    <a:cxn ang="T12">
                      <a:pos x="T4" y="T5"/>
                    </a:cxn>
                    <a:cxn ang="T13">
                      <a:pos x="T6" y="T7"/>
                    </a:cxn>
                    <a:cxn ang="T14">
                      <a:pos x="T8" y="T9"/>
                    </a:cxn>
                  </a:cxnLst>
                  <a:rect l="T15" t="T16" r="T17" b="T18"/>
                  <a:pathLst>
                    <a:path w="99" h="121">
                      <a:moveTo>
                        <a:pt x="3" y="121"/>
                      </a:moveTo>
                      <a:lnTo>
                        <a:pt x="0" y="96"/>
                      </a:lnTo>
                      <a:lnTo>
                        <a:pt x="96" y="0"/>
                      </a:lnTo>
                      <a:lnTo>
                        <a:pt x="99" y="24"/>
                      </a:lnTo>
                      <a:lnTo>
                        <a:pt x="3" y="121"/>
                      </a:lnTo>
                      <a:close/>
                    </a:path>
                  </a:pathLst>
                </a:custGeom>
                <a:solidFill>
                  <a:srgbClr val="919CB9"/>
                </a:solidFill>
                <a:ln w="9525">
                  <a:noFill/>
                  <a:round/>
                  <a:headEnd/>
                  <a:tailEnd/>
                </a:ln>
              </p:spPr>
              <p:txBody>
                <a:bodyPr/>
                <a:lstStyle/>
                <a:p>
                  <a:endParaRPr lang="en-US"/>
                </a:p>
              </p:txBody>
            </p:sp>
            <p:sp>
              <p:nvSpPr>
                <p:cNvPr id="4476" name="Line 1208"/>
                <p:cNvSpPr>
                  <a:spLocks noChangeShapeType="1"/>
                </p:cNvSpPr>
                <p:nvPr/>
              </p:nvSpPr>
              <p:spPr bwMode="auto">
                <a:xfrm flipV="1">
                  <a:off x="3166" y="1853"/>
                  <a:ext cx="96" cy="97"/>
                </a:xfrm>
                <a:prstGeom prst="line">
                  <a:avLst/>
                </a:prstGeom>
                <a:noFill/>
                <a:ln w="1588">
                  <a:solidFill>
                    <a:srgbClr val="919CB9"/>
                  </a:solidFill>
                  <a:miter lim="800000"/>
                  <a:headEnd/>
                  <a:tailEnd/>
                </a:ln>
              </p:spPr>
              <p:txBody>
                <a:bodyPr/>
                <a:lstStyle/>
                <a:p>
                  <a:endParaRPr lang="en-US"/>
                </a:p>
              </p:txBody>
            </p:sp>
            <p:sp>
              <p:nvSpPr>
                <p:cNvPr id="4477" name="Freeform 1209"/>
                <p:cNvSpPr>
                  <a:spLocks/>
                </p:cNvSpPr>
                <p:nvPr/>
              </p:nvSpPr>
              <p:spPr bwMode="auto">
                <a:xfrm>
                  <a:off x="3155" y="1805"/>
                  <a:ext cx="104" cy="120"/>
                </a:xfrm>
                <a:custGeom>
                  <a:avLst/>
                  <a:gdLst>
                    <a:gd name="T0" fmla="*/ 8 w 104"/>
                    <a:gd name="T1" fmla="*/ 120 h 120"/>
                    <a:gd name="T2" fmla="*/ 0 w 104"/>
                    <a:gd name="T3" fmla="*/ 96 h 120"/>
                    <a:gd name="T4" fmla="*/ 96 w 104"/>
                    <a:gd name="T5" fmla="*/ 0 h 120"/>
                    <a:gd name="T6" fmla="*/ 104 w 104"/>
                    <a:gd name="T7" fmla="*/ 24 h 120"/>
                    <a:gd name="T8" fmla="*/ 8 w 104"/>
                    <a:gd name="T9" fmla="*/ 120 h 120"/>
                    <a:gd name="T10" fmla="*/ 0 60000 65536"/>
                    <a:gd name="T11" fmla="*/ 0 60000 65536"/>
                    <a:gd name="T12" fmla="*/ 0 60000 65536"/>
                    <a:gd name="T13" fmla="*/ 0 60000 65536"/>
                    <a:gd name="T14" fmla="*/ 0 60000 65536"/>
                    <a:gd name="T15" fmla="*/ 0 w 104"/>
                    <a:gd name="T16" fmla="*/ 0 h 120"/>
                    <a:gd name="T17" fmla="*/ 104 w 104"/>
                    <a:gd name="T18" fmla="*/ 120 h 120"/>
                  </a:gdLst>
                  <a:ahLst/>
                  <a:cxnLst>
                    <a:cxn ang="T10">
                      <a:pos x="T0" y="T1"/>
                    </a:cxn>
                    <a:cxn ang="T11">
                      <a:pos x="T2" y="T3"/>
                    </a:cxn>
                    <a:cxn ang="T12">
                      <a:pos x="T4" y="T5"/>
                    </a:cxn>
                    <a:cxn ang="T13">
                      <a:pos x="T6" y="T7"/>
                    </a:cxn>
                    <a:cxn ang="T14">
                      <a:pos x="T8" y="T9"/>
                    </a:cxn>
                  </a:cxnLst>
                  <a:rect l="T15" t="T16" r="T17" b="T18"/>
                  <a:pathLst>
                    <a:path w="104" h="120">
                      <a:moveTo>
                        <a:pt x="8" y="120"/>
                      </a:moveTo>
                      <a:lnTo>
                        <a:pt x="0" y="96"/>
                      </a:lnTo>
                      <a:lnTo>
                        <a:pt x="96" y="0"/>
                      </a:lnTo>
                      <a:lnTo>
                        <a:pt x="104" y="24"/>
                      </a:lnTo>
                      <a:lnTo>
                        <a:pt x="8" y="120"/>
                      </a:lnTo>
                      <a:close/>
                    </a:path>
                  </a:pathLst>
                </a:custGeom>
                <a:solidFill>
                  <a:srgbClr val="8F9AB7"/>
                </a:solidFill>
                <a:ln w="9525">
                  <a:noFill/>
                  <a:round/>
                  <a:headEnd/>
                  <a:tailEnd/>
                </a:ln>
              </p:spPr>
              <p:txBody>
                <a:bodyPr/>
                <a:lstStyle/>
                <a:p>
                  <a:endParaRPr lang="en-US"/>
                </a:p>
              </p:txBody>
            </p:sp>
            <p:sp>
              <p:nvSpPr>
                <p:cNvPr id="4478" name="Line 1210"/>
                <p:cNvSpPr>
                  <a:spLocks noChangeShapeType="1"/>
                </p:cNvSpPr>
                <p:nvPr/>
              </p:nvSpPr>
              <p:spPr bwMode="auto">
                <a:xfrm flipV="1">
                  <a:off x="3163" y="1829"/>
                  <a:ext cx="96" cy="96"/>
                </a:xfrm>
                <a:prstGeom prst="line">
                  <a:avLst/>
                </a:prstGeom>
                <a:noFill/>
                <a:ln w="1588">
                  <a:solidFill>
                    <a:srgbClr val="8F9AB7"/>
                  </a:solidFill>
                  <a:miter lim="800000"/>
                  <a:headEnd/>
                  <a:tailEnd/>
                </a:ln>
              </p:spPr>
              <p:txBody>
                <a:bodyPr/>
                <a:lstStyle/>
                <a:p>
                  <a:endParaRPr lang="en-US"/>
                </a:p>
              </p:txBody>
            </p:sp>
            <p:sp>
              <p:nvSpPr>
                <p:cNvPr id="4479" name="Freeform 1211"/>
                <p:cNvSpPr>
                  <a:spLocks/>
                </p:cNvSpPr>
                <p:nvPr/>
              </p:nvSpPr>
              <p:spPr bwMode="auto">
                <a:xfrm>
                  <a:off x="3144" y="1781"/>
                  <a:ext cx="107" cy="120"/>
                </a:xfrm>
                <a:custGeom>
                  <a:avLst/>
                  <a:gdLst>
                    <a:gd name="T0" fmla="*/ 11 w 107"/>
                    <a:gd name="T1" fmla="*/ 120 h 120"/>
                    <a:gd name="T2" fmla="*/ 0 w 107"/>
                    <a:gd name="T3" fmla="*/ 96 h 120"/>
                    <a:gd name="T4" fmla="*/ 96 w 107"/>
                    <a:gd name="T5" fmla="*/ 0 h 120"/>
                    <a:gd name="T6" fmla="*/ 107 w 107"/>
                    <a:gd name="T7" fmla="*/ 24 h 120"/>
                    <a:gd name="T8" fmla="*/ 11 w 107"/>
                    <a:gd name="T9" fmla="*/ 120 h 120"/>
                    <a:gd name="T10" fmla="*/ 0 60000 65536"/>
                    <a:gd name="T11" fmla="*/ 0 60000 65536"/>
                    <a:gd name="T12" fmla="*/ 0 60000 65536"/>
                    <a:gd name="T13" fmla="*/ 0 60000 65536"/>
                    <a:gd name="T14" fmla="*/ 0 60000 65536"/>
                    <a:gd name="T15" fmla="*/ 0 w 107"/>
                    <a:gd name="T16" fmla="*/ 0 h 120"/>
                    <a:gd name="T17" fmla="*/ 107 w 107"/>
                    <a:gd name="T18" fmla="*/ 120 h 120"/>
                  </a:gdLst>
                  <a:ahLst/>
                  <a:cxnLst>
                    <a:cxn ang="T10">
                      <a:pos x="T0" y="T1"/>
                    </a:cxn>
                    <a:cxn ang="T11">
                      <a:pos x="T2" y="T3"/>
                    </a:cxn>
                    <a:cxn ang="T12">
                      <a:pos x="T4" y="T5"/>
                    </a:cxn>
                    <a:cxn ang="T13">
                      <a:pos x="T6" y="T7"/>
                    </a:cxn>
                    <a:cxn ang="T14">
                      <a:pos x="T8" y="T9"/>
                    </a:cxn>
                  </a:cxnLst>
                  <a:rect l="T15" t="T16" r="T17" b="T18"/>
                  <a:pathLst>
                    <a:path w="107" h="120">
                      <a:moveTo>
                        <a:pt x="11" y="120"/>
                      </a:moveTo>
                      <a:lnTo>
                        <a:pt x="0" y="96"/>
                      </a:lnTo>
                      <a:lnTo>
                        <a:pt x="96" y="0"/>
                      </a:lnTo>
                      <a:lnTo>
                        <a:pt x="107" y="24"/>
                      </a:lnTo>
                      <a:lnTo>
                        <a:pt x="11" y="120"/>
                      </a:lnTo>
                      <a:close/>
                    </a:path>
                  </a:pathLst>
                </a:custGeom>
                <a:solidFill>
                  <a:srgbClr val="8D98B4"/>
                </a:solidFill>
                <a:ln w="9525">
                  <a:noFill/>
                  <a:round/>
                  <a:headEnd/>
                  <a:tailEnd/>
                </a:ln>
              </p:spPr>
              <p:txBody>
                <a:bodyPr/>
                <a:lstStyle/>
                <a:p>
                  <a:endParaRPr lang="en-US"/>
                </a:p>
              </p:txBody>
            </p:sp>
            <p:sp>
              <p:nvSpPr>
                <p:cNvPr id="4480" name="Line 1212"/>
                <p:cNvSpPr>
                  <a:spLocks noChangeShapeType="1"/>
                </p:cNvSpPr>
                <p:nvPr/>
              </p:nvSpPr>
              <p:spPr bwMode="auto">
                <a:xfrm flipV="1">
                  <a:off x="3155" y="1805"/>
                  <a:ext cx="96" cy="96"/>
                </a:xfrm>
                <a:prstGeom prst="line">
                  <a:avLst/>
                </a:prstGeom>
                <a:noFill/>
                <a:ln w="1588">
                  <a:solidFill>
                    <a:srgbClr val="8D98B4"/>
                  </a:solidFill>
                  <a:miter lim="800000"/>
                  <a:headEnd/>
                  <a:tailEnd/>
                </a:ln>
              </p:spPr>
              <p:txBody>
                <a:bodyPr/>
                <a:lstStyle/>
                <a:p>
                  <a:endParaRPr lang="en-US"/>
                </a:p>
              </p:txBody>
            </p:sp>
            <p:sp>
              <p:nvSpPr>
                <p:cNvPr id="4481" name="Freeform 1213"/>
                <p:cNvSpPr>
                  <a:spLocks/>
                </p:cNvSpPr>
                <p:nvPr/>
              </p:nvSpPr>
              <p:spPr bwMode="auto">
                <a:xfrm>
                  <a:off x="3128" y="1758"/>
                  <a:ext cx="112" cy="119"/>
                </a:xfrm>
                <a:custGeom>
                  <a:avLst/>
                  <a:gdLst>
                    <a:gd name="T0" fmla="*/ 16 w 112"/>
                    <a:gd name="T1" fmla="*/ 119 h 119"/>
                    <a:gd name="T2" fmla="*/ 0 w 112"/>
                    <a:gd name="T3" fmla="*/ 96 h 119"/>
                    <a:gd name="T4" fmla="*/ 96 w 112"/>
                    <a:gd name="T5" fmla="*/ 0 h 119"/>
                    <a:gd name="T6" fmla="*/ 112 w 112"/>
                    <a:gd name="T7" fmla="*/ 23 h 119"/>
                    <a:gd name="T8" fmla="*/ 16 w 112"/>
                    <a:gd name="T9" fmla="*/ 119 h 119"/>
                    <a:gd name="T10" fmla="*/ 0 60000 65536"/>
                    <a:gd name="T11" fmla="*/ 0 60000 65536"/>
                    <a:gd name="T12" fmla="*/ 0 60000 65536"/>
                    <a:gd name="T13" fmla="*/ 0 60000 65536"/>
                    <a:gd name="T14" fmla="*/ 0 60000 65536"/>
                    <a:gd name="T15" fmla="*/ 0 w 112"/>
                    <a:gd name="T16" fmla="*/ 0 h 119"/>
                    <a:gd name="T17" fmla="*/ 112 w 112"/>
                    <a:gd name="T18" fmla="*/ 119 h 119"/>
                  </a:gdLst>
                  <a:ahLst/>
                  <a:cxnLst>
                    <a:cxn ang="T10">
                      <a:pos x="T0" y="T1"/>
                    </a:cxn>
                    <a:cxn ang="T11">
                      <a:pos x="T2" y="T3"/>
                    </a:cxn>
                    <a:cxn ang="T12">
                      <a:pos x="T4" y="T5"/>
                    </a:cxn>
                    <a:cxn ang="T13">
                      <a:pos x="T6" y="T7"/>
                    </a:cxn>
                    <a:cxn ang="T14">
                      <a:pos x="T8" y="T9"/>
                    </a:cxn>
                  </a:cxnLst>
                  <a:rect l="T15" t="T16" r="T17" b="T18"/>
                  <a:pathLst>
                    <a:path w="112" h="119">
                      <a:moveTo>
                        <a:pt x="16" y="119"/>
                      </a:moveTo>
                      <a:lnTo>
                        <a:pt x="0" y="96"/>
                      </a:lnTo>
                      <a:lnTo>
                        <a:pt x="96" y="0"/>
                      </a:lnTo>
                      <a:lnTo>
                        <a:pt x="112" y="23"/>
                      </a:lnTo>
                      <a:lnTo>
                        <a:pt x="16" y="119"/>
                      </a:lnTo>
                      <a:close/>
                    </a:path>
                  </a:pathLst>
                </a:custGeom>
                <a:solidFill>
                  <a:srgbClr val="8994AF"/>
                </a:solidFill>
                <a:ln w="9525">
                  <a:noFill/>
                  <a:round/>
                  <a:headEnd/>
                  <a:tailEnd/>
                </a:ln>
              </p:spPr>
              <p:txBody>
                <a:bodyPr/>
                <a:lstStyle/>
                <a:p>
                  <a:endParaRPr lang="en-US"/>
                </a:p>
              </p:txBody>
            </p:sp>
            <p:sp>
              <p:nvSpPr>
                <p:cNvPr id="4482" name="Line 1214"/>
                <p:cNvSpPr>
                  <a:spLocks noChangeShapeType="1"/>
                </p:cNvSpPr>
                <p:nvPr/>
              </p:nvSpPr>
              <p:spPr bwMode="auto">
                <a:xfrm flipV="1">
                  <a:off x="3144" y="1781"/>
                  <a:ext cx="96" cy="96"/>
                </a:xfrm>
                <a:prstGeom prst="line">
                  <a:avLst/>
                </a:prstGeom>
                <a:noFill/>
                <a:ln w="1588">
                  <a:solidFill>
                    <a:srgbClr val="8994AF"/>
                  </a:solidFill>
                  <a:miter lim="800000"/>
                  <a:headEnd/>
                  <a:tailEnd/>
                </a:ln>
              </p:spPr>
              <p:txBody>
                <a:bodyPr/>
                <a:lstStyle/>
                <a:p>
                  <a:endParaRPr lang="en-US"/>
                </a:p>
              </p:txBody>
            </p:sp>
            <p:sp>
              <p:nvSpPr>
                <p:cNvPr id="4483" name="Freeform 1215"/>
                <p:cNvSpPr>
                  <a:spLocks/>
                </p:cNvSpPr>
                <p:nvPr/>
              </p:nvSpPr>
              <p:spPr bwMode="auto">
                <a:xfrm>
                  <a:off x="3109" y="1738"/>
                  <a:ext cx="115" cy="116"/>
                </a:xfrm>
                <a:custGeom>
                  <a:avLst/>
                  <a:gdLst>
                    <a:gd name="T0" fmla="*/ 19 w 115"/>
                    <a:gd name="T1" fmla="*/ 116 h 116"/>
                    <a:gd name="T2" fmla="*/ 0 w 115"/>
                    <a:gd name="T3" fmla="*/ 96 h 116"/>
                    <a:gd name="T4" fmla="*/ 97 w 115"/>
                    <a:gd name="T5" fmla="*/ 0 h 116"/>
                    <a:gd name="T6" fmla="*/ 115 w 115"/>
                    <a:gd name="T7" fmla="*/ 20 h 116"/>
                    <a:gd name="T8" fmla="*/ 19 w 115"/>
                    <a:gd name="T9" fmla="*/ 116 h 116"/>
                    <a:gd name="T10" fmla="*/ 0 60000 65536"/>
                    <a:gd name="T11" fmla="*/ 0 60000 65536"/>
                    <a:gd name="T12" fmla="*/ 0 60000 65536"/>
                    <a:gd name="T13" fmla="*/ 0 60000 65536"/>
                    <a:gd name="T14" fmla="*/ 0 60000 65536"/>
                    <a:gd name="T15" fmla="*/ 0 w 115"/>
                    <a:gd name="T16" fmla="*/ 0 h 116"/>
                    <a:gd name="T17" fmla="*/ 115 w 115"/>
                    <a:gd name="T18" fmla="*/ 116 h 116"/>
                  </a:gdLst>
                  <a:ahLst/>
                  <a:cxnLst>
                    <a:cxn ang="T10">
                      <a:pos x="T0" y="T1"/>
                    </a:cxn>
                    <a:cxn ang="T11">
                      <a:pos x="T2" y="T3"/>
                    </a:cxn>
                    <a:cxn ang="T12">
                      <a:pos x="T4" y="T5"/>
                    </a:cxn>
                    <a:cxn ang="T13">
                      <a:pos x="T6" y="T7"/>
                    </a:cxn>
                    <a:cxn ang="T14">
                      <a:pos x="T8" y="T9"/>
                    </a:cxn>
                  </a:cxnLst>
                  <a:rect l="T15" t="T16" r="T17" b="T18"/>
                  <a:pathLst>
                    <a:path w="115" h="116">
                      <a:moveTo>
                        <a:pt x="19" y="116"/>
                      </a:moveTo>
                      <a:lnTo>
                        <a:pt x="0" y="96"/>
                      </a:lnTo>
                      <a:lnTo>
                        <a:pt x="97" y="0"/>
                      </a:lnTo>
                      <a:lnTo>
                        <a:pt x="115" y="20"/>
                      </a:lnTo>
                      <a:lnTo>
                        <a:pt x="19" y="116"/>
                      </a:lnTo>
                      <a:close/>
                    </a:path>
                  </a:pathLst>
                </a:custGeom>
                <a:solidFill>
                  <a:srgbClr val="848FA9"/>
                </a:solidFill>
                <a:ln w="9525">
                  <a:noFill/>
                  <a:round/>
                  <a:headEnd/>
                  <a:tailEnd/>
                </a:ln>
              </p:spPr>
              <p:txBody>
                <a:bodyPr/>
                <a:lstStyle/>
                <a:p>
                  <a:endParaRPr lang="en-US"/>
                </a:p>
              </p:txBody>
            </p:sp>
            <p:sp>
              <p:nvSpPr>
                <p:cNvPr id="4484" name="Line 1216"/>
                <p:cNvSpPr>
                  <a:spLocks noChangeShapeType="1"/>
                </p:cNvSpPr>
                <p:nvPr/>
              </p:nvSpPr>
              <p:spPr bwMode="auto">
                <a:xfrm flipV="1">
                  <a:off x="3128" y="1758"/>
                  <a:ext cx="96" cy="96"/>
                </a:xfrm>
                <a:prstGeom prst="line">
                  <a:avLst/>
                </a:prstGeom>
                <a:noFill/>
                <a:ln w="1588">
                  <a:solidFill>
                    <a:srgbClr val="848FA9"/>
                  </a:solidFill>
                  <a:miter lim="800000"/>
                  <a:headEnd/>
                  <a:tailEnd/>
                </a:ln>
              </p:spPr>
              <p:txBody>
                <a:bodyPr/>
                <a:lstStyle/>
                <a:p>
                  <a:endParaRPr lang="en-US"/>
                </a:p>
              </p:txBody>
            </p:sp>
            <p:sp>
              <p:nvSpPr>
                <p:cNvPr id="4485" name="Freeform 1217"/>
                <p:cNvSpPr>
                  <a:spLocks/>
                </p:cNvSpPr>
                <p:nvPr/>
              </p:nvSpPr>
              <p:spPr bwMode="auto">
                <a:xfrm>
                  <a:off x="3090" y="1725"/>
                  <a:ext cx="116" cy="109"/>
                </a:xfrm>
                <a:custGeom>
                  <a:avLst/>
                  <a:gdLst>
                    <a:gd name="T0" fmla="*/ 19 w 116"/>
                    <a:gd name="T1" fmla="*/ 109 h 109"/>
                    <a:gd name="T2" fmla="*/ 0 w 116"/>
                    <a:gd name="T3" fmla="*/ 96 h 109"/>
                    <a:gd name="T4" fmla="*/ 97 w 116"/>
                    <a:gd name="T5" fmla="*/ 0 h 109"/>
                    <a:gd name="T6" fmla="*/ 116 w 116"/>
                    <a:gd name="T7" fmla="*/ 13 h 109"/>
                    <a:gd name="T8" fmla="*/ 19 w 116"/>
                    <a:gd name="T9" fmla="*/ 109 h 109"/>
                    <a:gd name="T10" fmla="*/ 0 60000 65536"/>
                    <a:gd name="T11" fmla="*/ 0 60000 65536"/>
                    <a:gd name="T12" fmla="*/ 0 60000 65536"/>
                    <a:gd name="T13" fmla="*/ 0 60000 65536"/>
                    <a:gd name="T14" fmla="*/ 0 60000 65536"/>
                    <a:gd name="T15" fmla="*/ 0 w 116"/>
                    <a:gd name="T16" fmla="*/ 0 h 109"/>
                    <a:gd name="T17" fmla="*/ 116 w 116"/>
                    <a:gd name="T18" fmla="*/ 109 h 109"/>
                  </a:gdLst>
                  <a:ahLst/>
                  <a:cxnLst>
                    <a:cxn ang="T10">
                      <a:pos x="T0" y="T1"/>
                    </a:cxn>
                    <a:cxn ang="T11">
                      <a:pos x="T2" y="T3"/>
                    </a:cxn>
                    <a:cxn ang="T12">
                      <a:pos x="T4" y="T5"/>
                    </a:cxn>
                    <a:cxn ang="T13">
                      <a:pos x="T6" y="T7"/>
                    </a:cxn>
                    <a:cxn ang="T14">
                      <a:pos x="T8" y="T9"/>
                    </a:cxn>
                  </a:cxnLst>
                  <a:rect l="T15" t="T16" r="T17" b="T18"/>
                  <a:pathLst>
                    <a:path w="116" h="109">
                      <a:moveTo>
                        <a:pt x="19" y="109"/>
                      </a:moveTo>
                      <a:lnTo>
                        <a:pt x="0" y="96"/>
                      </a:lnTo>
                      <a:lnTo>
                        <a:pt x="97" y="0"/>
                      </a:lnTo>
                      <a:lnTo>
                        <a:pt x="116" y="13"/>
                      </a:lnTo>
                      <a:lnTo>
                        <a:pt x="19" y="109"/>
                      </a:lnTo>
                      <a:close/>
                    </a:path>
                  </a:pathLst>
                </a:custGeom>
                <a:solidFill>
                  <a:srgbClr val="7E87A1"/>
                </a:solidFill>
                <a:ln w="9525">
                  <a:noFill/>
                  <a:round/>
                  <a:headEnd/>
                  <a:tailEnd/>
                </a:ln>
              </p:spPr>
              <p:txBody>
                <a:bodyPr/>
                <a:lstStyle/>
                <a:p>
                  <a:endParaRPr lang="en-US"/>
                </a:p>
              </p:txBody>
            </p:sp>
            <p:sp>
              <p:nvSpPr>
                <p:cNvPr id="4486" name="Line 1218"/>
                <p:cNvSpPr>
                  <a:spLocks noChangeShapeType="1"/>
                </p:cNvSpPr>
                <p:nvPr/>
              </p:nvSpPr>
              <p:spPr bwMode="auto">
                <a:xfrm flipV="1">
                  <a:off x="3109" y="1738"/>
                  <a:ext cx="97" cy="96"/>
                </a:xfrm>
                <a:prstGeom prst="line">
                  <a:avLst/>
                </a:prstGeom>
                <a:noFill/>
                <a:ln w="1588">
                  <a:solidFill>
                    <a:srgbClr val="7E87A1"/>
                  </a:solidFill>
                  <a:miter lim="800000"/>
                  <a:headEnd/>
                  <a:tailEnd/>
                </a:ln>
              </p:spPr>
              <p:txBody>
                <a:bodyPr/>
                <a:lstStyle/>
                <a:p>
                  <a:endParaRPr lang="en-US"/>
                </a:p>
              </p:txBody>
            </p:sp>
            <p:sp>
              <p:nvSpPr>
                <p:cNvPr id="4487" name="Freeform 1219"/>
                <p:cNvSpPr>
                  <a:spLocks/>
                </p:cNvSpPr>
                <p:nvPr/>
              </p:nvSpPr>
              <p:spPr bwMode="auto">
                <a:xfrm>
                  <a:off x="3072" y="1716"/>
                  <a:ext cx="115" cy="105"/>
                </a:xfrm>
                <a:custGeom>
                  <a:avLst/>
                  <a:gdLst>
                    <a:gd name="T0" fmla="*/ 18 w 115"/>
                    <a:gd name="T1" fmla="*/ 105 h 105"/>
                    <a:gd name="T2" fmla="*/ 0 w 115"/>
                    <a:gd name="T3" fmla="*/ 97 h 105"/>
                    <a:gd name="T4" fmla="*/ 96 w 115"/>
                    <a:gd name="T5" fmla="*/ 0 h 105"/>
                    <a:gd name="T6" fmla="*/ 115 w 115"/>
                    <a:gd name="T7" fmla="*/ 9 h 105"/>
                    <a:gd name="T8" fmla="*/ 18 w 115"/>
                    <a:gd name="T9" fmla="*/ 105 h 105"/>
                    <a:gd name="T10" fmla="*/ 0 60000 65536"/>
                    <a:gd name="T11" fmla="*/ 0 60000 65536"/>
                    <a:gd name="T12" fmla="*/ 0 60000 65536"/>
                    <a:gd name="T13" fmla="*/ 0 60000 65536"/>
                    <a:gd name="T14" fmla="*/ 0 60000 65536"/>
                    <a:gd name="T15" fmla="*/ 0 w 115"/>
                    <a:gd name="T16" fmla="*/ 0 h 105"/>
                    <a:gd name="T17" fmla="*/ 115 w 115"/>
                    <a:gd name="T18" fmla="*/ 105 h 105"/>
                  </a:gdLst>
                  <a:ahLst/>
                  <a:cxnLst>
                    <a:cxn ang="T10">
                      <a:pos x="T0" y="T1"/>
                    </a:cxn>
                    <a:cxn ang="T11">
                      <a:pos x="T2" y="T3"/>
                    </a:cxn>
                    <a:cxn ang="T12">
                      <a:pos x="T4" y="T5"/>
                    </a:cxn>
                    <a:cxn ang="T13">
                      <a:pos x="T6" y="T7"/>
                    </a:cxn>
                    <a:cxn ang="T14">
                      <a:pos x="T8" y="T9"/>
                    </a:cxn>
                  </a:cxnLst>
                  <a:rect l="T15" t="T16" r="T17" b="T18"/>
                  <a:pathLst>
                    <a:path w="115" h="105">
                      <a:moveTo>
                        <a:pt x="18" y="105"/>
                      </a:moveTo>
                      <a:lnTo>
                        <a:pt x="0" y="97"/>
                      </a:lnTo>
                      <a:lnTo>
                        <a:pt x="96" y="0"/>
                      </a:lnTo>
                      <a:lnTo>
                        <a:pt x="115" y="9"/>
                      </a:lnTo>
                      <a:lnTo>
                        <a:pt x="18" y="105"/>
                      </a:lnTo>
                      <a:close/>
                    </a:path>
                  </a:pathLst>
                </a:custGeom>
                <a:solidFill>
                  <a:srgbClr val="757E95"/>
                </a:solidFill>
                <a:ln w="9525">
                  <a:noFill/>
                  <a:round/>
                  <a:headEnd/>
                  <a:tailEnd/>
                </a:ln>
              </p:spPr>
              <p:txBody>
                <a:bodyPr/>
                <a:lstStyle/>
                <a:p>
                  <a:endParaRPr lang="en-US"/>
                </a:p>
              </p:txBody>
            </p:sp>
            <p:sp>
              <p:nvSpPr>
                <p:cNvPr id="4488" name="Line 1220"/>
                <p:cNvSpPr>
                  <a:spLocks noChangeShapeType="1"/>
                </p:cNvSpPr>
                <p:nvPr/>
              </p:nvSpPr>
              <p:spPr bwMode="auto">
                <a:xfrm flipV="1">
                  <a:off x="3090" y="1725"/>
                  <a:ext cx="97" cy="96"/>
                </a:xfrm>
                <a:prstGeom prst="line">
                  <a:avLst/>
                </a:prstGeom>
                <a:noFill/>
                <a:ln w="1588">
                  <a:solidFill>
                    <a:srgbClr val="757E95"/>
                  </a:solidFill>
                  <a:miter lim="800000"/>
                  <a:headEnd/>
                  <a:tailEnd/>
                </a:ln>
              </p:spPr>
              <p:txBody>
                <a:bodyPr/>
                <a:lstStyle/>
                <a:p>
                  <a:endParaRPr lang="en-US"/>
                </a:p>
              </p:txBody>
            </p:sp>
            <p:sp>
              <p:nvSpPr>
                <p:cNvPr id="4489" name="Freeform 1221"/>
                <p:cNvSpPr>
                  <a:spLocks/>
                </p:cNvSpPr>
                <p:nvPr/>
              </p:nvSpPr>
              <p:spPr bwMode="auto">
                <a:xfrm>
                  <a:off x="3052" y="1713"/>
                  <a:ext cx="116" cy="100"/>
                </a:xfrm>
                <a:custGeom>
                  <a:avLst/>
                  <a:gdLst>
                    <a:gd name="T0" fmla="*/ 20 w 116"/>
                    <a:gd name="T1" fmla="*/ 100 h 100"/>
                    <a:gd name="T2" fmla="*/ 0 w 116"/>
                    <a:gd name="T3" fmla="*/ 96 h 100"/>
                    <a:gd name="T4" fmla="*/ 97 w 116"/>
                    <a:gd name="T5" fmla="*/ 0 h 100"/>
                    <a:gd name="T6" fmla="*/ 116 w 116"/>
                    <a:gd name="T7" fmla="*/ 3 h 100"/>
                    <a:gd name="T8" fmla="*/ 20 w 116"/>
                    <a:gd name="T9" fmla="*/ 100 h 100"/>
                    <a:gd name="T10" fmla="*/ 0 60000 65536"/>
                    <a:gd name="T11" fmla="*/ 0 60000 65536"/>
                    <a:gd name="T12" fmla="*/ 0 60000 65536"/>
                    <a:gd name="T13" fmla="*/ 0 60000 65536"/>
                    <a:gd name="T14" fmla="*/ 0 60000 65536"/>
                    <a:gd name="T15" fmla="*/ 0 w 116"/>
                    <a:gd name="T16" fmla="*/ 0 h 100"/>
                    <a:gd name="T17" fmla="*/ 116 w 116"/>
                    <a:gd name="T18" fmla="*/ 100 h 100"/>
                  </a:gdLst>
                  <a:ahLst/>
                  <a:cxnLst>
                    <a:cxn ang="T10">
                      <a:pos x="T0" y="T1"/>
                    </a:cxn>
                    <a:cxn ang="T11">
                      <a:pos x="T2" y="T3"/>
                    </a:cxn>
                    <a:cxn ang="T12">
                      <a:pos x="T4" y="T5"/>
                    </a:cxn>
                    <a:cxn ang="T13">
                      <a:pos x="T6" y="T7"/>
                    </a:cxn>
                    <a:cxn ang="T14">
                      <a:pos x="T8" y="T9"/>
                    </a:cxn>
                  </a:cxnLst>
                  <a:rect l="T15" t="T16" r="T17" b="T18"/>
                  <a:pathLst>
                    <a:path w="116" h="100">
                      <a:moveTo>
                        <a:pt x="20" y="100"/>
                      </a:moveTo>
                      <a:lnTo>
                        <a:pt x="0" y="96"/>
                      </a:lnTo>
                      <a:lnTo>
                        <a:pt x="97" y="0"/>
                      </a:lnTo>
                      <a:lnTo>
                        <a:pt x="116" y="3"/>
                      </a:lnTo>
                      <a:lnTo>
                        <a:pt x="20" y="100"/>
                      </a:lnTo>
                      <a:close/>
                    </a:path>
                  </a:pathLst>
                </a:custGeom>
                <a:solidFill>
                  <a:srgbClr val="6B7389"/>
                </a:solidFill>
                <a:ln w="9525">
                  <a:noFill/>
                  <a:round/>
                  <a:headEnd/>
                  <a:tailEnd/>
                </a:ln>
              </p:spPr>
              <p:txBody>
                <a:bodyPr/>
                <a:lstStyle/>
                <a:p>
                  <a:endParaRPr lang="en-US"/>
                </a:p>
              </p:txBody>
            </p:sp>
            <p:sp>
              <p:nvSpPr>
                <p:cNvPr id="4490" name="Line 1222"/>
                <p:cNvSpPr>
                  <a:spLocks noChangeShapeType="1"/>
                </p:cNvSpPr>
                <p:nvPr/>
              </p:nvSpPr>
              <p:spPr bwMode="auto">
                <a:xfrm flipV="1">
                  <a:off x="3072" y="1716"/>
                  <a:ext cx="96" cy="97"/>
                </a:xfrm>
                <a:prstGeom prst="line">
                  <a:avLst/>
                </a:prstGeom>
                <a:noFill/>
                <a:ln w="1588">
                  <a:solidFill>
                    <a:srgbClr val="6B7389"/>
                  </a:solidFill>
                  <a:miter lim="800000"/>
                  <a:headEnd/>
                  <a:tailEnd/>
                </a:ln>
              </p:spPr>
              <p:txBody>
                <a:bodyPr/>
                <a:lstStyle/>
                <a:p>
                  <a:endParaRPr lang="en-US"/>
                </a:p>
              </p:txBody>
            </p:sp>
            <p:sp>
              <p:nvSpPr>
                <p:cNvPr id="4491" name="Freeform 1223"/>
                <p:cNvSpPr>
                  <a:spLocks/>
                </p:cNvSpPr>
                <p:nvPr/>
              </p:nvSpPr>
              <p:spPr bwMode="auto">
                <a:xfrm>
                  <a:off x="3034" y="1713"/>
                  <a:ext cx="115" cy="97"/>
                </a:xfrm>
                <a:custGeom>
                  <a:avLst/>
                  <a:gdLst>
                    <a:gd name="T0" fmla="*/ 18 w 115"/>
                    <a:gd name="T1" fmla="*/ 96 h 97"/>
                    <a:gd name="T2" fmla="*/ 0 w 115"/>
                    <a:gd name="T3" fmla="*/ 97 h 97"/>
                    <a:gd name="T4" fmla="*/ 96 w 115"/>
                    <a:gd name="T5" fmla="*/ 1 h 97"/>
                    <a:gd name="T6" fmla="*/ 115 w 115"/>
                    <a:gd name="T7" fmla="*/ 0 h 97"/>
                    <a:gd name="T8" fmla="*/ 18 w 115"/>
                    <a:gd name="T9" fmla="*/ 96 h 97"/>
                    <a:gd name="T10" fmla="*/ 0 60000 65536"/>
                    <a:gd name="T11" fmla="*/ 0 60000 65536"/>
                    <a:gd name="T12" fmla="*/ 0 60000 65536"/>
                    <a:gd name="T13" fmla="*/ 0 60000 65536"/>
                    <a:gd name="T14" fmla="*/ 0 60000 65536"/>
                    <a:gd name="T15" fmla="*/ 0 w 115"/>
                    <a:gd name="T16" fmla="*/ 0 h 97"/>
                    <a:gd name="T17" fmla="*/ 115 w 115"/>
                    <a:gd name="T18" fmla="*/ 97 h 97"/>
                  </a:gdLst>
                  <a:ahLst/>
                  <a:cxnLst>
                    <a:cxn ang="T10">
                      <a:pos x="T0" y="T1"/>
                    </a:cxn>
                    <a:cxn ang="T11">
                      <a:pos x="T2" y="T3"/>
                    </a:cxn>
                    <a:cxn ang="T12">
                      <a:pos x="T4" y="T5"/>
                    </a:cxn>
                    <a:cxn ang="T13">
                      <a:pos x="T6" y="T7"/>
                    </a:cxn>
                    <a:cxn ang="T14">
                      <a:pos x="T8" y="T9"/>
                    </a:cxn>
                  </a:cxnLst>
                  <a:rect l="T15" t="T16" r="T17" b="T18"/>
                  <a:pathLst>
                    <a:path w="115" h="97">
                      <a:moveTo>
                        <a:pt x="18" y="96"/>
                      </a:moveTo>
                      <a:lnTo>
                        <a:pt x="0" y="97"/>
                      </a:lnTo>
                      <a:lnTo>
                        <a:pt x="96" y="1"/>
                      </a:lnTo>
                      <a:lnTo>
                        <a:pt x="115" y="0"/>
                      </a:lnTo>
                      <a:lnTo>
                        <a:pt x="18" y="96"/>
                      </a:lnTo>
                      <a:close/>
                    </a:path>
                  </a:pathLst>
                </a:custGeom>
                <a:solidFill>
                  <a:srgbClr val="646C80"/>
                </a:solidFill>
                <a:ln w="9525">
                  <a:noFill/>
                  <a:round/>
                  <a:headEnd/>
                  <a:tailEnd/>
                </a:ln>
              </p:spPr>
              <p:txBody>
                <a:bodyPr/>
                <a:lstStyle/>
                <a:p>
                  <a:endParaRPr lang="en-US"/>
                </a:p>
              </p:txBody>
            </p:sp>
            <p:sp>
              <p:nvSpPr>
                <p:cNvPr id="4492" name="Line 1224"/>
                <p:cNvSpPr>
                  <a:spLocks noChangeShapeType="1"/>
                </p:cNvSpPr>
                <p:nvPr/>
              </p:nvSpPr>
              <p:spPr bwMode="auto">
                <a:xfrm flipV="1">
                  <a:off x="3052" y="1713"/>
                  <a:ext cx="97" cy="96"/>
                </a:xfrm>
                <a:prstGeom prst="line">
                  <a:avLst/>
                </a:prstGeom>
                <a:noFill/>
                <a:ln w="1588">
                  <a:solidFill>
                    <a:srgbClr val="646C80"/>
                  </a:solidFill>
                  <a:miter lim="800000"/>
                  <a:headEnd/>
                  <a:tailEnd/>
                </a:ln>
              </p:spPr>
              <p:txBody>
                <a:bodyPr/>
                <a:lstStyle/>
                <a:p>
                  <a:endParaRPr lang="en-US"/>
                </a:p>
              </p:txBody>
            </p:sp>
            <p:sp>
              <p:nvSpPr>
                <p:cNvPr id="4493" name="Freeform 1225"/>
                <p:cNvSpPr>
                  <a:spLocks/>
                </p:cNvSpPr>
                <p:nvPr/>
              </p:nvSpPr>
              <p:spPr bwMode="auto">
                <a:xfrm>
                  <a:off x="3015" y="1714"/>
                  <a:ext cx="115" cy="100"/>
                </a:xfrm>
                <a:custGeom>
                  <a:avLst/>
                  <a:gdLst>
                    <a:gd name="T0" fmla="*/ 19 w 115"/>
                    <a:gd name="T1" fmla="*/ 96 h 100"/>
                    <a:gd name="T2" fmla="*/ 0 w 115"/>
                    <a:gd name="T3" fmla="*/ 100 h 100"/>
                    <a:gd name="T4" fmla="*/ 97 w 115"/>
                    <a:gd name="T5" fmla="*/ 4 h 100"/>
                    <a:gd name="T6" fmla="*/ 115 w 115"/>
                    <a:gd name="T7" fmla="*/ 0 h 100"/>
                    <a:gd name="T8" fmla="*/ 19 w 115"/>
                    <a:gd name="T9" fmla="*/ 96 h 100"/>
                    <a:gd name="T10" fmla="*/ 0 60000 65536"/>
                    <a:gd name="T11" fmla="*/ 0 60000 65536"/>
                    <a:gd name="T12" fmla="*/ 0 60000 65536"/>
                    <a:gd name="T13" fmla="*/ 0 60000 65536"/>
                    <a:gd name="T14" fmla="*/ 0 60000 65536"/>
                    <a:gd name="T15" fmla="*/ 0 w 115"/>
                    <a:gd name="T16" fmla="*/ 0 h 100"/>
                    <a:gd name="T17" fmla="*/ 115 w 115"/>
                    <a:gd name="T18" fmla="*/ 100 h 100"/>
                  </a:gdLst>
                  <a:ahLst/>
                  <a:cxnLst>
                    <a:cxn ang="T10">
                      <a:pos x="T0" y="T1"/>
                    </a:cxn>
                    <a:cxn ang="T11">
                      <a:pos x="T2" y="T3"/>
                    </a:cxn>
                    <a:cxn ang="T12">
                      <a:pos x="T4" y="T5"/>
                    </a:cxn>
                    <a:cxn ang="T13">
                      <a:pos x="T6" y="T7"/>
                    </a:cxn>
                    <a:cxn ang="T14">
                      <a:pos x="T8" y="T9"/>
                    </a:cxn>
                  </a:cxnLst>
                  <a:rect l="T15" t="T16" r="T17" b="T18"/>
                  <a:pathLst>
                    <a:path w="115" h="100">
                      <a:moveTo>
                        <a:pt x="19" y="96"/>
                      </a:moveTo>
                      <a:lnTo>
                        <a:pt x="0" y="100"/>
                      </a:lnTo>
                      <a:lnTo>
                        <a:pt x="97" y="4"/>
                      </a:lnTo>
                      <a:lnTo>
                        <a:pt x="115" y="0"/>
                      </a:lnTo>
                      <a:lnTo>
                        <a:pt x="19" y="96"/>
                      </a:lnTo>
                      <a:close/>
                    </a:path>
                  </a:pathLst>
                </a:custGeom>
                <a:solidFill>
                  <a:srgbClr val="6C758B"/>
                </a:solidFill>
                <a:ln w="9525">
                  <a:noFill/>
                  <a:round/>
                  <a:headEnd/>
                  <a:tailEnd/>
                </a:ln>
              </p:spPr>
              <p:txBody>
                <a:bodyPr/>
                <a:lstStyle/>
                <a:p>
                  <a:endParaRPr lang="en-US"/>
                </a:p>
              </p:txBody>
            </p:sp>
            <p:sp>
              <p:nvSpPr>
                <p:cNvPr id="4494" name="Line 1226"/>
                <p:cNvSpPr>
                  <a:spLocks noChangeShapeType="1"/>
                </p:cNvSpPr>
                <p:nvPr/>
              </p:nvSpPr>
              <p:spPr bwMode="auto">
                <a:xfrm flipV="1">
                  <a:off x="3034" y="1714"/>
                  <a:ext cx="96" cy="96"/>
                </a:xfrm>
                <a:prstGeom prst="line">
                  <a:avLst/>
                </a:prstGeom>
                <a:noFill/>
                <a:ln w="1588">
                  <a:solidFill>
                    <a:srgbClr val="6C758B"/>
                  </a:solidFill>
                  <a:miter lim="800000"/>
                  <a:headEnd/>
                  <a:tailEnd/>
                </a:ln>
              </p:spPr>
              <p:txBody>
                <a:bodyPr/>
                <a:lstStyle/>
                <a:p>
                  <a:endParaRPr lang="en-US"/>
                </a:p>
              </p:txBody>
            </p:sp>
            <p:sp>
              <p:nvSpPr>
                <p:cNvPr id="4495" name="Freeform 1227"/>
                <p:cNvSpPr>
                  <a:spLocks/>
                </p:cNvSpPr>
                <p:nvPr/>
              </p:nvSpPr>
              <p:spPr bwMode="auto">
                <a:xfrm>
                  <a:off x="2998" y="1718"/>
                  <a:ext cx="114" cy="104"/>
                </a:xfrm>
                <a:custGeom>
                  <a:avLst/>
                  <a:gdLst>
                    <a:gd name="T0" fmla="*/ 17 w 114"/>
                    <a:gd name="T1" fmla="*/ 96 h 104"/>
                    <a:gd name="T2" fmla="*/ 0 w 114"/>
                    <a:gd name="T3" fmla="*/ 104 h 104"/>
                    <a:gd name="T4" fmla="*/ 96 w 114"/>
                    <a:gd name="T5" fmla="*/ 7 h 104"/>
                    <a:gd name="T6" fmla="*/ 114 w 114"/>
                    <a:gd name="T7" fmla="*/ 0 h 104"/>
                    <a:gd name="T8" fmla="*/ 17 w 114"/>
                    <a:gd name="T9" fmla="*/ 96 h 104"/>
                    <a:gd name="T10" fmla="*/ 0 60000 65536"/>
                    <a:gd name="T11" fmla="*/ 0 60000 65536"/>
                    <a:gd name="T12" fmla="*/ 0 60000 65536"/>
                    <a:gd name="T13" fmla="*/ 0 60000 65536"/>
                    <a:gd name="T14" fmla="*/ 0 60000 65536"/>
                    <a:gd name="T15" fmla="*/ 0 w 114"/>
                    <a:gd name="T16" fmla="*/ 0 h 104"/>
                    <a:gd name="T17" fmla="*/ 114 w 114"/>
                    <a:gd name="T18" fmla="*/ 104 h 104"/>
                  </a:gdLst>
                  <a:ahLst/>
                  <a:cxnLst>
                    <a:cxn ang="T10">
                      <a:pos x="T0" y="T1"/>
                    </a:cxn>
                    <a:cxn ang="T11">
                      <a:pos x="T2" y="T3"/>
                    </a:cxn>
                    <a:cxn ang="T12">
                      <a:pos x="T4" y="T5"/>
                    </a:cxn>
                    <a:cxn ang="T13">
                      <a:pos x="T6" y="T7"/>
                    </a:cxn>
                    <a:cxn ang="T14">
                      <a:pos x="T8" y="T9"/>
                    </a:cxn>
                  </a:cxnLst>
                  <a:rect l="T15" t="T16" r="T17" b="T18"/>
                  <a:pathLst>
                    <a:path w="114" h="104">
                      <a:moveTo>
                        <a:pt x="17" y="96"/>
                      </a:moveTo>
                      <a:lnTo>
                        <a:pt x="0" y="104"/>
                      </a:lnTo>
                      <a:lnTo>
                        <a:pt x="96" y="7"/>
                      </a:lnTo>
                      <a:lnTo>
                        <a:pt x="114" y="0"/>
                      </a:lnTo>
                      <a:lnTo>
                        <a:pt x="17" y="96"/>
                      </a:lnTo>
                      <a:close/>
                    </a:path>
                  </a:pathLst>
                </a:custGeom>
                <a:solidFill>
                  <a:srgbClr val="747D95"/>
                </a:solidFill>
                <a:ln w="9525">
                  <a:noFill/>
                  <a:round/>
                  <a:headEnd/>
                  <a:tailEnd/>
                </a:ln>
              </p:spPr>
              <p:txBody>
                <a:bodyPr/>
                <a:lstStyle/>
                <a:p>
                  <a:endParaRPr lang="en-US"/>
                </a:p>
              </p:txBody>
            </p:sp>
            <p:sp>
              <p:nvSpPr>
                <p:cNvPr id="4496" name="Line 1228"/>
                <p:cNvSpPr>
                  <a:spLocks noChangeShapeType="1"/>
                </p:cNvSpPr>
                <p:nvPr/>
              </p:nvSpPr>
              <p:spPr bwMode="auto">
                <a:xfrm flipV="1">
                  <a:off x="3015" y="1718"/>
                  <a:ext cx="97" cy="96"/>
                </a:xfrm>
                <a:prstGeom prst="line">
                  <a:avLst/>
                </a:prstGeom>
                <a:noFill/>
                <a:ln w="1588">
                  <a:solidFill>
                    <a:srgbClr val="747D95"/>
                  </a:solidFill>
                  <a:miter lim="800000"/>
                  <a:headEnd/>
                  <a:tailEnd/>
                </a:ln>
              </p:spPr>
              <p:txBody>
                <a:bodyPr/>
                <a:lstStyle/>
                <a:p>
                  <a:endParaRPr lang="en-US"/>
                </a:p>
              </p:txBody>
            </p:sp>
            <p:sp>
              <p:nvSpPr>
                <p:cNvPr id="4497" name="Freeform 1229"/>
                <p:cNvSpPr>
                  <a:spLocks/>
                </p:cNvSpPr>
                <p:nvPr/>
              </p:nvSpPr>
              <p:spPr bwMode="auto">
                <a:xfrm>
                  <a:off x="2980" y="1725"/>
                  <a:ext cx="114" cy="106"/>
                </a:xfrm>
                <a:custGeom>
                  <a:avLst/>
                  <a:gdLst>
                    <a:gd name="T0" fmla="*/ 18 w 114"/>
                    <a:gd name="T1" fmla="*/ 97 h 106"/>
                    <a:gd name="T2" fmla="*/ 0 w 114"/>
                    <a:gd name="T3" fmla="*/ 106 h 106"/>
                    <a:gd name="T4" fmla="*/ 97 w 114"/>
                    <a:gd name="T5" fmla="*/ 10 h 106"/>
                    <a:gd name="T6" fmla="*/ 114 w 114"/>
                    <a:gd name="T7" fmla="*/ 0 h 106"/>
                    <a:gd name="T8" fmla="*/ 18 w 114"/>
                    <a:gd name="T9" fmla="*/ 97 h 106"/>
                    <a:gd name="T10" fmla="*/ 0 60000 65536"/>
                    <a:gd name="T11" fmla="*/ 0 60000 65536"/>
                    <a:gd name="T12" fmla="*/ 0 60000 65536"/>
                    <a:gd name="T13" fmla="*/ 0 60000 65536"/>
                    <a:gd name="T14" fmla="*/ 0 60000 65536"/>
                    <a:gd name="T15" fmla="*/ 0 w 114"/>
                    <a:gd name="T16" fmla="*/ 0 h 106"/>
                    <a:gd name="T17" fmla="*/ 114 w 114"/>
                    <a:gd name="T18" fmla="*/ 106 h 106"/>
                  </a:gdLst>
                  <a:ahLst/>
                  <a:cxnLst>
                    <a:cxn ang="T10">
                      <a:pos x="T0" y="T1"/>
                    </a:cxn>
                    <a:cxn ang="T11">
                      <a:pos x="T2" y="T3"/>
                    </a:cxn>
                    <a:cxn ang="T12">
                      <a:pos x="T4" y="T5"/>
                    </a:cxn>
                    <a:cxn ang="T13">
                      <a:pos x="T6" y="T7"/>
                    </a:cxn>
                    <a:cxn ang="T14">
                      <a:pos x="T8" y="T9"/>
                    </a:cxn>
                  </a:cxnLst>
                  <a:rect l="T15" t="T16" r="T17" b="T18"/>
                  <a:pathLst>
                    <a:path w="114" h="106">
                      <a:moveTo>
                        <a:pt x="18" y="97"/>
                      </a:moveTo>
                      <a:lnTo>
                        <a:pt x="0" y="106"/>
                      </a:lnTo>
                      <a:lnTo>
                        <a:pt x="97" y="10"/>
                      </a:lnTo>
                      <a:lnTo>
                        <a:pt x="114" y="0"/>
                      </a:lnTo>
                      <a:lnTo>
                        <a:pt x="18" y="97"/>
                      </a:lnTo>
                      <a:close/>
                    </a:path>
                  </a:pathLst>
                </a:custGeom>
                <a:solidFill>
                  <a:srgbClr val="79829A"/>
                </a:solidFill>
                <a:ln w="9525">
                  <a:noFill/>
                  <a:round/>
                  <a:headEnd/>
                  <a:tailEnd/>
                </a:ln>
              </p:spPr>
              <p:txBody>
                <a:bodyPr/>
                <a:lstStyle/>
                <a:p>
                  <a:endParaRPr lang="en-US"/>
                </a:p>
              </p:txBody>
            </p:sp>
            <p:sp>
              <p:nvSpPr>
                <p:cNvPr id="4498" name="Line 1230"/>
                <p:cNvSpPr>
                  <a:spLocks noChangeShapeType="1"/>
                </p:cNvSpPr>
                <p:nvPr/>
              </p:nvSpPr>
              <p:spPr bwMode="auto">
                <a:xfrm flipV="1">
                  <a:off x="2998" y="1725"/>
                  <a:ext cx="96" cy="97"/>
                </a:xfrm>
                <a:prstGeom prst="line">
                  <a:avLst/>
                </a:prstGeom>
                <a:noFill/>
                <a:ln w="1588">
                  <a:solidFill>
                    <a:srgbClr val="79829A"/>
                  </a:solidFill>
                  <a:miter lim="800000"/>
                  <a:headEnd/>
                  <a:tailEnd/>
                </a:ln>
              </p:spPr>
              <p:txBody>
                <a:bodyPr/>
                <a:lstStyle/>
                <a:p>
                  <a:endParaRPr lang="en-US"/>
                </a:p>
              </p:txBody>
            </p:sp>
            <p:sp>
              <p:nvSpPr>
                <p:cNvPr id="4499" name="Freeform 1231"/>
                <p:cNvSpPr>
                  <a:spLocks/>
                </p:cNvSpPr>
                <p:nvPr/>
              </p:nvSpPr>
              <p:spPr bwMode="auto">
                <a:xfrm>
                  <a:off x="2964" y="1735"/>
                  <a:ext cx="113" cy="108"/>
                </a:xfrm>
                <a:custGeom>
                  <a:avLst/>
                  <a:gdLst>
                    <a:gd name="T0" fmla="*/ 16 w 113"/>
                    <a:gd name="T1" fmla="*/ 96 h 108"/>
                    <a:gd name="T2" fmla="*/ 0 w 113"/>
                    <a:gd name="T3" fmla="*/ 108 h 108"/>
                    <a:gd name="T4" fmla="*/ 96 w 113"/>
                    <a:gd name="T5" fmla="*/ 12 h 108"/>
                    <a:gd name="T6" fmla="*/ 113 w 113"/>
                    <a:gd name="T7" fmla="*/ 0 h 108"/>
                    <a:gd name="T8" fmla="*/ 16 w 113"/>
                    <a:gd name="T9" fmla="*/ 96 h 108"/>
                    <a:gd name="T10" fmla="*/ 0 60000 65536"/>
                    <a:gd name="T11" fmla="*/ 0 60000 65536"/>
                    <a:gd name="T12" fmla="*/ 0 60000 65536"/>
                    <a:gd name="T13" fmla="*/ 0 60000 65536"/>
                    <a:gd name="T14" fmla="*/ 0 60000 65536"/>
                    <a:gd name="T15" fmla="*/ 0 w 113"/>
                    <a:gd name="T16" fmla="*/ 0 h 108"/>
                    <a:gd name="T17" fmla="*/ 113 w 113"/>
                    <a:gd name="T18" fmla="*/ 108 h 108"/>
                  </a:gdLst>
                  <a:ahLst/>
                  <a:cxnLst>
                    <a:cxn ang="T10">
                      <a:pos x="T0" y="T1"/>
                    </a:cxn>
                    <a:cxn ang="T11">
                      <a:pos x="T2" y="T3"/>
                    </a:cxn>
                    <a:cxn ang="T12">
                      <a:pos x="T4" y="T5"/>
                    </a:cxn>
                    <a:cxn ang="T13">
                      <a:pos x="T6" y="T7"/>
                    </a:cxn>
                    <a:cxn ang="T14">
                      <a:pos x="T8" y="T9"/>
                    </a:cxn>
                  </a:cxnLst>
                  <a:rect l="T15" t="T16" r="T17" b="T18"/>
                  <a:pathLst>
                    <a:path w="113" h="108">
                      <a:moveTo>
                        <a:pt x="16" y="96"/>
                      </a:moveTo>
                      <a:lnTo>
                        <a:pt x="0" y="108"/>
                      </a:lnTo>
                      <a:lnTo>
                        <a:pt x="96" y="12"/>
                      </a:lnTo>
                      <a:lnTo>
                        <a:pt x="113" y="0"/>
                      </a:lnTo>
                      <a:lnTo>
                        <a:pt x="16" y="96"/>
                      </a:lnTo>
                      <a:close/>
                    </a:path>
                  </a:pathLst>
                </a:custGeom>
                <a:solidFill>
                  <a:srgbClr val="7D87A0"/>
                </a:solidFill>
                <a:ln w="9525">
                  <a:noFill/>
                  <a:round/>
                  <a:headEnd/>
                  <a:tailEnd/>
                </a:ln>
              </p:spPr>
              <p:txBody>
                <a:bodyPr/>
                <a:lstStyle/>
                <a:p>
                  <a:endParaRPr lang="en-US"/>
                </a:p>
              </p:txBody>
            </p:sp>
            <p:sp>
              <p:nvSpPr>
                <p:cNvPr id="4500" name="Line 1232"/>
                <p:cNvSpPr>
                  <a:spLocks noChangeShapeType="1"/>
                </p:cNvSpPr>
                <p:nvPr/>
              </p:nvSpPr>
              <p:spPr bwMode="auto">
                <a:xfrm flipV="1">
                  <a:off x="2980" y="1735"/>
                  <a:ext cx="97" cy="96"/>
                </a:xfrm>
                <a:prstGeom prst="line">
                  <a:avLst/>
                </a:prstGeom>
                <a:noFill/>
                <a:ln w="1588">
                  <a:solidFill>
                    <a:srgbClr val="7D87A0"/>
                  </a:solidFill>
                  <a:miter lim="800000"/>
                  <a:headEnd/>
                  <a:tailEnd/>
                </a:ln>
              </p:spPr>
              <p:txBody>
                <a:bodyPr/>
                <a:lstStyle/>
                <a:p>
                  <a:endParaRPr lang="en-US"/>
                </a:p>
              </p:txBody>
            </p:sp>
            <p:sp>
              <p:nvSpPr>
                <p:cNvPr id="4501" name="Freeform 1233"/>
                <p:cNvSpPr>
                  <a:spLocks/>
                </p:cNvSpPr>
                <p:nvPr/>
              </p:nvSpPr>
              <p:spPr bwMode="auto">
                <a:xfrm>
                  <a:off x="2948" y="1747"/>
                  <a:ext cx="112" cy="108"/>
                </a:xfrm>
                <a:custGeom>
                  <a:avLst/>
                  <a:gdLst>
                    <a:gd name="T0" fmla="*/ 16 w 112"/>
                    <a:gd name="T1" fmla="*/ 96 h 108"/>
                    <a:gd name="T2" fmla="*/ 0 w 112"/>
                    <a:gd name="T3" fmla="*/ 108 h 108"/>
                    <a:gd name="T4" fmla="*/ 97 w 112"/>
                    <a:gd name="T5" fmla="*/ 12 h 108"/>
                    <a:gd name="T6" fmla="*/ 112 w 112"/>
                    <a:gd name="T7" fmla="*/ 0 h 108"/>
                    <a:gd name="T8" fmla="*/ 16 w 112"/>
                    <a:gd name="T9" fmla="*/ 96 h 108"/>
                    <a:gd name="T10" fmla="*/ 0 60000 65536"/>
                    <a:gd name="T11" fmla="*/ 0 60000 65536"/>
                    <a:gd name="T12" fmla="*/ 0 60000 65536"/>
                    <a:gd name="T13" fmla="*/ 0 60000 65536"/>
                    <a:gd name="T14" fmla="*/ 0 60000 65536"/>
                    <a:gd name="T15" fmla="*/ 0 w 112"/>
                    <a:gd name="T16" fmla="*/ 0 h 108"/>
                    <a:gd name="T17" fmla="*/ 112 w 112"/>
                    <a:gd name="T18" fmla="*/ 108 h 108"/>
                  </a:gdLst>
                  <a:ahLst/>
                  <a:cxnLst>
                    <a:cxn ang="T10">
                      <a:pos x="T0" y="T1"/>
                    </a:cxn>
                    <a:cxn ang="T11">
                      <a:pos x="T2" y="T3"/>
                    </a:cxn>
                    <a:cxn ang="T12">
                      <a:pos x="T4" y="T5"/>
                    </a:cxn>
                    <a:cxn ang="T13">
                      <a:pos x="T6" y="T7"/>
                    </a:cxn>
                    <a:cxn ang="T14">
                      <a:pos x="T8" y="T9"/>
                    </a:cxn>
                  </a:cxnLst>
                  <a:rect l="T15" t="T16" r="T17" b="T18"/>
                  <a:pathLst>
                    <a:path w="112" h="108">
                      <a:moveTo>
                        <a:pt x="16" y="96"/>
                      </a:moveTo>
                      <a:lnTo>
                        <a:pt x="0" y="108"/>
                      </a:lnTo>
                      <a:lnTo>
                        <a:pt x="97" y="12"/>
                      </a:lnTo>
                      <a:lnTo>
                        <a:pt x="112" y="0"/>
                      </a:lnTo>
                      <a:lnTo>
                        <a:pt x="16" y="96"/>
                      </a:lnTo>
                      <a:close/>
                    </a:path>
                  </a:pathLst>
                </a:custGeom>
                <a:solidFill>
                  <a:srgbClr val="808AA4"/>
                </a:solidFill>
                <a:ln w="9525">
                  <a:noFill/>
                  <a:round/>
                  <a:headEnd/>
                  <a:tailEnd/>
                </a:ln>
              </p:spPr>
              <p:txBody>
                <a:bodyPr/>
                <a:lstStyle/>
                <a:p>
                  <a:endParaRPr lang="en-US"/>
                </a:p>
              </p:txBody>
            </p:sp>
            <p:sp>
              <p:nvSpPr>
                <p:cNvPr id="4502" name="Line 1234"/>
                <p:cNvSpPr>
                  <a:spLocks noChangeShapeType="1"/>
                </p:cNvSpPr>
                <p:nvPr/>
              </p:nvSpPr>
              <p:spPr bwMode="auto">
                <a:xfrm flipV="1">
                  <a:off x="2964" y="1747"/>
                  <a:ext cx="96" cy="96"/>
                </a:xfrm>
                <a:prstGeom prst="line">
                  <a:avLst/>
                </a:prstGeom>
                <a:noFill/>
                <a:ln w="1588">
                  <a:solidFill>
                    <a:srgbClr val="808AA4"/>
                  </a:solidFill>
                  <a:miter lim="800000"/>
                  <a:headEnd/>
                  <a:tailEnd/>
                </a:ln>
              </p:spPr>
              <p:txBody>
                <a:bodyPr/>
                <a:lstStyle/>
                <a:p>
                  <a:endParaRPr lang="en-US"/>
                </a:p>
              </p:txBody>
            </p:sp>
            <p:sp>
              <p:nvSpPr>
                <p:cNvPr id="4503" name="Freeform 1235"/>
                <p:cNvSpPr>
                  <a:spLocks/>
                </p:cNvSpPr>
                <p:nvPr/>
              </p:nvSpPr>
              <p:spPr bwMode="auto">
                <a:xfrm>
                  <a:off x="2933" y="1759"/>
                  <a:ext cx="112" cy="110"/>
                </a:xfrm>
                <a:custGeom>
                  <a:avLst/>
                  <a:gdLst>
                    <a:gd name="T0" fmla="*/ 15 w 112"/>
                    <a:gd name="T1" fmla="*/ 96 h 110"/>
                    <a:gd name="T2" fmla="*/ 0 w 112"/>
                    <a:gd name="T3" fmla="*/ 110 h 110"/>
                    <a:gd name="T4" fmla="*/ 97 w 112"/>
                    <a:gd name="T5" fmla="*/ 14 h 110"/>
                    <a:gd name="T6" fmla="*/ 112 w 112"/>
                    <a:gd name="T7" fmla="*/ 0 h 110"/>
                    <a:gd name="T8" fmla="*/ 15 w 112"/>
                    <a:gd name="T9" fmla="*/ 96 h 110"/>
                    <a:gd name="T10" fmla="*/ 0 60000 65536"/>
                    <a:gd name="T11" fmla="*/ 0 60000 65536"/>
                    <a:gd name="T12" fmla="*/ 0 60000 65536"/>
                    <a:gd name="T13" fmla="*/ 0 60000 65536"/>
                    <a:gd name="T14" fmla="*/ 0 60000 65536"/>
                    <a:gd name="T15" fmla="*/ 0 w 112"/>
                    <a:gd name="T16" fmla="*/ 0 h 110"/>
                    <a:gd name="T17" fmla="*/ 112 w 112"/>
                    <a:gd name="T18" fmla="*/ 110 h 110"/>
                  </a:gdLst>
                  <a:ahLst/>
                  <a:cxnLst>
                    <a:cxn ang="T10">
                      <a:pos x="T0" y="T1"/>
                    </a:cxn>
                    <a:cxn ang="T11">
                      <a:pos x="T2" y="T3"/>
                    </a:cxn>
                    <a:cxn ang="T12">
                      <a:pos x="T4" y="T5"/>
                    </a:cxn>
                    <a:cxn ang="T13">
                      <a:pos x="T6" y="T7"/>
                    </a:cxn>
                    <a:cxn ang="T14">
                      <a:pos x="T8" y="T9"/>
                    </a:cxn>
                  </a:cxnLst>
                  <a:rect l="T15" t="T16" r="T17" b="T18"/>
                  <a:pathLst>
                    <a:path w="112" h="110">
                      <a:moveTo>
                        <a:pt x="15" y="96"/>
                      </a:moveTo>
                      <a:lnTo>
                        <a:pt x="0" y="110"/>
                      </a:lnTo>
                      <a:lnTo>
                        <a:pt x="97" y="14"/>
                      </a:lnTo>
                      <a:lnTo>
                        <a:pt x="112" y="0"/>
                      </a:lnTo>
                      <a:lnTo>
                        <a:pt x="15" y="96"/>
                      </a:lnTo>
                      <a:close/>
                    </a:path>
                  </a:pathLst>
                </a:custGeom>
                <a:solidFill>
                  <a:srgbClr val="828CA6"/>
                </a:solidFill>
                <a:ln w="9525">
                  <a:noFill/>
                  <a:round/>
                  <a:headEnd/>
                  <a:tailEnd/>
                </a:ln>
              </p:spPr>
              <p:txBody>
                <a:bodyPr/>
                <a:lstStyle/>
                <a:p>
                  <a:endParaRPr lang="en-US"/>
                </a:p>
              </p:txBody>
            </p:sp>
            <p:sp>
              <p:nvSpPr>
                <p:cNvPr id="4504" name="Line 1236"/>
                <p:cNvSpPr>
                  <a:spLocks noChangeShapeType="1"/>
                </p:cNvSpPr>
                <p:nvPr/>
              </p:nvSpPr>
              <p:spPr bwMode="auto">
                <a:xfrm flipV="1">
                  <a:off x="2948" y="1759"/>
                  <a:ext cx="97" cy="96"/>
                </a:xfrm>
                <a:prstGeom prst="line">
                  <a:avLst/>
                </a:prstGeom>
                <a:noFill/>
                <a:ln w="1588">
                  <a:solidFill>
                    <a:srgbClr val="828CA6"/>
                  </a:solidFill>
                  <a:miter lim="800000"/>
                  <a:headEnd/>
                  <a:tailEnd/>
                </a:ln>
              </p:spPr>
              <p:txBody>
                <a:bodyPr/>
                <a:lstStyle/>
                <a:p>
                  <a:endParaRPr lang="en-US"/>
                </a:p>
              </p:txBody>
            </p:sp>
          </p:grpSp>
          <p:pic>
            <p:nvPicPr>
              <p:cNvPr id="4346" name="Picture 1238"/>
              <p:cNvPicPr>
                <a:picLocks noChangeAspect="1" noChangeArrowheads="1"/>
              </p:cNvPicPr>
              <p:nvPr/>
            </p:nvPicPr>
            <p:blipFill>
              <a:blip r:embed="rId5" cstate="print"/>
              <a:srcRect/>
              <a:stretch>
                <a:fillRect/>
              </a:stretch>
            </p:blipFill>
            <p:spPr bwMode="auto">
              <a:xfrm>
                <a:off x="2453" y="1809"/>
                <a:ext cx="804" cy="635"/>
              </a:xfrm>
              <a:prstGeom prst="rect">
                <a:avLst/>
              </a:prstGeom>
              <a:noFill/>
              <a:ln w="9525">
                <a:noFill/>
                <a:miter lim="800000"/>
                <a:headEnd/>
                <a:tailEnd/>
              </a:ln>
            </p:spPr>
          </p:pic>
        </p:grpSp>
        <p:sp>
          <p:nvSpPr>
            <p:cNvPr id="4236" name="Freeform 1240"/>
            <p:cNvSpPr>
              <a:spLocks/>
            </p:cNvSpPr>
            <p:nvPr/>
          </p:nvSpPr>
          <p:spPr bwMode="auto">
            <a:xfrm>
              <a:off x="2582" y="1951"/>
              <a:ext cx="541" cy="598"/>
            </a:xfrm>
            <a:custGeom>
              <a:avLst/>
              <a:gdLst>
                <a:gd name="T0" fmla="*/ 0 w 541"/>
                <a:gd name="T1" fmla="*/ 542 h 598"/>
                <a:gd name="T2" fmla="*/ 0 w 541"/>
                <a:gd name="T3" fmla="*/ 85 h 598"/>
                <a:gd name="T4" fmla="*/ 213 w 541"/>
                <a:gd name="T5" fmla="*/ 0 h 598"/>
                <a:gd name="T6" fmla="*/ 378 w 541"/>
                <a:gd name="T7" fmla="*/ 50 h 598"/>
                <a:gd name="T8" fmla="*/ 378 w 541"/>
                <a:gd name="T9" fmla="*/ 323 h 598"/>
                <a:gd name="T10" fmla="*/ 541 w 541"/>
                <a:gd name="T11" fmla="*/ 328 h 598"/>
                <a:gd name="T12" fmla="*/ 541 w 541"/>
                <a:gd name="T13" fmla="*/ 557 h 598"/>
                <a:gd name="T14" fmla="*/ 211 w 541"/>
                <a:gd name="T15" fmla="*/ 598 h 598"/>
                <a:gd name="T16" fmla="*/ 0 w 541"/>
                <a:gd name="T17" fmla="*/ 542 h 5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1"/>
                <a:gd name="T28" fmla="*/ 0 h 598"/>
                <a:gd name="T29" fmla="*/ 541 w 541"/>
                <a:gd name="T30" fmla="*/ 598 h 5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1" h="598">
                  <a:moveTo>
                    <a:pt x="0" y="542"/>
                  </a:moveTo>
                  <a:lnTo>
                    <a:pt x="0" y="85"/>
                  </a:lnTo>
                  <a:lnTo>
                    <a:pt x="213" y="0"/>
                  </a:lnTo>
                  <a:lnTo>
                    <a:pt x="378" y="50"/>
                  </a:lnTo>
                  <a:lnTo>
                    <a:pt x="378" y="323"/>
                  </a:lnTo>
                  <a:lnTo>
                    <a:pt x="541" y="328"/>
                  </a:lnTo>
                  <a:lnTo>
                    <a:pt x="541" y="557"/>
                  </a:lnTo>
                  <a:lnTo>
                    <a:pt x="211" y="598"/>
                  </a:lnTo>
                  <a:lnTo>
                    <a:pt x="0" y="542"/>
                  </a:lnTo>
                  <a:close/>
                </a:path>
              </a:pathLst>
            </a:custGeom>
            <a:solidFill>
              <a:srgbClr val="68A5DD"/>
            </a:solidFill>
            <a:ln w="9525">
              <a:noFill/>
              <a:round/>
              <a:headEnd/>
              <a:tailEnd/>
            </a:ln>
          </p:spPr>
          <p:txBody>
            <a:bodyPr/>
            <a:lstStyle/>
            <a:p>
              <a:endParaRPr lang="en-US"/>
            </a:p>
          </p:txBody>
        </p:sp>
        <p:sp>
          <p:nvSpPr>
            <p:cNvPr id="4237" name="Freeform 1241"/>
            <p:cNvSpPr>
              <a:spLocks/>
            </p:cNvSpPr>
            <p:nvPr/>
          </p:nvSpPr>
          <p:spPr bwMode="auto">
            <a:xfrm>
              <a:off x="2794" y="1964"/>
              <a:ext cx="318" cy="571"/>
            </a:xfrm>
            <a:custGeom>
              <a:avLst/>
              <a:gdLst>
                <a:gd name="T0" fmla="*/ 0 w 318"/>
                <a:gd name="T1" fmla="*/ 0 h 571"/>
                <a:gd name="T2" fmla="*/ 0 w 318"/>
                <a:gd name="T3" fmla="*/ 571 h 571"/>
                <a:gd name="T4" fmla="*/ 318 w 318"/>
                <a:gd name="T5" fmla="*/ 532 h 571"/>
                <a:gd name="T6" fmla="*/ 318 w 318"/>
                <a:gd name="T7" fmla="*/ 325 h 571"/>
                <a:gd name="T8" fmla="*/ 155 w 318"/>
                <a:gd name="T9" fmla="*/ 322 h 571"/>
                <a:gd name="T10" fmla="*/ 155 w 318"/>
                <a:gd name="T11" fmla="*/ 46 h 571"/>
                <a:gd name="T12" fmla="*/ 0 w 318"/>
                <a:gd name="T13" fmla="*/ 0 h 571"/>
                <a:gd name="T14" fmla="*/ 0 60000 65536"/>
                <a:gd name="T15" fmla="*/ 0 60000 65536"/>
                <a:gd name="T16" fmla="*/ 0 60000 65536"/>
                <a:gd name="T17" fmla="*/ 0 60000 65536"/>
                <a:gd name="T18" fmla="*/ 0 60000 65536"/>
                <a:gd name="T19" fmla="*/ 0 60000 65536"/>
                <a:gd name="T20" fmla="*/ 0 60000 65536"/>
                <a:gd name="T21" fmla="*/ 0 w 318"/>
                <a:gd name="T22" fmla="*/ 0 h 571"/>
                <a:gd name="T23" fmla="*/ 318 w 318"/>
                <a:gd name="T24" fmla="*/ 571 h 5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571">
                  <a:moveTo>
                    <a:pt x="0" y="0"/>
                  </a:moveTo>
                  <a:lnTo>
                    <a:pt x="0" y="571"/>
                  </a:lnTo>
                  <a:lnTo>
                    <a:pt x="318" y="532"/>
                  </a:lnTo>
                  <a:lnTo>
                    <a:pt x="318" y="325"/>
                  </a:lnTo>
                  <a:lnTo>
                    <a:pt x="155" y="322"/>
                  </a:lnTo>
                  <a:lnTo>
                    <a:pt x="155" y="46"/>
                  </a:lnTo>
                  <a:lnTo>
                    <a:pt x="0" y="0"/>
                  </a:lnTo>
                  <a:close/>
                </a:path>
              </a:pathLst>
            </a:custGeom>
            <a:solidFill>
              <a:srgbClr val="526BA7"/>
            </a:solidFill>
            <a:ln w="9525">
              <a:noFill/>
              <a:round/>
              <a:headEnd/>
              <a:tailEnd/>
            </a:ln>
          </p:spPr>
          <p:txBody>
            <a:bodyPr/>
            <a:lstStyle/>
            <a:p>
              <a:endParaRPr lang="en-US"/>
            </a:p>
          </p:txBody>
        </p:sp>
        <p:sp>
          <p:nvSpPr>
            <p:cNvPr id="4238" name="Freeform 1242"/>
            <p:cNvSpPr>
              <a:spLocks/>
            </p:cNvSpPr>
            <p:nvPr/>
          </p:nvSpPr>
          <p:spPr bwMode="auto">
            <a:xfrm>
              <a:off x="2853" y="2432"/>
              <a:ext cx="48" cy="99"/>
            </a:xfrm>
            <a:custGeom>
              <a:avLst/>
              <a:gdLst>
                <a:gd name="T0" fmla="*/ 48 w 48"/>
                <a:gd name="T1" fmla="*/ 94 h 99"/>
                <a:gd name="T2" fmla="*/ 48 w 48"/>
                <a:gd name="T3" fmla="*/ 0 h 99"/>
                <a:gd name="T4" fmla="*/ 0 w 48"/>
                <a:gd name="T5" fmla="*/ 3 h 99"/>
                <a:gd name="T6" fmla="*/ 0 w 48"/>
                <a:gd name="T7" fmla="*/ 99 h 99"/>
                <a:gd name="T8" fmla="*/ 48 w 48"/>
                <a:gd name="T9" fmla="*/ 94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48" y="94"/>
                  </a:moveTo>
                  <a:lnTo>
                    <a:pt x="48" y="0"/>
                  </a:lnTo>
                  <a:lnTo>
                    <a:pt x="0" y="3"/>
                  </a:lnTo>
                  <a:lnTo>
                    <a:pt x="0" y="99"/>
                  </a:lnTo>
                  <a:lnTo>
                    <a:pt x="48" y="94"/>
                  </a:lnTo>
                  <a:close/>
                </a:path>
              </a:pathLst>
            </a:custGeom>
            <a:solidFill>
              <a:srgbClr val="68A5DD"/>
            </a:solidFill>
            <a:ln w="9525">
              <a:noFill/>
              <a:round/>
              <a:headEnd/>
              <a:tailEnd/>
            </a:ln>
          </p:spPr>
          <p:txBody>
            <a:bodyPr/>
            <a:lstStyle/>
            <a:p>
              <a:endParaRPr lang="en-US"/>
            </a:p>
          </p:txBody>
        </p:sp>
        <p:sp>
          <p:nvSpPr>
            <p:cNvPr id="4239" name="Freeform 1243"/>
            <p:cNvSpPr>
              <a:spLocks/>
            </p:cNvSpPr>
            <p:nvPr/>
          </p:nvSpPr>
          <p:spPr bwMode="auto">
            <a:xfrm>
              <a:off x="2813" y="1990"/>
              <a:ext cx="29" cy="63"/>
            </a:xfrm>
            <a:custGeom>
              <a:avLst/>
              <a:gdLst>
                <a:gd name="T0" fmla="*/ 29 w 29"/>
                <a:gd name="T1" fmla="*/ 63 h 63"/>
                <a:gd name="T2" fmla="*/ 29 w 29"/>
                <a:gd name="T3" fmla="*/ 7 h 63"/>
                <a:gd name="T4" fmla="*/ 0 w 29"/>
                <a:gd name="T5" fmla="*/ 0 h 63"/>
                <a:gd name="T6" fmla="*/ 0 w 29"/>
                <a:gd name="T7" fmla="*/ 57 h 63"/>
                <a:gd name="T8" fmla="*/ 29 w 29"/>
                <a:gd name="T9" fmla="*/ 63 h 63"/>
                <a:gd name="T10" fmla="*/ 0 60000 65536"/>
                <a:gd name="T11" fmla="*/ 0 60000 65536"/>
                <a:gd name="T12" fmla="*/ 0 60000 65536"/>
                <a:gd name="T13" fmla="*/ 0 60000 65536"/>
                <a:gd name="T14" fmla="*/ 0 60000 65536"/>
                <a:gd name="T15" fmla="*/ 0 w 29"/>
                <a:gd name="T16" fmla="*/ 0 h 63"/>
                <a:gd name="T17" fmla="*/ 29 w 29"/>
                <a:gd name="T18" fmla="*/ 63 h 63"/>
              </a:gdLst>
              <a:ahLst/>
              <a:cxnLst>
                <a:cxn ang="T10">
                  <a:pos x="T0" y="T1"/>
                </a:cxn>
                <a:cxn ang="T11">
                  <a:pos x="T2" y="T3"/>
                </a:cxn>
                <a:cxn ang="T12">
                  <a:pos x="T4" y="T5"/>
                </a:cxn>
                <a:cxn ang="T13">
                  <a:pos x="T6" y="T7"/>
                </a:cxn>
                <a:cxn ang="T14">
                  <a:pos x="T8" y="T9"/>
                </a:cxn>
              </a:cxnLst>
              <a:rect l="T15" t="T16" r="T17" b="T18"/>
              <a:pathLst>
                <a:path w="29" h="63">
                  <a:moveTo>
                    <a:pt x="29" y="63"/>
                  </a:moveTo>
                  <a:lnTo>
                    <a:pt x="29" y="7"/>
                  </a:lnTo>
                  <a:lnTo>
                    <a:pt x="0" y="0"/>
                  </a:lnTo>
                  <a:lnTo>
                    <a:pt x="0" y="57"/>
                  </a:lnTo>
                  <a:lnTo>
                    <a:pt x="29" y="63"/>
                  </a:lnTo>
                  <a:close/>
                </a:path>
              </a:pathLst>
            </a:custGeom>
            <a:solidFill>
              <a:srgbClr val="68A5DD"/>
            </a:solidFill>
            <a:ln w="9525">
              <a:noFill/>
              <a:round/>
              <a:headEnd/>
              <a:tailEnd/>
            </a:ln>
          </p:spPr>
          <p:txBody>
            <a:bodyPr/>
            <a:lstStyle/>
            <a:p>
              <a:endParaRPr lang="en-US"/>
            </a:p>
          </p:txBody>
        </p:sp>
        <p:sp>
          <p:nvSpPr>
            <p:cNvPr id="4240" name="Freeform 1244"/>
            <p:cNvSpPr>
              <a:spLocks/>
            </p:cNvSpPr>
            <p:nvPr/>
          </p:nvSpPr>
          <p:spPr bwMode="auto">
            <a:xfrm>
              <a:off x="2858" y="2002"/>
              <a:ext cx="29" cy="62"/>
            </a:xfrm>
            <a:custGeom>
              <a:avLst/>
              <a:gdLst>
                <a:gd name="T0" fmla="*/ 29 w 29"/>
                <a:gd name="T1" fmla="*/ 62 h 62"/>
                <a:gd name="T2" fmla="*/ 29 w 29"/>
                <a:gd name="T3" fmla="*/ 8 h 62"/>
                <a:gd name="T4" fmla="*/ 0 w 29"/>
                <a:gd name="T5" fmla="*/ 0 h 62"/>
                <a:gd name="T6" fmla="*/ 0 w 29"/>
                <a:gd name="T7" fmla="*/ 55 h 62"/>
                <a:gd name="T8" fmla="*/ 29 w 29"/>
                <a:gd name="T9" fmla="*/ 62 h 62"/>
                <a:gd name="T10" fmla="*/ 0 60000 65536"/>
                <a:gd name="T11" fmla="*/ 0 60000 65536"/>
                <a:gd name="T12" fmla="*/ 0 60000 65536"/>
                <a:gd name="T13" fmla="*/ 0 60000 65536"/>
                <a:gd name="T14" fmla="*/ 0 60000 65536"/>
                <a:gd name="T15" fmla="*/ 0 w 29"/>
                <a:gd name="T16" fmla="*/ 0 h 62"/>
                <a:gd name="T17" fmla="*/ 29 w 29"/>
                <a:gd name="T18" fmla="*/ 62 h 62"/>
              </a:gdLst>
              <a:ahLst/>
              <a:cxnLst>
                <a:cxn ang="T10">
                  <a:pos x="T0" y="T1"/>
                </a:cxn>
                <a:cxn ang="T11">
                  <a:pos x="T2" y="T3"/>
                </a:cxn>
                <a:cxn ang="T12">
                  <a:pos x="T4" y="T5"/>
                </a:cxn>
                <a:cxn ang="T13">
                  <a:pos x="T6" y="T7"/>
                </a:cxn>
                <a:cxn ang="T14">
                  <a:pos x="T8" y="T9"/>
                </a:cxn>
              </a:cxnLst>
              <a:rect l="T15" t="T16" r="T17" b="T18"/>
              <a:pathLst>
                <a:path w="29" h="62">
                  <a:moveTo>
                    <a:pt x="29" y="62"/>
                  </a:moveTo>
                  <a:lnTo>
                    <a:pt x="29" y="8"/>
                  </a:lnTo>
                  <a:lnTo>
                    <a:pt x="0" y="0"/>
                  </a:lnTo>
                  <a:lnTo>
                    <a:pt x="0" y="55"/>
                  </a:lnTo>
                  <a:lnTo>
                    <a:pt x="29" y="62"/>
                  </a:lnTo>
                  <a:close/>
                </a:path>
              </a:pathLst>
            </a:custGeom>
            <a:solidFill>
              <a:srgbClr val="68A5DD"/>
            </a:solidFill>
            <a:ln w="9525">
              <a:noFill/>
              <a:round/>
              <a:headEnd/>
              <a:tailEnd/>
            </a:ln>
          </p:spPr>
          <p:txBody>
            <a:bodyPr/>
            <a:lstStyle/>
            <a:p>
              <a:endParaRPr lang="en-US"/>
            </a:p>
          </p:txBody>
        </p:sp>
        <p:sp>
          <p:nvSpPr>
            <p:cNvPr id="4241" name="Freeform 1245"/>
            <p:cNvSpPr>
              <a:spLocks/>
            </p:cNvSpPr>
            <p:nvPr/>
          </p:nvSpPr>
          <p:spPr bwMode="auto">
            <a:xfrm>
              <a:off x="2903" y="2014"/>
              <a:ext cx="29" cy="60"/>
            </a:xfrm>
            <a:custGeom>
              <a:avLst/>
              <a:gdLst>
                <a:gd name="T0" fmla="*/ 29 w 29"/>
                <a:gd name="T1" fmla="*/ 60 h 60"/>
                <a:gd name="T2" fmla="*/ 29 w 29"/>
                <a:gd name="T3" fmla="*/ 8 h 60"/>
                <a:gd name="T4" fmla="*/ 0 w 29"/>
                <a:gd name="T5" fmla="*/ 0 h 60"/>
                <a:gd name="T6" fmla="*/ 0 w 29"/>
                <a:gd name="T7" fmla="*/ 53 h 60"/>
                <a:gd name="T8" fmla="*/ 29 w 29"/>
                <a:gd name="T9" fmla="*/ 60 h 60"/>
                <a:gd name="T10" fmla="*/ 0 60000 65536"/>
                <a:gd name="T11" fmla="*/ 0 60000 65536"/>
                <a:gd name="T12" fmla="*/ 0 60000 65536"/>
                <a:gd name="T13" fmla="*/ 0 60000 65536"/>
                <a:gd name="T14" fmla="*/ 0 60000 65536"/>
                <a:gd name="T15" fmla="*/ 0 w 29"/>
                <a:gd name="T16" fmla="*/ 0 h 60"/>
                <a:gd name="T17" fmla="*/ 29 w 29"/>
                <a:gd name="T18" fmla="*/ 60 h 60"/>
              </a:gdLst>
              <a:ahLst/>
              <a:cxnLst>
                <a:cxn ang="T10">
                  <a:pos x="T0" y="T1"/>
                </a:cxn>
                <a:cxn ang="T11">
                  <a:pos x="T2" y="T3"/>
                </a:cxn>
                <a:cxn ang="T12">
                  <a:pos x="T4" y="T5"/>
                </a:cxn>
                <a:cxn ang="T13">
                  <a:pos x="T6" y="T7"/>
                </a:cxn>
                <a:cxn ang="T14">
                  <a:pos x="T8" y="T9"/>
                </a:cxn>
              </a:cxnLst>
              <a:rect l="T15" t="T16" r="T17" b="T18"/>
              <a:pathLst>
                <a:path w="29" h="60">
                  <a:moveTo>
                    <a:pt x="29" y="60"/>
                  </a:moveTo>
                  <a:lnTo>
                    <a:pt x="29" y="8"/>
                  </a:lnTo>
                  <a:lnTo>
                    <a:pt x="0" y="0"/>
                  </a:lnTo>
                  <a:lnTo>
                    <a:pt x="0" y="53"/>
                  </a:lnTo>
                  <a:lnTo>
                    <a:pt x="29" y="60"/>
                  </a:lnTo>
                  <a:close/>
                </a:path>
              </a:pathLst>
            </a:custGeom>
            <a:solidFill>
              <a:srgbClr val="68A5DD"/>
            </a:solidFill>
            <a:ln w="9525">
              <a:noFill/>
              <a:round/>
              <a:headEnd/>
              <a:tailEnd/>
            </a:ln>
          </p:spPr>
          <p:txBody>
            <a:bodyPr/>
            <a:lstStyle/>
            <a:p>
              <a:endParaRPr lang="en-US"/>
            </a:p>
          </p:txBody>
        </p:sp>
        <p:sp>
          <p:nvSpPr>
            <p:cNvPr id="4242" name="Freeform 1246"/>
            <p:cNvSpPr>
              <a:spLocks/>
            </p:cNvSpPr>
            <p:nvPr/>
          </p:nvSpPr>
          <p:spPr bwMode="auto">
            <a:xfrm>
              <a:off x="2813" y="2064"/>
              <a:ext cx="29" cy="62"/>
            </a:xfrm>
            <a:custGeom>
              <a:avLst/>
              <a:gdLst>
                <a:gd name="T0" fmla="*/ 29 w 29"/>
                <a:gd name="T1" fmla="*/ 62 h 62"/>
                <a:gd name="T2" fmla="*/ 29 w 29"/>
                <a:gd name="T3" fmla="*/ 6 h 62"/>
                <a:gd name="T4" fmla="*/ 0 w 29"/>
                <a:gd name="T5" fmla="*/ 0 h 62"/>
                <a:gd name="T6" fmla="*/ 0 w 29"/>
                <a:gd name="T7" fmla="*/ 56 h 62"/>
                <a:gd name="T8" fmla="*/ 29 w 29"/>
                <a:gd name="T9" fmla="*/ 62 h 62"/>
                <a:gd name="T10" fmla="*/ 0 60000 65536"/>
                <a:gd name="T11" fmla="*/ 0 60000 65536"/>
                <a:gd name="T12" fmla="*/ 0 60000 65536"/>
                <a:gd name="T13" fmla="*/ 0 60000 65536"/>
                <a:gd name="T14" fmla="*/ 0 60000 65536"/>
                <a:gd name="T15" fmla="*/ 0 w 29"/>
                <a:gd name="T16" fmla="*/ 0 h 62"/>
                <a:gd name="T17" fmla="*/ 29 w 29"/>
                <a:gd name="T18" fmla="*/ 62 h 62"/>
              </a:gdLst>
              <a:ahLst/>
              <a:cxnLst>
                <a:cxn ang="T10">
                  <a:pos x="T0" y="T1"/>
                </a:cxn>
                <a:cxn ang="T11">
                  <a:pos x="T2" y="T3"/>
                </a:cxn>
                <a:cxn ang="T12">
                  <a:pos x="T4" y="T5"/>
                </a:cxn>
                <a:cxn ang="T13">
                  <a:pos x="T6" y="T7"/>
                </a:cxn>
                <a:cxn ang="T14">
                  <a:pos x="T8" y="T9"/>
                </a:cxn>
              </a:cxnLst>
              <a:rect l="T15" t="T16" r="T17" b="T18"/>
              <a:pathLst>
                <a:path w="29" h="62">
                  <a:moveTo>
                    <a:pt x="29" y="62"/>
                  </a:moveTo>
                  <a:lnTo>
                    <a:pt x="29" y="6"/>
                  </a:lnTo>
                  <a:lnTo>
                    <a:pt x="0" y="0"/>
                  </a:lnTo>
                  <a:lnTo>
                    <a:pt x="0" y="56"/>
                  </a:lnTo>
                  <a:lnTo>
                    <a:pt x="29" y="62"/>
                  </a:lnTo>
                  <a:close/>
                </a:path>
              </a:pathLst>
            </a:custGeom>
            <a:solidFill>
              <a:srgbClr val="68A5DD"/>
            </a:solidFill>
            <a:ln w="9525">
              <a:noFill/>
              <a:round/>
              <a:headEnd/>
              <a:tailEnd/>
            </a:ln>
          </p:spPr>
          <p:txBody>
            <a:bodyPr/>
            <a:lstStyle/>
            <a:p>
              <a:endParaRPr lang="en-US"/>
            </a:p>
          </p:txBody>
        </p:sp>
        <p:sp>
          <p:nvSpPr>
            <p:cNvPr id="4243" name="Freeform 1247"/>
            <p:cNvSpPr>
              <a:spLocks/>
            </p:cNvSpPr>
            <p:nvPr/>
          </p:nvSpPr>
          <p:spPr bwMode="auto">
            <a:xfrm>
              <a:off x="2858" y="2074"/>
              <a:ext cx="29" cy="59"/>
            </a:xfrm>
            <a:custGeom>
              <a:avLst/>
              <a:gdLst>
                <a:gd name="T0" fmla="*/ 29 w 29"/>
                <a:gd name="T1" fmla="*/ 59 h 59"/>
                <a:gd name="T2" fmla="*/ 29 w 29"/>
                <a:gd name="T3" fmla="*/ 6 h 59"/>
                <a:gd name="T4" fmla="*/ 0 w 29"/>
                <a:gd name="T5" fmla="*/ 0 h 59"/>
                <a:gd name="T6" fmla="*/ 0 w 29"/>
                <a:gd name="T7" fmla="*/ 54 h 59"/>
                <a:gd name="T8" fmla="*/ 29 w 29"/>
                <a:gd name="T9" fmla="*/ 59 h 59"/>
                <a:gd name="T10" fmla="*/ 0 60000 65536"/>
                <a:gd name="T11" fmla="*/ 0 60000 65536"/>
                <a:gd name="T12" fmla="*/ 0 60000 65536"/>
                <a:gd name="T13" fmla="*/ 0 60000 65536"/>
                <a:gd name="T14" fmla="*/ 0 60000 65536"/>
                <a:gd name="T15" fmla="*/ 0 w 29"/>
                <a:gd name="T16" fmla="*/ 0 h 59"/>
                <a:gd name="T17" fmla="*/ 29 w 29"/>
                <a:gd name="T18" fmla="*/ 59 h 59"/>
              </a:gdLst>
              <a:ahLst/>
              <a:cxnLst>
                <a:cxn ang="T10">
                  <a:pos x="T0" y="T1"/>
                </a:cxn>
                <a:cxn ang="T11">
                  <a:pos x="T2" y="T3"/>
                </a:cxn>
                <a:cxn ang="T12">
                  <a:pos x="T4" y="T5"/>
                </a:cxn>
                <a:cxn ang="T13">
                  <a:pos x="T6" y="T7"/>
                </a:cxn>
                <a:cxn ang="T14">
                  <a:pos x="T8" y="T9"/>
                </a:cxn>
              </a:cxnLst>
              <a:rect l="T15" t="T16" r="T17" b="T18"/>
              <a:pathLst>
                <a:path w="29" h="59">
                  <a:moveTo>
                    <a:pt x="29" y="59"/>
                  </a:moveTo>
                  <a:lnTo>
                    <a:pt x="29" y="6"/>
                  </a:lnTo>
                  <a:lnTo>
                    <a:pt x="0" y="0"/>
                  </a:lnTo>
                  <a:lnTo>
                    <a:pt x="0" y="54"/>
                  </a:lnTo>
                  <a:lnTo>
                    <a:pt x="29" y="59"/>
                  </a:lnTo>
                  <a:close/>
                </a:path>
              </a:pathLst>
            </a:custGeom>
            <a:solidFill>
              <a:srgbClr val="68A5DD"/>
            </a:solidFill>
            <a:ln w="9525">
              <a:noFill/>
              <a:round/>
              <a:headEnd/>
              <a:tailEnd/>
            </a:ln>
          </p:spPr>
          <p:txBody>
            <a:bodyPr/>
            <a:lstStyle/>
            <a:p>
              <a:endParaRPr lang="en-US"/>
            </a:p>
          </p:txBody>
        </p:sp>
        <p:sp>
          <p:nvSpPr>
            <p:cNvPr id="4244" name="Freeform 1248"/>
            <p:cNvSpPr>
              <a:spLocks/>
            </p:cNvSpPr>
            <p:nvPr/>
          </p:nvSpPr>
          <p:spPr bwMode="auto">
            <a:xfrm>
              <a:off x="2903" y="2083"/>
              <a:ext cx="29" cy="59"/>
            </a:xfrm>
            <a:custGeom>
              <a:avLst/>
              <a:gdLst>
                <a:gd name="T0" fmla="*/ 29 w 29"/>
                <a:gd name="T1" fmla="*/ 59 h 59"/>
                <a:gd name="T2" fmla="*/ 29 w 29"/>
                <a:gd name="T3" fmla="*/ 7 h 59"/>
                <a:gd name="T4" fmla="*/ 0 w 29"/>
                <a:gd name="T5" fmla="*/ 0 h 59"/>
                <a:gd name="T6" fmla="*/ 0 w 29"/>
                <a:gd name="T7" fmla="*/ 54 h 59"/>
                <a:gd name="T8" fmla="*/ 29 w 29"/>
                <a:gd name="T9" fmla="*/ 59 h 59"/>
                <a:gd name="T10" fmla="*/ 0 60000 65536"/>
                <a:gd name="T11" fmla="*/ 0 60000 65536"/>
                <a:gd name="T12" fmla="*/ 0 60000 65536"/>
                <a:gd name="T13" fmla="*/ 0 60000 65536"/>
                <a:gd name="T14" fmla="*/ 0 60000 65536"/>
                <a:gd name="T15" fmla="*/ 0 w 29"/>
                <a:gd name="T16" fmla="*/ 0 h 59"/>
                <a:gd name="T17" fmla="*/ 29 w 29"/>
                <a:gd name="T18" fmla="*/ 59 h 59"/>
              </a:gdLst>
              <a:ahLst/>
              <a:cxnLst>
                <a:cxn ang="T10">
                  <a:pos x="T0" y="T1"/>
                </a:cxn>
                <a:cxn ang="T11">
                  <a:pos x="T2" y="T3"/>
                </a:cxn>
                <a:cxn ang="T12">
                  <a:pos x="T4" y="T5"/>
                </a:cxn>
                <a:cxn ang="T13">
                  <a:pos x="T6" y="T7"/>
                </a:cxn>
                <a:cxn ang="T14">
                  <a:pos x="T8" y="T9"/>
                </a:cxn>
              </a:cxnLst>
              <a:rect l="T15" t="T16" r="T17" b="T18"/>
              <a:pathLst>
                <a:path w="29" h="59">
                  <a:moveTo>
                    <a:pt x="29" y="59"/>
                  </a:moveTo>
                  <a:lnTo>
                    <a:pt x="29" y="7"/>
                  </a:lnTo>
                  <a:lnTo>
                    <a:pt x="0" y="0"/>
                  </a:lnTo>
                  <a:lnTo>
                    <a:pt x="0" y="54"/>
                  </a:lnTo>
                  <a:lnTo>
                    <a:pt x="29" y="59"/>
                  </a:lnTo>
                  <a:close/>
                </a:path>
              </a:pathLst>
            </a:custGeom>
            <a:solidFill>
              <a:srgbClr val="68A5DD"/>
            </a:solidFill>
            <a:ln w="9525">
              <a:noFill/>
              <a:round/>
              <a:headEnd/>
              <a:tailEnd/>
            </a:ln>
          </p:spPr>
          <p:txBody>
            <a:bodyPr/>
            <a:lstStyle/>
            <a:p>
              <a:endParaRPr lang="en-US"/>
            </a:p>
          </p:txBody>
        </p:sp>
        <p:sp>
          <p:nvSpPr>
            <p:cNvPr id="4245" name="Freeform 1249"/>
            <p:cNvSpPr>
              <a:spLocks/>
            </p:cNvSpPr>
            <p:nvPr/>
          </p:nvSpPr>
          <p:spPr bwMode="auto">
            <a:xfrm>
              <a:off x="2813" y="2137"/>
              <a:ext cx="29" cy="61"/>
            </a:xfrm>
            <a:custGeom>
              <a:avLst/>
              <a:gdLst>
                <a:gd name="T0" fmla="*/ 29 w 29"/>
                <a:gd name="T1" fmla="*/ 61 h 61"/>
                <a:gd name="T2" fmla="*/ 29 w 29"/>
                <a:gd name="T3" fmla="*/ 5 h 61"/>
                <a:gd name="T4" fmla="*/ 0 w 29"/>
                <a:gd name="T5" fmla="*/ 0 h 61"/>
                <a:gd name="T6" fmla="*/ 0 w 29"/>
                <a:gd name="T7" fmla="*/ 57 h 61"/>
                <a:gd name="T8" fmla="*/ 29 w 29"/>
                <a:gd name="T9" fmla="*/ 61 h 61"/>
                <a:gd name="T10" fmla="*/ 0 60000 65536"/>
                <a:gd name="T11" fmla="*/ 0 60000 65536"/>
                <a:gd name="T12" fmla="*/ 0 60000 65536"/>
                <a:gd name="T13" fmla="*/ 0 60000 65536"/>
                <a:gd name="T14" fmla="*/ 0 60000 65536"/>
                <a:gd name="T15" fmla="*/ 0 w 29"/>
                <a:gd name="T16" fmla="*/ 0 h 61"/>
                <a:gd name="T17" fmla="*/ 29 w 29"/>
                <a:gd name="T18" fmla="*/ 61 h 61"/>
              </a:gdLst>
              <a:ahLst/>
              <a:cxnLst>
                <a:cxn ang="T10">
                  <a:pos x="T0" y="T1"/>
                </a:cxn>
                <a:cxn ang="T11">
                  <a:pos x="T2" y="T3"/>
                </a:cxn>
                <a:cxn ang="T12">
                  <a:pos x="T4" y="T5"/>
                </a:cxn>
                <a:cxn ang="T13">
                  <a:pos x="T6" y="T7"/>
                </a:cxn>
                <a:cxn ang="T14">
                  <a:pos x="T8" y="T9"/>
                </a:cxn>
              </a:cxnLst>
              <a:rect l="T15" t="T16" r="T17" b="T18"/>
              <a:pathLst>
                <a:path w="29" h="61">
                  <a:moveTo>
                    <a:pt x="29" y="61"/>
                  </a:moveTo>
                  <a:lnTo>
                    <a:pt x="29" y="5"/>
                  </a:lnTo>
                  <a:lnTo>
                    <a:pt x="0" y="0"/>
                  </a:lnTo>
                  <a:lnTo>
                    <a:pt x="0" y="57"/>
                  </a:lnTo>
                  <a:lnTo>
                    <a:pt x="29" y="61"/>
                  </a:lnTo>
                  <a:close/>
                </a:path>
              </a:pathLst>
            </a:custGeom>
            <a:solidFill>
              <a:srgbClr val="68A5DD"/>
            </a:solidFill>
            <a:ln w="9525">
              <a:noFill/>
              <a:round/>
              <a:headEnd/>
              <a:tailEnd/>
            </a:ln>
          </p:spPr>
          <p:txBody>
            <a:bodyPr/>
            <a:lstStyle/>
            <a:p>
              <a:endParaRPr lang="en-US"/>
            </a:p>
          </p:txBody>
        </p:sp>
        <p:sp>
          <p:nvSpPr>
            <p:cNvPr id="4246" name="Freeform 1250"/>
            <p:cNvSpPr>
              <a:spLocks/>
            </p:cNvSpPr>
            <p:nvPr/>
          </p:nvSpPr>
          <p:spPr bwMode="auto">
            <a:xfrm>
              <a:off x="2858" y="2146"/>
              <a:ext cx="29" cy="57"/>
            </a:xfrm>
            <a:custGeom>
              <a:avLst/>
              <a:gdLst>
                <a:gd name="T0" fmla="*/ 29 w 29"/>
                <a:gd name="T1" fmla="*/ 57 h 57"/>
                <a:gd name="T2" fmla="*/ 29 w 29"/>
                <a:gd name="T3" fmla="*/ 4 h 57"/>
                <a:gd name="T4" fmla="*/ 0 w 29"/>
                <a:gd name="T5" fmla="*/ 0 h 57"/>
                <a:gd name="T6" fmla="*/ 0 w 29"/>
                <a:gd name="T7" fmla="*/ 54 h 57"/>
                <a:gd name="T8" fmla="*/ 29 w 29"/>
                <a:gd name="T9" fmla="*/ 57 h 57"/>
                <a:gd name="T10" fmla="*/ 0 60000 65536"/>
                <a:gd name="T11" fmla="*/ 0 60000 65536"/>
                <a:gd name="T12" fmla="*/ 0 60000 65536"/>
                <a:gd name="T13" fmla="*/ 0 60000 65536"/>
                <a:gd name="T14" fmla="*/ 0 60000 65536"/>
                <a:gd name="T15" fmla="*/ 0 w 29"/>
                <a:gd name="T16" fmla="*/ 0 h 57"/>
                <a:gd name="T17" fmla="*/ 29 w 29"/>
                <a:gd name="T18" fmla="*/ 57 h 57"/>
              </a:gdLst>
              <a:ahLst/>
              <a:cxnLst>
                <a:cxn ang="T10">
                  <a:pos x="T0" y="T1"/>
                </a:cxn>
                <a:cxn ang="T11">
                  <a:pos x="T2" y="T3"/>
                </a:cxn>
                <a:cxn ang="T12">
                  <a:pos x="T4" y="T5"/>
                </a:cxn>
                <a:cxn ang="T13">
                  <a:pos x="T6" y="T7"/>
                </a:cxn>
                <a:cxn ang="T14">
                  <a:pos x="T8" y="T9"/>
                </a:cxn>
              </a:cxnLst>
              <a:rect l="T15" t="T16" r="T17" b="T18"/>
              <a:pathLst>
                <a:path w="29" h="57">
                  <a:moveTo>
                    <a:pt x="29" y="57"/>
                  </a:moveTo>
                  <a:lnTo>
                    <a:pt x="29" y="4"/>
                  </a:lnTo>
                  <a:lnTo>
                    <a:pt x="0" y="0"/>
                  </a:lnTo>
                  <a:lnTo>
                    <a:pt x="0" y="54"/>
                  </a:lnTo>
                  <a:lnTo>
                    <a:pt x="29" y="57"/>
                  </a:lnTo>
                  <a:close/>
                </a:path>
              </a:pathLst>
            </a:custGeom>
            <a:solidFill>
              <a:srgbClr val="68A5DD"/>
            </a:solidFill>
            <a:ln w="9525">
              <a:noFill/>
              <a:round/>
              <a:headEnd/>
              <a:tailEnd/>
            </a:ln>
          </p:spPr>
          <p:txBody>
            <a:bodyPr/>
            <a:lstStyle/>
            <a:p>
              <a:endParaRPr lang="en-US"/>
            </a:p>
          </p:txBody>
        </p:sp>
        <p:sp>
          <p:nvSpPr>
            <p:cNvPr id="4247" name="Freeform 1251"/>
            <p:cNvSpPr>
              <a:spLocks/>
            </p:cNvSpPr>
            <p:nvPr/>
          </p:nvSpPr>
          <p:spPr bwMode="auto">
            <a:xfrm>
              <a:off x="2903" y="2152"/>
              <a:ext cx="29" cy="57"/>
            </a:xfrm>
            <a:custGeom>
              <a:avLst/>
              <a:gdLst>
                <a:gd name="T0" fmla="*/ 29 w 29"/>
                <a:gd name="T1" fmla="*/ 57 h 57"/>
                <a:gd name="T2" fmla="*/ 29 w 29"/>
                <a:gd name="T3" fmla="*/ 6 h 57"/>
                <a:gd name="T4" fmla="*/ 0 w 29"/>
                <a:gd name="T5" fmla="*/ 0 h 57"/>
                <a:gd name="T6" fmla="*/ 0 w 29"/>
                <a:gd name="T7" fmla="*/ 53 h 57"/>
                <a:gd name="T8" fmla="*/ 29 w 29"/>
                <a:gd name="T9" fmla="*/ 57 h 57"/>
                <a:gd name="T10" fmla="*/ 0 60000 65536"/>
                <a:gd name="T11" fmla="*/ 0 60000 65536"/>
                <a:gd name="T12" fmla="*/ 0 60000 65536"/>
                <a:gd name="T13" fmla="*/ 0 60000 65536"/>
                <a:gd name="T14" fmla="*/ 0 60000 65536"/>
                <a:gd name="T15" fmla="*/ 0 w 29"/>
                <a:gd name="T16" fmla="*/ 0 h 57"/>
                <a:gd name="T17" fmla="*/ 29 w 29"/>
                <a:gd name="T18" fmla="*/ 57 h 57"/>
              </a:gdLst>
              <a:ahLst/>
              <a:cxnLst>
                <a:cxn ang="T10">
                  <a:pos x="T0" y="T1"/>
                </a:cxn>
                <a:cxn ang="T11">
                  <a:pos x="T2" y="T3"/>
                </a:cxn>
                <a:cxn ang="T12">
                  <a:pos x="T4" y="T5"/>
                </a:cxn>
                <a:cxn ang="T13">
                  <a:pos x="T6" y="T7"/>
                </a:cxn>
                <a:cxn ang="T14">
                  <a:pos x="T8" y="T9"/>
                </a:cxn>
              </a:cxnLst>
              <a:rect l="T15" t="T16" r="T17" b="T18"/>
              <a:pathLst>
                <a:path w="29" h="57">
                  <a:moveTo>
                    <a:pt x="29" y="57"/>
                  </a:moveTo>
                  <a:lnTo>
                    <a:pt x="29" y="6"/>
                  </a:lnTo>
                  <a:lnTo>
                    <a:pt x="0" y="0"/>
                  </a:lnTo>
                  <a:lnTo>
                    <a:pt x="0" y="53"/>
                  </a:lnTo>
                  <a:lnTo>
                    <a:pt x="29" y="57"/>
                  </a:lnTo>
                  <a:close/>
                </a:path>
              </a:pathLst>
            </a:custGeom>
            <a:solidFill>
              <a:srgbClr val="68A5DD"/>
            </a:solidFill>
            <a:ln w="9525">
              <a:noFill/>
              <a:round/>
              <a:headEnd/>
              <a:tailEnd/>
            </a:ln>
          </p:spPr>
          <p:txBody>
            <a:bodyPr/>
            <a:lstStyle/>
            <a:p>
              <a:endParaRPr lang="en-US"/>
            </a:p>
          </p:txBody>
        </p:sp>
        <p:sp>
          <p:nvSpPr>
            <p:cNvPr id="4248" name="Freeform 1252"/>
            <p:cNvSpPr>
              <a:spLocks/>
            </p:cNvSpPr>
            <p:nvPr/>
          </p:nvSpPr>
          <p:spPr bwMode="auto">
            <a:xfrm>
              <a:off x="2813" y="2211"/>
              <a:ext cx="29" cy="59"/>
            </a:xfrm>
            <a:custGeom>
              <a:avLst/>
              <a:gdLst>
                <a:gd name="T0" fmla="*/ 29 w 29"/>
                <a:gd name="T1" fmla="*/ 59 h 59"/>
                <a:gd name="T2" fmla="*/ 29 w 29"/>
                <a:gd name="T3" fmla="*/ 3 h 59"/>
                <a:gd name="T4" fmla="*/ 0 w 29"/>
                <a:gd name="T5" fmla="*/ 0 h 59"/>
                <a:gd name="T6" fmla="*/ 0 w 29"/>
                <a:gd name="T7" fmla="*/ 56 h 59"/>
                <a:gd name="T8" fmla="*/ 29 w 29"/>
                <a:gd name="T9" fmla="*/ 59 h 59"/>
                <a:gd name="T10" fmla="*/ 0 60000 65536"/>
                <a:gd name="T11" fmla="*/ 0 60000 65536"/>
                <a:gd name="T12" fmla="*/ 0 60000 65536"/>
                <a:gd name="T13" fmla="*/ 0 60000 65536"/>
                <a:gd name="T14" fmla="*/ 0 60000 65536"/>
                <a:gd name="T15" fmla="*/ 0 w 29"/>
                <a:gd name="T16" fmla="*/ 0 h 59"/>
                <a:gd name="T17" fmla="*/ 29 w 29"/>
                <a:gd name="T18" fmla="*/ 59 h 59"/>
              </a:gdLst>
              <a:ahLst/>
              <a:cxnLst>
                <a:cxn ang="T10">
                  <a:pos x="T0" y="T1"/>
                </a:cxn>
                <a:cxn ang="T11">
                  <a:pos x="T2" y="T3"/>
                </a:cxn>
                <a:cxn ang="T12">
                  <a:pos x="T4" y="T5"/>
                </a:cxn>
                <a:cxn ang="T13">
                  <a:pos x="T6" y="T7"/>
                </a:cxn>
                <a:cxn ang="T14">
                  <a:pos x="T8" y="T9"/>
                </a:cxn>
              </a:cxnLst>
              <a:rect l="T15" t="T16" r="T17" b="T18"/>
              <a:pathLst>
                <a:path w="29" h="59">
                  <a:moveTo>
                    <a:pt x="29" y="59"/>
                  </a:moveTo>
                  <a:lnTo>
                    <a:pt x="29" y="3"/>
                  </a:lnTo>
                  <a:lnTo>
                    <a:pt x="0" y="0"/>
                  </a:lnTo>
                  <a:lnTo>
                    <a:pt x="0" y="56"/>
                  </a:lnTo>
                  <a:lnTo>
                    <a:pt x="29" y="59"/>
                  </a:lnTo>
                  <a:close/>
                </a:path>
              </a:pathLst>
            </a:custGeom>
            <a:solidFill>
              <a:srgbClr val="68A5DD"/>
            </a:solidFill>
            <a:ln w="9525">
              <a:noFill/>
              <a:round/>
              <a:headEnd/>
              <a:tailEnd/>
            </a:ln>
          </p:spPr>
          <p:txBody>
            <a:bodyPr/>
            <a:lstStyle/>
            <a:p>
              <a:endParaRPr lang="en-US"/>
            </a:p>
          </p:txBody>
        </p:sp>
        <p:sp>
          <p:nvSpPr>
            <p:cNvPr id="4249" name="Freeform 1253"/>
            <p:cNvSpPr>
              <a:spLocks/>
            </p:cNvSpPr>
            <p:nvPr/>
          </p:nvSpPr>
          <p:spPr bwMode="auto">
            <a:xfrm>
              <a:off x="2858" y="2217"/>
              <a:ext cx="29" cy="56"/>
            </a:xfrm>
            <a:custGeom>
              <a:avLst/>
              <a:gdLst>
                <a:gd name="T0" fmla="*/ 29 w 29"/>
                <a:gd name="T1" fmla="*/ 56 h 56"/>
                <a:gd name="T2" fmla="*/ 29 w 29"/>
                <a:gd name="T3" fmla="*/ 3 h 56"/>
                <a:gd name="T4" fmla="*/ 0 w 29"/>
                <a:gd name="T5" fmla="*/ 0 h 56"/>
                <a:gd name="T6" fmla="*/ 0 w 29"/>
                <a:gd name="T7" fmla="*/ 54 h 56"/>
                <a:gd name="T8" fmla="*/ 29 w 29"/>
                <a:gd name="T9" fmla="*/ 56 h 56"/>
                <a:gd name="T10" fmla="*/ 0 60000 65536"/>
                <a:gd name="T11" fmla="*/ 0 60000 65536"/>
                <a:gd name="T12" fmla="*/ 0 60000 65536"/>
                <a:gd name="T13" fmla="*/ 0 60000 65536"/>
                <a:gd name="T14" fmla="*/ 0 60000 65536"/>
                <a:gd name="T15" fmla="*/ 0 w 29"/>
                <a:gd name="T16" fmla="*/ 0 h 56"/>
                <a:gd name="T17" fmla="*/ 29 w 29"/>
                <a:gd name="T18" fmla="*/ 56 h 56"/>
              </a:gdLst>
              <a:ahLst/>
              <a:cxnLst>
                <a:cxn ang="T10">
                  <a:pos x="T0" y="T1"/>
                </a:cxn>
                <a:cxn ang="T11">
                  <a:pos x="T2" y="T3"/>
                </a:cxn>
                <a:cxn ang="T12">
                  <a:pos x="T4" y="T5"/>
                </a:cxn>
                <a:cxn ang="T13">
                  <a:pos x="T6" y="T7"/>
                </a:cxn>
                <a:cxn ang="T14">
                  <a:pos x="T8" y="T9"/>
                </a:cxn>
              </a:cxnLst>
              <a:rect l="T15" t="T16" r="T17" b="T18"/>
              <a:pathLst>
                <a:path w="29" h="56">
                  <a:moveTo>
                    <a:pt x="29" y="56"/>
                  </a:moveTo>
                  <a:lnTo>
                    <a:pt x="29" y="3"/>
                  </a:lnTo>
                  <a:lnTo>
                    <a:pt x="0" y="0"/>
                  </a:lnTo>
                  <a:lnTo>
                    <a:pt x="0" y="54"/>
                  </a:lnTo>
                  <a:lnTo>
                    <a:pt x="29" y="56"/>
                  </a:lnTo>
                  <a:close/>
                </a:path>
              </a:pathLst>
            </a:custGeom>
            <a:solidFill>
              <a:srgbClr val="68A5DD"/>
            </a:solidFill>
            <a:ln w="9525">
              <a:noFill/>
              <a:round/>
              <a:headEnd/>
              <a:tailEnd/>
            </a:ln>
          </p:spPr>
          <p:txBody>
            <a:bodyPr/>
            <a:lstStyle/>
            <a:p>
              <a:endParaRPr lang="en-US"/>
            </a:p>
          </p:txBody>
        </p:sp>
        <p:sp>
          <p:nvSpPr>
            <p:cNvPr id="4250" name="Freeform 1254"/>
            <p:cNvSpPr>
              <a:spLocks/>
            </p:cNvSpPr>
            <p:nvPr/>
          </p:nvSpPr>
          <p:spPr bwMode="auto">
            <a:xfrm>
              <a:off x="2903" y="2221"/>
              <a:ext cx="29" cy="55"/>
            </a:xfrm>
            <a:custGeom>
              <a:avLst/>
              <a:gdLst>
                <a:gd name="T0" fmla="*/ 29 w 29"/>
                <a:gd name="T1" fmla="*/ 55 h 55"/>
                <a:gd name="T2" fmla="*/ 29 w 29"/>
                <a:gd name="T3" fmla="*/ 4 h 55"/>
                <a:gd name="T4" fmla="*/ 0 w 29"/>
                <a:gd name="T5" fmla="*/ 0 h 55"/>
                <a:gd name="T6" fmla="*/ 0 w 29"/>
                <a:gd name="T7" fmla="*/ 53 h 55"/>
                <a:gd name="T8" fmla="*/ 29 w 29"/>
                <a:gd name="T9" fmla="*/ 55 h 55"/>
                <a:gd name="T10" fmla="*/ 0 60000 65536"/>
                <a:gd name="T11" fmla="*/ 0 60000 65536"/>
                <a:gd name="T12" fmla="*/ 0 60000 65536"/>
                <a:gd name="T13" fmla="*/ 0 60000 65536"/>
                <a:gd name="T14" fmla="*/ 0 60000 65536"/>
                <a:gd name="T15" fmla="*/ 0 w 29"/>
                <a:gd name="T16" fmla="*/ 0 h 55"/>
                <a:gd name="T17" fmla="*/ 29 w 29"/>
                <a:gd name="T18" fmla="*/ 55 h 55"/>
              </a:gdLst>
              <a:ahLst/>
              <a:cxnLst>
                <a:cxn ang="T10">
                  <a:pos x="T0" y="T1"/>
                </a:cxn>
                <a:cxn ang="T11">
                  <a:pos x="T2" y="T3"/>
                </a:cxn>
                <a:cxn ang="T12">
                  <a:pos x="T4" y="T5"/>
                </a:cxn>
                <a:cxn ang="T13">
                  <a:pos x="T6" y="T7"/>
                </a:cxn>
                <a:cxn ang="T14">
                  <a:pos x="T8" y="T9"/>
                </a:cxn>
              </a:cxnLst>
              <a:rect l="T15" t="T16" r="T17" b="T18"/>
              <a:pathLst>
                <a:path w="29" h="55">
                  <a:moveTo>
                    <a:pt x="29" y="55"/>
                  </a:moveTo>
                  <a:lnTo>
                    <a:pt x="29" y="4"/>
                  </a:lnTo>
                  <a:lnTo>
                    <a:pt x="0" y="0"/>
                  </a:lnTo>
                  <a:lnTo>
                    <a:pt x="0" y="53"/>
                  </a:lnTo>
                  <a:lnTo>
                    <a:pt x="29" y="55"/>
                  </a:lnTo>
                  <a:close/>
                </a:path>
              </a:pathLst>
            </a:custGeom>
            <a:solidFill>
              <a:srgbClr val="68A5DD"/>
            </a:solidFill>
            <a:ln w="9525">
              <a:noFill/>
              <a:round/>
              <a:headEnd/>
              <a:tailEnd/>
            </a:ln>
          </p:spPr>
          <p:txBody>
            <a:bodyPr/>
            <a:lstStyle/>
            <a:p>
              <a:endParaRPr lang="en-US"/>
            </a:p>
          </p:txBody>
        </p:sp>
        <p:sp>
          <p:nvSpPr>
            <p:cNvPr id="4251" name="Freeform 1255"/>
            <p:cNvSpPr>
              <a:spLocks/>
            </p:cNvSpPr>
            <p:nvPr/>
          </p:nvSpPr>
          <p:spPr bwMode="auto">
            <a:xfrm>
              <a:off x="2813" y="2286"/>
              <a:ext cx="29" cy="56"/>
            </a:xfrm>
            <a:custGeom>
              <a:avLst/>
              <a:gdLst>
                <a:gd name="T0" fmla="*/ 29 w 29"/>
                <a:gd name="T1" fmla="*/ 56 h 56"/>
                <a:gd name="T2" fmla="*/ 29 w 29"/>
                <a:gd name="T3" fmla="*/ 1 h 56"/>
                <a:gd name="T4" fmla="*/ 0 w 29"/>
                <a:gd name="T5" fmla="*/ 0 h 56"/>
                <a:gd name="T6" fmla="*/ 0 w 29"/>
                <a:gd name="T7" fmla="*/ 56 h 56"/>
                <a:gd name="T8" fmla="*/ 29 w 29"/>
                <a:gd name="T9" fmla="*/ 56 h 56"/>
                <a:gd name="T10" fmla="*/ 0 60000 65536"/>
                <a:gd name="T11" fmla="*/ 0 60000 65536"/>
                <a:gd name="T12" fmla="*/ 0 60000 65536"/>
                <a:gd name="T13" fmla="*/ 0 60000 65536"/>
                <a:gd name="T14" fmla="*/ 0 60000 65536"/>
                <a:gd name="T15" fmla="*/ 0 w 29"/>
                <a:gd name="T16" fmla="*/ 0 h 56"/>
                <a:gd name="T17" fmla="*/ 29 w 29"/>
                <a:gd name="T18" fmla="*/ 56 h 56"/>
              </a:gdLst>
              <a:ahLst/>
              <a:cxnLst>
                <a:cxn ang="T10">
                  <a:pos x="T0" y="T1"/>
                </a:cxn>
                <a:cxn ang="T11">
                  <a:pos x="T2" y="T3"/>
                </a:cxn>
                <a:cxn ang="T12">
                  <a:pos x="T4" y="T5"/>
                </a:cxn>
                <a:cxn ang="T13">
                  <a:pos x="T6" y="T7"/>
                </a:cxn>
                <a:cxn ang="T14">
                  <a:pos x="T8" y="T9"/>
                </a:cxn>
              </a:cxnLst>
              <a:rect l="T15" t="T16" r="T17" b="T18"/>
              <a:pathLst>
                <a:path w="29" h="56">
                  <a:moveTo>
                    <a:pt x="29" y="56"/>
                  </a:moveTo>
                  <a:lnTo>
                    <a:pt x="29" y="1"/>
                  </a:lnTo>
                  <a:lnTo>
                    <a:pt x="0" y="0"/>
                  </a:lnTo>
                  <a:lnTo>
                    <a:pt x="0" y="56"/>
                  </a:lnTo>
                  <a:lnTo>
                    <a:pt x="29" y="56"/>
                  </a:lnTo>
                  <a:close/>
                </a:path>
              </a:pathLst>
            </a:custGeom>
            <a:solidFill>
              <a:srgbClr val="68A5DD"/>
            </a:solidFill>
            <a:ln w="9525">
              <a:noFill/>
              <a:round/>
              <a:headEnd/>
              <a:tailEnd/>
            </a:ln>
          </p:spPr>
          <p:txBody>
            <a:bodyPr/>
            <a:lstStyle/>
            <a:p>
              <a:endParaRPr lang="en-US"/>
            </a:p>
          </p:txBody>
        </p:sp>
        <p:sp>
          <p:nvSpPr>
            <p:cNvPr id="4252" name="Freeform 1256"/>
            <p:cNvSpPr>
              <a:spLocks/>
            </p:cNvSpPr>
            <p:nvPr/>
          </p:nvSpPr>
          <p:spPr bwMode="auto">
            <a:xfrm>
              <a:off x="2858" y="2287"/>
              <a:ext cx="29" cy="56"/>
            </a:xfrm>
            <a:custGeom>
              <a:avLst/>
              <a:gdLst>
                <a:gd name="T0" fmla="*/ 29 w 29"/>
                <a:gd name="T1" fmla="*/ 56 h 56"/>
                <a:gd name="T2" fmla="*/ 29 w 29"/>
                <a:gd name="T3" fmla="*/ 2 h 56"/>
                <a:gd name="T4" fmla="*/ 0 w 29"/>
                <a:gd name="T5" fmla="*/ 0 h 56"/>
                <a:gd name="T6" fmla="*/ 0 w 29"/>
                <a:gd name="T7" fmla="*/ 56 h 56"/>
                <a:gd name="T8" fmla="*/ 29 w 29"/>
                <a:gd name="T9" fmla="*/ 56 h 56"/>
                <a:gd name="T10" fmla="*/ 0 60000 65536"/>
                <a:gd name="T11" fmla="*/ 0 60000 65536"/>
                <a:gd name="T12" fmla="*/ 0 60000 65536"/>
                <a:gd name="T13" fmla="*/ 0 60000 65536"/>
                <a:gd name="T14" fmla="*/ 0 60000 65536"/>
                <a:gd name="T15" fmla="*/ 0 w 29"/>
                <a:gd name="T16" fmla="*/ 0 h 56"/>
                <a:gd name="T17" fmla="*/ 29 w 29"/>
                <a:gd name="T18" fmla="*/ 56 h 56"/>
              </a:gdLst>
              <a:ahLst/>
              <a:cxnLst>
                <a:cxn ang="T10">
                  <a:pos x="T0" y="T1"/>
                </a:cxn>
                <a:cxn ang="T11">
                  <a:pos x="T2" y="T3"/>
                </a:cxn>
                <a:cxn ang="T12">
                  <a:pos x="T4" y="T5"/>
                </a:cxn>
                <a:cxn ang="T13">
                  <a:pos x="T6" y="T7"/>
                </a:cxn>
                <a:cxn ang="T14">
                  <a:pos x="T8" y="T9"/>
                </a:cxn>
              </a:cxnLst>
              <a:rect l="T15" t="T16" r="T17" b="T18"/>
              <a:pathLst>
                <a:path w="29" h="56">
                  <a:moveTo>
                    <a:pt x="29" y="56"/>
                  </a:moveTo>
                  <a:lnTo>
                    <a:pt x="29" y="2"/>
                  </a:lnTo>
                  <a:lnTo>
                    <a:pt x="0" y="0"/>
                  </a:lnTo>
                  <a:lnTo>
                    <a:pt x="0" y="56"/>
                  </a:lnTo>
                  <a:lnTo>
                    <a:pt x="29" y="56"/>
                  </a:lnTo>
                  <a:close/>
                </a:path>
              </a:pathLst>
            </a:custGeom>
            <a:solidFill>
              <a:srgbClr val="68A5DD"/>
            </a:solidFill>
            <a:ln w="9525">
              <a:noFill/>
              <a:round/>
              <a:headEnd/>
              <a:tailEnd/>
            </a:ln>
          </p:spPr>
          <p:txBody>
            <a:bodyPr/>
            <a:lstStyle/>
            <a:p>
              <a:endParaRPr lang="en-US"/>
            </a:p>
          </p:txBody>
        </p:sp>
        <p:sp>
          <p:nvSpPr>
            <p:cNvPr id="4253" name="Freeform 1257"/>
            <p:cNvSpPr>
              <a:spLocks/>
            </p:cNvSpPr>
            <p:nvPr/>
          </p:nvSpPr>
          <p:spPr bwMode="auto">
            <a:xfrm>
              <a:off x="2903" y="2290"/>
              <a:ext cx="29" cy="54"/>
            </a:xfrm>
            <a:custGeom>
              <a:avLst/>
              <a:gdLst>
                <a:gd name="T0" fmla="*/ 29 w 29"/>
                <a:gd name="T1" fmla="*/ 54 h 54"/>
                <a:gd name="T2" fmla="*/ 29 w 29"/>
                <a:gd name="T3" fmla="*/ 2 h 54"/>
                <a:gd name="T4" fmla="*/ 0 w 29"/>
                <a:gd name="T5" fmla="*/ 0 h 54"/>
                <a:gd name="T6" fmla="*/ 0 w 29"/>
                <a:gd name="T7" fmla="*/ 53 h 54"/>
                <a:gd name="T8" fmla="*/ 29 w 29"/>
                <a:gd name="T9" fmla="*/ 54 h 54"/>
                <a:gd name="T10" fmla="*/ 0 60000 65536"/>
                <a:gd name="T11" fmla="*/ 0 60000 65536"/>
                <a:gd name="T12" fmla="*/ 0 60000 65536"/>
                <a:gd name="T13" fmla="*/ 0 60000 65536"/>
                <a:gd name="T14" fmla="*/ 0 60000 65536"/>
                <a:gd name="T15" fmla="*/ 0 w 29"/>
                <a:gd name="T16" fmla="*/ 0 h 54"/>
                <a:gd name="T17" fmla="*/ 29 w 29"/>
                <a:gd name="T18" fmla="*/ 54 h 54"/>
              </a:gdLst>
              <a:ahLst/>
              <a:cxnLst>
                <a:cxn ang="T10">
                  <a:pos x="T0" y="T1"/>
                </a:cxn>
                <a:cxn ang="T11">
                  <a:pos x="T2" y="T3"/>
                </a:cxn>
                <a:cxn ang="T12">
                  <a:pos x="T4" y="T5"/>
                </a:cxn>
                <a:cxn ang="T13">
                  <a:pos x="T6" y="T7"/>
                </a:cxn>
                <a:cxn ang="T14">
                  <a:pos x="T8" y="T9"/>
                </a:cxn>
              </a:cxnLst>
              <a:rect l="T15" t="T16" r="T17" b="T18"/>
              <a:pathLst>
                <a:path w="29" h="54">
                  <a:moveTo>
                    <a:pt x="29" y="54"/>
                  </a:moveTo>
                  <a:lnTo>
                    <a:pt x="29" y="2"/>
                  </a:lnTo>
                  <a:lnTo>
                    <a:pt x="0" y="0"/>
                  </a:lnTo>
                  <a:lnTo>
                    <a:pt x="0" y="53"/>
                  </a:lnTo>
                  <a:lnTo>
                    <a:pt x="29" y="54"/>
                  </a:lnTo>
                  <a:close/>
                </a:path>
              </a:pathLst>
            </a:custGeom>
            <a:solidFill>
              <a:srgbClr val="68A5DD"/>
            </a:solidFill>
            <a:ln w="9525">
              <a:noFill/>
              <a:round/>
              <a:headEnd/>
              <a:tailEnd/>
            </a:ln>
          </p:spPr>
          <p:txBody>
            <a:bodyPr/>
            <a:lstStyle/>
            <a:p>
              <a:endParaRPr lang="en-US"/>
            </a:p>
          </p:txBody>
        </p:sp>
        <p:sp>
          <p:nvSpPr>
            <p:cNvPr id="4254" name="Freeform 1258"/>
            <p:cNvSpPr>
              <a:spLocks/>
            </p:cNvSpPr>
            <p:nvPr/>
          </p:nvSpPr>
          <p:spPr bwMode="auto">
            <a:xfrm>
              <a:off x="2813" y="2359"/>
              <a:ext cx="29" cy="57"/>
            </a:xfrm>
            <a:custGeom>
              <a:avLst/>
              <a:gdLst>
                <a:gd name="T0" fmla="*/ 29 w 29"/>
                <a:gd name="T1" fmla="*/ 56 h 57"/>
                <a:gd name="T2" fmla="*/ 29 w 29"/>
                <a:gd name="T3" fmla="*/ 1 h 57"/>
                <a:gd name="T4" fmla="*/ 0 w 29"/>
                <a:gd name="T5" fmla="*/ 0 h 57"/>
                <a:gd name="T6" fmla="*/ 0 w 29"/>
                <a:gd name="T7" fmla="*/ 57 h 57"/>
                <a:gd name="T8" fmla="*/ 29 w 29"/>
                <a:gd name="T9" fmla="*/ 56 h 57"/>
                <a:gd name="T10" fmla="*/ 0 60000 65536"/>
                <a:gd name="T11" fmla="*/ 0 60000 65536"/>
                <a:gd name="T12" fmla="*/ 0 60000 65536"/>
                <a:gd name="T13" fmla="*/ 0 60000 65536"/>
                <a:gd name="T14" fmla="*/ 0 60000 65536"/>
                <a:gd name="T15" fmla="*/ 0 w 29"/>
                <a:gd name="T16" fmla="*/ 0 h 57"/>
                <a:gd name="T17" fmla="*/ 29 w 29"/>
                <a:gd name="T18" fmla="*/ 57 h 57"/>
              </a:gdLst>
              <a:ahLst/>
              <a:cxnLst>
                <a:cxn ang="T10">
                  <a:pos x="T0" y="T1"/>
                </a:cxn>
                <a:cxn ang="T11">
                  <a:pos x="T2" y="T3"/>
                </a:cxn>
                <a:cxn ang="T12">
                  <a:pos x="T4" y="T5"/>
                </a:cxn>
                <a:cxn ang="T13">
                  <a:pos x="T6" y="T7"/>
                </a:cxn>
                <a:cxn ang="T14">
                  <a:pos x="T8" y="T9"/>
                </a:cxn>
              </a:cxnLst>
              <a:rect l="T15" t="T16" r="T17" b="T18"/>
              <a:pathLst>
                <a:path w="29" h="57">
                  <a:moveTo>
                    <a:pt x="29" y="56"/>
                  </a:moveTo>
                  <a:lnTo>
                    <a:pt x="29" y="1"/>
                  </a:lnTo>
                  <a:lnTo>
                    <a:pt x="0" y="0"/>
                  </a:lnTo>
                  <a:lnTo>
                    <a:pt x="0" y="57"/>
                  </a:lnTo>
                  <a:lnTo>
                    <a:pt x="29" y="56"/>
                  </a:lnTo>
                  <a:close/>
                </a:path>
              </a:pathLst>
            </a:custGeom>
            <a:solidFill>
              <a:srgbClr val="68A5DD"/>
            </a:solidFill>
            <a:ln w="9525">
              <a:noFill/>
              <a:round/>
              <a:headEnd/>
              <a:tailEnd/>
            </a:ln>
          </p:spPr>
          <p:txBody>
            <a:bodyPr/>
            <a:lstStyle/>
            <a:p>
              <a:endParaRPr lang="en-US"/>
            </a:p>
          </p:txBody>
        </p:sp>
        <p:sp>
          <p:nvSpPr>
            <p:cNvPr id="4255" name="Freeform 1259"/>
            <p:cNvSpPr>
              <a:spLocks/>
            </p:cNvSpPr>
            <p:nvPr/>
          </p:nvSpPr>
          <p:spPr bwMode="auto">
            <a:xfrm>
              <a:off x="2858" y="2359"/>
              <a:ext cx="29" cy="55"/>
            </a:xfrm>
            <a:custGeom>
              <a:avLst/>
              <a:gdLst>
                <a:gd name="T0" fmla="*/ 29 w 29"/>
                <a:gd name="T1" fmla="*/ 55 h 55"/>
                <a:gd name="T2" fmla="*/ 29 w 29"/>
                <a:gd name="T3" fmla="*/ 1 h 55"/>
                <a:gd name="T4" fmla="*/ 0 w 29"/>
                <a:gd name="T5" fmla="*/ 0 h 55"/>
                <a:gd name="T6" fmla="*/ 0 w 29"/>
                <a:gd name="T7" fmla="*/ 55 h 55"/>
                <a:gd name="T8" fmla="*/ 29 w 29"/>
                <a:gd name="T9" fmla="*/ 55 h 55"/>
                <a:gd name="T10" fmla="*/ 0 60000 65536"/>
                <a:gd name="T11" fmla="*/ 0 60000 65536"/>
                <a:gd name="T12" fmla="*/ 0 60000 65536"/>
                <a:gd name="T13" fmla="*/ 0 60000 65536"/>
                <a:gd name="T14" fmla="*/ 0 60000 65536"/>
                <a:gd name="T15" fmla="*/ 0 w 29"/>
                <a:gd name="T16" fmla="*/ 0 h 55"/>
                <a:gd name="T17" fmla="*/ 29 w 29"/>
                <a:gd name="T18" fmla="*/ 55 h 55"/>
              </a:gdLst>
              <a:ahLst/>
              <a:cxnLst>
                <a:cxn ang="T10">
                  <a:pos x="T0" y="T1"/>
                </a:cxn>
                <a:cxn ang="T11">
                  <a:pos x="T2" y="T3"/>
                </a:cxn>
                <a:cxn ang="T12">
                  <a:pos x="T4" y="T5"/>
                </a:cxn>
                <a:cxn ang="T13">
                  <a:pos x="T6" y="T7"/>
                </a:cxn>
                <a:cxn ang="T14">
                  <a:pos x="T8" y="T9"/>
                </a:cxn>
              </a:cxnLst>
              <a:rect l="T15" t="T16" r="T17" b="T18"/>
              <a:pathLst>
                <a:path w="29" h="55">
                  <a:moveTo>
                    <a:pt x="29" y="55"/>
                  </a:moveTo>
                  <a:lnTo>
                    <a:pt x="29" y="1"/>
                  </a:lnTo>
                  <a:lnTo>
                    <a:pt x="0" y="0"/>
                  </a:lnTo>
                  <a:lnTo>
                    <a:pt x="0" y="55"/>
                  </a:lnTo>
                  <a:lnTo>
                    <a:pt x="29" y="55"/>
                  </a:lnTo>
                  <a:close/>
                </a:path>
              </a:pathLst>
            </a:custGeom>
            <a:solidFill>
              <a:srgbClr val="68A5DD"/>
            </a:solidFill>
            <a:ln w="9525">
              <a:noFill/>
              <a:round/>
              <a:headEnd/>
              <a:tailEnd/>
            </a:ln>
          </p:spPr>
          <p:txBody>
            <a:bodyPr/>
            <a:lstStyle/>
            <a:p>
              <a:endParaRPr lang="en-US"/>
            </a:p>
          </p:txBody>
        </p:sp>
        <p:sp>
          <p:nvSpPr>
            <p:cNvPr id="4256" name="Freeform 1260"/>
            <p:cNvSpPr>
              <a:spLocks/>
            </p:cNvSpPr>
            <p:nvPr/>
          </p:nvSpPr>
          <p:spPr bwMode="auto">
            <a:xfrm>
              <a:off x="2903" y="2360"/>
              <a:ext cx="29" cy="53"/>
            </a:xfrm>
            <a:custGeom>
              <a:avLst/>
              <a:gdLst>
                <a:gd name="T0" fmla="*/ 29 w 29"/>
                <a:gd name="T1" fmla="*/ 53 h 53"/>
                <a:gd name="T2" fmla="*/ 29 w 29"/>
                <a:gd name="T3" fmla="*/ 1 h 53"/>
                <a:gd name="T4" fmla="*/ 0 w 29"/>
                <a:gd name="T5" fmla="*/ 0 h 53"/>
                <a:gd name="T6" fmla="*/ 0 w 29"/>
                <a:gd name="T7" fmla="*/ 53 h 53"/>
                <a:gd name="T8" fmla="*/ 29 w 29"/>
                <a:gd name="T9" fmla="*/ 53 h 53"/>
                <a:gd name="T10" fmla="*/ 0 60000 65536"/>
                <a:gd name="T11" fmla="*/ 0 60000 65536"/>
                <a:gd name="T12" fmla="*/ 0 60000 65536"/>
                <a:gd name="T13" fmla="*/ 0 60000 65536"/>
                <a:gd name="T14" fmla="*/ 0 60000 65536"/>
                <a:gd name="T15" fmla="*/ 0 w 29"/>
                <a:gd name="T16" fmla="*/ 0 h 53"/>
                <a:gd name="T17" fmla="*/ 29 w 29"/>
                <a:gd name="T18" fmla="*/ 53 h 53"/>
              </a:gdLst>
              <a:ahLst/>
              <a:cxnLst>
                <a:cxn ang="T10">
                  <a:pos x="T0" y="T1"/>
                </a:cxn>
                <a:cxn ang="T11">
                  <a:pos x="T2" y="T3"/>
                </a:cxn>
                <a:cxn ang="T12">
                  <a:pos x="T4" y="T5"/>
                </a:cxn>
                <a:cxn ang="T13">
                  <a:pos x="T6" y="T7"/>
                </a:cxn>
                <a:cxn ang="T14">
                  <a:pos x="T8" y="T9"/>
                </a:cxn>
              </a:cxnLst>
              <a:rect l="T15" t="T16" r="T17" b="T18"/>
              <a:pathLst>
                <a:path w="29" h="53">
                  <a:moveTo>
                    <a:pt x="29" y="53"/>
                  </a:moveTo>
                  <a:lnTo>
                    <a:pt x="29" y="1"/>
                  </a:lnTo>
                  <a:lnTo>
                    <a:pt x="0" y="0"/>
                  </a:lnTo>
                  <a:lnTo>
                    <a:pt x="0" y="53"/>
                  </a:lnTo>
                  <a:lnTo>
                    <a:pt x="29" y="53"/>
                  </a:lnTo>
                  <a:close/>
                </a:path>
              </a:pathLst>
            </a:custGeom>
            <a:solidFill>
              <a:srgbClr val="68A5DD"/>
            </a:solidFill>
            <a:ln w="9525">
              <a:noFill/>
              <a:round/>
              <a:headEnd/>
              <a:tailEnd/>
            </a:ln>
          </p:spPr>
          <p:txBody>
            <a:bodyPr/>
            <a:lstStyle/>
            <a:p>
              <a:endParaRPr lang="en-US"/>
            </a:p>
          </p:txBody>
        </p:sp>
        <p:sp>
          <p:nvSpPr>
            <p:cNvPr id="4257" name="Freeform 1261"/>
            <p:cNvSpPr>
              <a:spLocks/>
            </p:cNvSpPr>
            <p:nvPr/>
          </p:nvSpPr>
          <p:spPr bwMode="auto">
            <a:xfrm>
              <a:off x="2743" y="1981"/>
              <a:ext cx="32" cy="67"/>
            </a:xfrm>
            <a:custGeom>
              <a:avLst/>
              <a:gdLst>
                <a:gd name="T0" fmla="*/ 0 w 32"/>
                <a:gd name="T1" fmla="*/ 67 h 67"/>
                <a:gd name="T2" fmla="*/ 0 w 32"/>
                <a:gd name="T3" fmla="*/ 13 h 67"/>
                <a:gd name="T4" fmla="*/ 32 w 32"/>
                <a:gd name="T5" fmla="*/ 0 h 67"/>
                <a:gd name="T6" fmla="*/ 32 w 32"/>
                <a:gd name="T7" fmla="*/ 57 h 67"/>
                <a:gd name="T8" fmla="*/ 0 w 32"/>
                <a:gd name="T9" fmla="*/ 67 h 67"/>
                <a:gd name="T10" fmla="*/ 0 60000 65536"/>
                <a:gd name="T11" fmla="*/ 0 60000 65536"/>
                <a:gd name="T12" fmla="*/ 0 60000 65536"/>
                <a:gd name="T13" fmla="*/ 0 60000 65536"/>
                <a:gd name="T14" fmla="*/ 0 60000 65536"/>
                <a:gd name="T15" fmla="*/ 0 w 32"/>
                <a:gd name="T16" fmla="*/ 0 h 67"/>
                <a:gd name="T17" fmla="*/ 32 w 32"/>
                <a:gd name="T18" fmla="*/ 67 h 67"/>
              </a:gdLst>
              <a:ahLst/>
              <a:cxnLst>
                <a:cxn ang="T10">
                  <a:pos x="T0" y="T1"/>
                </a:cxn>
                <a:cxn ang="T11">
                  <a:pos x="T2" y="T3"/>
                </a:cxn>
                <a:cxn ang="T12">
                  <a:pos x="T4" y="T5"/>
                </a:cxn>
                <a:cxn ang="T13">
                  <a:pos x="T6" y="T7"/>
                </a:cxn>
                <a:cxn ang="T14">
                  <a:pos x="T8" y="T9"/>
                </a:cxn>
              </a:cxnLst>
              <a:rect l="T15" t="T16" r="T17" b="T18"/>
              <a:pathLst>
                <a:path w="32" h="67">
                  <a:moveTo>
                    <a:pt x="0" y="67"/>
                  </a:moveTo>
                  <a:lnTo>
                    <a:pt x="0" y="13"/>
                  </a:lnTo>
                  <a:lnTo>
                    <a:pt x="32" y="0"/>
                  </a:lnTo>
                  <a:lnTo>
                    <a:pt x="32" y="57"/>
                  </a:lnTo>
                  <a:lnTo>
                    <a:pt x="0" y="67"/>
                  </a:lnTo>
                  <a:close/>
                </a:path>
              </a:pathLst>
            </a:custGeom>
            <a:solidFill>
              <a:srgbClr val="B2EFF9"/>
            </a:solidFill>
            <a:ln w="9525">
              <a:noFill/>
              <a:round/>
              <a:headEnd/>
              <a:tailEnd/>
            </a:ln>
          </p:spPr>
          <p:txBody>
            <a:bodyPr/>
            <a:lstStyle/>
            <a:p>
              <a:endParaRPr lang="en-US"/>
            </a:p>
          </p:txBody>
        </p:sp>
        <p:sp>
          <p:nvSpPr>
            <p:cNvPr id="4258" name="Freeform 1262"/>
            <p:cNvSpPr>
              <a:spLocks/>
            </p:cNvSpPr>
            <p:nvPr/>
          </p:nvSpPr>
          <p:spPr bwMode="auto">
            <a:xfrm>
              <a:off x="2695" y="2001"/>
              <a:ext cx="32" cy="63"/>
            </a:xfrm>
            <a:custGeom>
              <a:avLst/>
              <a:gdLst>
                <a:gd name="T0" fmla="*/ 0 w 32"/>
                <a:gd name="T1" fmla="*/ 63 h 63"/>
                <a:gd name="T2" fmla="*/ 0 w 32"/>
                <a:gd name="T3" fmla="*/ 12 h 63"/>
                <a:gd name="T4" fmla="*/ 32 w 32"/>
                <a:gd name="T5" fmla="*/ 0 h 63"/>
                <a:gd name="T6" fmla="*/ 32 w 32"/>
                <a:gd name="T7" fmla="*/ 53 h 63"/>
                <a:gd name="T8" fmla="*/ 0 w 32"/>
                <a:gd name="T9" fmla="*/ 63 h 63"/>
                <a:gd name="T10" fmla="*/ 0 60000 65536"/>
                <a:gd name="T11" fmla="*/ 0 60000 65536"/>
                <a:gd name="T12" fmla="*/ 0 60000 65536"/>
                <a:gd name="T13" fmla="*/ 0 60000 65536"/>
                <a:gd name="T14" fmla="*/ 0 60000 65536"/>
                <a:gd name="T15" fmla="*/ 0 w 32"/>
                <a:gd name="T16" fmla="*/ 0 h 63"/>
                <a:gd name="T17" fmla="*/ 32 w 32"/>
                <a:gd name="T18" fmla="*/ 63 h 63"/>
              </a:gdLst>
              <a:ahLst/>
              <a:cxnLst>
                <a:cxn ang="T10">
                  <a:pos x="T0" y="T1"/>
                </a:cxn>
                <a:cxn ang="T11">
                  <a:pos x="T2" y="T3"/>
                </a:cxn>
                <a:cxn ang="T12">
                  <a:pos x="T4" y="T5"/>
                </a:cxn>
                <a:cxn ang="T13">
                  <a:pos x="T6" y="T7"/>
                </a:cxn>
                <a:cxn ang="T14">
                  <a:pos x="T8" y="T9"/>
                </a:cxn>
              </a:cxnLst>
              <a:rect l="T15" t="T16" r="T17" b="T18"/>
              <a:pathLst>
                <a:path w="32" h="63">
                  <a:moveTo>
                    <a:pt x="0" y="63"/>
                  </a:moveTo>
                  <a:lnTo>
                    <a:pt x="0" y="12"/>
                  </a:lnTo>
                  <a:lnTo>
                    <a:pt x="32" y="0"/>
                  </a:lnTo>
                  <a:lnTo>
                    <a:pt x="32" y="53"/>
                  </a:lnTo>
                  <a:lnTo>
                    <a:pt x="0" y="63"/>
                  </a:lnTo>
                  <a:close/>
                </a:path>
              </a:pathLst>
            </a:custGeom>
            <a:solidFill>
              <a:srgbClr val="B2EFF9"/>
            </a:solidFill>
            <a:ln w="9525">
              <a:noFill/>
              <a:round/>
              <a:headEnd/>
              <a:tailEnd/>
            </a:ln>
          </p:spPr>
          <p:txBody>
            <a:bodyPr/>
            <a:lstStyle/>
            <a:p>
              <a:endParaRPr lang="en-US"/>
            </a:p>
          </p:txBody>
        </p:sp>
        <p:sp>
          <p:nvSpPr>
            <p:cNvPr id="4259" name="Freeform 1263"/>
            <p:cNvSpPr>
              <a:spLocks/>
            </p:cNvSpPr>
            <p:nvPr/>
          </p:nvSpPr>
          <p:spPr bwMode="auto">
            <a:xfrm>
              <a:off x="2646" y="2019"/>
              <a:ext cx="33" cy="61"/>
            </a:xfrm>
            <a:custGeom>
              <a:avLst/>
              <a:gdLst>
                <a:gd name="T0" fmla="*/ 0 w 33"/>
                <a:gd name="T1" fmla="*/ 61 h 61"/>
                <a:gd name="T2" fmla="*/ 0 w 33"/>
                <a:gd name="T3" fmla="*/ 12 h 61"/>
                <a:gd name="T4" fmla="*/ 33 w 33"/>
                <a:gd name="T5" fmla="*/ 0 h 61"/>
                <a:gd name="T6" fmla="*/ 33 w 33"/>
                <a:gd name="T7" fmla="*/ 50 h 61"/>
                <a:gd name="T8" fmla="*/ 0 w 33"/>
                <a:gd name="T9" fmla="*/ 61 h 61"/>
                <a:gd name="T10" fmla="*/ 0 60000 65536"/>
                <a:gd name="T11" fmla="*/ 0 60000 65536"/>
                <a:gd name="T12" fmla="*/ 0 60000 65536"/>
                <a:gd name="T13" fmla="*/ 0 60000 65536"/>
                <a:gd name="T14" fmla="*/ 0 60000 65536"/>
                <a:gd name="T15" fmla="*/ 0 w 33"/>
                <a:gd name="T16" fmla="*/ 0 h 61"/>
                <a:gd name="T17" fmla="*/ 33 w 33"/>
                <a:gd name="T18" fmla="*/ 61 h 61"/>
              </a:gdLst>
              <a:ahLst/>
              <a:cxnLst>
                <a:cxn ang="T10">
                  <a:pos x="T0" y="T1"/>
                </a:cxn>
                <a:cxn ang="T11">
                  <a:pos x="T2" y="T3"/>
                </a:cxn>
                <a:cxn ang="T12">
                  <a:pos x="T4" y="T5"/>
                </a:cxn>
                <a:cxn ang="T13">
                  <a:pos x="T6" y="T7"/>
                </a:cxn>
                <a:cxn ang="T14">
                  <a:pos x="T8" y="T9"/>
                </a:cxn>
              </a:cxnLst>
              <a:rect l="T15" t="T16" r="T17" b="T18"/>
              <a:pathLst>
                <a:path w="33" h="61">
                  <a:moveTo>
                    <a:pt x="0" y="61"/>
                  </a:moveTo>
                  <a:lnTo>
                    <a:pt x="0" y="12"/>
                  </a:lnTo>
                  <a:lnTo>
                    <a:pt x="33" y="0"/>
                  </a:lnTo>
                  <a:lnTo>
                    <a:pt x="33" y="50"/>
                  </a:lnTo>
                  <a:lnTo>
                    <a:pt x="0" y="61"/>
                  </a:lnTo>
                  <a:close/>
                </a:path>
              </a:pathLst>
            </a:custGeom>
            <a:solidFill>
              <a:srgbClr val="B2EFF9"/>
            </a:solidFill>
            <a:ln w="9525">
              <a:noFill/>
              <a:round/>
              <a:headEnd/>
              <a:tailEnd/>
            </a:ln>
          </p:spPr>
          <p:txBody>
            <a:bodyPr/>
            <a:lstStyle/>
            <a:p>
              <a:endParaRPr lang="en-US"/>
            </a:p>
          </p:txBody>
        </p:sp>
        <p:sp>
          <p:nvSpPr>
            <p:cNvPr id="4260" name="Freeform 1264"/>
            <p:cNvSpPr>
              <a:spLocks/>
            </p:cNvSpPr>
            <p:nvPr/>
          </p:nvSpPr>
          <p:spPr bwMode="auto">
            <a:xfrm>
              <a:off x="2598" y="2038"/>
              <a:ext cx="31" cy="57"/>
            </a:xfrm>
            <a:custGeom>
              <a:avLst/>
              <a:gdLst>
                <a:gd name="T0" fmla="*/ 0 w 31"/>
                <a:gd name="T1" fmla="*/ 57 h 57"/>
                <a:gd name="T2" fmla="*/ 0 w 31"/>
                <a:gd name="T3" fmla="*/ 12 h 57"/>
                <a:gd name="T4" fmla="*/ 31 w 31"/>
                <a:gd name="T5" fmla="*/ 0 h 57"/>
                <a:gd name="T6" fmla="*/ 31 w 31"/>
                <a:gd name="T7" fmla="*/ 47 h 57"/>
                <a:gd name="T8" fmla="*/ 0 w 31"/>
                <a:gd name="T9" fmla="*/ 57 h 57"/>
                <a:gd name="T10" fmla="*/ 0 60000 65536"/>
                <a:gd name="T11" fmla="*/ 0 60000 65536"/>
                <a:gd name="T12" fmla="*/ 0 60000 65536"/>
                <a:gd name="T13" fmla="*/ 0 60000 65536"/>
                <a:gd name="T14" fmla="*/ 0 60000 65536"/>
                <a:gd name="T15" fmla="*/ 0 w 31"/>
                <a:gd name="T16" fmla="*/ 0 h 57"/>
                <a:gd name="T17" fmla="*/ 31 w 31"/>
                <a:gd name="T18" fmla="*/ 57 h 57"/>
              </a:gdLst>
              <a:ahLst/>
              <a:cxnLst>
                <a:cxn ang="T10">
                  <a:pos x="T0" y="T1"/>
                </a:cxn>
                <a:cxn ang="T11">
                  <a:pos x="T2" y="T3"/>
                </a:cxn>
                <a:cxn ang="T12">
                  <a:pos x="T4" y="T5"/>
                </a:cxn>
                <a:cxn ang="T13">
                  <a:pos x="T6" y="T7"/>
                </a:cxn>
                <a:cxn ang="T14">
                  <a:pos x="T8" y="T9"/>
                </a:cxn>
              </a:cxnLst>
              <a:rect l="T15" t="T16" r="T17" b="T18"/>
              <a:pathLst>
                <a:path w="31" h="57">
                  <a:moveTo>
                    <a:pt x="0" y="57"/>
                  </a:moveTo>
                  <a:lnTo>
                    <a:pt x="0" y="12"/>
                  </a:lnTo>
                  <a:lnTo>
                    <a:pt x="31" y="0"/>
                  </a:lnTo>
                  <a:lnTo>
                    <a:pt x="31" y="47"/>
                  </a:lnTo>
                  <a:lnTo>
                    <a:pt x="0" y="57"/>
                  </a:lnTo>
                  <a:close/>
                </a:path>
              </a:pathLst>
            </a:custGeom>
            <a:solidFill>
              <a:srgbClr val="B2EFF9"/>
            </a:solidFill>
            <a:ln w="9525">
              <a:noFill/>
              <a:round/>
              <a:headEnd/>
              <a:tailEnd/>
            </a:ln>
          </p:spPr>
          <p:txBody>
            <a:bodyPr/>
            <a:lstStyle/>
            <a:p>
              <a:endParaRPr lang="en-US"/>
            </a:p>
          </p:txBody>
        </p:sp>
        <p:sp>
          <p:nvSpPr>
            <p:cNvPr id="4261" name="Freeform 1265"/>
            <p:cNvSpPr>
              <a:spLocks/>
            </p:cNvSpPr>
            <p:nvPr/>
          </p:nvSpPr>
          <p:spPr bwMode="auto">
            <a:xfrm>
              <a:off x="2743" y="2059"/>
              <a:ext cx="32" cy="64"/>
            </a:xfrm>
            <a:custGeom>
              <a:avLst/>
              <a:gdLst>
                <a:gd name="T0" fmla="*/ 0 w 32"/>
                <a:gd name="T1" fmla="*/ 64 h 64"/>
                <a:gd name="T2" fmla="*/ 0 w 32"/>
                <a:gd name="T3" fmla="*/ 10 h 64"/>
                <a:gd name="T4" fmla="*/ 32 w 32"/>
                <a:gd name="T5" fmla="*/ 0 h 64"/>
                <a:gd name="T6" fmla="*/ 32 w 32"/>
                <a:gd name="T7" fmla="*/ 56 h 64"/>
                <a:gd name="T8" fmla="*/ 0 w 32"/>
                <a:gd name="T9" fmla="*/ 64 h 64"/>
                <a:gd name="T10" fmla="*/ 0 60000 65536"/>
                <a:gd name="T11" fmla="*/ 0 60000 65536"/>
                <a:gd name="T12" fmla="*/ 0 60000 65536"/>
                <a:gd name="T13" fmla="*/ 0 60000 65536"/>
                <a:gd name="T14" fmla="*/ 0 60000 65536"/>
                <a:gd name="T15" fmla="*/ 0 w 32"/>
                <a:gd name="T16" fmla="*/ 0 h 64"/>
                <a:gd name="T17" fmla="*/ 32 w 32"/>
                <a:gd name="T18" fmla="*/ 64 h 64"/>
              </a:gdLst>
              <a:ahLst/>
              <a:cxnLst>
                <a:cxn ang="T10">
                  <a:pos x="T0" y="T1"/>
                </a:cxn>
                <a:cxn ang="T11">
                  <a:pos x="T2" y="T3"/>
                </a:cxn>
                <a:cxn ang="T12">
                  <a:pos x="T4" y="T5"/>
                </a:cxn>
                <a:cxn ang="T13">
                  <a:pos x="T6" y="T7"/>
                </a:cxn>
                <a:cxn ang="T14">
                  <a:pos x="T8" y="T9"/>
                </a:cxn>
              </a:cxnLst>
              <a:rect l="T15" t="T16" r="T17" b="T18"/>
              <a:pathLst>
                <a:path w="32" h="64">
                  <a:moveTo>
                    <a:pt x="0" y="64"/>
                  </a:moveTo>
                  <a:lnTo>
                    <a:pt x="0" y="10"/>
                  </a:lnTo>
                  <a:lnTo>
                    <a:pt x="32" y="0"/>
                  </a:lnTo>
                  <a:lnTo>
                    <a:pt x="32" y="56"/>
                  </a:lnTo>
                  <a:lnTo>
                    <a:pt x="0" y="64"/>
                  </a:lnTo>
                  <a:close/>
                </a:path>
              </a:pathLst>
            </a:custGeom>
            <a:solidFill>
              <a:srgbClr val="B2EFF9"/>
            </a:solidFill>
            <a:ln w="9525">
              <a:noFill/>
              <a:round/>
              <a:headEnd/>
              <a:tailEnd/>
            </a:ln>
          </p:spPr>
          <p:txBody>
            <a:bodyPr/>
            <a:lstStyle/>
            <a:p>
              <a:endParaRPr lang="en-US"/>
            </a:p>
          </p:txBody>
        </p:sp>
        <p:sp>
          <p:nvSpPr>
            <p:cNvPr id="4262" name="Freeform 1266"/>
            <p:cNvSpPr>
              <a:spLocks/>
            </p:cNvSpPr>
            <p:nvPr/>
          </p:nvSpPr>
          <p:spPr bwMode="auto">
            <a:xfrm>
              <a:off x="2695" y="2073"/>
              <a:ext cx="32" cy="60"/>
            </a:xfrm>
            <a:custGeom>
              <a:avLst/>
              <a:gdLst>
                <a:gd name="T0" fmla="*/ 0 w 32"/>
                <a:gd name="T1" fmla="*/ 60 h 60"/>
                <a:gd name="T2" fmla="*/ 0 w 32"/>
                <a:gd name="T3" fmla="*/ 9 h 60"/>
                <a:gd name="T4" fmla="*/ 32 w 32"/>
                <a:gd name="T5" fmla="*/ 0 h 60"/>
                <a:gd name="T6" fmla="*/ 32 w 32"/>
                <a:gd name="T7" fmla="*/ 53 h 60"/>
                <a:gd name="T8" fmla="*/ 0 w 32"/>
                <a:gd name="T9" fmla="*/ 60 h 60"/>
                <a:gd name="T10" fmla="*/ 0 60000 65536"/>
                <a:gd name="T11" fmla="*/ 0 60000 65536"/>
                <a:gd name="T12" fmla="*/ 0 60000 65536"/>
                <a:gd name="T13" fmla="*/ 0 60000 65536"/>
                <a:gd name="T14" fmla="*/ 0 60000 65536"/>
                <a:gd name="T15" fmla="*/ 0 w 32"/>
                <a:gd name="T16" fmla="*/ 0 h 60"/>
                <a:gd name="T17" fmla="*/ 32 w 32"/>
                <a:gd name="T18" fmla="*/ 60 h 60"/>
              </a:gdLst>
              <a:ahLst/>
              <a:cxnLst>
                <a:cxn ang="T10">
                  <a:pos x="T0" y="T1"/>
                </a:cxn>
                <a:cxn ang="T11">
                  <a:pos x="T2" y="T3"/>
                </a:cxn>
                <a:cxn ang="T12">
                  <a:pos x="T4" y="T5"/>
                </a:cxn>
                <a:cxn ang="T13">
                  <a:pos x="T6" y="T7"/>
                </a:cxn>
                <a:cxn ang="T14">
                  <a:pos x="T8" y="T9"/>
                </a:cxn>
              </a:cxnLst>
              <a:rect l="T15" t="T16" r="T17" b="T18"/>
              <a:pathLst>
                <a:path w="32" h="60">
                  <a:moveTo>
                    <a:pt x="0" y="60"/>
                  </a:moveTo>
                  <a:lnTo>
                    <a:pt x="0" y="9"/>
                  </a:lnTo>
                  <a:lnTo>
                    <a:pt x="32" y="0"/>
                  </a:lnTo>
                  <a:lnTo>
                    <a:pt x="32" y="53"/>
                  </a:lnTo>
                  <a:lnTo>
                    <a:pt x="0" y="60"/>
                  </a:lnTo>
                  <a:close/>
                </a:path>
              </a:pathLst>
            </a:custGeom>
            <a:solidFill>
              <a:srgbClr val="B2EFF9"/>
            </a:solidFill>
            <a:ln w="9525">
              <a:noFill/>
              <a:round/>
              <a:headEnd/>
              <a:tailEnd/>
            </a:ln>
          </p:spPr>
          <p:txBody>
            <a:bodyPr/>
            <a:lstStyle/>
            <a:p>
              <a:endParaRPr lang="en-US"/>
            </a:p>
          </p:txBody>
        </p:sp>
        <p:sp>
          <p:nvSpPr>
            <p:cNvPr id="4263" name="Freeform 1267"/>
            <p:cNvSpPr>
              <a:spLocks/>
            </p:cNvSpPr>
            <p:nvPr/>
          </p:nvSpPr>
          <p:spPr bwMode="auto">
            <a:xfrm>
              <a:off x="2646" y="2087"/>
              <a:ext cx="33" cy="58"/>
            </a:xfrm>
            <a:custGeom>
              <a:avLst/>
              <a:gdLst>
                <a:gd name="T0" fmla="*/ 0 w 33"/>
                <a:gd name="T1" fmla="*/ 58 h 58"/>
                <a:gd name="T2" fmla="*/ 0 w 33"/>
                <a:gd name="T3" fmla="*/ 10 h 58"/>
                <a:gd name="T4" fmla="*/ 33 w 33"/>
                <a:gd name="T5" fmla="*/ 0 h 58"/>
                <a:gd name="T6" fmla="*/ 33 w 33"/>
                <a:gd name="T7" fmla="*/ 51 h 58"/>
                <a:gd name="T8" fmla="*/ 0 w 33"/>
                <a:gd name="T9" fmla="*/ 58 h 58"/>
                <a:gd name="T10" fmla="*/ 0 60000 65536"/>
                <a:gd name="T11" fmla="*/ 0 60000 65536"/>
                <a:gd name="T12" fmla="*/ 0 60000 65536"/>
                <a:gd name="T13" fmla="*/ 0 60000 65536"/>
                <a:gd name="T14" fmla="*/ 0 60000 65536"/>
                <a:gd name="T15" fmla="*/ 0 w 33"/>
                <a:gd name="T16" fmla="*/ 0 h 58"/>
                <a:gd name="T17" fmla="*/ 33 w 33"/>
                <a:gd name="T18" fmla="*/ 58 h 58"/>
              </a:gdLst>
              <a:ahLst/>
              <a:cxnLst>
                <a:cxn ang="T10">
                  <a:pos x="T0" y="T1"/>
                </a:cxn>
                <a:cxn ang="T11">
                  <a:pos x="T2" y="T3"/>
                </a:cxn>
                <a:cxn ang="T12">
                  <a:pos x="T4" y="T5"/>
                </a:cxn>
                <a:cxn ang="T13">
                  <a:pos x="T6" y="T7"/>
                </a:cxn>
                <a:cxn ang="T14">
                  <a:pos x="T8" y="T9"/>
                </a:cxn>
              </a:cxnLst>
              <a:rect l="T15" t="T16" r="T17" b="T18"/>
              <a:pathLst>
                <a:path w="33" h="58">
                  <a:moveTo>
                    <a:pt x="0" y="58"/>
                  </a:moveTo>
                  <a:lnTo>
                    <a:pt x="0" y="10"/>
                  </a:lnTo>
                  <a:lnTo>
                    <a:pt x="33" y="0"/>
                  </a:lnTo>
                  <a:lnTo>
                    <a:pt x="33" y="51"/>
                  </a:lnTo>
                  <a:lnTo>
                    <a:pt x="0" y="58"/>
                  </a:lnTo>
                  <a:close/>
                </a:path>
              </a:pathLst>
            </a:custGeom>
            <a:solidFill>
              <a:srgbClr val="B2EFF9"/>
            </a:solidFill>
            <a:ln w="9525">
              <a:noFill/>
              <a:round/>
              <a:headEnd/>
              <a:tailEnd/>
            </a:ln>
          </p:spPr>
          <p:txBody>
            <a:bodyPr/>
            <a:lstStyle/>
            <a:p>
              <a:endParaRPr lang="en-US"/>
            </a:p>
          </p:txBody>
        </p:sp>
        <p:sp>
          <p:nvSpPr>
            <p:cNvPr id="4264" name="Freeform 1268"/>
            <p:cNvSpPr>
              <a:spLocks/>
            </p:cNvSpPr>
            <p:nvPr/>
          </p:nvSpPr>
          <p:spPr bwMode="auto">
            <a:xfrm>
              <a:off x="2598" y="2101"/>
              <a:ext cx="31" cy="54"/>
            </a:xfrm>
            <a:custGeom>
              <a:avLst/>
              <a:gdLst>
                <a:gd name="T0" fmla="*/ 0 w 31"/>
                <a:gd name="T1" fmla="*/ 54 h 54"/>
                <a:gd name="T2" fmla="*/ 0 w 31"/>
                <a:gd name="T3" fmla="*/ 9 h 54"/>
                <a:gd name="T4" fmla="*/ 31 w 31"/>
                <a:gd name="T5" fmla="*/ 0 h 54"/>
                <a:gd name="T6" fmla="*/ 31 w 31"/>
                <a:gd name="T7" fmla="*/ 47 h 54"/>
                <a:gd name="T8" fmla="*/ 0 w 31"/>
                <a:gd name="T9" fmla="*/ 54 h 54"/>
                <a:gd name="T10" fmla="*/ 0 60000 65536"/>
                <a:gd name="T11" fmla="*/ 0 60000 65536"/>
                <a:gd name="T12" fmla="*/ 0 60000 65536"/>
                <a:gd name="T13" fmla="*/ 0 60000 65536"/>
                <a:gd name="T14" fmla="*/ 0 60000 65536"/>
                <a:gd name="T15" fmla="*/ 0 w 31"/>
                <a:gd name="T16" fmla="*/ 0 h 54"/>
                <a:gd name="T17" fmla="*/ 31 w 31"/>
                <a:gd name="T18" fmla="*/ 54 h 54"/>
              </a:gdLst>
              <a:ahLst/>
              <a:cxnLst>
                <a:cxn ang="T10">
                  <a:pos x="T0" y="T1"/>
                </a:cxn>
                <a:cxn ang="T11">
                  <a:pos x="T2" y="T3"/>
                </a:cxn>
                <a:cxn ang="T12">
                  <a:pos x="T4" y="T5"/>
                </a:cxn>
                <a:cxn ang="T13">
                  <a:pos x="T6" y="T7"/>
                </a:cxn>
                <a:cxn ang="T14">
                  <a:pos x="T8" y="T9"/>
                </a:cxn>
              </a:cxnLst>
              <a:rect l="T15" t="T16" r="T17" b="T18"/>
              <a:pathLst>
                <a:path w="31" h="54">
                  <a:moveTo>
                    <a:pt x="0" y="54"/>
                  </a:moveTo>
                  <a:lnTo>
                    <a:pt x="0" y="9"/>
                  </a:lnTo>
                  <a:lnTo>
                    <a:pt x="31" y="0"/>
                  </a:lnTo>
                  <a:lnTo>
                    <a:pt x="31" y="47"/>
                  </a:lnTo>
                  <a:lnTo>
                    <a:pt x="0" y="54"/>
                  </a:lnTo>
                  <a:close/>
                </a:path>
              </a:pathLst>
            </a:custGeom>
            <a:solidFill>
              <a:srgbClr val="B2EFF9"/>
            </a:solidFill>
            <a:ln w="9525">
              <a:noFill/>
              <a:round/>
              <a:headEnd/>
              <a:tailEnd/>
            </a:ln>
          </p:spPr>
          <p:txBody>
            <a:bodyPr/>
            <a:lstStyle/>
            <a:p>
              <a:endParaRPr lang="en-US"/>
            </a:p>
          </p:txBody>
        </p:sp>
        <p:sp>
          <p:nvSpPr>
            <p:cNvPr id="4265" name="Freeform 1269"/>
            <p:cNvSpPr>
              <a:spLocks/>
            </p:cNvSpPr>
            <p:nvPr/>
          </p:nvSpPr>
          <p:spPr bwMode="auto">
            <a:xfrm>
              <a:off x="2743" y="2135"/>
              <a:ext cx="32" cy="61"/>
            </a:xfrm>
            <a:custGeom>
              <a:avLst/>
              <a:gdLst>
                <a:gd name="T0" fmla="*/ 0 w 32"/>
                <a:gd name="T1" fmla="*/ 61 h 61"/>
                <a:gd name="T2" fmla="*/ 0 w 32"/>
                <a:gd name="T3" fmla="*/ 7 h 61"/>
                <a:gd name="T4" fmla="*/ 32 w 32"/>
                <a:gd name="T5" fmla="*/ 0 h 61"/>
                <a:gd name="T6" fmla="*/ 32 w 32"/>
                <a:gd name="T7" fmla="*/ 56 h 61"/>
                <a:gd name="T8" fmla="*/ 0 w 32"/>
                <a:gd name="T9" fmla="*/ 61 h 61"/>
                <a:gd name="T10" fmla="*/ 0 60000 65536"/>
                <a:gd name="T11" fmla="*/ 0 60000 65536"/>
                <a:gd name="T12" fmla="*/ 0 60000 65536"/>
                <a:gd name="T13" fmla="*/ 0 60000 65536"/>
                <a:gd name="T14" fmla="*/ 0 60000 65536"/>
                <a:gd name="T15" fmla="*/ 0 w 32"/>
                <a:gd name="T16" fmla="*/ 0 h 61"/>
                <a:gd name="T17" fmla="*/ 32 w 32"/>
                <a:gd name="T18" fmla="*/ 61 h 61"/>
              </a:gdLst>
              <a:ahLst/>
              <a:cxnLst>
                <a:cxn ang="T10">
                  <a:pos x="T0" y="T1"/>
                </a:cxn>
                <a:cxn ang="T11">
                  <a:pos x="T2" y="T3"/>
                </a:cxn>
                <a:cxn ang="T12">
                  <a:pos x="T4" y="T5"/>
                </a:cxn>
                <a:cxn ang="T13">
                  <a:pos x="T6" y="T7"/>
                </a:cxn>
                <a:cxn ang="T14">
                  <a:pos x="T8" y="T9"/>
                </a:cxn>
              </a:cxnLst>
              <a:rect l="T15" t="T16" r="T17" b="T18"/>
              <a:pathLst>
                <a:path w="32" h="61">
                  <a:moveTo>
                    <a:pt x="0" y="61"/>
                  </a:moveTo>
                  <a:lnTo>
                    <a:pt x="0" y="7"/>
                  </a:lnTo>
                  <a:lnTo>
                    <a:pt x="32" y="0"/>
                  </a:lnTo>
                  <a:lnTo>
                    <a:pt x="32" y="56"/>
                  </a:lnTo>
                  <a:lnTo>
                    <a:pt x="0" y="61"/>
                  </a:lnTo>
                  <a:close/>
                </a:path>
              </a:pathLst>
            </a:custGeom>
            <a:solidFill>
              <a:srgbClr val="B2EFF9"/>
            </a:solidFill>
            <a:ln w="9525">
              <a:noFill/>
              <a:round/>
              <a:headEnd/>
              <a:tailEnd/>
            </a:ln>
          </p:spPr>
          <p:txBody>
            <a:bodyPr/>
            <a:lstStyle/>
            <a:p>
              <a:endParaRPr lang="en-US"/>
            </a:p>
          </p:txBody>
        </p:sp>
        <p:sp>
          <p:nvSpPr>
            <p:cNvPr id="4266" name="Freeform 1270"/>
            <p:cNvSpPr>
              <a:spLocks/>
            </p:cNvSpPr>
            <p:nvPr/>
          </p:nvSpPr>
          <p:spPr bwMode="auto">
            <a:xfrm>
              <a:off x="2695" y="2146"/>
              <a:ext cx="32" cy="56"/>
            </a:xfrm>
            <a:custGeom>
              <a:avLst/>
              <a:gdLst>
                <a:gd name="T0" fmla="*/ 0 w 32"/>
                <a:gd name="T1" fmla="*/ 56 h 56"/>
                <a:gd name="T2" fmla="*/ 0 w 32"/>
                <a:gd name="T3" fmla="*/ 6 h 56"/>
                <a:gd name="T4" fmla="*/ 32 w 32"/>
                <a:gd name="T5" fmla="*/ 0 h 56"/>
                <a:gd name="T6" fmla="*/ 32 w 32"/>
                <a:gd name="T7" fmla="*/ 52 h 56"/>
                <a:gd name="T8" fmla="*/ 0 w 32"/>
                <a:gd name="T9" fmla="*/ 56 h 56"/>
                <a:gd name="T10" fmla="*/ 0 60000 65536"/>
                <a:gd name="T11" fmla="*/ 0 60000 65536"/>
                <a:gd name="T12" fmla="*/ 0 60000 65536"/>
                <a:gd name="T13" fmla="*/ 0 60000 65536"/>
                <a:gd name="T14" fmla="*/ 0 60000 65536"/>
                <a:gd name="T15" fmla="*/ 0 w 32"/>
                <a:gd name="T16" fmla="*/ 0 h 56"/>
                <a:gd name="T17" fmla="*/ 32 w 32"/>
                <a:gd name="T18" fmla="*/ 56 h 56"/>
              </a:gdLst>
              <a:ahLst/>
              <a:cxnLst>
                <a:cxn ang="T10">
                  <a:pos x="T0" y="T1"/>
                </a:cxn>
                <a:cxn ang="T11">
                  <a:pos x="T2" y="T3"/>
                </a:cxn>
                <a:cxn ang="T12">
                  <a:pos x="T4" y="T5"/>
                </a:cxn>
                <a:cxn ang="T13">
                  <a:pos x="T6" y="T7"/>
                </a:cxn>
                <a:cxn ang="T14">
                  <a:pos x="T8" y="T9"/>
                </a:cxn>
              </a:cxnLst>
              <a:rect l="T15" t="T16" r="T17" b="T18"/>
              <a:pathLst>
                <a:path w="32" h="56">
                  <a:moveTo>
                    <a:pt x="0" y="56"/>
                  </a:moveTo>
                  <a:lnTo>
                    <a:pt x="0" y="6"/>
                  </a:lnTo>
                  <a:lnTo>
                    <a:pt x="32" y="0"/>
                  </a:lnTo>
                  <a:lnTo>
                    <a:pt x="32" y="52"/>
                  </a:lnTo>
                  <a:lnTo>
                    <a:pt x="0" y="56"/>
                  </a:lnTo>
                  <a:close/>
                </a:path>
              </a:pathLst>
            </a:custGeom>
            <a:solidFill>
              <a:srgbClr val="B2EFF9"/>
            </a:solidFill>
            <a:ln w="9525">
              <a:noFill/>
              <a:round/>
              <a:headEnd/>
              <a:tailEnd/>
            </a:ln>
          </p:spPr>
          <p:txBody>
            <a:bodyPr/>
            <a:lstStyle/>
            <a:p>
              <a:endParaRPr lang="en-US"/>
            </a:p>
          </p:txBody>
        </p:sp>
        <p:sp>
          <p:nvSpPr>
            <p:cNvPr id="4267" name="Freeform 1271"/>
            <p:cNvSpPr>
              <a:spLocks/>
            </p:cNvSpPr>
            <p:nvPr/>
          </p:nvSpPr>
          <p:spPr bwMode="auto">
            <a:xfrm>
              <a:off x="2646" y="2155"/>
              <a:ext cx="33" cy="54"/>
            </a:xfrm>
            <a:custGeom>
              <a:avLst/>
              <a:gdLst>
                <a:gd name="T0" fmla="*/ 0 w 33"/>
                <a:gd name="T1" fmla="*/ 54 h 54"/>
                <a:gd name="T2" fmla="*/ 0 w 33"/>
                <a:gd name="T3" fmla="*/ 6 h 54"/>
                <a:gd name="T4" fmla="*/ 33 w 33"/>
                <a:gd name="T5" fmla="*/ 0 h 54"/>
                <a:gd name="T6" fmla="*/ 33 w 33"/>
                <a:gd name="T7" fmla="*/ 49 h 54"/>
                <a:gd name="T8" fmla="*/ 0 w 33"/>
                <a:gd name="T9" fmla="*/ 54 h 54"/>
                <a:gd name="T10" fmla="*/ 0 60000 65536"/>
                <a:gd name="T11" fmla="*/ 0 60000 65536"/>
                <a:gd name="T12" fmla="*/ 0 60000 65536"/>
                <a:gd name="T13" fmla="*/ 0 60000 65536"/>
                <a:gd name="T14" fmla="*/ 0 60000 65536"/>
                <a:gd name="T15" fmla="*/ 0 w 33"/>
                <a:gd name="T16" fmla="*/ 0 h 54"/>
                <a:gd name="T17" fmla="*/ 33 w 33"/>
                <a:gd name="T18" fmla="*/ 54 h 54"/>
              </a:gdLst>
              <a:ahLst/>
              <a:cxnLst>
                <a:cxn ang="T10">
                  <a:pos x="T0" y="T1"/>
                </a:cxn>
                <a:cxn ang="T11">
                  <a:pos x="T2" y="T3"/>
                </a:cxn>
                <a:cxn ang="T12">
                  <a:pos x="T4" y="T5"/>
                </a:cxn>
                <a:cxn ang="T13">
                  <a:pos x="T6" y="T7"/>
                </a:cxn>
                <a:cxn ang="T14">
                  <a:pos x="T8" y="T9"/>
                </a:cxn>
              </a:cxnLst>
              <a:rect l="T15" t="T16" r="T17" b="T18"/>
              <a:pathLst>
                <a:path w="33" h="54">
                  <a:moveTo>
                    <a:pt x="0" y="54"/>
                  </a:moveTo>
                  <a:lnTo>
                    <a:pt x="0" y="6"/>
                  </a:lnTo>
                  <a:lnTo>
                    <a:pt x="33" y="0"/>
                  </a:lnTo>
                  <a:lnTo>
                    <a:pt x="33" y="49"/>
                  </a:lnTo>
                  <a:lnTo>
                    <a:pt x="0" y="54"/>
                  </a:lnTo>
                  <a:close/>
                </a:path>
              </a:pathLst>
            </a:custGeom>
            <a:solidFill>
              <a:srgbClr val="B2EFF9"/>
            </a:solidFill>
            <a:ln w="9525">
              <a:noFill/>
              <a:round/>
              <a:headEnd/>
              <a:tailEnd/>
            </a:ln>
          </p:spPr>
          <p:txBody>
            <a:bodyPr/>
            <a:lstStyle/>
            <a:p>
              <a:endParaRPr lang="en-US"/>
            </a:p>
          </p:txBody>
        </p:sp>
        <p:sp>
          <p:nvSpPr>
            <p:cNvPr id="4268" name="Freeform 1272"/>
            <p:cNvSpPr>
              <a:spLocks/>
            </p:cNvSpPr>
            <p:nvPr/>
          </p:nvSpPr>
          <p:spPr bwMode="auto">
            <a:xfrm>
              <a:off x="2598" y="2166"/>
              <a:ext cx="31" cy="51"/>
            </a:xfrm>
            <a:custGeom>
              <a:avLst/>
              <a:gdLst>
                <a:gd name="T0" fmla="*/ 0 w 31"/>
                <a:gd name="T1" fmla="*/ 51 h 51"/>
                <a:gd name="T2" fmla="*/ 0 w 31"/>
                <a:gd name="T3" fmla="*/ 6 h 51"/>
                <a:gd name="T4" fmla="*/ 31 w 31"/>
                <a:gd name="T5" fmla="*/ 0 h 51"/>
                <a:gd name="T6" fmla="*/ 31 w 31"/>
                <a:gd name="T7" fmla="*/ 46 h 51"/>
                <a:gd name="T8" fmla="*/ 0 w 31"/>
                <a:gd name="T9" fmla="*/ 51 h 51"/>
                <a:gd name="T10" fmla="*/ 0 60000 65536"/>
                <a:gd name="T11" fmla="*/ 0 60000 65536"/>
                <a:gd name="T12" fmla="*/ 0 60000 65536"/>
                <a:gd name="T13" fmla="*/ 0 60000 65536"/>
                <a:gd name="T14" fmla="*/ 0 60000 65536"/>
                <a:gd name="T15" fmla="*/ 0 w 31"/>
                <a:gd name="T16" fmla="*/ 0 h 51"/>
                <a:gd name="T17" fmla="*/ 31 w 31"/>
                <a:gd name="T18" fmla="*/ 51 h 51"/>
              </a:gdLst>
              <a:ahLst/>
              <a:cxnLst>
                <a:cxn ang="T10">
                  <a:pos x="T0" y="T1"/>
                </a:cxn>
                <a:cxn ang="T11">
                  <a:pos x="T2" y="T3"/>
                </a:cxn>
                <a:cxn ang="T12">
                  <a:pos x="T4" y="T5"/>
                </a:cxn>
                <a:cxn ang="T13">
                  <a:pos x="T6" y="T7"/>
                </a:cxn>
                <a:cxn ang="T14">
                  <a:pos x="T8" y="T9"/>
                </a:cxn>
              </a:cxnLst>
              <a:rect l="T15" t="T16" r="T17" b="T18"/>
              <a:pathLst>
                <a:path w="31" h="51">
                  <a:moveTo>
                    <a:pt x="0" y="51"/>
                  </a:moveTo>
                  <a:lnTo>
                    <a:pt x="0" y="6"/>
                  </a:lnTo>
                  <a:lnTo>
                    <a:pt x="31" y="0"/>
                  </a:lnTo>
                  <a:lnTo>
                    <a:pt x="31" y="46"/>
                  </a:lnTo>
                  <a:lnTo>
                    <a:pt x="0" y="51"/>
                  </a:lnTo>
                  <a:close/>
                </a:path>
              </a:pathLst>
            </a:custGeom>
            <a:solidFill>
              <a:srgbClr val="B2EFF9"/>
            </a:solidFill>
            <a:ln w="9525">
              <a:noFill/>
              <a:round/>
              <a:headEnd/>
              <a:tailEnd/>
            </a:ln>
          </p:spPr>
          <p:txBody>
            <a:bodyPr/>
            <a:lstStyle/>
            <a:p>
              <a:endParaRPr lang="en-US"/>
            </a:p>
          </p:txBody>
        </p:sp>
        <p:sp>
          <p:nvSpPr>
            <p:cNvPr id="4269" name="Freeform 1273"/>
            <p:cNvSpPr>
              <a:spLocks/>
            </p:cNvSpPr>
            <p:nvPr/>
          </p:nvSpPr>
          <p:spPr bwMode="auto">
            <a:xfrm>
              <a:off x="2743" y="2211"/>
              <a:ext cx="32" cy="59"/>
            </a:xfrm>
            <a:custGeom>
              <a:avLst/>
              <a:gdLst>
                <a:gd name="T0" fmla="*/ 0 w 32"/>
                <a:gd name="T1" fmla="*/ 59 h 59"/>
                <a:gd name="T2" fmla="*/ 0 w 32"/>
                <a:gd name="T3" fmla="*/ 4 h 59"/>
                <a:gd name="T4" fmla="*/ 32 w 32"/>
                <a:gd name="T5" fmla="*/ 0 h 59"/>
                <a:gd name="T6" fmla="*/ 32 w 32"/>
                <a:gd name="T7" fmla="*/ 57 h 59"/>
                <a:gd name="T8" fmla="*/ 0 w 32"/>
                <a:gd name="T9" fmla="*/ 59 h 59"/>
                <a:gd name="T10" fmla="*/ 0 60000 65536"/>
                <a:gd name="T11" fmla="*/ 0 60000 65536"/>
                <a:gd name="T12" fmla="*/ 0 60000 65536"/>
                <a:gd name="T13" fmla="*/ 0 60000 65536"/>
                <a:gd name="T14" fmla="*/ 0 60000 65536"/>
                <a:gd name="T15" fmla="*/ 0 w 32"/>
                <a:gd name="T16" fmla="*/ 0 h 59"/>
                <a:gd name="T17" fmla="*/ 32 w 32"/>
                <a:gd name="T18" fmla="*/ 59 h 59"/>
              </a:gdLst>
              <a:ahLst/>
              <a:cxnLst>
                <a:cxn ang="T10">
                  <a:pos x="T0" y="T1"/>
                </a:cxn>
                <a:cxn ang="T11">
                  <a:pos x="T2" y="T3"/>
                </a:cxn>
                <a:cxn ang="T12">
                  <a:pos x="T4" y="T5"/>
                </a:cxn>
                <a:cxn ang="T13">
                  <a:pos x="T6" y="T7"/>
                </a:cxn>
                <a:cxn ang="T14">
                  <a:pos x="T8" y="T9"/>
                </a:cxn>
              </a:cxnLst>
              <a:rect l="T15" t="T16" r="T17" b="T18"/>
              <a:pathLst>
                <a:path w="32" h="59">
                  <a:moveTo>
                    <a:pt x="0" y="59"/>
                  </a:moveTo>
                  <a:lnTo>
                    <a:pt x="0" y="4"/>
                  </a:lnTo>
                  <a:lnTo>
                    <a:pt x="32" y="0"/>
                  </a:lnTo>
                  <a:lnTo>
                    <a:pt x="32" y="57"/>
                  </a:lnTo>
                  <a:lnTo>
                    <a:pt x="0" y="59"/>
                  </a:lnTo>
                  <a:close/>
                </a:path>
              </a:pathLst>
            </a:custGeom>
            <a:solidFill>
              <a:srgbClr val="B2EFF9"/>
            </a:solidFill>
            <a:ln w="9525">
              <a:noFill/>
              <a:round/>
              <a:headEnd/>
              <a:tailEnd/>
            </a:ln>
          </p:spPr>
          <p:txBody>
            <a:bodyPr/>
            <a:lstStyle/>
            <a:p>
              <a:endParaRPr lang="en-US"/>
            </a:p>
          </p:txBody>
        </p:sp>
        <p:sp>
          <p:nvSpPr>
            <p:cNvPr id="4270" name="Freeform 1274"/>
            <p:cNvSpPr>
              <a:spLocks/>
            </p:cNvSpPr>
            <p:nvPr/>
          </p:nvSpPr>
          <p:spPr bwMode="auto">
            <a:xfrm>
              <a:off x="2695" y="2218"/>
              <a:ext cx="32" cy="54"/>
            </a:xfrm>
            <a:custGeom>
              <a:avLst/>
              <a:gdLst>
                <a:gd name="T0" fmla="*/ 0 w 32"/>
                <a:gd name="T1" fmla="*/ 54 h 54"/>
                <a:gd name="T2" fmla="*/ 0 w 32"/>
                <a:gd name="T3" fmla="*/ 3 h 54"/>
                <a:gd name="T4" fmla="*/ 32 w 32"/>
                <a:gd name="T5" fmla="*/ 0 h 54"/>
                <a:gd name="T6" fmla="*/ 32 w 32"/>
                <a:gd name="T7" fmla="*/ 53 h 54"/>
                <a:gd name="T8" fmla="*/ 0 w 32"/>
                <a:gd name="T9" fmla="*/ 54 h 54"/>
                <a:gd name="T10" fmla="*/ 0 60000 65536"/>
                <a:gd name="T11" fmla="*/ 0 60000 65536"/>
                <a:gd name="T12" fmla="*/ 0 60000 65536"/>
                <a:gd name="T13" fmla="*/ 0 60000 65536"/>
                <a:gd name="T14" fmla="*/ 0 60000 65536"/>
                <a:gd name="T15" fmla="*/ 0 w 32"/>
                <a:gd name="T16" fmla="*/ 0 h 54"/>
                <a:gd name="T17" fmla="*/ 32 w 32"/>
                <a:gd name="T18" fmla="*/ 54 h 54"/>
              </a:gdLst>
              <a:ahLst/>
              <a:cxnLst>
                <a:cxn ang="T10">
                  <a:pos x="T0" y="T1"/>
                </a:cxn>
                <a:cxn ang="T11">
                  <a:pos x="T2" y="T3"/>
                </a:cxn>
                <a:cxn ang="T12">
                  <a:pos x="T4" y="T5"/>
                </a:cxn>
                <a:cxn ang="T13">
                  <a:pos x="T6" y="T7"/>
                </a:cxn>
                <a:cxn ang="T14">
                  <a:pos x="T8" y="T9"/>
                </a:cxn>
              </a:cxnLst>
              <a:rect l="T15" t="T16" r="T17" b="T18"/>
              <a:pathLst>
                <a:path w="32" h="54">
                  <a:moveTo>
                    <a:pt x="0" y="54"/>
                  </a:moveTo>
                  <a:lnTo>
                    <a:pt x="0" y="3"/>
                  </a:lnTo>
                  <a:lnTo>
                    <a:pt x="32" y="0"/>
                  </a:lnTo>
                  <a:lnTo>
                    <a:pt x="32" y="53"/>
                  </a:lnTo>
                  <a:lnTo>
                    <a:pt x="0" y="54"/>
                  </a:lnTo>
                  <a:close/>
                </a:path>
              </a:pathLst>
            </a:custGeom>
            <a:solidFill>
              <a:srgbClr val="B2EFF9"/>
            </a:solidFill>
            <a:ln w="9525">
              <a:noFill/>
              <a:round/>
              <a:headEnd/>
              <a:tailEnd/>
            </a:ln>
          </p:spPr>
          <p:txBody>
            <a:bodyPr/>
            <a:lstStyle/>
            <a:p>
              <a:endParaRPr lang="en-US"/>
            </a:p>
          </p:txBody>
        </p:sp>
        <p:sp>
          <p:nvSpPr>
            <p:cNvPr id="4271" name="Freeform 1275"/>
            <p:cNvSpPr>
              <a:spLocks/>
            </p:cNvSpPr>
            <p:nvPr/>
          </p:nvSpPr>
          <p:spPr bwMode="auto">
            <a:xfrm>
              <a:off x="2646" y="2223"/>
              <a:ext cx="33" cy="51"/>
            </a:xfrm>
            <a:custGeom>
              <a:avLst/>
              <a:gdLst>
                <a:gd name="T0" fmla="*/ 0 w 33"/>
                <a:gd name="T1" fmla="*/ 51 h 51"/>
                <a:gd name="T2" fmla="*/ 0 w 33"/>
                <a:gd name="T3" fmla="*/ 4 h 51"/>
                <a:gd name="T4" fmla="*/ 33 w 33"/>
                <a:gd name="T5" fmla="*/ 0 h 51"/>
                <a:gd name="T6" fmla="*/ 33 w 33"/>
                <a:gd name="T7" fmla="*/ 50 h 51"/>
                <a:gd name="T8" fmla="*/ 0 w 33"/>
                <a:gd name="T9" fmla="*/ 51 h 51"/>
                <a:gd name="T10" fmla="*/ 0 60000 65536"/>
                <a:gd name="T11" fmla="*/ 0 60000 65536"/>
                <a:gd name="T12" fmla="*/ 0 60000 65536"/>
                <a:gd name="T13" fmla="*/ 0 60000 65536"/>
                <a:gd name="T14" fmla="*/ 0 60000 65536"/>
                <a:gd name="T15" fmla="*/ 0 w 33"/>
                <a:gd name="T16" fmla="*/ 0 h 51"/>
                <a:gd name="T17" fmla="*/ 33 w 33"/>
                <a:gd name="T18" fmla="*/ 51 h 51"/>
              </a:gdLst>
              <a:ahLst/>
              <a:cxnLst>
                <a:cxn ang="T10">
                  <a:pos x="T0" y="T1"/>
                </a:cxn>
                <a:cxn ang="T11">
                  <a:pos x="T2" y="T3"/>
                </a:cxn>
                <a:cxn ang="T12">
                  <a:pos x="T4" y="T5"/>
                </a:cxn>
                <a:cxn ang="T13">
                  <a:pos x="T6" y="T7"/>
                </a:cxn>
                <a:cxn ang="T14">
                  <a:pos x="T8" y="T9"/>
                </a:cxn>
              </a:cxnLst>
              <a:rect l="T15" t="T16" r="T17" b="T18"/>
              <a:pathLst>
                <a:path w="33" h="51">
                  <a:moveTo>
                    <a:pt x="0" y="51"/>
                  </a:moveTo>
                  <a:lnTo>
                    <a:pt x="0" y="4"/>
                  </a:lnTo>
                  <a:lnTo>
                    <a:pt x="33" y="0"/>
                  </a:lnTo>
                  <a:lnTo>
                    <a:pt x="33" y="50"/>
                  </a:lnTo>
                  <a:lnTo>
                    <a:pt x="0" y="51"/>
                  </a:lnTo>
                  <a:close/>
                </a:path>
              </a:pathLst>
            </a:custGeom>
            <a:solidFill>
              <a:srgbClr val="B2EFF9"/>
            </a:solidFill>
            <a:ln w="9525">
              <a:noFill/>
              <a:round/>
              <a:headEnd/>
              <a:tailEnd/>
            </a:ln>
          </p:spPr>
          <p:txBody>
            <a:bodyPr/>
            <a:lstStyle/>
            <a:p>
              <a:endParaRPr lang="en-US"/>
            </a:p>
          </p:txBody>
        </p:sp>
        <p:sp>
          <p:nvSpPr>
            <p:cNvPr id="4272" name="Freeform 1276"/>
            <p:cNvSpPr>
              <a:spLocks/>
            </p:cNvSpPr>
            <p:nvPr/>
          </p:nvSpPr>
          <p:spPr bwMode="auto">
            <a:xfrm>
              <a:off x="2598" y="2229"/>
              <a:ext cx="31" cy="48"/>
            </a:xfrm>
            <a:custGeom>
              <a:avLst/>
              <a:gdLst>
                <a:gd name="T0" fmla="*/ 0 w 31"/>
                <a:gd name="T1" fmla="*/ 48 h 48"/>
                <a:gd name="T2" fmla="*/ 0 w 31"/>
                <a:gd name="T3" fmla="*/ 4 h 48"/>
                <a:gd name="T4" fmla="*/ 31 w 31"/>
                <a:gd name="T5" fmla="*/ 0 h 48"/>
                <a:gd name="T6" fmla="*/ 31 w 31"/>
                <a:gd name="T7" fmla="*/ 47 h 48"/>
                <a:gd name="T8" fmla="*/ 0 w 31"/>
                <a:gd name="T9" fmla="*/ 48 h 48"/>
                <a:gd name="T10" fmla="*/ 0 60000 65536"/>
                <a:gd name="T11" fmla="*/ 0 60000 65536"/>
                <a:gd name="T12" fmla="*/ 0 60000 65536"/>
                <a:gd name="T13" fmla="*/ 0 60000 65536"/>
                <a:gd name="T14" fmla="*/ 0 60000 65536"/>
                <a:gd name="T15" fmla="*/ 0 w 31"/>
                <a:gd name="T16" fmla="*/ 0 h 48"/>
                <a:gd name="T17" fmla="*/ 31 w 31"/>
                <a:gd name="T18" fmla="*/ 48 h 48"/>
              </a:gdLst>
              <a:ahLst/>
              <a:cxnLst>
                <a:cxn ang="T10">
                  <a:pos x="T0" y="T1"/>
                </a:cxn>
                <a:cxn ang="T11">
                  <a:pos x="T2" y="T3"/>
                </a:cxn>
                <a:cxn ang="T12">
                  <a:pos x="T4" y="T5"/>
                </a:cxn>
                <a:cxn ang="T13">
                  <a:pos x="T6" y="T7"/>
                </a:cxn>
                <a:cxn ang="T14">
                  <a:pos x="T8" y="T9"/>
                </a:cxn>
              </a:cxnLst>
              <a:rect l="T15" t="T16" r="T17" b="T18"/>
              <a:pathLst>
                <a:path w="31" h="48">
                  <a:moveTo>
                    <a:pt x="0" y="48"/>
                  </a:moveTo>
                  <a:lnTo>
                    <a:pt x="0" y="4"/>
                  </a:lnTo>
                  <a:lnTo>
                    <a:pt x="31" y="0"/>
                  </a:lnTo>
                  <a:lnTo>
                    <a:pt x="31" y="47"/>
                  </a:lnTo>
                  <a:lnTo>
                    <a:pt x="0" y="48"/>
                  </a:lnTo>
                  <a:close/>
                </a:path>
              </a:pathLst>
            </a:custGeom>
            <a:solidFill>
              <a:srgbClr val="B2EFF9"/>
            </a:solidFill>
            <a:ln w="9525">
              <a:noFill/>
              <a:round/>
              <a:headEnd/>
              <a:tailEnd/>
            </a:ln>
          </p:spPr>
          <p:txBody>
            <a:bodyPr/>
            <a:lstStyle/>
            <a:p>
              <a:endParaRPr lang="en-US"/>
            </a:p>
          </p:txBody>
        </p:sp>
        <p:sp>
          <p:nvSpPr>
            <p:cNvPr id="4273" name="Freeform 1277"/>
            <p:cNvSpPr>
              <a:spLocks/>
            </p:cNvSpPr>
            <p:nvPr/>
          </p:nvSpPr>
          <p:spPr bwMode="auto">
            <a:xfrm>
              <a:off x="2743" y="2287"/>
              <a:ext cx="32" cy="57"/>
            </a:xfrm>
            <a:custGeom>
              <a:avLst/>
              <a:gdLst>
                <a:gd name="T0" fmla="*/ 0 w 32"/>
                <a:gd name="T1" fmla="*/ 56 h 57"/>
                <a:gd name="T2" fmla="*/ 0 w 32"/>
                <a:gd name="T3" fmla="*/ 2 h 57"/>
                <a:gd name="T4" fmla="*/ 32 w 32"/>
                <a:gd name="T5" fmla="*/ 0 h 57"/>
                <a:gd name="T6" fmla="*/ 32 w 32"/>
                <a:gd name="T7" fmla="*/ 57 h 57"/>
                <a:gd name="T8" fmla="*/ 0 w 32"/>
                <a:gd name="T9" fmla="*/ 56 h 57"/>
                <a:gd name="T10" fmla="*/ 0 60000 65536"/>
                <a:gd name="T11" fmla="*/ 0 60000 65536"/>
                <a:gd name="T12" fmla="*/ 0 60000 65536"/>
                <a:gd name="T13" fmla="*/ 0 60000 65536"/>
                <a:gd name="T14" fmla="*/ 0 60000 65536"/>
                <a:gd name="T15" fmla="*/ 0 w 32"/>
                <a:gd name="T16" fmla="*/ 0 h 57"/>
                <a:gd name="T17" fmla="*/ 32 w 32"/>
                <a:gd name="T18" fmla="*/ 57 h 57"/>
              </a:gdLst>
              <a:ahLst/>
              <a:cxnLst>
                <a:cxn ang="T10">
                  <a:pos x="T0" y="T1"/>
                </a:cxn>
                <a:cxn ang="T11">
                  <a:pos x="T2" y="T3"/>
                </a:cxn>
                <a:cxn ang="T12">
                  <a:pos x="T4" y="T5"/>
                </a:cxn>
                <a:cxn ang="T13">
                  <a:pos x="T6" y="T7"/>
                </a:cxn>
                <a:cxn ang="T14">
                  <a:pos x="T8" y="T9"/>
                </a:cxn>
              </a:cxnLst>
              <a:rect l="T15" t="T16" r="T17" b="T18"/>
              <a:pathLst>
                <a:path w="32" h="57">
                  <a:moveTo>
                    <a:pt x="0" y="56"/>
                  </a:moveTo>
                  <a:lnTo>
                    <a:pt x="0" y="2"/>
                  </a:lnTo>
                  <a:lnTo>
                    <a:pt x="32" y="0"/>
                  </a:lnTo>
                  <a:lnTo>
                    <a:pt x="32" y="57"/>
                  </a:lnTo>
                  <a:lnTo>
                    <a:pt x="0" y="56"/>
                  </a:lnTo>
                  <a:close/>
                </a:path>
              </a:pathLst>
            </a:custGeom>
            <a:solidFill>
              <a:srgbClr val="B2EFF9"/>
            </a:solidFill>
            <a:ln w="9525">
              <a:noFill/>
              <a:round/>
              <a:headEnd/>
              <a:tailEnd/>
            </a:ln>
          </p:spPr>
          <p:txBody>
            <a:bodyPr/>
            <a:lstStyle/>
            <a:p>
              <a:endParaRPr lang="en-US"/>
            </a:p>
          </p:txBody>
        </p:sp>
        <p:sp>
          <p:nvSpPr>
            <p:cNvPr id="4274" name="Freeform 1278"/>
            <p:cNvSpPr>
              <a:spLocks/>
            </p:cNvSpPr>
            <p:nvPr/>
          </p:nvSpPr>
          <p:spPr bwMode="auto">
            <a:xfrm>
              <a:off x="2695" y="2289"/>
              <a:ext cx="32" cy="53"/>
            </a:xfrm>
            <a:custGeom>
              <a:avLst/>
              <a:gdLst>
                <a:gd name="T0" fmla="*/ 0 w 32"/>
                <a:gd name="T1" fmla="*/ 52 h 53"/>
                <a:gd name="T2" fmla="*/ 0 w 32"/>
                <a:gd name="T3" fmla="*/ 1 h 53"/>
                <a:gd name="T4" fmla="*/ 32 w 32"/>
                <a:gd name="T5" fmla="*/ 0 h 53"/>
                <a:gd name="T6" fmla="*/ 32 w 32"/>
                <a:gd name="T7" fmla="*/ 53 h 53"/>
                <a:gd name="T8" fmla="*/ 0 w 32"/>
                <a:gd name="T9" fmla="*/ 52 h 53"/>
                <a:gd name="T10" fmla="*/ 0 60000 65536"/>
                <a:gd name="T11" fmla="*/ 0 60000 65536"/>
                <a:gd name="T12" fmla="*/ 0 60000 65536"/>
                <a:gd name="T13" fmla="*/ 0 60000 65536"/>
                <a:gd name="T14" fmla="*/ 0 60000 65536"/>
                <a:gd name="T15" fmla="*/ 0 w 32"/>
                <a:gd name="T16" fmla="*/ 0 h 53"/>
                <a:gd name="T17" fmla="*/ 32 w 32"/>
                <a:gd name="T18" fmla="*/ 53 h 53"/>
              </a:gdLst>
              <a:ahLst/>
              <a:cxnLst>
                <a:cxn ang="T10">
                  <a:pos x="T0" y="T1"/>
                </a:cxn>
                <a:cxn ang="T11">
                  <a:pos x="T2" y="T3"/>
                </a:cxn>
                <a:cxn ang="T12">
                  <a:pos x="T4" y="T5"/>
                </a:cxn>
                <a:cxn ang="T13">
                  <a:pos x="T6" y="T7"/>
                </a:cxn>
                <a:cxn ang="T14">
                  <a:pos x="T8" y="T9"/>
                </a:cxn>
              </a:cxnLst>
              <a:rect l="T15" t="T16" r="T17" b="T18"/>
              <a:pathLst>
                <a:path w="32" h="53">
                  <a:moveTo>
                    <a:pt x="0" y="52"/>
                  </a:moveTo>
                  <a:lnTo>
                    <a:pt x="0" y="1"/>
                  </a:lnTo>
                  <a:lnTo>
                    <a:pt x="32" y="0"/>
                  </a:lnTo>
                  <a:lnTo>
                    <a:pt x="32" y="53"/>
                  </a:lnTo>
                  <a:lnTo>
                    <a:pt x="0" y="52"/>
                  </a:lnTo>
                  <a:close/>
                </a:path>
              </a:pathLst>
            </a:custGeom>
            <a:solidFill>
              <a:srgbClr val="B2EFF9"/>
            </a:solidFill>
            <a:ln w="9525">
              <a:noFill/>
              <a:round/>
              <a:headEnd/>
              <a:tailEnd/>
            </a:ln>
          </p:spPr>
          <p:txBody>
            <a:bodyPr/>
            <a:lstStyle/>
            <a:p>
              <a:endParaRPr lang="en-US"/>
            </a:p>
          </p:txBody>
        </p:sp>
        <p:sp>
          <p:nvSpPr>
            <p:cNvPr id="4275" name="Freeform 1279"/>
            <p:cNvSpPr>
              <a:spLocks/>
            </p:cNvSpPr>
            <p:nvPr/>
          </p:nvSpPr>
          <p:spPr bwMode="auto">
            <a:xfrm>
              <a:off x="2646" y="2290"/>
              <a:ext cx="33" cy="51"/>
            </a:xfrm>
            <a:custGeom>
              <a:avLst/>
              <a:gdLst>
                <a:gd name="T0" fmla="*/ 0 w 33"/>
                <a:gd name="T1" fmla="*/ 49 h 51"/>
                <a:gd name="T2" fmla="*/ 0 w 33"/>
                <a:gd name="T3" fmla="*/ 1 h 51"/>
                <a:gd name="T4" fmla="*/ 33 w 33"/>
                <a:gd name="T5" fmla="*/ 0 h 51"/>
                <a:gd name="T6" fmla="*/ 33 w 33"/>
                <a:gd name="T7" fmla="*/ 51 h 51"/>
                <a:gd name="T8" fmla="*/ 0 w 33"/>
                <a:gd name="T9" fmla="*/ 49 h 51"/>
                <a:gd name="T10" fmla="*/ 0 60000 65536"/>
                <a:gd name="T11" fmla="*/ 0 60000 65536"/>
                <a:gd name="T12" fmla="*/ 0 60000 65536"/>
                <a:gd name="T13" fmla="*/ 0 60000 65536"/>
                <a:gd name="T14" fmla="*/ 0 60000 65536"/>
                <a:gd name="T15" fmla="*/ 0 w 33"/>
                <a:gd name="T16" fmla="*/ 0 h 51"/>
                <a:gd name="T17" fmla="*/ 33 w 33"/>
                <a:gd name="T18" fmla="*/ 51 h 51"/>
              </a:gdLst>
              <a:ahLst/>
              <a:cxnLst>
                <a:cxn ang="T10">
                  <a:pos x="T0" y="T1"/>
                </a:cxn>
                <a:cxn ang="T11">
                  <a:pos x="T2" y="T3"/>
                </a:cxn>
                <a:cxn ang="T12">
                  <a:pos x="T4" y="T5"/>
                </a:cxn>
                <a:cxn ang="T13">
                  <a:pos x="T6" y="T7"/>
                </a:cxn>
                <a:cxn ang="T14">
                  <a:pos x="T8" y="T9"/>
                </a:cxn>
              </a:cxnLst>
              <a:rect l="T15" t="T16" r="T17" b="T18"/>
              <a:pathLst>
                <a:path w="33" h="51">
                  <a:moveTo>
                    <a:pt x="0" y="49"/>
                  </a:moveTo>
                  <a:lnTo>
                    <a:pt x="0" y="1"/>
                  </a:lnTo>
                  <a:lnTo>
                    <a:pt x="33" y="0"/>
                  </a:lnTo>
                  <a:lnTo>
                    <a:pt x="33" y="51"/>
                  </a:lnTo>
                  <a:lnTo>
                    <a:pt x="0" y="49"/>
                  </a:lnTo>
                  <a:close/>
                </a:path>
              </a:pathLst>
            </a:custGeom>
            <a:solidFill>
              <a:srgbClr val="B2EFF9"/>
            </a:solidFill>
            <a:ln w="9525">
              <a:noFill/>
              <a:round/>
              <a:headEnd/>
              <a:tailEnd/>
            </a:ln>
          </p:spPr>
          <p:txBody>
            <a:bodyPr/>
            <a:lstStyle/>
            <a:p>
              <a:endParaRPr lang="en-US"/>
            </a:p>
          </p:txBody>
        </p:sp>
        <p:sp>
          <p:nvSpPr>
            <p:cNvPr id="4276" name="Freeform 1280"/>
            <p:cNvSpPr>
              <a:spLocks/>
            </p:cNvSpPr>
            <p:nvPr/>
          </p:nvSpPr>
          <p:spPr bwMode="auto">
            <a:xfrm>
              <a:off x="2598" y="2292"/>
              <a:ext cx="31" cy="47"/>
            </a:xfrm>
            <a:custGeom>
              <a:avLst/>
              <a:gdLst>
                <a:gd name="T0" fmla="*/ 0 w 31"/>
                <a:gd name="T1" fmla="*/ 46 h 47"/>
                <a:gd name="T2" fmla="*/ 0 w 31"/>
                <a:gd name="T3" fmla="*/ 1 h 47"/>
                <a:gd name="T4" fmla="*/ 31 w 31"/>
                <a:gd name="T5" fmla="*/ 0 h 47"/>
                <a:gd name="T6" fmla="*/ 31 w 31"/>
                <a:gd name="T7" fmla="*/ 47 h 47"/>
                <a:gd name="T8" fmla="*/ 0 w 31"/>
                <a:gd name="T9" fmla="*/ 46 h 47"/>
                <a:gd name="T10" fmla="*/ 0 60000 65536"/>
                <a:gd name="T11" fmla="*/ 0 60000 65536"/>
                <a:gd name="T12" fmla="*/ 0 60000 65536"/>
                <a:gd name="T13" fmla="*/ 0 60000 65536"/>
                <a:gd name="T14" fmla="*/ 0 60000 65536"/>
                <a:gd name="T15" fmla="*/ 0 w 31"/>
                <a:gd name="T16" fmla="*/ 0 h 47"/>
                <a:gd name="T17" fmla="*/ 31 w 31"/>
                <a:gd name="T18" fmla="*/ 47 h 47"/>
              </a:gdLst>
              <a:ahLst/>
              <a:cxnLst>
                <a:cxn ang="T10">
                  <a:pos x="T0" y="T1"/>
                </a:cxn>
                <a:cxn ang="T11">
                  <a:pos x="T2" y="T3"/>
                </a:cxn>
                <a:cxn ang="T12">
                  <a:pos x="T4" y="T5"/>
                </a:cxn>
                <a:cxn ang="T13">
                  <a:pos x="T6" y="T7"/>
                </a:cxn>
                <a:cxn ang="T14">
                  <a:pos x="T8" y="T9"/>
                </a:cxn>
              </a:cxnLst>
              <a:rect l="T15" t="T16" r="T17" b="T18"/>
              <a:pathLst>
                <a:path w="31" h="47">
                  <a:moveTo>
                    <a:pt x="0" y="46"/>
                  </a:moveTo>
                  <a:lnTo>
                    <a:pt x="0" y="1"/>
                  </a:lnTo>
                  <a:lnTo>
                    <a:pt x="31" y="0"/>
                  </a:lnTo>
                  <a:lnTo>
                    <a:pt x="31" y="47"/>
                  </a:lnTo>
                  <a:lnTo>
                    <a:pt x="0" y="46"/>
                  </a:lnTo>
                  <a:close/>
                </a:path>
              </a:pathLst>
            </a:custGeom>
            <a:solidFill>
              <a:srgbClr val="B2EFF9"/>
            </a:solidFill>
            <a:ln w="9525">
              <a:noFill/>
              <a:round/>
              <a:headEnd/>
              <a:tailEnd/>
            </a:ln>
          </p:spPr>
          <p:txBody>
            <a:bodyPr/>
            <a:lstStyle/>
            <a:p>
              <a:endParaRPr lang="en-US"/>
            </a:p>
          </p:txBody>
        </p:sp>
        <p:sp>
          <p:nvSpPr>
            <p:cNvPr id="4277" name="Freeform 1281"/>
            <p:cNvSpPr>
              <a:spLocks/>
            </p:cNvSpPr>
            <p:nvPr/>
          </p:nvSpPr>
          <p:spPr bwMode="auto">
            <a:xfrm>
              <a:off x="2743" y="2363"/>
              <a:ext cx="32" cy="58"/>
            </a:xfrm>
            <a:custGeom>
              <a:avLst/>
              <a:gdLst>
                <a:gd name="T0" fmla="*/ 0 w 32"/>
                <a:gd name="T1" fmla="*/ 54 h 58"/>
                <a:gd name="T2" fmla="*/ 0 w 32"/>
                <a:gd name="T3" fmla="*/ 0 h 58"/>
                <a:gd name="T4" fmla="*/ 32 w 32"/>
                <a:gd name="T5" fmla="*/ 2 h 58"/>
                <a:gd name="T6" fmla="*/ 32 w 32"/>
                <a:gd name="T7" fmla="*/ 58 h 58"/>
                <a:gd name="T8" fmla="*/ 0 w 32"/>
                <a:gd name="T9" fmla="*/ 54 h 58"/>
                <a:gd name="T10" fmla="*/ 0 60000 65536"/>
                <a:gd name="T11" fmla="*/ 0 60000 65536"/>
                <a:gd name="T12" fmla="*/ 0 60000 65536"/>
                <a:gd name="T13" fmla="*/ 0 60000 65536"/>
                <a:gd name="T14" fmla="*/ 0 60000 65536"/>
                <a:gd name="T15" fmla="*/ 0 w 32"/>
                <a:gd name="T16" fmla="*/ 0 h 58"/>
                <a:gd name="T17" fmla="*/ 32 w 32"/>
                <a:gd name="T18" fmla="*/ 58 h 58"/>
              </a:gdLst>
              <a:ahLst/>
              <a:cxnLst>
                <a:cxn ang="T10">
                  <a:pos x="T0" y="T1"/>
                </a:cxn>
                <a:cxn ang="T11">
                  <a:pos x="T2" y="T3"/>
                </a:cxn>
                <a:cxn ang="T12">
                  <a:pos x="T4" y="T5"/>
                </a:cxn>
                <a:cxn ang="T13">
                  <a:pos x="T6" y="T7"/>
                </a:cxn>
                <a:cxn ang="T14">
                  <a:pos x="T8" y="T9"/>
                </a:cxn>
              </a:cxnLst>
              <a:rect l="T15" t="T16" r="T17" b="T18"/>
              <a:pathLst>
                <a:path w="32" h="58">
                  <a:moveTo>
                    <a:pt x="0" y="54"/>
                  </a:moveTo>
                  <a:lnTo>
                    <a:pt x="0" y="0"/>
                  </a:lnTo>
                  <a:lnTo>
                    <a:pt x="32" y="2"/>
                  </a:lnTo>
                  <a:lnTo>
                    <a:pt x="32" y="58"/>
                  </a:lnTo>
                  <a:lnTo>
                    <a:pt x="0" y="54"/>
                  </a:lnTo>
                  <a:close/>
                </a:path>
              </a:pathLst>
            </a:custGeom>
            <a:solidFill>
              <a:srgbClr val="B2EFF9"/>
            </a:solidFill>
            <a:ln w="9525">
              <a:noFill/>
              <a:round/>
              <a:headEnd/>
              <a:tailEnd/>
            </a:ln>
          </p:spPr>
          <p:txBody>
            <a:bodyPr/>
            <a:lstStyle/>
            <a:p>
              <a:endParaRPr lang="en-US"/>
            </a:p>
          </p:txBody>
        </p:sp>
        <p:sp>
          <p:nvSpPr>
            <p:cNvPr id="4278" name="Freeform 1282"/>
            <p:cNvSpPr>
              <a:spLocks/>
            </p:cNvSpPr>
            <p:nvPr/>
          </p:nvSpPr>
          <p:spPr bwMode="auto">
            <a:xfrm>
              <a:off x="2695" y="2359"/>
              <a:ext cx="32" cy="56"/>
            </a:xfrm>
            <a:custGeom>
              <a:avLst/>
              <a:gdLst>
                <a:gd name="T0" fmla="*/ 0 w 32"/>
                <a:gd name="T1" fmla="*/ 52 h 56"/>
                <a:gd name="T2" fmla="*/ 0 w 32"/>
                <a:gd name="T3" fmla="*/ 0 h 56"/>
                <a:gd name="T4" fmla="*/ 32 w 32"/>
                <a:gd name="T5" fmla="*/ 2 h 56"/>
                <a:gd name="T6" fmla="*/ 32 w 32"/>
                <a:gd name="T7" fmla="*/ 56 h 56"/>
                <a:gd name="T8" fmla="*/ 0 w 32"/>
                <a:gd name="T9" fmla="*/ 52 h 56"/>
                <a:gd name="T10" fmla="*/ 0 60000 65536"/>
                <a:gd name="T11" fmla="*/ 0 60000 65536"/>
                <a:gd name="T12" fmla="*/ 0 60000 65536"/>
                <a:gd name="T13" fmla="*/ 0 60000 65536"/>
                <a:gd name="T14" fmla="*/ 0 60000 65536"/>
                <a:gd name="T15" fmla="*/ 0 w 32"/>
                <a:gd name="T16" fmla="*/ 0 h 56"/>
                <a:gd name="T17" fmla="*/ 32 w 32"/>
                <a:gd name="T18" fmla="*/ 56 h 56"/>
              </a:gdLst>
              <a:ahLst/>
              <a:cxnLst>
                <a:cxn ang="T10">
                  <a:pos x="T0" y="T1"/>
                </a:cxn>
                <a:cxn ang="T11">
                  <a:pos x="T2" y="T3"/>
                </a:cxn>
                <a:cxn ang="T12">
                  <a:pos x="T4" y="T5"/>
                </a:cxn>
                <a:cxn ang="T13">
                  <a:pos x="T6" y="T7"/>
                </a:cxn>
                <a:cxn ang="T14">
                  <a:pos x="T8" y="T9"/>
                </a:cxn>
              </a:cxnLst>
              <a:rect l="T15" t="T16" r="T17" b="T18"/>
              <a:pathLst>
                <a:path w="32" h="56">
                  <a:moveTo>
                    <a:pt x="0" y="52"/>
                  </a:moveTo>
                  <a:lnTo>
                    <a:pt x="0" y="0"/>
                  </a:lnTo>
                  <a:lnTo>
                    <a:pt x="32" y="2"/>
                  </a:lnTo>
                  <a:lnTo>
                    <a:pt x="32" y="56"/>
                  </a:lnTo>
                  <a:lnTo>
                    <a:pt x="0" y="52"/>
                  </a:lnTo>
                  <a:close/>
                </a:path>
              </a:pathLst>
            </a:custGeom>
            <a:solidFill>
              <a:srgbClr val="B2EFF9"/>
            </a:solidFill>
            <a:ln w="9525">
              <a:noFill/>
              <a:round/>
              <a:headEnd/>
              <a:tailEnd/>
            </a:ln>
          </p:spPr>
          <p:txBody>
            <a:bodyPr/>
            <a:lstStyle/>
            <a:p>
              <a:endParaRPr lang="en-US"/>
            </a:p>
          </p:txBody>
        </p:sp>
        <p:sp>
          <p:nvSpPr>
            <p:cNvPr id="4279" name="Freeform 1283"/>
            <p:cNvSpPr>
              <a:spLocks/>
            </p:cNvSpPr>
            <p:nvPr/>
          </p:nvSpPr>
          <p:spPr bwMode="auto">
            <a:xfrm>
              <a:off x="2646" y="2358"/>
              <a:ext cx="33" cy="52"/>
            </a:xfrm>
            <a:custGeom>
              <a:avLst/>
              <a:gdLst>
                <a:gd name="T0" fmla="*/ 0 w 33"/>
                <a:gd name="T1" fmla="*/ 47 h 52"/>
                <a:gd name="T2" fmla="*/ 0 w 33"/>
                <a:gd name="T3" fmla="*/ 0 h 52"/>
                <a:gd name="T4" fmla="*/ 33 w 33"/>
                <a:gd name="T5" fmla="*/ 1 h 52"/>
                <a:gd name="T6" fmla="*/ 33 w 33"/>
                <a:gd name="T7" fmla="*/ 52 h 52"/>
                <a:gd name="T8" fmla="*/ 0 w 33"/>
                <a:gd name="T9" fmla="*/ 47 h 52"/>
                <a:gd name="T10" fmla="*/ 0 60000 65536"/>
                <a:gd name="T11" fmla="*/ 0 60000 65536"/>
                <a:gd name="T12" fmla="*/ 0 60000 65536"/>
                <a:gd name="T13" fmla="*/ 0 60000 65536"/>
                <a:gd name="T14" fmla="*/ 0 60000 65536"/>
                <a:gd name="T15" fmla="*/ 0 w 33"/>
                <a:gd name="T16" fmla="*/ 0 h 52"/>
                <a:gd name="T17" fmla="*/ 33 w 33"/>
                <a:gd name="T18" fmla="*/ 52 h 52"/>
              </a:gdLst>
              <a:ahLst/>
              <a:cxnLst>
                <a:cxn ang="T10">
                  <a:pos x="T0" y="T1"/>
                </a:cxn>
                <a:cxn ang="T11">
                  <a:pos x="T2" y="T3"/>
                </a:cxn>
                <a:cxn ang="T12">
                  <a:pos x="T4" y="T5"/>
                </a:cxn>
                <a:cxn ang="T13">
                  <a:pos x="T6" y="T7"/>
                </a:cxn>
                <a:cxn ang="T14">
                  <a:pos x="T8" y="T9"/>
                </a:cxn>
              </a:cxnLst>
              <a:rect l="T15" t="T16" r="T17" b="T18"/>
              <a:pathLst>
                <a:path w="33" h="52">
                  <a:moveTo>
                    <a:pt x="0" y="47"/>
                  </a:moveTo>
                  <a:lnTo>
                    <a:pt x="0" y="0"/>
                  </a:lnTo>
                  <a:lnTo>
                    <a:pt x="33" y="1"/>
                  </a:lnTo>
                  <a:lnTo>
                    <a:pt x="33" y="52"/>
                  </a:lnTo>
                  <a:lnTo>
                    <a:pt x="0" y="47"/>
                  </a:lnTo>
                  <a:close/>
                </a:path>
              </a:pathLst>
            </a:custGeom>
            <a:solidFill>
              <a:srgbClr val="B2EFF9"/>
            </a:solidFill>
            <a:ln w="9525">
              <a:noFill/>
              <a:round/>
              <a:headEnd/>
              <a:tailEnd/>
            </a:ln>
          </p:spPr>
          <p:txBody>
            <a:bodyPr/>
            <a:lstStyle/>
            <a:p>
              <a:endParaRPr lang="en-US"/>
            </a:p>
          </p:txBody>
        </p:sp>
        <p:sp>
          <p:nvSpPr>
            <p:cNvPr id="4280" name="Freeform 1284"/>
            <p:cNvSpPr>
              <a:spLocks/>
            </p:cNvSpPr>
            <p:nvPr/>
          </p:nvSpPr>
          <p:spPr bwMode="auto">
            <a:xfrm>
              <a:off x="2598" y="2355"/>
              <a:ext cx="31" cy="48"/>
            </a:xfrm>
            <a:custGeom>
              <a:avLst/>
              <a:gdLst>
                <a:gd name="T0" fmla="*/ 0 w 31"/>
                <a:gd name="T1" fmla="*/ 44 h 48"/>
                <a:gd name="T2" fmla="*/ 0 w 31"/>
                <a:gd name="T3" fmla="*/ 0 h 48"/>
                <a:gd name="T4" fmla="*/ 31 w 31"/>
                <a:gd name="T5" fmla="*/ 1 h 48"/>
                <a:gd name="T6" fmla="*/ 31 w 31"/>
                <a:gd name="T7" fmla="*/ 48 h 48"/>
                <a:gd name="T8" fmla="*/ 0 w 31"/>
                <a:gd name="T9" fmla="*/ 44 h 48"/>
                <a:gd name="T10" fmla="*/ 0 60000 65536"/>
                <a:gd name="T11" fmla="*/ 0 60000 65536"/>
                <a:gd name="T12" fmla="*/ 0 60000 65536"/>
                <a:gd name="T13" fmla="*/ 0 60000 65536"/>
                <a:gd name="T14" fmla="*/ 0 60000 65536"/>
                <a:gd name="T15" fmla="*/ 0 w 31"/>
                <a:gd name="T16" fmla="*/ 0 h 48"/>
                <a:gd name="T17" fmla="*/ 31 w 31"/>
                <a:gd name="T18" fmla="*/ 48 h 48"/>
              </a:gdLst>
              <a:ahLst/>
              <a:cxnLst>
                <a:cxn ang="T10">
                  <a:pos x="T0" y="T1"/>
                </a:cxn>
                <a:cxn ang="T11">
                  <a:pos x="T2" y="T3"/>
                </a:cxn>
                <a:cxn ang="T12">
                  <a:pos x="T4" y="T5"/>
                </a:cxn>
                <a:cxn ang="T13">
                  <a:pos x="T6" y="T7"/>
                </a:cxn>
                <a:cxn ang="T14">
                  <a:pos x="T8" y="T9"/>
                </a:cxn>
              </a:cxnLst>
              <a:rect l="T15" t="T16" r="T17" b="T18"/>
              <a:pathLst>
                <a:path w="31" h="48">
                  <a:moveTo>
                    <a:pt x="0" y="44"/>
                  </a:moveTo>
                  <a:lnTo>
                    <a:pt x="0" y="0"/>
                  </a:lnTo>
                  <a:lnTo>
                    <a:pt x="31" y="1"/>
                  </a:lnTo>
                  <a:lnTo>
                    <a:pt x="31" y="48"/>
                  </a:lnTo>
                  <a:lnTo>
                    <a:pt x="0" y="44"/>
                  </a:lnTo>
                  <a:close/>
                </a:path>
              </a:pathLst>
            </a:custGeom>
            <a:solidFill>
              <a:srgbClr val="B2EFF9"/>
            </a:solidFill>
            <a:ln w="9525">
              <a:noFill/>
              <a:round/>
              <a:headEnd/>
              <a:tailEnd/>
            </a:ln>
          </p:spPr>
          <p:txBody>
            <a:bodyPr/>
            <a:lstStyle/>
            <a:p>
              <a:endParaRPr lang="en-US"/>
            </a:p>
          </p:txBody>
        </p:sp>
        <p:sp>
          <p:nvSpPr>
            <p:cNvPr id="4281" name="Freeform 1285"/>
            <p:cNvSpPr>
              <a:spLocks/>
            </p:cNvSpPr>
            <p:nvPr/>
          </p:nvSpPr>
          <p:spPr bwMode="auto">
            <a:xfrm>
              <a:off x="2743" y="2437"/>
              <a:ext cx="32" cy="61"/>
            </a:xfrm>
            <a:custGeom>
              <a:avLst/>
              <a:gdLst>
                <a:gd name="T0" fmla="*/ 0 w 32"/>
                <a:gd name="T1" fmla="*/ 54 h 61"/>
                <a:gd name="T2" fmla="*/ 0 w 32"/>
                <a:gd name="T3" fmla="*/ 0 h 61"/>
                <a:gd name="T4" fmla="*/ 32 w 32"/>
                <a:gd name="T5" fmla="*/ 5 h 61"/>
                <a:gd name="T6" fmla="*/ 32 w 32"/>
                <a:gd name="T7" fmla="*/ 61 h 61"/>
                <a:gd name="T8" fmla="*/ 0 w 32"/>
                <a:gd name="T9" fmla="*/ 54 h 61"/>
                <a:gd name="T10" fmla="*/ 0 60000 65536"/>
                <a:gd name="T11" fmla="*/ 0 60000 65536"/>
                <a:gd name="T12" fmla="*/ 0 60000 65536"/>
                <a:gd name="T13" fmla="*/ 0 60000 65536"/>
                <a:gd name="T14" fmla="*/ 0 60000 65536"/>
                <a:gd name="T15" fmla="*/ 0 w 32"/>
                <a:gd name="T16" fmla="*/ 0 h 61"/>
                <a:gd name="T17" fmla="*/ 32 w 32"/>
                <a:gd name="T18" fmla="*/ 61 h 61"/>
              </a:gdLst>
              <a:ahLst/>
              <a:cxnLst>
                <a:cxn ang="T10">
                  <a:pos x="T0" y="T1"/>
                </a:cxn>
                <a:cxn ang="T11">
                  <a:pos x="T2" y="T3"/>
                </a:cxn>
                <a:cxn ang="T12">
                  <a:pos x="T4" y="T5"/>
                </a:cxn>
                <a:cxn ang="T13">
                  <a:pos x="T6" y="T7"/>
                </a:cxn>
                <a:cxn ang="T14">
                  <a:pos x="T8" y="T9"/>
                </a:cxn>
              </a:cxnLst>
              <a:rect l="T15" t="T16" r="T17" b="T18"/>
              <a:pathLst>
                <a:path w="32" h="61">
                  <a:moveTo>
                    <a:pt x="0" y="54"/>
                  </a:moveTo>
                  <a:lnTo>
                    <a:pt x="0" y="0"/>
                  </a:lnTo>
                  <a:lnTo>
                    <a:pt x="32" y="5"/>
                  </a:lnTo>
                  <a:lnTo>
                    <a:pt x="32" y="61"/>
                  </a:lnTo>
                  <a:lnTo>
                    <a:pt x="0" y="54"/>
                  </a:lnTo>
                  <a:close/>
                </a:path>
              </a:pathLst>
            </a:custGeom>
            <a:solidFill>
              <a:srgbClr val="B2EFF9"/>
            </a:solidFill>
            <a:ln w="9525">
              <a:noFill/>
              <a:round/>
              <a:headEnd/>
              <a:tailEnd/>
            </a:ln>
          </p:spPr>
          <p:txBody>
            <a:bodyPr/>
            <a:lstStyle/>
            <a:p>
              <a:endParaRPr lang="en-US"/>
            </a:p>
          </p:txBody>
        </p:sp>
        <p:sp>
          <p:nvSpPr>
            <p:cNvPr id="4282" name="Freeform 1286"/>
            <p:cNvSpPr>
              <a:spLocks/>
            </p:cNvSpPr>
            <p:nvPr/>
          </p:nvSpPr>
          <p:spPr bwMode="auto">
            <a:xfrm>
              <a:off x="2695" y="2429"/>
              <a:ext cx="32" cy="58"/>
            </a:xfrm>
            <a:custGeom>
              <a:avLst/>
              <a:gdLst>
                <a:gd name="T0" fmla="*/ 0 w 32"/>
                <a:gd name="T1" fmla="*/ 51 h 58"/>
                <a:gd name="T2" fmla="*/ 0 w 32"/>
                <a:gd name="T3" fmla="*/ 0 h 58"/>
                <a:gd name="T4" fmla="*/ 32 w 32"/>
                <a:gd name="T5" fmla="*/ 5 h 58"/>
                <a:gd name="T6" fmla="*/ 32 w 32"/>
                <a:gd name="T7" fmla="*/ 58 h 58"/>
                <a:gd name="T8" fmla="*/ 0 w 32"/>
                <a:gd name="T9" fmla="*/ 51 h 58"/>
                <a:gd name="T10" fmla="*/ 0 60000 65536"/>
                <a:gd name="T11" fmla="*/ 0 60000 65536"/>
                <a:gd name="T12" fmla="*/ 0 60000 65536"/>
                <a:gd name="T13" fmla="*/ 0 60000 65536"/>
                <a:gd name="T14" fmla="*/ 0 60000 65536"/>
                <a:gd name="T15" fmla="*/ 0 w 32"/>
                <a:gd name="T16" fmla="*/ 0 h 58"/>
                <a:gd name="T17" fmla="*/ 32 w 32"/>
                <a:gd name="T18" fmla="*/ 58 h 58"/>
              </a:gdLst>
              <a:ahLst/>
              <a:cxnLst>
                <a:cxn ang="T10">
                  <a:pos x="T0" y="T1"/>
                </a:cxn>
                <a:cxn ang="T11">
                  <a:pos x="T2" y="T3"/>
                </a:cxn>
                <a:cxn ang="T12">
                  <a:pos x="T4" y="T5"/>
                </a:cxn>
                <a:cxn ang="T13">
                  <a:pos x="T6" y="T7"/>
                </a:cxn>
                <a:cxn ang="T14">
                  <a:pos x="T8" y="T9"/>
                </a:cxn>
              </a:cxnLst>
              <a:rect l="T15" t="T16" r="T17" b="T18"/>
              <a:pathLst>
                <a:path w="32" h="58">
                  <a:moveTo>
                    <a:pt x="0" y="51"/>
                  </a:moveTo>
                  <a:lnTo>
                    <a:pt x="0" y="0"/>
                  </a:lnTo>
                  <a:lnTo>
                    <a:pt x="32" y="5"/>
                  </a:lnTo>
                  <a:lnTo>
                    <a:pt x="32" y="58"/>
                  </a:lnTo>
                  <a:lnTo>
                    <a:pt x="0" y="51"/>
                  </a:lnTo>
                  <a:close/>
                </a:path>
              </a:pathLst>
            </a:custGeom>
            <a:solidFill>
              <a:srgbClr val="B2EFF9"/>
            </a:solidFill>
            <a:ln w="9525">
              <a:noFill/>
              <a:round/>
              <a:headEnd/>
              <a:tailEnd/>
            </a:ln>
          </p:spPr>
          <p:txBody>
            <a:bodyPr/>
            <a:lstStyle/>
            <a:p>
              <a:endParaRPr lang="en-US"/>
            </a:p>
          </p:txBody>
        </p:sp>
        <p:sp>
          <p:nvSpPr>
            <p:cNvPr id="4283" name="Freeform 1287"/>
            <p:cNvSpPr>
              <a:spLocks/>
            </p:cNvSpPr>
            <p:nvPr/>
          </p:nvSpPr>
          <p:spPr bwMode="auto">
            <a:xfrm>
              <a:off x="2646" y="2423"/>
              <a:ext cx="33" cy="54"/>
            </a:xfrm>
            <a:custGeom>
              <a:avLst/>
              <a:gdLst>
                <a:gd name="T0" fmla="*/ 0 w 33"/>
                <a:gd name="T1" fmla="*/ 47 h 54"/>
                <a:gd name="T2" fmla="*/ 0 w 33"/>
                <a:gd name="T3" fmla="*/ 0 h 54"/>
                <a:gd name="T4" fmla="*/ 33 w 33"/>
                <a:gd name="T5" fmla="*/ 4 h 54"/>
                <a:gd name="T6" fmla="*/ 33 w 33"/>
                <a:gd name="T7" fmla="*/ 54 h 54"/>
                <a:gd name="T8" fmla="*/ 0 w 33"/>
                <a:gd name="T9" fmla="*/ 47 h 54"/>
                <a:gd name="T10" fmla="*/ 0 60000 65536"/>
                <a:gd name="T11" fmla="*/ 0 60000 65536"/>
                <a:gd name="T12" fmla="*/ 0 60000 65536"/>
                <a:gd name="T13" fmla="*/ 0 60000 65536"/>
                <a:gd name="T14" fmla="*/ 0 60000 65536"/>
                <a:gd name="T15" fmla="*/ 0 w 33"/>
                <a:gd name="T16" fmla="*/ 0 h 54"/>
                <a:gd name="T17" fmla="*/ 33 w 33"/>
                <a:gd name="T18" fmla="*/ 54 h 54"/>
              </a:gdLst>
              <a:ahLst/>
              <a:cxnLst>
                <a:cxn ang="T10">
                  <a:pos x="T0" y="T1"/>
                </a:cxn>
                <a:cxn ang="T11">
                  <a:pos x="T2" y="T3"/>
                </a:cxn>
                <a:cxn ang="T12">
                  <a:pos x="T4" y="T5"/>
                </a:cxn>
                <a:cxn ang="T13">
                  <a:pos x="T6" y="T7"/>
                </a:cxn>
                <a:cxn ang="T14">
                  <a:pos x="T8" y="T9"/>
                </a:cxn>
              </a:cxnLst>
              <a:rect l="T15" t="T16" r="T17" b="T18"/>
              <a:pathLst>
                <a:path w="33" h="54">
                  <a:moveTo>
                    <a:pt x="0" y="47"/>
                  </a:moveTo>
                  <a:lnTo>
                    <a:pt x="0" y="0"/>
                  </a:lnTo>
                  <a:lnTo>
                    <a:pt x="33" y="4"/>
                  </a:lnTo>
                  <a:lnTo>
                    <a:pt x="33" y="54"/>
                  </a:lnTo>
                  <a:lnTo>
                    <a:pt x="0" y="47"/>
                  </a:lnTo>
                  <a:close/>
                </a:path>
              </a:pathLst>
            </a:custGeom>
            <a:solidFill>
              <a:srgbClr val="B2EFF9"/>
            </a:solidFill>
            <a:ln w="9525">
              <a:noFill/>
              <a:round/>
              <a:headEnd/>
              <a:tailEnd/>
            </a:ln>
          </p:spPr>
          <p:txBody>
            <a:bodyPr/>
            <a:lstStyle/>
            <a:p>
              <a:endParaRPr lang="en-US"/>
            </a:p>
          </p:txBody>
        </p:sp>
        <p:sp>
          <p:nvSpPr>
            <p:cNvPr id="4284" name="Freeform 1288"/>
            <p:cNvSpPr>
              <a:spLocks/>
            </p:cNvSpPr>
            <p:nvPr/>
          </p:nvSpPr>
          <p:spPr bwMode="auto">
            <a:xfrm>
              <a:off x="2598" y="2415"/>
              <a:ext cx="31" cy="52"/>
            </a:xfrm>
            <a:custGeom>
              <a:avLst/>
              <a:gdLst>
                <a:gd name="T0" fmla="*/ 0 w 31"/>
                <a:gd name="T1" fmla="*/ 45 h 52"/>
                <a:gd name="T2" fmla="*/ 0 w 31"/>
                <a:gd name="T3" fmla="*/ 0 h 52"/>
                <a:gd name="T4" fmla="*/ 31 w 31"/>
                <a:gd name="T5" fmla="*/ 4 h 52"/>
                <a:gd name="T6" fmla="*/ 31 w 31"/>
                <a:gd name="T7" fmla="*/ 52 h 52"/>
                <a:gd name="T8" fmla="*/ 0 w 31"/>
                <a:gd name="T9" fmla="*/ 45 h 52"/>
                <a:gd name="T10" fmla="*/ 0 60000 65536"/>
                <a:gd name="T11" fmla="*/ 0 60000 65536"/>
                <a:gd name="T12" fmla="*/ 0 60000 65536"/>
                <a:gd name="T13" fmla="*/ 0 60000 65536"/>
                <a:gd name="T14" fmla="*/ 0 60000 65536"/>
                <a:gd name="T15" fmla="*/ 0 w 31"/>
                <a:gd name="T16" fmla="*/ 0 h 52"/>
                <a:gd name="T17" fmla="*/ 31 w 31"/>
                <a:gd name="T18" fmla="*/ 52 h 52"/>
              </a:gdLst>
              <a:ahLst/>
              <a:cxnLst>
                <a:cxn ang="T10">
                  <a:pos x="T0" y="T1"/>
                </a:cxn>
                <a:cxn ang="T11">
                  <a:pos x="T2" y="T3"/>
                </a:cxn>
                <a:cxn ang="T12">
                  <a:pos x="T4" y="T5"/>
                </a:cxn>
                <a:cxn ang="T13">
                  <a:pos x="T6" y="T7"/>
                </a:cxn>
                <a:cxn ang="T14">
                  <a:pos x="T8" y="T9"/>
                </a:cxn>
              </a:cxnLst>
              <a:rect l="T15" t="T16" r="T17" b="T18"/>
              <a:pathLst>
                <a:path w="31" h="52">
                  <a:moveTo>
                    <a:pt x="0" y="45"/>
                  </a:moveTo>
                  <a:lnTo>
                    <a:pt x="0" y="0"/>
                  </a:lnTo>
                  <a:lnTo>
                    <a:pt x="31" y="4"/>
                  </a:lnTo>
                  <a:lnTo>
                    <a:pt x="31" y="52"/>
                  </a:lnTo>
                  <a:lnTo>
                    <a:pt x="0" y="45"/>
                  </a:lnTo>
                  <a:close/>
                </a:path>
              </a:pathLst>
            </a:custGeom>
            <a:solidFill>
              <a:srgbClr val="B2EFF9"/>
            </a:solidFill>
            <a:ln w="9525">
              <a:noFill/>
              <a:round/>
              <a:headEnd/>
              <a:tailEnd/>
            </a:ln>
          </p:spPr>
          <p:txBody>
            <a:bodyPr/>
            <a:lstStyle/>
            <a:p>
              <a:endParaRPr lang="en-US"/>
            </a:p>
          </p:txBody>
        </p:sp>
        <p:sp>
          <p:nvSpPr>
            <p:cNvPr id="4285" name="Rectangle 1289"/>
            <p:cNvSpPr>
              <a:spLocks noChangeArrowheads="1"/>
            </p:cNvSpPr>
            <p:nvPr/>
          </p:nvSpPr>
          <p:spPr bwMode="auto">
            <a:xfrm>
              <a:off x="2950" y="2301"/>
              <a:ext cx="16" cy="32"/>
            </a:xfrm>
            <a:prstGeom prst="rect">
              <a:avLst/>
            </a:prstGeom>
            <a:solidFill>
              <a:srgbClr val="68A5DD"/>
            </a:solidFill>
            <a:ln w="9525">
              <a:noFill/>
              <a:miter lim="800000"/>
              <a:headEnd/>
              <a:tailEnd/>
            </a:ln>
          </p:spPr>
          <p:txBody>
            <a:bodyPr/>
            <a:lstStyle/>
            <a:p>
              <a:endParaRPr lang="en-US"/>
            </a:p>
          </p:txBody>
        </p:sp>
        <p:sp>
          <p:nvSpPr>
            <p:cNvPr id="4286" name="Freeform 1290"/>
            <p:cNvSpPr>
              <a:spLocks/>
            </p:cNvSpPr>
            <p:nvPr/>
          </p:nvSpPr>
          <p:spPr bwMode="auto">
            <a:xfrm>
              <a:off x="2977" y="2301"/>
              <a:ext cx="16" cy="32"/>
            </a:xfrm>
            <a:custGeom>
              <a:avLst/>
              <a:gdLst>
                <a:gd name="T0" fmla="*/ 16 w 16"/>
                <a:gd name="T1" fmla="*/ 31 h 32"/>
                <a:gd name="T2" fmla="*/ 16 w 16"/>
                <a:gd name="T3" fmla="*/ 0 h 32"/>
                <a:gd name="T4" fmla="*/ 0 w 16"/>
                <a:gd name="T5" fmla="*/ 0 h 32"/>
                <a:gd name="T6" fmla="*/ 0 w 16"/>
                <a:gd name="T7" fmla="*/ 32 h 32"/>
                <a:gd name="T8" fmla="*/ 16 w 16"/>
                <a:gd name="T9" fmla="*/ 31 h 32"/>
                <a:gd name="T10" fmla="*/ 0 60000 65536"/>
                <a:gd name="T11" fmla="*/ 0 60000 65536"/>
                <a:gd name="T12" fmla="*/ 0 60000 65536"/>
                <a:gd name="T13" fmla="*/ 0 60000 65536"/>
                <a:gd name="T14" fmla="*/ 0 60000 65536"/>
                <a:gd name="T15" fmla="*/ 0 w 16"/>
                <a:gd name="T16" fmla="*/ 0 h 32"/>
                <a:gd name="T17" fmla="*/ 16 w 16"/>
                <a:gd name="T18" fmla="*/ 32 h 32"/>
              </a:gdLst>
              <a:ahLst/>
              <a:cxnLst>
                <a:cxn ang="T10">
                  <a:pos x="T0" y="T1"/>
                </a:cxn>
                <a:cxn ang="T11">
                  <a:pos x="T2" y="T3"/>
                </a:cxn>
                <a:cxn ang="T12">
                  <a:pos x="T4" y="T5"/>
                </a:cxn>
                <a:cxn ang="T13">
                  <a:pos x="T6" y="T7"/>
                </a:cxn>
                <a:cxn ang="T14">
                  <a:pos x="T8" y="T9"/>
                </a:cxn>
              </a:cxnLst>
              <a:rect l="T15" t="T16" r="T17" b="T18"/>
              <a:pathLst>
                <a:path w="16" h="32">
                  <a:moveTo>
                    <a:pt x="16" y="31"/>
                  </a:moveTo>
                  <a:lnTo>
                    <a:pt x="16" y="0"/>
                  </a:lnTo>
                  <a:lnTo>
                    <a:pt x="0" y="0"/>
                  </a:lnTo>
                  <a:lnTo>
                    <a:pt x="0" y="32"/>
                  </a:lnTo>
                  <a:lnTo>
                    <a:pt x="16" y="31"/>
                  </a:lnTo>
                  <a:close/>
                </a:path>
              </a:pathLst>
            </a:custGeom>
            <a:solidFill>
              <a:srgbClr val="68A5DD"/>
            </a:solidFill>
            <a:ln w="9525">
              <a:noFill/>
              <a:round/>
              <a:headEnd/>
              <a:tailEnd/>
            </a:ln>
          </p:spPr>
          <p:txBody>
            <a:bodyPr/>
            <a:lstStyle/>
            <a:p>
              <a:endParaRPr lang="en-US"/>
            </a:p>
          </p:txBody>
        </p:sp>
        <p:sp>
          <p:nvSpPr>
            <p:cNvPr id="4287" name="Rectangle 1291"/>
            <p:cNvSpPr>
              <a:spLocks noChangeArrowheads="1"/>
            </p:cNvSpPr>
            <p:nvPr/>
          </p:nvSpPr>
          <p:spPr bwMode="auto">
            <a:xfrm>
              <a:off x="3003" y="2302"/>
              <a:ext cx="16" cy="30"/>
            </a:xfrm>
            <a:prstGeom prst="rect">
              <a:avLst/>
            </a:prstGeom>
            <a:solidFill>
              <a:srgbClr val="68A5DD"/>
            </a:solidFill>
            <a:ln w="9525">
              <a:noFill/>
              <a:miter lim="800000"/>
              <a:headEnd/>
              <a:tailEnd/>
            </a:ln>
          </p:spPr>
          <p:txBody>
            <a:bodyPr/>
            <a:lstStyle/>
            <a:p>
              <a:endParaRPr lang="en-US"/>
            </a:p>
          </p:txBody>
        </p:sp>
        <p:sp>
          <p:nvSpPr>
            <p:cNvPr id="4288" name="Rectangle 1292"/>
            <p:cNvSpPr>
              <a:spLocks noChangeArrowheads="1"/>
            </p:cNvSpPr>
            <p:nvPr/>
          </p:nvSpPr>
          <p:spPr bwMode="auto">
            <a:xfrm>
              <a:off x="3030" y="2302"/>
              <a:ext cx="16" cy="30"/>
            </a:xfrm>
            <a:prstGeom prst="rect">
              <a:avLst/>
            </a:prstGeom>
            <a:solidFill>
              <a:srgbClr val="68A5DD"/>
            </a:solidFill>
            <a:ln w="9525">
              <a:noFill/>
              <a:miter lim="800000"/>
              <a:headEnd/>
              <a:tailEnd/>
            </a:ln>
          </p:spPr>
          <p:txBody>
            <a:bodyPr/>
            <a:lstStyle/>
            <a:p>
              <a:endParaRPr lang="en-US"/>
            </a:p>
          </p:txBody>
        </p:sp>
        <p:sp>
          <p:nvSpPr>
            <p:cNvPr id="4289" name="Freeform 1293"/>
            <p:cNvSpPr>
              <a:spLocks/>
            </p:cNvSpPr>
            <p:nvPr/>
          </p:nvSpPr>
          <p:spPr bwMode="auto">
            <a:xfrm>
              <a:off x="3056" y="2302"/>
              <a:ext cx="15" cy="30"/>
            </a:xfrm>
            <a:custGeom>
              <a:avLst/>
              <a:gdLst>
                <a:gd name="T0" fmla="*/ 15 w 15"/>
                <a:gd name="T1" fmla="*/ 29 h 30"/>
                <a:gd name="T2" fmla="*/ 15 w 15"/>
                <a:gd name="T3" fmla="*/ 0 h 30"/>
                <a:gd name="T4" fmla="*/ 0 w 15"/>
                <a:gd name="T5" fmla="*/ 0 h 30"/>
                <a:gd name="T6" fmla="*/ 0 w 15"/>
                <a:gd name="T7" fmla="*/ 30 h 30"/>
                <a:gd name="T8" fmla="*/ 15 w 15"/>
                <a:gd name="T9" fmla="*/ 29 h 30"/>
                <a:gd name="T10" fmla="*/ 0 60000 65536"/>
                <a:gd name="T11" fmla="*/ 0 60000 65536"/>
                <a:gd name="T12" fmla="*/ 0 60000 65536"/>
                <a:gd name="T13" fmla="*/ 0 60000 65536"/>
                <a:gd name="T14" fmla="*/ 0 60000 65536"/>
                <a:gd name="T15" fmla="*/ 0 w 15"/>
                <a:gd name="T16" fmla="*/ 0 h 30"/>
                <a:gd name="T17" fmla="*/ 15 w 15"/>
                <a:gd name="T18" fmla="*/ 30 h 30"/>
              </a:gdLst>
              <a:ahLst/>
              <a:cxnLst>
                <a:cxn ang="T10">
                  <a:pos x="T0" y="T1"/>
                </a:cxn>
                <a:cxn ang="T11">
                  <a:pos x="T2" y="T3"/>
                </a:cxn>
                <a:cxn ang="T12">
                  <a:pos x="T4" y="T5"/>
                </a:cxn>
                <a:cxn ang="T13">
                  <a:pos x="T6" y="T7"/>
                </a:cxn>
                <a:cxn ang="T14">
                  <a:pos x="T8" y="T9"/>
                </a:cxn>
              </a:cxnLst>
              <a:rect l="T15" t="T16" r="T17" b="T18"/>
              <a:pathLst>
                <a:path w="15" h="30">
                  <a:moveTo>
                    <a:pt x="15" y="29"/>
                  </a:moveTo>
                  <a:lnTo>
                    <a:pt x="15" y="0"/>
                  </a:lnTo>
                  <a:lnTo>
                    <a:pt x="0" y="0"/>
                  </a:lnTo>
                  <a:lnTo>
                    <a:pt x="0" y="30"/>
                  </a:lnTo>
                  <a:lnTo>
                    <a:pt x="15" y="29"/>
                  </a:lnTo>
                  <a:close/>
                </a:path>
              </a:pathLst>
            </a:custGeom>
            <a:solidFill>
              <a:srgbClr val="68A5DD"/>
            </a:solidFill>
            <a:ln w="9525">
              <a:noFill/>
              <a:round/>
              <a:headEnd/>
              <a:tailEnd/>
            </a:ln>
          </p:spPr>
          <p:txBody>
            <a:bodyPr/>
            <a:lstStyle/>
            <a:p>
              <a:endParaRPr lang="en-US"/>
            </a:p>
          </p:txBody>
        </p:sp>
        <p:sp>
          <p:nvSpPr>
            <p:cNvPr id="4290" name="Rectangle 1294"/>
            <p:cNvSpPr>
              <a:spLocks noChangeArrowheads="1"/>
            </p:cNvSpPr>
            <p:nvPr/>
          </p:nvSpPr>
          <p:spPr bwMode="auto">
            <a:xfrm>
              <a:off x="3083" y="2302"/>
              <a:ext cx="15" cy="29"/>
            </a:xfrm>
            <a:prstGeom prst="rect">
              <a:avLst/>
            </a:prstGeom>
            <a:solidFill>
              <a:srgbClr val="68A5DD"/>
            </a:solidFill>
            <a:ln w="9525">
              <a:noFill/>
              <a:miter lim="800000"/>
              <a:headEnd/>
              <a:tailEnd/>
            </a:ln>
          </p:spPr>
          <p:txBody>
            <a:bodyPr/>
            <a:lstStyle/>
            <a:p>
              <a:endParaRPr lang="en-US"/>
            </a:p>
          </p:txBody>
        </p:sp>
        <p:sp>
          <p:nvSpPr>
            <p:cNvPr id="4291" name="Rectangle 1295"/>
            <p:cNvSpPr>
              <a:spLocks noChangeArrowheads="1"/>
            </p:cNvSpPr>
            <p:nvPr/>
          </p:nvSpPr>
          <p:spPr bwMode="auto">
            <a:xfrm>
              <a:off x="2950" y="2347"/>
              <a:ext cx="16" cy="32"/>
            </a:xfrm>
            <a:prstGeom prst="rect">
              <a:avLst/>
            </a:prstGeom>
            <a:solidFill>
              <a:srgbClr val="68A5DD"/>
            </a:solidFill>
            <a:ln w="9525">
              <a:noFill/>
              <a:miter lim="800000"/>
              <a:headEnd/>
              <a:tailEnd/>
            </a:ln>
          </p:spPr>
          <p:txBody>
            <a:bodyPr/>
            <a:lstStyle/>
            <a:p>
              <a:endParaRPr lang="en-US"/>
            </a:p>
          </p:txBody>
        </p:sp>
        <p:sp>
          <p:nvSpPr>
            <p:cNvPr id="4292" name="Rectangle 1296"/>
            <p:cNvSpPr>
              <a:spLocks noChangeArrowheads="1"/>
            </p:cNvSpPr>
            <p:nvPr/>
          </p:nvSpPr>
          <p:spPr bwMode="auto">
            <a:xfrm>
              <a:off x="2977" y="2346"/>
              <a:ext cx="16" cy="32"/>
            </a:xfrm>
            <a:prstGeom prst="rect">
              <a:avLst/>
            </a:prstGeom>
            <a:solidFill>
              <a:srgbClr val="68A5DD"/>
            </a:solidFill>
            <a:ln w="9525">
              <a:noFill/>
              <a:miter lim="800000"/>
              <a:headEnd/>
              <a:tailEnd/>
            </a:ln>
          </p:spPr>
          <p:txBody>
            <a:bodyPr/>
            <a:lstStyle/>
            <a:p>
              <a:endParaRPr lang="en-US"/>
            </a:p>
          </p:txBody>
        </p:sp>
        <p:sp>
          <p:nvSpPr>
            <p:cNvPr id="4293" name="Freeform 1297"/>
            <p:cNvSpPr>
              <a:spLocks/>
            </p:cNvSpPr>
            <p:nvPr/>
          </p:nvSpPr>
          <p:spPr bwMode="auto">
            <a:xfrm>
              <a:off x="3003" y="2346"/>
              <a:ext cx="16" cy="31"/>
            </a:xfrm>
            <a:custGeom>
              <a:avLst/>
              <a:gdLst>
                <a:gd name="T0" fmla="*/ 16 w 16"/>
                <a:gd name="T1" fmla="*/ 31 h 31"/>
                <a:gd name="T2" fmla="*/ 16 w 16"/>
                <a:gd name="T3" fmla="*/ 0 h 31"/>
                <a:gd name="T4" fmla="*/ 0 w 16"/>
                <a:gd name="T5" fmla="*/ 1 h 31"/>
                <a:gd name="T6" fmla="*/ 0 w 16"/>
                <a:gd name="T7" fmla="*/ 31 h 31"/>
                <a:gd name="T8" fmla="*/ 16 w 16"/>
                <a:gd name="T9" fmla="*/ 31 h 31"/>
                <a:gd name="T10" fmla="*/ 0 60000 65536"/>
                <a:gd name="T11" fmla="*/ 0 60000 65536"/>
                <a:gd name="T12" fmla="*/ 0 60000 65536"/>
                <a:gd name="T13" fmla="*/ 0 60000 65536"/>
                <a:gd name="T14" fmla="*/ 0 60000 65536"/>
                <a:gd name="T15" fmla="*/ 0 w 16"/>
                <a:gd name="T16" fmla="*/ 0 h 31"/>
                <a:gd name="T17" fmla="*/ 16 w 16"/>
                <a:gd name="T18" fmla="*/ 31 h 31"/>
              </a:gdLst>
              <a:ahLst/>
              <a:cxnLst>
                <a:cxn ang="T10">
                  <a:pos x="T0" y="T1"/>
                </a:cxn>
                <a:cxn ang="T11">
                  <a:pos x="T2" y="T3"/>
                </a:cxn>
                <a:cxn ang="T12">
                  <a:pos x="T4" y="T5"/>
                </a:cxn>
                <a:cxn ang="T13">
                  <a:pos x="T6" y="T7"/>
                </a:cxn>
                <a:cxn ang="T14">
                  <a:pos x="T8" y="T9"/>
                </a:cxn>
              </a:cxnLst>
              <a:rect l="T15" t="T16" r="T17" b="T18"/>
              <a:pathLst>
                <a:path w="16" h="31">
                  <a:moveTo>
                    <a:pt x="16" y="31"/>
                  </a:moveTo>
                  <a:lnTo>
                    <a:pt x="16" y="0"/>
                  </a:lnTo>
                  <a:lnTo>
                    <a:pt x="0" y="1"/>
                  </a:lnTo>
                  <a:lnTo>
                    <a:pt x="0" y="31"/>
                  </a:lnTo>
                  <a:lnTo>
                    <a:pt x="16" y="31"/>
                  </a:lnTo>
                  <a:close/>
                </a:path>
              </a:pathLst>
            </a:custGeom>
            <a:solidFill>
              <a:srgbClr val="68A5DD"/>
            </a:solidFill>
            <a:ln w="9525">
              <a:noFill/>
              <a:round/>
              <a:headEnd/>
              <a:tailEnd/>
            </a:ln>
          </p:spPr>
          <p:txBody>
            <a:bodyPr/>
            <a:lstStyle/>
            <a:p>
              <a:endParaRPr lang="en-US"/>
            </a:p>
          </p:txBody>
        </p:sp>
        <p:sp>
          <p:nvSpPr>
            <p:cNvPr id="4294" name="Rectangle 1298"/>
            <p:cNvSpPr>
              <a:spLocks noChangeArrowheads="1"/>
            </p:cNvSpPr>
            <p:nvPr/>
          </p:nvSpPr>
          <p:spPr bwMode="auto">
            <a:xfrm>
              <a:off x="3030" y="2346"/>
              <a:ext cx="16" cy="29"/>
            </a:xfrm>
            <a:prstGeom prst="rect">
              <a:avLst/>
            </a:prstGeom>
            <a:solidFill>
              <a:srgbClr val="68A5DD"/>
            </a:solidFill>
            <a:ln w="9525">
              <a:noFill/>
              <a:miter lim="800000"/>
              <a:headEnd/>
              <a:tailEnd/>
            </a:ln>
          </p:spPr>
          <p:txBody>
            <a:bodyPr/>
            <a:lstStyle/>
            <a:p>
              <a:endParaRPr lang="en-US"/>
            </a:p>
          </p:txBody>
        </p:sp>
        <p:sp>
          <p:nvSpPr>
            <p:cNvPr id="4295" name="Rectangle 1299"/>
            <p:cNvSpPr>
              <a:spLocks noChangeArrowheads="1"/>
            </p:cNvSpPr>
            <p:nvPr/>
          </p:nvSpPr>
          <p:spPr bwMode="auto">
            <a:xfrm>
              <a:off x="3056" y="2345"/>
              <a:ext cx="15" cy="30"/>
            </a:xfrm>
            <a:prstGeom prst="rect">
              <a:avLst/>
            </a:prstGeom>
            <a:solidFill>
              <a:srgbClr val="68A5DD"/>
            </a:solidFill>
            <a:ln w="9525">
              <a:noFill/>
              <a:miter lim="800000"/>
              <a:headEnd/>
              <a:tailEnd/>
            </a:ln>
          </p:spPr>
          <p:txBody>
            <a:bodyPr/>
            <a:lstStyle/>
            <a:p>
              <a:endParaRPr lang="en-US"/>
            </a:p>
          </p:txBody>
        </p:sp>
        <p:sp>
          <p:nvSpPr>
            <p:cNvPr id="4296" name="Freeform 1300"/>
            <p:cNvSpPr>
              <a:spLocks/>
            </p:cNvSpPr>
            <p:nvPr/>
          </p:nvSpPr>
          <p:spPr bwMode="auto">
            <a:xfrm>
              <a:off x="3083" y="2344"/>
              <a:ext cx="15" cy="31"/>
            </a:xfrm>
            <a:custGeom>
              <a:avLst/>
              <a:gdLst>
                <a:gd name="T0" fmla="*/ 15 w 15"/>
                <a:gd name="T1" fmla="*/ 30 h 31"/>
                <a:gd name="T2" fmla="*/ 15 w 15"/>
                <a:gd name="T3" fmla="*/ 0 h 31"/>
                <a:gd name="T4" fmla="*/ 0 w 15"/>
                <a:gd name="T5" fmla="*/ 1 h 31"/>
                <a:gd name="T6" fmla="*/ 0 w 15"/>
                <a:gd name="T7" fmla="*/ 31 h 31"/>
                <a:gd name="T8" fmla="*/ 15 w 15"/>
                <a:gd name="T9" fmla="*/ 30 h 31"/>
                <a:gd name="T10" fmla="*/ 0 60000 65536"/>
                <a:gd name="T11" fmla="*/ 0 60000 65536"/>
                <a:gd name="T12" fmla="*/ 0 60000 65536"/>
                <a:gd name="T13" fmla="*/ 0 60000 65536"/>
                <a:gd name="T14" fmla="*/ 0 60000 65536"/>
                <a:gd name="T15" fmla="*/ 0 w 15"/>
                <a:gd name="T16" fmla="*/ 0 h 31"/>
                <a:gd name="T17" fmla="*/ 15 w 15"/>
                <a:gd name="T18" fmla="*/ 31 h 31"/>
              </a:gdLst>
              <a:ahLst/>
              <a:cxnLst>
                <a:cxn ang="T10">
                  <a:pos x="T0" y="T1"/>
                </a:cxn>
                <a:cxn ang="T11">
                  <a:pos x="T2" y="T3"/>
                </a:cxn>
                <a:cxn ang="T12">
                  <a:pos x="T4" y="T5"/>
                </a:cxn>
                <a:cxn ang="T13">
                  <a:pos x="T6" y="T7"/>
                </a:cxn>
                <a:cxn ang="T14">
                  <a:pos x="T8" y="T9"/>
                </a:cxn>
              </a:cxnLst>
              <a:rect l="T15" t="T16" r="T17" b="T18"/>
              <a:pathLst>
                <a:path w="15" h="31">
                  <a:moveTo>
                    <a:pt x="15" y="30"/>
                  </a:moveTo>
                  <a:lnTo>
                    <a:pt x="15" y="0"/>
                  </a:lnTo>
                  <a:lnTo>
                    <a:pt x="0" y="1"/>
                  </a:lnTo>
                  <a:lnTo>
                    <a:pt x="0" y="31"/>
                  </a:lnTo>
                  <a:lnTo>
                    <a:pt x="15" y="30"/>
                  </a:lnTo>
                  <a:close/>
                </a:path>
              </a:pathLst>
            </a:custGeom>
            <a:solidFill>
              <a:srgbClr val="68A5DD"/>
            </a:solidFill>
            <a:ln w="9525">
              <a:noFill/>
              <a:round/>
              <a:headEnd/>
              <a:tailEnd/>
            </a:ln>
          </p:spPr>
          <p:txBody>
            <a:bodyPr/>
            <a:lstStyle/>
            <a:p>
              <a:endParaRPr lang="en-US"/>
            </a:p>
          </p:txBody>
        </p:sp>
        <p:sp>
          <p:nvSpPr>
            <p:cNvPr id="4297" name="Freeform 1301"/>
            <p:cNvSpPr>
              <a:spLocks/>
            </p:cNvSpPr>
            <p:nvPr/>
          </p:nvSpPr>
          <p:spPr bwMode="auto">
            <a:xfrm>
              <a:off x="2950" y="2393"/>
              <a:ext cx="16" cy="33"/>
            </a:xfrm>
            <a:custGeom>
              <a:avLst/>
              <a:gdLst>
                <a:gd name="T0" fmla="*/ 16 w 16"/>
                <a:gd name="T1" fmla="*/ 31 h 33"/>
                <a:gd name="T2" fmla="*/ 16 w 16"/>
                <a:gd name="T3" fmla="*/ 0 h 33"/>
                <a:gd name="T4" fmla="*/ 0 w 16"/>
                <a:gd name="T5" fmla="*/ 1 h 33"/>
                <a:gd name="T6" fmla="*/ 0 w 16"/>
                <a:gd name="T7" fmla="*/ 33 h 33"/>
                <a:gd name="T8" fmla="*/ 16 w 16"/>
                <a:gd name="T9" fmla="*/ 31 h 33"/>
                <a:gd name="T10" fmla="*/ 0 60000 65536"/>
                <a:gd name="T11" fmla="*/ 0 60000 65536"/>
                <a:gd name="T12" fmla="*/ 0 60000 65536"/>
                <a:gd name="T13" fmla="*/ 0 60000 65536"/>
                <a:gd name="T14" fmla="*/ 0 60000 65536"/>
                <a:gd name="T15" fmla="*/ 0 w 16"/>
                <a:gd name="T16" fmla="*/ 0 h 33"/>
                <a:gd name="T17" fmla="*/ 16 w 16"/>
                <a:gd name="T18" fmla="*/ 33 h 33"/>
              </a:gdLst>
              <a:ahLst/>
              <a:cxnLst>
                <a:cxn ang="T10">
                  <a:pos x="T0" y="T1"/>
                </a:cxn>
                <a:cxn ang="T11">
                  <a:pos x="T2" y="T3"/>
                </a:cxn>
                <a:cxn ang="T12">
                  <a:pos x="T4" y="T5"/>
                </a:cxn>
                <a:cxn ang="T13">
                  <a:pos x="T6" y="T7"/>
                </a:cxn>
                <a:cxn ang="T14">
                  <a:pos x="T8" y="T9"/>
                </a:cxn>
              </a:cxnLst>
              <a:rect l="T15" t="T16" r="T17" b="T18"/>
              <a:pathLst>
                <a:path w="16" h="33">
                  <a:moveTo>
                    <a:pt x="16" y="31"/>
                  </a:moveTo>
                  <a:lnTo>
                    <a:pt x="16" y="0"/>
                  </a:lnTo>
                  <a:lnTo>
                    <a:pt x="0" y="1"/>
                  </a:lnTo>
                  <a:lnTo>
                    <a:pt x="0" y="33"/>
                  </a:lnTo>
                  <a:lnTo>
                    <a:pt x="16" y="31"/>
                  </a:lnTo>
                  <a:close/>
                </a:path>
              </a:pathLst>
            </a:custGeom>
            <a:solidFill>
              <a:srgbClr val="68A5DD"/>
            </a:solidFill>
            <a:ln w="9525">
              <a:noFill/>
              <a:round/>
              <a:headEnd/>
              <a:tailEnd/>
            </a:ln>
          </p:spPr>
          <p:txBody>
            <a:bodyPr/>
            <a:lstStyle/>
            <a:p>
              <a:endParaRPr lang="en-US"/>
            </a:p>
          </p:txBody>
        </p:sp>
        <p:sp>
          <p:nvSpPr>
            <p:cNvPr id="4298" name="Freeform 1302"/>
            <p:cNvSpPr>
              <a:spLocks/>
            </p:cNvSpPr>
            <p:nvPr/>
          </p:nvSpPr>
          <p:spPr bwMode="auto">
            <a:xfrm>
              <a:off x="2977" y="2392"/>
              <a:ext cx="16" cy="32"/>
            </a:xfrm>
            <a:custGeom>
              <a:avLst/>
              <a:gdLst>
                <a:gd name="T0" fmla="*/ 16 w 16"/>
                <a:gd name="T1" fmla="*/ 30 h 32"/>
                <a:gd name="T2" fmla="*/ 16 w 16"/>
                <a:gd name="T3" fmla="*/ 0 h 32"/>
                <a:gd name="T4" fmla="*/ 0 w 16"/>
                <a:gd name="T5" fmla="*/ 0 h 32"/>
                <a:gd name="T6" fmla="*/ 0 w 16"/>
                <a:gd name="T7" fmla="*/ 32 h 32"/>
                <a:gd name="T8" fmla="*/ 16 w 16"/>
                <a:gd name="T9" fmla="*/ 30 h 32"/>
                <a:gd name="T10" fmla="*/ 0 60000 65536"/>
                <a:gd name="T11" fmla="*/ 0 60000 65536"/>
                <a:gd name="T12" fmla="*/ 0 60000 65536"/>
                <a:gd name="T13" fmla="*/ 0 60000 65536"/>
                <a:gd name="T14" fmla="*/ 0 60000 65536"/>
                <a:gd name="T15" fmla="*/ 0 w 16"/>
                <a:gd name="T16" fmla="*/ 0 h 32"/>
                <a:gd name="T17" fmla="*/ 16 w 16"/>
                <a:gd name="T18" fmla="*/ 32 h 32"/>
              </a:gdLst>
              <a:ahLst/>
              <a:cxnLst>
                <a:cxn ang="T10">
                  <a:pos x="T0" y="T1"/>
                </a:cxn>
                <a:cxn ang="T11">
                  <a:pos x="T2" y="T3"/>
                </a:cxn>
                <a:cxn ang="T12">
                  <a:pos x="T4" y="T5"/>
                </a:cxn>
                <a:cxn ang="T13">
                  <a:pos x="T6" y="T7"/>
                </a:cxn>
                <a:cxn ang="T14">
                  <a:pos x="T8" y="T9"/>
                </a:cxn>
              </a:cxnLst>
              <a:rect l="T15" t="T16" r="T17" b="T18"/>
              <a:pathLst>
                <a:path w="16" h="32">
                  <a:moveTo>
                    <a:pt x="16" y="30"/>
                  </a:moveTo>
                  <a:lnTo>
                    <a:pt x="16" y="0"/>
                  </a:lnTo>
                  <a:lnTo>
                    <a:pt x="0" y="0"/>
                  </a:lnTo>
                  <a:lnTo>
                    <a:pt x="0" y="32"/>
                  </a:lnTo>
                  <a:lnTo>
                    <a:pt x="16" y="30"/>
                  </a:lnTo>
                  <a:close/>
                </a:path>
              </a:pathLst>
            </a:custGeom>
            <a:solidFill>
              <a:srgbClr val="68A5DD"/>
            </a:solidFill>
            <a:ln w="9525">
              <a:noFill/>
              <a:round/>
              <a:headEnd/>
              <a:tailEnd/>
            </a:ln>
          </p:spPr>
          <p:txBody>
            <a:bodyPr/>
            <a:lstStyle/>
            <a:p>
              <a:endParaRPr lang="en-US"/>
            </a:p>
          </p:txBody>
        </p:sp>
        <p:sp>
          <p:nvSpPr>
            <p:cNvPr id="4299" name="Freeform 1303"/>
            <p:cNvSpPr>
              <a:spLocks/>
            </p:cNvSpPr>
            <p:nvPr/>
          </p:nvSpPr>
          <p:spPr bwMode="auto">
            <a:xfrm>
              <a:off x="3003" y="2390"/>
              <a:ext cx="16" cy="33"/>
            </a:xfrm>
            <a:custGeom>
              <a:avLst/>
              <a:gdLst>
                <a:gd name="T0" fmla="*/ 16 w 16"/>
                <a:gd name="T1" fmla="*/ 32 h 33"/>
                <a:gd name="T2" fmla="*/ 16 w 16"/>
                <a:gd name="T3" fmla="*/ 0 h 33"/>
                <a:gd name="T4" fmla="*/ 0 w 16"/>
                <a:gd name="T5" fmla="*/ 1 h 33"/>
                <a:gd name="T6" fmla="*/ 0 w 16"/>
                <a:gd name="T7" fmla="*/ 33 h 33"/>
                <a:gd name="T8" fmla="*/ 16 w 16"/>
                <a:gd name="T9" fmla="*/ 32 h 33"/>
                <a:gd name="T10" fmla="*/ 0 60000 65536"/>
                <a:gd name="T11" fmla="*/ 0 60000 65536"/>
                <a:gd name="T12" fmla="*/ 0 60000 65536"/>
                <a:gd name="T13" fmla="*/ 0 60000 65536"/>
                <a:gd name="T14" fmla="*/ 0 60000 65536"/>
                <a:gd name="T15" fmla="*/ 0 w 16"/>
                <a:gd name="T16" fmla="*/ 0 h 33"/>
                <a:gd name="T17" fmla="*/ 16 w 16"/>
                <a:gd name="T18" fmla="*/ 33 h 33"/>
              </a:gdLst>
              <a:ahLst/>
              <a:cxnLst>
                <a:cxn ang="T10">
                  <a:pos x="T0" y="T1"/>
                </a:cxn>
                <a:cxn ang="T11">
                  <a:pos x="T2" y="T3"/>
                </a:cxn>
                <a:cxn ang="T12">
                  <a:pos x="T4" y="T5"/>
                </a:cxn>
                <a:cxn ang="T13">
                  <a:pos x="T6" y="T7"/>
                </a:cxn>
                <a:cxn ang="T14">
                  <a:pos x="T8" y="T9"/>
                </a:cxn>
              </a:cxnLst>
              <a:rect l="T15" t="T16" r="T17" b="T18"/>
              <a:pathLst>
                <a:path w="16" h="33">
                  <a:moveTo>
                    <a:pt x="16" y="32"/>
                  </a:moveTo>
                  <a:lnTo>
                    <a:pt x="16" y="0"/>
                  </a:lnTo>
                  <a:lnTo>
                    <a:pt x="0" y="1"/>
                  </a:lnTo>
                  <a:lnTo>
                    <a:pt x="0" y="33"/>
                  </a:lnTo>
                  <a:lnTo>
                    <a:pt x="16" y="32"/>
                  </a:lnTo>
                  <a:close/>
                </a:path>
              </a:pathLst>
            </a:custGeom>
            <a:solidFill>
              <a:srgbClr val="68A5DD"/>
            </a:solidFill>
            <a:ln w="9525">
              <a:noFill/>
              <a:round/>
              <a:headEnd/>
              <a:tailEnd/>
            </a:ln>
          </p:spPr>
          <p:txBody>
            <a:bodyPr/>
            <a:lstStyle/>
            <a:p>
              <a:endParaRPr lang="en-US"/>
            </a:p>
          </p:txBody>
        </p:sp>
        <p:sp>
          <p:nvSpPr>
            <p:cNvPr id="4300" name="Freeform 1304"/>
            <p:cNvSpPr>
              <a:spLocks/>
            </p:cNvSpPr>
            <p:nvPr/>
          </p:nvSpPr>
          <p:spPr bwMode="auto">
            <a:xfrm>
              <a:off x="3030" y="2390"/>
              <a:ext cx="16" cy="31"/>
            </a:xfrm>
            <a:custGeom>
              <a:avLst/>
              <a:gdLst>
                <a:gd name="T0" fmla="*/ 16 w 16"/>
                <a:gd name="T1" fmla="*/ 30 h 31"/>
                <a:gd name="T2" fmla="*/ 16 w 16"/>
                <a:gd name="T3" fmla="*/ 0 h 31"/>
                <a:gd name="T4" fmla="*/ 0 w 16"/>
                <a:gd name="T5" fmla="*/ 0 h 31"/>
                <a:gd name="T6" fmla="*/ 0 w 16"/>
                <a:gd name="T7" fmla="*/ 31 h 31"/>
                <a:gd name="T8" fmla="*/ 16 w 16"/>
                <a:gd name="T9" fmla="*/ 30 h 31"/>
                <a:gd name="T10" fmla="*/ 0 60000 65536"/>
                <a:gd name="T11" fmla="*/ 0 60000 65536"/>
                <a:gd name="T12" fmla="*/ 0 60000 65536"/>
                <a:gd name="T13" fmla="*/ 0 60000 65536"/>
                <a:gd name="T14" fmla="*/ 0 60000 65536"/>
                <a:gd name="T15" fmla="*/ 0 w 16"/>
                <a:gd name="T16" fmla="*/ 0 h 31"/>
                <a:gd name="T17" fmla="*/ 16 w 16"/>
                <a:gd name="T18" fmla="*/ 31 h 31"/>
              </a:gdLst>
              <a:ahLst/>
              <a:cxnLst>
                <a:cxn ang="T10">
                  <a:pos x="T0" y="T1"/>
                </a:cxn>
                <a:cxn ang="T11">
                  <a:pos x="T2" y="T3"/>
                </a:cxn>
                <a:cxn ang="T12">
                  <a:pos x="T4" y="T5"/>
                </a:cxn>
                <a:cxn ang="T13">
                  <a:pos x="T6" y="T7"/>
                </a:cxn>
                <a:cxn ang="T14">
                  <a:pos x="T8" y="T9"/>
                </a:cxn>
              </a:cxnLst>
              <a:rect l="T15" t="T16" r="T17" b="T18"/>
              <a:pathLst>
                <a:path w="16" h="31">
                  <a:moveTo>
                    <a:pt x="16" y="30"/>
                  </a:moveTo>
                  <a:lnTo>
                    <a:pt x="16" y="0"/>
                  </a:lnTo>
                  <a:lnTo>
                    <a:pt x="0" y="0"/>
                  </a:lnTo>
                  <a:lnTo>
                    <a:pt x="0" y="31"/>
                  </a:lnTo>
                  <a:lnTo>
                    <a:pt x="16" y="30"/>
                  </a:lnTo>
                  <a:close/>
                </a:path>
              </a:pathLst>
            </a:custGeom>
            <a:solidFill>
              <a:srgbClr val="68A5DD"/>
            </a:solidFill>
            <a:ln w="9525">
              <a:noFill/>
              <a:round/>
              <a:headEnd/>
              <a:tailEnd/>
            </a:ln>
          </p:spPr>
          <p:txBody>
            <a:bodyPr/>
            <a:lstStyle/>
            <a:p>
              <a:endParaRPr lang="en-US"/>
            </a:p>
          </p:txBody>
        </p:sp>
        <p:sp>
          <p:nvSpPr>
            <p:cNvPr id="4301" name="Freeform 1305"/>
            <p:cNvSpPr>
              <a:spLocks/>
            </p:cNvSpPr>
            <p:nvPr/>
          </p:nvSpPr>
          <p:spPr bwMode="auto">
            <a:xfrm>
              <a:off x="3056" y="2389"/>
              <a:ext cx="15" cy="30"/>
            </a:xfrm>
            <a:custGeom>
              <a:avLst/>
              <a:gdLst>
                <a:gd name="T0" fmla="*/ 15 w 15"/>
                <a:gd name="T1" fmla="*/ 29 h 30"/>
                <a:gd name="T2" fmla="*/ 15 w 15"/>
                <a:gd name="T3" fmla="*/ 0 h 30"/>
                <a:gd name="T4" fmla="*/ 0 w 15"/>
                <a:gd name="T5" fmla="*/ 0 h 30"/>
                <a:gd name="T6" fmla="*/ 0 w 15"/>
                <a:gd name="T7" fmla="*/ 30 h 30"/>
                <a:gd name="T8" fmla="*/ 15 w 15"/>
                <a:gd name="T9" fmla="*/ 29 h 30"/>
                <a:gd name="T10" fmla="*/ 0 60000 65536"/>
                <a:gd name="T11" fmla="*/ 0 60000 65536"/>
                <a:gd name="T12" fmla="*/ 0 60000 65536"/>
                <a:gd name="T13" fmla="*/ 0 60000 65536"/>
                <a:gd name="T14" fmla="*/ 0 60000 65536"/>
                <a:gd name="T15" fmla="*/ 0 w 15"/>
                <a:gd name="T16" fmla="*/ 0 h 30"/>
                <a:gd name="T17" fmla="*/ 15 w 15"/>
                <a:gd name="T18" fmla="*/ 30 h 30"/>
              </a:gdLst>
              <a:ahLst/>
              <a:cxnLst>
                <a:cxn ang="T10">
                  <a:pos x="T0" y="T1"/>
                </a:cxn>
                <a:cxn ang="T11">
                  <a:pos x="T2" y="T3"/>
                </a:cxn>
                <a:cxn ang="T12">
                  <a:pos x="T4" y="T5"/>
                </a:cxn>
                <a:cxn ang="T13">
                  <a:pos x="T6" y="T7"/>
                </a:cxn>
                <a:cxn ang="T14">
                  <a:pos x="T8" y="T9"/>
                </a:cxn>
              </a:cxnLst>
              <a:rect l="T15" t="T16" r="T17" b="T18"/>
              <a:pathLst>
                <a:path w="15" h="30">
                  <a:moveTo>
                    <a:pt x="15" y="29"/>
                  </a:moveTo>
                  <a:lnTo>
                    <a:pt x="15" y="0"/>
                  </a:lnTo>
                  <a:lnTo>
                    <a:pt x="0" y="0"/>
                  </a:lnTo>
                  <a:lnTo>
                    <a:pt x="0" y="30"/>
                  </a:lnTo>
                  <a:lnTo>
                    <a:pt x="15" y="29"/>
                  </a:lnTo>
                  <a:close/>
                </a:path>
              </a:pathLst>
            </a:custGeom>
            <a:solidFill>
              <a:srgbClr val="68A5DD"/>
            </a:solidFill>
            <a:ln w="9525">
              <a:noFill/>
              <a:round/>
              <a:headEnd/>
              <a:tailEnd/>
            </a:ln>
          </p:spPr>
          <p:txBody>
            <a:bodyPr/>
            <a:lstStyle/>
            <a:p>
              <a:endParaRPr lang="en-US"/>
            </a:p>
          </p:txBody>
        </p:sp>
        <p:sp>
          <p:nvSpPr>
            <p:cNvPr id="4302" name="Freeform 1306"/>
            <p:cNvSpPr>
              <a:spLocks/>
            </p:cNvSpPr>
            <p:nvPr/>
          </p:nvSpPr>
          <p:spPr bwMode="auto">
            <a:xfrm>
              <a:off x="3083" y="2387"/>
              <a:ext cx="15" cy="30"/>
            </a:xfrm>
            <a:custGeom>
              <a:avLst/>
              <a:gdLst>
                <a:gd name="T0" fmla="*/ 15 w 15"/>
                <a:gd name="T1" fmla="*/ 29 h 30"/>
                <a:gd name="T2" fmla="*/ 15 w 15"/>
                <a:gd name="T3" fmla="*/ 0 h 30"/>
                <a:gd name="T4" fmla="*/ 0 w 15"/>
                <a:gd name="T5" fmla="*/ 1 h 30"/>
                <a:gd name="T6" fmla="*/ 0 w 15"/>
                <a:gd name="T7" fmla="*/ 30 h 30"/>
                <a:gd name="T8" fmla="*/ 15 w 15"/>
                <a:gd name="T9" fmla="*/ 29 h 30"/>
                <a:gd name="T10" fmla="*/ 0 60000 65536"/>
                <a:gd name="T11" fmla="*/ 0 60000 65536"/>
                <a:gd name="T12" fmla="*/ 0 60000 65536"/>
                <a:gd name="T13" fmla="*/ 0 60000 65536"/>
                <a:gd name="T14" fmla="*/ 0 60000 65536"/>
                <a:gd name="T15" fmla="*/ 0 w 15"/>
                <a:gd name="T16" fmla="*/ 0 h 30"/>
                <a:gd name="T17" fmla="*/ 15 w 15"/>
                <a:gd name="T18" fmla="*/ 30 h 30"/>
              </a:gdLst>
              <a:ahLst/>
              <a:cxnLst>
                <a:cxn ang="T10">
                  <a:pos x="T0" y="T1"/>
                </a:cxn>
                <a:cxn ang="T11">
                  <a:pos x="T2" y="T3"/>
                </a:cxn>
                <a:cxn ang="T12">
                  <a:pos x="T4" y="T5"/>
                </a:cxn>
                <a:cxn ang="T13">
                  <a:pos x="T6" y="T7"/>
                </a:cxn>
                <a:cxn ang="T14">
                  <a:pos x="T8" y="T9"/>
                </a:cxn>
              </a:cxnLst>
              <a:rect l="T15" t="T16" r="T17" b="T18"/>
              <a:pathLst>
                <a:path w="15" h="30">
                  <a:moveTo>
                    <a:pt x="15" y="29"/>
                  </a:moveTo>
                  <a:lnTo>
                    <a:pt x="15" y="0"/>
                  </a:lnTo>
                  <a:lnTo>
                    <a:pt x="0" y="1"/>
                  </a:lnTo>
                  <a:lnTo>
                    <a:pt x="0" y="30"/>
                  </a:lnTo>
                  <a:lnTo>
                    <a:pt x="15" y="29"/>
                  </a:lnTo>
                  <a:close/>
                </a:path>
              </a:pathLst>
            </a:custGeom>
            <a:solidFill>
              <a:srgbClr val="68A5DD"/>
            </a:solidFill>
            <a:ln w="9525">
              <a:noFill/>
              <a:round/>
              <a:headEnd/>
              <a:tailEnd/>
            </a:ln>
          </p:spPr>
          <p:txBody>
            <a:bodyPr/>
            <a:lstStyle/>
            <a:p>
              <a:endParaRPr lang="en-US"/>
            </a:p>
          </p:txBody>
        </p:sp>
        <p:sp>
          <p:nvSpPr>
            <p:cNvPr id="4303" name="Freeform 1307"/>
            <p:cNvSpPr>
              <a:spLocks/>
            </p:cNvSpPr>
            <p:nvPr/>
          </p:nvSpPr>
          <p:spPr bwMode="auto">
            <a:xfrm>
              <a:off x="2950" y="2440"/>
              <a:ext cx="16" cy="32"/>
            </a:xfrm>
            <a:custGeom>
              <a:avLst/>
              <a:gdLst>
                <a:gd name="T0" fmla="*/ 16 w 16"/>
                <a:gd name="T1" fmla="*/ 30 h 32"/>
                <a:gd name="T2" fmla="*/ 16 w 16"/>
                <a:gd name="T3" fmla="*/ 0 h 32"/>
                <a:gd name="T4" fmla="*/ 0 w 16"/>
                <a:gd name="T5" fmla="*/ 1 h 32"/>
                <a:gd name="T6" fmla="*/ 0 w 16"/>
                <a:gd name="T7" fmla="*/ 32 h 32"/>
                <a:gd name="T8" fmla="*/ 16 w 16"/>
                <a:gd name="T9" fmla="*/ 30 h 32"/>
                <a:gd name="T10" fmla="*/ 0 60000 65536"/>
                <a:gd name="T11" fmla="*/ 0 60000 65536"/>
                <a:gd name="T12" fmla="*/ 0 60000 65536"/>
                <a:gd name="T13" fmla="*/ 0 60000 65536"/>
                <a:gd name="T14" fmla="*/ 0 60000 65536"/>
                <a:gd name="T15" fmla="*/ 0 w 16"/>
                <a:gd name="T16" fmla="*/ 0 h 32"/>
                <a:gd name="T17" fmla="*/ 16 w 16"/>
                <a:gd name="T18" fmla="*/ 32 h 32"/>
              </a:gdLst>
              <a:ahLst/>
              <a:cxnLst>
                <a:cxn ang="T10">
                  <a:pos x="T0" y="T1"/>
                </a:cxn>
                <a:cxn ang="T11">
                  <a:pos x="T2" y="T3"/>
                </a:cxn>
                <a:cxn ang="T12">
                  <a:pos x="T4" y="T5"/>
                </a:cxn>
                <a:cxn ang="T13">
                  <a:pos x="T6" y="T7"/>
                </a:cxn>
                <a:cxn ang="T14">
                  <a:pos x="T8" y="T9"/>
                </a:cxn>
              </a:cxnLst>
              <a:rect l="T15" t="T16" r="T17" b="T18"/>
              <a:pathLst>
                <a:path w="16" h="32">
                  <a:moveTo>
                    <a:pt x="16" y="30"/>
                  </a:moveTo>
                  <a:lnTo>
                    <a:pt x="16" y="0"/>
                  </a:lnTo>
                  <a:lnTo>
                    <a:pt x="0" y="1"/>
                  </a:lnTo>
                  <a:lnTo>
                    <a:pt x="0" y="32"/>
                  </a:lnTo>
                  <a:lnTo>
                    <a:pt x="16" y="30"/>
                  </a:lnTo>
                  <a:close/>
                </a:path>
              </a:pathLst>
            </a:custGeom>
            <a:solidFill>
              <a:srgbClr val="68A5DD"/>
            </a:solidFill>
            <a:ln w="9525">
              <a:noFill/>
              <a:round/>
              <a:headEnd/>
              <a:tailEnd/>
            </a:ln>
          </p:spPr>
          <p:txBody>
            <a:bodyPr/>
            <a:lstStyle/>
            <a:p>
              <a:endParaRPr lang="en-US"/>
            </a:p>
          </p:txBody>
        </p:sp>
        <p:sp>
          <p:nvSpPr>
            <p:cNvPr id="4304" name="Freeform 1308"/>
            <p:cNvSpPr>
              <a:spLocks/>
            </p:cNvSpPr>
            <p:nvPr/>
          </p:nvSpPr>
          <p:spPr bwMode="auto">
            <a:xfrm>
              <a:off x="2819" y="2446"/>
              <a:ext cx="16" cy="32"/>
            </a:xfrm>
            <a:custGeom>
              <a:avLst/>
              <a:gdLst>
                <a:gd name="T0" fmla="*/ 16 w 16"/>
                <a:gd name="T1" fmla="*/ 31 h 32"/>
                <a:gd name="T2" fmla="*/ 16 w 16"/>
                <a:gd name="T3" fmla="*/ 0 h 32"/>
                <a:gd name="T4" fmla="*/ 0 w 16"/>
                <a:gd name="T5" fmla="*/ 1 h 32"/>
                <a:gd name="T6" fmla="*/ 0 w 16"/>
                <a:gd name="T7" fmla="*/ 32 h 32"/>
                <a:gd name="T8" fmla="*/ 16 w 16"/>
                <a:gd name="T9" fmla="*/ 31 h 32"/>
                <a:gd name="T10" fmla="*/ 0 60000 65536"/>
                <a:gd name="T11" fmla="*/ 0 60000 65536"/>
                <a:gd name="T12" fmla="*/ 0 60000 65536"/>
                <a:gd name="T13" fmla="*/ 0 60000 65536"/>
                <a:gd name="T14" fmla="*/ 0 60000 65536"/>
                <a:gd name="T15" fmla="*/ 0 w 16"/>
                <a:gd name="T16" fmla="*/ 0 h 32"/>
                <a:gd name="T17" fmla="*/ 16 w 16"/>
                <a:gd name="T18" fmla="*/ 32 h 32"/>
              </a:gdLst>
              <a:ahLst/>
              <a:cxnLst>
                <a:cxn ang="T10">
                  <a:pos x="T0" y="T1"/>
                </a:cxn>
                <a:cxn ang="T11">
                  <a:pos x="T2" y="T3"/>
                </a:cxn>
                <a:cxn ang="T12">
                  <a:pos x="T4" y="T5"/>
                </a:cxn>
                <a:cxn ang="T13">
                  <a:pos x="T6" y="T7"/>
                </a:cxn>
                <a:cxn ang="T14">
                  <a:pos x="T8" y="T9"/>
                </a:cxn>
              </a:cxnLst>
              <a:rect l="T15" t="T16" r="T17" b="T18"/>
              <a:pathLst>
                <a:path w="16" h="32">
                  <a:moveTo>
                    <a:pt x="16" y="31"/>
                  </a:moveTo>
                  <a:lnTo>
                    <a:pt x="16" y="0"/>
                  </a:lnTo>
                  <a:lnTo>
                    <a:pt x="0" y="1"/>
                  </a:lnTo>
                  <a:lnTo>
                    <a:pt x="0" y="32"/>
                  </a:lnTo>
                  <a:lnTo>
                    <a:pt x="16" y="31"/>
                  </a:lnTo>
                  <a:close/>
                </a:path>
              </a:pathLst>
            </a:custGeom>
            <a:solidFill>
              <a:srgbClr val="68A5DD"/>
            </a:solidFill>
            <a:ln w="9525">
              <a:noFill/>
              <a:round/>
              <a:headEnd/>
              <a:tailEnd/>
            </a:ln>
          </p:spPr>
          <p:txBody>
            <a:bodyPr/>
            <a:lstStyle/>
            <a:p>
              <a:endParaRPr lang="en-US"/>
            </a:p>
          </p:txBody>
        </p:sp>
        <p:sp>
          <p:nvSpPr>
            <p:cNvPr id="4305" name="Freeform 1309"/>
            <p:cNvSpPr>
              <a:spLocks/>
            </p:cNvSpPr>
            <p:nvPr/>
          </p:nvSpPr>
          <p:spPr bwMode="auto">
            <a:xfrm>
              <a:off x="2915" y="2440"/>
              <a:ext cx="16" cy="33"/>
            </a:xfrm>
            <a:custGeom>
              <a:avLst/>
              <a:gdLst>
                <a:gd name="T0" fmla="*/ 16 w 16"/>
                <a:gd name="T1" fmla="*/ 32 h 33"/>
                <a:gd name="T2" fmla="*/ 16 w 16"/>
                <a:gd name="T3" fmla="*/ 0 h 33"/>
                <a:gd name="T4" fmla="*/ 0 w 16"/>
                <a:gd name="T5" fmla="*/ 1 h 33"/>
                <a:gd name="T6" fmla="*/ 0 w 16"/>
                <a:gd name="T7" fmla="*/ 33 h 33"/>
                <a:gd name="T8" fmla="*/ 16 w 16"/>
                <a:gd name="T9" fmla="*/ 32 h 33"/>
                <a:gd name="T10" fmla="*/ 0 60000 65536"/>
                <a:gd name="T11" fmla="*/ 0 60000 65536"/>
                <a:gd name="T12" fmla="*/ 0 60000 65536"/>
                <a:gd name="T13" fmla="*/ 0 60000 65536"/>
                <a:gd name="T14" fmla="*/ 0 60000 65536"/>
                <a:gd name="T15" fmla="*/ 0 w 16"/>
                <a:gd name="T16" fmla="*/ 0 h 33"/>
                <a:gd name="T17" fmla="*/ 16 w 16"/>
                <a:gd name="T18" fmla="*/ 33 h 33"/>
              </a:gdLst>
              <a:ahLst/>
              <a:cxnLst>
                <a:cxn ang="T10">
                  <a:pos x="T0" y="T1"/>
                </a:cxn>
                <a:cxn ang="T11">
                  <a:pos x="T2" y="T3"/>
                </a:cxn>
                <a:cxn ang="T12">
                  <a:pos x="T4" y="T5"/>
                </a:cxn>
                <a:cxn ang="T13">
                  <a:pos x="T6" y="T7"/>
                </a:cxn>
                <a:cxn ang="T14">
                  <a:pos x="T8" y="T9"/>
                </a:cxn>
              </a:cxnLst>
              <a:rect l="T15" t="T16" r="T17" b="T18"/>
              <a:pathLst>
                <a:path w="16" h="33">
                  <a:moveTo>
                    <a:pt x="16" y="32"/>
                  </a:moveTo>
                  <a:lnTo>
                    <a:pt x="16" y="0"/>
                  </a:lnTo>
                  <a:lnTo>
                    <a:pt x="0" y="1"/>
                  </a:lnTo>
                  <a:lnTo>
                    <a:pt x="0" y="33"/>
                  </a:lnTo>
                  <a:lnTo>
                    <a:pt x="16" y="32"/>
                  </a:lnTo>
                  <a:close/>
                </a:path>
              </a:pathLst>
            </a:custGeom>
            <a:solidFill>
              <a:srgbClr val="68A5DD"/>
            </a:solidFill>
            <a:ln w="9525">
              <a:noFill/>
              <a:round/>
              <a:headEnd/>
              <a:tailEnd/>
            </a:ln>
          </p:spPr>
          <p:txBody>
            <a:bodyPr/>
            <a:lstStyle/>
            <a:p>
              <a:endParaRPr lang="en-US"/>
            </a:p>
          </p:txBody>
        </p:sp>
        <p:sp>
          <p:nvSpPr>
            <p:cNvPr id="4306" name="Freeform 1310"/>
            <p:cNvSpPr>
              <a:spLocks/>
            </p:cNvSpPr>
            <p:nvPr/>
          </p:nvSpPr>
          <p:spPr bwMode="auto">
            <a:xfrm>
              <a:off x="2977" y="2438"/>
              <a:ext cx="16" cy="32"/>
            </a:xfrm>
            <a:custGeom>
              <a:avLst/>
              <a:gdLst>
                <a:gd name="T0" fmla="*/ 16 w 16"/>
                <a:gd name="T1" fmla="*/ 30 h 32"/>
                <a:gd name="T2" fmla="*/ 16 w 16"/>
                <a:gd name="T3" fmla="*/ 0 h 32"/>
                <a:gd name="T4" fmla="*/ 0 w 16"/>
                <a:gd name="T5" fmla="*/ 1 h 32"/>
                <a:gd name="T6" fmla="*/ 0 w 16"/>
                <a:gd name="T7" fmla="*/ 32 h 32"/>
                <a:gd name="T8" fmla="*/ 16 w 16"/>
                <a:gd name="T9" fmla="*/ 30 h 32"/>
                <a:gd name="T10" fmla="*/ 0 60000 65536"/>
                <a:gd name="T11" fmla="*/ 0 60000 65536"/>
                <a:gd name="T12" fmla="*/ 0 60000 65536"/>
                <a:gd name="T13" fmla="*/ 0 60000 65536"/>
                <a:gd name="T14" fmla="*/ 0 60000 65536"/>
                <a:gd name="T15" fmla="*/ 0 w 16"/>
                <a:gd name="T16" fmla="*/ 0 h 32"/>
                <a:gd name="T17" fmla="*/ 16 w 16"/>
                <a:gd name="T18" fmla="*/ 32 h 32"/>
              </a:gdLst>
              <a:ahLst/>
              <a:cxnLst>
                <a:cxn ang="T10">
                  <a:pos x="T0" y="T1"/>
                </a:cxn>
                <a:cxn ang="T11">
                  <a:pos x="T2" y="T3"/>
                </a:cxn>
                <a:cxn ang="T12">
                  <a:pos x="T4" y="T5"/>
                </a:cxn>
                <a:cxn ang="T13">
                  <a:pos x="T6" y="T7"/>
                </a:cxn>
                <a:cxn ang="T14">
                  <a:pos x="T8" y="T9"/>
                </a:cxn>
              </a:cxnLst>
              <a:rect l="T15" t="T16" r="T17" b="T18"/>
              <a:pathLst>
                <a:path w="16" h="32">
                  <a:moveTo>
                    <a:pt x="16" y="30"/>
                  </a:moveTo>
                  <a:lnTo>
                    <a:pt x="16" y="0"/>
                  </a:lnTo>
                  <a:lnTo>
                    <a:pt x="0" y="1"/>
                  </a:lnTo>
                  <a:lnTo>
                    <a:pt x="0" y="32"/>
                  </a:lnTo>
                  <a:lnTo>
                    <a:pt x="16" y="30"/>
                  </a:lnTo>
                  <a:close/>
                </a:path>
              </a:pathLst>
            </a:custGeom>
            <a:solidFill>
              <a:srgbClr val="68A5DD"/>
            </a:solidFill>
            <a:ln w="9525">
              <a:noFill/>
              <a:round/>
              <a:headEnd/>
              <a:tailEnd/>
            </a:ln>
          </p:spPr>
          <p:txBody>
            <a:bodyPr/>
            <a:lstStyle/>
            <a:p>
              <a:endParaRPr lang="en-US"/>
            </a:p>
          </p:txBody>
        </p:sp>
        <p:sp>
          <p:nvSpPr>
            <p:cNvPr id="4307" name="Freeform 1311"/>
            <p:cNvSpPr>
              <a:spLocks/>
            </p:cNvSpPr>
            <p:nvPr/>
          </p:nvSpPr>
          <p:spPr bwMode="auto">
            <a:xfrm>
              <a:off x="3003" y="2436"/>
              <a:ext cx="16" cy="31"/>
            </a:xfrm>
            <a:custGeom>
              <a:avLst/>
              <a:gdLst>
                <a:gd name="T0" fmla="*/ 16 w 16"/>
                <a:gd name="T1" fmla="*/ 30 h 31"/>
                <a:gd name="T2" fmla="*/ 16 w 16"/>
                <a:gd name="T3" fmla="*/ 0 h 31"/>
                <a:gd name="T4" fmla="*/ 0 w 16"/>
                <a:gd name="T5" fmla="*/ 1 h 31"/>
                <a:gd name="T6" fmla="*/ 0 w 16"/>
                <a:gd name="T7" fmla="*/ 31 h 31"/>
                <a:gd name="T8" fmla="*/ 16 w 16"/>
                <a:gd name="T9" fmla="*/ 30 h 31"/>
                <a:gd name="T10" fmla="*/ 0 60000 65536"/>
                <a:gd name="T11" fmla="*/ 0 60000 65536"/>
                <a:gd name="T12" fmla="*/ 0 60000 65536"/>
                <a:gd name="T13" fmla="*/ 0 60000 65536"/>
                <a:gd name="T14" fmla="*/ 0 60000 65536"/>
                <a:gd name="T15" fmla="*/ 0 w 16"/>
                <a:gd name="T16" fmla="*/ 0 h 31"/>
                <a:gd name="T17" fmla="*/ 16 w 16"/>
                <a:gd name="T18" fmla="*/ 31 h 31"/>
              </a:gdLst>
              <a:ahLst/>
              <a:cxnLst>
                <a:cxn ang="T10">
                  <a:pos x="T0" y="T1"/>
                </a:cxn>
                <a:cxn ang="T11">
                  <a:pos x="T2" y="T3"/>
                </a:cxn>
                <a:cxn ang="T12">
                  <a:pos x="T4" y="T5"/>
                </a:cxn>
                <a:cxn ang="T13">
                  <a:pos x="T6" y="T7"/>
                </a:cxn>
                <a:cxn ang="T14">
                  <a:pos x="T8" y="T9"/>
                </a:cxn>
              </a:cxnLst>
              <a:rect l="T15" t="T16" r="T17" b="T18"/>
              <a:pathLst>
                <a:path w="16" h="31">
                  <a:moveTo>
                    <a:pt x="16" y="30"/>
                  </a:moveTo>
                  <a:lnTo>
                    <a:pt x="16" y="0"/>
                  </a:lnTo>
                  <a:lnTo>
                    <a:pt x="0" y="1"/>
                  </a:lnTo>
                  <a:lnTo>
                    <a:pt x="0" y="31"/>
                  </a:lnTo>
                  <a:lnTo>
                    <a:pt x="16" y="30"/>
                  </a:lnTo>
                  <a:close/>
                </a:path>
              </a:pathLst>
            </a:custGeom>
            <a:solidFill>
              <a:srgbClr val="68A5DD"/>
            </a:solidFill>
            <a:ln w="9525">
              <a:noFill/>
              <a:round/>
              <a:headEnd/>
              <a:tailEnd/>
            </a:ln>
          </p:spPr>
          <p:txBody>
            <a:bodyPr/>
            <a:lstStyle/>
            <a:p>
              <a:endParaRPr lang="en-US"/>
            </a:p>
          </p:txBody>
        </p:sp>
        <p:sp>
          <p:nvSpPr>
            <p:cNvPr id="4308" name="Freeform 1312"/>
            <p:cNvSpPr>
              <a:spLocks/>
            </p:cNvSpPr>
            <p:nvPr/>
          </p:nvSpPr>
          <p:spPr bwMode="auto">
            <a:xfrm>
              <a:off x="3030" y="2433"/>
              <a:ext cx="16" cy="32"/>
            </a:xfrm>
            <a:custGeom>
              <a:avLst/>
              <a:gdLst>
                <a:gd name="T0" fmla="*/ 16 w 16"/>
                <a:gd name="T1" fmla="*/ 31 h 32"/>
                <a:gd name="T2" fmla="*/ 16 w 16"/>
                <a:gd name="T3" fmla="*/ 0 h 32"/>
                <a:gd name="T4" fmla="*/ 0 w 16"/>
                <a:gd name="T5" fmla="*/ 1 h 32"/>
                <a:gd name="T6" fmla="*/ 0 w 16"/>
                <a:gd name="T7" fmla="*/ 32 h 32"/>
                <a:gd name="T8" fmla="*/ 16 w 16"/>
                <a:gd name="T9" fmla="*/ 31 h 32"/>
                <a:gd name="T10" fmla="*/ 0 60000 65536"/>
                <a:gd name="T11" fmla="*/ 0 60000 65536"/>
                <a:gd name="T12" fmla="*/ 0 60000 65536"/>
                <a:gd name="T13" fmla="*/ 0 60000 65536"/>
                <a:gd name="T14" fmla="*/ 0 60000 65536"/>
                <a:gd name="T15" fmla="*/ 0 w 16"/>
                <a:gd name="T16" fmla="*/ 0 h 32"/>
                <a:gd name="T17" fmla="*/ 16 w 16"/>
                <a:gd name="T18" fmla="*/ 32 h 32"/>
              </a:gdLst>
              <a:ahLst/>
              <a:cxnLst>
                <a:cxn ang="T10">
                  <a:pos x="T0" y="T1"/>
                </a:cxn>
                <a:cxn ang="T11">
                  <a:pos x="T2" y="T3"/>
                </a:cxn>
                <a:cxn ang="T12">
                  <a:pos x="T4" y="T5"/>
                </a:cxn>
                <a:cxn ang="T13">
                  <a:pos x="T6" y="T7"/>
                </a:cxn>
                <a:cxn ang="T14">
                  <a:pos x="T8" y="T9"/>
                </a:cxn>
              </a:cxnLst>
              <a:rect l="T15" t="T16" r="T17" b="T18"/>
              <a:pathLst>
                <a:path w="16" h="32">
                  <a:moveTo>
                    <a:pt x="16" y="31"/>
                  </a:moveTo>
                  <a:lnTo>
                    <a:pt x="16" y="0"/>
                  </a:lnTo>
                  <a:lnTo>
                    <a:pt x="0" y="1"/>
                  </a:lnTo>
                  <a:lnTo>
                    <a:pt x="0" y="32"/>
                  </a:lnTo>
                  <a:lnTo>
                    <a:pt x="16" y="31"/>
                  </a:lnTo>
                  <a:close/>
                </a:path>
              </a:pathLst>
            </a:custGeom>
            <a:solidFill>
              <a:srgbClr val="68A5DD"/>
            </a:solidFill>
            <a:ln w="9525">
              <a:noFill/>
              <a:round/>
              <a:headEnd/>
              <a:tailEnd/>
            </a:ln>
          </p:spPr>
          <p:txBody>
            <a:bodyPr/>
            <a:lstStyle/>
            <a:p>
              <a:endParaRPr lang="en-US"/>
            </a:p>
          </p:txBody>
        </p:sp>
        <p:sp>
          <p:nvSpPr>
            <p:cNvPr id="4309" name="Freeform 1313"/>
            <p:cNvSpPr>
              <a:spLocks/>
            </p:cNvSpPr>
            <p:nvPr/>
          </p:nvSpPr>
          <p:spPr bwMode="auto">
            <a:xfrm>
              <a:off x="3056" y="2431"/>
              <a:ext cx="15" cy="32"/>
            </a:xfrm>
            <a:custGeom>
              <a:avLst/>
              <a:gdLst>
                <a:gd name="T0" fmla="*/ 15 w 15"/>
                <a:gd name="T1" fmla="*/ 31 h 32"/>
                <a:gd name="T2" fmla="*/ 15 w 15"/>
                <a:gd name="T3" fmla="*/ 0 h 32"/>
                <a:gd name="T4" fmla="*/ 0 w 15"/>
                <a:gd name="T5" fmla="*/ 1 h 32"/>
                <a:gd name="T6" fmla="*/ 0 w 15"/>
                <a:gd name="T7" fmla="*/ 32 h 32"/>
                <a:gd name="T8" fmla="*/ 15 w 15"/>
                <a:gd name="T9" fmla="*/ 31 h 32"/>
                <a:gd name="T10" fmla="*/ 0 60000 65536"/>
                <a:gd name="T11" fmla="*/ 0 60000 65536"/>
                <a:gd name="T12" fmla="*/ 0 60000 65536"/>
                <a:gd name="T13" fmla="*/ 0 60000 65536"/>
                <a:gd name="T14" fmla="*/ 0 60000 65536"/>
                <a:gd name="T15" fmla="*/ 0 w 15"/>
                <a:gd name="T16" fmla="*/ 0 h 32"/>
                <a:gd name="T17" fmla="*/ 15 w 15"/>
                <a:gd name="T18" fmla="*/ 32 h 32"/>
              </a:gdLst>
              <a:ahLst/>
              <a:cxnLst>
                <a:cxn ang="T10">
                  <a:pos x="T0" y="T1"/>
                </a:cxn>
                <a:cxn ang="T11">
                  <a:pos x="T2" y="T3"/>
                </a:cxn>
                <a:cxn ang="T12">
                  <a:pos x="T4" y="T5"/>
                </a:cxn>
                <a:cxn ang="T13">
                  <a:pos x="T6" y="T7"/>
                </a:cxn>
                <a:cxn ang="T14">
                  <a:pos x="T8" y="T9"/>
                </a:cxn>
              </a:cxnLst>
              <a:rect l="T15" t="T16" r="T17" b="T18"/>
              <a:pathLst>
                <a:path w="15" h="32">
                  <a:moveTo>
                    <a:pt x="15" y="31"/>
                  </a:moveTo>
                  <a:lnTo>
                    <a:pt x="15" y="0"/>
                  </a:lnTo>
                  <a:lnTo>
                    <a:pt x="0" y="1"/>
                  </a:lnTo>
                  <a:lnTo>
                    <a:pt x="0" y="32"/>
                  </a:lnTo>
                  <a:lnTo>
                    <a:pt x="15" y="31"/>
                  </a:lnTo>
                  <a:close/>
                </a:path>
              </a:pathLst>
            </a:custGeom>
            <a:solidFill>
              <a:srgbClr val="68A5DD"/>
            </a:solidFill>
            <a:ln w="9525">
              <a:noFill/>
              <a:round/>
              <a:headEnd/>
              <a:tailEnd/>
            </a:ln>
          </p:spPr>
          <p:txBody>
            <a:bodyPr/>
            <a:lstStyle/>
            <a:p>
              <a:endParaRPr lang="en-US"/>
            </a:p>
          </p:txBody>
        </p:sp>
        <p:sp>
          <p:nvSpPr>
            <p:cNvPr id="4310" name="Freeform 1314"/>
            <p:cNvSpPr>
              <a:spLocks/>
            </p:cNvSpPr>
            <p:nvPr/>
          </p:nvSpPr>
          <p:spPr bwMode="auto">
            <a:xfrm>
              <a:off x="3083" y="2430"/>
              <a:ext cx="15" cy="31"/>
            </a:xfrm>
            <a:custGeom>
              <a:avLst/>
              <a:gdLst>
                <a:gd name="T0" fmla="*/ 15 w 15"/>
                <a:gd name="T1" fmla="*/ 29 h 31"/>
                <a:gd name="T2" fmla="*/ 15 w 15"/>
                <a:gd name="T3" fmla="*/ 0 h 31"/>
                <a:gd name="T4" fmla="*/ 0 w 15"/>
                <a:gd name="T5" fmla="*/ 1 h 31"/>
                <a:gd name="T6" fmla="*/ 0 w 15"/>
                <a:gd name="T7" fmla="*/ 31 h 31"/>
                <a:gd name="T8" fmla="*/ 15 w 15"/>
                <a:gd name="T9" fmla="*/ 29 h 31"/>
                <a:gd name="T10" fmla="*/ 0 60000 65536"/>
                <a:gd name="T11" fmla="*/ 0 60000 65536"/>
                <a:gd name="T12" fmla="*/ 0 60000 65536"/>
                <a:gd name="T13" fmla="*/ 0 60000 65536"/>
                <a:gd name="T14" fmla="*/ 0 60000 65536"/>
                <a:gd name="T15" fmla="*/ 0 w 15"/>
                <a:gd name="T16" fmla="*/ 0 h 31"/>
                <a:gd name="T17" fmla="*/ 15 w 15"/>
                <a:gd name="T18" fmla="*/ 31 h 31"/>
              </a:gdLst>
              <a:ahLst/>
              <a:cxnLst>
                <a:cxn ang="T10">
                  <a:pos x="T0" y="T1"/>
                </a:cxn>
                <a:cxn ang="T11">
                  <a:pos x="T2" y="T3"/>
                </a:cxn>
                <a:cxn ang="T12">
                  <a:pos x="T4" y="T5"/>
                </a:cxn>
                <a:cxn ang="T13">
                  <a:pos x="T6" y="T7"/>
                </a:cxn>
                <a:cxn ang="T14">
                  <a:pos x="T8" y="T9"/>
                </a:cxn>
              </a:cxnLst>
              <a:rect l="T15" t="T16" r="T17" b="T18"/>
              <a:pathLst>
                <a:path w="15" h="31">
                  <a:moveTo>
                    <a:pt x="15" y="29"/>
                  </a:moveTo>
                  <a:lnTo>
                    <a:pt x="15" y="0"/>
                  </a:lnTo>
                  <a:lnTo>
                    <a:pt x="0" y="1"/>
                  </a:lnTo>
                  <a:lnTo>
                    <a:pt x="0" y="31"/>
                  </a:lnTo>
                  <a:lnTo>
                    <a:pt x="15" y="29"/>
                  </a:lnTo>
                  <a:close/>
                </a:path>
              </a:pathLst>
            </a:custGeom>
            <a:solidFill>
              <a:srgbClr val="68A5DD"/>
            </a:solidFill>
            <a:ln w="9525">
              <a:noFill/>
              <a:round/>
              <a:headEnd/>
              <a:tailEnd/>
            </a:ln>
          </p:spPr>
          <p:txBody>
            <a:bodyPr/>
            <a:lstStyle/>
            <a:p>
              <a:endParaRPr lang="en-US"/>
            </a:p>
          </p:txBody>
        </p:sp>
        <p:sp>
          <p:nvSpPr>
            <p:cNvPr id="4311" name="Freeform 1315"/>
            <p:cNvSpPr>
              <a:spLocks/>
            </p:cNvSpPr>
            <p:nvPr/>
          </p:nvSpPr>
          <p:spPr bwMode="auto">
            <a:xfrm>
              <a:off x="2620" y="1923"/>
              <a:ext cx="457" cy="423"/>
            </a:xfrm>
            <a:custGeom>
              <a:avLst/>
              <a:gdLst>
                <a:gd name="T0" fmla="*/ 8 w 457"/>
                <a:gd name="T1" fmla="*/ 114 h 423"/>
                <a:gd name="T2" fmla="*/ 0 w 457"/>
                <a:gd name="T3" fmla="*/ 126 h 423"/>
                <a:gd name="T4" fmla="*/ 14 w 457"/>
                <a:gd name="T5" fmla="*/ 146 h 423"/>
                <a:gd name="T6" fmla="*/ 12 w 457"/>
                <a:gd name="T7" fmla="*/ 151 h 423"/>
                <a:gd name="T8" fmla="*/ 14 w 457"/>
                <a:gd name="T9" fmla="*/ 159 h 423"/>
                <a:gd name="T10" fmla="*/ 16 w 457"/>
                <a:gd name="T11" fmla="*/ 165 h 423"/>
                <a:gd name="T12" fmla="*/ 19 w 457"/>
                <a:gd name="T13" fmla="*/ 170 h 423"/>
                <a:gd name="T14" fmla="*/ 35 w 457"/>
                <a:gd name="T15" fmla="*/ 188 h 423"/>
                <a:gd name="T16" fmla="*/ 61 w 457"/>
                <a:gd name="T17" fmla="*/ 219 h 423"/>
                <a:gd name="T18" fmla="*/ 94 w 457"/>
                <a:gd name="T19" fmla="*/ 259 h 423"/>
                <a:gd name="T20" fmla="*/ 129 w 457"/>
                <a:gd name="T21" fmla="*/ 301 h 423"/>
                <a:gd name="T22" fmla="*/ 162 w 457"/>
                <a:gd name="T23" fmla="*/ 341 h 423"/>
                <a:gd name="T24" fmla="*/ 188 w 457"/>
                <a:gd name="T25" fmla="*/ 372 h 423"/>
                <a:gd name="T26" fmla="*/ 203 w 457"/>
                <a:gd name="T27" fmla="*/ 390 h 423"/>
                <a:gd name="T28" fmla="*/ 206 w 457"/>
                <a:gd name="T29" fmla="*/ 393 h 423"/>
                <a:gd name="T30" fmla="*/ 210 w 457"/>
                <a:gd name="T31" fmla="*/ 394 h 423"/>
                <a:gd name="T32" fmla="*/ 215 w 457"/>
                <a:gd name="T33" fmla="*/ 394 h 423"/>
                <a:gd name="T34" fmla="*/ 218 w 457"/>
                <a:gd name="T35" fmla="*/ 393 h 423"/>
                <a:gd name="T36" fmla="*/ 238 w 457"/>
                <a:gd name="T37" fmla="*/ 420 h 423"/>
                <a:gd name="T38" fmla="*/ 240 w 457"/>
                <a:gd name="T39" fmla="*/ 422 h 423"/>
                <a:gd name="T40" fmla="*/ 245 w 457"/>
                <a:gd name="T41" fmla="*/ 423 h 423"/>
                <a:gd name="T42" fmla="*/ 251 w 457"/>
                <a:gd name="T43" fmla="*/ 421 h 423"/>
                <a:gd name="T44" fmla="*/ 254 w 457"/>
                <a:gd name="T45" fmla="*/ 420 h 423"/>
                <a:gd name="T46" fmla="*/ 453 w 457"/>
                <a:gd name="T47" fmla="*/ 299 h 423"/>
                <a:gd name="T48" fmla="*/ 456 w 457"/>
                <a:gd name="T49" fmla="*/ 296 h 423"/>
                <a:gd name="T50" fmla="*/ 457 w 457"/>
                <a:gd name="T51" fmla="*/ 291 h 423"/>
                <a:gd name="T52" fmla="*/ 457 w 457"/>
                <a:gd name="T53" fmla="*/ 289 h 423"/>
                <a:gd name="T54" fmla="*/ 457 w 457"/>
                <a:gd name="T55" fmla="*/ 284 h 423"/>
                <a:gd name="T56" fmla="*/ 454 w 457"/>
                <a:gd name="T57" fmla="*/ 273 h 423"/>
                <a:gd name="T58" fmla="*/ 228 w 457"/>
                <a:gd name="T59" fmla="*/ 2 h 423"/>
                <a:gd name="T60" fmla="*/ 223 w 457"/>
                <a:gd name="T61" fmla="*/ 0 h 423"/>
                <a:gd name="T62" fmla="*/ 215 w 457"/>
                <a:gd name="T63" fmla="*/ 0 h 423"/>
                <a:gd name="T64" fmla="*/ 210 w 457"/>
                <a:gd name="T65" fmla="*/ 1 h 423"/>
                <a:gd name="T66" fmla="*/ 8 w 457"/>
                <a:gd name="T67" fmla="*/ 106 h 4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57"/>
                <a:gd name="T103" fmla="*/ 0 h 423"/>
                <a:gd name="T104" fmla="*/ 457 w 457"/>
                <a:gd name="T105" fmla="*/ 423 h 4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57" h="423">
                  <a:moveTo>
                    <a:pt x="8" y="106"/>
                  </a:moveTo>
                  <a:lnTo>
                    <a:pt x="8" y="114"/>
                  </a:lnTo>
                  <a:lnTo>
                    <a:pt x="1" y="118"/>
                  </a:lnTo>
                  <a:lnTo>
                    <a:pt x="0" y="126"/>
                  </a:lnTo>
                  <a:lnTo>
                    <a:pt x="14" y="145"/>
                  </a:lnTo>
                  <a:lnTo>
                    <a:pt x="14" y="146"/>
                  </a:lnTo>
                  <a:lnTo>
                    <a:pt x="13" y="148"/>
                  </a:lnTo>
                  <a:lnTo>
                    <a:pt x="12" y="151"/>
                  </a:lnTo>
                  <a:lnTo>
                    <a:pt x="13" y="155"/>
                  </a:lnTo>
                  <a:lnTo>
                    <a:pt x="14" y="159"/>
                  </a:lnTo>
                  <a:lnTo>
                    <a:pt x="15" y="163"/>
                  </a:lnTo>
                  <a:lnTo>
                    <a:pt x="16" y="165"/>
                  </a:lnTo>
                  <a:lnTo>
                    <a:pt x="17" y="167"/>
                  </a:lnTo>
                  <a:lnTo>
                    <a:pt x="19" y="170"/>
                  </a:lnTo>
                  <a:lnTo>
                    <a:pt x="25" y="177"/>
                  </a:lnTo>
                  <a:lnTo>
                    <a:pt x="35" y="188"/>
                  </a:lnTo>
                  <a:lnTo>
                    <a:pt x="47" y="203"/>
                  </a:lnTo>
                  <a:lnTo>
                    <a:pt x="61" y="219"/>
                  </a:lnTo>
                  <a:lnTo>
                    <a:pt x="77" y="239"/>
                  </a:lnTo>
                  <a:lnTo>
                    <a:pt x="94" y="259"/>
                  </a:lnTo>
                  <a:lnTo>
                    <a:pt x="112" y="280"/>
                  </a:lnTo>
                  <a:lnTo>
                    <a:pt x="129" y="301"/>
                  </a:lnTo>
                  <a:lnTo>
                    <a:pt x="146" y="321"/>
                  </a:lnTo>
                  <a:lnTo>
                    <a:pt x="162" y="341"/>
                  </a:lnTo>
                  <a:lnTo>
                    <a:pt x="176" y="358"/>
                  </a:lnTo>
                  <a:lnTo>
                    <a:pt x="188" y="372"/>
                  </a:lnTo>
                  <a:lnTo>
                    <a:pt x="197" y="383"/>
                  </a:lnTo>
                  <a:lnTo>
                    <a:pt x="203" y="390"/>
                  </a:lnTo>
                  <a:lnTo>
                    <a:pt x="205" y="393"/>
                  </a:lnTo>
                  <a:lnTo>
                    <a:pt x="206" y="393"/>
                  </a:lnTo>
                  <a:lnTo>
                    <a:pt x="208" y="394"/>
                  </a:lnTo>
                  <a:lnTo>
                    <a:pt x="210" y="394"/>
                  </a:lnTo>
                  <a:lnTo>
                    <a:pt x="213" y="394"/>
                  </a:lnTo>
                  <a:lnTo>
                    <a:pt x="215" y="394"/>
                  </a:lnTo>
                  <a:lnTo>
                    <a:pt x="217" y="393"/>
                  </a:lnTo>
                  <a:lnTo>
                    <a:pt x="218" y="393"/>
                  </a:lnTo>
                  <a:lnTo>
                    <a:pt x="238" y="420"/>
                  </a:lnTo>
                  <a:lnTo>
                    <a:pt x="240" y="422"/>
                  </a:lnTo>
                  <a:lnTo>
                    <a:pt x="242" y="423"/>
                  </a:lnTo>
                  <a:lnTo>
                    <a:pt x="245" y="423"/>
                  </a:lnTo>
                  <a:lnTo>
                    <a:pt x="248" y="423"/>
                  </a:lnTo>
                  <a:lnTo>
                    <a:pt x="251" y="421"/>
                  </a:lnTo>
                  <a:lnTo>
                    <a:pt x="254" y="420"/>
                  </a:lnTo>
                  <a:lnTo>
                    <a:pt x="452" y="300"/>
                  </a:lnTo>
                  <a:lnTo>
                    <a:pt x="453" y="299"/>
                  </a:lnTo>
                  <a:lnTo>
                    <a:pt x="455" y="298"/>
                  </a:lnTo>
                  <a:lnTo>
                    <a:pt x="456" y="296"/>
                  </a:lnTo>
                  <a:lnTo>
                    <a:pt x="457" y="294"/>
                  </a:lnTo>
                  <a:lnTo>
                    <a:pt x="457" y="291"/>
                  </a:lnTo>
                  <a:lnTo>
                    <a:pt x="457" y="290"/>
                  </a:lnTo>
                  <a:lnTo>
                    <a:pt x="457" y="289"/>
                  </a:lnTo>
                  <a:lnTo>
                    <a:pt x="457" y="288"/>
                  </a:lnTo>
                  <a:lnTo>
                    <a:pt x="457" y="284"/>
                  </a:lnTo>
                  <a:lnTo>
                    <a:pt x="457" y="281"/>
                  </a:lnTo>
                  <a:lnTo>
                    <a:pt x="454" y="273"/>
                  </a:lnTo>
                  <a:lnTo>
                    <a:pt x="228" y="2"/>
                  </a:lnTo>
                  <a:lnTo>
                    <a:pt x="226" y="1"/>
                  </a:lnTo>
                  <a:lnTo>
                    <a:pt x="223" y="0"/>
                  </a:lnTo>
                  <a:lnTo>
                    <a:pt x="219" y="0"/>
                  </a:lnTo>
                  <a:lnTo>
                    <a:pt x="215" y="0"/>
                  </a:lnTo>
                  <a:lnTo>
                    <a:pt x="212" y="1"/>
                  </a:lnTo>
                  <a:lnTo>
                    <a:pt x="210" y="1"/>
                  </a:lnTo>
                  <a:lnTo>
                    <a:pt x="209" y="1"/>
                  </a:lnTo>
                  <a:lnTo>
                    <a:pt x="8" y="106"/>
                  </a:lnTo>
                  <a:close/>
                </a:path>
              </a:pathLst>
            </a:custGeom>
            <a:solidFill>
              <a:srgbClr val="FFFFFF"/>
            </a:solidFill>
            <a:ln w="9525">
              <a:noFill/>
              <a:round/>
              <a:headEnd/>
              <a:tailEnd/>
            </a:ln>
          </p:spPr>
          <p:txBody>
            <a:bodyPr/>
            <a:lstStyle/>
            <a:p>
              <a:endParaRPr lang="en-US"/>
            </a:p>
          </p:txBody>
        </p:sp>
        <p:sp>
          <p:nvSpPr>
            <p:cNvPr id="4312" name="Freeform 1316"/>
            <p:cNvSpPr>
              <a:spLocks/>
            </p:cNvSpPr>
            <p:nvPr/>
          </p:nvSpPr>
          <p:spPr bwMode="auto">
            <a:xfrm>
              <a:off x="2637" y="2057"/>
              <a:ext cx="37" cy="33"/>
            </a:xfrm>
            <a:custGeom>
              <a:avLst/>
              <a:gdLst>
                <a:gd name="T0" fmla="*/ 13 w 37"/>
                <a:gd name="T1" fmla="*/ 10 h 33"/>
                <a:gd name="T2" fmla="*/ 16 w 37"/>
                <a:gd name="T3" fmla="*/ 8 h 33"/>
                <a:gd name="T4" fmla="*/ 19 w 37"/>
                <a:gd name="T5" fmla="*/ 6 h 33"/>
                <a:gd name="T6" fmla="*/ 22 w 37"/>
                <a:gd name="T7" fmla="*/ 5 h 33"/>
                <a:gd name="T8" fmla="*/ 25 w 37"/>
                <a:gd name="T9" fmla="*/ 5 h 33"/>
                <a:gd name="T10" fmla="*/ 28 w 37"/>
                <a:gd name="T11" fmla="*/ 4 h 33"/>
                <a:gd name="T12" fmla="*/ 32 w 37"/>
                <a:gd name="T13" fmla="*/ 5 h 33"/>
                <a:gd name="T14" fmla="*/ 34 w 37"/>
                <a:gd name="T15" fmla="*/ 6 h 33"/>
                <a:gd name="T16" fmla="*/ 37 w 37"/>
                <a:gd name="T17" fmla="*/ 7 h 33"/>
                <a:gd name="T18" fmla="*/ 36 w 37"/>
                <a:gd name="T19" fmla="*/ 7 h 33"/>
                <a:gd name="T20" fmla="*/ 36 w 37"/>
                <a:gd name="T21" fmla="*/ 6 h 33"/>
                <a:gd name="T22" fmla="*/ 36 w 37"/>
                <a:gd name="T23" fmla="*/ 5 h 33"/>
                <a:gd name="T24" fmla="*/ 35 w 37"/>
                <a:gd name="T25" fmla="*/ 5 h 33"/>
                <a:gd name="T26" fmla="*/ 33 w 37"/>
                <a:gd name="T27" fmla="*/ 2 h 33"/>
                <a:gd name="T28" fmla="*/ 30 w 37"/>
                <a:gd name="T29" fmla="*/ 1 h 33"/>
                <a:gd name="T30" fmla="*/ 27 w 37"/>
                <a:gd name="T31" fmla="*/ 0 h 33"/>
                <a:gd name="T32" fmla="*/ 24 w 37"/>
                <a:gd name="T33" fmla="*/ 0 h 33"/>
                <a:gd name="T34" fmla="*/ 19 w 37"/>
                <a:gd name="T35" fmla="*/ 0 h 33"/>
                <a:gd name="T36" fmla="*/ 16 w 37"/>
                <a:gd name="T37" fmla="*/ 1 h 33"/>
                <a:gd name="T38" fmla="*/ 12 w 37"/>
                <a:gd name="T39" fmla="*/ 3 h 33"/>
                <a:gd name="T40" fmla="*/ 9 w 37"/>
                <a:gd name="T41" fmla="*/ 5 h 33"/>
                <a:gd name="T42" fmla="*/ 6 w 37"/>
                <a:gd name="T43" fmla="*/ 8 h 33"/>
                <a:gd name="T44" fmla="*/ 3 w 37"/>
                <a:gd name="T45" fmla="*/ 12 h 33"/>
                <a:gd name="T46" fmla="*/ 2 w 37"/>
                <a:gd name="T47" fmla="*/ 15 h 33"/>
                <a:gd name="T48" fmla="*/ 0 w 37"/>
                <a:gd name="T49" fmla="*/ 18 h 33"/>
                <a:gd name="T50" fmla="*/ 0 w 37"/>
                <a:gd name="T51" fmla="*/ 21 h 33"/>
                <a:gd name="T52" fmla="*/ 0 w 37"/>
                <a:gd name="T53" fmla="*/ 25 h 33"/>
                <a:gd name="T54" fmla="*/ 1 w 37"/>
                <a:gd name="T55" fmla="*/ 28 h 33"/>
                <a:gd name="T56" fmla="*/ 3 w 37"/>
                <a:gd name="T57" fmla="*/ 31 h 33"/>
                <a:gd name="T58" fmla="*/ 3 w 37"/>
                <a:gd name="T59" fmla="*/ 31 h 33"/>
                <a:gd name="T60" fmla="*/ 4 w 37"/>
                <a:gd name="T61" fmla="*/ 32 h 33"/>
                <a:gd name="T62" fmla="*/ 4 w 37"/>
                <a:gd name="T63" fmla="*/ 32 h 33"/>
                <a:gd name="T64" fmla="*/ 5 w 37"/>
                <a:gd name="T65" fmla="*/ 33 h 33"/>
                <a:gd name="T66" fmla="*/ 4 w 37"/>
                <a:gd name="T67" fmla="*/ 27 h 33"/>
                <a:gd name="T68" fmla="*/ 4 w 37"/>
                <a:gd name="T69" fmla="*/ 21 h 33"/>
                <a:gd name="T70" fmla="*/ 8 w 37"/>
                <a:gd name="T71" fmla="*/ 15 h 33"/>
                <a:gd name="T72" fmla="*/ 13 w 37"/>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3"/>
                <a:gd name="T113" fmla="*/ 37 w 37"/>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3">
                  <a:moveTo>
                    <a:pt x="13" y="10"/>
                  </a:moveTo>
                  <a:lnTo>
                    <a:pt x="16" y="8"/>
                  </a:lnTo>
                  <a:lnTo>
                    <a:pt x="19" y="6"/>
                  </a:lnTo>
                  <a:lnTo>
                    <a:pt x="22" y="5"/>
                  </a:lnTo>
                  <a:lnTo>
                    <a:pt x="25" y="5"/>
                  </a:lnTo>
                  <a:lnTo>
                    <a:pt x="28" y="4"/>
                  </a:lnTo>
                  <a:lnTo>
                    <a:pt x="32" y="5"/>
                  </a:lnTo>
                  <a:lnTo>
                    <a:pt x="34" y="6"/>
                  </a:lnTo>
                  <a:lnTo>
                    <a:pt x="37" y="7"/>
                  </a:lnTo>
                  <a:lnTo>
                    <a:pt x="36" y="7"/>
                  </a:lnTo>
                  <a:lnTo>
                    <a:pt x="36" y="6"/>
                  </a:lnTo>
                  <a:lnTo>
                    <a:pt x="36" y="5"/>
                  </a:lnTo>
                  <a:lnTo>
                    <a:pt x="35" y="5"/>
                  </a:lnTo>
                  <a:lnTo>
                    <a:pt x="33" y="2"/>
                  </a:lnTo>
                  <a:lnTo>
                    <a:pt x="30" y="1"/>
                  </a:lnTo>
                  <a:lnTo>
                    <a:pt x="27" y="0"/>
                  </a:lnTo>
                  <a:lnTo>
                    <a:pt x="24" y="0"/>
                  </a:lnTo>
                  <a:lnTo>
                    <a:pt x="19" y="0"/>
                  </a:lnTo>
                  <a:lnTo>
                    <a:pt x="16" y="1"/>
                  </a:lnTo>
                  <a:lnTo>
                    <a:pt x="12" y="3"/>
                  </a:lnTo>
                  <a:lnTo>
                    <a:pt x="9" y="5"/>
                  </a:lnTo>
                  <a:lnTo>
                    <a:pt x="6" y="8"/>
                  </a:lnTo>
                  <a:lnTo>
                    <a:pt x="3" y="12"/>
                  </a:lnTo>
                  <a:lnTo>
                    <a:pt x="2" y="15"/>
                  </a:lnTo>
                  <a:lnTo>
                    <a:pt x="0" y="18"/>
                  </a:lnTo>
                  <a:lnTo>
                    <a:pt x="0" y="21"/>
                  </a:lnTo>
                  <a:lnTo>
                    <a:pt x="0" y="25"/>
                  </a:lnTo>
                  <a:lnTo>
                    <a:pt x="1" y="28"/>
                  </a:lnTo>
                  <a:lnTo>
                    <a:pt x="3" y="31"/>
                  </a:lnTo>
                  <a:lnTo>
                    <a:pt x="4" y="32"/>
                  </a:lnTo>
                  <a:lnTo>
                    <a:pt x="5" y="33"/>
                  </a:lnTo>
                  <a:lnTo>
                    <a:pt x="4" y="27"/>
                  </a:lnTo>
                  <a:lnTo>
                    <a:pt x="4" y="21"/>
                  </a:lnTo>
                  <a:lnTo>
                    <a:pt x="8" y="15"/>
                  </a:lnTo>
                  <a:lnTo>
                    <a:pt x="13" y="10"/>
                  </a:lnTo>
                  <a:close/>
                </a:path>
              </a:pathLst>
            </a:custGeom>
            <a:solidFill>
              <a:srgbClr val="000000"/>
            </a:solidFill>
            <a:ln w="9525">
              <a:noFill/>
              <a:round/>
              <a:headEnd/>
              <a:tailEnd/>
            </a:ln>
          </p:spPr>
          <p:txBody>
            <a:bodyPr/>
            <a:lstStyle/>
            <a:p>
              <a:endParaRPr lang="en-US"/>
            </a:p>
          </p:txBody>
        </p:sp>
        <p:sp>
          <p:nvSpPr>
            <p:cNvPr id="4313" name="Freeform 1317"/>
            <p:cNvSpPr>
              <a:spLocks/>
            </p:cNvSpPr>
            <p:nvPr/>
          </p:nvSpPr>
          <p:spPr bwMode="auto">
            <a:xfrm>
              <a:off x="2646" y="2067"/>
              <a:ext cx="37" cy="33"/>
            </a:xfrm>
            <a:custGeom>
              <a:avLst/>
              <a:gdLst>
                <a:gd name="T0" fmla="*/ 13 w 37"/>
                <a:gd name="T1" fmla="*/ 10 h 33"/>
                <a:gd name="T2" fmla="*/ 16 w 37"/>
                <a:gd name="T3" fmla="*/ 8 h 33"/>
                <a:gd name="T4" fmla="*/ 19 w 37"/>
                <a:gd name="T5" fmla="*/ 7 h 33"/>
                <a:gd name="T6" fmla="*/ 23 w 37"/>
                <a:gd name="T7" fmla="*/ 6 h 33"/>
                <a:gd name="T8" fmla="*/ 26 w 37"/>
                <a:gd name="T9" fmla="*/ 5 h 33"/>
                <a:gd name="T10" fmla="*/ 29 w 37"/>
                <a:gd name="T11" fmla="*/ 5 h 33"/>
                <a:gd name="T12" fmla="*/ 32 w 37"/>
                <a:gd name="T13" fmla="*/ 5 h 33"/>
                <a:gd name="T14" fmla="*/ 35 w 37"/>
                <a:gd name="T15" fmla="*/ 7 h 33"/>
                <a:gd name="T16" fmla="*/ 37 w 37"/>
                <a:gd name="T17" fmla="*/ 8 h 33"/>
                <a:gd name="T18" fmla="*/ 37 w 37"/>
                <a:gd name="T19" fmla="*/ 7 h 33"/>
                <a:gd name="T20" fmla="*/ 37 w 37"/>
                <a:gd name="T21" fmla="*/ 7 h 33"/>
                <a:gd name="T22" fmla="*/ 36 w 37"/>
                <a:gd name="T23" fmla="*/ 6 h 33"/>
                <a:gd name="T24" fmla="*/ 36 w 37"/>
                <a:gd name="T25" fmla="*/ 5 h 33"/>
                <a:gd name="T26" fmla="*/ 34 w 37"/>
                <a:gd name="T27" fmla="*/ 3 h 33"/>
                <a:gd name="T28" fmla="*/ 30 w 37"/>
                <a:gd name="T29" fmla="*/ 1 h 33"/>
                <a:gd name="T30" fmla="*/ 27 w 37"/>
                <a:gd name="T31" fmla="*/ 0 h 33"/>
                <a:gd name="T32" fmla="*/ 24 w 37"/>
                <a:gd name="T33" fmla="*/ 0 h 33"/>
                <a:gd name="T34" fmla="*/ 20 w 37"/>
                <a:gd name="T35" fmla="*/ 1 h 33"/>
                <a:gd name="T36" fmla="*/ 16 w 37"/>
                <a:gd name="T37" fmla="*/ 2 h 33"/>
                <a:gd name="T38" fmla="*/ 13 w 37"/>
                <a:gd name="T39" fmla="*/ 3 h 33"/>
                <a:gd name="T40" fmla="*/ 9 w 37"/>
                <a:gd name="T41" fmla="*/ 6 h 33"/>
                <a:gd name="T42" fmla="*/ 6 w 37"/>
                <a:gd name="T43" fmla="*/ 9 h 33"/>
                <a:gd name="T44" fmla="*/ 4 w 37"/>
                <a:gd name="T45" fmla="*/ 12 h 33"/>
                <a:gd name="T46" fmla="*/ 2 w 37"/>
                <a:gd name="T47" fmla="*/ 16 h 33"/>
                <a:gd name="T48" fmla="*/ 1 w 37"/>
                <a:gd name="T49" fmla="*/ 19 h 33"/>
                <a:gd name="T50" fmla="*/ 0 w 37"/>
                <a:gd name="T51" fmla="*/ 22 h 33"/>
                <a:gd name="T52" fmla="*/ 1 w 37"/>
                <a:gd name="T53" fmla="*/ 26 h 33"/>
                <a:gd name="T54" fmla="*/ 2 w 37"/>
                <a:gd name="T55" fmla="*/ 29 h 33"/>
                <a:gd name="T56" fmla="*/ 4 w 37"/>
                <a:gd name="T57" fmla="*/ 31 h 33"/>
                <a:gd name="T58" fmla="*/ 4 w 37"/>
                <a:gd name="T59" fmla="*/ 32 h 33"/>
                <a:gd name="T60" fmla="*/ 4 w 37"/>
                <a:gd name="T61" fmla="*/ 33 h 33"/>
                <a:gd name="T62" fmla="*/ 5 w 37"/>
                <a:gd name="T63" fmla="*/ 33 h 33"/>
                <a:gd name="T64" fmla="*/ 5 w 37"/>
                <a:gd name="T65" fmla="*/ 33 h 33"/>
                <a:gd name="T66" fmla="*/ 4 w 37"/>
                <a:gd name="T67" fmla="*/ 28 h 33"/>
                <a:gd name="T68" fmla="*/ 5 w 37"/>
                <a:gd name="T69" fmla="*/ 22 h 33"/>
                <a:gd name="T70" fmla="*/ 8 w 37"/>
                <a:gd name="T71" fmla="*/ 16 h 33"/>
                <a:gd name="T72" fmla="*/ 13 w 37"/>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3"/>
                <a:gd name="T113" fmla="*/ 37 w 37"/>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3">
                  <a:moveTo>
                    <a:pt x="13" y="10"/>
                  </a:moveTo>
                  <a:lnTo>
                    <a:pt x="16" y="8"/>
                  </a:lnTo>
                  <a:lnTo>
                    <a:pt x="19" y="7"/>
                  </a:lnTo>
                  <a:lnTo>
                    <a:pt x="23" y="6"/>
                  </a:lnTo>
                  <a:lnTo>
                    <a:pt x="26" y="5"/>
                  </a:lnTo>
                  <a:lnTo>
                    <a:pt x="29" y="5"/>
                  </a:lnTo>
                  <a:lnTo>
                    <a:pt x="32" y="5"/>
                  </a:lnTo>
                  <a:lnTo>
                    <a:pt x="35" y="7"/>
                  </a:lnTo>
                  <a:lnTo>
                    <a:pt x="37" y="8"/>
                  </a:lnTo>
                  <a:lnTo>
                    <a:pt x="37" y="7"/>
                  </a:lnTo>
                  <a:lnTo>
                    <a:pt x="36" y="6"/>
                  </a:lnTo>
                  <a:lnTo>
                    <a:pt x="36" y="5"/>
                  </a:lnTo>
                  <a:lnTo>
                    <a:pt x="34" y="3"/>
                  </a:lnTo>
                  <a:lnTo>
                    <a:pt x="30" y="1"/>
                  </a:lnTo>
                  <a:lnTo>
                    <a:pt x="27" y="0"/>
                  </a:lnTo>
                  <a:lnTo>
                    <a:pt x="24" y="0"/>
                  </a:lnTo>
                  <a:lnTo>
                    <a:pt x="20" y="1"/>
                  </a:lnTo>
                  <a:lnTo>
                    <a:pt x="16" y="2"/>
                  </a:lnTo>
                  <a:lnTo>
                    <a:pt x="13" y="3"/>
                  </a:lnTo>
                  <a:lnTo>
                    <a:pt x="9" y="6"/>
                  </a:lnTo>
                  <a:lnTo>
                    <a:pt x="6" y="9"/>
                  </a:lnTo>
                  <a:lnTo>
                    <a:pt x="4" y="12"/>
                  </a:lnTo>
                  <a:lnTo>
                    <a:pt x="2" y="16"/>
                  </a:lnTo>
                  <a:lnTo>
                    <a:pt x="1" y="19"/>
                  </a:lnTo>
                  <a:lnTo>
                    <a:pt x="0" y="22"/>
                  </a:lnTo>
                  <a:lnTo>
                    <a:pt x="1" y="26"/>
                  </a:lnTo>
                  <a:lnTo>
                    <a:pt x="2" y="29"/>
                  </a:lnTo>
                  <a:lnTo>
                    <a:pt x="4" y="31"/>
                  </a:lnTo>
                  <a:lnTo>
                    <a:pt x="4" y="32"/>
                  </a:lnTo>
                  <a:lnTo>
                    <a:pt x="4" y="33"/>
                  </a:lnTo>
                  <a:lnTo>
                    <a:pt x="5" y="33"/>
                  </a:lnTo>
                  <a:lnTo>
                    <a:pt x="4" y="28"/>
                  </a:lnTo>
                  <a:lnTo>
                    <a:pt x="5" y="22"/>
                  </a:lnTo>
                  <a:lnTo>
                    <a:pt x="8" y="16"/>
                  </a:lnTo>
                  <a:lnTo>
                    <a:pt x="13" y="10"/>
                  </a:lnTo>
                  <a:close/>
                </a:path>
              </a:pathLst>
            </a:custGeom>
            <a:solidFill>
              <a:srgbClr val="000000"/>
            </a:solidFill>
            <a:ln w="9525">
              <a:noFill/>
              <a:round/>
              <a:headEnd/>
              <a:tailEnd/>
            </a:ln>
          </p:spPr>
          <p:txBody>
            <a:bodyPr/>
            <a:lstStyle/>
            <a:p>
              <a:endParaRPr lang="en-US"/>
            </a:p>
          </p:txBody>
        </p:sp>
        <p:sp>
          <p:nvSpPr>
            <p:cNvPr id="4314" name="Freeform 1318"/>
            <p:cNvSpPr>
              <a:spLocks/>
            </p:cNvSpPr>
            <p:nvPr/>
          </p:nvSpPr>
          <p:spPr bwMode="auto">
            <a:xfrm>
              <a:off x="2656" y="2078"/>
              <a:ext cx="37" cy="34"/>
            </a:xfrm>
            <a:custGeom>
              <a:avLst/>
              <a:gdLst>
                <a:gd name="T0" fmla="*/ 13 w 37"/>
                <a:gd name="T1" fmla="*/ 11 h 34"/>
                <a:gd name="T2" fmla="*/ 16 w 37"/>
                <a:gd name="T3" fmla="*/ 8 h 34"/>
                <a:gd name="T4" fmla="*/ 19 w 37"/>
                <a:gd name="T5" fmla="*/ 7 h 34"/>
                <a:gd name="T6" fmla="*/ 22 w 37"/>
                <a:gd name="T7" fmla="*/ 6 h 34"/>
                <a:gd name="T8" fmla="*/ 25 w 37"/>
                <a:gd name="T9" fmla="*/ 5 h 34"/>
                <a:gd name="T10" fmla="*/ 29 w 37"/>
                <a:gd name="T11" fmla="*/ 5 h 34"/>
                <a:gd name="T12" fmla="*/ 31 w 37"/>
                <a:gd name="T13" fmla="*/ 6 h 34"/>
                <a:gd name="T14" fmla="*/ 35 w 37"/>
                <a:gd name="T15" fmla="*/ 7 h 34"/>
                <a:gd name="T16" fmla="*/ 37 w 37"/>
                <a:gd name="T17" fmla="*/ 8 h 34"/>
                <a:gd name="T18" fmla="*/ 36 w 37"/>
                <a:gd name="T19" fmla="*/ 7 h 34"/>
                <a:gd name="T20" fmla="*/ 36 w 37"/>
                <a:gd name="T21" fmla="*/ 7 h 34"/>
                <a:gd name="T22" fmla="*/ 36 w 37"/>
                <a:gd name="T23" fmla="*/ 6 h 34"/>
                <a:gd name="T24" fmla="*/ 35 w 37"/>
                <a:gd name="T25" fmla="*/ 5 h 34"/>
                <a:gd name="T26" fmla="*/ 33 w 37"/>
                <a:gd name="T27" fmla="*/ 3 h 34"/>
                <a:gd name="T28" fmla="*/ 30 w 37"/>
                <a:gd name="T29" fmla="*/ 2 h 34"/>
                <a:gd name="T30" fmla="*/ 27 w 37"/>
                <a:gd name="T31" fmla="*/ 1 h 34"/>
                <a:gd name="T32" fmla="*/ 23 w 37"/>
                <a:gd name="T33" fmla="*/ 0 h 34"/>
                <a:gd name="T34" fmla="*/ 20 w 37"/>
                <a:gd name="T35" fmla="*/ 1 h 34"/>
                <a:gd name="T36" fmla="*/ 16 w 37"/>
                <a:gd name="T37" fmla="*/ 2 h 34"/>
                <a:gd name="T38" fmla="*/ 12 w 37"/>
                <a:gd name="T39" fmla="*/ 4 h 34"/>
                <a:gd name="T40" fmla="*/ 9 w 37"/>
                <a:gd name="T41" fmla="*/ 6 h 34"/>
                <a:gd name="T42" fmla="*/ 6 w 37"/>
                <a:gd name="T43" fmla="*/ 9 h 34"/>
                <a:gd name="T44" fmla="*/ 3 w 37"/>
                <a:gd name="T45" fmla="*/ 12 h 34"/>
                <a:gd name="T46" fmla="*/ 2 w 37"/>
                <a:gd name="T47" fmla="*/ 16 h 34"/>
                <a:gd name="T48" fmla="*/ 0 w 37"/>
                <a:gd name="T49" fmla="*/ 19 h 34"/>
                <a:gd name="T50" fmla="*/ 0 w 37"/>
                <a:gd name="T51" fmla="*/ 22 h 34"/>
                <a:gd name="T52" fmla="*/ 0 w 37"/>
                <a:gd name="T53" fmla="*/ 26 h 34"/>
                <a:gd name="T54" fmla="*/ 1 w 37"/>
                <a:gd name="T55" fmla="*/ 29 h 34"/>
                <a:gd name="T56" fmla="*/ 3 w 37"/>
                <a:gd name="T57" fmla="*/ 32 h 34"/>
                <a:gd name="T58" fmla="*/ 3 w 37"/>
                <a:gd name="T59" fmla="*/ 32 h 34"/>
                <a:gd name="T60" fmla="*/ 4 w 37"/>
                <a:gd name="T61" fmla="*/ 32 h 34"/>
                <a:gd name="T62" fmla="*/ 5 w 37"/>
                <a:gd name="T63" fmla="*/ 33 h 34"/>
                <a:gd name="T64" fmla="*/ 5 w 37"/>
                <a:gd name="T65" fmla="*/ 34 h 34"/>
                <a:gd name="T66" fmla="*/ 4 w 37"/>
                <a:gd name="T67" fmla="*/ 28 h 34"/>
                <a:gd name="T68" fmla="*/ 5 w 37"/>
                <a:gd name="T69" fmla="*/ 22 h 34"/>
                <a:gd name="T70" fmla="*/ 8 w 37"/>
                <a:gd name="T71" fmla="*/ 16 h 34"/>
                <a:gd name="T72" fmla="*/ 13 w 37"/>
                <a:gd name="T73" fmla="*/ 11 h 3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4"/>
                <a:gd name="T113" fmla="*/ 37 w 37"/>
                <a:gd name="T114" fmla="*/ 34 h 3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4">
                  <a:moveTo>
                    <a:pt x="13" y="11"/>
                  </a:moveTo>
                  <a:lnTo>
                    <a:pt x="16" y="8"/>
                  </a:lnTo>
                  <a:lnTo>
                    <a:pt x="19" y="7"/>
                  </a:lnTo>
                  <a:lnTo>
                    <a:pt x="22" y="6"/>
                  </a:lnTo>
                  <a:lnTo>
                    <a:pt x="25" y="5"/>
                  </a:lnTo>
                  <a:lnTo>
                    <a:pt x="29" y="5"/>
                  </a:lnTo>
                  <a:lnTo>
                    <a:pt x="31" y="6"/>
                  </a:lnTo>
                  <a:lnTo>
                    <a:pt x="35" y="7"/>
                  </a:lnTo>
                  <a:lnTo>
                    <a:pt x="37" y="8"/>
                  </a:lnTo>
                  <a:lnTo>
                    <a:pt x="36" y="7"/>
                  </a:lnTo>
                  <a:lnTo>
                    <a:pt x="36" y="6"/>
                  </a:lnTo>
                  <a:lnTo>
                    <a:pt x="35" y="5"/>
                  </a:lnTo>
                  <a:lnTo>
                    <a:pt x="33" y="3"/>
                  </a:lnTo>
                  <a:lnTo>
                    <a:pt x="30" y="2"/>
                  </a:lnTo>
                  <a:lnTo>
                    <a:pt x="27" y="1"/>
                  </a:lnTo>
                  <a:lnTo>
                    <a:pt x="23" y="0"/>
                  </a:lnTo>
                  <a:lnTo>
                    <a:pt x="20" y="1"/>
                  </a:lnTo>
                  <a:lnTo>
                    <a:pt x="16" y="2"/>
                  </a:lnTo>
                  <a:lnTo>
                    <a:pt x="12" y="4"/>
                  </a:lnTo>
                  <a:lnTo>
                    <a:pt x="9" y="6"/>
                  </a:lnTo>
                  <a:lnTo>
                    <a:pt x="6" y="9"/>
                  </a:lnTo>
                  <a:lnTo>
                    <a:pt x="3" y="12"/>
                  </a:lnTo>
                  <a:lnTo>
                    <a:pt x="2" y="16"/>
                  </a:lnTo>
                  <a:lnTo>
                    <a:pt x="0" y="19"/>
                  </a:lnTo>
                  <a:lnTo>
                    <a:pt x="0" y="22"/>
                  </a:lnTo>
                  <a:lnTo>
                    <a:pt x="0" y="26"/>
                  </a:lnTo>
                  <a:lnTo>
                    <a:pt x="1" y="29"/>
                  </a:lnTo>
                  <a:lnTo>
                    <a:pt x="3" y="32"/>
                  </a:lnTo>
                  <a:lnTo>
                    <a:pt x="4" y="32"/>
                  </a:lnTo>
                  <a:lnTo>
                    <a:pt x="5" y="33"/>
                  </a:lnTo>
                  <a:lnTo>
                    <a:pt x="5" y="34"/>
                  </a:lnTo>
                  <a:lnTo>
                    <a:pt x="4" y="28"/>
                  </a:lnTo>
                  <a:lnTo>
                    <a:pt x="5" y="22"/>
                  </a:lnTo>
                  <a:lnTo>
                    <a:pt x="8" y="16"/>
                  </a:lnTo>
                  <a:lnTo>
                    <a:pt x="13" y="11"/>
                  </a:lnTo>
                  <a:close/>
                </a:path>
              </a:pathLst>
            </a:custGeom>
            <a:solidFill>
              <a:srgbClr val="000000"/>
            </a:solidFill>
            <a:ln w="9525">
              <a:noFill/>
              <a:round/>
              <a:headEnd/>
              <a:tailEnd/>
            </a:ln>
          </p:spPr>
          <p:txBody>
            <a:bodyPr/>
            <a:lstStyle/>
            <a:p>
              <a:endParaRPr lang="en-US"/>
            </a:p>
          </p:txBody>
        </p:sp>
        <p:sp>
          <p:nvSpPr>
            <p:cNvPr id="4315" name="Freeform 1319"/>
            <p:cNvSpPr>
              <a:spLocks/>
            </p:cNvSpPr>
            <p:nvPr/>
          </p:nvSpPr>
          <p:spPr bwMode="auto">
            <a:xfrm>
              <a:off x="2665" y="2090"/>
              <a:ext cx="37" cy="33"/>
            </a:xfrm>
            <a:custGeom>
              <a:avLst/>
              <a:gdLst>
                <a:gd name="T0" fmla="*/ 13 w 37"/>
                <a:gd name="T1" fmla="*/ 10 h 33"/>
                <a:gd name="T2" fmla="*/ 16 w 37"/>
                <a:gd name="T3" fmla="*/ 8 h 33"/>
                <a:gd name="T4" fmla="*/ 19 w 37"/>
                <a:gd name="T5" fmla="*/ 7 h 33"/>
                <a:gd name="T6" fmla="*/ 23 w 37"/>
                <a:gd name="T7" fmla="*/ 5 h 33"/>
                <a:gd name="T8" fmla="*/ 26 w 37"/>
                <a:gd name="T9" fmla="*/ 5 h 33"/>
                <a:gd name="T10" fmla="*/ 29 w 37"/>
                <a:gd name="T11" fmla="*/ 5 h 33"/>
                <a:gd name="T12" fmla="*/ 32 w 37"/>
                <a:gd name="T13" fmla="*/ 5 h 33"/>
                <a:gd name="T14" fmla="*/ 35 w 37"/>
                <a:gd name="T15" fmla="*/ 6 h 33"/>
                <a:gd name="T16" fmla="*/ 37 w 37"/>
                <a:gd name="T17" fmla="*/ 8 h 33"/>
                <a:gd name="T18" fmla="*/ 37 w 37"/>
                <a:gd name="T19" fmla="*/ 7 h 33"/>
                <a:gd name="T20" fmla="*/ 37 w 37"/>
                <a:gd name="T21" fmla="*/ 6 h 33"/>
                <a:gd name="T22" fmla="*/ 36 w 37"/>
                <a:gd name="T23" fmla="*/ 6 h 33"/>
                <a:gd name="T24" fmla="*/ 36 w 37"/>
                <a:gd name="T25" fmla="*/ 5 h 33"/>
                <a:gd name="T26" fmla="*/ 33 w 37"/>
                <a:gd name="T27" fmla="*/ 3 h 33"/>
                <a:gd name="T28" fmla="*/ 31 w 37"/>
                <a:gd name="T29" fmla="*/ 1 h 33"/>
                <a:gd name="T30" fmla="*/ 27 w 37"/>
                <a:gd name="T31" fmla="*/ 0 h 33"/>
                <a:gd name="T32" fmla="*/ 24 w 37"/>
                <a:gd name="T33" fmla="*/ 0 h 33"/>
                <a:gd name="T34" fmla="*/ 20 w 37"/>
                <a:gd name="T35" fmla="*/ 0 h 33"/>
                <a:gd name="T36" fmla="*/ 16 w 37"/>
                <a:gd name="T37" fmla="*/ 1 h 33"/>
                <a:gd name="T38" fmla="*/ 13 w 37"/>
                <a:gd name="T39" fmla="*/ 3 h 33"/>
                <a:gd name="T40" fmla="*/ 9 w 37"/>
                <a:gd name="T41" fmla="*/ 6 h 33"/>
                <a:gd name="T42" fmla="*/ 6 w 37"/>
                <a:gd name="T43" fmla="*/ 9 h 33"/>
                <a:gd name="T44" fmla="*/ 4 w 37"/>
                <a:gd name="T45" fmla="*/ 12 h 33"/>
                <a:gd name="T46" fmla="*/ 2 w 37"/>
                <a:gd name="T47" fmla="*/ 15 h 33"/>
                <a:gd name="T48" fmla="*/ 1 w 37"/>
                <a:gd name="T49" fmla="*/ 18 h 33"/>
                <a:gd name="T50" fmla="*/ 0 w 37"/>
                <a:gd name="T51" fmla="*/ 22 h 33"/>
                <a:gd name="T52" fmla="*/ 1 w 37"/>
                <a:gd name="T53" fmla="*/ 25 h 33"/>
                <a:gd name="T54" fmla="*/ 1 w 37"/>
                <a:gd name="T55" fmla="*/ 28 h 33"/>
                <a:gd name="T56" fmla="*/ 3 w 37"/>
                <a:gd name="T57" fmla="*/ 31 h 33"/>
                <a:gd name="T58" fmla="*/ 4 w 37"/>
                <a:gd name="T59" fmla="*/ 31 h 33"/>
                <a:gd name="T60" fmla="*/ 4 w 37"/>
                <a:gd name="T61" fmla="*/ 32 h 33"/>
                <a:gd name="T62" fmla="*/ 5 w 37"/>
                <a:gd name="T63" fmla="*/ 33 h 33"/>
                <a:gd name="T64" fmla="*/ 5 w 37"/>
                <a:gd name="T65" fmla="*/ 33 h 33"/>
                <a:gd name="T66" fmla="*/ 4 w 37"/>
                <a:gd name="T67" fmla="*/ 27 h 33"/>
                <a:gd name="T68" fmla="*/ 5 w 37"/>
                <a:gd name="T69" fmla="*/ 22 h 33"/>
                <a:gd name="T70" fmla="*/ 8 w 37"/>
                <a:gd name="T71" fmla="*/ 15 h 33"/>
                <a:gd name="T72" fmla="*/ 13 w 37"/>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3"/>
                <a:gd name="T113" fmla="*/ 37 w 37"/>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3">
                  <a:moveTo>
                    <a:pt x="13" y="10"/>
                  </a:moveTo>
                  <a:lnTo>
                    <a:pt x="16" y="8"/>
                  </a:lnTo>
                  <a:lnTo>
                    <a:pt x="19" y="7"/>
                  </a:lnTo>
                  <a:lnTo>
                    <a:pt x="23" y="5"/>
                  </a:lnTo>
                  <a:lnTo>
                    <a:pt x="26" y="5"/>
                  </a:lnTo>
                  <a:lnTo>
                    <a:pt x="29" y="5"/>
                  </a:lnTo>
                  <a:lnTo>
                    <a:pt x="32" y="5"/>
                  </a:lnTo>
                  <a:lnTo>
                    <a:pt x="35" y="6"/>
                  </a:lnTo>
                  <a:lnTo>
                    <a:pt x="37" y="8"/>
                  </a:lnTo>
                  <a:lnTo>
                    <a:pt x="37" y="7"/>
                  </a:lnTo>
                  <a:lnTo>
                    <a:pt x="37" y="6"/>
                  </a:lnTo>
                  <a:lnTo>
                    <a:pt x="36" y="6"/>
                  </a:lnTo>
                  <a:lnTo>
                    <a:pt x="36" y="5"/>
                  </a:lnTo>
                  <a:lnTo>
                    <a:pt x="33" y="3"/>
                  </a:lnTo>
                  <a:lnTo>
                    <a:pt x="31" y="1"/>
                  </a:lnTo>
                  <a:lnTo>
                    <a:pt x="27" y="0"/>
                  </a:lnTo>
                  <a:lnTo>
                    <a:pt x="24" y="0"/>
                  </a:lnTo>
                  <a:lnTo>
                    <a:pt x="20" y="0"/>
                  </a:lnTo>
                  <a:lnTo>
                    <a:pt x="16" y="1"/>
                  </a:lnTo>
                  <a:lnTo>
                    <a:pt x="13" y="3"/>
                  </a:lnTo>
                  <a:lnTo>
                    <a:pt x="9" y="6"/>
                  </a:lnTo>
                  <a:lnTo>
                    <a:pt x="6" y="9"/>
                  </a:lnTo>
                  <a:lnTo>
                    <a:pt x="4" y="12"/>
                  </a:lnTo>
                  <a:lnTo>
                    <a:pt x="2" y="15"/>
                  </a:lnTo>
                  <a:lnTo>
                    <a:pt x="1" y="18"/>
                  </a:lnTo>
                  <a:lnTo>
                    <a:pt x="0" y="22"/>
                  </a:lnTo>
                  <a:lnTo>
                    <a:pt x="1" y="25"/>
                  </a:lnTo>
                  <a:lnTo>
                    <a:pt x="1" y="28"/>
                  </a:lnTo>
                  <a:lnTo>
                    <a:pt x="3" y="31"/>
                  </a:lnTo>
                  <a:lnTo>
                    <a:pt x="4" y="31"/>
                  </a:lnTo>
                  <a:lnTo>
                    <a:pt x="4" y="32"/>
                  </a:lnTo>
                  <a:lnTo>
                    <a:pt x="5" y="33"/>
                  </a:lnTo>
                  <a:lnTo>
                    <a:pt x="4" y="27"/>
                  </a:lnTo>
                  <a:lnTo>
                    <a:pt x="5" y="22"/>
                  </a:lnTo>
                  <a:lnTo>
                    <a:pt x="8" y="15"/>
                  </a:lnTo>
                  <a:lnTo>
                    <a:pt x="13" y="10"/>
                  </a:lnTo>
                  <a:close/>
                </a:path>
              </a:pathLst>
            </a:custGeom>
            <a:solidFill>
              <a:srgbClr val="000000"/>
            </a:solidFill>
            <a:ln w="9525">
              <a:noFill/>
              <a:round/>
              <a:headEnd/>
              <a:tailEnd/>
            </a:ln>
          </p:spPr>
          <p:txBody>
            <a:bodyPr/>
            <a:lstStyle/>
            <a:p>
              <a:endParaRPr lang="en-US"/>
            </a:p>
          </p:txBody>
        </p:sp>
        <p:sp>
          <p:nvSpPr>
            <p:cNvPr id="4316" name="Freeform 1320"/>
            <p:cNvSpPr>
              <a:spLocks/>
            </p:cNvSpPr>
            <p:nvPr/>
          </p:nvSpPr>
          <p:spPr bwMode="auto">
            <a:xfrm>
              <a:off x="2674" y="2101"/>
              <a:ext cx="38" cy="32"/>
            </a:xfrm>
            <a:custGeom>
              <a:avLst/>
              <a:gdLst>
                <a:gd name="T0" fmla="*/ 13 w 38"/>
                <a:gd name="T1" fmla="*/ 10 h 32"/>
                <a:gd name="T2" fmla="*/ 16 w 38"/>
                <a:gd name="T3" fmla="*/ 8 h 32"/>
                <a:gd name="T4" fmla="*/ 19 w 38"/>
                <a:gd name="T5" fmla="*/ 7 h 32"/>
                <a:gd name="T6" fmla="*/ 23 w 38"/>
                <a:gd name="T7" fmla="*/ 6 h 32"/>
                <a:gd name="T8" fmla="*/ 26 w 38"/>
                <a:gd name="T9" fmla="*/ 5 h 32"/>
                <a:gd name="T10" fmla="*/ 29 w 38"/>
                <a:gd name="T11" fmla="*/ 5 h 32"/>
                <a:gd name="T12" fmla="*/ 32 w 38"/>
                <a:gd name="T13" fmla="*/ 5 h 32"/>
                <a:gd name="T14" fmla="*/ 35 w 38"/>
                <a:gd name="T15" fmla="*/ 6 h 32"/>
                <a:gd name="T16" fmla="*/ 38 w 38"/>
                <a:gd name="T17" fmla="*/ 7 h 32"/>
                <a:gd name="T18" fmla="*/ 37 w 38"/>
                <a:gd name="T19" fmla="*/ 7 h 32"/>
                <a:gd name="T20" fmla="*/ 37 w 38"/>
                <a:gd name="T21" fmla="*/ 7 h 32"/>
                <a:gd name="T22" fmla="*/ 37 w 38"/>
                <a:gd name="T23" fmla="*/ 6 h 32"/>
                <a:gd name="T24" fmla="*/ 36 w 38"/>
                <a:gd name="T25" fmla="*/ 5 h 32"/>
                <a:gd name="T26" fmla="*/ 34 w 38"/>
                <a:gd name="T27" fmla="*/ 3 h 32"/>
                <a:gd name="T28" fmla="*/ 31 w 38"/>
                <a:gd name="T29" fmla="*/ 1 h 32"/>
                <a:gd name="T30" fmla="*/ 27 w 38"/>
                <a:gd name="T31" fmla="*/ 1 h 32"/>
                <a:gd name="T32" fmla="*/ 24 w 38"/>
                <a:gd name="T33" fmla="*/ 0 h 32"/>
                <a:gd name="T34" fmla="*/ 20 w 38"/>
                <a:gd name="T35" fmla="*/ 1 h 32"/>
                <a:gd name="T36" fmla="*/ 17 w 38"/>
                <a:gd name="T37" fmla="*/ 2 h 32"/>
                <a:gd name="T38" fmla="*/ 12 w 38"/>
                <a:gd name="T39" fmla="*/ 4 h 32"/>
                <a:gd name="T40" fmla="*/ 9 w 38"/>
                <a:gd name="T41" fmla="*/ 6 h 32"/>
                <a:gd name="T42" fmla="*/ 6 w 38"/>
                <a:gd name="T43" fmla="*/ 9 h 32"/>
                <a:gd name="T44" fmla="*/ 3 w 38"/>
                <a:gd name="T45" fmla="*/ 12 h 32"/>
                <a:gd name="T46" fmla="*/ 2 w 38"/>
                <a:gd name="T47" fmla="*/ 15 h 32"/>
                <a:gd name="T48" fmla="*/ 0 w 38"/>
                <a:gd name="T49" fmla="*/ 18 h 32"/>
                <a:gd name="T50" fmla="*/ 0 w 38"/>
                <a:gd name="T51" fmla="*/ 22 h 32"/>
                <a:gd name="T52" fmla="*/ 0 w 38"/>
                <a:gd name="T53" fmla="*/ 25 h 32"/>
                <a:gd name="T54" fmla="*/ 1 w 38"/>
                <a:gd name="T55" fmla="*/ 28 h 32"/>
                <a:gd name="T56" fmla="*/ 3 w 38"/>
                <a:gd name="T57" fmla="*/ 30 h 32"/>
                <a:gd name="T58" fmla="*/ 3 w 38"/>
                <a:gd name="T59" fmla="*/ 31 h 32"/>
                <a:gd name="T60" fmla="*/ 4 w 38"/>
                <a:gd name="T61" fmla="*/ 31 h 32"/>
                <a:gd name="T62" fmla="*/ 4 w 38"/>
                <a:gd name="T63" fmla="*/ 32 h 32"/>
                <a:gd name="T64" fmla="*/ 5 w 38"/>
                <a:gd name="T65" fmla="*/ 32 h 32"/>
                <a:gd name="T66" fmla="*/ 4 w 38"/>
                <a:gd name="T67" fmla="*/ 27 h 32"/>
                <a:gd name="T68" fmla="*/ 5 w 38"/>
                <a:gd name="T69" fmla="*/ 21 h 32"/>
                <a:gd name="T70" fmla="*/ 8 w 38"/>
                <a:gd name="T71" fmla="*/ 15 h 32"/>
                <a:gd name="T72" fmla="*/ 13 w 38"/>
                <a:gd name="T73" fmla="*/ 10 h 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
                <a:gd name="T112" fmla="*/ 0 h 32"/>
                <a:gd name="T113" fmla="*/ 38 w 38"/>
                <a:gd name="T114" fmla="*/ 32 h 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 h="32">
                  <a:moveTo>
                    <a:pt x="13" y="10"/>
                  </a:moveTo>
                  <a:lnTo>
                    <a:pt x="16" y="8"/>
                  </a:lnTo>
                  <a:lnTo>
                    <a:pt x="19" y="7"/>
                  </a:lnTo>
                  <a:lnTo>
                    <a:pt x="23" y="6"/>
                  </a:lnTo>
                  <a:lnTo>
                    <a:pt x="26" y="5"/>
                  </a:lnTo>
                  <a:lnTo>
                    <a:pt x="29" y="5"/>
                  </a:lnTo>
                  <a:lnTo>
                    <a:pt x="32" y="5"/>
                  </a:lnTo>
                  <a:lnTo>
                    <a:pt x="35" y="6"/>
                  </a:lnTo>
                  <a:lnTo>
                    <a:pt x="38" y="7"/>
                  </a:lnTo>
                  <a:lnTo>
                    <a:pt x="37" y="7"/>
                  </a:lnTo>
                  <a:lnTo>
                    <a:pt x="37" y="6"/>
                  </a:lnTo>
                  <a:lnTo>
                    <a:pt x="36" y="5"/>
                  </a:lnTo>
                  <a:lnTo>
                    <a:pt x="34" y="3"/>
                  </a:lnTo>
                  <a:lnTo>
                    <a:pt x="31" y="1"/>
                  </a:lnTo>
                  <a:lnTo>
                    <a:pt x="27" y="1"/>
                  </a:lnTo>
                  <a:lnTo>
                    <a:pt x="24" y="0"/>
                  </a:lnTo>
                  <a:lnTo>
                    <a:pt x="20" y="1"/>
                  </a:lnTo>
                  <a:lnTo>
                    <a:pt x="17" y="2"/>
                  </a:lnTo>
                  <a:lnTo>
                    <a:pt x="12" y="4"/>
                  </a:lnTo>
                  <a:lnTo>
                    <a:pt x="9" y="6"/>
                  </a:lnTo>
                  <a:lnTo>
                    <a:pt x="6" y="9"/>
                  </a:lnTo>
                  <a:lnTo>
                    <a:pt x="3" y="12"/>
                  </a:lnTo>
                  <a:lnTo>
                    <a:pt x="2" y="15"/>
                  </a:lnTo>
                  <a:lnTo>
                    <a:pt x="0" y="18"/>
                  </a:lnTo>
                  <a:lnTo>
                    <a:pt x="0" y="22"/>
                  </a:lnTo>
                  <a:lnTo>
                    <a:pt x="0" y="25"/>
                  </a:lnTo>
                  <a:lnTo>
                    <a:pt x="1" y="28"/>
                  </a:lnTo>
                  <a:lnTo>
                    <a:pt x="3" y="30"/>
                  </a:lnTo>
                  <a:lnTo>
                    <a:pt x="3" y="31"/>
                  </a:lnTo>
                  <a:lnTo>
                    <a:pt x="4" y="31"/>
                  </a:lnTo>
                  <a:lnTo>
                    <a:pt x="4" y="32"/>
                  </a:lnTo>
                  <a:lnTo>
                    <a:pt x="5" y="32"/>
                  </a:lnTo>
                  <a:lnTo>
                    <a:pt x="4" y="27"/>
                  </a:lnTo>
                  <a:lnTo>
                    <a:pt x="5" y="21"/>
                  </a:lnTo>
                  <a:lnTo>
                    <a:pt x="8" y="15"/>
                  </a:lnTo>
                  <a:lnTo>
                    <a:pt x="13" y="10"/>
                  </a:lnTo>
                  <a:close/>
                </a:path>
              </a:pathLst>
            </a:custGeom>
            <a:solidFill>
              <a:srgbClr val="000000"/>
            </a:solidFill>
            <a:ln w="9525">
              <a:noFill/>
              <a:round/>
              <a:headEnd/>
              <a:tailEnd/>
            </a:ln>
          </p:spPr>
          <p:txBody>
            <a:bodyPr/>
            <a:lstStyle/>
            <a:p>
              <a:endParaRPr lang="en-US"/>
            </a:p>
          </p:txBody>
        </p:sp>
        <p:sp>
          <p:nvSpPr>
            <p:cNvPr id="4317" name="Freeform 1321"/>
            <p:cNvSpPr>
              <a:spLocks/>
            </p:cNvSpPr>
            <p:nvPr/>
          </p:nvSpPr>
          <p:spPr bwMode="auto">
            <a:xfrm>
              <a:off x="2683" y="2113"/>
              <a:ext cx="38" cy="32"/>
            </a:xfrm>
            <a:custGeom>
              <a:avLst/>
              <a:gdLst>
                <a:gd name="T0" fmla="*/ 13 w 38"/>
                <a:gd name="T1" fmla="*/ 10 h 32"/>
                <a:gd name="T2" fmla="*/ 16 w 38"/>
                <a:gd name="T3" fmla="*/ 7 h 32"/>
                <a:gd name="T4" fmla="*/ 19 w 38"/>
                <a:gd name="T5" fmla="*/ 6 h 32"/>
                <a:gd name="T6" fmla="*/ 23 w 38"/>
                <a:gd name="T7" fmla="*/ 5 h 32"/>
                <a:gd name="T8" fmla="*/ 26 w 38"/>
                <a:gd name="T9" fmla="*/ 4 h 32"/>
                <a:gd name="T10" fmla="*/ 30 w 38"/>
                <a:gd name="T11" fmla="*/ 4 h 32"/>
                <a:gd name="T12" fmla="*/ 33 w 38"/>
                <a:gd name="T13" fmla="*/ 5 h 32"/>
                <a:gd name="T14" fmla="*/ 35 w 38"/>
                <a:gd name="T15" fmla="*/ 5 h 32"/>
                <a:gd name="T16" fmla="*/ 38 w 38"/>
                <a:gd name="T17" fmla="*/ 7 h 32"/>
                <a:gd name="T18" fmla="*/ 38 w 38"/>
                <a:gd name="T19" fmla="*/ 6 h 32"/>
                <a:gd name="T20" fmla="*/ 37 w 38"/>
                <a:gd name="T21" fmla="*/ 5 h 32"/>
                <a:gd name="T22" fmla="*/ 37 w 38"/>
                <a:gd name="T23" fmla="*/ 5 h 32"/>
                <a:gd name="T24" fmla="*/ 36 w 38"/>
                <a:gd name="T25" fmla="*/ 4 h 32"/>
                <a:gd name="T26" fmla="*/ 34 w 38"/>
                <a:gd name="T27" fmla="*/ 2 h 32"/>
                <a:gd name="T28" fmla="*/ 31 w 38"/>
                <a:gd name="T29" fmla="*/ 1 h 32"/>
                <a:gd name="T30" fmla="*/ 28 w 38"/>
                <a:gd name="T31" fmla="*/ 0 h 32"/>
                <a:gd name="T32" fmla="*/ 24 w 38"/>
                <a:gd name="T33" fmla="*/ 0 h 32"/>
                <a:gd name="T34" fmla="*/ 20 w 38"/>
                <a:gd name="T35" fmla="*/ 0 h 32"/>
                <a:gd name="T36" fmla="*/ 17 w 38"/>
                <a:gd name="T37" fmla="*/ 1 h 32"/>
                <a:gd name="T38" fmla="*/ 13 w 38"/>
                <a:gd name="T39" fmla="*/ 3 h 32"/>
                <a:gd name="T40" fmla="*/ 9 w 38"/>
                <a:gd name="T41" fmla="*/ 5 h 32"/>
                <a:gd name="T42" fmla="*/ 6 w 38"/>
                <a:gd name="T43" fmla="*/ 8 h 32"/>
                <a:gd name="T44" fmla="*/ 4 w 38"/>
                <a:gd name="T45" fmla="*/ 11 h 32"/>
                <a:gd name="T46" fmla="*/ 2 w 38"/>
                <a:gd name="T47" fmla="*/ 14 h 32"/>
                <a:gd name="T48" fmla="*/ 1 w 38"/>
                <a:gd name="T49" fmla="*/ 18 h 32"/>
                <a:gd name="T50" fmla="*/ 0 w 38"/>
                <a:gd name="T51" fmla="*/ 21 h 32"/>
                <a:gd name="T52" fmla="*/ 1 w 38"/>
                <a:gd name="T53" fmla="*/ 24 h 32"/>
                <a:gd name="T54" fmla="*/ 1 w 38"/>
                <a:gd name="T55" fmla="*/ 27 h 32"/>
                <a:gd name="T56" fmla="*/ 3 w 38"/>
                <a:gd name="T57" fmla="*/ 30 h 32"/>
                <a:gd name="T58" fmla="*/ 4 w 38"/>
                <a:gd name="T59" fmla="*/ 30 h 32"/>
                <a:gd name="T60" fmla="*/ 5 w 38"/>
                <a:gd name="T61" fmla="*/ 31 h 32"/>
                <a:gd name="T62" fmla="*/ 5 w 38"/>
                <a:gd name="T63" fmla="*/ 31 h 32"/>
                <a:gd name="T64" fmla="*/ 6 w 38"/>
                <a:gd name="T65" fmla="*/ 32 h 32"/>
                <a:gd name="T66" fmla="*/ 4 w 38"/>
                <a:gd name="T67" fmla="*/ 26 h 32"/>
                <a:gd name="T68" fmla="*/ 5 w 38"/>
                <a:gd name="T69" fmla="*/ 21 h 32"/>
                <a:gd name="T70" fmla="*/ 8 w 38"/>
                <a:gd name="T71" fmla="*/ 15 h 32"/>
                <a:gd name="T72" fmla="*/ 13 w 38"/>
                <a:gd name="T73" fmla="*/ 10 h 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
                <a:gd name="T112" fmla="*/ 0 h 32"/>
                <a:gd name="T113" fmla="*/ 38 w 38"/>
                <a:gd name="T114" fmla="*/ 32 h 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 h="32">
                  <a:moveTo>
                    <a:pt x="13" y="10"/>
                  </a:moveTo>
                  <a:lnTo>
                    <a:pt x="16" y="7"/>
                  </a:lnTo>
                  <a:lnTo>
                    <a:pt x="19" y="6"/>
                  </a:lnTo>
                  <a:lnTo>
                    <a:pt x="23" y="5"/>
                  </a:lnTo>
                  <a:lnTo>
                    <a:pt x="26" y="4"/>
                  </a:lnTo>
                  <a:lnTo>
                    <a:pt x="30" y="4"/>
                  </a:lnTo>
                  <a:lnTo>
                    <a:pt x="33" y="5"/>
                  </a:lnTo>
                  <a:lnTo>
                    <a:pt x="35" y="5"/>
                  </a:lnTo>
                  <a:lnTo>
                    <a:pt x="38" y="7"/>
                  </a:lnTo>
                  <a:lnTo>
                    <a:pt x="38" y="6"/>
                  </a:lnTo>
                  <a:lnTo>
                    <a:pt x="37" y="5"/>
                  </a:lnTo>
                  <a:lnTo>
                    <a:pt x="36" y="4"/>
                  </a:lnTo>
                  <a:lnTo>
                    <a:pt x="34" y="2"/>
                  </a:lnTo>
                  <a:lnTo>
                    <a:pt x="31" y="1"/>
                  </a:lnTo>
                  <a:lnTo>
                    <a:pt x="28" y="0"/>
                  </a:lnTo>
                  <a:lnTo>
                    <a:pt x="24" y="0"/>
                  </a:lnTo>
                  <a:lnTo>
                    <a:pt x="20" y="0"/>
                  </a:lnTo>
                  <a:lnTo>
                    <a:pt x="17" y="1"/>
                  </a:lnTo>
                  <a:lnTo>
                    <a:pt x="13" y="3"/>
                  </a:lnTo>
                  <a:lnTo>
                    <a:pt x="9" y="5"/>
                  </a:lnTo>
                  <a:lnTo>
                    <a:pt x="6" y="8"/>
                  </a:lnTo>
                  <a:lnTo>
                    <a:pt x="4" y="11"/>
                  </a:lnTo>
                  <a:lnTo>
                    <a:pt x="2" y="14"/>
                  </a:lnTo>
                  <a:lnTo>
                    <a:pt x="1" y="18"/>
                  </a:lnTo>
                  <a:lnTo>
                    <a:pt x="0" y="21"/>
                  </a:lnTo>
                  <a:lnTo>
                    <a:pt x="1" y="24"/>
                  </a:lnTo>
                  <a:lnTo>
                    <a:pt x="1" y="27"/>
                  </a:lnTo>
                  <a:lnTo>
                    <a:pt x="3" y="30"/>
                  </a:lnTo>
                  <a:lnTo>
                    <a:pt x="4" y="30"/>
                  </a:lnTo>
                  <a:lnTo>
                    <a:pt x="5" y="31"/>
                  </a:lnTo>
                  <a:lnTo>
                    <a:pt x="6" y="32"/>
                  </a:lnTo>
                  <a:lnTo>
                    <a:pt x="4" y="26"/>
                  </a:lnTo>
                  <a:lnTo>
                    <a:pt x="5" y="21"/>
                  </a:lnTo>
                  <a:lnTo>
                    <a:pt x="8" y="15"/>
                  </a:lnTo>
                  <a:lnTo>
                    <a:pt x="13" y="10"/>
                  </a:lnTo>
                  <a:close/>
                </a:path>
              </a:pathLst>
            </a:custGeom>
            <a:solidFill>
              <a:srgbClr val="000000"/>
            </a:solidFill>
            <a:ln w="9525">
              <a:noFill/>
              <a:round/>
              <a:headEnd/>
              <a:tailEnd/>
            </a:ln>
          </p:spPr>
          <p:txBody>
            <a:bodyPr/>
            <a:lstStyle/>
            <a:p>
              <a:endParaRPr lang="en-US"/>
            </a:p>
          </p:txBody>
        </p:sp>
        <p:sp>
          <p:nvSpPr>
            <p:cNvPr id="4318" name="Freeform 1322"/>
            <p:cNvSpPr>
              <a:spLocks/>
            </p:cNvSpPr>
            <p:nvPr/>
          </p:nvSpPr>
          <p:spPr bwMode="auto">
            <a:xfrm>
              <a:off x="2693" y="2123"/>
              <a:ext cx="38" cy="33"/>
            </a:xfrm>
            <a:custGeom>
              <a:avLst/>
              <a:gdLst>
                <a:gd name="T0" fmla="*/ 13 w 38"/>
                <a:gd name="T1" fmla="*/ 10 h 33"/>
                <a:gd name="T2" fmla="*/ 16 w 38"/>
                <a:gd name="T3" fmla="*/ 8 h 33"/>
                <a:gd name="T4" fmla="*/ 19 w 38"/>
                <a:gd name="T5" fmla="*/ 7 h 33"/>
                <a:gd name="T6" fmla="*/ 23 w 38"/>
                <a:gd name="T7" fmla="*/ 6 h 33"/>
                <a:gd name="T8" fmla="*/ 26 w 38"/>
                <a:gd name="T9" fmla="*/ 5 h 33"/>
                <a:gd name="T10" fmla="*/ 29 w 38"/>
                <a:gd name="T11" fmla="*/ 5 h 33"/>
                <a:gd name="T12" fmla="*/ 32 w 38"/>
                <a:gd name="T13" fmla="*/ 5 h 33"/>
                <a:gd name="T14" fmla="*/ 35 w 38"/>
                <a:gd name="T15" fmla="*/ 6 h 33"/>
                <a:gd name="T16" fmla="*/ 38 w 38"/>
                <a:gd name="T17" fmla="*/ 8 h 33"/>
                <a:gd name="T18" fmla="*/ 37 w 38"/>
                <a:gd name="T19" fmla="*/ 7 h 33"/>
                <a:gd name="T20" fmla="*/ 37 w 38"/>
                <a:gd name="T21" fmla="*/ 7 h 33"/>
                <a:gd name="T22" fmla="*/ 36 w 38"/>
                <a:gd name="T23" fmla="*/ 6 h 33"/>
                <a:gd name="T24" fmla="*/ 36 w 38"/>
                <a:gd name="T25" fmla="*/ 5 h 33"/>
                <a:gd name="T26" fmla="*/ 33 w 38"/>
                <a:gd name="T27" fmla="*/ 3 h 33"/>
                <a:gd name="T28" fmla="*/ 31 w 38"/>
                <a:gd name="T29" fmla="*/ 1 h 33"/>
                <a:gd name="T30" fmla="*/ 27 w 38"/>
                <a:gd name="T31" fmla="*/ 0 h 33"/>
                <a:gd name="T32" fmla="*/ 24 w 38"/>
                <a:gd name="T33" fmla="*/ 0 h 33"/>
                <a:gd name="T34" fmla="*/ 20 w 38"/>
                <a:gd name="T35" fmla="*/ 0 h 33"/>
                <a:gd name="T36" fmla="*/ 16 w 38"/>
                <a:gd name="T37" fmla="*/ 2 h 33"/>
                <a:gd name="T38" fmla="*/ 12 w 38"/>
                <a:gd name="T39" fmla="*/ 4 h 33"/>
                <a:gd name="T40" fmla="*/ 9 w 38"/>
                <a:gd name="T41" fmla="*/ 6 h 33"/>
                <a:gd name="T42" fmla="*/ 6 w 38"/>
                <a:gd name="T43" fmla="*/ 9 h 33"/>
                <a:gd name="T44" fmla="*/ 3 w 38"/>
                <a:gd name="T45" fmla="*/ 12 h 33"/>
                <a:gd name="T46" fmla="*/ 1 w 38"/>
                <a:gd name="T47" fmla="*/ 15 h 33"/>
                <a:gd name="T48" fmla="*/ 0 w 38"/>
                <a:gd name="T49" fmla="*/ 19 h 33"/>
                <a:gd name="T50" fmla="*/ 0 w 38"/>
                <a:gd name="T51" fmla="*/ 22 h 33"/>
                <a:gd name="T52" fmla="*/ 0 w 38"/>
                <a:gd name="T53" fmla="*/ 25 h 33"/>
                <a:gd name="T54" fmla="*/ 1 w 38"/>
                <a:gd name="T55" fmla="*/ 28 h 33"/>
                <a:gd name="T56" fmla="*/ 3 w 38"/>
                <a:gd name="T57" fmla="*/ 31 h 33"/>
                <a:gd name="T58" fmla="*/ 4 w 38"/>
                <a:gd name="T59" fmla="*/ 31 h 33"/>
                <a:gd name="T60" fmla="*/ 4 w 38"/>
                <a:gd name="T61" fmla="*/ 32 h 33"/>
                <a:gd name="T62" fmla="*/ 5 w 38"/>
                <a:gd name="T63" fmla="*/ 33 h 33"/>
                <a:gd name="T64" fmla="*/ 5 w 38"/>
                <a:gd name="T65" fmla="*/ 33 h 33"/>
                <a:gd name="T66" fmla="*/ 4 w 38"/>
                <a:gd name="T67" fmla="*/ 27 h 33"/>
                <a:gd name="T68" fmla="*/ 5 w 38"/>
                <a:gd name="T69" fmla="*/ 21 h 33"/>
                <a:gd name="T70" fmla="*/ 8 w 38"/>
                <a:gd name="T71" fmla="*/ 15 h 33"/>
                <a:gd name="T72" fmla="*/ 13 w 38"/>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
                <a:gd name="T112" fmla="*/ 0 h 33"/>
                <a:gd name="T113" fmla="*/ 38 w 38"/>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 h="33">
                  <a:moveTo>
                    <a:pt x="13" y="10"/>
                  </a:moveTo>
                  <a:lnTo>
                    <a:pt x="16" y="8"/>
                  </a:lnTo>
                  <a:lnTo>
                    <a:pt x="19" y="7"/>
                  </a:lnTo>
                  <a:lnTo>
                    <a:pt x="23" y="6"/>
                  </a:lnTo>
                  <a:lnTo>
                    <a:pt x="26" y="5"/>
                  </a:lnTo>
                  <a:lnTo>
                    <a:pt x="29" y="5"/>
                  </a:lnTo>
                  <a:lnTo>
                    <a:pt x="32" y="5"/>
                  </a:lnTo>
                  <a:lnTo>
                    <a:pt x="35" y="6"/>
                  </a:lnTo>
                  <a:lnTo>
                    <a:pt x="38" y="8"/>
                  </a:lnTo>
                  <a:lnTo>
                    <a:pt x="37" y="7"/>
                  </a:lnTo>
                  <a:lnTo>
                    <a:pt x="36" y="6"/>
                  </a:lnTo>
                  <a:lnTo>
                    <a:pt x="36" y="5"/>
                  </a:lnTo>
                  <a:lnTo>
                    <a:pt x="33" y="3"/>
                  </a:lnTo>
                  <a:lnTo>
                    <a:pt x="31" y="1"/>
                  </a:lnTo>
                  <a:lnTo>
                    <a:pt x="27" y="0"/>
                  </a:lnTo>
                  <a:lnTo>
                    <a:pt x="24" y="0"/>
                  </a:lnTo>
                  <a:lnTo>
                    <a:pt x="20" y="0"/>
                  </a:lnTo>
                  <a:lnTo>
                    <a:pt x="16" y="2"/>
                  </a:lnTo>
                  <a:lnTo>
                    <a:pt x="12" y="4"/>
                  </a:lnTo>
                  <a:lnTo>
                    <a:pt x="9" y="6"/>
                  </a:lnTo>
                  <a:lnTo>
                    <a:pt x="6" y="9"/>
                  </a:lnTo>
                  <a:lnTo>
                    <a:pt x="3" y="12"/>
                  </a:lnTo>
                  <a:lnTo>
                    <a:pt x="1" y="15"/>
                  </a:lnTo>
                  <a:lnTo>
                    <a:pt x="0" y="19"/>
                  </a:lnTo>
                  <a:lnTo>
                    <a:pt x="0" y="22"/>
                  </a:lnTo>
                  <a:lnTo>
                    <a:pt x="0" y="25"/>
                  </a:lnTo>
                  <a:lnTo>
                    <a:pt x="1" y="28"/>
                  </a:lnTo>
                  <a:lnTo>
                    <a:pt x="3" y="31"/>
                  </a:lnTo>
                  <a:lnTo>
                    <a:pt x="4" y="31"/>
                  </a:lnTo>
                  <a:lnTo>
                    <a:pt x="4" y="32"/>
                  </a:lnTo>
                  <a:lnTo>
                    <a:pt x="5" y="33"/>
                  </a:lnTo>
                  <a:lnTo>
                    <a:pt x="4" y="27"/>
                  </a:lnTo>
                  <a:lnTo>
                    <a:pt x="5" y="21"/>
                  </a:lnTo>
                  <a:lnTo>
                    <a:pt x="8" y="15"/>
                  </a:lnTo>
                  <a:lnTo>
                    <a:pt x="13" y="10"/>
                  </a:lnTo>
                  <a:close/>
                </a:path>
              </a:pathLst>
            </a:custGeom>
            <a:solidFill>
              <a:srgbClr val="000000"/>
            </a:solidFill>
            <a:ln w="9525">
              <a:noFill/>
              <a:round/>
              <a:headEnd/>
              <a:tailEnd/>
            </a:ln>
          </p:spPr>
          <p:txBody>
            <a:bodyPr/>
            <a:lstStyle/>
            <a:p>
              <a:endParaRPr lang="en-US"/>
            </a:p>
          </p:txBody>
        </p:sp>
        <p:sp>
          <p:nvSpPr>
            <p:cNvPr id="4319" name="Freeform 1323"/>
            <p:cNvSpPr>
              <a:spLocks/>
            </p:cNvSpPr>
            <p:nvPr/>
          </p:nvSpPr>
          <p:spPr bwMode="auto">
            <a:xfrm>
              <a:off x="2702" y="2134"/>
              <a:ext cx="37" cy="33"/>
            </a:xfrm>
            <a:custGeom>
              <a:avLst/>
              <a:gdLst>
                <a:gd name="T0" fmla="*/ 13 w 37"/>
                <a:gd name="T1" fmla="*/ 10 h 33"/>
                <a:gd name="T2" fmla="*/ 16 w 37"/>
                <a:gd name="T3" fmla="*/ 8 h 33"/>
                <a:gd name="T4" fmla="*/ 19 w 37"/>
                <a:gd name="T5" fmla="*/ 7 h 33"/>
                <a:gd name="T6" fmla="*/ 23 w 37"/>
                <a:gd name="T7" fmla="*/ 6 h 33"/>
                <a:gd name="T8" fmla="*/ 26 w 37"/>
                <a:gd name="T9" fmla="*/ 5 h 33"/>
                <a:gd name="T10" fmla="*/ 29 w 37"/>
                <a:gd name="T11" fmla="*/ 5 h 33"/>
                <a:gd name="T12" fmla="*/ 32 w 37"/>
                <a:gd name="T13" fmla="*/ 6 h 33"/>
                <a:gd name="T14" fmla="*/ 35 w 37"/>
                <a:gd name="T15" fmla="*/ 6 h 33"/>
                <a:gd name="T16" fmla="*/ 37 w 37"/>
                <a:gd name="T17" fmla="*/ 8 h 33"/>
                <a:gd name="T18" fmla="*/ 37 w 37"/>
                <a:gd name="T19" fmla="*/ 7 h 33"/>
                <a:gd name="T20" fmla="*/ 36 w 37"/>
                <a:gd name="T21" fmla="*/ 6 h 33"/>
                <a:gd name="T22" fmla="*/ 36 w 37"/>
                <a:gd name="T23" fmla="*/ 6 h 33"/>
                <a:gd name="T24" fmla="*/ 36 w 37"/>
                <a:gd name="T25" fmla="*/ 5 h 33"/>
                <a:gd name="T26" fmla="*/ 33 w 37"/>
                <a:gd name="T27" fmla="*/ 3 h 33"/>
                <a:gd name="T28" fmla="*/ 30 w 37"/>
                <a:gd name="T29" fmla="*/ 1 h 33"/>
                <a:gd name="T30" fmla="*/ 27 w 37"/>
                <a:gd name="T31" fmla="*/ 1 h 33"/>
                <a:gd name="T32" fmla="*/ 24 w 37"/>
                <a:gd name="T33" fmla="*/ 0 h 33"/>
                <a:gd name="T34" fmla="*/ 20 w 37"/>
                <a:gd name="T35" fmla="*/ 1 h 33"/>
                <a:gd name="T36" fmla="*/ 16 w 37"/>
                <a:gd name="T37" fmla="*/ 2 h 33"/>
                <a:gd name="T38" fmla="*/ 13 w 37"/>
                <a:gd name="T39" fmla="*/ 4 h 33"/>
                <a:gd name="T40" fmla="*/ 10 w 37"/>
                <a:gd name="T41" fmla="*/ 6 h 33"/>
                <a:gd name="T42" fmla="*/ 6 w 37"/>
                <a:gd name="T43" fmla="*/ 9 h 33"/>
                <a:gd name="T44" fmla="*/ 4 w 37"/>
                <a:gd name="T45" fmla="*/ 12 h 33"/>
                <a:gd name="T46" fmla="*/ 2 w 37"/>
                <a:gd name="T47" fmla="*/ 15 h 33"/>
                <a:gd name="T48" fmla="*/ 1 w 37"/>
                <a:gd name="T49" fmla="*/ 18 h 33"/>
                <a:gd name="T50" fmla="*/ 0 w 37"/>
                <a:gd name="T51" fmla="*/ 22 h 33"/>
                <a:gd name="T52" fmla="*/ 1 w 37"/>
                <a:gd name="T53" fmla="*/ 25 h 33"/>
                <a:gd name="T54" fmla="*/ 2 w 37"/>
                <a:gd name="T55" fmla="*/ 28 h 33"/>
                <a:gd name="T56" fmla="*/ 3 w 37"/>
                <a:gd name="T57" fmla="*/ 30 h 33"/>
                <a:gd name="T58" fmla="*/ 4 w 37"/>
                <a:gd name="T59" fmla="*/ 31 h 33"/>
                <a:gd name="T60" fmla="*/ 4 w 37"/>
                <a:gd name="T61" fmla="*/ 32 h 33"/>
                <a:gd name="T62" fmla="*/ 5 w 37"/>
                <a:gd name="T63" fmla="*/ 32 h 33"/>
                <a:gd name="T64" fmla="*/ 6 w 37"/>
                <a:gd name="T65" fmla="*/ 33 h 33"/>
                <a:gd name="T66" fmla="*/ 4 w 37"/>
                <a:gd name="T67" fmla="*/ 27 h 33"/>
                <a:gd name="T68" fmla="*/ 5 w 37"/>
                <a:gd name="T69" fmla="*/ 21 h 33"/>
                <a:gd name="T70" fmla="*/ 9 w 37"/>
                <a:gd name="T71" fmla="*/ 16 h 33"/>
                <a:gd name="T72" fmla="*/ 13 w 37"/>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3"/>
                <a:gd name="T113" fmla="*/ 37 w 37"/>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3">
                  <a:moveTo>
                    <a:pt x="13" y="10"/>
                  </a:moveTo>
                  <a:lnTo>
                    <a:pt x="16" y="8"/>
                  </a:lnTo>
                  <a:lnTo>
                    <a:pt x="19" y="7"/>
                  </a:lnTo>
                  <a:lnTo>
                    <a:pt x="23" y="6"/>
                  </a:lnTo>
                  <a:lnTo>
                    <a:pt x="26" y="5"/>
                  </a:lnTo>
                  <a:lnTo>
                    <a:pt x="29" y="5"/>
                  </a:lnTo>
                  <a:lnTo>
                    <a:pt x="32" y="6"/>
                  </a:lnTo>
                  <a:lnTo>
                    <a:pt x="35" y="6"/>
                  </a:lnTo>
                  <a:lnTo>
                    <a:pt x="37" y="8"/>
                  </a:lnTo>
                  <a:lnTo>
                    <a:pt x="37" y="7"/>
                  </a:lnTo>
                  <a:lnTo>
                    <a:pt x="36" y="6"/>
                  </a:lnTo>
                  <a:lnTo>
                    <a:pt x="36" y="5"/>
                  </a:lnTo>
                  <a:lnTo>
                    <a:pt x="33" y="3"/>
                  </a:lnTo>
                  <a:lnTo>
                    <a:pt x="30" y="1"/>
                  </a:lnTo>
                  <a:lnTo>
                    <a:pt x="27" y="1"/>
                  </a:lnTo>
                  <a:lnTo>
                    <a:pt x="24" y="0"/>
                  </a:lnTo>
                  <a:lnTo>
                    <a:pt x="20" y="1"/>
                  </a:lnTo>
                  <a:lnTo>
                    <a:pt x="16" y="2"/>
                  </a:lnTo>
                  <a:lnTo>
                    <a:pt x="13" y="4"/>
                  </a:lnTo>
                  <a:lnTo>
                    <a:pt x="10" y="6"/>
                  </a:lnTo>
                  <a:lnTo>
                    <a:pt x="6" y="9"/>
                  </a:lnTo>
                  <a:lnTo>
                    <a:pt x="4" y="12"/>
                  </a:lnTo>
                  <a:lnTo>
                    <a:pt x="2" y="15"/>
                  </a:lnTo>
                  <a:lnTo>
                    <a:pt x="1" y="18"/>
                  </a:lnTo>
                  <a:lnTo>
                    <a:pt x="0" y="22"/>
                  </a:lnTo>
                  <a:lnTo>
                    <a:pt x="1" y="25"/>
                  </a:lnTo>
                  <a:lnTo>
                    <a:pt x="2" y="28"/>
                  </a:lnTo>
                  <a:lnTo>
                    <a:pt x="3" y="30"/>
                  </a:lnTo>
                  <a:lnTo>
                    <a:pt x="4" y="31"/>
                  </a:lnTo>
                  <a:lnTo>
                    <a:pt x="4" y="32"/>
                  </a:lnTo>
                  <a:lnTo>
                    <a:pt x="5" y="32"/>
                  </a:lnTo>
                  <a:lnTo>
                    <a:pt x="6" y="33"/>
                  </a:lnTo>
                  <a:lnTo>
                    <a:pt x="4" y="27"/>
                  </a:lnTo>
                  <a:lnTo>
                    <a:pt x="5" y="21"/>
                  </a:lnTo>
                  <a:lnTo>
                    <a:pt x="9" y="16"/>
                  </a:lnTo>
                  <a:lnTo>
                    <a:pt x="13" y="10"/>
                  </a:lnTo>
                  <a:close/>
                </a:path>
              </a:pathLst>
            </a:custGeom>
            <a:solidFill>
              <a:srgbClr val="000000"/>
            </a:solidFill>
            <a:ln w="9525">
              <a:noFill/>
              <a:round/>
              <a:headEnd/>
              <a:tailEnd/>
            </a:ln>
          </p:spPr>
          <p:txBody>
            <a:bodyPr/>
            <a:lstStyle/>
            <a:p>
              <a:endParaRPr lang="en-US"/>
            </a:p>
          </p:txBody>
        </p:sp>
        <p:sp>
          <p:nvSpPr>
            <p:cNvPr id="4320" name="Freeform 1324"/>
            <p:cNvSpPr>
              <a:spLocks/>
            </p:cNvSpPr>
            <p:nvPr/>
          </p:nvSpPr>
          <p:spPr bwMode="auto">
            <a:xfrm>
              <a:off x="2712" y="2146"/>
              <a:ext cx="38" cy="32"/>
            </a:xfrm>
            <a:custGeom>
              <a:avLst/>
              <a:gdLst>
                <a:gd name="T0" fmla="*/ 13 w 38"/>
                <a:gd name="T1" fmla="*/ 10 h 32"/>
                <a:gd name="T2" fmla="*/ 16 w 38"/>
                <a:gd name="T3" fmla="*/ 8 h 32"/>
                <a:gd name="T4" fmla="*/ 19 w 38"/>
                <a:gd name="T5" fmla="*/ 6 h 32"/>
                <a:gd name="T6" fmla="*/ 23 w 38"/>
                <a:gd name="T7" fmla="*/ 5 h 32"/>
                <a:gd name="T8" fmla="*/ 26 w 38"/>
                <a:gd name="T9" fmla="*/ 4 h 32"/>
                <a:gd name="T10" fmla="*/ 29 w 38"/>
                <a:gd name="T11" fmla="*/ 4 h 32"/>
                <a:gd name="T12" fmla="*/ 32 w 38"/>
                <a:gd name="T13" fmla="*/ 5 h 32"/>
                <a:gd name="T14" fmla="*/ 35 w 38"/>
                <a:gd name="T15" fmla="*/ 6 h 32"/>
                <a:gd name="T16" fmla="*/ 38 w 38"/>
                <a:gd name="T17" fmla="*/ 7 h 32"/>
                <a:gd name="T18" fmla="*/ 37 w 38"/>
                <a:gd name="T19" fmla="*/ 6 h 32"/>
                <a:gd name="T20" fmla="*/ 37 w 38"/>
                <a:gd name="T21" fmla="*/ 6 h 32"/>
                <a:gd name="T22" fmla="*/ 36 w 38"/>
                <a:gd name="T23" fmla="*/ 5 h 32"/>
                <a:gd name="T24" fmla="*/ 36 w 38"/>
                <a:gd name="T25" fmla="*/ 5 h 32"/>
                <a:gd name="T26" fmla="*/ 34 w 38"/>
                <a:gd name="T27" fmla="*/ 3 h 32"/>
                <a:gd name="T28" fmla="*/ 31 w 38"/>
                <a:gd name="T29" fmla="*/ 1 h 32"/>
                <a:gd name="T30" fmla="*/ 28 w 38"/>
                <a:gd name="T31" fmla="*/ 0 h 32"/>
                <a:gd name="T32" fmla="*/ 24 w 38"/>
                <a:gd name="T33" fmla="*/ 0 h 32"/>
                <a:gd name="T34" fmla="*/ 20 w 38"/>
                <a:gd name="T35" fmla="*/ 0 h 32"/>
                <a:gd name="T36" fmla="*/ 16 w 38"/>
                <a:gd name="T37" fmla="*/ 1 h 32"/>
                <a:gd name="T38" fmla="*/ 13 w 38"/>
                <a:gd name="T39" fmla="*/ 3 h 32"/>
                <a:gd name="T40" fmla="*/ 9 w 38"/>
                <a:gd name="T41" fmla="*/ 5 h 32"/>
                <a:gd name="T42" fmla="*/ 6 w 38"/>
                <a:gd name="T43" fmla="*/ 8 h 32"/>
                <a:gd name="T44" fmla="*/ 3 w 38"/>
                <a:gd name="T45" fmla="*/ 11 h 32"/>
                <a:gd name="T46" fmla="*/ 1 w 38"/>
                <a:gd name="T47" fmla="*/ 14 h 32"/>
                <a:gd name="T48" fmla="*/ 0 w 38"/>
                <a:gd name="T49" fmla="*/ 17 h 32"/>
                <a:gd name="T50" fmla="*/ 0 w 38"/>
                <a:gd name="T51" fmla="*/ 21 h 32"/>
                <a:gd name="T52" fmla="*/ 0 w 38"/>
                <a:gd name="T53" fmla="*/ 24 h 32"/>
                <a:gd name="T54" fmla="*/ 1 w 38"/>
                <a:gd name="T55" fmla="*/ 27 h 32"/>
                <a:gd name="T56" fmla="*/ 3 w 38"/>
                <a:gd name="T57" fmla="*/ 30 h 32"/>
                <a:gd name="T58" fmla="*/ 4 w 38"/>
                <a:gd name="T59" fmla="*/ 30 h 32"/>
                <a:gd name="T60" fmla="*/ 4 w 38"/>
                <a:gd name="T61" fmla="*/ 31 h 32"/>
                <a:gd name="T62" fmla="*/ 5 w 38"/>
                <a:gd name="T63" fmla="*/ 31 h 32"/>
                <a:gd name="T64" fmla="*/ 5 w 38"/>
                <a:gd name="T65" fmla="*/ 32 h 32"/>
                <a:gd name="T66" fmla="*/ 4 w 38"/>
                <a:gd name="T67" fmla="*/ 26 h 32"/>
                <a:gd name="T68" fmla="*/ 5 w 38"/>
                <a:gd name="T69" fmla="*/ 21 h 32"/>
                <a:gd name="T70" fmla="*/ 8 w 38"/>
                <a:gd name="T71" fmla="*/ 15 h 32"/>
                <a:gd name="T72" fmla="*/ 13 w 38"/>
                <a:gd name="T73" fmla="*/ 10 h 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
                <a:gd name="T112" fmla="*/ 0 h 32"/>
                <a:gd name="T113" fmla="*/ 38 w 38"/>
                <a:gd name="T114" fmla="*/ 32 h 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 h="32">
                  <a:moveTo>
                    <a:pt x="13" y="10"/>
                  </a:moveTo>
                  <a:lnTo>
                    <a:pt x="16" y="8"/>
                  </a:lnTo>
                  <a:lnTo>
                    <a:pt x="19" y="6"/>
                  </a:lnTo>
                  <a:lnTo>
                    <a:pt x="23" y="5"/>
                  </a:lnTo>
                  <a:lnTo>
                    <a:pt x="26" y="4"/>
                  </a:lnTo>
                  <a:lnTo>
                    <a:pt x="29" y="4"/>
                  </a:lnTo>
                  <a:lnTo>
                    <a:pt x="32" y="5"/>
                  </a:lnTo>
                  <a:lnTo>
                    <a:pt x="35" y="6"/>
                  </a:lnTo>
                  <a:lnTo>
                    <a:pt x="38" y="7"/>
                  </a:lnTo>
                  <a:lnTo>
                    <a:pt x="37" y="6"/>
                  </a:lnTo>
                  <a:lnTo>
                    <a:pt x="36" y="5"/>
                  </a:lnTo>
                  <a:lnTo>
                    <a:pt x="34" y="3"/>
                  </a:lnTo>
                  <a:lnTo>
                    <a:pt x="31" y="1"/>
                  </a:lnTo>
                  <a:lnTo>
                    <a:pt x="28" y="0"/>
                  </a:lnTo>
                  <a:lnTo>
                    <a:pt x="24" y="0"/>
                  </a:lnTo>
                  <a:lnTo>
                    <a:pt x="20" y="0"/>
                  </a:lnTo>
                  <a:lnTo>
                    <a:pt x="16" y="1"/>
                  </a:lnTo>
                  <a:lnTo>
                    <a:pt x="13" y="3"/>
                  </a:lnTo>
                  <a:lnTo>
                    <a:pt x="9" y="5"/>
                  </a:lnTo>
                  <a:lnTo>
                    <a:pt x="6" y="8"/>
                  </a:lnTo>
                  <a:lnTo>
                    <a:pt x="3" y="11"/>
                  </a:lnTo>
                  <a:lnTo>
                    <a:pt x="1" y="14"/>
                  </a:lnTo>
                  <a:lnTo>
                    <a:pt x="0" y="17"/>
                  </a:lnTo>
                  <a:lnTo>
                    <a:pt x="0" y="21"/>
                  </a:lnTo>
                  <a:lnTo>
                    <a:pt x="0" y="24"/>
                  </a:lnTo>
                  <a:lnTo>
                    <a:pt x="1" y="27"/>
                  </a:lnTo>
                  <a:lnTo>
                    <a:pt x="3" y="30"/>
                  </a:lnTo>
                  <a:lnTo>
                    <a:pt x="4" y="30"/>
                  </a:lnTo>
                  <a:lnTo>
                    <a:pt x="4" y="31"/>
                  </a:lnTo>
                  <a:lnTo>
                    <a:pt x="5" y="31"/>
                  </a:lnTo>
                  <a:lnTo>
                    <a:pt x="5" y="32"/>
                  </a:lnTo>
                  <a:lnTo>
                    <a:pt x="4" y="26"/>
                  </a:lnTo>
                  <a:lnTo>
                    <a:pt x="5" y="21"/>
                  </a:lnTo>
                  <a:lnTo>
                    <a:pt x="8" y="15"/>
                  </a:lnTo>
                  <a:lnTo>
                    <a:pt x="13" y="10"/>
                  </a:lnTo>
                  <a:close/>
                </a:path>
              </a:pathLst>
            </a:custGeom>
            <a:solidFill>
              <a:srgbClr val="000000"/>
            </a:solidFill>
            <a:ln w="9525">
              <a:noFill/>
              <a:round/>
              <a:headEnd/>
              <a:tailEnd/>
            </a:ln>
          </p:spPr>
          <p:txBody>
            <a:bodyPr/>
            <a:lstStyle/>
            <a:p>
              <a:endParaRPr lang="en-US"/>
            </a:p>
          </p:txBody>
        </p:sp>
        <p:sp>
          <p:nvSpPr>
            <p:cNvPr id="4321" name="Freeform 1325"/>
            <p:cNvSpPr>
              <a:spLocks/>
            </p:cNvSpPr>
            <p:nvPr/>
          </p:nvSpPr>
          <p:spPr bwMode="auto">
            <a:xfrm>
              <a:off x="2720" y="2157"/>
              <a:ext cx="38" cy="32"/>
            </a:xfrm>
            <a:custGeom>
              <a:avLst/>
              <a:gdLst>
                <a:gd name="T0" fmla="*/ 13 w 38"/>
                <a:gd name="T1" fmla="*/ 10 h 32"/>
                <a:gd name="T2" fmla="*/ 17 w 38"/>
                <a:gd name="T3" fmla="*/ 7 h 32"/>
                <a:gd name="T4" fmla="*/ 20 w 38"/>
                <a:gd name="T5" fmla="*/ 6 h 32"/>
                <a:gd name="T6" fmla="*/ 23 w 38"/>
                <a:gd name="T7" fmla="*/ 5 h 32"/>
                <a:gd name="T8" fmla="*/ 26 w 38"/>
                <a:gd name="T9" fmla="*/ 5 h 32"/>
                <a:gd name="T10" fmla="*/ 30 w 38"/>
                <a:gd name="T11" fmla="*/ 4 h 32"/>
                <a:gd name="T12" fmla="*/ 33 w 38"/>
                <a:gd name="T13" fmla="*/ 5 h 32"/>
                <a:gd name="T14" fmla="*/ 36 w 38"/>
                <a:gd name="T15" fmla="*/ 6 h 32"/>
                <a:gd name="T16" fmla="*/ 38 w 38"/>
                <a:gd name="T17" fmla="*/ 7 h 32"/>
                <a:gd name="T18" fmla="*/ 38 w 38"/>
                <a:gd name="T19" fmla="*/ 6 h 32"/>
                <a:gd name="T20" fmla="*/ 37 w 38"/>
                <a:gd name="T21" fmla="*/ 6 h 32"/>
                <a:gd name="T22" fmla="*/ 37 w 38"/>
                <a:gd name="T23" fmla="*/ 5 h 32"/>
                <a:gd name="T24" fmla="*/ 37 w 38"/>
                <a:gd name="T25" fmla="*/ 5 h 32"/>
                <a:gd name="T26" fmla="*/ 34 w 38"/>
                <a:gd name="T27" fmla="*/ 2 h 32"/>
                <a:gd name="T28" fmla="*/ 31 w 38"/>
                <a:gd name="T29" fmla="*/ 1 h 32"/>
                <a:gd name="T30" fmla="*/ 28 w 38"/>
                <a:gd name="T31" fmla="*/ 0 h 32"/>
                <a:gd name="T32" fmla="*/ 24 w 38"/>
                <a:gd name="T33" fmla="*/ 0 h 32"/>
                <a:gd name="T34" fmla="*/ 20 w 38"/>
                <a:gd name="T35" fmla="*/ 0 h 32"/>
                <a:gd name="T36" fmla="*/ 17 w 38"/>
                <a:gd name="T37" fmla="*/ 2 h 32"/>
                <a:gd name="T38" fmla="*/ 13 w 38"/>
                <a:gd name="T39" fmla="*/ 3 h 32"/>
                <a:gd name="T40" fmla="*/ 10 w 38"/>
                <a:gd name="T41" fmla="*/ 5 h 32"/>
                <a:gd name="T42" fmla="*/ 6 w 38"/>
                <a:gd name="T43" fmla="*/ 8 h 32"/>
                <a:gd name="T44" fmla="*/ 4 w 38"/>
                <a:gd name="T45" fmla="*/ 11 h 32"/>
                <a:gd name="T46" fmla="*/ 2 w 38"/>
                <a:gd name="T47" fmla="*/ 15 h 32"/>
                <a:gd name="T48" fmla="*/ 1 w 38"/>
                <a:gd name="T49" fmla="*/ 18 h 32"/>
                <a:gd name="T50" fmla="*/ 0 w 38"/>
                <a:gd name="T51" fmla="*/ 21 h 32"/>
                <a:gd name="T52" fmla="*/ 1 w 38"/>
                <a:gd name="T53" fmla="*/ 24 h 32"/>
                <a:gd name="T54" fmla="*/ 1 w 38"/>
                <a:gd name="T55" fmla="*/ 27 h 32"/>
                <a:gd name="T56" fmla="*/ 3 w 38"/>
                <a:gd name="T57" fmla="*/ 30 h 32"/>
                <a:gd name="T58" fmla="*/ 4 w 38"/>
                <a:gd name="T59" fmla="*/ 30 h 32"/>
                <a:gd name="T60" fmla="*/ 5 w 38"/>
                <a:gd name="T61" fmla="*/ 31 h 32"/>
                <a:gd name="T62" fmla="*/ 5 w 38"/>
                <a:gd name="T63" fmla="*/ 31 h 32"/>
                <a:gd name="T64" fmla="*/ 6 w 38"/>
                <a:gd name="T65" fmla="*/ 32 h 32"/>
                <a:gd name="T66" fmla="*/ 4 w 38"/>
                <a:gd name="T67" fmla="*/ 27 h 32"/>
                <a:gd name="T68" fmla="*/ 5 w 38"/>
                <a:gd name="T69" fmla="*/ 21 h 32"/>
                <a:gd name="T70" fmla="*/ 8 w 38"/>
                <a:gd name="T71" fmla="*/ 15 h 32"/>
                <a:gd name="T72" fmla="*/ 13 w 38"/>
                <a:gd name="T73" fmla="*/ 10 h 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
                <a:gd name="T112" fmla="*/ 0 h 32"/>
                <a:gd name="T113" fmla="*/ 38 w 38"/>
                <a:gd name="T114" fmla="*/ 32 h 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 h="32">
                  <a:moveTo>
                    <a:pt x="13" y="10"/>
                  </a:moveTo>
                  <a:lnTo>
                    <a:pt x="17" y="7"/>
                  </a:lnTo>
                  <a:lnTo>
                    <a:pt x="20" y="6"/>
                  </a:lnTo>
                  <a:lnTo>
                    <a:pt x="23" y="5"/>
                  </a:lnTo>
                  <a:lnTo>
                    <a:pt x="26" y="5"/>
                  </a:lnTo>
                  <a:lnTo>
                    <a:pt x="30" y="4"/>
                  </a:lnTo>
                  <a:lnTo>
                    <a:pt x="33" y="5"/>
                  </a:lnTo>
                  <a:lnTo>
                    <a:pt x="36" y="6"/>
                  </a:lnTo>
                  <a:lnTo>
                    <a:pt x="38" y="7"/>
                  </a:lnTo>
                  <a:lnTo>
                    <a:pt x="38" y="6"/>
                  </a:lnTo>
                  <a:lnTo>
                    <a:pt x="37" y="6"/>
                  </a:lnTo>
                  <a:lnTo>
                    <a:pt x="37" y="5"/>
                  </a:lnTo>
                  <a:lnTo>
                    <a:pt x="34" y="2"/>
                  </a:lnTo>
                  <a:lnTo>
                    <a:pt x="31" y="1"/>
                  </a:lnTo>
                  <a:lnTo>
                    <a:pt x="28" y="0"/>
                  </a:lnTo>
                  <a:lnTo>
                    <a:pt x="24" y="0"/>
                  </a:lnTo>
                  <a:lnTo>
                    <a:pt x="20" y="0"/>
                  </a:lnTo>
                  <a:lnTo>
                    <a:pt x="17" y="2"/>
                  </a:lnTo>
                  <a:lnTo>
                    <a:pt x="13" y="3"/>
                  </a:lnTo>
                  <a:lnTo>
                    <a:pt x="10" y="5"/>
                  </a:lnTo>
                  <a:lnTo>
                    <a:pt x="6" y="8"/>
                  </a:lnTo>
                  <a:lnTo>
                    <a:pt x="4" y="11"/>
                  </a:lnTo>
                  <a:lnTo>
                    <a:pt x="2" y="15"/>
                  </a:lnTo>
                  <a:lnTo>
                    <a:pt x="1" y="18"/>
                  </a:lnTo>
                  <a:lnTo>
                    <a:pt x="0" y="21"/>
                  </a:lnTo>
                  <a:lnTo>
                    <a:pt x="1" y="24"/>
                  </a:lnTo>
                  <a:lnTo>
                    <a:pt x="1" y="27"/>
                  </a:lnTo>
                  <a:lnTo>
                    <a:pt x="3" y="30"/>
                  </a:lnTo>
                  <a:lnTo>
                    <a:pt x="4" y="30"/>
                  </a:lnTo>
                  <a:lnTo>
                    <a:pt x="5" y="31"/>
                  </a:lnTo>
                  <a:lnTo>
                    <a:pt x="6" y="32"/>
                  </a:lnTo>
                  <a:lnTo>
                    <a:pt x="4" y="27"/>
                  </a:lnTo>
                  <a:lnTo>
                    <a:pt x="5" y="21"/>
                  </a:lnTo>
                  <a:lnTo>
                    <a:pt x="8" y="15"/>
                  </a:lnTo>
                  <a:lnTo>
                    <a:pt x="13" y="10"/>
                  </a:lnTo>
                  <a:close/>
                </a:path>
              </a:pathLst>
            </a:custGeom>
            <a:solidFill>
              <a:srgbClr val="000000"/>
            </a:solidFill>
            <a:ln w="9525">
              <a:noFill/>
              <a:round/>
              <a:headEnd/>
              <a:tailEnd/>
            </a:ln>
          </p:spPr>
          <p:txBody>
            <a:bodyPr/>
            <a:lstStyle/>
            <a:p>
              <a:endParaRPr lang="en-US"/>
            </a:p>
          </p:txBody>
        </p:sp>
        <p:sp>
          <p:nvSpPr>
            <p:cNvPr id="4322" name="Freeform 1326"/>
            <p:cNvSpPr>
              <a:spLocks/>
            </p:cNvSpPr>
            <p:nvPr/>
          </p:nvSpPr>
          <p:spPr bwMode="auto">
            <a:xfrm>
              <a:off x="2731" y="2167"/>
              <a:ext cx="37" cy="34"/>
            </a:xfrm>
            <a:custGeom>
              <a:avLst/>
              <a:gdLst>
                <a:gd name="T0" fmla="*/ 12 w 37"/>
                <a:gd name="T1" fmla="*/ 11 h 34"/>
                <a:gd name="T2" fmla="*/ 15 w 37"/>
                <a:gd name="T3" fmla="*/ 9 h 34"/>
                <a:gd name="T4" fmla="*/ 19 w 37"/>
                <a:gd name="T5" fmla="*/ 7 h 34"/>
                <a:gd name="T6" fmla="*/ 22 w 37"/>
                <a:gd name="T7" fmla="*/ 6 h 34"/>
                <a:gd name="T8" fmla="*/ 25 w 37"/>
                <a:gd name="T9" fmla="*/ 5 h 34"/>
                <a:gd name="T10" fmla="*/ 28 w 37"/>
                <a:gd name="T11" fmla="*/ 5 h 34"/>
                <a:gd name="T12" fmla="*/ 31 w 37"/>
                <a:gd name="T13" fmla="*/ 6 h 34"/>
                <a:gd name="T14" fmla="*/ 34 w 37"/>
                <a:gd name="T15" fmla="*/ 7 h 34"/>
                <a:gd name="T16" fmla="*/ 37 w 37"/>
                <a:gd name="T17" fmla="*/ 8 h 34"/>
                <a:gd name="T18" fmla="*/ 36 w 37"/>
                <a:gd name="T19" fmla="*/ 7 h 34"/>
                <a:gd name="T20" fmla="*/ 36 w 37"/>
                <a:gd name="T21" fmla="*/ 7 h 34"/>
                <a:gd name="T22" fmla="*/ 35 w 37"/>
                <a:gd name="T23" fmla="*/ 6 h 34"/>
                <a:gd name="T24" fmla="*/ 35 w 37"/>
                <a:gd name="T25" fmla="*/ 6 h 34"/>
                <a:gd name="T26" fmla="*/ 33 w 37"/>
                <a:gd name="T27" fmla="*/ 4 h 34"/>
                <a:gd name="T28" fmla="*/ 30 w 37"/>
                <a:gd name="T29" fmla="*/ 2 h 34"/>
                <a:gd name="T30" fmla="*/ 27 w 37"/>
                <a:gd name="T31" fmla="*/ 1 h 34"/>
                <a:gd name="T32" fmla="*/ 23 w 37"/>
                <a:gd name="T33" fmla="*/ 0 h 34"/>
                <a:gd name="T34" fmla="*/ 19 w 37"/>
                <a:gd name="T35" fmla="*/ 1 h 34"/>
                <a:gd name="T36" fmla="*/ 15 w 37"/>
                <a:gd name="T37" fmla="*/ 2 h 34"/>
                <a:gd name="T38" fmla="*/ 12 w 37"/>
                <a:gd name="T39" fmla="*/ 4 h 34"/>
                <a:gd name="T40" fmla="*/ 8 w 37"/>
                <a:gd name="T41" fmla="*/ 6 h 34"/>
                <a:gd name="T42" fmla="*/ 5 w 37"/>
                <a:gd name="T43" fmla="*/ 9 h 34"/>
                <a:gd name="T44" fmla="*/ 3 w 37"/>
                <a:gd name="T45" fmla="*/ 12 h 34"/>
                <a:gd name="T46" fmla="*/ 1 w 37"/>
                <a:gd name="T47" fmla="*/ 16 h 34"/>
                <a:gd name="T48" fmla="*/ 0 w 37"/>
                <a:gd name="T49" fmla="*/ 19 h 34"/>
                <a:gd name="T50" fmla="*/ 0 w 37"/>
                <a:gd name="T51" fmla="*/ 22 h 34"/>
                <a:gd name="T52" fmla="*/ 0 w 37"/>
                <a:gd name="T53" fmla="*/ 26 h 34"/>
                <a:gd name="T54" fmla="*/ 1 w 37"/>
                <a:gd name="T55" fmla="*/ 29 h 34"/>
                <a:gd name="T56" fmla="*/ 2 w 37"/>
                <a:gd name="T57" fmla="*/ 32 h 34"/>
                <a:gd name="T58" fmla="*/ 3 w 37"/>
                <a:gd name="T59" fmla="*/ 32 h 34"/>
                <a:gd name="T60" fmla="*/ 4 w 37"/>
                <a:gd name="T61" fmla="*/ 32 h 34"/>
                <a:gd name="T62" fmla="*/ 4 w 37"/>
                <a:gd name="T63" fmla="*/ 33 h 34"/>
                <a:gd name="T64" fmla="*/ 4 w 37"/>
                <a:gd name="T65" fmla="*/ 34 h 34"/>
                <a:gd name="T66" fmla="*/ 3 w 37"/>
                <a:gd name="T67" fmla="*/ 28 h 34"/>
                <a:gd name="T68" fmla="*/ 4 w 37"/>
                <a:gd name="T69" fmla="*/ 22 h 34"/>
                <a:gd name="T70" fmla="*/ 7 w 37"/>
                <a:gd name="T71" fmla="*/ 16 h 34"/>
                <a:gd name="T72" fmla="*/ 12 w 37"/>
                <a:gd name="T73" fmla="*/ 11 h 3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4"/>
                <a:gd name="T113" fmla="*/ 37 w 37"/>
                <a:gd name="T114" fmla="*/ 34 h 3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4">
                  <a:moveTo>
                    <a:pt x="12" y="11"/>
                  </a:moveTo>
                  <a:lnTo>
                    <a:pt x="15" y="9"/>
                  </a:lnTo>
                  <a:lnTo>
                    <a:pt x="19" y="7"/>
                  </a:lnTo>
                  <a:lnTo>
                    <a:pt x="22" y="6"/>
                  </a:lnTo>
                  <a:lnTo>
                    <a:pt x="25" y="5"/>
                  </a:lnTo>
                  <a:lnTo>
                    <a:pt x="28" y="5"/>
                  </a:lnTo>
                  <a:lnTo>
                    <a:pt x="31" y="6"/>
                  </a:lnTo>
                  <a:lnTo>
                    <a:pt x="34" y="7"/>
                  </a:lnTo>
                  <a:lnTo>
                    <a:pt x="37" y="8"/>
                  </a:lnTo>
                  <a:lnTo>
                    <a:pt x="36" y="7"/>
                  </a:lnTo>
                  <a:lnTo>
                    <a:pt x="35" y="6"/>
                  </a:lnTo>
                  <a:lnTo>
                    <a:pt x="33" y="4"/>
                  </a:lnTo>
                  <a:lnTo>
                    <a:pt x="30" y="2"/>
                  </a:lnTo>
                  <a:lnTo>
                    <a:pt x="27" y="1"/>
                  </a:lnTo>
                  <a:lnTo>
                    <a:pt x="23" y="0"/>
                  </a:lnTo>
                  <a:lnTo>
                    <a:pt x="19" y="1"/>
                  </a:lnTo>
                  <a:lnTo>
                    <a:pt x="15" y="2"/>
                  </a:lnTo>
                  <a:lnTo>
                    <a:pt x="12" y="4"/>
                  </a:lnTo>
                  <a:lnTo>
                    <a:pt x="8" y="6"/>
                  </a:lnTo>
                  <a:lnTo>
                    <a:pt x="5" y="9"/>
                  </a:lnTo>
                  <a:lnTo>
                    <a:pt x="3" y="12"/>
                  </a:lnTo>
                  <a:lnTo>
                    <a:pt x="1" y="16"/>
                  </a:lnTo>
                  <a:lnTo>
                    <a:pt x="0" y="19"/>
                  </a:lnTo>
                  <a:lnTo>
                    <a:pt x="0" y="22"/>
                  </a:lnTo>
                  <a:lnTo>
                    <a:pt x="0" y="26"/>
                  </a:lnTo>
                  <a:lnTo>
                    <a:pt x="1" y="29"/>
                  </a:lnTo>
                  <a:lnTo>
                    <a:pt x="2" y="32"/>
                  </a:lnTo>
                  <a:lnTo>
                    <a:pt x="3" y="32"/>
                  </a:lnTo>
                  <a:lnTo>
                    <a:pt x="4" y="32"/>
                  </a:lnTo>
                  <a:lnTo>
                    <a:pt x="4" y="33"/>
                  </a:lnTo>
                  <a:lnTo>
                    <a:pt x="4" y="34"/>
                  </a:lnTo>
                  <a:lnTo>
                    <a:pt x="3" y="28"/>
                  </a:lnTo>
                  <a:lnTo>
                    <a:pt x="4" y="22"/>
                  </a:lnTo>
                  <a:lnTo>
                    <a:pt x="7" y="16"/>
                  </a:lnTo>
                  <a:lnTo>
                    <a:pt x="12" y="11"/>
                  </a:lnTo>
                  <a:close/>
                </a:path>
              </a:pathLst>
            </a:custGeom>
            <a:solidFill>
              <a:srgbClr val="000000"/>
            </a:solidFill>
            <a:ln w="9525">
              <a:noFill/>
              <a:round/>
              <a:headEnd/>
              <a:tailEnd/>
            </a:ln>
          </p:spPr>
          <p:txBody>
            <a:bodyPr/>
            <a:lstStyle/>
            <a:p>
              <a:endParaRPr lang="en-US"/>
            </a:p>
          </p:txBody>
        </p:sp>
        <p:sp>
          <p:nvSpPr>
            <p:cNvPr id="4323" name="Freeform 1327"/>
            <p:cNvSpPr>
              <a:spLocks/>
            </p:cNvSpPr>
            <p:nvPr/>
          </p:nvSpPr>
          <p:spPr bwMode="auto">
            <a:xfrm>
              <a:off x="2739" y="2178"/>
              <a:ext cx="38" cy="34"/>
            </a:xfrm>
            <a:custGeom>
              <a:avLst/>
              <a:gdLst>
                <a:gd name="T0" fmla="*/ 13 w 38"/>
                <a:gd name="T1" fmla="*/ 10 h 34"/>
                <a:gd name="T2" fmla="*/ 16 w 38"/>
                <a:gd name="T3" fmla="*/ 8 h 34"/>
                <a:gd name="T4" fmla="*/ 19 w 38"/>
                <a:gd name="T5" fmla="*/ 6 h 34"/>
                <a:gd name="T6" fmla="*/ 23 w 38"/>
                <a:gd name="T7" fmla="*/ 5 h 34"/>
                <a:gd name="T8" fmla="*/ 26 w 38"/>
                <a:gd name="T9" fmla="*/ 5 h 34"/>
                <a:gd name="T10" fmla="*/ 29 w 38"/>
                <a:gd name="T11" fmla="*/ 4 h 34"/>
                <a:gd name="T12" fmla="*/ 33 w 38"/>
                <a:gd name="T13" fmla="*/ 5 h 34"/>
                <a:gd name="T14" fmla="*/ 36 w 38"/>
                <a:gd name="T15" fmla="*/ 6 h 34"/>
                <a:gd name="T16" fmla="*/ 38 w 38"/>
                <a:gd name="T17" fmla="*/ 8 h 34"/>
                <a:gd name="T18" fmla="*/ 38 w 38"/>
                <a:gd name="T19" fmla="*/ 7 h 34"/>
                <a:gd name="T20" fmla="*/ 37 w 38"/>
                <a:gd name="T21" fmla="*/ 6 h 34"/>
                <a:gd name="T22" fmla="*/ 37 w 38"/>
                <a:gd name="T23" fmla="*/ 6 h 34"/>
                <a:gd name="T24" fmla="*/ 36 w 38"/>
                <a:gd name="T25" fmla="*/ 5 h 34"/>
                <a:gd name="T26" fmla="*/ 34 w 38"/>
                <a:gd name="T27" fmla="*/ 3 h 34"/>
                <a:gd name="T28" fmla="*/ 31 w 38"/>
                <a:gd name="T29" fmla="*/ 1 h 34"/>
                <a:gd name="T30" fmla="*/ 28 w 38"/>
                <a:gd name="T31" fmla="*/ 0 h 34"/>
                <a:gd name="T32" fmla="*/ 24 w 38"/>
                <a:gd name="T33" fmla="*/ 0 h 34"/>
                <a:gd name="T34" fmla="*/ 20 w 38"/>
                <a:gd name="T35" fmla="*/ 0 h 34"/>
                <a:gd name="T36" fmla="*/ 16 w 38"/>
                <a:gd name="T37" fmla="*/ 1 h 34"/>
                <a:gd name="T38" fmla="*/ 13 w 38"/>
                <a:gd name="T39" fmla="*/ 3 h 34"/>
                <a:gd name="T40" fmla="*/ 9 w 38"/>
                <a:gd name="T41" fmla="*/ 6 h 34"/>
                <a:gd name="T42" fmla="*/ 6 w 38"/>
                <a:gd name="T43" fmla="*/ 9 h 34"/>
                <a:gd name="T44" fmla="*/ 4 w 38"/>
                <a:gd name="T45" fmla="*/ 12 h 34"/>
                <a:gd name="T46" fmla="*/ 2 w 38"/>
                <a:gd name="T47" fmla="*/ 16 h 34"/>
                <a:gd name="T48" fmla="*/ 1 w 38"/>
                <a:gd name="T49" fmla="*/ 19 h 34"/>
                <a:gd name="T50" fmla="*/ 0 w 38"/>
                <a:gd name="T51" fmla="*/ 22 h 34"/>
                <a:gd name="T52" fmla="*/ 0 w 38"/>
                <a:gd name="T53" fmla="*/ 26 h 34"/>
                <a:gd name="T54" fmla="*/ 1 w 38"/>
                <a:gd name="T55" fmla="*/ 29 h 34"/>
                <a:gd name="T56" fmla="*/ 3 w 38"/>
                <a:gd name="T57" fmla="*/ 32 h 34"/>
                <a:gd name="T58" fmla="*/ 4 w 38"/>
                <a:gd name="T59" fmla="*/ 32 h 34"/>
                <a:gd name="T60" fmla="*/ 4 w 38"/>
                <a:gd name="T61" fmla="*/ 33 h 34"/>
                <a:gd name="T62" fmla="*/ 5 w 38"/>
                <a:gd name="T63" fmla="*/ 33 h 34"/>
                <a:gd name="T64" fmla="*/ 5 w 38"/>
                <a:gd name="T65" fmla="*/ 34 h 34"/>
                <a:gd name="T66" fmla="*/ 4 w 38"/>
                <a:gd name="T67" fmla="*/ 28 h 34"/>
                <a:gd name="T68" fmla="*/ 5 w 38"/>
                <a:gd name="T69" fmla="*/ 22 h 34"/>
                <a:gd name="T70" fmla="*/ 8 w 38"/>
                <a:gd name="T71" fmla="*/ 16 h 34"/>
                <a:gd name="T72" fmla="*/ 13 w 38"/>
                <a:gd name="T73" fmla="*/ 10 h 3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
                <a:gd name="T112" fmla="*/ 0 h 34"/>
                <a:gd name="T113" fmla="*/ 38 w 38"/>
                <a:gd name="T114" fmla="*/ 34 h 3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 h="34">
                  <a:moveTo>
                    <a:pt x="13" y="10"/>
                  </a:moveTo>
                  <a:lnTo>
                    <a:pt x="16" y="8"/>
                  </a:lnTo>
                  <a:lnTo>
                    <a:pt x="19" y="6"/>
                  </a:lnTo>
                  <a:lnTo>
                    <a:pt x="23" y="5"/>
                  </a:lnTo>
                  <a:lnTo>
                    <a:pt x="26" y="5"/>
                  </a:lnTo>
                  <a:lnTo>
                    <a:pt x="29" y="4"/>
                  </a:lnTo>
                  <a:lnTo>
                    <a:pt x="33" y="5"/>
                  </a:lnTo>
                  <a:lnTo>
                    <a:pt x="36" y="6"/>
                  </a:lnTo>
                  <a:lnTo>
                    <a:pt x="38" y="8"/>
                  </a:lnTo>
                  <a:lnTo>
                    <a:pt x="38" y="7"/>
                  </a:lnTo>
                  <a:lnTo>
                    <a:pt x="37" y="6"/>
                  </a:lnTo>
                  <a:lnTo>
                    <a:pt x="36" y="5"/>
                  </a:lnTo>
                  <a:lnTo>
                    <a:pt x="34" y="3"/>
                  </a:lnTo>
                  <a:lnTo>
                    <a:pt x="31" y="1"/>
                  </a:lnTo>
                  <a:lnTo>
                    <a:pt x="28" y="0"/>
                  </a:lnTo>
                  <a:lnTo>
                    <a:pt x="24" y="0"/>
                  </a:lnTo>
                  <a:lnTo>
                    <a:pt x="20" y="0"/>
                  </a:lnTo>
                  <a:lnTo>
                    <a:pt x="16" y="1"/>
                  </a:lnTo>
                  <a:lnTo>
                    <a:pt x="13" y="3"/>
                  </a:lnTo>
                  <a:lnTo>
                    <a:pt x="9" y="6"/>
                  </a:lnTo>
                  <a:lnTo>
                    <a:pt x="6" y="9"/>
                  </a:lnTo>
                  <a:lnTo>
                    <a:pt x="4" y="12"/>
                  </a:lnTo>
                  <a:lnTo>
                    <a:pt x="2" y="16"/>
                  </a:lnTo>
                  <a:lnTo>
                    <a:pt x="1" y="19"/>
                  </a:lnTo>
                  <a:lnTo>
                    <a:pt x="0" y="22"/>
                  </a:lnTo>
                  <a:lnTo>
                    <a:pt x="0" y="26"/>
                  </a:lnTo>
                  <a:lnTo>
                    <a:pt x="1" y="29"/>
                  </a:lnTo>
                  <a:lnTo>
                    <a:pt x="3" y="32"/>
                  </a:lnTo>
                  <a:lnTo>
                    <a:pt x="4" y="32"/>
                  </a:lnTo>
                  <a:lnTo>
                    <a:pt x="4" y="33"/>
                  </a:lnTo>
                  <a:lnTo>
                    <a:pt x="5" y="33"/>
                  </a:lnTo>
                  <a:lnTo>
                    <a:pt x="5" y="34"/>
                  </a:lnTo>
                  <a:lnTo>
                    <a:pt x="4" y="28"/>
                  </a:lnTo>
                  <a:lnTo>
                    <a:pt x="5" y="22"/>
                  </a:lnTo>
                  <a:lnTo>
                    <a:pt x="8" y="16"/>
                  </a:lnTo>
                  <a:lnTo>
                    <a:pt x="13" y="10"/>
                  </a:lnTo>
                  <a:close/>
                </a:path>
              </a:pathLst>
            </a:custGeom>
            <a:solidFill>
              <a:srgbClr val="000000"/>
            </a:solidFill>
            <a:ln w="9525">
              <a:noFill/>
              <a:round/>
              <a:headEnd/>
              <a:tailEnd/>
            </a:ln>
          </p:spPr>
          <p:txBody>
            <a:bodyPr/>
            <a:lstStyle/>
            <a:p>
              <a:endParaRPr lang="en-US"/>
            </a:p>
          </p:txBody>
        </p:sp>
        <p:sp>
          <p:nvSpPr>
            <p:cNvPr id="4324" name="Freeform 1328"/>
            <p:cNvSpPr>
              <a:spLocks/>
            </p:cNvSpPr>
            <p:nvPr/>
          </p:nvSpPr>
          <p:spPr bwMode="auto">
            <a:xfrm>
              <a:off x="2750" y="2189"/>
              <a:ext cx="37" cy="34"/>
            </a:xfrm>
            <a:custGeom>
              <a:avLst/>
              <a:gdLst>
                <a:gd name="T0" fmla="*/ 12 w 37"/>
                <a:gd name="T1" fmla="*/ 11 h 34"/>
                <a:gd name="T2" fmla="*/ 15 w 37"/>
                <a:gd name="T3" fmla="*/ 8 h 34"/>
                <a:gd name="T4" fmla="*/ 18 w 37"/>
                <a:gd name="T5" fmla="*/ 7 h 34"/>
                <a:gd name="T6" fmla="*/ 22 w 37"/>
                <a:gd name="T7" fmla="*/ 6 h 34"/>
                <a:gd name="T8" fmla="*/ 25 w 37"/>
                <a:gd name="T9" fmla="*/ 5 h 34"/>
                <a:gd name="T10" fmla="*/ 28 w 37"/>
                <a:gd name="T11" fmla="*/ 5 h 34"/>
                <a:gd name="T12" fmla="*/ 31 w 37"/>
                <a:gd name="T13" fmla="*/ 5 h 34"/>
                <a:gd name="T14" fmla="*/ 34 w 37"/>
                <a:gd name="T15" fmla="*/ 6 h 34"/>
                <a:gd name="T16" fmla="*/ 37 w 37"/>
                <a:gd name="T17" fmla="*/ 8 h 34"/>
                <a:gd name="T18" fmla="*/ 36 w 37"/>
                <a:gd name="T19" fmla="*/ 7 h 34"/>
                <a:gd name="T20" fmla="*/ 36 w 37"/>
                <a:gd name="T21" fmla="*/ 7 h 34"/>
                <a:gd name="T22" fmla="*/ 35 w 37"/>
                <a:gd name="T23" fmla="*/ 6 h 34"/>
                <a:gd name="T24" fmla="*/ 35 w 37"/>
                <a:gd name="T25" fmla="*/ 5 h 34"/>
                <a:gd name="T26" fmla="*/ 33 w 37"/>
                <a:gd name="T27" fmla="*/ 3 h 34"/>
                <a:gd name="T28" fmla="*/ 30 w 37"/>
                <a:gd name="T29" fmla="*/ 1 h 34"/>
                <a:gd name="T30" fmla="*/ 27 w 37"/>
                <a:gd name="T31" fmla="*/ 0 h 34"/>
                <a:gd name="T32" fmla="*/ 23 w 37"/>
                <a:gd name="T33" fmla="*/ 0 h 34"/>
                <a:gd name="T34" fmla="*/ 19 w 37"/>
                <a:gd name="T35" fmla="*/ 1 h 34"/>
                <a:gd name="T36" fmla="*/ 15 w 37"/>
                <a:gd name="T37" fmla="*/ 1 h 34"/>
                <a:gd name="T38" fmla="*/ 12 w 37"/>
                <a:gd name="T39" fmla="*/ 3 h 34"/>
                <a:gd name="T40" fmla="*/ 9 w 37"/>
                <a:gd name="T41" fmla="*/ 6 h 34"/>
                <a:gd name="T42" fmla="*/ 5 w 37"/>
                <a:gd name="T43" fmla="*/ 9 h 34"/>
                <a:gd name="T44" fmla="*/ 3 w 37"/>
                <a:gd name="T45" fmla="*/ 12 h 34"/>
                <a:gd name="T46" fmla="*/ 1 w 37"/>
                <a:gd name="T47" fmla="*/ 15 h 34"/>
                <a:gd name="T48" fmla="*/ 0 w 37"/>
                <a:gd name="T49" fmla="*/ 19 h 34"/>
                <a:gd name="T50" fmla="*/ 0 w 37"/>
                <a:gd name="T51" fmla="*/ 22 h 34"/>
                <a:gd name="T52" fmla="*/ 0 w 37"/>
                <a:gd name="T53" fmla="*/ 26 h 34"/>
                <a:gd name="T54" fmla="*/ 1 w 37"/>
                <a:gd name="T55" fmla="*/ 29 h 34"/>
                <a:gd name="T56" fmla="*/ 3 w 37"/>
                <a:gd name="T57" fmla="*/ 32 h 34"/>
                <a:gd name="T58" fmla="*/ 3 w 37"/>
                <a:gd name="T59" fmla="*/ 33 h 34"/>
                <a:gd name="T60" fmla="*/ 3 w 37"/>
                <a:gd name="T61" fmla="*/ 33 h 34"/>
                <a:gd name="T62" fmla="*/ 4 w 37"/>
                <a:gd name="T63" fmla="*/ 34 h 34"/>
                <a:gd name="T64" fmla="*/ 5 w 37"/>
                <a:gd name="T65" fmla="*/ 34 h 34"/>
                <a:gd name="T66" fmla="*/ 3 w 37"/>
                <a:gd name="T67" fmla="*/ 28 h 34"/>
                <a:gd name="T68" fmla="*/ 4 w 37"/>
                <a:gd name="T69" fmla="*/ 22 h 34"/>
                <a:gd name="T70" fmla="*/ 8 w 37"/>
                <a:gd name="T71" fmla="*/ 16 h 34"/>
                <a:gd name="T72" fmla="*/ 12 w 37"/>
                <a:gd name="T73" fmla="*/ 11 h 3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4"/>
                <a:gd name="T113" fmla="*/ 37 w 37"/>
                <a:gd name="T114" fmla="*/ 34 h 3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4">
                  <a:moveTo>
                    <a:pt x="12" y="11"/>
                  </a:moveTo>
                  <a:lnTo>
                    <a:pt x="15" y="8"/>
                  </a:lnTo>
                  <a:lnTo>
                    <a:pt x="18" y="7"/>
                  </a:lnTo>
                  <a:lnTo>
                    <a:pt x="22" y="6"/>
                  </a:lnTo>
                  <a:lnTo>
                    <a:pt x="25" y="5"/>
                  </a:lnTo>
                  <a:lnTo>
                    <a:pt x="28" y="5"/>
                  </a:lnTo>
                  <a:lnTo>
                    <a:pt x="31" y="5"/>
                  </a:lnTo>
                  <a:lnTo>
                    <a:pt x="34" y="6"/>
                  </a:lnTo>
                  <a:lnTo>
                    <a:pt x="37" y="8"/>
                  </a:lnTo>
                  <a:lnTo>
                    <a:pt x="36" y="7"/>
                  </a:lnTo>
                  <a:lnTo>
                    <a:pt x="35" y="6"/>
                  </a:lnTo>
                  <a:lnTo>
                    <a:pt x="35" y="5"/>
                  </a:lnTo>
                  <a:lnTo>
                    <a:pt x="33" y="3"/>
                  </a:lnTo>
                  <a:lnTo>
                    <a:pt x="30" y="1"/>
                  </a:lnTo>
                  <a:lnTo>
                    <a:pt x="27" y="0"/>
                  </a:lnTo>
                  <a:lnTo>
                    <a:pt x="23" y="0"/>
                  </a:lnTo>
                  <a:lnTo>
                    <a:pt x="19" y="1"/>
                  </a:lnTo>
                  <a:lnTo>
                    <a:pt x="15" y="1"/>
                  </a:lnTo>
                  <a:lnTo>
                    <a:pt x="12" y="3"/>
                  </a:lnTo>
                  <a:lnTo>
                    <a:pt x="9" y="6"/>
                  </a:lnTo>
                  <a:lnTo>
                    <a:pt x="5" y="9"/>
                  </a:lnTo>
                  <a:lnTo>
                    <a:pt x="3" y="12"/>
                  </a:lnTo>
                  <a:lnTo>
                    <a:pt x="1" y="15"/>
                  </a:lnTo>
                  <a:lnTo>
                    <a:pt x="0" y="19"/>
                  </a:lnTo>
                  <a:lnTo>
                    <a:pt x="0" y="22"/>
                  </a:lnTo>
                  <a:lnTo>
                    <a:pt x="0" y="26"/>
                  </a:lnTo>
                  <a:lnTo>
                    <a:pt x="1" y="29"/>
                  </a:lnTo>
                  <a:lnTo>
                    <a:pt x="3" y="32"/>
                  </a:lnTo>
                  <a:lnTo>
                    <a:pt x="3" y="33"/>
                  </a:lnTo>
                  <a:lnTo>
                    <a:pt x="4" y="34"/>
                  </a:lnTo>
                  <a:lnTo>
                    <a:pt x="5" y="34"/>
                  </a:lnTo>
                  <a:lnTo>
                    <a:pt x="3" y="28"/>
                  </a:lnTo>
                  <a:lnTo>
                    <a:pt x="4" y="22"/>
                  </a:lnTo>
                  <a:lnTo>
                    <a:pt x="8" y="16"/>
                  </a:lnTo>
                  <a:lnTo>
                    <a:pt x="12" y="11"/>
                  </a:lnTo>
                  <a:close/>
                </a:path>
              </a:pathLst>
            </a:custGeom>
            <a:solidFill>
              <a:srgbClr val="000000"/>
            </a:solidFill>
            <a:ln w="9525">
              <a:noFill/>
              <a:round/>
              <a:headEnd/>
              <a:tailEnd/>
            </a:ln>
          </p:spPr>
          <p:txBody>
            <a:bodyPr/>
            <a:lstStyle/>
            <a:p>
              <a:endParaRPr lang="en-US"/>
            </a:p>
          </p:txBody>
        </p:sp>
        <p:sp>
          <p:nvSpPr>
            <p:cNvPr id="4325" name="Freeform 1329"/>
            <p:cNvSpPr>
              <a:spLocks/>
            </p:cNvSpPr>
            <p:nvPr/>
          </p:nvSpPr>
          <p:spPr bwMode="auto">
            <a:xfrm>
              <a:off x="2758" y="2201"/>
              <a:ext cx="38" cy="33"/>
            </a:xfrm>
            <a:custGeom>
              <a:avLst/>
              <a:gdLst>
                <a:gd name="T0" fmla="*/ 13 w 38"/>
                <a:gd name="T1" fmla="*/ 10 h 33"/>
                <a:gd name="T2" fmla="*/ 16 w 38"/>
                <a:gd name="T3" fmla="*/ 7 h 33"/>
                <a:gd name="T4" fmla="*/ 19 w 38"/>
                <a:gd name="T5" fmla="*/ 6 h 33"/>
                <a:gd name="T6" fmla="*/ 23 w 38"/>
                <a:gd name="T7" fmla="*/ 5 h 33"/>
                <a:gd name="T8" fmla="*/ 26 w 38"/>
                <a:gd name="T9" fmla="*/ 4 h 33"/>
                <a:gd name="T10" fmla="*/ 30 w 38"/>
                <a:gd name="T11" fmla="*/ 4 h 33"/>
                <a:gd name="T12" fmla="*/ 32 w 38"/>
                <a:gd name="T13" fmla="*/ 5 h 33"/>
                <a:gd name="T14" fmla="*/ 36 w 38"/>
                <a:gd name="T15" fmla="*/ 6 h 33"/>
                <a:gd name="T16" fmla="*/ 38 w 38"/>
                <a:gd name="T17" fmla="*/ 7 h 33"/>
                <a:gd name="T18" fmla="*/ 38 w 38"/>
                <a:gd name="T19" fmla="*/ 6 h 33"/>
                <a:gd name="T20" fmla="*/ 37 w 38"/>
                <a:gd name="T21" fmla="*/ 6 h 33"/>
                <a:gd name="T22" fmla="*/ 37 w 38"/>
                <a:gd name="T23" fmla="*/ 5 h 33"/>
                <a:gd name="T24" fmla="*/ 37 w 38"/>
                <a:gd name="T25" fmla="*/ 4 h 33"/>
                <a:gd name="T26" fmla="*/ 34 w 38"/>
                <a:gd name="T27" fmla="*/ 2 h 33"/>
                <a:gd name="T28" fmla="*/ 31 w 38"/>
                <a:gd name="T29" fmla="*/ 1 h 33"/>
                <a:gd name="T30" fmla="*/ 28 w 38"/>
                <a:gd name="T31" fmla="*/ 0 h 33"/>
                <a:gd name="T32" fmla="*/ 24 w 38"/>
                <a:gd name="T33" fmla="*/ 0 h 33"/>
                <a:gd name="T34" fmla="*/ 20 w 38"/>
                <a:gd name="T35" fmla="*/ 0 h 33"/>
                <a:gd name="T36" fmla="*/ 16 w 38"/>
                <a:gd name="T37" fmla="*/ 1 h 33"/>
                <a:gd name="T38" fmla="*/ 13 w 38"/>
                <a:gd name="T39" fmla="*/ 3 h 33"/>
                <a:gd name="T40" fmla="*/ 9 w 38"/>
                <a:gd name="T41" fmla="*/ 5 h 33"/>
                <a:gd name="T42" fmla="*/ 6 w 38"/>
                <a:gd name="T43" fmla="*/ 8 h 33"/>
                <a:gd name="T44" fmla="*/ 4 w 38"/>
                <a:gd name="T45" fmla="*/ 11 h 33"/>
                <a:gd name="T46" fmla="*/ 2 w 38"/>
                <a:gd name="T47" fmla="*/ 15 h 33"/>
                <a:gd name="T48" fmla="*/ 0 w 38"/>
                <a:gd name="T49" fmla="*/ 18 h 33"/>
                <a:gd name="T50" fmla="*/ 0 w 38"/>
                <a:gd name="T51" fmla="*/ 22 h 33"/>
                <a:gd name="T52" fmla="*/ 0 w 38"/>
                <a:gd name="T53" fmla="*/ 25 h 33"/>
                <a:gd name="T54" fmla="*/ 1 w 38"/>
                <a:gd name="T55" fmla="*/ 28 h 33"/>
                <a:gd name="T56" fmla="*/ 3 w 38"/>
                <a:gd name="T57" fmla="*/ 30 h 33"/>
                <a:gd name="T58" fmla="*/ 4 w 38"/>
                <a:gd name="T59" fmla="*/ 31 h 33"/>
                <a:gd name="T60" fmla="*/ 4 w 38"/>
                <a:gd name="T61" fmla="*/ 32 h 33"/>
                <a:gd name="T62" fmla="*/ 5 w 38"/>
                <a:gd name="T63" fmla="*/ 32 h 33"/>
                <a:gd name="T64" fmla="*/ 5 w 38"/>
                <a:gd name="T65" fmla="*/ 33 h 33"/>
                <a:gd name="T66" fmla="*/ 4 w 38"/>
                <a:gd name="T67" fmla="*/ 27 h 33"/>
                <a:gd name="T68" fmla="*/ 5 w 38"/>
                <a:gd name="T69" fmla="*/ 21 h 33"/>
                <a:gd name="T70" fmla="*/ 8 w 38"/>
                <a:gd name="T71" fmla="*/ 15 h 33"/>
                <a:gd name="T72" fmla="*/ 13 w 38"/>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
                <a:gd name="T112" fmla="*/ 0 h 33"/>
                <a:gd name="T113" fmla="*/ 38 w 38"/>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 h="33">
                  <a:moveTo>
                    <a:pt x="13" y="10"/>
                  </a:moveTo>
                  <a:lnTo>
                    <a:pt x="16" y="7"/>
                  </a:lnTo>
                  <a:lnTo>
                    <a:pt x="19" y="6"/>
                  </a:lnTo>
                  <a:lnTo>
                    <a:pt x="23" y="5"/>
                  </a:lnTo>
                  <a:lnTo>
                    <a:pt x="26" y="4"/>
                  </a:lnTo>
                  <a:lnTo>
                    <a:pt x="30" y="4"/>
                  </a:lnTo>
                  <a:lnTo>
                    <a:pt x="32" y="5"/>
                  </a:lnTo>
                  <a:lnTo>
                    <a:pt x="36" y="6"/>
                  </a:lnTo>
                  <a:lnTo>
                    <a:pt x="38" y="7"/>
                  </a:lnTo>
                  <a:lnTo>
                    <a:pt x="38" y="6"/>
                  </a:lnTo>
                  <a:lnTo>
                    <a:pt x="37" y="6"/>
                  </a:lnTo>
                  <a:lnTo>
                    <a:pt x="37" y="5"/>
                  </a:lnTo>
                  <a:lnTo>
                    <a:pt x="37" y="4"/>
                  </a:lnTo>
                  <a:lnTo>
                    <a:pt x="34" y="2"/>
                  </a:lnTo>
                  <a:lnTo>
                    <a:pt x="31" y="1"/>
                  </a:lnTo>
                  <a:lnTo>
                    <a:pt x="28" y="0"/>
                  </a:lnTo>
                  <a:lnTo>
                    <a:pt x="24" y="0"/>
                  </a:lnTo>
                  <a:lnTo>
                    <a:pt x="20" y="0"/>
                  </a:lnTo>
                  <a:lnTo>
                    <a:pt x="16" y="1"/>
                  </a:lnTo>
                  <a:lnTo>
                    <a:pt x="13" y="3"/>
                  </a:lnTo>
                  <a:lnTo>
                    <a:pt x="9" y="5"/>
                  </a:lnTo>
                  <a:lnTo>
                    <a:pt x="6" y="8"/>
                  </a:lnTo>
                  <a:lnTo>
                    <a:pt x="4" y="11"/>
                  </a:lnTo>
                  <a:lnTo>
                    <a:pt x="2" y="15"/>
                  </a:lnTo>
                  <a:lnTo>
                    <a:pt x="0" y="18"/>
                  </a:lnTo>
                  <a:lnTo>
                    <a:pt x="0" y="22"/>
                  </a:lnTo>
                  <a:lnTo>
                    <a:pt x="0" y="25"/>
                  </a:lnTo>
                  <a:lnTo>
                    <a:pt x="1" y="28"/>
                  </a:lnTo>
                  <a:lnTo>
                    <a:pt x="3" y="30"/>
                  </a:lnTo>
                  <a:lnTo>
                    <a:pt x="4" y="31"/>
                  </a:lnTo>
                  <a:lnTo>
                    <a:pt x="4" y="32"/>
                  </a:lnTo>
                  <a:lnTo>
                    <a:pt x="5" y="32"/>
                  </a:lnTo>
                  <a:lnTo>
                    <a:pt x="5" y="33"/>
                  </a:lnTo>
                  <a:lnTo>
                    <a:pt x="4" y="27"/>
                  </a:lnTo>
                  <a:lnTo>
                    <a:pt x="5" y="21"/>
                  </a:lnTo>
                  <a:lnTo>
                    <a:pt x="8" y="15"/>
                  </a:lnTo>
                  <a:lnTo>
                    <a:pt x="13" y="10"/>
                  </a:lnTo>
                  <a:close/>
                </a:path>
              </a:pathLst>
            </a:custGeom>
            <a:solidFill>
              <a:srgbClr val="000000"/>
            </a:solidFill>
            <a:ln w="9525">
              <a:noFill/>
              <a:round/>
              <a:headEnd/>
              <a:tailEnd/>
            </a:ln>
          </p:spPr>
          <p:txBody>
            <a:bodyPr/>
            <a:lstStyle/>
            <a:p>
              <a:endParaRPr lang="en-US"/>
            </a:p>
          </p:txBody>
        </p:sp>
        <p:sp>
          <p:nvSpPr>
            <p:cNvPr id="4326" name="Freeform 1330"/>
            <p:cNvSpPr>
              <a:spLocks/>
            </p:cNvSpPr>
            <p:nvPr/>
          </p:nvSpPr>
          <p:spPr bwMode="auto">
            <a:xfrm>
              <a:off x="2768" y="2212"/>
              <a:ext cx="37" cy="33"/>
            </a:xfrm>
            <a:custGeom>
              <a:avLst/>
              <a:gdLst>
                <a:gd name="T0" fmla="*/ 12 w 37"/>
                <a:gd name="T1" fmla="*/ 10 h 33"/>
                <a:gd name="T2" fmla="*/ 15 w 37"/>
                <a:gd name="T3" fmla="*/ 8 h 33"/>
                <a:gd name="T4" fmla="*/ 18 w 37"/>
                <a:gd name="T5" fmla="*/ 6 h 33"/>
                <a:gd name="T6" fmla="*/ 22 w 37"/>
                <a:gd name="T7" fmla="*/ 5 h 33"/>
                <a:gd name="T8" fmla="*/ 25 w 37"/>
                <a:gd name="T9" fmla="*/ 4 h 33"/>
                <a:gd name="T10" fmla="*/ 28 w 37"/>
                <a:gd name="T11" fmla="*/ 4 h 33"/>
                <a:gd name="T12" fmla="*/ 31 w 37"/>
                <a:gd name="T13" fmla="*/ 5 h 33"/>
                <a:gd name="T14" fmla="*/ 34 w 37"/>
                <a:gd name="T15" fmla="*/ 5 h 33"/>
                <a:gd name="T16" fmla="*/ 37 w 37"/>
                <a:gd name="T17" fmla="*/ 7 h 33"/>
                <a:gd name="T18" fmla="*/ 36 w 37"/>
                <a:gd name="T19" fmla="*/ 6 h 33"/>
                <a:gd name="T20" fmla="*/ 36 w 37"/>
                <a:gd name="T21" fmla="*/ 6 h 33"/>
                <a:gd name="T22" fmla="*/ 35 w 37"/>
                <a:gd name="T23" fmla="*/ 5 h 33"/>
                <a:gd name="T24" fmla="*/ 35 w 37"/>
                <a:gd name="T25" fmla="*/ 5 h 33"/>
                <a:gd name="T26" fmla="*/ 33 w 37"/>
                <a:gd name="T27" fmla="*/ 3 h 33"/>
                <a:gd name="T28" fmla="*/ 29 w 37"/>
                <a:gd name="T29" fmla="*/ 1 h 33"/>
                <a:gd name="T30" fmla="*/ 26 w 37"/>
                <a:gd name="T31" fmla="*/ 0 h 33"/>
                <a:gd name="T32" fmla="*/ 23 w 37"/>
                <a:gd name="T33" fmla="*/ 0 h 33"/>
                <a:gd name="T34" fmla="*/ 19 w 37"/>
                <a:gd name="T35" fmla="*/ 0 h 33"/>
                <a:gd name="T36" fmla="*/ 15 w 37"/>
                <a:gd name="T37" fmla="*/ 1 h 33"/>
                <a:gd name="T38" fmla="*/ 12 w 37"/>
                <a:gd name="T39" fmla="*/ 3 h 33"/>
                <a:gd name="T40" fmla="*/ 8 w 37"/>
                <a:gd name="T41" fmla="*/ 5 h 33"/>
                <a:gd name="T42" fmla="*/ 5 w 37"/>
                <a:gd name="T43" fmla="*/ 8 h 33"/>
                <a:gd name="T44" fmla="*/ 3 w 37"/>
                <a:gd name="T45" fmla="*/ 11 h 33"/>
                <a:gd name="T46" fmla="*/ 1 w 37"/>
                <a:gd name="T47" fmla="*/ 15 h 33"/>
                <a:gd name="T48" fmla="*/ 0 w 37"/>
                <a:gd name="T49" fmla="*/ 18 h 33"/>
                <a:gd name="T50" fmla="*/ 0 w 37"/>
                <a:gd name="T51" fmla="*/ 22 h 33"/>
                <a:gd name="T52" fmla="*/ 0 w 37"/>
                <a:gd name="T53" fmla="*/ 25 h 33"/>
                <a:gd name="T54" fmla="*/ 1 w 37"/>
                <a:gd name="T55" fmla="*/ 28 h 33"/>
                <a:gd name="T56" fmla="*/ 3 w 37"/>
                <a:gd name="T57" fmla="*/ 31 h 33"/>
                <a:gd name="T58" fmla="*/ 3 w 37"/>
                <a:gd name="T59" fmla="*/ 31 h 33"/>
                <a:gd name="T60" fmla="*/ 3 w 37"/>
                <a:gd name="T61" fmla="*/ 32 h 33"/>
                <a:gd name="T62" fmla="*/ 4 w 37"/>
                <a:gd name="T63" fmla="*/ 33 h 33"/>
                <a:gd name="T64" fmla="*/ 5 w 37"/>
                <a:gd name="T65" fmla="*/ 33 h 33"/>
                <a:gd name="T66" fmla="*/ 3 w 37"/>
                <a:gd name="T67" fmla="*/ 27 h 33"/>
                <a:gd name="T68" fmla="*/ 5 w 37"/>
                <a:gd name="T69" fmla="*/ 21 h 33"/>
                <a:gd name="T70" fmla="*/ 7 w 37"/>
                <a:gd name="T71" fmla="*/ 15 h 33"/>
                <a:gd name="T72" fmla="*/ 12 w 37"/>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3"/>
                <a:gd name="T113" fmla="*/ 37 w 37"/>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3">
                  <a:moveTo>
                    <a:pt x="12" y="10"/>
                  </a:moveTo>
                  <a:lnTo>
                    <a:pt x="15" y="8"/>
                  </a:lnTo>
                  <a:lnTo>
                    <a:pt x="18" y="6"/>
                  </a:lnTo>
                  <a:lnTo>
                    <a:pt x="22" y="5"/>
                  </a:lnTo>
                  <a:lnTo>
                    <a:pt x="25" y="4"/>
                  </a:lnTo>
                  <a:lnTo>
                    <a:pt x="28" y="4"/>
                  </a:lnTo>
                  <a:lnTo>
                    <a:pt x="31" y="5"/>
                  </a:lnTo>
                  <a:lnTo>
                    <a:pt x="34" y="5"/>
                  </a:lnTo>
                  <a:lnTo>
                    <a:pt x="37" y="7"/>
                  </a:lnTo>
                  <a:lnTo>
                    <a:pt x="36" y="6"/>
                  </a:lnTo>
                  <a:lnTo>
                    <a:pt x="35" y="5"/>
                  </a:lnTo>
                  <a:lnTo>
                    <a:pt x="33" y="3"/>
                  </a:lnTo>
                  <a:lnTo>
                    <a:pt x="29" y="1"/>
                  </a:lnTo>
                  <a:lnTo>
                    <a:pt x="26" y="0"/>
                  </a:lnTo>
                  <a:lnTo>
                    <a:pt x="23" y="0"/>
                  </a:lnTo>
                  <a:lnTo>
                    <a:pt x="19" y="0"/>
                  </a:lnTo>
                  <a:lnTo>
                    <a:pt x="15" y="1"/>
                  </a:lnTo>
                  <a:lnTo>
                    <a:pt x="12" y="3"/>
                  </a:lnTo>
                  <a:lnTo>
                    <a:pt x="8" y="5"/>
                  </a:lnTo>
                  <a:lnTo>
                    <a:pt x="5" y="8"/>
                  </a:lnTo>
                  <a:lnTo>
                    <a:pt x="3" y="11"/>
                  </a:lnTo>
                  <a:lnTo>
                    <a:pt x="1" y="15"/>
                  </a:lnTo>
                  <a:lnTo>
                    <a:pt x="0" y="18"/>
                  </a:lnTo>
                  <a:lnTo>
                    <a:pt x="0" y="22"/>
                  </a:lnTo>
                  <a:lnTo>
                    <a:pt x="0" y="25"/>
                  </a:lnTo>
                  <a:lnTo>
                    <a:pt x="1" y="28"/>
                  </a:lnTo>
                  <a:lnTo>
                    <a:pt x="3" y="31"/>
                  </a:lnTo>
                  <a:lnTo>
                    <a:pt x="3" y="32"/>
                  </a:lnTo>
                  <a:lnTo>
                    <a:pt x="4" y="33"/>
                  </a:lnTo>
                  <a:lnTo>
                    <a:pt x="5" y="33"/>
                  </a:lnTo>
                  <a:lnTo>
                    <a:pt x="3" y="27"/>
                  </a:lnTo>
                  <a:lnTo>
                    <a:pt x="5" y="21"/>
                  </a:lnTo>
                  <a:lnTo>
                    <a:pt x="7" y="15"/>
                  </a:lnTo>
                  <a:lnTo>
                    <a:pt x="12" y="10"/>
                  </a:lnTo>
                  <a:close/>
                </a:path>
              </a:pathLst>
            </a:custGeom>
            <a:solidFill>
              <a:srgbClr val="000000"/>
            </a:solidFill>
            <a:ln w="9525">
              <a:noFill/>
              <a:round/>
              <a:headEnd/>
              <a:tailEnd/>
            </a:ln>
          </p:spPr>
          <p:txBody>
            <a:bodyPr/>
            <a:lstStyle/>
            <a:p>
              <a:endParaRPr lang="en-US"/>
            </a:p>
          </p:txBody>
        </p:sp>
        <p:sp>
          <p:nvSpPr>
            <p:cNvPr id="4327" name="Freeform 1331"/>
            <p:cNvSpPr>
              <a:spLocks/>
            </p:cNvSpPr>
            <p:nvPr/>
          </p:nvSpPr>
          <p:spPr bwMode="auto">
            <a:xfrm>
              <a:off x="2777" y="2223"/>
              <a:ext cx="37" cy="33"/>
            </a:xfrm>
            <a:custGeom>
              <a:avLst/>
              <a:gdLst>
                <a:gd name="T0" fmla="*/ 13 w 37"/>
                <a:gd name="T1" fmla="*/ 10 h 33"/>
                <a:gd name="T2" fmla="*/ 16 w 37"/>
                <a:gd name="T3" fmla="*/ 8 h 33"/>
                <a:gd name="T4" fmla="*/ 19 w 37"/>
                <a:gd name="T5" fmla="*/ 7 h 33"/>
                <a:gd name="T6" fmla="*/ 22 w 37"/>
                <a:gd name="T7" fmla="*/ 5 h 33"/>
                <a:gd name="T8" fmla="*/ 25 w 37"/>
                <a:gd name="T9" fmla="*/ 5 h 33"/>
                <a:gd name="T10" fmla="*/ 29 w 37"/>
                <a:gd name="T11" fmla="*/ 5 h 33"/>
                <a:gd name="T12" fmla="*/ 32 w 37"/>
                <a:gd name="T13" fmla="*/ 5 h 33"/>
                <a:gd name="T14" fmla="*/ 35 w 37"/>
                <a:gd name="T15" fmla="*/ 6 h 33"/>
                <a:gd name="T16" fmla="*/ 37 w 37"/>
                <a:gd name="T17" fmla="*/ 8 h 33"/>
                <a:gd name="T18" fmla="*/ 37 w 37"/>
                <a:gd name="T19" fmla="*/ 7 h 33"/>
                <a:gd name="T20" fmla="*/ 36 w 37"/>
                <a:gd name="T21" fmla="*/ 6 h 33"/>
                <a:gd name="T22" fmla="*/ 36 w 37"/>
                <a:gd name="T23" fmla="*/ 6 h 33"/>
                <a:gd name="T24" fmla="*/ 35 w 37"/>
                <a:gd name="T25" fmla="*/ 5 h 33"/>
                <a:gd name="T26" fmla="*/ 33 w 37"/>
                <a:gd name="T27" fmla="*/ 3 h 33"/>
                <a:gd name="T28" fmla="*/ 30 w 37"/>
                <a:gd name="T29" fmla="*/ 2 h 33"/>
                <a:gd name="T30" fmla="*/ 27 w 37"/>
                <a:gd name="T31" fmla="*/ 1 h 33"/>
                <a:gd name="T32" fmla="*/ 23 w 37"/>
                <a:gd name="T33" fmla="*/ 0 h 33"/>
                <a:gd name="T34" fmla="*/ 20 w 37"/>
                <a:gd name="T35" fmla="*/ 1 h 33"/>
                <a:gd name="T36" fmla="*/ 16 w 37"/>
                <a:gd name="T37" fmla="*/ 2 h 33"/>
                <a:gd name="T38" fmla="*/ 12 w 37"/>
                <a:gd name="T39" fmla="*/ 4 h 33"/>
                <a:gd name="T40" fmla="*/ 9 w 37"/>
                <a:gd name="T41" fmla="*/ 6 h 33"/>
                <a:gd name="T42" fmla="*/ 6 w 37"/>
                <a:gd name="T43" fmla="*/ 9 h 33"/>
                <a:gd name="T44" fmla="*/ 3 w 37"/>
                <a:gd name="T45" fmla="*/ 12 h 33"/>
                <a:gd name="T46" fmla="*/ 2 w 37"/>
                <a:gd name="T47" fmla="*/ 15 h 33"/>
                <a:gd name="T48" fmla="*/ 0 w 37"/>
                <a:gd name="T49" fmla="*/ 19 h 33"/>
                <a:gd name="T50" fmla="*/ 0 w 37"/>
                <a:gd name="T51" fmla="*/ 22 h 33"/>
                <a:gd name="T52" fmla="*/ 0 w 37"/>
                <a:gd name="T53" fmla="*/ 25 h 33"/>
                <a:gd name="T54" fmla="*/ 1 w 37"/>
                <a:gd name="T55" fmla="*/ 28 h 33"/>
                <a:gd name="T56" fmla="*/ 3 w 37"/>
                <a:gd name="T57" fmla="*/ 31 h 33"/>
                <a:gd name="T58" fmla="*/ 3 w 37"/>
                <a:gd name="T59" fmla="*/ 31 h 33"/>
                <a:gd name="T60" fmla="*/ 4 w 37"/>
                <a:gd name="T61" fmla="*/ 32 h 33"/>
                <a:gd name="T62" fmla="*/ 5 w 37"/>
                <a:gd name="T63" fmla="*/ 32 h 33"/>
                <a:gd name="T64" fmla="*/ 5 w 37"/>
                <a:gd name="T65" fmla="*/ 33 h 33"/>
                <a:gd name="T66" fmla="*/ 4 w 37"/>
                <a:gd name="T67" fmla="*/ 28 h 33"/>
                <a:gd name="T68" fmla="*/ 5 w 37"/>
                <a:gd name="T69" fmla="*/ 22 h 33"/>
                <a:gd name="T70" fmla="*/ 8 w 37"/>
                <a:gd name="T71" fmla="*/ 16 h 33"/>
                <a:gd name="T72" fmla="*/ 13 w 37"/>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3"/>
                <a:gd name="T113" fmla="*/ 37 w 37"/>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3">
                  <a:moveTo>
                    <a:pt x="13" y="10"/>
                  </a:moveTo>
                  <a:lnTo>
                    <a:pt x="16" y="8"/>
                  </a:lnTo>
                  <a:lnTo>
                    <a:pt x="19" y="7"/>
                  </a:lnTo>
                  <a:lnTo>
                    <a:pt x="22" y="5"/>
                  </a:lnTo>
                  <a:lnTo>
                    <a:pt x="25" y="5"/>
                  </a:lnTo>
                  <a:lnTo>
                    <a:pt x="29" y="5"/>
                  </a:lnTo>
                  <a:lnTo>
                    <a:pt x="32" y="5"/>
                  </a:lnTo>
                  <a:lnTo>
                    <a:pt x="35" y="6"/>
                  </a:lnTo>
                  <a:lnTo>
                    <a:pt x="37" y="8"/>
                  </a:lnTo>
                  <a:lnTo>
                    <a:pt x="37" y="7"/>
                  </a:lnTo>
                  <a:lnTo>
                    <a:pt x="36" y="6"/>
                  </a:lnTo>
                  <a:lnTo>
                    <a:pt x="35" y="5"/>
                  </a:lnTo>
                  <a:lnTo>
                    <a:pt x="33" y="3"/>
                  </a:lnTo>
                  <a:lnTo>
                    <a:pt x="30" y="2"/>
                  </a:lnTo>
                  <a:lnTo>
                    <a:pt x="27" y="1"/>
                  </a:lnTo>
                  <a:lnTo>
                    <a:pt x="23" y="0"/>
                  </a:lnTo>
                  <a:lnTo>
                    <a:pt x="20" y="1"/>
                  </a:lnTo>
                  <a:lnTo>
                    <a:pt x="16" y="2"/>
                  </a:lnTo>
                  <a:lnTo>
                    <a:pt x="12" y="4"/>
                  </a:lnTo>
                  <a:lnTo>
                    <a:pt x="9" y="6"/>
                  </a:lnTo>
                  <a:lnTo>
                    <a:pt x="6" y="9"/>
                  </a:lnTo>
                  <a:lnTo>
                    <a:pt x="3" y="12"/>
                  </a:lnTo>
                  <a:lnTo>
                    <a:pt x="2" y="15"/>
                  </a:lnTo>
                  <a:lnTo>
                    <a:pt x="0" y="19"/>
                  </a:lnTo>
                  <a:lnTo>
                    <a:pt x="0" y="22"/>
                  </a:lnTo>
                  <a:lnTo>
                    <a:pt x="0" y="25"/>
                  </a:lnTo>
                  <a:lnTo>
                    <a:pt x="1" y="28"/>
                  </a:lnTo>
                  <a:lnTo>
                    <a:pt x="3" y="31"/>
                  </a:lnTo>
                  <a:lnTo>
                    <a:pt x="4" y="32"/>
                  </a:lnTo>
                  <a:lnTo>
                    <a:pt x="5" y="32"/>
                  </a:lnTo>
                  <a:lnTo>
                    <a:pt x="5" y="33"/>
                  </a:lnTo>
                  <a:lnTo>
                    <a:pt x="4" y="28"/>
                  </a:lnTo>
                  <a:lnTo>
                    <a:pt x="5" y="22"/>
                  </a:lnTo>
                  <a:lnTo>
                    <a:pt x="8" y="16"/>
                  </a:lnTo>
                  <a:lnTo>
                    <a:pt x="13" y="10"/>
                  </a:lnTo>
                  <a:close/>
                </a:path>
              </a:pathLst>
            </a:custGeom>
            <a:solidFill>
              <a:srgbClr val="000000"/>
            </a:solidFill>
            <a:ln w="9525">
              <a:noFill/>
              <a:round/>
              <a:headEnd/>
              <a:tailEnd/>
            </a:ln>
          </p:spPr>
          <p:txBody>
            <a:bodyPr/>
            <a:lstStyle/>
            <a:p>
              <a:endParaRPr lang="en-US"/>
            </a:p>
          </p:txBody>
        </p:sp>
        <p:sp>
          <p:nvSpPr>
            <p:cNvPr id="4328" name="Freeform 1332"/>
            <p:cNvSpPr>
              <a:spLocks/>
            </p:cNvSpPr>
            <p:nvPr/>
          </p:nvSpPr>
          <p:spPr bwMode="auto">
            <a:xfrm>
              <a:off x="2787" y="2234"/>
              <a:ext cx="36" cy="33"/>
            </a:xfrm>
            <a:custGeom>
              <a:avLst/>
              <a:gdLst>
                <a:gd name="T0" fmla="*/ 12 w 36"/>
                <a:gd name="T1" fmla="*/ 10 h 33"/>
                <a:gd name="T2" fmla="*/ 15 w 36"/>
                <a:gd name="T3" fmla="*/ 8 h 33"/>
                <a:gd name="T4" fmla="*/ 18 w 36"/>
                <a:gd name="T5" fmla="*/ 6 h 33"/>
                <a:gd name="T6" fmla="*/ 22 w 36"/>
                <a:gd name="T7" fmla="*/ 5 h 33"/>
                <a:gd name="T8" fmla="*/ 25 w 36"/>
                <a:gd name="T9" fmla="*/ 4 h 33"/>
                <a:gd name="T10" fmla="*/ 28 w 36"/>
                <a:gd name="T11" fmla="*/ 4 h 33"/>
                <a:gd name="T12" fmla="*/ 31 w 36"/>
                <a:gd name="T13" fmla="*/ 4 h 33"/>
                <a:gd name="T14" fmla="*/ 34 w 36"/>
                <a:gd name="T15" fmla="*/ 6 h 33"/>
                <a:gd name="T16" fmla="*/ 36 w 36"/>
                <a:gd name="T17" fmla="*/ 7 h 33"/>
                <a:gd name="T18" fmla="*/ 36 w 36"/>
                <a:gd name="T19" fmla="*/ 6 h 33"/>
                <a:gd name="T20" fmla="*/ 35 w 36"/>
                <a:gd name="T21" fmla="*/ 6 h 33"/>
                <a:gd name="T22" fmla="*/ 35 w 36"/>
                <a:gd name="T23" fmla="*/ 5 h 33"/>
                <a:gd name="T24" fmla="*/ 34 w 36"/>
                <a:gd name="T25" fmla="*/ 4 h 33"/>
                <a:gd name="T26" fmla="*/ 32 w 36"/>
                <a:gd name="T27" fmla="*/ 2 h 33"/>
                <a:gd name="T28" fmla="*/ 30 w 36"/>
                <a:gd name="T29" fmla="*/ 1 h 33"/>
                <a:gd name="T30" fmla="*/ 26 w 36"/>
                <a:gd name="T31" fmla="*/ 0 h 33"/>
                <a:gd name="T32" fmla="*/ 23 w 36"/>
                <a:gd name="T33" fmla="*/ 0 h 33"/>
                <a:gd name="T34" fmla="*/ 19 w 36"/>
                <a:gd name="T35" fmla="*/ 0 h 33"/>
                <a:gd name="T36" fmla="*/ 15 w 36"/>
                <a:gd name="T37" fmla="*/ 1 h 33"/>
                <a:gd name="T38" fmla="*/ 12 w 36"/>
                <a:gd name="T39" fmla="*/ 3 h 33"/>
                <a:gd name="T40" fmla="*/ 8 w 36"/>
                <a:gd name="T41" fmla="*/ 5 h 33"/>
                <a:gd name="T42" fmla="*/ 5 w 36"/>
                <a:gd name="T43" fmla="*/ 8 h 33"/>
                <a:gd name="T44" fmla="*/ 3 w 36"/>
                <a:gd name="T45" fmla="*/ 11 h 33"/>
                <a:gd name="T46" fmla="*/ 1 w 36"/>
                <a:gd name="T47" fmla="*/ 14 h 33"/>
                <a:gd name="T48" fmla="*/ 0 w 36"/>
                <a:gd name="T49" fmla="*/ 18 h 33"/>
                <a:gd name="T50" fmla="*/ 0 w 36"/>
                <a:gd name="T51" fmla="*/ 22 h 33"/>
                <a:gd name="T52" fmla="*/ 0 w 36"/>
                <a:gd name="T53" fmla="*/ 25 h 33"/>
                <a:gd name="T54" fmla="*/ 1 w 36"/>
                <a:gd name="T55" fmla="*/ 28 h 33"/>
                <a:gd name="T56" fmla="*/ 3 w 36"/>
                <a:gd name="T57" fmla="*/ 31 h 33"/>
                <a:gd name="T58" fmla="*/ 3 w 36"/>
                <a:gd name="T59" fmla="*/ 31 h 33"/>
                <a:gd name="T60" fmla="*/ 4 w 36"/>
                <a:gd name="T61" fmla="*/ 32 h 33"/>
                <a:gd name="T62" fmla="*/ 5 w 36"/>
                <a:gd name="T63" fmla="*/ 33 h 33"/>
                <a:gd name="T64" fmla="*/ 5 w 36"/>
                <a:gd name="T65" fmla="*/ 33 h 33"/>
                <a:gd name="T66" fmla="*/ 3 w 36"/>
                <a:gd name="T67" fmla="*/ 27 h 33"/>
                <a:gd name="T68" fmla="*/ 5 w 36"/>
                <a:gd name="T69" fmla="*/ 21 h 33"/>
                <a:gd name="T70" fmla="*/ 7 w 36"/>
                <a:gd name="T71" fmla="*/ 15 h 33"/>
                <a:gd name="T72" fmla="*/ 12 w 36"/>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6"/>
                <a:gd name="T112" fmla="*/ 0 h 33"/>
                <a:gd name="T113" fmla="*/ 36 w 36"/>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6" h="33">
                  <a:moveTo>
                    <a:pt x="12" y="10"/>
                  </a:moveTo>
                  <a:lnTo>
                    <a:pt x="15" y="8"/>
                  </a:lnTo>
                  <a:lnTo>
                    <a:pt x="18" y="6"/>
                  </a:lnTo>
                  <a:lnTo>
                    <a:pt x="22" y="5"/>
                  </a:lnTo>
                  <a:lnTo>
                    <a:pt x="25" y="4"/>
                  </a:lnTo>
                  <a:lnTo>
                    <a:pt x="28" y="4"/>
                  </a:lnTo>
                  <a:lnTo>
                    <a:pt x="31" y="4"/>
                  </a:lnTo>
                  <a:lnTo>
                    <a:pt x="34" y="6"/>
                  </a:lnTo>
                  <a:lnTo>
                    <a:pt x="36" y="7"/>
                  </a:lnTo>
                  <a:lnTo>
                    <a:pt x="36" y="6"/>
                  </a:lnTo>
                  <a:lnTo>
                    <a:pt x="35" y="6"/>
                  </a:lnTo>
                  <a:lnTo>
                    <a:pt x="35" y="5"/>
                  </a:lnTo>
                  <a:lnTo>
                    <a:pt x="34" y="4"/>
                  </a:lnTo>
                  <a:lnTo>
                    <a:pt x="32" y="2"/>
                  </a:lnTo>
                  <a:lnTo>
                    <a:pt x="30" y="1"/>
                  </a:lnTo>
                  <a:lnTo>
                    <a:pt x="26" y="0"/>
                  </a:lnTo>
                  <a:lnTo>
                    <a:pt x="23" y="0"/>
                  </a:lnTo>
                  <a:lnTo>
                    <a:pt x="19" y="0"/>
                  </a:lnTo>
                  <a:lnTo>
                    <a:pt x="15" y="1"/>
                  </a:lnTo>
                  <a:lnTo>
                    <a:pt x="12" y="3"/>
                  </a:lnTo>
                  <a:lnTo>
                    <a:pt x="8" y="5"/>
                  </a:lnTo>
                  <a:lnTo>
                    <a:pt x="5" y="8"/>
                  </a:lnTo>
                  <a:lnTo>
                    <a:pt x="3" y="11"/>
                  </a:lnTo>
                  <a:lnTo>
                    <a:pt x="1" y="14"/>
                  </a:lnTo>
                  <a:lnTo>
                    <a:pt x="0" y="18"/>
                  </a:lnTo>
                  <a:lnTo>
                    <a:pt x="0" y="22"/>
                  </a:lnTo>
                  <a:lnTo>
                    <a:pt x="0" y="25"/>
                  </a:lnTo>
                  <a:lnTo>
                    <a:pt x="1" y="28"/>
                  </a:lnTo>
                  <a:lnTo>
                    <a:pt x="3" y="31"/>
                  </a:lnTo>
                  <a:lnTo>
                    <a:pt x="4" y="32"/>
                  </a:lnTo>
                  <a:lnTo>
                    <a:pt x="5" y="33"/>
                  </a:lnTo>
                  <a:lnTo>
                    <a:pt x="3" y="27"/>
                  </a:lnTo>
                  <a:lnTo>
                    <a:pt x="5" y="21"/>
                  </a:lnTo>
                  <a:lnTo>
                    <a:pt x="7" y="15"/>
                  </a:lnTo>
                  <a:lnTo>
                    <a:pt x="12" y="10"/>
                  </a:lnTo>
                  <a:close/>
                </a:path>
              </a:pathLst>
            </a:custGeom>
            <a:solidFill>
              <a:srgbClr val="000000"/>
            </a:solidFill>
            <a:ln w="9525">
              <a:noFill/>
              <a:round/>
              <a:headEnd/>
              <a:tailEnd/>
            </a:ln>
          </p:spPr>
          <p:txBody>
            <a:bodyPr/>
            <a:lstStyle/>
            <a:p>
              <a:endParaRPr lang="en-US"/>
            </a:p>
          </p:txBody>
        </p:sp>
        <p:sp>
          <p:nvSpPr>
            <p:cNvPr id="4329" name="Freeform 1333"/>
            <p:cNvSpPr>
              <a:spLocks/>
            </p:cNvSpPr>
            <p:nvPr/>
          </p:nvSpPr>
          <p:spPr bwMode="auto">
            <a:xfrm>
              <a:off x="2796" y="2245"/>
              <a:ext cx="37" cy="33"/>
            </a:xfrm>
            <a:custGeom>
              <a:avLst/>
              <a:gdLst>
                <a:gd name="T0" fmla="*/ 13 w 37"/>
                <a:gd name="T1" fmla="*/ 10 h 33"/>
                <a:gd name="T2" fmla="*/ 16 w 37"/>
                <a:gd name="T3" fmla="*/ 8 h 33"/>
                <a:gd name="T4" fmla="*/ 19 w 37"/>
                <a:gd name="T5" fmla="*/ 6 h 33"/>
                <a:gd name="T6" fmla="*/ 22 w 37"/>
                <a:gd name="T7" fmla="*/ 5 h 33"/>
                <a:gd name="T8" fmla="*/ 26 w 37"/>
                <a:gd name="T9" fmla="*/ 5 h 33"/>
                <a:gd name="T10" fmla="*/ 29 w 37"/>
                <a:gd name="T11" fmla="*/ 4 h 33"/>
                <a:gd name="T12" fmla="*/ 31 w 37"/>
                <a:gd name="T13" fmla="*/ 5 h 33"/>
                <a:gd name="T14" fmla="*/ 35 w 37"/>
                <a:gd name="T15" fmla="*/ 6 h 33"/>
                <a:gd name="T16" fmla="*/ 37 w 37"/>
                <a:gd name="T17" fmla="*/ 8 h 33"/>
                <a:gd name="T18" fmla="*/ 36 w 37"/>
                <a:gd name="T19" fmla="*/ 7 h 33"/>
                <a:gd name="T20" fmla="*/ 36 w 37"/>
                <a:gd name="T21" fmla="*/ 6 h 33"/>
                <a:gd name="T22" fmla="*/ 35 w 37"/>
                <a:gd name="T23" fmla="*/ 5 h 33"/>
                <a:gd name="T24" fmla="*/ 35 w 37"/>
                <a:gd name="T25" fmla="*/ 5 h 33"/>
                <a:gd name="T26" fmla="*/ 33 w 37"/>
                <a:gd name="T27" fmla="*/ 3 h 33"/>
                <a:gd name="T28" fmla="*/ 30 w 37"/>
                <a:gd name="T29" fmla="*/ 1 h 33"/>
                <a:gd name="T30" fmla="*/ 27 w 37"/>
                <a:gd name="T31" fmla="*/ 0 h 33"/>
                <a:gd name="T32" fmla="*/ 23 w 37"/>
                <a:gd name="T33" fmla="*/ 0 h 33"/>
                <a:gd name="T34" fmla="*/ 20 w 37"/>
                <a:gd name="T35" fmla="*/ 0 h 33"/>
                <a:gd name="T36" fmla="*/ 16 w 37"/>
                <a:gd name="T37" fmla="*/ 2 h 33"/>
                <a:gd name="T38" fmla="*/ 12 w 37"/>
                <a:gd name="T39" fmla="*/ 3 h 33"/>
                <a:gd name="T40" fmla="*/ 9 w 37"/>
                <a:gd name="T41" fmla="*/ 5 h 33"/>
                <a:gd name="T42" fmla="*/ 6 w 37"/>
                <a:gd name="T43" fmla="*/ 8 h 33"/>
                <a:gd name="T44" fmla="*/ 4 w 37"/>
                <a:gd name="T45" fmla="*/ 12 h 33"/>
                <a:gd name="T46" fmla="*/ 1 w 37"/>
                <a:gd name="T47" fmla="*/ 15 h 33"/>
                <a:gd name="T48" fmla="*/ 0 w 37"/>
                <a:gd name="T49" fmla="*/ 18 h 33"/>
                <a:gd name="T50" fmla="*/ 0 w 37"/>
                <a:gd name="T51" fmla="*/ 22 h 33"/>
                <a:gd name="T52" fmla="*/ 0 w 37"/>
                <a:gd name="T53" fmla="*/ 25 h 33"/>
                <a:gd name="T54" fmla="*/ 1 w 37"/>
                <a:gd name="T55" fmla="*/ 28 h 33"/>
                <a:gd name="T56" fmla="*/ 3 w 37"/>
                <a:gd name="T57" fmla="*/ 31 h 33"/>
                <a:gd name="T58" fmla="*/ 4 w 37"/>
                <a:gd name="T59" fmla="*/ 31 h 33"/>
                <a:gd name="T60" fmla="*/ 4 w 37"/>
                <a:gd name="T61" fmla="*/ 32 h 33"/>
                <a:gd name="T62" fmla="*/ 5 w 37"/>
                <a:gd name="T63" fmla="*/ 32 h 33"/>
                <a:gd name="T64" fmla="*/ 6 w 37"/>
                <a:gd name="T65" fmla="*/ 33 h 33"/>
                <a:gd name="T66" fmla="*/ 4 w 37"/>
                <a:gd name="T67" fmla="*/ 27 h 33"/>
                <a:gd name="T68" fmla="*/ 5 w 37"/>
                <a:gd name="T69" fmla="*/ 21 h 33"/>
                <a:gd name="T70" fmla="*/ 8 w 37"/>
                <a:gd name="T71" fmla="*/ 15 h 33"/>
                <a:gd name="T72" fmla="*/ 13 w 37"/>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3"/>
                <a:gd name="T113" fmla="*/ 37 w 37"/>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3">
                  <a:moveTo>
                    <a:pt x="13" y="10"/>
                  </a:moveTo>
                  <a:lnTo>
                    <a:pt x="16" y="8"/>
                  </a:lnTo>
                  <a:lnTo>
                    <a:pt x="19" y="6"/>
                  </a:lnTo>
                  <a:lnTo>
                    <a:pt x="22" y="5"/>
                  </a:lnTo>
                  <a:lnTo>
                    <a:pt x="26" y="5"/>
                  </a:lnTo>
                  <a:lnTo>
                    <a:pt x="29" y="4"/>
                  </a:lnTo>
                  <a:lnTo>
                    <a:pt x="31" y="5"/>
                  </a:lnTo>
                  <a:lnTo>
                    <a:pt x="35" y="6"/>
                  </a:lnTo>
                  <a:lnTo>
                    <a:pt x="37" y="8"/>
                  </a:lnTo>
                  <a:lnTo>
                    <a:pt x="36" y="7"/>
                  </a:lnTo>
                  <a:lnTo>
                    <a:pt x="36" y="6"/>
                  </a:lnTo>
                  <a:lnTo>
                    <a:pt x="35" y="5"/>
                  </a:lnTo>
                  <a:lnTo>
                    <a:pt x="33" y="3"/>
                  </a:lnTo>
                  <a:lnTo>
                    <a:pt x="30" y="1"/>
                  </a:lnTo>
                  <a:lnTo>
                    <a:pt x="27" y="0"/>
                  </a:lnTo>
                  <a:lnTo>
                    <a:pt x="23" y="0"/>
                  </a:lnTo>
                  <a:lnTo>
                    <a:pt x="20" y="0"/>
                  </a:lnTo>
                  <a:lnTo>
                    <a:pt x="16" y="2"/>
                  </a:lnTo>
                  <a:lnTo>
                    <a:pt x="12" y="3"/>
                  </a:lnTo>
                  <a:lnTo>
                    <a:pt x="9" y="5"/>
                  </a:lnTo>
                  <a:lnTo>
                    <a:pt x="6" y="8"/>
                  </a:lnTo>
                  <a:lnTo>
                    <a:pt x="4" y="12"/>
                  </a:lnTo>
                  <a:lnTo>
                    <a:pt x="1" y="15"/>
                  </a:lnTo>
                  <a:lnTo>
                    <a:pt x="0" y="18"/>
                  </a:lnTo>
                  <a:lnTo>
                    <a:pt x="0" y="22"/>
                  </a:lnTo>
                  <a:lnTo>
                    <a:pt x="0" y="25"/>
                  </a:lnTo>
                  <a:lnTo>
                    <a:pt x="1" y="28"/>
                  </a:lnTo>
                  <a:lnTo>
                    <a:pt x="3" y="31"/>
                  </a:lnTo>
                  <a:lnTo>
                    <a:pt x="4" y="31"/>
                  </a:lnTo>
                  <a:lnTo>
                    <a:pt x="4" y="32"/>
                  </a:lnTo>
                  <a:lnTo>
                    <a:pt x="5" y="32"/>
                  </a:lnTo>
                  <a:lnTo>
                    <a:pt x="6" y="33"/>
                  </a:lnTo>
                  <a:lnTo>
                    <a:pt x="4" y="27"/>
                  </a:lnTo>
                  <a:lnTo>
                    <a:pt x="5" y="21"/>
                  </a:lnTo>
                  <a:lnTo>
                    <a:pt x="8" y="15"/>
                  </a:lnTo>
                  <a:lnTo>
                    <a:pt x="13" y="10"/>
                  </a:lnTo>
                  <a:close/>
                </a:path>
              </a:pathLst>
            </a:custGeom>
            <a:solidFill>
              <a:srgbClr val="000000"/>
            </a:solidFill>
            <a:ln w="9525">
              <a:noFill/>
              <a:round/>
              <a:headEnd/>
              <a:tailEnd/>
            </a:ln>
          </p:spPr>
          <p:txBody>
            <a:bodyPr/>
            <a:lstStyle/>
            <a:p>
              <a:endParaRPr lang="en-US"/>
            </a:p>
          </p:txBody>
        </p:sp>
        <p:sp>
          <p:nvSpPr>
            <p:cNvPr id="4330" name="Freeform 1334"/>
            <p:cNvSpPr>
              <a:spLocks/>
            </p:cNvSpPr>
            <p:nvPr/>
          </p:nvSpPr>
          <p:spPr bwMode="auto">
            <a:xfrm>
              <a:off x="2805" y="2256"/>
              <a:ext cx="37" cy="33"/>
            </a:xfrm>
            <a:custGeom>
              <a:avLst/>
              <a:gdLst>
                <a:gd name="T0" fmla="*/ 13 w 37"/>
                <a:gd name="T1" fmla="*/ 11 h 33"/>
                <a:gd name="T2" fmla="*/ 16 w 37"/>
                <a:gd name="T3" fmla="*/ 8 h 33"/>
                <a:gd name="T4" fmla="*/ 19 w 37"/>
                <a:gd name="T5" fmla="*/ 7 h 33"/>
                <a:gd name="T6" fmla="*/ 22 w 37"/>
                <a:gd name="T7" fmla="*/ 6 h 33"/>
                <a:gd name="T8" fmla="*/ 26 w 37"/>
                <a:gd name="T9" fmla="*/ 5 h 33"/>
                <a:gd name="T10" fmla="*/ 29 w 37"/>
                <a:gd name="T11" fmla="*/ 5 h 33"/>
                <a:gd name="T12" fmla="*/ 32 w 37"/>
                <a:gd name="T13" fmla="*/ 5 h 33"/>
                <a:gd name="T14" fmla="*/ 35 w 37"/>
                <a:gd name="T15" fmla="*/ 6 h 33"/>
                <a:gd name="T16" fmla="*/ 37 w 37"/>
                <a:gd name="T17" fmla="*/ 8 h 33"/>
                <a:gd name="T18" fmla="*/ 37 w 37"/>
                <a:gd name="T19" fmla="*/ 7 h 33"/>
                <a:gd name="T20" fmla="*/ 37 w 37"/>
                <a:gd name="T21" fmla="*/ 6 h 33"/>
                <a:gd name="T22" fmla="*/ 36 w 37"/>
                <a:gd name="T23" fmla="*/ 6 h 33"/>
                <a:gd name="T24" fmla="*/ 36 w 37"/>
                <a:gd name="T25" fmla="*/ 5 h 33"/>
                <a:gd name="T26" fmla="*/ 33 w 37"/>
                <a:gd name="T27" fmla="*/ 3 h 33"/>
                <a:gd name="T28" fmla="*/ 30 w 37"/>
                <a:gd name="T29" fmla="*/ 2 h 33"/>
                <a:gd name="T30" fmla="*/ 27 w 37"/>
                <a:gd name="T31" fmla="*/ 0 h 33"/>
                <a:gd name="T32" fmla="*/ 24 w 37"/>
                <a:gd name="T33" fmla="*/ 0 h 33"/>
                <a:gd name="T34" fmla="*/ 20 w 37"/>
                <a:gd name="T35" fmla="*/ 1 h 33"/>
                <a:gd name="T36" fmla="*/ 16 w 37"/>
                <a:gd name="T37" fmla="*/ 2 h 33"/>
                <a:gd name="T38" fmla="*/ 12 w 37"/>
                <a:gd name="T39" fmla="*/ 3 h 33"/>
                <a:gd name="T40" fmla="*/ 9 w 37"/>
                <a:gd name="T41" fmla="*/ 6 h 33"/>
                <a:gd name="T42" fmla="*/ 6 w 37"/>
                <a:gd name="T43" fmla="*/ 9 h 33"/>
                <a:gd name="T44" fmla="*/ 3 w 37"/>
                <a:gd name="T45" fmla="*/ 12 h 33"/>
                <a:gd name="T46" fmla="*/ 1 w 37"/>
                <a:gd name="T47" fmla="*/ 15 h 33"/>
                <a:gd name="T48" fmla="*/ 0 w 37"/>
                <a:gd name="T49" fmla="*/ 19 h 33"/>
                <a:gd name="T50" fmla="*/ 0 w 37"/>
                <a:gd name="T51" fmla="*/ 22 h 33"/>
                <a:gd name="T52" fmla="*/ 0 w 37"/>
                <a:gd name="T53" fmla="*/ 26 h 33"/>
                <a:gd name="T54" fmla="*/ 1 w 37"/>
                <a:gd name="T55" fmla="*/ 29 h 33"/>
                <a:gd name="T56" fmla="*/ 2 w 37"/>
                <a:gd name="T57" fmla="*/ 31 h 33"/>
                <a:gd name="T58" fmla="*/ 3 w 37"/>
                <a:gd name="T59" fmla="*/ 32 h 33"/>
                <a:gd name="T60" fmla="*/ 4 w 37"/>
                <a:gd name="T61" fmla="*/ 33 h 33"/>
                <a:gd name="T62" fmla="*/ 5 w 37"/>
                <a:gd name="T63" fmla="*/ 33 h 33"/>
                <a:gd name="T64" fmla="*/ 5 w 37"/>
                <a:gd name="T65" fmla="*/ 33 h 33"/>
                <a:gd name="T66" fmla="*/ 3 w 37"/>
                <a:gd name="T67" fmla="*/ 28 h 33"/>
                <a:gd name="T68" fmla="*/ 5 w 37"/>
                <a:gd name="T69" fmla="*/ 22 h 33"/>
                <a:gd name="T70" fmla="*/ 8 w 37"/>
                <a:gd name="T71" fmla="*/ 16 h 33"/>
                <a:gd name="T72" fmla="*/ 13 w 37"/>
                <a:gd name="T73" fmla="*/ 11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3"/>
                <a:gd name="T113" fmla="*/ 37 w 37"/>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3">
                  <a:moveTo>
                    <a:pt x="13" y="11"/>
                  </a:moveTo>
                  <a:lnTo>
                    <a:pt x="16" y="8"/>
                  </a:lnTo>
                  <a:lnTo>
                    <a:pt x="19" y="7"/>
                  </a:lnTo>
                  <a:lnTo>
                    <a:pt x="22" y="6"/>
                  </a:lnTo>
                  <a:lnTo>
                    <a:pt x="26" y="5"/>
                  </a:lnTo>
                  <a:lnTo>
                    <a:pt x="29" y="5"/>
                  </a:lnTo>
                  <a:lnTo>
                    <a:pt x="32" y="5"/>
                  </a:lnTo>
                  <a:lnTo>
                    <a:pt x="35" y="6"/>
                  </a:lnTo>
                  <a:lnTo>
                    <a:pt x="37" y="8"/>
                  </a:lnTo>
                  <a:lnTo>
                    <a:pt x="37" y="7"/>
                  </a:lnTo>
                  <a:lnTo>
                    <a:pt x="37" y="6"/>
                  </a:lnTo>
                  <a:lnTo>
                    <a:pt x="36" y="6"/>
                  </a:lnTo>
                  <a:lnTo>
                    <a:pt x="36" y="5"/>
                  </a:lnTo>
                  <a:lnTo>
                    <a:pt x="33" y="3"/>
                  </a:lnTo>
                  <a:lnTo>
                    <a:pt x="30" y="2"/>
                  </a:lnTo>
                  <a:lnTo>
                    <a:pt x="27" y="0"/>
                  </a:lnTo>
                  <a:lnTo>
                    <a:pt x="24" y="0"/>
                  </a:lnTo>
                  <a:lnTo>
                    <a:pt x="20" y="1"/>
                  </a:lnTo>
                  <a:lnTo>
                    <a:pt x="16" y="2"/>
                  </a:lnTo>
                  <a:lnTo>
                    <a:pt x="12" y="3"/>
                  </a:lnTo>
                  <a:lnTo>
                    <a:pt x="9" y="6"/>
                  </a:lnTo>
                  <a:lnTo>
                    <a:pt x="6" y="9"/>
                  </a:lnTo>
                  <a:lnTo>
                    <a:pt x="3" y="12"/>
                  </a:lnTo>
                  <a:lnTo>
                    <a:pt x="1" y="15"/>
                  </a:lnTo>
                  <a:lnTo>
                    <a:pt x="0" y="19"/>
                  </a:lnTo>
                  <a:lnTo>
                    <a:pt x="0" y="22"/>
                  </a:lnTo>
                  <a:lnTo>
                    <a:pt x="0" y="26"/>
                  </a:lnTo>
                  <a:lnTo>
                    <a:pt x="1" y="29"/>
                  </a:lnTo>
                  <a:lnTo>
                    <a:pt x="2" y="31"/>
                  </a:lnTo>
                  <a:lnTo>
                    <a:pt x="3" y="32"/>
                  </a:lnTo>
                  <a:lnTo>
                    <a:pt x="4" y="33"/>
                  </a:lnTo>
                  <a:lnTo>
                    <a:pt x="5" y="33"/>
                  </a:lnTo>
                  <a:lnTo>
                    <a:pt x="3" y="28"/>
                  </a:lnTo>
                  <a:lnTo>
                    <a:pt x="5" y="22"/>
                  </a:lnTo>
                  <a:lnTo>
                    <a:pt x="8" y="16"/>
                  </a:lnTo>
                  <a:lnTo>
                    <a:pt x="13" y="11"/>
                  </a:lnTo>
                  <a:close/>
                </a:path>
              </a:pathLst>
            </a:custGeom>
            <a:solidFill>
              <a:srgbClr val="000000"/>
            </a:solidFill>
            <a:ln w="9525">
              <a:noFill/>
              <a:round/>
              <a:headEnd/>
              <a:tailEnd/>
            </a:ln>
          </p:spPr>
          <p:txBody>
            <a:bodyPr/>
            <a:lstStyle/>
            <a:p>
              <a:endParaRPr lang="en-US"/>
            </a:p>
          </p:txBody>
        </p:sp>
        <p:sp>
          <p:nvSpPr>
            <p:cNvPr id="4331" name="Freeform 1335"/>
            <p:cNvSpPr>
              <a:spLocks/>
            </p:cNvSpPr>
            <p:nvPr/>
          </p:nvSpPr>
          <p:spPr bwMode="auto">
            <a:xfrm>
              <a:off x="2814" y="2268"/>
              <a:ext cx="38" cy="33"/>
            </a:xfrm>
            <a:custGeom>
              <a:avLst/>
              <a:gdLst>
                <a:gd name="T0" fmla="*/ 13 w 38"/>
                <a:gd name="T1" fmla="*/ 10 h 33"/>
                <a:gd name="T2" fmla="*/ 16 w 38"/>
                <a:gd name="T3" fmla="*/ 8 h 33"/>
                <a:gd name="T4" fmla="*/ 19 w 38"/>
                <a:gd name="T5" fmla="*/ 6 h 33"/>
                <a:gd name="T6" fmla="*/ 23 w 38"/>
                <a:gd name="T7" fmla="*/ 5 h 33"/>
                <a:gd name="T8" fmla="*/ 26 w 38"/>
                <a:gd name="T9" fmla="*/ 4 h 33"/>
                <a:gd name="T10" fmla="*/ 29 w 38"/>
                <a:gd name="T11" fmla="*/ 4 h 33"/>
                <a:gd name="T12" fmla="*/ 32 w 38"/>
                <a:gd name="T13" fmla="*/ 5 h 33"/>
                <a:gd name="T14" fmla="*/ 35 w 38"/>
                <a:gd name="T15" fmla="*/ 6 h 33"/>
                <a:gd name="T16" fmla="*/ 38 w 38"/>
                <a:gd name="T17" fmla="*/ 7 h 33"/>
                <a:gd name="T18" fmla="*/ 37 w 38"/>
                <a:gd name="T19" fmla="*/ 7 h 33"/>
                <a:gd name="T20" fmla="*/ 37 w 38"/>
                <a:gd name="T21" fmla="*/ 6 h 33"/>
                <a:gd name="T22" fmla="*/ 36 w 38"/>
                <a:gd name="T23" fmla="*/ 5 h 33"/>
                <a:gd name="T24" fmla="*/ 36 w 38"/>
                <a:gd name="T25" fmla="*/ 4 h 33"/>
                <a:gd name="T26" fmla="*/ 34 w 38"/>
                <a:gd name="T27" fmla="*/ 2 h 33"/>
                <a:gd name="T28" fmla="*/ 31 w 38"/>
                <a:gd name="T29" fmla="*/ 1 h 33"/>
                <a:gd name="T30" fmla="*/ 28 w 38"/>
                <a:gd name="T31" fmla="*/ 0 h 33"/>
                <a:gd name="T32" fmla="*/ 24 w 38"/>
                <a:gd name="T33" fmla="*/ 0 h 33"/>
                <a:gd name="T34" fmla="*/ 20 w 38"/>
                <a:gd name="T35" fmla="*/ 0 h 33"/>
                <a:gd name="T36" fmla="*/ 16 w 38"/>
                <a:gd name="T37" fmla="*/ 1 h 33"/>
                <a:gd name="T38" fmla="*/ 13 w 38"/>
                <a:gd name="T39" fmla="*/ 3 h 33"/>
                <a:gd name="T40" fmla="*/ 9 w 38"/>
                <a:gd name="T41" fmla="*/ 5 h 33"/>
                <a:gd name="T42" fmla="*/ 6 w 38"/>
                <a:gd name="T43" fmla="*/ 8 h 33"/>
                <a:gd name="T44" fmla="*/ 3 w 38"/>
                <a:gd name="T45" fmla="*/ 11 h 33"/>
                <a:gd name="T46" fmla="*/ 1 w 38"/>
                <a:gd name="T47" fmla="*/ 15 h 33"/>
                <a:gd name="T48" fmla="*/ 0 w 38"/>
                <a:gd name="T49" fmla="*/ 18 h 33"/>
                <a:gd name="T50" fmla="*/ 0 w 38"/>
                <a:gd name="T51" fmla="*/ 21 h 33"/>
                <a:gd name="T52" fmla="*/ 0 w 38"/>
                <a:gd name="T53" fmla="*/ 25 h 33"/>
                <a:gd name="T54" fmla="*/ 1 w 38"/>
                <a:gd name="T55" fmla="*/ 28 h 33"/>
                <a:gd name="T56" fmla="*/ 3 w 38"/>
                <a:gd name="T57" fmla="*/ 31 h 33"/>
                <a:gd name="T58" fmla="*/ 4 w 38"/>
                <a:gd name="T59" fmla="*/ 31 h 33"/>
                <a:gd name="T60" fmla="*/ 4 w 38"/>
                <a:gd name="T61" fmla="*/ 32 h 33"/>
                <a:gd name="T62" fmla="*/ 5 w 38"/>
                <a:gd name="T63" fmla="*/ 32 h 33"/>
                <a:gd name="T64" fmla="*/ 5 w 38"/>
                <a:gd name="T65" fmla="*/ 33 h 33"/>
                <a:gd name="T66" fmla="*/ 4 w 38"/>
                <a:gd name="T67" fmla="*/ 27 h 33"/>
                <a:gd name="T68" fmla="*/ 5 w 38"/>
                <a:gd name="T69" fmla="*/ 21 h 33"/>
                <a:gd name="T70" fmla="*/ 8 w 38"/>
                <a:gd name="T71" fmla="*/ 15 h 33"/>
                <a:gd name="T72" fmla="*/ 13 w 38"/>
                <a:gd name="T73" fmla="*/ 1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
                <a:gd name="T112" fmla="*/ 0 h 33"/>
                <a:gd name="T113" fmla="*/ 38 w 38"/>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 h="33">
                  <a:moveTo>
                    <a:pt x="13" y="10"/>
                  </a:moveTo>
                  <a:lnTo>
                    <a:pt x="16" y="8"/>
                  </a:lnTo>
                  <a:lnTo>
                    <a:pt x="19" y="6"/>
                  </a:lnTo>
                  <a:lnTo>
                    <a:pt x="23" y="5"/>
                  </a:lnTo>
                  <a:lnTo>
                    <a:pt x="26" y="4"/>
                  </a:lnTo>
                  <a:lnTo>
                    <a:pt x="29" y="4"/>
                  </a:lnTo>
                  <a:lnTo>
                    <a:pt x="32" y="5"/>
                  </a:lnTo>
                  <a:lnTo>
                    <a:pt x="35" y="6"/>
                  </a:lnTo>
                  <a:lnTo>
                    <a:pt x="38" y="7"/>
                  </a:lnTo>
                  <a:lnTo>
                    <a:pt x="37" y="7"/>
                  </a:lnTo>
                  <a:lnTo>
                    <a:pt x="37" y="6"/>
                  </a:lnTo>
                  <a:lnTo>
                    <a:pt x="36" y="5"/>
                  </a:lnTo>
                  <a:lnTo>
                    <a:pt x="36" y="4"/>
                  </a:lnTo>
                  <a:lnTo>
                    <a:pt x="34" y="2"/>
                  </a:lnTo>
                  <a:lnTo>
                    <a:pt x="31" y="1"/>
                  </a:lnTo>
                  <a:lnTo>
                    <a:pt x="28" y="0"/>
                  </a:lnTo>
                  <a:lnTo>
                    <a:pt x="24" y="0"/>
                  </a:lnTo>
                  <a:lnTo>
                    <a:pt x="20" y="0"/>
                  </a:lnTo>
                  <a:lnTo>
                    <a:pt x="16" y="1"/>
                  </a:lnTo>
                  <a:lnTo>
                    <a:pt x="13" y="3"/>
                  </a:lnTo>
                  <a:lnTo>
                    <a:pt x="9" y="5"/>
                  </a:lnTo>
                  <a:lnTo>
                    <a:pt x="6" y="8"/>
                  </a:lnTo>
                  <a:lnTo>
                    <a:pt x="3" y="11"/>
                  </a:lnTo>
                  <a:lnTo>
                    <a:pt x="1" y="15"/>
                  </a:lnTo>
                  <a:lnTo>
                    <a:pt x="0" y="18"/>
                  </a:lnTo>
                  <a:lnTo>
                    <a:pt x="0" y="21"/>
                  </a:lnTo>
                  <a:lnTo>
                    <a:pt x="0" y="25"/>
                  </a:lnTo>
                  <a:lnTo>
                    <a:pt x="1" y="28"/>
                  </a:lnTo>
                  <a:lnTo>
                    <a:pt x="3" y="31"/>
                  </a:lnTo>
                  <a:lnTo>
                    <a:pt x="4" y="31"/>
                  </a:lnTo>
                  <a:lnTo>
                    <a:pt x="4" y="32"/>
                  </a:lnTo>
                  <a:lnTo>
                    <a:pt x="5" y="32"/>
                  </a:lnTo>
                  <a:lnTo>
                    <a:pt x="5" y="33"/>
                  </a:lnTo>
                  <a:lnTo>
                    <a:pt x="4" y="27"/>
                  </a:lnTo>
                  <a:lnTo>
                    <a:pt x="5" y="21"/>
                  </a:lnTo>
                  <a:lnTo>
                    <a:pt x="8" y="15"/>
                  </a:lnTo>
                  <a:lnTo>
                    <a:pt x="13" y="10"/>
                  </a:lnTo>
                  <a:close/>
                </a:path>
              </a:pathLst>
            </a:custGeom>
            <a:solidFill>
              <a:srgbClr val="000000"/>
            </a:solidFill>
            <a:ln w="9525">
              <a:noFill/>
              <a:round/>
              <a:headEnd/>
              <a:tailEnd/>
            </a:ln>
          </p:spPr>
          <p:txBody>
            <a:bodyPr/>
            <a:lstStyle/>
            <a:p>
              <a:endParaRPr lang="en-US"/>
            </a:p>
          </p:txBody>
        </p:sp>
        <p:sp>
          <p:nvSpPr>
            <p:cNvPr id="4332" name="Freeform 1336"/>
            <p:cNvSpPr>
              <a:spLocks/>
            </p:cNvSpPr>
            <p:nvPr/>
          </p:nvSpPr>
          <p:spPr bwMode="auto">
            <a:xfrm>
              <a:off x="2823" y="2279"/>
              <a:ext cx="37" cy="32"/>
            </a:xfrm>
            <a:custGeom>
              <a:avLst/>
              <a:gdLst>
                <a:gd name="T0" fmla="*/ 14 w 37"/>
                <a:gd name="T1" fmla="*/ 10 h 32"/>
                <a:gd name="T2" fmla="*/ 16 w 37"/>
                <a:gd name="T3" fmla="*/ 8 h 32"/>
                <a:gd name="T4" fmla="*/ 19 w 37"/>
                <a:gd name="T5" fmla="*/ 6 h 32"/>
                <a:gd name="T6" fmla="*/ 23 w 37"/>
                <a:gd name="T7" fmla="*/ 5 h 32"/>
                <a:gd name="T8" fmla="*/ 26 w 37"/>
                <a:gd name="T9" fmla="*/ 4 h 32"/>
                <a:gd name="T10" fmla="*/ 29 w 37"/>
                <a:gd name="T11" fmla="*/ 4 h 32"/>
                <a:gd name="T12" fmla="*/ 32 w 37"/>
                <a:gd name="T13" fmla="*/ 5 h 32"/>
                <a:gd name="T14" fmla="*/ 35 w 37"/>
                <a:gd name="T15" fmla="*/ 6 h 32"/>
                <a:gd name="T16" fmla="*/ 37 w 37"/>
                <a:gd name="T17" fmla="*/ 7 h 32"/>
                <a:gd name="T18" fmla="*/ 37 w 37"/>
                <a:gd name="T19" fmla="*/ 6 h 32"/>
                <a:gd name="T20" fmla="*/ 36 w 37"/>
                <a:gd name="T21" fmla="*/ 6 h 32"/>
                <a:gd name="T22" fmla="*/ 36 w 37"/>
                <a:gd name="T23" fmla="*/ 5 h 32"/>
                <a:gd name="T24" fmla="*/ 36 w 37"/>
                <a:gd name="T25" fmla="*/ 5 h 32"/>
                <a:gd name="T26" fmla="*/ 34 w 37"/>
                <a:gd name="T27" fmla="*/ 3 h 32"/>
                <a:gd name="T28" fmla="*/ 30 w 37"/>
                <a:gd name="T29" fmla="*/ 1 h 32"/>
                <a:gd name="T30" fmla="*/ 27 w 37"/>
                <a:gd name="T31" fmla="*/ 0 h 32"/>
                <a:gd name="T32" fmla="*/ 24 w 37"/>
                <a:gd name="T33" fmla="*/ 0 h 32"/>
                <a:gd name="T34" fmla="*/ 20 w 37"/>
                <a:gd name="T35" fmla="*/ 0 h 32"/>
                <a:gd name="T36" fmla="*/ 16 w 37"/>
                <a:gd name="T37" fmla="*/ 1 h 32"/>
                <a:gd name="T38" fmla="*/ 13 w 37"/>
                <a:gd name="T39" fmla="*/ 3 h 32"/>
                <a:gd name="T40" fmla="*/ 9 w 37"/>
                <a:gd name="T41" fmla="*/ 5 h 32"/>
                <a:gd name="T42" fmla="*/ 6 w 37"/>
                <a:gd name="T43" fmla="*/ 8 h 32"/>
                <a:gd name="T44" fmla="*/ 4 w 37"/>
                <a:gd name="T45" fmla="*/ 11 h 32"/>
                <a:gd name="T46" fmla="*/ 2 w 37"/>
                <a:gd name="T47" fmla="*/ 14 h 32"/>
                <a:gd name="T48" fmla="*/ 1 w 37"/>
                <a:gd name="T49" fmla="*/ 18 h 32"/>
                <a:gd name="T50" fmla="*/ 0 w 37"/>
                <a:gd name="T51" fmla="*/ 21 h 32"/>
                <a:gd name="T52" fmla="*/ 1 w 37"/>
                <a:gd name="T53" fmla="*/ 24 h 32"/>
                <a:gd name="T54" fmla="*/ 2 w 37"/>
                <a:gd name="T55" fmla="*/ 28 h 32"/>
                <a:gd name="T56" fmla="*/ 4 w 37"/>
                <a:gd name="T57" fmla="*/ 30 h 32"/>
                <a:gd name="T58" fmla="*/ 4 w 37"/>
                <a:gd name="T59" fmla="*/ 31 h 32"/>
                <a:gd name="T60" fmla="*/ 5 w 37"/>
                <a:gd name="T61" fmla="*/ 31 h 32"/>
                <a:gd name="T62" fmla="*/ 5 w 37"/>
                <a:gd name="T63" fmla="*/ 32 h 32"/>
                <a:gd name="T64" fmla="*/ 6 w 37"/>
                <a:gd name="T65" fmla="*/ 32 h 32"/>
                <a:gd name="T66" fmla="*/ 4 w 37"/>
                <a:gd name="T67" fmla="*/ 27 h 32"/>
                <a:gd name="T68" fmla="*/ 5 w 37"/>
                <a:gd name="T69" fmla="*/ 21 h 32"/>
                <a:gd name="T70" fmla="*/ 8 w 37"/>
                <a:gd name="T71" fmla="*/ 15 h 32"/>
                <a:gd name="T72" fmla="*/ 14 w 37"/>
                <a:gd name="T73" fmla="*/ 10 h 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
                <a:gd name="T112" fmla="*/ 0 h 32"/>
                <a:gd name="T113" fmla="*/ 37 w 37"/>
                <a:gd name="T114" fmla="*/ 32 h 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 h="32">
                  <a:moveTo>
                    <a:pt x="14" y="10"/>
                  </a:moveTo>
                  <a:lnTo>
                    <a:pt x="16" y="8"/>
                  </a:lnTo>
                  <a:lnTo>
                    <a:pt x="19" y="6"/>
                  </a:lnTo>
                  <a:lnTo>
                    <a:pt x="23" y="5"/>
                  </a:lnTo>
                  <a:lnTo>
                    <a:pt x="26" y="4"/>
                  </a:lnTo>
                  <a:lnTo>
                    <a:pt x="29" y="4"/>
                  </a:lnTo>
                  <a:lnTo>
                    <a:pt x="32" y="5"/>
                  </a:lnTo>
                  <a:lnTo>
                    <a:pt x="35" y="6"/>
                  </a:lnTo>
                  <a:lnTo>
                    <a:pt x="37" y="7"/>
                  </a:lnTo>
                  <a:lnTo>
                    <a:pt x="37" y="6"/>
                  </a:lnTo>
                  <a:lnTo>
                    <a:pt x="36" y="6"/>
                  </a:lnTo>
                  <a:lnTo>
                    <a:pt x="36" y="5"/>
                  </a:lnTo>
                  <a:lnTo>
                    <a:pt x="34" y="3"/>
                  </a:lnTo>
                  <a:lnTo>
                    <a:pt x="30" y="1"/>
                  </a:lnTo>
                  <a:lnTo>
                    <a:pt x="27" y="0"/>
                  </a:lnTo>
                  <a:lnTo>
                    <a:pt x="24" y="0"/>
                  </a:lnTo>
                  <a:lnTo>
                    <a:pt x="20" y="0"/>
                  </a:lnTo>
                  <a:lnTo>
                    <a:pt x="16" y="1"/>
                  </a:lnTo>
                  <a:lnTo>
                    <a:pt x="13" y="3"/>
                  </a:lnTo>
                  <a:lnTo>
                    <a:pt x="9" y="5"/>
                  </a:lnTo>
                  <a:lnTo>
                    <a:pt x="6" y="8"/>
                  </a:lnTo>
                  <a:lnTo>
                    <a:pt x="4" y="11"/>
                  </a:lnTo>
                  <a:lnTo>
                    <a:pt x="2" y="14"/>
                  </a:lnTo>
                  <a:lnTo>
                    <a:pt x="1" y="18"/>
                  </a:lnTo>
                  <a:lnTo>
                    <a:pt x="0" y="21"/>
                  </a:lnTo>
                  <a:lnTo>
                    <a:pt x="1" y="24"/>
                  </a:lnTo>
                  <a:lnTo>
                    <a:pt x="2" y="28"/>
                  </a:lnTo>
                  <a:lnTo>
                    <a:pt x="4" y="30"/>
                  </a:lnTo>
                  <a:lnTo>
                    <a:pt x="4" y="31"/>
                  </a:lnTo>
                  <a:lnTo>
                    <a:pt x="5" y="31"/>
                  </a:lnTo>
                  <a:lnTo>
                    <a:pt x="5" y="32"/>
                  </a:lnTo>
                  <a:lnTo>
                    <a:pt x="6" y="32"/>
                  </a:lnTo>
                  <a:lnTo>
                    <a:pt x="4" y="27"/>
                  </a:lnTo>
                  <a:lnTo>
                    <a:pt x="5" y="21"/>
                  </a:lnTo>
                  <a:lnTo>
                    <a:pt x="8" y="15"/>
                  </a:lnTo>
                  <a:lnTo>
                    <a:pt x="14" y="10"/>
                  </a:lnTo>
                  <a:close/>
                </a:path>
              </a:pathLst>
            </a:custGeom>
            <a:solidFill>
              <a:srgbClr val="000000"/>
            </a:solidFill>
            <a:ln w="9525">
              <a:noFill/>
              <a:round/>
              <a:headEnd/>
              <a:tailEnd/>
            </a:ln>
          </p:spPr>
          <p:txBody>
            <a:bodyPr/>
            <a:lstStyle/>
            <a:p>
              <a:endParaRPr lang="en-US"/>
            </a:p>
          </p:txBody>
        </p:sp>
        <p:sp>
          <p:nvSpPr>
            <p:cNvPr id="4333" name="Freeform 1337"/>
            <p:cNvSpPr>
              <a:spLocks/>
            </p:cNvSpPr>
            <p:nvPr/>
          </p:nvSpPr>
          <p:spPr bwMode="auto">
            <a:xfrm>
              <a:off x="2632" y="1927"/>
              <a:ext cx="440" cy="399"/>
            </a:xfrm>
            <a:custGeom>
              <a:avLst/>
              <a:gdLst>
                <a:gd name="T0" fmla="*/ 232 w 440"/>
                <a:gd name="T1" fmla="*/ 398 h 399"/>
                <a:gd name="T2" fmla="*/ 233 w 440"/>
                <a:gd name="T3" fmla="*/ 399 h 399"/>
                <a:gd name="T4" fmla="*/ 235 w 440"/>
                <a:gd name="T5" fmla="*/ 399 h 399"/>
                <a:gd name="T6" fmla="*/ 236 w 440"/>
                <a:gd name="T7" fmla="*/ 399 h 399"/>
                <a:gd name="T8" fmla="*/ 238 w 440"/>
                <a:gd name="T9" fmla="*/ 398 h 399"/>
                <a:gd name="T10" fmla="*/ 240 w 440"/>
                <a:gd name="T11" fmla="*/ 398 h 399"/>
                <a:gd name="T12" fmla="*/ 242 w 440"/>
                <a:gd name="T13" fmla="*/ 397 h 399"/>
                <a:gd name="T14" fmla="*/ 244 w 440"/>
                <a:gd name="T15" fmla="*/ 396 h 399"/>
                <a:gd name="T16" fmla="*/ 245 w 440"/>
                <a:gd name="T17" fmla="*/ 395 h 399"/>
                <a:gd name="T18" fmla="*/ 437 w 440"/>
                <a:gd name="T19" fmla="*/ 284 h 399"/>
                <a:gd name="T20" fmla="*/ 439 w 440"/>
                <a:gd name="T21" fmla="*/ 282 h 399"/>
                <a:gd name="T22" fmla="*/ 440 w 440"/>
                <a:gd name="T23" fmla="*/ 280 h 399"/>
                <a:gd name="T24" fmla="*/ 440 w 440"/>
                <a:gd name="T25" fmla="*/ 277 h 399"/>
                <a:gd name="T26" fmla="*/ 439 w 440"/>
                <a:gd name="T27" fmla="*/ 274 h 399"/>
                <a:gd name="T28" fmla="*/ 212 w 440"/>
                <a:gd name="T29" fmla="*/ 3 h 399"/>
                <a:gd name="T30" fmla="*/ 211 w 440"/>
                <a:gd name="T31" fmla="*/ 2 h 399"/>
                <a:gd name="T32" fmla="*/ 209 w 440"/>
                <a:gd name="T33" fmla="*/ 2 h 399"/>
                <a:gd name="T34" fmla="*/ 208 w 440"/>
                <a:gd name="T35" fmla="*/ 1 h 399"/>
                <a:gd name="T36" fmla="*/ 206 w 440"/>
                <a:gd name="T37" fmla="*/ 0 h 399"/>
                <a:gd name="T38" fmla="*/ 205 w 440"/>
                <a:gd name="T39" fmla="*/ 0 h 399"/>
                <a:gd name="T40" fmla="*/ 203 w 440"/>
                <a:gd name="T41" fmla="*/ 0 h 399"/>
                <a:gd name="T42" fmla="*/ 201 w 440"/>
                <a:gd name="T43" fmla="*/ 1 h 399"/>
                <a:gd name="T44" fmla="*/ 200 w 440"/>
                <a:gd name="T45" fmla="*/ 2 h 399"/>
                <a:gd name="T46" fmla="*/ 0 w 440"/>
                <a:gd name="T47" fmla="*/ 103 h 399"/>
                <a:gd name="T48" fmla="*/ 1 w 440"/>
                <a:gd name="T49" fmla="*/ 108 h 399"/>
                <a:gd name="T50" fmla="*/ 15 w 440"/>
                <a:gd name="T51" fmla="*/ 125 h 399"/>
                <a:gd name="T52" fmla="*/ 15 w 440"/>
                <a:gd name="T53" fmla="*/ 125 h 399"/>
                <a:gd name="T54" fmla="*/ 16 w 440"/>
                <a:gd name="T55" fmla="*/ 125 h 399"/>
                <a:gd name="T56" fmla="*/ 18 w 440"/>
                <a:gd name="T57" fmla="*/ 124 h 399"/>
                <a:gd name="T58" fmla="*/ 20 w 440"/>
                <a:gd name="T59" fmla="*/ 123 h 399"/>
                <a:gd name="T60" fmla="*/ 22 w 440"/>
                <a:gd name="T61" fmla="*/ 123 h 399"/>
                <a:gd name="T62" fmla="*/ 25 w 440"/>
                <a:gd name="T63" fmla="*/ 123 h 399"/>
                <a:gd name="T64" fmla="*/ 28 w 440"/>
                <a:gd name="T65" fmla="*/ 122 h 399"/>
                <a:gd name="T66" fmla="*/ 31 w 440"/>
                <a:gd name="T67" fmla="*/ 123 h 399"/>
                <a:gd name="T68" fmla="*/ 34 w 440"/>
                <a:gd name="T69" fmla="*/ 123 h 399"/>
                <a:gd name="T70" fmla="*/ 37 w 440"/>
                <a:gd name="T71" fmla="*/ 124 h 399"/>
                <a:gd name="T72" fmla="*/ 39 w 440"/>
                <a:gd name="T73" fmla="*/ 125 h 399"/>
                <a:gd name="T74" fmla="*/ 41 w 440"/>
                <a:gd name="T75" fmla="*/ 125 h 399"/>
                <a:gd name="T76" fmla="*/ 42 w 440"/>
                <a:gd name="T77" fmla="*/ 126 h 399"/>
                <a:gd name="T78" fmla="*/ 43 w 440"/>
                <a:gd name="T79" fmla="*/ 126 h 399"/>
                <a:gd name="T80" fmla="*/ 43 w 440"/>
                <a:gd name="T81" fmla="*/ 127 h 399"/>
                <a:gd name="T82" fmla="*/ 239 w 440"/>
                <a:gd name="T83" fmla="*/ 360 h 399"/>
                <a:gd name="T84" fmla="*/ 236 w 440"/>
                <a:gd name="T85" fmla="*/ 370 h 399"/>
                <a:gd name="T86" fmla="*/ 222 w 440"/>
                <a:gd name="T87" fmla="*/ 362 h 399"/>
                <a:gd name="T88" fmla="*/ 211 w 440"/>
                <a:gd name="T89" fmla="*/ 366 h 399"/>
                <a:gd name="T90" fmla="*/ 208 w 440"/>
                <a:gd name="T91" fmla="*/ 370 h 399"/>
                <a:gd name="T92" fmla="*/ 232 w 440"/>
                <a:gd name="T93" fmla="*/ 398 h 39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40"/>
                <a:gd name="T142" fmla="*/ 0 h 399"/>
                <a:gd name="T143" fmla="*/ 440 w 440"/>
                <a:gd name="T144" fmla="*/ 399 h 39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40" h="399">
                  <a:moveTo>
                    <a:pt x="232" y="398"/>
                  </a:moveTo>
                  <a:lnTo>
                    <a:pt x="233" y="399"/>
                  </a:lnTo>
                  <a:lnTo>
                    <a:pt x="235" y="399"/>
                  </a:lnTo>
                  <a:lnTo>
                    <a:pt x="236" y="399"/>
                  </a:lnTo>
                  <a:lnTo>
                    <a:pt x="238" y="398"/>
                  </a:lnTo>
                  <a:lnTo>
                    <a:pt x="240" y="398"/>
                  </a:lnTo>
                  <a:lnTo>
                    <a:pt x="242" y="397"/>
                  </a:lnTo>
                  <a:lnTo>
                    <a:pt x="244" y="396"/>
                  </a:lnTo>
                  <a:lnTo>
                    <a:pt x="245" y="395"/>
                  </a:lnTo>
                  <a:lnTo>
                    <a:pt x="437" y="284"/>
                  </a:lnTo>
                  <a:lnTo>
                    <a:pt x="439" y="282"/>
                  </a:lnTo>
                  <a:lnTo>
                    <a:pt x="440" y="280"/>
                  </a:lnTo>
                  <a:lnTo>
                    <a:pt x="440" y="277"/>
                  </a:lnTo>
                  <a:lnTo>
                    <a:pt x="439" y="274"/>
                  </a:lnTo>
                  <a:lnTo>
                    <a:pt x="212" y="3"/>
                  </a:lnTo>
                  <a:lnTo>
                    <a:pt x="211" y="2"/>
                  </a:lnTo>
                  <a:lnTo>
                    <a:pt x="209" y="2"/>
                  </a:lnTo>
                  <a:lnTo>
                    <a:pt x="208" y="1"/>
                  </a:lnTo>
                  <a:lnTo>
                    <a:pt x="206" y="0"/>
                  </a:lnTo>
                  <a:lnTo>
                    <a:pt x="205" y="0"/>
                  </a:lnTo>
                  <a:lnTo>
                    <a:pt x="203" y="0"/>
                  </a:lnTo>
                  <a:lnTo>
                    <a:pt x="201" y="1"/>
                  </a:lnTo>
                  <a:lnTo>
                    <a:pt x="200" y="2"/>
                  </a:lnTo>
                  <a:lnTo>
                    <a:pt x="0" y="103"/>
                  </a:lnTo>
                  <a:lnTo>
                    <a:pt x="1" y="108"/>
                  </a:lnTo>
                  <a:lnTo>
                    <a:pt x="15" y="125"/>
                  </a:lnTo>
                  <a:lnTo>
                    <a:pt x="16" y="125"/>
                  </a:lnTo>
                  <a:lnTo>
                    <a:pt x="18" y="124"/>
                  </a:lnTo>
                  <a:lnTo>
                    <a:pt x="20" y="123"/>
                  </a:lnTo>
                  <a:lnTo>
                    <a:pt x="22" y="123"/>
                  </a:lnTo>
                  <a:lnTo>
                    <a:pt x="25" y="123"/>
                  </a:lnTo>
                  <a:lnTo>
                    <a:pt x="28" y="122"/>
                  </a:lnTo>
                  <a:lnTo>
                    <a:pt x="31" y="123"/>
                  </a:lnTo>
                  <a:lnTo>
                    <a:pt x="34" y="123"/>
                  </a:lnTo>
                  <a:lnTo>
                    <a:pt x="37" y="124"/>
                  </a:lnTo>
                  <a:lnTo>
                    <a:pt x="39" y="125"/>
                  </a:lnTo>
                  <a:lnTo>
                    <a:pt x="41" y="125"/>
                  </a:lnTo>
                  <a:lnTo>
                    <a:pt x="42" y="126"/>
                  </a:lnTo>
                  <a:lnTo>
                    <a:pt x="43" y="126"/>
                  </a:lnTo>
                  <a:lnTo>
                    <a:pt x="43" y="127"/>
                  </a:lnTo>
                  <a:lnTo>
                    <a:pt x="239" y="360"/>
                  </a:lnTo>
                  <a:lnTo>
                    <a:pt x="236" y="370"/>
                  </a:lnTo>
                  <a:lnTo>
                    <a:pt x="222" y="362"/>
                  </a:lnTo>
                  <a:lnTo>
                    <a:pt x="211" y="366"/>
                  </a:lnTo>
                  <a:lnTo>
                    <a:pt x="208" y="370"/>
                  </a:lnTo>
                  <a:lnTo>
                    <a:pt x="232" y="398"/>
                  </a:lnTo>
                  <a:close/>
                </a:path>
              </a:pathLst>
            </a:custGeom>
            <a:solidFill>
              <a:srgbClr val="B2EDEC"/>
            </a:solidFill>
            <a:ln w="9525">
              <a:noFill/>
              <a:round/>
              <a:headEnd/>
              <a:tailEnd/>
            </a:ln>
          </p:spPr>
          <p:txBody>
            <a:bodyPr/>
            <a:lstStyle/>
            <a:p>
              <a:endParaRPr lang="en-US"/>
            </a:p>
          </p:txBody>
        </p:sp>
        <p:sp>
          <p:nvSpPr>
            <p:cNvPr id="4334" name="Freeform 1338"/>
            <p:cNvSpPr>
              <a:spLocks/>
            </p:cNvSpPr>
            <p:nvPr/>
          </p:nvSpPr>
          <p:spPr bwMode="auto">
            <a:xfrm>
              <a:off x="2837" y="2214"/>
              <a:ext cx="236" cy="124"/>
            </a:xfrm>
            <a:custGeom>
              <a:avLst/>
              <a:gdLst>
                <a:gd name="T0" fmla="*/ 1 w 236"/>
                <a:gd name="T1" fmla="*/ 90 h 124"/>
                <a:gd name="T2" fmla="*/ 27 w 236"/>
                <a:gd name="T3" fmla="*/ 121 h 124"/>
                <a:gd name="T4" fmla="*/ 28 w 236"/>
                <a:gd name="T5" fmla="*/ 121 h 124"/>
                <a:gd name="T6" fmla="*/ 29 w 236"/>
                <a:gd name="T7" fmla="*/ 121 h 124"/>
                <a:gd name="T8" fmla="*/ 30 w 236"/>
                <a:gd name="T9" fmla="*/ 121 h 124"/>
                <a:gd name="T10" fmla="*/ 31 w 236"/>
                <a:gd name="T11" fmla="*/ 120 h 124"/>
                <a:gd name="T12" fmla="*/ 34 w 236"/>
                <a:gd name="T13" fmla="*/ 119 h 124"/>
                <a:gd name="T14" fmla="*/ 40 w 236"/>
                <a:gd name="T15" fmla="*/ 115 h 124"/>
                <a:gd name="T16" fmla="*/ 50 w 236"/>
                <a:gd name="T17" fmla="*/ 110 h 124"/>
                <a:gd name="T18" fmla="*/ 63 w 236"/>
                <a:gd name="T19" fmla="*/ 102 h 124"/>
                <a:gd name="T20" fmla="*/ 78 w 236"/>
                <a:gd name="T21" fmla="*/ 94 h 124"/>
                <a:gd name="T22" fmla="*/ 95 w 236"/>
                <a:gd name="T23" fmla="*/ 84 h 124"/>
                <a:gd name="T24" fmla="*/ 113 w 236"/>
                <a:gd name="T25" fmla="*/ 73 h 124"/>
                <a:gd name="T26" fmla="*/ 132 w 236"/>
                <a:gd name="T27" fmla="*/ 62 h 124"/>
                <a:gd name="T28" fmla="*/ 151 w 236"/>
                <a:gd name="T29" fmla="*/ 52 h 124"/>
                <a:gd name="T30" fmla="*/ 168 w 236"/>
                <a:gd name="T31" fmla="*/ 41 h 124"/>
                <a:gd name="T32" fmla="*/ 185 w 236"/>
                <a:gd name="T33" fmla="*/ 31 h 124"/>
                <a:gd name="T34" fmla="*/ 200 w 236"/>
                <a:gd name="T35" fmla="*/ 23 h 124"/>
                <a:gd name="T36" fmla="*/ 213 w 236"/>
                <a:gd name="T37" fmla="*/ 16 h 124"/>
                <a:gd name="T38" fmla="*/ 223 w 236"/>
                <a:gd name="T39" fmla="*/ 10 h 124"/>
                <a:gd name="T40" fmla="*/ 229 w 236"/>
                <a:gd name="T41" fmla="*/ 6 h 124"/>
                <a:gd name="T42" fmla="*/ 232 w 236"/>
                <a:gd name="T43" fmla="*/ 5 h 124"/>
                <a:gd name="T44" fmla="*/ 232 w 236"/>
                <a:gd name="T45" fmla="*/ 4 h 124"/>
                <a:gd name="T46" fmla="*/ 233 w 236"/>
                <a:gd name="T47" fmla="*/ 3 h 124"/>
                <a:gd name="T48" fmla="*/ 235 w 236"/>
                <a:gd name="T49" fmla="*/ 1 h 124"/>
                <a:gd name="T50" fmla="*/ 236 w 236"/>
                <a:gd name="T51" fmla="*/ 0 h 124"/>
                <a:gd name="T52" fmla="*/ 236 w 236"/>
                <a:gd name="T53" fmla="*/ 3 h 124"/>
                <a:gd name="T54" fmla="*/ 236 w 236"/>
                <a:gd name="T55" fmla="*/ 4 h 124"/>
                <a:gd name="T56" fmla="*/ 235 w 236"/>
                <a:gd name="T57" fmla="*/ 4 h 124"/>
                <a:gd name="T58" fmla="*/ 234 w 236"/>
                <a:gd name="T59" fmla="*/ 5 h 124"/>
                <a:gd name="T60" fmla="*/ 233 w 236"/>
                <a:gd name="T61" fmla="*/ 6 h 124"/>
                <a:gd name="T62" fmla="*/ 230 w 236"/>
                <a:gd name="T63" fmla="*/ 8 h 124"/>
                <a:gd name="T64" fmla="*/ 224 w 236"/>
                <a:gd name="T65" fmla="*/ 12 h 124"/>
                <a:gd name="T66" fmla="*/ 214 w 236"/>
                <a:gd name="T67" fmla="*/ 18 h 124"/>
                <a:gd name="T68" fmla="*/ 201 w 236"/>
                <a:gd name="T69" fmla="*/ 26 h 124"/>
                <a:gd name="T70" fmla="*/ 186 w 236"/>
                <a:gd name="T71" fmla="*/ 34 h 124"/>
                <a:gd name="T72" fmla="*/ 169 w 236"/>
                <a:gd name="T73" fmla="*/ 44 h 124"/>
                <a:gd name="T74" fmla="*/ 151 w 236"/>
                <a:gd name="T75" fmla="*/ 55 h 124"/>
                <a:gd name="T76" fmla="*/ 133 w 236"/>
                <a:gd name="T77" fmla="*/ 66 h 124"/>
                <a:gd name="T78" fmla="*/ 114 w 236"/>
                <a:gd name="T79" fmla="*/ 76 h 124"/>
                <a:gd name="T80" fmla="*/ 96 w 236"/>
                <a:gd name="T81" fmla="*/ 87 h 124"/>
                <a:gd name="T82" fmla="*/ 79 w 236"/>
                <a:gd name="T83" fmla="*/ 97 h 124"/>
                <a:gd name="T84" fmla="*/ 64 w 236"/>
                <a:gd name="T85" fmla="*/ 106 h 124"/>
                <a:gd name="T86" fmla="*/ 50 w 236"/>
                <a:gd name="T87" fmla="*/ 113 h 124"/>
                <a:gd name="T88" fmla="*/ 40 w 236"/>
                <a:gd name="T89" fmla="*/ 119 h 124"/>
                <a:gd name="T90" fmla="*/ 34 w 236"/>
                <a:gd name="T91" fmla="*/ 123 h 124"/>
                <a:gd name="T92" fmla="*/ 31 w 236"/>
                <a:gd name="T93" fmla="*/ 124 h 124"/>
                <a:gd name="T94" fmla="*/ 29 w 236"/>
                <a:gd name="T95" fmla="*/ 124 h 124"/>
                <a:gd name="T96" fmla="*/ 28 w 236"/>
                <a:gd name="T97" fmla="*/ 124 h 124"/>
                <a:gd name="T98" fmla="*/ 26 w 236"/>
                <a:gd name="T99" fmla="*/ 124 h 124"/>
                <a:gd name="T100" fmla="*/ 26 w 236"/>
                <a:gd name="T101" fmla="*/ 124 h 124"/>
                <a:gd name="T102" fmla="*/ 0 w 236"/>
                <a:gd name="T103" fmla="*/ 93 h 124"/>
                <a:gd name="T104" fmla="*/ 1 w 236"/>
                <a:gd name="T105" fmla="*/ 90 h 1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36"/>
                <a:gd name="T160" fmla="*/ 0 h 124"/>
                <a:gd name="T161" fmla="*/ 236 w 236"/>
                <a:gd name="T162" fmla="*/ 124 h 1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36" h="124">
                  <a:moveTo>
                    <a:pt x="1" y="90"/>
                  </a:moveTo>
                  <a:lnTo>
                    <a:pt x="27" y="121"/>
                  </a:lnTo>
                  <a:lnTo>
                    <a:pt x="28" y="121"/>
                  </a:lnTo>
                  <a:lnTo>
                    <a:pt x="29" y="121"/>
                  </a:lnTo>
                  <a:lnTo>
                    <a:pt x="30" y="121"/>
                  </a:lnTo>
                  <a:lnTo>
                    <a:pt x="31" y="120"/>
                  </a:lnTo>
                  <a:lnTo>
                    <a:pt x="34" y="119"/>
                  </a:lnTo>
                  <a:lnTo>
                    <a:pt x="40" y="115"/>
                  </a:lnTo>
                  <a:lnTo>
                    <a:pt x="50" y="110"/>
                  </a:lnTo>
                  <a:lnTo>
                    <a:pt x="63" y="102"/>
                  </a:lnTo>
                  <a:lnTo>
                    <a:pt x="78" y="94"/>
                  </a:lnTo>
                  <a:lnTo>
                    <a:pt x="95" y="84"/>
                  </a:lnTo>
                  <a:lnTo>
                    <a:pt x="113" y="73"/>
                  </a:lnTo>
                  <a:lnTo>
                    <a:pt x="132" y="62"/>
                  </a:lnTo>
                  <a:lnTo>
                    <a:pt x="151" y="52"/>
                  </a:lnTo>
                  <a:lnTo>
                    <a:pt x="168" y="41"/>
                  </a:lnTo>
                  <a:lnTo>
                    <a:pt x="185" y="31"/>
                  </a:lnTo>
                  <a:lnTo>
                    <a:pt x="200" y="23"/>
                  </a:lnTo>
                  <a:lnTo>
                    <a:pt x="213" y="16"/>
                  </a:lnTo>
                  <a:lnTo>
                    <a:pt x="223" y="10"/>
                  </a:lnTo>
                  <a:lnTo>
                    <a:pt x="229" y="6"/>
                  </a:lnTo>
                  <a:lnTo>
                    <a:pt x="232" y="5"/>
                  </a:lnTo>
                  <a:lnTo>
                    <a:pt x="232" y="4"/>
                  </a:lnTo>
                  <a:lnTo>
                    <a:pt x="233" y="3"/>
                  </a:lnTo>
                  <a:lnTo>
                    <a:pt x="235" y="1"/>
                  </a:lnTo>
                  <a:lnTo>
                    <a:pt x="236" y="0"/>
                  </a:lnTo>
                  <a:lnTo>
                    <a:pt x="236" y="3"/>
                  </a:lnTo>
                  <a:lnTo>
                    <a:pt x="236" y="4"/>
                  </a:lnTo>
                  <a:lnTo>
                    <a:pt x="235" y="4"/>
                  </a:lnTo>
                  <a:lnTo>
                    <a:pt x="234" y="5"/>
                  </a:lnTo>
                  <a:lnTo>
                    <a:pt x="233" y="6"/>
                  </a:lnTo>
                  <a:lnTo>
                    <a:pt x="230" y="8"/>
                  </a:lnTo>
                  <a:lnTo>
                    <a:pt x="224" y="12"/>
                  </a:lnTo>
                  <a:lnTo>
                    <a:pt x="214" y="18"/>
                  </a:lnTo>
                  <a:lnTo>
                    <a:pt x="201" y="26"/>
                  </a:lnTo>
                  <a:lnTo>
                    <a:pt x="186" y="34"/>
                  </a:lnTo>
                  <a:lnTo>
                    <a:pt x="169" y="44"/>
                  </a:lnTo>
                  <a:lnTo>
                    <a:pt x="151" y="55"/>
                  </a:lnTo>
                  <a:lnTo>
                    <a:pt x="133" y="66"/>
                  </a:lnTo>
                  <a:lnTo>
                    <a:pt x="114" y="76"/>
                  </a:lnTo>
                  <a:lnTo>
                    <a:pt x="96" y="87"/>
                  </a:lnTo>
                  <a:lnTo>
                    <a:pt x="79" y="97"/>
                  </a:lnTo>
                  <a:lnTo>
                    <a:pt x="64" y="106"/>
                  </a:lnTo>
                  <a:lnTo>
                    <a:pt x="50" y="113"/>
                  </a:lnTo>
                  <a:lnTo>
                    <a:pt x="40" y="119"/>
                  </a:lnTo>
                  <a:lnTo>
                    <a:pt x="34" y="123"/>
                  </a:lnTo>
                  <a:lnTo>
                    <a:pt x="31" y="124"/>
                  </a:lnTo>
                  <a:lnTo>
                    <a:pt x="29" y="124"/>
                  </a:lnTo>
                  <a:lnTo>
                    <a:pt x="28" y="124"/>
                  </a:lnTo>
                  <a:lnTo>
                    <a:pt x="26" y="124"/>
                  </a:lnTo>
                  <a:lnTo>
                    <a:pt x="0" y="93"/>
                  </a:lnTo>
                  <a:lnTo>
                    <a:pt x="1" y="90"/>
                  </a:lnTo>
                  <a:close/>
                </a:path>
              </a:pathLst>
            </a:custGeom>
            <a:solidFill>
              <a:srgbClr val="000000"/>
            </a:solidFill>
            <a:ln w="9525">
              <a:noFill/>
              <a:round/>
              <a:headEnd/>
              <a:tailEnd/>
            </a:ln>
          </p:spPr>
          <p:txBody>
            <a:bodyPr/>
            <a:lstStyle/>
            <a:p>
              <a:endParaRPr lang="en-US"/>
            </a:p>
          </p:txBody>
        </p:sp>
        <p:sp>
          <p:nvSpPr>
            <p:cNvPr id="4335" name="Freeform 1339"/>
            <p:cNvSpPr>
              <a:spLocks/>
            </p:cNvSpPr>
            <p:nvPr/>
          </p:nvSpPr>
          <p:spPr bwMode="auto">
            <a:xfrm>
              <a:off x="2625" y="2042"/>
              <a:ext cx="17" cy="22"/>
            </a:xfrm>
            <a:custGeom>
              <a:avLst/>
              <a:gdLst>
                <a:gd name="T0" fmla="*/ 4 w 17"/>
                <a:gd name="T1" fmla="*/ 0 h 22"/>
                <a:gd name="T2" fmla="*/ 17 w 17"/>
                <a:gd name="T3" fmla="*/ 16 h 22"/>
                <a:gd name="T4" fmla="*/ 16 w 17"/>
                <a:gd name="T5" fmla="*/ 17 h 22"/>
                <a:gd name="T6" fmla="*/ 14 w 17"/>
                <a:gd name="T7" fmla="*/ 19 h 22"/>
                <a:gd name="T8" fmla="*/ 13 w 17"/>
                <a:gd name="T9" fmla="*/ 21 h 22"/>
                <a:gd name="T10" fmla="*/ 11 w 17"/>
                <a:gd name="T11" fmla="*/ 22 h 22"/>
                <a:gd name="T12" fmla="*/ 11 w 17"/>
                <a:gd name="T13" fmla="*/ 20 h 22"/>
                <a:gd name="T14" fmla="*/ 9 w 17"/>
                <a:gd name="T15" fmla="*/ 18 h 22"/>
                <a:gd name="T16" fmla="*/ 7 w 17"/>
                <a:gd name="T17" fmla="*/ 15 h 22"/>
                <a:gd name="T18" fmla="*/ 5 w 17"/>
                <a:gd name="T19" fmla="*/ 12 h 22"/>
                <a:gd name="T20" fmla="*/ 3 w 17"/>
                <a:gd name="T21" fmla="*/ 9 h 22"/>
                <a:gd name="T22" fmla="*/ 1 w 17"/>
                <a:gd name="T23" fmla="*/ 7 h 22"/>
                <a:gd name="T24" fmla="*/ 0 w 17"/>
                <a:gd name="T25" fmla="*/ 6 h 22"/>
                <a:gd name="T26" fmla="*/ 0 w 17"/>
                <a:gd name="T27" fmla="*/ 5 h 22"/>
                <a:gd name="T28" fmla="*/ 1 w 17"/>
                <a:gd name="T29" fmla="*/ 1 h 22"/>
                <a:gd name="T30" fmla="*/ 4 w 17"/>
                <a:gd name="T31" fmla="*/ 0 h 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22"/>
                <a:gd name="T50" fmla="*/ 17 w 17"/>
                <a:gd name="T51" fmla="*/ 22 h 2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22">
                  <a:moveTo>
                    <a:pt x="4" y="0"/>
                  </a:moveTo>
                  <a:lnTo>
                    <a:pt x="17" y="16"/>
                  </a:lnTo>
                  <a:lnTo>
                    <a:pt x="16" y="17"/>
                  </a:lnTo>
                  <a:lnTo>
                    <a:pt x="14" y="19"/>
                  </a:lnTo>
                  <a:lnTo>
                    <a:pt x="13" y="21"/>
                  </a:lnTo>
                  <a:lnTo>
                    <a:pt x="11" y="22"/>
                  </a:lnTo>
                  <a:lnTo>
                    <a:pt x="11" y="20"/>
                  </a:lnTo>
                  <a:lnTo>
                    <a:pt x="9" y="18"/>
                  </a:lnTo>
                  <a:lnTo>
                    <a:pt x="7" y="15"/>
                  </a:lnTo>
                  <a:lnTo>
                    <a:pt x="5" y="12"/>
                  </a:lnTo>
                  <a:lnTo>
                    <a:pt x="3" y="9"/>
                  </a:lnTo>
                  <a:lnTo>
                    <a:pt x="1" y="7"/>
                  </a:lnTo>
                  <a:lnTo>
                    <a:pt x="0" y="6"/>
                  </a:lnTo>
                  <a:lnTo>
                    <a:pt x="0" y="5"/>
                  </a:lnTo>
                  <a:lnTo>
                    <a:pt x="1" y="1"/>
                  </a:lnTo>
                  <a:lnTo>
                    <a:pt x="4" y="0"/>
                  </a:lnTo>
                  <a:close/>
                </a:path>
              </a:pathLst>
            </a:custGeom>
            <a:solidFill>
              <a:srgbClr val="000000"/>
            </a:solidFill>
            <a:ln w="9525">
              <a:noFill/>
              <a:round/>
              <a:headEnd/>
              <a:tailEnd/>
            </a:ln>
          </p:spPr>
          <p:txBody>
            <a:bodyPr/>
            <a:lstStyle/>
            <a:p>
              <a:endParaRPr lang="en-US"/>
            </a:p>
          </p:txBody>
        </p:sp>
        <p:sp>
          <p:nvSpPr>
            <p:cNvPr id="4336" name="Freeform 1340"/>
            <p:cNvSpPr>
              <a:spLocks/>
            </p:cNvSpPr>
            <p:nvPr/>
          </p:nvSpPr>
          <p:spPr bwMode="auto">
            <a:xfrm>
              <a:off x="2505" y="1921"/>
              <a:ext cx="112" cy="76"/>
            </a:xfrm>
            <a:custGeom>
              <a:avLst/>
              <a:gdLst>
                <a:gd name="T0" fmla="*/ 0 w 112"/>
                <a:gd name="T1" fmla="*/ 31 h 76"/>
                <a:gd name="T2" fmla="*/ 112 w 112"/>
                <a:gd name="T3" fmla="*/ 76 h 76"/>
                <a:gd name="T4" fmla="*/ 21 w 112"/>
                <a:gd name="T5" fmla="*/ 0 h 76"/>
                <a:gd name="T6" fmla="*/ 0 w 112"/>
                <a:gd name="T7" fmla="*/ 31 h 76"/>
                <a:gd name="T8" fmla="*/ 0 60000 65536"/>
                <a:gd name="T9" fmla="*/ 0 60000 65536"/>
                <a:gd name="T10" fmla="*/ 0 60000 65536"/>
                <a:gd name="T11" fmla="*/ 0 60000 65536"/>
                <a:gd name="T12" fmla="*/ 0 w 112"/>
                <a:gd name="T13" fmla="*/ 0 h 76"/>
                <a:gd name="T14" fmla="*/ 112 w 112"/>
                <a:gd name="T15" fmla="*/ 76 h 76"/>
              </a:gdLst>
              <a:ahLst/>
              <a:cxnLst>
                <a:cxn ang="T8">
                  <a:pos x="T0" y="T1"/>
                </a:cxn>
                <a:cxn ang="T9">
                  <a:pos x="T2" y="T3"/>
                </a:cxn>
                <a:cxn ang="T10">
                  <a:pos x="T4" y="T5"/>
                </a:cxn>
                <a:cxn ang="T11">
                  <a:pos x="T6" y="T7"/>
                </a:cxn>
              </a:cxnLst>
              <a:rect l="T12" t="T13" r="T14" b="T15"/>
              <a:pathLst>
                <a:path w="112" h="76">
                  <a:moveTo>
                    <a:pt x="0" y="31"/>
                  </a:moveTo>
                  <a:lnTo>
                    <a:pt x="112" y="76"/>
                  </a:lnTo>
                  <a:lnTo>
                    <a:pt x="21" y="0"/>
                  </a:lnTo>
                  <a:lnTo>
                    <a:pt x="0" y="31"/>
                  </a:lnTo>
                  <a:close/>
                </a:path>
              </a:pathLst>
            </a:custGeom>
            <a:solidFill>
              <a:srgbClr val="000000"/>
            </a:solidFill>
            <a:ln w="9525">
              <a:noFill/>
              <a:round/>
              <a:headEnd/>
              <a:tailEnd/>
            </a:ln>
          </p:spPr>
          <p:txBody>
            <a:bodyPr/>
            <a:lstStyle/>
            <a:p>
              <a:endParaRPr lang="en-US"/>
            </a:p>
          </p:txBody>
        </p:sp>
        <p:sp>
          <p:nvSpPr>
            <p:cNvPr id="4337" name="Freeform 1341"/>
            <p:cNvSpPr>
              <a:spLocks/>
            </p:cNvSpPr>
            <p:nvPr/>
          </p:nvSpPr>
          <p:spPr bwMode="auto">
            <a:xfrm>
              <a:off x="2731" y="1800"/>
              <a:ext cx="44" cy="127"/>
            </a:xfrm>
            <a:custGeom>
              <a:avLst/>
              <a:gdLst>
                <a:gd name="T0" fmla="*/ 0 w 44"/>
                <a:gd name="T1" fmla="*/ 5 h 127"/>
                <a:gd name="T2" fmla="*/ 44 w 44"/>
                <a:gd name="T3" fmla="*/ 127 h 127"/>
                <a:gd name="T4" fmla="*/ 38 w 44"/>
                <a:gd name="T5" fmla="*/ 0 h 127"/>
                <a:gd name="T6" fmla="*/ 0 w 44"/>
                <a:gd name="T7" fmla="*/ 5 h 127"/>
                <a:gd name="T8" fmla="*/ 0 60000 65536"/>
                <a:gd name="T9" fmla="*/ 0 60000 65536"/>
                <a:gd name="T10" fmla="*/ 0 60000 65536"/>
                <a:gd name="T11" fmla="*/ 0 60000 65536"/>
                <a:gd name="T12" fmla="*/ 0 w 44"/>
                <a:gd name="T13" fmla="*/ 0 h 127"/>
                <a:gd name="T14" fmla="*/ 44 w 44"/>
                <a:gd name="T15" fmla="*/ 127 h 127"/>
              </a:gdLst>
              <a:ahLst/>
              <a:cxnLst>
                <a:cxn ang="T8">
                  <a:pos x="T0" y="T1"/>
                </a:cxn>
                <a:cxn ang="T9">
                  <a:pos x="T2" y="T3"/>
                </a:cxn>
                <a:cxn ang="T10">
                  <a:pos x="T4" y="T5"/>
                </a:cxn>
                <a:cxn ang="T11">
                  <a:pos x="T6" y="T7"/>
                </a:cxn>
              </a:cxnLst>
              <a:rect l="T12" t="T13" r="T14" b="T15"/>
              <a:pathLst>
                <a:path w="44" h="127">
                  <a:moveTo>
                    <a:pt x="0" y="5"/>
                  </a:moveTo>
                  <a:lnTo>
                    <a:pt x="44" y="127"/>
                  </a:lnTo>
                  <a:lnTo>
                    <a:pt x="38" y="0"/>
                  </a:lnTo>
                  <a:lnTo>
                    <a:pt x="0" y="5"/>
                  </a:lnTo>
                  <a:close/>
                </a:path>
              </a:pathLst>
            </a:custGeom>
            <a:solidFill>
              <a:srgbClr val="000000"/>
            </a:solidFill>
            <a:ln w="9525">
              <a:noFill/>
              <a:round/>
              <a:headEnd/>
              <a:tailEnd/>
            </a:ln>
          </p:spPr>
          <p:txBody>
            <a:bodyPr/>
            <a:lstStyle/>
            <a:p>
              <a:endParaRPr lang="en-US"/>
            </a:p>
          </p:txBody>
        </p:sp>
        <p:sp>
          <p:nvSpPr>
            <p:cNvPr id="4338" name="Freeform 1342"/>
            <p:cNvSpPr>
              <a:spLocks/>
            </p:cNvSpPr>
            <p:nvPr/>
          </p:nvSpPr>
          <p:spPr bwMode="auto">
            <a:xfrm>
              <a:off x="2963" y="1819"/>
              <a:ext cx="134" cy="119"/>
            </a:xfrm>
            <a:custGeom>
              <a:avLst/>
              <a:gdLst>
                <a:gd name="T0" fmla="*/ 104 w 134"/>
                <a:gd name="T1" fmla="*/ 0 h 119"/>
                <a:gd name="T2" fmla="*/ 0 w 134"/>
                <a:gd name="T3" fmla="*/ 119 h 119"/>
                <a:gd name="T4" fmla="*/ 134 w 134"/>
                <a:gd name="T5" fmla="*/ 28 h 119"/>
                <a:gd name="T6" fmla="*/ 104 w 134"/>
                <a:gd name="T7" fmla="*/ 0 h 119"/>
                <a:gd name="T8" fmla="*/ 0 60000 65536"/>
                <a:gd name="T9" fmla="*/ 0 60000 65536"/>
                <a:gd name="T10" fmla="*/ 0 60000 65536"/>
                <a:gd name="T11" fmla="*/ 0 60000 65536"/>
                <a:gd name="T12" fmla="*/ 0 w 134"/>
                <a:gd name="T13" fmla="*/ 0 h 119"/>
                <a:gd name="T14" fmla="*/ 134 w 134"/>
                <a:gd name="T15" fmla="*/ 119 h 119"/>
              </a:gdLst>
              <a:ahLst/>
              <a:cxnLst>
                <a:cxn ang="T8">
                  <a:pos x="T0" y="T1"/>
                </a:cxn>
                <a:cxn ang="T9">
                  <a:pos x="T2" y="T3"/>
                </a:cxn>
                <a:cxn ang="T10">
                  <a:pos x="T4" y="T5"/>
                </a:cxn>
                <a:cxn ang="T11">
                  <a:pos x="T6" y="T7"/>
                </a:cxn>
              </a:cxnLst>
              <a:rect l="T12" t="T13" r="T14" b="T15"/>
              <a:pathLst>
                <a:path w="134" h="119">
                  <a:moveTo>
                    <a:pt x="104" y="0"/>
                  </a:moveTo>
                  <a:lnTo>
                    <a:pt x="0" y="119"/>
                  </a:lnTo>
                  <a:lnTo>
                    <a:pt x="134" y="28"/>
                  </a:lnTo>
                  <a:lnTo>
                    <a:pt x="104" y="0"/>
                  </a:lnTo>
                  <a:close/>
                </a:path>
              </a:pathLst>
            </a:custGeom>
            <a:solidFill>
              <a:srgbClr val="000000"/>
            </a:solidFill>
            <a:ln w="9525">
              <a:noFill/>
              <a:round/>
              <a:headEnd/>
              <a:tailEnd/>
            </a:ln>
          </p:spPr>
          <p:txBody>
            <a:bodyPr/>
            <a:lstStyle/>
            <a:p>
              <a:endParaRPr lang="en-US"/>
            </a:p>
          </p:txBody>
        </p:sp>
        <p:sp>
          <p:nvSpPr>
            <p:cNvPr id="4339" name="Freeform 1343"/>
            <p:cNvSpPr>
              <a:spLocks/>
            </p:cNvSpPr>
            <p:nvPr/>
          </p:nvSpPr>
          <p:spPr bwMode="auto">
            <a:xfrm>
              <a:off x="3055" y="2034"/>
              <a:ext cx="130" cy="64"/>
            </a:xfrm>
            <a:custGeom>
              <a:avLst/>
              <a:gdLst>
                <a:gd name="T0" fmla="*/ 130 w 130"/>
                <a:gd name="T1" fmla="*/ 0 h 64"/>
                <a:gd name="T2" fmla="*/ 0 w 130"/>
                <a:gd name="T3" fmla="*/ 64 h 64"/>
                <a:gd name="T4" fmla="*/ 130 w 130"/>
                <a:gd name="T5" fmla="*/ 37 h 64"/>
                <a:gd name="T6" fmla="*/ 130 w 130"/>
                <a:gd name="T7" fmla="*/ 0 h 64"/>
                <a:gd name="T8" fmla="*/ 0 60000 65536"/>
                <a:gd name="T9" fmla="*/ 0 60000 65536"/>
                <a:gd name="T10" fmla="*/ 0 60000 65536"/>
                <a:gd name="T11" fmla="*/ 0 60000 65536"/>
                <a:gd name="T12" fmla="*/ 0 w 130"/>
                <a:gd name="T13" fmla="*/ 0 h 64"/>
                <a:gd name="T14" fmla="*/ 130 w 130"/>
                <a:gd name="T15" fmla="*/ 64 h 64"/>
              </a:gdLst>
              <a:ahLst/>
              <a:cxnLst>
                <a:cxn ang="T8">
                  <a:pos x="T0" y="T1"/>
                </a:cxn>
                <a:cxn ang="T9">
                  <a:pos x="T2" y="T3"/>
                </a:cxn>
                <a:cxn ang="T10">
                  <a:pos x="T4" y="T5"/>
                </a:cxn>
                <a:cxn ang="T11">
                  <a:pos x="T6" y="T7"/>
                </a:cxn>
              </a:cxnLst>
              <a:rect l="T12" t="T13" r="T14" b="T15"/>
              <a:pathLst>
                <a:path w="130" h="64">
                  <a:moveTo>
                    <a:pt x="130" y="0"/>
                  </a:moveTo>
                  <a:lnTo>
                    <a:pt x="0" y="64"/>
                  </a:lnTo>
                  <a:lnTo>
                    <a:pt x="130" y="37"/>
                  </a:lnTo>
                  <a:lnTo>
                    <a:pt x="130" y="0"/>
                  </a:lnTo>
                  <a:close/>
                </a:path>
              </a:pathLst>
            </a:custGeom>
            <a:solidFill>
              <a:srgbClr val="000000"/>
            </a:solidFill>
            <a:ln w="9525">
              <a:noFill/>
              <a:round/>
              <a:headEnd/>
              <a:tailEnd/>
            </a:ln>
          </p:spPr>
          <p:txBody>
            <a:bodyPr/>
            <a:lstStyle/>
            <a:p>
              <a:endParaRPr lang="en-US"/>
            </a:p>
          </p:txBody>
        </p:sp>
        <p:sp>
          <p:nvSpPr>
            <p:cNvPr id="4340" name="Freeform 1344"/>
            <p:cNvSpPr>
              <a:spLocks/>
            </p:cNvSpPr>
            <p:nvPr/>
          </p:nvSpPr>
          <p:spPr bwMode="auto">
            <a:xfrm>
              <a:off x="2547" y="2262"/>
              <a:ext cx="132" cy="105"/>
            </a:xfrm>
            <a:custGeom>
              <a:avLst/>
              <a:gdLst>
                <a:gd name="T0" fmla="*/ 132 w 132"/>
                <a:gd name="T1" fmla="*/ 0 h 105"/>
                <a:gd name="T2" fmla="*/ 0 w 132"/>
                <a:gd name="T3" fmla="*/ 68 h 105"/>
                <a:gd name="T4" fmla="*/ 25 w 132"/>
                <a:gd name="T5" fmla="*/ 105 h 105"/>
                <a:gd name="T6" fmla="*/ 132 w 132"/>
                <a:gd name="T7" fmla="*/ 0 h 105"/>
                <a:gd name="T8" fmla="*/ 0 60000 65536"/>
                <a:gd name="T9" fmla="*/ 0 60000 65536"/>
                <a:gd name="T10" fmla="*/ 0 60000 65536"/>
                <a:gd name="T11" fmla="*/ 0 60000 65536"/>
                <a:gd name="T12" fmla="*/ 0 w 132"/>
                <a:gd name="T13" fmla="*/ 0 h 105"/>
                <a:gd name="T14" fmla="*/ 132 w 132"/>
                <a:gd name="T15" fmla="*/ 105 h 105"/>
              </a:gdLst>
              <a:ahLst/>
              <a:cxnLst>
                <a:cxn ang="T8">
                  <a:pos x="T0" y="T1"/>
                </a:cxn>
                <a:cxn ang="T9">
                  <a:pos x="T2" y="T3"/>
                </a:cxn>
                <a:cxn ang="T10">
                  <a:pos x="T4" y="T5"/>
                </a:cxn>
                <a:cxn ang="T11">
                  <a:pos x="T6" y="T7"/>
                </a:cxn>
              </a:cxnLst>
              <a:rect l="T12" t="T13" r="T14" b="T15"/>
              <a:pathLst>
                <a:path w="132" h="105">
                  <a:moveTo>
                    <a:pt x="132" y="0"/>
                  </a:moveTo>
                  <a:lnTo>
                    <a:pt x="0" y="68"/>
                  </a:lnTo>
                  <a:lnTo>
                    <a:pt x="25" y="105"/>
                  </a:lnTo>
                  <a:lnTo>
                    <a:pt x="132" y="0"/>
                  </a:lnTo>
                  <a:close/>
                </a:path>
              </a:pathLst>
            </a:custGeom>
            <a:solidFill>
              <a:srgbClr val="000000"/>
            </a:solidFill>
            <a:ln w="9525">
              <a:noFill/>
              <a:round/>
              <a:headEnd/>
              <a:tailEnd/>
            </a:ln>
          </p:spPr>
          <p:txBody>
            <a:bodyPr/>
            <a:lstStyle/>
            <a:p>
              <a:endParaRPr lang="en-US"/>
            </a:p>
          </p:txBody>
        </p:sp>
        <p:sp>
          <p:nvSpPr>
            <p:cNvPr id="4341" name="Freeform 1345"/>
            <p:cNvSpPr>
              <a:spLocks/>
            </p:cNvSpPr>
            <p:nvPr/>
          </p:nvSpPr>
          <p:spPr bwMode="auto">
            <a:xfrm>
              <a:off x="3055" y="2283"/>
              <a:ext cx="107" cy="97"/>
            </a:xfrm>
            <a:custGeom>
              <a:avLst/>
              <a:gdLst>
                <a:gd name="T0" fmla="*/ 0 w 107"/>
                <a:gd name="T1" fmla="*/ 0 h 97"/>
                <a:gd name="T2" fmla="*/ 107 w 107"/>
                <a:gd name="T3" fmla="*/ 63 h 97"/>
                <a:gd name="T4" fmla="*/ 86 w 107"/>
                <a:gd name="T5" fmla="*/ 97 h 97"/>
                <a:gd name="T6" fmla="*/ 0 w 107"/>
                <a:gd name="T7" fmla="*/ 0 h 97"/>
                <a:gd name="T8" fmla="*/ 0 60000 65536"/>
                <a:gd name="T9" fmla="*/ 0 60000 65536"/>
                <a:gd name="T10" fmla="*/ 0 60000 65536"/>
                <a:gd name="T11" fmla="*/ 0 60000 65536"/>
                <a:gd name="T12" fmla="*/ 0 w 107"/>
                <a:gd name="T13" fmla="*/ 0 h 97"/>
                <a:gd name="T14" fmla="*/ 107 w 107"/>
                <a:gd name="T15" fmla="*/ 97 h 97"/>
              </a:gdLst>
              <a:ahLst/>
              <a:cxnLst>
                <a:cxn ang="T8">
                  <a:pos x="T0" y="T1"/>
                </a:cxn>
                <a:cxn ang="T9">
                  <a:pos x="T2" y="T3"/>
                </a:cxn>
                <a:cxn ang="T10">
                  <a:pos x="T4" y="T5"/>
                </a:cxn>
                <a:cxn ang="T11">
                  <a:pos x="T6" y="T7"/>
                </a:cxn>
              </a:cxnLst>
              <a:rect l="T12" t="T13" r="T14" b="T15"/>
              <a:pathLst>
                <a:path w="107" h="97">
                  <a:moveTo>
                    <a:pt x="0" y="0"/>
                  </a:moveTo>
                  <a:lnTo>
                    <a:pt x="107" y="63"/>
                  </a:lnTo>
                  <a:lnTo>
                    <a:pt x="86" y="97"/>
                  </a:lnTo>
                  <a:lnTo>
                    <a:pt x="0" y="0"/>
                  </a:lnTo>
                  <a:close/>
                </a:path>
              </a:pathLst>
            </a:custGeom>
            <a:solidFill>
              <a:srgbClr val="000000"/>
            </a:solidFill>
            <a:ln w="9525">
              <a:noFill/>
              <a:round/>
              <a:headEnd/>
              <a:tailEnd/>
            </a:ln>
          </p:spPr>
          <p:txBody>
            <a:bodyPr/>
            <a:lstStyle/>
            <a:p>
              <a:endParaRPr lang="en-US"/>
            </a:p>
          </p:txBody>
        </p:sp>
        <p:sp>
          <p:nvSpPr>
            <p:cNvPr id="4342" name="Freeform 1346"/>
            <p:cNvSpPr>
              <a:spLocks/>
            </p:cNvSpPr>
            <p:nvPr/>
          </p:nvSpPr>
          <p:spPr bwMode="auto">
            <a:xfrm>
              <a:off x="2761" y="2370"/>
              <a:ext cx="57" cy="142"/>
            </a:xfrm>
            <a:custGeom>
              <a:avLst/>
              <a:gdLst>
                <a:gd name="T0" fmla="*/ 57 w 57"/>
                <a:gd name="T1" fmla="*/ 0 h 142"/>
                <a:gd name="T2" fmla="*/ 0 w 57"/>
                <a:gd name="T3" fmla="*/ 129 h 142"/>
                <a:gd name="T4" fmla="*/ 37 w 57"/>
                <a:gd name="T5" fmla="*/ 142 h 142"/>
                <a:gd name="T6" fmla="*/ 57 w 57"/>
                <a:gd name="T7" fmla="*/ 0 h 142"/>
                <a:gd name="T8" fmla="*/ 0 60000 65536"/>
                <a:gd name="T9" fmla="*/ 0 60000 65536"/>
                <a:gd name="T10" fmla="*/ 0 60000 65536"/>
                <a:gd name="T11" fmla="*/ 0 60000 65536"/>
                <a:gd name="T12" fmla="*/ 0 w 57"/>
                <a:gd name="T13" fmla="*/ 0 h 142"/>
                <a:gd name="T14" fmla="*/ 57 w 57"/>
                <a:gd name="T15" fmla="*/ 142 h 142"/>
              </a:gdLst>
              <a:ahLst/>
              <a:cxnLst>
                <a:cxn ang="T8">
                  <a:pos x="T0" y="T1"/>
                </a:cxn>
                <a:cxn ang="T9">
                  <a:pos x="T2" y="T3"/>
                </a:cxn>
                <a:cxn ang="T10">
                  <a:pos x="T4" y="T5"/>
                </a:cxn>
                <a:cxn ang="T11">
                  <a:pos x="T6" y="T7"/>
                </a:cxn>
              </a:cxnLst>
              <a:rect l="T12" t="T13" r="T14" b="T15"/>
              <a:pathLst>
                <a:path w="57" h="142">
                  <a:moveTo>
                    <a:pt x="57" y="0"/>
                  </a:moveTo>
                  <a:lnTo>
                    <a:pt x="0" y="129"/>
                  </a:lnTo>
                  <a:lnTo>
                    <a:pt x="37" y="142"/>
                  </a:lnTo>
                  <a:lnTo>
                    <a:pt x="57" y="0"/>
                  </a:lnTo>
                  <a:close/>
                </a:path>
              </a:pathLst>
            </a:custGeom>
            <a:solidFill>
              <a:srgbClr val="000000"/>
            </a:solidFill>
            <a:ln w="9525">
              <a:noFill/>
              <a:round/>
              <a:headEnd/>
              <a:tailEnd/>
            </a:ln>
          </p:spPr>
          <p:txBody>
            <a:bodyPr/>
            <a:lstStyle/>
            <a:p>
              <a:endParaRPr lang="en-US"/>
            </a:p>
          </p:txBody>
        </p:sp>
        <p:sp>
          <p:nvSpPr>
            <p:cNvPr id="4343" name="Rectangle 1347"/>
            <p:cNvSpPr>
              <a:spLocks noChangeArrowheads="1"/>
            </p:cNvSpPr>
            <p:nvPr/>
          </p:nvSpPr>
          <p:spPr bwMode="auto">
            <a:xfrm>
              <a:off x="2709" y="2084"/>
              <a:ext cx="240" cy="155"/>
            </a:xfrm>
            <a:prstGeom prst="rect">
              <a:avLst/>
            </a:prstGeom>
            <a:noFill/>
            <a:ln w="9525">
              <a:noFill/>
              <a:miter lim="800000"/>
              <a:headEnd/>
              <a:tailEnd/>
            </a:ln>
          </p:spPr>
          <p:txBody>
            <a:bodyPr wrap="none" lIns="0" tIns="0" rIns="0" bIns="0">
              <a:spAutoFit/>
            </a:bodyPr>
            <a:lstStyle/>
            <a:p>
              <a:r>
                <a:rPr lang="en-US" sz="900" b="1">
                  <a:solidFill>
                    <a:srgbClr val="000000"/>
                  </a:solidFill>
                  <a:latin typeface="Arial" charset="0"/>
                </a:rPr>
                <a:t>    </a:t>
              </a:r>
              <a:r>
                <a:rPr lang="en-US" sz="1200" b="1">
                  <a:solidFill>
                    <a:srgbClr val="000000"/>
                  </a:solidFill>
                  <a:latin typeface="Arial" charset="0"/>
                </a:rPr>
                <a:t>Tax</a:t>
              </a:r>
              <a:endParaRPr lang="en-US" sz="1200"/>
            </a:p>
          </p:txBody>
        </p:sp>
        <p:sp>
          <p:nvSpPr>
            <p:cNvPr id="4344" name="Rectangle 1348"/>
            <p:cNvSpPr>
              <a:spLocks noChangeArrowheads="1"/>
            </p:cNvSpPr>
            <p:nvPr/>
          </p:nvSpPr>
          <p:spPr bwMode="auto">
            <a:xfrm>
              <a:off x="2766" y="2165"/>
              <a:ext cx="0" cy="194"/>
            </a:xfrm>
            <a:prstGeom prst="rect">
              <a:avLst/>
            </a:prstGeom>
            <a:noFill/>
            <a:ln w="9525">
              <a:noFill/>
              <a:miter lim="800000"/>
              <a:headEnd/>
              <a:tailEnd/>
            </a:ln>
          </p:spPr>
          <p:txBody>
            <a:bodyPr wrap="none" lIns="0" tIns="0" rIns="0" bIns="0">
              <a:spAutoFit/>
            </a:bodyPr>
            <a:lstStyle/>
            <a:p>
              <a:endParaRPr lang="en-US"/>
            </a:p>
          </p:txBody>
        </p:sp>
      </p:grpSp>
    </p:spTree>
    <p:extLst>
      <p:ext uri="{BB962C8B-B14F-4D97-AF65-F5344CB8AC3E}">
        <p14:creationId xmlns:p14="http://schemas.microsoft.com/office/powerpoint/2010/main" xmlns="" val="3969745794"/>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a:defRPr/>
            </a:pPr>
            <a:r>
              <a:rPr lang="en-US" sz="2800" smtClean="0"/>
              <a:t>Taxes on Sales and Purchase</a:t>
            </a:r>
          </a:p>
        </p:txBody>
      </p:sp>
      <p:sp>
        <p:nvSpPr>
          <p:cNvPr id="25608" name="Text Box 10"/>
          <p:cNvSpPr txBox="1">
            <a:spLocks noChangeArrowheads="1"/>
          </p:cNvSpPr>
          <p:nvPr/>
        </p:nvSpPr>
        <p:spPr bwMode="auto">
          <a:xfrm>
            <a:off x="409074" y="3934326"/>
            <a:ext cx="11263814" cy="830997"/>
          </a:xfrm>
          <a:prstGeom prst="rect">
            <a:avLst/>
          </a:prstGeom>
          <a:noFill/>
          <a:ln w="9525" algn="ctr">
            <a:noFill/>
            <a:miter lim="800000"/>
            <a:headEnd/>
            <a:tailEnd/>
          </a:ln>
        </p:spPr>
        <p:txBody>
          <a:bodyPr wrap="square">
            <a:spAutoFit/>
          </a:bodyPr>
          <a:lstStyle/>
          <a:p>
            <a:r>
              <a:rPr lang="en-US" sz="1600" dirty="0" smtClean="0">
                <a:latin typeface="Arial" pitchFamily="34" charset="0"/>
                <a:cs typeface="Arial" pitchFamily="34" charset="0"/>
              </a:rPr>
              <a:t>Tax </a:t>
            </a:r>
            <a:r>
              <a:rPr lang="en-US" sz="1600" dirty="0">
                <a:latin typeface="Arial" pitchFamily="34" charset="0"/>
                <a:cs typeface="Arial" pitchFamily="34" charset="0"/>
              </a:rPr>
              <a:t>code contains type of tax, percentage and GL account to which the </a:t>
            </a:r>
          </a:p>
          <a:p>
            <a:r>
              <a:rPr lang="en-US" sz="1600" dirty="0" smtClean="0">
                <a:latin typeface="Arial" pitchFamily="34" charset="0"/>
                <a:cs typeface="Arial" pitchFamily="34" charset="0"/>
              </a:rPr>
              <a:t>tax </a:t>
            </a:r>
            <a:r>
              <a:rPr lang="en-US" sz="1600" dirty="0">
                <a:latin typeface="Arial" pitchFamily="34" charset="0"/>
                <a:cs typeface="Arial" pitchFamily="34" charset="0"/>
              </a:rPr>
              <a:t>amount will be posted to.</a:t>
            </a:r>
          </a:p>
          <a:p>
            <a:endParaRPr lang="en-US" sz="1600" dirty="0">
              <a:latin typeface="Arial" pitchFamily="34" charset="0"/>
              <a:cs typeface="Arial" pitchFamily="34" charset="0"/>
            </a:endParaRPr>
          </a:p>
        </p:txBody>
      </p:sp>
      <p:sp>
        <p:nvSpPr>
          <p:cNvPr id="3" name="Rectangle 2"/>
          <p:cNvSpPr/>
          <p:nvPr/>
        </p:nvSpPr>
        <p:spPr>
          <a:xfrm>
            <a:off x="806115" y="846063"/>
            <a:ext cx="2615011" cy="400110"/>
          </a:xfrm>
          <a:prstGeom prst="rect">
            <a:avLst/>
          </a:prstGeom>
        </p:spPr>
        <p:txBody>
          <a:bodyPr wrap="none">
            <a:spAutoFit/>
          </a:bodyPr>
          <a:lstStyle/>
          <a:p>
            <a:pPr>
              <a:buFontTx/>
              <a:buNone/>
              <a:defRPr/>
            </a:pPr>
            <a:r>
              <a:rPr lang="en-US" sz="2000" b="1" dirty="0">
                <a:latin typeface="Arial" pitchFamily="34" charset="0"/>
                <a:cs typeface="Arial" pitchFamily="34" charset="0"/>
              </a:rPr>
              <a:t>Tax Codes (OB40) :-</a:t>
            </a:r>
          </a:p>
        </p:txBody>
      </p:sp>
      <p:pic>
        <p:nvPicPr>
          <p:cNvPr id="12" name="Picture 4"/>
          <p:cNvPicPr>
            <a:picLocks noChangeAspect="1" noChangeArrowheads="1"/>
          </p:cNvPicPr>
          <p:nvPr/>
        </p:nvPicPr>
        <p:blipFill>
          <a:blip r:embed="rId2" cstate="print"/>
          <a:srcRect/>
          <a:stretch>
            <a:fillRect/>
          </a:stretch>
        </p:blipFill>
        <p:spPr bwMode="auto">
          <a:xfrm>
            <a:off x="457200" y="1246173"/>
            <a:ext cx="3790950" cy="1400175"/>
          </a:xfrm>
          <a:prstGeom prst="rect">
            <a:avLst/>
          </a:prstGeom>
          <a:noFill/>
          <a:ln w="28575" algn="ctr">
            <a:solidFill>
              <a:schemeClr val="tx1"/>
            </a:solidFill>
            <a:miter lim="800000"/>
            <a:headEnd/>
            <a:tailEnd/>
          </a:ln>
        </p:spPr>
      </p:pic>
      <p:sp>
        <p:nvSpPr>
          <p:cNvPr id="13" name="AutoShape 6"/>
          <p:cNvSpPr>
            <a:spLocks noChangeArrowheads="1"/>
          </p:cNvSpPr>
          <p:nvPr/>
        </p:nvSpPr>
        <p:spPr bwMode="auto">
          <a:xfrm>
            <a:off x="1413711" y="2433790"/>
            <a:ext cx="228600" cy="304800"/>
          </a:xfrm>
          <a:prstGeom prst="wedgeEllipseCallout">
            <a:avLst>
              <a:gd name="adj1" fmla="val -43750"/>
              <a:gd name="adj2" fmla="val 70000"/>
            </a:avLst>
          </a:prstGeom>
          <a:noFill/>
          <a:ln w="9525" algn="ctr">
            <a:solidFill>
              <a:schemeClr val="tx1"/>
            </a:solidFill>
            <a:miter lim="800000"/>
            <a:headEnd/>
            <a:tailEnd/>
          </a:ln>
        </p:spPr>
        <p:txBody>
          <a:bodyPr/>
          <a:lstStyle/>
          <a:p>
            <a:pPr algn="ctr"/>
            <a:endParaRPr lang="en-US"/>
          </a:p>
        </p:txBody>
      </p:sp>
      <p:pic>
        <p:nvPicPr>
          <p:cNvPr id="14" name="Picture 5"/>
          <p:cNvPicPr>
            <a:picLocks noChangeAspect="1" noChangeArrowheads="1"/>
          </p:cNvPicPr>
          <p:nvPr/>
        </p:nvPicPr>
        <p:blipFill>
          <a:blip r:embed="rId3" cstate="print"/>
          <a:srcRect/>
          <a:stretch>
            <a:fillRect/>
          </a:stretch>
        </p:blipFill>
        <p:spPr bwMode="auto">
          <a:xfrm>
            <a:off x="4495800" y="1246173"/>
            <a:ext cx="3581400" cy="1371600"/>
          </a:xfrm>
          <a:prstGeom prst="rect">
            <a:avLst/>
          </a:prstGeom>
          <a:noFill/>
          <a:ln w="28575" algn="ctr">
            <a:solidFill>
              <a:schemeClr val="tx1"/>
            </a:solidFill>
            <a:miter lim="800000"/>
            <a:headEnd/>
            <a:tailEnd/>
          </a:ln>
        </p:spPr>
      </p:pic>
      <p:pic>
        <p:nvPicPr>
          <p:cNvPr id="15" name="Picture 7"/>
          <p:cNvPicPr>
            <a:picLocks noChangeAspect="1" noChangeArrowheads="1"/>
          </p:cNvPicPr>
          <p:nvPr/>
        </p:nvPicPr>
        <p:blipFill>
          <a:blip r:embed="rId4" cstate="print"/>
          <a:srcRect/>
          <a:stretch>
            <a:fillRect/>
          </a:stretch>
        </p:blipFill>
        <p:spPr bwMode="auto">
          <a:xfrm>
            <a:off x="457200" y="2738590"/>
            <a:ext cx="7620000" cy="1143000"/>
          </a:xfrm>
          <a:prstGeom prst="rect">
            <a:avLst/>
          </a:prstGeom>
          <a:noFill/>
          <a:ln w="28575" algn="ctr">
            <a:solidFill>
              <a:schemeClr val="tx1"/>
            </a:solidFill>
            <a:miter lim="800000"/>
            <a:headEnd/>
            <a:tailEnd/>
          </a:ln>
        </p:spPr>
      </p:pic>
    </p:spTree>
    <p:extLst>
      <p:ext uri="{BB962C8B-B14F-4D97-AF65-F5344CB8AC3E}">
        <p14:creationId xmlns:p14="http://schemas.microsoft.com/office/powerpoint/2010/main" xmlns="" val="3647409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defRPr/>
            </a:pPr>
            <a:r>
              <a:rPr lang="en-US" sz="2800" dirty="0" smtClean="0"/>
              <a:t>Taxes on Sales and Purchase</a:t>
            </a:r>
          </a:p>
        </p:txBody>
      </p:sp>
      <p:sp>
        <p:nvSpPr>
          <p:cNvPr id="2" name="Rectangle 1"/>
          <p:cNvSpPr/>
          <p:nvPr/>
        </p:nvSpPr>
        <p:spPr>
          <a:xfrm>
            <a:off x="577515" y="782052"/>
            <a:ext cx="8025063" cy="3662541"/>
          </a:xfrm>
          <a:prstGeom prst="rect">
            <a:avLst/>
          </a:prstGeom>
        </p:spPr>
        <p:txBody>
          <a:bodyPr wrap="square">
            <a:spAutoFit/>
          </a:bodyPr>
          <a:lstStyle/>
          <a:p>
            <a:pPr>
              <a:lnSpc>
                <a:spcPct val="80000"/>
              </a:lnSpc>
              <a:buFontTx/>
              <a:buNone/>
              <a:defRPr/>
            </a:pPr>
            <a:r>
              <a:rPr lang="en-US" sz="2000" b="1" dirty="0" smtClean="0">
                <a:latin typeface="Arial" pitchFamily="34" charset="0"/>
                <a:cs typeface="Arial" pitchFamily="34" charset="0"/>
              </a:rPr>
              <a:t>Tax </a:t>
            </a:r>
            <a:r>
              <a:rPr lang="en-US" sz="2000" b="1" dirty="0">
                <a:latin typeface="Arial" pitchFamily="34" charset="0"/>
                <a:cs typeface="Arial" pitchFamily="34" charset="0"/>
              </a:rPr>
              <a:t>Codes :-</a:t>
            </a:r>
            <a:endParaRPr lang="en-US" sz="2000" dirty="0">
              <a:latin typeface="Arial" pitchFamily="34" charset="0"/>
              <a:cs typeface="Arial" pitchFamily="34" charset="0"/>
            </a:endParaRPr>
          </a:p>
          <a:p>
            <a:pPr>
              <a:lnSpc>
                <a:spcPct val="80000"/>
              </a:lnSpc>
              <a:defRPr/>
            </a:pPr>
            <a:endParaRPr lang="en-US" sz="1800" dirty="0" smtClean="0">
              <a:latin typeface="Arial" pitchFamily="34" charset="0"/>
              <a:cs typeface="Arial" pitchFamily="34" charset="0"/>
            </a:endParaRPr>
          </a:p>
          <a:p>
            <a:pPr>
              <a:lnSpc>
                <a:spcPct val="80000"/>
              </a:lnSpc>
              <a:defRPr/>
            </a:pPr>
            <a:r>
              <a:rPr lang="en-US" sz="1800" dirty="0" smtClean="0">
                <a:latin typeface="Arial" pitchFamily="34" charset="0"/>
                <a:cs typeface="Arial" pitchFamily="34" charset="0"/>
              </a:rPr>
              <a:t>Tax </a:t>
            </a:r>
            <a:r>
              <a:rPr lang="en-US" sz="1800" dirty="0">
                <a:latin typeface="Arial" pitchFamily="34" charset="0"/>
                <a:cs typeface="Arial" pitchFamily="34" charset="0"/>
              </a:rPr>
              <a:t>codes are used to</a:t>
            </a:r>
            <a:r>
              <a:rPr lang="en-US" sz="1800" dirty="0" smtClean="0">
                <a:latin typeface="Arial" pitchFamily="34" charset="0"/>
                <a:cs typeface="Arial" pitchFamily="34" charset="0"/>
              </a:rPr>
              <a:t>:</a:t>
            </a:r>
          </a:p>
          <a:p>
            <a:pPr>
              <a:lnSpc>
                <a:spcPct val="80000"/>
              </a:lnSpc>
              <a:defRPr/>
            </a:pPr>
            <a:endParaRPr lang="en-US" sz="1800" dirty="0">
              <a:latin typeface="Arial" pitchFamily="34" charset="0"/>
              <a:cs typeface="Arial" pitchFamily="34" charset="0"/>
            </a:endParaRPr>
          </a:p>
          <a:p>
            <a:pPr marL="463550" indent="-342900">
              <a:lnSpc>
                <a:spcPct val="80000"/>
              </a:lnSpc>
              <a:buFont typeface="Arial" pitchFamily="34" charset="0"/>
              <a:buChar char="•"/>
              <a:defRPr/>
            </a:pPr>
            <a:r>
              <a:rPr lang="en-US" sz="1800" dirty="0" smtClean="0">
                <a:latin typeface="Arial" pitchFamily="34" charset="0"/>
                <a:cs typeface="Arial" pitchFamily="34" charset="0"/>
              </a:rPr>
              <a:t>Check </a:t>
            </a:r>
            <a:r>
              <a:rPr lang="en-US" sz="1800" dirty="0">
                <a:latin typeface="Arial" pitchFamily="34" charset="0"/>
                <a:cs typeface="Arial" pitchFamily="34" charset="0"/>
              </a:rPr>
              <a:t>the tax on sales/purchases amount in the document</a:t>
            </a:r>
          </a:p>
          <a:p>
            <a:pPr marL="406400" indent="-285750">
              <a:lnSpc>
                <a:spcPct val="80000"/>
              </a:lnSpc>
              <a:buFont typeface="Arial" pitchFamily="34" charset="0"/>
              <a:buChar char="•"/>
              <a:defRPr/>
            </a:pPr>
            <a:endParaRPr lang="en-US" sz="1800" dirty="0">
              <a:latin typeface="Arial" pitchFamily="34" charset="0"/>
              <a:cs typeface="Arial" pitchFamily="34" charset="0"/>
            </a:endParaRPr>
          </a:p>
          <a:p>
            <a:pPr marL="406400" indent="-285750">
              <a:lnSpc>
                <a:spcPct val="80000"/>
              </a:lnSpc>
              <a:buFont typeface="Arial" pitchFamily="34" charset="0"/>
              <a:buChar char="•"/>
              <a:defRPr/>
            </a:pPr>
            <a:r>
              <a:rPr lang="en-US" sz="1800" dirty="0" smtClean="0">
                <a:latin typeface="Arial" pitchFamily="34" charset="0"/>
                <a:cs typeface="Arial" pitchFamily="34" charset="0"/>
              </a:rPr>
              <a:t> Calculate </a:t>
            </a:r>
            <a:r>
              <a:rPr lang="en-US" sz="1800" dirty="0">
                <a:latin typeface="Arial" pitchFamily="34" charset="0"/>
                <a:cs typeface="Arial" pitchFamily="34" charset="0"/>
              </a:rPr>
              <a:t>the amount of tax on sales/purchases automatically on request</a:t>
            </a:r>
          </a:p>
          <a:p>
            <a:pPr marL="120650">
              <a:lnSpc>
                <a:spcPct val="80000"/>
              </a:lnSpc>
              <a:defRPr/>
            </a:pPr>
            <a:r>
              <a:rPr lang="en-US" sz="1800" dirty="0" smtClean="0">
                <a:latin typeface="Arial" pitchFamily="34" charset="0"/>
                <a:cs typeface="Arial" pitchFamily="34" charset="0"/>
              </a:rPr>
              <a:t> </a:t>
            </a:r>
            <a:endParaRPr lang="en-US" sz="1800" dirty="0">
              <a:latin typeface="Arial" pitchFamily="34" charset="0"/>
              <a:cs typeface="Arial" pitchFamily="34" charset="0"/>
            </a:endParaRPr>
          </a:p>
          <a:p>
            <a:pPr marL="406400" indent="-285750">
              <a:lnSpc>
                <a:spcPct val="80000"/>
              </a:lnSpc>
              <a:buFont typeface="Arial" pitchFamily="34" charset="0"/>
              <a:buChar char="•"/>
              <a:defRPr/>
            </a:pPr>
            <a:r>
              <a:rPr lang="en-US" sz="1800" dirty="0">
                <a:latin typeface="Arial" pitchFamily="34" charset="0"/>
                <a:cs typeface="Arial" pitchFamily="34" charset="0"/>
              </a:rPr>
              <a:t> Calculate the non-deductible input tax </a:t>
            </a:r>
            <a:r>
              <a:rPr lang="en-US" sz="1800" dirty="0" smtClean="0">
                <a:latin typeface="Arial" pitchFamily="34" charset="0"/>
                <a:cs typeface="Arial" pitchFamily="34" charset="0"/>
              </a:rPr>
              <a:t>portion</a:t>
            </a:r>
          </a:p>
          <a:p>
            <a:pPr marL="120650">
              <a:lnSpc>
                <a:spcPct val="80000"/>
              </a:lnSpc>
              <a:defRPr/>
            </a:pPr>
            <a:endParaRPr lang="en-US" sz="1800" dirty="0" smtClean="0">
              <a:latin typeface="Arial" pitchFamily="34" charset="0"/>
              <a:cs typeface="Arial" pitchFamily="34" charset="0"/>
            </a:endParaRPr>
          </a:p>
          <a:p>
            <a:pPr marL="406400" indent="-285750">
              <a:lnSpc>
                <a:spcPct val="80000"/>
              </a:lnSpc>
              <a:buFont typeface="Arial" pitchFamily="34" charset="0"/>
              <a:buChar char="•"/>
              <a:defRPr/>
            </a:pPr>
            <a:r>
              <a:rPr lang="en-US" sz="1800" dirty="0" smtClean="0">
                <a:latin typeface="Arial" pitchFamily="34" charset="0"/>
                <a:cs typeface="Arial" pitchFamily="34" charset="0"/>
              </a:rPr>
              <a:t> </a:t>
            </a:r>
            <a:r>
              <a:rPr lang="en-US" sz="1800" dirty="0">
                <a:latin typeface="Arial" pitchFamily="34" charset="0"/>
                <a:cs typeface="Arial" pitchFamily="34" charset="0"/>
              </a:rPr>
              <a:t>Check if a tax account with tax type (input or output tax) can be posted </a:t>
            </a:r>
            <a:r>
              <a:rPr lang="en-US" sz="1800" dirty="0" smtClean="0">
                <a:latin typeface="Arial" pitchFamily="34" charset="0"/>
                <a:cs typeface="Arial" pitchFamily="34" charset="0"/>
              </a:rPr>
              <a:t>           	to</a:t>
            </a:r>
            <a:endParaRPr lang="en-US" sz="1800" dirty="0">
              <a:latin typeface="Arial" pitchFamily="34" charset="0"/>
              <a:cs typeface="Arial" pitchFamily="34" charset="0"/>
            </a:endParaRPr>
          </a:p>
          <a:p>
            <a:pPr marL="796026" lvl="1" indent="-285750">
              <a:lnSpc>
                <a:spcPct val="80000"/>
              </a:lnSpc>
              <a:buFont typeface="Arial" pitchFamily="34" charset="0"/>
              <a:buChar char="•"/>
              <a:defRPr/>
            </a:pPr>
            <a:endParaRPr lang="en-US" sz="1800" dirty="0">
              <a:latin typeface="Arial" pitchFamily="34" charset="0"/>
              <a:cs typeface="Arial" pitchFamily="34" charset="0"/>
            </a:endParaRPr>
          </a:p>
          <a:p>
            <a:pPr marL="406400" indent="-285750">
              <a:lnSpc>
                <a:spcPct val="80000"/>
              </a:lnSpc>
              <a:buFont typeface="Arial" pitchFamily="34" charset="0"/>
              <a:buChar char="•"/>
              <a:defRPr/>
            </a:pPr>
            <a:r>
              <a:rPr lang="en-US" sz="1800" dirty="0" smtClean="0">
                <a:latin typeface="Arial" pitchFamily="34" charset="0"/>
                <a:cs typeface="Arial" pitchFamily="34" charset="0"/>
              </a:rPr>
              <a:t> Determine </a:t>
            </a:r>
            <a:r>
              <a:rPr lang="en-US" sz="1800" dirty="0">
                <a:latin typeface="Arial" pitchFamily="34" charset="0"/>
                <a:cs typeface="Arial" pitchFamily="34" charset="0"/>
              </a:rPr>
              <a:t>the tax account</a:t>
            </a:r>
          </a:p>
          <a:p>
            <a:pPr>
              <a:lnSpc>
                <a:spcPct val="80000"/>
              </a:lnSpc>
              <a:buFontTx/>
              <a:buNone/>
              <a:defRPr/>
            </a:pPr>
            <a:endParaRPr lang="en-US" sz="1800" dirty="0">
              <a:latin typeface="Arial" pitchFamily="34" charset="0"/>
              <a:cs typeface="Arial" pitchFamily="34" charset="0"/>
            </a:endParaRPr>
          </a:p>
          <a:p>
            <a:pPr>
              <a:lnSpc>
                <a:spcPct val="80000"/>
              </a:lnSpc>
              <a:buFontTx/>
              <a:buNone/>
              <a:defRPr/>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12132951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sz="2800" smtClean="0"/>
              <a:t>Taxes on Sales and Purchase</a:t>
            </a:r>
          </a:p>
        </p:txBody>
      </p:sp>
      <p:sp>
        <p:nvSpPr>
          <p:cNvPr id="2" name="Rectangle 1"/>
          <p:cNvSpPr/>
          <p:nvPr/>
        </p:nvSpPr>
        <p:spPr>
          <a:xfrm>
            <a:off x="336884" y="649704"/>
            <a:ext cx="8349916" cy="4308872"/>
          </a:xfrm>
          <a:prstGeom prst="rect">
            <a:avLst/>
          </a:prstGeom>
        </p:spPr>
        <p:txBody>
          <a:bodyPr wrap="square">
            <a:spAutoFit/>
          </a:bodyPr>
          <a:lstStyle/>
          <a:p>
            <a:pPr>
              <a:buFontTx/>
              <a:buNone/>
            </a:pPr>
            <a:r>
              <a:rPr lang="en-US" sz="2000" b="1" dirty="0">
                <a:latin typeface="Arial" pitchFamily="34" charset="0"/>
                <a:cs typeface="Arial" pitchFamily="34" charset="0"/>
              </a:rPr>
              <a:t>Tax Postings</a:t>
            </a:r>
            <a:r>
              <a:rPr lang="en-US" sz="2000" b="1" dirty="0" smtClean="0">
                <a:latin typeface="Arial" pitchFamily="34" charset="0"/>
                <a:cs typeface="Arial" pitchFamily="34" charset="0"/>
              </a:rPr>
              <a:t>:-</a:t>
            </a:r>
          </a:p>
          <a:p>
            <a:pPr>
              <a:buFontTx/>
              <a:buNone/>
            </a:pPr>
            <a:endParaRPr lang="en-US" sz="2000" b="1" dirty="0">
              <a:latin typeface="Arial" pitchFamily="34" charset="0"/>
              <a:cs typeface="Arial" pitchFamily="34" charset="0"/>
            </a:endParaRPr>
          </a:p>
          <a:p>
            <a:pPr marL="463550" indent="-342900">
              <a:buFont typeface="Arial" pitchFamily="34" charset="0"/>
              <a:buChar char="•"/>
            </a:pPr>
            <a:r>
              <a:rPr lang="en-US" sz="1800" dirty="0">
                <a:latin typeface="Arial" pitchFamily="34" charset="0"/>
                <a:cs typeface="Arial" pitchFamily="34" charset="0"/>
              </a:rPr>
              <a:t>When posting a document, the system creates the tax items automatically. The data required to do this, the posting key, and the account number of the tax account must be defined in the system. </a:t>
            </a:r>
          </a:p>
          <a:p>
            <a:pPr marL="463550" indent="-342900">
              <a:buFont typeface="Arial" pitchFamily="34" charset="0"/>
              <a:buChar char="•"/>
            </a:pPr>
            <a:endParaRPr lang="en-US" sz="1800" dirty="0">
              <a:latin typeface="Arial" pitchFamily="34" charset="0"/>
              <a:cs typeface="Arial" pitchFamily="34" charset="0"/>
            </a:endParaRPr>
          </a:p>
          <a:p>
            <a:pPr marL="463550" indent="-342900">
              <a:buFont typeface="Arial" pitchFamily="34" charset="0"/>
              <a:buChar char="•"/>
            </a:pPr>
            <a:r>
              <a:rPr lang="en-US" sz="1800" dirty="0">
                <a:latin typeface="Arial" pitchFamily="34" charset="0"/>
                <a:cs typeface="Arial" pitchFamily="34" charset="0"/>
              </a:rPr>
              <a:t>The posting keys are already defined in the system. The accounts vary according to the chart of account, and to post taxes in the system you must therefore define the account numbers of your chart of accounts. </a:t>
            </a:r>
          </a:p>
          <a:p>
            <a:pPr marL="463550" indent="-342900">
              <a:buFont typeface="Arial" pitchFamily="34" charset="0"/>
              <a:buChar char="•"/>
            </a:pPr>
            <a:endParaRPr lang="en-US" sz="1800" dirty="0">
              <a:latin typeface="Arial" pitchFamily="34" charset="0"/>
              <a:cs typeface="Arial" pitchFamily="34" charset="0"/>
            </a:endParaRPr>
          </a:p>
          <a:p>
            <a:pPr marL="463550" indent="-342900">
              <a:buFont typeface="Arial" pitchFamily="34" charset="0"/>
              <a:buChar char="•"/>
            </a:pPr>
            <a:r>
              <a:rPr lang="en-US" sz="1800" dirty="0">
                <a:latin typeface="Arial" pitchFamily="34" charset="0"/>
                <a:cs typeface="Arial" pitchFamily="34" charset="0"/>
              </a:rPr>
              <a:t>To enable the tax accounts to be specified, an account key has been assigned to the tax types. You enter your tax accounts in the system for each chart of accounts and account key. You enter a tax account for all three tax types. </a:t>
            </a:r>
          </a:p>
          <a:p>
            <a:pPr>
              <a:buFontTx/>
              <a:buNone/>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32945651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defRPr/>
            </a:pPr>
            <a:r>
              <a:rPr lang="en-US" sz="2800" smtClean="0"/>
              <a:t>Taxes on Sales and Purchase</a:t>
            </a:r>
          </a:p>
        </p:txBody>
      </p:sp>
      <p:sp>
        <p:nvSpPr>
          <p:cNvPr id="2" name="Rectangle 1"/>
          <p:cNvSpPr/>
          <p:nvPr/>
        </p:nvSpPr>
        <p:spPr>
          <a:xfrm>
            <a:off x="493295" y="806115"/>
            <a:ext cx="8253663" cy="2616101"/>
          </a:xfrm>
          <a:prstGeom prst="rect">
            <a:avLst/>
          </a:prstGeom>
        </p:spPr>
        <p:txBody>
          <a:bodyPr wrap="square">
            <a:spAutoFit/>
          </a:bodyPr>
          <a:lstStyle/>
          <a:p>
            <a:pPr>
              <a:buFontTx/>
              <a:buNone/>
            </a:pPr>
            <a:r>
              <a:rPr lang="en-US" sz="2000" b="1" dirty="0">
                <a:latin typeface="Arial" pitchFamily="34" charset="0"/>
                <a:cs typeface="Arial" pitchFamily="34" charset="0"/>
              </a:rPr>
              <a:t>Tax Postings:-</a:t>
            </a:r>
          </a:p>
          <a:p>
            <a:pPr>
              <a:spcBef>
                <a:spcPct val="0"/>
              </a:spcBef>
              <a:buSzTx/>
              <a:buFontTx/>
              <a:buNone/>
            </a:pPr>
            <a:r>
              <a:rPr lang="en-US" sz="1800" dirty="0">
                <a:latin typeface="Arial" pitchFamily="34" charset="0"/>
                <a:cs typeface="Arial" pitchFamily="34" charset="0"/>
              </a:rPr>
              <a:t>	</a:t>
            </a:r>
          </a:p>
          <a:p>
            <a:pPr>
              <a:spcBef>
                <a:spcPct val="0"/>
              </a:spcBef>
              <a:buSzTx/>
              <a:buFontTx/>
              <a:buNone/>
            </a:pPr>
            <a:r>
              <a:rPr lang="en-US" sz="1800" dirty="0">
                <a:latin typeface="Arial" pitchFamily="34" charset="0"/>
                <a:cs typeface="Arial" pitchFamily="34" charset="0"/>
              </a:rPr>
              <a:t>	You can distinguish tax accounts by tax codes. That is, you can determine whether for a tax transaction represented by an account key, a single tax account should always be posted to, or separate accounts according to the tax code in each case. Since the advance return for tax on sales/purchases is created from the documents, you do not need to differentiate tax accounts according to tax code.</a:t>
            </a:r>
          </a:p>
          <a:p>
            <a:pPr>
              <a:buFontTx/>
              <a:buNone/>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2126338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defRPr/>
            </a:pPr>
            <a:r>
              <a:rPr lang="en-US" sz="2800" smtClean="0"/>
              <a:t>Taxes on Sales and Purchase</a:t>
            </a:r>
          </a:p>
        </p:txBody>
      </p:sp>
      <p:pic>
        <p:nvPicPr>
          <p:cNvPr id="29700" name="Picture 4"/>
          <p:cNvPicPr>
            <a:picLocks noChangeAspect="1" noChangeArrowheads="1"/>
          </p:cNvPicPr>
          <p:nvPr/>
        </p:nvPicPr>
        <p:blipFill>
          <a:blip r:embed="rId2" cstate="print"/>
          <a:srcRect/>
          <a:stretch>
            <a:fillRect/>
          </a:stretch>
        </p:blipFill>
        <p:spPr bwMode="auto">
          <a:xfrm>
            <a:off x="766009" y="1191126"/>
            <a:ext cx="3437021" cy="971550"/>
          </a:xfrm>
          <a:prstGeom prst="rect">
            <a:avLst/>
          </a:prstGeom>
          <a:noFill/>
          <a:ln w="28575" algn="ctr">
            <a:solidFill>
              <a:schemeClr val="tx1"/>
            </a:solidFill>
            <a:miter lim="800000"/>
            <a:headEnd/>
            <a:tailEnd/>
          </a:ln>
        </p:spPr>
      </p:pic>
      <p:pic>
        <p:nvPicPr>
          <p:cNvPr id="29701" name="Picture 5"/>
          <p:cNvPicPr>
            <a:picLocks noChangeAspect="1" noChangeArrowheads="1"/>
          </p:cNvPicPr>
          <p:nvPr/>
        </p:nvPicPr>
        <p:blipFill>
          <a:blip r:embed="rId3" cstate="print"/>
          <a:srcRect/>
          <a:stretch>
            <a:fillRect/>
          </a:stretch>
        </p:blipFill>
        <p:spPr bwMode="auto">
          <a:xfrm>
            <a:off x="4610100" y="1183604"/>
            <a:ext cx="3657600" cy="982079"/>
          </a:xfrm>
          <a:prstGeom prst="rect">
            <a:avLst/>
          </a:prstGeom>
          <a:noFill/>
          <a:ln w="28575" algn="ctr">
            <a:solidFill>
              <a:schemeClr val="tx1"/>
            </a:solidFill>
            <a:miter lim="800000"/>
            <a:headEnd/>
            <a:tailEnd/>
          </a:ln>
        </p:spPr>
      </p:pic>
      <p:sp>
        <p:nvSpPr>
          <p:cNvPr id="29702" name="Text Box 6"/>
          <p:cNvSpPr txBox="1">
            <a:spLocks noChangeArrowheads="1"/>
          </p:cNvSpPr>
          <p:nvPr/>
        </p:nvSpPr>
        <p:spPr bwMode="auto">
          <a:xfrm>
            <a:off x="757988" y="3741821"/>
            <a:ext cx="7547811" cy="923330"/>
          </a:xfrm>
          <a:prstGeom prst="rect">
            <a:avLst/>
          </a:prstGeom>
          <a:noFill/>
          <a:ln w="9525" algn="ctr">
            <a:noFill/>
            <a:miter lim="800000"/>
            <a:headEnd/>
            <a:tailEnd/>
          </a:ln>
        </p:spPr>
        <p:txBody>
          <a:bodyPr wrap="square">
            <a:spAutoFit/>
          </a:bodyPr>
          <a:lstStyle/>
          <a:p>
            <a:pPr>
              <a:spcBef>
                <a:spcPct val="50000"/>
              </a:spcBef>
            </a:pPr>
            <a:r>
              <a:rPr lang="en-US" sz="1800" dirty="0">
                <a:latin typeface="Arial" pitchFamily="34" charset="0"/>
                <a:cs typeface="Arial" pitchFamily="34" charset="0"/>
              </a:rPr>
              <a:t>Y</a:t>
            </a:r>
            <a:r>
              <a:rPr lang="en-US" sz="1800" dirty="0" smtClean="0">
                <a:latin typeface="Arial" pitchFamily="34" charset="0"/>
                <a:cs typeface="Arial" pitchFamily="34" charset="0"/>
              </a:rPr>
              <a:t>ou </a:t>
            </a:r>
            <a:r>
              <a:rPr lang="en-US" sz="1800" dirty="0">
                <a:latin typeface="Arial" pitchFamily="34" charset="0"/>
                <a:cs typeface="Arial" pitchFamily="34" charset="0"/>
              </a:rPr>
              <a:t>specify the accounts to which the different tax types are posted to. Further you have to define GL accounts for Exchange rate difference and cross company postings of Tax.</a:t>
            </a:r>
          </a:p>
        </p:txBody>
      </p:sp>
      <p:pic>
        <p:nvPicPr>
          <p:cNvPr id="29703" name="Picture 7"/>
          <p:cNvPicPr>
            <a:picLocks noChangeAspect="1" noChangeArrowheads="1"/>
          </p:cNvPicPr>
          <p:nvPr/>
        </p:nvPicPr>
        <p:blipFill>
          <a:blip r:embed="rId4" cstate="print"/>
          <a:srcRect/>
          <a:stretch>
            <a:fillRect/>
          </a:stretch>
        </p:blipFill>
        <p:spPr bwMode="auto">
          <a:xfrm>
            <a:off x="766010" y="2328862"/>
            <a:ext cx="3437021" cy="1085850"/>
          </a:xfrm>
          <a:prstGeom prst="rect">
            <a:avLst/>
          </a:prstGeom>
          <a:noFill/>
          <a:ln w="28575" algn="ctr">
            <a:solidFill>
              <a:schemeClr val="tx1"/>
            </a:solidFill>
            <a:miter lim="800000"/>
            <a:headEnd/>
            <a:tailEnd/>
          </a:ln>
        </p:spPr>
      </p:pic>
      <p:pic>
        <p:nvPicPr>
          <p:cNvPr id="29704" name="Picture 8"/>
          <p:cNvPicPr>
            <a:picLocks noChangeAspect="1" noChangeArrowheads="1"/>
          </p:cNvPicPr>
          <p:nvPr/>
        </p:nvPicPr>
        <p:blipFill>
          <a:blip r:embed="rId5" cstate="print"/>
          <a:srcRect/>
          <a:stretch>
            <a:fillRect/>
          </a:stretch>
        </p:blipFill>
        <p:spPr bwMode="auto">
          <a:xfrm>
            <a:off x="4610100" y="2328862"/>
            <a:ext cx="3657600" cy="1157288"/>
          </a:xfrm>
          <a:prstGeom prst="rect">
            <a:avLst/>
          </a:prstGeom>
          <a:noFill/>
          <a:ln w="28575" algn="ctr">
            <a:solidFill>
              <a:schemeClr val="tx1"/>
            </a:solidFill>
            <a:miter lim="800000"/>
            <a:headEnd/>
            <a:tailEnd/>
          </a:ln>
        </p:spPr>
      </p:pic>
      <p:sp>
        <p:nvSpPr>
          <p:cNvPr id="29705" name="AutoShape 9"/>
          <p:cNvSpPr>
            <a:spLocks noChangeArrowheads="1"/>
          </p:cNvSpPr>
          <p:nvPr/>
        </p:nvSpPr>
        <p:spPr bwMode="auto">
          <a:xfrm>
            <a:off x="4563977" y="3257550"/>
            <a:ext cx="228600" cy="228600"/>
          </a:xfrm>
          <a:prstGeom prst="wedgeEllipseCallout">
            <a:avLst>
              <a:gd name="adj1" fmla="val -43750"/>
              <a:gd name="adj2" fmla="val 70000"/>
            </a:avLst>
          </a:prstGeom>
          <a:noFill/>
          <a:ln w="9525" algn="ctr">
            <a:solidFill>
              <a:schemeClr val="tx1"/>
            </a:solidFill>
            <a:miter lim="800000"/>
            <a:headEnd/>
            <a:tailEnd/>
          </a:ln>
        </p:spPr>
        <p:txBody>
          <a:bodyPr/>
          <a:lstStyle/>
          <a:p>
            <a:pPr algn="ctr"/>
            <a:endParaRPr lang="en-US"/>
          </a:p>
        </p:txBody>
      </p:sp>
    </p:spTree>
    <p:extLst>
      <p:ext uri="{BB962C8B-B14F-4D97-AF65-F5344CB8AC3E}">
        <p14:creationId xmlns:p14="http://schemas.microsoft.com/office/powerpoint/2010/main" xmlns="" val="4635368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09576" y="353616"/>
            <a:ext cx="8734425" cy="503634"/>
          </a:xfrm>
        </p:spPr>
        <p:txBody>
          <a:bodyPr/>
          <a:lstStyle/>
          <a:p>
            <a:pPr>
              <a:defRPr/>
            </a:pPr>
            <a:r>
              <a:rPr lang="en-US" sz="2800" smtClean="0"/>
              <a:t>Taxes on Sales and Purchase</a:t>
            </a:r>
          </a:p>
        </p:txBody>
      </p:sp>
      <p:pic>
        <p:nvPicPr>
          <p:cNvPr id="32773" name="Picture 28"/>
          <p:cNvPicPr>
            <a:picLocks noChangeAspect="1" noChangeArrowheads="1"/>
          </p:cNvPicPr>
          <p:nvPr/>
        </p:nvPicPr>
        <p:blipFill>
          <a:blip r:embed="rId3" cstate="print"/>
          <a:srcRect/>
          <a:stretch>
            <a:fillRect/>
          </a:stretch>
        </p:blipFill>
        <p:spPr bwMode="auto">
          <a:xfrm>
            <a:off x="4390943" y="3699685"/>
            <a:ext cx="4103520" cy="1025880"/>
          </a:xfrm>
          <a:prstGeom prst="rect">
            <a:avLst/>
          </a:prstGeom>
          <a:noFill/>
          <a:ln w="28575" algn="ctr">
            <a:solidFill>
              <a:schemeClr val="tx1"/>
            </a:solidFill>
            <a:miter lim="800000"/>
            <a:headEnd/>
            <a:tailEnd/>
          </a:ln>
        </p:spPr>
      </p:pic>
      <p:pic>
        <p:nvPicPr>
          <p:cNvPr id="32774" name="Picture 29"/>
          <p:cNvPicPr>
            <a:picLocks noChangeAspect="1" noChangeArrowheads="1"/>
          </p:cNvPicPr>
          <p:nvPr/>
        </p:nvPicPr>
        <p:blipFill>
          <a:blip r:embed="rId4" cstate="print"/>
          <a:srcRect/>
          <a:stretch>
            <a:fillRect/>
          </a:stretch>
        </p:blipFill>
        <p:spPr bwMode="auto">
          <a:xfrm>
            <a:off x="481263" y="3675272"/>
            <a:ext cx="3638550" cy="1050131"/>
          </a:xfrm>
          <a:prstGeom prst="rect">
            <a:avLst/>
          </a:prstGeom>
          <a:noFill/>
          <a:ln w="28575" algn="ctr">
            <a:solidFill>
              <a:schemeClr val="tx1"/>
            </a:solidFill>
            <a:miter lim="800000"/>
            <a:headEnd/>
            <a:tailEnd/>
          </a:ln>
        </p:spPr>
      </p:pic>
      <p:sp>
        <p:nvSpPr>
          <p:cNvPr id="32775" name="AutoShape 30"/>
          <p:cNvSpPr>
            <a:spLocks noChangeArrowheads="1"/>
          </p:cNvSpPr>
          <p:nvPr/>
        </p:nvSpPr>
        <p:spPr bwMode="auto">
          <a:xfrm>
            <a:off x="2300538" y="4554115"/>
            <a:ext cx="457200" cy="171450"/>
          </a:xfrm>
          <a:prstGeom prst="wedgeEllipseCallout">
            <a:avLst>
              <a:gd name="adj1" fmla="val -43750"/>
              <a:gd name="adj2" fmla="val 70000"/>
            </a:avLst>
          </a:prstGeom>
          <a:noFill/>
          <a:ln w="9525" algn="ctr">
            <a:solidFill>
              <a:schemeClr val="tx1"/>
            </a:solidFill>
            <a:miter lim="800000"/>
            <a:headEnd/>
            <a:tailEnd/>
          </a:ln>
        </p:spPr>
        <p:txBody>
          <a:bodyPr/>
          <a:lstStyle/>
          <a:p>
            <a:pPr algn="ctr"/>
            <a:endParaRPr lang="en-US"/>
          </a:p>
        </p:txBody>
      </p:sp>
      <p:sp>
        <p:nvSpPr>
          <p:cNvPr id="3" name="Rectangle 2"/>
          <p:cNvSpPr/>
          <p:nvPr/>
        </p:nvSpPr>
        <p:spPr>
          <a:xfrm>
            <a:off x="481263" y="716263"/>
            <a:ext cx="8013200" cy="3170099"/>
          </a:xfrm>
          <a:prstGeom prst="rect">
            <a:avLst/>
          </a:prstGeom>
        </p:spPr>
        <p:txBody>
          <a:bodyPr wrap="square">
            <a:spAutoFit/>
          </a:bodyPr>
          <a:lstStyle/>
          <a:p>
            <a:r>
              <a:rPr lang="en-US" sz="2000" u="sng" dirty="0">
                <a:solidFill>
                  <a:schemeClr val="tx2"/>
                </a:solidFill>
                <a:latin typeface="Arial" pitchFamily="34" charset="0"/>
                <a:cs typeface="Arial" pitchFamily="34" charset="0"/>
              </a:rPr>
              <a:t>Specifications in the GL accounts</a:t>
            </a:r>
            <a:endParaRPr lang="en-US" sz="2000" u="sng" dirty="0">
              <a:latin typeface="Arial" pitchFamily="34" charset="0"/>
              <a:cs typeface="Arial" pitchFamily="34" charset="0"/>
            </a:endParaRPr>
          </a:p>
          <a:p>
            <a:r>
              <a:rPr lang="en-US" sz="1800" dirty="0">
                <a:latin typeface="Arial" pitchFamily="34" charset="0"/>
                <a:cs typeface="Arial" pitchFamily="34" charset="0"/>
              </a:rPr>
              <a:t>You can make specifications for calculating, checking, and posting taxes on sales/purchases in three fields in </a:t>
            </a:r>
            <a:r>
              <a:rPr lang="en-US" sz="1800" b="1" dirty="0">
                <a:latin typeface="Arial" pitchFamily="34" charset="0"/>
                <a:cs typeface="Arial" pitchFamily="34" charset="0"/>
              </a:rPr>
              <a:t>G/L accounts</a:t>
            </a:r>
            <a:r>
              <a:rPr lang="en-US" sz="1800" dirty="0">
                <a:latin typeface="Arial" pitchFamily="34" charset="0"/>
                <a:cs typeface="Arial" pitchFamily="34" charset="0"/>
              </a:rPr>
              <a:t>. </a:t>
            </a:r>
            <a:r>
              <a:rPr lang="en-US" sz="1800" dirty="0" smtClean="0">
                <a:latin typeface="Arial" pitchFamily="34" charset="0"/>
                <a:cs typeface="Arial" pitchFamily="34" charset="0"/>
              </a:rPr>
              <a:t>These </a:t>
            </a:r>
            <a:r>
              <a:rPr lang="en-US" sz="1800" dirty="0">
                <a:latin typeface="Arial" pitchFamily="34" charset="0"/>
                <a:cs typeface="Arial" pitchFamily="34" charset="0"/>
              </a:rPr>
              <a:t>are</a:t>
            </a:r>
            <a:r>
              <a:rPr lang="en-US" sz="1800" dirty="0" smtClean="0">
                <a:latin typeface="Arial" pitchFamily="34" charset="0"/>
                <a:cs typeface="Arial" pitchFamily="34" charset="0"/>
              </a:rPr>
              <a:t>:</a:t>
            </a:r>
          </a:p>
          <a:p>
            <a:endParaRPr lang="en-US" sz="1800" b="1" dirty="0">
              <a:latin typeface="Arial" pitchFamily="34" charset="0"/>
              <a:cs typeface="Arial" pitchFamily="34" charset="0"/>
            </a:endParaRPr>
          </a:p>
          <a:p>
            <a:pPr>
              <a:buFontTx/>
              <a:buChar char="•"/>
            </a:pPr>
            <a:r>
              <a:rPr lang="en-US" sz="1800" b="1" dirty="0" smtClean="0">
                <a:latin typeface="Arial" pitchFamily="34" charset="0"/>
                <a:cs typeface="Arial" pitchFamily="34" charset="0"/>
              </a:rPr>
              <a:t> Tax </a:t>
            </a:r>
            <a:r>
              <a:rPr lang="en-US" sz="1800" b="1" dirty="0">
                <a:latin typeface="Arial" pitchFamily="34" charset="0"/>
                <a:cs typeface="Arial" pitchFamily="34" charset="0"/>
              </a:rPr>
              <a:t>category</a:t>
            </a:r>
          </a:p>
          <a:p>
            <a:r>
              <a:rPr lang="en-US" sz="1800" dirty="0">
                <a:latin typeface="Arial" pitchFamily="34" charset="0"/>
                <a:cs typeface="Arial" pitchFamily="34" charset="0"/>
              </a:rPr>
              <a:t>By means of this field, you determine in the master record of a G/L account whether the account is a tax account, a tax-relevant G/L account, or a G/L account that is not tax-relevant. </a:t>
            </a:r>
          </a:p>
          <a:p>
            <a:r>
              <a:rPr lang="en-US" sz="1800" dirty="0">
                <a:latin typeface="Arial" pitchFamily="34" charset="0"/>
                <a:cs typeface="Arial" pitchFamily="34" charset="0"/>
              </a:rPr>
              <a:t>For a tax-relevant G/L account, you can determine the tax </a:t>
            </a:r>
          </a:p>
          <a:p>
            <a:r>
              <a:rPr lang="en-US" sz="1800" dirty="0">
                <a:latin typeface="Arial" pitchFamily="34" charset="0"/>
                <a:cs typeface="Arial" pitchFamily="34" charset="0"/>
              </a:rPr>
              <a:t>codes that can be used to post to the account. </a:t>
            </a:r>
          </a:p>
          <a:p>
            <a:endParaRPr lang="en-US" sz="1800" b="1" dirty="0">
              <a:latin typeface="Arial" pitchFamily="34" charset="0"/>
              <a:cs typeface="Arial" pitchFamily="34" charset="0"/>
            </a:endParaRPr>
          </a:p>
        </p:txBody>
      </p:sp>
    </p:spTree>
    <p:extLst>
      <p:ext uri="{BB962C8B-B14F-4D97-AF65-F5344CB8AC3E}">
        <p14:creationId xmlns:p14="http://schemas.microsoft.com/office/powerpoint/2010/main" xmlns="" val="3686178268"/>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2260" name="Rectangle 4"/>
          <p:cNvSpPr>
            <a:spLocks noChangeArrowheads="1"/>
          </p:cNvSpPr>
          <p:nvPr/>
        </p:nvSpPr>
        <p:spPr bwMode="auto">
          <a:xfrm>
            <a:off x="457201" y="353616"/>
            <a:ext cx="8734425" cy="503634"/>
          </a:xfrm>
          <a:prstGeom prst="rect">
            <a:avLst/>
          </a:prstGeom>
          <a:noFill/>
          <a:ln w="12700">
            <a:noFill/>
            <a:miter lim="800000"/>
            <a:headEnd/>
            <a:tailEnd/>
          </a:ln>
          <a:effectLst/>
        </p:spPr>
        <p:txBody>
          <a:bodyPr lIns="0" tIns="0" rIns="0" bIns="0"/>
          <a:lstStyle/>
          <a:p>
            <a:pPr>
              <a:defRPr/>
            </a:pPr>
            <a:r>
              <a:rPr lang="en-US" sz="3200" b="1">
                <a:solidFill>
                  <a:schemeClr val="tx2"/>
                </a:solidFill>
                <a:effectLst>
                  <a:outerShdw blurRad="38100" dist="38100" dir="2700000" algn="tl">
                    <a:srgbClr val="C0C0C0"/>
                  </a:outerShdw>
                </a:effectLst>
                <a:latin typeface="Arial" charset="0"/>
              </a:rPr>
              <a:t>Taxes on Sales and Purchase</a:t>
            </a:r>
          </a:p>
        </p:txBody>
      </p:sp>
      <p:sp>
        <p:nvSpPr>
          <p:cNvPr id="352262" name="Rectangle 6"/>
          <p:cNvSpPr>
            <a:spLocks noChangeArrowheads="1"/>
          </p:cNvSpPr>
          <p:nvPr/>
        </p:nvSpPr>
        <p:spPr bwMode="auto">
          <a:xfrm>
            <a:off x="381000" y="1028700"/>
            <a:ext cx="8261350" cy="400110"/>
          </a:xfrm>
          <a:prstGeom prst="rect">
            <a:avLst/>
          </a:prstGeom>
          <a:noFill/>
          <a:ln w="12700">
            <a:noFill/>
            <a:miter lim="800000"/>
            <a:headEnd/>
            <a:tailEnd/>
          </a:ln>
          <a:effectLst/>
        </p:spPr>
        <p:txBody>
          <a:bodyPr>
            <a:spAutoFit/>
          </a:bodyPr>
          <a:lstStyle/>
          <a:p>
            <a:pPr>
              <a:defRPr/>
            </a:pPr>
            <a:r>
              <a:rPr lang="en-US" sz="2000" b="1" u="sng" dirty="0">
                <a:solidFill>
                  <a:schemeClr val="tx2"/>
                </a:solidFill>
                <a:latin typeface="Arial" charset="0"/>
              </a:rPr>
              <a:t>Specifications in the GL accounts</a:t>
            </a:r>
            <a:endParaRPr lang="en-US" sz="2000" u="sng" dirty="0">
              <a:latin typeface="Arial" charset="0"/>
            </a:endParaRPr>
          </a:p>
        </p:txBody>
      </p:sp>
      <p:sp>
        <p:nvSpPr>
          <p:cNvPr id="33796" name="Rectangle 9"/>
          <p:cNvSpPr>
            <a:spLocks noChangeArrowheads="1"/>
          </p:cNvSpPr>
          <p:nvPr/>
        </p:nvSpPr>
        <p:spPr bwMode="auto">
          <a:xfrm>
            <a:off x="457201" y="1428750"/>
            <a:ext cx="7543799" cy="1646605"/>
          </a:xfrm>
          <a:prstGeom prst="rect">
            <a:avLst/>
          </a:prstGeom>
          <a:noFill/>
          <a:ln w="9525" algn="ctr">
            <a:noFill/>
            <a:miter lim="800000"/>
            <a:headEnd/>
            <a:tailEnd/>
          </a:ln>
        </p:spPr>
        <p:txBody>
          <a:bodyPr wrap="square">
            <a:spAutoFit/>
          </a:bodyPr>
          <a:lstStyle/>
          <a:p>
            <a:pPr>
              <a:spcBef>
                <a:spcPct val="50000"/>
              </a:spcBef>
              <a:buFontTx/>
              <a:buChar char="•"/>
            </a:pPr>
            <a:r>
              <a:rPr lang="en-US" sz="2000" b="1" dirty="0">
                <a:latin typeface="Arial" pitchFamily="34" charset="0"/>
                <a:cs typeface="Arial" pitchFamily="34" charset="0"/>
              </a:rPr>
              <a:t>Posting without taxes allowed </a:t>
            </a:r>
            <a:r>
              <a:rPr lang="en-US" sz="1800" b="1" dirty="0">
                <a:latin typeface="Arial" pitchFamily="34" charset="0"/>
                <a:cs typeface="Arial" pitchFamily="34" charset="0"/>
              </a:rPr>
              <a:t/>
            </a:r>
            <a:br>
              <a:rPr lang="en-US" sz="1800" b="1" dirty="0">
                <a:latin typeface="Arial" pitchFamily="34" charset="0"/>
                <a:cs typeface="Arial" pitchFamily="34" charset="0"/>
              </a:rPr>
            </a:br>
            <a:r>
              <a:rPr lang="en-US" sz="1800" dirty="0" smtClean="0">
                <a:latin typeface="Arial" pitchFamily="34" charset="0"/>
                <a:cs typeface="Arial" pitchFamily="34" charset="0"/>
              </a:rPr>
              <a:t>By </a:t>
            </a:r>
            <a:r>
              <a:rPr lang="en-US" sz="1800" dirty="0">
                <a:latin typeface="Arial" pitchFamily="34" charset="0"/>
                <a:cs typeface="Arial" pitchFamily="34" charset="0"/>
              </a:rPr>
              <a:t>means of this field, you can indicate the accounts that are tax-relevant, but for which posting of non-tax-relevant transactions without a tax code is allowed. </a:t>
            </a:r>
          </a:p>
          <a:p>
            <a:pPr>
              <a:spcBef>
                <a:spcPct val="50000"/>
              </a:spcBef>
            </a:pPr>
            <a:endParaRPr lang="en-US" sz="1800" dirty="0">
              <a:latin typeface="Arial" pitchFamily="34" charset="0"/>
              <a:cs typeface="Arial" pitchFamily="34" charset="0"/>
            </a:endParaRPr>
          </a:p>
        </p:txBody>
      </p:sp>
      <p:pic>
        <p:nvPicPr>
          <p:cNvPr id="33797" name="Picture 10"/>
          <p:cNvPicPr>
            <a:picLocks noChangeAspect="1" noChangeArrowheads="1"/>
          </p:cNvPicPr>
          <p:nvPr/>
        </p:nvPicPr>
        <p:blipFill>
          <a:blip r:embed="rId2" cstate="print"/>
          <a:srcRect/>
          <a:stretch>
            <a:fillRect/>
          </a:stretch>
        </p:blipFill>
        <p:spPr bwMode="auto">
          <a:xfrm>
            <a:off x="685800" y="2864644"/>
            <a:ext cx="7162800" cy="1364456"/>
          </a:xfrm>
          <a:prstGeom prst="rect">
            <a:avLst/>
          </a:prstGeom>
          <a:noFill/>
          <a:ln w="28575" algn="ctr">
            <a:solidFill>
              <a:schemeClr val="tx1"/>
            </a:solidFill>
            <a:miter lim="800000"/>
            <a:headEnd/>
            <a:tailEnd/>
          </a:ln>
        </p:spPr>
      </p:pic>
      <p:sp>
        <p:nvSpPr>
          <p:cNvPr id="33798" name="AutoShape 11"/>
          <p:cNvSpPr>
            <a:spLocks noChangeArrowheads="1"/>
          </p:cNvSpPr>
          <p:nvPr/>
        </p:nvSpPr>
        <p:spPr bwMode="auto">
          <a:xfrm>
            <a:off x="838200" y="4000500"/>
            <a:ext cx="457200" cy="228600"/>
          </a:xfrm>
          <a:prstGeom prst="wedgeEllipseCallout">
            <a:avLst>
              <a:gd name="adj1" fmla="val -43750"/>
              <a:gd name="adj2" fmla="val 70000"/>
            </a:avLst>
          </a:prstGeom>
          <a:noFill/>
          <a:ln w="9525" algn="ctr">
            <a:solidFill>
              <a:schemeClr val="tx1"/>
            </a:solidFill>
            <a:miter lim="800000"/>
            <a:headEnd/>
            <a:tailEnd/>
          </a:ln>
        </p:spPr>
        <p:txBody>
          <a:bodyPr/>
          <a:lstStyle/>
          <a:p>
            <a:pPr algn="ctr"/>
            <a:endParaRPr lang="en-US"/>
          </a:p>
        </p:txBody>
      </p:sp>
    </p:spTree>
    <p:extLst>
      <p:ext uri="{BB962C8B-B14F-4D97-AF65-F5344CB8AC3E}">
        <p14:creationId xmlns:p14="http://schemas.microsoft.com/office/powerpoint/2010/main" xmlns="" val="20073416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a:defRPr/>
            </a:pPr>
            <a:r>
              <a:rPr lang="en-US" sz="2800" smtClean="0"/>
              <a:t>Taxes on Sales and Purchase</a:t>
            </a:r>
          </a:p>
        </p:txBody>
      </p:sp>
      <p:pic>
        <p:nvPicPr>
          <p:cNvPr id="34820" name="Picture 4"/>
          <p:cNvPicPr>
            <a:picLocks noChangeAspect="1" noChangeArrowheads="1"/>
          </p:cNvPicPr>
          <p:nvPr/>
        </p:nvPicPr>
        <p:blipFill>
          <a:blip r:embed="rId2" cstate="print"/>
          <a:srcRect/>
          <a:stretch>
            <a:fillRect/>
          </a:stretch>
        </p:blipFill>
        <p:spPr bwMode="auto">
          <a:xfrm>
            <a:off x="1018382" y="2828925"/>
            <a:ext cx="7086600" cy="1200150"/>
          </a:xfrm>
          <a:prstGeom prst="rect">
            <a:avLst/>
          </a:prstGeom>
          <a:noFill/>
          <a:ln w="28575" algn="ctr">
            <a:solidFill>
              <a:schemeClr val="tx1"/>
            </a:solidFill>
            <a:miter lim="800000"/>
            <a:headEnd/>
            <a:tailEnd/>
          </a:ln>
        </p:spPr>
      </p:pic>
      <p:sp>
        <p:nvSpPr>
          <p:cNvPr id="34821" name="AutoShape 5"/>
          <p:cNvSpPr>
            <a:spLocks noChangeArrowheads="1"/>
          </p:cNvSpPr>
          <p:nvPr/>
        </p:nvSpPr>
        <p:spPr bwMode="auto">
          <a:xfrm>
            <a:off x="1247274" y="3555332"/>
            <a:ext cx="457200" cy="228600"/>
          </a:xfrm>
          <a:prstGeom prst="wedgeEllipseCallout">
            <a:avLst>
              <a:gd name="adj1" fmla="val -43750"/>
              <a:gd name="adj2" fmla="val 70000"/>
            </a:avLst>
          </a:prstGeom>
          <a:noFill/>
          <a:ln w="9525" algn="ctr">
            <a:solidFill>
              <a:schemeClr val="tx1"/>
            </a:solidFill>
            <a:miter lim="800000"/>
            <a:headEnd/>
            <a:tailEnd/>
          </a:ln>
        </p:spPr>
        <p:txBody>
          <a:bodyPr/>
          <a:lstStyle/>
          <a:p>
            <a:pPr algn="ctr"/>
            <a:endParaRPr lang="en-US"/>
          </a:p>
        </p:txBody>
      </p:sp>
      <p:sp>
        <p:nvSpPr>
          <p:cNvPr id="2" name="Rectangle 1"/>
          <p:cNvSpPr/>
          <p:nvPr/>
        </p:nvSpPr>
        <p:spPr>
          <a:xfrm>
            <a:off x="1018382" y="771257"/>
            <a:ext cx="7086600" cy="1815882"/>
          </a:xfrm>
          <a:prstGeom prst="rect">
            <a:avLst/>
          </a:prstGeom>
        </p:spPr>
        <p:txBody>
          <a:bodyPr wrap="square">
            <a:spAutoFit/>
          </a:bodyPr>
          <a:lstStyle/>
          <a:p>
            <a:pPr>
              <a:spcBef>
                <a:spcPct val="0"/>
              </a:spcBef>
              <a:buSzTx/>
              <a:buFontTx/>
              <a:buNone/>
              <a:defRPr/>
            </a:pPr>
            <a:r>
              <a:rPr lang="en-US" sz="2000" b="1" u="sng" dirty="0">
                <a:solidFill>
                  <a:schemeClr val="tx2"/>
                </a:solidFill>
                <a:latin typeface="Arial" pitchFamily="34" charset="0"/>
                <a:cs typeface="Arial" pitchFamily="34" charset="0"/>
              </a:rPr>
              <a:t>Specifications in the GL accounts</a:t>
            </a:r>
            <a:endParaRPr lang="en-US" sz="2000" b="1" u="sng" dirty="0">
              <a:latin typeface="Arial" pitchFamily="34" charset="0"/>
              <a:cs typeface="Arial" pitchFamily="34" charset="0"/>
            </a:endParaRPr>
          </a:p>
          <a:p>
            <a:pPr>
              <a:spcBef>
                <a:spcPct val="0"/>
              </a:spcBef>
              <a:buSzTx/>
              <a:defRPr/>
            </a:pPr>
            <a:r>
              <a:rPr lang="en-US" sz="2000" b="1" dirty="0">
                <a:latin typeface="Arial" pitchFamily="34" charset="0"/>
                <a:cs typeface="Arial" pitchFamily="34" charset="0"/>
              </a:rPr>
              <a:t>Automatic posting only</a:t>
            </a:r>
            <a:r>
              <a:rPr lang="en-US" sz="1800" dirty="0">
                <a:latin typeface="Arial" pitchFamily="34" charset="0"/>
                <a:cs typeface="Arial" pitchFamily="34" charset="0"/>
              </a:rPr>
              <a:t/>
            </a:r>
            <a:br>
              <a:rPr lang="en-US" sz="1800" dirty="0">
                <a:latin typeface="Arial" pitchFamily="34" charset="0"/>
                <a:cs typeface="Arial" pitchFamily="34" charset="0"/>
              </a:rPr>
            </a:br>
            <a:r>
              <a:rPr lang="en-US" sz="1800" dirty="0">
                <a:latin typeface="Arial" pitchFamily="34" charset="0"/>
                <a:cs typeface="Arial" pitchFamily="34" charset="0"/>
              </a:rPr>
              <a:t>For each account, you can use this field to determine whether you want to have the account posted to by the system only, that is automatically, or manually as well. </a:t>
            </a:r>
          </a:p>
          <a:p>
            <a:pPr>
              <a:buFontTx/>
              <a:buNone/>
              <a:defRPr/>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37833331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defRPr/>
            </a:pPr>
            <a:r>
              <a:rPr lang="en-US" sz="2800" dirty="0" smtClean="0"/>
              <a:t>Taxes on Sales and Purchase</a:t>
            </a:r>
          </a:p>
        </p:txBody>
      </p:sp>
      <p:sp>
        <p:nvSpPr>
          <p:cNvPr id="2" name="Rectangle 1"/>
          <p:cNvSpPr/>
          <p:nvPr/>
        </p:nvSpPr>
        <p:spPr>
          <a:xfrm>
            <a:off x="457199" y="501553"/>
            <a:ext cx="8085221" cy="4278094"/>
          </a:xfrm>
          <a:prstGeom prst="rect">
            <a:avLst/>
          </a:prstGeom>
        </p:spPr>
        <p:txBody>
          <a:bodyPr wrap="square">
            <a:spAutoFit/>
          </a:bodyPr>
          <a:lstStyle/>
          <a:p>
            <a:pPr>
              <a:defRPr/>
            </a:pPr>
            <a:r>
              <a:rPr lang="en-US" sz="2000" b="1" dirty="0">
                <a:solidFill>
                  <a:schemeClr val="tx2"/>
                </a:solidFill>
                <a:effectLst>
                  <a:outerShdw blurRad="38100" dist="38100" dir="2700000" algn="tl">
                    <a:srgbClr val="C0C0C0"/>
                  </a:outerShdw>
                </a:effectLst>
                <a:latin typeface="Arial" pitchFamily="34" charset="0"/>
                <a:cs typeface="Arial" pitchFamily="34" charset="0"/>
              </a:rPr>
              <a:t>Tax on Sales/Purchases for Down Payments</a:t>
            </a:r>
            <a:endParaRPr lang="en-US" sz="2000" b="1" dirty="0">
              <a:latin typeface="Arial" pitchFamily="34" charset="0"/>
              <a:cs typeface="Arial" pitchFamily="34" charset="0"/>
            </a:endParaRPr>
          </a:p>
          <a:p>
            <a:pPr>
              <a:defRPr/>
            </a:pPr>
            <a:r>
              <a:rPr lang="en-US" sz="1800" dirty="0" smtClean="0">
                <a:latin typeface="Arial" pitchFamily="34" charset="0"/>
                <a:cs typeface="Arial" pitchFamily="34" charset="0"/>
              </a:rPr>
              <a:t>Down </a:t>
            </a:r>
            <a:r>
              <a:rPr lang="en-US" sz="1800" dirty="0">
                <a:latin typeface="Arial" pitchFamily="34" charset="0"/>
                <a:cs typeface="Arial" pitchFamily="34" charset="0"/>
              </a:rPr>
              <a:t>payments are posted to special reconciliation accounts which are special G/L accounts in the system.</a:t>
            </a:r>
          </a:p>
          <a:p>
            <a:pPr>
              <a:defRPr/>
            </a:pPr>
            <a:endParaRPr lang="en-US" sz="1800" dirty="0">
              <a:latin typeface="Arial" pitchFamily="34" charset="0"/>
              <a:cs typeface="Arial" pitchFamily="34" charset="0"/>
            </a:endParaRPr>
          </a:p>
          <a:p>
            <a:pPr>
              <a:defRPr/>
            </a:pPr>
            <a:r>
              <a:rPr lang="en-US" sz="1800" dirty="0">
                <a:latin typeface="Arial" pitchFamily="34" charset="0"/>
                <a:cs typeface="Arial" pitchFamily="34" charset="0"/>
              </a:rPr>
              <a:t>The legal specifications determine whether or not tax on sales/purchase is to be posted for down payments. If as a general rule you do not post any tax on sales/purchases , you can hide the fields for the tax specifications. You do this via the special G/L account which is a down payment account.</a:t>
            </a:r>
          </a:p>
          <a:p>
            <a:pPr>
              <a:defRPr/>
            </a:pPr>
            <a:endParaRPr lang="en-US" sz="1800" dirty="0">
              <a:latin typeface="Arial" pitchFamily="34" charset="0"/>
              <a:cs typeface="Arial" pitchFamily="34" charset="0"/>
            </a:endParaRPr>
          </a:p>
          <a:p>
            <a:pPr>
              <a:defRPr/>
            </a:pPr>
            <a:r>
              <a:rPr lang="en-US" sz="1800" dirty="0">
                <a:latin typeface="Arial" pitchFamily="34" charset="0"/>
                <a:cs typeface="Arial" pitchFamily="34" charset="0"/>
              </a:rPr>
              <a:t>You can create the master records with an account group for which the Tax category field does not appear. When creating the master record, you will not be able to make an entry in this field. </a:t>
            </a:r>
          </a:p>
          <a:p>
            <a:pPr>
              <a:defRPr/>
            </a:pPr>
            <a:endParaRPr lang="en-US" sz="1800" dirty="0">
              <a:latin typeface="Arial" pitchFamily="34" charset="0"/>
              <a:cs typeface="Arial" pitchFamily="34" charset="0"/>
            </a:endParaRPr>
          </a:p>
          <a:p>
            <a:pPr>
              <a:defRPr/>
            </a:pPr>
            <a:r>
              <a:rPr lang="en-US" sz="1800" dirty="0">
                <a:latin typeface="Arial" pitchFamily="34" charset="0"/>
                <a:cs typeface="Arial" pitchFamily="34" charset="0"/>
              </a:rPr>
              <a:t>The tax category field can also be left blank in the master record. All fields for tax on sales/purchases are then hidden on the entry screens. </a:t>
            </a:r>
          </a:p>
        </p:txBody>
      </p:sp>
    </p:spTree>
    <p:extLst>
      <p:ext uri="{BB962C8B-B14F-4D97-AF65-F5344CB8AC3E}">
        <p14:creationId xmlns:p14="http://schemas.microsoft.com/office/powerpoint/2010/main" xmlns="" val="564081232"/>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pPr>
              <a:defRPr/>
            </a:pPr>
            <a:r>
              <a:rPr lang="en-US" sz="2800" smtClean="0"/>
              <a:t>Taxes on Sales and Purchase</a:t>
            </a:r>
          </a:p>
        </p:txBody>
      </p:sp>
      <p:sp>
        <p:nvSpPr>
          <p:cNvPr id="2" name="Rectangle 1"/>
          <p:cNvSpPr/>
          <p:nvPr/>
        </p:nvSpPr>
        <p:spPr>
          <a:xfrm>
            <a:off x="673768" y="547429"/>
            <a:ext cx="7182853" cy="4493538"/>
          </a:xfrm>
          <a:prstGeom prst="rect">
            <a:avLst/>
          </a:prstGeom>
        </p:spPr>
        <p:txBody>
          <a:bodyPr wrap="square">
            <a:spAutoFit/>
          </a:bodyPr>
          <a:lstStyle/>
          <a:p>
            <a:pPr marL="609600" indent="-609600">
              <a:spcBef>
                <a:spcPct val="0"/>
              </a:spcBef>
              <a:buSzTx/>
              <a:buFontTx/>
              <a:buNone/>
              <a:defRPr/>
            </a:pPr>
            <a:r>
              <a:rPr lang="en-US" sz="2000" b="1" dirty="0">
                <a:solidFill>
                  <a:schemeClr val="tx2"/>
                </a:solidFill>
                <a:latin typeface="Arial" pitchFamily="34" charset="0"/>
                <a:cs typeface="Arial" pitchFamily="34" charset="0"/>
              </a:rPr>
              <a:t>Tax on Sales/Purchases for Down Payments</a:t>
            </a:r>
          </a:p>
          <a:p>
            <a:pPr marL="609600" indent="-609600">
              <a:spcBef>
                <a:spcPct val="0"/>
              </a:spcBef>
              <a:buSzTx/>
              <a:buFontTx/>
              <a:buNone/>
              <a:defRPr/>
            </a:pPr>
            <a:r>
              <a:rPr lang="en-US" sz="1600" dirty="0">
                <a:solidFill>
                  <a:schemeClr val="tx2"/>
                </a:solidFill>
                <a:latin typeface="Georgia" pitchFamily="18" charset="0"/>
              </a:rPr>
              <a:t>	</a:t>
            </a:r>
            <a:endParaRPr lang="en-US" sz="1600" dirty="0">
              <a:latin typeface="Georgia" pitchFamily="18" charset="0"/>
            </a:endParaRPr>
          </a:p>
          <a:p>
            <a:pPr marL="609600" indent="-609600">
              <a:spcBef>
                <a:spcPct val="0"/>
              </a:spcBef>
              <a:buSzTx/>
              <a:buFontTx/>
              <a:buNone/>
              <a:defRPr/>
            </a:pPr>
            <a:r>
              <a:rPr lang="en-US" sz="1800" dirty="0" smtClean="0">
                <a:latin typeface="Arial" pitchFamily="34" charset="0"/>
                <a:cs typeface="Arial" pitchFamily="34" charset="0"/>
              </a:rPr>
              <a:t>	There </a:t>
            </a:r>
            <a:r>
              <a:rPr lang="en-US" sz="1800" dirty="0">
                <a:latin typeface="Arial" pitchFamily="34" charset="0"/>
                <a:cs typeface="Arial" pitchFamily="34" charset="0"/>
              </a:rPr>
              <a:t>are two method for Tax on Sales/purchase for Down </a:t>
            </a:r>
            <a:r>
              <a:rPr lang="en-US" sz="1800" dirty="0" smtClean="0">
                <a:latin typeface="Arial" pitchFamily="34" charset="0"/>
                <a:cs typeface="Arial" pitchFamily="34" charset="0"/>
              </a:rPr>
              <a:t>Payments :-</a:t>
            </a:r>
            <a:endParaRPr lang="en-US" sz="1800" dirty="0">
              <a:latin typeface="Arial" pitchFamily="34" charset="0"/>
              <a:cs typeface="Arial" pitchFamily="34" charset="0"/>
            </a:endParaRPr>
          </a:p>
          <a:p>
            <a:pPr>
              <a:spcBef>
                <a:spcPct val="0"/>
              </a:spcBef>
              <a:defRPr/>
            </a:pPr>
            <a:r>
              <a:rPr lang="en-US" sz="1800" dirty="0">
                <a:latin typeface="Arial" pitchFamily="34" charset="0"/>
                <a:cs typeface="Arial" pitchFamily="34" charset="0"/>
              </a:rPr>
              <a:t>      1. </a:t>
            </a:r>
            <a:r>
              <a:rPr lang="en-US" sz="1800" dirty="0" smtClean="0">
                <a:latin typeface="Arial" pitchFamily="34" charset="0"/>
                <a:cs typeface="Arial" pitchFamily="34" charset="0"/>
              </a:rPr>
              <a:t> Net </a:t>
            </a:r>
            <a:r>
              <a:rPr lang="en-US" sz="1800" dirty="0">
                <a:latin typeface="Arial" pitchFamily="34" charset="0"/>
                <a:cs typeface="Arial" pitchFamily="34" charset="0"/>
              </a:rPr>
              <a:t>display and</a:t>
            </a:r>
          </a:p>
          <a:p>
            <a:pPr>
              <a:spcBef>
                <a:spcPct val="0"/>
              </a:spcBef>
              <a:defRPr/>
            </a:pPr>
            <a:r>
              <a:rPr lang="en-US" sz="1800" dirty="0">
                <a:latin typeface="Arial" pitchFamily="34" charset="0"/>
                <a:cs typeface="Arial" pitchFamily="34" charset="0"/>
              </a:rPr>
              <a:t>      2. </a:t>
            </a:r>
            <a:r>
              <a:rPr lang="en-US" sz="1800" dirty="0" smtClean="0">
                <a:latin typeface="Arial" pitchFamily="34" charset="0"/>
                <a:cs typeface="Arial" pitchFamily="34" charset="0"/>
              </a:rPr>
              <a:t> Gross </a:t>
            </a:r>
            <a:r>
              <a:rPr lang="en-US" sz="1800" dirty="0">
                <a:latin typeface="Arial" pitchFamily="34" charset="0"/>
                <a:cs typeface="Arial" pitchFamily="34" charset="0"/>
              </a:rPr>
              <a:t>display</a:t>
            </a:r>
          </a:p>
          <a:p>
            <a:pPr marL="609600" indent="-609600">
              <a:spcBef>
                <a:spcPct val="0"/>
              </a:spcBef>
              <a:buSzTx/>
              <a:buFontTx/>
              <a:buNone/>
              <a:defRPr/>
            </a:pPr>
            <a:r>
              <a:rPr lang="en-US" sz="1800" dirty="0">
                <a:latin typeface="Arial" pitchFamily="34" charset="0"/>
                <a:cs typeface="Arial" pitchFamily="34" charset="0"/>
              </a:rPr>
              <a:t>	</a:t>
            </a:r>
          </a:p>
          <a:p>
            <a:pPr marL="609600" indent="-609600">
              <a:spcBef>
                <a:spcPct val="0"/>
              </a:spcBef>
              <a:buSzTx/>
              <a:buFontTx/>
              <a:buNone/>
              <a:defRPr/>
            </a:pPr>
            <a:r>
              <a:rPr lang="en-US" sz="1800" dirty="0" smtClean="0">
                <a:latin typeface="Arial" pitchFamily="34" charset="0"/>
                <a:cs typeface="Arial" pitchFamily="34" charset="0"/>
              </a:rPr>
              <a:t>	In </a:t>
            </a:r>
            <a:r>
              <a:rPr lang="en-US" sz="1800" dirty="0">
                <a:latin typeface="Arial" pitchFamily="34" charset="0"/>
                <a:cs typeface="Arial" pitchFamily="34" charset="0"/>
              </a:rPr>
              <a:t>net display method, the tax is posted to the tax account and </a:t>
            </a:r>
            <a:r>
              <a:rPr lang="en-US" sz="1800" dirty="0" smtClean="0">
                <a:latin typeface="Arial" pitchFamily="34" charset="0"/>
                <a:cs typeface="Arial" pitchFamily="34" charset="0"/>
              </a:rPr>
              <a:t>down payment </a:t>
            </a:r>
            <a:r>
              <a:rPr lang="en-US" sz="1800" dirty="0">
                <a:latin typeface="Arial" pitchFamily="34" charset="0"/>
                <a:cs typeface="Arial" pitchFamily="34" charset="0"/>
              </a:rPr>
              <a:t>is posted minus tax amount.</a:t>
            </a:r>
          </a:p>
          <a:p>
            <a:pPr marL="609600" indent="-609600">
              <a:spcBef>
                <a:spcPct val="0"/>
              </a:spcBef>
              <a:buSzTx/>
              <a:buFontTx/>
              <a:buNone/>
              <a:defRPr/>
            </a:pPr>
            <a:r>
              <a:rPr lang="en-US" sz="1800" dirty="0">
                <a:latin typeface="Arial" pitchFamily="34" charset="0"/>
                <a:cs typeface="Arial" pitchFamily="34" charset="0"/>
              </a:rPr>
              <a:t>	</a:t>
            </a:r>
          </a:p>
          <a:p>
            <a:pPr marL="609600" indent="-609600">
              <a:spcBef>
                <a:spcPct val="0"/>
              </a:spcBef>
              <a:buSzTx/>
              <a:buFontTx/>
              <a:buNone/>
              <a:defRPr/>
            </a:pPr>
            <a:r>
              <a:rPr lang="en-US" sz="1800" dirty="0">
                <a:latin typeface="Arial" pitchFamily="34" charset="0"/>
                <a:cs typeface="Arial" pitchFamily="34" charset="0"/>
              </a:rPr>
              <a:t>	In gross display method, the down payment posted is including tax amount. Here also tax amount is posted to a tax account but to clear the tax it is automatically posted to the clearing account.</a:t>
            </a:r>
          </a:p>
          <a:p>
            <a:pPr marL="609600" indent="-609600">
              <a:spcBef>
                <a:spcPct val="0"/>
              </a:spcBef>
              <a:buSzTx/>
              <a:buFontTx/>
              <a:buNone/>
              <a:defRPr/>
            </a:pPr>
            <a:r>
              <a:rPr lang="en-US" sz="1800" dirty="0">
                <a:solidFill>
                  <a:schemeClr val="tx2"/>
                </a:solidFill>
                <a:latin typeface="Arial" pitchFamily="34" charset="0"/>
                <a:cs typeface="Arial" pitchFamily="34" charset="0"/>
              </a:rPr>
              <a:t>	</a:t>
            </a:r>
            <a:endParaRPr lang="en-US" sz="1800" dirty="0">
              <a:latin typeface="Arial" pitchFamily="34" charset="0"/>
              <a:cs typeface="Arial" pitchFamily="34" charset="0"/>
            </a:endParaRPr>
          </a:p>
          <a:p>
            <a:pPr marL="609600" indent="-609600">
              <a:buFontTx/>
              <a:buNone/>
              <a:defRPr/>
            </a:pPr>
            <a:endParaRPr lang="en-US" sz="1600" dirty="0">
              <a:latin typeface="Georgia" pitchFamily="18" charset="0"/>
            </a:endParaRPr>
          </a:p>
        </p:txBody>
      </p:sp>
    </p:spTree>
    <p:extLst>
      <p:ext uri="{BB962C8B-B14F-4D97-AF65-F5344CB8AC3E}">
        <p14:creationId xmlns:p14="http://schemas.microsoft.com/office/powerpoint/2010/main" xmlns="" val="1384149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p:cNvSpPr>
          <p:nvPr/>
        </p:nvSpPr>
        <p:spPr bwMode="auto">
          <a:xfrm>
            <a:off x="390525" y="129781"/>
            <a:ext cx="8153400" cy="536972"/>
          </a:xfrm>
          <a:prstGeom prst="rect">
            <a:avLst/>
          </a:prstGeom>
          <a:noFill/>
          <a:ln w="9525">
            <a:noFill/>
            <a:miter lim="800000"/>
            <a:headEnd/>
            <a:tailEnd/>
          </a:ln>
        </p:spPr>
        <p:txBody>
          <a:bodyPr anchor="ctr"/>
          <a:lstStyle/>
          <a:p>
            <a:pPr defTabSz="685783">
              <a:lnSpc>
                <a:spcPct val="90000"/>
              </a:lnSpc>
              <a:spcBef>
                <a:spcPct val="0"/>
              </a:spcBef>
            </a:pPr>
            <a:r>
              <a:rPr lang="en-US" sz="2000" b="1" dirty="0">
                <a:solidFill>
                  <a:schemeClr val="tx2"/>
                </a:solidFill>
                <a:latin typeface="Verdana" panose="020B0604030504040204" pitchFamily="34" charset="0"/>
                <a:ea typeface="Verdana" panose="020B0604030504040204" pitchFamily="34" charset="0"/>
                <a:cs typeface="Verdana" panose="020B0604030504040204" pitchFamily="34" charset="0"/>
              </a:rPr>
              <a:t>Lesson Objectives</a:t>
            </a:r>
          </a:p>
        </p:txBody>
      </p:sp>
      <p:sp>
        <p:nvSpPr>
          <p:cNvPr id="5123" name="Content Placeholder 12"/>
          <p:cNvSpPr>
            <a:spLocks/>
          </p:cNvSpPr>
          <p:nvPr/>
        </p:nvSpPr>
        <p:spPr bwMode="auto">
          <a:xfrm>
            <a:off x="319088" y="925116"/>
            <a:ext cx="8536154" cy="3770709"/>
          </a:xfrm>
          <a:prstGeom prst="rect">
            <a:avLst/>
          </a:prstGeom>
          <a:noFill/>
          <a:ln w="9525">
            <a:noFill/>
            <a:miter lim="800000"/>
            <a:headEnd/>
            <a:tailEnd/>
          </a:ln>
        </p:spPr>
        <p:txBody>
          <a:bodyPr/>
          <a:lstStyle/>
          <a:p>
            <a:pPr marL="800100" lvl="1" indent="-342900">
              <a:spcBef>
                <a:spcPct val="20000"/>
              </a:spcBef>
              <a:buSzPct val="100000"/>
              <a:buFont typeface="+mj-lt"/>
              <a:buAutoNum type="arabicPeriod"/>
              <a:defRPr/>
            </a:pPr>
            <a:r>
              <a:rPr lang="en-US" sz="1600" dirty="0" smtClean="0">
                <a:latin typeface="Times New Roman" pitchFamily="18" charset="0"/>
              </a:rPr>
              <a:t>Purpose</a:t>
            </a:r>
          </a:p>
          <a:p>
            <a:pPr marL="800100" lvl="1" indent="-342900">
              <a:spcBef>
                <a:spcPct val="20000"/>
              </a:spcBef>
              <a:buSzPct val="100000"/>
              <a:buFont typeface="+mj-lt"/>
              <a:buAutoNum type="arabicPeriod"/>
              <a:defRPr/>
            </a:pPr>
            <a:r>
              <a:rPr lang="en-US" sz="1600" dirty="0" smtClean="0">
                <a:latin typeface="Times New Roman" pitchFamily="18" charset="0"/>
              </a:rPr>
              <a:t>Use</a:t>
            </a:r>
          </a:p>
          <a:p>
            <a:pPr marL="800100" lvl="1" indent="-342900">
              <a:spcBef>
                <a:spcPct val="20000"/>
              </a:spcBef>
              <a:buSzPct val="100000"/>
              <a:buFont typeface="+mj-lt"/>
              <a:buAutoNum type="arabicPeriod"/>
              <a:defRPr/>
            </a:pPr>
            <a:r>
              <a:rPr lang="en-US" sz="1600" dirty="0" smtClean="0">
                <a:latin typeface="Times New Roman" pitchFamily="18" charset="0"/>
              </a:rPr>
              <a:t>Challenge</a:t>
            </a:r>
          </a:p>
          <a:p>
            <a:pPr marL="800100" lvl="1" indent="-342900">
              <a:spcBef>
                <a:spcPct val="20000"/>
              </a:spcBef>
              <a:buSzPct val="100000"/>
              <a:buFont typeface="+mj-lt"/>
              <a:buAutoNum type="arabicPeriod"/>
              <a:defRPr/>
            </a:pPr>
            <a:r>
              <a:rPr lang="en-US" sz="1600" dirty="0" smtClean="0">
                <a:latin typeface="Times New Roman" pitchFamily="18" charset="0"/>
              </a:rPr>
              <a:t>Tax Process flow and Description</a:t>
            </a:r>
          </a:p>
          <a:p>
            <a:pPr marL="800100" lvl="1" indent="-342900">
              <a:spcBef>
                <a:spcPct val="20000"/>
              </a:spcBef>
              <a:buSzPct val="100000"/>
              <a:buFont typeface="+mj-lt"/>
              <a:buAutoNum type="arabicPeriod"/>
              <a:defRPr/>
            </a:pPr>
            <a:r>
              <a:rPr lang="en-US" sz="1600" dirty="0" smtClean="0">
                <a:latin typeface="Times New Roman" pitchFamily="18" charset="0"/>
              </a:rPr>
              <a:t>Tax Calculation</a:t>
            </a:r>
          </a:p>
          <a:p>
            <a:pPr marL="800100" lvl="1" indent="-342900">
              <a:spcBef>
                <a:spcPct val="20000"/>
              </a:spcBef>
              <a:buSzPct val="100000"/>
              <a:buFont typeface="+mj-lt"/>
              <a:buAutoNum type="arabicPeriod"/>
              <a:defRPr/>
            </a:pPr>
            <a:r>
              <a:rPr lang="en-US" sz="1600" dirty="0" smtClean="0">
                <a:latin typeface="Times New Roman" pitchFamily="18" charset="0"/>
              </a:rPr>
              <a:t>Tax Codes</a:t>
            </a:r>
          </a:p>
          <a:p>
            <a:pPr marL="800100" lvl="1" indent="-342900">
              <a:spcBef>
                <a:spcPct val="20000"/>
              </a:spcBef>
              <a:buSzPct val="100000"/>
              <a:buFont typeface="+mj-lt"/>
              <a:buAutoNum type="arabicPeriod"/>
              <a:defRPr/>
            </a:pPr>
            <a:r>
              <a:rPr lang="en-US" sz="1600" dirty="0" smtClean="0">
                <a:latin typeface="Times New Roman" pitchFamily="18" charset="0"/>
              </a:rPr>
              <a:t>Tax Postings</a:t>
            </a:r>
          </a:p>
          <a:p>
            <a:pPr marL="800100" lvl="1" indent="-342900">
              <a:spcBef>
                <a:spcPct val="20000"/>
              </a:spcBef>
              <a:buSzPct val="100000"/>
              <a:buFont typeface="+mj-lt"/>
              <a:buAutoNum type="arabicPeriod"/>
              <a:defRPr/>
            </a:pPr>
            <a:r>
              <a:rPr lang="en-US" sz="1600" dirty="0" smtClean="0">
                <a:latin typeface="Times New Roman" pitchFamily="18" charset="0"/>
              </a:rPr>
              <a:t>Specification in G/L Accounts</a:t>
            </a:r>
          </a:p>
          <a:p>
            <a:pPr marL="800100" lvl="1" indent="-342900">
              <a:spcBef>
                <a:spcPct val="20000"/>
              </a:spcBef>
              <a:buSzPct val="100000"/>
              <a:buFont typeface="+mj-lt"/>
              <a:buAutoNum type="arabicPeriod"/>
              <a:defRPr/>
            </a:pPr>
            <a:r>
              <a:rPr lang="en-US" sz="1600" dirty="0" smtClean="0">
                <a:latin typeface="Times New Roman" pitchFamily="18" charset="0"/>
              </a:rPr>
              <a:t>Tax for Down Payments</a:t>
            </a:r>
          </a:p>
          <a:p>
            <a:pPr marL="800100" lvl="1" indent="-342900">
              <a:spcBef>
                <a:spcPct val="20000"/>
              </a:spcBef>
              <a:buSzPct val="100000"/>
              <a:buFont typeface="+mj-lt"/>
              <a:buAutoNum type="arabicPeriod"/>
              <a:defRPr/>
            </a:pPr>
            <a:r>
              <a:rPr lang="en-US" sz="1600" dirty="0" smtClean="0">
                <a:latin typeface="Times New Roman" pitchFamily="18" charset="0"/>
              </a:rPr>
              <a:t>Tax Reporting and Examples</a:t>
            </a:r>
          </a:p>
          <a:p>
            <a:pPr marL="800100" lvl="1" indent="-342900">
              <a:spcBef>
                <a:spcPct val="20000"/>
              </a:spcBef>
              <a:buSzPct val="100000"/>
              <a:buFont typeface="+mj-lt"/>
              <a:buAutoNum type="arabicPeriod"/>
              <a:defRPr/>
            </a:pPr>
            <a:endParaRPr lang="en-US" sz="1600" dirty="0">
              <a:latin typeface="Times New Roman" pitchFamily="18" charset="0"/>
            </a:endParaRPr>
          </a:p>
          <a:p>
            <a:r>
              <a:rPr lang="en-US" sz="2400" dirty="0" smtClean="0"/>
              <a:t>     </a:t>
            </a:r>
            <a:endParaRPr lang="en-US" sz="2400" dirty="0"/>
          </a:p>
        </p:txBody>
      </p:sp>
    </p:spTree>
    <p:extLst>
      <p:ext uri="{BB962C8B-B14F-4D97-AF65-F5344CB8AC3E}">
        <p14:creationId xmlns:p14="http://schemas.microsoft.com/office/powerpoint/2010/main" xmlns="" val="21053390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pPr>
              <a:defRPr/>
            </a:pPr>
            <a:r>
              <a:rPr lang="en-US" sz="2800" smtClean="0"/>
              <a:t>Taxes on Sales and Purchase</a:t>
            </a:r>
          </a:p>
        </p:txBody>
      </p:sp>
      <p:pic>
        <p:nvPicPr>
          <p:cNvPr id="37892" name="Picture 4"/>
          <p:cNvPicPr>
            <a:picLocks noChangeAspect="1" noChangeArrowheads="1"/>
          </p:cNvPicPr>
          <p:nvPr/>
        </p:nvPicPr>
        <p:blipFill>
          <a:blip r:embed="rId2" cstate="print"/>
          <a:srcRect/>
          <a:stretch>
            <a:fillRect/>
          </a:stretch>
        </p:blipFill>
        <p:spPr bwMode="auto">
          <a:xfrm>
            <a:off x="1864894" y="2513440"/>
            <a:ext cx="5065295" cy="1850231"/>
          </a:xfrm>
          <a:prstGeom prst="rect">
            <a:avLst/>
          </a:prstGeom>
          <a:noFill/>
          <a:ln w="28575" algn="ctr">
            <a:solidFill>
              <a:schemeClr val="tx1"/>
            </a:solidFill>
            <a:miter lim="800000"/>
            <a:headEnd/>
            <a:tailEnd/>
          </a:ln>
        </p:spPr>
      </p:pic>
      <p:sp>
        <p:nvSpPr>
          <p:cNvPr id="3" name="Rectangle 2"/>
          <p:cNvSpPr/>
          <p:nvPr/>
        </p:nvSpPr>
        <p:spPr>
          <a:xfrm>
            <a:off x="661736" y="974557"/>
            <a:ext cx="7856621" cy="1538883"/>
          </a:xfrm>
          <a:prstGeom prst="rect">
            <a:avLst/>
          </a:prstGeom>
        </p:spPr>
        <p:txBody>
          <a:bodyPr wrap="square">
            <a:spAutoFit/>
          </a:bodyPr>
          <a:lstStyle/>
          <a:p>
            <a:pPr>
              <a:buFontTx/>
              <a:buNone/>
              <a:defRPr/>
            </a:pPr>
            <a:r>
              <a:rPr lang="en-US" sz="2000" b="1" dirty="0">
                <a:latin typeface="Arial" pitchFamily="34" charset="0"/>
                <a:cs typeface="Arial" pitchFamily="34" charset="0"/>
              </a:rPr>
              <a:t>Tax on Sales/Purchases for Down </a:t>
            </a:r>
            <a:r>
              <a:rPr lang="en-US" sz="2000" b="1" dirty="0" smtClean="0">
                <a:latin typeface="Arial" pitchFamily="34" charset="0"/>
                <a:cs typeface="Arial" pitchFamily="34" charset="0"/>
              </a:rPr>
              <a:t>Payments</a:t>
            </a:r>
          </a:p>
          <a:p>
            <a:pPr>
              <a:buFontTx/>
              <a:buNone/>
              <a:defRPr/>
            </a:pPr>
            <a:endParaRPr lang="en-US" sz="2000" b="1" dirty="0">
              <a:latin typeface="Arial" pitchFamily="34" charset="0"/>
              <a:cs typeface="Arial" pitchFamily="34" charset="0"/>
            </a:endParaRPr>
          </a:p>
          <a:p>
            <a:pPr>
              <a:buFontTx/>
              <a:buNone/>
              <a:defRPr/>
            </a:pPr>
            <a:r>
              <a:rPr lang="en-US" sz="1600" dirty="0">
                <a:solidFill>
                  <a:schemeClr val="tx2"/>
                </a:solidFill>
                <a:latin typeface="Georgia" pitchFamily="18" charset="0"/>
              </a:rPr>
              <a:t>	</a:t>
            </a:r>
            <a:r>
              <a:rPr lang="en-US" sz="1800" dirty="0">
                <a:latin typeface="Arial" pitchFamily="34" charset="0"/>
                <a:cs typeface="Arial" pitchFamily="34" charset="0"/>
              </a:rPr>
              <a:t>For example if you receive 11,500 local currency from your customer as a Down Payment including 1,500 as a tax. The entry under net procedure will be as under :-</a:t>
            </a:r>
          </a:p>
        </p:txBody>
      </p:sp>
    </p:spTree>
    <p:extLst>
      <p:ext uri="{BB962C8B-B14F-4D97-AF65-F5344CB8AC3E}">
        <p14:creationId xmlns:p14="http://schemas.microsoft.com/office/powerpoint/2010/main" xmlns="" val="4160965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pPr>
              <a:defRPr/>
            </a:pPr>
            <a:r>
              <a:rPr lang="en-US" sz="2800" smtClean="0"/>
              <a:t>Taxes on Sales and Purchase</a:t>
            </a:r>
          </a:p>
        </p:txBody>
      </p:sp>
      <p:pic>
        <p:nvPicPr>
          <p:cNvPr id="38916" name="Picture 4"/>
          <p:cNvPicPr>
            <a:picLocks noChangeAspect="1" noChangeArrowheads="1"/>
          </p:cNvPicPr>
          <p:nvPr/>
        </p:nvPicPr>
        <p:blipFill>
          <a:blip r:embed="rId2" cstate="print"/>
          <a:srcRect/>
          <a:stretch>
            <a:fillRect/>
          </a:stretch>
        </p:blipFill>
        <p:spPr bwMode="auto">
          <a:xfrm>
            <a:off x="826170" y="1923744"/>
            <a:ext cx="4314825" cy="2550319"/>
          </a:xfrm>
          <a:prstGeom prst="rect">
            <a:avLst/>
          </a:prstGeom>
          <a:noFill/>
          <a:ln w="28575" algn="ctr">
            <a:solidFill>
              <a:schemeClr val="tx1"/>
            </a:solidFill>
            <a:miter lim="800000"/>
            <a:headEnd/>
            <a:tailEnd/>
          </a:ln>
        </p:spPr>
      </p:pic>
      <p:sp>
        <p:nvSpPr>
          <p:cNvPr id="38917" name="Text Box 5"/>
          <p:cNvSpPr txBox="1">
            <a:spLocks noChangeArrowheads="1"/>
          </p:cNvSpPr>
          <p:nvPr/>
        </p:nvSpPr>
        <p:spPr bwMode="auto">
          <a:xfrm>
            <a:off x="5486400" y="1941791"/>
            <a:ext cx="2971800" cy="2446824"/>
          </a:xfrm>
          <a:prstGeom prst="rect">
            <a:avLst/>
          </a:prstGeom>
          <a:noFill/>
          <a:ln w="28575" algn="ctr">
            <a:solidFill>
              <a:schemeClr val="tx1"/>
            </a:solidFill>
            <a:miter lim="800000"/>
            <a:headEnd/>
            <a:tailEnd/>
          </a:ln>
        </p:spPr>
        <p:txBody>
          <a:bodyPr>
            <a:spAutoFit/>
          </a:bodyPr>
          <a:lstStyle/>
          <a:p>
            <a:r>
              <a:rPr lang="en-US" sz="1800" dirty="0" smtClean="0">
                <a:latin typeface="Arial" pitchFamily="34" charset="0"/>
                <a:cs typeface="Arial" pitchFamily="34" charset="0"/>
              </a:rPr>
              <a:t>Gross display has the advantage that the down payment amount is displayed in the open item</a:t>
            </a:r>
          </a:p>
          <a:p>
            <a:r>
              <a:rPr lang="en-US" sz="1800" dirty="0" smtClean="0">
                <a:latin typeface="Arial" pitchFamily="34" charset="0"/>
                <a:cs typeface="Arial" pitchFamily="34" charset="0"/>
              </a:rPr>
              <a:t>accounts including the taxes on</a:t>
            </a:r>
          </a:p>
          <a:p>
            <a:r>
              <a:rPr lang="en-US" sz="1800" dirty="0" smtClean="0">
                <a:latin typeface="Arial" pitchFamily="34" charset="0"/>
                <a:cs typeface="Arial" pitchFamily="34" charset="0"/>
              </a:rPr>
              <a:t>sales/purchases.</a:t>
            </a:r>
          </a:p>
          <a:p>
            <a:pPr>
              <a:spcBef>
                <a:spcPct val="50000"/>
              </a:spcBef>
            </a:pPr>
            <a:endParaRPr lang="en-US" sz="1800" dirty="0">
              <a:latin typeface="Arial" pitchFamily="34" charset="0"/>
              <a:cs typeface="Arial" pitchFamily="34" charset="0"/>
            </a:endParaRPr>
          </a:p>
        </p:txBody>
      </p:sp>
      <p:sp>
        <p:nvSpPr>
          <p:cNvPr id="2" name="Rectangle 1"/>
          <p:cNvSpPr/>
          <p:nvPr/>
        </p:nvSpPr>
        <p:spPr>
          <a:xfrm>
            <a:off x="697582" y="526126"/>
            <a:ext cx="7760618" cy="2369880"/>
          </a:xfrm>
          <a:prstGeom prst="rect">
            <a:avLst/>
          </a:prstGeom>
        </p:spPr>
        <p:txBody>
          <a:bodyPr wrap="square">
            <a:spAutoFit/>
          </a:bodyPr>
          <a:lstStyle/>
          <a:p>
            <a:pPr>
              <a:buFontTx/>
              <a:buNone/>
              <a:defRPr/>
            </a:pPr>
            <a:endParaRPr lang="en-US" sz="2000" dirty="0" smtClean="0">
              <a:latin typeface="Arial" pitchFamily="34" charset="0"/>
              <a:cs typeface="Arial" pitchFamily="34" charset="0"/>
            </a:endParaRPr>
          </a:p>
          <a:p>
            <a:pPr>
              <a:buFontTx/>
              <a:buNone/>
              <a:defRPr/>
            </a:pPr>
            <a:r>
              <a:rPr lang="en-US" sz="2000" b="1" dirty="0" smtClean="0">
                <a:latin typeface="Arial" pitchFamily="34" charset="0"/>
                <a:cs typeface="Arial" pitchFamily="34" charset="0"/>
              </a:rPr>
              <a:t>Tax </a:t>
            </a:r>
            <a:r>
              <a:rPr lang="en-US" sz="2000" b="1" dirty="0">
                <a:latin typeface="Arial" pitchFamily="34" charset="0"/>
                <a:cs typeface="Arial" pitchFamily="34" charset="0"/>
              </a:rPr>
              <a:t>on Sales/Purchases for Down </a:t>
            </a:r>
            <a:r>
              <a:rPr lang="en-US" sz="2000" b="1" dirty="0" smtClean="0">
                <a:latin typeface="Arial" pitchFamily="34" charset="0"/>
                <a:cs typeface="Arial" pitchFamily="34" charset="0"/>
              </a:rPr>
              <a:t>Payments</a:t>
            </a:r>
          </a:p>
          <a:p>
            <a:pPr>
              <a:buFontTx/>
              <a:buNone/>
              <a:defRPr/>
            </a:pPr>
            <a:endParaRPr lang="en-US" sz="2000" dirty="0">
              <a:latin typeface="Arial" pitchFamily="34" charset="0"/>
              <a:cs typeface="Arial" pitchFamily="34" charset="0"/>
            </a:endParaRPr>
          </a:p>
          <a:p>
            <a:pPr>
              <a:buFontTx/>
              <a:buNone/>
              <a:defRPr/>
            </a:pPr>
            <a:r>
              <a:rPr lang="en-US" sz="1800" dirty="0" smtClean="0">
                <a:latin typeface="Arial" pitchFamily="34" charset="0"/>
                <a:cs typeface="Arial" pitchFamily="34" charset="0"/>
              </a:rPr>
              <a:t>The </a:t>
            </a:r>
            <a:r>
              <a:rPr lang="en-US" sz="1800" dirty="0">
                <a:latin typeface="Arial" pitchFamily="34" charset="0"/>
                <a:cs typeface="Arial" pitchFamily="34" charset="0"/>
              </a:rPr>
              <a:t>entry under gross procedure will be as under :-</a:t>
            </a:r>
          </a:p>
          <a:p>
            <a:pPr>
              <a:buFontTx/>
              <a:buNone/>
              <a:defRPr/>
            </a:pPr>
            <a:endParaRPr lang="en-US" sz="1800" dirty="0">
              <a:latin typeface="Arial" pitchFamily="34" charset="0"/>
              <a:cs typeface="Arial" pitchFamily="34" charset="0"/>
            </a:endParaRPr>
          </a:p>
          <a:p>
            <a:pPr>
              <a:buFontTx/>
              <a:buNone/>
              <a:defRPr/>
            </a:pPr>
            <a:r>
              <a:rPr lang="en-US" sz="1600" dirty="0">
                <a:latin typeface="Georgia" pitchFamily="18" charset="0"/>
              </a:rPr>
              <a:t> </a:t>
            </a:r>
          </a:p>
          <a:p>
            <a:pPr>
              <a:buFontTx/>
              <a:buNone/>
              <a:defRPr/>
            </a:pPr>
            <a:endParaRPr lang="en-US" sz="1600" dirty="0" smtClean="0">
              <a:latin typeface="Georgia" pitchFamily="18" charset="0"/>
            </a:endParaRPr>
          </a:p>
          <a:p>
            <a:pPr>
              <a:buFontTx/>
              <a:buNone/>
              <a:defRPr/>
            </a:pPr>
            <a:endParaRPr lang="en-US" sz="2000" dirty="0"/>
          </a:p>
        </p:txBody>
      </p:sp>
    </p:spTree>
    <p:extLst>
      <p:ext uri="{BB962C8B-B14F-4D97-AF65-F5344CB8AC3E}">
        <p14:creationId xmlns:p14="http://schemas.microsoft.com/office/powerpoint/2010/main" xmlns="" val="1636463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lang="en-US" sz="2800" smtClean="0"/>
              <a:t>Taxes on Sales and Purchase</a:t>
            </a:r>
          </a:p>
        </p:txBody>
      </p:sp>
      <p:pic>
        <p:nvPicPr>
          <p:cNvPr id="39940" name="Picture 4"/>
          <p:cNvPicPr>
            <a:picLocks noChangeAspect="1" noChangeArrowheads="1"/>
          </p:cNvPicPr>
          <p:nvPr/>
        </p:nvPicPr>
        <p:blipFill>
          <a:blip r:embed="rId2" cstate="print"/>
          <a:srcRect/>
          <a:stretch>
            <a:fillRect/>
          </a:stretch>
        </p:blipFill>
        <p:spPr bwMode="auto">
          <a:xfrm>
            <a:off x="1191126" y="2236370"/>
            <a:ext cx="6075947" cy="1932242"/>
          </a:xfrm>
          <a:prstGeom prst="rect">
            <a:avLst/>
          </a:prstGeom>
          <a:solidFill>
            <a:srgbClr val="CCFFCC">
              <a:alpha val="61960"/>
            </a:srgbClr>
          </a:solidFill>
          <a:ln w="9525" algn="ctr">
            <a:noFill/>
            <a:miter lim="800000"/>
            <a:headEnd/>
            <a:tailEnd/>
          </a:ln>
        </p:spPr>
      </p:pic>
      <p:sp>
        <p:nvSpPr>
          <p:cNvPr id="2" name="Rectangle 1"/>
          <p:cNvSpPr/>
          <p:nvPr/>
        </p:nvSpPr>
        <p:spPr>
          <a:xfrm>
            <a:off x="998621" y="793888"/>
            <a:ext cx="5931568" cy="1785104"/>
          </a:xfrm>
          <a:prstGeom prst="rect">
            <a:avLst/>
          </a:prstGeom>
        </p:spPr>
        <p:txBody>
          <a:bodyPr wrap="square">
            <a:spAutoFit/>
          </a:bodyPr>
          <a:lstStyle/>
          <a:p>
            <a:pPr>
              <a:buFontTx/>
              <a:buNone/>
              <a:defRPr/>
            </a:pPr>
            <a:r>
              <a:rPr lang="en-US" sz="2000" b="1" dirty="0">
                <a:latin typeface="Arial" pitchFamily="34" charset="0"/>
                <a:cs typeface="Arial" pitchFamily="34" charset="0"/>
              </a:rPr>
              <a:t>Tax on Sales/Purchases for Down Payments</a:t>
            </a:r>
          </a:p>
          <a:p>
            <a:pPr>
              <a:buFontTx/>
              <a:buNone/>
              <a:defRPr/>
            </a:pPr>
            <a:endParaRPr lang="en-US" sz="1800" dirty="0" smtClean="0">
              <a:solidFill>
                <a:schemeClr val="tx2"/>
              </a:solidFill>
              <a:latin typeface="Arial" pitchFamily="34" charset="0"/>
              <a:cs typeface="Arial" pitchFamily="34" charset="0"/>
            </a:endParaRPr>
          </a:p>
          <a:p>
            <a:pPr>
              <a:buFontTx/>
              <a:buNone/>
              <a:defRPr/>
            </a:pPr>
            <a:r>
              <a:rPr lang="en-US" sz="1800" dirty="0" smtClean="0">
                <a:latin typeface="Arial" pitchFamily="34" charset="0"/>
                <a:cs typeface="Arial" pitchFamily="34" charset="0"/>
              </a:rPr>
              <a:t>	</a:t>
            </a:r>
          </a:p>
          <a:p>
            <a:pPr>
              <a:buFontTx/>
              <a:buNone/>
              <a:defRPr/>
            </a:pPr>
            <a:r>
              <a:rPr lang="en-US" sz="1800" dirty="0" smtClean="0">
                <a:latin typeface="Arial" pitchFamily="34" charset="0"/>
                <a:cs typeface="Arial" pitchFamily="34" charset="0"/>
              </a:rPr>
              <a:t>Indicators </a:t>
            </a:r>
            <a:r>
              <a:rPr lang="en-US" sz="1800" dirty="0">
                <a:latin typeface="Arial" pitchFamily="34" charset="0"/>
                <a:cs typeface="Arial" pitchFamily="34" charset="0"/>
              </a:rPr>
              <a:t>for displaying taxes :-</a:t>
            </a:r>
          </a:p>
          <a:p>
            <a:pPr>
              <a:buFontTx/>
              <a:buNone/>
              <a:defRPr/>
            </a:pPr>
            <a:endParaRPr lang="en-US" sz="1800" dirty="0">
              <a:latin typeface="Arial" pitchFamily="34" charset="0"/>
              <a:cs typeface="Arial" pitchFamily="34" charset="0"/>
            </a:endParaRPr>
          </a:p>
          <a:p>
            <a:pPr>
              <a:buFontTx/>
              <a:buNone/>
              <a:defRPr/>
            </a:pPr>
            <a:endParaRPr lang="en-US" sz="18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xmlns="" val="38567718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defRPr/>
            </a:pPr>
            <a:r>
              <a:rPr lang="en-US" sz="2800" smtClean="0"/>
              <a:t>Taxes on Sales and Purchase</a:t>
            </a:r>
          </a:p>
        </p:txBody>
      </p:sp>
      <p:sp>
        <p:nvSpPr>
          <p:cNvPr id="2" name="Rectangle 1"/>
          <p:cNvSpPr/>
          <p:nvPr/>
        </p:nvSpPr>
        <p:spPr>
          <a:xfrm>
            <a:off x="481262" y="715309"/>
            <a:ext cx="8037095" cy="4231928"/>
          </a:xfrm>
          <a:prstGeom prst="rect">
            <a:avLst/>
          </a:prstGeom>
        </p:spPr>
        <p:txBody>
          <a:bodyPr wrap="square">
            <a:spAutoFit/>
          </a:bodyPr>
          <a:lstStyle/>
          <a:p>
            <a:pPr>
              <a:defRPr/>
            </a:pPr>
            <a:r>
              <a:rPr lang="en-US" sz="2000" b="1" dirty="0">
                <a:effectLst>
                  <a:outerShdw blurRad="38100" dist="38100" dir="2700000" algn="tl">
                    <a:srgbClr val="C0C0C0"/>
                  </a:outerShdw>
                </a:effectLst>
                <a:latin typeface="Arial" charset="0"/>
              </a:rPr>
              <a:t>Tax Reporting</a:t>
            </a:r>
            <a:endParaRPr lang="en-US" sz="2000" dirty="0">
              <a:latin typeface="Arial" charset="0"/>
            </a:endParaRPr>
          </a:p>
          <a:p>
            <a:pPr>
              <a:defRPr/>
            </a:pPr>
            <a:endParaRPr lang="en-US" dirty="0" smtClean="0"/>
          </a:p>
          <a:p>
            <a:pPr>
              <a:defRPr/>
            </a:pPr>
            <a:r>
              <a:rPr lang="en-US" sz="1800" dirty="0" smtClean="0">
                <a:latin typeface="Arial" pitchFamily="34" charset="0"/>
                <a:cs typeface="Arial" pitchFamily="34" charset="0"/>
              </a:rPr>
              <a:t>You </a:t>
            </a:r>
            <a:r>
              <a:rPr lang="en-US" sz="1800" dirty="0">
                <a:latin typeface="Arial" pitchFamily="34" charset="0"/>
                <a:cs typeface="Arial" pitchFamily="34" charset="0"/>
              </a:rPr>
              <a:t>are required to create an advance return for tax on sales/ purchases on a regular basis, and to do this you can make use of the various country-specific programs in the R/3 System.</a:t>
            </a:r>
          </a:p>
          <a:p>
            <a:pPr>
              <a:defRPr/>
            </a:pPr>
            <a:endParaRPr lang="en-US" sz="1800" b="1" dirty="0">
              <a:latin typeface="Arial" pitchFamily="34" charset="0"/>
              <a:cs typeface="Arial" pitchFamily="34" charset="0"/>
            </a:endParaRPr>
          </a:p>
          <a:p>
            <a:pPr>
              <a:defRPr/>
            </a:pPr>
            <a:r>
              <a:rPr lang="en-US" sz="1800" dirty="0">
                <a:latin typeface="Arial" pitchFamily="34" charset="0"/>
                <a:cs typeface="Arial" pitchFamily="34" charset="0"/>
              </a:rPr>
              <a:t>To credit the tax accounts, you must transfer the tax amounts to a tax payable account by:</a:t>
            </a:r>
          </a:p>
          <a:p>
            <a:pPr>
              <a:defRPr/>
            </a:pPr>
            <a:endParaRPr lang="en-US" sz="1800" dirty="0">
              <a:latin typeface="Arial" pitchFamily="34" charset="0"/>
              <a:cs typeface="Arial" pitchFamily="34" charset="0"/>
            </a:endParaRPr>
          </a:p>
          <a:p>
            <a:pPr>
              <a:buFontTx/>
              <a:buChar char="•"/>
              <a:defRPr/>
            </a:pPr>
            <a:r>
              <a:rPr lang="en-US" sz="1800" dirty="0">
                <a:latin typeface="Arial" pitchFamily="34" charset="0"/>
                <a:cs typeface="Arial" pitchFamily="34" charset="0"/>
              </a:rPr>
              <a:t>   Creating the postings using the program for the advance return </a:t>
            </a:r>
          </a:p>
          <a:p>
            <a:pPr>
              <a:defRPr/>
            </a:pPr>
            <a:r>
              <a:rPr lang="en-US" sz="1800" dirty="0">
                <a:latin typeface="Arial" pitchFamily="34" charset="0"/>
                <a:cs typeface="Arial" pitchFamily="34" charset="0"/>
              </a:rPr>
              <a:t>    for tax on sales/purchases</a:t>
            </a:r>
          </a:p>
          <a:p>
            <a:pPr>
              <a:defRPr/>
            </a:pPr>
            <a:endParaRPr lang="en-US" sz="1800" dirty="0">
              <a:latin typeface="Arial" pitchFamily="34" charset="0"/>
              <a:cs typeface="Arial" pitchFamily="34" charset="0"/>
            </a:endParaRPr>
          </a:p>
          <a:p>
            <a:pPr>
              <a:buFontTx/>
              <a:buChar char="•"/>
              <a:defRPr/>
            </a:pPr>
            <a:r>
              <a:rPr lang="en-US" sz="1800" dirty="0">
                <a:latin typeface="Arial" pitchFamily="34" charset="0"/>
                <a:cs typeface="Arial" pitchFamily="34" charset="0"/>
              </a:rPr>
              <a:t>   Posting the tax amounts manually to a tax payable account </a:t>
            </a:r>
          </a:p>
          <a:p>
            <a:pPr>
              <a:defRPr/>
            </a:pPr>
            <a:r>
              <a:rPr lang="en-US" sz="1800" dirty="0">
                <a:latin typeface="Arial" pitchFamily="34" charset="0"/>
                <a:cs typeface="Arial" pitchFamily="34" charset="0"/>
              </a:rPr>
              <a:t>     using the Tax payable function</a:t>
            </a:r>
          </a:p>
          <a:p>
            <a:pPr>
              <a:defRPr/>
            </a:pPr>
            <a:endParaRPr lang="en-US" sz="1800" dirty="0">
              <a:latin typeface="Arial" charset="0"/>
            </a:endParaRPr>
          </a:p>
        </p:txBody>
      </p:sp>
    </p:spTree>
    <p:extLst>
      <p:ext uri="{BB962C8B-B14F-4D97-AF65-F5344CB8AC3E}">
        <p14:creationId xmlns:p14="http://schemas.microsoft.com/office/powerpoint/2010/main" xmlns="" val="3281900883"/>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defRPr/>
            </a:pPr>
            <a:r>
              <a:rPr lang="en-US" sz="2800" smtClean="0"/>
              <a:t>Taxes on Sales and Purchase</a:t>
            </a:r>
          </a:p>
        </p:txBody>
      </p:sp>
      <p:pic>
        <p:nvPicPr>
          <p:cNvPr id="43012" name="Picture 4"/>
          <p:cNvPicPr>
            <a:picLocks noChangeAspect="1" noChangeArrowheads="1"/>
          </p:cNvPicPr>
          <p:nvPr/>
        </p:nvPicPr>
        <p:blipFill>
          <a:blip r:embed="rId2" cstate="print"/>
          <a:srcRect/>
          <a:stretch>
            <a:fillRect/>
          </a:stretch>
        </p:blipFill>
        <p:spPr bwMode="auto">
          <a:xfrm>
            <a:off x="1371600" y="3314700"/>
            <a:ext cx="6629400" cy="1085850"/>
          </a:xfrm>
          <a:prstGeom prst="rect">
            <a:avLst/>
          </a:prstGeom>
          <a:noFill/>
          <a:ln w="28575" algn="ctr">
            <a:solidFill>
              <a:schemeClr val="tx1"/>
            </a:solidFill>
            <a:miter lim="800000"/>
            <a:headEnd/>
            <a:tailEnd/>
          </a:ln>
        </p:spPr>
      </p:pic>
      <p:sp>
        <p:nvSpPr>
          <p:cNvPr id="2" name="Rectangle 1"/>
          <p:cNvSpPr/>
          <p:nvPr/>
        </p:nvSpPr>
        <p:spPr>
          <a:xfrm>
            <a:off x="854241" y="757990"/>
            <a:ext cx="7531769" cy="2585323"/>
          </a:xfrm>
          <a:prstGeom prst="rect">
            <a:avLst/>
          </a:prstGeom>
        </p:spPr>
        <p:txBody>
          <a:bodyPr wrap="square">
            <a:spAutoFit/>
          </a:bodyPr>
          <a:lstStyle/>
          <a:p>
            <a:pPr marL="609600" indent="-609600">
              <a:buFontTx/>
              <a:buNone/>
              <a:defRPr/>
            </a:pPr>
            <a:r>
              <a:rPr lang="en-US" sz="1800" dirty="0">
                <a:latin typeface="Arial" pitchFamily="34" charset="0"/>
                <a:cs typeface="Arial" pitchFamily="34" charset="0"/>
              </a:rPr>
              <a:t>Examples </a:t>
            </a:r>
            <a:r>
              <a:rPr lang="en-US" sz="1800" dirty="0" smtClean="0">
                <a:latin typeface="Arial" pitchFamily="34" charset="0"/>
                <a:cs typeface="Arial" pitchFamily="34" charset="0"/>
              </a:rPr>
              <a:t>:-</a:t>
            </a:r>
          </a:p>
          <a:p>
            <a:pPr>
              <a:defRPr/>
            </a:pPr>
            <a:endParaRPr lang="en-US" sz="1800" dirty="0">
              <a:latin typeface="Arial" pitchFamily="34" charset="0"/>
              <a:cs typeface="Arial" pitchFamily="34" charset="0"/>
            </a:endParaRPr>
          </a:p>
          <a:p>
            <a:pPr marL="342900" indent="-342900">
              <a:buFont typeface="+mj-lt"/>
              <a:buAutoNum type="arabicPeriod"/>
              <a:defRPr/>
            </a:pPr>
            <a:r>
              <a:rPr lang="en-US" sz="1800" b="1" dirty="0" smtClean="0">
                <a:latin typeface="Arial" pitchFamily="34" charset="0"/>
                <a:cs typeface="Arial" pitchFamily="34" charset="0"/>
              </a:rPr>
              <a:t>    Posting </a:t>
            </a:r>
            <a:r>
              <a:rPr lang="en-US" sz="1800" b="1" dirty="0">
                <a:latin typeface="Arial" pitchFamily="34" charset="0"/>
                <a:cs typeface="Arial" pitchFamily="34" charset="0"/>
              </a:rPr>
              <a:t>Output Tax </a:t>
            </a:r>
          </a:p>
          <a:p>
            <a:pPr marL="609600" indent="-609600">
              <a:buFontTx/>
              <a:buNone/>
              <a:defRPr/>
            </a:pPr>
            <a:r>
              <a:rPr lang="en-US" sz="1800" dirty="0">
                <a:latin typeface="Arial" pitchFamily="34" charset="0"/>
                <a:cs typeface="Arial" pitchFamily="34" charset="0"/>
              </a:rPr>
              <a:t>	You post an outgoing invoice to the sum of 1150 local currency with 15 % output rate. The invoice amount, including tax, is automatically posted to the customer account; the tax amount (150 local currency) is automatically posted to the output tax account.</a:t>
            </a:r>
          </a:p>
          <a:p>
            <a:pPr marL="609600" indent="-609600">
              <a:buFontTx/>
              <a:buNone/>
              <a:defRPr/>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785863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defRPr/>
            </a:pPr>
            <a:r>
              <a:rPr lang="en-US" sz="2800" smtClean="0"/>
              <a:t>Taxes on Sales and Purchase</a:t>
            </a:r>
          </a:p>
        </p:txBody>
      </p:sp>
      <p:pic>
        <p:nvPicPr>
          <p:cNvPr id="44036" name="Picture 4"/>
          <p:cNvPicPr>
            <a:picLocks noChangeAspect="1" noChangeArrowheads="1"/>
          </p:cNvPicPr>
          <p:nvPr/>
        </p:nvPicPr>
        <p:blipFill>
          <a:blip r:embed="rId2" cstate="print"/>
          <a:srcRect/>
          <a:stretch>
            <a:fillRect/>
          </a:stretch>
        </p:blipFill>
        <p:spPr bwMode="auto">
          <a:xfrm>
            <a:off x="1295400" y="3371850"/>
            <a:ext cx="6172200" cy="978694"/>
          </a:xfrm>
          <a:prstGeom prst="rect">
            <a:avLst/>
          </a:prstGeom>
          <a:noFill/>
          <a:ln w="28575" algn="ctr">
            <a:solidFill>
              <a:schemeClr val="tx1"/>
            </a:solidFill>
            <a:miter lim="800000"/>
            <a:headEnd/>
            <a:tailEnd/>
          </a:ln>
        </p:spPr>
      </p:pic>
      <p:sp>
        <p:nvSpPr>
          <p:cNvPr id="2" name="Rectangle 1"/>
          <p:cNvSpPr/>
          <p:nvPr/>
        </p:nvSpPr>
        <p:spPr>
          <a:xfrm>
            <a:off x="541422" y="721876"/>
            <a:ext cx="7868652" cy="2862322"/>
          </a:xfrm>
          <a:prstGeom prst="rect">
            <a:avLst/>
          </a:prstGeom>
        </p:spPr>
        <p:txBody>
          <a:bodyPr wrap="square">
            <a:spAutoFit/>
          </a:bodyPr>
          <a:lstStyle/>
          <a:p>
            <a:pPr marL="609600" indent="-609600">
              <a:buFontTx/>
              <a:buNone/>
              <a:defRPr/>
            </a:pPr>
            <a:r>
              <a:rPr lang="en-US" sz="1800" dirty="0">
                <a:latin typeface="Arial" pitchFamily="34" charset="0"/>
                <a:cs typeface="Arial" pitchFamily="34" charset="0"/>
              </a:rPr>
              <a:t>Examples </a:t>
            </a:r>
            <a:r>
              <a:rPr lang="en-US" sz="1800" dirty="0" smtClean="0">
                <a:latin typeface="Arial" pitchFamily="34" charset="0"/>
                <a:cs typeface="Arial" pitchFamily="34" charset="0"/>
              </a:rPr>
              <a:t>:-</a:t>
            </a:r>
          </a:p>
          <a:p>
            <a:pPr marL="609600" indent="-609600">
              <a:buFontTx/>
              <a:buNone/>
              <a:defRPr/>
            </a:pPr>
            <a:endParaRPr lang="en-US" sz="1800" dirty="0">
              <a:latin typeface="Arial" pitchFamily="34" charset="0"/>
              <a:cs typeface="Arial" pitchFamily="34" charset="0"/>
            </a:endParaRPr>
          </a:p>
          <a:p>
            <a:pPr marL="609600" indent="-609600">
              <a:buFontTx/>
              <a:buAutoNum type="arabicPeriod" startAt="2"/>
              <a:defRPr/>
            </a:pPr>
            <a:r>
              <a:rPr lang="en-US" sz="1800" b="1" dirty="0" smtClean="0">
                <a:latin typeface="Arial" pitchFamily="34" charset="0"/>
                <a:cs typeface="Arial" pitchFamily="34" charset="0"/>
              </a:rPr>
              <a:t>Posting Input </a:t>
            </a:r>
            <a:r>
              <a:rPr lang="en-US" sz="1800" b="1" dirty="0">
                <a:latin typeface="Arial" pitchFamily="34" charset="0"/>
                <a:cs typeface="Arial" pitchFamily="34" charset="0"/>
              </a:rPr>
              <a:t>Tax </a:t>
            </a:r>
            <a:endParaRPr lang="en-US" sz="1800" b="1" dirty="0" smtClean="0">
              <a:latin typeface="Arial" pitchFamily="34" charset="0"/>
              <a:cs typeface="Arial" pitchFamily="34" charset="0"/>
            </a:endParaRPr>
          </a:p>
          <a:p>
            <a:pPr marL="609600" indent="-609600">
              <a:buFontTx/>
              <a:buNone/>
              <a:defRPr/>
            </a:pPr>
            <a:r>
              <a:rPr lang="en-US" sz="1800" dirty="0">
                <a:latin typeface="Arial" pitchFamily="34" charset="0"/>
                <a:cs typeface="Arial" pitchFamily="34" charset="0"/>
              </a:rPr>
              <a:t>	You post an incoming invoice with an invoice amount of 1150 local currency with 15 % input rate. The invoice amount, including tax, is automatically posted to the vendor account; the tax amount (150 local currency) is automatically posted to the input tax account.</a:t>
            </a:r>
          </a:p>
          <a:p>
            <a:pPr marL="609600" indent="-609600">
              <a:buFontTx/>
              <a:buNone/>
              <a:defRPr/>
            </a:pPr>
            <a:endParaRPr lang="en-US" sz="1800" cap="all" dirty="0">
              <a:latin typeface="Arial" pitchFamily="34" charset="0"/>
              <a:cs typeface="Arial" pitchFamily="34" charset="0"/>
            </a:endParaRPr>
          </a:p>
          <a:p>
            <a:pPr marL="609600" indent="-609600">
              <a:buFontTx/>
              <a:buNone/>
              <a:defRPr/>
            </a:pPr>
            <a:r>
              <a:rPr lang="en-US" sz="1800" cap="all" dirty="0">
                <a:latin typeface="Arial" pitchFamily="34" charset="0"/>
                <a:cs typeface="Arial" pitchFamily="34" charset="0"/>
              </a:rPr>
              <a:t>	</a:t>
            </a:r>
          </a:p>
          <a:p>
            <a:pPr marL="609600" indent="-609600">
              <a:buFontTx/>
              <a:buNone/>
              <a:defRPr/>
            </a:pPr>
            <a:r>
              <a:rPr lang="en-US" sz="1800" cap="all" dirty="0">
                <a:latin typeface="Arial" pitchFamily="34" charset="0"/>
                <a:cs typeface="Arial" pitchFamily="34" charset="0"/>
              </a:rPr>
              <a:t>	</a:t>
            </a:r>
          </a:p>
        </p:txBody>
      </p:sp>
    </p:spTree>
    <p:extLst>
      <p:ext uri="{BB962C8B-B14F-4D97-AF65-F5344CB8AC3E}">
        <p14:creationId xmlns:p14="http://schemas.microsoft.com/office/powerpoint/2010/main" xmlns="" val="32707916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pPr>
              <a:defRPr/>
            </a:pPr>
            <a:r>
              <a:rPr lang="en-US" sz="2800" smtClean="0"/>
              <a:t>Taxes on Sales and Purchase</a:t>
            </a:r>
          </a:p>
        </p:txBody>
      </p:sp>
      <p:pic>
        <p:nvPicPr>
          <p:cNvPr id="45060" name="Picture 4"/>
          <p:cNvPicPr>
            <a:picLocks noChangeAspect="1" noChangeArrowheads="1"/>
          </p:cNvPicPr>
          <p:nvPr/>
        </p:nvPicPr>
        <p:blipFill>
          <a:blip r:embed="rId2" cstate="print"/>
          <a:srcRect/>
          <a:stretch>
            <a:fillRect/>
          </a:stretch>
        </p:blipFill>
        <p:spPr bwMode="auto">
          <a:xfrm>
            <a:off x="1403684" y="3294773"/>
            <a:ext cx="6781800" cy="1135856"/>
          </a:xfrm>
          <a:prstGeom prst="rect">
            <a:avLst/>
          </a:prstGeom>
          <a:noFill/>
          <a:ln w="28575" algn="ctr">
            <a:solidFill>
              <a:schemeClr val="tx1"/>
            </a:solidFill>
            <a:miter lim="800000"/>
            <a:headEnd/>
            <a:tailEnd/>
          </a:ln>
        </p:spPr>
      </p:pic>
      <p:sp>
        <p:nvSpPr>
          <p:cNvPr id="2" name="Rectangle 1"/>
          <p:cNvSpPr/>
          <p:nvPr/>
        </p:nvSpPr>
        <p:spPr>
          <a:xfrm>
            <a:off x="1094873" y="661737"/>
            <a:ext cx="7676148" cy="2862322"/>
          </a:xfrm>
          <a:prstGeom prst="rect">
            <a:avLst/>
          </a:prstGeom>
        </p:spPr>
        <p:txBody>
          <a:bodyPr wrap="square">
            <a:spAutoFit/>
          </a:bodyPr>
          <a:lstStyle/>
          <a:p>
            <a:pPr marL="609600" indent="-609600">
              <a:buFontTx/>
              <a:buNone/>
              <a:defRPr/>
            </a:pPr>
            <a:r>
              <a:rPr lang="en-US" sz="1800" dirty="0">
                <a:latin typeface="Arial" pitchFamily="34" charset="0"/>
                <a:cs typeface="Arial" pitchFamily="34" charset="0"/>
              </a:rPr>
              <a:t>Examples </a:t>
            </a:r>
            <a:r>
              <a:rPr lang="en-US" sz="1800" dirty="0" smtClean="0">
                <a:latin typeface="Arial" pitchFamily="34" charset="0"/>
                <a:cs typeface="Arial" pitchFamily="34" charset="0"/>
              </a:rPr>
              <a:t>:-</a:t>
            </a:r>
          </a:p>
          <a:p>
            <a:pPr marL="609600" indent="-609600">
              <a:buFontTx/>
              <a:buNone/>
              <a:defRPr/>
            </a:pPr>
            <a:endParaRPr lang="en-US" sz="1800" dirty="0">
              <a:latin typeface="Arial" pitchFamily="34" charset="0"/>
              <a:cs typeface="Arial" pitchFamily="34" charset="0"/>
            </a:endParaRPr>
          </a:p>
          <a:p>
            <a:pPr>
              <a:defRPr/>
            </a:pPr>
            <a:r>
              <a:rPr lang="en-US" sz="1800" b="1" dirty="0" smtClean="0">
                <a:latin typeface="Arial" pitchFamily="34" charset="0"/>
                <a:cs typeface="Arial" pitchFamily="34" charset="0"/>
              </a:rPr>
              <a:t>3.      Posting </a:t>
            </a:r>
            <a:r>
              <a:rPr lang="en-US" sz="1800" b="1" dirty="0">
                <a:latin typeface="Arial" pitchFamily="34" charset="0"/>
                <a:cs typeface="Arial" pitchFamily="34" charset="0"/>
              </a:rPr>
              <a:t>Non-Deductible Input Tax</a:t>
            </a:r>
          </a:p>
          <a:p>
            <a:pPr marL="609600" indent="-609600">
              <a:buFontTx/>
              <a:buNone/>
              <a:defRPr/>
            </a:pPr>
            <a:r>
              <a:rPr lang="en-US" sz="1800" dirty="0">
                <a:latin typeface="Arial" pitchFamily="34" charset="0"/>
                <a:cs typeface="Arial" pitchFamily="34" charset="0"/>
              </a:rPr>
              <a:t>	You have to post an incoming invoice of 1,200 local currency. The tax amount of 200 local currency comprises of 12 %input tax and 8% non-deductible portion. You can post the non-deductible portion either to a separate  account (figure A) or distribute it to the GL account /asset line item. figure B)</a:t>
            </a:r>
          </a:p>
          <a:p>
            <a:pPr marL="609600" indent="-609600">
              <a:buFontTx/>
              <a:buNone/>
              <a:defRPr/>
            </a:pPr>
            <a:r>
              <a:rPr lang="en-US" sz="1800" dirty="0">
                <a:latin typeface="Arial" pitchFamily="34" charset="0"/>
                <a:cs typeface="Arial" pitchFamily="34" charset="0"/>
              </a:rPr>
              <a:t>	</a:t>
            </a:r>
          </a:p>
          <a:p>
            <a:pPr marL="609600" indent="-609600">
              <a:buFontTx/>
              <a:buNone/>
              <a:defRPr/>
            </a:pPr>
            <a:r>
              <a:rPr lang="en-US" sz="1800" dirty="0">
                <a:latin typeface="Arial" pitchFamily="34" charset="0"/>
                <a:cs typeface="Arial" pitchFamily="34" charset="0"/>
              </a:rPr>
              <a:t>			</a:t>
            </a:r>
          </a:p>
        </p:txBody>
      </p:sp>
    </p:spTree>
    <p:extLst>
      <p:ext uri="{BB962C8B-B14F-4D97-AF65-F5344CB8AC3E}">
        <p14:creationId xmlns:p14="http://schemas.microsoft.com/office/powerpoint/2010/main" xmlns="" val="16177677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pPr>
              <a:defRPr/>
            </a:pPr>
            <a:r>
              <a:rPr lang="en-US" sz="2800" smtClean="0"/>
              <a:t>Taxes on Sales and Purchase</a:t>
            </a:r>
          </a:p>
        </p:txBody>
      </p:sp>
      <p:sp>
        <p:nvSpPr>
          <p:cNvPr id="2" name="Rectangle 1"/>
          <p:cNvSpPr/>
          <p:nvPr/>
        </p:nvSpPr>
        <p:spPr>
          <a:xfrm>
            <a:off x="589547" y="745958"/>
            <a:ext cx="8133348" cy="3416320"/>
          </a:xfrm>
          <a:prstGeom prst="rect">
            <a:avLst/>
          </a:prstGeom>
        </p:spPr>
        <p:txBody>
          <a:bodyPr wrap="square">
            <a:spAutoFit/>
          </a:bodyPr>
          <a:lstStyle/>
          <a:p>
            <a:pPr>
              <a:buFontTx/>
              <a:buNone/>
              <a:defRPr/>
            </a:pPr>
            <a:r>
              <a:rPr lang="en-US" sz="1800" b="1" dirty="0">
                <a:latin typeface="Arial" pitchFamily="34" charset="0"/>
                <a:cs typeface="Arial" pitchFamily="34" charset="0"/>
              </a:rPr>
              <a:t>Tips and Tricks </a:t>
            </a:r>
            <a:r>
              <a:rPr lang="en-US" sz="1800" dirty="0" smtClean="0">
                <a:latin typeface="Arial" pitchFamily="34" charset="0"/>
                <a:cs typeface="Arial" pitchFamily="34" charset="0"/>
              </a:rPr>
              <a:t>:-</a:t>
            </a:r>
          </a:p>
          <a:p>
            <a:pPr>
              <a:buFontTx/>
              <a:buNone/>
              <a:defRPr/>
            </a:pPr>
            <a:endParaRPr lang="en-US" sz="1800" dirty="0">
              <a:latin typeface="Arial" pitchFamily="34" charset="0"/>
              <a:cs typeface="Arial" pitchFamily="34" charset="0"/>
            </a:endParaRPr>
          </a:p>
          <a:p>
            <a:pPr marL="285750" indent="-285750">
              <a:buFont typeface="Arial" pitchFamily="34" charset="0"/>
              <a:buChar char="•"/>
              <a:defRPr/>
            </a:pPr>
            <a:r>
              <a:rPr lang="en-US" sz="1800" dirty="0" smtClean="0">
                <a:latin typeface="Arial" pitchFamily="34" charset="0"/>
                <a:cs typeface="Arial" pitchFamily="34" charset="0"/>
              </a:rPr>
              <a:t>Here </a:t>
            </a:r>
            <a:r>
              <a:rPr lang="en-US" sz="1800" dirty="0">
                <a:latin typeface="Arial" pitchFamily="34" charset="0"/>
                <a:cs typeface="Arial" pitchFamily="34" charset="0"/>
              </a:rPr>
              <a:t>are some Tips &amp; tricks which you can use to simplify your configuration work :-</a:t>
            </a:r>
          </a:p>
          <a:p>
            <a:pPr marL="285750" indent="-285750">
              <a:buFont typeface="Arial" pitchFamily="34" charset="0"/>
              <a:buChar char="•"/>
              <a:defRPr/>
            </a:pPr>
            <a:endParaRPr lang="en-US" sz="1800" dirty="0" smtClean="0">
              <a:latin typeface="Arial" pitchFamily="34" charset="0"/>
              <a:cs typeface="Arial" pitchFamily="34" charset="0"/>
            </a:endParaRPr>
          </a:p>
          <a:p>
            <a:pPr marL="285750" indent="-285750">
              <a:buFont typeface="Arial" pitchFamily="34" charset="0"/>
              <a:buChar char="•"/>
              <a:defRPr/>
            </a:pPr>
            <a:r>
              <a:rPr lang="en-US" sz="1800" dirty="0" smtClean="0">
                <a:latin typeface="Arial" pitchFamily="34" charset="0"/>
                <a:cs typeface="Arial" pitchFamily="34" charset="0"/>
              </a:rPr>
              <a:t>Don’t </a:t>
            </a:r>
            <a:r>
              <a:rPr lang="en-US" sz="1800" dirty="0">
                <a:latin typeface="Arial" pitchFamily="34" charset="0"/>
                <a:cs typeface="Arial" pitchFamily="34" charset="0"/>
              </a:rPr>
              <a:t>forget to tick check box" post automatically only” in Tax account if you want that tax amount should not be posted manually.</a:t>
            </a:r>
          </a:p>
          <a:p>
            <a:pPr marL="285750" indent="-285750">
              <a:buFont typeface="Arial" pitchFamily="34" charset="0"/>
              <a:buChar char="•"/>
              <a:defRPr/>
            </a:pPr>
            <a:endParaRPr lang="en-US" sz="1800" dirty="0" smtClean="0">
              <a:latin typeface="Arial" pitchFamily="34" charset="0"/>
              <a:cs typeface="Arial" pitchFamily="34" charset="0"/>
            </a:endParaRPr>
          </a:p>
          <a:p>
            <a:pPr marL="285750" indent="-285750">
              <a:buFont typeface="Arial" pitchFamily="34" charset="0"/>
              <a:buChar char="•"/>
              <a:defRPr/>
            </a:pPr>
            <a:r>
              <a:rPr lang="en-US" sz="1800" dirty="0" smtClean="0">
                <a:latin typeface="Arial" pitchFamily="34" charset="0"/>
                <a:cs typeface="Arial" pitchFamily="34" charset="0"/>
              </a:rPr>
              <a:t> </a:t>
            </a:r>
            <a:r>
              <a:rPr lang="en-US" sz="1800" dirty="0">
                <a:latin typeface="Arial" pitchFamily="34" charset="0"/>
                <a:cs typeface="Arial" pitchFamily="34" charset="0"/>
              </a:rPr>
              <a:t>You should choose the tax calculation without jurisdiction codes if your business partners’ locations are restricted to few jurisdiction. That way you can simplify the procedure by directly assigning the percentages rate to the different tax codes.</a:t>
            </a:r>
          </a:p>
        </p:txBody>
      </p:sp>
    </p:spTree>
    <p:extLst>
      <p:ext uri="{BB962C8B-B14F-4D97-AF65-F5344CB8AC3E}">
        <p14:creationId xmlns:p14="http://schemas.microsoft.com/office/powerpoint/2010/main" xmlns="" val="198603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pPr>
              <a:defRPr/>
            </a:pPr>
            <a:r>
              <a:rPr lang="en-US" sz="2800" smtClean="0"/>
              <a:t>Taxes on Sales and Purchase</a:t>
            </a:r>
          </a:p>
        </p:txBody>
      </p:sp>
      <p:sp>
        <p:nvSpPr>
          <p:cNvPr id="2" name="Rectangle 1"/>
          <p:cNvSpPr/>
          <p:nvPr/>
        </p:nvSpPr>
        <p:spPr>
          <a:xfrm>
            <a:off x="565483" y="1309866"/>
            <a:ext cx="8085221" cy="2308324"/>
          </a:xfrm>
          <a:prstGeom prst="rect">
            <a:avLst/>
          </a:prstGeom>
        </p:spPr>
        <p:txBody>
          <a:bodyPr wrap="square">
            <a:spAutoFit/>
          </a:bodyPr>
          <a:lstStyle/>
          <a:p>
            <a:pPr>
              <a:defRPr/>
            </a:pPr>
            <a:r>
              <a:rPr lang="en-US" sz="1800" b="1" dirty="0">
                <a:latin typeface="Arial" pitchFamily="34" charset="0"/>
                <a:cs typeface="Arial" pitchFamily="34" charset="0"/>
              </a:rPr>
              <a:t>Tips and Tricks :-</a:t>
            </a:r>
          </a:p>
          <a:p>
            <a:pPr marL="285750" indent="-285750">
              <a:buFont typeface="Arial" pitchFamily="34" charset="0"/>
              <a:buChar char="•"/>
              <a:defRPr/>
            </a:pPr>
            <a:endParaRPr lang="en-US" sz="1800" dirty="0">
              <a:latin typeface="Arial" pitchFamily="34" charset="0"/>
              <a:cs typeface="Arial" pitchFamily="34" charset="0"/>
            </a:endParaRPr>
          </a:p>
          <a:p>
            <a:pPr marL="285750" indent="-285750">
              <a:buFont typeface="Arial" pitchFamily="34" charset="0"/>
              <a:buChar char="•"/>
              <a:defRPr/>
            </a:pPr>
            <a:r>
              <a:rPr lang="en-US" sz="1800" dirty="0">
                <a:latin typeface="Arial" pitchFamily="34" charset="0"/>
                <a:cs typeface="Arial" pitchFamily="34" charset="0"/>
              </a:rPr>
              <a:t>You should choose the tax calculation with jurisdiction codes if you have  business relationships with companies having locations spread over many jurisdictions, or if it is expected in the future.</a:t>
            </a:r>
          </a:p>
          <a:p>
            <a:pPr marL="285750" indent="-285750">
              <a:buFont typeface="Arial" pitchFamily="34" charset="0"/>
              <a:buChar char="•"/>
              <a:defRPr/>
            </a:pPr>
            <a:endParaRPr lang="en-US" sz="1800" dirty="0">
              <a:latin typeface="Arial" pitchFamily="34" charset="0"/>
              <a:cs typeface="Arial" pitchFamily="34" charset="0"/>
            </a:endParaRPr>
          </a:p>
          <a:p>
            <a:pPr marL="285750" indent="-285750">
              <a:buFont typeface="Arial" pitchFamily="34" charset="0"/>
              <a:buChar char="•"/>
              <a:defRPr/>
            </a:pPr>
            <a:r>
              <a:rPr lang="en-US" sz="1800" dirty="0">
                <a:latin typeface="Arial" pitchFamily="34" charset="0"/>
                <a:cs typeface="Arial" pitchFamily="34" charset="0"/>
              </a:rPr>
              <a:t> Once you have chosen  one tax calculation method, you cannot change the same.</a:t>
            </a:r>
          </a:p>
        </p:txBody>
      </p:sp>
    </p:spTree>
    <p:extLst>
      <p:ext uri="{BB962C8B-B14F-4D97-AF65-F5344CB8AC3E}">
        <p14:creationId xmlns:p14="http://schemas.microsoft.com/office/powerpoint/2010/main" xmlns="" val="38055520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a:defRPr/>
            </a:pPr>
            <a:r>
              <a:rPr lang="en-US" sz="2800" smtClean="0"/>
              <a:t>Taxes on Sales and Purchase</a:t>
            </a:r>
          </a:p>
        </p:txBody>
      </p:sp>
      <p:sp>
        <p:nvSpPr>
          <p:cNvPr id="2" name="Rectangle 1"/>
          <p:cNvSpPr/>
          <p:nvPr/>
        </p:nvSpPr>
        <p:spPr>
          <a:xfrm>
            <a:off x="914400" y="1263316"/>
            <a:ext cx="5943600" cy="1892826"/>
          </a:xfrm>
          <a:prstGeom prst="rect">
            <a:avLst/>
          </a:prstGeom>
        </p:spPr>
        <p:txBody>
          <a:bodyPr wrap="square">
            <a:spAutoFit/>
          </a:bodyPr>
          <a:lstStyle/>
          <a:p>
            <a:pPr>
              <a:buFontTx/>
              <a:buNone/>
              <a:defRPr/>
            </a:pPr>
            <a:r>
              <a:rPr lang="en-US" sz="1800" dirty="0">
                <a:latin typeface="Arial" pitchFamily="34" charset="0"/>
                <a:cs typeface="Arial" pitchFamily="34" charset="0"/>
              </a:rPr>
              <a:t>Additional Information :-</a:t>
            </a:r>
          </a:p>
          <a:p>
            <a:pPr>
              <a:buFontTx/>
              <a:buNone/>
              <a:defRPr/>
            </a:pPr>
            <a:r>
              <a:rPr lang="en-US" sz="1800" dirty="0">
                <a:latin typeface="Arial" pitchFamily="34" charset="0"/>
                <a:cs typeface="Arial" pitchFamily="34" charset="0"/>
              </a:rPr>
              <a:t>Some of the important links for help :</a:t>
            </a:r>
          </a:p>
          <a:p>
            <a:pPr>
              <a:buFontTx/>
              <a:buNone/>
              <a:defRPr/>
            </a:pPr>
            <a:r>
              <a:rPr lang="en-US" sz="1800" dirty="0">
                <a:latin typeface="Arial" pitchFamily="34" charset="0"/>
                <a:cs typeface="Arial" pitchFamily="34" charset="0"/>
                <a:hlinkClick r:id="rId2"/>
              </a:rPr>
              <a:t>http://help.sap.com/</a:t>
            </a:r>
            <a:endParaRPr lang="en-US" sz="1800" dirty="0">
              <a:latin typeface="Arial" pitchFamily="34" charset="0"/>
              <a:cs typeface="Arial" pitchFamily="34" charset="0"/>
            </a:endParaRPr>
          </a:p>
          <a:p>
            <a:pPr>
              <a:buFontTx/>
              <a:buNone/>
              <a:defRPr/>
            </a:pPr>
            <a:r>
              <a:rPr lang="en-US" sz="1800" dirty="0">
                <a:latin typeface="Arial" pitchFamily="34" charset="0"/>
                <a:cs typeface="Arial" pitchFamily="34" charset="0"/>
                <a:hlinkClick r:id="rId3"/>
              </a:rPr>
              <a:t>http://www.sap.com/</a:t>
            </a:r>
            <a:r>
              <a:rPr lang="en-US" sz="1800" dirty="0">
                <a:latin typeface="Arial" pitchFamily="34" charset="0"/>
                <a:cs typeface="Arial" pitchFamily="34" charset="0"/>
              </a:rPr>
              <a:t>  </a:t>
            </a:r>
          </a:p>
          <a:p>
            <a:pPr>
              <a:buFontTx/>
              <a:buNone/>
              <a:defRPr/>
            </a:pPr>
            <a:endParaRPr lang="en-US" dirty="0"/>
          </a:p>
          <a:p>
            <a:pPr>
              <a:buFontTx/>
              <a:buNone/>
              <a:defRPr/>
            </a:pPr>
            <a:endParaRPr lang="en-US" dirty="0"/>
          </a:p>
          <a:p>
            <a:pPr>
              <a:buFontTx/>
              <a:buNone/>
              <a:defRPr/>
            </a:pPr>
            <a:endParaRPr lang="en-US" dirty="0"/>
          </a:p>
        </p:txBody>
      </p:sp>
    </p:spTree>
    <p:extLst>
      <p:ext uri="{BB962C8B-B14F-4D97-AF65-F5344CB8AC3E}">
        <p14:creationId xmlns:p14="http://schemas.microsoft.com/office/powerpoint/2010/main" xmlns="" val="1720307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9911" name="Rectangle 7"/>
          <p:cNvSpPr>
            <a:spLocks noGrp="1" noChangeArrowheads="1"/>
          </p:cNvSpPr>
          <p:nvPr>
            <p:ph type="title"/>
          </p:nvPr>
        </p:nvSpPr>
        <p:spPr/>
        <p:txBody>
          <a:bodyPr/>
          <a:lstStyle/>
          <a:p>
            <a:pPr>
              <a:defRPr/>
            </a:pPr>
            <a:r>
              <a:rPr lang="en-US" sz="3200" smtClean="0"/>
              <a:t>Purpose</a:t>
            </a:r>
          </a:p>
        </p:txBody>
      </p:sp>
      <p:sp>
        <p:nvSpPr>
          <p:cNvPr id="4" name="Rectangle 3"/>
          <p:cNvSpPr/>
          <p:nvPr/>
        </p:nvSpPr>
        <p:spPr>
          <a:xfrm>
            <a:off x="649705" y="661737"/>
            <a:ext cx="8121316" cy="3637919"/>
          </a:xfrm>
          <a:prstGeom prst="rect">
            <a:avLst/>
          </a:prstGeom>
        </p:spPr>
        <p:txBody>
          <a:bodyPr wrap="square">
            <a:spAutoFit/>
          </a:bodyPr>
          <a:lstStyle/>
          <a:p>
            <a:pPr>
              <a:lnSpc>
                <a:spcPct val="80000"/>
              </a:lnSpc>
              <a:defRPr/>
            </a:pPr>
            <a:endParaRPr lang="en-US" sz="1800" dirty="0">
              <a:latin typeface="Arial" pitchFamily="34" charset="0"/>
              <a:cs typeface="Arial" pitchFamily="34" charset="0"/>
            </a:endParaRPr>
          </a:p>
          <a:p>
            <a:pPr>
              <a:lnSpc>
                <a:spcPct val="80000"/>
              </a:lnSpc>
              <a:defRPr/>
            </a:pPr>
            <a:r>
              <a:rPr lang="en-US" sz="1800" dirty="0" smtClean="0">
                <a:latin typeface="Arial" pitchFamily="34" charset="0"/>
                <a:cs typeface="Arial" pitchFamily="34" charset="0"/>
              </a:rPr>
              <a:t>Taxes </a:t>
            </a:r>
            <a:r>
              <a:rPr lang="en-US" sz="1800" dirty="0">
                <a:latin typeface="Arial" pitchFamily="34" charset="0"/>
                <a:cs typeface="Arial" pitchFamily="34" charset="0"/>
              </a:rPr>
              <a:t>on sales and purchases are levied on every sales transaction in accordance with the principles of VAT. </a:t>
            </a:r>
            <a:endParaRPr lang="en-US" sz="1800" dirty="0" smtClean="0">
              <a:latin typeface="Arial" pitchFamily="34" charset="0"/>
              <a:cs typeface="Arial" pitchFamily="34" charset="0"/>
            </a:endParaRPr>
          </a:p>
          <a:p>
            <a:pPr>
              <a:lnSpc>
                <a:spcPct val="80000"/>
              </a:lnSpc>
              <a:defRPr/>
            </a:pPr>
            <a:endParaRPr lang="en-US" sz="1800" dirty="0">
              <a:latin typeface="Arial" pitchFamily="34" charset="0"/>
              <a:cs typeface="Arial" pitchFamily="34" charset="0"/>
            </a:endParaRPr>
          </a:p>
          <a:p>
            <a:pPr>
              <a:lnSpc>
                <a:spcPct val="80000"/>
              </a:lnSpc>
              <a:defRPr/>
            </a:pPr>
            <a:r>
              <a:rPr lang="en-US" sz="1800" dirty="0" smtClean="0">
                <a:latin typeface="Arial" pitchFamily="34" charset="0"/>
                <a:cs typeface="Arial" pitchFamily="34" charset="0"/>
              </a:rPr>
              <a:t>This </a:t>
            </a:r>
            <a:r>
              <a:rPr lang="en-US" sz="1800" dirty="0">
                <a:latin typeface="Arial" pitchFamily="34" charset="0"/>
                <a:cs typeface="Arial" pitchFamily="34" charset="0"/>
              </a:rPr>
              <a:t>applies to input and output tax.</a:t>
            </a:r>
          </a:p>
          <a:p>
            <a:pPr>
              <a:lnSpc>
                <a:spcPct val="80000"/>
              </a:lnSpc>
              <a:buFontTx/>
              <a:buNone/>
              <a:defRPr/>
            </a:pPr>
            <a:endParaRPr lang="en-US" sz="1800" dirty="0">
              <a:latin typeface="Arial" pitchFamily="34" charset="0"/>
              <a:cs typeface="Arial" pitchFamily="34" charset="0"/>
            </a:endParaRPr>
          </a:p>
          <a:p>
            <a:pPr marL="285750" indent="-285750">
              <a:lnSpc>
                <a:spcPct val="80000"/>
              </a:lnSpc>
              <a:buFont typeface="Arial" pitchFamily="34" charset="0"/>
              <a:buChar char="•"/>
              <a:defRPr/>
            </a:pPr>
            <a:r>
              <a:rPr lang="en-US" sz="1800" b="1" dirty="0">
                <a:latin typeface="Arial" pitchFamily="34" charset="0"/>
                <a:cs typeface="Arial" pitchFamily="34" charset="0"/>
              </a:rPr>
              <a:t>Purchase tax  </a:t>
            </a:r>
            <a:r>
              <a:rPr lang="en-US" sz="1800" b="1" dirty="0" smtClean="0">
                <a:latin typeface="Arial" pitchFamily="34" charset="0"/>
                <a:cs typeface="Arial" pitchFamily="34" charset="0"/>
              </a:rPr>
              <a:t>-</a:t>
            </a:r>
          </a:p>
          <a:p>
            <a:pPr>
              <a:lnSpc>
                <a:spcPct val="80000"/>
              </a:lnSpc>
              <a:defRPr/>
            </a:pPr>
            <a:r>
              <a:rPr lang="en-US" sz="1800" dirty="0" smtClean="0">
                <a:latin typeface="Arial" pitchFamily="34" charset="0"/>
                <a:cs typeface="Arial" pitchFamily="34" charset="0"/>
              </a:rPr>
              <a:t> </a:t>
            </a:r>
            <a:r>
              <a:rPr lang="en-US" sz="1800" dirty="0">
                <a:latin typeface="Arial" pitchFamily="34" charset="0"/>
                <a:cs typeface="Arial" pitchFamily="34" charset="0"/>
              </a:rPr>
              <a:t>	</a:t>
            </a:r>
          </a:p>
          <a:p>
            <a:pPr>
              <a:lnSpc>
                <a:spcPct val="80000"/>
              </a:lnSpc>
              <a:buFontTx/>
              <a:buNone/>
              <a:defRPr/>
            </a:pPr>
            <a:r>
              <a:rPr lang="en-US" sz="1800" dirty="0">
                <a:latin typeface="Arial" pitchFamily="34" charset="0"/>
                <a:cs typeface="Arial" pitchFamily="34" charset="0"/>
              </a:rPr>
              <a:t>	VAT on a taxable entity’s purchases or expense, which normally may be offset against sales tax. It is calculated using the net invoice amount and is charged by the vendor.</a:t>
            </a:r>
          </a:p>
          <a:p>
            <a:pPr>
              <a:lnSpc>
                <a:spcPct val="80000"/>
              </a:lnSpc>
              <a:buFontTx/>
              <a:buNone/>
              <a:defRPr/>
            </a:pPr>
            <a:endParaRPr lang="en-US" sz="1800" dirty="0">
              <a:latin typeface="Arial" pitchFamily="34" charset="0"/>
              <a:cs typeface="Arial" pitchFamily="34" charset="0"/>
            </a:endParaRPr>
          </a:p>
          <a:p>
            <a:pPr marL="285750" indent="-285750">
              <a:lnSpc>
                <a:spcPct val="80000"/>
              </a:lnSpc>
              <a:buFont typeface="Arial" pitchFamily="34" charset="0"/>
              <a:buChar char="•"/>
              <a:defRPr/>
            </a:pPr>
            <a:r>
              <a:rPr lang="en-US" sz="1800" b="1" dirty="0">
                <a:latin typeface="Arial" pitchFamily="34" charset="0"/>
                <a:cs typeface="Arial" pitchFamily="34" charset="0"/>
              </a:rPr>
              <a:t> Sales tax  </a:t>
            </a:r>
            <a:r>
              <a:rPr lang="en-US" sz="1800" b="1" dirty="0" smtClean="0">
                <a:latin typeface="Arial" pitchFamily="34" charset="0"/>
                <a:cs typeface="Arial" pitchFamily="34" charset="0"/>
              </a:rPr>
              <a:t>-</a:t>
            </a:r>
          </a:p>
          <a:p>
            <a:pPr>
              <a:lnSpc>
                <a:spcPct val="80000"/>
              </a:lnSpc>
              <a:defRPr/>
            </a:pPr>
            <a:endParaRPr lang="en-US" sz="1800" b="1" dirty="0">
              <a:latin typeface="Arial" pitchFamily="34" charset="0"/>
              <a:cs typeface="Arial" pitchFamily="34" charset="0"/>
            </a:endParaRPr>
          </a:p>
          <a:p>
            <a:pPr>
              <a:lnSpc>
                <a:spcPct val="80000"/>
              </a:lnSpc>
              <a:buFontTx/>
              <a:buNone/>
              <a:defRPr/>
            </a:pPr>
            <a:r>
              <a:rPr lang="en-US" sz="1800" dirty="0">
                <a:latin typeface="Arial" pitchFamily="34" charset="0"/>
                <a:cs typeface="Arial" pitchFamily="34" charset="0"/>
              </a:rPr>
              <a:t>	VAT on a taxable entity’s sales is Sales tax. It is charged to the customer.</a:t>
            </a:r>
          </a:p>
        </p:txBody>
      </p:sp>
    </p:spTree>
    <p:extLst>
      <p:ext uri="{BB962C8B-B14F-4D97-AF65-F5344CB8AC3E}">
        <p14:creationId xmlns:p14="http://schemas.microsoft.com/office/powerpoint/2010/main" xmlns="" val="1691099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a:defRPr/>
            </a:pPr>
            <a:r>
              <a:rPr lang="en-US" sz="3200" dirty="0" smtClean="0"/>
              <a:t>Use</a:t>
            </a:r>
          </a:p>
        </p:txBody>
      </p:sp>
      <p:sp>
        <p:nvSpPr>
          <p:cNvPr id="4" name="Rectangle 3"/>
          <p:cNvSpPr/>
          <p:nvPr/>
        </p:nvSpPr>
        <p:spPr>
          <a:xfrm>
            <a:off x="649705" y="1419727"/>
            <a:ext cx="6340642" cy="2031325"/>
          </a:xfrm>
          <a:prstGeom prst="rect">
            <a:avLst/>
          </a:prstGeom>
        </p:spPr>
        <p:txBody>
          <a:bodyPr wrap="square">
            <a:spAutoFit/>
          </a:bodyPr>
          <a:lstStyle/>
          <a:p>
            <a:pPr marL="463550" indent="-342900">
              <a:buClr>
                <a:schemeClr val="tx1"/>
              </a:buClr>
              <a:buFont typeface="Arial" pitchFamily="34" charset="0"/>
              <a:buChar char="•"/>
            </a:pPr>
            <a:r>
              <a:rPr lang="en-US" sz="1800" dirty="0">
                <a:latin typeface="Arial" pitchFamily="34" charset="0"/>
                <a:cs typeface="Arial" pitchFamily="34" charset="0"/>
              </a:rPr>
              <a:t>Tax Calculation</a:t>
            </a:r>
          </a:p>
          <a:p>
            <a:pPr marL="463550" indent="-342900">
              <a:buClr>
                <a:schemeClr val="tx1"/>
              </a:buClr>
              <a:buFont typeface="Arial" pitchFamily="34" charset="0"/>
              <a:buChar char="•"/>
            </a:pPr>
            <a:endParaRPr lang="en-US" sz="1800" dirty="0">
              <a:latin typeface="Arial" pitchFamily="34" charset="0"/>
              <a:cs typeface="Arial" pitchFamily="34" charset="0"/>
            </a:endParaRPr>
          </a:p>
          <a:p>
            <a:pPr marL="463550" indent="-342900">
              <a:buClr>
                <a:schemeClr val="tx1"/>
              </a:buClr>
              <a:buFont typeface="Arial" pitchFamily="34" charset="0"/>
              <a:buChar char="•"/>
            </a:pPr>
            <a:r>
              <a:rPr lang="en-US" sz="1800" dirty="0">
                <a:latin typeface="Arial" pitchFamily="34" charset="0"/>
                <a:cs typeface="Arial" pitchFamily="34" charset="0"/>
              </a:rPr>
              <a:t> Tax Posting</a:t>
            </a:r>
          </a:p>
          <a:p>
            <a:pPr marL="463550" indent="-342900">
              <a:buClr>
                <a:schemeClr val="tx1"/>
              </a:buClr>
              <a:buFont typeface="Arial" pitchFamily="34" charset="0"/>
              <a:buChar char="•"/>
            </a:pPr>
            <a:endParaRPr lang="en-US" sz="1800" dirty="0">
              <a:latin typeface="Arial" pitchFamily="34" charset="0"/>
              <a:cs typeface="Arial" pitchFamily="34" charset="0"/>
            </a:endParaRPr>
          </a:p>
          <a:p>
            <a:pPr marL="463550" indent="-342900">
              <a:buClr>
                <a:schemeClr val="tx1"/>
              </a:buClr>
              <a:buFont typeface="Arial" pitchFamily="34" charset="0"/>
              <a:buChar char="•"/>
            </a:pPr>
            <a:r>
              <a:rPr lang="en-US" sz="1800" dirty="0">
                <a:latin typeface="Arial" pitchFamily="34" charset="0"/>
                <a:cs typeface="Arial" pitchFamily="34" charset="0"/>
              </a:rPr>
              <a:t> Performing tax adjustments</a:t>
            </a:r>
          </a:p>
          <a:p>
            <a:pPr marL="120650" indent="0">
              <a:buClr>
                <a:schemeClr val="tx1"/>
              </a:buClr>
            </a:pPr>
            <a:endParaRPr lang="en-US" sz="1800" dirty="0">
              <a:latin typeface="Arial" pitchFamily="34" charset="0"/>
              <a:cs typeface="Arial" pitchFamily="34" charset="0"/>
            </a:endParaRPr>
          </a:p>
          <a:p>
            <a:pPr marL="463550" indent="-342900">
              <a:buClr>
                <a:schemeClr val="tx1"/>
              </a:buClr>
              <a:buFont typeface="Arial" pitchFamily="34" charset="0"/>
              <a:buChar char="•"/>
            </a:pPr>
            <a:r>
              <a:rPr lang="en-US" sz="1800" dirty="0">
                <a:latin typeface="Arial" pitchFamily="34" charset="0"/>
                <a:cs typeface="Arial" pitchFamily="34" charset="0"/>
              </a:rPr>
              <a:t> Tax reporting</a:t>
            </a:r>
          </a:p>
        </p:txBody>
      </p:sp>
    </p:spTree>
    <p:extLst>
      <p:ext uri="{BB962C8B-B14F-4D97-AF65-F5344CB8AC3E}">
        <p14:creationId xmlns:p14="http://schemas.microsoft.com/office/powerpoint/2010/main" xmlns="" val="3573514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3200" b="0" smtClean="0">
                <a:effectLst/>
              </a:rPr>
              <a:t>Challenges</a:t>
            </a:r>
          </a:p>
        </p:txBody>
      </p:sp>
      <p:sp>
        <p:nvSpPr>
          <p:cNvPr id="3" name="Rectangle 2"/>
          <p:cNvSpPr/>
          <p:nvPr/>
        </p:nvSpPr>
        <p:spPr>
          <a:xfrm>
            <a:off x="601579" y="673767"/>
            <a:ext cx="7688179" cy="3416320"/>
          </a:xfrm>
          <a:prstGeom prst="rect">
            <a:avLst/>
          </a:prstGeom>
        </p:spPr>
        <p:txBody>
          <a:bodyPr wrap="square">
            <a:spAutoFit/>
          </a:bodyPr>
          <a:lstStyle/>
          <a:p>
            <a:pPr marL="463550" indent="-342900">
              <a:buClr>
                <a:schemeClr val="tx1"/>
              </a:buClr>
              <a:buFont typeface="Arial" pitchFamily="34" charset="0"/>
              <a:buChar char="•"/>
            </a:pPr>
            <a:endParaRPr lang="en-US" sz="1800" dirty="0" smtClean="0">
              <a:latin typeface="Arial" pitchFamily="34" charset="0"/>
              <a:cs typeface="Arial" pitchFamily="34" charset="0"/>
            </a:endParaRPr>
          </a:p>
          <a:p>
            <a:pPr marL="463550" indent="-342900">
              <a:buClr>
                <a:schemeClr val="tx1"/>
              </a:buClr>
              <a:buFont typeface="Arial" pitchFamily="34" charset="0"/>
              <a:buChar char="•"/>
            </a:pPr>
            <a:r>
              <a:rPr lang="en-US" sz="1800" dirty="0" smtClean="0">
                <a:latin typeface="Arial" pitchFamily="34" charset="0"/>
                <a:cs typeface="Arial" pitchFamily="34" charset="0"/>
              </a:rPr>
              <a:t>Understand </a:t>
            </a:r>
            <a:r>
              <a:rPr lang="en-US" sz="1800" dirty="0">
                <a:latin typeface="Arial" pitchFamily="34" charset="0"/>
                <a:cs typeface="Arial" pitchFamily="34" charset="0"/>
              </a:rPr>
              <a:t>the concept of Purchase &amp; Sales Tax </a:t>
            </a:r>
          </a:p>
          <a:p>
            <a:pPr marL="463550" indent="-342900">
              <a:buClr>
                <a:schemeClr val="tx1"/>
              </a:buClr>
              <a:buFont typeface="Arial" pitchFamily="34" charset="0"/>
              <a:buChar char="•"/>
            </a:pPr>
            <a:endParaRPr lang="en-US" sz="1800" dirty="0">
              <a:latin typeface="Arial" pitchFamily="34" charset="0"/>
              <a:cs typeface="Arial" pitchFamily="34" charset="0"/>
            </a:endParaRPr>
          </a:p>
          <a:p>
            <a:pPr marL="463550" indent="-342900">
              <a:buClr>
                <a:schemeClr val="tx1"/>
              </a:buClr>
              <a:buFont typeface="Arial" pitchFamily="34" charset="0"/>
              <a:buChar char="•"/>
            </a:pPr>
            <a:r>
              <a:rPr lang="en-US" sz="1800" dirty="0">
                <a:latin typeface="Arial" pitchFamily="34" charset="0"/>
                <a:cs typeface="Arial" pitchFamily="34" charset="0"/>
              </a:rPr>
              <a:t> Understand the configuration requirements for Purchase and </a:t>
            </a:r>
            <a:r>
              <a:rPr lang="en-US" sz="1800" dirty="0" smtClean="0">
                <a:latin typeface="Arial" pitchFamily="34" charset="0"/>
                <a:cs typeface="Arial" pitchFamily="34" charset="0"/>
              </a:rPr>
              <a:t>Sales </a:t>
            </a:r>
            <a:r>
              <a:rPr lang="en-US" sz="1800" dirty="0">
                <a:latin typeface="Arial" pitchFamily="34" charset="0"/>
                <a:cs typeface="Arial" pitchFamily="34" charset="0"/>
              </a:rPr>
              <a:t>Tax</a:t>
            </a:r>
          </a:p>
          <a:p>
            <a:pPr marL="463550" indent="-342900">
              <a:buClr>
                <a:schemeClr val="tx1"/>
              </a:buClr>
              <a:buFont typeface="Arial" pitchFamily="34" charset="0"/>
              <a:buChar char="•"/>
            </a:pPr>
            <a:endParaRPr lang="en-US" sz="1800" dirty="0">
              <a:latin typeface="Arial" pitchFamily="34" charset="0"/>
              <a:cs typeface="Arial" pitchFamily="34" charset="0"/>
            </a:endParaRPr>
          </a:p>
          <a:p>
            <a:pPr marL="463550" indent="-342900">
              <a:buClr>
                <a:schemeClr val="tx1"/>
              </a:buClr>
              <a:buFont typeface="Arial" pitchFamily="34" charset="0"/>
              <a:buChar char="•"/>
            </a:pPr>
            <a:r>
              <a:rPr lang="en-US" sz="1800" dirty="0">
                <a:latin typeface="Arial" pitchFamily="34" charset="0"/>
                <a:cs typeface="Arial" pitchFamily="34" charset="0"/>
              </a:rPr>
              <a:t> Understand how to manage various types of tax</a:t>
            </a:r>
          </a:p>
          <a:p>
            <a:pPr marL="463550" indent="-342900">
              <a:buClr>
                <a:schemeClr val="tx1"/>
              </a:buClr>
              <a:buFont typeface="Arial" pitchFamily="34" charset="0"/>
              <a:buChar char="•"/>
            </a:pPr>
            <a:endParaRPr lang="en-US" sz="1800" dirty="0">
              <a:latin typeface="Arial" pitchFamily="34" charset="0"/>
              <a:cs typeface="Arial" pitchFamily="34" charset="0"/>
            </a:endParaRPr>
          </a:p>
          <a:p>
            <a:pPr marL="463550" indent="-342900">
              <a:buClr>
                <a:schemeClr val="tx1"/>
              </a:buClr>
              <a:buFont typeface="Arial" pitchFamily="34" charset="0"/>
              <a:buChar char="•"/>
            </a:pPr>
            <a:r>
              <a:rPr lang="en-US" sz="1800" dirty="0">
                <a:latin typeface="Arial" pitchFamily="34" charset="0"/>
                <a:cs typeface="Arial" pitchFamily="34" charset="0"/>
              </a:rPr>
              <a:t> Understand how the tax types would be used for calculating, posting and correcting tax</a:t>
            </a:r>
          </a:p>
          <a:p>
            <a:pPr marL="463550" indent="-342900">
              <a:buClr>
                <a:schemeClr val="tx1"/>
              </a:buClr>
              <a:buFont typeface="Arial" pitchFamily="34" charset="0"/>
              <a:buChar char="•"/>
            </a:pPr>
            <a:endParaRPr lang="en-US" sz="1800" dirty="0">
              <a:latin typeface="Arial" pitchFamily="34" charset="0"/>
              <a:cs typeface="Arial" pitchFamily="34" charset="0"/>
            </a:endParaRPr>
          </a:p>
          <a:p>
            <a:pPr marL="463550" indent="-342900">
              <a:buClr>
                <a:schemeClr val="tx1"/>
              </a:buClr>
              <a:buFont typeface="Arial" pitchFamily="34" charset="0"/>
              <a:buChar char="•"/>
            </a:pPr>
            <a:r>
              <a:rPr lang="en-US" sz="1800" dirty="0">
                <a:latin typeface="Arial" pitchFamily="34" charset="0"/>
                <a:cs typeface="Arial" pitchFamily="34" charset="0"/>
              </a:rPr>
              <a:t> Understand how to do tax reporting</a:t>
            </a:r>
          </a:p>
        </p:txBody>
      </p:sp>
    </p:spTree>
    <p:extLst>
      <p:ext uri="{BB962C8B-B14F-4D97-AF65-F5344CB8AC3E}">
        <p14:creationId xmlns:p14="http://schemas.microsoft.com/office/powerpoint/2010/main" xmlns="" val="2124681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a:defRPr/>
            </a:pPr>
            <a:r>
              <a:rPr lang="en-US" sz="2800" dirty="0" smtClean="0"/>
              <a:t>Taxes on Sales and Purchase</a:t>
            </a:r>
          </a:p>
        </p:txBody>
      </p:sp>
      <p:sp>
        <p:nvSpPr>
          <p:cNvPr id="2052" name="Text Box 9"/>
          <p:cNvSpPr txBox="1">
            <a:spLocks noChangeArrowheads="1"/>
          </p:cNvSpPr>
          <p:nvPr/>
        </p:nvSpPr>
        <p:spPr bwMode="auto">
          <a:xfrm>
            <a:off x="1279526" y="1724026"/>
            <a:ext cx="3063875" cy="323165"/>
          </a:xfrm>
          <a:prstGeom prst="rect">
            <a:avLst/>
          </a:prstGeom>
          <a:noFill/>
          <a:ln w="12700">
            <a:noFill/>
            <a:miter lim="800000"/>
            <a:headEnd/>
            <a:tailEnd/>
          </a:ln>
        </p:spPr>
        <p:txBody>
          <a:bodyPr>
            <a:spAutoFit/>
          </a:bodyPr>
          <a:lstStyle/>
          <a:p>
            <a:endParaRPr lang="en-US"/>
          </a:p>
        </p:txBody>
      </p:sp>
      <p:sp>
        <p:nvSpPr>
          <p:cNvPr id="2053" name="Text Box 10"/>
          <p:cNvSpPr txBox="1">
            <a:spLocks noChangeArrowheads="1"/>
          </p:cNvSpPr>
          <p:nvPr/>
        </p:nvSpPr>
        <p:spPr bwMode="auto">
          <a:xfrm>
            <a:off x="762000" y="800100"/>
            <a:ext cx="3429000" cy="584775"/>
          </a:xfrm>
          <a:prstGeom prst="rect">
            <a:avLst/>
          </a:prstGeom>
          <a:noFill/>
          <a:ln w="12700">
            <a:noFill/>
            <a:miter lim="800000"/>
            <a:headEnd/>
            <a:tailEnd/>
          </a:ln>
        </p:spPr>
        <p:txBody>
          <a:bodyPr>
            <a:spAutoFit/>
          </a:bodyPr>
          <a:lstStyle/>
          <a:p>
            <a:r>
              <a:rPr lang="en-US" sz="3200">
                <a:solidFill>
                  <a:schemeClr val="tx2"/>
                </a:solidFill>
                <a:latin typeface="Arial" charset="0"/>
              </a:rPr>
              <a:t>Process Flow</a:t>
            </a:r>
          </a:p>
        </p:txBody>
      </p:sp>
      <p:graphicFrame>
        <p:nvGraphicFramePr>
          <p:cNvPr id="2" name="Object 1"/>
          <p:cNvGraphicFramePr>
            <a:graphicFrameLocks noGrp="1" noChangeAspect="1"/>
          </p:cNvGraphicFramePr>
          <p:nvPr>
            <p:extLst>
              <p:ext uri="{D42A27DB-BD31-4B8C-83A1-F6EECF244321}">
                <p14:modId xmlns:p14="http://schemas.microsoft.com/office/powerpoint/2010/main" xmlns="" val="834747410"/>
              </p:ext>
            </p:extLst>
          </p:nvPr>
        </p:nvGraphicFramePr>
        <p:xfrm>
          <a:off x="746125" y="800100"/>
          <a:ext cx="7315200" cy="3829050"/>
        </p:xfrm>
        <a:graphic>
          <a:graphicData uri="http://schemas.openxmlformats.org/presentationml/2006/ole">
            <p:oleObj spid="_x0000_s1337" name="Document" r:id="rId3" imgW="6075286" imgH="5739980" progId="Word.Document.8">
              <p:embed/>
            </p:oleObj>
          </a:graphicData>
        </a:graphic>
      </p:graphicFrame>
    </p:spTree>
    <p:extLst>
      <p:ext uri="{BB962C8B-B14F-4D97-AF65-F5344CB8AC3E}">
        <p14:creationId xmlns:p14="http://schemas.microsoft.com/office/powerpoint/2010/main" xmlns="" val="481593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en-US" sz="2800" smtClean="0"/>
              <a:t>Taxes on Sales and Purchase</a:t>
            </a:r>
          </a:p>
        </p:txBody>
      </p:sp>
      <p:sp>
        <p:nvSpPr>
          <p:cNvPr id="4" name="Rectangle 3"/>
          <p:cNvSpPr/>
          <p:nvPr/>
        </p:nvSpPr>
        <p:spPr>
          <a:xfrm>
            <a:off x="577516" y="685799"/>
            <a:ext cx="8061158" cy="3416320"/>
          </a:xfrm>
          <a:prstGeom prst="rect">
            <a:avLst/>
          </a:prstGeom>
        </p:spPr>
        <p:txBody>
          <a:bodyPr wrap="square">
            <a:spAutoFit/>
          </a:bodyPr>
          <a:lstStyle/>
          <a:p>
            <a:pPr marL="609600" indent="-609600">
              <a:buFontTx/>
              <a:buNone/>
              <a:defRPr/>
            </a:pPr>
            <a:r>
              <a:rPr lang="en-US" sz="1800" b="1" u="sng" dirty="0">
                <a:latin typeface="Arial" pitchFamily="34" charset="0"/>
                <a:cs typeface="Arial" pitchFamily="34" charset="0"/>
              </a:rPr>
              <a:t>Process </a:t>
            </a:r>
            <a:r>
              <a:rPr lang="en-US" sz="1800" b="1" u="sng" dirty="0" smtClean="0">
                <a:latin typeface="Arial" pitchFamily="34" charset="0"/>
                <a:cs typeface="Arial" pitchFamily="34" charset="0"/>
              </a:rPr>
              <a:t>Description</a:t>
            </a:r>
          </a:p>
          <a:p>
            <a:pPr marL="609600" indent="-609600">
              <a:buFontTx/>
              <a:buNone/>
              <a:defRPr/>
            </a:pPr>
            <a:endParaRPr lang="en-US" sz="1800" b="1" u="sng" dirty="0">
              <a:latin typeface="Arial" pitchFamily="34" charset="0"/>
              <a:cs typeface="Arial" pitchFamily="34" charset="0"/>
            </a:endParaRPr>
          </a:p>
          <a:p>
            <a:pPr marL="609600" indent="-609600">
              <a:buFontTx/>
              <a:buNone/>
              <a:defRPr/>
            </a:pPr>
            <a:r>
              <a:rPr lang="en-US" sz="1800" b="1" dirty="0" smtClean="0">
                <a:latin typeface="Arial" pitchFamily="34" charset="0"/>
                <a:cs typeface="Arial" pitchFamily="34" charset="0"/>
              </a:rPr>
              <a:t>1. Calculation </a:t>
            </a:r>
            <a:r>
              <a:rPr lang="en-US" sz="1800" b="1" dirty="0">
                <a:latin typeface="Arial" pitchFamily="34" charset="0"/>
                <a:cs typeface="Arial" pitchFamily="34" charset="0"/>
              </a:rPr>
              <a:t>Procedure</a:t>
            </a:r>
          </a:p>
          <a:p>
            <a:pPr marL="609600" indent="-609600">
              <a:buFontTx/>
              <a:buNone/>
              <a:defRPr/>
            </a:pPr>
            <a:r>
              <a:rPr lang="en-US" sz="1800" dirty="0">
                <a:latin typeface="Arial" pitchFamily="34" charset="0"/>
                <a:cs typeface="Arial" pitchFamily="34" charset="0"/>
              </a:rPr>
              <a:t>	A tax calculating procedure is assigned to every country for carrying out tax calculations. Standard SAP is having tax calculating procedure for most countries</a:t>
            </a:r>
            <a:r>
              <a:rPr lang="en-US" sz="1800" dirty="0" smtClean="0">
                <a:latin typeface="Arial" pitchFamily="34" charset="0"/>
                <a:cs typeface="Arial" pitchFamily="34" charset="0"/>
              </a:rPr>
              <a:t>.</a:t>
            </a:r>
          </a:p>
          <a:p>
            <a:pPr marL="609600" indent="-609600">
              <a:buFontTx/>
              <a:buNone/>
              <a:defRPr/>
            </a:pPr>
            <a:endParaRPr lang="en-US" sz="1800" dirty="0">
              <a:latin typeface="Arial" pitchFamily="34" charset="0"/>
              <a:cs typeface="Arial" pitchFamily="34" charset="0"/>
            </a:endParaRPr>
          </a:p>
          <a:p>
            <a:pPr marL="609600" indent="-609600">
              <a:buFontTx/>
              <a:buNone/>
              <a:defRPr/>
            </a:pPr>
            <a:r>
              <a:rPr lang="en-US" sz="1800" dirty="0" smtClean="0">
                <a:latin typeface="Arial" pitchFamily="34" charset="0"/>
                <a:cs typeface="Arial" pitchFamily="34" charset="0"/>
              </a:rPr>
              <a:t>A </a:t>
            </a:r>
            <a:r>
              <a:rPr lang="en-US" sz="1800" dirty="0">
                <a:latin typeface="Arial" pitchFamily="34" charset="0"/>
                <a:cs typeface="Arial" pitchFamily="34" charset="0"/>
              </a:rPr>
              <a:t>tax calculating procedure consist of :-</a:t>
            </a:r>
          </a:p>
          <a:p>
            <a:pPr marL="609600" indent="-609600" algn="just">
              <a:buFontTx/>
              <a:buNone/>
              <a:defRPr/>
            </a:pPr>
            <a:endParaRPr lang="en-US" sz="1800" dirty="0">
              <a:latin typeface="Arial" pitchFamily="34" charset="0"/>
              <a:cs typeface="Arial" pitchFamily="34" charset="0"/>
            </a:endParaRPr>
          </a:p>
          <a:p>
            <a:pPr marL="609600" indent="-609600" algn="just">
              <a:buFont typeface="Arial" pitchFamily="34" charset="0"/>
              <a:buChar char="•"/>
              <a:defRPr/>
            </a:pPr>
            <a:r>
              <a:rPr lang="en-US" sz="1800" dirty="0">
                <a:latin typeface="Arial" pitchFamily="34" charset="0"/>
                <a:cs typeface="Arial" pitchFamily="34" charset="0"/>
              </a:rPr>
              <a:t>	Order of the steps</a:t>
            </a:r>
          </a:p>
          <a:p>
            <a:pPr marL="609600" indent="-609600" algn="just">
              <a:buFont typeface="Arial" pitchFamily="34" charset="0"/>
              <a:buChar char="•"/>
              <a:defRPr/>
            </a:pPr>
            <a:r>
              <a:rPr lang="en-US" sz="1800" dirty="0">
                <a:latin typeface="Arial" pitchFamily="34" charset="0"/>
                <a:cs typeface="Arial" pitchFamily="34" charset="0"/>
              </a:rPr>
              <a:t>	Tax types or condition types</a:t>
            </a:r>
          </a:p>
          <a:p>
            <a:pPr marL="609600" indent="-609600" algn="just">
              <a:buFont typeface="Arial" pitchFamily="34" charset="0"/>
              <a:buChar char="•"/>
              <a:defRPr/>
            </a:pPr>
            <a:r>
              <a:rPr lang="en-US" sz="1800" dirty="0" smtClean="0">
                <a:latin typeface="Arial" pitchFamily="34" charset="0"/>
                <a:cs typeface="Arial" pitchFamily="34" charset="0"/>
              </a:rPr>
              <a:t>   </a:t>
            </a:r>
            <a:r>
              <a:rPr lang="en-US" sz="1800" dirty="0">
                <a:latin typeface="Arial" pitchFamily="34" charset="0"/>
                <a:cs typeface="Arial" pitchFamily="34" charset="0"/>
              </a:rPr>
              <a:t>Account or transaction </a:t>
            </a:r>
            <a:r>
              <a:rPr lang="en-US" sz="1800" dirty="0" smtClean="0">
                <a:latin typeface="Arial" pitchFamily="34" charset="0"/>
                <a:cs typeface="Arial" pitchFamily="34" charset="0"/>
              </a:rPr>
              <a:t>key</a:t>
            </a: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4029410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defRPr/>
            </a:pPr>
            <a:r>
              <a:rPr lang="en-US" sz="2800" smtClean="0"/>
              <a:t>Taxes on Sales and Purchase</a:t>
            </a:r>
          </a:p>
        </p:txBody>
      </p:sp>
      <p:sp>
        <p:nvSpPr>
          <p:cNvPr id="3" name="Rectangle 2"/>
          <p:cNvSpPr/>
          <p:nvPr/>
        </p:nvSpPr>
        <p:spPr>
          <a:xfrm>
            <a:off x="553453" y="685800"/>
            <a:ext cx="8145379" cy="3170099"/>
          </a:xfrm>
          <a:prstGeom prst="rect">
            <a:avLst/>
          </a:prstGeom>
        </p:spPr>
        <p:txBody>
          <a:bodyPr wrap="square">
            <a:spAutoFit/>
          </a:bodyPr>
          <a:lstStyle/>
          <a:p>
            <a:pPr marL="609600" indent="-609600">
              <a:buFontTx/>
              <a:buNone/>
            </a:pPr>
            <a:r>
              <a:rPr lang="en-US" sz="2000" b="1" u="sng" dirty="0">
                <a:latin typeface="Arial" pitchFamily="34" charset="0"/>
                <a:cs typeface="Arial" pitchFamily="34" charset="0"/>
              </a:rPr>
              <a:t>Process </a:t>
            </a:r>
            <a:r>
              <a:rPr lang="en-US" sz="2000" b="1" u="sng" dirty="0" smtClean="0">
                <a:latin typeface="Arial" pitchFamily="34" charset="0"/>
                <a:cs typeface="Arial" pitchFamily="34" charset="0"/>
              </a:rPr>
              <a:t>Description</a:t>
            </a:r>
          </a:p>
          <a:p>
            <a:pPr marL="609600" indent="-609600">
              <a:buFontTx/>
              <a:buNone/>
            </a:pPr>
            <a:endParaRPr lang="en-US" sz="1800" b="1" u="sng" dirty="0">
              <a:latin typeface="Arial" pitchFamily="34" charset="0"/>
              <a:cs typeface="Arial" pitchFamily="34" charset="0"/>
            </a:endParaRPr>
          </a:p>
          <a:p>
            <a:r>
              <a:rPr lang="en-US" sz="1800" dirty="0">
                <a:latin typeface="Arial" pitchFamily="34" charset="0"/>
                <a:cs typeface="Arial" pitchFamily="34" charset="0"/>
              </a:rPr>
              <a:t> </a:t>
            </a:r>
            <a:r>
              <a:rPr lang="en-US" sz="1800" b="1" dirty="0" smtClean="0">
                <a:latin typeface="Arial" pitchFamily="34" charset="0"/>
                <a:cs typeface="Arial" pitchFamily="34" charset="0"/>
              </a:rPr>
              <a:t>2. </a:t>
            </a:r>
            <a:r>
              <a:rPr lang="en-US" sz="2000" b="1" dirty="0" smtClean="0">
                <a:latin typeface="Arial" pitchFamily="34" charset="0"/>
                <a:cs typeface="Arial" pitchFamily="34" charset="0"/>
              </a:rPr>
              <a:t>Tax codes</a:t>
            </a:r>
          </a:p>
          <a:p>
            <a:endParaRPr lang="en-US" sz="1800" b="1" dirty="0">
              <a:latin typeface="Arial" pitchFamily="34" charset="0"/>
              <a:cs typeface="Arial" pitchFamily="34" charset="0"/>
            </a:endParaRPr>
          </a:p>
          <a:p>
            <a:pPr marL="609600" indent="-609600">
              <a:buFontTx/>
              <a:buNone/>
            </a:pPr>
            <a:r>
              <a:rPr lang="en-US" sz="1800" dirty="0" smtClean="0">
                <a:latin typeface="Arial" pitchFamily="34" charset="0"/>
                <a:cs typeface="Arial" pitchFamily="34" charset="0"/>
              </a:rPr>
              <a:t>The </a:t>
            </a:r>
            <a:r>
              <a:rPr lang="en-US" sz="1800" dirty="0">
                <a:latin typeface="Arial" pitchFamily="34" charset="0"/>
                <a:cs typeface="Arial" pitchFamily="34" charset="0"/>
              </a:rPr>
              <a:t>Tax code is used to </a:t>
            </a:r>
            <a:r>
              <a:rPr lang="en-US" sz="1800" dirty="0" smtClean="0">
                <a:latin typeface="Arial" pitchFamily="34" charset="0"/>
                <a:cs typeface="Arial" pitchFamily="34" charset="0"/>
              </a:rPr>
              <a:t>:-</a:t>
            </a:r>
          </a:p>
          <a:p>
            <a:pPr marL="609600" indent="-609600">
              <a:buFont typeface="Arial" pitchFamily="34" charset="0"/>
              <a:buChar char="•"/>
            </a:pPr>
            <a:endParaRPr lang="en-US" sz="1800" dirty="0">
              <a:latin typeface="Arial" pitchFamily="34" charset="0"/>
              <a:cs typeface="Arial" pitchFamily="34" charset="0"/>
            </a:endParaRPr>
          </a:p>
          <a:p>
            <a:pPr marL="609600" indent="-609600">
              <a:buFont typeface="Arial" pitchFamily="34" charset="0"/>
              <a:buChar char="•"/>
            </a:pPr>
            <a:r>
              <a:rPr lang="en-US" sz="1800" dirty="0" smtClean="0">
                <a:latin typeface="Arial" pitchFamily="34" charset="0"/>
                <a:cs typeface="Arial" pitchFamily="34" charset="0"/>
              </a:rPr>
              <a:t> Check </a:t>
            </a:r>
            <a:r>
              <a:rPr lang="en-US" sz="1800" dirty="0">
                <a:latin typeface="Arial" pitchFamily="34" charset="0"/>
                <a:cs typeface="Arial" pitchFamily="34" charset="0"/>
              </a:rPr>
              <a:t>the tax amount on sales/purchase document</a:t>
            </a:r>
          </a:p>
          <a:p>
            <a:pPr marL="609600" indent="-609600">
              <a:buFont typeface="Arial" pitchFamily="34" charset="0"/>
              <a:buChar char="•"/>
            </a:pPr>
            <a:r>
              <a:rPr lang="en-US" sz="1800" dirty="0">
                <a:latin typeface="Arial" pitchFamily="34" charset="0"/>
                <a:cs typeface="Arial" pitchFamily="34" charset="0"/>
              </a:rPr>
              <a:t> </a:t>
            </a:r>
            <a:r>
              <a:rPr lang="en-US" sz="1800" dirty="0" smtClean="0">
                <a:latin typeface="Arial" pitchFamily="34" charset="0"/>
                <a:cs typeface="Arial" pitchFamily="34" charset="0"/>
              </a:rPr>
              <a:t>Calculate </a:t>
            </a:r>
            <a:r>
              <a:rPr lang="en-US" sz="1800" dirty="0">
                <a:latin typeface="Arial" pitchFamily="34" charset="0"/>
                <a:cs typeface="Arial" pitchFamily="34" charset="0"/>
              </a:rPr>
              <a:t>the tax amount</a:t>
            </a:r>
          </a:p>
          <a:p>
            <a:pPr marL="609600" indent="-609600">
              <a:buFont typeface="Arial" pitchFamily="34" charset="0"/>
              <a:buChar char="•"/>
            </a:pPr>
            <a:r>
              <a:rPr lang="en-US" sz="1800" dirty="0">
                <a:latin typeface="Arial" pitchFamily="34" charset="0"/>
                <a:cs typeface="Arial" pitchFamily="34" charset="0"/>
              </a:rPr>
              <a:t> Verify the tax type</a:t>
            </a:r>
          </a:p>
          <a:p>
            <a:pPr marL="609600" indent="-609600">
              <a:buFont typeface="Arial" pitchFamily="34" charset="0"/>
              <a:buChar char="•"/>
            </a:pPr>
            <a:r>
              <a:rPr lang="en-US" sz="1800" dirty="0">
                <a:latin typeface="Arial" pitchFamily="34" charset="0"/>
                <a:cs typeface="Arial" pitchFamily="34" charset="0"/>
              </a:rPr>
              <a:t> Determine the GL account</a:t>
            </a:r>
          </a:p>
          <a:p>
            <a:pPr marL="609600" indent="-609600">
              <a:buFont typeface="Arial" pitchFamily="34" charset="0"/>
              <a:buChar char="•"/>
            </a:pPr>
            <a:r>
              <a:rPr lang="en-US" sz="1800" dirty="0">
                <a:latin typeface="Arial" pitchFamily="34" charset="0"/>
                <a:cs typeface="Arial" pitchFamily="34" charset="0"/>
              </a:rPr>
              <a:t> Show tax correctly on tax forms &amp; reports</a:t>
            </a:r>
          </a:p>
        </p:txBody>
      </p:sp>
    </p:spTree>
    <p:extLst>
      <p:ext uri="{BB962C8B-B14F-4D97-AF65-F5344CB8AC3E}">
        <p14:creationId xmlns:p14="http://schemas.microsoft.com/office/powerpoint/2010/main" xmlns="" val="16636408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3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14D83F11-89F6-4441-B5DC-94FD0DFB80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documentManagement/types"/>
    <ds:schemaRef ds:uri="http://purl.org/dc/elements/1.1/"/>
    <ds:schemaRef ds:uri="http://purl.org/dc/dcmitype/"/>
    <ds:schemaRef ds:uri="a85eb2a3-840f-4054-86f6-d41d0c1cba4b"/>
    <ds:schemaRef ds:uri="http://schemas.microsoft.com/office/infopath/2007/PartnerControls"/>
    <ds:schemaRef ds:uri="http://schemas.openxmlformats.org/package/2006/metadata/core-properties"/>
    <ds:schemaRef ds:uri="952a6df7-b138-4f89-9bc4-e7a874ea3254"/>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71456</TotalTime>
  <Words>1700</Words>
  <Application>Microsoft Office PowerPoint</Application>
  <PresentationFormat>On-screen Show (16:9)</PresentationFormat>
  <Paragraphs>352</Paragraphs>
  <Slides>39</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3_Content Layouts</vt:lpstr>
      <vt:lpstr>Document</vt:lpstr>
      <vt:lpstr>Slide 1</vt:lpstr>
      <vt:lpstr>  Taxes on Sales and Purchase</vt:lpstr>
      <vt:lpstr>Slide 3</vt:lpstr>
      <vt:lpstr>Purpose</vt:lpstr>
      <vt:lpstr>Use</vt:lpstr>
      <vt:lpstr>Challenges</vt:lpstr>
      <vt:lpstr>Taxes on Sales and Purchase</vt:lpstr>
      <vt:lpstr>Taxes on Sales and Purchase</vt:lpstr>
      <vt:lpstr>Taxes on Sales and Purchase</vt:lpstr>
      <vt:lpstr>Taxes on Sales and Purchase</vt:lpstr>
      <vt:lpstr>Taxes on Sales and Purchase</vt:lpstr>
      <vt:lpstr>Taxes on Sales and Purchase  </vt:lpstr>
      <vt:lpstr>Taxes on Sales and Purchase</vt:lpstr>
      <vt:lpstr>Taxes on Sales and Purchase</vt:lpstr>
      <vt:lpstr>Taxes on Sales and Purchase  </vt:lpstr>
      <vt:lpstr>Taxes on Sales and Purchase  </vt:lpstr>
      <vt:lpstr>Taxes on Sales and Purchase  </vt:lpstr>
      <vt:lpstr>Taxes on Sales and Purchase</vt:lpstr>
      <vt:lpstr>Taxes on Sales and Purchase</vt:lpstr>
      <vt:lpstr>Taxes on Sales and Purchase</vt:lpstr>
      <vt:lpstr>Taxes on Sales and Purchase</vt:lpstr>
      <vt:lpstr>Taxes on Sales and Purchase</vt:lpstr>
      <vt:lpstr>Taxes on Sales and Purchase</vt:lpstr>
      <vt:lpstr>Taxes on Sales and Purchase</vt:lpstr>
      <vt:lpstr>Taxes on Sales and Purchase</vt:lpstr>
      <vt:lpstr>Slide 26</vt:lpstr>
      <vt:lpstr>Taxes on Sales and Purchase</vt:lpstr>
      <vt:lpstr>Taxes on Sales and Purchase</vt:lpstr>
      <vt:lpstr>Taxes on Sales and Purchase</vt:lpstr>
      <vt:lpstr>Taxes on Sales and Purchase</vt:lpstr>
      <vt:lpstr>Taxes on Sales and Purchase</vt:lpstr>
      <vt:lpstr>Taxes on Sales and Purchase</vt:lpstr>
      <vt:lpstr>Taxes on Sales and Purchase</vt:lpstr>
      <vt:lpstr>Taxes on Sales and Purchase</vt:lpstr>
      <vt:lpstr>Taxes on Sales and Purchase</vt:lpstr>
      <vt:lpstr>Taxes on Sales and Purchase</vt:lpstr>
      <vt:lpstr>Taxes on Sales and Purchase</vt:lpstr>
      <vt:lpstr>Taxes on Sales and Purchase</vt:lpstr>
      <vt:lpstr>Taxes on Sales and Purchase</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Pl/SQL</dc:title>
  <dc:creator>Capgemini</dc:creator>
  <cp:lastModifiedBy>mogani</cp:lastModifiedBy>
  <cp:revision>2080</cp:revision>
  <dcterms:created xsi:type="dcterms:W3CDTF">2016-10-27T07:09:48Z</dcterms:created>
  <dcterms:modified xsi:type="dcterms:W3CDTF">2018-01-22T06:39:09Z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