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4"/>
  </p:sldMasterIdLst>
  <p:notesMasterIdLst>
    <p:notesMasterId r:id="rId36"/>
  </p:notesMasterIdLst>
  <p:handoutMasterIdLst>
    <p:handoutMasterId r:id="rId37"/>
  </p:handoutMasterIdLst>
  <p:sldIdLst>
    <p:sldId id="425" r:id="rId5"/>
    <p:sldId id="427" r:id="rId6"/>
    <p:sldId id="426"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 id="452" r:id="rId32"/>
    <p:sldId id="453" r:id="rId33"/>
    <p:sldId id="454" r:id="rId34"/>
    <p:sldId id="455" r:id="rId35"/>
  </p:sldIdLst>
  <p:sldSz cx="9144000" cy="5143500" type="screen16x9"/>
  <p:notesSz cx="6858000" cy="9144000"/>
  <p:defaultText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3300"/>
    <a:srgbClr val="BDBD00"/>
    <a:srgbClr val="FF9900"/>
    <a:srgbClr val="598E20"/>
    <a:srgbClr val="00234B"/>
    <a:srgbClr val="ED771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99" autoAdjust="0"/>
    <p:restoredTop sz="92941" autoAdjust="0"/>
  </p:normalViewPr>
  <p:slideViewPr>
    <p:cSldViewPr snapToGrid="0" showGuides="1">
      <p:cViewPr varScale="1">
        <p:scale>
          <a:sx n="118" d="100"/>
          <a:sy n="118" d="100"/>
        </p:scale>
        <p:origin x="-379" y="-72"/>
      </p:cViewPr>
      <p:guideLst>
        <p:guide orient="horz" pos="162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67" d="100"/>
          <a:sy n="67" d="100"/>
        </p:scale>
        <p:origin x="-3168"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0475" y="685800"/>
            <a:ext cx="6096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1pPr>
    <a:lvl2pPr marL="389626"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2pPr>
    <a:lvl3pPr marL="779252"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3pPr>
    <a:lvl4pPr marL="1168878"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4pPr>
    <a:lvl5pPr marL="1558503"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643050" y="4100538"/>
            <a:ext cx="4500594" cy="4114800"/>
          </a:xfrm>
          <a:prstGeom prst="rect">
            <a:avLst/>
          </a:prstGeo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r>
              <a:rPr lang="en-US" dirty="0" smtClean="0"/>
              <a:t>©</a:t>
            </a:r>
            <a:r>
              <a:rPr lang="en-US" dirty="0"/>
              <a:t>2016 Capgemini. All rights reserved.</a:t>
            </a:r>
            <a:br>
              <a:rPr lang="en-US" dirty="0"/>
            </a:br>
            <a:r>
              <a:rPr lang="en-US" dirty="0"/>
              <a:t>The information contained in this document is proprietary and confidential. For Capgemini only</a:t>
            </a:r>
            <a:r>
              <a:rPr lang="en-US" dirty="0" smtClean="0"/>
              <a:t>.</a:t>
            </a:r>
            <a:endParaRPr lang="en-US" dirty="0"/>
          </a:p>
        </p:txBody>
      </p:sp>
      <p:sp>
        <p:nvSpPr>
          <p:cNvPr id="5" name="Slide Image Placeholder 4"/>
          <p:cNvSpPr>
            <a:spLocks noGrp="1" noRot="1" noChangeAspect="1"/>
          </p:cNvSpPr>
          <p:nvPr>
            <p:ph type="sldImg"/>
          </p:nvPr>
        </p:nvSpPr>
        <p:spPr>
          <a:xfrm>
            <a:off x="809625" y="428625"/>
            <a:ext cx="6096000" cy="3429000"/>
          </a:xfrm>
        </p:spPr>
      </p:sp>
    </p:spTree>
    <p:extLst>
      <p:ext uri="{BB962C8B-B14F-4D97-AF65-F5344CB8AC3E}">
        <p14:creationId xmlns:p14="http://schemas.microsoft.com/office/powerpoint/2010/main" xmlns="" val="690114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393700" y="692150"/>
            <a:ext cx="6070600" cy="3416300"/>
          </a:xfrm>
          <a:ln/>
        </p:spPr>
      </p:sp>
      <p:sp>
        <p:nvSpPr>
          <p:cNvPr id="104451" name="Rectangle 3"/>
          <p:cNvSpPr>
            <a:spLocks noGrp="1" noChangeArrowheads="1"/>
          </p:cNvSpPr>
          <p:nvPr>
            <p:ph type="body" idx="1"/>
          </p:nvPr>
        </p:nvSpPr>
        <p:spPr>
          <a:noFill/>
          <a:ln w="9525"/>
        </p:spPr>
        <p:txBody>
          <a:bodyPr/>
          <a:lstStyle/>
          <a:p>
            <a:pPr>
              <a:buFontTx/>
              <a:buChar char="•"/>
            </a:pPr>
            <a:r>
              <a:rPr lang="en-US" sz="700" dirty="0" smtClean="0"/>
              <a:t>The</a:t>
            </a:r>
            <a:r>
              <a:rPr lang="en-US" sz="700" i="1" dirty="0" smtClean="0"/>
              <a:t> </a:t>
            </a:r>
            <a:r>
              <a:rPr lang="en-US" sz="700" i="1" dirty="0" smtClean="0">
                <a:solidFill>
                  <a:srgbClr val="00CC00"/>
                </a:solidFill>
              </a:rPr>
              <a:t>vendor master</a:t>
            </a:r>
            <a:r>
              <a:rPr lang="en-US" sz="700" i="1" dirty="0" smtClean="0">
                <a:solidFill>
                  <a:schemeClr val="hlink"/>
                </a:solidFill>
              </a:rPr>
              <a:t> </a:t>
            </a:r>
            <a:r>
              <a:rPr lang="en-US" sz="700" dirty="0" smtClean="0"/>
              <a:t>includes all data necessary for processing business transactions and corresponding with vendors.</a:t>
            </a:r>
          </a:p>
          <a:p>
            <a:r>
              <a:rPr lang="en-US" sz="700" dirty="0" smtClean="0"/>
              <a:t>Information is shared between the accounting and purchasing departments.</a:t>
            </a:r>
          </a:p>
          <a:p>
            <a:endParaRPr lang="en-US" sz="700" dirty="0" smtClean="0"/>
          </a:p>
          <a:p>
            <a:pPr>
              <a:buFontTx/>
              <a:buChar char="•"/>
            </a:pPr>
            <a:r>
              <a:rPr lang="en-US" sz="700" dirty="0" smtClean="0"/>
              <a:t>Data is grouped into three categories:</a:t>
            </a:r>
          </a:p>
          <a:p>
            <a:pPr lvl="1"/>
            <a:r>
              <a:rPr lang="en-US" sz="800" dirty="0" smtClean="0"/>
              <a:t>General data</a:t>
            </a:r>
          </a:p>
          <a:p>
            <a:pPr lvl="1"/>
            <a:r>
              <a:rPr lang="en-US" sz="800" dirty="0" smtClean="0"/>
              <a:t>Company code data</a:t>
            </a:r>
          </a:p>
          <a:p>
            <a:pPr lvl="1"/>
            <a:r>
              <a:rPr lang="en-US" sz="800" dirty="0" smtClean="0"/>
              <a:t>Purchasing data</a:t>
            </a:r>
          </a:p>
          <a:p>
            <a:pPr lvl="1"/>
            <a:endParaRPr lang="en-US" sz="800" dirty="0" smtClean="0"/>
          </a:p>
          <a:p>
            <a:pPr lvl="1">
              <a:buFontTx/>
              <a:buChar char="•"/>
            </a:pPr>
            <a:endParaRPr lang="en-US" sz="800" dirty="0" smtClean="0"/>
          </a:p>
          <a:p>
            <a:endParaRPr lang="en-US" dirty="0" smtClean="0"/>
          </a:p>
        </p:txBody>
      </p:sp>
    </p:spTree>
    <p:extLst>
      <p:ext uri="{BB962C8B-B14F-4D97-AF65-F5344CB8AC3E}">
        <p14:creationId xmlns:p14="http://schemas.microsoft.com/office/powerpoint/2010/main" xmlns="" val="389974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393700" y="692150"/>
            <a:ext cx="6070600" cy="3416300"/>
          </a:xfrm>
          <a:ln/>
        </p:spPr>
      </p:sp>
      <p:sp>
        <p:nvSpPr>
          <p:cNvPr id="10547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xmlns="" val="2058170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393700" y="692150"/>
            <a:ext cx="6070600" cy="3416300"/>
          </a:xfrm>
          <a:ln/>
        </p:spPr>
      </p:sp>
      <p:sp>
        <p:nvSpPr>
          <p:cNvPr id="10649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xmlns="" val="2781412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393700" y="692150"/>
            <a:ext cx="6070600" cy="3416300"/>
          </a:xfrm>
          <a:ln/>
        </p:spPr>
      </p:sp>
      <p:sp>
        <p:nvSpPr>
          <p:cNvPr id="107523" name="Rectangle 3"/>
          <p:cNvSpPr>
            <a:spLocks noGrp="1" noChangeArrowheads="1"/>
          </p:cNvSpPr>
          <p:nvPr>
            <p:ph type="body" idx="1"/>
          </p:nvPr>
        </p:nvSpPr>
        <p:spPr>
          <a:noFill/>
          <a:ln w="9525"/>
        </p:spPr>
        <p:txBody>
          <a:bodyPr/>
          <a:lstStyle/>
          <a:p>
            <a:pPr>
              <a:buFontTx/>
              <a:buChar char="•"/>
            </a:pPr>
            <a:r>
              <a:rPr lang="en-US" smtClean="0"/>
              <a:t>In the previous screen I have blocked company code 1000 and vendor 5000, when I tried to post document in vendor 5000 , it says “ Account 5000 1000 is blocked for posting” You can see the message. </a:t>
            </a:r>
          </a:p>
        </p:txBody>
      </p:sp>
    </p:spTree>
    <p:extLst>
      <p:ext uri="{BB962C8B-B14F-4D97-AF65-F5344CB8AC3E}">
        <p14:creationId xmlns:p14="http://schemas.microsoft.com/office/powerpoint/2010/main" xmlns="" val="2449712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pPr marL="180975" indent="-180975" defTabSz="733425"/>
            <a:r>
              <a:rPr lang="en-US" altLang="en-US" dirty="0" smtClean="0"/>
              <a:t>Address has typical demographic information</a:t>
            </a:r>
          </a:p>
          <a:p>
            <a:pPr marL="180975" indent="-180975" defTabSz="733425"/>
            <a:r>
              <a:rPr lang="en-US" altLang="en-US" dirty="0" smtClean="0"/>
              <a:t>Control has tax and accounting information – Payment</a:t>
            </a:r>
          </a:p>
          <a:p>
            <a:pPr marL="180975" indent="-180975" defTabSz="733425"/>
            <a:r>
              <a:rPr lang="en-US" altLang="en-US" dirty="0" smtClean="0"/>
              <a:t>Payment Transactions – Who makes the payments (bank or alternative </a:t>
            </a:r>
            <a:r>
              <a:rPr lang="en-US" altLang="en-US" dirty="0" err="1" smtClean="0"/>
              <a:t>payor</a:t>
            </a:r>
            <a:r>
              <a:rPr lang="en-US" altLang="en-US" dirty="0" smtClean="0"/>
              <a:t>)</a:t>
            </a:r>
          </a:p>
          <a:p>
            <a:pPr marL="180975" indent="-180975" defTabSz="733425"/>
            <a:r>
              <a:rPr lang="en-US" altLang="en-US" dirty="0" smtClean="0"/>
              <a:t>Correspondence – Who and how to contact the people in the purchasing Org</a:t>
            </a:r>
          </a:p>
          <a:p>
            <a:pPr marL="180975" indent="-180975" defTabSz="733425"/>
            <a:r>
              <a:rPr lang="en-US" altLang="en-US" dirty="0" smtClean="0"/>
              <a:t>Purchasing Data – Who is the sales person, What conditions, terms, </a:t>
            </a:r>
            <a:r>
              <a:rPr lang="en-US" altLang="en-US" dirty="0" err="1" smtClean="0"/>
              <a:t>Inocterms</a:t>
            </a:r>
            <a:r>
              <a:rPr lang="en-US" altLang="en-US" dirty="0" smtClean="0"/>
              <a:t> (International Chamber of Commerce shipping)</a:t>
            </a:r>
          </a:p>
          <a:p>
            <a:pPr marL="180975" indent="-180975" defTabSz="733425"/>
            <a:r>
              <a:rPr lang="en-US" altLang="en-US" dirty="0" smtClean="0"/>
              <a:t>Dunning works on this side</a:t>
            </a:r>
          </a:p>
          <a:p>
            <a:pPr marL="180975" indent="-180975" defTabSz="733425"/>
            <a:r>
              <a:rPr lang="en-US" altLang="en-US" dirty="0" smtClean="0"/>
              <a:t>Partner functions – Defines who is responsible for what action.  </a:t>
            </a:r>
          </a:p>
          <a:p>
            <a:endParaRPr lang="en-US" dirty="0"/>
          </a:p>
        </p:txBody>
      </p:sp>
    </p:spTree>
    <p:extLst>
      <p:ext uri="{BB962C8B-B14F-4D97-AF65-F5344CB8AC3E}">
        <p14:creationId xmlns:p14="http://schemas.microsoft.com/office/powerpoint/2010/main" xmlns="" val="2595659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pPr>
              <a:lnSpc>
                <a:spcPct val="80000"/>
              </a:lnSpc>
            </a:pPr>
            <a:r>
              <a:rPr lang="en-US" altLang="en-US" sz="900" b="1" dirty="0" smtClean="0"/>
              <a:t>Bank Key</a:t>
            </a:r>
          </a:p>
          <a:p>
            <a:r>
              <a:rPr lang="en-US" altLang="en-US" dirty="0" smtClean="0"/>
              <a:t>When you define the country key, you also specify the country-specific definition of the bank key.</a:t>
            </a:r>
          </a:p>
          <a:p>
            <a:r>
              <a:rPr lang="en-US" altLang="en-US" dirty="0" smtClean="0"/>
              <a:t>Normally, you manage banks using their bank number. The bank number in the control data for the bank is then displayed twice, that is, as the bank key too.</a:t>
            </a:r>
          </a:p>
          <a:p>
            <a:r>
              <a:rPr lang="en-US" altLang="en-US" dirty="0" smtClean="0"/>
              <a:t>In certain countries, the bank account number takes on this function; then there are no bank numbers and the bank data is managed using the account number.</a:t>
            </a:r>
          </a:p>
          <a:p>
            <a:r>
              <a:rPr lang="en-US" altLang="en-US" dirty="0" smtClean="0"/>
              <a:t>For data medium exchange, you may find it useful to be able to enter foreign business partners without a bank number, even if there are bank numbers in the country in question. In this case, </a:t>
            </a:r>
          </a:p>
          <a:p>
            <a:r>
              <a:rPr lang="en-US" altLang="en-US" dirty="0" smtClean="0"/>
              <a:t>the bank key can be assigned internally.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b="1"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t>Instruction key for data medium exchange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0" kern="1200" dirty="0" smtClean="0">
                <a:solidFill>
                  <a:schemeClr val="tx1"/>
                </a:solidFill>
                <a:effectLst/>
                <a:latin typeface="Times New Roman" pitchFamily="18" charset="0"/>
                <a:ea typeface="+mn-ea"/>
                <a:cs typeface="+mn-cs"/>
              </a:rPr>
              <a:t>For automatic payment transactions, this field (along with the house bank country and the payment method determined by the payment program) controls which statements are given to the participating banks when carrying out the payment order. This field is used in countries such as Germany, Austria, the Netherlands, Spain, Norway, Finland, and Japan as well as for the </a:t>
            </a:r>
            <a:r>
              <a:rPr lang="en-US" sz="1200" i="0" kern="1200" dirty="0" err="1" smtClean="0">
                <a:solidFill>
                  <a:schemeClr val="tx1"/>
                </a:solidFill>
                <a:effectLst/>
                <a:latin typeface="Times New Roman" pitchFamily="18" charset="0"/>
                <a:ea typeface="+mn-ea"/>
                <a:cs typeface="+mn-cs"/>
              </a:rPr>
              <a:t>internnational</a:t>
            </a:r>
            <a:r>
              <a:rPr lang="en-US" sz="1200" i="0" kern="1200" dirty="0" smtClean="0">
                <a:solidFill>
                  <a:schemeClr val="tx1"/>
                </a:solidFill>
                <a:effectLst/>
                <a:latin typeface="Times New Roman" pitchFamily="18" charset="0"/>
                <a:ea typeface="+mn-ea"/>
                <a:cs typeface="+mn-cs"/>
              </a:rPr>
              <a:t> SWIFT format, MT100.</a:t>
            </a:r>
          </a:p>
          <a:p>
            <a:endParaRPr lang="en-US" dirty="0"/>
          </a:p>
        </p:txBody>
      </p:sp>
    </p:spTree>
    <p:extLst>
      <p:ext uri="{BB962C8B-B14F-4D97-AF65-F5344CB8AC3E}">
        <p14:creationId xmlns:p14="http://schemas.microsoft.com/office/powerpoint/2010/main" xmlns="" val="312973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93700" y="692150"/>
            <a:ext cx="6070600" cy="3416300"/>
          </a:xfrm>
          <a:ln cap="flat"/>
        </p:spPr>
      </p:sp>
      <p:sp>
        <p:nvSpPr>
          <p:cNvPr id="82947" name="Rectangle 3"/>
          <p:cNvSpPr>
            <a:spLocks noGrp="1" noChangeArrowheads="1"/>
          </p:cNvSpPr>
          <p:nvPr>
            <p:ph type="body" idx="1"/>
          </p:nvPr>
        </p:nvSpPr>
        <p:spPr>
          <a:noFill/>
          <a:ln w="9525"/>
        </p:spPr>
        <p:txBody>
          <a:bodyPr/>
          <a:lstStyle/>
          <a:p>
            <a:pPr>
              <a:lnSpc>
                <a:spcPct val="85000"/>
              </a:lnSpc>
              <a:spcBef>
                <a:spcPct val="15000"/>
              </a:spcBef>
            </a:pPr>
            <a:endParaRPr lang="en-US" sz="1100" smtClean="0"/>
          </a:p>
        </p:txBody>
      </p:sp>
    </p:spTree>
    <p:extLst>
      <p:ext uri="{BB962C8B-B14F-4D97-AF65-F5344CB8AC3E}">
        <p14:creationId xmlns:p14="http://schemas.microsoft.com/office/powerpoint/2010/main" xmlns="" val="2390901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393700" y="692150"/>
            <a:ext cx="6070600" cy="3416300"/>
          </a:xfrm>
          <a:ln cap="flat"/>
        </p:spPr>
      </p:sp>
      <p:sp>
        <p:nvSpPr>
          <p:cNvPr id="79875" name="Rectangle 3"/>
          <p:cNvSpPr>
            <a:spLocks noGrp="1" noChangeArrowheads="1"/>
          </p:cNvSpPr>
          <p:nvPr>
            <p:ph type="body" idx="1"/>
          </p:nvPr>
        </p:nvSpPr>
        <p:spPr>
          <a:noFill/>
          <a:ln w="9525"/>
        </p:spPr>
        <p:txBody>
          <a:bodyPr/>
          <a:lstStyle/>
          <a:p>
            <a:pPr>
              <a:buFontTx/>
              <a:buChar char="•"/>
            </a:pPr>
            <a:r>
              <a:rPr lang="en-US" b="1" smtClean="0"/>
              <a:t>This In-house course was developed to meet the needs of SAP R/3 Consultants working at Capgemini. This course is designed to present a high level view of Account Payable Overview and to provide the Consultants with basic information about how to use this Functionality.</a:t>
            </a:r>
          </a:p>
          <a:p>
            <a:pPr>
              <a:buFontTx/>
              <a:buChar char="•"/>
            </a:pPr>
            <a:endParaRPr lang="en-US" b="1" smtClean="0"/>
          </a:p>
          <a:p>
            <a:pPr>
              <a:buFontTx/>
              <a:buChar char="•"/>
            </a:pPr>
            <a:r>
              <a:rPr lang="en-US" b="1" smtClean="0"/>
              <a:t>More in-depth courses have been developed to train Consultants in specific areas discussed during this course.</a:t>
            </a:r>
          </a:p>
          <a:p>
            <a:pPr>
              <a:buFontTx/>
              <a:buChar char="•"/>
            </a:pPr>
            <a:endParaRPr lang="en-US" b="1" smtClean="0"/>
          </a:p>
          <a:p>
            <a:pPr>
              <a:buFontTx/>
              <a:buChar char="•"/>
            </a:pPr>
            <a:r>
              <a:rPr lang="en-US" b="1" smtClean="0"/>
              <a:t>Your comments at the conclusion of this training session are appreciated and will help us better tailor future courses to meet your training needs.</a:t>
            </a:r>
          </a:p>
        </p:txBody>
      </p:sp>
    </p:spTree>
    <p:extLst>
      <p:ext uri="{BB962C8B-B14F-4D97-AF65-F5344CB8AC3E}">
        <p14:creationId xmlns:p14="http://schemas.microsoft.com/office/powerpoint/2010/main" xmlns="" val="1207323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3700" y="692150"/>
            <a:ext cx="6070600" cy="3416300"/>
          </a:xfrm>
          <a:ln/>
        </p:spPr>
      </p:sp>
      <p:sp>
        <p:nvSpPr>
          <p:cNvPr id="84995" name="Rectangle 3"/>
          <p:cNvSpPr>
            <a:spLocks noGrp="1" noChangeArrowheads="1"/>
          </p:cNvSpPr>
          <p:nvPr>
            <p:ph type="body" idx="1"/>
          </p:nvPr>
        </p:nvSpPr>
        <p:spPr>
          <a:noFill/>
          <a:ln w="9525"/>
        </p:spPr>
        <p:txBody>
          <a:bodyPr/>
          <a:lstStyle/>
          <a:p>
            <a:pPr eaLnBrk="1" fontAlgn="t" hangingPunct="1">
              <a:lnSpc>
                <a:spcPct val="90000"/>
              </a:lnSpc>
              <a:buFontTx/>
              <a:buChar char="•"/>
            </a:pPr>
            <a:r>
              <a:rPr lang="en-US" dirty="0" smtClean="0"/>
              <a:t>When you post items to a </a:t>
            </a:r>
            <a:r>
              <a:rPr lang="en-US" b="1" dirty="0" smtClean="0"/>
              <a:t>subsidiary</a:t>
            </a:r>
            <a:r>
              <a:rPr lang="en-US" dirty="0" smtClean="0"/>
              <a:t> </a:t>
            </a:r>
            <a:r>
              <a:rPr lang="en-US" b="1" dirty="0" smtClean="0"/>
              <a:t>ledger</a:t>
            </a:r>
            <a:r>
              <a:rPr lang="en-US" dirty="0" smtClean="0"/>
              <a:t>, the SAP system automatically posts the same data to the general </a:t>
            </a:r>
            <a:r>
              <a:rPr lang="en-US" b="1" dirty="0" smtClean="0"/>
              <a:t>ledger</a:t>
            </a:r>
            <a:r>
              <a:rPr lang="en-US" dirty="0" smtClean="0"/>
              <a:t> at the same time. Each </a:t>
            </a:r>
            <a:r>
              <a:rPr lang="en-US" b="1" dirty="0" smtClean="0"/>
              <a:t>subsidiary</a:t>
            </a:r>
            <a:r>
              <a:rPr lang="en-US" dirty="0" smtClean="0"/>
              <a:t> </a:t>
            </a:r>
            <a:r>
              <a:rPr lang="en-US" b="1" dirty="0" smtClean="0"/>
              <a:t>ledger</a:t>
            </a:r>
            <a:r>
              <a:rPr lang="en-US" dirty="0" smtClean="0"/>
              <a:t> has one or more reconciliation accounts in the general </a:t>
            </a:r>
            <a:r>
              <a:rPr lang="en-US" b="1" dirty="0" smtClean="0"/>
              <a:t>ledger</a:t>
            </a:r>
            <a:r>
              <a:rPr lang="en-US" dirty="0" smtClean="0"/>
              <a:t>. These reconciliation accounts ensure that the balance of G/L accounts is always zero. This means that you can draw up financial statements at any time without having to transfer totals from the </a:t>
            </a:r>
            <a:r>
              <a:rPr lang="en-US" dirty="0" err="1" smtClean="0"/>
              <a:t>subledgers</a:t>
            </a:r>
            <a:r>
              <a:rPr lang="en-US" dirty="0" smtClean="0"/>
              <a:t> to the general </a:t>
            </a:r>
            <a:r>
              <a:rPr lang="en-US" b="1" dirty="0" smtClean="0"/>
              <a:t>ledger</a:t>
            </a:r>
            <a:r>
              <a:rPr lang="en-US" dirty="0" smtClean="0"/>
              <a:t>.</a:t>
            </a:r>
          </a:p>
        </p:txBody>
      </p:sp>
    </p:spTree>
    <p:extLst>
      <p:ext uri="{BB962C8B-B14F-4D97-AF65-F5344CB8AC3E}">
        <p14:creationId xmlns:p14="http://schemas.microsoft.com/office/powerpoint/2010/main" xmlns="" val="229292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93700" y="692150"/>
            <a:ext cx="6070600" cy="3416300"/>
          </a:xfrm>
          <a:ln/>
        </p:spPr>
      </p:sp>
      <p:sp>
        <p:nvSpPr>
          <p:cNvPr id="86019" name="Rectangle 3"/>
          <p:cNvSpPr>
            <a:spLocks noGrp="1" noChangeArrowheads="1"/>
          </p:cNvSpPr>
          <p:nvPr>
            <p:ph type="body" idx="1"/>
          </p:nvPr>
        </p:nvSpPr>
        <p:spPr>
          <a:noFill/>
          <a:ln w="9525"/>
        </p:spPr>
        <p:txBody>
          <a:bodyPr/>
          <a:lstStyle/>
          <a:p>
            <a:pPr>
              <a:buFontTx/>
              <a:buNone/>
            </a:pPr>
            <a:endParaRPr lang="en-US" b="1" dirty="0" smtClean="0"/>
          </a:p>
        </p:txBody>
      </p:sp>
    </p:spTree>
    <p:extLst>
      <p:ext uri="{BB962C8B-B14F-4D97-AF65-F5344CB8AC3E}">
        <p14:creationId xmlns:p14="http://schemas.microsoft.com/office/powerpoint/2010/main" xmlns="" val="223413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93700" y="692150"/>
            <a:ext cx="6070600" cy="3416300"/>
          </a:xfrm>
          <a:ln/>
        </p:spPr>
      </p:sp>
      <p:sp>
        <p:nvSpPr>
          <p:cNvPr id="87043" name="Rectangle 3"/>
          <p:cNvSpPr>
            <a:spLocks noGrp="1" noChangeArrowheads="1"/>
          </p:cNvSpPr>
          <p:nvPr>
            <p:ph type="body" idx="1"/>
          </p:nvPr>
        </p:nvSpPr>
        <p:spPr>
          <a:noFill/>
          <a:ln w="9525"/>
        </p:spPr>
        <p:txBody>
          <a:bodyPr/>
          <a:lstStyle/>
          <a:p>
            <a:pPr>
              <a:buFontTx/>
              <a:buChar char="•"/>
            </a:pPr>
            <a:r>
              <a:rPr lang="en-US" b="1" dirty="0" smtClean="0"/>
              <a:t> one</a:t>
            </a:r>
            <a:r>
              <a:rPr lang="en-US" dirty="0" smtClean="0"/>
              <a:t>-</a:t>
            </a:r>
            <a:r>
              <a:rPr lang="en-US" b="1" dirty="0" smtClean="0"/>
              <a:t>time</a:t>
            </a:r>
            <a:r>
              <a:rPr lang="en-US" dirty="0" smtClean="0"/>
              <a:t> </a:t>
            </a:r>
            <a:r>
              <a:rPr lang="en-US" b="1" dirty="0" smtClean="0"/>
              <a:t>vendor</a:t>
            </a:r>
            <a:r>
              <a:rPr lang="en-US" dirty="0" smtClean="0"/>
              <a:t> is a </a:t>
            </a:r>
            <a:r>
              <a:rPr lang="en-US" b="1" dirty="0" smtClean="0"/>
              <a:t>vendor</a:t>
            </a:r>
            <a:r>
              <a:rPr lang="en-US" dirty="0" smtClean="0"/>
              <a:t> with whom you do business only once or rarely. </a:t>
            </a:r>
          </a:p>
          <a:p>
            <a:r>
              <a:rPr lang="en-US" dirty="0" smtClean="0"/>
              <a:t>Therefore you create a common master record for all of these </a:t>
            </a:r>
            <a:r>
              <a:rPr lang="en-US" b="1" dirty="0" smtClean="0"/>
              <a:t>vendors</a:t>
            </a:r>
            <a:r>
              <a:rPr lang="en-US" dirty="0" smtClean="0"/>
              <a:t>, which does not, however, contain data specific to </a:t>
            </a:r>
            <a:r>
              <a:rPr lang="en-US" b="1" dirty="0" smtClean="0"/>
              <a:t>one</a:t>
            </a:r>
            <a:r>
              <a:rPr lang="en-US" dirty="0" smtClean="0"/>
              <a:t> single </a:t>
            </a:r>
            <a:r>
              <a:rPr lang="en-US" b="1" dirty="0" smtClean="0"/>
              <a:t>vendor</a:t>
            </a:r>
            <a:r>
              <a:rPr lang="en-US" dirty="0" smtClean="0"/>
              <a:t>, such as name and address. </a:t>
            </a:r>
          </a:p>
          <a:p>
            <a:endParaRPr lang="en-US" dirty="0" smtClean="0"/>
          </a:p>
        </p:txBody>
      </p:sp>
    </p:spTree>
    <p:extLst>
      <p:ext uri="{BB962C8B-B14F-4D97-AF65-F5344CB8AC3E}">
        <p14:creationId xmlns:p14="http://schemas.microsoft.com/office/powerpoint/2010/main" xmlns="" val="1566883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393700" y="692150"/>
            <a:ext cx="6070600" cy="3416300"/>
          </a:xfrm>
          <a:ln/>
        </p:spPr>
      </p:sp>
      <p:sp>
        <p:nvSpPr>
          <p:cNvPr id="88067" name="Rectangle 3"/>
          <p:cNvSpPr>
            <a:spLocks noGrp="1" noChangeArrowheads="1"/>
          </p:cNvSpPr>
          <p:nvPr>
            <p:ph type="body" idx="1"/>
          </p:nvPr>
        </p:nvSpPr>
        <p:spPr>
          <a:noFill/>
          <a:ln w="9525"/>
        </p:spPr>
        <p:txBody>
          <a:bodyPr/>
          <a:lstStyle/>
          <a:p>
            <a:pPr>
              <a:buFontTx/>
              <a:buChar char="•"/>
            </a:pPr>
            <a:r>
              <a:rPr lang="en-US" smtClean="0"/>
              <a:t>The account group determines the status of the fields in a vendor master record. You have to specify an account group when creating a master record.</a:t>
            </a:r>
          </a:p>
          <a:p>
            <a:r>
              <a:rPr lang="en-US" smtClean="0"/>
              <a:t>When you enter a vendor master record, you must makes an entry in some of the fields. </a:t>
            </a:r>
          </a:p>
        </p:txBody>
      </p:sp>
    </p:spTree>
    <p:extLst>
      <p:ext uri="{BB962C8B-B14F-4D97-AF65-F5344CB8AC3E}">
        <p14:creationId xmlns:p14="http://schemas.microsoft.com/office/powerpoint/2010/main" xmlns="" val="2858132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93700" y="692150"/>
            <a:ext cx="6070600" cy="3416300"/>
          </a:xfrm>
          <a:ln/>
        </p:spPr>
      </p:sp>
      <p:sp>
        <p:nvSpPr>
          <p:cNvPr id="89091" name="Rectangle 3"/>
          <p:cNvSpPr>
            <a:spLocks noGrp="1" noChangeArrowheads="1"/>
          </p:cNvSpPr>
          <p:nvPr>
            <p:ph type="body" idx="1"/>
          </p:nvPr>
        </p:nvSpPr>
        <p:spPr>
          <a:noFill/>
          <a:ln w="9525"/>
        </p:spPr>
        <p:txBody>
          <a:bodyPr/>
          <a:lstStyle/>
          <a:p>
            <a:pPr marL="228600" indent="-228600"/>
            <a:r>
              <a:rPr lang="en-US" sz="700" dirty="0" smtClean="0"/>
              <a:t>Data is grouped into three categories:</a:t>
            </a:r>
          </a:p>
          <a:p>
            <a:pPr marL="685800" lvl="1" indent="-228600">
              <a:buFontTx/>
              <a:buChar char="•"/>
            </a:pPr>
            <a:r>
              <a:rPr lang="en-US" sz="800" dirty="0" smtClean="0"/>
              <a:t>General data</a:t>
            </a:r>
          </a:p>
          <a:p>
            <a:pPr marL="685800" lvl="1" indent="-228600">
              <a:buFontTx/>
              <a:buChar char="•"/>
            </a:pPr>
            <a:r>
              <a:rPr lang="en-US" sz="800" dirty="0" smtClean="0"/>
              <a:t>Company code data</a:t>
            </a:r>
          </a:p>
          <a:p>
            <a:pPr marL="685800" lvl="1" indent="-228600">
              <a:buFontTx/>
              <a:buChar char="•"/>
            </a:pPr>
            <a:r>
              <a:rPr lang="en-US" sz="800" dirty="0" smtClean="0"/>
              <a:t>Purchasing data</a:t>
            </a:r>
          </a:p>
          <a:p>
            <a:pPr marL="228600" indent="-228600"/>
            <a:endParaRPr lang="en-US" dirty="0" smtClean="0"/>
          </a:p>
        </p:txBody>
      </p:sp>
    </p:spTree>
    <p:extLst>
      <p:ext uri="{BB962C8B-B14F-4D97-AF65-F5344CB8AC3E}">
        <p14:creationId xmlns:p14="http://schemas.microsoft.com/office/powerpoint/2010/main" xmlns="" val="2581750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393700" y="692150"/>
            <a:ext cx="6070600" cy="3416300"/>
          </a:xfrm>
          <a:ln/>
        </p:spPr>
      </p:sp>
      <p:sp>
        <p:nvSpPr>
          <p:cNvPr id="103427" name="Rectangle 3"/>
          <p:cNvSpPr>
            <a:spLocks noGrp="1" noChangeArrowheads="1"/>
          </p:cNvSpPr>
          <p:nvPr>
            <p:ph type="body" idx="1"/>
          </p:nvPr>
        </p:nvSpPr>
        <p:spPr>
          <a:noFill/>
          <a:ln w="9525"/>
        </p:spPr>
        <p:txBody>
          <a:bodyPr/>
          <a:lstStyle/>
          <a:p>
            <a:pPr>
              <a:lnSpc>
                <a:spcPct val="90000"/>
              </a:lnSpc>
              <a:buFontTx/>
              <a:buChar char="•"/>
            </a:pPr>
            <a:r>
              <a:rPr lang="en-US" b="1" smtClean="0"/>
              <a:t>CREATE:</a:t>
            </a:r>
          </a:p>
          <a:p>
            <a:pPr>
              <a:lnSpc>
                <a:spcPct val="90000"/>
              </a:lnSpc>
            </a:pPr>
            <a:r>
              <a:rPr lang="en-US" smtClean="0"/>
              <a:t>1.Create separately for the company code</a:t>
            </a:r>
          </a:p>
          <a:p>
            <a:pPr>
              <a:lnSpc>
                <a:spcPct val="90000"/>
              </a:lnSpc>
            </a:pPr>
            <a:r>
              <a:rPr lang="en-US" smtClean="0"/>
              <a:t>2.Create  separately for the purchasing area</a:t>
            </a:r>
          </a:p>
          <a:p>
            <a:pPr>
              <a:lnSpc>
                <a:spcPct val="90000"/>
              </a:lnSpc>
            </a:pPr>
            <a:r>
              <a:rPr lang="en-US" smtClean="0"/>
              <a:t>3.Create centrally for  both company code and purchasing area</a:t>
            </a:r>
          </a:p>
          <a:p>
            <a:pPr>
              <a:lnSpc>
                <a:spcPct val="90000"/>
              </a:lnSpc>
              <a:buFontTx/>
              <a:buChar char="•"/>
            </a:pPr>
            <a:r>
              <a:rPr lang="en-US" b="1" smtClean="0"/>
              <a:t>CHANGE:</a:t>
            </a:r>
          </a:p>
          <a:p>
            <a:pPr>
              <a:lnSpc>
                <a:spcPct val="90000"/>
              </a:lnSpc>
            </a:pPr>
            <a:r>
              <a:rPr lang="en-US" smtClean="0"/>
              <a:t> Change data centrally (general, company code, and purchasing data)</a:t>
            </a:r>
          </a:p>
          <a:p>
            <a:pPr>
              <a:lnSpc>
                <a:spcPct val="90000"/>
              </a:lnSpc>
            </a:pPr>
            <a:r>
              <a:rPr lang="en-US" smtClean="0"/>
              <a:t> Change accounting data only (general and company code data)</a:t>
            </a:r>
          </a:p>
          <a:p>
            <a:pPr>
              <a:lnSpc>
                <a:spcPct val="90000"/>
              </a:lnSpc>
            </a:pPr>
            <a:r>
              <a:rPr lang="en-US" smtClean="0"/>
              <a:t> Change purchasing data (general and purchasing data)</a:t>
            </a:r>
          </a:p>
          <a:p>
            <a:pPr>
              <a:lnSpc>
                <a:spcPct val="90000"/>
              </a:lnSpc>
              <a:buFontTx/>
              <a:buChar char="•"/>
            </a:pPr>
            <a:r>
              <a:rPr lang="en-US" b="1" smtClean="0"/>
              <a:t>DISPLAY</a:t>
            </a:r>
          </a:p>
          <a:p>
            <a:pPr>
              <a:lnSpc>
                <a:spcPct val="90000"/>
              </a:lnSpc>
            </a:pPr>
            <a:r>
              <a:rPr lang="en-US" smtClean="0"/>
              <a:t> You can display all the changes for the following:</a:t>
            </a:r>
          </a:p>
          <a:p>
            <a:pPr>
              <a:lnSpc>
                <a:spcPct val="90000"/>
              </a:lnSpc>
            </a:pPr>
            <a:r>
              <a:rPr lang="en-US" smtClean="0"/>
              <a:t> A certain field</a:t>
            </a:r>
          </a:p>
          <a:p>
            <a:pPr>
              <a:lnSpc>
                <a:spcPct val="90000"/>
              </a:lnSpc>
            </a:pPr>
            <a:r>
              <a:rPr lang="en-US" smtClean="0"/>
              <a:t> A master record</a:t>
            </a:r>
          </a:p>
          <a:p>
            <a:pPr>
              <a:lnSpc>
                <a:spcPct val="90000"/>
              </a:lnSpc>
            </a:pPr>
            <a:r>
              <a:rPr lang="en-US" smtClean="0"/>
              <a:t> For several vendor master records</a:t>
            </a:r>
          </a:p>
          <a:p>
            <a:pPr>
              <a:lnSpc>
                <a:spcPct val="90000"/>
              </a:lnSpc>
            </a:pPr>
            <a:endParaRPr lang="en-US" b="1" smtClean="0"/>
          </a:p>
          <a:p>
            <a:pPr>
              <a:lnSpc>
                <a:spcPct val="90000"/>
              </a:lnSpc>
              <a:buFontTx/>
              <a:buChar char="•"/>
            </a:pPr>
            <a:r>
              <a:rPr lang="en-US" b="1" smtClean="0"/>
              <a:t>BLOCK</a:t>
            </a:r>
          </a:p>
          <a:p>
            <a:pPr>
              <a:lnSpc>
                <a:spcPct val="90000"/>
              </a:lnSpc>
            </a:pPr>
            <a:r>
              <a:rPr lang="en-US" smtClean="0"/>
              <a:t>Posting block for certain company codes </a:t>
            </a:r>
            <a:r>
              <a:rPr lang="en-US" b="1" smtClean="0"/>
              <a:t>OR</a:t>
            </a:r>
            <a:r>
              <a:rPr lang="en-US" smtClean="0"/>
              <a:t> for all company codes.</a:t>
            </a:r>
          </a:p>
          <a:p>
            <a:pPr>
              <a:lnSpc>
                <a:spcPct val="90000"/>
              </a:lnSpc>
            </a:pPr>
            <a:r>
              <a:rPr lang="en-US" smtClean="0"/>
              <a:t> Purchasing block for certain purchasing organizations or for all purchasing organizations.</a:t>
            </a:r>
          </a:p>
          <a:p>
            <a:pPr>
              <a:lnSpc>
                <a:spcPct val="90000"/>
              </a:lnSpc>
            </a:pPr>
            <a:endParaRPr lang="en-US" b="1" smtClean="0"/>
          </a:p>
          <a:p>
            <a:pPr>
              <a:lnSpc>
                <a:spcPct val="90000"/>
              </a:lnSpc>
            </a:pPr>
            <a:endParaRPr lang="en-US" b="1" smtClean="0"/>
          </a:p>
          <a:p>
            <a:pPr>
              <a:lnSpc>
                <a:spcPct val="90000"/>
              </a:lnSpc>
            </a:pPr>
            <a:endParaRPr lang="en-US" b="1" smtClean="0"/>
          </a:p>
          <a:p>
            <a:pPr>
              <a:lnSpc>
                <a:spcPct val="90000"/>
              </a:lnSpc>
            </a:pPr>
            <a:endParaRPr lang="en-US" b="1" smtClean="0"/>
          </a:p>
          <a:p>
            <a:pPr>
              <a:lnSpc>
                <a:spcPct val="90000"/>
              </a:lnSpc>
            </a:pPr>
            <a:endParaRPr lang="en-US" b="1" smtClean="0"/>
          </a:p>
          <a:p>
            <a:pPr>
              <a:lnSpc>
                <a:spcPct val="90000"/>
              </a:lnSpc>
            </a:pPr>
            <a:endParaRPr lang="en-US" smtClean="0"/>
          </a:p>
        </p:txBody>
      </p:sp>
    </p:spTree>
    <p:extLst>
      <p:ext uri="{BB962C8B-B14F-4D97-AF65-F5344CB8AC3E}">
        <p14:creationId xmlns:p14="http://schemas.microsoft.com/office/powerpoint/2010/main" xmlns="" val="32590495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 Id="rId14" Type="http://schemas.openxmlformats.org/officeDocument/2006/relationships/hyperlink" Target="http://www.capgemini.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0.png"/><Relationship Id="rId4" Type="http://schemas.openxmlformats.org/officeDocument/2006/relationships/image" Target="../media/image14.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losing1">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dirty="0"/>
          </a:p>
        </p:txBody>
      </p:sp>
      <p:sp>
        <p:nvSpPr>
          <p:cNvPr id="8" name="Freeform 5"/>
          <p:cNvSpPr>
            <a:spLocks/>
          </p:cNvSpPr>
          <p:nvPr/>
        </p:nvSpPr>
        <p:spPr bwMode="auto">
          <a:xfrm>
            <a:off x="-932257" y="-1992690"/>
            <a:ext cx="8076009" cy="8582622"/>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endParaRPr lang="en-US" dirty="0"/>
          </a:p>
        </p:txBody>
      </p:sp>
      <p:grpSp>
        <p:nvGrpSpPr>
          <p:cNvPr id="9" name="Group 8"/>
          <p:cNvGrpSpPr/>
          <p:nvPr/>
        </p:nvGrpSpPr>
        <p:grpSpPr>
          <a:xfrm>
            <a:off x="3734277" y="1803085"/>
            <a:ext cx="551260" cy="51174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p:nvSpPr>
        <p:spPr>
          <a:xfrm>
            <a:off x="4902138" y="2164760"/>
            <a:ext cx="3844290" cy="57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pPr>
            <a:r>
              <a:rPr lang="en-US" sz="7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700" dirty="0">
                <a:solidFill>
                  <a:schemeClr val="accent1"/>
                </a:solidFill>
              </a:rPr>
              <a:t>the Collaborative Business Experience™</a:t>
            </a:r>
            <a:r>
              <a:rPr lang="en-US" sz="700" dirty="0">
                <a:solidFill>
                  <a:schemeClr val="tx1"/>
                </a:solidFill>
              </a:rPr>
              <a:t>, and draws on </a:t>
            </a:r>
            <a:r>
              <a:rPr lang="en-US" sz="700" dirty="0">
                <a:solidFill>
                  <a:schemeClr val="accent1"/>
                </a:solidFill>
              </a:rPr>
              <a:t>Rightshore</a:t>
            </a:r>
            <a:r>
              <a:rPr lang="en-US" sz="700" baseline="30000" dirty="0">
                <a:solidFill>
                  <a:schemeClr val="accent1"/>
                </a:solidFill>
              </a:rPr>
              <a:t>®</a:t>
            </a:r>
            <a:r>
              <a:rPr lang="en-US" sz="700" dirty="0">
                <a:solidFill>
                  <a:schemeClr val="tx1"/>
                </a:solidFill>
              </a:rPr>
              <a:t>, its worldwide delivery model.</a:t>
            </a:r>
            <a:endParaRPr lang="en-US" sz="700" dirty="0" smtClean="0">
              <a:solidFill>
                <a:schemeClr val="tx1"/>
              </a:solidFill>
            </a:endParaRPr>
          </a:p>
        </p:txBody>
      </p:sp>
      <p:sp>
        <p:nvSpPr>
          <p:cNvPr id="15" name="Rectangle 14"/>
          <p:cNvSpPr/>
          <p:nvPr/>
        </p:nvSpPr>
        <p:spPr>
          <a:xfrm>
            <a:off x="4902138" y="1880312"/>
            <a:ext cx="1664970" cy="192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500"/>
              </a:lnSpc>
            </a:pPr>
            <a:r>
              <a:rPr lang="en-US" sz="1100" dirty="0" smtClean="0">
                <a:solidFill>
                  <a:schemeClr val="accent1"/>
                </a:solidFill>
              </a:rPr>
              <a:t>About Capgemini</a:t>
            </a:r>
          </a:p>
        </p:txBody>
      </p:sp>
      <p:sp>
        <p:nvSpPr>
          <p:cNvPr id="16" name="Rectangle 15"/>
          <p:cNvSpPr/>
          <p:nvPr/>
        </p:nvSpPr>
        <p:spPr>
          <a:xfrm>
            <a:off x="4902138" y="3176871"/>
            <a:ext cx="1543050" cy="30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spcAft>
                <a:spcPts val="450"/>
              </a:spcAft>
            </a:pPr>
            <a:r>
              <a:rPr lang="en-US" sz="700" dirty="0" smtClean="0">
                <a:solidFill>
                  <a:schemeClr val="tx1"/>
                </a:solidFill>
              </a:rPr>
              <a:t>Learn more about us at</a:t>
            </a:r>
          </a:p>
          <a:p>
            <a:pPr algn="just">
              <a:lnSpc>
                <a:spcPts val="900"/>
              </a:lnSpc>
            </a:pPr>
            <a:r>
              <a:rPr lang="en-US" sz="1100" dirty="0" smtClean="0">
                <a:solidFill>
                  <a:schemeClr val="accent2"/>
                </a:solidFill>
              </a:rPr>
              <a:t>www.capgemini.com</a:t>
            </a:r>
          </a:p>
        </p:txBody>
      </p:sp>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598813" y="2984444"/>
            <a:ext cx="249896" cy="249896"/>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886345" y="2984444"/>
            <a:ext cx="249896" cy="249896"/>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173877" y="2984444"/>
            <a:ext cx="249896" cy="249896"/>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461409" y="2984444"/>
            <a:ext cx="249896" cy="249896"/>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311281" y="2984444"/>
            <a:ext cx="249896" cy="249896"/>
          </a:xfrm>
          <a:prstGeom prst="rect">
            <a:avLst/>
          </a:prstGeom>
          <a:noFill/>
        </p:spPr>
      </p:pic>
      <p:sp>
        <p:nvSpPr>
          <p:cNvPr id="23" name="Rectangle 22"/>
          <p:cNvSpPr/>
          <p:nvPr/>
        </p:nvSpPr>
        <p:spPr>
          <a:xfrm>
            <a:off x="311279" y="4224273"/>
            <a:ext cx="3148965" cy="433452"/>
          </a:xfrm>
          <a:prstGeom prst="rect">
            <a:avLst/>
          </a:prstGeom>
        </p:spPr>
        <p:txBody>
          <a:bodyPr wrap="square" lIns="0" tIns="0" rIns="0" bIns="0" anchor="b" anchorCtr="0">
            <a:spAutoFit/>
          </a:bodyPr>
          <a:lstStyle/>
          <a:p>
            <a:pPr>
              <a:spcAft>
                <a:spcPts val="450"/>
              </a:spcAft>
            </a:pPr>
            <a:r>
              <a:rPr lang="en-US" sz="600" noProof="0" dirty="0" smtClean="0">
                <a:solidFill>
                  <a:schemeClr val="bg1"/>
                </a:solidFill>
                <a:latin typeface="+mn-lt"/>
                <a:cs typeface="Arial"/>
              </a:rPr>
              <a:t>This message contains information that may be privileged or confidential and is the property of the Capgemini Group.</a:t>
            </a:r>
            <a:br>
              <a:rPr lang="en-US" sz="600" noProof="0" dirty="0" smtClean="0">
                <a:solidFill>
                  <a:schemeClr val="bg1"/>
                </a:solidFill>
                <a:latin typeface="+mn-lt"/>
                <a:cs typeface="Arial"/>
              </a:rPr>
            </a:br>
            <a:r>
              <a:rPr lang="en-US" sz="600" noProof="0" dirty="0" smtClean="0">
                <a:solidFill>
                  <a:schemeClr val="bg1"/>
                </a:solidFill>
                <a:latin typeface="Arial"/>
                <a:cs typeface="Arial"/>
              </a:rPr>
              <a:t>Copyright © 2017 Capgemini. All rights reserved.</a:t>
            </a:r>
          </a:p>
          <a:p>
            <a:pPr marL="0" marR="0" indent="0" defTabSz="718281" rtl="0" eaLnBrk="1" fontAlgn="auto" latinLnBrk="0" hangingPunct="1">
              <a:lnSpc>
                <a:spcPct val="100000"/>
              </a:lnSpc>
              <a:spcBef>
                <a:spcPts val="0"/>
              </a:spcBef>
              <a:spcAft>
                <a:spcPts val="450"/>
              </a:spcAft>
              <a:buClrTx/>
              <a:buSzTx/>
              <a:buFontTx/>
              <a:buNone/>
              <a:tabLst/>
              <a:defRPr/>
            </a:pPr>
            <a:r>
              <a:rPr lang="en-US" sz="600" noProof="0" dirty="0" smtClean="0">
                <a:solidFill>
                  <a:schemeClr val="bg1"/>
                </a:solidFill>
                <a:latin typeface="Arial"/>
                <a:cs typeface="Arial"/>
              </a:rPr>
              <a:t>Rightshore</a:t>
            </a:r>
            <a:r>
              <a:rPr lang="en-US" sz="600" baseline="30000" noProof="0" dirty="0" smtClean="0">
                <a:solidFill>
                  <a:schemeClr val="bg1"/>
                </a:solidFill>
                <a:latin typeface="Arial"/>
                <a:cs typeface="Arial"/>
              </a:rPr>
              <a:t>®</a:t>
            </a:r>
            <a:r>
              <a:rPr lang="en-US" sz="600" noProof="0" dirty="0" smtClean="0">
                <a:solidFill>
                  <a:schemeClr val="bg1"/>
                </a:solidFill>
                <a:latin typeface="Arial"/>
                <a:cs typeface="Arial"/>
              </a:rPr>
              <a:t> is a trademark belonging to Capgemini.</a:t>
            </a:r>
          </a:p>
        </p:txBody>
      </p:sp>
      <p:sp>
        <p:nvSpPr>
          <p:cNvPr id="24" name="Rectangle 23"/>
          <p:cNvSpPr/>
          <p:nvPr/>
        </p:nvSpPr>
        <p:spPr>
          <a:xfrm>
            <a:off x="4902139" y="4426894"/>
            <a:ext cx="3914774" cy="230832"/>
          </a:xfrm>
          <a:prstGeom prst="rect">
            <a:avLst/>
          </a:prstGeom>
        </p:spPr>
        <p:txBody>
          <a:bodyPr wrap="square" lIns="0" tIns="0" rIns="0" bIns="0" anchor="b" anchorCtr="0">
            <a:spAutoFit/>
          </a:bodyPr>
          <a:lstStyle/>
          <a:p>
            <a:pPr>
              <a:spcAft>
                <a:spcPts val="450"/>
              </a:spcAft>
            </a:pPr>
            <a:r>
              <a:rPr lang="en-US" sz="5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p:nvSpPr>
        <p:spPr>
          <a:xfrm>
            <a:off x="5617427" y="2859071"/>
            <a:ext cx="1752066"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6" name="Rectangle 25">
            <a:hlinkClick r:id="rId13"/>
          </p:cNvPr>
          <p:cNvSpPr/>
          <p:nvPr/>
        </p:nvSpPr>
        <p:spPr>
          <a:xfrm>
            <a:off x="8048149" y="2859071"/>
            <a:ext cx="528638"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7" name="Rectangle 26">
            <a:hlinkClick r:id="rId14"/>
          </p:cNvPr>
          <p:cNvSpPr/>
          <p:nvPr/>
        </p:nvSpPr>
        <p:spPr>
          <a:xfrm>
            <a:off x="4899185" y="3334232"/>
            <a:ext cx="1388745" cy="13758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pic>
        <p:nvPicPr>
          <p:cNvPr id="29" name="Picture 28"/>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305679" y="3325630"/>
            <a:ext cx="1920240" cy="150759"/>
          </a:xfrm>
          <a:prstGeom prst="rect">
            <a:avLst/>
          </a:prstGeom>
        </p:spPr>
      </p:pic>
    </p:spTree>
    <p:extLst>
      <p:ext uri="{BB962C8B-B14F-4D97-AF65-F5344CB8AC3E}">
        <p14:creationId xmlns:p14="http://schemas.microsoft.com/office/powerpoint/2010/main" xmlns="" val="21288090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p:nvPicPr>
        <p:blipFill rotWithShape="1">
          <a:blip r:embed="rId2" cstate="print">
            <a:extLst>
              <a:ext uri="{96DAC541-7B7A-43D3-8B79-37D633B846F1}">
                <asvg:svgBlip xmlns="" xmlns:asvg="http://schemas.microsoft.com/office/drawing/2016/SVG/main" r:embed="rId4"/>
              </a:ext>
            </a:extLst>
          </a:blip>
          <a:srcRect t="1" b="46599"/>
          <a:stretch/>
        </p:blipFill>
        <p:spPr>
          <a:xfrm flipH="1">
            <a:off x="2830285" y="1383619"/>
            <a:ext cx="6313715" cy="3759882"/>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5" cstate="print">
            <a:extLst>
              <a:ext uri="{96DAC541-7B7A-43D3-8B79-37D633B846F1}">
                <asvg:svgBlip xmlns="" xmlns:asvg="http://schemas.microsoft.com/office/drawing/2016/SVG/main" r:embed="rId6"/>
              </a:ext>
            </a:extLst>
          </a:blip>
          <a:stretch>
            <a:fillRect/>
          </a:stretch>
        </p:blipFill>
        <p:spPr>
          <a:xfrm>
            <a:off x="305991" y="303610"/>
            <a:ext cx="1714500" cy="382510"/>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4788024" y="3118251"/>
            <a:ext cx="4049986" cy="809625"/>
          </a:xfrm>
        </p:spPr>
        <p:txBody>
          <a:bodyPr anchor="b">
            <a:normAutofit/>
          </a:bodyPr>
          <a:lstStyle>
            <a:lvl1pPr algn="r">
              <a:lnSpc>
                <a:spcPts val="2250"/>
              </a:lnSpc>
              <a:defRPr sz="20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4787004" y="4036111"/>
            <a:ext cx="4051006" cy="809625"/>
          </a:xfrm>
        </p:spPr>
        <p:txBody>
          <a:bodyPr anchor="t">
            <a:normAutofit/>
          </a:bodyPr>
          <a:lstStyle>
            <a:lvl1pPr marL="0" algn="r">
              <a:lnSpc>
                <a:spcPts val="1650"/>
              </a:lnSpc>
              <a:defRPr sz="14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xmlns="" val="11308959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088" y="38908"/>
            <a:ext cx="8262453" cy="562672"/>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09802" y="637674"/>
            <a:ext cx="8528209" cy="4202220"/>
          </a:xfrm>
          <a:ln>
            <a:solidFill>
              <a:schemeClr val="tx1"/>
            </a:solidFill>
          </a:ln>
        </p:spPr>
        <p:txBody>
          <a:bodyPr>
            <a:normAutofit/>
          </a:bodyPr>
          <a:lstStyle>
            <a:lvl1pPr marL="288925" indent="-168275" algn="l" defTabSz="685783" rtl="0" eaLnBrk="1" latinLnBrk="0" hangingPunct="1">
              <a:lnSpc>
                <a:spcPct val="100000"/>
              </a:lnSpc>
              <a:spcBef>
                <a:spcPts val="0"/>
              </a:spcBef>
              <a:spcAft>
                <a:spcPts val="450"/>
              </a:spcAft>
              <a:buFont typeface="Wingdings" pitchFamily="2" charset="2"/>
              <a:buNone/>
              <a:defRPr lang="en-US" sz="1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925"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600" kern="1200" dirty="0" smtClean="0">
                <a:solidFill>
                  <a:schemeClr val="tx1"/>
                </a:solidFill>
                <a:latin typeface="+mn-lt"/>
                <a:ea typeface="+mn-ea"/>
                <a:cs typeface="+mn-cs"/>
              </a:defRPr>
            </a:lvl2pPr>
            <a:lvl3pPr marL="457200"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341313" indent="-115888">
              <a:defRPr lang="en-US" sz="1400" kern="1200" dirty="0" smtClean="0">
                <a:solidFill>
                  <a:schemeClr val="bg1">
                    <a:lumMod val="50000"/>
                  </a:schemeClr>
                </a:solidFill>
                <a:latin typeface="Candara" panose="020E0502030303020204" pitchFamily="34" charset="0"/>
                <a:ea typeface="+mn-ea"/>
                <a:cs typeface="+mn-cs"/>
              </a:defRPr>
            </a:lvl4pPr>
            <a:lvl5pPr marL="682625" indent="-171450">
              <a:lnSpc>
                <a:spcPct val="100000"/>
              </a:lnSpc>
              <a:buClr>
                <a:schemeClr val="tx1"/>
              </a:buClr>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4"/>
            <a:r>
              <a:rPr lang="en-US" dirty="0" smtClean="0"/>
              <a:t> Fourth Level</a:t>
            </a:r>
          </a:p>
        </p:txBody>
      </p:sp>
      <p:sp>
        <p:nvSpPr>
          <p:cNvPr id="4" name="Date Placeholder 3"/>
          <p:cNvSpPr>
            <a:spLocks noGrp="1"/>
          </p:cNvSpPr>
          <p:nvPr>
            <p:ph type="dt" sz="half" idx="10"/>
          </p:nvPr>
        </p:nvSpPr>
        <p:spPr>
          <a:xfrm>
            <a:off x="1371598" y="4821382"/>
            <a:ext cx="1419728" cy="322117"/>
          </a:xfrm>
          <a:prstGeom prst="rect">
            <a:avLst/>
          </a:prstGeom>
        </p:spPr>
        <p:txBody>
          <a:bodyPr/>
          <a:lstStyle/>
          <a:p>
            <a:fld id="{2727887C-E3D9-4956-B241-0D7B3E50E8A2}" type="datetime1">
              <a:rPr lang="en-US" smtClean="0"/>
              <a:pPr/>
              <a:t>2/4/2018</a:t>
            </a:fld>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73510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9" y="1121077"/>
            <a:ext cx="6887389"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82885" y="1121243"/>
            <a:ext cx="1638300" cy="1285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35682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6" y="327422"/>
            <a:ext cx="8734425" cy="503634"/>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7700" y="1471612"/>
            <a:ext cx="3824288" cy="2986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9" y="1471612"/>
            <a:ext cx="3824287" cy="2986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1391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3287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1019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471612"/>
            <a:ext cx="3824288" cy="2986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9" y="1471612"/>
            <a:ext cx="3824287" cy="2986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45119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29" Type="http://schemas.openxmlformats.org/officeDocument/2006/relationships/hyperlink" Target="https://www.capgemini.com/optimize-your-business-and-it-operations"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28" Type="http://schemas.openxmlformats.org/officeDocument/2006/relationships/image" Target="../media/image2.svg"/><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2" y="303611"/>
            <a:ext cx="8262453" cy="647701"/>
          </a:xfrm>
          <a:prstGeom prst="rect">
            <a:avLst/>
          </a:prstGeom>
        </p:spPr>
        <p:txBody>
          <a:bodyPr vert="horz" lIns="0" tIns="0" rIns="0" bIns="0" rtlCol="0" anchor="t">
            <a:normAutofit/>
          </a:bodyPr>
          <a:lstStyle/>
          <a:p>
            <a:pPr lvl="0">
              <a:lnSpc>
                <a:spcPts val="2250"/>
              </a:lnSpc>
            </a:pPr>
            <a:r>
              <a:rPr lang="en-US" dirty="0" smtClean="0"/>
              <a:t>Click to </a:t>
            </a:r>
            <a:r>
              <a:rPr lang="en-US" dirty="0"/>
              <a:t>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1" cstate="print">
            <a:extLst>
              <a:ext uri="{96DAC541-7B7A-43D3-8B79-37D633B846F1}">
                <asvg:svgBlip xmlns="" xmlns:asvg="http://schemas.microsoft.com/office/drawing/2016/SVG/main" r:embed="rId28"/>
              </a:ext>
            </a:extLst>
          </a:blip>
          <a:srcRect l="81836" t="-4713" b="16530"/>
          <a:stretch/>
        </p:blipFill>
        <p:spPr>
          <a:xfrm>
            <a:off x="8660846" y="141480"/>
            <a:ext cx="318267" cy="344718"/>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2" y="1059658"/>
            <a:ext cx="8528209" cy="3780235"/>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Rectangle 4"/>
          <p:cNvSpPr/>
          <p:nvPr/>
        </p:nvSpPr>
        <p:spPr>
          <a:xfrm>
            <a:off x="9372602" y="1192912"/>
            <a:ext cx="446303" cy="465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Capgemini Blue</a:t>
            </a:r>
          </a:p>
          <a:p>
            <a:pPr marL="128585"/>
            <a:r>
              <a:rPr lang="en-US" sz="500" dirty="0" smtClean="0"/>
              <a:t>R 0</a:t>
            </a:r>
          </a:p>
          <a:p>
            <a:pPr marL="128585"/>
            <a:r>
              <a:rPr lang="en-US" sz="500" dirty="0" smtClean="0"/>
              <a:t>G 112</a:t>
            </a:r>
          </a:p>
          <a:p>
            <a:pPr marL="128585"/>
            <a:r>
              <a:rPr lang="en-US" sz="500" dirty="0" smtClean="0"/>
              <a:t>B 173</a:t>
            </a:r>
          </a:p>
        </p:txBody>
      </p:sp>
      <p:sp>
        <p:nvSpPr>
          <p:cNvPr id="6" name="Rectangle 5"/>
          <p:cNvSpPr/>
          <p:nvPr/>
        </p:nvSpPr>
        <p:spPr>
          <a:xfrm>
            <a:off x="9818904" y="1192912"/>
            <a:ext cx="446303" cy="465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Vibrant</a:t>
            </a:r>
            <a:br>
              <a:rPr lang="en-US" sz="500" b="1" dirty="0" smtClean="0"/>
            </a:br>
            <a:r>
              <a:rPr lang="en-US" sz="500" b="1" dirty="0" smtClean="0"/>
              <a:t>Blue</a:t>
            </a:r>
          </a:p>
          <a:p>
            <a:pPr marL="128585"/>
            <a:r>
              <a:rPr lang="en-US" sz="500" dirty="0" smtClean="0"/>
              <a:t>R 18</a:t>
            </a:r>
            <a:endParaRPr lang="en-US" sz="500" dirty="0"/>
          </a:p>
          <a:p>
            <a:pPr marL="128585"/>
            <a:r>
              <a:rPr lang="en-US" sz="500" dirty="0"/>
              <a:t>G </a:t>
            </a:r>
            <a:r>
              <a:rPr lang="en-US" sz="500" dirty="0" smtClean="0"/>
              <a:t>171</a:t>
            </a:r>
            <a:endParaRPr lang="en-US" sz="500" dirty="0"/>
          </a:p>
          <a:p>
            <a:pPr marL="128585"/>
            <a:r>
              <a:rPr lang="en-US" sz="500" dirty="0"/>
              <a:t>B </a:t>
            </a:r>
            <a:r>
              <a:rPr lang="en-US" sz="500" dirty="0" smtClean="0"/>
              <a:t>219</a:t>
            </a:r>
            <a:endParaRPr lang="en-US" sz="500" dirty="0"/>
          </a:p>
        </p:txBody>
      </p:sp>
      <p:sp>
        <p:nvSpPr>
          <p:cNvPr id="7" name="Rectangle 6"/>
          <p:cNvSpPr/>
          <p:nvPr/>
        </p:nvSpPr>
        <p:spPr>
          <a:xfrm>
            <a:off x="10265207" y="1192912"/>
            <a:ext cx="446303" cy="465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Deep</a:t>
            </a:r>
            <a:br>
              <a:rPr lang="en-US" sz="500" b="1" dirty="0" smtClean="0"/>
            </a:br>
            <a:r>
              <a:rPr lang="en-US" sz="500" b="1" dirty="0" smtClean="0"/>
              <a:t>Purple</a:t>
            </a:r>
          </a:p>
          <a:p>
            <a:pPr marL="128585"/>
            <a:r>
              <a:rPr lang="en-US" sz="500" dirty="0"/>
              <a:t>R </a:t>
            </a:r>
            <a:r>
              <a:rPr lang="en-US" sz="500" dirty="0" smtClean="0"/>
              <a:t>43</a:t>
            </a:r>
            <a:endParaRPr lang="en-US" sz="500" dirty="0"/>
          </a:p>
          <a:p>
            <a:pPr marL="128585"/>
            <a:r>
              <a:rPr lang="en-US" sz="500" dirty="0"/>
              <a:t>G </a:t>
            </a:r>
            <a:r>
              <a:rPr lang="en-US" sz="500" dirty="0" smtClean="0"/>
              <a:t>10</a:t>
            </a:r>
            <a:endParaRPr lang="en-US" sz="500" dirty="0"/>
          </a:p>
          <a:p>
            <a:pPr marL="128585"/>
            <a:r>
              <a:rPr lang="en-US" sz="500" dirty="0"/>
              <a:t>B </a:t>
            </a:r>
            <a:r>
              <a:rPr lang="en-US" sz="500" dirty="0" smtClean="0"/>
              <a:t>61</a:t>
            </a:r>
            <a:endParaRPr lang="en-US" sz="500" dirty="0"/>
          </a:p>
        </p:txBody>
      </p:sp>
      <p:sp>
        <p:nvSpPr>
          <p:cNvPr id="8" name="Rectangle 7"/>
          <p:cNvSpPr/>
          <p:nvPr/>
        </p:nvSpPr>
        <p:spPr>
          <a:xfrm>
            <a:off x="10711509" y="1192912"/>
            <a:ext cx="446303" cy="4659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Tech</a:t>
            </a:r>
            <a:br>
              <a:rPr lang="en-US" sz="500" b="1" dirty="0" smtClean="0"/>
            </a:br>
            <a:r>
              <a:rPr lang="en-US" sz="500" b="1" dirty="0" smtClean="0"/>
              <a:t>Red</a:t>
            </a:r>
          </a:p>
          <a:p>
            <a:pPr marL="128585"/>
            <a:r>
              <a:rPr lang="en-US" sz="500" dirty="0"/>
              <a:t>R </a:t>
            </a:r>
            <a:r>
              <a:rPr lang="en-US" sz="500" dirty="0" smtClean="0"/>
              <a:t>255</a:t>
            </a:r>
            <a:endParaRPr lang="en-US" sz="500" dirty="0"/>
          </a:p>
          <a:p>
            <a:pPr marL="128585"/>
            <a:r>
              <a:rPr lang="en-US" sz="500" dirty="0"/>
              <a:t>G </a:t>
            </a:r>
            <a:r>
              <a:rPr lang="en-US" sz="500" dirty="0" smtClean="0"/>
              <a:t>48</a:t>
            </a:r>
            <a:endParaRPr lang="en-US" sz="500" dirty="0"/>
          </a:p>
          <a:p>
            <a:pPr marL="128585"/>
            <a:r>
              <a:rPr lang="en-US" sz="500" dirty="0"/>
              <a:t>B </a:t>
            </a:r>
            <a:r>
              <a:rPr lang="en-US" sz="500" dirty="0" smtClean="0"/>
              <a:t>76</a:t>
            </a:r>
            <a:endParaRPr lang="en-US" sz="500" dirty="0"/>
          </a:p>
        </p:txBody>
      </p:sp>
      <p:sp>
        <p:nvSpPr>
          <p:cNvPr id="10" name="Rectangle 9"/>
          <p:cNvSpPr/>
          <p:nvPr/>
        </p:nvSpPr>
        <p:spPr>
          <a:xfrm>
            <a:off x="11157812" y="1192912"/>
            <a:ext cx="446303" cy="4659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Zest</a:t>
            </a:r>
            <a:br>
              <a:rPr lang="en-US" sz="500" b="1" dirty="0" smtClean="0"/>
            </a:br>
            <a:r>
              <a:rPr lang="en-US" sz="500" b="1" dirty="0" smtClean="0"/>
              <a:t>Green</a:t>
            </a:r>
          </a:p>
          <a:p>
            <a:pPr marL="128585"/>
            <a:r>
              <a:rPr lang="en-US" sz="500" dirty="0"/>
              <a:t>R </a:t>
            </a:r>
            <a:r>
              <a:rPr lang="en-US" sz="500" dirty="0" smtClean="0"/>
              <a:t>149</a:t>
            </a:r>
            <a:endParaRPr lang="en-US" sz="500" dirty="0"/>
          </a:p>
          <a:p>
            <a:pPr marL="128585"/>
            <a:r>
              <a:rPr lang="en-US" sz="500" dirty="0"/>
              <a:t>G </a:t>
            </a:r>
            <a:r>
              <a:rPr lang="en-US" sz="500" dirty="0" smtClean="0"/>
              <a:t>230</a:t>
            </a:r>
            <a:endParaRPr lang="en-US" sz="500" dirty="0"/>
          </a:p>
          <a:p>
            <a:pPr marL="128585"/>
            <a:r>
              <a:rPr lang="en-US" sz="500" dirty="0"/>
              <a:t>B </a:t>
            </a:r>
            <a:r>
              <a:rPr lang="en-US" sz="500" dirty="0" smtClean="0"/>
              <a:t>22</a:t>
            </a:r>
            <a:endParaRPr lang="en-US" sz="500" dirty="0"/>
          </a:p>
        </p:txBody>
      </p:sp>
      <p:sp>
        <p:nvSpPr>
          <p:cNvPr id="11" name="Rectangle 10"/>
          <p:cNvSpPr/>
          <p:nvPr/>
        </p:nvSpPr>
        <p:spPr>
          <a:xfrm>
            <a:off x="9372602" y="1851457"/>
            <a:ext cx="446303" cy="46599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a:t>Capgemini </a:t>
            </a:r>
            <a:r>
              <a:rPr lang="en-US" sz="500" b="1" dirty="0" smtClean="0"/>
              <a:t>Blue</a:t>
            </a:r>
            <a:r>
              <a:rPr lang="en-US" sz="500" dirty="0" smtClean="0"/>
              <a:t> (-50%)</a:t>
            </a:r>
            <a:endParaRPr lang="en-US" sz="500" dirty="0"/>
          </a:p>
          <a:p>
            <a:pPr marL="128585"/>
            <a:r>
              <a:rPr lang="en-US" sz="500" dirty="0"/>
              <a:t>R </a:t>
            </a:r>
            <a:r>
              <a:rPr lang="en-US" sz="500" dirty="0" smtClean="0"/>
              <a:t>128</a:t>
            </a:r>
            <a:endParaRPr lang="en-US" sz="500" dirty="0"/>
          </a:p>
          <a:p>
            <a:pPr marL="128585"/>
            <a:r>
              <a:rPr lang="en-US" sz="500" dirty="0"/>
              <a:t>G </a:t>
            </a:r>
            <a:r>
              <a:rPr lang="en-US" sz="500" dirty="0" smtClean="0"/>
              <a:t>184</a:t>
            </a:r>
            <a:endParaRPr lang="en-US" sz="500" dirty="0"/>
          </a:p>
          <a:p>
            <a:pPr marL="128585"/>
            <a:r>
              <a:rPr lang="en-US" sz="500" dirty="0"/>
              <a:t>B </a:t>
            </a:r>
            <a:r>
              <a:rPr lang="en-US" sz="500" dirty="0" smtClean="0"/>
              <a:t>214</a:t>
            </a:r>
            <a:endParaRPr lang="en-US" sz="500" dirty="0"/>
          </a:p>
        </p:txBody>
      </p:sp>
      <p:sp>
        <p:nvSpPr>
          <p:cNvPr id="12" name="Rectangle 11"/>
          <p:cNvSpPr/>
          <p:nvPr/>
        </p:nvSpPr>
        <p:spPr>
          <a:xfrm>
            <a:off x="9818904" y="1851457"/>
            <a:ext cx="446303" cy="46599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smtClean="0"/>
              <a:t>Vibrant</a:t>
            </a:r>
            <a:br>
              <a:rPr lang="en-US" sz="500" b="1" dirty="0" smtClean="0"/>
            </a:br>
            <a:r>
              <a:rPr lang="en-US" sz="500" b="1" dirty="0" smtClean="0"/>
              <a:t>Blue</a:t>
            </a:r>
            <a:r>
              <a:rPr lang="en-US" sz="500" dirty="0" smtClean="0"/>
              <a:t> </a:t>
            </a:r>
            <a:r>
              <a:rPr lang="en-US" sz="500" dirty="0"/>
              <a:t>(-50%)</a:t>
            </a:r>
          </a:p>
          <a:p>
            <a:pPr marL="128585"/>
            <a:r>
              <a:rPr lang="en-US" sz="500" dirty="0"/>
              <a:t>R </a:t>
            </a:r>
            <a:r>
              <a:rPr lang="en-US" sz="500" dirty="0" smtClean="0"/>
              <a:t>136</a:t>
            </a:r>
            <a:endParaRPr lang="en-US" sz="500" dirty="0"/>
          </a:p>
          <a:p>
            <a:pPr marL="128585"/>
            <a:r>
              <a:rPr lang="en-US" sz="500" dirty="0"/>
              <a:t>G </a:t>
            </a:r>
            <a:r>
              <a:rPr lang="en-US" sz="500" dirty="0" smtClean="0"/>
              <a:t>213</a:t>
            </a:r>
            <a:endParaRPr lang="en-US" sz="500" dirty="0"/>
          </a:p>
          <a:p>
            <a:pPr marL="128585"/>
            <a:r>
              <a:rPr lang="en-US" sz="500" dirty="0"/>
              <a:t>B </a:t>
            </a:r>
            <a:r>
              <a:rPr lang="en-US" sz="500" dirty="0" smtClean="0"/>
              <a:t>237</a:t>
            </a:r>
            <a:endParaRPr lang="en-US" sz="500" dirty="0"/>
          </a:p>
        </p:txBody>
      </p:sp>
      <p:sp>
        <p:nvSpPr>
          <p:cNvPr id="14" name="Rectangle 13"/>
          <p:cNvSpPr/>
          <p:nvPr/>
        </p:nvSpPr>
        <p:spPr>
          <a:xfrm>
            <a:off x="10265207" y="1851457"/>
            <a:ext cx="446303" cy="46599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a:t>Purple</a:t>
            </a:r>
          </a:p>
          <a:p>
            <a:pPr marL="128585"/>
            <a:r>
              <a:rPr lang="en-US" sz="500" dirty="0"/>
              <a:t>R </a:t>
            </a:r>
            <a:r>
              <a:rPr lang="en-US" sz="500" dirty="0" smtClean="0"/>
              <a:t>109</a:t>
            </a:r>
            <a:endParaRPr lang="en-US" sz="500" dirty="0"/>
          </a:p>
          <a:p>
            <a:pPr marL="128585"/>
            <a:r>
              <a:rPr lang="en-US" sz="500" dirty="0"/>
              <a:t>G </a:t>
            </a:r>
            <a:r>
              <a:rPr lang="en-US" sz="500" dirty="0" smtClean="0"/>
              <a:t>100</a:t>
            </a:r>
            <a:endParaRPr lang="en-US" sz="500" dirty="0"/>
          </a:p>
          <a:p>
            <a:pPr marL="128585"/>
            <a:r>
              <a:rPr lang="en-US" sz="500" dirty="0"/>
              <a:t>B </a:t>
            </a:r>
            <a:r>
              <a:rPr lang="en-US" sz="500" dirty="0" smtClean="0"/>
              <a:t>204</a:t>
            </a:r>
            <a:endParaRPr lang="en-US" sz="500" dirty="0"/>
          </a:p>
        </p:txBody>
      </p:sp>
      <p:sp>
        <p:nvSpPr>
          <p:cNvPr id="15" name="Rectangle 14"/>
          <p:cNvSpPr/>
          <p:nvPr/>
        </p:nvSpPr>
        <p:spPr>
          <a:xfrm>
            <a:off x="10711509" y="1851457"/>
            <a:ext cx="446303" cy="46599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Orange</a:t>
            </a:r>
            <a:endParaRPr lang="en-US" sz="500" b="1" dirty="0"/>
          </a:p>
          <a:p>
            <a:pPr marL="128585"/>
            <a:r>
              <a:rPr lang="en-US" sz="500" dirty="0"/>
              <a:t>R </a:t>
            </a:r>
            <a:r>
              <a:rPr lang="en-US" sz="500" dirty="0" smtClean="0"/>
              <a:t>255</a:t>
            </a:r>
            <a:endParaRPr lang="en-US" sz="500" dirty="0"/>
          </a:p>
          <a:p>
            <a:pPr marL="128585"/>
            <a:r>
              <a:rPr lang="en-US" sz="500" dirty="0"/>
              <a:t>G </a:t>
            </a:r>
            <a:r>
              <a:rPr lang="en-US" sz="500" dirty="0" smtClean="0"/>
              <a:t>99</a:t>
            </a:r>
            <a:endParaRPr lang="en-US" sz="500" dirty="0"/>
          </a:p>
          <a:p>
            <a:pPr marL="128585"/>
            <a:r>
              <a:rPr lang="en-US" sz="500" dirty="0"/>
              <a:t>B </a:t>
            </a:r>
            <a:r>
              <a:rPr lang="en-US" sz="500" dirty="0" smtClean="0"/>
              <a:t>39</a:t>
            </a:r>
            <a:endParaRPr lang="en-US" sz="500" dirty="0"/>
          </a:p>
        </p:txBody>
      </p:sp>
      <p:sp>
        <p:nvSpPr>
          <p:cNvPr id="16" name="Rectangle 15"/>
          <p:cNvSpPr/>
          <p:nvPr/>
        </p:nvSpPr>
        <p:spPr>
          <a:xfrm>
            <a:off x="11157812" y="1851457"/>
            <a:ext cx="446303" cy="46599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a:t>Green</a:t>
            </a:r>
          </a:p>
          <a:p>
            <a:pPr marL="128585"/>
            <a:r>
              <a:rPr lang="en-US" sz="500" dirty="0"/>
              <a:t>R </a:t>
            </a:r>
            <a:r>
              <a:rPr lang="en-US" sz="500" dirty="0" smtClean="0"/>
              <a:t>200</a:t>
            </a:r>
            <a:endParaRPr lang="en-US" sz="500" dirty="0"/>
          </a:p>
          <a:p>
            <a:pPr marL="128585"/>
            <a:r>
              <a:rPr lang="en-US" sz="500" dirty="0"/>
              <a:t>G </a:t>
            </a:r>
            <a:r>
              <a:rPr lang="en-US" sz="500" dirty="0" smtClean="0"/>
              <a:t>255</a:t>
            </a:r>
            <a:endParaRPr lang="en-US" sz="500" dirty="0"/>
          </a:p>
          <a:p>
            <a:pPr marL="128585"/>
            <a:r>
              <a:rPr lang="en-US" sz="500" dirty="0"/>
              <a:t>B </a:t>
            </a:r>
            <a:r>
              <a:rPr lang="en-US" sz="500" dirty="0" smtClean="0"/>
              <a:t>22</a:t>
            </a:r>
            <a:endParaRPr lang="en-US" sz="500" dirty="0"/>
          </a:p>
        </p:txBody>
      </p:sp>
      <p:sp>
        <p:nvSpPr>
          <p:cNvPr id="17" name="Rectangle 16"/>
          <p:cNvSpPr/>
          <p:nvPr/>
        </p:nvSpPr>
        <p:spPr>
          <a:xfrm>
            <a:off x="10265207" y="2317449"/>
            <a:ext cx="446303" cy="46599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Purple</a:t>
            </a:r>
            <a:endParaRPr lang="en-US" sz="500" b="1" dirty="0"/>
          </a:p>
          <a:p>
            <a:pPr marL="128585"/>
            <a:r>
              <a:rPr lang="en-US" sz="500" dirty="0"/>
              <a:t>R </a:t>
            </a:r>
            <a:r>
              <a:rPr lang="en-US" sz="500" dirty="0" smtClean="0"/>
              <a:t>126</a:t>
            </a:r>
            <a:endParaRPr lang="en-US" sz="500" dirty="0"/>
          </a:p>
          <a:p>
            <a:pPr marL="128585"/>
            <a:r>
              <a:rPr lang="en-US" sz="500" dirty="0"/>
              <a:t>G </a:t>
            </a:r>
            <a:r>
              <a:rPr lang="en-US" sz="500" dirty="0" smtClean="0"/>
              <a:t>57</a:t>
            </a:r>
            <a:endParaRPr lang="en-US" sz="500" dirty="0"/>
          </a:p>
          <a:p>
            <a:pPr marL="128585"/>
            <a:r>
              <a:rPr lang="en-US" sz="500" dirty="0"/>
              <a:t>B </a:t>
            </a:r>
            <a:r>
              <a:rPr lang="en-US" sz="500" dirty="0" smtClean="0"/>
              <a:t>186</a:t>
            </a:r>
            <a:endParaRPr lang="en-US" sz="500" dirty="0"/>
          </a:p>
        </p:txBody>
      </p:sp>
      <p:sp>
        <p:nvSpPr>
          <p:cNvPr id="18" name="Rectangle 17"/>
          <p:cNvSpPr/>
          <p:nvPr/>
        </p:nvSpPr>
        <p:spPr>
          <a:xfrm>
            <a:off x="11157812" y="2317449"/>
            <a:ext cx="446303" cy="46599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Green</a:t>
            </a:r>
            <a:endParaRPr lang="en-US" sz="500" b="1" dirty="0"/>
          </a:p>
          <a:p>
            <a:pPr marL="128585"/>
            <a:r>
              <a:rPr lang="en-US" sz="500" dirty="0"/>
              <a:t>R </a:t>
            </a:r>
            <a:r>
              <a:rPr lang="en-US" sz="500" dirty="0" smtClean="0"/>
              <a:t>0</a:t>
            </a:r>
            <a:endParaRPr lang="en-US" sz="500" dirty="0"/>
          </a:p>
          <a:p>
            <a:pPr marL="128585"/>
            <a:r>
              <a:rPr lang="en-US" sz="500" dirty="0"/>
              <a:t>G </a:t>
            </a:r>
            <a:r>
              <a:rPr lang="en-US" sz="500" dirty="0" smtClean="0"/>
              <a:t>195</a:t>
            </a:r>
            <a:endParaRPr lang="en-US" sz="500" dirty="0"/>
          </a:p>
          <a:p>
            <a:pPr marL="128585"/>
            <a:r>
              <a:rPr lang="en-US" sz="500" dirty="0"/>
              <a:t>B </a:t>
            </a:r>
            <a:r>
              <a:rPr lang="en-US" sz="500" dirty="0" smtClean="0"/>
              <a:t>123</a:t>
            </a:r>
            <a:endParaRPr lang="en-US" sz="500" dirty="0"/>
          </a:p>
        </p:txBody>
      </p:sp>
      <p:sp>
        <p:nvSpPr>
          <p:cNvPr id="19" name="Rectangle 18"/>
          <p:cNvSpPr/>
          <p:nvPr/>
        </p:nvSpPr>
        <p:spPr>
          <a:xfrm>
            <a:off x="11157812" y="3711688"/>
            <a:ext cx="446303" cy="46599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Dark</a:t>
            </a:r>
            <a:r>
              <a:rPr lang="en-US" sz="500" b="1" dirty="0"/>
              <a:t/>
            </a:r>
            <a:br>
              <a:rPr lang="en-US" sz="500" b="1" dirty="0"/>
            </a:br>
            <a:r>
              <a:rPr lang="en-US" sz="500" b="1" dirty="0"/>
              <a:t>Green</a:t>
            </a:r>
          </a:p>
          <a:p>
            <a:pPr marL="128585"/>
            <a:r>
              <a:rPr lang="en-US" sz="500" dirty="0"/>
              <a:t>R </a:t>
            </a:r>
            <a:r>
              <a:rPr lang="en-US" sz="500" dirty="0" smtClean="0"/>
              <a:t>21</a:t>
            </a:r>
            <a:endParaRPr lang="en-US" sz="500" dirty="0"/>
          </a:p>
          <a:p>
            <a:pPr marL="128585"/>
            <a:r>
              <a:rPr lang="en-US" sz="500" dirty="0"/>
              <a:t>G </a:t>
            </a:r>
            <a:r>
              <a:rPr lang="en-US" sz="500" dirty="0" smtClean="0"/>
              <a:t>99</a:t>
            </a:r>
            <a:endParaRPr lang="en-US" sz="500" dirty="0"/>
          </a:p>
          <a:p>
            <a:pPr marL="128585"/>
            <a:r>
              <a:rPr lang="en-US" sz="500" dirty="0"/>
              <a:t>B </a:t>
            </a:r>
            <a:r>
              <a:rPr lang="en-US" sz="500" dirty="0" smtClean="0"/>
              <a:t>107</a:t>
            </a:r>
            <a:endParaRPr lang="en-US" sz="500" dirty="0"/>
          </a:p>
        </p:txBody>
      </p:sp>
      <p:sp>
        <p:nvSpPr>
          <p:cNvPr id="20" name="Rectangle 19"/>
          <p:cNvSpPr/>
          <p:nvPr/>
        </p:nvSpPr>
        <p:spPr>
          <a:xfrm>
            <a:off x="11157812" y="3247564"/>
            <a:ext cx="446303" cy="46599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Aqua</a:t>
            </a:r>
            <a:endParaRPr lang="en-US" sz="500" b="1" dirty="0"/>
          </a:p>
          <a:p>
            <a:pPr marL="128585"/>
            <a:r>
              <a:rPr lang="en-US" sz="500" dirty="0"/>
              <a:t>R </a:t>
            </a:r>
            <a:r>
              <a:rPr lang="en-US" sz="500" dirty="0" smtClean="0"/>
              <a:t>15</a:t>
            </a:r>
            <a:endParaRPr lang="en-US" sz="500" dirty="0"/>
          </a:p>
          <a:p>
            <a:pPr marL="128585"/>
            <a:r>
              <a:rPr lang="en-US" sz="500" dirty="0"/>
              <a:t>G </a:t>
            </a:r>
            <a:r>
              <a:rPr lang="en-US" sz="500" dirty="0" smtClean="0"/>
              <a:t>153</a:t>
            </a:r>
            <a:endParaRPr lang="en-US" sz="500" dirty="0"/>
          </a:p>
          <a:p>
            <a:pPr marL="128585"/>
            <a:r>
              <a:rPr lang="en-US" sz="500" dirty="0"/>
              <a:t>B </a:t>
            </a:r>
            <a:r>
              <a:rPr lang="en-US" sz="500" dirty="0" smtClean="0"/>
              <a:t>156</a:t>
            </a:r>
            <a:endParaRPr lang="en-US" sz="500" dirty="0"/>
          </a:p>
        </p:txBody>
      </p:sp>
      <p:sp>
        <p:nvSpPr>
          <p:cNvPr id="21" name="Rectangle 20"/>
          <p:cNvSpPr/>
          <p:nvPr/>
        </p:nvSpPr>
        <p:spPr>
          <a:xfrm>
            <a:off x="11157812" y="2783440"/>
            <a:ext cx="446303" cy="46599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smtClean="0"/>
              <a:t>Aqua</a:t>
            </a:r>
            <a:endParaRPr lang="en-US" sz="500" b="1" dirty="0"/>
          </a:p>
          <a:p>
            <a:pPr marL="128585"/>
            <a:r>
              <a:rPr lang="en-US" sz="500" dirty="0"/>
              <a:t>R </a:t>
            </a:r>
            <a:r>
              <a:rPr lang="en-US" sz="500" dirty="0" smtClean="0"/>
              <a:t>1</a:t>
            </a:r>
            <a:endParaRPr lang="en-US" sz="500" dirty="0"/>
          </a:p>
          <a:p>
            <a:pPr marL="128585"/>
            <a:r>
              <a:rPr lang="en-US" sz="500" dirty="0"/>
              <a:t>G </a:t>
            </a:r>
            <a:r>
              <a:rPr lang="en-US" sz="500" dirty="0" smtClean="0"/>
              <a:t>209</a:t>
            </a:r>
            <a:endParaRPr lang="en-US" sz="500" dirty="0"/>
          </a:p>
          <a:p>
            <a:pPr marL="128585"/>
            <a:r>
              <a:rPr lang="en-US" sz="500" dirty="0"/>
              <a:t>B </a:t>
            </a:r>
            <a:r>
              <a:rPr lang="en-US" sz="500" dirty="0" smtClean="0"/>
              <a:t>208</a:t>
            </a:r>
            <a:endParaRPr lang="en-US" sz="500" dirty="0"/>
          </a:p>
        </p:txBody>
      </p:sp>
      <p:sp>
        <p:nvSpPr>
          <p:cNvPr id="22" name="Rectangle 21"/>
          <p:cNvSpPr/>
          <p:nvPr/>
        </p:nvSpPr>
        <p:spPr>
          <a:xfrm>
            <a:off x="10711509" y="2317449"/>
            <a:ext cx="446303" cy="465992"/>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Peach</a:t>
            </a:r>
          </a:p>
          <a:p>
            <a:pPr marL="128585"/>
            <a:r>
              <a:rPr lang="en-US" sz="500" dirty="0"/>
              <a:t>R 255</a:t>
            </a:r>
          </a:p>
          <a:p>
            <a:pPr marL="128585"/>
            <a:r>
              <a:rPr lang="en-US" sz="500" dirty="0"/>
              <a:t>G 126</a:t>
            </a:r>
          </a:p>
          <a:p>
            <a:pPr marL="128585"/>
            <a:r>
              <a:rPr lang="en-US" sz="500" dirty="0"/>
              <a:t>B 131</a:t>
            </a:r>
          </a:p>
        </p:txBody>
      </p:sp>
      <p:sp>
        <p:nvSpPr>
          <p:cNvPr id="23" name="Rectangle 22"/>
          <p:cNvSpPr/>
          <p:nvPr/>
        </p:nvSpPr>
        <p:spPr>
          <a:xfrm>
            <a:off x="10711509" y="2783440"/>
            <a:ext cx="446303" cy="46599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Light</a:t>
            </a:r>
            <a:br>
              <a:rPr lang="en-US" sz="500" b="1" dirty="0" smtClean="0"/>
            </a:br>
            <a:r>
              <a:rPr lang="en-US" sz="500" b="1" dirty="0" smtClean="0"/>
              <a:t>Claret</a:t>
            </a:r>
            <a:endParaRPr lang="en-US" sz="500" b="1" dirty="0"/>
          </a:p>
          <a:p>
            <a:pPr marL="128585"/>
            <a:r>
              <a:rPr lang="en-US" sz="500" dirty="0"/>
              <a:t>R </a:t>
            </a:r>
            <a:r>
              <a:rPr lang="en-US" sz="500" dirty="0" smtClean="0"/>
              <a:t>203</a:t>
            </a:r>
            <a:endParaRPr lang="en-US" sz="500" dirty="0"/>
          </a:p>
          <a:p>
            <a:pPr marL="128585"/>
            <a:r>
              <a:rPr lang="en-US" sz="500" dirty="0"/>
              <a:t>G </a:t>
            </a:r>
            <a:r>
              <a:rPr lang="en-US" sz="500" dirty="0" smtClean="0"/>
              <a:t>41</a:t>
            </a:r>
            <a:endParaRPr lang="en-US" sz="500" dirty="0"/>
          </a:p>
          <a:p>
            <a:pPr marL="128585"/>
            <a:r>
              <a:rPr lang="en-US" sz="500" dirty="0"/>
              <a:t>B </a:t>
            </a:r>
            <a:r>
              <a:rPr lang="en-US" sz="500" dirty="0" smtClean="0"/>
              <a:t>128</a:t>
            </a:r>
            <a:endParaRPr lang="en-US" sz="500" dirty="0"/>
          </a:p>
        </p:txBody>
      </p:sp>
      <p:sp>
        <p:nvSpPr>
          <p:cNvPr id="24" name="Rectangle 23"/>
          <p:cNvSpPr/>
          <p:nvPr/>
        </p:nvSpPr>
        <p:spPr>
          <a:xfrm>
            <a:off x="10711509" y="3247564"/>
            <a:ext cx="446303" cy="46599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Claret</a:t>
            </a:r>
            <a:endParaRPr lang="en-US" sz="500" b="1" dirty="0"/>
          </a:p>
          <a:p>
            <a:pPr marL="128585"/>
            <a:r>
              <a:rPr lang="en-US" sz="500" dirty="0"/>
              <a:t>R </a:t>
            </a:r>
            <a:r>
              <a:rPr lang="en-US" sz="500" dirty="0" smtClean="0"/>
              <a:t>134</a:t>
            </a:r>
            <a:endParaRPr lang="en-US" sz="500" dirty="0"/>
          </a:p>
          <a:p>
            <a:pPr marL="128585"/>
            <a:r>
              <a:rPr lang="en-US" sz="500" dirty="0"/>
              <a:t>G </a:t>
            </a:r>
            <a:r>
              <a:rPr lang="en-US" sz="500" dirty="0" smtClean="0"/>
              <a:t>8</a:t>
            </a:r>
            <a:endParaRPr lang="en-US" sz="500" dirty="0"/>
          </a:p>
          <a:p>
            <a:pPr marL="128585"/>
            <a:r>
              <a:rPr lang="en-US" sz="500" dirty="0"/>
              <a:t>B </a:t>
            </a:r>
            <a:r>
              <a:rPr lang="en-US" sz="500" dirty="0" smtClean="0"/>
              <a:t>100</a:t>
            </a:r>
            <a:endParaRPr lang="en-US" sz="500" dirty="0"/>
          </a:p>
        </p:txBody>
      </p:sp>
      <p:sp>
        <p:nvSpPr>
          <p:cNvPr id="25" name="Rectangle 24"/>
          <p:cNvSpPr/>
          <p:nvPr/>
        </p:nvSpPr>
        <p:spPr>
          <a:xfrm>
            <a:off x="9372602" y="1048709"/>
            <a:ext cx="470081"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Primary</a:t>
            </a:r>
            <a:endParaRPr lang="en-US" sz="800" b="1" dirty="0">
              <a:solidFill>
                <a:schemeClr val="tx2"/>
              </a:solidFill>
            </a:endParaRPr>
          </a:p>
        </p:txBody>
      </p:sp>
      <p:sp>
        <p:nvSpPr>
          <p:cNvPr id="26" name="Rectangle 25"/>
          <p:cNvSpPr/>
          <p:nvPr/>
        </p:nvSpPr>
        <p:spPr>
          <a:xfrm>
            <a:off x="9372601" y="1708281"/>
            <a:ext cx="69730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Infographic</a:t>
            </a:r>
            <a:endParaRPr lang="en-US" sz="800" b="1" dirty="0">
              <a:solidFill>
                <a:schemeClr val="tx2"/>
              </a:solidFill>
            </a:endParaRPr>
          </a:p>
        </p:txBody>
      </p:sp>
      <p:sp>
        <p:nvSpPr>
          <p:cNvPr id="27" name="Rectangle 26"/>
          <p:cNvSpPr/>
          <p:nvPr/>
        </p:nvSpPr>
        <p:spPr>
          <a:xfrm>
            <a:off x="10265207" y="1048709"/>
            <a:ext cx="62276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Secondary</a:t>
            </a:r>
            <a:endParaRPr lang="en-US" sz="800" b="1" dirty="0">
              <a:solidFill>
                <a:schemeClr val="tx2"/>
              </a:solidFill>
            </a:endParaRPr>
          </a:p>
        </p:txBody>
      </p:sp>
      <p:sp>
        <p:nvSpPr>
          <p:cNvPr id="28" name="Rectangle 27"/>
          <p:cNvSpPr/>
          <p:nvPr/>
        </p:nvSpPr>
        <p:spPr>
          <a:xfrm>
            <a:off x="10265207" y="2783440"/>
            <a:ext cx="446303" cy="46599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Dark</a:t>
            </a:r>
            <a:r>
              <a:rPr lang="en-US" sz="500" b="1" dirty="0"/>
              <a:t/>
            </a:r>
            <a:br>
              <a:rPr lang="en-US" sz="500" b="1" dirty="0"/>
            </a:br>
            <a:r>
              <a:rPr lang="en-US" sz="500" b="1" dirty="0"/>
              <a:t>Purple</a:t>
            </a:r>
          </a:p>
          <a:p>
            <a:pPr marL="128585"/>
            <a:r>
              <a:rPr lang="en-US" sz="500" dirty="0"/>
              <a:t>R </a:t>
            </a:r>
            <a:r>
              <a:rPr lang="en-US" sz="500" dirty="0" smtClean="0"/>
              <a:t>71</a:t>
            </a:r>
            <a:endParaRPr lang="en-US" sz="500" dirty="0"/>
          </a:p>
          <a:p>
            <a:pPr marL="128585"/>
            <a:r>
              <a:rPr lang="en-US" sz="500" dirty="0"/>
              <a:t>G </a:t>
            </a:r>
            <a:r>
              <a:rPr lang="en-US" sz="500" dirty="0" smtClean="0"/>
              <a:t>1</a:t>
            </a:r>
            <a:endParaRPr lang="en-US" sz="500" dirty="0"/>
          </a:p>
          <a:p>
            <a:pPr marL="128585"/>
            <a:r>
              <a:rPr lang="en-US" sz="500" dirty="0"/>
              <a:t>B </a:t>
            </a:r>
            <a:r>
              <a:rPr lang="en-US" sz="500" dirty="0" smtClean="0"/>
              <a:t>167</a:t>
            </a:r>
            <a:endParaRPr lang="en-US" sz="500" dirty="0"/>
          </a:p>
        </p:txBody>
      </p:sp>
      <p:sp>
        <p:nvSpPr>
          <p:cNvPr id="29" name="Rectangle 27">
            <a:hlinkClick r:id="rId29"/>
            <a:extLst>
              <a:ext uri="{FF2B5EF4-FFF2-40B4-BE49-F238E27FC236}">
                <a16:creationId xmlns:a16="http://schemas.microsoft.com/office/drawing/2014/main" xmlns="" id="{F376ABD1-4930-42EB-9A73-9A9C7C6BF2D3}"/>
              </a:ext>
            </a:extLst>
          </p:cNvPr>
          <p:cNvSpPr/>
          <p:nvPr/>
        </p:nvSpPr>
        <p:spPr>
          <a:xfrm>
            <a:off x="324860" y="4877334"/>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Advance PL/SQL </a:t>
            </a:r>
            <a:endParaRPr lang="en-US" sz="800" kern="0" dirty="0">
              <a:solidFill>
                <a:srgbClr val="00458D"/>
              </a:solidFill>
              <a:latin typeface="+mj-lt"/>
              <a:cs typeface="Arial" panose="020B0604020202020204" pitchFamily="34" charset="0"/>
            </a:endParaRPr>
          </a:p>
        </p:txBody>
      </p:sp>
      <p:sp>
        <p:nvSpPr>
          <p:cNvPr id="30" name="Retângulo 43">
            <a:extLst>
              <a:ext uri="{FF2B5EF4-FFF2-40B4-BE49-F238E27FC236}">
                <a16:creationId xmlns:a16="http://schemas.microsoft.com/office/drawing/2014/main" xmlns="" id="{834ADCB4-BFB1-450D-8F6D-64217F4CD92C}"/>
              </a:ext>
            </a:extLst>
          </p:cNvPr>
          <p:cNvSpPr/>
          <p:nvPr/>
        </p:nvSpPr>
        <p:spPr>
          <a:xfrm>
            <a:off x="3316376" y="487712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200870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Lst>
  <p:timing>
    <p:tnLst>
      <p:par>
        <p:cTn id="1" dur="indefinite" restart="never" nodeType="tmRoot"/>
      </p:par>
    </p:tnLst>
  </p:timing>
  <p:hf sldNum="0" hdr="0" dt="0"/>
  <p:txStyles>
    <p:titleStyle>
      <a:lvl1pPr algn="l" defTabSz="685783"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783" rtl="0" eaLnBrk="1" latinLnBrk="0" hangingPunct="1">
        <a:lnSpc>
          <a:spcPts val="1650"/>
        </a:lnSpc>
        <a:spcBef>
          <a:spcPts val="0"/>
        </a:spcBef>
        <a:spcAft>
          <a:spcPts val="450"/>
        </a:spcAft>
        <a:buFont typeface="Arial" panose="020B0604020202020204" pitchFamily="34" charset="0"/>
        <a:buNone/>
        <a:defRPr sz="1400" kern="1200">
          <a:solidFill>
            <a:schemeClr val="tx1"/>
          </a:solidFill>
          <a:latin typeface="+mn-lt"/>
          <a:ea typeface="+mn-ea"/>
          <a:cs typeface="+mn-cs"/>
        </a:defRPr>
      </a:lvl1pPr>
      <a:lvl2pPr marL="175018" indent="-171446" algn="l" defTabSz="685783" rtl="0" eaLnBrk="1" latinLnBrk="0" hangingPunct="1">
        <a:lnSpc>
          <a:spcPts val="150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892" indent="-167875" algn="l" defTabSz="685783" rtl="0" eaLnBrk="1" latinLnBrk="0" hangingPunct="1">
        <a:lnSpc>
          <a:spcPts val="1200"/>
        </a:lnSpc>
        <a:spcBef>
          <a:spcPts val="0"/>
        </a:spcBef>
        <a:spcAft>
          <a:spcPts val="450"/>
        </a:spcAft>
        <a:buClr>
          <a:schemeClr val="accent1"/>
        </a:buClr>
        <a:buFont typeface="Arial" panose="020B0604020202020204" pitchFamily="34" charset="0"/>
        <a:buChar char="•"/>
        <a:defRPr sz="1100" kern="1200">
          <a:solidFill>
            <a:schemeClr val="tx1"/>
          </a:solidFill>
          <a:latin typeface="+mn-lt"/>
          <a:ea typeface="+mn-ea"/>
          <a:cs typeface="+mn-cs"/>
        </a:defRPr>
      </a:lvl3pPr>
      <a:lvl4pPr marL="517909" indent="-175018"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pt-PT"/>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602889" y="1097280"/>
            <a:ext cx="4970034" cy="1560793"/>
          </a:xfrm>
        </p:spPr>
        <p:txBody>
          <a:bodyPr/>
          <a:lstStyle/>
          <a:p>
            <a:endParaRPr lang="en-US" sz="2100" b="1" dirty="0" smtClean="0"/>
          </a:p>
          <a:p>
            <a:endParaRPr lang="en-US" sz="2100" b="1" dirty="0" smtClean="0"/>
          </a:p>
          <a:p>
            <a:endParaRPr lang="en-US" sz="2100" b="1" dirty="0"/>
          </a:p>
          <a:p>
            <a:endParaRPr lang="en-US" sz="2100" b="1" dirty="0"/>
          </a:p>
          <a:p>
            <a:r>
              <a:rPr lang="en-US" sz="2100" b="1" dirty="0" smtClean="0"/>
              <a:t>	</a:t>
            </a:r>
            <a:r>
              <a:rPr lang="en-US" sz="2800" b="1" dirty="0" smtClean="0">
                <a:latin typeface="+mj-lt"/>
              </a:rPr>
              <a:t>Accounts Payable I</a:t>
            </a:r>
            <a:endParaRPr lang="en-US" sz="2800" dirty="0">
              <a:latin typeface="+mj-lt"/>
            </a:endParaRPr>
          </a:p>
        </p:txBody>
      </p:sp>
      <p:sp>
        <p:nvSpPr>
          <p:cNvPr id="3" name="Text Placeholder 2"/>
          <p:cNvSpPr>
            <a:spLocks noGrp="1"/>
          </p:cNvSpPr>
          <p:nvPr>
            <p:ph type="body" sz="quarter" idx="4294967295"/>
          </p:nvPr>
        </p:nvSpPr>
        <p:spPr>
          <a:xfrm>
            <a:off x="5092700" y="4035425"/>
            <a:ext cx="4051300" cy="809625"/>
          </a:xfrm>
        </p:spPr>
        <p:txBody>
          <a:bodyPr/>
          <a:lstStyle/>
          <a:p>
            <a:endParaRPr lang="en-US" dirty="0"/>
          </a:p>
          <a:p>
            <a:endParaRPr lang="en-US" dirty="0"/>
          </a:p>
        </p:txBody>
      </p:sp>
    </p:spTree>
    <p:extLst>
      <p:ext uri="{BB962C8B-B14F-4D97-AF65-F5344CB8AC3E}">
        <p14:creationId xmlns:p14="http://schemas.microsoft.com/office/powerpoint/2010/main" xmlns="" val="24803528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a:defRPr/>
            </a:pPr>
            <a:r>
              <a:rPr lang="en-US" sz="3600" b="0" dirty="0" smtClean="0">
                <a:effectLst/>
              </a:rPr>
              <a:t>Vendor Account Groups:</a:t>
            </a:r>
          </a:p>
        </p:txBody>
      </p:sp>
      <p:pic>
        <p:nvPicPr>
          <p:cNvPr id="35844" name="Picture 4"/>
          <p:cNvPicPr>
            <a:picLocks noChangeAspect="1" noChangeArrowheads="1"/>
          </p:cNvPicPr>
          <p:nvPr/>
        </p:nvPicPr>
        <p:blipFill>
          <a:blip r:embed="rId2" cstate="print"/>
          <a:srcRect/>
          <a:stretch>
            <a:fillRect/>
          </a:stretch>
        </p:blipFill>
        <p:spPr bwMode="auto">
          <a:xfrm>
            <a:off x="304800" y="1314450"/>
            <a:ext cx="3352800" cy="3257550"/>
          </a:xfrm>
          <a:prstGeom prst="rect">
            <a:avLst/>
          </a:prstGeom>
          <a:noFill/>
          <a:ln w="28575">
            <a:solidFill>
              <a:schemeClr val="tx1"/>
            </a:solidFill>
            <a:miter lim="800000"/>
            <a:headEnd/>
            <a:tailEnd/>
          </a:ln>
        </p:spPr>
      </p:pic>
      <p:sp>
        <p:nvSpPr>
          <p:cNvPr id="35845" name="AutoShape 5"/>
          <p:cNvSpPr>
            <a:spLocks noChangeArrowheads="1"/>
          </p:cNvSpPr>
          <p:nvPr/>
        </p:nvSpPr>
        <p:spPr bwMode="auto">
          <a:xfrm>
            <a:off x="1143000" y="2343150"/>
            <a:ext cx="838200" cy="342900"/>
          </a:xfrm>
          <a:prstGeom prst="wedgeRectCallout">
            <a:avLst>
              <a:gd name="adj1" fmla="val -43750"/>
              <a:gd name="adj2" fmla="val 70000"/>
            </a:avLst>
          </a:prstGeom>
          <a:noFill/>
          <a:ln w="9525" algn="ctr">
            <a:noFill/>
            <a:miter lim="800000"/>
            <a:headEnd/>
            <a:tailEnd/>
          </a:ln>
        </p:spPr>
        <p:txBody>
          <a:bodyPr/>
          <a:lstStyle/>
          <a:p>
            <a:pPr algn="ctr"/>
            <a:endParaRPr lang="en-US"/>
          </a:p>
        </p:txBody>
      </p:sp>
      <p:sp>
        <p:nvSpPr>
          <p:cNvPr id="35846" name="AutoShape 6"/>
          <p:cNvSpPr>
            <a:spLocks noChangeArrowheads="1"/>
          </p:cNvSpPr>
          <p:nvPr/>
        </p:nvSpPr>
        <p:spPr bwMode="auto">
          <a:xfrm>
            <a:off x="1066800" y="2286000"/>
            <a:ext cx="1524000" cy="400050"/>
          </a:xfrm>
          <a:prstGeom prst="wedgeRectCallout">
            <a:avLst>
              <a:gd name="adj1" fmla="val -43750"/>
              <a:gd name="adj2" fmla="val 70000"/>
            </a:avLst>
          </a:prstGeom>
          <a:noFill/>
          <a:ln w="9525" algn="ctr">
            <a:noFill/>
            <a:miter lim="800000"/>
            <a:headEnd/>
            <a:tailEnd/>
          </a:ln>
        </p:spPr>
        <p:txBody>
          <a:bodyPr/>
          <a:lstStyle/>
          <a:p>
            <a:pPr algn="ctr"/>
            <a:endParaRPr lang="en-US"/>
          </a:p>
        </p:txBody>
      </p:sp>
      <p:pic>
        <p:nvPicPr>
          <p:cNvPr id="35847" name="Picture 8"/>
          <p:cNvPicPr>
            <a:picLocks noChangeAspect="1" noChangeArrowheads="1"/>
          </p:cNvPicPr>
          <p:nvPr/>
        </p:nvPicPr>
        <p:blipFill>
          <a:blip r:embed="rId3" cstate="print"/>
          <a:srcRect/>
          <a:stretch>
            <a:fillRect/>
          </a:stretch>
        </p:blipFill>
        <p:spPr bwMode="auto">
          <a:xfrm>
            <a:off x="4034589" y="1314450"/>
            <a:ext cx="4724400" cy="3429000"/>
          </a:xfrm>
          <a:prstGeom prst="rect">
            <a:avLst/>
          </a:prstGeom>
          <a:noFill/>
          <a:ln w="28575">
            <a:solidFill>
              <a:schemeClr val="tx1"/>
            </a:solidFill>
            <a:miter lim="800000"/>
            <a:headEnd/>
            <a:tailEnd/>
          </a:ln>
        </p:spPr>
      </p:pic>
      <p:sp>
        <p:nvSpPr>
          <p:cNvPr id="35848" name="Oval 10"/>
          <p:cNvSpPr>
            <a:spLocks noChangeArrowheads="1"/>
          </p:cNvSpPr>
          <p:nvPr/>
        </p:nvSpPr>
        <p:spPr bwMode="auto">
          <a:xfrm>
            <a:off x="5410200" y="4914900"/>
            <a:ext cx="914400" cy="685800"/>
          </a:xfrm>
          <a:prstGeom prst="ellipse">
            <a:avLst/>
          </a:prstGeom>
          <a:noFill/>
          <a:ln w="9525" algn="ctr">
            <a:noFill/>
            <a:round/>
            <a:headEnd/>
            <a:tailEnd/>
          </a:ln>
        </p:spPr>
        <p:txBody>
          <a:bodyPr wrap="none" anchor="ctr"/>
          <a:lstStyle/>
          <a:p>
            <a:endParaRPr lang="en-US"/>
          </a:p>
        </p:txBody>
      </p:sp>
      <p:sp>
        <p:nvSpPr>
          <p:cNvPr id="35849" name="AutoShape 12"/>
          <p:cNvSpPr>
            <a:spLocks noChangeArrowheads="1"/>
          </p:cNvSpPr>
          <p:nvPr/>
        </p:nvSpPr>
        <p:spPr bwMode="auto">
          <a:xfrm>
            <a:off x="1524000" y="2514600"/>
            <a:ext cx="1905000" cy="857250"/>
          </a:xfrm>
          <a:prstGeom prst="wedgeRectCallout">
            <a:avLst>
              <a:gd name="adj1" fmla="val -82500"/>
              <a:gd name="adj2" fmla="val -94722"/>
            </a:avLst>
          </a:prstGeom>
          <a:noFill/>
          <a:ln w="9525" algn="ctr">
            <a:solidFill>
              <a:srgbClr val="FF00FF"/>
            </a:solidFill>
            <a:miter lim="800000"/>
            <a:headEnd/>
            <a:tailEnd/>
          </a:ln>
        </p:spPr>
        <p:txBody>
          <a:bodyPr/>
          <a:lstStyle/>
          <a:p>
            <a:pPr algn="ctr"/>
            <a:r>
              <a:rPr lang="en-US" sz="1800">
                <a:latin typeface="Arial" charset="0"/>
              </a:rPr>
              <a:t>Initial Create Screen</a:t>
            </a:r>
          </a:p>
        </p:txBody>
      </p:sp>
      <p:sp>
        <p:nvSpPr>
          <p:cNvPr id="35850" name="AutoShape 13"/>
          <p:cNvSpPr>
            <a:spLocks noChangeArrowheads="1"/>
          </p:cNvSpPr>
          <p:nvPr/>
        </p:nvSpPr>
        <p:spPr bwMode="auto">
          <a:xfrm>
            <a:off x="7084595" y="2182228"/>
            <a:ext cx="1447800" cy="1066298"/>
          </a:xfrm>
          <a:prstGeom prst="wedgeRectCallout">
            <a:avLst>
              <a:gd name="adj1" fmla="val -100440"/>
              <a:gd name="adj2" fmla="val -14583"/>
            </a:avLst>
          </a:prstGeom>
          <a:noFill/>
          <a:ln w="9525" algn="ctr">
            <a:solidFill>
              <a:srgbClr val="FF00FF"/>
            </a:solidFill>
            <a:miter lim="800000"/>
            <a:headEnd/>
            <a:tailEnd/>
          </a:ln>
        </p:spPr>
        <p:txBody>
          <a:bodyPr/>
          <a:lstStyle/>
          <a:p>
            <a:pPr algn="ctr"/>
            <a:r>
              <a:rPr lang="en-US" sz="2000" dirty="0">
                <a:latin typeface="Arial" charset="0"/>
              </a:rPr>
              <a:t>Field Group Status</a:t>
            </a:r>
          </a:p>
        </p:txBody>
      </p:sp>
      <p:sp>
        <p:nvSpPr>
          <p:cNvPr id="35851" name="Oval 14"/>
          <p:cNvSpPr>
            <a:spLocks noChangeArrowheads="1"/>
          </p:cNvSpPr>
          <p:nvPr/>
        </p:nvSpPr>
        <p:spPr bwMode="auto">
          <a:xfrm>
            <a:off x="4948989" y="2325103"/>
            <a:ext cx="1447800" cy="285750"/>
          </a:xfrm>
          <a:prstGeom prst="ellipse">
            <a:avLst/>
          </a:prstGeom>
          <a:noFill/>
          <a:ln w="9525" algn="ctr">
            <a:solidFill>
              <a:srgbClr val="FF00FF"/>
            </a:solidFill>
            <a:round/>
            <a:headEnd/>
            <a:tailEnd/>
          </a:ln>
        </p:spPr>
        <p:txBody>
          <a:bodyPr wrap="none" anchor="ctr"/>
          <a:lstStyle/>
          <a:p>
            <a:endParaRPr lang="en-US"/>
          </a:p>
        </p:txBody>
      </p:sp>
      <p:sp>
        <p:nvSpPr>
          <p:cNvPr id="2" name="Rectangle 1"/>
          <p:cNvSpPr/>
          <p:nvPr/>
        </p:nvSpPr>
        <p:spPr>
          <a:xfrm>
            <a:off x="190499" y="597753"/>
            <a:ext cx="7617996" cy="646331"/>
          </a:xfrm>
          <a:prstGeom prst="rect">
            <a:avLst/>
          </a:prstGeom>
        </p:spPr>
        <p:txBody>
          <a:bodyPr wrap="square">
            <a:spAutoFit/>
          </a:bodyPr>
          <a:lstStyle/>
          <a:p>
            <a:pPr>
              <a:defRPr/>
            </a:pPr>
            <a:r>
              <a:rPr lang="en-US" sz="1800" dirty="0">
                <a:latin typeface="Arial" pitchFamily="34" charset="0"/>
                <a:cs typeface="Arial" pitchFamily="34" charset="0"/>
              </a:rPr>
              <a:t>When creating vendor master records, the account group is entered on the initial create screen.</a:t>
            </a:r>
          </a:p>
        </p:txBody>
      </p:sp>
    </p:spTree>
    <p:extLst>
      <p:ext uri="{BB962C8B-B14F-4D97-AF65-F5344CB8AC3E}">
        <p14:creationId xmlns:p14="http://schemas.microsoft.com/office/powerpoint/2010/main" xmlns="" val="2635498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Line 2"/>
          <p:cNvSpPr>
            <a:spLocks noChangeShapeType="1"/>
          </p:cNvSpPr>
          <p:nvPr/>
        </p:nvSpPr>
        <p:spPr bwMode="auto">
          <a:xfrm flipV="1">
            <a:off x="4419600" y="1371600"/>
            <a:ext cx="0" cy="495300"/>
          </a:xfrm>
          <a:prstGeom prst="line">
            <a:avLst/>
          </a:prstGeom>
          <a:noFill/>
          <a:ln w="50800">
            <a:solidFill>
              <a:schemeClr val="folHlink"/>
            </a:solidFill>
            <a:round/>
            <a:headEnd/>
            <a:tailEnd type="triangle" w="med" len="med"/>
          </a:ln>
        </p:spPr>
        <p:txBody>
          <a:bodyPr wrap="none" anchor="ctr"/>
          <a:lstStyle/>
          <a:p>
            <a:endParaRPr lang="en-US"/>
          </a:p>
        </p:txBody>
      </p:sp>
      <p:sp>
        <p:nvSpPr>
          <p:cNvPr id="13315" name="Line 3"/>
          <p:cNvSpPr>
            <a:spLocks noChangeShapeType="1"/>
          </p:cNvSpPr>
          <p:nvPr/>
        </p:nvSpPr>
        <p:spPr bwMode="auto">
          <a:xfrm flipV="1">
            <a:off x="5470526" y="1807745"/>
            <a:ext cx="635000" cy="209550"/>
          </a:xfrm>
          <a:prstGeom prst="line">
            <a:avLst/>
          </a:prstGeom>
          <a:noFill/>
          <a:ln w="50800">
            <a:solidFill>
              <a:schemeClr val="folHlink"/>
            </a:solidFill>
            <a:round/>
            <a:headEnd/>
            <a:tailEnd type="triangle" w="med" len="med"/>
          </a:ln>
        </p:spPr>
        <p:txBody>
          <a:bodyPr wrap="none" anchor="ctr"/>
          <a:lstStyle/>
          <a:p>
            <a:endParaRPr lang="en-US"/>
          </a:p>
        </p:txBody>
      </p:sp>
      <p:sp>
        <p:nvSpPr>
          <p:cNvPr id="13316" name="Line 4"/>
          <p:cNvSpPr>
            <a:spLocks noChangeShapeType="1"/>
          </p:cNvSpPr>
          <p:nvPr/>
        </p:nvSpPr>
        <p:spPr bwMode="auto">
          <a:xfrm>
            <a:off x="4419600" y="2686050"/>
            <a:ext cx="0" cy="419100"/>
          </a:xfrm>
          <a:prstGeom prst="line">
            <a:avLst/>
          </a:prstGeom>
          <a:noFill/>
          <a:ln w="50800">
            <a:solidFill>
              <a:schemeClr val="folHlink"/>
            </a:solidFill>
            <a:round/>
            <a:headEnd/>
            <a:tailEnd type="triangle" w="med" len="med"/>
          </a:ln>
        </p:spPr>
        <p:txBody>
          <a:bodyPr wrap="none" anchor="ctr"/>
          <a:lstStyle/>
          <a:p>
            <a:endParaRPr lang="en-US"/>
          </a:p>
        </p:txBody>
      </p:sp>
      <p:sp>
        <p:nvSpPr>
          <p:cNvPr id="13317" name="Line 5"/>
          <p:cNvSpPr>
            <a:spLocks noChangeShapeType="1"/>
          </p:cNvSpPr>
          <p:nvPr/>
        </p:nvSpPr>
        <p:spPr bwMode="auto">
          <a:xfrm flipH="1">
            <a:off x="2823746" y="2498103"/>
            <a:ext cx="736600" cy="143470"/>
          </a:xfrm>
          <a:prstGeom prst="line">
            <a:avLst/>
          </a:prstGeom>
          <a:noFill/>
          <a:ln w="50800">
            <a:solidFill>
              <a:schemeClr val="folHlink"/>
            </a:solidFill>
            <a:round/>
            <a:headEnd/>
            <a:tailEnd type="triangle" w="med" len="med"/>
          </a:ln>
        </p:spPr>
        <p:txBody>
          <a:bodyPr wrap="none" anchor="ctr"/>
          <a:lstStyle/>
          <a:p>
            <a:endParaRPr lang="en-US"/>
          </a:p>
        </p:txBody>
      </p:sp>
      <p:sp>
        <p:nvSpPr>
          <p:cNvPr id="539654" name="Rectangle 6"/>
          <p:cNvSpPr>
            <a:spLocks noChangeArrowheads="1"/>
          </p:cNvSpPr>
          <p:nvPr/>
        </p:nvSpPr>
        <p:spPr bwMode="auto">
          <a:xfrm>
            <a:off x="327026" y="2375297"/>
            <a:ext cx="2397125" cy="489347"/>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sz="1800" b="1">
                <a:solidFill>
                  <a:schemeClr val="tx2"/>
                </a:solidFill>
                <a:latin typeface="Arial" charset="0"/>
              </a:rPr>
              <a:t>Type of number</a:t>
            </a:r>
          </a:p>
          <a:p>
            <a:pPr algn="ctr" defTabSz="684213">
              <a:defRPr/>
            </a:pPr>
            <a:r>
              <a:rPr lang="en-US" sz="1800" b="1">
                <a:solidFill>
                  <a:schemeClr val="tx2"/>
                </a:solidFill>
                <a:latin typeface="Arial" charset="0"/>
              </a:rPr>
              <a:t>assignment</a:t>
            </a:r>
          </a:p>
        </p:txBody>
      </p:sp>
      <p:sp>
        <p:nvSpPr>
          <p:cNvPr id="539655" name="Rectangle 7"/>
          <p:cNvSpPr>
            <a:spLocks noChangeArrowheads="1"/>
          </p:cNvSpPr>
          <p:nvPr/>
        </p:nvSpPr>
        <p:spPr bwMode="auto">
          <a:xfrm>
            <a:off x="3352801" y="3086100"/>
            <a:ext cx="2435225" cy="514350"/>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sz="1800" b="1">
                <a:solidFill>
                  <a:schemeClr val="tx2"/>
                </a:solidFill>
                <a:latin typeface="Arial" charset="0"/>
              </a:rPr>
              <a:t>Number</a:t>
            </a:r>
          </a:p>
          <a:p>
            <a:pPr algn="ctr" defTabSz="684213">
              <a:defRPr/>
            </a:pPr>
            <a:r>
              <a:rPr lang="en-US" sz="1800" b="1">
                <a:solidFill>
                  <a:schemeClr val="tx2"/>
                </a:solidFill>
                <a:latin typeface="Arial" charset="0"/>
              </a:rPr>
              <a:t>assignment interval</a:t>
            </a:r>
          </a:p>
        </p:txBody>
      </p:sp>
      <p:sp>
        <p:nvSpPr>
          <p:cNvPr id="539656" name="Rectangle 8"/>
          <p:cNvSpPr>
            <a:spLocks noChangeArrowheads="1"/>
          </p:cNvSpPr>
          <p:nvPr/>
        </p:nvSpPr>
        <p:spPr bwMode="auto">
          <a:xfrm>
            <a:off x="6191250" y="1476375"/>
            <a:ext cx="2435225" cy="514350"/>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sz="1800" b="1">
                <a:solidFill>
                  <a:schemeClr val="tx2"/>
                </a:solidFill>
                <a:latin typeface="Arial" charset="0"/>
              </a:rPr>
              <a:t>Field selection</a:t>
            </a:r>
          </a:p>
        </p:txBody>
      </p:sp>
      <p:sp>
        <p:nvSpPr>
          <p:cNvPr id="539657" name="Rectangle 9"/>
          <p:cNvSpPr>
            <a:spLocks noChangeArrowheads="1"/>
          </p:cNvSpPr>
          <p:nvPr/>
        </p:nvSpPr>
        <p:spPr bwMode="auto">
          <a:xfrm>
            <a:off x="270377" y="75605"/>
            <a:ext cx="6905625" cy="506016"/>
          </a:xfrm>
          <a:prstGeom prst="rect">
            <a:avLst/>
          </a:prstGeom>
          <a:noFill/>
          <a:ln w="12700">
            <a:noFill/>
            <a:miter lim="800000"/>
            <a:headEnd/>
            <a:tailEnd/>
          </a:ln>
          <a:effectLst/>
        </p:spPr>
        <p:txBody>
          <a:bodyPr lIns="0" tIns="0" rIns="0" bIns="0"/>
          <a:lstStyle/>
          <a:p>
            <a:pPr>
              <a:defRPr/>
            </a:pPr>
            <a:r>
              <a:rPr lang="en-US" sz="3600" dirty="0">
                <a:solidFill>
                  <a:schemeClr val="tx2"/>
                </a:solidFill>
                <a:effectLst>
                  <a:outerShdw blurRad="38100" dist="38100" dir="2700000" algn="tl">
                    <a:srgbClr val="C0C0C0"/>
                  </a:outerShdw>
                </a:effectLst>
                <a:latin typeface="Arial" charset="0"/>
              </a:rPr>
              <a:t>Vendor  Account Group</a:t>
            </a:r>
            <a:endParaRPr lang="en-US" sz="4400" b="1" dirty="0">
              <a:solidFill>
                <a:schemeClr val="tx2"/>
              </a:solidFill>
              <a:effectLst>
                <a:outerShdw blurRad="38100" dist="38100" dir="2700000" algn="tl">
                  <a:srgbClr val="C0C0C0"/>
                </a:outerShdw>
              </a:effectLst>
              <a:latin typeface="Arial" charset="0"/>
            </a:endParaRPr>
          </a:p>
        </p:txBody>
      </p:sp>
      <p:sp>
        <p:nvSpPr>
          <p:cNvPr id="539658" name="Rectangle 10"/>
          <p:cNvSpPr>
            <a:spLocks noChangeArrowheads="1"/>
          </p:cNvSpPr>
          <p:nvPr/>
        </p:nvSpPr>
        <p:spPr bwMode="auto">
          <a:xfrm>
            <a:off x="793750" y="3737373"/>
            <a:ext cx="7461250" cy="891778"/>
          </a:xfrm>
          <a:prstGeom prst="rect">
            <a:avLst/>
          </a:prstGeom>
          <a:noFill/>
          <a:ln w="12700">
            <a:noFill/>
            <a:miter lim="800000"/>
            <a:headEnd/>
            <a:tailEnd/>
          </a:ln>
          <a:effectLst/>
        </p:spPr>
        <p:txBody>
          <a:bodyPr lIns="0" tIns="0" rIns="0" bIns="0"/>
          <a:lstStyle/>
          <a:p>
            <a:pPr marL="385763" indent="-385763" defTabSz="687388">
              <a:lnSpc>
                <a:spcPct val="90000"/>
              </a:lnSpc>
              <a:spcAft>
                <a:spcPct val="50000"/>
              </a:spcAft>
              <a:buClr>
                <a:srgbClr val="FAFD00"/>
              </a:buClr>
              <a:buSzPct val="80000"/>
              <a:buFont typeface="Wingdings" pitchFamily="2" charset="2"/>
              <a:buChar char="n"/>
              <a:defRPr/>
            </a:pPr>
            <a:r>
              <a:rPr lang="en-US" sz="1800" b="1" dirty="0">
                <a:effectLst>
                  <a:outerShdw blurRad="38100" dist="38100" dir="2700000" algn="tl">
                    <a:srgbClr val="C0C0C0"/>
                  </a:outerShdw>
                </a:effectLst>
                <a:latin typeface="Arial" charset="0"/>
              </a:rPr>
              <a:t>An account group defines the control functions for vendor master record maintenance. </a:t>
            </a:r>
          </a:p>
          <a:p>
            <a:pPr marL="385763" indent="-385763" defTabSz="687388">
              <a:lnSpc>
                <a:spcPct val="90000"/>
              </a:lnSpc>
              <a:spcAft>
                <a:spcPct val="50000"/>
              </a:spcAft>
              <a:buClr>
                <a:srgbClr val="FAFD00"/>
              </a:buClr>
              <a:buSzPct val="80000"/>
              <a:buFont typeface="Wingdings" pitchFamily="2" charset="2"/>
              <a:buChar char="n"/>
              <a:defRPr/>
            </a:pPr>
            <a:r>
              <a:rPr lang="en-US" sz="1800" b="1" dirty="0">
                <a:effectLst>
                  <a:outerShdw blurRad="38100" dist="38100" dir="2700000" algn="tl">
                    <a:srgbClr val="C0C0C0"/>
                  </a:outerShdw>
                </a:effectLst>
                <a:latin typeface="Arial" charset="0"/>
              </a:rPr>
              <a:t>Every vendor master is managed under an account group.</a:t>
            </a:r>
          </a:p>
        </p:txBody>
      </p:sp>
      <p:sp>
        <p:nvSpPr>
          <p:cNvPr id="539659" name="Oval 11"/>
          <p:cNvSpPr>
            <a:spLocks noChangeArrowheads="1"/>
          </p:cNvSpPr>
          <p:nvPr/>
        </p:nvSpPr>
        <p:spPr bwMode="auto">
          <a:xfrm>
            <a:off x="3352800" y="1885950"/>
            <a:ext cx="2197100" cy="676275"/>
          </a:xfrm>
          <a:prstGeom prst="ellipse">
            <a:avLst/>
          </a:prstGeom>
          <a:solidFill>
            <a:schemeClr val="accent2"/>
          </a:solidFill>
          <a:ln w="12700">
            <a:solidFill>
              <a:schemeClr val="bg2"/>
            </a:solidFill>
            <a:round/>
            <a:headEnd/>
            <a:tailEnd/>
          </a:ln>
          <a:effectLst>
            <a:outerShdw dist="53882" dir="2700000" algn="ctr" rotWithShape="0">
              <a:schemeClr val="bg2"/>
            </a:outerShdw>
          </a:effectLst>
        </p:spPr>
        <p:txBody>
          <a:bodyPr wrap="none" lIns="90488" tIns="44450" rIns="90488" bIns="44450" anchor="ctr"/>
          <a:lstStyle/>
          <a:p>
            <a:pPr algn="ctr">
              <a:defRPr/>
            </a:pPr>
            <a:r>
              <a:rPr lang="en-US" sz="2000" b="1">
                <a:solidFill>
                  <a:schemeClr val="bg1"/>
                </a:solidFill>
                <a:effectLst>
                  <a:outerShdw blurRad="38100" dist="38100" dir="2700000" algn="tl">
                    <a:srgbClr val="000000"/>
                  </a:outerShdw>
                </a:effectLst>
                <a:latin typeface="Arial" charset="0"/>
              </a:rPr>
              <a:t>Account group</a:t>
            </a:r>
            <a:br>
              <a:rPr lang="en-US" sz="2000" b="1">
                <a:solidFill>
                  <a:schemeClr val="bg1"/>
                </a:solidFill>
                <a:effectLst>
                  <a:outerShdw blurRad="38100" dist="38100" dir="2700000" algn="tl">
                    <a:srgbClr val="000000"/>
                  </a:outerShdw>
                </a:effectLst>
                <a:latin typeface="Arial" charset="0"/>
              </a:rPr>
            </a:br>
            <a:r>
              <a:rPr lang="en-US" sz="2000" b="1">
                <a:solidFill>
                  <a:schemeClr val="bg1"/>
                </a:solidFill>
                <a:effectLst>
                  <a:outerShdw blurRad="38100" dist="38100" dir="2700000" algn="tl">
                    <a:srgbClr val="000000"/>
                  </a:outerShdw>
                </a:effectLst>
                <a:latin typeface="Arial" charset="0"/>
              </a:rPr>
              <a:t>determines...</a:t>
            </a:r>
          </a:p>
        </p:txBody>
      </p:sp>
      <p:sp>
        <p:nvSpPr>
          <p:cNvPr id="539660" name="Rectangle 12"/>
          <p:cNvSpPr>
            <a:spLocks noChangeArrowheads="1"/>
          </p:cNvSpPr>
          <p:nvPr/>
        </p:nvSpPr>
        <p:spPr bwMode="auto">
          <a:xfrm>
            <a:off x="2895600" y="857250"/>
            <a:ext cx="2952750" cy="514350"/>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sz="1800" b="1">
                <a:solidFill>
                  <a:schemeClr val="tx2"/>
                </a:solidFill>
                <a:latin typeface="Arial" charset="0"/>
              </a:rPr>
              <a:t>Vendor or </a:t>
            </a:r>
            <a:br>
              <a:rPr lang="en-US" sz="1800" b="1">
                <a:solidFill>
                  <a:schemeClr val="tx2"/>
                </a:solidFill>
                <a:latin typeface="Arial" charset="0"/>
              </a:rPr>
            </a:br>
            <a:r>
              <a:rPr lang="en-US" sz="1800" b="1">
                <a:solidFill>
                  <a:schemeClr val="tx2"/>
                </a:solidFill>
                <a:latin typeface="Arial" charset="0"/>
              </a:rPr>
              <a:t>one-time vendor status</a:t>
            </a:r>
          </a:p>
        </p:txBody>
      </p:sp>
    </p:spTree>
    <p:extLst>
      <p:ext uri="{BB962C8B-B14F-4D97-AF65-F5344CB8AC3E}">
        <p14:creationId xmlns:p14="http://schemas.microsoft.com/office/powerpoint/2010/main" xmlns="" val="3479622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Number range for Vendors</a:t>
            </a:r>
          </a:p>
        </p:txBody>
      </p:sp>
      <p:sp>
        <p:nvSpPr>
          <p:cNvPr id="4" name="Rectangle 3"/>
          <p:cNvSpPr/>
          <p:nvPr/>
        </p:nvSpPr>
        <p:spPr>
          <a:xfrm>
            <a:off x="192505" y="476945"/>
            <a:ext cx="8470231" cy="4856714"/>
          </a:xfrm>
          <a:prstGeom prst="rect">
            <a:avLst/>
          </a:prstGeom>
        </p:spPr>
        <p:txBody>
          <a:bodyPr wrap="square">
            <a:spAutoFit/>
          </a:bodyPr>
          <a:lstStyle/>
          <a:p>
            <a:pPr marL="342900" indent="-342900">
              <a:buFont typeface="Arial" pitchFamily="34" charset="0"/>
              <a:buChar char="•"/>
            </a:pPr>
            <a:r>
              <a:rPr lang="en-US" sz="1800" dirty="0" smtClean="0">
                <a:latin typeface="Arial" pitchFamily="34" charset="0"/>
                <a:cs typeface="Arial" pitchFamily="34" charset="0"/>
              </a:rPr>
              <a:t>When </a:t>
            </a:r>
            <a:r>
              <a:rPr lang="en-US" sz="1800" dirty="0">
                <a:latin typeface="Arial" pitchFamily="34" charset="0"/>
                <a:cs typeface="Arial" pitchFamily="34" charset="0"/>
              </a:rPr>
              <a:t>you define an vendor account group, you also determine the number interval in which the accounts of this group must lie. Field status groups are independent of company code.</a:t>
            </a:r>
          </a:p>
          <a:p>
            <a:pPr marL="342900" indent="-342900" algn="just">
              <a:lnSpc>
                <a:spcPct val="85000"/>
              </a:lnSpc>
              <a:spcBef>
                <a:spcPct val="50000"/>
              </a:spcBef>
              <a:buFont typeface="Arial" pitchFamily="34" charset="0"/>
              <a:buChar char="•"/>
              <a:defRPr/>
            </a:pPr>
            <a:r>
              <a:rPr lang="en-US" sz="1800" dirty="0" smtClean="0">
                <a:latin typeface="Arial" pitchFamily="34" charset="0"/>
                <a:cs typeface="Arial" pitchFamily="34" charset="0"/>
              </a:rPr>
              <a:t> For </a:t>
            </a:r>
            <a:r>
              <a:rPr lang="en-US" sz="1800" dirty="0">
                <a:latin typeface="Arial" pitchFamily="34" charset="0"/>
                <a:cs typeface="Arial" pitchFamily="34" charset="0"/>
              </a:rPr>
              <a:t>each number range you can define whether the number assignment is internal or external. Internal numbers are assigned by the system, whereas external numbers are entered by the user who creates the record. External numbers maybe alphanumeric.</a:t>
            </a:r>
          </a:p>
          <a:p>
            <a:pPr marL="342900" indent="-342900" algn="just">
              <a:lnSpc>
                <a:spcPct val="85000"/>
              </a:lnSpc>
              <a:spcBef>
                <a:spcPct val="50000"/>
              </a:spcBef>
              <a:buFont typeface="Arial" pitchFamily="34" charset="0"/>
              <a:buChar char="•"/>
              <a:defRPr/>
            </a:pPr>
            <a:r>
              <a:rPr lang="en-US" sz="1800" dirty="0">
                <a:latin typeface="Arial" pitchFamily="34" charset="0"/>
                <a:cs typeface="Arial" pitchFamily="34" charset="0"/>
              </a:rPr>
              <a:t> With internal number assignment, the system always assigns the next number available in the range to a new account. If you want to know how many numbers are left in a specific number range, you can display the Current Number.</a:t>
            </a:r>
          </a:p>
          <a:p>
            <a:pPr marL="342900" indent="-342900" algn="just">
              <a:lnSpc>
                <a:spcPct val="85000"/>
              </a:lnSpc>
              <a:spcBef>
                <a:spcPct val="50000"/>
              </a:spcBef>
              <a:buFont typeface="Arial" pitchFamily="34" charset="0"/>
              <a:buChar char="•"/>
              <a:defRPr/>
            </a:pPr>
            <a:r>
              <a:rPr lang="en-US" sz="1800" dirty="0">
                <a:latin typeface="Arial" pitchFamily="34" charset="0"/>
                <a:cs typeface="Arial" pitchFamily="34" charset="0"/>
              </a:rPr>
              <a:t> With external number assignment, the user chooses the account number. Numbers do not have to be assigned in sequence; therefore, a current number cannot be displayed.</a:t>
            </a:r>
          </a:p>
          <a:p>
            <a:pPr marL="342900" indent="-342900" algn="just">
              <a:lnSpc>
                <a:spcPct val="85000"/>
              </a:lnSpc>
              <a:spcBef>
                <a:spcPct val="50000"/>
              </a:spcBef>
              <a:buFont typeface="Arial" pitchFamily="34" charset="0"/>
              <a:buChar char="•"/>
              <a:defRPr/>
            </a:pPr>
            <a:r>
              <a:rPr lang="en-US" sz="1800" dirty="0">
                <a:latin typeface="Arial" pitchFamily="34" charset="0"/>
                <a:cs typeface="Arial" pitchFamily="34" charset="0"/>
              </a:rPr>
              <a:t> Each number range can be assigned to one or more account groups.</a:t>
            </a:r>
          </a:p>
          <a:p>
            <a:pPr marL="342900" indent="-342900">
              <a:buFont typeface="Arial" pitchFamily="34" charset="0"/>
              <a:buChar char="•"/>
            </a:pPr>
            <a:endParaRPr lang="en-US" sz="1800" dirty="0">
              <a:latin typeface="Arial" pitchFamily="34" charset="0"/>
              <a:cs typeface="Arial" pitchFamily="34" charset="0"/>
            </a:endParaRPr>
          </a:p>
          <a:p>
            <a:pPr marL="342900" indent="-342900">
              <a:buFont typeface="Arial" pitchFamily="34" charset="0"/>
              <a:buChar cha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2676970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0" dirty="0"/>
              <a:t>Normal Account or One-Time Account</a:t>
            </a:r>
          </a:p>
        </p:txBody>
      </p:sp>
      <p:sp>
        <p:nvSpPr>
          <p:cNvPr id="4" name="Rectangle 3"/>
          <p:cNvSpPr/>
          <p:nvPr/>
        </p:nvSpPr>
        <p:spPr>
          <a:xfrm>
            <a:off x="421105" y="577515"/>
            <a:ext cx="8241632" cy="3139321"/>
          </a:xfrm>
          <a:prstGeom prst="rect">
            <a:avLst/>
          </a:prstGeom>
        </p:spPr>
        <p:txBody>
          <a:bodyPr wrap="square">
            <a:spAutoFit/>
          </a:bodyPr>
          <a:lstStyle/>
          <a:p>
            <a:pPr algn="just">
              <a:lnSpc>
                <a:spcPct val="85000"/>
              </a:lnSpc>
              <a:spcBef>
                <a:spcPct val="50000"/>
              </a:spcBef>
              <a:buClr>
                <a:srgbClr val="07AFD7"/>
              </a:buClr>
              <a:buFont typeface="Arial" panose="020B0604020202020204" pitchFamily="34" charset="0"/>
              <a:buChar char="•"/>
              <a:defRPr/>
            </a:pPr>
            <a:endParaRPr lang="en-US" sz="1800" dirty="0">
              <a:latin typeface="Arial" pitchFamily="34" charset="0"/>
              <a:cs typeface="Arial" pitchFamily="34" charset="0"/>
            </a:endParaRPr>
          </a:p>
          <a:p>
            <a:pPr marL="342900" indent="-342900" algn="just">
              <a:lnSpc>
                <a:spcPct val="85000"/>
              </a:lnSpc>
              <a:spcBef>
                <a:spcPct val="50000"/>
              </a:spcBef>
              <a:buFont typeface="Arial" pitchFamily="34" charset="0"/>
              <a:buChar char="•"/>
              <a:defRPr/>
            </a:pPr>
            <a:r>
              <a:rPr lang="en-US" sz="1800" dirty="0">
                <a:latin typeface="Arial" pitchFamily="34" charset="0"/>
                <a:cs typeface="Arial" pitchFamily="34" charset="0"/>
              </a:rPr>
              <a:t>For all vendors with whom you rarely do business, create a special vendor master record. These master records contains payables for one-time vendors (one-time accounts). In contrast to other master records, a one-time account master record does not contain any information about a specific vendor since this account is used for more than one vendor. Therefore, the vendor- specific fields should be hidden</a:t>
            </a:r>
            <a:r>
              <a:rPr lang="en-US" sz="1800" dirty="0" smtClean="0">
                <a:latin typeface="Arial" pitchFamily="34" charset="0"/>
                <a:cs typeface="Arial" pitchFamily="34" charset="0"/>
              </a:rPr>
              <a:t>.</a:t>
            </a:r>
          </a:p>
          <a:p>
            <a:pPr marL="342900" indent="-342900" algn="just">
              <a:lnSpc>
                <a:spcPct val="85000"/>
              </a:lnSpc>
              <a:spcBef>
                <a:spcPct val="50000"/>
              </a:spcBef>
              <a:buFont typeface="Arial" pitchFamily="34" charset="0"/>
              <a:buChar char="•"/>
              <a:defRPr/>
            </a:pPr>
            <a:endParaRPr lang="en-US" sz="1800" dirty="0">
              <a:latin typeface="Arial" pitchFamily="34" charset="0"/>
              <a:cs typeface="Arial" pitchFamily="34" charset="0"/>
            </a:endParaRPr>
          </a:p>
          <a:p>
            <a:pPr marL="342900" indent="-342900" algn="just">
              <a:lnSpc>
                <a:spcPct val="85000"/>
              </a:lnSpc>
              <a:spcBef>
                <a:spcPct val="50000"/>
              </a:spcBef>
              <a:buFont typeface="Arial" pitchFamily="34" charset="0"/>
              <a:buChar char="•"/>
              <a:defRPr/>
            </a:pPr>
            <a:r>
              <a:rPr lang="en-US" sz="1800" dirty="0">
                <a:latin typeface="Arial" pitchFamily="34" charset="0"/>
                <a:cs typeface="Arial" pitchFamily="34" charset="0"/>
              </a:rPr>
              <a:t>You enter the vendor-specific data for one-time vendors in the document during posting.</a:t>
            </a:r>
          </a:p>
          <a:p>
            <a:pPr>
              <a:buFont typeface="Arial" panose="020B0604020202020204" pitchFamily="34" charset="0"/>
              <a:buChar cha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3856469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a:defRPr/>
            </a:pPr>
            <a:r>
              <a:rPr lang="en-US" sz="2800" dirty="0" smtClean="0"/>
              <a:t>Screen Layout for Vendor Master Records</a:t>
            </a:r>
          </a:p>
        </p:txBody>
      </p:sp>
      <p:sp>
        <p:nvSpPr>
          <p:cNvPr id="14339" name="AutoShape 5"/>
          <p:cNvSpPr>
            <a:spLocks noChangeArrowheads="1"/>
          </p:cNvSpPr>
          <p:nvPr/>
        </p:nvSpPr>
        <p:spPr bwMode="auto">
          <a:xfrm>
            <a:off x="533400" y="2114550"/>
            <a:ext cx="1219200" cy="1600200"/>
          </a:xfrm>
          <a:prstGeom prst="can">
            <a:avLst>
              <a:gd name="adj" fmla="val 43750"/>
            </a:avLst>
          </a:prstGeom>
          <a:noFill/>
          <a:ln w="9525">
            <a:noFill/>
            <a:round/>
            <a:headEnd/>
            <a:tailEnd/>
          </a:ln>
        </p:spPr>
        <p:txBody>
          <a:bodyPr wrap="none" anchor="ctr"/>
          <a:lstStyle/>
          <a:p>
            <a:endParaRPr lang="en-US"/>
          </a:p>
        </p:txBody>
      </p:sp>
      <p:sp>
        <p:nvSpPr>
          <p:cNvPr id="14340" name="AutoShape 6"/>
          <p:cNvSpPr>
            <a:spLocks noChangeArrowheads="1"/>
          </p:cNvSpPr>
          <p:nvPr/>
        </p:nvSpPr>
        <p:spPr bwMode="auto">
          <a:xfrm>
            <a:off x="152400" y="1428750"/>
            <a:ext cx="4191000" cy="2571750"/>
          </a:xfrm>
          <a:prstGeom prst="can">
            <a:avLst>
              <a:gd name="adj" fmla="val 25000"/>
            </a:avLst>
          </a:prstGeom>
          <a:solidFill>
            <a:schemeClr val="hlink"/>
          </a:solidFill>
          <a:ln w="9525">
            <a:noFill/>
            <a:round/>
            <a:headEnd/>
            <a:tailEnd/>
          </a:ln>
        </p:spPr>
        <p:txBody>
          <a:bodyPr wrap="none" anchor="ctr"/>
          <a:lstStyle/>
          <a:p>
            <a:pPr algn="ctr"/>
            <a:endParaRPr lang="en-US">
              <a:solidFill>
                <a:schemeClr val="hlink"/>
              </a:solidFill>
            </a:endParaRPr>
          </a:p>
        </p:txBody>
      </p:sp>
      <p:sp>
        <p:nvSpPr>
          <p:cNvPr id="14341" name="Text Box 7"/>
          <p:cNvSpPr txBox="1">
            <a:spLocks noChangeArrowheads="1"/>
          </p:cNvSpPr>
          <p:nvPr/>
        </p:nvSpPr>
        <p:spPr bwMode="auto">
          <a:xfrm>
            <a:off x="1828800" y="2686050"/>
            <a:ext cx="5181600" cy="323165"/>
          </a:xfrm>
          <a:prstGeom prst="rect">
            <a:avLst/>
          </a:prstGeom>
          <a:noFill/>
          <a:ln w="9525" algn="ctr">
            <a:noFill/>
            <a:miter lim="800000"/>
            <a:headEnd/>
            <a:tailEnd/>
          </a:ln>
        </p:spPr>
        <p:txBody>
          <a:bodyPr>
            <a:spAutoFit/>
          </a:bodyPr>
          <a:lstStyle/>
          <a:p>
            <a:pPr>
              <a:spcBef>
                <a:spcPct val="50000"/>
              </a:spcBef>
            </a:pPr>
            <a:endParaRPr lang="en-US"/>
          </a:p>
        </p:txBody>
      </p:sp>
      <p:sp>
        <p:nvSpPr>
          <p:cNvPr id="14342" name="Text Box 9"/>
          <p:cNvSpPr txBox="1">
            <a:spLocks noChangeArrowheads="1"/>
          </p:cNvSpPr>
          <p:nvPr/>
        </p:nvSpPr>
        <p:spPr bwMode="auto">
          <a:xfrm>
            <a:off x="304800" y="2114550"/>
            <a:ext cx="3886200" cy="1538883"/>
          </a:xfrm>
          <a:prstGeom prst="rect">
            <a:avLst/>
          </a:prstGeom>
          <a:noFill/>
          <a:ln w="9525" algn="ctr">
            <a:solidFill>
              <a:srgbClr val="FF00FF"/>
            </a:solidFill>
            <a:miter lim="800000"/>
            <a:headEnd/>
            <a:tailEnd/>
          </a:ln>
        </p:spPr>
        <p:txBody>
          <a:bodyPr>
            <a:spAutoFit/>
          </a:bodyPr>
          <a:lstStyle/>
          <a:p>
            <a:pPr>
              <a:spcBef>
                <a:spcPct val="50000"/>
              </a:spcBef>
            </a:pPr>
            <a:r>
              <a:rPr lang="en-US" sz="1600">
                <a:latin typeface="Arial" charset="0"/>
              </a:rPr>
              <a:t>1.Field is ready for input. (Optional field)</a:t>
            </a:r>
          </a:p>
          <a:p>
            <a:pPr>
              <a:spcBef>
                <a:spcPct val="50000"/>
              </a:spcBef>
            </a:pPr>
            <a:r>
              <a:rPr lang="en-US" sz="1600">
                <a:latin typeface="Arial" charset="0"/>
              </a:rPr>
              <a:t>2.Field must be filled. (Required field)</a:t>
            </a:r>
          </a:p>
          <a:p>
            <a:pPr>
              <a:spcBef>
                <a:spcPct val="50000"/>
              </a:spcBef>
            </a:pPr>
            <a:r>
              <a:rPr lang="en-US" sz="1600">
                <a:latin typeface="Arial" charset="0"/>
              </a:rPr>
              <a:t>3.Field is displayed only. (Display field)</a:t>
            </a:r>
          </a:p>
          <a:p>
            <a:pPr>
              <a:spcBef>
                <a:spcPct val="50000"/>
              </a:spcBef>
            </a:pPr>
            <a:r>
              <a:rPr lang="en-US" sz="1600">
                <a:latin typeface="Arial" charset="0"/>
              </a:rPr>
              <a:t>4.Field is hidden.</a:t>
            </a:r>
            <a:r>
              <a:rPr lang="en-US" sz="2000"/>
              <a:t> </a:t>
            </a:r>
          </a:p>
        </p:txBody>
      </p:sp>
      <p:sp>
        <p:nvSpPr>
          <p:cNvPr id="14343" name="Text Box 11"/>
          <p:cNvSpPr txBox="1">
            <a:spLocks noChangeArrowheads="1"/>
          </p:cNvSpPr>
          <p:nvPr/>
        </p:nvSpPr>
        <p:spPr bwMode="auto">
          <a:xfrm>
            <a:off x="304800" y="1543050"/>
            <a:ext cx="3886200" cy="369332"/>
          </a:xfrm>
          <a:prstGeom prst="rect">
            <a:avLst/>
          </a:prstGeom>
          <a:noFill/>
          <a:ln w="9525" algn="ctr">
            <a:noFill/>
            <a:miter lim="800000"/>
            <a:headEnd/>
            <a:tailEnd/>
          </a:ln>
        </p:spPr>
        <p:txBody>
          <a:bodyPr>
            <a:spAutoFit/>
          </a:bodyPr>
          <a:lstStyle/>
          <a:p>
            <a:pPr algn="ctr">
              <a:spcBef>
                <a:spcPct val="50000"/>
              </a:spcBef>
            </a:pPr>
            <a:r>
              <a:rPr lang="en-US" sz="1800">
                <a:latin typeface="Arial" charset="0"/>
              </a:rPr>
              <a:t>Field Status Selection:</a:t>
            </a:r>
          </a:p>
        </p:txBody>
      </p:sp>
      <p:pic>
        <p:nvPicPr>
          <p:cNvPr id="14344" name="Picture 12"/>
          <p:cNvPicPr>
            <a:picLocks noChangeAspect="1" noChangeArrowheads="1"/>
          </p:cNvPicPr>
          <p:nvPr/>
        </p:nvPicPr>
        <p:blipFill>
          <a:blip r:embed="rId3" cstate="print"/>
          <a:srcRect/>
          <a:stretch>
            <a:fillRect/>
          </a:stretch>
        </p:blipFill>
        <p:spPr bwMode="auto">
          <a:xfrm>
            <a:off x="4495800" y="914400"/>
            <a:ext cx="4438650" cy="3543300"/>
          </a:xfrm>
          <a:prstGeom prst="rect">
            <a:avLst/>
          </a:prstGeom>
          <a:noFill/>
          <a:ln w="9525" algn="ctr">
            <a:noFill/>
            <a:miter lim="800000"/>
            <a:headEnd/>
            <a:tailEnd/>
          </a:ln>
        </p:spPr>
      </p:pic>
      <p:sp>
        <p:nvSpPr>
          <p:cNvPr id="14345" name="Line 13"/>
          <p:cNvSpPr>
            <a:spLocks noChangeShapeType="1"/>
          </p:cNvSpPr>
          <p:nvPr/>
        </p:nvSpPr>
        <p:spPr bwMode="auto">
          <a:xfrm flipV="1">
            <a:off x="3733800" y="2057400"/>
            <a:ext cx="2971800" cy="628650"/>
          </a:xfrm>
          <a:prstGeom prst="line">
            <a:avLst/>
          </a:prstGeom>
          <a:noFill/>
          <a:ln w="9525">
            <a:solidFill>
              <a:srgbClr val="0000FF"/>
            </a:solidFill>
            <a:round/>
            <a:headEnd/>
            <a:tailEnd type="triangle" w="med" len="med"/>
          </a:ln>
        </p:spPr>
        <p:txBody>
          <a:bodyPr/>
          <a:lstStyle/>
          <a:p>
            <a:endParaRPr lang="en-US"/>
          </a:p>
        </p:txBody>
      </p:sp>
      <p:sp>
        <p:nvSpPr>
          <p:cNvPr id="14346" name="Line 14"/>
          <p:cNvSpPr>
            <a:spLocks noChangeShapeType="1"/>
          </p:cNvSpPr>
          <p:nvPr/>
        </p:nvSpPr>
        <p:spPr bwMode="auto">
          <a:xfrm flipV="1">
            <a:off x="3946358" y="2078455"/>
            <a:ext cx="4205036" cy="917408"/>
          </a:xfrm>
          <a:prstGeom prst="line">
            <a:avLst/>
          </a:prstGeom>
          <a:noFill/>
          <a:ln w="9525">
            <a:solidFill>
              <a:srgbClr val="0000FF"/>
            </a:solidFill>
            <a:round/>
            <a:headEnd/>
            <a:tailEnd type="triangle" w="med" len="med"/>
          </a:ln>
        </p:spPr>
        <p:txBody>
          <a:bodyPr/>
          <a:lstStyle/>
          <a:p>
            <a:endParaRPr lang="en-US"/>
          </a:p>
        </p:txBody>
      </p:sp>
      <p:sp>
        <p:nvSpPr>
          <p:cNvPr id="14347" name="Line 15"/>
          <p:cNvSpPr>
            <a:spLocks noChangeShapeType="1"/>
          </p:cNvSpPr>
          <p:nvPr/>
        </p:nvSpPr>
        <p:spPr bwMode="auto">
          <a:xfrm flipV="1">
            <a:off x="4078704" y="2057400"/>
            <a:ext cx="3388895" cy="171450"/>
          </a:xfrm>
          <a:prstGeom prst="line">
            <a:avLst/>
          </a:prstGeom>
          <a:noFill/>
          <a:ln w="9525">
            <a:solidFill>
              <a:srgbClr val="0000FF"/>
            </a:solidFill>
            <a:round/>
            <a:headEnd/>
            <a:tailEnd type="triangle" w="med" len="med"/>
          </a:ln>
        </p:spPr>
        <p:txBody>
          <a:bodyPr/>
          <a:lstStyle/>
          <a:p>
            <a:endParaRPr lang="en-US"/>
          </a:p>
        </p:txBody>
      </p:sp>
      <p:sp>
        <p:nvSpPr>
          <p:cNvPr id="14348" name="Line 16"/>
          <p:cNvSpPr>
            <a:spLocks noChangeShapeType="1"/>
          </p:cNvSpPr>
          <p:nvPr/>
        </p:nvSpPr>
        <p:spPr bwMode="auto">
          <a:xfrm>
            <a:off x="1985211" y="3486150"/>
            <a:ext cx="3996489" cy="342900"/>
          </a:xfrm>
          <a:prstGeom prst="line">
            <a:avLst/>
          </a:prstGeom>
          <a:noFill/>
          <a:ln w="9525">
            <a:solidFill>
              <a:srgbClr val="0000FF"/>
            </a:solidFill>
            <a:round/>
            <a:headEnd/>
            <a:tailEnd type="triangle" w="med" len="med"/>
          </a:ln>
        </p:spPr>
        <p:txBody>
          <a:bodyPr/>
          <a:lstStyle/>
          <a:p>
            <a:endParaRPr lang="en-US"/>
          </a:p>
        </p:txBody>
      </p:sp>
    </p:spTree>
    <p:extLst>
      <p:ext uri="{BB962C8B-B14F-4D97-AF65-F5344CB8AC3E}">
        <p14:creationId xmlns:p14="http://schemas.microsoft.com/office/powerpoint/2010/main" xmlns="" val="1791332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3600" b="0" dirty="0" smtClean="0"/>
              <a:t>Controlling the Field Status</a:t>
            </a:r>
          </a:p>
        </p:txBody>
      </p:sp>
      <p:sp>
        <p:nvSpPr>
          <p:cNvPr id="7" name="Rectangle 6"/>
          <p:cNvSpPr/>
          <p:nvPr/>
        </p:nvSpPr>
        <p:spPr>
          <a:xfrm>
            <a:off x="304800" y="757238"/>
            <a:ext cx="8229600" cy="3939540"/>
          </a:xfrm>
          <a:prstGeom prst="rect">
            <a:avLst/>
          </a:prstGeom>
        </p:spPr>
        <p:txBody>
          <a:bodyPr>
            <a:spAutoFit/>
          </a:bodyPr>
          <a:lstStyle/>
          <a:p>
            <a:pPr algn="just">
              <a:defRPr/>
            </a:pPr>
            <a:r>
              <a:rPr lang="en-US" sz="1600" dirty="0" smtClean="0">
                <a:latin typeface="Arial" pitchFamily="34" charset="0"/>
                <a:cs typeface="Arial" pitchFamily="34" charset="0"/>
              </a:rPr>
              <a:t>The </a:t>
            </a:r>
            <a:r>
              <a:rPr lang="en-US" sz="1600" dirty="0">
                <a:latin typeface="Arial" pitchFamily="34" charset="0"/>
                <a:cs typeface="Arial" pitchFamily="34" charset="0"/>
              </a:rPr>
              <a:t>layout of customer/vendor master data screens can be affected by several factors</a:t>
            </a:r>
            <a:r>
              <a:rPr lang="en-US" sz="1600" dirty="0" smtClean="0">
                <a:latin typeface="Arial" pitchFamily="34" charset="0"/>
                <a:cs typeface="Arial" pitchFamily="34" charset="0"/>
              </a:rPr>
              <a:t>:</a:t>
            </a:r>
          </a:p>
          <a:p>
            <a:pPr algn="just">
              <a:defRPr/>
            </a:pPr>
            <a:endParaRPr lang="en-US" sz="1600" dirty="0">
              <a:latin typeface="Arial" pitchFamily="34" charset="0"/>
              <a:cs typeface="Arial" pitchFamily="34" charset="0"/>
            </a:endParaRPr>
          </a:p>
          <a:p>
            <a:pPr algn="just">
              <a:defRPr/>
            </a:pPr>
            <a:r>
              <a:rPr lang="en-US" sz="1800" b="1" dirty="0">
                <a:latin typeface="Arial" pitchFamily="34" charset="0"/>
                <a:cs typeface="Arial" pitchFamily="34" charset="0"/>
              </a:rPr>
              <a:t>1.Account group-specific control: </a:t>
            </a:r>
            <a:r>
              <a:rPr lang="en-US" sz="1600" dirty="0">
                <a:latin typeface="Arial" pitchFamily="34" charset="0"/>
                <a:cs typeface="Arial" pitchFamily="34" charset="0"/>
              </a:rPr>
              <a:t>Usually, the field status is controlled only by the account group. This means that all accounts of one account group have the same screen layout</a:t>
            </a:r>
            <a:r>
              <a:rPr lang="en-US" sz="1600" dirty="0" smtClean="0">
                <a:latin typeface="Arial" pitchFamily="34" charset="0"/>
                <a:cs typeface="Arial" pitchFamily="34" charset="0"/>
              </a:rPr>
              <a:t>.</a:t>
            </a:r>
          </a:p>
          <a:p>
            <a:pPr algn="just">
              <a:defRPr/>
            </a:pPr>
            <a:endParaRPr lang="en-US" sz="1600" dirty="0">
              <a:latin typeface="Arial" pitchFamily="34" charset="0"/>
              <a:cs typeface="Arial" pitchFamily="34" charset="0"/>
            </a:endParaRPr>
          </a:p>
          <a:p>
            <a:pPr algn="just">
              <a:defRPr/>
            </a:pPr>
            <a:r>
              <a:rPr lang="en-US" sz="1800" b="1" dirty="0">
                <a:latin typeface="Arial" pitchFamily="34" charset="0"/>
                <a:cs typeface="Arial" pitchFamily="34" charset="0"/>
              </a:rPr>
              <a:t>2.Transaction-specific control: </a:t>
            </a:r>
            <a:r>
              <a:rPr lang="en-US" sz="1600" dirty="0">
                <a:latin typeface="Arial" pitchFamily="34" charset="0"/>
                <a:cs typeface="Arial" pitchFamily="34" charset="0"/>
              </a:rPr>
              <a:t>The field status can be dependent on the master data transaction ("Create", "Change" or "Display"). The transaction-dependent field status should be set to “display” for the “change” transaction if the field is not to be changed after it has been created, such as the “reconciliation account” field, for example</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algn="just">
              <a:defRPr/>
            </a:pPr>
            <a:endParaRPr lang="en-US" sz="1800" b="1" dirty="0" smtClean="0">
              <a:latin typeface="Arial" pitchFamily="34" charset="0"/>
              <a:cs typeface="Arial" pitchFamily="34" charset="0"/>
            </a:endParaRPr>
          </a:p>
          <a:p>
            <a:pPr algn="just">
              <a:defRPr/>
            </a:pPr>
            <a:r>
              <a:rPr lang="en-US" sz="1800" b="1" dirty="0" smtClean="0">
                <a:latin typeface="Arial" pitchFamily="34" charset="0"/>
                <a:cs typeface="Arial" pitchFamily="34" charset="0"/>
              </a:rPr>
              <a:t>3.Company </a:t>
            </a:r>
            <a:r>
              <a:rPr lang="en-US" sz="1800" b="1" dirty="0">
                <a:latin typeface="Arial" pitchFamily="34" charset="0"/>
                <a:cs typeface="Arial" pitchFamily="34" charset="0"/>
              </a:rPr>
              <a:t>code-specific control: </a:t>
            </a:r>
            <a:r>
              <a:rPr lang="en-US" sz="1600" dirty="0">
                <a:latin typeface="Arial" pitchFamily="34" charset="0"/>
                <a:cs typeface="Arial" pitchFamily="34" charset="0"/>
              </a:rPr>
              <a:t>You can control the field status for fields in the company code segment of vendor master records via the company code-specific screen layout. You can hide fields that are not used in a specific company code, but enter values in these fields in other company codes. </a:t>
            </a:r>
          </a:p>
        </p:txBody>
      </p:sp>
    </p:spTree>
    <p:extLst>
      <p:ext uri="{BB962C8B-B14F-4D97-AF65-F5344CB8AC3E}">
        <p14:creationId xmlns:p14="http://schemas.microsoft.com/office/powerpoint/2010/main" xmlns="" val="2832162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3506" name="Rectangle 2"/>
          <p:cNvSpPr>
            <a:spLocks noChangeArrowheads="1"/>
          </p:cNvSpPr>
          <p:nvPr/>
        </p:nvSpPr>
        <p:spPr bwMode="auto">
          <a:xfrm>
            <a:off x="352426" y="327422"/>
            <a:ext cx="8734425" cy="503634"/>
          </a:xfrm>
          <a:prstGeom prst="rect">
            <a:avLst/>
          </a:prstGeom>
          <a:noFill/>
          <a:ln w="12700">
            <a:noFill/>
            <a:miter lim="800000"/>
            <a:headEnd/>
            <a:tailEnd/>
          </a:ln>
          <a:effectLst/>
        </p:spPr>
        <p:txBody>
          <a:bodyPr lIns="0" tIns="0" rIns="0" bIns="0"/>
          <a:lstStyle/>
          <a:p>
            <a:pPr>
              <a:defRPr/>
            </a:pPr>
            <a:r>
              <a:rPr lang="en-US" sz="3600" b="1" dirty="0">
                <a:solidFill>
                  <a:schemeClr val="tx2"/>
                </a:solidFill>
                <a:effectLst>
                  <a:outerShdw blurRad="38100" dist="38100" dir="2700000" algn="tl">
                    <a:srgbClr val="C0C0C0"/>
                  </a:outerShdw>
                </a:effectLst>
                <a:latin typeface="Arial" charset="0"/>
              </a:rPr>
              <a:t>Vendor Master Data</a:t>
            </a:r>
          </a:p>
        </p:txBody>
      </p:sp>
      <p:sp>
        <p:nvSpPr>
          <p:cNvPr id="533507" name="Rectangle 3"/>
          <p:cNvSpPr>
            <a:spLocks noChangeArrowheads="1"/>
          </p:cNvSpPr>
          <p:nvPr/>
        </p:nvSpPr>
        <p:spPr bwMode="auto">
          <a:xfrm>
            <a:off x="673100" y="1085850"/>
            <a:ext cx="8172450" cy="4048125"/>
          </a:xfrm>
          <a:prstGeom prst="rect">
            <a:avLst/>
          </a:prstGeom>
          <a:noFill/>
          <a:ln w="12700">
            <a:noFill/>
            <a:miter lim="800000"/>
            <a:headEnd/>
            <a:tailEnd/>
          </a:ln>
          <a:effectLst/>
        </p:spPr>
        <p:txBody>
          <a:bodyPr lIns="0" tIns="0" rIns="0" bIns="0"/>
          <a:lstStyle/>
          <a:p>
            <a:pPr marL="400050" indent="-400050" defTabSz="687388">
              <a:spcBef>
                <a:spcPct val="20000"/>
              </a:spcBef>
              <a:buSzPct val="100000"/>
              <a:buFontTx/>
              <a:buChar char="•"/>
              <a:defRPr/>
            </a:pPr>
            <a:r>
              <a:rPr lang="en-US" sz="1800" b="1" dirty="0">
                <a:effectLst>
                  <a:outerShdw blurRad="38100" dist="38100" dir="2700000" algn="tl">
                    <a:srgbClr val="C0C0C0"/>
                  </a:outerShdw>
                </a:effectLst>
                <a:latin typeface="Arial" charset="0"/>
              </a:rPr>
              <a:t>The</a:t>
            </a:r>
            <a:r>
              <a:rPr lang="en-US" sz="1800" b="1" i="1" dirty="0">
                <a:effectLst>
                  <a:outerShdw blurRad="38100" dist="38100" dir="2700000" algn="tl">
                    <a:srgbClr val="C0C0C0"/>
                  </a:outerShdw>
                </a:effectLst>
                <a:latin typeface="Arial" charset="0"/>
              </a:rPr>
              <a:t> </a:t>
            </a:r>
            <a:r>
              <a:rPr lang="en-US" sz="1800" b="1" i="1" dirty="0">
                <a:solidFill>
                  <a:srgbClr val="00CC00"/>
                </a:solidFill>
                <a:effectLst>
                  <a:outerShdw blurRad="38100" dist="38100" dir="2700000" algn="tl">
                    <a:srgbClr val="C0C0C0"/>
                  </a:outerShdw>
                </a:effectLst>
                <a:latin typeface="Arial" charset="0"/>
              </a:rPr>
              <a:t>vendor master</a:t>
            </a:r>
            <a:r>
              <a:rPr lang="en-US" sz="1800" b="1" i="1" dirty="0">
                <a:solidFill>
                  <a:schemeClr val="hlink"/>
                </a:solidFill>
                <a:effectLst>
                  <a:outerShdw blurRad="38100" dist="38100" dir="2700000" algn="tl">
                    <a:srgbClr val="C0C0C0"/>
                  </a:outerShdw>
                </a:effectLst>
                <a:latin typeface="Arial" charset="0"/>
              </a:rPr>
              <a:t> </a:t>
            </a:r>
            <a:r>
              <a:rPr lang="en-US" sz="1800" b="1" dirty="0">
                <a:effectLst>
                  <a:outerShdw blurRad="38100" dist="38100" dir="2700000" algn="tl">
                    <a:srgbClr val="C0C0C0"/>
                  </a:outerShdw>
                </a:effectLst>
                <a:latin typeface="Arial" charset="0"/>
              </a:rPr>
              <a:t>includes all data necessary for processing business transactions and corresponding with vendors.</a:t>
            </a:r>
          </a:p>
          <a:p>
            <a:pPr marL="400050" indent="-400050" defTabSz="687388">
              <a:spcBef>
                <a:spcPct val="20000"/>
              </a:spcBef>
              <a:buSzPct val="100000"/>
              <a:buFontTx/>
              <a:buChar char="•"/>
              <a:defRPr/>
            </a:pPr>
            <a:r>
              <a:rPr lang="en-US" sz="1800" b="1" dirty="0">
                <a:effectLst>
                  <a:outerShdw blurRad="38100" dist="38100" dir="2700000" algn="tl">
                    <a:srgbClr val="C0C0C0"/>
                  </a:outerShdw>
                </a:effectLst>
                <a:latin typeface="Arial" charset="0"/>
              </a:rPr>
              <a:t>Information is shared between the accounting and purchasing departments</a:t>
            </a:r>
            <a:r>
              <a:rPr lang="en-US" sz="1800" b="1" dirty="0" smtClean="0">
                <a:effectLst>
                  <a:outerShdw blurRad="38100" dist="38100" dir="2700000" algn="tl">
                    <a:srgbClr val="C0C0C0"/>
                  </a:outerShdw>
                </a:effectLst>
                <a:latin typeface="Arial" charset="0"/>
              </a:rPr>
              <a:t>.</a:t>
            </a:r>
            <a:endParaRPr lang="en-US" sz="1800" b="1" dirty="0">
              <a:effectLst>
                <a:outerShdw blurRad="38100" dist="38100" dir="2700000" algn="tl">
                  <a:srgbClr val="C0C0C0"/>
                </a:outerShdw>
              </a:effectLst>
              <a:latin typeface="Arial" charset="0"/>
            </a:endParaRPr>
          </a:p>
          <a:p>
            <a:pPr marL="400050" indent="-400050" defTabSz="687388">
              <a:spcBef>
                <a:spcPct val="20000"/>
              </a:spcBef>
              <a:buSzPct val="100000"/>
              <a:buFontTx/>
              <a:buChar char="•"/>
              <a:defRPr/>
            </a:pPr>
            <a:r>
              <a:rPr lang="en-US" sz="1800" b="1" dirty="0">
                <a:effectLst>
                  <a:outerShdw blurRad="38100" dist="38100" dir="2700000" algn="tl">
                    <a:srgbClr val="C0C0C0"/>
                  </a:outerShdw>
                </a:effectLst>
                <a:latin typeface="Arial" charset="0"/>
              </a:rPr>
              <a:t>Data is maintained in the following views of vendor master:</a:t>
            </a:r>
          </a:p>
          <a:p>
            <a:pPr marL="785813" lvl="1" indent="-271463" defTabSz="687388">
              <a:spcBef>
                <a:spcPct val="20000"/>
              </a:spcBef>
              <a:buSzPct val="100000"/>
              <a:buFontTx/>
              <a:buChar char="–"/>
              <a:defRPr/>
            </a:pPr>
            <a:r>
              <a:rPr lang="en-US" sz="1800" b="1" dirty="0">
                <a:effectLst>
                  <a:outerShdw blurRad="38100" dist="38100" dir="2700000" algn="tl">
                    <a:srgbClr val="C0C0C0"/>
                  </a:outerShdw>
                </a:effectLst>
                <a:latin typeface="Arial" charset="0"/>
              </a:rPr>
              <a:t>General data</a:t>
            </a:r>
          </a:p>
          <a:p>
            <a:pPr marL="785813" lvl="1" indent="-271463" defTabSz="687388">
              <a:spcBef>
                <a:spcPct val="20000"/>
              </a:spcBef>
              <a:buSzPct val="100000"/>
              <a:buFontTx/>
              <a:buChar char="–"/>
              <a:defRPr/>
            </a:pPr>
            <a:r>
              <a:rPr lang="en-US" sz="1800" b="1" dirty="0">
                <a:effectLst>
                  <a:outerShdw blurRad="38100" dist="38100" dir="2700000" algn="tl">
                    <a:srgbClr val="C0C0C0"/>
                  </a:outerShdw>
                </a:effectLst>
                <a:latin typeface="Arial" charset="0"/>
              </a:rPr>
              <a:t>Company code data</a:t>
            </a:r>
          </a:p>
          <a:p>
            <a:pPr marL="785813" lvl="1" indent="-271463" defTabSz="687388">
              <a:spcBef>
                <a:spcPct val="20000"/>
              </a:spcBef>
              <a:buSzPct val="100000"/>
              <a:buFontTx/>
              <a:buChar char="–"/>
              <a:defRPr/>
            </a:pPr>
            <a:r>
              <a:rPr lang="en-US" sz="1800" b="1" dirty="0">
                <a:effectLst>
                  <a:outerShdw blurRad="38100" dist="38100" dir="2700000" algn="tl">
                    <a:srgbClr val="C0C0C0"/>
                  </a:outerShdw>
                </a:effectLst>
                <a:latin typeface="Arial" charset="0"/>
              </a:rPr>
              <a:t>Purchasing data</a:t>
            </a:r>
          </a:p>
        </p:txBody>
      </p:sp>
      <p:sp>
        <p:nvSpPr>
          <p:cNvPr id="16388" name="Oval 4"/>
          <p:cNvSpPr>
            <a:spLocks noChangeArrowheads="1"/>
          </p:cNvSpPr>
          <p:nvPr/>
        </p:nvSpPr>
        <p:spPr bwMode="auto">
          <a:xfrm>
            <a:off x="5314951" y="4064794"/>
            <a:ext cx="2676525" cy="311944"/>
          </a:xfrm>
          <a:prstGeom prst="ellipse">
            <a:avLst/>
          </a:prstGeom>
          <a:solidFill>
            <a:schemeClr val="folHlink"/>
          </a:solidFill>
          <a:ln w="12700">
            <a:solidFill>
              <a:schemeClr val="bg2"/>
            </a:solidFill>
            <a:round/>
            <a:headEnd/>
            <a:tailEnd/>
          </a:ln>
        </p:spPr>
        <p:txBody>
          <a:bodyPr wrap="none" anchor="ctr"/>
          <a:lstStyle/>
          <a:p>
            <a:endParaRPr lang="en-US"/>
          </a:p>
        </p:txBody>
      </p:sp>
      <p:sp>
        <p:nvSpPr>
          <p:cNvPr id="16389" name="Rectangle 5"/>
          <p:cNvSpPr>
            <a:spLocks noChangeArrowheads="1"/>
          </p:cNvSpPr>
          <p:nvPr/>
        </p:nvSpPr>
        <p:spPr bwMode="auto">
          <a:xfrm>
            <a:off x="5308601" y="3312319"/>
            <a:ext cx="2692399" cy="1331870"/>
          </a:xfrm>
          <a:prstGeom prst="rect">
            <a:avLst/>
          </a:prstGeom>
          <a:solidFill>
            <a:schemeClr val="folHlink"/>
          </a:solidFill>
          <a:ln w="12700">
            <a:noFill/>
            <a:miter lim="800000"/>
            <a:headEnd/>
            <a:tailEnd/>
          </a:ln>
        </p:spPr>
        <p:txBody>
          <a:bodyPr wrap="none" anchor="ctr"/>
          <a:lstStyle/>
          <a:p>
            <a:pPr algn="ctr"/>
            <a:endParaRPr lang="en-US">
              <a:solidFill>
                <a:srgbClr val="00CC00"/>
              </a:solidFill>
            </a:endParaRPr>
          </a:p>
        </p:txBody>
      </p:sp>
      <p:sp>
        <p:nvSpPr>
          <p:cNvPr id="16390" name="Oval 6"/>
          <p:cNvSpPr>
            <a:spLocks noChangeArrowheads="1"/>
          </p:cNvSpPr>
          <p:nvPr/>
        </p:nvSpPr>
        <p:spPr bwMode="auto">
          <a:xfrm>
            <a:off x="5305426" y="3126582"/>
            <a:ext cx="2676525" cy="321469"/>
          </a:xfrm>
          <a:prstGeom prst="ellipse">
            <a:avLst/>
          </a:prstGeom>
          <a:solidFill>
            <a:schemeClr val="folHlink"/>
          </a:solidFill>
          <a:ln w="12700">
            <a:solidFill>
              <a:schemeClr val="bg2"/>
            </a:solidFill>
            <a:round/>
            <a:headEnd/>
            <a:tailEnd/>
          </a:ln>
        </p:spPr>
        <p:txBody>
          <a:bodyPr wrap="none" anchor="ctr"/>
          <a:lstStyle/>
          <a:p>
            <a:endParaRPr lang="en-US"/>
          </a:p>
        </p:txBody>
      </p:sp>
      <p:sp>
        <p:nvSpPr>
          <p:cNvPr id="16391" name="Oval 7"/>
          <p:cNvSpPr>
            <a:spLocks noChangeArrowheads="1"/>
          </p:cNvSpPr>
          <p:nvPr/>
        </p:nvSpPr>
        <p:spPr bwMode="auto">
          <a:xfrm>
            <a:off x="5334000" y="2686050"/>
            <a:ext cx="2616200" cy="745331"/>
          </a:xfrm>
          <a:prstGeom prst="ellipse">
            <a:avLst/>
          </a:prstGeom>
          <a:solidFill>
            <a:schemeClr val="accent2"/>
          </a:solidFill>
          <a:ln w="12700">
            <a:solidFill>
              <a:schemeClr val="bg2"/>
            </a:solidFill>
            <a:round/>
            <a:headEnd/>
            <a:tailEnd/>
          </a:ln>
        </p:spPr>
        <p:txBody>
          <a:bodyPr wrap="none" anchor="ctr"/>
          <a:lstStyle/>
          <a:p>
            <a:pPr algn="ctr"/>
            <a:r>
              <a:rPr lang="en-US" sz="1800">
                <a:solidFill>
                  <a:schemeClr val="hlink"/>
                </a:solidFill>
                <a:latin typeface="Arial" charset="0"/>
              </a:rPr>
              <a:t>Vendor Master Data</a:t>
            </a:r>
          </a:p>
        </p:txBody>
      </p:sp>
      <p:sp>
        <p:nvSpPr>
          <p:cNvPr id="16392" name="Line 8"/>
          <p:cNvSpPr>
            <a:spLocks noChangeShapeType="1"/>
          </p:cNvSpPr>
          <p:nvPr/>
        </p:nvSpPr>
        <p:spPr bwMode="auto">
          <a:xfrm>
            <a:off x="5318125" y="3312319"/>
            <a:ext cx="0" cy="928688"/>
          </a:xfrm>
          <a:prstGeom prst="line">
            <a:avLst/>
          </a:prstGeom>
          <a:noFill/>
          <a:ln w="12700">
            <a:solidFill>
              <a:schemeClr val="bg2"/>
            </a:solidFill>
            <a:round/>
            <a:headEnd/>
            <a:tailEnd/>
          </a:ln>
        </p:spPr>
        <p:txBody>
          <a:bodyPr wrap="none" anchor="ctr"/>
          <a:lstStyle/>
          <a:p>
            <a:endParaRPr lang="en-US"/>
          </a:p>
        </p:txBody>
      </p:sp>
      <p:sp>
        <p:nvSpPr>
          <p:cNvPr id="16393" name="Line 9"/>
          <p:cNvSpPr>
            <a:spLocks noChangeShapeType="1"/>
          </p:cNvSpPr>
          <p:nvPr/>
        </p:nvSpPr>
        <p:spPr bwMode="auto">
          <a:xfrm>
            <a:off x="8001000" y="3274219"/>
            <a:ext cx="0" cy="928688"/>
          </a:xfrm>
          <a:prstGeom prst="line">
            <a:avLst/>
          </a:prstGeom>
          <a:noFill/>
          <a:ln w="12700">
            <a:solidFill>
              <a:schemeClr val="bg2"/>
            </a:solidFill>
            <a:round/>
            <a:headEnd/>
            <a:tailEnd/>
          </a:ln>
        </p:spPr>
        <p:txBody>
          <a:bodyPr wrap="none" anchor="ctr"/>
          <a:lstStyle/>
          <a:p>
            <a:endParaRPr lang="en-US"/>
          </a:p>
        </p:txBody>
      </p:sp>
      <p:sp>
        <p:nvSpPr>
          <p:cNvPr id="533514" name="Rectangle 10"/>
          <p:cNvSpPr>
            <a:spLocks noChangeArrowheads="1"/>
          </p:cNvSpPr>
          <p:nvPr/>
        </p:nvSpPr>
        <p:spPr bwMode="auto">
          <a:xfrm>
            <a:off x="5316449" y="3477816"/>
            <a:ext cx="2644956" cy="1432443"/>
          </a:xfrm>
          <a:prstGeom prst="rect">
            <a:avLst/>
          </a:prstGeom>
          <a:noFill/>
          <a:ln w="12700">
            <a:noFill/>
            <a:miter lim="800000"/>
            <a:headEnd/>
            <a:tailEnd/>
          </a:ln>
          <a:effectLst/>
        </p:spPr>
        <p:txBody>
          <a:bodyPr wrap="none" lIns="185738" tIns="92075" rIns="185738" bIns="92075">
            <a:spAutoFit/>
          </a:bodyPr>
          <a:lstStyle/>
          <a:p>
            <a:pPr marL="771525" indent="-771525" algn="ctr" defTabSz="2746375">
              <a:lnSpc>
                <a:spcPct val="90000"/>
              </a:lnSpc>
              <a:spcBef>
                <a:spcPct val="30000"/>
              </a:spcBef>
              <a:defRPr/>
            </a:pPr>
            <a:r>
              <a:rPr lang="en-US" sz="1800" b="1" dirty="0">
                <a:solidFill>
                  <a:srgbClr val="FF0000"/>
                </a:solidFill>
                <a:effectLst>
                  <a:outerShdw blurRad="38100" dist="38100" dir="2700000" algn="tl">
                    <a:srgbClr val="C0C0C0"/>
                  </a:outerShdw>
                </a:effectLst>
                <a:latin typeface="Arial" charset="0"/>
              </a:rPr>
              <a:t>General data</a:t>
            </a:r>
          </a:p>
          <a:p>
            <a:pPr marL="771525" indent="-771525" algn="ctr" defTabSz="2746375">
              <a:lnSpc>
                <a:spcPct val="90000"/>
              </a:lnSpc>
              <a:spcBef>
                <a:spcPct val="30000"/>
              </a:spcBef>
              <a:defRPr/>
            </a:pPr>
            <a:r>
              <a:rPr lang="en-US" sz="1800" b="1" dirty="0">
                <a:solidFill>
                  <a:srgbClr val="FF0000"/>
                </a:solidFill>
                <a:effectLst>
                  <a:outerShdw blurRad="38100" dist="38100" dir="2700000" algn="tl">
                    <a:srgbClr val="C0C0C0"/>
                  </a:outerShdw>
                </a:effectLst>
                <a:latin typeface="Arial" charset="0"/>
              </a:rPr>
              <a:t>Company code data</a:t>
            </a:r>
          </a:p>
          <a:p>
            <a:pPr marL="771525" indent="-771525" algn="ctr" defTabSz="2746375">
              <a:lnSpc>
                <a:spcPct val="90000"/>
              </a:lnSpc>
              <a:spcBef>
                <a:spcPct val="30000"/>
              </a:spcBef>
              <a:defRPr/>
            </a:pPr>
            <a:r>
              <a:rPr lang="en-US" sz="1800" b="1" dirty="0">
                <a:solidFill>
                  <a:srgbClr val="FF0000"/>
                </a:solidFill>
                <a:effectLst>
                  <a:outerShdw blurRad="38100" dist="38100" dir="2700000" algn="tl">
                    <a:srgbClr val="C0C0C0"/>
                  </a:outerShdw>
                </a:effectLst>
                <a:latin typeface="Arial" charset="0"/>
              </a:rPr>
              <a:t>Purchasing Org data</a:t>
            </a:r>
          </a:p>
          <a:p>
            <a:pPr marL="771525" indent="-771525" algn="ctr" defTabSz="2746375">
              <a:lnSpc>
                <a:spcPct val="90000"/>
              </a:lnSpc>
              <a:spcBef>
                <a:spcPct val="30000"/>
              </a:spcBef>
              <a:defRPr/>
            </a:pPr>
            <a:endParaRPr lang="en-US" sz="1800" b="1" dirty="0">
              <a:solidFill>
                <a:srgbClr val="FF0000"/>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xmlns="" val="3319492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1698" name="Rectangle 2"/>
          <p:cNvSpPr>
            <a:spLocks noChangeArrowheads="1"/>
          </p:cNvSpPr>
          <p:nvPr/>
        </p:nvSpPr>
        <p:spPr bwMode="auto">
          <a:xfrm>
            <a:off x="160349" y="78269"/>
            <a:ext cx="7437438" cy="294084"/>
          </a:xfrm>
          <a:prstGeom prst="rect">
            <a:avLst/>
          </a:prstGeom>
          <a:noFill/>
          <a:ln w="12700">
            <a:noFill/>
            <a:miter lim="800000"/>
            <a:headEnd/>
            <a:tailEnd/>
          </a:ln>
          <a:effectLst/>
        </p:spPr>
        <p:txBody>
          <a:bodyPr lIns="90488" tIns="44450" rIns="90488" bIns="44450" anchor="ctr"/>
          <a:lstStyle/>
          <a:p>
            <a:pPr>
              <a:lnSpc>
                <a:spcPct val="90000"/>
              </a:lnSpc>
              <a:defRPr/>
            </a:pPr>
            <a:r>
              <a:rPr lang="en-US" sz="2800" b="1" dirty="0">
                <a:solidFill>
                  <a:srgbClr val="0070C0"/>
                </a:solidFill>
                <a:effectLst>
                  <a:outerShdw blurRad="38100" dist="38100" dir="2700000" algn="tl">
                    <a:srgbClr val="C0C0C0"/>
                  </a:outerShdw>
                </a:effectLst>
                <a:latin typeface="Arial" charset="0"/>
              </a:rPr>
              <a:t>Vendor Master Data</a:t>
            </a:r>
          </a:p>
        </p:txBody>
      </p:sp>
      <p:grpSp>
        <p:nvGrpSpPr>
          <p:cNvPr id="72" name="Group 3"/>
          <p:cNvGrpSpPr>
            <a:grpSpLocks/>
          </p:cNvGrpSpPr>
          <p:nvPr/>
        </p:nvGrpSpPr>
        <p:grpSpPr bwMode="auto">
          <a:xfrm>
            <a:off x="475775" y="419853"/>
            <a:ext cx="8096416" cy="4596063"/>
            <a:chOff x="762" y="596"/>
            <a:chExt cx="4291" cy="3130"/>
          </a:xfrm>
        </p:grpSpPr>
        <p:sp>
          <p:nvSpPr>
            <p:cNvPr id="73" name="Rectangle 4"/>
            <p:cNvSpPr>
              <a:spLocks noChangeArrowheads="1"/>
            </p:cNvSpPr>
            <p:nvPr/>
          </p:nvSpPr>
          <p:spPr bwMode="auto">
            <a:xfrm>
              <a:off x="778" y="596"/>
              <a:ext cx="1713" cy="248"/>
            </a:xfrm>
            <a:prstGeom prst="rect">
              <a:avLst/>
            </a:prstGeom>
            <a:solidFill>
              <a:srgbClr val="CC99FF"/>
            </a:solidFill>
            <a:ln w="12700">
              <a:noFill/>
              <a:miter lim="800000"/>
              <a:headEnd/>
              <a:tailEnd/>
            </a:ln>
            <a:effectLst/>
          </p:spPr>
          <p:txBody>
            <a:bodyPr wrap="none" lIns="90488" tIns="44450" rIns="90488" bIns="44450">
              <a:spAutoFit/>
            </a:bodyPr>
            <a:lstStyle/>
            <a:p>
              <a:pPr>
                <a:defRPr/>
              </a:pPr>
              <a:r>
                <a:rPr lang="en-US" sz="2000" b="1" dirty="0">
                  <a:solidFill>
                    <a:schemeClr val="tx2"/>
                  </a:solidFill>
                  <a:effectLst>
                    <a:outerShdw blurRad="38100" dist="38100" dir="2700000" algn="tl">
                      <a:srgbClr val="FFFFFF"/>
                    </a:outerShdw>
                  </a:effectLst>
                  <a:latin typeface="Arial" charset="0"/>
                </a:rPr>
                <a:t>Vendor master views</a:t>
              </a:r>
            </a:p>
          </p:txBody>
        </p:sp>
        <p:sp>
          <p:nvSpPr>
            <p:cNvPr id="74" name="Rectangle 5"/>
            <p:cNvSpPr>
              <a:spLocks noChangeArrowheads="1"/>
            </p:cNvSpPr>
            <p:nvPr/>
          </p:nvSpPr>
          <p:spPr bwMode="auto">
            <a:xfrm>
              <a:off x="3821" y="596"/>
              <a:ext cx="682" cy="248"/>
            </a:xfrm>
            <a:prstGeom prst="rect">
              <a:avLst/>
            </a:prstGeom>
            <a:solidFill>
              <a:srgbClr val="CC99FF"/>
            </a:solidFill>
            <a:ln w="12700">
              <a:noFill/>
              <a:miter lim="800000"/>
              <a:headEnd/>
              <a:tailEnd/>
            </a:ln>
            <a:effectLst/>
          </p:spPr>
          <p:txBody>
            <a:bodyPr wrap="none" lIns="90488" tIns="44450" rIns="90488" bIns="44450">
              <a:spAutoFit/>
            </a:bodyPr>
            <a:lstStyle/>
            <a:p>
              <a:pPr>
                <a:defRPr/>
              </a:pPr>
              <a:r>
                <a:rPr lang="en-US" sz="2000" b="1" dirty="0">
                  <a:solidFill>
                    <a:schemeClr val="tx2"/>
                  </a:solidFill>
                  <a:effectLst>
                    <a:outerShdw blurRad="38100" dist="38100" dir="2700000" algn="tl">
                      <a:srgbClr val="FFFFFF"/>
                    </a:outerShdw>
                  </a:effectLst>
                  <a:latin typeface="Arial" charset="0"/>
                </a:rPr>
                <a:t>Validity</a:t>
              </a:r>
            </a:p>
          </p:txBody>
        </p:sp>
        <p:grpSp>
          <p:nvGrpSpPr>
            <p:cNvPr id="75" name="Group 6"/>
            <p:cNvGrpSpPr>
              <a:grpSpLocks/>
            </p:cNvGrpSpPr>
            <p:nvPr/>
          </p:nvGrpSpPr>
          <p:grpSpPr bwMode="auto">
            <a:xfrm>
              <a:off x="762" y="870"/>
              <a:ext cx="4291" cy="2856"/>
              <a:chOff x="762" y="870"/>
              <a:chExt cx="4291" cy="2856"/>
            </a:xfrm>
          </p:grpSpPr>
          <p:sp>
            <p:nvSpPr>
              <p:cNvPr id="76" name="Rectangle 7"/>
              <p:cNvSpPr>
                <a:spLocks noChangeArrowheads="1"/>
              </p:cNvSpPr>
              <p:nvPr/>
            </p:nvSpPr>
            <p:spPr bwMode="auto">
              <a:xfrm>
                <a:off x="1177" y="999"/>
                <a:ext cx="3442" cy="2655"/>
              </a:xfrm>
              <a:prstGeom prst="rect">
                <a:avLst/>
              </a:prstGeom>
              <a:solidFill>
                <a:srgbClr val="00279F"/>
              </a:solidFill>
              <a:ln w="12700">
                <a:noFill/>
                <a:miter lim="800000"/>
                <a:headEnd/>
                <a:tailEnd/>
              </a:ln>
            </p:spPr>
            <p:txBody>
              <a:bodyPr wrap="none" anchor="ctr"/>
              <a:lstStyle/>
              <a:p>
                <a:endParaRPr lang="en-US"/>
              </a:p>
            </p:txBody>
          </p:sp>
          <p:sp>
            <p:nvSpPr>
              <p:cNvPr id="77" name="Rectangle 8"/>
              <p:cNvSpPr>
                <a:spLocks noChangeArrowheads="1"/>
              </p:cNvSpPr>
              <p:nvPr/>
            </p:nvSpPr>
            <p:spPr bwMode="auto">
              <a:xfrm>
                <a:off x="3474" y="2932"/>
                <a:ext cx="1574" cy="788"/>
              </a:xfrm>
              <a:prstGeom prst="rect">
                <a:avLst/>
              </a:prstGeom>
              <a:solidFill>
                <a:srgbClr val="DADADA"/>
              </a:solidFill>
              <a:ln w="12700">
                <a:solidFill>
                  <a:schemeClr val="bg2"/>
                </a:solidFill>
                <a:miter lim="800000"/>
                <a:headEnd/>
                <a:tailEnd/>
              </a:ln>
              <a:effectLst>
                <a:outerShdw dist="53882" dir="2700000" algn="ctr" rotWithShape="0">
                  <a:schemeClr val="folHlink"/>
                </a:outerShdw>
              </a:effectLst>
            </p:spPr>
            <p:txBody>
              <a:bodyPr wrap="none" anchor="ctr"/>
              <a:lstStyle/>
              <a:p>
                <a:pPr>
                  <a:defRPr/>
                </a:pPr>
                <a:endParaRPr lang="en-US"/>
              </a:p>
            </p:txBody>
          </p:sp>
          <p:sp>
            <p:nvSpPr>
              <p:cNvPr id="78" name="Freeform 9"/>
              <p:cNvSpPr>
                <a:spLocks/>
              </p:cNvSpPr>
              <p:nvPr/>
            </p:nvSpPr>
            <p:spPr bwMode="auto">
              <a:xfrm>
                <a:off x="3470" y="2928"/>
                <a:ext cx="1583" cy="797"/>
              </a:xfrm>
              <a:custGeom>
                <a:avLst/>
                <a:gdLst/>
                <a:ahLst/>
                <a:cxnLst>
                  <a:cxn ang="0">
                    <a:pos x="1582" y="0"/>
                  </a:cxn>
                  <a:cxn ang="0">
                    <a:pos x="0" y="0"/>
                  </a:cxn>
                  <a:cxn ang="0">
                    <a:pos x="0" y="796"/>
                  </a:cxn>
                </a:cxnLst>
                <a:rect l="0" t="0" r="r" b="b"/>
                <a:pathLst>
                  <a:path w="1583" h="797">
                    <a:moveTo>
                      <a:pt x="1582" y="0"/>
                    </a:moveTo>
                    <a:lnTo>
                      <a:pt x="0" y="0"/>
                    </a:lnTo>
                    <a:lnTo>
                      <a:pt x="0" y="796"/>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defRPr/>
                </a:pPr>
                <a:endParaRPr lang="en-US"/>
              </a:p>
            </p:txBody>
          </p:sp>
          <p:sp>
            <p:nvSpPr>
              <p:cNvPr id="79" name="Freeform 10"/>
              <p:cNvSpPr>
                <a:spLocks/>
              </p:cNvSpPr>
              <p:nvPr/>
            </p:nvSpPr>
            <p:spPr bwMode="auto">
              <a:xfrm>
                <a:off x="3470" y="2928"/>
                <a:ext cx="1583" cy="798"/>
              </a:xfrm>
              <a:custGeom>
                <a:avLst/>
                <a:gdLst/>
                <a:ahLst/>
                <a:cxnLst>
                  <a:cxn ang="0">
                    <a:pos x="0" y="797"/>
                  </a:cxn>
                  <a:cxn ang="0">
                    <a:pos x="1582" y="797"/>
                  </a:cxn>
                  <a:cxn ang="0">
                    <a:pos x="1582" y="0"/>
                  </a:cxn>
                </a:cxnLst>
                <a:rect l="0" t="0" r="r" b="b"/>
                <a:pathLst>
                  <a:path w="1583" h="798">
                    <a:moveTo>
                      <a:pt x="0" y="797"/>
                    </a:moveTo>
                    <a:lnTo>
                      <a:pt x="1582" y="797"/>
                    </a:lnTo>
                    <a:lnTo>
                      <a:pt x="1582" y="0"/>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defRPr/>
                </a:pPr>
                <a:endParaRPr lang="en-US"/>
              </a:p>
            </p:txBody>
          </p:sp>
          <p:sp>
            <p:nvSpPr>
              <p:cNvPr id="80" name="Rectangle 11"/>
              <p:cNvSpPr>
                <a:spLocks noChangeArrowheads="1"/>
              </p:cNvSpPr>
              <p:nvPr/>
            </p:nvSpPr>
            <p:spPr bwMode="auto">
              <a:xfrm>
                <a:off x="3474" y="874"/>
                <a:ext cx="1574" cy="788"/>
              </a:xfrm>
              <a:prstGeom prst="rect">
                <a:avLst/>
              </a:prstGeom>
              <a:solidFill>
                <a:srgbClr val="DADADA"/>
              </a:solidFill>
              <a:ln w="12700">
                <a:solidFill>
                  <a:schemeClr val="bg2"/>
                </a:solidFill>
                <a:miter lim="800000"/>
                <a:headEnd/>
                <a:tailEnd/>
              </a:ln>
              <a:effectLst>
                <a:outerShdw dist="53882" dir="2700000" algn="ctr" rotWithShape="0">
                  <a:schemeClr val="folHlink"/>
                </a:outerShdw>
              </a:effectLst>
            </p:spPr>
            <p:txBody>
              <a:bodyPr wrap="none" anchor="ctr"/>
              <a:lstStyle/>
              <a:p>
                <a:pPr>
                  <a:defRPr/>
                </a:pPr>
                <a:endParaRPr lang="en-US"/>
              </a:p>
            </p:txBody>
          </p:sp>
          <p:sp>
            <p:nvSpPr>
              <p:cNvPr id="81" name="Freeform 12"/>
              <p:cNvSpPr>
                <a:spLocks/>
              </p:cNvSpPr>
              <p:nvPr/>
            </p:nvSpPr>
            <p:spPr bwMode="auto">
              <a:xfrm>
                <a:off x="3470" y="870"/>
                <a:ext cx="1583" cy="797"/>
              </a:xfrm>
              <a:custGeom>
                <a:avLst/>
                <a:gdLst/>
                <a:ahLst/>
                <a:cxnLst>
                  <a:cxn ang="0">
                    <a:pos x="1582" y="0"/>
                  </a:cxn>
                  <a:cxn ang="0">
                    <a:pos x="0" y="0"/>
                  </a:cxn>
                  <a:cxn ang="0">
                    <a:pos x="0" y="796"/>
                  </a:cxn>
                </a:cxnLst>
                <a:rect l="0" t="0" r="r" b="b"/>
                <a:pathLst>
                  <a:path w="1583" h="797">
                    <a:moveTo>
                      <a:pt x="1582" y="0"/>
                    </a:moveTo>
                    <a:lnTo>
                      <a:pt x="0" y="0"/>
                    </a:lnTo>
                    <a:lnTo>
                      <a:pt x="0" y="796"/>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defRPr/>
                </a:pPr>
                <a:endParaRPr lang="en-US"/>
              </a:p>
            </p:txBody>
          </p:sp>
          <p:sp>
            <p:nvSpPr>
              <p:cNvPr id="82" name="Freeform 13"/>
              <p:cNvSpPr>
                <a:spLocks/>
              </p:cNvSpPr>
              <p:nvPr/>
            </p:nvSpPr>
            <p:spPr bwMode="auto">
              <a:xfrm>
                <a:off x="3470" y="870"/>
                <a:ext cx="1583" cy="798"/>
              </a:xfrm>
              <a:custGeom>
                <a:avLst/>
                <a:gdLst/>
                <a:ahLst/>
                <a:cxnLst>
                  <a:cxn ang="0">
                    <a:pos x="0" y="797"/>
                  </a:cxn>
                  <a:cxn ang="0">
                    <a:pos x="1582" y="797"/>
                  </a:cxn>
                  <a:cxn ang="0">
                    <a:pos x="1582" y="0"/>
                  </a:cxn>
                </a:cxnLst>
                <a:rect l="0" t="0" r="r" b="b"/>
                <a:pathLst>
                  <a:path w="1583" h="798">
                    <a:moveTo>
                      <a:pt x="0" y="797"/>
                    </a:moveTo>
                    <a:lnTo>
                      <a:pt x="1582" y="797"/>
                    </a:lnTo>
                    <a:lnTo>
                      <a:pt x="1582" y="0"/>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defRPr/>
                </a:pPr>
                <a:endParaRPr lang="en-US"/>
              </a:p>
            </p:txBody>
          </p:sp>
          <p:sp>
            <p:nvSpPr>
              <p:cNvPr id="83" name="Freeform 14"/>
              <p:cNvSpPr>
                <a:spLocks/>
              </p:cNvSpPr>
              <p:nvPr/>
            </p:nvSpPr>
            <p:spPr bwMode="auto">
              <a:xfrm>
                <a:off x="2462" y="1071"/>
                <a:ext cx="865" cy="396"/>
              </a:xfrm>
              <a:custGeom>
                <a:avLst/>
                <a:gdLst/>
                <a:ahLst/>
                <a:cxnLst>
                  <a:cxn ang="0">
                    <a:pos x="864" y="126"/>
                  </a:cxn>
                  <a:cxn ang="0">
                    <a:pos x="864" y="266"/>
                  </a:cxn>
                  <a:cxn ang="0">
                    <a:pos x="337" y="266"/>
                  </a:cxn>
                  <a:cxn ang="0">
                    <a:pos x="337" y="395"/>
                  </a:cxn>
                  <a:cxn ang="0">
                    <a:pos x="0" y="198"/>
                  </a:cxn>
                  <a:cxn ang="0">
                    <a:pos x="337" y="0"/>
                  </a:cxn>
                  <a:cxn ang="0">
                    <a:pos x="337" y="123"/>
                  </a:cxn>
                  <a:cxn ang="0">
                    <a:pos x="864" y="126"/>
                  </a:cxn>
                </a:cxnLst>
                <a:rect l="0" t="0" r="r" b="b"/>
                <a:pathLst>
                  <a:path w="865" h="396">
                    <a:moveTo>
                      <a:pt x="864" y="126"/>
                    </a:moveTo>
                    <a:lnTo>
                      <a:pt x="864" y="266"/>
                    </a:lnTo>
                    <a:lnTo>
                      <a:pt x="337" y="266"/>
                    </a:lnTo>
                    <a:lnTo>
                      <a:pt x="337" y="395"/>
                    </a:lnTo>
                    <a:lnTo>
                      <a:pt x="0" y="198"/>
                    </a:lnTo>
                    <a:lnTo>
                      <a:pt x="337" y="0"/>
                    </a:lnTo>
                    <a:lnTo>
                      <a:pt x="337" y="123"/>
                    </a:lnTo>
                    <a:lnTo>
                      <a:pt x="864" y="126"/>
                    </a:lnTo>
                  </a:path>
                </a:pathLst>
              </a:custGeom>
              <a:solidFill>
                <a:srgbClr val="FF3399"/>
              </a:solidFill>
              <a:ln w="12700" cap="rnd" cmpd="sng">
                <a:solidFill>
                  <a:schemeClr val="bg2"/>
                </a:solidFill>
                <a:prstDash val="solid"/>
                <a:round/>
                <a:headEnd type="none" w="med" len="med"/>
                <a:tailEnd type="none" w="med" len="med"/>
              </a:ln>
              <a:effectLst>
                <a:outerShdw dist="53882" dir="2700000" algn="ctr" rotWithShape="0">
                  <a:schemeClr val="bg2"/>
                </a:outerShdw>
              </a:effectLst>
            </p:spPr>
            <p:txBody>
              <a:bodyPr/>
              <a:lstStyle/>
              <a:p>
                <a:pPr>
                  <a:defRPr/>
                </a:pPr>
                <a:endParaRPr lang="en-US"/>
              </a:p>
            </p:txBody>
          </p:sp>
          <p:sp>
            <p:nvSpPr>
              <p:cNvPr id="84" name="Freeform 15"/>
              <p:cNvSpPr>
                <a:spLocks/>
              </p:cNvSpPr>
              <p:nvPr/>
            </p:nvSpPr>
            <p:spPr bwMode="auto">
              <a:xfrm>
                <a:off x="2474" y="2096"/>
                <a:ext cx="865" cy="397"/>
              </a:xfrm>
              <a:custGeom>
                <a:avLst/>
                <a:gdLst/>
                <a:ahLst/>
                <a:cxnLst>
                  <a:cxn ang="0">
                    <a:pos x="864" y="127"/>
                  </a:cxn>
                  <a:cxn ang="0">
                    <a:pos x="864" y="267"/>
                  </a:cxn>
                  <a:cxn ang="0">
                    <a:pos x="337" y="267"/>
                  </a:cxn>
                  <a:cxn ang="0">
                    <a:pos x="337" y="396"/>
                  </a:cxn>
                  <a:cxn ang="0">
                    <a:pos x="0" y="198"/>
                  </a:cxn>
                  <a:cxn ang="0">
                    <a:pos x="337" y="0"/>
                  </a:cxn>
                  <a:cxn ang="0">
                    <a:pos x="337" y="124"/>
                  </a:cxn>
                  <a:cxn ang="0">
                    <a:pos x="864" y="127"/>
                  </a:cxn>
                </a:cxnLst>
                <a:rect l="0" t="0" r="r" b="b"/>
                <a:pathLst>
                  <a:path w="865" h="397">
                    <a:moveTo>
                      <a:pt x="864" y="127"/>
                    </a:moveTo>
                    <a:lnTo>
                      <a:pt x="864" y="267"/>
                    </a:lnTo>
                    <a:lnTo>
                      <a:pt x="337" y="267"/>
                    </a:lnTo>
                    <a:lnTo>
                      <a:pt x="337" y="396"/>
                    </a:lnTo>
                    <a:lnTo>
                      <a:pt x="0" y="198"/>
                    </a:lnTo>
                    <a:lnTo>
                      <a:pt x="337" y="0"/>
                    </a:lnTo>
                    <a:lnTo>
                      <a:pt x="337" y="124"/>
                    </a:lnTo>
                    <a:lnTo>
                      <a:pt x="864" y="127"/>
                    </a:lnTo>
                  </a:path>
                </a:pathLst>
              </a:custGeom>
              <a:solidFill>
                <a:srgbClr val="FF3399"/>
              </a:solidFill>
              <a:ln w="12700" cap="rnd" cmpd="sng">
                <a:solidFill>
                  <a:schemeClr val="bg2"/>
                </a:solidFill>
                <a:prstDash val="solid"/>
                <a:round/>
                <a:headEnd type="none" w="med" len="med"/>
                <a:tailEnd type="none" w="med" len="med"/>
              </a:ln>
              <a:effectLst>
                <a:outerShdw dist="53882" dir="2700000" algn="ctr" rotWithShape="0">
                  <a:schemeClr val="bg2"/>
                </a:outerShdw>
              </a:effectLst>
            </p:spPr>
            <p:txBody>
              <a:bodyPr/>
              <a:lstStyle/>
              <a:p>
                <a:pPr>
                  <a:defRPr/>
                </a:pPr>
                <a:endParaRPr lang="en-US"/>
              </a:p>
            </p:txBody>
          </p:sp>
          <p:sp>
            <p:nvSpPr>
              <p:cNvPr id="85" name="Freeform 16"/>
              <p:cNvSpPr>
                <a:spLocks/>
              </p:cNvSpPr>
              <p:nvPr/>
            </p:nvSpPr>
            <p:spPr bwMode="auto">
              <a:xfrm>
                <a:off x="2510" y="3128"/>
                <a:ext cx="865" cy="397"/>
              </a:xfrm>
              <a:custGeom>
                <a:avLst/>
                <a:gdLst/>
                <a:ahLst/>
                <a:cxnLst>
                  <a:cxn ang="0">
                    <a:pos x="864" y="127"/>
                  </a:cxn>
                  <a:cxn ang="0">
                    <a:pos x="864" y="267"/>
                  </a:cxn>
                  <a:cxn ang="0">
                    <a:pos x="337" y="267"/>
                  </a:cxn>
                  <a:cxn ang="0">
                    <a:pos x="337" y="396"/>
                  </a:cxn>
                  <a:cxn ang="0">
                    <a:pos x="0" y="198"/>
                  </a:cxn>
                  <a:cxn ang="0">
                    <a:pos x="337" y="0"/>
                  </a:cxn>
                  <a:cxn ang="0">
                    <a:pos x="337" y="124"/>
                  </a:cxn>
                  <a:cxn ang="0">
                    <a:pos x="864" y="127"/>
                  </a:cxn>
                </a:cxnLst>
                <a:rect l="0" t="0" r="r" b="b"/>
                <a:pathLst>
                  <a:path w="865" h="397">
                    <a:moveTo>
                      <a:pt x="864" y="127"/>
                    </a:moveTo>
                    <a:lnTo>
                      <a:pt x="864" y="267"/>
                    </a:lnTo>
                    <a:lnTo>
                      <a:pt x="337" y="267"/>
                    </a:lnTo>
                    <a:lnTo>
                      <a:pt x="337" y="396"/>
                    </a:lnTo>
                    <a:lnTo>
                      <a:pt x="0" y="198"/>
                    </a:lnTo>
                    <a:lnTo>
                      <a:pt x="337" y="0"/>
                    </a:lnTo>
                    <a:lnTo>
                      <a:pt x="337" y="124"/>
                    </a:lnTo>
                    <a:lnTo>
                      <a:pt x="864" y="127"/>
                    </a:lnTo>
                  </a:path>
                </a:pathLst>
              </a:custGeom>
              <a:solidFill>
                <a:srgbClr val="FF3399"/>
              </a:solidFill>
              <a:ln w="12700" cap="rnd" cmpd="sng">
                <a:solidFill>
                  <a:schemeClr val="bg2"/>
                </a:solidFill>
                <a:prstDash val="solid"/>
                <a:round/>
                <a:headEnd type="none" w="med" len="med"/>
                <a:tailEnd type="none" w="med" len="med"/>
              </a:ln>
              <a:effectLst>
                <a:outerShdw dist="53882" dir="2700000" algn="ctr" rotWithShape="0">
                  <a:schemeClr val="bg2"/>
                </a:outerShdw>
              </a:effectLst>
            </p:spPr>
            <p:txBody>
              <a:bodyPr/>
              <a:lstStyle/>
              <a:p>
                <a:pPr>
                  <a:defRPr/>
                </a:pPr>
                <a:endParaRPr lang="en-US"/>
              </a:p>
            </p:txBody>
          </p:sp>
          <p:sp>
            <p:nvSpPr>
              <p:cNvPr id="86" name="Rectangle 17"/>
              <p:cNvSpPr>
                <a:spLocks noChangeArrowheads="1"/>
              </p:cNvSpPr>
              <p:nvPr/>
            </p:nvSpPr>
            <p:spPr bwMode="auto">
              <a:xfrm>
                <a:off x="766" y="874"/>
                <a:ext cx="1574" cy="789"/>
              </a:xfrm>
              <a:prstGeom prst="rect">
                <a:avLst/>
              </a:prstGeom>
              <a:solidFill>
                <a:schemeClr val="accent2"/>
              </a:solidFill>
              <a:ln w="12700">
                <a:solidFill>
                  <a:schemeClr val="bg2"/>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87" name="Freeform 18"/>
              <p:cNvSpPr>
                <a:spLocks/>
              </p:cNvSpPr>
              <p:nvPr/>
            </p:nvSpPr>
            <p:spPr bwMode="auto">
              <a:xfrm>
                <a:off x="762" y="870"/>
                <a:ext cx="1583" cy="798"/>
              </a:xfrm>
              <a:custGeom>
                <a:avLst/>
                <a:gdLst/>
                <a:ahLst/>
                <a:cxnLst>
                  <a:cxn ang="0">
                    <a:pos x="1582" y="0"/>
                  </a:cxn>
                  <a:cxn ang="0">
                    <a:pos x="0" y="0"/>
                  </a:cxn>
                  <a:cxn ang="0">
                    <a:pos x="0" y="797"/>
                  </a:cxn>
                </a:cxnLst>
                <a:rect l="0" t="0" r="r" b="b"/>
                <a:pathLst>
                  <a:path w="1583" h="798">
                    <a:moveTo>
                      <a:pt x="1582" y="0"/>
                    </a:moveTo>
                    <a:lnTo>
                      <a:pt x="0" y="0"/>
                    </a:lnTo>
                    <a:lnTo>
                      <a:pt x="0" y="797"/>
                    </a:lnTo>
                  </a:path>
                </a:pathLst>
              </a:custGeom>
              <a:solidFill>
                <a:schemeClr val="accent2"/>
              </a:solidFill>
              <a:ln w="12700" cap="rnd" cmpd="sng">
                <a:noFill/>
                <a:prstDash val="solid"/>
                <a:round/>
                <a:headEnd type="none" w="med" len="med"/>
                <a:tailEnd type="none" w="med" len="med"/>
              </a:ln>
              <a:effectLst>
                <a:outerShdw dist="53882" dir="2700000" algn="ctr" rotWithShape="0">
                  <a:schemeClr val="bg2"/>
                </a:outerShdw>
              </a:effectLst>
            </p:spPr>
            <p:txBody>
              <a:bodyPr/>
              <a:lstStyle/>
              <a:p>
                <a:pPr>
                  <a:defRPr/>
                </a:pPr>
                <a:endParaRPr lang="en-US"/>
              </a:p>
            </p:txBody>
          </p:sp>
          <p:sp>
            <p:nvSpPr>
              <p:cNvPr id="88" name="Freeform 19"/>
              <p:cNvSpPr>
                <a:spLocks/>
              </p:cNvSpPr>
              <p:nvPr/>
            </p:nvSpPr>
            <p:spPr bwMode="auto">
              <a:xfrm>
                <a:off x="762" y="871"/>
                <a:ext cx="1583" cy="797"/>
              </a:xfrm>
              <a:custGeom>
                <a:avLst/>
                <a:gdLst/>
                <a:ahLst/>
                <a:cxnLst>
                  <a:cxn ang="0">
                    <a:pos x="0" y="796"/>
                  </a:cxn>
                  <a:cxn ang="0">
                    <a:pos x="1582" y="796"/>
                  </a:cxn>
                  <a:cxn ang="0">
                    <a:pos x="1582" y="0"/>
                  </a:cxn>
                </a:cxnLst>
                <a:rect l="0" t="0" r="r" b="b"/>
                <a:pathLst>
                  <a:path w="1583" h="797">
                    <a:moveTo>
                      <a:pt x="0" y="796"/>
                    </a:moveTo>
                    <a:lnTo>
                      <a:pt x="1582" y="796"/>
                    </a:lnTo>
                    <a:lnTo>
                      <a:pt x="1582" y="0"/>
                    </a:lnTo>
                  </a:path>
                </a:pathLst>
              </a:custGeom>
              <a:solidFill>
                <a:schemeClr val="accent2"/>
              </a:solidFill>
              <a:ln w="12700" cap="rnd" cmpd="sng">
                <a:solidFill>
                  <a:schemeClr val="bg2"/>
                </a:solidFill>
                <a:prstDash val="solid"/>
                <a:round/>
                <a:headEnd type="none" w="med" len="med"/>
                <a:tailEnd type="none" w="med" len="med"/>
              </a:ln>
              <a:effectLst>
                <a:outerShdw dist="53882" dir="2700000" algn="ctr" rotWithShape="0">
                  <a:schemeClr val="bg2"/>
                </a:outerShdw>
              </a:effectLst>
            </p:spPr>
            <p:txBody>
              <a:bodyPr/>
              <a:lstStyle/>
              <a:p>
                <a:pPr>
                  <a:defRPr/>
                </a:pPr>
                <a:endParaRPr lang="en-US"/>
              </a:p>
            </p:txBody>
          </p:sp>
          <p:sp>
            <p:nvSpPr>
              <p:cNvPr id="89" name="Line 20"/>
              <p:cNvSpPr>
                <a:spLocks noChangeShapeType="1"/>
              </p:cNvSpPr>
              <p:nvPr/>
            </p:nvSpPr>
            <p:spPr bwMode="auto">
              <a:xfrm>
                <a:off x="793" y="1066"/>
                <a:ext cx="1521" cy="0"/>
              </a:xfrm>
              <a:prstGeom prst="line">
                <a:avLst/>
              </a:prstGeom>
              <a:noFill/>
              <a:ln w="12700">
                <a:solidFill>
                  <a:schemeClr val="bg2"/>
                </a:solidFill>
                <a:round/>
                <a:headEnd/>
                <a:tailEnd/>
              </a:ln>
            </p:spPr>
            <p:txBody>
              <a:bodyPr wrap="none" anchor="ctr"/>
              <a:lstStyle/>
              <a:p>
                <a:endParaRPr lang="en-US"/>
              </a:p>
            </p:txBody>
          </p:sp>
          <p:sp>
            <p:nvSpPr>
              <p:cNvPr id="90" name="Rectangle 21"/>
              <p:cNvSpPr>
                <a:spLocks noChangeArrowheads="1"/>
              </p:cNvSpPr>
              <p:nvPr/>
            </p:nvSpPr>
            <p:spPr bwMode="auto">
              <a:xfrm>
                <a:off x="778" y="893"/>
                <a:ext cx="1078" cy="588"/>
              </a:xfrm>
              <a:prstGeom prst="rect">
                <a:avLst/>
              </a:prstGeom>
              <a:noFill/>
              <a:ln w="12700">
                <a:noFill/>
                <a:miter lim="800000"/>
                <a:headEnd/>
                <a:tailEnd/>
              </a:ln>
              <a:effectLst/>
            </p:spPr>
            <p:txBody>
              <a:bodyPr wrap="none" lIns="82550" tIns="41275" rIns="82550" bIns="41275">
                <a:spAutoFit/>
              </a:bodyPr>
              <a:lstStyle/>
              <a:p>
                <a:pPr defTabSz="739775">
                  <a:tabLst>
                    <a:tab pos="206375" algn="l"/>
                  </a:tabLst>
                  <a:defRPr/>
                </a:pPr>
                <a:r>
                  <a:rPr lang="en-US" sz="1400" b="1" dirty="0">
                    <a:solidFill>
                      <a:schemeClr val="bg1"/>
                    </a:solidFill>
                    <a:effectLst>
                      <a:outerShdw blurRad="38100" dist="38100" dir="2700000" algn="tl">
                        <a:srgbClr val="C0C0C0"/>
                      </a:outerShdw>
                    </a:effectLst>
                    <a:latin typeface="Arial" charset="0"/>
                  </a:rPr>
                  <a:t>General data</a:t>
                </a:r>
                <a:br>
                  <a:rPr lang="en-US" sz="1400" b="1" dirty="0">
                    <a:solidFill>
                      <a:schemeClr val="bg1"/>
                    </a:solidFill>
                    <a:effectLst>
                      <a:outerShdw blurRad="38100" dist="38100" dir="2700000" algn="tl">
                        <a:srgbClr val="C0C0C0"/>
                      </a:outerShdw>
                    </a:effectLst>
                    <a:latin typeface="Arial" charset="0"/>
                  </a:rPr>
                </a:br>
                <a:r>
                  <a:rPr lang="en-US" sz="1400" b="1" dirty="0">
                    <a:solidFill>
                      <a:schemeClr val="bg1"/>
                    </a:solidFill>
                    <a:effectLst>
                      <a:outerShdw blurRad="38100" dist="38100" dir="2700000" algn="tl">
                        <a:srgbClr val="C0C0C0"/>
                      </a:outerShdw>
                    </a:effectLst>
                    <a:latin typeface="Arial" charset="0"/>
                  </a:rPr>
                  <a:t/>
                </a:r>
                <a:br>
                  <a:rPr lang="en-US" sz="1400" b="1" dirty="0">
                    <a:solidFill>
                      <a:schemeClr val="bg1"/>
                    </a:solidFill>
                    <a:effectLst>
                      <a:outerShdw blurRad="38100" dist="38100" dir="2700000" algn="tl">
                        <a:srgbClr val="C0C0C0"/>
                      </a:outerShdw>
                    </a:effectLst>
                    <a:latin typeface="Arial" charset="0"/>
                  </a:rPr>
                </a:br>
                <a:r>
                  <a:rPr lang="en-US" sz="1400" b="1" dirty="0">
                    <a:solidFill>
                      <a:schemeClr val="bg1"/>
                    </a:solidFill>
                    <a:effectLst>
                      <a:outerShdw blurRad="38100" dist="38100" dir="2700000" algn="tl">
                        <a:srgbClr val="C0C0C0"/>
                      </a:outerShdw>
                    </a:effectLst>
                    <a:latin typeface="Arial" charset="0"/>
                  </a:rPr>
                  <a:t>	Address</a:t>
                </a:r>
              </a:p>
              <a:p>
                <a:pPr defTabSz="739775">
                  <a:tabLst>
                    <a:tab pos="206375" algn="l"/>
                  </a:tabLst>
                  <a:defRPr/>
                </a:pPr>
                <a:r>
                  <a:rPr lang="en-US" sz="1400" b="1" dirty="0">
                    <a:solidFill>
                      <a:schemeClr val="bg1"/>
                    </a:solidFill>
                    <a:effectLst>
                      <a:outerShdw blurRad="38100" dist="38100" dir="2700000" algn="tl">
                        <a:srgbClr val="C0C0C0"/>
                      </a:outerShdw>
                    </a:effectLst>
                    <a:latin typeface="Arial" charset="0"/>
                  </a:rPr>
                  <a:t>	Communication</a:t>
                </a:r>
              </a:p>
            </p:txBody>
          </p:sp>
          <p:sp>
            <p:nvSpPr>
              <p:cNvPr id="91" name="Rectangle 22"/>
              <p:cNvSpPr>
                <a:spLocks noChangeArrowheads="1"/>
              </p:cNvSpPr>
              <p:nvPr/>
            </p:nvSpPr>
            <p:spPr bwMode="auto">
              <a:xfrm>
                <a:off x="766" y="2932"/>
                <a:ext cx="1574" cy="788"/>
              </a:xfrm>
              <a:prstGeom prst="rect">
                <a:avLst/>
              </a:prstGeom>
              <a:solidFill>
                <a:schemeClr val="accent2"/>
              </a:solidFill>
              <a:ln w="12700">
                <a:solidFill>
                  <a:schemeClr val="bg2"/>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92" name="Freeform 23"/>
              <p:cNvSpPr>
                <a:spLocks/>
              </p:cNvSpPr>
              <p:nvPr/>
            </p:nvSpPr>
            <p:spPr bwMode="auto">
              <a:xfrm>
                <a:off x="762" y="2928"/>
                <a:ext cx="1583" cy="797"/>
              </a:xfrm>
              <a:custGeom>
                <a:avLst/>
                <a:gdLst/>
                <a:ahLst/>
                <a:cxnLst>
                  <a:cxn ang="0">
                    <a:pos x="1582" y="0"/>
                  </a:cxn>
                  <a:cxn ang="0">
                    <a:pos x="0" y="0"/>
                  </a:cxn>
                  <a:cxn ang="0">
                    <a:pos x="0" y="796"/>
                  </a:cxn>
                </a:cxnLst>
                <a:rect l="0" t="0" r="r" b="b"/>
                <a:pathLst>
                  <a:path w="1583" h="797">
                    <a:moveTo>
                      <a:pt x="1582" y="0"/>
                    </a:moveTo>
                    <a:lnTo>
                      <a:pt x="0" y="0"/>
                    </a:lnTo>
                    <a:lnTo>
                      <a:pt x="0" y="796"/>
                    </a:lnTo>
                  </a:path>
                </a:pathLst>
              </a:custGeom>
              <a:solidFill>
                <a:schemeClr val="accent2"/>
              </a:solidFill>
              <a:ln w="12700" cap="rnd" cmpd="sng">
                <a:noFill/>
                <a:prstDash val="solid"/>
                <a:round/>
                <a:headEnd type="none" w="med" len="med"/>
                <a:tailEnd type="none" w="med" len="med"/>
              </a:ln>
              <a:effectLst>
                <a:outerShdw dist="53882" dir="2700000" algn="ctr" rotWithShape="0">
                  <a:schemeClr val="bg2"/>
                </a:outerShdw>
              </a:effectLst>
            </p:spPr>
            <p:txBody>
              <a:bodyPr/>
              <a:lstStyle/>
              <a:p>
                <a:pPr>
                  <a:defRPr/>
                </a:pPr>
                <a:endParaRPr lang="en-US"/>
              </a:p>
            </p:txBody>
          </p:sp>
          <p:sp>
            <p:nvSpPr>
              <p:cNvPr id="93" name="Freeform 24"/>
              <p:cNvSpPr>
                <a:spLocks/>
              </p:cNvSpPr>
              <p:nvPr/>
            </p:nvSpPr>
            <p:spPr bwMode="auto">
              <a:xfrm>
                <a:off x="762" y="2928"/>
                <a:ext cx="1583" cy="798"/>
              </a:xfrm>
              <a:custGeom>
                <a:avLst/>
                <a:gdLst/>
                <a:ahLst/>
                <a:cxnLst>
                  <a:cxn ang="0">
                    <a:pos x="0" y="797"/>
                  </a:cxn>
                  <a:cxn ang="0">
                    <a:pos x="1582" y="797"/>
                  </a:cxn>
                  <a:cxn ang="0">
                    <a:pos x="1582" y="0"/>
                  </a:cxn>
                </a:cxnLst>
                <a:rect l="0" t="0" r="r" b="b"/>
                <a:pathLst>
                  <a:path w="1583" h="798">
                    <a:moveTo>
                      <a:pt x="0" y="797"/>
                    </a:moveTo>
                    <a:lnTo>
                      <a:pt x="1582" y="797"/>
                    </a:lnTo>
                    <a:lnTo>
                      <a:pt x="1582" y="0"/>
                    </a:lnTo>
                  </a:path>
                </a:pathLst>
              </a:custGeom>
              <a:solidFill>
                <a:schemeClr val="accent2"/>
              </a:solidFill>
              <a:ln w="12700" cap="rnd" cmpd="sng">
                <a:solidFill>
                  <a:schemeClr val="bg2"/>
                </a:solidFill>
                <a:prstDash val="solid"/>
                <a:round/>
                <a:headEnd type="none" w="med" len="med"/>
                <a:tailEnd type="none" w="med" len="med"/>
              </a:ln>
              <a:effectLst>
                <a:outerShdw dist="53882" dir="2700000" algn="ctr" rotWithShape="0">
                  <a:schemeClr val="bg2"/>
                </a:outerShdw>
              </a:effectLst>
            </p:spPr>
            <p:txBody>
              <a:bodyPr/>
              <a:lstStyle/>
              <a:p>
                <a:pPr>
                  <a:defRPr/>
                </a:pPr>
                <a:endParaRPr lang="en-US"/>
              </a:p>
            </p:txBody>
          </p:sp>
          <p:sp>
            <p:nvSpPr>
              <p:cNvPr id="94" name="Line 25"/>
              <p:cNvSpPr>
                <a:spLocks noChangeShapeType="1"/>
              </p:cNvSpPr>
              <p:nvPr/>
            </p:nvSpPr>
            <p:spPr bwMode="auto">
              <a:xfrm>
                <a:off x="793" y="3124"/>
                <a:ext cx="1521" cy="0"/>
              </a:xfrm>
              <a:prstGeom prst="line">
                <a:avLst/>
              </a:prstGeom>
              <a:noFill/>
              <a:ln w="12700">
                <a:solidFill>
                  <a:schemeClr val="bg2"/>
                </a:solidFill>
                <a:round/>
                <a:headEnd/>
                <a:tailEnd/>
              </a:ln>
            </p:spPr>
            <p:txBody>
              <a:bodyPr wrap="none" anchor="ctr"/>
              <a:lstStyle/>
              <a:p>
                <a:endParaRPr lang="en-US"/>
              </a:p>
            </p:txBody>
          </p:sp>
          <p:sp>
            <p:nvSpPr>
              <p:cNvPr id="95" name="Rectangle 26"/>
              <p:cNvSpPr>
                <a:spLocks noChangeArrowheads="1"/>
              </p:cNvSpPr>
              <p:nvPr/>
            </p:nvSpPr>
            <p:spPr bwMode="auto">
              <a:xfrm>
                <a:off x="778" y="2959"/>
                <a:ext cx="1400" cy="722"/>
              </a:xfrm>
              <a:prstGeom prst="rect">
                <a:avLst/>
              </a:prstGeom>
              <a:noFill/>
              <a:ln w="12700">
                <a:noFill/>
                <a:miter lim="800000"/>
                <a:headEnd/>
                <a:tailEnd/>
              </a:ln>
              <a:effectLst/>
            </p:spPr>
            <p:txBody>
              <a:bodyPr wrap="none" lIns="82550" tIns="41275" rIns="82550" bIns="41275">
                <a:spAutoFit/>
              </a:bodyPr>
              <a:lstStyle/>
              <a:p>
                <a:pPr defTabSz="739775">
                  <a:tabLst>
                    <a:tab pos="206375" algn="l"/>
                  </a:tabLst>
                  <a:defRPr/>
                </a:pPr>
                <a:r>
                  <a:rPr lang="en-US" sz="1400" b="1" dirty="0">
                    <a:solidFill>
                      <a:schemeClr val="bg1"/>
                    </a:solidFill>
                    <a:effectLst>
                      <a:outerShdw blurRad="38100" dist="38100" dir="2700000" algn="tl">
                        <a:srgbClr val="C0C0C0"/>
                      </a:outerShdw>
                    </a:effectLst>
                    <a:latin typeface="Arial" charset="0"/>
                  </a:rPr>
                  <a:t>Purchase Org  data</a:t>
                </a:r>
                <a:br>
                  <a:rPr lang="en-US" sz="1400" b="1" dirty="0">
                    <a:solidFill>
                      <a:schemeClr val="bg1"/>
                    </a:solidFill>
                    <a:effectLst>
                      <a:outerShdw blurRad="38100" dist="38100" dir="2700000" algn="tl">
                        <a:srgbClr val="C0C0C0"/>
                      </a:outerShdw>
                    </a:effectLst>
                    <a:latin typeface="Arial" charset="0"/>
                  </a:rPr>
                </a:br>
                <a:r>
                  <a:rPr lang="en-US" sz="1400" b="1" dirty="0">
                    <a:solidFill>
                      <a:schemeClr val="bg1"/>
                    </a:solidFill>
                    <a:effectLst>
                      <a:outerShdw blurRad="38100" dist="38100" dir="2700000" algn="tl">
                        <a:srgbClr val="C0C0C0"/>
                      </a:outerShdw>
                    </a:effectLst>
                    <a:latin typeface="Arial" charset="0"/>
                  </a:rPr>
                  <a:t/>
                </a:r>
                <a:br>
                  <a:rPr lang="en-US" sz="1400" b="1" dirty="0">
                    <a:solidFill>
                      <a:schemeClr val="bg1"/>
                    </a:solidFill>
                    <a:effectLst>
                      <a:outerShdw blurRad="38100" dist="38100" dir="2700000" algn="tl">
                        <a:srgbClr val="C0C0C0"/>
                      </a:outerShdw>
                    </a:effectLst>
                    <a:latin typeface="Arial" charset="0"/>
                  </a:rPr>
                </a:br>
                <a:r>
                  <a:rPr lang="en-US" sz="1400" b="1" dirty="0">
                    <a:solidFill>
                      <a:schemeClr val="bg1"/>
                    </a:solidFill>
                    <a:effectLst>
                      <a:outerShdw blurRad="38100" dist="38100" dir="2700000" algn="tl">
                        <a:srgbClr val="C0C0C0"/>
                      </a:outerShdw>
                    </a:effectLst>
                    <a:latin typeface="Arial" charset="0"/>
                  </a:rPr>
                  <a:t>	Bank data</a:t>
                </a:r>
                <a:br>
                  <a:rPr lang="en-US" sz="1400" b="1" dirty="0">
                    <a:solidFill>
                      <a:schemeClr val="bg1"/>
                    </a:solidFill>
                    <a:effectLst>
                      <a:outerShdw blurRad="38100" dist="38100" dir="2700000" algn="tl">
                        <a:srgbClr val="C0C0C0"/>
                      </a:outerShdw>
                    </a:effectLst>
                    <a:latin typeface="Arial" charset="0"/>
                  </a:rPr>
                </a:br>
                <a:r>
                  <a:rPr lang="en-US" sz="1400" b="1" dirty="0">
                    <a:solidFill>
                      <a:schemeClr val="bg1"/>
                    </a:solidFill>
                    <a:effectLst>
                      <a:outerShdw blurRad="38100" dist="38100" dir="2700000" algn="tl">
                        <a:srgbClr val="C0C0C0"/>
                      </a:outerShdw>
                    </a:effectLst>
                    <a:latin typeface="Arial" charset="0"/>
                  </a:rPr>
                  <a:t>	Payment transactions</a:t>
                </a:r>
                <a:br>
                  <a:rPr lang="en-US" sz="1400" b="1" dirty="0">
                    <a:solidFill>
                      <a:schemeClr val="bg1"/>
                    </a:solidFill>
                    <a:effectLst>
                      <a:outerShdw blurRad="38100" dist="38100" dir="2700000" algn="tl">
                        <a:srgbClr val="C0C0C0"/>
                      </a:outerShdw>
                    </a:effectLst>
                    <a:latin typeface="Arial" charset="0"/>
                  </a:rPr>
                </a:br>
                <a:r>
                  <a:rPr lang="en-US" sz="1400" b="1" dirty="0">
                    <a:solidFill>
                      <a:schemeClr val="bg1"/>
                    </a:solidFill>
                    <a:effectLst>
                      <a:outerShdw blurRad="38100" dist="38100" dir="2700000" algn="tl">
                        <a:srgbClr val="C0C0C0"/>
                      </a:outerShdw>
                    </a:effectLst>
                    <a:latin typeface="Arial" charset="0"/>
                  </a:rPr>
                  <a:t>	Account management</a:t>
                </a:r>
              </a:p>
            </p:txBody>
          </p:sp>
          <p:sp>
            <p:nvSpPr>
              <p:cNvPr id="96" name="Rectangle 27"/>
              <p:cNvSpPr>
                <a:spLocks noChangeArrowheads="1"/>
              </p:cNvSpPr>
              <p:nvPr/>
            </p:nvSpPr>
            <p:spPr bwMode="auto">
              <a:xfrm>
                <a:off x="3494" y="3166"/>
                <a:ext cx="1406" cy="311"/>
              </a:xfrm>
              <a:prstGeom prst="rect">
                <a:avLst/>
              </a:prstGeom>
              <a:noFill/>
              <a:ln w="12700">
                <a:noFill/>
                <a:miter lim="800000"/>
                <a:headEnd/>
                <a:tailEnd/>
              </a:ln>
            </p:spPr>
            <p:txBody>
              <a:bodyPr wrap="none" lIns="82550" tIns="41275" rIns="82550" bIns="41275">
                <a:spAutoFit/>
              </a:bodyPr>
              <a:lstStyle/>
              <a:p>
                <a:pPr defTabSz="739775">
                  <a:tabLst>
                    <a:tab pos="206375" algn="l"/>
                  </a:tabLst>
                </a:pPr>
                <a:r>
                  <a:rPr lang="en-US" sz="1400" b="1" dirty="0">
                    <a:solidFill>
                      <a:schemeClr val="tx2"/>
                    </a:solidFill>
                    <a:latin typeface="Arial" charset="0"/>
                  </a:rPr>
                  <a:t>	</a:t>
                </a:r>
                <a:r>
                  <a:rPr lang="en-US" sz="1300" b="1" dirty="0">
                    <a:solidFill>
                      <a:schemeClr val="tx2"/>
                    </a:solidFill>
                    <a:latin typeface="Arial" charset="0"/>
                  </a:rPr>
                  <a:t>Valid</a:t>
                </a:r>
                <a:br>
                  <a:rPr lang="en-US" sz="1300" b="1" dirty="0">
                    <a:solidFill>
                      <a:schemeClr val="tx2"/>
                    </a:solidFill>
                    <a:latin typeface="Arial" charset="0"/>
                  </a:rPr>
                </a:br>
                <a:r>
                  <a:rPr lang="en-US" sz="1300" b="1" dirty="0">
                    <a:solidFill>
                      <a:schemeClr val="tx2"/>
                    </a:solidFill>
                    <a:latin typeface="Arial" charset="0"/>
                  </a:rPr>
                  <a:t>	for one purchasing org </a:t>
                </a:r>
              </a:p>
            </p:txBody>
          </p:sp>
          <p:sp>
            <p:nvSpPr>
              <p:cNvPr id="97" name="Rectangle 28"/>
              <p:cNvSpPr>
                <a:spLocks noChangeArrowheads="1"/>
              </p:cNvSpPr>
              <p:nvPr/>
            </p:nvSpPr>
            <p:spPr bwMode="auto">
              <a:xfrm>
                <a:off x="3494" y="1110"/>
                <a:ext cx="1420" cy="317"/>
              </a:xfrm>
              <a:prstGeom prst="rect">
                <a:avLst/>
              </a:prstGeom>
              <a:noFill/>
              <a:ln w="12700">
                <a:noFill/>
                <a:miter lim="800000"/>
                <a:headEnd/>
                <a:tailEnd/>
              </a:ln>
            </p:spPr>
            <p:txBody>
              <a:bodyPr wrap="none" lIns="85725" tIns="44450" rIns="85725" bIns="44450" anchor="ctr"/>
              <a:lstStyle/>
              <a:p>
                <a:pPr defTabSz="668338">
                  <a:tabLst>
                    <a:tab pos="223838" algn="l"/>
                  </a:tabLst>
                </a:pPr>
                <a:r>
                  <a:rPr lang="en-US" sz="1400">
                    <a:solidFill>
                      <a:schemeClr val="tx2"/>
                    </a:solidFill>
                    <a:latin typeface="Arial" charset="0"/>
                  </a:rPr>
                  <a:t>	</a:t>
                </a:r>
                <a:r>
                  <a:rPr lang="en-US" sz="1300" b="1">
                    <a:solidFill>
                      <a:schemeClr val="tx2"/>
                    </a:solidFill>
                    <a:latin typeface="Arial" charset="0"/>
                  </a:rPr>
                  <a:t>Valid</a:t>
                </a:r>
              </a:p>
              <a:p>
                <a:pPr defTabSz="668338">
                  <a:tabLst>
                    <a:tab pos="223838" algn="l"/>
                  </a:tabLst>
                </a:pPr>
                <a:r>
                  <a:rPr lang="en-US" sz="1300" b="1">
                    <a:solidFill>
                      <a:schemeClr val="tx2"/>
                    </a:solidFill>
                    <a:latin typeface="Arial" charset="0"/>
                  </a:rPr>
                  <a:t>	for all organizations</a:t>
                </a:r>
              </a:p>
            </p:txBody>
          </p:sp>
          <p:sp>
            <p:nvSpPr>
              <p:cNvPr id="98" name="Freeform 29"/>
              <p:cNvSpPr>
                <a:spLocks/>
              </p:cNvSpPr>
              <p:nvPr/>
            </p:nvSpPr>
            <p:spPr bwMode="auto">
              <a:xfrm>
                <a:off x="762" y="1764"/>
                <a:ext cx="1583" cy="1062"/>
              </a:xfrm>
              <a:custGeom>
                <a:avLst/>
                <a:gdLst/>
                <a:ahLst/>
                <a:cxnLst>
                  <a:cxn ang="0">
                    <a:pos x="1582" y="0"/>
                  </a:cxn>
                  <a:cxn ang="0">
                    <a:pos x="0" y="0"/>
                  </a:cxn>
                  <a:cxn ang="0">
                    <a:pos x="0" y="1061"/>
                  </a:cxn>
                </a:cxnLst>
                <a:rect l="0" t="0" r="r" b="b"/>
                <a:pathLst>
                  <a:path w="1583" h="1062">
                    <a:moveTo>
                      <a:pt x="1582" y="0"/>
                    </a:moveTo>
                    <a:lnTo>
                      <a:pt x="0" y="0"/>
                    </a:lnTo>
                    <a:lnTo>
                      <a:pt x="0" y="1061"/>
                    </a:lnTo>
                  </a:path>
                </a:pathLst>
              </a:custGeom>
              <a:solidFill>
                <a:schemeClr val="accent2"/>
              </a:solidFill>
              <a:ln w="12700" cap="rnd" cmpd="sng">
                <a:noFill/>
                <a:prstDash val="solid"/>
                <a:round/>
                <a:headEnd type="none" w="med" len="med"/>
                <a:tailEnd type="none" w="med" len="med"/>
              </a:ln>
              <a:effectLst>
                <a:outerShdw dist="53882" dir="2700000" algn="ctr" rotWithShape="0">
                  <a:schemeClr val="bg2"/>
                </a:outerShdw>
              </a:effectLst>
            </p:spPr>
            <p:txBody>
              <a:bodyPr/>
              <a:lstStyle/>
              <a:p>
                <a:pPr>
                  <a:defRPr/>
                </a:pPr>
                <a:endParaRPr lang="en-US"/>
              </a:p>
            </p:txBody>
          </p:sp>
          <p:sp>
            <p:nvSpPr>
              <p:cNvPr id="99" name="Freeform 30"/>
              <p:cNvSpPr>
                <a:spLocks/>
              </p:cNvSpPr>
              <p:nvPr/>
            </p:nvSpPr>
            <p:spPr bwMode="auto">
              <a:xfrm>
                <a:off x="762" y="1764"/>
                <a:ext cx="1583" cy="1062"/>
              </a:xfrm>
              <a:custGeom>
                <a:avLst/>
                <a:gdLst/>
                <a:ahLst/>
                <a:cxnLst>
                  <a:cxn ang="0">
                    <a:pos x="0" y="1061"/>
                  </a:cxn>
                  <a:cxn ang="0">
                    <a:pos x="1582" y="1061"/>
                  </a:cxn>
                  <a:cxn ang="0">
                    <a:pos x="1582" y="0"/>
                  </a:cxn>
                </a:cxnLst>
                <a:rect l="0" t="0" r="r" b="b"/>
                <a:pathLst>
                  <a:path w="1583" h="1062">
                    <a:moveTo>
                      <a:pt x="0" y="1061"/>
                    </a:moveTo>
                    <a:lnTo>
                      <a:pt x="1582" y="1061"/>
                    </a:lnTo>
                    <a:lnTo>
                      <a:pt x="1582" y="0"/>
                    </a:lnTo>
                  </a:path>
                </a:pathLst>
              </a:custGeom>
              <a:solidFill>
                <a:schemeClr val="accent2"/>
              </a:solidFill>
              <a:ln w="12700" cap="rnd" cmpd="sng">
                <a:noFill/>
                <a:prstDash val="solid"/>
                <a:round/>
                <a:headEnd type="none" w="med" len="med"/>
                <a:tailEnd type="none" w="med" len="med"/>
              </a:ln>
              <a:effectLst>
                <a:outerShdw dist="53882" dir="2700000" algn="ctr" rotWithShape="0">
                  <a:schemeClr val="bg2"/>
                </a:outerShdw>
              </a:effectLst>
            </p:spPr>
            <p:txBody>
              <a:bodyPr/>
              <a:lstStyle/>
              <a:p>
                <a:pPr>
                  <a:defRPr/>
                </a:pPr>
                <a:endParaRPr lang="en-US"/>
              </a:p>
            </p:txBody>
          </p:sp>
          <p:sp>
            <p:nvSpPr>
              <p:cNvPr id="100" name="Rectangle 31"/>
              <p:cNvSpPr>
                <a:spLocks noChangeArrowheads="1"/>
              </p:cNvSpPr>
              <p:nvPr/>
            </p:nvSpPr>
            <p:spPr bwMode="auto">
              <a:xfrm>
                <a:off x="778" y="1788"/>
                <a:ext cx="1551" cy="990"/>
              </a:xfrm>
              <a:prstGeom prst="rect">
                <a:avLst/>
              </a:prstGeom>
              <a:solidFill>
                <a:schemeClr val="accent2"/>
              </a:solidFill>
              <a:ln w="12700">
                <a:noFill/>
                <a:miter lim="800000"/>
                <a:headEnd/>
                <a:tailEnd/>
              </a:ln>
              <a:effectLst/>
            </p:spPr>
            <p:txBody>
              <a:bodyPr lIns="82550" tIns="41275" rIns="82550" bIns="41275">
                <a:spAutoFit/>
              </a:bodyPr>
              <a:lstStyle/>
              <a:p>
                <a:pPr defTabSz="739775">
                  <a:tabLst>
                    <a:tab pos="206375" algn="l"/>
                  </a:tabLst>
                  <a:defRPr/>
                </a:pPr>
                <a:r>
                  <a:rPr lang="en-US" sz="1400" b="1">
                    <a:solidFill>
                      <a:schemeClr val="bg1"/>
                    </a:solidFill>
                    <a:effectLst>
                      <a:outerShdw blurRad="38100" dist="38100" dir="2700000" algn="tl">
                        <a:srgbClr val="000000"/>
                      </a:outerShdw>
                    </a:effectLst>
                    <a:latin typeface="Arial" charset="0"/>
                  </a:rPr>
                  <a:t>Company Code</a:t>
                </a:r>
                <a:br>
                  <a:rPr lang="en-US" sz="1400" b="1">
                    <a:solidFill>
                      <a:schemeClr val="bg1"/>
                    </a:solidFill>
                    <a:effectLst>
                      <a:outerShdw blurRad="38100" dist="38100" dir="2700000" algn="tl">
                        <a:srgbClr val="000000"/>
                      </a:outerShdw>
                    </a:effectLst>
                    <a:latin typeface="Arial" charset="0"/>
                  </a:rPr>
                </a:br>
                <a:r>
                  <a:rPr lang="en-US" sz="1400" b="1">
                    <a:solidFill>
                      <a:schemeClr val="bg1"/>
                    </a:solidFill>
                    <a:effectLst>
                      <a:outerShdw blurRad="38100" dist="38100" dir="2700000" algn="tl">
                        <a:srgbClr val="000000"/>
                      </a:outerShdw>
                    </a:effectLst>
                    <a:latin typeface="Arial" charset="0"/>
                  </a:rPr>
                  <a:t>data</a:t>
                </a:r>
                <a:br>
                  <a:rPr lang="en-US" sz="1400" b="1">
                    <a:solidFill>
                      <a:schemeClr val="bg1"/>
                    </a:solidFill>
                    <a:effectLst>
                      <a:outerShdw blurRad="38100" dist="38100" dir="2700000" algn="tl">
                        <a:srgbClr val="000000"/>
                      </a:outerShdw>
                    </a:effectLst>
                    <a:latin typeface="Arial" charset="0"/>
                  </a:rPr>
                </a:br>
                <a:r>
                  <a:rPr lang="en-US" sz="1400" b="1">
                    <a:solidFill>
                      <a:schemeClr val="bg1"/>
                    </a:solidFill>
                    <a:effectLst>
                      <a:outerShdw blurRad="38100" dist="38100" dir="2700000" algn="tl">
                        <a:srgbClr val="000000"/>
                      </a:outerShdw>
                    </a:effectLst>
                    <a:latin typeface="Arial" charset="0"/>
                  </a:rPr>
                  <a:t/>
                </a:r>
                <a:br>
                  <a:rPr lang="en-US" sz="1400" b="1">
                    <a:solidFill>
                      <a:schemeClr val="bg1"/>
                    </a:solidFill>
                    <a:effectLst>
                      <a:outerShdw blurRad="38100" dist="38100" dir="2700000" algn="tl">
                        <a:srgbClr val="000000"/>
                      </a:outerShdw>
                    </a:effectLst>
                    <a:latin typeface="Arial" charset="0"/>
                  </a:rPr>
                </a:br>
                <a:r>
                  <a:rPr lang="en-US" sz="1400" b="1">
                    <a:solidFill>
                      <a:schemeClr val="bg1"/>
                    </a:solidFill>
                    <a:effectLst>
                      <a:outerShdw blurRad="38100" dist="38100" dir="2700000" algn="tl">
                        <a:srgbClr val="000000"/>
                      </a:outerShdw>
                    </a:effectLst>
                    <a:latin typeface="Arial" charset="0"/>
                  </a:rPr>
                  <a:t>	Bank data</a:t>
                </a:r>
                <a:br>
                  <a:rPr lang="en-US" sz="1400" b="1">
                    <a:solidFill>
                      <a:schemeClr val="bg1"/>
                    </a:solidFill>
                    <a:effectLst>
                      <a:outerShdw blurRad="38100" dist="38100" dir="2700000" algn="tl">
                        <a:srgbClr val="000000"/>
                      </a:outerShdw>
                    </a:effectLst>
                    <a:latin typeface="Arial" charset="0"/>
                  </a:rPr>
                </a:br>
                <a:r>
                  <a:rPr lang="en-US" sz="1400" b="1">
                    <a:solidFill>
                      <a:schemeClr val="bg1"/>
                    </a:solidFill>
                    <a:effectLst>
                      <a:outerShdw blurRad="38100" dist="38100" dir="2700000" algn="tl">
                        <a:srgbClr val="000000"/>
                      </a:outerShdw>
                    </a:effectLst>
                    <a:latin typeface="Arial" charset="0"/>
                  </a:rPr>
                  <a:t>	Payment transactions</a:t>
                </a:r>
              </a:p>
              <a:p>
                <a:pPr defTabSz="739775">
                  <a:tabLst>
                    <a:tab pos="206375" algn="l"/>
                  </a:tabLst>
                  <a:defRPr/>
                </a:pPr>
                <a:r>
                  <a:rPr lang="en-US" sz="1400" b="1">
                    <a:solidFill>
                      <a:schemeClr val="bg1"/>
                    </a:solidFill>
                    <a:effectLst>
                      <a:outerShdw blurRad="38100" dist="38100" dir="2700000" algn="tl">
                        <a:srgbClr val="000000"/>
                      </a:outerShdw>
                    </a:effectLst>
                    <a:latin typeface="Arial" charset="0"/>
                  </a:rPr>
                  <a:t>    Account Management </a:t>
                </a:r>
              </a:p>
              <a:p>
                <a:pPr defTabSz="739775">
                  <a:tabLst>
                    <a:tab pos="206375" algn="l"/>
                  </a:tabLst>
                  <a:defRPr/>
                </a:pPr>
                <a:r>
                  <a:rPr lang="en-US" sz="1400" b="1">
                    <a:solidFill>
                      <a:schemeClr val="bg1"/>
                    </a:solidFill>
                    <a:effectLst>
                      <a:outerShdw blurRad="38100" dist="38100" dir="2700000" algn="tl">
                        <a:srgbClr val="000000"/>
                      </a:outerShdw>
                    </a:effectLst>
                    <a:latin typeface="Arial" charset="0"/>
                  </a:rPr>
                  <a:t>	</a:t>
                </a:r>
              </a:p>
            </p:txBody>
          </p:sp>
          <p:sp>
            <p:nvSpPr>
              <p:cNvPr id="101" name="Line 32"/>
              <p:cNvSpPr>
                <a:spLocks noChangeShapeType="1"/>
              </p:cNvSpPr>
              <p:nvPr/>
            </p:nvSpPr>
            <p:spPr bwMode="auto">
              <a:xfrm>
                <a:off x="793" y="2107"/>
                <a:ext cx="1521" cy="0"/>
              </a:xfrm>
              <a:prstGeom prst="line">
                <a:avLst/>
              </a:prstGeom>
              <a:noFill/>
              <a:ln w="12700">
                <a:solidFill>
                  <a:schemeClr val="bg2"/>
                </a:solidFill>
                <a:round/>
                <a:headEnd/>
                <a:tailEnd/>
              </a:ln>
            </p:spPr>
            <p:txBody>
              <a:bodyPr wrap="none" anchor="ctr"/>
              <a:lstStyle/>
              <a:p>
                <a:endParaRPr lang="en-US"/>
              </a:p>
            </p:txBody>
          </p:sp>
          <p:sp>
            <p:nvSpPr>
              <p:cNvPr id="102" name="Rectangle 33"/>
              <p:cNvSpPr>
                <a:spLocks noChangeArrowheads="1"/>
              </p:cNvSpPr>
              <p:nvPr/>
            </p:nvSpPr>
            <p:spPr bwMode="auto">
              <a:xfrm>
                <a:off x="3474" y="1908"/>
                <a:ext cx="1574" cy="788"/>
              </a:xfrm>
              <a:prstGeom prst="rect">
                <a:avLst/>
              </a:prstGeom>
              <a:solidFill>
                <a:srgbClr val="DADADA"/>
              </a:solidFill>
              <a:ln w="12700">
                <a:solidFill>
                  <a:schemeClr val="bg2"/>
                </a:solidFill>
                <a:miter lim="800000"/>
                <a:headEnd/>
                <a:tailEnd/>
              </a:ln>
              <a:effectLst>
                <a:outerShdw dist="53882" dir="2700000" algn="ctr" rotWithShape="0">
                  <a:schemeClr val="folHlink"/>
                </a:outerShdw>
              </a:effectLst>
            </p:spPr>
            <p:txBody>
              <a:bodyPr wrap="none" anchor="ctr"/>
              <a:lstStyle/>
              <a:p>
                <a:pPr>
                  <a:defRPr/>
                </a:pPr>
                <a:endParaRPr lang="en-US"/>
              </a:p>
            </p:txBody>
          </p:sp>
          <p:sp>
            <p:nvSpPr>
              <p:cNvPr id="103" name="Freeform 34"/>
              <p:cNvSpPr>
                <a:spLocks/>
              </p:cNvSpPr>
              <p:nvPr/>
            </p:nvSpPr>
            <p:spPr bwMode="auto">
              <a:xfrm>
                <a:off x="3470" y="1904"/>
                <a:ext cx="1583" cy="797"/>
              </a:xfrm>
              <a:custGeom>
                <a:avLst/>
                <a:gdLst/>
                <a:ahLst/>
                <a:cxnLst>
                  <a:cxn ang="0">
                    <a:pos x="1582" y="0"/>
                  </a:cxn>
                  <a:cxn ang="0">
                    <a:pos x="0" y="0"/>
                  </a:cxn>
                  <a:cxn ang="0">
                    <a:pos x="0" y="796"/>
                  </a:cxn>
                </a:cxnLst>
                <a:rect l="0" t="0" r="r" b="b"/>
                <a:pathLst>
                  <a:path w="1583" h="797">
                    <a:moveTo>
                      <a:pt x="1582" y="0"/>
                    </a:moveTo>
                    <a:lnTo>
                      <a:pt x="0" y="0"/>
                    </a:lnTo>
                    <a:lnTo>
                      <a:pt x="0" y="796"/>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defRPr/>
                </a:pPr>
                <a:endParaRPr lang="en-US"/>
              </a:p>
            </p:txBody>
          </p:sp>
          <p:sp>
            <p:nvSpPr>
              <p:cNvPr id="104" name="Freeform 35"/>
              <p:cNvSpPr>
                <a:spLocks/>
              </p:cNvSpPr>
              <p:nvPr/>
            </p:nvSpPr>
            <p:spPr bwMode="auto">
              <a:xfrm>
                <a:off x="3470" y="1904"/>
                <a:ext cx="1583" cy="798"/>
              </a:xfrm>
              <a:custGeom>
                <a:avLst/>
                <a:gdLst/>
                <a:ahLst/>
                <a:cxnLst>
                  <a:cxn ang="0">
                    <a:pos x="0" y="797"/>
                  </a:cxn>
                  <a:cxn ang="0">
                    <a:pos x="1582" y="797"/>
                  </a:cxn>
                  <a:cxn ang="0">
                    <a:pos x="1582" y="0"/>
                  </a:cxn>
                </a:cxnLst>
                <a:rect l="0" t="0" r="r" b="b"/>
                <a:pathLst>
                  <a:path w="1583" h="798">
                    <a:moveTo>
                      <a:pt x="0" y="797"/>
                    </a:moveTo>
                    <a:lnTo>
                      <a:pt x="1582" y="797"/>
                    </a:lnTo>
                    <a:lnTo>
                      <a:pt x="1582" y="0"/>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defRPr/>
                </a:pPr>
                <a:endParaRPr lang="en-US"/>
              </a:p>
            </p:txBody>
          </p:sp>
          <p:sp>
            <p:nvSpPr>
              <p:cNvPr id="105" name="Rectangle 36"/>
              <p:cNvSpPr>
                <a:spLocks noChangeArrowheads="1"/>
              </p:cNvSpPr>
              <p:nvPr/>
            </p:nvSpPr>
            <p:spPr bwMode="auto">
              <a:xfrm>
                <a:off x="3494" y="1986"/>
                <a:ext cx="1354" cy="616"/>
              </a:xfrm>
              <a:prstGeom prst="rect">
                <a:avLst/>
              </a:prstGeom>
              <a:noFill/>
              <a:ln w="12700">
                <a:noFill/>
                <a:miter lim="800000"/>
                <a:headEnd/>
                <a:tailEnd/>
              </a:ln>
            </p:spPr>
            <p:txBody>
              <a:bodyPr wrap="none" lIns="85725" tIns="44450" rIns="85725" bIns="44450" anchor="ctr"/>
              <a:lstStyle/>
              <a:p>
                <a:pPr defTabSz="668338">
                  <a:tabLst>
                    <a:tab pos="223838" algn="l"/>
                  </a:tabLst>
                </a:pPr>
                <a:r>
                  <a:rPr lang="en-US" sz="1400" b="1">
                    <a:solidFill>
                      <a:schemeClr val="tx2"/>
                    </a:solidFill>
                    <a:latin typeface="Arial" charset="0"/>
                  </a:rPr>
                  <a:t>	</a:t>
                </a:r>
                <a:r>
                  <a:rPr lang="en-US" sz="1300" b="1">
                    <a:solidFill>
                      <a:schemeClr val="tx2"/>
                    </a:solidFill>
                    <a:latin typeface="Arial" charset="0"/>
                  </a:rPr>
                  <a:t>Valid</a:t>
                </a:r>
              </a:p>
              <a:p>
                <a:pPr defTabSz="668338">
                  <a:tabLst>
                    <a:tab pos="223838" algn="l"/>
                  </a:tabLst>
                </a:pPr>
                <a:r>
                  <a:rPr lang="en-US" sz="1300" b="1">
                    <a:solidFill>
                      <a:schemeClr val="tx2"/>
                    </a:solidFill>
                    <a:latin typeface="Arial" charset="0"/>
                  </a:rPr>
                  <a:t>	for one company code</a:t>
                </a:r>
              </a:p>
              <a:p>
                <a:pPr defTabSz="668338">
                  <a:tabLst>
                    <a:tab pos="223838" algn="l"/>
                  </a:tabLst>
                </a:pPr>
                <a:r>
                  <a:rPr lang="en-US" sz="1300" b="1">
                    <a:solidFill>
                      <a:schemeClr val="tx2"/>
                    </a:solidFill>
                    <a:latin typeface="Arial" charset="0"/>
                  </a:rPr>
                  <a:t>	</a:t>
                </a:r>
              </a:p>
            </p:txBody>
          </p:sp>
        </p:grpSp>
      </p:grpSp>
    </p:spTree>
    <p:extLst>
      <p:ext uri="{BB962C8B-B14F-4D97-AF65-F5344CB8AC3E}">
        <p14:creationId xmlns:p14="http://schemas.microsoft.com/office/powerpoint/2010/main" xmlns="" val="304314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3600" b="0" dirty="0" smtClean="0"/>
              <a:t>Pages of the Vendor Account</a:t>
            </a:r>
          </a:p>
        </p:txBody>
      </p:sp>
      <p:sp>
        <p:nvSpPr>
          <p:cNvPr id="5" name="Rectangle 4"/>
          <p:cNvSpPr/>
          <p:nvPr/>
        </p:nvSpPr>
        <p:spPr>
          <a:xfrm>
            <a:off x="381000" y="800100"/>
            <a:ext cx="8305800" cy="3779496"/>
          </a:xfrm>
          <a:prstGeom prst="rect">
            <a:avLst/>
          </a:prstGeom>
        </p:spPr>
        <p:txBody>
          <a:bodyPr>
            <a:spAutoFit/>
          </a:bodyPr>
          <a:lstStyle/>
          <a:p>
            <a:pPr marL="285750" indent="-285750" algn="just">
              <a:buFont typeface="Arial" panose="020B0604020202020204" pitchFamily="34" charset="0"/>
              <a:buChar char="•"/>
              <a:defRPr/>
            </a:pPr>
            <a:endParaRPr lang="en-US" sz="1800" dirty="0" smtClean="0">
              <a:latin typeface="+mn-lt"/>
            </a:endParaRPr>
          </a:p>
          <a:p>
            <a:pPr marL="285750" indent="-285750" algn="just">
              <a:buFont typeface="Arial" panose="020B0604020202020204" pitchFamily="34" charset="0"/>
              <a:buChar char="•"/>
              <a:defRPr/>
            </a:pPr>
            <a:r>
              <a:rPr lang="en-US" sz="1600" dirty="0" smtClean="0">
                <a:latin typeface="Arial" pitchFamily="34" charset="0"/>
                <a:cs typeface="Arial" pitchFamily="34" charset="0"/>
              </a:rPr>
              <a:t>Important </a:t>
            </a:r>
            <a:r>
              <a:rPr lang="en-US" sz="1600" dirty="0">
                <a:latin typeface="Arial" pitchFamily="34" charset="0"/>
                <a:cs typeface="Arial" pitchFamily="34" charset="0"/>
              </a:rPr>
              <a:t>fields are:</a:t>
            </a:r>
          </a:p>
          <a:p>
            <a:pPr marL="285750" indent="-285750" algn="just" eaLnBrk="0" hangingPunct="0">
              <a:lnSpc>
                <a:spcPct val="85000"/>
              </a:lnSpc>
              <a:spcBef>
                <a:spcPct val="50000"/>
              </a:spcBef>
              <a:buFont typeface="Arial" panose="020B0604020202020204" pitchFamily="34" charset="0"/>
              <a:buChar char="•"/>
              <a:defRPr/>
            </a:pPr>
            <a:r>
              <a:rPr lang="en-US" sz="1600" dirty="0">
                <a:latin typeface="Arial" pitchFamily="34" charset="0"/>
                <a:cs typeface="Arial" pitchFamily="34" charset="0"/>
              </a:rPr>
              <a:t>Search terms: You can enter an abbreviation for the customer/vendor name in these fields. The format is defined by company guidelines and practices.</a:t>
            </a:r>
          </a:p>
          <a:p>
            <a:pPr marL="285750" indent="-285750" algn="just" eaLnBrk="0" hangingPunct="0">
              <a:lnSpc>
                <a:spcPct val="85000"/>
              </a:lnSpc>
              <a:spcBef>
                <a:spcPct val="50000"/>
              </a:spcBef>
              <a:buFont typeface="Arial" panose="020B0604020202020204" pitchFamily="34" charset="0"/>
              <a:buChar char="•"/>
              <a:defRPr/>
            </a:pPr>
            <a:endParaRPr lang="en-US" sz="1600" dirty="0">
              <a:latin typeface="Arial" pitchFamily="34" charset="0"/>
              <a:cs typeface="Arial" pitchFamily="34" charset="0"/>
            </a:endParaRPr>
          </a:p>
          <a:p>
            <a:pPr marL="285750" indent="-285750" algn="just" eaLnBrk="0" hangingPunct="0">
              <a:lnSpc>
                <a:spcPct val="85000"/>
              </a:lnSpc>
              <a:spcBef>
                <a:spcPct val="50000"/>
              </a:spcBef>
              <a:buFont typeface="Arial" panose="020B0604020202020204" pitchFamily="34" charset="0"/>
              <a:buChar char="•"/>
              <a:defRPr/>
            </a:pPr>
            <a:r>
              <a:rPr lang="en-US" sz="1600" dirty="0">
                <a:latin typeface="Arial" pitchFamily="34" charset="0"/>
                <a:cs typeface="Arial" pitchFamily="34" charset="0"/>
              </a:rPr>
              <a:t>Corporate Group: Customers or vendors who belong to one corporate group can be grouped together by a user-defined group key. This group key can be used for running reports, transaction processing, or for match codes.</a:t>
            </a:r>
          </a:p>
          <a:p>
            <a:pPr marL="285750" indent="-285750" algn="just" eaLnBrk="0" hangingPunct="0">
              <a:lnSpc>
                <a:spcPct val="85000"/>
              </a:lnSpc>
              <a:spcBef>
                <a:spcPct val="50000"/>
              </a:spcBef>
              <a:buFont typeface="Arial" panose="020B0604020202020204" pitchFamily="34" charset="0"/>
              <a:buChar char="•"/>
              <a:defRPr/>
            </a:pPr>
            <a:endParaRPr lang="en-US" sz="1600" dirty="0">
              <a:latin typeface="Arial" pitchFamily="34" charset="0"/>
              <a:cs typeface="Arial" pitchFamily="34" charset="0"/>
            </a:endParaRPr>
          </a:p>
          <a:p>
            <a:pPr marL="285750" indent="-285750" algn="just" eaLnBrk="0" hangingPunct="0">
              <a:lnSpc>
                <a:spcPct val="85000"/>
              </a:lnSpc>
              <a:spcBef>
                <a:spcPct val="50000"/>
              </a:spcBef>
              <a:buFont typeface="Arial" panose="020B0604020202020204" pitchFamily="34" charset="0"/>
              <a:buChar char="•"/>
              <a:defRPr/>
            </a:pPr>
            <a:r>
              <a:rPr lang="en-US" sz="1600" dirty="0">
                <a:latin typeface="Arial" pitchFamily="34" charset="0"/>
                <a:cs typeface="Arial" pitchFamily="34" charset="0"/>
              </a:rPr>
              <a:t>Accounting clerk: The name of the accounting clerk must be saved under an ID. You can enter  this code in the customer/master records for which the clerk concerned is responsible. The name  of the clerk is then printed on correspondence automatically. You can also use this ID for sorting dunning and payment proposal lists.</a:t>
            </a:r>
          </a:p>
          <a:p>
            <a:pPr marL="285750" indent="-285750" algn="just">
              <a:buFont typeface="Arial" panose="020B0604020202020204" pitchFamily="34" charset="0"/>
              <a:buChar char="•"/>
              <a:defRPr/>
            </a:pPr>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2079454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81000" y="914401"/>
            <a:ext cx="8305800" cy="3761030"/>
          </a:xfrm>
          <a:prstGeom prst="rect">
            <a:avLst/>
          </a:prstGeom>
        </p:spPr>
        <p:txBody>
          <a:bodyPr>
            <a:spAutoFit/>
          </a:bodyPr>
          <a:lstStyle/>
          <a:p>
            <a:pPr marL="285750" indent="-285750" algn="just" eaLnBrk="0" hangingPunct="0">
              <a:lnSpc>
                <a:spcPct val="85000"/>
              </a:lnSpc>
              <a:spcBef>
                <a:spcPct val="50000"/>
              </a:spcBef>
              <a:buFont typeface="Arial" panose="020B0604020202020204" pitchFamily="34" charset="0"/>
              <a:buChar char="•"/>
              <a:defRPr/>
            </a:pPr>
            <a:r>
              <a:rPr lang="en-US" sz="1600" dirty="0" smtClean="0">
                <a:latin typeface="Arial" pitchFamily="34" charset="0"/>
                <a:cs typeface="Arial" pitchFamily="34" charset="0"/>
              </a:rPr>
              <a:t> </a:t>
            </a:r>
            <a:r>
              <a:rPr lang="en-US" sz="1600" dirty="0">
                <a:latin typeface="Arial" pitchFamily="34" charset="0"/>
                <a:cs typeface="Arial" pitchFamily="34" charset="0"/>
              </a:rPr>
              <a:t>Line item display and open item management are configured as standard for every customer/vendor account.</a:t>
            </a:r>
          </a:p>
          <a:p>
            <a:pPr marL="285750" indent="-285750" algn="just" eaLnBrk="0" hangingPunct="0">
              <a:lnSpc>
                <a:spcPct val="85000"/>
              </a:lnSpc>
              <a:spcBef>
                <a:spcPct val="50000"/>
              </a:spcBef>
              <a:buFont typeface="Arial" panose="020B0604020202020204" pitchFamily="34" charset="0"/>
              <a:buChar char="•"/>
              <a:defRPr/>
            </a:pPr>
            <a:endParaRPr lang="en-US" sz="1600" dirty="0">
              <a:latin typeface="Arial" pitchFamily="34" charset="0"/>
              <a:cs typeface="Arial" pitchFamily="34" charset="0"/>
            </a:endParaRPr>
          </a:p>
          <a:p>
            <a:pPr marL="285750" indent="-285750" algn="just" eaLnBrk="0" hangingPunct="0">
              <a:lnSpc>
                <a:spcPct val="85000"/>
              </a:lnSpc>
              <a:spcBef>
                <a:spcPct val="50000"/>
              </a:spcBef>
              <a:buFont typeface="Arial" panose="020B0604020202020204" pitchFamily="34" charset="0"/>
              <a:buChar char="•"/>
              <a:defRPr/>
            </a:pPr>
            <a:r>
              <a:rPr lang="en-US" sz="1600" dirty="0">
                <a:latin typeface="Arial" pitchFamily="34" charset="0"/>
                <a:cs typeface="Arial" pitchFamily="34" charset="0"/>
              </a:rPr>
              <a:t> You can also create new vendor master records with reference to an existing master record.</a:t>
            </a:r>
          </a:p>
          <a:p>
            <a:pPr marL="285750" indent="-285750" algn="just" eaLnBrk="0" hangingPunct="0">
              <a:lnSpc>
                <a:spcPct val="85000"/>
              </a:lnSpc>
              <a:spcBef>
                <a:spcPct val="50000"/>
              </a:spcBef>
              <a:buFont typeface="Arial" panose="020B0604020202020204" pitchFamily="34" charset="0"/>
              <a:buChar char="•"/>
              <a:defRPr/>
            </a:pPr>
            <a:endParaRPr lang="en-US" sz="1600" dirty="0">
              <a:latin typeface="Arial" pitchFamily="34" charset="0"/>
              <a:cs typeface="Arial" pitchFamily="34" charset="0"/>
            </a:endParaRPr>
          </a:p>
          <a:p>
            <a:pPr marL="285750" indent="-285750" algn="just" eaLnBrk="0" hangingPunct="0">
              <a:lnSpc>
                <a:spcPct val="85000"/>
              </a:lnSpc>
              <a:spcBef>
                <a:spcPct val="50000"/>
              </a:spcBef>
              <a:buFont typeface="Arial" panose="020B0604020202020204" pitchFamily="34" charset="0"/>
              <a:buChar char="•"/>
              <a:defRPr/>
            </a:pPr>
            <a:r>
              <a:rPr lang="en-US" sz="1600" dirty="0">
                <a:latin typeface="Arial" pitchFamily="34" charset="0"/>
                <a:cs typeface="Arial" pitchFamily="34" charset="0"/>
              </a:rPr>
              <a:t>The IBAN (International Bank Account Number) is an internationally recognized, unique identification number for a certain bank account. IBANs were designed by the ISO (International Organization for Standardization) and ECBS (European Committee for Banking Standards) to facilitate handling of international payment transactions.</a:t>
            </a:r>
          </a:p>
          <a:p>
            <a:pPr marL="285750" indent="-285750" algn="just" eaLnBrk="0" hangingPunct="0">
              <a:lnSpc>
                <a:spcPct val="85000"/>
              </a:lnSpc>
              <a:spcBef>
                <a:spcPct val="50000"/>
              </a:spcBef>
              <a:buFont typeface="Arial" panose="020B0604020202020204" pitchFamily="34" charset="0"/>
              <a:buChar char="•"/>
              <a:defRPr/>
            </a:pPr>
            <a:endParaRPr lang="en-US" sz="1600" dirty="0">
              <a:latin typeface="Arial" pitchFamily="34" charset="0"/>
              <a:cs typeface="Arial" pitchFamily="34" charset="0"/>
            </a:endParaRPr>
          </a:p>
          <a:p>
            <a:pPr marL="285750" indent="-285750" algn="just" eaLnBrk="0" hangingPunct="0">
              <a:lnSpc>
                <a:spcPct val="85000"/>
              </a:lnSpc>
              <a:spcBef>
                <a:spcPct val="50000"/>
              </a:spcBef>
              <a:buFont typeface="Arial" panose="020B0604020202020204" pitchFamily="34" charset="0"/>
              <a:buChar char="•"/>
              <a:defRPr/>
            </a:pPr>
            <a:r>
              <a:rPr lang="en-US" sz="1600" dirty="0">
                <a:latin typeface="Arial" pitchFamily="34" charset="0"/>
                <a:cs typeface="Arial" pitchFamily="34" charset="0"/>
              </a:rPr>
              <a:t> You can enter an IBAN as part of the bank details for vendor master data, and in the Customizing settings for your house bank. The IBAN can only be entered in a vendor master record if the business partner provides his or her IBAN and requests the entry.</a:t>
            </a:r>
          </a:p>
        </p:txBody>
      </p:sp>
      <p:sp>
        <p:nvSpPr>
          <p:cNvPr id="14339" name="Title 2"/>
          <p:cNvSpPr>
            <a:spLocks noGrp="1"/>
          </p:cNvSpPr>
          <p:nvPr>
            <p:ph type="title"/>
          </p:nvPr>
        </p:nvSpPr>
        <p:spPr/>
        <p:txBody>
          <a:bodyPr/>
          <a:lstStyle/>
          <a:p>
            <a:r>
              <a:rPr lang="en-US" sz="3600" b="0" dirty="0" smtClean="0"/>
              <a:t>Pages of the Vendor Account</a:t>
            </a:r>
          </a:p>
        </p:txBody>
      </p:sp>
    </p:spTree>
    <p:extLst>
      <p:ext uri="{BB962C8B-B14F-4D97-AF65-F5344CB8AC3E}">
        <p14:creationId xmlns:p14="http://schemas.microsoft.com/office/powerpoint/2010/main" xmlns="" val="4040107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defRPr/>
            </a:pPr>
            <a:r>
              <a:rPr lang="en-US" dirty="0" smtClean="0"/>
              <a:t>Contents</a:t>
            </a:r>
          </a:p>
        </p:txBody>
      </p:sp>
      <p:sp>
        <p:nvSpPr>
          <p:cNvPr id="261123" name="Rectangle 3"/>
          <p:cNvSpPr>
            <a:spLocks noChangeArrowheads="1"/>
          </p:cNvSpPr>
          <p:nvPr/>
        </p:nvSpPr>
        <p:spPr bwMode="auto">
          <a:xfrm>
            <a:off x="381000" y="914400"/>
            <a:ext cx="8489950" cy="2059538"/>
          </a:xfrm>
          <a:prstGeom prst="rect">
            <a:avLst/>
          </a:prstGeom>
          <a:noFill/>
          <a:ln w="12700">
            <a:noFill/>
            <a:miter lim="800000"/>
            <a:headEnd/>
            <a:tailEnd/>
          </a:ln>
          <a:effectLst/>
        </p:spPr>
        <p:txBody>
          <a:bodyPr lIns="90488" tIns="44450" rIns="90488" bIns="44450">
            <a:spAutoFit/>
          </a:bodyPr>
          <a:lstStyle/>
          <a:p>
            <a:pPr marL="342900" indent="-342900">
              <a:buFont typeface="+mj-lt"/>
              <a:buAutoNum type="arabicPeriod"/>
              <a:defRPr/>
            </a:pPr>
            <a:r>
              <a:rPr lang="en-US" sz="1600" dirty="0" smtClean="0">
                <a:effectLst>
                  <a:outerShdw blurRad="38100" dist="38100" dir="2700000" algn="tl">
                    <a:srgbClr val="C0C0C0"/>
                  </a:outerShdw>
                </a:effectLst>
                <a:latin typeface="Arial" charset="0"/>
              </a:rPr>
              <a:t>Overview</a:t>
            </a:r>
          </a:p>
          <a:p>
            <a:pPr marL="342900" indent="-342900">
              <a:buFont typeface="+mj-lt"/>
              <a:buAutoNum type="arabicPeriod"/>
              <a:defRPr/>
            </a:pPr>
            <a:r>
              <a:rPr lang="en-US" sz="1600" dirty="0" smtClean="0">
                <a:effectLst>
                  <a:outerShdw blurRad="38100" dist="38100" dir="2700000" algn="tl">
                    <a:srgbClr val="C0C0C0"/>
                  </a:outerShdw>
                </a:effectLst>
                <a:latin typeface="Arial" charset="0"/>
              </a:rPr>
              <a:t>Purpose</a:t>
            </a:r>
          </a:p>
          <a:p>
            <a:pPr marL="342900" indent="-342900">
              <a:buFont typeface="+mj-lt"/>
              <a:buAutoNum type="arabicPeriod"/>
              <a:defRPr/>
            </a:pPr>
            <a:r>
              <a:rPr lang="en-US" sz="1600" dirty="0" smtClean="0">
                <a:effectLst>
                  <a:outerShdw blurRad="38100" dist="38100" dir="2700000" algn="tl">
                    <a:srgbClr val="C0C0C0"/>
                  </a:outerShdw>
                </a:effectLst>
                <a:latin typeface="Arial" charset="0"/>
              </a:rPr>
              <a:t>Uses</a:t>
            </a:r>
          </a:p>
          <a:p>
            <a:pPr marL="342900" indent="-342900">
              <a:buFont typeface="+mj-lt"/>
              <a:buAutoNum type="arabicPeriod"/>
              <a:defRPr/>
            </a:pPr>
            <a:r>
              <a:rPr lang="en-US" sz="1600" dirty="0" smtClean="0">
                <a:effectLst>
                  <a:outerShdw blurRad="38100" dist="38100" dir="2700000" algn="tl">
                    <a:srgbClr val="C0C0C0"/>
                  </a:outerShdw>
                </a:effectLst>
                <a:latin typeface="Arial" charset="0"/>
              </a:rPr>
              <a:t>Challenges</a:t>
            </a:r>
          </a:p>
          <a:p>
            <a:pPr marL="342900" indent="-342900">
              <a:buFont typeface="+mj-lt"/>
              <a:buAutoNum type="arabicPeriod"/>
              <a:defRPr/>
            </a:pPr>
            <a:r>
              <a:rPr lang="en-US" sz="1600" dirty="0" smtClean="0">
                <a:effectLst>
                  <a:outerShdw blurRad="38100" dist="38100" dir="2700000" algn="tl">
                    <a:srgbClr val="C0C0C0"/>
                  </a:outerShdw>
                </a:effectLst>
                <a:latin typeface="Arial" charset="0"/>
              </a:rPr>
              <a:t>GL and Subsidiary Ledger</a:t>
            </a:r>
          </a:p>
          <a:p>
            <a:pPr marL="342900" indent="-342900">
              <a:buFont typeface="+mj-lt"/>
              <a:buAutoNum type="arabicPeriod"/>
              <a:defRPr/>
            </a:pPr>
            <a:r>
              <a:rPr lang="en-US" sz="1600" dirty="0" smtClean="0">
                <a:effectLst>
                  <a:outerShdw blurRad="38100" dist="38100" dir="2700000" algn="tl">
                    <a:srgbClr val="C0C0C0"/>
                  </a:outerShdw>
                </a:effectLst>
                <a:latin typeface="Arial" charset="0"/>
              </a:rPr>
              <a:t>Vendor Account Group</a:t>
            </a:r>
          </a:p>
          <a:p>
            <a:pPr marL="342900" indent="-342900">
              <a:buFont typeface="+mj-lt"/>
              <a:buAutoNum type="arabicPeriod"/>
              <a:defRPr/>
            </a:pPr>
            <a:r>
              <a:rPr lang="en-US" sz="1600" dirty="0" smtClean="0">
                <a:effectLst>
                  <a:outerShdw blurRad="38100" dist="38100" dir="2700000" algn="tl">
                    <a:srgbClr val="C0C0C0"/>
                  </a:outerShdw>
                </a:effectLst>
                <a:latin typeface="Arial" charset="0"/>
              </a:rPr>
              <a:t>Vendor Master Data</a:t>
            </a:r>
          </a:p>
          <a:p>
            <a:pPr marL="342900" indent="-342900">
              <a:defRPr/>
            </a:pPr>
            <a:endParaRPr lang="en-US" sz="1600" dirty="0" smtClean="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xmlns="" val="219212056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p:txBody>
          <a:bodyPr/>
          <a:lstStyle/>
          <a:p>
            <a:pPr>
              <a:defRPr/>
            </a:pPr>
            <a:r>
              <a:rPr lang="en-US" sz="3600" b="0" dirty="0" smtClean="0"/>
              <a:t>Vendor Master Data:</a:t>
            </a:r>
          </a:p>
        </p:txBody>
      </p:sp>
      <p:grpSp>
        <p:nvGrpSpPr>
          <p:cNvPr id="2" name="Organization Chart 18"/>
          <p:cNvGrpSpPr>
            <a:grpSpLocks noChangeAspect="1"/>
          </p:cNvGrpSpPr>
          <p:nvPr/>
        </p:nvGrpSpPr>
        <p:grpSpPr bwMode="auto">
          <a:xfrm>
            <a:off x="609600" y="1025691"/>
            <a:ext cx="7772400" cy="3510213"/>
            <a:chOff x="1152" y="1296"/>
            <a:chExt cx="4894" cy="720"/>
          </a:xfrm>
        </p:grpSpPr>
        <p:cxnSp>
          <p:nvCxnSpPr>
            <p:cNvPr id="1028" name="_s1028"/>
            <p:cNvCxnSpPr>
              <a:cxnSpLocks noChangeShapeType="1"/>
              <a:stCxn id="8" idx="0"/>
              <a:endCxn id="3" idx="2"/>
            </p:cNvCxnSpPr>
            <p:nvPr/>
          </p:nvCxnSpPr>
          <p:spPr bwMode="auto">
            <a:xfrm rot="5400000" flipH="1">
              <a:off x="4535" y="648"/>
              <a:ext cx="144" cy="2016"/>
            </a:xfrm>
            <a:prstGeom prst="bentConnector3">
              <a:avLst>
                <a:gd name="adj1" fmla="val 15931"/>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1029" name="_s1029"/>
            <p:cNvCxnSpPr>
              <a:cxnSpLocks noChangeShapeType="1"/>
              <a:stCxn id="7" idx="0"/>
              <a:endCxn id="3" idx="2"/>
            </p:cNvCxnSpPr>
            <p:nvPr/>
          </p:nvCxnSpPr>
          <p:spPr bwMode="auto">
            <a:xfrm rot="5400000" flipH="1">
              <a:off x="4032" y="1151"/>
              <a:ext cx="144" cy="1009"/>
            </a:xfrm>
            <a:prstGeom prst="bentConnector3">
              <a:avLst>
                <a:gd name="adj1" fmla="val 15931"/>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1030" name="_s1030"/>
            <p:cNvCxnSpPr>
              <a:cxnSpLocks noChangeShapeType="1"/>
              <a:stCxn id="6" idx="0"/>
              <a:endCxn id="3" idx="2"/>
            </p:cNvCxnSpPr>
            <p:nvPr/>
          </p:nvCxnSpPr>
          <p:spPr bwMode="auto">
            <a:xfrm rot="5400000" flipH="1">
              <a:off x="3528" y="1655"/>
              <a:ext cx="144" cy="1"/>
            </a:xfrm>
            <a:prstGeom prst="bentConnector3">
              <a:avLst>
                <a:gd name="adj1" fmla="val 15931"/>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1031" name="_s1031"/>
            <p:cNvCxnSpPr>
              <a:cxnSpLocks noChangeShapeType="1"/>
              <a:stCxn id="5" idx="0"/>
              <a:endCxn id="3" idx="2"/>
            </p:cNvCxnSpPr>
            <p:nvPr/>
          </p:nvCxnSpPr>
          <p:spPr bwMode="auto">
            <a:xfrm rot="16200000">
              <a:off x="3024" y="1152"/>
              <a:ext cx="144" cy="1007"/>
            </a:xfrm>
            <a:prstGeom prst="bentConnector3">
              <a:avLst>
                <a:gd name="adj1" fmla="val 15931"/>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1032" name="_s1032"/>
            <p:cNvCxnSpPr>
              <a:cxnSpLocks noChangeShapeType="1"/>
              <a:stCxn id="4" idx="0"/>
              <a:endCxn id="3" idx="2"/>
            </p:cNvCxnSpPr>
            <p:nvPr/>
          </p:nvCxnSpPr>
          <p:spPr bwMode="auto">
            <a:xfrm rot="16200000">
              <a:off x="2520" y="648"/>
              <a:ext cx="144" cy="2015"/>
            </a:xfrm>
            <a:prstGeom prst="bentConnector3">
              <a:avLst>
                <a:gd name="adj1" fmla="val 15931"/>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sp>
          <p:nvSpPr>
            <p:cNvPr id="3" name="_s1033"/>
            <p:cNvSpPr>
              <a:spLocks noChangeArrowheads="1"/>
            </p:cNvSpPr>
            <p:nvPr/>
          </p:nvSpPr>
          <p:spPr bwMode="auto">
            <a:xfrm>
              <a:off x="3167" y="129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Vendor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Master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Creation</a:t>
              </a:r>
            </a:p>
          </p:txBody>
        </p:sp>
        <p:sp>
          <p:nvSpPr>
            <p:cNvPr id="4" name="_s1034"/>
            <p:cNvSpPr>
              <a:spLocks noChangeArrowheads="1"/>
            </p:cNvSpPr>
            <p:nvPr/>
          </p:nvSpPr>
          <p:spPr bwMode="auto">
            <a:xfrm>
              <a:off x="1152" y="172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Create</a:t>
              </a:r>
            </a:p>
          </p:txBody>
        </p:sp>
        <p:sp>
          <p:nvSpPr>
            <p:cNvPr id="5" name="_s1035"/>
            <p:cNvSpPr>
              <a:spLocks noChangeArrowheads="1"/>
            </p:cNvSpPr>
            <p:nvPr/>
          </p:nvSpPr>
          <p:spPr bwMode="auto">
            <a:xfrm>
              <a:off x="2160" y="172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Change</a:t>
              </a:r>
            </a:p>
          </p:txBody>
        </p:sp>
        <p:sp>
          <p:nvSpPr>
            <p:cNvPr id="6" name="_s1036"/>
            <p:cNvSpPr>
              <a:spLocks noChangeArrowheads="1"/>
            </p:cNvSpPr>
            <p:nvPr/>
          </p:nvSpPr>
          <p:spPr bwMode="auto">
            <a:xfrm>
              <a:off x="3168" y="172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Display</a:t>
              </a:r>
            </a:p>
          </p:txBody>
        </p:sp>
        <p:sp>
          <p:nvSpPr>
            <p:cNvPr id="7" name="_s1037"/>
            <p:cNvSpPr>
              <a:spLocks noChangeArrowheads="1"/>
            </p:cNvSpPr>
            <p:nvPr/>
          </p:nvSpPr>
          <p:spPr bwMode="auto">
            <a:xfrm>
              <a:off x="4176" y="1728"/>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Block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Unblock</a:t>
              </a:r>
            </a:p>
          </p:txBody>
        </p:sp>
        <p:sp>
          <p:nvSpPr>
            <p:cNvPr id="8" name="_s1038"/>
            <p:cNvSpPr>
              <a:spLocks noChangeArrowheads="1"/>
            </p:cNvSpPr>
            <p:nvPr/>
          </p:nvSpPr>
          <p:spPr bwMode="auto">
            <a:xfrm>
              <a:off x="5183" y="1728"/>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Mark for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Deletion</a:t>
              </a:r>
            </a:p>
          </p:txBody>
        </p:sp>
      </p:grpSp>
      <p:sp>
        <p:nvSpPr>
          <p:cNvPr id="1040" name="Rectangle 5"/>
          <p:cNvSpPr>
            <a:spLocks noChangeArrowheads="1"/>
          </p:cNvSpPr>
          <p:nvPr/>
        </p:nvSpPr>
        <p:spPr bwMode="auto">
          <a:xfrm>
            <a:off x="457200" y="1143000"/>
            <a:ext cx="1524000" cy="571500"/>
          </a:xfrm>
          <a:prstGeom prst="rect">
            <a:avLst/>
          </a:prstGeom>
          <a:noFill/>
          <a:ln w="9525" algn="ctr">
            <a:noFill/>
            <a:miter lim="800000"/>
            <a:headEnd/>
            <a:tailEnd/>
          </a:ln>
        </p:spPr>
        <p:txBody>
          <a:bodyPr wrap="none" anchor="ctr"/>
          <a:lstStyle/>
          <a:p>
            <a:endParaRPr lang="en-US"/>
          </a:p>
        </p:txBody>
      </p:sp>
    </p:spTree>
    <p:extLst>
      <p:ext uri="{BB962C8B-B14F-4D97-AF65-F5344CB8AC3E}">
        <p14:creationId xmlns:p14="http://schemas.microsoft.com/office/powerpoint/2010/main" xmlns="" val="2247437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pPr>
              <a:defRPr/>
            </a:pPr>
            <a:r>
              <a:rPr lang="en-US" sz="3600" b="0" dirty="0" smtClean="0"/>
              <a:t>Vendor Master Data:</a:t>
            </a:r>
          </a:p>
        </p:txBody>
      </p:sp>
      <p:pic>
        <p:nvPicPr>
          <p:cNvPr id="36867" name="Picture 4"/>
          <p:cNvPicPr>
            <a:picLocks noChangeAspect="1" noChangeArrowheads="1"/>
          </p:cNvPicPr>
          <p:nvPr/>
        </p:nvPicPr>
        <p:blipFill>
          <a:blip r:embed="rId3" cstate="print"/>
          <a:srcRect/>
          <a:stretch>
            <a:fillRect/>
          </a:stretch>
        </p:blipFill>
        <p:spPr bwMode="auto">
          <a:xfrm>
            <a:off x="4191000" y="1524000"/>
            <a:ext cx="3962400" cy="3190875"/>
          </a:xfrm>
          <a:prstGeom prst="rect">
            <a:avLst/>
          </a:prstGeom>
          <a:noFill/>
          <a:ln w="28575" algn="ctr">
            <a:solidFill>
              <a:schemeClr val="tx1"/>
            </a:solidFill>
            <a:miter lim="800000"/>
            <a:headEnd/>
            <a:tailEnd/>
          </a:ln>
        </p:spPr>
      </p:pic>
      <p:pic>
        <p:nvPicPr>
          <p:cNvPr id="36868" name="Picture 6"/>
          <p:cNvPicPr>
            <a:picLocks noGrp="1" noChangeAspect="1" noChangeArrowheads="1"/>
          </p:cNvPicPr>
          <p:nvPr>
            <p:ph type="body" idx="1"/>
          </p:nvPr>
        </p:nvPicPr>
        <p:blipFill>
          <a:blip r:embed="rId4" cstate="print"/>
          <a:srcRect/>
          <a:stretch>
            <a:fillRect/>
          </a:stretch>
        </p:blipFill>
        <p:spPr>
          <a:xfrm>
            <a:off x="304800" y="971550"/>
            <a:ext cx="3505200" cy="3771900"/>
          </a:xfrm>
          <a:ln w="28575">
            <a:solidFill>
              <a:schemeClr val="tx1"/>
            </a:solidFill>
          </a:ln>
        </p:spPr>
      </p:pic>
      <p:sp>
        <p:nvSpPr>
          <p:cNvPr id="36869" name="Line 7"/>
          <p:cNvSpPr>
            <a:spLocks noChangeShapeType="1"/>
          </p:cNvSpPr>
          <p:nvPr/>
        </p:nvSpPr>
        <p:spPr bwMode="auto">
          <a:xfrm flipH="1" flipV="1">
            <a:off x="762000" y="2628900"/>
            <a:ext cx="76200" cy="57150"/>
          </a:xfrm>
          <a:prstGeom prst="line">
            <a:avLst/>
          </a:prstGeom>
          <a:noFill/>
          <a:ln w="9525">
            <a:noFill/>
            <a:round/>
            <a:headEnd/>
            <a:tailEnd/>
          </a:ln>
        </p:spPr>
        <p:txBody>
          <a:bodyPr/>
          <a:lstStyle/>
          <a:p>
            <a:endParaRPr lang="en-US"/>
          </a:p>
        </p:txBody>
      </p:sp>
      <p:sp>
        <p:nvSpPr>
          <p:cNvPr id="36870" name="Rectangle 8"/>
          <p:cNvSpPr>
            <a:spLocks noChangeArrowheads="1"/>
          </p:cNvSpPr>
          <p:nvPr/>
        </p:nvSpPr>
        <p:spPr bwMode="auto">
          <a:xfrm>
            <a:off x="762000" y="2686050"/>
            <a:ext cx="2743200" cy="1485900"/>
          </a:xfrm>
          <a:prstGeom prst="rect">
            <a:avLst/>
          </a:prstGeom>
          <a:noFill/>
          <a:ln w="9525" algn="ctr">
            <a:solidFill>
              <a:srgbClr val="FF00FF"/>
            </a:solidFill>
            <a:miter lim="800000"/>
            <a:headEnd/>
            <a:tailEnd/>
          </a:ln>
        </p:spPr>
        <p:txBody>
          <a:bodyPr wrap="none" anchor="ctr"/>
          <a:lstStyle/>
          <a:p>
            <a:endParaRPr lang="en-US"/>
          </a:p>
        </p:txBody>
      </p:sp>
      <p:sp>
        <p:nvSpPr>
          <p:cNvPr id="36871" name="AutoShape 9"/>
          <p:cNvSpPr>
            <a:spLocks noChangeArrowheads="1"/>
          </p:cNvSpPr>
          <p:nvPr/>
        </p:nvSpPr>
        <p:spPr bwMode="auto">
          <a:xfrm>
            <a:off x="2438400" y="1943100"/>
            <a:ext cx="1066800" cy="857250"/>
          </a:xfrm>
          <a:prstGeom prst="wedgeRectCallout">
            <a:avLst>
              <a:gd name="adj1" fmla="val -43750"/>
              <a:gd name="adj2" fmla="val 70000"/>
            </a:avLst>
          </a:prstGeom>
          <a:noFill/>
          <a:ln w="9525" algn="ctr">
            <a:solidFill>
              <a:srgbClr val="FF00FF"/>
            </a:solidFill>
            <a:miter lim="800000"/>
            <a:headEnd/>
            <a:tailEnd/>
          </a:ln>
        </p:spPr>
        <p:txBody>
          <a:bodyPr/>
          <a:lstStyle/>
          <a:p>
            <a:pPr algn="ctr"/>
            <a:r>
              <a:rPr lang="en-US" sz="2000">
                <a:latin typeface="Arial" charset="0"/>
              </a:rPr>
              <a:t>T Code</a:t>
            </a:r>
          </a:p>
        </p:txBody>
      </p:sp>
      <p:sp>
        <p:nvSpPr>
          <p:cNvPr id="36872" name="AutoShape 10"/>
          <p:cNvSpPr>
            <a:spLocks noChangeArrowheads="1"/>
          </p:cNvSpPr>
          <p:nvPr/>
        </p:nvSpPr>
        <p:spPr bwMode="auto">
          <a:xfrm>
            <a:off x="5943600" y="800100"/>
            <a:ext cx="2514600" cy="742950"/>
          </a:xfrm>
          <a:prstGeom prst="wedgeRectCallout">
            <a:avLst>
              <a:gd name="adj1" fmla="val -79546"/>
              <a:gd name="adj2" fmla="val 94551"/>
            </a:avLst>
          </a:prstGeom>
          <a:noFill/>
          <a:ln w="9525" algn="ctr">
            <a:solidFill>
              <a:srgbClr val="FF00FF"/>
            </a:solidFill>
            <a:miter lim="800000"/>
            <a:headEnd/>
            <a:tailEnd/>
          </a:ln>
        </p:spPr>
        <p:txBody>
          <a:bodyPr/>
          <a:lstStyle/>
          <a:p>
            <a:pPr algn="ctr"/>
            <a:endParaRPr lang="en-US"/>
          </a:p>
        </p:txBody>
      </p:sp>
      <p:sp>
        <p:nvSpPr>
          <p:cNvPr id="36873" name="Text Box 11"/>
          <p:cNvSpPr txBox="1">
            <a:spLocks noChangeArrowheads="1"/>
          </p:cNvSpPr>
          <p:nvPr/>
        </p:nvSpPr>
        <p:spPr bwMode="auto">
          <a:xfrm>
            <a:off x="6019800" y="1039416"/>
            <a:ext cx="2209800" cy="369332"/>
          </a:xfrm>
          <a:prstGeom prst="rect">
            <a:avLst/>
          </a:prstGeom>
          <a:noFill/>
          <a:ln w="9525" algn="ctr">
            <a:noFill/>
            <a:miter lim="800000"/>
            <a:headEnd/>
            <a:tailEnd/>
          </a:ln>
        </p:spPr>
        <p:txBody>
          <a:bodyPr>
            <a:spAutoFit/>
          </a:bodyPr>
          <a:lstStyle/>
          <a:p>
            <a:pPr>
              <a:spcBef>
                <a:spcPct val="50000"/>
              </a:spcBef>
            </a:pPr>
            <a:r>
              <a:rPr lang="en-US" sz="1800">
                <a:latin typeface="Arial" charset="0"/>
              </a:rPr>
              <a:t>Vendor Creation</a:t>
            </a:r>
          </a:p>
        </p:txBody>
      </p:sp>
    </p:spTree>
    <p:extLst>
      <p:ext uri="{BB962C8B-B14F-4D97-AF65-F5344CB8AC3E}">
        <p14:creationId xmlns:p14="http://schemas.microsoft.com/office/powerpoint/2010/main" xmlns="" val="3934885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pPr>
              <a:defRPr/>
            </a:pPr>
            <a:r>
              <a:rPr lang="en-US" sz="3600" b="0" dirty="0" smtClean="0"/>
              <a:t>Vendor Master Data: </a:t>
            </a:r>
          </a:p>
        </p:txBody>
      </p:sp>
      <p:pic>
        <p:nvPicPr>
          <p:cNvPr id="37891" name="Picture 4"/>
          <p:cNvPicPr>
            <a:picLocks noGrp="1" noChangeAspect="1" noChangeArrowheads="1"/>
          </p:cNvPicPr>
          <p:nvPr>
            <p:ph type="body" idx="1"/>
          </p:nvPr>
        </p:nvPicPr>
        <p:blipFill>
          <a:blip r:embed="rId3" cstate="print"/>
          <a:srcRect/>
          <a:stretch>
            <a:fillRect/>
          </a:stretch>
        </p:blipFill>
        <p:spPr>
          <a:xfrm>
            <a:off x="342088" y="1266498"/>
            <a:ext cx="3881070" cy="3246665"/>
          </a:xfrm>
          <a:ln w="28575">
            <a:solidFill>
              <a:schemeClr val="tx1"/>
            </a:solidFill>
          </a:ln>
        </p:spPr>
      </p:pic>
      <p:pic>
        <p:nvPicPr>
          <p:cNvPr id="37892" name="Picture 5"/>
          <p:cNvPicPr>
            <a:picLocks noChangeAspect="1" noChangeArrowheads="1"/>
          </p:cNvPicPr>
          <p:nvPr/>
        </p:nvPicPr>
        <p:blipFill>
          <a:blip r:embed="rId4" cstate="print"/>
          <a:srcRect/>
          <a:stretch>
            <a:fillRect/>
          </a:stretch>
        </p:blipFill>
        <p:spPr bwMode="auto">
          <a:xfrm>
            <a:off x="4800600" y="1266498"/>
            <a:ext cx="3582526" cy="3246665"/>
          </a:xfrm>
          <a:prstGeom prst="rect">
            <a:avLst/>
          </a:prstGeom>
          <a:noFill/>
          <a:ln w="28575" algn="ctr">
            <a:solidFill>
              <a:schemeClr val="tx1"/>
            </a:solidFill>
            <a:miter lim="800000"/>
            <a:headEnd/>
            <a:tailEnd/>
          </a:ln>
        </p:spPr>
      </p:pic>
      <p:sp>
        <p:nvSpPr>
          <p:cNvPr id="37893" name="Rectangle 6"/>
          <p:cNvSpPr>
            <a:spLocks noChangeArrowheads="1"/>
          </p:cNvSpPr>
          <p:nvPr/>
        </p:nvSpPr>
        <p:spPr bwMode="auto">
          <a:xfrm>
            <a:off x="6423026" y="496148"/>
            <a:ext cx="2457449" cy="448859"/>
          </a:xfrm>
          <a:prstGeom prst="rect">
            <a:avLst/>
          </a:prstGeom>
          <a:noFill/>
          <a:ln w="9525" algn="ctr">
            <a:solidFill>
              <a:srgbClr val="0000FF"/>
            </a:solidFill>
            <a:miter lim="800000"/>
            <a:headEnd/>
            <a:tailEnd/>
          </a:ln>
        </p:spPr>
        <p:txBody>
          <a:bodyPr wrap="none" anchor="ctr"/>
          <a:lstStyle/>
          <a:p>
            <a:endParaRPr lang="en-US"/>
          </a:p>
        </p:txBody>
      </p:sp>
      <p:sp>
        <p:nvSpPr>
          <p:cNvPr id="37894" name="Text Box 7"/>
          <p:cNvSpPr txBox="1">
            <a:spLocks noChangeArrowheads="1"/>
          </p:cNvSpPr>
          <p:nvPr/>
        </p:nvSpPr>
        <p:spPr bwMode="auto">
          <a:xfrm>
            <a:off x="6515100" y="538388"/>
            <a:ext cx="2057400" cy="369332"/>
          </a:xfrm>
          <a:prstGeom prst="rect">
            <a:avLst/>
          </a:prstGeom>
          <a:noFill/>
          <a:ln w="9525" algn="ctr">
            <a:noFill/>
            <a:miter lim="800000"/>
            <a:headEnd/>
            <a:tailEnd/>
          </a:ln>
        </p:spPr>
        <p:txBody>
          <a:bodyPr>
            <a:spAutoFit/>
          </a:bodyPr>
          <a:lstStyle/>
          <a:p>
            <a:pPr>
              <a:spcBef>
                <a:spcPct val="50000"/>
              </a:spcBef>
            </a:pPr>
            <a:r>
              <a:rPr lang="en-US" sz="1800" dirty="0" smtClean="0">
                <a:latin typeface="Arial" pitchFamily="34" charset="0"/>
                <a:cs typeface="Arial" pitchFamily="34" charset="0"/>
              </a:rPr>
              <a:t>Change/ Display</a:t>
            </a:r>
            <a:endParaRPr lang="en-US" sz="1800" dirty="0">
              <a:latin typeface="Arial" pitchFamily="34" charset="0"/>
              <a:cs typeface="Arial" pitchFamily="34" charset="0"/>
            </a:endParaRPr>
          </a:p>
        </p:txBody>
      </p:sp>
      <p:sp>
        <p:nvSpPr>
          <p:cNvPr id="37895" name="Line 8"/>
          <p:cNvSpPr>
            <a:spLocks noChangeShapeType="1"/>
          </p:cNvSpPr>
          <p:nvPr/>
        </p:nvSpPr>
        <p:spPr bwMode="auto">
          <a:xfrm flipV="1">
            <a:off x="4267200" y="457200"/>
            <a:ext cx="2743200" cy="457200"/>
          </a:xfrm>
          <a:prstGeom prst="line">
            <a:avLst/>
          </a:prstGeom>
          <a:noFill/>
          <a:ln w="9525">
            <a:noFill/>
            <a:round/>
            <a:headEnd/>
            <a:tailEnd type="triangle" w="med" len="med"/>
          </a:ln>
        </p:spPr>
        <p:txBody>
          <a:bodyPr/>
          <a:lstStyle/>
          <a:p>
            <a:endParaRPr lang="en-US"/>
          </a:p>
        </p:txBody>
      </p:sp>
      <p:sp>
        <p:nvSpPr>
          <p:cNvPr id="37896" name="Line 9"/>
          <p:cNvSpPr>
            <a:spLocks noChangeShapeType="1"/>
          </p:cNvSpPr>
          <p:nvPr/>
        </p:nvSpPr>
        <p:spPr bwMode="auto">
          <a:xfrm flipV="1">
            <a:off x="4191000" y="457200"/>
            <a:ext cx="2743200" cy="457200"/>
          </a:xfrm>
          <a:prstGeom prst="line">
            <a:avLst/>
          </a:prstGeom>
          <a:noFill/>
          <a:ln w="9525">
            <a:noFill/>
            <a:round/>
            <a:headEnd/>
            <a:tailEnd type="triangle" w="med" len="med"/>
          </a:ln>
        </p:spPr>
        <p:txBody>
          <a:bodyPr/>
          <a:lstStyle/>
          <a:p>
            <a:endParaRPr lang="en-US"/>
          </a:p>
        </p:txBody>
      </p:sp>
      <p:sp>
        <p:nvSpPr>
          <p:cNvPr id="37897" name="Line 10"/>
          <p:cNvSpPr>
            <a:spLocks noChangeShapeType="1"/>
          </p:cNvSpPr>
          <p:nvPr/>
        </p:nvSpPr>
        <p:spPr bwMode="auto">
          <a:xfrm flipV="1">
            <a:off x="4267200" y="457200"/>
            <a:ext cx="2667000" cy="457200"/>
          </a:xfrm>
          <a:prstGeom prst="line">
            <a:avLst/>
          </a:prstGeom>
          <a:noFill/>
          <a:ln w="9525">
            <a:noFill/>
            <a:round/>
            <a:headEnd/>
            <a:tailEnd type="triangle" w="med" len="med"/>
          </a:ln>
        </p:spPr>
        <p:txBody>
          <a:bodyPr/>
          <a:lstStyle/>
          <a:p>
            <a:endParaRPr lang="en-US"/>
          </a:p>
        </p:txBody>
      </p:sp>
      <p:sp>
        <p:nvSpPr>
          <p:cNvPr id="37898" name="Line 11"/>
          <p:cNvSpPr>
            <a:spLocks noChangeShapeType="1"/>
          </p:cNvSpPr>
          <p:nvPr/>
        </p:nvSpPr>
        <p:spPr bwMode="auto">
          <a:xfrm flipV="1">
            <a:off x="3444875" y="572402"/>
            <a:ext cx="2994025" cy="671724"/>
          </a:xfrm>
          <a:prstGeom prst="line">
            <a:avLst/>
          </a:prstGeom>
          <a:noFill/>
          <a:ln w="9525">
            <a:solidFill>
              <a:srgbClr val="FF00FF"/>
            </a:solidFill>
            <a:round/>
            <a:headEnd/>
            <a:tailEnd type="triangle" w="med" len="med"/>
          </a:ln>
        </p:spPr>
        <p:txBody>
          <a:bodyPr/>
          <a:lstStyle/>
          <a:p>
            <a:endParaRPr lang="en-US"/>
          </a:p>
        </p:txBody>
      </p:sp>
      <p:sp>
        <p:nvSpPr>
          <p:cNvPr id="37899" name="Line 12"/>
          <p:cNvSpPr>
            <a:spLocks noChangeShapeType="1"/>
          </p:cNvSpPr>
          <p:nvPr/>
        </p:nvSpPr>
        <p:spPr bwMode="auto">
          <a:xfrm flipH="1">
            <a:off x="6508750" y="568995"/>
            <a:ext cx="1460500" cy="783678"/>
          </a:xfrm>
          <a:prstGeom prst="line">
            <a:avLst/>
          </a:prstGeom>
          <a:noFill/>
          <a:ln w="9525">
            <a:noFill/>
            <a:round/>
            <a:headEnd/>
            <a:tailEnd type="triangle" w="med" len="med"/>
          </a:ln>
        </p:spPr>
        <p:txBody>
          <a:bodyPr/>
          <a:lstStyle/>
          <a:p>
            <a:endParaRPr lang="en-US"/>
          </a:p>
        </p:txBody>
      </p:sp>
      <p:sp>
        <p:nvSpPr>
          <p:cNvPr id="37900" name="Line 13"/>
          <p:cNvSpPr>
            <a:spLocks noChangeShapeType="1"/>
          </p:cNvSpPr>
          <p:nvPr/>
        </p:nvSpPr>
        <p:spPr bwMode="auto">
          <a:xfrm flipH="1">
            <a:off x="5715563" y="925096"/>
            <a:ext cx="876300" cy="335862"/>
          </a:xfrm>
          <a:prstGeom prst="line">
            <a:avLst/>
          </a:prstGeom>
          <a:noFill/>
          <a:ln w="9525">
            <a:solidFill>
              <a:srgbClr val="FF00FF"/>
            </a:solidFill>
            <a:round/>
            <a:headEnd/>
            <a:tailEnd type="triangle" w="med" len="med"/>
          </a:ln>
        </p:spPr>
        <p:txBody>
          <a:bodyPr/>
          <a:lstStyle/>
          <a:p>
            <a:endParaRPr lang="en-US"/>
          </a:p>
        </p:txBody>
      </p:sp>
    </p:spTree>
    <p:extLst>
      <p:ext uri="{BB962C8B-B14F-4D97-AF65-F5344CB8AC3E}">
        <p14:creationId xmlns:p14="http://schemas.microsoft.com/office/powerpoint/2010/main" xmlns="" val="3302728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352426" y="525066"/>
            <a:ext cx="8734425" cy="503634"/>
          </a:xfrm>
        </p:spPr>
        <p:txBody>
          <a:bodyPr/>
          <a:lstStyle/>
          <a:p>
            <a:pPr>
              <a:defRPr/>
            </a:pPr>
            <a:r>
              <a:rPr lang="en-US" sz="3600" b="0" dirty="0" smtClean="0"/>
              <a:t>Vendor Master Data: Blocking Vendor</a:t>
            </a:r>
          </a:p>
        </p:txBody>
      </p:sp>
      <p:pic>
        <p:nvPicPr>
          <p:cNvPr id="38915" name="Picture 3"/>
          <p:cNvPicPr>
            <a:picLocks noGrp="1" noChangeAspect="1" noChangeArrowheads="1"/>
          </p:cNvPicPr>
          <p:nvPr>
            <p:ph type="body" idx="1"/>
          </p:nvPr>
        </p:nvPicPr>
        <p:blipFill>
          <a:blip r:embed="rId3" cstate="print"/>
          <a:srcRect/>
          <a:stretch>
            <a:fillRect/>
          </a:stretch>
        </p:blipFill>
        <p:spPr>
          <a:xfrm>
            <a:off x="228600" y="1428750"/>
            <a:ext cx="4038600" cy="3086100"/>
          </a:xfrm>
          <a:solidFill>
            <a:schemeClr val="tx1"/>
          </a:solidFill>
          <a:ln w="28575">
            <a:solidFill>
              <a:schemeClr val="tx1"/>
            </a:solidFill>
          </a:ln>
        </p:spPr>
      </p:pic>
      <p:sp>
        <p:nvSpPr>
          <p:cNvPr id="38916" name="AutoShape 5"/>
          <p:cNvSpPr>
            <a:spLocks noChangeArrowheads="1"/>
          </p:cNvSpPr>
          <p:nvPr/>
        </p:nvSpPr>
        <p:spPr bwMode="auto">
          <a:xfrm>
            <a:off x="838201" y="2971800"/>
            <a:ext cx="485775" cy="732235"/>
          </a:xfrm>
          <a:prstGeom prst="upArrow">
            <a:avLst>
              <a:gd name="adj1" fmla="val 50000"/>
              <a:gd name="adj2" fmla="val 50245"/>
            </a:avLst>
          </a:prstGeom>
          <a:noFill/>
          <a:ln w="9525" algn="ctr">
            <a:noFill/>
            <a:miter lim="800000"/>
            <a:headEnd/>
            <a:tailEnd/>
          </a:ln>
        </p:spPr>
        <p:txBody>
          <a:bodyPr wrap="none" anchor="ctr"/>
          <a:lstStyle/>
          <a:p>
            <a:pPr algn="ctr"/>
            <a:r>
              <a:rPr lang="en-US"/>
              <a:t> </a:t>
            </a:r>
          </a:p>
        </p:txBody>
      </p:sp>
      <p:sp>
        <p:nvSpPr>
          <p:cNvPr id="38917" name="AutoShape 9"/>
          <p:cNvSpPr>
            <a:spLocks noChangeArrowheads="1"/>
          </p:cNvSpPr>
          <p:nvPr/>
        </p:nvSpPr>
        <p:spPr bwMode="auto">
          <a:xfrm>
            <a:off x="1828800" y="3257550"/>
            <a:ext cx="2286000" cy="571500"/>
          </a:xfrm>
          <a:prstGeom prst="wedgeRectCallout">
            <a:avLst>
              <a:gd name="adj1" fmla="val -99375"/>
              <a:gd name="adj2" fmla="val -60000"/>
            </a:avLst>
          </a:prstGeom>
          <a:noFill/>
          <a:ln w="9525" algn="ctr">
            <a:solidFill>
              <a:srgbClr val="FF00FF"/>
            </a:solidFill>
            <a:miter lim="800000"/>
            <a:headEnd/>
            <a:tailEnd/>
          </a:ln>
        </p:spPr>
        <p:txBody>
          <a:bodyPr/>
          <a:lstStyle/>
          <a:p>
            <a:pPr algn="ctr"/>
            <a:r>
              <a:rPr lang="en-US" sz="1200">
                <a:latin typeface="Arial" charset="0"/>
              </a:rPr>
              <a:t>Posting Blocked</a:t>
            </a:r>
          </a:p>
        </p:txBody>
      </p:sp>
    </p:spTree>
    <p:extLst>
      <p:ext uri="{BB962C8B-B14F-4D97-AF65-F5344CB8AC3E}">
        <p14:creationId xmlns:p14="http://schemas.microsoft.com/office/powerpoint/2010/main" xmlns="" val="2014842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352426" y="582216"/>
            <a:ext cx="8734425" cy="503634"/>
          </a:xfrm>
        </p:spPr>
        <p:txBody>
          <a:bodyPr/>
          <a:lstStyle/>
          <a:p>
            <a:pPr>
              <a:defRPr/>
            </a:pPr>
            <a:r>
              <a:rPr lang="en-US" sz="3600" b="0" dirty="0" smtClean="0"/>
              <a:t>Vendor Master Data: Posting Blocked </a:t>
            </a:r>
          </a:p>
        </p:txBody>
      </p:sp>
      <p:pic>
        <p:nvPicPr>
          <p:cNvPr id="39939" name="Picture 4"/>
          <p:cNvPicPr>
            <a:picLocks noGrp="1" noChangeAspect="1" noChangeArrowheads="1"/>
          </p:cNvPicPr>
          <p:nvPr>
            <p:ph type="body" idx="1"/>
          </p:nvPr>
        </p:nvPicPr>
        <p:blipFill>
          <a:blip r:embed="rId3" cstate="print"/>
          <a:srcRect/>
          <a:stretch>
            <a:fillRect/>
          </a:stretch>
        </p:blipFill>
        <p:spPr>
          <a:xfrm>
            <a:off x="609600" y="1220391"/>
            <a:ext cx="7162800" cy="3408759"/>
          </a:xfrm>
          <a:noFill/>
          <a:ln w="28575" cap="flat" algn="ctr">
            <a:solidFill>
              <a:schemeClr val="tx1"/>
            </a:solidFill>
          </a:ln>
        </p:spPr>
      </p:pic>
      <p:sp>
        <p:nvSpPr>
          <p:cNvPr id="39940" name="AutoShape 5"/>
          <p:cNvSpPr>
            <a:spLocks noChangeArrowheads="1"/>
          </p:cNvSpPr>
          <p:nvPr/>
        </p:nvSpPr>
        <p:spPr bwMode="auto">
          <a:xfrm>
            <a:off x="3661611" y="4162925"/>
            <a:ext cx="2743200" cy="613611"/>
          </a:xfrm>
          <a:prstGeom prst="wedgeRectCallout">
            <a:avLst>
              <a:gd name="adj1" fmla="val -69822"/>
              <a:gd name="adj2" fmla="val 18643"/>
            </a:avLst>
          </a:prstGeom>
          <a:noFill/>
          <a:ln w="9525" algn="ctr">
            <a:solidFill>
              <a:srgbClr val="FF00FF"/>
            </a:solidFill>
            <a:miter lim="800000"/>
            <a:headEnd/>
            <a:tailEnd/>
          </a:ln>
        </p:spPr>
        <p:txBody>
          <a:bodyPr/>
          <a:lstStyle/>
          <a:p>
            <a:pPr algn="ctr"/>
            <a:r>
              <a:rPr lang="en-US" sz="1800" dirty="0">
                <a:latin typeface="Arial" charset="0"/>
              </a:rPr>
              <a:t>    Message Displayed</a:t>
            </a:r>
          </a:p>
          <a:p>
            <a:pPr algn="ctr"/>
            <a:r>
              <a:rPr lang="en-US" sz="1800" dirty="0">
                <a:latin typeface="Arial" charset="0"/>
              </a:rPr>
              <a:t>Posting  Blocked</a:t>
            </a:r>
          </a:p>
        </p:txBody>
      </p:sp>
    </p:spTree>
    <p:extLst>
      <p:ext uri="{BB962C8B-B14F-4D97-AF65-F5344CB8AC3E}">
        <p14:creationId xmlns:p14="http://schemas.microsoft.com/office/powerpoint/2010/main" xmlns="" val="39691936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600" b="0" dirty="0">
                <a:latin typeface="Arial" pitchFamily="34" charset="0"/>
                <a:cs typeface="Arial" pitchFamily="34" charset="0"/>
              </a:rPr>
              <a:t>Vendor Master Data – Typical Screen</a:t>
            </a:r>
          </a:p>
        </p:txBody>
      </p:sp>
      <p:sp>
        <p:nvSpPr>
          <p:cNvPr id="4" name="Rectangle 3"/>
          <p:cNvSpPr/>
          <p:nvPr/>
        </p:nvSpPr>
        <p:spPr>
          <a:xfrm>
            <a:off x="890337" y="1022684"/>
            <a:ext cx="7315200" cy="3139321"/>
          </a:xfrm>
          <a:prstGeom prst="rect">
            <a:avLst/>
          </a:prstGeom>
        </p:spPr>
        <p:txBody>
          <a:bodyPr wrap="square">
            <a:spAutoFit/>
          </a:bodyPr>
          <a:lstStyle/>
          <a:p>
            <a:pPr>
              <a:buFont typeface="Wingdings 2" panose="05020102010507070707" pitchFamily="18" charset="2"/>
              <a:buNone/>
            </a:pPr>
            <a:endParaRPr lang="en-US" altLang="en-US" sz="1800" dirty="0">
              <a:latin typeface="Arial" pitchFamily="34" charset="0"/>
              <a:cs typeface="Arial" pitchFamily="34" charset="0"/>
            </a:endParaRPr>
          </a:p>
          <a:p>
            <a:pPr>
              <a:buFont typeface="Wingdings 2" panose="05020102010507070707" pitchFamily="18" charset="2"/>
              <a:buNone/>
            </a:pPr>
            <a:r>
              <a:rPr lang="en-US" altLang="en-US" sz="1800" dirty="0">
                <a:latin typeface="Arial" pitchFamily="34" charset="0"/>
                <a:cs typeface="Arial" pitchFamily="34" charset="0"/>
              </a:rPr>
              <a:t>Vendor attributes that sufficiently differentiate them by their:</a:t>
            </a:r>
          </a:p>
          <a:p>
            <a:endParaRPr lang="en-US" altLang="en-US" sz="1800" dirty="0">
              <a:latin typeface="Arial" pitchFamily="34" charset="0"/>
              <a:cs typeface="Arial" pitchFamily="34" charset="0"/>
            </a:endParaRPr>
          </a:p>
          <a:p>
            <a:r>
              <a:rPr lang="en-US" altLang="en-US" sz="1800" dirty="0">
                <a:latin typeface="Arial" pitchFamily="34" charset="0"/>
                <a:cs typeface="Arial" pitchFamily="34" charset="0"/>
              </a:rPr>
              <a:t>Address</a:t>
            </a:r>
          </a:p>
          <a:p>
            <a:r>
              <a:rPr lang="en-US" altLang="en-US" sz="1800" dirty="0">
                <a:latin typeface="Arial" pitchFamily="34" charset="0"/>
                <a:cs typeface="Arial" pitchFamily="34" charset="0"/>
              </a:rPr>
              <a:t>Control</a:t>
            </a:r>
          </a:p>
          <a:p>
            <a:r>
              <a:rPr lang="en-US" altLang="en-US" sz="1800" dirty="0">
                <a:latin typeface="Arial" pitchFamily="34" charset="0"/>
                <a:cs typeface="Arial" pitchFamily="34" charset="0"/>
              </a:rPr>
              <a:t>Payment Transactions</a:t>
            </a:r>
          </a:p>
          <a:p>
            <a:r>
              <a:rPr lang="en-US" altLang="en-US" sz="1800" dirty="0">
                <a:latin typeface="Arial" pitchFamily="34" charset="0"/>
                <a:cs typeface="Arial" pitchFamily="34" charset="0"/>
              </a:rPr>
              <a:t>Accounting Information</a:t>
            </a:r>
          </a:p>
          <a:p>
            <a:r>
              <a:rPr lang="en-US" altLang="en-US" sz="1800" dirty="0">
                <a:latin typeface="Arial" pitchFamily="34" charset="0"/>
                <a:cs typeface="Arial" pitchFamily="34" charset="0"/>
              </a:rPr>
              <a:t>Correspondence</a:t>
            </a:r>
          </a:p>
          <a:p>
            <a:r>
              <a:rPr lang="en-US" altLang="en-US" sz="1800" dirty="0">
                <a:latin typeface="Arial" pitchFamily="34" charset="0"/>
                <a:cs typeface="Arial" pitchFamily="34" charset="0"/>
              </a:rPr>
              <a:t>Purchasing Data</a:t>
            </a:r>
          </a:p>
          <a:p>
            <a:r>
              <a:rPr lang="en-US" altLang="en-US" sz="1800" dirty="0">
                <a:latin typeface="Arial" pitchFamily="34" charset="0"/>
                <a:cs typeface="Arial" pitchFamily="34" charset="0"/>
              </a:rPr>
              <a:t>Partner Functions</a:t>
            </a:r>
          </a:p>
          <a:p>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4713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b="0" dirty="0">
                <a:latin typeface="Arial" pitchFamily="34" charset="0"/>
                <a:cs typeface="Arial" pitchFamily="34" charset="0"/>
              </a:rPr>
              <a:t>Vendor Master General Data – Address</a:t>
            </a:r>
          </a:p>
        </p:txBody>
      </p:sp>
      <p:sp>
        <p:nvSpPr>
          <p:cNvPr id="4" name="Rectangle 3"/>
          <p:cNvSpPr/>
          <p:nvPr/>
        </p:nvSpPr>
        <p:spPr>
          <a:xfrm>
            <a:off x="673768" y="782053"/>
            <a:ext cx="7447548" cy="3139321"/>
          </a:xfrm>
          <a:prstGeom prst="rect">
            <a:avLst/>
          </a:prstGeom>
        </p:spPr>
        <p:txBody>
          <a:bodyPr wrap="square">
            <a:spAutoFit/>
          </a:bodyPr>
          <a:lstStyle/>
          <a:p>
            <a:r>
              <a:rPr lang="en-US" altLang="en-US" sz="1800" u="sng" dirty="0">
                <a:solidFill>
                  <a:schemeClr val="tx2"/>
                </a:solidFill>
                <a:latin typeface="Arial" pitchFamily="34" charset="0"/>
                <a:cs typeface="Arial" pitchFamily="34" charset="0"/>
              </a:rPr>
              <a:t>Address</a:t>
            </a:r>
          </a:p>
          <a:p>
            <a:r>
              <a:rPr lang="en-US" altLang="en-US" sz="1800" dirty="0">
                <a:latin typeface="Arial" pitchFamily="34" charset="0"/>
                <a:cs typeface="Arial" pitchFamily="34" charset="0"/>
              </a:rPr>
              <a:t>Name:  Name of the vendor.</a:t>
            </a:r>
          </a:p>
          <a:p>
            <a:r>
              <a:rPr lang="en-US" altLang="en-US" sz="1800" dirty="0">
                <a:latin typeface="Arial" pitchFamily="34" charset="0"/>
                <a:cs typeface="Arial" pitchFamily="34" charset="0"/>
              </a:rPr>
              <a:t>Search Term: A method to find your vendor by match-codes. </a:t>
            </a:r>
          </a:p>
          <a:p>
            <a:r>
              <a:rPr lang="en-US" altLang="en-US" sz="1800" dirty="0">
                <a:latin typeface="Arial" pitchFamily="34" charset="0"/>
                <a:cs typeface="Arial" pitchFamily="34" charset="0"/>
              </a:rPr>
              <a:t>Street: Optional entry.</a:t>
            </a:r>
          </a:p>
          <a:p>
            <a:r>
              <a:rPr lang="en-US" altLang="en-US" sz="1800" dirty="0">
                <a:latin typeface="Arial" pitchFamily="34" charset="0"/>
                <a:cs typeface="Arial" pitchFamily="34" charset="0"/>
              </a:rPr>
              <a:t>City:	Mandatory entry.</a:t>
            </a:r>
          </a:p>
          <a:p>
            <a:r>
              <a:rPr lang="en-US" altLang="en-US" sz="1800" dirty="0">
                <a:latin typeface="Arial" pitchFamily="34" charset="0"/>
                <a:cs typeface="Arial" pitchFamily="34" charset="0"/>
              </a:rPr>
              <a:t>Postal Code: Mandatory entry.</a:t>
            </a:r>
          </a:p>
          <a:p>
            <a:r>
              <a:rPr lang="en-US" altLang="en-US" sz="1800" dirty="0">
                <a:latin typeface="Arial" pitchFamily="34" charset="0"/>
                <a:cs typeface="Arial" pitchFamily="34" charset="0"/>
              </a:rPr>
              <a:t>Country: Mandatory entry.</a:t>
            </a:r>
          </a:p>
          <a:p>
            <a:r>
              <a:rPr lang="en-US" altLang="en-US" sz="1800" dirty="0">
                <a:latin typeface="Arial" pitchFamily="34" charset="0"/>
                <a:cs typeface="Arial" pitchFamily="34" charset="0"/>
              </a:rPr>
              <a:t>Communication</a:t>
            </a:r>
          </a:p>
          <a:p>
            <a:pPr>
              <a:spcBef>
                <a:spcPct val="0"/>
              </a:spcBef>
            </a:pPr>
            <a:r>
              <a:rPr lang="en-US" altLang="en-US" sz="1800" dirty="0">
                <a:latin typeface="Arial" pitchFamily="34" charset="0"/>
                <a:cs typeface="Arial" pitchFamily="34" charset="0"/>
              </a:rPr>
              <a:t>Language key	Mandatory entry: This is the language the vendor uses.  All communications to them will be in this language</a:t>
            </a:r>
          </a:p>
          <a:p>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116659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2426" y="327422"/>
            <a:ext cx="8734425" cy="815578"/>
          </a:xfrm>
        </p:spPr>
        <p:txBody>
          <a:bodyPr>
            <a:normAutofit fontScale="90000"/>
          </a:bodyPr>
          <a:lstStyle/>
          <a:p>
            <a:r>
              <a:rPr lang="en-US" sz="3600" b="0" dirty="0">
                <a:effectLst/>
              </a:rPr>
              <a:t>Vendor Master- General Data – Control Data</a:t>
            </a:r>
          </a:p>
        </p:txBody>
      </p:sp>
      <p:sp>
        <p:nvSpPr>
          <p:cNvPr id="4" name="Rectangle 3"/>
          <p:cNvSpPr/>
          <p:nvPr/>
        </p:nvSpPr>
        <p:spPr>
          <a:xfrm>
            <a:off x="481263" y="1335505"/>
            <a:ext cx="8085221" cy="2859244"/>
          </a:xfrm>
          <a:prstGeom prst="rect">
            <a:avLst/>
          </a:prstGeom>
        </p:spPr>
        <p:txBody>
          <a:bodyPr wrap="square">
            <a:spAutoFit/>
          </a:bodyPr>
          <a:lstStyle/>
          <a:p>
            <a:pPr>
              <a:lnSpc>
                <a:spcPct val="80000"/>
              </a:lnSpc>
            </a:pPr>
            <a:endParaRPr lang="en-US" altLang="en-US" sz="1800" dirty="0">
              <a:solidFill>
                <a:srgbClr val="7030A0"/>
              </a:solidFill>
              <a:latin typeface="Arial" pitchFamily="34" charset="0"/>
              <a:cs typeface="Arial" pitchFamily="34" charset="0"/>
            </a:endParaRPr>
          </a:p>
          <a:p>
            <a:pPr>
              <a:lnSpc>
                <a:spcPct val="80000"/>
              </a:lnSpc>
            </a:pPr>
            <a:r>
              <a:rPr lang="en-US" altLang="en-US" sz="2000" u="sng" dirty="0">
                <a:solidFill>
                  <a:srgbClr val="7030A0"/>
                </a:solidFill>
                <a:latin typeface="Arial" pitchFamily="34" charset="0"/>
                <a:cs typeface="Arial" pitchFamily="34" charset="0"/>
              </a:rPr>
              <a:t>Account </a:t>
            </a:r>
            <a:r>
              <a:rPr lang="en-US" altLang="en-US" sz="2000" u="sng" dirty="0" smtClean="0">
                <a:solidFill>
                  <a:srgbClr val="7030A0"/>
                </a:solidFill>
                <a:latin typeface="Arial" pitchFamily="34" charset="0"/>
                <a:cs typeface="Arial" pitchFamily="34" charset="0"/>
              </a:rPr>
              <a:t>Control</a:t>
            </a:r>
            <a:endParaRPr lang="en-US" altLang="en-US" sz="1800" u="sng" dirty="0">
              <a:latin typeface="Arial" pitchFamily="34" charset="0"/>
              <a:cs typeface="Arial" pitchFamily="34" charset="0"/>
            </a:endParaRPr>
          </a:p>
          <a:p>
            <a:pPr lvl="1">
              <a:lnSpc>
                <a:spcPct val="80000"/>
              </a:lnSpc>
              <a:buFont typeface="Arial" panose="020B0604020202020204" pitchFamily="34" charset="0"/>
              <a:buChar char="•"/>
            </a:pPr>
            <a:endParaRPr lang="en-US" altLang="en-US" sz="1800" dirty="0">
              <a:latin typeface="Arial" pitchFamily="34" charset="0"/>
              <a:cs typeface="Arial" pitchFamily="34" charset="0"/>
            </a:endParaRPr>
          </a:p>
          <a:p>
            <a:pPr lvl="1">
              <a:lnSpc>
                <a:spcPct val="80000"/>
              </a:lnSpc>
              <a:buFont typeface="Arial" panose="020B0604020202020204" pitchFamily="34" charset="0"/>
              <a:buChar char="•"/>
            </a:pPr>
            <a:r>
              <a:rPr lang="en-US" altLang="en-US" sz="1800" dirty="0">
                <a:latin typeface="Arial" pitchFamily="34" charset="0"/>
                <a:cs typeface="Arial" pitchFamily="34" charset="0"/>
              </a:rPr>
              <a:t>Customer (if the vendor is both a vendor and a customer)</a:t>
            </a:r>
          </a:p>
          <a:p>
            <a:pPr lvl="1">
              <a:lnSpc>
                <a:spcPct val="80000"/>
              </a:lnSpc>
              <a:buFont typeface="Arial" panose="020B0604020202020204" pitchFamily="34" charset="0"/>
              <a:buChar char="•"/>
            </a:pPr>
            <a:endParaRPr lang="en-US" altLang="en-US" sz="1800" dirty="0">
              <a:latin typeface="Arial" pitchFamily="34" charset="0"/>
              <a:cs typeface="Arial" pitchFamily="34" charset="0"/>
            </a:endParaRPr>
          </a:p>
          <a:p>
            <a:pPr lvl="1">
              <a:lnSpc>
                <a:spcPct val="80000"/>
              </a:lnSpc>
              <a:buFont typeface="Arial" panose="020B0604020202020204" pitchFamily="34" charset="0"/>
              <a:buChar char="•"/>
            </a:pPr>
            <a:r>
              <a:rPr lang="en-US" altLang="en-US" sz="1800" dirty="0">
                <a:latin typeface="Arial" pitchFamily="34" charset="0"/>
                <a:cs typeface="Arial" pitchFamily="34" charset="0"/>
              </a:rPr>
              <a:t>Tax </a:t>
            </a:r>
            <a:r>
              <a:rPr lang="en-US" altLang="en-US" sz="1800" dirty="0" smtClean="0">
                <a:latin typeface="Arial" pitchFamily="34" charset="0"/>
                <a:cs typeface="Arial" pitchFamily="34" charset="0"/>
              </a:rPr>
              <a:t>Information</a:t>
            </a:r>
          </a:p>
          <a:p>
            <a:pPr lvl="1">
              <a:lnSpc>
                <a:spcPct val="80000"/>
              </a:lnSpc>
            </a:pPr>
            <a:endParaRPr lang="en-US" altLang="en-US" sz="1800" dirty="0">
              <a:latin typeface="Arial" pitchFamily="34" charset="0"/>
              <a:cs typeface="Arial" pitchFamily="34" charset="0"/>
            </a:endParaRPr>
          </a:p>
          <a:p>
            <a:pPr marL="800100" lvl="1" indent="-342900">
              <a:lnSpc>
                <a:spcPct val="80000"/>
              </a:lnSpc>
              <a:buFont typeface="+mj-lt"/>
              <a:buAutoNum type="arabicPeriod"/>
            </a:pPr>
            <a:r>
              <a:rPr lang="en-US" altLang="en-US" sz="1800" dirty="0" smtClean="0">
                <a:latin typeface="Arial" pitchFamily="34" charset="0"/>
                <a:cs typeface="Arial" pitchFamily="34" charset="0"/>
              </a:rPr>
              <a:t> </a:t>
            </a:r>
            <a:r>
              <a:rPr lang="en-US" altLang="en-US" sz="1800" dirty="0">
                <a:latin typeface="Arial" pitchFamily="34" charset="0"/>
                <a:cs typeface="Arial" pitchFamily="34" charset="0"/>
              </a:rPr>
              <a:t>VAT Registration Number</a:t>
            </a:r>
          </a:p>
          <a:p>
            <a:pPr marL="342900" indent="-342900">
              <a:lnSpc>
                <a:spcPct val="90000"/>
              </a:lnSpc>
              <a:buFont typeface="+mj-lt"/>
              <a:buAutoNum type="arabicPeriod"/>
            </a:pPr>
            <a:endParaRPr lang="en-US" altLang="en-US" sz="1800" dirty="0" smtClean="0">
              <a:latin typeface="Arial" pitchFamily="34" charset="0"/>
              <a:cs typeface="Arial" pitchFamily="34" charset="0"/>
            </a:endParaRPr>
          </a:p>
          <a:p>
            <a:pPr>
              <a:lnSpc>
                <a:spcPct val="90000"/>
              </a:lnSpc>
            </a:pPr>
            <a:r>
              <a:rPr lang="en-US" altLang="en-US" sz="1800" dirty="0">
                <a:latin typeface="Arial" pitchFamily="34" charset="0"/>
                <a:cs typeface="Arial" pitchFamily="34" charset="0"/>
              </a:rPr>
              <a:t>	Number, with which the customer reports to the tax </a:t>
            </a:r>
            <a:r>
              <a:rPr lang="en-US" altLang="en-US" sz="1800" dirty="0" smtClean="0">
                <a:latin typeface="Arial" pitchFamily="34" charset="0"/>
                <a:cs typeface="Arial" pitchFamily="34" charset="0"/>
              </a:rPr>
              <a:t>authorities</a:t>
            </a:r>
            <a:r>
              <a:rPr lang="en-US" altLang="en-US" sz="1800" dirty="0">
                <a:latin typeface="Arial" pitchFamily="34" charset="0"/>
                <a:cs typeface="Arial" pitchFamily="34" charset="0"/>
              </a:rPr>
              <a:t>. </a:t>
            </a:r>
          </a:p>
          <a:p>
            <a:pPr>
              <a:lnSpc>
                <a:spcPct val="90000"/>
              </a:lnSpc>
            </a:pPr>
            <a:endParaRPr lang="en-US" altLang="en-US" sz="1800" dirty="0">
              <a:solidFill>
                <a:srgbClr val="FFFFFF"/>
              </a:solidFill>
              <a:latin typeface="Arial" pitchFamily="34" charset="0"/>
              <a:cs typeface="Arial" pitchFamily="34" charset="0"/>
            </a:endParaRPr>
          </a:p>
          <a:p>
            <a:pPr marL="457200" lvl="1" indent="0">
              <a:lnSpc>
                <a:spcPct val="80000"/>
              </a:lnSpc>
              <a:buNone/>
            </a:pPr>
            <a:r>
              <a:rPr lang="en-US" altLang="en-US" sz="1800" dirty="0">
                <a:latin typeface="Arial" pitchFamily="34" charset="0"/>
                <a:cs typeface="Arial" pitchFamily="34" charset="0"/>
              </a:rPr>
              <a:t> </a:t>
            </a:r>
          </a:p>
        </p:txBody>
      </p:sp>
    </p:spTree>
    <p:extLst>
      <p:ext uri="{BB962C8B-B14F-4D97-AF65-F5344CB8AC3E}">
        <p14:creationId xmlns:p14="http://schemas.microsoft.com/office/powerpoint/2010/main" xmlns="" val="2275149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0" dirty="0">
                <a:effectLst/>
              </a:rPr>
              <a:t>Vendor Master - General Data – Payment Transactions</a:t>
            </a:r>
          </a:p>
        </p:txBody>
      </p:sp>
      <p:sp>
        <p:nvSpPr>
          <p:cNvPr id="4" name="Rectangle 3"/>
          <p:cNvSpPr/>
          <p:nvPr/>
        </p:nvSpPr>
        <p:spPr>
          <a:xfrm>
            <a:off x="481262" y="914400"/>
            <a:ext cx="8013031" cy="4031873"/>
          </a:xfrm>
          <a:prstGeom prst="rect">
            <a:avLst/>
          </a:prstGeom>
        </p:spPr>
        <p:txBody>
          <a:bodyPr wrap="square">
            <a:spAutoFit/>
          </a:bodyPr>
          <a:lstStyle/>
          <a:p>
            <a:r>
              <a:rPr lang="en-US" altLang="en-US" sz="2000" u="sng" dirty="0">
                <a:solidFill>
                  <a:srgbClr val="330099"/>
                </a:solidFill>
                <a:latin typeface="Arial" pitchFamily="34" charset="0"/>
                <a:cs typeface="Arial" pitchFamily="34" charset="0"/>
              </a:rPr>
              <a:t>Bank Details</a:t>
            </a:r>
            <a:r>
              <a:rPr lang="en-US" altLang="en-US" sz="2000" u="sng" dirty="0">
                <a:latin typeface="Arial" pitchFamily="34" charset="0"/>
                <a:cs typeface="Arial" pitchFamily="34" charset="0"/>
              </a:rPr>
              <a:t>	</a:t>
            </a:r>
          </a:p>
          <a:p>
            <a:pPr marL="675376" lvl="1" indent="-285750">
              <a:buFont typeface="Arial" pitchFamily="34" charset="0"/>
              <a:buChar char="•"/>
            </a:pPr>
            <a:r>
              <a:rPr lang="en-US" altLang="en-US" sz="1800" dirty="0">
                <a:latin typeface="Arial" pitchFamily="34" charset="0"/>
                <a:cs typeface="Arial" pitchFamily="34" charset="0"/>
              </a:rPr>
              <a:t>Bank Key </a:t>
            </a:r>
          </a:p>
          <a:p>
            <a:pPr lvl="2"/>
            <a:r>
              <a:rPr lang="en-US" altLang="en-US" sz="1800" dirty="0" smtClean="0">
                <a:latin typeface="Arial" pitchFamily="34" charset="0"/>
                <a:cs typeface="Arial" pitchFamily="34" charset="0"/>
              </a:rPr>
              <a:t>selected </a:t>
            </a:r>
            <a:r>
              <a:rPr lang="en-US" altLang="en-US" sz="1800" dirty="0">
                <a:latin typeface="Arial" pitchFamily="34" charset="0"/>
                <a:cs typeface="Arial" pitchFamily="34" charset="0"/>
              </a:rPr>
              <a:t>from a match code with company code entered</a:t>
            </a:r>
          </a:p>
          <a:p>
            <a:pPr marL="675376" lvl="1" indent="-285750">
              <a:buFont typeface="Arial" pitchFamily="34" charset="0"/>
              <a:buChar char="•"/>
            </a:pPr>
            <a:r>
              <a:rPr lang="en-US" altLang="en-US" sz="1800" dirty="0">
                <a:latin typeface="Arial" pitchFamily="34" charset="0"/>
                <a:cs typeface="Arial" pitchFamily="34" charset="0"/>
              </a:rPr>
              <a:t>Bank Account</a:t>
            </a:r>
          </a:p>
          <a:p>
            <a:pPr marL="675376" lvl="1" indent="-285750">
              <a:buFont typeface="Arial" pitchFamily="34" charset="0"/>
              <a:buChar char="•"/>
            </a:pPr>
            <a:r>
              <a:rPr lang="en-US" altLang="en-US" sz="1800" dirty="0">
                <a:latin typeface="Arial" pitchFamily="34" charset="0"/>
                <a:cs typeface="Arial" pitchFamily="34" charset="0"/>
              </a:rPr>
              <a:t>Account Holder</a:t>
            </a:r>
          </a:p>
          <a:p>
            <a:pPr marL="675376" lvl="1" indent="-285750">
              <a:buFont typeface="Arial" pitchFamily="34" charset="0"/>
              <a:buChar char="•"/>
            </a:pPr>
            <a:r>
              <a:rPr lang="en-US" altLang="en-US" sz="1800" dirty="0">
                <a:latin typeface="Arial" pitchFamily="34" charset="0"/>
                <a:cs typeface="Arial" pitchFamily="34" charset="0"/>
              </a:rPr>
              <a:t>Partner Bank Type (if vendor has more than one bank account, then it allows to sequence those accounts)</a:t>
            </a:r>
          </a:p>
          <a:p>
            <a:r>
              <a:rPr lang="en-US" altLang="en-US" sz="2000" u="sng" dirty="0">
                <a:solidFill>
                  <a:srgbClr val="330099"/>
                </a:solidFill>
                <a:latin typeface="Arial" pitchFamily="34" charset="0"/>
                <a:cs typeface="Arial" pitchFamily="34" charset="0"/>
              </a:rPr>
              <a:t>Payment Transactions</a:t>
            </a:r>
          </a:p>
          <a:p>
            <a:pPr marL="675376" lvl="1" indent="-285750">
              <a:buFont typeface="Arial" pitchFamily="34" charset="0"/>
              <a:buChar char="•"/>
            </a:pPr>
            <a:r>
              <a:rPr lang="en-US" altLang="en-US" sz="1800" dirty="0">
                <a:latin typeface="Arial" pitchFamily="34" charset="0"/>
                <a:cs typeface="Arial" pitchFamily="34" charset="0"/>
              </a:rPr>
              <a:t>Alternative Payee </a:t>
            </a:r>
          </a:p>
          <a:p>
            <a:pPr lvl="2"/>
            <a:r>
              <a:rPr lang="en-US" altLang="en-US" sz="1800" dirty="0">
                <a:latin typeface="Arial" pitchFamily="34" charset="0"/>
                <a:cs typeface="Arial" pitchFamily="34" charset="0"/>
              </a:rPr>
              <a:t>used to enter another vendor number</a:t>
            </a:r>
          </a:p>
          <a:p>
            <a:pPr marL="675376" lvl="1" indent="-285750">
              <a:buFont typeface="Arial" pitchFamily="34" charset="0"/>
              <a:buChar char="•"/>
            </a:pPr>
            <a:r>
              <a:rPr lang="en-US" altLang="en-US" sz="1800" dirty="0">
                <a:latin typeface="Arial" pitchFamily="34" charset="0"/>
                <a:cs typeface="Arial" pitchFamily="34" charset="0"/>
              </a:rPr>
              <a:t>Instruction Key </a:t>
            </a:r>
          </a:p>
          <a:p>
            <a:pPr lvl="2"/>
            <a:r>
              <a:rPr lang="en-US" altLang="en-US" sz="1800" dirty="0">
                <a:latin typeface="Arial" pitchFamily="34" charset="0"/>
                <a:cs typeface="Arial" pitchFamily="34" charset="0"/>
              </a:rPr>
              <a:t>To control which statements are given to the banks during the payment order</a:t>
            </a:r>
          </a:p>
          <a:p>
            <a:endParaRPr lang="en-US" sz="1800" dirty="0"/>
          </a:p>
        </p:txBody>
      </p:sp>
    </p:spTree>
    <p:extLst>
      <p:ext uri="{BB962C8B-B14F-4D97-AF65-F5344CB8AC3E}">
        <p14:creationId xmlns:p14="http://schemas.microsoft.com/office/powerpoint/2010/main" xmlns="" val="430633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effectLst/>
              </a:rPr>
              <a:t>Vendor Master – Accounting Information</a:t>
            </a:r>
          </a:p>
        </p:txBody>
      </p:sp>
      <p:sp>
        <p:nvSpPr>
          <p:cNvPr id="4" name="Rectangle 3"/>
          <p:cNvSpPr/>
          <p:nvPr/>
        </p:nvSpPr>
        <p:spPr>
          <a:xfrm>
            <a:off x="421105" y="637674"/>
            <a:ext cx="8061158" cy="4099584"/>
          </a:xfrm>
          <a:prstGeom prst="rect">
            <a:avLst/>
          </a:prstGeom>
        </p:spPr>
        <p:txBody>
          <a:bodyPr wrap="square">
            <a:spAutoFit/>
          </a:bodyPr>
          <a:lstStyle/>
          <a:p>
            <a:pPr lvl="1">
              <a:lnSpc>
                <a:spcPct val="90000"/>
              </a:lnSpc>
            </a:pPr>
            <a:r>
              <a:rPr lang="en-US" altLang="en-US" sz="2000" u="sng" dirty="0">
                <a:solidFill>
                  <a:srgbClr val="330099"/>
                </a:solidFill>
                <a:latin typeface="Arial" pitchFamily="34" charset="0"/>
                <a:cs typeface="Arial" pitchFamily="34" charset="0"/>
              </a:rPr>
              <a:t>Reconciliation Account </a:t>
            </a:r>
          </a:p>
          <a:p>
            <a:pPr marL="1065002" lvl="2" indent="-285750">
              <a:buFont typeface="Arial" pitchFamily="34" charset="0"/>
              <a:buChar char="•"/>
            </a:pPr>
            <a:r>
              <a:rPr lang="en-US" altLang="en-US" sz="1600" dirty="0">
                <a:latin typeface="Arial" pitchFamily="34" charset="0"/>
                <a:cs typeface="Arial" pitchFamily="34" charset="0"/>
              </a:rPr>
              <a:t>An individual G/L account recorded in line-item detail in the sub-ledger and summarized in the G/L</a:t>
            </a:r>
          </a:p>
          <a:p>
            <a:pPr marL="1065002" lvl="2" indent="-285750">
              <a:buFont typeface="Arial" pitchFamily="34" charset="0"/>
              <a:buChar char="•"/>
            </a:pPr>
            <a:r>
              <a:rPr lang="en-US" altLang="en-US" sz="1600" dirty="0">
                <a:latin typeface="Arial" pitchFamily="34" charset="0"/>
                <a:cs typeface="Arial" pitchFamily="34" charset="0"/>
              </a:rPr>
              <a:t>The information entered into the reconciliation account is all line-item data from the vendor account. </a:t>
            </a:r>
          </a:p>
          <a:p>
            <a:pPr marL="1065002" lvl="2" indent="-285750">
              <a:buFont typeface="Arial" pitchFamily="34" charset="0"/>
              <a:buChar char="•"/>
            </a:pPr>
            <a:r>
              <a:rPr lang="en-US" altLang="en-US" sz="1600" dirty="0">
                <a:latin typeface="Arial" pitchFamily="34" charset="0"/>
                <a:cs typeface="Arial" pitchFamily="34" charset="0"/>
              </a:rPr>
              <a:t>The reconciliation in the G/L is at the summary level and is used to reconcile against the vendor account at the total level, while the sub-ledger identifies line-item data.</a:t>
            </a:r>
          </a:p>
          <a:p>
            <a:pPr marL="1065002" lvl="2" indent="-285750">
              <a:buFont typeface="Arial" pitchFamily="34" charset="0"/>
              <a:buChar char="•"/>
            </a:pPr>
            <a:r>
              <a:rPr lang="en-US" altLang="en-US" sz="1600" dirty="0">
                <a:latin typeface="Arial" pitchFamily="34" charset="0"/>
                <a:cs typeface="Arial" pitchFamily="34" charset="0"/>
              </a:rPr>
              <a:t>Postings to sub-ledgers (such as accounts receivable or accounts payable) are automatically concurrently posted to the corresponding reconciliation account in the General Ledger </a:t>
            </a:r>
          </a:p>
          <a:p>
            <a:pPr marL="1065002" lvl="2" indent="-285750">
              <a:buFont typeface="Arial" pitchFamily="34" charset="0"/>
              <a:buChar char="•"/>
            </a:pPr>
            <a:r>
              <a:rPr lang="en-US" altLang="en-US" sz="1600" dirty="0">
                <a:latin typeface="Arial" pitchFamily="34" charset="0"/>
                <a:cs typeface="Arial" pitchFamily="34" charset="0"/>
              </a:rPr>
              <a:t>Thus, the General Ledger is automatically updated and remains in balance with the customer and vendor individual account totals</a:t>
            </a:r>
            <a:r>
              <a:rPr lang="en-US" altLang="en-US" sz="1600" dirty="0"/>
              <a:t> </a:t>
            </a:r>
          </a:p>
          <a:p>
            <a:pPr lvl="1">
              <a:lnSpc>
                <a:spcPct val="90000"/>
              </a:lnSpc>
            </a:pPr>
            <a:r>
              <a:rPr lang="en-US" altLang="en-US" sz="2000" u="sng" dirty="0">
                <a:solidFill>
                  <a:srgbClr val="330099"/>
                </a:solidFill>
                <a:latin typeface="Arial" pitchFamily="34" charset="0"/>
                <a:cs typeface="Arial" pitchFamily="34" charset="0"/>
              </a:rPr>
              <a:t>Sort Key</a:t>
            </a:r>
          </a:p>
          <a:p>
            <a:pPr marL="914400" lvl="2" indent="0">
              <a:lnSpc>
                <a:spcPct val="90000"/>
              </a:lnSpc>
              <a:buNone/>
            </a:pPr>
            <a:r>
              <a:rPr lang="en-US" altLang="en-US" sz="1600" dirty="0">
                <a:latin typeface="Arial" pitchFamily="34" charset="0"/>
                <a:cs typeface="Arial" pitchFamily="34" charset="0"/>
              </a:rPr>
              <a:t>used to select a sort for the allocation field</a:t>
            </a:r>
          </a:p>
          <a:p>
            <a:pPr marL="914400" lvl="2" indent="0">
              <a:lnSpc>
                <a:spcPct val="90000"/>
              </a:lnSpc>
              <a:buNone/>
            </a:pPr>
            <a:endParaRPr lang="en-US" sz="1000" dirty="0"/>
          </a:p>
          <a:p>
            <a:pPr marL="914400" lvl="2" indent="0">
              <a:lnSpc>
                <a:spcPct val="90000"/>
              </a:lnSpc>
              <a:buNone/>
            </a:pPr>
            <a:endParaRPr lang="en-US" sz="1000" dirty="0"/>
          </a:p>
        </p:txBody>
      </p:sp>
    </p:spTree>
    <p:extLst>
      <p:ext uri="{BB962C8B-B14F-4D97-AF65-F5344CB8AC3E}">
        <p14:creationId xmlns:p14="http://schemas.microsoft.com/office/powerpoint/2010/main" xmlns="" val="1908700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Oval 8" descr="Water droplets"/>
          <p:cNvSpPr>
            <a:spLocks noChangeArrowheads="1"/>
          </p:cNvSpPr>
          <p:nvPr/>
        </p:nvSpPr>
        <p:spPr bwMode="auto">
          <a:xfrm>
            <a:off x="304800" y="800100"/>
            <a:ext cx="8229600" cy="4229100"/>
          </a:xfrm>
          <a:prstGeom prst="ellipse">
            <a:avLst/>
          </a:prstGeom>
          <a:blipFill dpi="0" rotWithShape="0">
            <a:blip r:embed="rId3" cstate="print"/>
            <a:srcRect/>
            <a:tile tx="0" ty="0" sx="100000" sy="100000" flip="none" algn="tl"/>
          </a:blipFill>
          <a:ln w="9525">
            <a:solidFill>
              <a:srgbClr val="F2FFEB"/>
            </a:solidFill>
            <a:round/>
            <a:headEnd/>
            <a:tailEnd/>
          </a:ln>
        </p:spPr>
        <p:txBody>
          <a:bodyPr wrap="none" anchor="ctr"/>
          <a:lstStyle/>
          <a:p>
            <a:endParaRPr lang="en-US"/>
          </a:p>
        </p:txBody>
      </p:sp>
      <p:sp>
        <p:nvSpPr>
          <p:cNvPr id="454658" name="Rectangle 2"/>
          <p:cNvSpPr>
            <a:spLocks noGrp="1" noChangeArrowheads="1"/>
          </p:cNvSpPr>
          <p:nvPr>
            <p:ph type="title"/>
          </p:nvPr>
        </p:nvSpPr>
        <p:spPr>
          <a:xfrm>
            <a:off x="52387" y="182166"/>
            <a:ext cx="8482013" cy="503634"/>
          </a:xfrm>
        </p:spPr>
        <p:txBody>
          <a:bodyPr>
            <a:normAutofit/>
          </a:bodyPr>
          <a:lstStyle/>
          <a:p>
            <a:pPr>
              <a:defRPr/>
            </a:pPr>
            <a:r>
              <a:rPr lang="en-GB" sz="3200" dirty="0" smtClean="0"/>
              <a:t>Accounts Payable Overview </a:t>
            </a:r>
            <a:endParaRPr lang="en-US" sz="3200" dirty="0" smtClean="0"/>
          </a:p>
        </p:txBody>
      </p:sp>
      <p:sp>
        <p:nvSpPr>
          <p:cNvPr id="3076" name="Line 14"/>
          <p:cNvSpPr>
            <a:spLocks noChangeShapeType="1"/>
          </p:cNvSpPr>
          <p:nvPr/>
        </p:nvSpPr>
        <p:spPr bwMode="auto">
          <a:xfrm flipV="1">
            <a:off x="7162800" y="400050"/>
            <a:ext cx="1143000" cy="457200"/>
          </a:xfrm>
          <a:prstGeom prst="line">
            <a:avLst/>
          </a:prstGeom>
          <a:noFill/>
          <a:ln w="9525">
            <a:solidFill>
              <a:srgbClr val="F2FFEB"/>
            </a:solidFill>
            <a:round/>
            <a:headEnd/>
            <a:tailEnd/>
          </a:ln>
        </p:spPr>
        <p:txBody>
          <a:bodyPr/>
          <a:lstStyle/>
          <a:p>
            <a:endParaRPr lang="en-US"/>
          </a:p>
        </p:txBody>
      </p:sp>
      <p:sp>
        <p:nvSpPr>
          <p:cNvPr id="3077" name="Line 15"/>
          <p:cNvSpPr>
            <a:spLocks noChangeShapeType="1"/>
          </p:cNvSpPr>
          <p:nvPr/>
        </p:nvSpPr>
        <p:spPr bwMode="auto">
          <a:xfrm flipV="1">
            <a:off x="7086600" y="685800"/>
            <a:ext cx="609600" cy="285750"/>
          </a:xfrm>
          <a:prstGeom prst="line">
            <a:avLst/>
          </a:prstGeom>
          <a:noFill/>
          <a:ln w="9525">
            <a:solidFill>
              <a:srgbClr val="F2FFEB"/>
            </a:solidFill>
            <a:round/>
            <a:headEnd/>
            <a:tailEnd/>
          </a:ln>
        </p:spPr>
        <p:txBody>
          <a:bodyPr/>
          <a:lstStyle/>
          <a:p>
            <a:endParaRPr lang="en-US"/>
          </a:p>
        </p:txBody>
      </p:sp>
      <p:sp>
        <p:nvSpPr>
          <p:cNvPr id="3078" name="Rectangle 21"/>
          <p:cNvSpPr>
            <a:spLocks noChangeArrowheads="1"/>
          </p:cNvSpPr>
          <p:nvPr/>
        </p:nvSpPr>
        <p:spPr bwMode="auto">
          <a:xfrm>
            <a:off x="1076826" y="1666373"/>
            <a:ext cx="1905000" cy="914400"/>
          </a:xfrm>
          <a:prstGeom prst="rect">
            <a:avLst/>
          </a:prstGeom>
          <a:solidFill>
            <a:schemeClr val="hlink"/>
          </a:solidFill>
          <a:ln w="28575" algn="ctr">
            <a:solidFill>
              <a:schemeClr val="tx1"/>
            </a:solidFill>
            <a:miter lim="800000"/>
            <a:headEnd/>
            <a:tailEnd/>
          </a:ln>
        </p:spPr>
        <p:txBody>
          <a:bodyPr wrap="none" anchor="ctr"/>
          <a:lstStyle/>
          <a:p>
            <a:pPr algn="ctr"/>
            <a:r>
              <a:rPr lang="en-US" sz="2000" dirty="0">
                <a:latin typeface="Arial" charset="0"/>
              </a:rPr>
              <a:t>Invoice are </a:t>
            </a:r>
          </a:p>
          <a:p>
            <a:pPr algn="ctr"/>
            <a:r>
              <a:rPr lang="en-US" sz="2000" dirty="0">
                <a:latin typeface="Arial" charset="0"/>
              </a:rPr>
              <a:t>entered </a:t>
            </a:r>
          </a:p>
          <a:p>
            <a:pPr algn="ctr"/>
            <a:r>
              <a:rPr lang="en-US" sz="2000" dirty="0">
                <a:latin typeface="Arial" charset="0"/>
              </a:rPr>
              <a:t>in FI</a:t>
            </a:r>
          </a:p>
        </p:txBody>
      </p:sp>
      <p:sp>
        <p:nvSpPr>
          <p:cNvPr id="3079" name="Rectangle 22"/>
          <p:cNvSpPr>
            <a:spLocks noChangeArrowheads="1"/>
          </p:cNvSpPr>
          <p:nvPr/>
        </p:nvSpPr>
        <p:spPr bwMode="auto">
          <a:xfrm>
            <a:off x="3467100" y="1666373"/>
            <a:ext cx="1905000" cy="914400"/>
          </a:xfrm>
          <a:prstGeom prst="rect">
            <a:avLst/>
          </a:prstGeom>
          <a:solidFill>
            <a:schemeClr val="hlink"/>
          </a:solidFill>
          <a:ln w="28575" algn="ctr">
            <a:solidFill>
              <a:schemeClr val="tx1"/>
            </a:solidFill>
            <a:miter lim="800000"/>
            <a:headEnd/>
            <a:tailEnd/>
          </a:ln>
        </p:spPr>
        <p:txBody>
          <a:bodyPr wrap="none" anchor="ctr"/>
          <a:lstStyle/>
          <a:p>
            <a:pPr algn="ctr"/>
            <a:endParaRPr lang="en-US" sz="2000" dirty="0" smtClean="0">
              <a:latin typeface="Arial" charset="0"/>
            </a:endParaRPr>
          </a:p>
          <a:p>
            <a:pPr algn="ctr"/>
            <a:r>
              <a:rPr lang="en-US" sz="2000" dirty="0" smtClean="0">
                <a:latin typeface="Arial" charset="0"/>
              </a:rPr>
              <a:t>Open </a:t>
            </a:r>
            <a:r>
              <a:rPr lang="en-US" sz="2000" dirty="0">
                <a:latin typeface="Arial" charset="0"/>
              </a:rPr>
              <a:t>items </a:t>
            </a:r>
          </a:p>
          <a:p>
            <a:pPr algn="ctr"/>
            <a:r>
              <a:rPr lang="en-US" sz="2000" dirty="0">
                <a:latin typeface="Arial" charset="0"/>
              </a:rPr>
              <a:t>are analyzed</a:t>
            </a:r>
          </a:p>
          <a:p>
            <a:pPr algn="ctr"/>
            <a:r>
              <a:rPr lang="en-US" sz="2000" dirty="0">
                <a:latin typeface="Arial" charset="0"/>
              </a:rPr>
              <a:t> for due date</a:t>
            </a:r>
          </a:p>
          <a:p>
            <a:pPr algn="ctr"/>
            <a:endParaRPr lang="en-US" sz="2000" dirty="0">
              <a:latin typeface="Arial" charset="0"/>
            </a:endParaRPr>
          </a:p>
        </p:txBody>
      </p:sp>
      <p:sp>
        <p:nvSpPr>
          <p:cNvPr id="3080" name="Rectangle 23"/>
          <p:cNvSpPr>
            <a:spLocks noChangeArrowheads="1"/>
          </p:cNvSpPr>
          <p:nvPr/>
        </p:nvSpPr>
        <p:spPr bwMode="auto">
          <a:xfrm>
            <a:off x="5829300" y="1693444"/>
            <a:ext cx="1905000" cy="914400"/>
          </a:xfrm>
          <a:prstGeom prst="rect">
            <a:avLst/>
          </a:prstGeom>
          <a:solidFill>
            <a:schemeClr val="hlink"/>
          </a:solidFill>
          <a:ln w="28575" algn="ctr">
            <a:solidFill>
              <a:schemeClr val="tx1"/>
            </a:solidFill>
            <a:miter lim="800000"/>
            <a:headEnd/>
            <a:tailEnd/>
          </a:ln>
        </p:spPr>
        <p:txBody>
          <a:bodyPr wrap="none" anchor="ctr"/>
          <a:lstStyle/>
          <a:p>
            <a:pPr algn="ctr"/>
            <a:endParaRPr lang="en-US" sz="2000" dirty="0" smtClean="0">
              <a:latin typeface="Arial" charset="0"/>
            </a:endParaRPr>
          </a:p>
          <a:p>
            <a:pPr algn="ctr"/>
            <a:r>
              <a:rPr lang="en-US" sz="2000" dirty="0" smtClean="0">
                <a:latin typeface="Arial" charset="0"/>
              </a:rPr>
              <a:t>Payment </a:t>
            </a:r>
            <a:r>
              <a:rPr lang="en-US" sz="2000" dirty="0">
                <a:latin typeface="Arial" charset="0"/>
              </a:rPr>
              <a:t>Made </a:t>
            </a:r>
          </a:p>
          <a:p>
            <a:pPr algn="ctr"/>
            <a:r>
              <a:rPr lang="en-US" sz="2000" dirty="0">
                <a:latin typeface="Arial" charset="0"/>
              </a:rPr>
              <a:t>to Vendors</a:t>
            </a:r>
          </a:p>
          <a:p>
            <a:pPr algn="ctr"/>
            <a:endParaRPr lang="en-US" sz="2000" dirty="0">
              <a:latin typeface="Arial" charset="0"/>
            </a:endParaRPr>
          </a:p>
        </p:txBody>
      </p:sp>
      <p:sp>
        <p:nvSpPr>
          <p:cNvPr id="3081" name="Line 24"/>
          <p:cNvSpPr>
            <a:spLocks noChangeShapeType="1"/>
          </p:cNvSpPr>
          <p:nvPr/>
        </p:nvSpPr>
        <p:spPr bwMode="auto">
          <a:xfrm>
            <a:off x="2981826" y="2123573"/>
            <a:ext cx="457200" cy="0"/>
          </a:xfrm>
          <a:prstGeom prst="line">
            <a:avLst/>
          </a:prstGeom>
          <a:noFill/>
          <a:ln w="57150">
            <a:solidFill>
              <a:srgbClr val="0000FF"/>
            </a:solidFill>
            <a:round/>
            <a:headEnd/>
            <a:tailEnd type="triangle" w="med" len="med"/>
          </a:ln>
        </p:spPr>
        <p:txBody>
          <a:bodyPr/>
          <a:lstStyle/>
          <a:p>
            <a:endParaRPr lang="en-US"/>
          </a:p>
        </p:txBody>
      </p:sp>
      <p:sp>
        <p:nvSpPr>
          <p:cNvPr id="3082" name="Line 25"/>
          <p:cNvSpPr>
            <a:spLocks noChangeShapeType="1"/>
          </p:cNvSpPr>
          <p:nvPr/>
        </p:nvSpPr>
        <p:spPr bwMode="auto">
          <a:xfrm>
            <a:off x="5372100" y="2123573"/>
            <a:ext cx="457200" cy="0"/>
          </a:xfrm>
          <a:prstGeom prst="line">
            <a:avLst/>
          </a:prstGeom>
          <a:noFill/>
          <a:ln w="57150">
            <a:solidFill>
              <a:srgbClr val="0000FF"/>
            </a:solidFill>
            <a:round/>
            <a:headEnd/>
            <a:tailEnd type="triangle" w="med" len="med"/>
          </a:ln>
        </p:spPr>
        <p:txBody>
          <a:bodyPr/>
          <a:lstStyle/>
          <a:p>
            <a:endParaRPr lang="en-US"/>
          </a:p>
        </p:txBody>
      </p:sp>
      <p:sp>
        <p:nvSpPr>
          <p:cNvPr id="3083" name="AutoShape 26"/>
          <p:cNvSpPr>
            <a:spLocks noChangeArrowheads="1"/>
          </p:cNvSpPr>
          <p:nvPr/>
        </p:nvSpPr>
        <p:spPr bwMode="auto">
          <a:xfrm>
            <a:off x="7924800" y="3314700"/>
            <a:ext cx="914400" cy="910829"/>
          </a:xfrm>
          <a:prstGeom prst="can">
            <a:avLst>
              <a:gd name="adj" fmla="val 33203"/>
            </a:avLst>
          </a:prstGeom>
          <a:noFill/>
          <a:ln w="9525">
            <a:noFill/>
            <a:round/>
            <a:headEnd/>
            <a:tailEnd/>
          </a:ln>
        </p:spPr>
        <p:txBody>
          <a:bodyPr wrap="none" anchor="ctr"/>
          <a:lstStyle/>
          <a:p>
            <a:endParaRPr lang="en-US"/>
          </a:p>
        </p:txBody>
      </p:sp>
      <p:pic>
        <p:nvPicPr>
          <p:cNvPr id="13" name="Picture 28"/>
          <p:cNvPicPr>
            <a:picLocks noChangeAspect="1" noChangeArrowheads="1"/>
          </p:cNvPicPr>
          <p:nvPr/>
        </p:nvPicPr>
        <p:blipFill>
          <a:blip r:embed="rId4" cstate="print"/>
          <a:srcRect/>
          <a:stretch>
            <a:fillRect/>
          </a:stretch>
        </p:blipFill>
        <p:spPr bwMode="auto">
          <a:xfrm>
            <a:off x="1885950" y="2726375"/>
            <a:ext cx="5067300" cy="1911967"/>
          </a:xfrm>
          <a:prstGeom prst="rect">
            <a:avLst/>
          </a:prstGeom>
          <a:noFill/>
          <a:ln w="57150" algn="ctr">
            <a:solidFill>
              <a:schemeClr val="hlink"/>
            </a:solidFill>
            <a:miter lim="800000"/>
            <a:headEnd/>
            <a:tailEnd/>
          </a:ln>
        </p:spPr>
      </p:pic>
    </p:spTree>
    <p:extLst>
      <p:ext uri="{BB962C8B-B14F-4D97-AF65-F5344CB8AC3E}">
        <p14:creationId xmlns:p14="http://schemas.microsoft.com/office/powerpoint/2010/main" xmlns="" val="912122010"/>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0" dirty="0"/>
              <a:t>Vendor</a:t>
            </a:r>
            <a:r>
              <a:rPr lang="en-US" sz="3600" b="0" dirty="0">
                <a:solidFill>
                  <a:schemeClr val="tx1"/>
                </a:solidFill>
                <a:effectLst/>
              </a:rPr>
              <a:t> </a:t>
            </a:r>
            <a:r>
              <a:rPr lang="en-US" sz="3100" b="0" dirty="0"/>
              <a:t>Master – Payment Transactions</a:t>
            </a:r>
          </a:p>
        </p:txBody>
      </p:sp>
      <p:sp>
        <p:nvSpPr>
          <p:cNvPr id="4" name="Rectangle 3"/>
          <p:cNvSpPr/>
          <p:nvPr/>
        </p:nvSpPr>
        <p:spPr>
          <a:xfrm>
            <a:off x="553453" y="517358"/>
            <a:ext cx="7892715" cy="4339650"/>
          </a:xfrm>
          <a:prstGeom prst="rect">
            <a:avLst/>
          </a:prstGeom>
        </p:spPr>
        <p:txBody>
          <a:bodyPr wrap="square">
            <a:spAutoFit/>
          </a:bodyPr>
          <a:lstStyle/>
          <a:p>
            <a:r>
              <a:rPr lang="en-US" altLang="en-US" sz="2000" u="sng" dirty="0">
                <a:solidFill>
                  <a:srgbClr val="330099"/>
                </a:solidFill>
                <a:latin typeface="Arial" pitchFamily="34" charset="0"/>
                <a:cs typeface="Arial" pitchFamily="34" charset="0"/>
              </a:rPr>
              <a:t>Payment Data</a:t>
            </a:r>
          </a:p>
          <a:p>
            <a:pPr marL="675376" lvl="1" indent="-285750">
              <a:buFont typeface="Arial" pitchFamily="34" charset="0"/>
              <a:buChar char="•"/>
            </a:pPr>
            <a:r>
              <a:rPr lang="en-US" altLang="en-US" sz="1800" dirty="0">
                <a:latin typeface="Arial" pitchFamily="34" charset="0"/>
                <a:cs typeface="Arial" pitchFamily="34" charset="0"/>
              </a:rPr>
              <a:t>Payment Terms (cash discounts and favorable payment periods offered by vendor)</a:t>
            </a:r>
          </a:p>
          <a:p>
            <a:pPr marL="675376" lvl="1" indent="-285750">
              <a:buFont typeface="Arial" pitchFamily="34" charset="0"/>
              <a:buChar char="•"/>
            </a:pPr>
            <a:r>
              <a:rPr lang="en-US" altLang="en-US" sz="1800" dirty="0">
                <a:latin typeface="Arial" pitchFamily="34" charset="0"/>
                <a:cs typeface="Arial" pitchFamily="34" charset="0"/>
              </a:rPr>
              <a:t>Tolerance Group (the limit to which an event can deviate)</a:t>
            </a:r>
          </a:p>
          <a:p>
            <a:pPr marL="675376" lvl="1" indent="-285750">
              <a:buFont typeface="Arial" pitchFamily="34" charset="0"/>
              <a:buChar char="•"/>
            </a:pPr>
            <a:r>
              <a:rPr lang="en-US" altLang="en-US" sz="1800" dirty="0">
                <a:latin typeface="Arial" pitchFamily="34" charset="0"/>
                <a:cs typeface="Arial" pitchFamily="34" charset="0"/>
              </a:rPr>
              <a:t>Check Double Invoice (to check for double or duplicate invoices when they are entered)</a:t>
            </a:r>
          </a:p>
          <a:p>
            <a:pPr marL="675376" lvl="1" indent="-285750">
              <a:buFont typeface="Arial" pitchFamily="34" charset="0"/>
              <a:buChar char="•"/>
            </a:pPr>
            <a:r>
              <a:rPr lang="en-US" altLang="en-US" sz="1800" dirty="0">
                <a:latin typeface="Arial" pitchFamily="34" charset="0"/>
                <a:cs typeface="Arial" pitchFamily="34" charset="0"/>
              </a:rPr>
              <a:t>Check Cashing Time</a:t>
            </a:r>
          </a:p>
          <a:p>
            <a:r>
              <a:rPr lang="en-US" altLang="en-US" sz="2000" u="sng" dirty="0">
                <a:solidFill>
                  <a:srgbClr val="330099"/>
                </a:solidFill>
                <a:latin typeface="Arial" pitchFamily="34" charset="0"/>
                <a:cs typeface="Arial" pitchFamily="34" charset="0"/>
              </a:rPr>
              <a:t>Automatic Payment Transactions</a:t>
            </a:r>
          </a:p>
          <a:p>
            <a:pPr marL="675376" lvl="1" indent="-285750">
              <a:buFont typeface="Arial" pitchFamily="34" charset="0"/>
              <a:buChar char="•"/>
            </a:pPr>
            <a:r>
              <a:rPr lang="en-US" altLang="en-US" sz="1800" dirty="0">
                <a:latin typeface="Arial" pitchFamily="34" charset="0"/>
                <a:cs typeface="Arial" pitchFamily="34" charset="0"/>
              </a:rPr>
              <a:t>Payment Methods</a:t>
            </a:r>
          </a:p>
          <a:p>
            <a:pPr marL="675376" lvl="1" indent="-285750">
              <a:buFont typeface="Arial" pitchFamily="34" charset="0"/>
              <a:buChar char="•"/>
            </a:pPr>
            <a:r>
              <a:rPr lang="en-US" altLang="en-US" sz="1800" dirty="0">
                <a:latin typeface="Arial" pitchFamily="34" charset="0"/>
                <a:cs typeface="Arial" pitchFamily="34" charset="0"/>
              </a:rPr>
              <a:t>Alternate Payee</a:t>
            </a:r>
          </a:p>
          <a:p>
            <a:pPr marL="675376" lvl="1" indent="-285750">
              <a:buFont typeface="Arial" pitchFamily="34" charset="0"/>
              <a:buChar char="•"/>
            </a:pPr>
            <a:r>
              <a:rPr lang="en-US" altLang="en-US" sz="1800" dirty="0">
                <a:latin typeface="Arial" pitchFamily="34" charset="0"/>
                <a:cs typeface="Arial" pitchFamily="34" charset="0"/>
              </a:rPr>
              <a:t>Payment Block(prevent any open items from being paid)</a:t>
            </a:r>
          </a:p>
          <a:p>
            <a:pPr marL="675376" lvl="1" indent="-285750">
              <a:buFont typeface="Arial" pitchFamily="34" charset="0"/>
              <a:buChar char="•"/>
            </a:pPr>
            <a:r>
              <a:rPr lang="en-US" altLang="en-US" sz="1800" dirty="0">
                <a:latin typeface="Arial" pitchFamily="34" charset="0"/>
                <a:cs typeface="Arial" pitchFamily="34" charset="0"/>
              </a:rPr>
              <a:t>Grouping Key</a:t>
            </a:r>
          </a:p>
          <a:p>
            <a:r>
              <a:rPr lang="en-US" altLang="en-US" sz="2000" u="sng" dirty="0">
                <a:solidFill>
                  <a:srgbClr val="330099"/>
                </a:solidFill>
                <a:latin typeface="Arial" pitchFamily="34" charset="0"/>
                <a:cs typeface="Arial" pitchFamily="34" charset="0"/>
              </a:rPr>
              <a:t>Invoice </a:t>
            </a:r>
            <a:r>
              <a:rPr lang="en-US" altLang="en-US" sz="2000" u="sng" dirty="0" smtClean="0">
                <a:solidFill>
                  <a:srgbClr val="330099"/>
                </a:solidFill>
                <a:latin typeface="Arial" pitchFamily="34" charset="0"/>
                <a:cs typeface="Arial" pitchFamily="34" charset="0"/>
              </a:rPr>
              <a:t>Verification</a:t>
            </a:r>
            <a:r>
              <a:rPr lang="en-US" altLang="en-US" sz="1800" dirty="0"/>
              <a:t>	</a:t>
            </a:r>
          </a:p>
          <a:p>
            <a:pPr marL="675376" lvl="1" indent="-285750">
              <a:buFont typeface="Arial" pitchFamily="34" charset="0"/>
              <a:buChar char="•"/>
            </a:pPr>
            <a:r>
              <a:rPr lang="en-US" altLang="en-US" sz="1800" dirty="0">
                <a:latin typeface="Arial" pitchFamily="34" charset="0"/>
                <a:cs typeface="Arial" pitchFamily="34" charset="0"/>
              </a:rPr>
              <a:t>Tolerance Group</a:t>
            </a:r>
          </a:p>
          <a:p>
            <a:endParaRPr lang="en-US" sz="1800" dirty="0"/>
          </a:p>
        </p:txBody>
      </p:sp>
    </p:spTree>
    <p:extLst>
      <p:ext uri="{BB962C8B-B14F-4D97-AF65-F5344CB8AC3E}">
        <p14:creationId xmlns:p14="http://schemas.microsoft.com/office/powerpoint/2010/main" xmlns="" val="1427901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0" dirty="0"/>
              <a:t>Vendor Master – Correspondence Accounting</a:t>
            </a:r>
          </a:p>
        </p:txBody>
      </p:sp>
      <p:sp>
        <p:nvSpPr>
          <p:cNvPr id="4" name="Rectangle 3"/>
          <p:cNvSpPr/>
          <p:nvPr/>
        </p:nvSpPr>
        <p:spPr>
          <a:xfrm>
            <a:off x="565483" y="986587"/>
            <a:ext cx="7652083" cy="4062651"/>
          </a:xfrm>
          <a:prstGeom prst="rect">
            <a:avLst/>
          </a:prstGeom>
        </p:spPr>
        <p:txBody>
          <a:bodyPr wrap="square">
            <a:spAutoFit/>
          </a:bodyPr>
          <a:lstStyle/>
          <a:p>
            <a:r>
              <a:rPr lang="en-US" altLang="en-US" sz="2000" u="sng" dirty="0">
                <a:solidFill>
                  <a:srgbClr val="330099"/>
                </a:solidFill>
                <a:latin typeface="Arial" pitchFamily="34" charset="0"/>
                <a:cs typeface="Arial" pitchFamily="34" charset="0"/>
              </a:rPr>
              <a:t>Dunning Data</a:t>
            </a:r>
          </a:p>
          <a:p>
            <a:pPr marL="675376" lvl="1" indent="-285750">
              <a:buFont typeface="Arial" pitchFamily="34" charset="0"/>
              <a:buChar char="•"/>
            </a:pPr>
            <a:r>
              <a:rPr lang="en-US" altLang="en-US" sz="1800" dirty="0">
                <a:latin typeface="Arial" pitchFamily="34" charset="0"/>
                <a:cs typeface="Arial" pitchFamily="34" charset="0"/>
              </a:rPr>
              <a:t>Dunning Procedure </a:t>
            </a:r>
          </a:p>
          <a:p>
            <a:pPr lvl="2"/>
            <a:r>
              <a:rPr lang="en-US" altLang="en-US" sz="1800" dirty="0" smtClean="0">
                <a:latin typeface="Arial" pitchFamily="34" charset="0"/>
                <a:cs typeface="Arial" pitchFamily="34" charset="0"/>
              </a:rPr>
              <a:t>To </a:t>
            </a:r>
            <a:r>
              <a:rPr lang="en-US" altLang="en-US" sz="1800" dirty="0">
                <a:latin typeface="Arial" pitchFamily="34" charset="0"/>
                <a:cs typeface="Arial" pitchFamily="34" charset="0"/>
              </a:rPr>
              <a:t>remind vendors to deliver the material from the purchase </a:t>
            </a:r>
            <a:r>
              <a:rPr lang="en-US" altLang="en-US" sz="1800" dirty="0" smtClean="0">
                <a:latin typeface="Arial" pitchFamily="34" charset="0"/>
                <a:cs typeface="Arial" pitchFamily="34" charset="0"/>
              </a:rPr>
              <a:t>  orders</a:t>
            </a:r>
            <a:endParaRPr lang="en-US" altLang="en-US" sz="1800" dirty="0">
              <a:latin typeface="Arial" pitchFamily="34" charset="0"/>
              <a:cs typeface="Arial" pitchFamily="34" charset="0"/>
            </a:endParaRPr>
          </a:p>
          <a:p>
            <a:pPr marL="675376" lvl="1" indent="-285750">
              <a:buFont typeface="Arial" pitchFamily="34" charset="0"/>
              <a:buChar char="•"/>
            </a:pPr>
            <a:r>
              <a:rPr lang="en-US" altLang="en-US" sz="1800" dirty="0">
                <a:latin typeface="Arial" pitchFamily="34" charset="0"/>
                <a:cs typeface="Arial" pitchFamily="34" charset="0"/>
              </a:rPr>
              <a:t>Dunning Block </a:t>
            </a:r>
          </a:p>
          <a:p>
            <a:pPr lvl="2"/>
            <a:r>
              <a:rPr lang="en-US" altLang="en-US" sz="1800" dirty="0">
                <a:latin typeface="Arial" pitchFamily="34" charset="0"/>
                <a:cs typeface="Arial" pitchFamily="34" charset="0"/>
              </a:rPr>
              <a:t>If selected, the vendor is not for dunning run</a:t>
            </a:r>
          </a:p>
          <a:p>
            <a:pPr marL="675376" lvl="1" indent="-285750">
              <a:buFont typeface="Arial" pitchFamily="34" charset="0"/>
              <a:buChar char="•"/>
            </a:pPr>
            <a:r>
              <a:rPr lang="en-US" altLang="en-US" sz="1800" dirty="0">
                <a:latin typeface="Arial" pitchFamily="34" charset="0"/>
                <a:cs typeface="Arial" pitchFamily="34" charset="0"/>
              </a:rPr>
              <a:t>Dunning Recipient </a:t>
            </a:r>
          </a:p>
          <a:p>
            <a:pPr marL="675376" lvl="1" indent="-285750">
              <a:buFont typeface="Arial" pitchFamily="34" charset="0"/>
              <a:buChar char="•"/>
            </a:pPr>
            <a:r>
              <a:rPr lang="en-US" altLang="en-US" sz="1800" dirty="0">
                <a:latin typeface="Arial" pitchFamily="34" charset="0"/>
                <a:cs typeface="Arial" pitchFamily="34" charset="0"/>
              </a:rPr>
              <a:t>Date of Legal Dunning Procedure</a:t>
            </a:r>
          </a:p>
          <a:p>
            <a:pPr marL="675376" lvl="1" indent="-285750">
              <a:buFont typeface="Arial" pitchFamily="34" charset="0"/>
              <a:buChar char="•"/>
            </a:pPr>
            <a:r>
              <a:rPr lang="en-US" altLang="en-US" sz="1800" dirty="0">
                <a:latin typeface="Arial" pitchFamily="34" charset="0"/>
                <a:cs typeface="Arial" pitchFamily="34" charset="0"/>
              </a:rPr>
              <a:t>Dunning Level</a:t>
            </a:r>
          </a:p>
          <a:p>
            <a:pPr marL="675376" lvl="1" indent="-285750">
              <a:buFont typeface="Arial" pitchFamily="34" charset="0"/>
              <a:buChar char="•"/>
            </a:pPr>
            <a:r>
              <a:rPr lang="en-US" altLang="en-US" sz="1800" dirty="0">
                <a:latin typeface="Arial" pitchFamily="34" charset="0"/>
                <a:cs typeface="Arial" pitchFamily="34" charset="0"/>
              </a:rPr>
              <a:t>Dunning Clerk</a:t>
            </a:r>
          </a:p>
          <a:p>
            <a:r>
              <a:rPr lang="en-US" altLang="en-US" sz="2000" u="sng" dirty="0">
                <a:solidFill>
                  <a:srgbClr val="330099"/>
                </a:solidFill>
                <a:latin typeface="Arial" pitchFamily="34" charset="0"/>
                <a:cs typeface="Arial" pitchFamily="34" charset="0"/>
              </a:rPr>
              <a:t>Correspondence information</a:t>
            </a:r>
          </a:p>
          <a:p>
            <a:pPr marL="675376" lvl="1" indent="-285750">
              <a:buFont typeface="Arial" pitchFamily="34" charset="0"/>
              <a:buChar char="•"/>
            </a:pPr>
            <a:r>
              <a:rPr lang="en-US" sz="1800" dirty="0">
                <a:latin typeface="Arial" pitchFamily="34" charset="0"/>
                <a:cs typeface="Arial" pitchFamily="34" charset="0"/>
              </a:rPr>
              <a:t> </a:t>
            </a:r>
            <a:r>
              <a:rPr lang="en-US" altLang="en-US" sz="1800" dirty="0">
                <a:latin typeface="Arial" pitchFamily="34" charset="0"/>
                <a:cs typeface="Arial" pitchFamily="34" charset="0"/>
              </a:rPr>
              <a:t>Account Statement</a:t>
            </a:r>
          </a:p>
          <a:p>
            <a:pPr marL="457200" lvl="1" indent="0">
              <a:buNone/>
            </a:pPr>
            <a:endParaRPr lang="en-US" altLang="en-US" sz="1800" dirty="0"/>
          </a:p>
          <a:p>
            <a:endParaRPr lang="en-US" sz="1800" dirty="0"/>
          </a:p>
        </p:txBody>
      </p:sp>
    </p:spTree>
    <p:extLst>
      <p:ext uri="{BB962C8B-B14F-4D97-AF65-F5344CB8AC3E}">
        <p14:creationId xmlns:p14="http://schemas.microsoft.com/office/powerpoint/2010/main" xmlns="" val="3973891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pPr>
              <a:defRPr/>
            </a:pPr>
            <a:r>
              <a:rPr lang="en-US" dirty="0" smtClean="0">
                <a:solidFill>
                  <a:srgbClr val="00B0F0"/>
                </a:solidFill>
              </a:rPr>
              <a:t>Purpose</a:t>
            </a:r>
          </a:p>
        </p:txBody>
      </p:sp>
      <p:sp>
        <p:nvSpPr>
          <p:cNvPr id="2" name="Rectangle 1"/>
          <p:cNvSpPr/>
          <p:nvPr/>
        </p:nvSpPr>
        <p:spPr>
          <a:xfrm>
            <a:off x="770021" y="531192"/>
            <a:ext cx="7170821" cy="3416320"/>
          </a:xfrm>
          <a:prstGeom prst="rect">
            <a:avLst/>
          </a:prstGeom>
        </p:spPr>
        <p:txBody>
          <a:bodyPr wrap="square">
            <a:spAutoFit/>
          </a:bodyPr>
          <a:lstStyle/>
          <a:p>
            <a:pPr marL="285750" indent="-285750">
              <a:lnSpc>
                <a:spcPct val="80000"/>
              </a:lnSpc>
              <a:buFont typeface="Arial" pitchFamily="34" charset="0"/>
              <a:buChar char="•"/>
              <a:defRPr/>
            </a:pPr>
            <a:endParaRPr lang="en-US" sz="1800" dirty="0">
              <a:latin typeface="Arial" pitchFamily="34" charset="0"/>
              <a:cs typeface="Arial" pitchFamily="34" charset="0"/>
            </a:endParaRPr>
          </a:p>
          <a:p>
            <a:pPr marL="285750" indent="-285750">
              <a:lnSpc>
                <a:spcPct val="80000"/>
              </a:lnSpc>
              <a:buFont typeface="Arial" pitchFamily="34" charset="0"/>
              <a:buChar char="•"/>
              <a:defRPr/>
            </a:pPr>
            <a:r>
              <a:rPr lang="en-US" sz="1800" dirty="0">
                <a:latin typeface="Arial" pitchFamily="34" charset="0"/>
                <a:cs typeface="Arial" pitchFamily="34" charset="0"/>
              </a:rPr>
              <a:t>The Accounts Payable application component records and manages accounting data for all vendors. It is also an integral part of the purchasing system: Deliveries and invoices are managed according to vendors. </a:t>
            </a:r>
          </a:p>
          <a:p>
            <a:pPr marL="285750" indent="-285750">
              <a:lnSpc>
                <a:spcPct val="80000"/>
              </a:lnSpc>
              <a:buFont typeface="Arial" pitchFamily="34" charset="0"/>
              <a:buChar char="•"/>
              <a:defRPr/>
            </a:pPr>
            <a:endParaRPr lang="en-US" sz="1800" dirty="0">
              <a:latin typeface="Arial" pitchFamily="34" charset="0"/>
              <a:cs typeface="Arial" pitchFamily="34" charset="0"/>
            </a:endParaRPr>
          </a:p>
          <a:p>
            <a:pPr marL="285750" indent="-285750">
              <a:lnSpc>
                <a:spcPct val="80000"/>
              </a:lnSpc>
              <a:buFont typeface="Arial" pitchFamily="34" charset="0"/>
              <a:buChar char="•"/>
              <a:defRPr/>
            </a:pPr>
            <a:r>
              <a:rPr lang="en-US" sz="1800" dirty="0">
                <a:latin typeface="Arial" pitchFamily="34" charset="0"/>
                <a:cs typeface="Arial" pitchFamily="34" charset="0"/>
              </a:rPr>
              <a:t>The purpose of accounts payable system  is to make the payment to their vendors timely manner. </a:t>
            </a:r>
          </a:p>
          <a:p>
            <a:pPr marL="285750" indent="-285750">
              <a:lnSpc>
                <a:spcPct val="80000"/>
              </a:lnSpc>
              <a:buFont typeface="Arial" pitchFamily="34" charset="0"/>
              <a:buChar char="•"/>
              <a:defRPr/>
            </a:pPr>
            <a:endParaRPr lang="en-US" sz="1800" dirty="0">
              <a:latin typeface="Arial" pitchFamily="34" charset="0"/>
              <a:cs typeface="Arial" pitchFamily="34" charset="0"/>
            </a:endParaRPr>
          </a:p>
          <a:p>
            <a:pPr marL="285750" indent="-285750">
              <a:lnSpc>
                <a:spcPct val="80000"/>
              </a:lnSpc>
              <a:buFont typeface="Arial" pitchFamily="34" charset="0"/>
              <a:buChar char="•"/>
              <a:defRPr/>
            </a:pPr>
            <a:r>
              <a:rPr lang="en-US" sz="1800" dirty="0">
                <a:latin typeface="Arial" pitchFamily="34" charset="0"/>
                <a:cs typeface="Arial" pitchFamily="34" charset="0"/>
              </a:rPr>
              <a:t>It is important that the information on purchasing documents is complete and correct, in order to ensure that the payments made on the AP documents can be processed efficiently and accurately.</a:t>
            </a:r>
          </a:p>
          <a:p>
            <a:pPr marL="285750" indent="-285750">
              <a:lnSpc>
                <a:spcPct val="80000"/>
              </a:lnSpc>
              <a:buFont typeface="Arial" pitchFamily="34" charset="0"/>
              <a:buChar char="•"/>
              <a:defRPr/>
            </a:pPr>
            <a:endParaRPr lang="en-US" sz="1800" dirty="0">
              <a:latin typeface="Arial" pitchFamily="34" charset="0"/>
              <a:cs typeface="Arial" pitchFamily="34" charset="0"/>
            </a:endParaRPr>
          </a:p>
          <a:p>
            <a:pPr marL="285750" indent="-285750">
              <a:lnSpc>
                <a:spcPct val="80000"/>
              </a:lnSpc>
              <a:buFont typeface="Arial" pitchFamily="34" charset="0"/>
              <a:buChar char="•"/>
              <a:defRPr/>
            </a:pPr>
            <a:endParaRPr lang="en-US" sz="1800" dirty="0">
              <a:latin typeface="Arial" pitchFamily="34" charset="0"/>
              <a:cs typeface="Arial" pitchFamily="34" charset="0"/>
            </a:endParaRPr>
          </a:p>
          <a:p>
            <a:pPr marL="285750" indent="-285750">
              <a:lnSpc>
                <a:spcPct val="80000"/>
              </a:lnSpc>
              <a:buFont typeface="Arial" pitchFamily="34" charset="0"/>
              <a:buChar char="•"/>
              <a:defRP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583330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pPr>
              <a:defRPr/>
            </a:pPr>
            <a:r>
              <a:rPr lang="en-US" smtClean="0"/>
              <a:t>Uses:</a:t>
            </a:r>
          </a:p>
        </p:txBody>
      </p:sp>
      <p:sp>
        <p:nvSpPr>
          <p:cNvPr id="2" name="Rectangle 1"/>
          <p:cNvSpPr/>
          <p:nvPr/>
        </p:nvSpPr>
        <p:spPr>
          <a:xfrm>
            <a:off x="770021" y="487271"/>
            <a:ext cx="7182853" cy="3785652"/>
          </a:xfrm>
          <a:prstGeom prst="rect">
            <a:avLst/>
          </a:prstGeom>
        </p:spPr>
        <p:txBody>
          <a:bodyPr wrap="square">
            <a:spAutoFit/>
          </a:bodyPr>
          <a:lstStyle/>
          <a:p>
            <a:pPr marL="285750" indent="-285750">
              <a:buFont typeface="Arial" pitchFamily="34" charset="0"/>
              <a:buChar char="•"/>
              <a:defRPr/>
            </a:pPr>
            <a:r>
              <a:rPr lang="en-US" sz="1600" dirty="0"/>
              <a:t>The Accounts Payable application component records and administers accounting data for all vendors.</a:t>
            </a:r>
          </a:p>
          <a:p>
            <a:pPr marL="285750" indent="-285750">
              <a:buFont typeface="Arial" pitchFamily="34" charset="0"/>
              <a:buChar char="•"/>
              <a:defRPr/>
            </a:pPr>
            <a:endParaRPr lang="en-US" sz="1600" dirty="0"/>
          </a:p>
          <a:p>
            <a:pPr marL="285750" indent="-285750">
              <a:buFont typeface="Arial" pitchFamily="34" charset="0"/>
              <a:buChar char="•"/>
              <a:defRPr/>
            </a:pPr>
            <a:r>
              <a:rPr lang="en-US" sz="1600" dirty="0"/>
              <a:t>The system automatically makes postings in response to the operative transactions.</a:t>
            </a:r>
          </a:p>
          <a:p>
            <a:pPr marL="285750" indent="-285750">
              <a:buFont typeface="Arial" pitchFamily="34" charset="0"/>
              <a:buChar char="•"/>
              <a:defRPr/>
            </a:pPr>
            <a:endParaRPr lang="en-US" sz="1600" dirty="0"/>
          </a:p>
          <a:p>
            <a:pPr marL="285750" indent="-285750">
              <a:buFont typeface="Arial" pitchFamily="34" charset="0"/>
              <a:buChar char="•"/>
              <a:defRPr/>
            </a:pPr>
            <a:r>
              <a:rPr lang="en-US" sz="1600" dirty="0"/>
              <a:t>Payables are paid with the payment program. The payment program supports all standard methods, also covers country-specific methods.</a:t>
            </a:r>
          </a:p>
          <a:p>
            <a:pPr marL="285750" indent="-285750">
              <a:buFont typeface="Arial" pitchFamily="34" charset="0"/>
              <a:buChar char="•"/>
              <a:defRPr/>
            </a:pPr>
            <a:endParaRPr lang="en-US" sz="1600" dirty="0"/>
          </a:p>
          <a:p>
            <a:pPr marL="285750" indent="-285750">
              <a:buFont typeface="Arial" pitchFamily="34" charset="0"/>
              <a:buChar char="•"/>
              <a:defRPr/>
            </a:pPr>
            <a:r>
              <a:rPr lang="en-US" sz="1600" dirty="0"/>
              <a:t>Postings made in Account Payable are simultaneously recorded in GL where different G/L accounts are updated based on the transaction involved. The system contains due date forecasts and other standard reports that you can  to help you monitor open items.  </a:t>
            </a:r>
          </a:p>
        </p:txBody>
      </p:sp>
    </p:spTree>
    <p:extLst>
      <p:ext uri="{BB962C8B-B14F-4D97-AF65-F5344CB8AC3E}">
        <p14:creationId xmlns:p14="http://schemas.microsoft.com/office/powerpoint/2010/main" xmlns="" val="2671892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normAutofit/>
          </a:bodyPr>
          <a:lstStyle/>
          <a:p>
            <a:pPr>
              <a:defRPr/>
            </a:pPr>
            <a:r>
              <a:rPr lang="en-US" sz="3600" dirty="0" smtClean="0"/>
              <a:t>Challenges:</a:t>
            </a:r>
          </a:p>
        </p:txBody>
      </p:sp>
      <p:sp>
        <p:nvSpPr>
          <p:cNvPr id="2" name="Rectangle 1"/>
          <p:cNvSpPr/>
          <p:nvPr/>
        </p:nvSpPr>
        <p:spPr>
          <a:xfrm>
            <a:off x="457201" y="517783"/>
            <a:ext cx="7832558" cy="4487382"/>
          </a:xfrm>
          <a:prstGeom prst="rect">
            <a:avLst/>
          </a:prstGeom>
        </p:spPr>
        <p:txBody>
          <a:bodyPr wrap="square">
            <a:spAutoFit/>
          </a:bodyPr>
          <a:lstStyle/>
          <a:p>
            <a:pPr>
              <a:lnSpc>
                <a:spcPct val="80000"/>
              </a:lnSpc>
              <a:buFontTx/>
              <a:buNone/>
            </a:pPr>
            <a:endParaRPr lang="en-US" sz="700" b="1" u="sng" dirty="0"/>
          </a:p>
          <a:p>
            <a:pPr>
              <a:lnSpc>
                <a:spcPct val="80000"/>
              </a:lnSpc>
            </a:pPr>
            <a:r>
              <a:rPr lang="en-US" sz="2000" b="1" u="sng" dirty="0">
                <a:latin typeface="Arial" pitchFamily="34" charset="0"/>
                <a:cs typeface="Arial" pitchFamily="34" charset="0"/>
              </a:rPr>
              <a:t>Business Challenge:</a:t>
            </a:r>
          </a:p>
          <a:p>
            <a:pPr>
              <a:lnSpc>
                <a:spcPct val="80000"/>
              </a:lnSpc>
              <a:buFontTx/>
              <a:buNone/>
            </a:pPr>
            <a:endParaRPr lang="en-US" sz="1400" dirty="0"/>
          </a:p>
          <a:p>
            <a:pPr marL="285750" indent="-285750">
              <a:lnSpc>
                <a:spcPct val="80000"/>
              </a:lnSpc>
              <a:buFont typeface="Arial" pitchFamily="34" charset="0"/>
              <a:buChar char="•"/>
            </a:pPr>
            <a:r>
              <a:rPr lang="en-US" sz="1800" dirty="0">
                <a:latin typeface="Arial" pitchFamily="34" charset="0"/>
                <a:cs typeface="Arial" pitchFamily="34" charset="0"/>
              </a:rPr>
              <a:t>The Accounts payable process, mainly the payment process in SAP should be compatible with all systems, methods used to make payments like EDI, wire transfer etc.       </a:t>
            </a:r>
          </a:p>
          <a:p>
            <a:pPr marL="285750" indent="-285750">
              <a:lnSpc>
                <a:spcPct val="80000"/>
              </a:lnSpc>
              <a:buFont typeface="Arial" pitchFamily="34" charset="0"/>
              <a:buChar char="•"/>
            </a:pPr>
            <a:endParaRPr lang="en-US" sz="1800" dirty="0">
              <a:latin typeface="Arial" pitchFamily="34" charset="0"/>
              <a:cs typeface="Arial" pitchFamily="34" charset="0"/>
            </a:endParaRPr>
          </a:p>
          <a:p>
            <a:pPr marL="285750" indent="-285750">
              <a:lnSpc>
                <a:spcPct val="80000"/>
              </a:lnSpc>
              <a:buFont typeface="Arial" pitchFamily="34" charset="0"/>
              <a:buChar char="•"/>
            </a:pPr>
            <a:r>
              <a:rPr lang="en-US" sz="1800" dirty="0">
                <a:latin typeface="Arial" pitchFamily="34" charset="0"/>
                <a:cs typeface="Arial" pitchFamily="34" charset="0"/>
              </a:rPr>
              <a:t>Should be able to make timely payment to the suppliers.</a:t>
            </a:r>
          </a:p>
          <a:p>
            <a:pPr marL="285750" indent="-285750">
              <a:lnSpc>
                <a:spcPct val="80000"/>
              </a:lnSpc>
              <a:buFont typeface="Arial" pitchFamily="34" charset="0"/>
              <a:buChar char="•"/>
            </a:pPr>
            <a:endParaRPr lang="en-US" sz="1800" dirty="0">
              <a:latin typeface="Arial" pitchFamily="34" charset="0"/>
              <a:cs typeface="Arial" pitchFamily="34" charset="0"/>
            </a:endParaRPr>
          </a:p>
          <a:p>
            <a:pPr marL="285750" indent="-285750">
              <a:lnSpc>
                <a:spcPct val="80000"/>
              </a:lnSpc>
              <a:buFont typeface="Arial" pitchFamily="34" charset="0"/>
              <a:buChar char="•"/>
            </a:pPr>
            <a:r>
              <a:rPr lang="en-US" sz="1800" dirty="0" smtClean="0">
                <a:latin typeface="Arial" pitchFamily="34" charset="0"/>
                <a:cs typeface="Arial" pitchFamily="34" charset="0"/>
              </a:rPr>
              <a:t>The </a:t>
            </a:r>
            <a:r>
              <a:rPr lang="en-US" sz="1800" dirty="0">
                <a:latin typeface="Arial" pitchFamily="34" charset="0"/>
                <a:cs typeface="Arial" pitchFamily="34" charset="0"/>
              </a:rPr>
              <a:t>accounts payable function provides an opportunity to improve </a:t>
            </a:r>
            <a:r>
              <a:rPr lang="en-US" sz="1800" dirty="0" smtClean="0">
                <a:latin typeface="Arial" pitchFamily="34" charset="0"/>
                <a:cs typeface="Arial" pitchFamily="34" charset="0"/>
              </a:rPr>
              <a:t>   business </a:t>
            </a:r>
            <a:r>
              <a:rPr lang="en-US" sz="1800" dirty="0">
                <a:latin typeface="Arial" pitchFamily="34" charset="0"/>
                <a:cs typeface="Arial" pitchFamily="34" charset="0"/>
              </a:rPr>
              <a:t>performance. Close  management of the accounts payable function can have a direct impact on an enterprise’s cash flow and on vendor satisfaction and supply chain functioning.</a:t>
            </a:r>
          </a:p>
          <a:p>
            <a:pPr marL="285750" indent="-285750">
              <a:lnSpc>
                <a:spcPct val="80000"/>
              </a:lnSpc>
              <a:buFont typeface="Arial" pitchFamily="34" charset="0"/>
              <a:buChar char="•"/>
            </a:pPr>
            <a:endParaRPr lang="en-US" sz="1800" dirty="0">
              <a:latin typeface="Arial" pitchFamily="34" charset="0"/>
              <a:cs typeface="Arial" pitchFamily="34" charset="0"/>
            </a:endParaRPr>
          </a:p>
          <a:p>
            <a:pPr marL="285750" indent="-285750">
              <a:lnSpc>
                <a:spcPct val="80000"/>
              </a:lnSpc>
              <a:buFont typeface="Arial" pitchFamily="34" charset="0"/>
              <a:buChar char="•"/>
            </a:pPr>
            <a:r>
              <a:rPr lang="en-US" sz="1800" dirty="0">
                <a:latin typeface="Arial" pitchFamily="34" charset="0"/>
                <a:cs typeface="Arial" pitchFamily="34" charset="0"/>
              </a:rPr>
              <a:t>Account payable system make sure that payment should be in due date and there by achieving cash flow and fund flow optimization.</a:t>
            </a:r>
          </a:p>
          <a:p>
            <a:pPr marL="285750" indent="-285750">
              <a:lnSpc>
                <a:spcPct val="80000"/>
              </a:lnSpc>
              <a:buFont typeface="Arial" pitchFamily="34" charset="0"/>
              <a:buChar char="•"/>
            </a:pPr>
            <a:endParaRPr lang="en-US" sz="1800" dirty="0">
              <a:latin typeface="Arial" pitchFamily="34" charset="0"/>
              <a:cs typeface="Arial" pitchFamily="34" charset="0"/>
            </a:endParaRPr>
          </a:p>
          <a:p>
            <a:pPr marL="285750" indent="-285750">
              <a:lnSpc>
                <a:spcPct val="80000"/>
              </a:lnSpc>
              <a:buFont typeface="Arial" pitchFamily="34" charset="0"/>
              <a:buChar char="•"/>
            </a:pPr>
            <a:r>
              <a:rPr lang="en-US" sz="1800" dirty="0">
                <a:latin typeface="Arial" pitchFamily="34" charset="0"/>
                <a:cs typeface="Arial" pitchFamily="34" charset="0"/>
              </a:rPr>
              <a:t>Each and every business transaction  to be tracked and recorded as per accounting principle.</a:t>
            </a:r>
          </a:p>
          <a:p>
            <a:pPr>
              <a:lnSpc>
                <a:spcPct val="80000"/>
              </a:lnSpc>
              <a:buFontTx/>
              <a:buNone/>
            </a:pPr>
            <a:endParaRPr lang="en-US" sz="1400" dirty="0"/>
          </a:p>
          <a:p>
            <a:pPr>
              <a:lnSpc>
                <a:spcPct val="80000"/>
              </a:lnSpc>
              <a:buFontTx/>
              <a:buNone/>
            </a:pPr>
            <a:r>
              <a:rPr lang="en-US" sz="1400" dirty="0"/>
              <a:t>    </a:t>
            </a:r>
          </a:p>
        </p:txBody>
      </p:sp>
    </p:spTree>
    <p:extLst>
      <p:ext uri="{BB962C8B-B14F-4D97-AF65-F5344CB8AC3E}">
        <p14:creationId xmlns:p14="http://schemas.microsoft.com/office/powerpoint/2010/main" xmlns="" val="1720447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103336" y="123858"/>
            <a:ext cx="8734425" cy="503634"/>
          </a:xfrm>
        </p:spPr>
        <p:txBody>
          <a:bodyPr>
            <a:normAutofit/>
          </a:bodyPr>
          <a:lstStyle/>
          <a:p>
            <a:pPr>
              <a:defRPr/>
            </a:pPr>
            <a:r>
              <a:rPr lang="en-US" sz="3600" dirty="0" smtClean="0"/>
              <a:t>GL and Subsidiary Ledger:</a:t>
            </a:r>
          </a:p>
        </p:txBody>
      </p:sp>
      <p:sp>
        <p:nvSpPr>
          <p:cNvPr id="367619" name="Rectangle 3"/>
          <p:cNvSpPr>
            <a:spLocks noGrp="1" noChangeArrowheads="1"/>
          </p:cNvSpPr>
          <p:nvPr>
            <p:ph type="body" sz="half" idx="1"/>
          </p:nvPr>
        </p:nvSpPr>
        <p:spPr>
          <a:xfrm>
            <a:off x="727659" y="1491972"/>
            <a:ext cx="3824288" cy="2986088"/>
          </a:xfrm>
        </p:spPr>
        <p:txBody>
          <a:bodyPr/>
          <a:lstStyle/>
          <a:p>
            <a:pPr>
              <a:buFontTx/>
              <a:buNone/>
              <a:defRPr/>
            </a:pPr>
            <a:endParaRPr lang="en-US" sz="2800" dirty="0" smtClean="0"/>
          </a:p>
          <a:p>
            <a:pPr>
              <a:buFontTx/>
              <a:buNone/>
              <a:defRPr/>
            </a:pPr>
            <a:endParaRPr lang="en-US" sz="2800" dirty="0" smtClean="0"/>
          </a:p>
        </p:txBody>
      </p:sp>
      <p:sp>
        <p:nvSpPr>
          <p:cNvPr id="11268" name="Rectangle 1024"/>
          <p:cNvSpPr>
            <a:spLocks noChangeArrowheads="1"/>
          </p:cNvSpPr>
          <p:nvPr/>
        </p:nvSpPr>
        <p:spPr bwMode="auto">
          <a:xfrm>
            <a:off x="533400" y="971550"/>
            <a:ext cx="8229600" cy="646331"/>
          </a:xfrm>
          <a:prstGeom prst="rect">
            <a:avLst/>
          </a:prstGeom>
          <a:noFill/>
          <a:ln w="9525">
            <a:noFill/>
            <a:miter lim="800000"/>
            <a:headEnd/>
            <a:tailEnd/>
          </a:ln>
        </p:spPr>
        <p:txBody>
          <a:bodyPr>
            <a:spAutoFit/>
          </a:bodyPr>
          <a:lstStyle/>
          <a:p>
            <a:pPr>
              <a:buFontTx/>
              <a:buChar char="•"/>
            </a:pPr>
            <a:r>
              <a:rPr lang="en-US" sz="1800" dirty="0">
                <a:latin typeface="Arial" charset="0"/>
              </a:rPr>
              <a:t> When you post items to a subsidiary ledger, the system automatically posts the same data to the general ledger.</a:t>
            </a:r>
          </a:p>
        </p:txBody>
      </p:sp>
      <p:sp>
        <p:nvSpPr>
          <p:cNvPr id="11269" name="AutoShape 1027"/>
          <p:cNvSpPr>
            <a:spLocks noChangeArrowheads="1"/>
          </p:cNvSpPr>
          <p:nvPr/>
        </p:nvSpPr>
        <p:spPr bwMode="auto">
          <a:xfrm>
            <a:off x="778042" y="2085074"/>
            <a:ext cx="2209800" cy="1645318"/>
          </a:xfrm>
          <a:prstGeom prst="can">
            <a:avLst>
              <a:gd name="adj" fmla="val 25000"/>
            </a:avLst>
          </a:prstGeom>
          <a:solidFill>
            <a:schemeClr val="hlink"/>
          </a:solidFill>
          <a:ln w="9525">
            <a:noFill/>
            <a:round/>
            <a:headEnd/>
            <a:tailEnd/>
          </a:ln>
        </p:spPr>
        <p:txBody>
          <a:bodyPr wrap="none" anchor="ctr"/>
          <a:lstStyle/>
          <a:p>
            <a:endParaRPr lang="en-US"/>
          </a:p>
        </p:txBody>
      </p:sp>
      <p:sp>
        <p:nvSpPr>
          <p:cNvPr id="11270" name="Text Box 1028"/>
          <p:cNvSpPr txBox="1">
            <a:spLocks noChangeArrowheads="1"/>
          </p:cNvSpPr>
          <p:nvPr/>
        </p:nvSpPr>
        <p:spPr bwMode="auto">
          <a:xfrm>
            <a:off x="1044742" y="2092767"/>
            <a:ext cx="1676400" cy="738664"/>
          </a:xfrm>
          <a:prstGeom prst="rect">
            <a:avLst/>
          </a:prstGeom>
          <a:noFill/>
          <a:ln w="9525" algn="ctr">
            <a:noFill/>
            <a:miter lim="800000"/>
            <a:headEnd/>
            <a:tailEnd/>
          </a:ln>
        </p:spPr>
        <p:txBody>
          <a:bodyPr wrap="square">
            <a:spAutoFit/>
          </a:bodyPr>
          <a:lstStyle/>
          <a:p>
            <a:pPr algn="ctr">
              <a:spcBef>
                <a:spcPct val="50000"/>
              </a:spcBef>
            </a:pPr>
            <a:r>
              <a:rPr lang="en-US" sz="1800" b="1" dirty="0">
                <a:latin typeface="Arial" charset="0"/>
              </a:rPr>
              <a:t>Data Entered</a:t>
            </a:r>
            <a:r>
              <a:rPr lang="en-US" sz="1600" dirty="0">
                <a:latin typeface="Arial" charset="0"/>
              </a:rPr>
              <a:t> </a:t>
            </a:r>
          </a:p>
          <a:p>
            <a:pPr algn="ctr">
              <a:spcBef>
                <a:spcPct val="50000"/>
              </a:spcBef>
            </a:pPr>
            <a:endParaRPr lang="en-US" sz="1600" dirty="0">
              <a:latin typeface="Arial" charset="0"/>
            </a:endParaRPr>
          </a:p>
        </p:txBody>
      </p:sp>
      <p:sp>
        <p:nvSpPr>
          <p:cNvPr id="11271" name="Line 1029"/>
          <p:cNvSpPr>
            <a:spLocks noChangeShapeType="1"/>
          </p:cNvSpPr>
          <p:nvPr/>
        </p:nvSpPr>
        <p:spPr bwMode="auto">
          <a:xfrm>
            <a:off x="914400" y="2457450"/>
            <a:ext cx="1371600" cy="0"/>
          </a:xfrm>
          <a:prstGeom prst="line">
            <a:avLst/>
          </a:prstGeom>
          <a:noFill/>
          <a:ln w="9525">
            <a:noFill/>
            <a:round/>
            <a:headEnd/>
            <a:tailEnd/>
          </a:ln>
        </p:spPr>
        <p:txBody>
          <a:bodyPr/>
          <a:lstStyle/>
          <a:p>
            <a:endParaRPr lang="en-US"/>
          </a:p>
        </p:txBody>
      </p:sp>
      <p:sp>
        <p:nvSpPr>
          <p:cNvPr id="11272" name="Text Box 1032"/>
          <p:cNvSpPr txBox="1">
            <a:spLocks noChangeArrowheads="1"/>
          </p:cNvSpPr>
          <p:nvPr/>
        </p:nvSpPr>
        <p:spPr bwMode="auto">
          <a:xfrm>
            <a:off x="1155032" y="3015913"/>
            <a:ext cx="1604210" cy="646331"/>
          </a:xfrm>
          <a:prstGeom prst="rect">
            <a:avLst/>
          </a:prstGeom>
          <a:noFill/>
          <a:ln w="9525" algn="ctr">
            <a:noFill/>
            <a:miter lim="800000"/>
            <a:headEnd/>
            <a:tailEnd/>
          </a:ln>
        </p:spPr>
        <p:txBody>
          <a:bodyPr wrap="square">
            <a:spAutoFit/>
          </a:bodyPr>
          <a:lstStyle/>
          <a:p>
            <a:pPr algn="ctr">
              <a:spcBef>
                <a:spcPct val="50000"/>
              </a:spcBef>
            </a:pPr>
            <a:r>
              <a:rPr lang="en-US" sz="1800" b="1" dirty="0">
                <a:latin typeface="Arial" charset="0"/>
              </a:rPr>
              <a:t>Subsidiary Ledger</a:t>
            </a:r>
          </a:p>
        </p:txBody>
      </p:sp>
      <p:sp>
        <p:nvSpPr>
          <p:cNvPr id="11273" name="AutoShape 1035"/>
          <p:cNvSpPr>
            <a:spLocks noChangeArrowheads="1"/>
          </p:cNvSpPr>
          <p:nvPr/>
        </p:nvSpPr>
        <p:spPr bwMode="auto">
          <a:xfrm>
            <a:off x="5807242" y="1885950"/>
            <a:ext cx="2743200" cy="2228850"/>
          </a:xfrm>
          <a:prstGeom prst="can">
            <a:avLst>
              <a:gd name="adj" fmla="val 27083"/>
            </a:avLst>
          </a:prstGeom>
          <a:solidFill>
            <a:schemeClr val="hlink"/>
          </a:solidFill>
          <a:ln w="9525">
            <a:noFill/>
            <a:round/>
            <a:headEnd/>
            <a:tailEnd/>
          </a:ln>
        </p:spPr>
        <p:txBody>
          <a:bodyPr wrap="none" anchor="ctr"/>
          <a:lstStyle/>
          <a:p>
            <a:endParaRPr lang="en-US"/>
          </a:p>
        </p:txBody>
      </p:sp>
      <p:sp>
        <p:nvSpPr>
          <p:cNvPr id="11274" name="Text Box 1037"/>
          <p:cNvSpPr txBox="1">
            <a:spLocks noChangeArrowheads="1"/>
          </p:cNvSpPr>
          <p:nvPr/>
        </p:nvSpPr>
        <p:spPr bwMode="auto">
          <a:xfrm>
            <a:off x="6268453" y="2852486"/>
            <a:ext cx="2057400" cy="369332"/>
          </a:xfrm>
          <a:prstGeom prst="rect">
            <a:avLst/>
          </a:prstGeom>
          <a:noFill/>
          <a:ln w="9525" algn="ctr">
            <a:noFill/>
            <a:miter lim="800000"/>
            <a:headEnd/>
            <a:tailEnd/>
          </a:ln>
        </p:spPr>
        <p:txBody>
          <a:bodyPr>
            <a:spAutoFit/>
          </a:bodyPr>
          <a:lstStyle/>
          <a:p>
            <a:pPr>
              <a:spcBef>
                <a:spcPct val="50000"/>
              </a:spcBef>
            </a:pPr>
            <a:r>
              <a:rPr lang="en-US" sz="1800" b="1" dirty="0">
                <a:latin typeface="Arial" charset="0"/>
              </a:rPr>
              <a:t>General Ledger</a:t>
            </a:r>
          </a:p>
        </p:txBody>
      </p:sp>
      <p:sp>
        <p:nvSpPr>
          <p:cNvPr id="11275" name="AutoShape 1039"/>
          <p:cNvSpPr>
            <a:spLocks noChangeArrowheads="1"/>
          </p:cNvSpPr>
          <p:nvPr/>
        </p:nvSpPr>
        <p:spPr bwMode="auto">
          <a:xfrm>
            <a:off x="2987842" y="2899611"/>
            <a:ext cx="609600" cy="57150"/>
          </a:xfrm>
          <a:prstGeom prst="rightArrow">
            <a:avLst>
              <a:gd name="adj1" fmla="val 50000"/>
              <a:gd name="adj2" fmla="val 200000"/>
            </a:avLst>
          </a:prstGeom>
          <a:noFill/>
          <a:ln w="9525" algn="ctr">
            <a:solidFill>
              <a:srgbClr val="FF00FF"/>
            </a:solidFill>
            <a:miter lim="800000"/>
            <a:headEnd/>
            <a:tailEnd/>
          </a:ln>
        </p:spPr>
        <p:txBody>
          <a:bodyPr wrap="none" anchor="ctr"/>
          <a:lstStyle/>
          <a:p>
            <a:endParaRPr lang="en-US"/>
          </a:p>
        </p:txBody>
      </p:sp>
      <p:sp>
        <p:nvSpPr>
          <p:cNvPr id="11276" name="AutoShape 1040"/>
          <p:cNvSpPr>
            <a:spLocks noChangeArrowheads="1"/>
          </p:cNvSpPr>
          <p:nvPr/>
        </p:nvSpPr>
        <p:spPr bwMode="auto">
          <a:xfrm>
            <a:off x="5197642" y="2899610"/>
            <a:ext cx="609600" cy="99261"/>
          </a:xfrm>
          <a:prstGeom prst="rightArrow">
            <a:avLst>
              <a:gd name="adj1" fmla="val 50000"/>
              <a:gd name="adj2" fmla="val 200000"/>
            </a:avLst>
          </a:prstGeom>
          <a:noFill/>
          <a:ln w="9525" algn="ctr">
            <a:solidFill>
              <a:srgbClr val="FF00FF"/>
            </a:solidFill>
            <a:miter lim="800000"/>
            <a:headEnd/>
            <a:tailEnd/>
          </a:ln>
        </p:spPr>
        <p:txBody>
          <a:bodyPr wrap="none" anchor="ctr"/>
          <a:lstStyle/>
          <a:p>
            <a:endParaRPr lang="en-US"/>
          </a:p>
        </p:txBody>
      </p:sp>
      <p:sp>
        <p:nvSpPr>
          <p:cNvPr id="11277" name="AutoShape 1041"/>
          <p:cNvSpPr>
            <a:spLocks noChangeArrowheads="1"/>
          </p:cNvSpPr>
          <p:nvPr/>
        </p:nvSpPr>
        <p:spPr bwMode="auto">
          <a:xfrm>
            <a:off x="3597442" y="2413836"/>
            <a:ext cx="1600200" cy="1085850"/>
          </a:xfrm>
          <a:prstGeom prst="can">
            <a:avLst>
              <a:gd name="adj" fmla="val 25000"/>
            </a:avLst>
          </a:prstGeom>
          <a:noFill/>
          <a:ln w="9525">
            <a:solidFill>
              <a:srgbClr val="FF00FF"/>
            </a:solidFill>
            <a:round/>
            <a:headEnd/>
            <a:tailEnd/>
          </a:ln>
        </p:spPr>
        <p:txBody>
          <a:bodyPr wrap="none" anchor="ctr"/>
          <a:lstStyle/>
          <a:p>
            <a:endParaRPr lang="en-US"/>
          </a:p>
        </p:txBody>
      </p:sp>
      <p:sp>
        <p:nvSpPr>
          <p:cNvPr id="11278" name="Text Box 1042"/>
          <p:cNvSpPr txBox="1">
            <a:spLocks noChangeArrowheads="1"/>
          </p:cNvSpPr>
          <p:nvPr/>
        </p:nvSpPr>
        <p:spPr bwMode="auto">
          <a:xfrm>
            <a:off x="3711742" y="2831431"/>
            <a:ext cx="1371600" cy="307777"/>
          </a:xfrm>
          <a:prstGeom prst="rect">
            <a:avLst/>
          </a:prstGeom>
          <a:noFill/>
          <a:ln w="9525" algn="ctr">
            <a:noFill/>
            <a:miter lim="800000"/>
            <a:headEnd/>
            <a:tailEnd/>
          </a:ln>
        </p:spPr>
        <p:txBody>
          <a:bodyPr>
            <a:spAutoFit/>
          </a:bodyPr>
          <a:lstStyle/>
          <a:p>
            <a:pPr algn="ctr">
              <a:spcBef>
                <a:spcPct val="50000"/>
              </a:spcBef>
            </a:pPr>
            <a:r>
              <a:rPr lang="en-US" sz="1400">
                <a:latin typeface="Arial" charset="0"/>
              </a:rPr>
              <a:t>Recon A/C</a:t>
            </a:r>
          </a:p>
        </p:txBody>
      </p:sp>
      <p:sp>
        <p:nvSpPr>
          <p:cNvPr id="11279" name="Text Box 1045"/>
          <p:cNvSpPr txBox="1">
            <a:spLocks noChangeArrowheads="1"/>
          </p:cNvSpPr>
          <p:nvPr/>
        </p:nvSpPr>
        <p:spPr bwMode="auto">
          <a:xfrm>
            <a:off x="6268453" y="2044504"/>
            <a:ext cx="2057400" cy="369332"/>
          </a:xfrm>
          <a:prstGeom prst="rect">
            <a:avLst/>
          </a:prstGeom>
          <a:noFill/>
          <a:ln w="9525" algn="ctr">
            <a:noFill/>
            <a:miter lim="800000"/>
            <a:headEnd/>
            <a:tailEnd/>
          </a:ln>
        </p:spPr>
        <p:txBody>
          <a:bodyPr>
            <a:spAutoFit/>
          </a:bodyPr>
          <a:lstStyle/>
          <a:p>
            <a:pPr algn="ctr">
              <a:spcBef>
                <a:spcPct val="50000"/>
              </a:spcBef>
            </a:pPr>
            <a:r>
              <a:rPr lang="en-US" sz="1800" b="1" dirty="0">
                <a:latin typeface="Arial" charset="0"/>
              </a:rPr>
              <a:t>Data Updated</a:t>
            </a:r>
          </a:p>
        </p:txBody>
      </p:sp>
      <p:sp>
        <p:nvSpPr>
          <p:cNvPr id="11280" name="Line 1047"/>
          <p:cNvSpPr>
            <a:spLocks noChangeShapeType="1"/>
          </p:cNvSpPr>
          <p:nvPr/>
        </p:nvSpPr>
        <p:spPr bwMode="auto">
          <a:xfrm>
            <a:off x="1981200" y="2057400"/>
            <a:ext cx="0" cy="514350"/>
          </a:xfrm>
          <a:prstGeom prst="line">
            <a:avLst/>
          </a:prstGeom>
          <a:noFill/>
          <a:ln w="9525">
            <a:noFill/>
            <a:round/>
            <a:headEnd/>
            <a:tailEnd type="triangle" w="med" len="med"/>
          </a:ln>
        </p:spPr>
        <p:txBody>
          <a:bodyPr/>
          <a:lstStyle/>
          <a:p>
            <a:endParaRPr lang="en-US"/>
          </a:p>
        </p:txBody>
      </p:sp>
      <p:sp>
        <p:nvSpPr>
          <p:cNvPr id="11281" name="Line 1049"/>
          <p:cNvSpPr>
            <a:spLocks noChangeShapeType="1"/>
          </p:cNvSpPr>
          <p:nvPr/>
        </p:nvSpPr>
        <p:spPr bwMode="auto">
          <a:xfrm>
            <a:off x="1882942" y="2528119"/>
            <a:ext cx="0" cy="457200"/>
          </a:xfrm>
          <a:prstGeom prst="line">
            <a:avLst/>
          </a:prstGeom>
          <a:noFill/>
          <a:ln w="28575">
            <a:solidFill>
              <a:srgbClr val="FF00FF"/>
            </a:solidFill>
            <a:round/>
            <a:headEnd/>
            <a:tailEnd type="triangle" w="med" len="med"/>
          </a:ln>
        </p:spPr>
        <p:txBody>
          <a:bodyPr/>
          <a:lstStyle/>
          <a:p>
            <a:endParaRPr lang="en-US"/>
          </a:p>
        </p:txBody>
      </p:sp>
    </p:spTree>
    <p:extLst>
      <p:ext uri="{BB962C8B-B14F-4D97-AF65-F5344CB8AC3E}">
        <p14:creationId xmlns:p14="http://schemas.microsoft.com/office/powerpoint/2010/main" xmlns="" val="1662097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46455" y="96254"/>
            <a:ext cx="7979377" cy="664744"/>
          </a:xfrm>
        </p:spPr>
        <p:txBody>
          <a:bodyPr>
            <a:normAutofit/>
          </a:bodyPr>
          <a:lstStyle/>
          <a:p>
            <a:pPr>
              <a:defRPr/>
            </a:pPr>
            <a:r>
              <a:rPr lang="en-US" sz="3600" dirty="0" smtClean="0"/>
              <a:t>Vendor Account Group :</a:t>
            </a:r>
          </a:p>
        </p:txBody>
      </p:sp>
      <p:grpSp>
        <p:nvGrpSpPr>
          <p:cNvPr id="12291" name="Group 8"/>
          <p:cNvGrpSpPr>
            <a:grpSpLocks/>
          </p:cNvGrpSpPr>
          <p:nvPr/>
        </p:nvGrpSpPr>
        <p:grpSpPr bwMode="auto">
          <a:xfrm>
            <a:off x="402222" y="698300"/>
            <a:ext cx="5086350" cy="3515917"/>
            <a:chOff x="144" y="552"/>
            <a:chExt cx="3204" cy="2953"/>
          </a:xfrm>
        </p:grpSpPr>
        <p:sp>
          <p:nvSpPr>
            <p:cNvPr id="12296" name="AutoShape 9"/>
            <p:cNvSpPr>
              <a:spLocks noChangeArrowheads="1"/>
            </p:cNvSpPr>
            <p:nvPr/>
          </p:nvSpPr>
          <p:spPr bwMode="auto">
            <a:xfrm>
              <a:off x="144" y="1298"/>
              <a:ext cx="1200" cy="1662"/>
            </a:xfrm>
            <a:prstGeom prst="flowChartPunchedCard">
              <a:avLst/>
            </a:prstGeom>
            <a:gradFill rotWithShape="1">
              <a:gsLst>
                <a:gs pos="0">
                  <a:srgbClr val="969696"/>
                </a:gs>
                <a:gs pos="100000">
                  <a:srgbClr val="454545"/>
                </a:gs>
              </a:gsLst>
              <a:lin ang="5400000" scaled="1"/>
            </a:gradFill>
            <a:ln w="12700">
              <a:noFill/>
              <a:miter lim="800000"/>
              <a:headEnd/>
              <a:tailEnd/>
            </a:ln>
          </p:spPr>
          <p:txBody>
            <a:bodyPr wrap="none" anchor="ctr"/>
            <a:lstStyle/>
            <a:p>
              <a:endParaRPr lang="en-US"/>
            </a:p>
          </p:txBody>
        </p:sp>
        <p:pic>
          <p:nvPicPr>
            <p:cNvPr id="507914" name="Picture 10" descr="j0078708"/>
            <p:cNvPicPr>
              <a:picLocks noChangeAspect="1" noChangeArrowheads="1"/>
            </p:cNvPicPr>
            <p:nvPr/>
          </p:nvPicPr>
          <p:blipFill>
            <a:blip r:embed="rId3" cstate="print"/>
            <a:srcRect/>
            <a:stretch>
              <a:fillRect/>
            </a:stretch>
          </p:blipFill>
          <p:spPr bwMode="auto">
            <a:xfrm>
              <a:off x="308" y="1843"/>
              <a:ext cx="816" cy="766"/>
            </a:xfrm>
            <a:prstGeom prst="rect">
              <a:avLst/>
            </a:prstGeom>
            <a:solidFill>
              <a:srgbClr val="C0C0C0"/>
            </a:solidFill>
            <a:effectLst>
              <a:outerShdw dist="96720" dir="1391915" algn="ctr" rotWithShape="0">
                <a:srgbClr val="808080"/>
              </a:outerShdw>
            </a:effectLst>
          </p:spPr>
        </p:pic>
        <p:sp>
          <p:nvSpPr>
            <p:cNvPr id="12298" name="Text Box 11"/>
            <p:cNvSpPr txBox="1">
              <a:spLocks noChangeArrowheads="1"/>
            </p:cNvSpPr>
            <p:nvPr/>
          </p:nvSpPr>
          <p:spPr bwMode="auto">
            <a:xfrm>
              <a:off x="144" y="1269"/>
              <a:ext cx="1104" cy="491"/>
            </a:xfrm>
            <a:prstGeom prst="rect">
              <a:avLst/>
            </a:prstGeom>
            <a:noFill/>
            <a:ln w="12700">
              <a:noFill/>
              <a:miter lim="800000"/>
              <a:headEnd/>
              <a:tailEnd/>
            </a:ln>
          </p:spPr>
          <p:txBody>
            <a:bodyPr wrap="square">
              <a:spAutoFit/>
            </a:bodyPr>
            <a:lstStyle/>
            <a:p>
              <a:pPr algn="ctr"/>
              <a:r>
                <a:rPr lang="en-US" sz="1600" b="1" dirty="0" smtClean="0">
                  <a:solidFill>
                    <a:schemeClr val="tx2"/>
                  </a:solidFill>
                  <a:latin typeface="Arial" charset="0"/>
                </a:rPr>
                <a:t>Vendor</a:t>
              </a:r>
            </a:p>
            <a:p>
              <a:pPr algn="ctr"/>
              <a:r>
                <a:rPr lang="en-US" sz="1600" b="1" dirty="0" smtClean="0">
                  <a:solidFill>
                    <a:schemeClr val="tx2"/>
                  </a:solidFill>
                  <a:latin typeface="Arial" charset="0"/>
                </a:rPr>
                <a:t>Account Group</a:t>
              </a:r>
              <a:endParaRPr lang="en-US" sz="1600" b="1" dirty="0">
                <a:solidFill>
                  <a:schemeClr val="tx2"/>
                </a:solidFill>
                <a:latin typeface="Arial" charset="0"/>
              </a:endParaRPr>
            </a:p>
          </p:txBody>
        </p:sp>
        <p:sp>
          <p:nvSpPr>
            <p:cNvPr id="12299" name="AutoShape 12"/>
            <p:cNvSpPr>
              <a:spLocks noChangeArrowheads="1"/>
            </p:cNvSpPr>
            <p:nvPr/>
          </p:nvSpPr>
          <p:spPr bwMode="auto">
            <a:xfrm>
              <a:off x="1344" y="1344"/>
              <a:ext cx="432" cy="1066"/>
            </a:xfrm>
            <a:custGeom>
              <a:avLst/>
              <a:gdLst>
                <a:gd name="T0" fmla="*/ 4 w 21600"/>
                <a:gd name="T1" fmla="*/ 0 h 21600"/>
                <a:gd name="T2" fmla="*/ 0 w 21600"/>
                <a:gd name="T3" fmla="*/ 26 h 21600"/>
                <a:gd name="T4" fmla="*/ 4 w 21600"/>
                <a:gd name="T5" fmla="*/ 53 h 21600"/>
                <a:gd name="T6" fmla="*/ 7 w 21600"/>
                <a:gd name="T7" fmla="*/ 26 h 21600"/>
                <a:gd name="T8" fmla="*/ 17694720 60000 65536"/>
                <a:gd name="T9" fmla="*/ 11796480 60000 65536"/>
                <a:gd name="T10" fmla="*/ 5898240 60000 65536"/>
                <a:gd name="T11" fmla="*/ 0 60000 65536"/>
                <a:gd name="T12" fmla="*/ 3389 w 21600"/>
                <a:gd name="T13" fmla="*/ 6018 h 21600"/>
                <a:gd name="T14" fmla="*/ 18153 w 21600"/>
                <a:gd name="T15" fmla="*/ 15582 h 21600"/>
              </a:gdLst>
              <a:ahLst/>
              <a:cxnLst>
                <a:cxn ang="T8">
                  <a:pos x="T0" y="T1"/>
                </a:cxn>
                <a:cxn ang="T9">
                  <a:pos x="T2" y="T3"/>
                </a:cxn>
                <a:cxn ang="T10">
                  <a:pos x="T4" y="T5"/>
                </a:cxn>
                <a:cxn ang="T11">
                  <a:pos x="T6" y="T7"/>
                </a:cxn>
              </a:cxnLst>
              <a:rect l="T12" t="T13" r="T14" b="T15"/>
              <a:pathLst>
                <a:path w="21600" h="21600">
                  <a:moveTo>
                    <a:pt x="13812" y="0"/>
                  </a:moveTo>
                  <a:lnTo>
                    <a:pt x="13812" y="6014"/>
                  </a:lnTo>
                  <a:lnTo>
                    <a:pt x="3375" y="6014"/>
                  </a:lnTo>
                  <a:lnTo>
                    <a:pt x="3375" y="15586"/>
                  </a:lnTo>
                  <a:lnTo>
                    <a:pt x="13812" y="15586"/>
                  </a:lnTo>
                  <a:lnTo>
                    <a:pt x="13812" y="21600"/>
                  </a:lnTo>
                  <a:lnTo>
                    <a:pt x="21600" y="10800"/>
                  </a:lnTo>
                  <a:close/>
                </a:path>
                <a:path w="21600" h="21600">
                  <a:moveTo>
                    <a:pt x="1350" y="6014"/>
                  </a:moveTo>
                  <a:lnTo>
                    <a:pt x="1350" y="15586"/>
                  </a:lnTo>
                  <a:lnTo>
                    <a:pt x="2700" y="15586"/>
                  </a:lnTo>
                  <a:lnTo>
                    <a:pt x="2700" y="6014"/>
                  </a:lnTo>
                  <a:close/>
                </a:path>
                <a:path w="21600" h="21600">
                  <a:moveTo>
                    <a:pt x="0" y="6014"/>
                  </a:moveTo>
                  <a:lnTo>
                    <a:pt x="0" y="15586"/>
                  </a:lnTo>
                  <a:lnTo>
                    <a:pt x="675" y="15586"/>
                  </a:lnTo>
                  <a:lnTo>
                    <a:pt x="675" y="6014"/>
                  </a:lnTo>
                  <a:close/>
                </a:path>
              </a:pathLst>
            </a:custGeom>
            <a:solidFill>
              <a:srgbClr val="C0C0C0"/>
            </a:solidFill>
            <a:ln w="12700">
              <a:noFill/>
              <a:miter lim="800000"/>
              <a:headEnd/>
              <a:tailEnd/>
            </a:ln>
          </p:spPr>
          <p:txBody>
            <a:bodyPr wrap="none" anchor="ctr"/>
            <a:lstStyle/>
            <a:p>
              <a:endParaRPr lang="en-US"/>
            </a:p>
          </p:txBody>
        </p:sp>
        <p:sp>
          <p:nvSpPr>
            <p:cNvPr id="12300" name="Rectangle 13"/>
            <p:cNvSpPr>
              <a:spLocks noChangeArrowheads="1"/>
            </p:cNvSpPr>
            <p:nvPr/>
          </p:nvSpPr>
          <p:spPr bwMode="auto">
            <a:xfrm>
              <a:off x="1804" y="552"/>
              <a:ext cx="240" cy="2953"/>
            </a:xfrm>
            <a:prstGeom prst="rect">
              <a:avLst/>
            </a:prstGeom>
            <a:solidFill>
              <a:srgbClr val="808000"/>
            </a:solidFill>
            <a:ln w="12700">
              <a:noFill/>
              <a:miter lim="800000"/>
              <a:headEnd/>
              <a:tailEnd/>
            </a:ln>
          </p:spPr>
          <p:txBody>
            <a:bodyPr wrap="none" anchor="ctr"/>
            <a:lstStyle/>
            <a:p>
              <a:pPr algn="ctr"/>
              <a:endParaRPr lang="en-GB" sz="1800" b="1">
                <a:solidFill>
                  <a:schemeClr val="tx2"/>
                </a:solidFill>
                <a:latin typeface="Arial" charset="0"/>
              </a:endParaRPr>
            </a:p>
          </p:txBody>
        </p:sp>
        <p:sp>
          <p:nvSpPr>
            <p:cNvPr id="12301" name="AutoShape 14"/>
            <p:cNvSpPr>
              <a:spLocks noChangeArrowheads="1"/>
            </p:cNvSpPr>
            <p:nvPr/>
          </p:nvSpPr>
          <p:spPr bwMode="auto">
            <a:xfrm rot="-5400000">
              <a:off x="2502" y="1470"/>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endParaRPr lang="en-US"/>
            </a:p>
          </p:txBody>
        </p:sp>
        <p:sp>
          <p:nvSpPr>
            <p:cNvPr id="12302" name="Text Box 15"/>
            <p:cNvSpPr txBox="1">
              <a:spLocks noChangeArrowheads="1"/>
            </p:cNvSpPr>
            <p:nvPr/>
          </p:nvSpPr>
          <p:spPr bwMode="auto">
            <a:xfrm>
              <a:off x="2048" y="1995"/>
              <a:ext cx="1142" cy="310"/>
            </a:xfrm>
            <a:prstGeom prst="rect">
              <a:avLst/>
            </a:prstGeom>
            <a:noFill/>
            <a:ln w="12700">
              <a:noFill/>
              <a:miter lim="800000"/>
              <a:headEnd/>
              <a:tailEnd/>
            </a:ln>
          </p:spPr>
          <p:txBody>
            <a:bodyPr wrap="none">
              <a:spAutoFit/>
            </a:bodyPr>
            <a:lstStyle/>
            <a:p>
              <a:r>
                <a:rPr lang="en-US" sz="1800" b="1">
                  <a:solidFill>
                    <a:schemeClr val="tx2"/>
                  </a:solidFill>
                  <a:latin typeface="Arial" charset="0"/>
                </a:rPr>
                <a:t>Field Selection</a:t>
              </a:r>
            </a:p>
          </p:txBody>
        </p:sp>
        <p:sp>
          <p:nvSpPr>
            <p:cNvPr id="12303" name="AutoShape 16"/>
            <p:cNvSpPr>
              <a:spLocks noChangeArrowheads="1"/>
            </p:cNvSpPr>
            <p:nvPr/>
          </p:nvSpPr>
          <p:spPr bwMode="auto">
            <a:xfrm rot="-5400000">
              <a:off x="2508" y="1916"/>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endParaRPr lang="en-US"/>
            </a:p>
          </p:txBody>
        </p:sp>
        <p:sp>
          <p:nvSpPr>
            <p:cNvPr id="12304" name="Text Box 17"/>
            <p:cNvSpPr txBox="1">
              <a:spLocks noChangeArrowheads="1"/>
            </p:cNvSpPr>
            <p:nvPr/>
          </p:nvSpPr>
          <p:spPr bwMode="auto">
            <a:xfrm>
              <a:off x="2054" y="2441"/>
              <a:ext cx="1150" cy="310"/>
            </a:xfrm>
            <a:prstGeom prst="rect">
              <a:avLst/>
            </a:prstGeom>
            <a:noFill/>
            <a:ln w="12700">
              <a:noFill/>
              <a:miter lim="800000"/>
              <a:headEnd/>
              <a:tailEnd/>
            </a:ln>
          </p:spPr>
          <p:txBody>
            <a:bodyPr wrap="none">
              <a:spAutoFit/>
            </a:bodyPr>
            <a:lstStyle/>
            <a:p>
              <a:r>
                <a:rPr lang="en-US" sz="1800" b="1">
                  <a:solidFill>
                    <a:schemeClr val="tx2"/>
                  </a:solidFill>
                  <a:latin typeface="Arial" charset="0"/>
                </a:rPr>
                <a:t>Number Range</a:t>
              </a:r>
            </a:p>
          </p:txBody>
        </p:sp>
        <p:sp>
          <p:nvSpPr>
            <p:cNvPr id="12305" name="AutoShape 18"/>
            <p:cNvSpPr>
              <a:spLocks noChangeArrowheads="1"/>
            </p:cNvSpPr>
            <p:nvPr/>
          </p:nvSpPr>
          <p:spPr bwMode="auto">
            <a:xfrm rot="-5400000">
              <a:off x="2508" y="1020"/>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endParaRPr lang="en-US"/>
            </a:p>
          </p:txBody>
        </p:sp>
        <p:sp>
          <p:nvSpPr>
            <p:cNvPr id="12306" name="Text Box 19"/>
            <p:cNvSpPr txBox="1">
              <a:spLocks noChangeArrowheads="1"/>
            </p:cNvSpPr>
            <p:nvPr/>
          </p:nvSpPr>
          <p:spPr bwMode="auto">
            <a:xfrm>
              <a:off x="2064" y="1555"/>
              <a:ext cx="1223" cy="310"/>
            </a:xfrm>
            <a:prstGeom prst="rect">
              <a:avLst/>
            </a:prstGeom>
            <a:noFill/>
            <a:ln w="12700">
              <a:noFill/>
              <a:miter lim="800000"/>
              <a:headEnd/>
              <a:tailEnd/>
            </a:ln>
          </p:spPr>
          <p:txBody>
            <a:bodyPr wrap="none">
              <a:spAutoFit/>
            </a:bodyPr>
            <a:lstStyle/>
            <a:p>
              <a:r>
                <a:rPr lang="en-US" sz="1800" b="1">
                  <a:solidFill>
                    <a:schemeClr val="tx2"/>
                  </a:solidFill>
                  <a:latin typeface="Arial" charset="0"/>
                </a:rPr>
                <a:t>Partner Schema</a:t>
              </a:r>
            </a:p>
          </p:txBody>
        </p:sp>
        <p:sp>
          <p:nvSpPr>
            <p:cNvPr id="12307" name="AutoShape 20"/>
            <p:cNvSpPr>
              <a:spLocks noChangeArrowheads="1"/>
            </p:cNvSpPr>
            <p:nvPr/>
          </p:nvSpPr>
          <p:spPr bwMode="auto">
            <a:xfrm rot="-5400000">
              <a:off x="2508" y="572"/>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endParaRPr lang="en-US"/>
            </a:p>
          </p:txBody>
        </p:sp>
        <p:sp>
          <p:nvSpPr>
            <p:cNvPr id="12308" name="Text Box 21"/>
            <p:cNvSpPr txBox="1">
              <a:spLocks noChangeArrowheads="1"/>
            </p:cNvSpPr>
            <p:nvPr/>
          </p:nvSpPr>
          <p:spPr bwMode="auto">
            <a:xfrm>
              <a:off x="2340" y="1084"/>
              <a:ext cx="561" cy="310"/>
            </a:xfrm>
            <a:prstGeom prst="rect">
              <a:avLst/>
            </a:prstGeom>
            <a:noFill/>
            <a:ln w="12700">
              <a:noFill/>
              <a:miter lim="800000"/>
              <a:headEnd/>
              <a:tailEnd/>
            </a:ln>
          </p:spPr>
          <p:txBody>
            <a:bodyPr wrap="none">
              <a:spAutoFit/>
            </a:bodyPr>
            <a:lstStyle/>
            <a:p>
              <a:r>
                <a:rPr lang="en-US" sz="1800" b="1">
                  <a:solidFill>
                    <a:schemeClr val="tx2"/>
                  </a:solidFill>
                  <a:latin typeface="Arial" charset="0"/>
                </a:rPr>
                <a:t>Status</a:t>
              </a:r>
            </a:p>
          </p:txBody>
        </p:sp>
        <p:sp>
          <p:nvSpPr>
            <p:cNvPr id="12309" name="Text Box 22"/>
            <p:cNvSpPr txBox="1">
              <a:spLocks noChangeArrowheads="1"/>
            </p:cNvSpPr>
            <p:nvPr/>
          </p:nvSpPr>
          <p:spPr bwMode="auto">
            <a:xfrm>
              <a:off x="1836" y="956"/>
              <a:ext cx="229" cy="1939"/>
            </a:xfrm>
            <a:prstGeom prst="rect">
              <a:avLst/>
            </a:prstGeom>
            <a:solidFill>
              <a:schemeClr val="hlink"/>
            </a:solidFill>
            <a:ln w="12700">
              <a:solidFill>
                <a:srgbClr val="0000FF"/>
              </a:solidFill>
              <a:miter lim="800000"/>
              <a:headEnd/>
              <a:tailEnd/>
            </a:ln>
          </p:spPr>
          <p:txBody>
            <a:bodyPr wrap="none">
              <a:spAutoFit/>
            </a:bodyPr>
            <a:lstStyle/>
            <a:p>
              <a:r>
                <a:rPr lang="en-US" sz="1800" b="1" dirty="0">
                  <a:solidFill>
                    <a:schemeClr val="bg1"/>
                  </a:solidFill>
                  <a:latin typeface="Arial" charset="0"/>
                </a:rPr>
                <a:t>C</a:t>
              </a:r>
            </a:p>
            <a:p>
              <a:r>
                <a:rPr lang="en-US" sz="1800" b="1" dirty="0">
                  <a:solidFill>
                    <a:schemeClr val="bg1"/>
                  </a:solidFill>
                  <a:latin typeface="Arial" charset="0"/>
                </a:rPr>
                <a:t>O</a:t>
              </a:r>
            </a:p>
            <a:p>
              <a:r>
                <a:rPr lang="en-US" sz="1800" b="1" dirty="0">
                  <a:solidFill>
                    <a:schemeClr val="bg1"/>
                  </a:solidFill>
                  <a:latin typeface="Arial" charset="0"/>
                </a:rPr>
                <a:t>N</a:t>
              </a:r>
            </a:p>
            <a:p>
              <a:r>
                <a:rPr lang="en-US" sz="1800" b="1" dirty="0">
                  <a:solidFill>
                    <a:schemeClr val="bg1"/>
                  </a:solidFill>
                  <a:latin typeface="Arial" charset="0"/>
                </a:rPr>
                <a:t>T</a:t>
              </a:r>
            </a:p>
            <a:p>
              <a:r>
                <a:rPr lang="en-US" sz="1800" b="1" dirty="0">
                  <a:solidFill>
                    <a:schemeClr val="bg1"/>
                  </a:solidFill>
                  <a:latin typeface="Arial" charset="0"/>
                </a:rPr>
                <a:t>R</a:t>
              </a:r>
            </a:p>
            <a:p>
              <a:r>
                <a:rPr lang="en-US" sz="1800" b="1" dirty="0">
                  <a:solidFill>
                    <a:schemeClr val="bg1"/>
                  </a:solidFill>
                  <a:latin typeface="Arial" charset="0"/>
                </a:rPr>
                <a:t>O</a:t>
              </a:r>
            </a:p>
            <a:p>
              <a:r>
                <a:rPr lang="en-US" sz="1800" b="1" dirty="0">
                  <a:solidFill>
                    <a:schemeClr val="bg1"/>
                  </a:solidFill>
                  <a:latin typeface="Arial" charset="0"/>
                </a:rPr>
                <a:t>L</a:t>
              </a:r>
            </a:p>
            <a:p>
              <a:r>
                <a:rPr lang="en-US" sz="1800" b="1" dirty="0">
                  <a:solidFill>
                    <a:schemeClr val="bg1"/>
                  </a:solidFill>
                  <a:latin typeface="Arial" charset="0"/>
                </a:rPr>
                <a:t>S</a:t>
              </a:r>
            </a:p>
          </p:txBody>
        </p:sp>
      </p:grpSp>
      <p:sp>
        <p:nvSpPr>
          <p:cNvPr id="12292" name="Rectangle 23"/>
          <p:cNvSpPr>
            <a:spLocks noChangeArrowheads="1"/>
          </p:cNvSpPr>
          <p:nvPr/>
        </p:nvSpPr>
        <p:spPr bwMode="auto">
          <a:xfrm>
            <a:off x="5486400" y="1257300"/>
            <a:ext cx="3276600" cy="2514600"/>
          </a:xfrm>
          <a:prstGeom prst="rect">
            <a:avLst/>
          </a:prstGeom>
          <a:noFill/>
          <a:ln w="9525" algn="ctr">
            <a:solidFill>
              <a:schemeClr val="bg1"/>
            </a:solidFill>
            <a:miter lim="800000"/>
            <a:headEnd/>
            <a:tailEnd/>
          </a:ln>
        </p:spPr>
        <p:txBody>
          <a:bodyPr wrap="none" anchor="ctr"/>
          <a:lstStyle/>
          <a:p>
            <a:endParaRPr lang="en-US"/>
          </a:p>
        </p:txBody>
      </p:sp>
      <p:sp>
        <p:nvSpPr>
          <p:cNvPr id="12293" name="Text Box 24"/>
          <p:cNvSpPr txBox="1">
            <a:spLocks noChangeArrowheads="1"/>
          </p:cNvSpPr>
          <p:nvPr/>
        </p:nvSpPr>
        <p:spPr bwMode="auto">
          <a:xfrm>
            <a:off x="5967661" y="492235"/>
            <a:ext cx="2566737" cy="4278094"/>
          </a:xfrm>
          <a:prstGeom prst="rect">
            <a:avLst/>
          </a:prstGeom>
          <a:solidFill>
            <a:schemeClr val="folHlink"/>
          </a:solidFill>
          <a:ln w="9525" algn="ctr">
            <a:noFill/>
            <a:miter lim="800000"/>
            <a:headEnd/>
            <a:tailEnd/>
          </a:ln>
        </p:spPr>
        <p:txBody>
          <a:bodyPr wrap="square">
            <a:spAutoFit/>
          </a:bodyPr>
          <a:lstStyle/>
          <a:p>
            <a:pPr>
              <a:spcBef>
                <a:spcPct val="50000"/>
              </a:spcBef>
              <a:buFontTx/>
              <a:buChar char="•"/>
            </a:pPr>
            <a:endParaRPr lang="en-US" sz="1600" dirty="0">
              <a:latin typeface="Arial" charset="0"/>
            </a:endParaRPr>
          </a:p>
          <a:p>
            <a:pPr>
              <a:spcBef>
                <a:spcPct val="50000"/>
              </a:spcBef>
              <a:buFontTx/>
              <a:buChar char="•"/>
            </a:pPr>
            <a:r>
              <a:rPr lang="en-US" sz="1600" dirty="0">
                <a:latin typeface="Arial" charset="0"/>
              </a:rPr>
              <a:t>The status of the fields in the master record.</a:t>
            </a:r>
          </a:p>
          <a:p>
            <a:pPr>
              <a:spcBef>
                <a:spcPct val="50000"/>
              </a:spcBef>
              <a:buFontTx/>
              <a:buChar char="•"/>
            </a:pPr>
            <a:r>
              <a:rPr lang="en-US" sz="1600" dirty="0">
                <a:latin typeface="Arial" charset="0"/>
              </a:rPr>
              <a:t> Whether the account is for one – time vendors or General vendors.</a:t>
            </a:r>
          </a:p>
          <a:p>
            <a:pPr>
              <a:spcBef>
                <a:spcPct val="50000"/>
              </a:spcBef>
              <a:buFontTx/>
              <a:buChar char="•"/>
            </a:pPr>
            <a:r>
              <a:rPr lang="en-US" sz="1600" dirty="0">
                <a:latin typeface="Arial" charset="0"/>
              </a:rPr>
              <a:t>Which fields in the Vendor master should be optional, required, display or suppressed.</a:t>
            </a:r>
          </a:p>
          <a:p>
            <a:pPr>
              <a:spcBef>
                <a:spcPct val="50000"/>
              </a:spcBef>
              <a:buFontTx/>
              <a:buChar char="•"/>
            </a:pPr>
            <a:r>
              <a:rPr lang="en-US" sz="1600" dirty="0">
                <a:latin typeface="Arial" charset="0"/>
              </a:rPr>
              <a:t>The number range of the accounts.</a:t>
            </a:r>
          </a:p>
          <a:p>
            <a:pPr>
              <a:spcBef>
                <a:spcPct val="50000"/>
              </a:spcBef>
              <a:buFontTx/>
              <a:buChar char="•"/>
            </a:pPr>
            <a:endParaRPr lang="en-US" sz="1600" dirty="0">
              <a:latin typeface="Arial" charset="0"/>
            </a:endParaRPr>
          </a:p>
          <a:p>
            <a:pPr>
              <a:spcBef>
                <a:spcPct val="50000"/>
              </a:spcBef>
            </a:pPr>
            <a:endParaRPr lang="en-US" sz="1600" dirty="0">
              <a:latin typeface="Arial" charset="0"/>
            </a:endParaRPr>
          </a:p>
        </p:txBody>
      </p:sp>
    </p:spTree>
    <p:extLst>
      <p:ext uri="{BB962C8B-B14F-4D97-AF65-F5344CB8AC3E}">
        <p14:creationId xmlns:p14="http://schemas.microsoft.com/office/powerpoint/2010/main" xmlns="" val="1740606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normAutofit/>
          </a:bodyPr>
          <a:lstStyle/>
          <a:p>
            <a:pPr>
              <a:defRPr/>
            </a:pPr>
            <a:r>
              <a:rPr lang="en-US" sz="3600" b="0" dirty="0">
                <a:latin typeface="+mj-lt"/>
              </a:rPr>
              <a:t>Vendor  Account Group</a:t>
            </a:r>
          </a:p>
        </p:txBody>
      </p:sp>
      <p:sp>
        <p:nvSpPr>
          <p:cNvPr id="3" name="Rectangle 2"/>
          <p:cNvSpPr/>
          <p:nvPr/>
        </p:nvSpPr>
        <p:spPr>
          <a:xfrm>
            <a:off x="204537" y="629680"/>
            <a:ext cx="8229600" cy="3154710"/>
          </a:xfrm>
          <a:prstGeom prst="rect">
            <a:avLst/>
          </a:prstGeom>
        </p:spPr>
        <p:txBody>
          <a:bodyPr wrap="square">
            <a:spAutoFit/>
          </a:bodyPr>
          <a:lstStyle/>
          <a:p>
            <a:pPr marL="171450" indent="-171450">
              <a:lnSpc>
                <a:spcPct val="85000"/>
              </a:lnSpc>
              <a:spcBef>
                <a:spcPct val="50000"/>
              </a:spcBef>
              <a:buClr>
                <a:srgbClr val="07AFD7"/>
              </a:buClr>
              <a:buFont typeface="Webdings" pitchFamily="18" charset="2"/>
              <a:buChar char="4"/>
              <a:defRPr/>
            </a:pPr>
            <a:endParaRPr lang="en-US" sz="1600" dirty="0"/>
          </a:p>
          <a:p>
            <a:pPr marL="285750" indent="-285750">
              <a:lnSpc>
                <a:spcPct val="85000"/>
              </a:lnSpc>
              <a:spcBef>
                <a:spcPct val="50000"/>
              </a:spcBef>
              <a:buFont typeface="Arial" pitchFamily="34" charset="0"/>
              <a:buChar char="•"/>
              <a:defRPr/>
            </a:pPr>
            <a:r>
              <a:rPr lang="en-US" sz="1800" dirty="0">
                <a:latin typeface="Arial" pitchFamily="34" charset="0"/>
                <a:cs typeface="Arial" pitchFamily="34" charset="0"/>
              </a:rPr>
              <a:t>When you create vendor master records, enter the account group on the initial screen. In Financial Accounting, once the vendor account has been created, you can no longer change the account group.</a:t>
            </a:r>
          </a:p>
          <a:p>
            <a:pPr marL="285750" indent="-285750">
              <a:lnSpc>
                <a:spcPct val="85000"/>
              </a:lnSpc>
              <a:spcBef>
                <a:spcPct val="50000"/>
              </a:spcBef>
              <a:buFont typeface="Arial" pitchFamily="34" charset="0"/>
              <a:buChar char="•"/>
              <a:defRPr/>
            </a:pPr>
            <a:endParaRPr lang="en-US" sz="1800" dirty="0">
              <a:latin typeface="Arial" pitchFamily="34" charset="0"/>
              <a:cs typeface="Arial" pitchFamily="34" charset="0"/>
            </a:endParaRPr>
          </a:p>
          <a:p>
            <a:pPr marL="285750" indent="-285750">
              <a:lnSpc>
                <a:spcPct val="85000"/>
              </a:lnSpc>
              <a:spcBef>
                <a:spcPct val="50000"/>
              </a:spcBef>
              <a:buFont typeface="Arial" pitchFamily="34" charset="0"/>
              <a:buChar char="•"/>
              <a:defRPr/>
            </a:pPr>
            <a:r>
              <a:rPr lang="en-US" sz="1800" dirty="0">
                <a:latin typeface="Arial" pitchFamily="34" charset="0"/>
                <a:cs typeface="Arial" pitchFamily="34" charset="0"/>
              </a:rPr>
              <a:t> There are separate number ranges for customer and vendor accounts. The range of possible account numbers is divided into smaller number ranges.  </a:t>
            </a:r>
          </a:p>
          <a:p>
            <a:pPr marL="285750" indent="-285750">
              <a:lnSpc>
                <a:spcPct val="85000"/>
              </a:lnSpc>
              <a:spcBef>
                <a:spcPct val="50000"/>
              </a:spcBef>
              <a:buFont typeface="Arial" pitchFamily="34" charset="0"/>
              <a:buChar char="•"/>
              <a:defRPr/>
            </a:pPr>
            <a:endParaRPr lang="en-US" sz="1800" dirty="0">
              <a:latin typeface="Arial" pitchFamily="34" charset="0"/>
              <a:cs typeface="Arial" pitchFamily="34" charset="0"/>
            </a:endParaRPr>
          </a:p>
          <a:p>
            <a:pPr marL="285750" indent="-285750">
              <a:lnSpc>
                <a:spcPct val="85000"/>
              </a:lnSpc>
              <a:spcBef>
                <a:spcPct val="50000"/>
              </a:spcBef>
              <a:buFont typeface="Arial" pitchFamily="34" charset="0"/>
              <a:buChar char="•"/>
              <a:defRPr/>
            </a:pPr>
            <a:r>
              <a:rPr lang="en-US" sz="1800" dirty="0">
                <a:latin typeface="Arial" pitchFamily="34" charset="0"/>
                <a:cs typeface="Arial" pitchFamily="34" charset="0"/>
              </a:rPr>
              <a:t> Number ranges must not overlap.</a:t>
            </a:r>
          </a:p>
          <a:p>
            <a:pPr marL="285750" indent="-285750">
              <a:buFont typeface="Arial" pitchFamily="34" charset="0"/>
              <a:buChar cha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27179537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3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14D83F11-89F6-4441-B5DC-94FD0DFB80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documentManagement/types"/>
    <ds:schemaRef ds:uri="http://purl.org/dc/elements/1.1/"/>
    <ds:schemaRef ds:uri="http://purl.org/dc/dcmitype/"/>
    <ds:schemaRef ds:uri="a85eb2a3-840f-4054-86f6-d41d0c1cba4b"/>
    <ds:schemaRef ds:uri="http://schemas.microsoft.com/office/infopath/2007/PartnerControls"/>
    <ds:schemaRef ds:uri="http://schemas.openxmlformats.org/package/2006/metadata/core-properties"/>
    <ds:schemaRef ds:uri="952a6df7-b138-4f89-9bc4-e7a874ea3254"/>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72181</TotalTime>
  <Words>2561</Words>
  <Application>Microsoft Office PowerPoint</Application>
  <PresentationFormat>On-screen Show (16:9)</PresentationFormat>
  <Paragraphs>357</Paragraphs>
  <Slides>31</Slides>
  <Notes>15</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3_Content Layouts</vt:lpstr>
      <vt:lpstr>Slide 1</vt:lpstr>
      <vt:lpstr>Contents</vt:lpstr>
      <vt:lpstr>Accounts Payable Overview </vt:lpstr>
      <vt:lpstr>Purpose</vt:lpstr>
      <vt:lpstr>Uses:</vt:lpstr>
      <vt:lpstr>Challenges:</vt:lpstr>
      <vt:lpstr>GL and Subsidiary Ledger:</vt:lpstr>
      <vt:lpstr>Vendor Account Group :</vt:lpstr>
      <vt:lpstr>Vendor  Account Group</vt:lpstr>
      <vt:lpstr>Vendor Account Groups:</vt:lpstr>
      <vt:lpstr>Slide 11</vt:lpstr>
      <vt:lpstr>Number range for Vendors</vt:lpstr>
      <vt:lpstr>Normal Account or One-Time Account</vt:lpstr>
      <vt:lpstr>Screen Layout for Vendor Master Records</vt:lpstr>
      <vt:lpstr>Controlling the Field Status</vt:lpstr>
      <vt:lpstr>Slide 16</vt:lpstr>
      <vt:lpstr>Slide 17</vt:lpstr>
      <vt:lpstr>Pages of the Vendor Account</vt:lpstr>
      <vt:lpstr>Pages of the Vendor Account</vt:lpstr>
      <vt:lpstr>Vendor Master Data:</vt:lpstr>
      <vt:lpstr>Vendor Master Data:</vt:lpstr>
      <vt:lpstr>Vendor Master Data: </vt:lpstr>
      <vt:lpstr>Vendor Master Data: Blocking Vendor</vt:lpstr>
      <vt:lpstr>Vendor Master Data: Posting Blocked </vt:lpstr>
      <vt:lpstr>Vendor Master Data – Typical Screen</vt:lpstr>
      <vt:lpstr>Vendor Master General Data – Address</vt:lpstr>
      <vt:lpstr>Vendor Master- General Data – Control Data</vt:lpstr>
      <vt:lpstr>Vendor Master - General Data – Payment Transactions</vt:lpstr>
      <vt:lpstr>Vendor Master – Accounting Information</vt:lpstr>
      <vt:lpstr>Vendor Master – Payment Transactions</vt:lpstr>
      <vt:lpstr>Vendor Master – Correspondence Accounting</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Pl/SQL</dc:title>
  <dc:creator>Capgemini</dc:creator>
  <cp:lastModifiedBy>mogani</cp:lastModifiedBy>
  <cp:revision>2298</cp:revision>
  <dcterms:created xsi:type="dcterms:W3CDTF">2016-10-27T07:09:48Z</dcterms:created>
  <dcterms:modified xsi:type="dcterms:W3CDTF">2018-02-04T14:55:20Z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