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Default Extension="svg" ContentType="image/svg+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4"/>
  </p:sldMasterIdLst>
  <p:notesMasterIdLst>
    <p:notesMasterId r:id="rId70"/>
  </p:notesMasterIdLst>
  <p:handoutMasterIdLst>
    <p:handoutMasterId r:id="rId71"/>
  </p:handoutMasterIdLst>
  <p:sldIdLst>
    <p:sldId id="425" r:id="rId5"/>
    <p:sldId id="505" r:id="rId6"/>
    <p:sldId id="429" r:id="rId7"/>
    <p:sldId id="427" r:id="rId8"/>
    <p:sldId id="428" r:id="rId9"/>
    <p:sldId id="430" r:id="rId10"/>
    <p:sldId id="432" r:id="rId11"/>
    <p:sldId id="433" r:id="rId12"/>
    <p:sldId id="434" r:id="rId13"/>
    <p:sldId id="435" r:id="rId14"/>
    <p:sldId id="436" r:id="rId15"/>
    <p:sldId id="516" r:id="rId16"/>
    <p:sldId id="518" r:id="rId17"/>
    <p:sldId id="519" r:id="rId18"/>
    <p:sldId id="520" r:id="rId19"/>
    <p:sldId id="521" r:id="rId20"/>
    <p:sldId id="506" r:id="rId21"/>
    <p:sldId id="522" r:id="rId22"/>
    <p:sldId id="523" r:id="rId23"/>
    <p:sldId id="437" r:id="rId24"/>
    <p:sldId id="438" r:id="rId25"/>
    <p:sldId id="439" r:id="rId26"/>
    <p:sldId id="440" r:id="rId27"/>
    <p:sldId id="441" r:id="rId28"/>
    <p:sldId id="442" r:id="rId29"/>
    <p:sldId id="452" r:id="rId30"/>
    <p:sldId id="453" r:id="rId31"/>
    <p:sldId id="529" r:id="rId32"/>
    <p:sldId id="454" r:id="rId33"/>
    <p:sldId id="455" r:id="rId34"/>
    <p:sldId id="456" r:id="rId35"/>
    <p:sldId id="457" r:id="rId36"/>
    <p:sldId id="458" r:id="rId37"/>
    <p:sldId id="459" r:id="rId38"/>
    <p:sldId id="460" r:id="rId39"/>
    <p:sldId id="461" r:id="rId40"/>
    <p:sldId id="462" r:id="rId41"/>
    <p:sldId id="463" r:id="rId42"/>
    <p:sldId id="464" r:id="rId43"/>
    <p:sldId id="465" r:id="rId44"/>
    <p:sldId id="466" r:id="rId45"/>
    <p:sldId id="510" r:id="rId46"/>
    <p:sldId id="511" r:id="rId47"/>
    <p:sldId id="467" r:id="rId48"/>
    <p:sldId id="530" r:id="rId49"/>
    <p:sldId id="531" r:id="rId50"/>
    <p:sldId id="532" r:id="rId51"/>
    <p:sldId id="533" r:id="rId52"/>
    <p:sldId id="534" r:id="rId53"/>
    <p:sldId id="535" r:id="rId54"/>
    <p:sldId id="536" r:id="rId55"/>
    <p:sldId id="537" r:id="rId56"/>
    <p:sldId id="538" r:id="rId57"/>
    <p:sldId id="539" r:id="rId58"/>
    <p:sldId id="540" r:id="rId59"/>
    <p:sldId id="541" r:id="rId60"/>
    <p:sldId id="542" r:id="rId61"/>
    <p:sldId id="501" r:id="rId62"/>
    <p:sldId id="502" r:id="rId63"/>
    <p:sldId id="503" r:id="rId64"/>
    <p:sldId id="504" r:id="rId65"/>
    <p:sldId id="525" r:id="rId66"/>
    <p:sldId id="526" r:id="rId67"/>
    <p:sldId id="527" r:id="rId68"/>
    <p:sldId id="528" r:id="rId69"/>
  </p:sldIdLst>
  <p:sldSz cx="9144000" cy="5143500" type="screen16x9"/>
  <p:notesSz cx="6858000" cy="9144000"/>
  <p:defaultText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4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993300"/>
    <a:srgbClr val="BDBD00"/>
    <a:srgbClr val="FF9900"/>
    <a:srgbClr val="598E20"/>
    <a:srgbClr val="00234B"/>
    <a:srgbClr val="ED771A"/>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99" autoAdjust="0"/>
    <p:restoredTop sz="92941" autoAdjust="0"/>
  </p:normalViewPr>
  <p:slideViewPr>
    <p:cSldViewPr snapToGrid="0" showGuides="1">
      <p:cViewPr varScale="1">
        <p:scale>
          <a:sx n="118" d="100"/>
          <a:sy n="118" d="100"/>
        </p:scale>
        <p:origin x="-379" y="-72"/>
      </p:cViewPr>
      <p:guideLst>
        <p:guide orient="horz" pos="162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9" d="100"/>
        <a:sy n="79" d="100"/>
      </p:scale>
      <p:origin x="0" y="0"/>
    </p:cViewPr>
  </p:sorterViewPr>
  <p:notesViewPr>
    <p:cSldViewPr snapToGrid="0">
      <p:cViewPr varScale="1">
        <p:scale>
          <a:sx n="67" d="100"/>
          <a:sy n="67" d="100"/>
        </p:scale>
        <p:origin x="-3168" y="-8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 Type="http://schemas.openxmlformats.org/officeDocument/2006/relationships/slide" Target="slides/slide3.xml"/><Relationship Id="rId71"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048CA2-FA61-46D1-8FB8-1D493C516D6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2F5CCDB5-9137-44D3-9FB1-1EE1574BD27A}">
      <dgm:prSet phldrT="[Text]" custT="1"/>
      <dgm:spPr>
        <a:solidFill>
          <a:schemeClr val="accent2"/>
        </a:solidFill>
      </dgm:spPr>
      <dgm:t>
        <a:bodyPr/>
        <a:lstStyle/>
        <a:p>
          <a:r>
            <a:rPr lang="en-US" sz="1800" dirty="0" smtClean="0">
              <a:latin typeface="Arial" pitchFamily="34" charset="0"/>
              <a:cs typeface="Arial" pitchFamily="34" charset="0"/>
            </a:rPr>
            <a:t>Down payments</a:t>
          </a:r>
          <a:endParaRPr lang="en-US" sz="1800" dirty="0">
            <a:latin typeface="Arial" pitchFamily="34" charset="0"/>
            <a:cs typeface="Arial" pitchFamily="34" charset="0"/>
          </a:endParaRPr>
        </a:p>
      </dgm:t>
    </dgm:pt>
    <dgm:pt modelId="{B314E240-96CE-4125-9155-DC07A333CCA3}" type="parTrans" cxnId="{ECF25993-7839-4925-9D7B-9F86E16289DC}">
      <dgm:prSet/>
      <dgm:spPr/>
      <dgm:t>
        <a:bodyPr/>
        <a:lstStyle/>
        <a:p>
          <a:endParaRPr lang="en-US"/>
        </a:p>
      </dgm:t>
    </dgm:pt>
    <dgm:pt modelId="{F60DD68F-2C17-4EE8-AAE3-146DAA3419A4}" type="sibTrans" cxnId="{ECF25993-7839-4925-9D7B-9F86E16289DC}">
      <dgm:prSet/>
      <dgm:spPr/>
      <dgm:t>
        <a:bodyPr/>
        <a:lstStyle/>
        <a:p>
          <a:endParaRPr lang="en-US"/>
        </a:p>
      </dgm:t>
    </dgm:pt>
    <dgm:pt modelId="{0B386064-3A73-4A8C-A5CC-FFD2E91A9EC0}">
      <dgm:prSet phldrT="[Text]" custT="1"/>
      <dgm:spPr>
        <a:solidFill>
          <a:schemeClr val="accent2">
            <a:alpha val="45000"/>
          </a:schemeClr>
        </a:solidFill>
      </dgm:spPr>
      <dgm:t>
        <a:bodyPr/>
        <a:lstStyle/>
        <a:p>
          <a:r>
            <a:rPr lang="en-US" sz="1400" dirty="0" smtClean="0">
              <a:latin typeface="Arial" pitchFamily="34" charset="0"/>
              <a:cs typeface="Arial" pitchFamily="34" charset="0"/>
            </a:rPr>
            <a:t>Down payment request</a:t>
          </a:r>
          <a:endParaRPr lang="en-US" sz="1400" dirty="0">
            <a:latin typeface="Arial" pitchFamily="34" charset="0"/>
            <a:cs typeface="Arial" pitchFamily="34" charset="0"/>
          </a:endParaRPr>
        </a:p>
      </dgm:t>
    </dgm:pt>
    <dgm:pt modelId="{B47BCB75-220F-448F-A2F6-433D7CF5784E}" type="parTrans" cxnId="{FDF77922-A118-48CB-80FD-3E14AA2D1546}">
      <dgm:prSet/>
      <dgm:spPr/>
      <dgm:t>
        <a:bodyPr/>
        <a:lstStyle/>
        <a:p>
          <a:endParaRPr lang="en-US"/>
        </a:p>
      </dgm:t>
    </dgm:pt>
    <dgm:pt modelId="{D2C19050-13BE-4271-AF56-CDAD8373C46F}" type="sibTrans" cxnId="{FDF77922-A118-48CB-80FD-3E14AA2D1546}">
      <dgm:prSet/>
      <dgm:spPr/>
      <dgm:t>
        <a:bodyPr/>
        <a:lstStyle/>
        <a:p>
          <a:endParaRPr lang="en-US"/>
        </a:p>
      </dgm:t>
    </dgm:pt>
    <dgm:pt modelId="{FBEB0C6E-2127-49C6-BAB4-2D75FB7ADF41}">
      <dgm:prSet phldrT="[Text]" custT="1"/>
      <dgm:spPr>
        <a:solidFill>
          <a:schemeClr val="accent2">
            <a:alpha val="45000"/>
          </a:schemeClr>
        </a:solidFill>
      </dgm:spPr>
      <dgm:t>
        <a:bodyPr/>
        <a:lstStyle/>
        <a:p>
          <a:r>
            <a:rPr lang="en-US" sz="1400" dirty="0" smtClean="0">
              <a:latin typeface="Arial" pitchFamily="34" charset="0"/>
              <a:cs typeface="Arial" pitchFamily="34" charset="0"/>
            </a:rPr>
            <a:t>Down payment</a:t>
          </a:r>
          <a:endParaRPr lang="en-US" sz="1400" dirty="0">
            <a:latin typeface="Arial" pitchFamily="34" charset="0"/>
            <a:cs typeface="Arial" pitchFamily="34" charset="0"/>
          </a:endParaRPr>
        </a:p>
      </dgm:t>
    </dgm:pt>
    <dgm:pt modelId="{93F8DE98-258D-4596-91D3-950FA1AA1A45}" type="parTrans" cxnId="{9E079C78-0946-42FF-82E8-26B9243A2316}">
      <dgm:prSet/>
      <dgm:spPr/>
      <dgm:t>
        <a:bodyPr/>
        <a:lstStyle/>
        <a:p>
          <a:endParaRPr lang="en-US"/>
        </a:p>
      </dgm:t>
    </dgm:pt>
    <dgm:pt modelId="{644C53D2-A4DD-4DF9-B4F1-C75E51B0F772}" type="sibTrans" cxnId="{9E079C78-0946-42FF-82E8-26B9243A2316}">
      <dgm:prSet/>
      <dgm:spPr/>
      <dgm:t>
        <a:bodyPr/>
        <a:lstStyle/>
        <a:p>
          <a:endParaRPr lang="en-US"/>
        </a:p>
      </dgm:t>
    </dgm:pt>
    <dgm:pt modelId="{F0C869F4-D643-4670-BEC5-CBCF38F5C06B}">
      <dgm:prSet phldrT="[Text]" custT="1"/>
      <dgm:spPr>
        <a:solidFill>
          <a:schemeClr val="accent2"/>
        </a:solidFill>
      </dgm:spPr>
      <dgm:t>
        <a:bodyPr/>
        <a:lstStyle/>
        <a:p>
          <a:r>
            <a:rPr lang="en-US" sz="1800" dirty="0" smtClean="0">
              <a:latin typeface="Arial" pitchFamily="34" charset="0"/>
              <a:cs typeface="Arial" pitchFamily="34" charset="0"/>
            </a:rPr>
            <a:t>Bills of exchange</a:t>
          </a:r>
          <a:endParaRPr lang="en-US" sz="1800" dirty="0">
            <a:latin typeface="Arial" pitchFamily="34" charset="0"/>
            <a:cs typeface="Arial" pitchFamily="34" charset="0"/>
          </a:endParaRPr>
        </a:p>
      </dgm:t>
    </dgm:pt>
    <dgm:pt modelId="{6A5F4173-F941-4B66-B65E-AF2E9C11A436}" type="parTrans" cxnId="{352D49C3-F212-4CCC-A0AD-CC141038986F}">
      <dgm:prSet/>
      <dgm:spPr/>
      <dgm:t>
        <a:bodyPr/>
        <a:lstStyle/>
        <a:p>
          <a:endParaRPr lang="en-US"/>
        </a:p>
      </dgm:t>
    </dgm:pt>
    <dgm:pt modelId="{AF9105AD-3B64-4BE4-8EE5-47A2F16AAC47}" type="sibTrans" cxnId="{352D49C3-F212-4CCC-A0AD-CC141038986F}">
      <dgm:prSet/>
      <dgm:spPr/>
      <dgm:t>
        <a:bodyPr/>
        <a:lstStyle/>
        <a:p>
          <a:endParaRPr lang="en-US"/>
        </a:p>
      </dgm:t>
    </dgm:pt>
    <dgm:pt modelId="{DFD96739-0688-4518-88BF-7171F270FD0E}">
      <dgm:prSet phldrT="[Text]" custT="1"/>
      <dgm:spPr>
        <a:solidFill>
          <a:schemeClr val="accent2">
            <a:alpha val="45000"/>
          </a:schemeClr>
        </a:solidFill>
      </dgm:spPr>
      <dgm:t>
        <a:bodyPr/>
        <a:lstStyle/>
        <a:p>
          <a:r>
            <a:rPr lang="en-US" sz="1400" dirty="0" smtClean="0">
              <a:latin typeface="Arial" pitchFamily="34" charset="0"/>
              <a:cs typeface="Arial" pitchFamily="34" charset="0"/>
            </a:rPr>
            <a:t>Bills of exchange payment request</a:t>
          </a:r>
          <a:endParaRPr lang="en-US" sz="1400" dirty="0">
            <a:latin typeface="Arial" pitchFamily="34" charset="0"/>
            <a:cs typeface="Arial" pitchFamily="34" charset="0"/>
          </a:endParaRPr>
        </a:p>
      </dgm:t>
    </dgm:pt>
    <dgm:pt modelId="{11257BB0-4767-4CD0-82DF-CB5A364B7FA5}" type="parTrans" cxnId="{A54DAE0F-E9B0-4447-BB61-32210F87167A}">
      <dgm:prSet/>
      <dgm:spPr/>
      <dgm:t>
        <a:bodyPr/>
        <a:lstStyle/>
        <a:p>
          <a:endParaRPr lang="en-US"/>
        </a:p>
      </dgm:t>
    </dgm:pt>
    <dgm:pt modelId="{B220FF5C-071F-456E-AFB0-D705EEC4B1B3}" type="sibTrans" cxnId="{A54DAE0F-E9B0-4447-BB61-32210F87167A}">
      <dgm:prSet/>
      <dgm:spPr/>
      <dgm:t>
        <a:bodyPr/>
        <a:lstStyle/>
        <a:p>
          <a:endParaRPr lang="en-US"/>
        </a:p>
      </dgm:t>
    </dgm:pt>
    <dgm:pt modelId="{F004215C-4E11-400D-B528-3EF1F1C81EFC}">
      <dgm:prSet phldrT="[Text]" custT="1"/>
      <dgm:spPr>
        <a:solidFill>
          <a:schemeClr val="accent2">
            <a:alpha val="45000"/>
          </a:schemeClr>
        </a:solidFill>
      </dgm:spPr>
      <dgm:t>
        <a:bodyPr/>
        <a:lstStyle/>
        <a:p>
          <a:r>
            <a:rPr lang="en-US" sz="1400" dirty="0" smtClean="0">
              <a:latin typeface="Arial" pitchFamily="34" charset="0"/>
              <a:cs typeface="Arial" pitchFamily="34" charset="0"/>
            </a:rPr>
            <a:t>Check/bills of exchange</a:t>
          </a:r>
          <a:endParaRPr lang="en-US" sz="1400" dirty="0">
            <a:latin typeface="Arial" pitchFamily="34" charset="0"/>
            <a:cs typeface="Arial" pitchFamily="34" charset="0"/>
          </a:endParaRPr>
        </a:p>
      </dgm:t>
    </dgm:pt>
    <dgm:pt modelId="{558073BF-8912-40AA-A662-86019A3A7BCD}" type="parTrans" cxnId="{1F8F08E6-AEB4-4289-B7EF-3486334EDDAB}">
      <dgm:prSet/>
      <dgm:spPr/>
      <dgm:t>
        <a:bodyPr/>
        <a:lstStyle/>
        <a:p>
          <a:endParaRPr lang="en-US"/>
        </a:p>
      </dgm:t>
    </dgm:pt>
    <dgm:pt modelId="{2B9DDEE7-23B5-442B-8F3E-7F678D89E95B}" type="sibTrans" cxnId="{1F8F08E6-AEB4-4289-B7EF-3486334EDDAB}">
      <dgm:prSet/>
      <dgm:spPr/>
      <dgm:t>
        <a:bodyPr/>
        <a:lstStyle/>
        <a:p>
          <a:endParaRPr lang="en-US"/>
        </a:p>
      </dgm:t>
    </dgm:pt>
    <dgm:pt modelId="{4053BD66-65BB-4DFC-BC14-A30B6030597B}">
      <dgm:prSet phldrT="[Text]" custT="1"/>
      <dgm:spPr>
        <a:solidFill>
          <a:schemeClr val="accent2"/>
        </a:solidFill>
      </dgm:spPr>
      <dgm:t>
        <a:bodyPr/>
        <a:lstStyle/>
        <a:p>
          <a:r>
            <a:rPr lang="en-US" sz="1800" dirty="0" smtClean="0">
              <a:latin typeface="Arial" pitchFamily="34" charset="0"/>
              <a:cs typeface="Arial" pitchFamily="34" charset="0"/>
            </a:rPr>
            <a:t>Other transactions</a:t>
          </a:r>
          <a:endParaRPr lang="en-US" sz="1800" dirty="0">
            <a:latin typeface="Arial" pitchFamily="34" charset="0"/>
            <a:cs typeface="Arial" pitchFamily="34" charset="0"/>
          </a:endParaRPr>
        </a:p>
      </dgm:t>
    </dgm:pt>
    <dgm:pt modelId="{20F699D6-B4D9-4C75-80C9-2853AA52239B}" type="parTrans" cxnId="{2544C325-83D9-4417-9418-B34E24744C2D}">
      <dgm:prSet/>
      <dgm:spPr/>
      <dgm:t>
        <a:bodyPr/>
        <a:lstStyle/>
        <a:p>
          <a:endParaRPr lang="en-US"/>
        </a:p>
      </dgm:t>
    </dgm:pt>
    <dgm:pt modelId="{438E1EB9-E6CC-4684-A70A-35B487974FA5}" type="sibTrans" cxnId="{2544C325-83D9-4417-9418-B34E24744C2D}">
      <dgm:prSet/>
      <dgm:spPr/>
      <dgm:t>
        <a:bodyPr/>
        <a:lstStyle/>
        <a:p>
          <a:endParaRPr lang="en-US"/>
        </a:p>
      </dgm:t>
    </dgm:pt>
    <dgm:pt modelId="{D7B6B39D-5A22-4099-8FDA-4AA4495A9827}">
      <dgm:prSet phldrT="[Text]" custT="1"/>
      <dgm:spPr>
        <a:solidFill>
          <a:schemeClr val="accent2">
            <a:alpha val="45000"/>
          </a:schemeClr>
        </a:solidFill>
      </dgm:spPr>
      <dgm:t>
        <a:bodyPr/>
        <a:lstStyle/>
        <a:p>
          <a:r>
            <a:rPr lang="en-US" sz="1400" dirty="0" smtClean="0">
              <a:latin typeface="Arial" pitchFamily="34" charset="0"/>
              <a:cs typeface="Arial" pitchFamily="34" charset="0"/>
            </a:rPr>
            <a:t>Individual value adjustments</a:t>
          </a:r>
          <a:endParaRPr lang="en-US" sz="1400" dirty="0">
            <a:latin typeface="Arial" pitchFamily="34" charset="0"/>
            <a:cs typeface="Arial" pitchFamily="34" charset="0"/>
          </a:endParaRPr>
        </a:p>
      </dgm:t>
    </dgm:pt>
    <dgm:pt modelId="{EB1BBA30-797A-4583-B17D-2673F6B5AD84}" type="parTrans" cxnId="{C22FBD83-7BF8-4AFE-B3B5-BF9A3B0A4ABC}">
      <dgm:prSet/>
      <dgm:spPr/>
      <dgm:t>
        <a:bodyPr/>
        <a:lstStyle/>
        <a:p>
          <a:endParaRPr lang="en-US"/>
        </a:p>
      </dgm:t>
    </dgm:pt>
    <dgm:pt modelId="{B4E9A1B9-EE39-4F29-86CE-61B009E00CD8}" type="sibTrans" cxnId="{C22FBD83-7BF8-4AFE-B3B5-BF9A3B0A4ABC}">
      <dgm:prSet/>
      <dgm:spPr/>
      <dgm:t>
        <a:bodyPr/>
        <a:lstStyle/>
        <a:p>
          <a:endParaRPr lang="en-US"/>
        </a:p>
      </dgm:t>
    </dgm:pt>
    <dgm:pt modelId="{85E776B0-8922-4B90-98B5-15ECF55C8608}">
      <dgm:prSet phldrT="[Text]" custT="1"/>
      <dgm:spPr>
        <a:solidFill>
          <a:schemeClr val="accent2">
            <a:alpha val="45000"/>
          </a:schemeClr>
        </a:solidFill>
      </dgm:spPr>
      <dgm:t>
        <a:bodyPr/>
        <a:lstStyle/>
        <a:p>
          <a:r>
            <a:rPr lang="en-US" sz="1400" dirty="0" smtClean="0">
              <a:latin typeface="Arial" pitchFamily="34" charset="0"/>
              <a:cs typeface="Arial" pitchFamily="34" charset="0"/>
            </a:rPr>
            <a:t>Guarantee of payment</a:t>
          </a:r>
          <a:endParaRPr lang="en-US" sz="1400" dirty="0">
            <a:latin typeface="Arial" pitchFamily="34" charset="0"/>
            <a:cs typeface="Arial" pitchFamily="34" charset="0"/>
          </a:endParaRPr>
        </a:p>
      </dgm:t>
    </dgm:pt>
    <dgm:pt modelId="{E2957B80-BC2B-40BD-9E97-7ABF8743067E}" type="parTrans" cxnId="{B76CBC07-60B2-4BDB-88B9-3C9D3DEAEFA0}">
      <dgm:prSet/>
      <dgm:spPr/>
      <dgm:t>
        <a:bodyPr/>
        <a:lstStyle/>
        <a:p>
          <a:endParaRPr lang="en-US"/>
        </a:p>
      </dgm:t>
    </dgm:pt>
    <dgm:pt modelId="{9FF1CCDE-11B0-4887-A0B9-8CA7F33CD05C}" type="sibTrans" cxnId="{B76CBC07-60B2-4BDB-88B9-3C9D3DEAEFA0}">
      <dgm:prSet/>
      <dgm:spPr/>
      <dgm:t>
        <a:bodyPr/>
        <a:lstStyle/>
        <a:p>
          <a:endParaRPr lang="en-US"/>
        </a:p>
      </dgm:t>
    </dgm:pt>
    <dgm:pt modelId="{4E611326-A42E-420D-AC47-63110E3AC923}">
      <dgm:prSet phldrT="[Text]" custT="1"/>
      <dgm:spPr>
        <a:solidFill>
          <a:schemeClr val="accent2">
            <a:alpha val="45000"/>
          </a:schemeClr>
        </a:solidFill>
      </dgm:spPr>
      <dgm:t>
        <a:bodyPr/>
        <a:lstStyle/>
        <a:p>
          <a:r>
            <a:rPr lang="en-US" sz="1400" dirty="0" smtClean="0">
              <a:latin typeface="Arial" pitchFamily="34" charset="0"/>
              <a:cs typeface="Arial" pitchFamily="34" charset="0"/>
            </a:rPr>
            <a:t>Bills of exchange</a:t>
          </a:r>
          <a:endParaRPr lang="en-US" sz="1400" dirty="0">
            <a:latin typeface="Arial" pitchFamily="34" charset="0"/>
            <a:cs typeface="Arial" pitchFamily="34" charset="0"/>
          </a:endParaRPr>
        </a:p>
      </dgm:t>
    </dgm:pt>
    <dgm:pt modelId="{C763458F-A8BC-4715-8B73-89117A28A7EE}" type="parTrans" cxnId="{5A09153E-9FA7-4916-90D5-928F919FA3E7}">
      <dgm:prSet/>
      <dgm:spPr/>
      <dgm:t>
        <a:bodyPr/>
        <a:lstStyle/>
        <a:p>
          <a:endParaRPr lang="en-US"/>
        </a:p>
      </dgm:t>
    </dgm:pt>
    <dgm:pt modelId="{26F4B556-8677-4D3D-A88D-2C14B6F23D05}" type="sibTrans" cxnId="{5A09153E-9FA7-4916-90D5-928F919FA3E7}">
      <dgm:prSet/>
      <dgm:spPr/>
      <dgm:t>
        <a:bodyPr/>
        <a:lstStyle/>
        <a:p>
          <a:endParaRPr lang="en-US"/>
        </a:p>
      </dgm:t>
    </dgm:pt>
    <dgm:pt modelId="{EDB72876-FB8C-4E94-803C-6906C1024A5D}">
      <dgm:prSet phldrT="[Text]" custT="1"/>
      <dgm:spPr>
        <a:solidFill>
          <a:schemeClr val="accent2">
            <a:alpha val="45000"/>
          </a:schemeClr>
        </a:solidFill>
      </dgm:spPr>
      <dgm:t>
        <a:bodyPr/>
        <a:lstStyle/>
        <a:p>
          <a:r>
            <a:rPr lang="en-US" sz="1400" dirty="0" smtClean="0">
              <a:latin typeface="Arial" pitchFamily="34" charset="0"/>
              <a:cs typeface="Arial" pitchFamily="34" charset="0"/>
            </a:rPr>
            <a:t>Interest</a:t>
          </a:r>
          <a:endParaRPr lang="en-US" sz="1400" dirty="0">
            <a:latin typeface="Arial" pitchFamily="34" charset="0"/>
            <a:cs typeface="Arial" pitchFamily="34" charset="0"/>
          </a:endParaRPr>
        </a:p>
      </dgm:t>
    </dgm:pt>
    <dgm:pt modelId="{CA4127D8-D482-42FC-8CAA-F6F8D0943673}" type="parTrans" cxnId="{E6C1BE0B-BEB4-40C7-81C1-5D7EE86C0EC1}">
      <dgm:prSet/>
      <dgm:spPr/>
      <dgm:t>
        <a:bodyPr/>
        <a:lstStyle/>
        <a:p>
          <a:endParaRPr lang="en-US"/>
        </a:p>
      </dgm:t>
    </dgm:pt>
    <dgm:pt modelId="{B338ABC8-CFD5-4E90-A7AE-04BBE10C5C61}" type="sibTrans" cxnId="{E6C1BE0B-BEB4-40C7-81C1-5D7EE86C0EC1}">
      <dgm:prSet/>
      <dgm:spPr/>
      <dgm:t>
        <a:bodyPr/>
        <a:lstStyle/>
        <a:p>
          <a:endParaRPr lang="en-US"/>
        </a:p>
      </dgm:t>
    </dgm:pt>
    <dgm:pt modelId="{0F443027-35B2-47C9-8BD9-83C90152B202}">
      <dgm:prSet phldrT="[Text]" custT="1"/>
      <dgm:spPr>
        <a:solidFill>
          <a:schemeClr val="accent2">
            <a:alpha val="45000"/>
          </a:schemeClr>
        </a:solidFill>
      </dgm:spPr>
      <dgm:t>
        <a:bodyPr/>
        <a:lstStyle/>
        <a:p>
          <a:r>
            <a:rPr lang="en-US" sz="1400" dirty="0" smtClean="0">
              <a:latin typeface="Arial" pitchFamily="34" charset="0"/>
              <a:cs typeface="Arial" pitchFamily="34" charset="0"/>
            </a:rPr>
            <a:t>User-defined</a:t>
          </a:r>
          <a:endParaRPr lang="en-US" sz="1400" dirty="0">
            <a:latin typeface="Arial" pitchFamily="34" charset="0"/>
            <a:cs typeface="Arial" pitchFamily="34" charset="0"/>
          </a:endParaRPr>
        </a:p>
      </dgm:t>
    </dgm:pt>
    <dgm:pt modelId="{B9598338-4AB9-461A-9BC5-05D457EC50BE}" type="parTrans" cxnId="{678929EE-7111-4E0E-A483-2B67DBAB8F9B}">
      <dgm:prSet/>
      <dgm:spPr/>
      <dgm:t>
        <a:bodyPr/>
        <a:lstStyle/>
        <a:p>
          <a:endParaRPr lang="en-US"/>
        </a:p>
      </dgm:t>
    </dgm:pt>
    <dgm:pt modelId="{09B026DD-1423-4CFA-907D-58EA18FD2EF9}" type="sibTrans" cxnId="{678929EE-7111-4E0E-A483-2B67DBAB8F9B}">
      <dgm:prSet/>
      <dgm:spPr/>
      <dgm:t>
        <a:bodyPr/>
        <a:lstStyle/>
        <a:p>
          <a:endParaRPr lang="en-US"/>
        </a:p>
      </dgm:t>
    </dgm:pt>
    <dgm:pt modelId="{2B90A9DF-BECA-4BBE-A6E8-E4BFA8CCED51}" type="pres">
      <dgm:prSet presAssocID="{86048CA2-FA61-46D1-8FB8-1D493C516D63}" presName="Name0" presStyleCnt="0">
        <dgm:presLayoutVars>
          <dgm:dir/>
          <dgm:animLvl val="lvl"/>
          <dgm:resizeHandles val="exact"/>
        </dgm:presLayoutVars>
      </dgm:prSet>
      <dgm:spPr/>
      <dgm:t>
        <a:bodyPr/>
        <a:lstStyle/>
        <a:p>
          <a:endParaRPr lang="en-US"/>
        </a:p>
      </dgm:t>
    </dgm:pt>
    <dgm:pt modelId="{E018B649-1718-430F-83A5-66F965931E88}" type="pres">
      <dgm:prSet presAssocID="{2F5CCDB5-9137-44D3-9FB1-1EE1574BD27A}" presName="composite" presStyleCnt="0"/>
      <dgm:spPr/>
    </dgm:pt>
    <dgm:pt modelId="{9C1EBE32-2BF9-481E-81F5-E253F4298E37}" type="pres">
      <dgm:prSet presAssocID="{2F5CCDB5-9137-44D3-9FB1-1EE1574BD27A}" presName="parTx" presStyleLbl="alignNode1" presStyleIdx="0" presStyleCnt="3">
        <dgm:presLayoutVars>
          <dgm:chMax val="0"/>
          <dgm:chPref val="0"/>
          <dgm:bulletEnabled val="1"/>
        </dgm:presLayoutVars>
      </dgm:prSet>
      <dgm:spPr/>
      <dgm:t>
        <a:bodyPr/>
        <a:lstStyle/>
        <a:p>
          <a:endParaRPr lang="en-US"/>
        </a:p>
      </dgm:t>
    </dgm:pt>
    <dgm:pt modelId="{335D9F5B-6F50-4C45-AA31-0CC77652E860}" type="pres">
      <dgm:prSet presAssocID="{2F5CCDB5-9137-44D3-9FB1-1EE1574BD27A}" presName="desTx" presStyleLbl="alignAccFollowNode1" presStyleIdx="0" presStyleCnt="3">
        <dgm:presLayoutVars>
          <dgm:bulletEnabled val="1"/>
        </dgm:presLayoutVars>
      </dgm:prSet>
      <dgm:spPr/>
      <dgm:t>
        <a:bodyPr/>
        <a:lstStyle/>
        <a:p>
          <a:endParaRPr lang="en-US"/>
        </a:p>
      </dgm:t>
    </dgm:pt>
    <dgm:pt modelId="{7DF2294C-23A8-4BC9-BAD2-480DCB8A76AA}" type="pres">
      <dgm:prSet presAssocID="{F60DD68F-2C17-4EE8-AAE3-146DAA3419A4}" presName="space" presStyleCnt="0"/>
      <dgm:spPr/>
    </dgm:pt>
    <dgm:pt modelId="{FB06BDDE-EB4A-4BEC-ADE1-57728A8C1283}" type="pres">
      <dgm:prSet presAssocID="{F0C869F4-D643-4670-BEC5-CBCF38F5C06B}" presName="composite" presStyleCnt="0"/>
      <dgm:spPr/>
    </dgm:pt>
    <dgm:pt modelId="{307A6993-BFF4-4A0A-9E1B-FC241D7B08BF}" type="pres">
      <dgm:prSet presAssocID="{F0C869F4-D643-4670-BEC5-CBCF38F5C06B}" presName="parTx" presStyleLbl="alignNode1" presStyleIdx="1" presStyleCnt="3">
        <dgm:presLayoutVars>
          <dgm:chMax val="0"/>
          <dgm:chPref val="0"/>
          <dgm:bulletEnabled val="1"/>
        </dgm:presLayoutVars>
      </dgm:prSet>
      <dgm:spPr/>
      <dgm:t>
        <a:bodyPr/>
        <a:lstStyle/>
        <a:p>
          <a:endParaRPr lang="en-US"/>
        </a:p>
      </dgm:t>
    </dgm:pt>
    <dgm:pt modelId="{E36501CF-C396-4D7C-87CE-705204681BC1}" type="pres">
      <dgm:prSet presAssocID="{F0C869F4-D643-4670-BEC5-CBCF38F5C06B}" presName="desTx" presStyleLbl="alignAccFollowNode1" presStyleIdx="1" presStyleCnt="3">
        <dgm:presLayoutVars>
          <dgm:bulletEnabled val="1"/>
        </dgm:presLayoutVars>
      </dgm:prSet>
      <dgm:spPr/>
      <dgm:t>
        <a:bodyPr/>
        <a:lstStyle/>
        <a:p>
          <a:endParaRPr lang="en-US"/>
        </a:p>
      </dgm:t>
    </dgm:pt>
    <dgm:pt modelId="{0F167AE5-BCFA-4C2C-A924-6C8E4EB7B5D9}" type="pres">
      <dgm:prSet presAssocID="{AF9105AD-3B64-4BE4-8EE5-47A2F16AAC47}" presName="space" presStyleCnt="0"/>
      <dgm:spPr/>
    </dgm:pt>
    <dgm:pt modelId="{4CFF8159-580A-4EF3-AB82-1404C6DADA22}" type="pres">
      <dgm:prSet presAssocID="{4053BD66-65BB-4DFC-BC14-A30B6030597B}" presName="composite" presStyleCnt="0"/>
      <dgm:spPr/>
    </dgm:pt>
    <dgm:pt modelId="{9F77F089-9D11-4016-A936-9A2E7C223A63}" type="pres">
      <dgm:prSet presAssocID="{4053BD66-65BB-4DFC-BC14-A30B6030597B}" presName="parTx" presStyleLbl="alignNode1" presStyleIdx="2" presStyleCnt="3">
        <dgm:presLayoutVars>
          <dgm:chMax val="0"/>
          <dgm:chPref val="0"/>
          <dgm:bulletEnabled val="1"/>
        </dgm:presLayoutVars>
      </dgm:prSet>
      <dgm:spPr/>
      <dgm:t>
        <a:bodyPr/>
        <a:lstStyle/>
        <a:p>
          <a:endParaRPr lang="en-US"/>
        </a:p>
      </dgm:t>
    </dgm:pt>
    <dgm:pt modelId="{5D9D349A-E96A-4123-9754-50FE6DC2B5DE}" type="pres">
      <dgm:prSet presAssocID="{4053BD66-65BB-4DFC-BC14-A30B6030597B}" presName="desTx" presStyleLbl="alignAccFollowNode1" presStyleIdx="2" presStyleCnt="3">
        <dgm:presLayoutVars>
          <dgm:bulletEnabled val="1"/>
        </dgm:presLayoutVars>
      </dgm:prSet>
      <dgm:spPr/>
      <dgm:t>
        <a:bodyPr/>
        <a:lstStyle/>
        <a:p>
          <a:endParaRPr lang="en-US"/>
        </a:p>
      </dgm:t>
    </dgm:pt>
  </dgm:ptLst>
  <dgm:cxnLst>
    <dgm:cxn modelId="{A54DAE0F-E9B0-4447-BB61-32210F87167A}" srcId="{F0C869F4-D643-4670-BEC5-CBCF38F5C06B}" destId="{DFD96739-0688-4518-88BF-7171F270FD0E}" srcOrd="0" destOrd="0" parTransId="{11257BB0-4767-4CD0-82DF-CB5A364B7FA5}" sibTransId="{B220FF5C-071F-456E-AFB0-D705EEC4B1B3}"/>
    <dgm:cxn modelId="{352D49C3-F212-4CCC-A0AD-CC141038986F}" srcId="{86048CA2-FA61-46D1-8FB8-1D493C516D63}" destId="{F0C869F4-D643-4670-BEC5-CBCF38F5C06B}" srcOrd="1" destOrd="0" parTransId="{6A5F4173-F941-4B66-B65E-AF2E9C11A436}" sibTransId="{AF9105AD-3B64-4BE4-8EE5-47A2F16AAC47}"/>
    <dgm:cxn modelId="{E6C1BE0B-BEB4-40C7-81C1-5D7EE86C0EC1}" srcId="{4053BD66-65BB-4DFC-BC14-A30B6030597B}" destId="{EDB72876-FB8C-4E94-803C-6906C1024A5D}" srcOrd="2" destOrd="0" parTransId="{CA4127D8-D482-42FC-8CAA-F6F8D0943673}" sibTransId="{B338ABC8-CFD5-4E90-A7AE-04BBE10C5C61}"/>
    <dgm:cxn modelId="{2556C0F9-EA77-46C8-8799-E1F73A058251}" type="presOf" srcId="{F004215C-4E11-400D-B528-3EF1F1C81EFC}" destId="{E36501CF-C396-4D7C-87CE-705204681BC1}" srcOrd="0" destOrd="2" presId="urn:microsoft.com/office/officeart/2005/8/layout/hList1"/>
    <dgm:cxn modelId="{68F64E67-B712-4F1B-84BB-87585DF9BCFF}" type="presOf" srcId="{F0C869F4-D643-4670-BEC5-CBCF38F5C06B}" destId="{307A6993-BFF4-4A0A-9E1B-FC241D7B08BF}" srcOrd="0" destOrd="0" presId="urn:microsoft.com/office/officeart/2005/8/layout/hList1"/>
    <dgm:cxn modelId="{7A5EA0FF-E18C-4761-93AF-B8EE12CAB5BA}" type="presOf" srcId="{EDB72876-FB8C-4E94-803C-6906C1024A5D}" destId="{5D9D349A-E96A-4123-9754-50FE6DC2B5DE}" srcOrd="0" destOrd="2" presId="urn:microsoft.com/office/officeart/2005/8/layout/hList1"/>
    <dgm:cxn modelId="{678929EE-7111-4E0E-A483-2B67DBAB8F9B}" srcId="{4053BD66-65BB-4DFC-BC14-A30B6030597B}" destId="{0F443027-35B2-47C9-8BD9-83C90152B202}" srcOrd="3" destOrd="0" parTransId="{B9598338-4AB9-461A-9BC5-05D457EC50BE}" sibTransId="{09B026DD-1423-4CFA-907D-58EA18FD2EF9}"/>
    <dgm:cxn modelId="{91B6C72F-CBB6-4D11-ADFB-B60B6EBB374F}" type="presOf" srcId="{4053BD66-65BB-4DFC-BC14-A30B6030597B}" destId="{9F77F089-9D11-4016-A936-9A2E7C223A63}" srcOrd="0" destOrd="0" presId="urn:microsoft.com/office/officeart/2005/8/layout/hList1"/>
    <dgm:cxn modelId="{B4940386-29E9-42C7-992E-16A19A5E4D0E}" type="presOf" srcId="{2F5CCDB5-9137-44D3-9FB1-1EE1574BD27A}" destId="{9C1EBE32-2BF9-481E-81F5-E253F4298E37}" srcOrd="0" destOrd="0" presId="urn:microsoft.com/office/officeart/2005/8/layout/hList1"/>
    <dgm:cxn modelId="{7CC80E42-68B2-4A49-AAE1-8F6F08A71FB3}" type="presOf" srcId="{0F443027-35B2-47C9-8BD9-83C90152B202}" destId="{5D9D349A-E96A-4123-9754-50FE6DC2B5DE}" srcOrd="0" destOrd="3" presId="urn:microsoft.com/office/officeart/2005/8/layout/hList1"/>
    <dgm:cxn modelId="{F218AE9D-3244-46B6-96AF-D9234364CF5B}" type="presOf" srcId="{4E611326-A42E-420D-AC47-63110E3AC923}" destId="{E36501CF-C396-4D7C-87CE-705204681BC1}" srcOrd="0" destOrd="1" presId="urn:microsoft.com/office/officeart/2005/8/layout/hList1"/>
    <dgm:cxn modelId="{1F8F08E6-AEB4-4289-B7EF-3486334EDDAB}" srcId="{F0C869F4-D643-4670-BEC5-CBCF38F5C06B}" destId="{F004215C-4E11-400D-B528-3EF1F1C81EFC}" srcOrd="2" destOrd="0" parTransId="{558073BF-8912-40AA-A662-86019A3A7BCD}" sibTransId="{2B9DDEE7-23B5-442B-8F3E-7F678D89E95B}"/>
    <dgm:cxn modelId="{9745D5B1-1E0D-49B7-B52D-6769E4D6D48B}" type="presOf" srcId="{FBEB0C6E-2127-49C6-BAB4-2D75FB7ADF41}" destId="{335D9F5B-6F50-4C45-AA31-0CC77652E860}" srcOrd="0" destOrd="1" presId="urn:microsoft.com/office/officeart/2005/8/layout/hList1"/>
    <dgm:cxn modelId="{FDF77922-A118-48CB-80FD-3E14AA2D1546}" srcId="{2F5CCDB5-9137-44D3-9FB1-1EE1574BD27A}" destId="{0B386064-3A73-4A8C-A5CC-FFD2E91A9EC0}" srcOrd="0" destOrd="0" parTransId="{B47BCB75-220F-448F-A2F6-433D7CF5784E}" sibTransId="{D2C19050-13BE-4271-AF56-CDAD8373C46F}"/>
    <dgm:cxn modelId="{35B9839B-19E9-4ED3-ADC4-E7E1CF92F159}" type="presOf" srcId="{86048CA2-FA61-46D1-8FB8-1D493C516D63}" destId="{2B90A9DF-BECA-4BBE-A6E8-E4BFA8CCED51}" srcOrd="0" destOrd="0" presId="urn:microsoft.com/office/officeart/2005/8/layout/hList1"/>
    <dgm:cxn modelId="{ECF25993-7839-4925-9D7B-9F86E16289DC}" srcId="{86048CA2-FA61-46D1-8FB8-1D493C516D63}" destId="{2F5CCDB5-9137-44D3-9FB1-1EE1574BD27A}" srcOrd="0" destOrd="0" parTransId="{B314E240-96CE-4125-9155-DC07A333CCA3}" sibTransId="{F60DD68F-2C17-4EE8-AAE3-146DAA3419A4}"/>
    <dgm:cxn modelId="{C22FBD83-7BF8-4AFE-B3B5-BF9A3B0A4ABC}" srcId="{4053BD66-65BB-4DFC-BC14-A30B6030597B}" destId="{D7B6B39D-5A22-4099-8FDA-4AA4495A9827}" srcOrd="0" destOrd="0" parTransId="{EB1BBA30-797A-4583-B17D-2673F6B5AD84}" sibTransId="{B4E9A1B9-EE39-4F29-86CE-61B009E00CD8}"/>
    <dgm:cxn modelId="{E7F3E0FE-B5FB-4BAB-A64C-755E9911A092}" type="presOf" srcId="{85E776B0-8922-4B90-98B5-15ECF55C8608}" destId="{5D9D349A-E96A-4123-9754-50FE6DC2B5DE}" srcOrd="0" destOrd="1" presId="urn:microsoft.com/office/officeart/2005/8/layout/hList1"/>
    <dgm:cxn modelId="{5A09153E-9FA7-4916-90D5-928F919FA3E7}" srcId="{F0C869F4-D643-4670-BEC5-CBCF38F5C06B}" destId="{4E611326-A42E-420D-AC47-63110E3AC923}" srcOrd="1" destOrd="0" parTransId="{C763458F-A8BC-4715-8B73-89117A28A7EE}" sibTransId="{26F4B556-8677-4D3D-A88D-2C14B6F23D05}"/>
    <dgm:cxn modelId="{9E079C78-0946-42FF-82E8-26B9243A2316}" srcId="{2F5CCDB5-9137-44D3-9FB1-1EE1574BD27A}" destId="{FBEB0C6E-2127-49C6-BAB4-2D75FB7ADF41}" srcOrd="1" destOrd="0" parTransId="{93F8DE98-258D-4596-91D3-950FA1AA1A45}" sibTransId="{644C53D2-A4DD-4DF9-B4F1-C75E51B0F772}"/>
    <dgm:cxn modelId="{2544C325-83D9-4417-9418-B34E24744C2D}" srcId="{86048CA2-FA61-46D1-8FB8-1D493C516D63}" destId="{4053BD66-65BB-4DFC-BC14-A30B6030597B}" srcOrd="2" destOrd="0" parTransId="{20F699D6-B4D9-4C75-80C9-2853AA52239B}" sibTransId="{438E1EB9-E6CC-4684-A70A-35B487974FA5}"/>
    <dgm:cxn modelId="{26F30C37-4A19-42A9-BBB1-967123A67259}" type="presOf" srcId="{0B386064-3A73-4A8C-A5CC-FFD2E91A9EC0}" destId="{335D9F5B-6F50-4C45-AA31-0CC77652E860}" srcOrd="0" destOrd="0" presId="urn:microsoft.com/office/officeart/2005/8/layout/hList1"/>
    <dgm:cxn modelId="{A2D2D511-EB29-4A0C-ADE5-C6AB9BD5753A}" type="presOf" srcId="{DFD96739-0688-4518-88BF-7171F270FD0E}" destId="{E36501CF-C396-4D7C-87CE-705204681BC1}" srcOrd="0" destOrd="0" presId="urn:microsoft.com/office/officeart/2005/8/layout/hList1"/>
    <dgm:cxn modelId="{8059211D-5B55-475A-9698-99D34D24E4A2}" type="presOf" srcId="{D7B6B39D-5A22-4099-8FDA-4AA4495A9827}" destId="{5D9D349A-E96A-4123-9754-50FE6DC2B5DE}" srcOrd="0" destOrd="0" presId="urn:microsoft.com/office/officeart/2005/8/layout/hList1"/>
    <dgm:cxn modelId="{B76CBC07-60B2-4BDB-88B9-3C9D3DEAEFA0}" srcId="{4053BD66-65BB-4DFC-BC14-A30B6030597B}" destId="{85E776B0-8922-4B90-98B5-15ECF55C8608}" srcOrd="1" destOrd="0" parTransId="{E2957B80-BC2B-40BD-9E97-7ABF8743067E}" sibTransId="{9FF1CCDE-11B0-4887-A0B9-8CA7F33CD05C}"/>
    <dgm:cxn modelId="{2570D07D-3491-4B0C-9E59-24914ECDA626}" type="presParOf" srcId="{2B90A9DF-BECA-4BBE-A6E8-E4BFA8CCED51}" destId="{E018B649-1718-430F-83A5-66F965931E88}" srcOrd="0" destOrd="0" presId="urn:microsoft.com/office/officeart/2005/8/layout/hList1"/>
    <dgm:cxn modelId="{59CAFB10-CC63-4BE5-B8E9-E96D4838B8F6}" type="presParOf" srcId="{E018B649-1718-430F-83A5-66F965931E88}" destId="{9C1EBE32-2BF9-481E-81F5-E253F4298E37}" srcOrd="0" destOrd="0" presId="urn:microsoft.com/office/officeart/2005/8/layout/hList1"/>
    <dgm:cxn modelId="{FD14E108-ED1D-42FE-B982-F09E57240A45}" type="presParOf" srcId="{E018B649-1718-430F-83A5-66F965931E88}" destId="{335D9F5B-6F50-4C45-AA31-0CC77652E860}" srcOrd="1" destOrd="0" presId="urn:microsoft.com/office/officeart/2005/8/layout/hList1"/>
    <dgm:cxn modelId="{E84126EB-9A89-46B7-8A8A-1C43A55A960C}" type="presParOf" srcId="{2B90A9DF-BECA-4BBE-A6E8-E4BFA8CCED51}" destId="{7DF2294C-23A8-4BC9-BAD2-480DCB8A76AA}" srcOrd="1" destOrd="0" presId="urn:microsoft.com/office/officeart/2005/8/layout/hList1"/>
    <dgm:cxn modelId="{D5F08A76-3A1F-4878-9BCC-B10647248801}" type="presParOf" srcId="{2B90A9DF-BECA-4BBE-A6E8-E4BFA8CCED51}" destId="{FB06BDDE-EB4A-4BEC-ADE1-57728A8C1283}" srcOrd="2" destOrd="0" presId="urn:microsoft.com/office/officeart/2005/8/layout/hList1"/>
    <dgm:cxn modelId="{182D6D66-01C2-4FF5-B3D1-3CCF9D343477}" type="presParOf" srcId="{FB06BDDE-EB4A-4BEC-ADE1-57728A8C1283}" destId="{307A6993-BFF4-4A0A-9E1B-FC241D7B08BF}" srcOrd="0" destOrd="0" presId="urn:microsoft.com/office/officeart/2005/8/layout/hList1"/>
    <dgm:cxn modelId="{08AD5C5B-149E-45A3-A475-25F67707F1A7}" type="presParOf" srcId="{FB06BDDE-EB4A-4BEC-ADE1-57728A8C1283}" destId="{E36501CF-C396-4D7C-87CE-705204681BC1}" srcOrd="1" destOrd="0" presId="urn:microsoft.com/office/officeart/2005/8/layout/hList1"/>
    <dgm:cxn modelId="{A76A1CE6-A05A-4803-89D4-D5EE14F07280}" type="presParOf" srcId="{2B90A9DF-BECA-4BBE-A6E8-E4BFA8CCED51}" destId="{0F167AE5-BCFA-4C2C-A924-6C8E4EB7B5D9}" srcOrd="3" destOrd="0" presId="urn:microsoft.com/office/officeart/2005/8/layout/hList1"/>
    <dgm:cxn modelId="{4D4F68E8-9C78-4917-B5D2-9EAAB9C56784}" type="presParOf" srcId="{2B90A9DF-BECA-4BBE-A6E8-E4BFA8CCED51}" destId="{4CFF8159-580A-4EF3-AB82-1404C6DADA22}" srcOrd="4" destOrd="0" presId="urn:microsoft.com/office/officeart/2005/8/layout/hList1"/>
    <dgm:cxn modelId="{3D42C90B-21F1-45E0-A790-BA0591792024}" type="presParOf" srcId="{4CFF8159-580A-4EF3-AB82-1404C6DADA22}" destId="{9F77F089-9D11-4016-A936-9A2E7C223A63}" srcOrd="0" destOrd="0" presId="urn:microsoft.com/office/officeart/2005/8/layout/hList1"/>
    <dgm:cxn modelId="{6A0CEF66-7FA3-4006-AE25-D45720FB8E6B}" type="presParOf" srcId="{4CFF8159-580A-4EF3-AB82-1404C6DADA22}" destId="{5D9D349A-E96A-4123-9754-50FE6DC2B5DE}"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C1EBE32-2BF9-481E-81F5-E253F4298E37}">
      <dsp:nvSpPr>
        <dsp:cNvPr id="0" name=""/>
        <dsp:cNvSpPr/>
      </dsp:nvSpPr>
      <dsp:spPr>
        <a:xfrm>
          <a:off x="2411" y="3542"/>
          <a:ext cx="2351045" cy="921600"/>
        </a:xfrm>
        <a:prstGeom prst="rect">
          <a:avLst/>
        </a:prstGeom>
        <a:solidFill>
          <a:schemeClr val="accent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latin typeface="Arial" pitchFamily="34" charset="0"/>
              <a:cs typeface="Arial" pitchFamily="34" charset="0"/>
            </a:rPr>
            <a:t>Down payments</a:t>
          </a:r>
          <a:endParaRPr lang="en-US" sz="1800" kern="1200" dirty="0">
            <a:latin typeface="Arial" pitchFamily="34" charset="0"/>
            <a:cs typeface="Arial" pitchFamily="34" charset="0"/>
          </a:endParaRPr>
        </a:p>
      </dsp:txBody>
      <dsp:txXfrm>
        <a:off x="2411" y="3542"/>
        <a:ext cx="2351045" cy="921600"/>
      </dsp:txXfrm>
    </dsp:sp>
    <dsp:sp modelId="{335D9F5B-6F50-4C45-AA31-0CC77652E860}">
      <dsp:nvSpPr>
        <dsp:cNvPr id="0" name=""/>
        <dsp:cNvSpPr/>
      </dsp:nvSpPr>
      <dsp:spPr>
        <a:xfrm>
          <a:off x="2411" y="925143"/>
          <a:ext cx="2351045" cy="1405440"/>
        </a:xfrm>
        <a:prstGeom prst="rect">
          <a:avLst/>
        </a:prstGeom>
        <a:solidFill>
          <a:schemeClr val="accent2">
            <a:alpha val="45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latin typeface="Arial" pitchFamily="34" charset="0"/>
              <a:cs typeface="Arial" pitchFamily="34" charset="0"/>
            </a:rPr>
            <a:t>Down payment request</a:t>
          </a:r>
          <a:endParaRPr lang="en-US" sz="1400" kern="1200" dirty="0">
            <a:latin typeface="Arial" pitchFamily="34" charset="0"/>
            <a:cs typeface="Arial" pitchFamily="34" charset="0"/>
          </a:endParaRPr>
        </a:p>
        <a:p>
          <a:pPr marL="114300" lvl="1" indent="-114300" algn="l" defTabSz="622300">
            <a:lnSpc>
              <a:spcPct val="90000"/>
            </a:lnSpc>
            <a:spcBef>
              <a:spcPct val="0"/>
            </a:spcBef>
            <a:spcAft>
              <a:spcPct val="15000"/>
            </a:spcAft>
            <a:buChar char="••"/>
          </a:pPr>
          <a:r>
            <a:rPr lang="en-US" sz="1400" kern="1200" dirty="0" smtClean="0">
              <a:latin typeface="Arial" pitchFamily="34" charset="0"/>
              <a:cs typeface="Arial" pitchFamily="34" charset="0"/>
            </a:rPr>
            <a:t>Down payment</a:t>
          </a:r>
          <a:endParaRPr lang="en-US" sz="1400" kern="1200" dirty="0">
            <a:latin typeface="Arial" pitchFamily="34" charset="0"/>
            <a:cs typeface="Arial" pitchFamily="34" charset="0"/>
          </a:endParaRPr>
        </a:p>
      </dsp:txBody>
      <dsp:txXfrm>
        <a:off x="2411" y="925143"/>
        <a:ext cx="2351045" cy="1405440"/>
      </dsp:txXfrm>
    </dsp:sp>
    <dsp:sp modelId="{307A6993-BFF4-4A0A-9E1B-FC241D7B08BF}">
      <dsp:nvSpPr>
        <dsp:cNvPr id="0" name=""/>
        <dsp:cNvSpPr/>
      </dsp:nvSpPr>
      <dsp:spPr>
        <a:xfrm>
          <a:off x="2682603" y="3542"/>
          <a:ext cx="2351045" cy="921600"/>
        </a:xfrm>
        <a:prstGeom prst="rect">
          <a:avLst/>
        </a:prstGeom>
        <a:solidFill>
          <a:schemeClr val="accent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latin typeface="Arial" pitchFamily="34" charset="0"/>
              <a:cs typeface="Arial" pitchFamily="34" charset="0"/>
            </a:rPr>
            <a:t>Bills of exchange</a:t>
          </a:r>
          <a:endParaRPr lang="en-US" sz="1800" kern="1200" dirty="0">
            <a:latin typeface="Arial" pitchFamily="34" charset="0"/>
            <a:cs typeface="Arial" pitchFamily="34" charset="0"/>
          </a:endParaRPr>
        </a:p>
      </dsp:txBody>
      <dsp:txXfrm>
        <a:off x="2682603" y="3542"/>
        <a:ext cx="2351045" cy="921600"/>
      </dsp:txXfrm>
    </dsp:sp>
    <dsp:sp modelId="{E36501CF-C396-4D7C-87CE-705204681BC1}">
      <dsp:nvSpPr>
        <dsp:cNvPr id="0" name=""/>
        <dsp:cNvSpPr/>
      </dsp:nvSpPr>
      <dsp:spPr>
        <a:xfrm>
          <a:off x="2682603" y="925143"/>
          <a:ext cx="2351045" cy="1405440"/>
        </a:xfrm>
        <a:prstGeom prst="rect">
          <a:avLst/>
        </a:prstGeom>
        <a:solidFill>
          <a:schemeClr val="accent2">
            <a:alpha val="45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latin typeface="Arial" pitchFamily="34" charset="0"/>
              <a:cs typeface="Arial" pitchFamily="34" charset="0"/>
            </a:rPr>
            <a:t>Bills of exchange payment request</a:t>
          </a:r>
          <a:endParaRPr lang="en-US" sz="1400" kern="1200" dirty="0">
            <a:latin typeface="Arial" pitchFamily="34" charset="0"/>
            <a:cs typeface="Arial" pitchFamily="34" charset="0"/>
          </a:endParaRPr>
        </a:p>
        <a:p>
          <a:pPr marL="114300" lvl="1" indent="-114300" algn="l" defTabSz="622300">
            <a:lnSpc>
              <a:spcPct val="90000"/>
            </a:lnSpc>
            <a:spcBef>
              <a:spcPct val="0"/>
            </a:spcBef>
            <a:spcAft>
              <a:spcPct val="15000"/>
            </a:spcAft>
            <a:buChar char="••"/>
          </a:pPr>
          <a:r>
            <a:rPr lang="en-US" sz="1400" kern="1200" dirty="0" smtClean="0">
              <a:latin typeface="Arial" pitchFamily="34" charset="0"/>
              <a:cs typeface="Arial" pitchFamily="34" charset="0"/>
            </a:rPr>
            <a:t>Bills of exchange</a:t>
          </a:r>
          <a:endParaRPr lang="en-US" sz="1400" kern="1200" dirty="0">
            <a:latin typeface="Arial" pitchFamily="34" charset="0"/>
            <a:cs typeface="Arial" pitchFamily="34" charset="0"/>
          </a:endParaRPr>
        </a:p>
        <a:p>
          <a:pPr marL="114300" lvl="1" indent="-114300" algn="l" defTabSz="622300">
            <a:lnSpc>
              <a:spcPct val="90000"/>
            </a:lnSpc>
            <a:spcBef>
              <a:spcPct val="0"/>
            </a:spcBef>
            <a:spcAft>
              <a:spcPct val="15000"/>
            </a:spcAft>
            <a:buChar char="••"/>
          </a:pPr>
          <a:r>
            <a:rPr lang="en-US" sz="1400" kern="1200" dirty="0" smtClean="0">
              <a:latin typeface="Arial" pitchFamily="34" charset="0"/>
              <a:cs typeface="Arial" pitchFamily="34" charset="0"/>
            </a:rPr>
            <a:t>Check/bills of exchange</a:t>
          </a:r>
          <a:endParaRPr lang="en-US" sz="1400" kern="1200" dirty="0">
            <a:latin typeface="Arial" pitchFamily="34" charset="0"/>
            <a:cs typeface="Arial" pitchFamily="34" charset="0"/>
          </a:endParaRPr>
        </a:p>
      </dsp:txBody>
      <dsp:txXfrm>
        <a:off x="2682603" y="925143"/>
        <a:ext cx="2351045" cy="1405440"/>
      </dsp:txXfrm>
    </dsp:sp>
    <dsp:sp modelId="{9F77F089-9D11-4016-A936-9A2E7C223A63}">
      <dsp:nvSpPr>
        <dsp:cNvPr id="0" name=""/>
        <dsp:cNvSpPr/>
      </dsp:nvSpPr>
      <dsp:spPr>
        <a:xfrm>
          <a:off x="5362795" y="3542"/>
          <a:ext cx="2351045" cy="921600"/>
        </a:xfrm>
        <a:prstGeom prst="rect">
          <a:avLst/>
        </a:prstGeom>
        <a:solidFill>
          <a:schemeClr val="accent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latin typeface="Arial" pitchFamily="34" charset="0"/>
              <a:cs typeface="Arial" pitchFamily="34" charset="0"/>
            </a:rPr>
            <a:t>Other transactions</a:t>
          </a:r>
          <a:endParaRPr lang="en-US" sz="1800" kern="1200" dirty="0">
            <a:latin typeface="Arial" pitchFamily="34" charset="0"/>
            <a:cs typeface="Arial" pitchFamily="34" charset="0"/>
          </a:endParaRPr>
        </a:p>
      </dsp:txBody>
      <dsp:txXfrm>
        <a:off x="5362795" y="3542"/>
        <a:ext cx="2351045" cy="921600"/>
      </dsp:txXfrm>
    </dsp:sp>
    <dsp:sp modelId="{5D9D349A-E96A-4123-9754-50FE6DC2B5DE}">
      <dsp:nvSpPr>
        <dsp:cNvPr id="0" name=""/>
        <dsp:cNvSpPr/>
      </dsp:nvSpPr>
      <dsp:spPr>
        <a:xfrm>
          <a:off x="5362795" y="925143"/>
          <a:ext cx="2351045" cy="1405440"/>
        </a:xfrm>
        <a:prstGeom prst="rect">
          <a:avLst/>
        </a:prstGeom>
        <a:solidFill>
          <a:schemeClr val="accent2">
            <a:alpha val="45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latin typeface="Arial" pitchFamily="34" charset="0"/>
              <a:cs typeface="Arial" pitchFamily="34" charset="0"/>
            </a:rPr>
            <a:t>Individual value adjustments</a:t>
          </a:r>
          <a:endParaRPr lang="en-US" sz="1400" kern="1200" dirty="0">
            <a:latin typeface="Arial" pitchFamily="34" charset="0"/>
            <a:cs typeface="Arial" pitchFamily="34" charset="0"/>
          </a:endParaRPr>
        </a:p>
        <a:p>
          <a:pPr marL="114300" lvl="1" indent="-114300" algn="l" defTabSz="622300">
            <a:lnSpc>
              <a:spcPct val="90000"/>
            </a:lnSpc>
            <a:spcBef>
              <a:spcPct val="0"/>
            </a:spcBef>
            <a:spcAft>
              <a:spcPct val="15000"/>
            </a:spcAft>
            <a:buChar char="••"/>
          </a:pPr>
          <a:r>
            <a:rPr lang="en-US" sz="1400" kern="1200" dirty="0" smtClean="0">
              <a:latin typeface="Arial" pitchFamily="34" charset="0"/>
              <a:cs typeface="Arial" pitchFamily="34" charset="0"/>
            </a:rPr>
            <a:t>Guarantee of payment</a:t>
          </a:r>
          <a:endParaRPr lang="en-US" sz="1400" kern="1200" dirty="0">
            <a:latin typeface="Arial" pitchFamily="34" charset="0"/>
            <a:cs typeface="Arial" pitchFamily="34" charset="0"/>
          </a:endParaRPr>
        </a:p>
        <a:p>
          <a:pPr marL="114300" lvl="1" indent="-114300" algn="l" defTabSz="622300">
            <a:lnSpc>
              <a:spcPct val="90000"/>
            </a:lnSpc>
            <a:spcBef>
              <a:spcPct val="0"/>
            </a:spcBef>
            <a:spcAft>
              <a:spcPct val="15000"/>
            </a:spcAft>
            <a:buChar char="••"/>
          </a:pPr>
          <a:r>
            <a:rPr lang="en-US" sz="1400" kern="1200" dirty="0" smtClean="0">
              <a:latin typeface="Arial" pitchFamily="34" charset="0"/>
              <a:cs typeface="Arial" pitchFamily="34" charset="0"/>
            </a:rPr>
            <a:t>Interest</a:t>
          </a:r>
          <a:endParaRPr lang="en-US" sz="1400" kern="1200" dirty="0">
            <a:latin typeface="Arial" pitchFamily="34" charset="0"/>
            <a:cs typeface="Arial" pitchFamily="34" charset="0"/>
          </a:endParaRPr>
        </a:p>
        <a:p>
          <a:pPr marL="114300" lvl="1" indent="-114300" algn="l" defTabSz="622300">
            <a:lnSpc>
              <a:spcPct val="90000"/>
            </a:lnSpc>
            <a:spcBef>
              <a:spcPct val="0"/>
            </a:spcBef>
            <a:spcAft>
              <a:spcPct val="15000"/>
            </a:spcAft>
            <a:buChar char="••"/>
          </a:pPr>
          <a:r>
            <a:rPr lang="en-US" sz="1400" kern="1200" dirty="0" smtClean="0">
              <a:latin typeface="Arial" pitchFamily="34" charset="0"/>
              <a:cs typeface="Arial" pitchFamily="34" charset="0"/>
            </a:rPr>
            <a:t>User-defined</a:t>
          </a:r>
          <a:endParaRPr lang="en-US" sz="1400" kern="1200" dirty="0">
            <a:latin typeface="Arial" pitchFamily="34" charset="0"/>
            <a:cs typeface="Arial" pitchFamily="34" charset="0"/>
          </a:endParaRPr>
        </a:p>
      </dsp:txBody>
      <dsp:txXfrm>
        <a:off x="5362795" y="925143"/>
        <a:ext cx="2351045" cy="140544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2/4/2018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xmlns=""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260475" y="685800"/>
            <a:ext cx="6096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&lt;Course Name&gt;				&lt;Lesson Name&gt;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XX-</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xmlns="" val="1122094422"/>
      </p:ext>
    </p:extLst>
  </p:cSld>
  <p:clrMap bg1="lt1" tx1="dk1" bg2="lt2" tx2="dk2" accent1="accent1" accent2="accent2" accent3="accent3" accent4="accent4" accent5="accent5" accent6="accent6" hlink="hlink" folHlink="folHlink"/>
  <p:hf dt="0"/>
  <p:notesStyle>
    <a:lvl1pPr marL="0" algn="l" defTabSz="779252" rtl="0" eaLnBrk="1" latinLnBrk="0" hangingPunct="1">
      <a:buClr>
        <a:srgbClr val="BDBD00"/>
      </a:buClr>
      <a:buFont typeface="Wingdings" pitchFamily="2" charset="2"/>
      <a:buChar char="q"/>
      <a:defRPr sz="900" kern="1200">
        <a:solidFill>
          <a:schemeClr val="tx1"/>
        </a:solidFill>
        <a:latin typeface="Arial" pitchFamily="34" charset="0"/>
        <a:ea typeface="+mn-ea"/>
        <a:cs typeface="Arial" pitchFamily="34" charset="0"/>
      </a:defRPr>
    </a:lvl1pPr>
    <a:lvl2pPr marL="389626" algn="l" defTabSz="779252" rtl="0" eaLnBrk="1" latinLnBrk="0" hangingPunct="1">
      <a:buClr>
        <a:srgbClr val="BDBD00"/>
      </a:buClr>
      <a:buFont typeface="Wingdings" pitchFamily="2" charset="2"/>
      <a:buChar char="q"/>
      <a:defRPr sz="900" kern="1200">
        <a:solidFill>
          <a:schemeClr val="tx1"/>
        </a:solidFill>
        <a:latin typeface="Arial" pitchFamily="34" charset="0"/>
        <a:ea typeface="+mn-ea"/>
        <a:cs typeface="Arial" pitchFamily="34" charset="0"/>
      </a:defRPr>
    </a:lvl2pPr>
    <a:lvl3pPr marL="779252" algn="l" defTabSz="779252" rtl="0" eaLnBrk="1" latinLnBrk="0" hangingPunct="1">
      <a:buClr>
        <a:srgbClr val="BDBD00"/>
      </a:buClr>
      <a:buFont typeface="Wingdings" pitchFamily="2" charset="2"/>
      <a:buChar char="q"/>
      <a:defRPr sz="900" kern="1200">
        <a:solidFill>
          <a:schemeClr val="tx1"/>
        </a:solidFill>
        <a:latin typeface="Arial" pitchFamily="34" charset="0"/>
        <a:ea typeface="+mn-ea"/>
        <a:cs typeface="Arial" pitchFamily="34" charset="0"/>
      </a:defRPr>
    </a:lvl3pPr>
    <a:lvl4pPr marL="1168878" algn="l" defTabSz="779252" rtl="0" eaLnBrk="1" latinLnBrk="0" hangingPunct="1">
      <a:buClr>
        <a:srgbClr val="BDBD00"/>
      </a:buClr>
      <a:buFont typeface="Wingdings" pitchFamily="2" charset="2"/>
      <a:buChar char="q"/>
      <a:defRPr sz="900" kern="1200">
        <a:solidFill>
          <a:schemeClr val="tx1"/>
        </a:solidFill>
        <a:latin typeface="Arial" pitchFamily="34" charset="0"/>
        <a:ea typeface="+mn-ea"/>
        <a:cs typeface="Arial" pitchFamily="34" charset="0"/>
      </a:defRPr>
    </a:lvl4pPr>
    <a:lvl5pPr marL="1558503" algn="l" defTabSz="779252" rtl="0" eaLnBrk="1" latinLnBrk="0" hangingPunct="1">
      <a:buClr>
        <a:srgbClr val="BDBD00"/>
      </a:buClr>
      <a:buFont typeface="Wingdings" pitchFamily="2" charset="2"/>
      <a:buChar char="q"/>
      <a:defRPr sz="900" kern="1200">
        <a:solidFill>
          <a:schemeClr val="tx1"/>
        </a:solidFill>
        <a:latin typeface="Arial" pitchFamily="34" charset="0"/>
        <a:ea typeface="+mn-ea"/>
        <a:cs typeface="Arial"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1643050" y="4100538"/>
            <a:ext cx="4500594" cy="4114800"/>
          </a:xfrm>
          <a:prstGeom prst="rect">
            <a:avLst/>
          </a:prstGeom>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p>
            <a:r>
              <a:rPr lang="en-US" dirty="0" smtClean="0"/>
              <a:t>©</a:t>
            </a:r>
            <a:r>
              <a:rPr lang="en-US" dirty="0"/>
              <a:t>2016 Capgemini. All rights reserved.</a:t>
            </a:r>
            <a:br>
              <a:rPr lang="en-US" dirty="0"/>
            </a:br>
            <a:r>
              <a:rPr lang="en-US" dirty="0"/>
              <a:t>The information contained in this document is proprietary and confidential. For Capgemini only</a:t>
            </a:r>
            <a:r>
              <a:rPr lang="en-US" dirty="0" smtClean="0"/>
              <a:t>.</a:t>
            </a:r>
            <a:endParaRPr lang="en-US" dirty="0"/>
          </a:p>
        </p:txBody>
      </p:sp>
      <p:sp>
        <p:nvSpPr>
          <p:cNvPr id="5" name="Slide Image Placeholder 4"/>
          <p:cNvSpPr>
            <a:spLocks noGrp="1" noRot="1" noChangeAspect="1"/>
          </p:cNvSpPr>
          <p:nvPr>
            <p:ph type="sldImg"/>
          </p:nvPr>
        </p:nvSpPr>
        <p:spPr>
          <a:xfrm>
            <a:off x="809625" y="428625"/>
            <a:ext cx="6096000" cy="3429000"/>
          </a:xfrm>
        </p:spPr>
      </p:sp>
    </p:spTree>
    <p:extLst>
      <p:ext uri="{BB962C8B-B14F-4D97-AF65-F5344CB8AC3E}">
        <p14:creationId xmlns:p14="http://schemas.microsoft.com/office/powerpoint/2010/main" xmlns="" val="12167991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393700" y="692150"/>
            <a:ext cx="6070600" cy="3416300"/>
          </a:xfrm>
          <a:ln/>
        </p:spPr>
      </p:sp>
      <p:sp>
        <p:nvSpPr>
          <p:cNvPr id="98307" name="Rectangle 3"/>
          <p:cNvSpPr>
            <a:spLocks noGrp="1" noChangeArrowheads="1"/>
          </p:cNvSpPr>
          <p:nvPr>
            <p:ph type="body" idx="1"/>
          </p:nvPr>
        </p:nvSpPr>
        <p:spPr>
          <a:noFill/>
          <a:ln w="9525"/>
        </p:spPr>
        <p:txBody>
          <a:bodyPr/>
          <a:lstStyle/>
          <a:p>
            <a:r>
              <a:rPr lang="en-US" smtClean="0"/>
              <a:t>Payment differences s</a:t>
            </a:r>
          </a:p>
        </p:txBody>
      </p:sp>
    </p:spTree>
    <p:extLst>
      <p:ext uri="{BB962C8B-B14F-4D97-AF65-F5344CB8AC3E}">
        <p14:creationId xmlns:p14="http://schemas.microsoft.com/office/powerpoint/2010/main" xmlns="" val="1586393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p:spPr>
      </p:sp>
      <p:sp>
        <p:nvSpPr>
          <p:cNvPr id="1239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a:xfrm>
            <a:off x="3884613" y="8685213"/>
            <a:ext cx="2971800" cy="457200"/>
          </a:xfrm>
          <a:prstGeom prst="rect">
            <a:avLst/>
          </a:prstGeom>
        </p:spPr>
        <p:txBody>
          <a:bodyPr/>
          <a:lstStyle/>
          <a:p>
            <a:pPr>
              <a:defRPr/>
            </a:pPr>
            <a:fld id="{038A35FF-ABEB-442D-BEC5-3882B6AD33DE}" type="slidenum">
              <a:rPr lang="en-US" smtClean="0"/>
              <a:pPr>
                <a:defRPr/>
              </a:pPr>
              <a:t>32</a:t>
            </a:fld>
            <a:endParaRPr lang="en-US" dirty="0"/>
          </a:p>
        </p:txBody>
      </p:sp>
    </p:spTree>
    <p:extLst>
      <p:ext uri="{BB962C8B-B14F-4D97-AF65-F5344CB8AC3E}">
        <p14:creationId xmlns:p14="http://schemas.microsoft.com/office/powerpoint/2010/main" xmlns="" val="15499429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393700" y="692150"/>
            <a:ext cx="6070600" cy="3416300"/>
          </a:xfrm>
          <a:ln/>
        </p:spPr>
      </p:sp>
      <p:sp>
        <p:nvSpPr>
          <p:cNvPr id="96259" name="Rectangle 3"/>
          <p:cNvSpPr>
            <a:spLocks noGrp="1" noChangeArrowheads="1"/>
          </p:cNvSpPr>
          <p:nvPr>
            <p:ph type="body" idx="1"/>
          </p:nvPr>
        </p:nvSpPr>
        <p:spPr>
          <a:noFill/>
          <a:ln w="9525"/>
        </p:spPr>
        <p:txBody>
          <a:bodyPr/>
          <a:lstStyle/>
          <a:p>
            <a:r>
              <a:rPr lang="en-US" smtClean="0"/>
              <a:t>Settings for Down Payment</a:t>
            </a:r>
          </a:p>
        </p:txBody>
      </p:sp>
    </p:spTree>
    <p:extLst>
      <p:ext uri="{BB962C8B-B14F-4D97-AF65-F5344CB8AC3E}">
        <p14:creationId xmlns:p14="http://schemas.microsoft.com/office/powerpoint/2010/main" xmlns="" val="642701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393700" y="692150"/>
            <a:ext cx="6070600" cy="3416300"/>
          </a:xfrm>
          <a:ln/>
        </p:spPr>
      </p:sp>
      <p:sp>
        <p:nvSpPr>
          <p:cNvPr id="90115" name="Rectangle 3"/>
          <p:cNvSpPr>
            <a:spLocks noGrp="1" noChangeArrowheads="1"/>
          </p:cNvSpPr>
          <p:nvPr>
            <p:ph type="body" idx="1"/>
          </p:nvPr>
        </p:nvSpPr>
        <p:spPr>
          <a:noFill/>
          <a:ln w="9525"/>
        </p:spPr>
        <p:txBody>
          <a:bodyPr/>
          <a:lstStyle/>
          <a:p>
            <a:r>
              <a:rPr lang="en-US" smtClean="0"/>
              <a:t>Prerequisities of payment processing in SAP. </a:t>
            </a:r>
          </a:p>
          <a:p>
            <a:r>
              <a:rPr lang="en-US" smtClean="0"/>
              <a:t>The above mentioned settings have to in place before the payment program is run.</a:t>
            </a:r>
          </a:p>
        </p:txBody>
      </p:sp>
    </p:spTree>
    <p:extLst>
      <p:ext uri="{BB962C8B-B14F-4D97-AF65-F5344CB8AC3E}">
        <p14:creationId xmlns:p14="http://schemas.microsoft.com/office/powerpoint/2010/main" xmlns="" val="1124147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393700" y="692150"/>
            <a:ext cx="6070600" cy="3416300"/>
          </a:xfrm>
          <a:ln/>
        </p:spPr>
      </p:sp>
      <p:sp>
        <p:nvSpPr>
          <p:cNvPr id="91139" name="Rectangle 3"/>
          <p:cNvSpPr>
            <a:spLocks noGrp="1" noChangeArrowheads="1"/>
          </p:cNvSpPr>
          <p:nvPr>
            <p:ph type="body" idx="1"/>
          </p:nvPr>
        </p:nvSpPr>
        <p:spPr>
          <a:noFill/>
          <a:ln w="9525"/>
        </p:spPr>
        <p:txBody>
          <a:bodyPr/>
          <a:lstStyle/>
          <a:p>
            <a:r>
              <a:rPr lang="en-US" smtClean="0"/>
              <a:t>Additional settings for payment program .</a:t>
            </a:r>
          </a:p>
        </p:txBody>
      </p:sp>
    </p:spTree>
    <p:extLst>
      <p:ext uri="{BB962C8B-B14F-4D97-AF65-F5344CB8AC3E}">
        <p14:creationId xmlns:p14="http://schemas.microsoft.com/office/powerpoint/2010/main" xmlns="" val="3185909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393700" y="692150"/>
            <a:ext cx="6070600" cy="3416300"/>
          </a:xfrm>
          <a:ln/>
        </p:spPr>
      </p:sp>
      <p:sp>
        <p:nvSpPr>
          <p:cNvPr id="92163" name="Rectangle 3"/>
          <p:cNvSpPr>
            <a:spLocks noGrp="1" noChangeArrowheads="1"/>
          </p:cNvSpPr>
          <p:nvPr>
            <p:ph type="body" idx="1"/>
          </p:nvPr>
        </p:nvSpPr>
        <p:spPr>
          <a:noFill/>
          <a:ln w="9525"/>
        </p:spPr>
        <p:txBody>
          <a:bodyPr/>
          <a:lstStyle/>
          <a:p>
            <a:r>
              <a:rPr lang="en-US" dirty="0" smtClean="0"/>
              <a:t>Cheque lots are created before payment program is run</a:t>
            </a:r>
          </a:p>
        </p:txBody>
      </p:sp>
    </p:spTree>
    <p:extLst>
      <p:ext uri="{BB962C8B-B14F-4D97-AF65-F5344CB8AC3E}">
        <p14:creationId xmlns:p14="http://schemas.microsoft.com/office/powerpoint/2010/main" xmlns="" val="3592389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393700" y="692150"/>
            <a:ext cx="6070600" cy="3416300"/>
          </a:xfrm>
          <a:ln/>
        </p:spPr>
      </p:sp>
      <p:sp>
        <p:nvSpPr>
          <p:cNvPr id="93187" name="Rectangle 3"/>
          <p:cNvSpPr>
            <a:spLocks noGrp="1" noChangeArrowheads="1"/>
          </p:cNvSpPr>
          <p:nvPr>
            <p:ph type="body" idx="1"/>
          </p:nvPr>
        </p:nvSpPr>
        <p:spPr>
          <a:noFill/>
          <a:ln w="9525"/>
        </p:spPr>
        <p:txBody>
          <a:bodyPr/>
          <a:lstStyle/>
          <a:p>
            <a:r>
              <a:rPr lang="en-US" smtClean="0"/>
              <a:t>The payment process consists of setting up  the parameters like vendors,paying Company codes,Payment method,Date on which  payment will be made.</a:t>
            </a:r>
          </a:p>
          <a:p>
            <a:r>
              <a:rPr lang="en-US" smtClean="0"/>
              <a:t>This is followed by creation of  payment proposal .</a:t>
            </a:r>
          </a:p>
          <a:p>
            <a:r>
              <a:rPr lang="en-US" smtClean="0"/>
              <a:t>The program will also contain a variant which gives details like bank,cheque lot etc.</a:t>
            </a:r>
          </a:p>
          <a:p>
            <a:r>
              <a:rPr lang="en-US" smtClean="0"/>
              <a:t>The payment media generating happens as a last step in payment program.</a:t>
            </a:r>
          </a:p>
          <a:p>
            <a:endParaRPr lang="en-US" smtClean="0"/>
          </a:p>
        </p:txBody>
      </p:sp>
    </p:spTree>
    <p:extLst>
      <p:ext uri="{BB962C8B-B14F-4D97-AF65-F5344CB8AC3E}">
        <p14:creationId xmlns:p14="http://schemas.microsoft.com/office/powerpoint/2010/main" xmlns="" val="2091707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393700" y="692150"/>
            <a:ext cx="6070600" cy="3416300"/>
          </a:xfrm>
          <a:ln/>
        </p:spPr>
      </p:sp>
      <p:sp>
        <p:nvSpPr>
          <p:cNvPr id="94211" name="Rectangle 3"/>
          <p:cNvSpPr>
            <a:spLocks noGrp="1" noChangeArrowheads="1"/>
          </p:cNvSpPr>
          <p:nvPr>
            <p:ph type="body" idx="1"/>
          </p:nvPr>
        </p:nvSpPr>
        <p:spPr>
          <a:noFill/>
          <a:ln w="9525"/>
        </p:spPr>
        <p:txBody>
          <a:bodyPr/>
          <a:lstStyle/>
          <a:p>
            <a:r>
              <a:rPr lang="en-US" smtClean="0"/>
              <a:t>Slide shows how the  payment program is done in SAP. </a:t>
            </a:r>
          </a:p>
        </p:txBody>
      </p:sp>
    </p:spTree>
    <p:extLst>
      <p:ext uri="{BB962C8B-B14F-4D97-AF65-F5344CB8AC3E}">
        <p14:creationId xmlns:p14="http://schemas.microsoft.com/office/powerpoint/2010/main" xmlns="" val="703783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xfrm>
            <a:off x="393700" y="692150"/>
            <a:ext cx="6070600" cy="3416300"/>
          </a:xfrm>
          <a:ln/>
        </p:spPr>
      </p:sp>
      <p:sp>
        <p:nvSpPr>
          <p:cNvPr id="119811" name="Rectangle 3"/>
          <p:cNvSpPr>
            <a:spLocks noGrp="1" noChangeArrowheads="1"/>
          </p:cNvSpPr>
          <p:nvPr>
            <p:ph type="body" idx="1"/>
          </p:nvPr>
        </p:nvSpPr>
        <p:spPr>
          <a:noFill/>
          <a:ln w="9525"/>
        </p:spPr>
        <p:txBody>
          <a:bodyPr/>
          <a:lstStyle/>
          <a:p>
            <a:pPr marL="228600" indent="-228600"/>
            <a:r>
              <a:rPr lang="en-US" smtClean="0"/>
              <a:t>This slide shows about the various parameters entered for payment run.</a:t>
            </a:r>
          </a:p>
          <a:p>
            <a:pPr marL="228600" indent="-228600">
              <a:buFontTx/>
              <a:buAutoNum type="arabicPeriod"/>
            </a:pPr>
            <a:r>
              <a:rPr lang="en-US" smtClean="0"/>
              <a:t>Posting data:</a:t>
            </a:r>
          </a:p>
          <a:p>
            <a:pPr marL="228600" indent="-228600">
              <a:buFontTx/>
              <a:buAutoNum type="arabicPeriod"/>
            </a:pPr>
            <a:r>
              <a:rPr lang="en-US" smtClean="0"/>
              <a:t>Document entered up to what date.</a:t>
            </a:r>
          </a:p>
          <a:p>
            <a:pPr marL="228600" indent="-228600">
              <a:buFontTx/>
              <a:buAutoNum type="arabicPeriod"/>
            </a:pPr>
            <a:r>
              <a:rPr lang="en-US" smtClean="0"/>
              <a:t>Vendor Account number  ranges and payment methods and next payment date.</a:t>
            </a:r>
          </a:p>
        </p:txBody>
      </p:sp>
    </p:spTree>
    <p:extLst>
      <p:ext uri="{BB962C8B-B14F-4D97-AF65-F5344CB8AC3E}">
        <p14:creationId xmlns:p14="http://schemas.microsoft.com/office/powerpoint/2010/main" xmlns="" val="8261462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xfrm>
            <a:off x="393700" y="692150"/>
            <a:ext cx="6070600" cy="3416300"/>
          </a:xfrm>
          <a:ln/>
        </p:spPr>
      </p:sp>
      <p:sp>
        <p:nvSpPr>
          <p:cNvPr id="120835" name="Rectangle 3"/>
          <p:cNvSpPr>
            <a:spLocks noGrp="1" noChangeArrowheads="1"/>
          </p:cNvSpPr>
          <p:nvPr>
            <p:ph type="body" idx="1"/>
          </p:nvPr>
        </p:nvSpPr>
        <p:spPr>
          <a:noFill/>
          <a:ln w="9525"/>
        </p:spPr>
        <p:txBody>
          <a:bodyPr/>
          <a:lstStyle/>
          <a:p>
            <a:r>
              <a:rPr lang="en-US" smtClean="0"/>
              <a:t>This slide shows more about printout   and which data medium is used for carried out the payment program run. </a:t>
            </a:r>
          </a:p>
        </p:txBody>
      </p:sp>
    </p:spTree>
    <p:extLst>
      <p:ext uri="{BB962C8B-B14F-4D97-AF65-F5344CB8AC3E}">
        <p14:creationId xmlns:p14="http://schemas.microsoft.com/office/powerpoint/2010/main" xmlns="" val="2594545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393700" y="692150"/>
            <a:ext cx="6070600" cy="3416300"/>
          </a:xfrm>
          <a:ln/>
        </p:spPr>
      </p:sp>
      <p:sp>
        <p:nvSpPr>
          <p:cNvPr id="98307" name="Rectangle 3"/>
          <p:cNvSpPr>
            <a:spLocks noGrp="1" noChangeArrowheads="1"/>
          </p:cNvSpPr>
          <p:nvPr>
            <p:ph type="body" idx="1"/>
          </p:nvPr>
        </p:nvSpPr>
        <p:spPr>
          <a:noFill/>
          <a:ln w="9525"/>
        </p:spPr>
        <p:txBody>
          <a:bodyPr/>
          <a:lstStyle/>
          <a:p>
            <a:r>
              <a:rPr lang="en-US" smtClean="0"/>
              <a:t>Payment differences s</a:t>
            </a:r>
          </a:p>
        </p:txBody>
      </p:sp>
    </p:spTree>
    <p:extLst>
      <p:ext uri="{BB962C8B-B14F-4D97-AF65-F5344CB8AC3E}">
        <p14:creationId xmlns:p14="http://schemas.microsoft.com/office/powerpoint/2010/main" xmlns="" val="14150750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393700" y="692150"/>
            <a:ext cx="6070600" cy="3416300"/>
          </a:xfrm>
          <a:ln/>
        </p:spPr>
      </p:sp>
      <p:sp>
        <p:nvSpPr>
          <p:cNvPr id="95235" name="Rectangle 3"/>
          <p:cNvSpPr>
            <a:spLocks noGrp="1" noChangeArrowheads="1"/>
          </p:cNvSpPr>
          <p:nvPr>
            <p:ph type="body" idx="1"/>
          </p:nvPr>
        </p:nvSpPr>
        <p:spPr>
          <a:noFill/>
          <a:ln w="9525"/>
        </p:spPr>
        <p:txBody>
          <a:bodyPr/>
          <a:lstStyle/>
          <a:p>
            <a:r>
              <a:rPr lang="en-US" smtClean="0"/>
              <a:t>Print program and the variants are configured for each company code and payment methods</a:t>
            </a:r>
          </a:p>
        </p:txBody>
      </p:sp>
    </p:spTree>
    <p:extLst>
      <p:ext uri="{BB962C8B-B14F-4D97-AF65-F5344CB8AC3E}">
        <p14:creationId xmlns:p14="http://schemas.microsoft.com/office/powerpoint/2010/main" xmlns="" val="41829523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xfrm>
            <a:off x="393700" y="692150"/>
            <a:ext cx="6070600" cy="3416300"/>
          </a:xfrm>
          <a:ln/>
        </p:spPr>
      </p:sp>
      <p:sp>
        <p:nvSpPr>
          <p:cNvPr id="126979" name="Rectangle 3"/>
          <p:cNvSpPr>
            <a:spLocks noGrp="1" noChangeArrowheads="1"/>
          </p:cNvSpPr>
          <p:nvPr>
            <p:ph type="body" idx="1"/>
          </p:nvPr>
        </p:nvSpPr>
        <p:spPr>
          <a:noFill/>
          <a:ln w="9525"/>
        </p:spPr>
        <p:txBody>
          <a:bodyPr/>
          <a:lstStyle/>
          <a:p>
            <a:r>
              <a:rPr lang="en-US" smtClean="0"/>
              <a:t>Here we have to select certain criteria for report generation.</a:t>
            </a:r>
          </a:p>
          <a:p>
            <a:pPr>
              <a:buFontTx/>
              <a:buChar char="•"/>
            </a:pPr>
            <a:r>
              <a:rPr lang="en-US" smtClean="0"/>
              <a:t>Vendor number</a:t>
            </a:r>
          </a:p>
          <a:p>
            <a:pPr>
              <a:buFontTx/>
              <a:buChar char="•"/>
            </a:pPr>
            <a:r>
              <a:rPr lang="en-US" smtClean="0"/>
              <a:t>Company code</a:t>
            </a:r>
          </a:p>
          <a:p>
            <a:pPr>
              <a:buFontTx/>
              <a:buChar char="•"/>
            </a:pPr>
            <a:r>
              <a:rPr lang="en-US" smtClean="0"/>
              <a:t>Fiscal year</a:t>
            </a:r>
          </a:p>
          <a:p>
            <a:pPr>
              <a:buFontTx/>
              <a:buChar char="•"/>
            </a:pPr>
            <a:r>
              <a:rPr lang="en-US" smtClean="0"/>
              <a:t>Period</a:t>
            </a:r>
          </a:p>
          <a:p>
            <a:endParaRPr lang="en-US" smtClean="0"/>
          </a:p>
        </p:txBody>
      </p:sp>
    </p:spTree>
    <p:extLst>
      <p:ext uri="{BB962C8B-B14F-4D97-AF65-F5344CB8AC3E}">
        <p14:creationId xmlns:p14="http://schemas.microsoft.com/office/powerpoint/2010/main" xmlns="" val="38082617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393700" y="692150"/>
            <a:ext cx="6070600" cy="3416300"/>
          </a:xfrm>
          <a:ln/>
        </p:spPr>
      </p:sp>
      <p:sp>
        <p:nvSpPr>
          <p:cNvPr id="128003" name="Rectangle 3"/>
          <p:cNvSpPr>
            <a:spLocks noGrp="1" noChangeArrowheads="1"/>
          </p:cNvSpPr>
          <p:nvPr>
            <p:ph type="body" idx="1"/>
          </p:nvPr>
        </p:nvSpPr>
        <p:spPr>
          <a:noFill/>
          <a:ln w="9525"/>
        </p:spPr>
        <p:txBody>
          <a:bodyPr/>
          <a:lstStyle/>
          <a:p>
            <a:r>
              <a:rPr lang="en-US" smtClean="0"/>
              <a:t>Based on selection criteria reports being generated. </a:t>
            </a:r>
          </a:p>
        </p:txBody>
      </p:sp>
    </p:spTree>
    <p:extLst>
      <p:ext uri="{BB962C8B-B14F-4D97-AF65-F5344CB8AC3E}">
        <p14:creationId xmlns:p14="http://schemas.microsoft.com/office/powerpoint/2010/main" xmlns="" val="28540747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393700" y="692150"/>
            <a:ext cx="6070600" cy="3416300"/>
          </a:xfrm>
          <a:ln/>
        </p:spPr>
      </p:sp>
      <p:sp>
        <p:nvSpPr>
          <p:cNvPr id="100355" name="Rectangle 3"/>
          <p:cNvSpPr>
            <a:spLocks noGrp="1" noChangeArrowheads="1"/>
          </p:cNvSpPr>
          <p:nvPr>
            <p:ph type="body" idx="1"/>
          </p:nvPr>
        </p:nvSpPr>
        <p:spPr>
          <a:noFill/>
          <a:ln w="9525"/>
        </p:spPr>
        <p:txBody>
          <a:bodyPr/>
          <a:lstStyle/>
          <a:p>
            <a:pPr marL="228600" indent="-228600">
              <a:buFontTx/>
              <a:buChar char="•"/>
            </a:pPr>
            <a:r>
              <a:rPr lang="en-US" smtClean="0"/>
              <a:t>The same report menus in the application area can be accessed from the information system as well. The reports are broken down into different “logical” categories within each application area i.e. balance reports, line item reports and master data reports.</a:t>
            </a:r>
          </a:p>
          <a:p>
            <a:pPr marL="228600" indent="-228600"/>
            <a:endParaRPr lang="en-US" smtClean="0"/>
          </a:p>
          <a:p>
            <a:pPr marL="228600" indent="-228600">
              <a:buFontTx/>
              <a:buChar char="•"/>
            </a:pPr>
            <a:r>
              <a:rPr lang="en-US" smtClean="0"/>
              <a:t>From the main SAP menu, </a:t>
            </a:r>
            <a:r>
              <a:rPr lang="en-US" i="1" smtClean="0"/>
              <a:t>System, Services, Reporting</a:t>
            </a:r>
            <a:r>
              <a:rPr lang="en-US" smtClean="0"/>
              <a:t> takes users to general reporting. Next, enter the eight character program name, enter selection criteria and then execute the report. If you do not know the technical program name, wild cards can be used to bring up a list of reports to choose from.</a:t>
            </a:r>
          </a:p>
          <a:p>
            <a:pPr marL="228600" indent="-228600"/>
            <a:endParaRPr lang="en-US" smtClean="0"/>
          </a:p>
          <a:p>
            <a:pPr marL="228600" indent="-228600"/>
            <a:endParaRPr lang="en-US" smtClean="0"/>
          </a:p>
        </p:txBody>
      </p:sp>
    </p:spTree>
    <p:extLst>
      <p:ext uri="{BB962C8B-B14F-4D97-AF65-F5344CB8AC3E}">
        <p14:creationId xmlns:p14="http://schemas.microsoft.com/office/powerpoint/2010/main" xmlns="" val="40491715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393700" y="692150"/>
            <a:ext cx="6070600" cy="3416300"/>
          </a:xfrm>
          <a:ln/>
        </p:spPr>
      </p:sp>
      <p:sp>
        <p:nvSpPr>
          <p:cNvPr id="101379" name="Rectangle 3"/>
          <p:cNvSpPr>
            <a:spLocks noGrp="1" noChangeArrowheads="1"/>
          </p:cNvSpPr>
          <p:nvPr>
            <p:ph type="body" idx="1"/>
          </p:nvPr>
        </p:nvSpPr>
        <p:spPr>
          <a:noFill/>
          <a:ln w="9525"/>
        </p:spPr>
        <p:txBody>
          <a:bodyPr/>
          <a:lstStyle/>
          <a:p>
            <a:pPr marL="228600" indent="-228600">
              <a:buFontTx/>
              <a:buChar char="•"/>
            </a:pPr>
            <a:r>
              <a:rPr lang="en-US" smtClean="0"/>
              <a:t>R/3 standard delivered reports have an eight character report name with some built-in logic. For example, in accounts payable, the vendor list is RF</a:t>
            </a:r>
            <a:r>
              <a:rPr lang="en-US" b="1" smtClean="0"/>
              <a:t>K</a:t>
            </a:r>
            <a:r>
              <a:rPr lang="en-US" smtClean="0"/>
              <a:t>KVZ00, but in accounts receivable, the customer list is RF</a:t>
            </a:r>
            <a:r>
              <a:rPr lang="en-US" b="1" smtClean="0"/>
              <a:t>D</a:t>
            </a:r>
            <a:r>
              <a:rPr lang="en-US" smtClean="0"/>
              <a:t>KVZ00. </a:t>
            </a:r>
          </a:p>
        </p:txBody>
      </p:sp>
    </p:spTree>
    <p:extLst>
      <p:ext uri="{BB962C8B-B14F-4D97-AF65-F5344CB8AC3E}">
        <p14:creationId xmlns:p14="http://schemas.microsoft.com/office/powerpoint/2010/main" xmlns="" val="754151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393700" y="692150"/>
            <a:ext cx="6070600" cy="3416300"/>
          </a:xfrm>
          <a:ln/>
        </p:spPr>
      </p:sp>
      <p:sp>
        <p:nvSpPr>
          <p:cNvPr id="98307" name="Rectangle 3"/>
          <p:cNvSpPr>
            <a:spLocks noGrp="1" noChangeArrowheads="1"/>
          </p:cNvSpPr>
          <p:nvPr>
            <p:ph type="body" idx="1"/>
          </p:nvPr>
        </p:nvSpPr>
        <p:spPr>
          <a:noFill/>
          <a:ln w="9525"/>
        </p:spPr>
        <p:txBody>
          <a:bodyPr/>
          <a:lstStyle/>
          <a:p>
            <a:r>
              <a:rPr lang="en-US" smtClean="0"/>
              <a:t>Payment differences s</a:t>
            </a:r>
          </a:p>
        </p:txBody>
      </p:sp>
    </p:spTree>
    <p:extLst>
      <p:ext uri="{BB962C8B-B14F-4D97-AF65-F5344CB8AC3E}">
        <p14:creationId xmlns:p14="http://schemas.microsoft.com/office/powerpoint/2010/main" xmlns="" val="1050356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393700" y="692150"/>
            <a:ext cx="6070600" cy="3416300"/>
          </a:xfrm>
          <a:ln/>
        </p:spPr>
      </p:sp>
      <p:sp>
        <p:nvSpPr>
          <p:cNvPr id="98307" name="Rectangle 3"/>
          <p:cNvSpPr>
            <a:spLocks noGrp="1" noChangeArrowheads="1"/>
          </p:cNvSpPr>
          <p:nvPr>
            <p:ph type="body" idx="1"/>
          </p:nvPr>
        </p:nvSpPr>
        <p:spPr>
          <a:noFill/>
          <a:ln w="9525"/>
        </p:spPr>
        <p:txBody>
          <a:bodyPr/>
          <a:lstStyle/>
          <a:p>
            <a:r>
              <a:rPr lang="en-US" smtClean="0"/>
              <a:t>Payment differences s</a:t>
            </a:r>
          </a:p>
        </p:txBody>
      </p:sp>
    </p:spTree>
    <p:extLst>
      <p:ext uri="{BB962C8B-B14F-4D97-AF65-F5344CB8AC3E}">
        <p14:creationId xmlns:p14="http://schemas.microsoft.com/office/powerpoint/2010/main" xmlns="" val="2890349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393700" y="692150"/>
            <a:ext cx="6070600" cy="3416300"/>
          </a:xfrm>
          <a:ln/>
        </p:spPr>
      </p:sp>
      <p:sp>
        <p:nvSpPr>
          <p:cNvPr id="98307" name="Rectangle 3"/>
          <p:cNvSpPr>
            <a:spLocks noGrp="1" noChangeArrowheads="1"/>
          </p:cNvSpPr>
          <p:nvPr>
            <p:ph type="body" idx="1"/>
          </p:nvPr>
        </p:nvSpPr>
        <p:spPr>
          <a:noFill/>
          <a:ln w="9525"/>
        </p:spPr>
        <p:txBody>
          <a:bodyPr/>
          <a:lstStyle/>
          <a:p>
            <a:r>
              <a:rPr lang="en-US" smtClean="0"/>
              <a:t>Payment differences s</a:t>
            </a:r>
          </a:p>
        </p:txBody>
      </p:sp>
    </p:spTree>
    <p:extLst>
      <p:ext uri="{BB962C8B-B14F-4D97-AF65-F5344CB8AC3E}">
        <p14:creationId xmlns:p14="http://schemas.microsoft.com/office/powerpoint/2010/main" xmlns="" val="4261464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xfrm>
            <a:off x="393700" y="692150"/>
            <a:ext cx="6070600" cy="3416300"/>
          </a:xfrm>
          <a:ln/>
        </p:spPr>
      </p:sp>
      <p:sp>
        <p:nvSpPr>
          <p:cNvPr id="108547" name="Rectangle 3"/>
          <p:cNvSpPr>
            <a:spLocks noGrp="1" noChangeArrowheads="1"/>
          </p:cNvSpPr>
          <p:nvPr>
            <p:ph type="body" idx="1"/>
          </p:nvPr>
        </p:nvSpPr>
        <p:spPr>
          <a:noFill/>
          <a:ln w="9525"/>
        </p:spPr>
        <p:txBody>
          <a:bodyPr/>
          <a:lstStyle/>
          <a:p>
            <a:r>
              <a:rPr lang="en-US" dirty="0" smtClean="0"/>
              <a:t>There are 3 sections to the document header: </a:t>
            </a:r>
          </a:p>
          <a:p>
            <a:pPr>
              <a:buFontTx/>
              <a:buChar char="•"/>
            </a:pPr>
            <a:r>
              <a:rPr lang="en-US" dirty="0" smtClean="0"/>
              <a:t>The payment header</a:t>
            </a:r>
          </a:p>
          <a:p>
            <a:pPr>
              <a:buFontTx/>
              <a:buChar char="•"/>
            </a:pPr>
            <a:r>
              <a:rPr lang="en-US" dirty="0" smtClean="0"/>
              <a:t>Bank data</a:t>
            </a:r>
          </a:p>
          <a:p>
            <a:pPr>
              <a:buFontTx/>
              <a:buChar char="•"/>
            </a:pPr>
            <a:r>
              <a:rPr lang="en-US" dirty="0" smtClean="0"/>
              <a:t>Open item selection.</a:t>
            </a:r>
          </a:p>
        </p:txBody>
      </p:sp>
    </p:spTree>
    <p:extLst>
      <p:ext uri="{BB962C8B-B14F-4D97-AF65-F5344CB8AC3E}">
        <p14:creationId xmlns:p14="http://schemas.microsoft.com/office/powerpoint/2010/main" xmlns="" val="629239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xfrm>
            <a:off x="393700" y="692150"/>
            <a:ext cx="6070600" cy="3416300"/>
          </a:xfrm>
          <a:ln/>
        </p:spPr>
      </p:sp>
      <p:sp>
        <p:nvSpPr>
          <p:cNvPr id="109571" name="Rectangle 3"/>
          <p:cNvSpPr>
            <a:spLocks noGrp="1" noChangeArrowheads="1"/>
          </p:cNvSpPr>
          <p:nvPr>
            <p:ph type="body" idx="1"/>
          </p:nvPr>
        </p:nvSpPr>
        <p:spPr>
          <a:noFill/>
          <a:ln w="9525"/>
        </p:spPr>
        <p:txBody>
          <a:bodyPr/>
          <a:lstStyle/>
          <a:p>
            <a:r>
              <a:rPr lang="en-US" smtClean="0"/>
              <a:t>In Bank data, the account is a general ledger account number used for outgoing payment clearing and must be entered. </a:t>
            </a:r>
          </a:p>
          <a:p>
            <a:r>
              <a:rPr lang="en-US" smtClean="0"/>
              <a:t>The payment </a:t>
            </a:r>
            <a:r>
              <a:rPr lang="en-US" b="1" smtClean="0"/>
              <a:t>amount </a:t>
            </a:r>
            <a:r>
              <a:rPr lang="en-US" smtClean="0"/>
              <a:t>is the total value of the payment being processed.</a:t>
            </a:r>
          </a:p>
          <a:p>
            <a:r>
              <a:rPr lang="en-US" smtClean="0"/>
              <a:t>. The bank may charge </a:t>
            </a:r>
            <a:r>
              <a:rPr lang="en-US" b="1" smtClean="0"/>
              <a:t>bank charges </a:t>
            </a:r>
            <a:r>
              <a:rPr lang="en-US" smtClean="0"/>
              <a:t>for their services which are automatically posted to a special</a:t>
            </a:r>
          </a:p>
          <a:p>
            <a:r>
              <a:rPr lang="en-US" smtClean="0"/>
              <a:t>expense account. In incoming payments, the system adds the bank charges to the payment amount</a:t>
            </a:r>
          </a:p>
          <a:p>
            <a:r>
              <a:rPr lang="en-US" smtClean="0"/>
              <a:t>to form the clearing amount. In outgoing payments, it subtracts the bank charges from the payment</a:t>
            </a:r>
          </a:p>
          <a:p>
            <a:r>
              <a:rPr lang="en-US" smtClean="0"/>
              <a:t>amount to form the clearing amount.</a:t>
            </a:r>
          </a:p>
          <a:p>
            <a:r>
              <a:rPr lang="en-US" smtClean="0"/>
              <a:t>. The </a:t>
            </a:r>
            <a:r>
              <a:rPr lang="en-US" b="1" smtClean="0"/>
              <a:t>allocation number </a:t>
            </a:r>
            <a:r>
              <a:rPr lang="en-US" smtClean="0"/>
              <a:t>is either created by the system or may be entered manually.</a:t>
            </a:r>
          </a:p>
          <a:p>
            <a:endParaRPr lang="en-US" smtClean="0"/>
          </a:p>
        </p:txBody>
      </p:sp>
    </p:spTree>
    <p:extLst>
      <p:ext uri="{BB962C8B-B14F-4D97-AF65-F5344CB8AC3E}">
        <p14:creationId xmlns:p14="http://schemas.microsoft.com/office/powerpoint/2010/main" xmlns="" val="304054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393700" y="692150"/>
            <a:ext cx="6070600" cy="3416300"/>
          </a:xfrm>
          <a:ln/>
        </p:spPr>
      </p:sp>
      <p:sp>
        <p:nvSpPr>
          <p:cNvPr id="110595" name="Rectangle 3"/>
          <p:cNvSpPr>
            <a:spLocks noGrp="1" noChangeArrowheads="1"/>
          </p:cNvSpPr>
          <p:nvPr>
            <p:ph type="body" idx="1"/>
          </p:nvPr>
        </p:nvSpPr>
        <p:spPr>
          <a:noFill/>
          <a:ln w="9525"/>
        </p:spPr>
        <p:txBody>
          <a:bodyPr/>
          <a:lstStyle/>
          <a:p>
            <a:r>
              <a:rPr lang="en-US" smtClean="0"/>
              <a:t>Enter the following “</a:t>
            </a:r>
            <a:r>
              <a:rPr lang="en-US" b="1" smtClean="0"/>
              <a:t>open item selection” </a:t>
            </a:r>
            <a:r>
              <a:rPr lang="en-US" smtClean="0"/>
              <a:t>data in the next section of the document header:</a:t>
            </a:r>
          </a:p>
          <a:p>
            <a:r>
              <a:rPr lang="en-US" smtClean="0"/>
              <a:t>. </a:t>
            </a:r>
            <a:r>
              <a:rPr lang="en-US" b="1" smtClean="0"/>
              <a:t>Account </a:t>
            </a:r>
            <a:r>
              <a:rPr lang="en-US" smtClean="0"/>
              <a:t>and </a:t>
            </a:r>
            <a:r>
              <a:rPr lang="en-US" b="1" smtClean="0"/>
              <a:t>account type</a:t>
            </a:r>
          </a:p>
          <a:p>
            <a:r>
              <a:rPr lang="en-US" smtClean="0"/>
              <a:t>In this section, “account” refers to the business partner’s account number and their account type. </a:t>
            </a:r>
            <a:r>
              <a:rPr lang="en-US" b="1" smtClean="0"/>
              <a:t>K</a:t>
            </a:r>
          </a:p>
          <a:p>
            <a:r>
              <a:rPr lang="en-US" smtClean="0"/>
              <a:t>refers to vendors and </a:t>
            </a:r>
            <a:r>
              <a:rPr lang="en-US" b="1" smtClean="0"/>
              <a:t>D </a:t>
            </a:r>
            <a:r>
              <a:rPr lang="en-US" smtClean="0"/>
              <a:t>refers to customers. The account and account type are required to</a:t>
            </a:r>
          </a:p>
          <a:p>
            <a:r>
              <a:rPr lang="en-US" smtClean="0"/>
              <a:t>determine the account in which the open items reside.</a:t>
            </a:r>
          </a:p>
        </p:txBody>
      </p:sp>
    </p:spTree>
    <p:extLst>
      <p:ext uri="{BB962C8B-B14F-4D97-AF65-F5344CB8AC3E}">
        <p14:creationId xmlns:p14="http://schemas.microsoft.com/office/powerpoint/2010/main" xmlns="" val="2904034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393700" y="692150"/>
            <a:ext cx="6070600" cy="3416300"/>
          </a:xfrm>
          <a:ln/>
        </p:spPr>
      </p:sp>
      <p:sp>
        <p:nvSpPr>
          <p:cNvPr id="111619" name="Rectangle 3"/>
          <p:cNvSpPr>
            <a:spLocks noGrp="1" noChangeArrowheads="1"/>
          </p:cNvSpPr>
          <p:nvPr>
            <p:ph type="body" idx="1"/>
          </p:nvPr>
        </p:nvSpPr>
        <p:spPr>
          <a:noFill/>
          <a:ln w="9525"/>
        </p:spPr>
        <p:txBody>
          <a:bodyPr/>
          <a:lstStyle/>
          <a:p>
            <a:r>
              <a:rPr lang="en-US" smtClean="0"/>
              <a:t>These could be payments, debit or credit memos or invoices. Depending on your settings, all of the items may be selected or de-selected when you initially get to this screen.</a:t>
            </a:r>
          </a:p>
          <a:p>
            <a:r>
              <a:rPr lang="en-US" smtClean="0"/>
              <a:t>n The first step in processing open items is to </a:t>
            </a:r>
            <a:r>
              <a:rPr lang="en-US" b="1" smtClean="0"/>
              <a:t>activate </a:t>
            </a:r>
            <a:r>
              <a:rPr lang="en-US" smtClean="0"/>
              <a:t>the required </a:t>
            </a:r>
            <a:r>
              <a:rPr lang="en-US" b="1" smtClean="0"/>
              <a:t>line items </a:t>
            </a:r>
            <a:r>
              <a:rPr lang="en-US" smtClean="0"/>
              <a:t>to allocate a payment.</a:t>
            </a:r>
          </a:p>
          <a:p>
            <a:r>
              <a:rPr lang="en-US" smtClean="0"/>
              <a:t>n The </a:t>
            </a:r>
            <a:r>
              <a:rPr lang="en-US" b="1" smtClean="0"/>
              <a:t>amount entered </a:t>
            </a:r>
            <a:r>
              <a:rPr lang="en-US" smtClean="0"/>
              <a:t>is allocated to the appropriate line item in proportion to the item amount and</a:t>
            </a:r>
          </a:p>
          <a:p>
            <a:r>
              <a:rPr lang="en-US" smtClean="0"/>
              <a:t>discount.</a:t>
            </a:r>
          </a:p>
          <a:p>
            <a:endParaRPr lang="en-US" smtClean="0"/>
          </a:p>
        </p:txBody>
      </p:sp>
    </p:spTree>
    <p:extLst>
      <p:ext uri="{BB962C8B-B14F-4D97-AF65-F5344CB8AC3E}">
        <p14:creationId xmlns:p14="http://schemas.microsoft.com/office/powerpoint/2010/main" xmlns="" val="334097886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7.png"/><Relationship Id="rId5" Type="http://schemas.openxmlformats.org/officeDocument/2006/relationships/image" Target="../media/image4.png"/><Relationship Id="rId15" Type="http://schemas.openxmlformats.org/officeDocument/2006/relationships/image" Target="../media/image8.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6.png"/><Relationship Id="rId14" Type="http://schemas.openxmlformats.org/officeDocument/2006/relationships/hyperlink" Target="http://www.capgemini.com/" TargetMode="Externa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0.png"/><Relationship Id="rId4" Type="http://schemas.openxmlformats.org/officeDocument/2006/relationships/image" Target="../media/image14.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losing1">
    <p:spTree>
      <p:nvGrpSpPr>
        <p:cNvPr id="1" name=""/>
        <p:cNvGrpSpPr/>
        <p:nvPr/>
      </p:nvGrpSpPr>
      <p:grpSpPr>
        <a:xfrm>
          <a:off x="0" y="0"/>
          <a:ext cx="0" cy="0"/>
          <a:chOff x="0" y="0"/>
          <a:chExt cx="0" cy="0"/>
        </a:xfrm>
      </p:grpSpPr>
      <p:sp>
        <p:nvSpPr>
          <p:cNvPr id="7" name="Rectangle 6"/>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en-US" dirty="0"/>
          </a:p>
        </p:txBody>
      </p:sp>
      <p:sp>
        <p:nvSpPr>
          <p:cNvPr id="8" name="Freeform 5"/>
          <p:cNvSpPr>
            <a:spLocks/>
          </p:cNvSpPr>
          <p:nvPr/>
        </p:nvSpPr>
        <p:spPr bwMode="auto">
          <a:xfrm>
            <a:off x="-932257" y="-1992690"/>
            <a:ext cx="8076009" cy="8582622"/>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77" tIns="34289" rIns="68577" bIns="34289" numCol="1" anchor="t" anchorCtr="0" compatLnSpc="1">
            <a:prstTxWarp prst="textNoShape">
              <a:avLst/>
            </a:prstTxWarp>
          </a:bodyPr>
          <a:lstStyle/>
          <a:p>
            <a:endParaRPr lang="en-US" dirty="0"/>
          </a:p>
        </p:txBody>
      </p:sp>
      <p:grpSp>
        <p:nvGrpSpPr>
          <p:cNvPr id="9" name="Group 8"/>
          <p:cNvGrpSpPr/>
          <p:nvPr/>
        </p:nvGrpSpPr>
        <p:grpSpPr>
          <a:xfrm>
            <a:off x="3734277" y="1803085"/>
            <a:ext cx="551260" cy="51174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p:nvSpPr>
        <p:spPr>
          <a:xfrm>
            <a:off x="4902138" y="2164760"/>
            <a:ext cx="3844290" cy="5777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900"/>
              </a:lnSpc>
            </a:pPr>
            <a:r>
              <a:rPr lang="en-US" sz="7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700" dirty="0">
                <a:solidFill>
                  <a:schemeClr val="accent1"/>
                </a:solidFill>
              </a:rPr>
              <a:t>the Collaborative Business Experience™</a:t>
            </a:r>
            <a:r>
              <a:rPr lang="en-US" sz="700" dirty="0">
                <a:solidFill>
                  <a:schemeClr val="tx1"/>
                </a:solidFill>
              </a:rPr>
              <a:t>, and draws on </a:t>
            </a:r>
            <a:r>
              <a:rPr lang="en-US" sz="700" dirty="0">
                <a:solidFill>
                  <a:schemeClr val="accent1"/>
                </a:solidFill>
              </a:rPr>
              <a:t>Rightshore</a:t>
            </a:r>
            <a:r>
              <a:rPr lang="en-US" sz="700" baseline="30000" dirty="0">
                <a:solidFill>
                  <a:schemeClr val="accent1"/>
                </a:solidFill>
              </a:rPr>
              <a:t>®</a:t>
            </a:r>
            <a:r>
              <a:rPr lang="en-US" sz="700" dirty="0">
                <a:solidFill>
                  <a:schemeClr val="tx1"/>
                </a:solidFill>
              </a:rPr>
              <a:t>, its worldwide delivery model.</a:t>
            </a:r>
            <a:endParaRPr lang="en-US" sz="700" dirty="0" smtClean="0">
              <a:solidFill>
                <a:schemeClr val="tx1"/>
              </a:solidFill>
            </a:endParaRPr>
          </a:p>
        </p:txBody>
      </p:sp>
      <p:sp>
        <p:nvSpPr>
          <p:cNvPr id="15" name="Rectangle 14"/>
          <p:cNvSpPr/>
          <p:nvPr/>
        </p:nvSpPr>
        <p:spPr>
          <a:xfrm>
            <a:off x="4902138" y="1880312"/>
            <a:ext cx="1664970" cy="192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1500"/>
              </a:lnSpc>
            </a:pPr>
            <a:r>
              <a:rPr lang="en-US" sz="1100" dirty="0" smtClean="0">
                <a:solidFill>
                  <a:schemeClr val="accent1"/>
                </a:solidFill>
              </a:rPr>
              <a:t>About Capgemini</a:t>
            </a:r>
          </a:p>
        </p:txBody>
      </p:sp>
      <p:sp>
        <p:nvSpPr>
          <p:cNvPr id="16" name="Rectangle 15"/>
          <p:cNvSpPr/>
          <p:nvPr/>
        </p:nvSpPr>
        <p:spPr>
          <a:xfrm>
            <a:off x="4902138" y="3176871"/>
            <a:ext cx="1543050" cy="3054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900"/>
              </a:lnSpc>
              <a:spcAft>
                <a:spcPts val="450"/>
              </a:spcAft>
            </a:pPr>
            <a:r>
              <a:rPr lang="en-US" sz="700" dirty="0" smtClean="0">
                <a:solidFill>
                  <a:schemeClr val="tx1"/>
                </a:solidFill>
              </a:rPr>
              <a:t>Learn more about us at</a:t>
            </a:r>
          </a:p>
          <a:p>
            <a:pPr algn="just">
              <a:lnSpc>
                <a:spcPts val="900"/>
              </a:lnSpc>
            </a:pPr>
            <a:r>
              <a:rPr lang="en-US" sz="1100" dirty="0" smtClean="0">
                <a:solidFill>
                  <a:schemeClr val="accent2"/>
                </a:solidFill>
              </a:rPr>
              <a:t>www.capgemini.com</a:t>
            </a:r>
          </a:p>
        </p:txBody>
      </p:sp>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598813" y="2984444"/>
            <a:ext cx="249896" cy="249896"/>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886345" y="2984444"/>
            <a:ext cx="249896" cy="249896"/>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173877" y="2984444"/>
            <a:ext cx="249896" cy="249896"/>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461409" y="2984444"/>
            <a:ext cx="249896" cy="249896"/>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311281" y="2984444"/>
            <a:ext cx="249896" cy="249896"/>
          </a:xfrm>
          <a:prstGeom prst="rect">
            <a:avLst/>
          </a:prstGeom>
          <a:noFill/>
        </p:spPr>
      </p:pic>
      <p:sp>
        <p:nvSpPr>
          <p:cNvPr id="23" name="Rectangle 22"/>
          <p:cNvSpPr/>
          <p:nvPr/>
        </p:nvSpPr>
        <p:spPr>
          <a:xfrm>
            <a:off x="311279" y="4224273"/>
            <a:ext cx="3148965" cy="433452"/>
          </a:xfrm>
          <a:prstGeom prst="rect">
            <a:avLst/>
          </a:prstGeom>
        </p:spPr>
        <p:txBody>
          <a:bodyPr wrap="square" lIns="0" tIns="0" rIns="0" bIns="0" anchor="b" anchorCtr="0">
            <a:spAutoFit/>
          </a:bodyPr>
          <a:lstStyle/>
          <a:p>
            <a:pPr>
              <a:spcAft>
                <a:spcPts val="450"/>
              </a:spcAft>
            </a:pPr>
            <a:r>
              <a:rPr lang="en-US" sz="600" noProof="0" dirty="0" smtClean="0">
                <a:solidFill>
                  <a:schemeClr val="bg1"/>
                </a:solidFill>
                <a:latin typeface="+mn-lt"/>
                <a:cs typeface="Arial"/>
              </a:rPr>
              <a:t>This message contains information that may be privileged or confidential and is the property of the Capgemini Group.</a:t>
            </a:r>
            <a:br>
              <a:rPr lang="en-US" sz="600" noProof="0" dirty="0" smtClean="0">
                <a:solidFill>
                  <a:schemeClr val="bg1"/>
                </a:solidFill>
                <a:latin typeface="+mn-lt"/>
                <a:cs typeface="Arial"/>
              </a:rPr>
            </a:br>
            <a:r>
              <a:rPr lang="en-US" sz="600" noProof="0" dirty="0" smtClean="0">
                <a:solidFill>
                  <a:schemeClr val="bg1"/>
                </a:solidFill>
                <a:latin typeface="Arial"/>
                <a:cs typeface="Arial"/>
              </a:rPr>
              <a:t>Copyright © 2017 Capgemini. All rights reserved.</a:t>
            </a:r>
          </a:p>
          <a:p>
            <a:pPr marL="0" marR="0" indent="0" defTabSz="718281" rtl="0" eaLnBrk="1" fontAlgn="auto" latinLnBrk="0" hangingPunct="1">
              <a:lnSpc>
                <a:spcPct val="100000"/>
              </a:lnSpc>
              <a:spcBef>
                <a:spcPts val="0"/>
              </a:spcBef>
              <a:spcAft>
                <a:spcPts val="450"/>
              </a:spcAft>
              <a:buClrTx/>
              <a:buSzTx/>
              <a:buFontTx/>
              <a:buNone/>
              <a:tabLst/>
              <a:defRPr/>
            </a:pPr>
            <a:r>
              <a:rPr lang="en-US" sz="600" noProof="0" dirty="0" smtClean="0">
                <a:solidFill>
                  <a:schemeClr val="bg1"/>
                </a:solidFill>
                <a:latin typeface="Arial"/>
                <a:cs typeface="Arial"/>
              </a:rPr>
              <a:t>Rightshore</a:t>
            </a:r>
            <a:r>
              <a:rPr lang="en-US" sz="600" baseline="30000" noProof="0" dirty="0" smtClean="0">
                <a:solidFill>
                  <a:schemeClr val="bg1"/>
                </a:solidFill>
                <a:latin typeface="Arial"/>
                <a:cs typeface="Arial"/>
              </a:rPr>
              <a:t>®</a:t>
            </a:r>
            <a:r>
              <a:rPr lang="en-US" sz="600" noProof="0" dirty="0" smtClean="0">
                <a:solidFill>
                  <a:schemeClr val="bg1"/>
                </a:solidFill>
                <a:latin typeface="Arial"/>
                <a:cs typeface="Arial"/>
              </a:rPr>
              <a:t> is a trademark belonging to Capgemini.</a:t>
            </a:r>
          </a:p>
        </p:txBody>
      </p:sp>
      <p:sp>
        <p:nvSpPr>
          <p:cNvPr id="24" name="Rectangle 23"/>
          <p:cNvSpPr/>
          <p:nvPr/>
        </p:nvSpPr>
        <p:spPr>
          <a:xfrm>
            <a:off x="4902139" y="4426894"/>
            <a:ext cx="3914774" cy="230832"/>
          </a:xfrm>
          <a:prstGeom prst="rect">
            <a:avLst/>
          </a:prstGeom>
        </p:spPr>
        <p:txBody>
          <a:bodyPr wrap="square" lIns="0" tIns="0" rIns="0" bIns="0" anchor="b" anchorCtr="0">
            <a:spAutoFit/>
          </a:bodyPr>
          <a:lstStyle/>
          <a:p>
            <a:pPr>
              <a:spcAft>
                <a:spcPts val="450"/>
              </a:spcAft>
            </a:pPr>
            <a:r>
              <a:rPr lang="en-US" sz="5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12"/>
          </p:cNvPr>
          <p:cNvSpPr/>
          <p:nvPr/>
        </p:nvSpPr>
        <p:spPr>
          <a:xfrm>
            <a:off x="5617427" y="2859071"/>
            <a:ext cx="1752066" cy="93507"/>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en-GB" dirty="0"/>
          </a:p>
        </p:txBody>
      </p:sp>
      <p:sp>
        <p:nvSpPr>
          <p:cNvPr id="26" name="Rectangle 25">
            <a:hlinkClick r:id="rId13"/>
          </p:cNvPr>
          <p:cNvSpPr/>
          <p:nvPr/>
        </p:nvSpPr>
        <p:spPr>
          <a:xfrm>
            <a:off x="8048149" y="2859071"/>
            <a:ext cx="528638" cy="93507"/>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en-GB" dirty="0"/>
          </a:p>
        </p:txBody>
      </p:sp>
      <p:sp>
        <p:nvSpPr>
          <p:cNvPr id="27" name="Rectangle 26">
            <a:hlinkClick r:id="rId14"/>
          </p:cNvPr>
          <p:cNvSpPr/>
          <p:nvPr/>
        </p:nvSpPr>
        <p:spPr>
          <a:xfrm>
            <a:off x="4899185" y="3334232"/>
            <a:ext cx="1388745" cy="137587"/>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en-GB" dirty="0"/>
          </a:p>
        </p:txBody>
      </p:sp>
      <p:pic>
        <p:nvPicPr>
          <p:cNvPr id="29" name="Picture 28"/>
          <p:cNvPicPr>
            <a:picLocks noChangeAspect="1"/>
          </p:cNvPicPr>
          <p:nvPr/>
        </p:nvPicPr>
        <p:blipFill>
          <a:blip r:embed="rId15" cstate="print">
            <a:extLst>
              <a:ext uri="{28A0092B-C50C-407E-A947-70E740481C1C}">
                <a14:useLocalDpi xmlns:a14="http://schemas.microsoft.com/office/drawing/2010/main" xmlns="" val="0"/>
              </a:ext>
            </a:extLst>
          </a:blip>
          <a:stretch>
            <a:fillRect/>
          </a:stretch>
        </p:blipFill>
        <p:spPr>
          <a:xfrm>
            <a:off x="305679" y="3325630"/>
            <a:ext cx="1920240" cy="150759"/>
          </a:xfrm>
          <a:prstGeom prst="rect">
            <a:avLst/>
          </a:prstGeom>
        </p:spPr>
      </p:pic>
    </p:spTree>
    <p:extLst>
      <p:ext uri="{BB962C8B-B14F-4D97-AF65-F5344CB8AC3E}">
        <p14:creationId xmlns:p14="http://schemas.microsoft.com/office/powerpoint/2010/main" xmlns="" val="212880900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over2">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pic>
        <p:nvPicPr>
          <p:cNvPr id="6" name="Graphic 17">
            <a:extLst>
              <a:ext uri="{FF2B5EF4-FFF2-40B4-BE49-F238E27FC236}">
                <a16:creationId xmlns="" xmlns:a16="http://schemas.microsoft.com/office/drawing/2014/main" id="{829BBBD1-ECF6-4131-A3B0-11EFC39DB482}"/>
              </a:ext>
            </a:extLst>
          </p:cNvPr>
          <p:cNvPicPr>
            <a:picLocks noChangeAspect="1"/>
          </p:cNvPicPr>
          <p:nvPr/>
        </p:nvPicPr>
        <p:blipFill rotWithShape="1">
          <a:blip r:embed="rId2" cstate="print">
            <a:extLst>
              <a:ext uri="{96DAC541-7B7A-43D3-8B79-37D633B846F1}">
                <asvg:svgBlip xmlns="" xmlns:asvg="http://schemas.microsoft.com/office/drawing/2016/SVG/main" r:embed="rId4"/>
              </a:ext>
            </a:extLst>
          </a:blip>
          <a:srcRect t="1" b="46599"/>
          <a:stretch/>
        </p:blipFill>
        <p:spPr>
          <a:xfrm flipH="1">
            <a:off x="2830285" y="1383619"/>
            <a:ext cx="6313715" cy="3759882"/>
          </a:xfrm>
          <a:prstGeom prst="rect">
            <a:avLst/>
          </a:prstGeom>
        </p:spPr>
      </p:pic>
      <p:pic>
        <p:nvPicPr>
          <p:cNvPr id="5" name="Graphic 9">
            <a:extLst>
              <a:ext uri="{FF2B5EF4-FFF2-40B4-BE49-F238E27FC236}">
                <a16:creationId xmlns="" xmlns:a16="http://schemas.microsoft.com/office/drawing/2014/main" id="{C3D2EC56-D17C-4A75-8178-C69397BC7353}"/>
              </a:ext>
            </a:extLst>
          </p:cNvPr>
          <p:cNvPicPr>
            <a:picLocks noChangeAspect="1"/>
          </p:cNvPicPr>
          <p:nvPr/>
        </p:nvPicPr>
        <p:blipFill>
          <a:blip r:embed="rId5" cstate="print">
            <a:extLst>
              <a:ext uri="{96DAC541-7B7A-43D3-8B79-37D633B846F1}">
                <asvg:svgBlip xmlns="" xmlns:asvg="http://schemas.microsoft.com/office/drawing/2016/SVG/main" r:embed="rId6"/>
              </a:ext>
            </a:extLst>
          </a:blip>
          <a:stretch>
            <a:fillRect/>
          </a:stretch>
        </p:blipFill>
        <p:spPr>
          <a:xfrm>
            <a:off x="305991" y="303610"/>
            <a:ext cx="1714500" cy="382510"/>
          </a:xfrm>
          <a:prstGeom prst="rect">
            <a:avLst/>
          </a:prstGeom>
        </p:spPr>
      </p:pic>
      <p:sp>
        <p:nvSpPr>
          <p:cNvPr id="14" name="Text Placeholder 13">
            <a:extLst>
              <a:ext uri="{FF2B5EF4-FFF2-40B4-BE49-F238E27FC236}">
                <a16:creationId xmlns="" xmlns:a16="http://schemas.microsoft.com/office/drawing/2014/main" id="{4252348C-45B4-48E3-B74B-8E834575C8AA}"/>
              </a:ext>
            </a:extLst>
          </p:cNvPr>
          <p:cNvSpPr>
            <a:spLocks noGrp="1"/>
          </p:cNvSpPr>
          <p:nvPr>
            <p:ph type="body" sz="quarter" idx="10" hasCustomPrompt="1"/>
          </p:nvPr>
        </p:nvSpPr>
        <p:spPr>
          <a:xfrm>
            <a:off x="4788024" y="3118251"/>
            <a:ext cx="4049986" cy="809625"/>
          </a:xfrm>
        </p:spPr>
        <p:txBody>
          <a:bodyPr anchor="b">
            <a:normAutofit/>
          </a:bodyPr>
          <a:lstStyle>
            <a:lvl1pPr algn="r">
              <a:lnSpc>
                <a:spcPts val="2250"/>
              </a:lnSpc>
              <a:defRPr sz="2000">
                <a:solidFill>
                  <a:schemeClr val="bg1"/>
                </a:solidFill>
              </a:defRPr>
            </a:lvl1pPr>
          </a:lstStyle>
          <a:p>
            <a:pPr lvl="0"/>
            <a:r>
              <a:rPr lang="en-US" dirty="0"/>
              <a:t>Click to insert title</a:t>
            </a:r>
          </a:p>
        </p:txBody>
      </p:sp>
      <p:sp>
        <p:nvSpPr>
          <p:cNvPr id="15" name="Text Placeholder 13">
            <a:extLst>
              <a:ext uri="{FF2B5EF4-FFF2-40B4-BE49-F238E27FC236}">
                <a16:creationId xmlns="" xmlns:a16="http://schemas.microsoft.com/office/drawing/2014/main" id="{97620309-84FF-4D53-AD39-936B55216B4B}"/>
              </a:ext>
            </a:extLst>
          </p:cNvPr>
          <p:cNvSpPr>
            <a:spLocks noGrp="1"/>
          </p:cNvSpPr>
          <p:nvPr>
            <p:ph type="body" sz="quarter" idx="11" hasCustomPrompt="1"/>
          </p:nvPr>
        </p:nvSpPr>
        <p:spPr>
          <a:xfrm>
            <a:off x="4787004" y="4036111"/>
            <a:ext cx="4051006" cy="809625"/>
          </a:xfrm>
        </p:spPr>
        <p:txBody>
          <a:bodyPr anchor="t">
            <a:normAutofit/>
          </a:bodyPr>
          <a:lstStyle>
            <a:lvl1pPr marL="0" algn="r">
              <a:lnSpc>
                <a:spcPts val="1650"/>
              </a:lnSpc>
              <a:defRPr sz="14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xmlns="" val="11308959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2088" y="38908"/>
            <a:ext cx="8262453" cy="562672"/>
          </a:xfrm>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hasCustomPrompt="1"/>
          </p:nvPr>
        </p:nvSpPr>
        <p:spPr>
          <a:xfrm>
            <a:off x="309802" y="637674"/>
            <a:ext cx="8528209" cy="4202220"/>
          </a:xfrm>
          <a:ln>
            <a:solidFill>
              <a:schemeClr val="tx1"/>
            </a:solidFill>
          </a:ln>
        </p:spPr>
        <p:txBody>
          <a:bodyPr>
            <a:normAutofit/>
          </a:bodyPr>
          <a:lstStyle>
            <a:lvl1pPr marL="288925" indent="-168275" algn="l" defTabSz="685783" rtl="0" eaLnBrk="1" latinLnBrk="0" hangingPunct="1">
              <a:lnSpc>
                <a:spcPct val="100000"/>
              </a:lnSpc>
              <a:spcBef>
                <a:spcPts val="0"/>
              </a:spcBef>
              <a:spcAft>
                <a:spcPts val="450"/>
              </a:spcAft>
              <a:buFont typeface="Wingdings" pitchFamily="2" charset="2"/>
              <a:buNone/>
              <a:defRPr lang="en-US" sz="180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88925" indent="-168275" algn="l" defTabSz="685783" rtl="0" eaLnBrk="1" latinLnBrk="0" hangingPunct="1">
              <a:lnSpc>
                <a:spcPct val="100000"/>
              </a:lnSpc>
              <a:spcBef>
                <a:spcPts val="0"/>
              </a:spcBef>
              <a:spcAft>
                <a:spcPts val="450"/>
              </a:spcAft>
              <a:buClr>
                <a:schemeClr val="tx1"/>
              </a:buClr>
              <a:buFont typeface="Arial" panose="020B0604020202020204" pitchFamily="34" charset="0"/>
              <a:buChar char="•"/>
              <a:defRPr lang="en-US" sz="1600" kern="1200" dirty="0" smtClean="0">
                <a:solidFill>
                  <a:schemeClr val="tx1"/>
                </a:solidFill>
                <a:latin typeface="+mn-lt"/>
                <a:ea typeface="+mn-ea"/>
                <a:cs typeface="+mn-cs"/>
              </a:defRPr>
            </a:lvl2pPr>
            <a:lvl3pPr marL="457200" indent="-168275" algn="l" defTabSz="685783" rtl="0" eaLnBrk="1" latinLnBrk="0" hangingPunct="1">
              <a:lnSpc>
                <a:spcPct val="100000"/>
              </a:lnSpc>
              <a:spcBef>
                <a:spcPts val="0"/>
              </a:spcBef>
              <a:spcAft>
                <a:spcPts val="450"/>
              </a:spcAft>
              <a:buClr>
                <a:schemeClr val="tx1"/>
              </a:buClr>
              <a:buFont typeface="Arial" panose="020B0604020202020204" pitchFamily="34" charset="0"/>
              <a:buChar char="•"/>
              <a:defRPr lang="en-US" sz="140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341313" indent="-115888">
              <a:defRPr lang="en-US" sz="1400" kern="1200" dirty="0" smtClean="0">
                <a:solidFill>
                  <a:schemeClr val="bg1">
                    <a:lumMod val="50000"/>
                  </a:schemeClr>
                </a:solidFill>
                <a:latin typeface="Candara" panose="020E0502030303020204" pitchFamily="34" charset="0"/>
                <a:ea typeface="+mn-ea"/>
                <a:cs typeface="+mn-cs"/>
              </a:defRPr>
            </a:lvl4pPr>
            <a:lvl5pPr marL="682625" indent="-171450">
              <a:lnSpc>
                <a:spcPct val="100000"/>
              </a:lnSpc>
              <a:buClr>
                <a:schemeClr val="tx1"/>
              </a:buClr>
              <a:buFont typeface="Arial" panose="020B0604020202020204" pitchFamily="34" charset="0"/>
              <a:buChar char="•"/>
              <a:defRPr 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4"/>
            <a:r>
              <a:rPr lang="en-US" dirty="0" smtClean="0"/>
              <a:t> Fourth Level</a:t>
            </a:r>
          </a:p>
        </p:txBody>
      </p:sp>
      <p:sp>
        <p:nvSpPr>
          <p:cNvPr id="4" name="Date Placeholder 3"/>
          <p:cNvSpPr>
            <a:spLocks noGrp="1"/>
          </p:cNvSpPr>
          <p:nvPr>
            <p:ph type="dt" sz="half" idx="10"/>
          </p:nvPr>
        </p:nvSpPr>
        <p:spPr>
          <a:xfrm>
            <a:off x="1371598" y="4821382"/>
            <a:ext cx="1419728" cy="322117"/>
          </a:xfrm>
          <a:prstGeom prst="rect">
            <a:avLst/>
          </a:prstGeom>
        </p:spPr>
        <p:txBody>
          <a:bodyPr/>
          <a:lstStyle/>
          <a:p>
            <a:fld id="{2727887C-E3D9-4956-B241-0D7B3E50E8A2}" type="datetime1">
              <a:rPr lang="en-US" smtClean="0"/>
              <a:pPr/>
              <a:t>2/4/2018</a:t>
            </a:fld>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735108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9" y="1121077"/>
            <a:ext cx="6887389" cy="3482813"/>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282885" y="1121243"/>
            <a:ext cx="1638300" cy="12858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435682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36532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2426" y="327422"/>
            <a:ext cx="8734425" cy="503634"/>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47700" y="1471612"/>
            <a:ext cx="3824288" cy="2986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4389" y="1471612"/>
            <a:ext cx="3824287" cy="2986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028665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4157282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47700" y="1471612"/>
            <a:ext cx="3824288" cy="2986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4389" y="1471612"/>
            <a:ext cx="3824287" cy="2986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452436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29" Type="http://schemas.openxmlformats.org/officeDocument/2006/relationships/hyperlink" Target="https://www.capgemini.com/optimize-your-business-and-it-operations"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28" Type="http://schemas.openxmlformats.org/officeDocument/2006/relationships/image" Target="../media/image2.svg"/><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305992" y="303611"/>
            <a:ext cx="8262453" cy="647701"/>
          </a:xfrm>
          <a:prstGeom prst="rect">
            <a:avLst/>
          </a:prstGeom>
        </p:spPr>
        <p:txBody>
          <a:bodyPr vert="horz" lIns="0" tIns="0" rIns="0" bIns="0" rtlCol="0" anchor="t">
            <a:normAutofit/>
          </a:bodyPr>
          <a:lstStyle/>
          <a:p>
            <a:pPr lvl="0">
              <a:lnSpc>
                <a:spcPts val="2250"/>
              </a:lnSpc>
            </a:pPr>
            <a:r>
              <a:rPr lang="en-US" dirty="0" smtClean="0"/>
              <a:t>Click to </a:t>
            </a:r>
            <a:r>
              <a:rPr lang="en-US" dirty="0"/>
              <a:t>edit Master title style</a:t>
            </a:r>
            <a:endParaRPr lang="pt-PT" dirty="0"/>
          </a:p>
        </p:txBody>
      </p:sp>
      <p:pic>
        <p:nvPicPr>
          <p:cNvPr id="9"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1" cstate="print">
            <a:extLst>
              <a:ext uri="{96DAC541-7B7A-43D3-8B79-37D633B846F1}">
                <asvg:svgBlip xmlns="" xmlns:asvg="http://schemas.microsoft.com/office/drawing/2016/SVG/main" r:embed="rId28"/>
              </a:ext>
            </a:extLst>
          </a:blip>
          <a:srcRect l="81836" t="-4713" b="16530"/>
          <a:stretch/>
        </p:blipFill>
        <p:spPr>
          <a:xfrm>
            <a:off x="8660846" y="141480"/>
            <a:ext cx="318267" cy="344718"/>
          </a:xfrm>
          <a:prstGeom prst="rect">
            <a:avLst/>
          </a:prstGeom>
        </p:spPr>
      </p:pic>
      <p:sp>
        <p:nvSpPr>
          <p:cNvPr id="13"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2" y="1059658"/>
            <a:ext cx="8528209" cy="3780235"/>
          </a:xfrm>
          <a:prstGeom prst="rect">
            <a:avLst/>
          </a:prstGeom>
        </p:spPr>
        <p:txBody>
          <a:bodyPr vert="horz" lIns="0" tIns="0" rIns="0" bIns="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5" name="Rectangle 4"/>
          <p:cNvSpPr/>
          <p:nvPr/>
        </p:nvSpPr>
        <p:spPr>
          <a:xfrm>
            <a:off x="9372602" y="1192912"/>
            <a:ext cx="446303" cy="465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Capgemini Blue</a:t>
            </a:r>
          </a:p>
          <a:p>
            <a:pPr marL="128585"/>
            <a:r>
              <a:rPr lang="en-US" sz="500" dirty="0" smtClean="0"/>
              <a:t>R 0</a:t>
            </a:r>
          </a:p>
          <a:p>
            <a:pPr marL="128585"/>
            <a:r>
              <a:rPr lang="en-US" sz="500" dirty="0" smtClean="0"/>
              <a:t>G 112</a:t>
            </a:r>
          </a:p>
          <a:p>
            <a:pPr marL="128585"/>
            <a:r>
              <a:rPr lang="en-US" sz="500" dirty="0" smtClean="0"/>
              <a:t>B 173</a:t>
            </a:r>
          </a:p>
        </p:txBody>
      </p:sp>
      <p:sp>
        <p:nvSpPr>
          <p:cNvPr id="6" name="Rectangle 5"/>
          <p:cNvSpPr/>
          <p:nvPr/>
        </p:nvSpPr>
        <p:spPr>
          <a:xfrm>
            <a:off x="9818904" y="1192912"/>
            <a:ext cx="446303" cy="4659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Vibrant</a:t>
            </a:r>
            <a:br>
              <a:rPr lang="en-US" sz="500" b="1" dirty="0" smtClean="0"/>
            </a:br>
            <a:r>
              <a:rPr lang="en-US" sz="500" b="1" dirty="0" smtClean="0"/>
              <a:t>Blue</a:t>
            </a:r>
          </a:p>
          <a:p>
            <a:pPr marL="128585"/>
            <a:r>
              <a:rPr lang="en-US" sz="500" dirty="0" smtClean="0"/>
              <a:t>R 18</a:t>
            </a:r>
            <a:endParaRPr lang="en-US" sz="500" dirty="0"/>
          </a:p>
          <a:p>
            <a:pPr marL="128585"/>
            <a:r>
              <a:rPr lang="en-US" sz="500" dirty="0"/>
              <a:t>G </a:t>
            </a:r>
            <a:r>
              <a:rPr lang="en-US" sz="500" dirty="0" smtClean="0"/>
              <a:t>171</a:t>
            </a:r>
            <a:endParaRPr lang="en-US" sz="500" dirty="0"/>
          </a:p>
          <a:p>
            <a:pPr marL="128585"/>
            <a:r>
              <a:rPr lang="en-US" sz="500" dirty="0"/>
              <a:t>B </a:t>
            </a:r>
            <a:r>
              <a:rPr lang="en-US" sz="500" dirty="0" smtClean="0"/>
              <a:t>219</a:t>
            </a:r>
            <a:endParaRPr lang="en-US" sz="500" dirty="0"/>
          </a:p>
        </p:txBody>
      </p:sp>
      <p:sp>
        <p:nvSpPr>
          <p:cNvPr id="7" name="Rectangle 6"/>
          <p:cNvSpPr/>
          <p:nvPr/>
        </p:nvSpPr>
        <p:spPr>
          <a:xfrm>
            <a:off x="10265207" y="1192912"/>
            <a:ext cx="446303" cy="465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Deep</a:t>
            </a:r>
            <a:br>
              <a:rPr lang="en-US" sz="500" b="1" dirty="0" smtClean="0"/>
            </a:br>
            <a:r>
              <a:rPr lang="en-US" sz="500" b="1" dirty="0" smtClean="0"/>
              <a:t>Purple</a:t>
            </a:r>
          </a:p>
          <a:p>
            <a:pPr marL="128585"/>
            <a:r>
              <a:rPr lang="en-US" sz="500" dirty="0"/>
              <a:t>R </a:t>
            </a:r>
            <a:r>
              <a:rPr lang="en-US" sz="500" dirty="0" smtClean="0"/>
              <a:t>43</a:t>
            </a:r>
            <a:endParaRPr lang="en-US" sz="500" dirty="0"/>
          </a:p>
          <a:p>
            <a:pPr marL="128585"/>
            <a:r>
              <a:rPr lang="en-US" sz="500" dirty="0"/>
              <a:t>G </a:t>
            </a:r>
            <a:r>
              <a:rPr lang="en-US" sz="500" dirty="0" smtClean="0"/>
              <a:t>10</a:t>
            </a:r>
            <a:endParaRPr lang="en-US" sz="500" dirty="0"/>
          </a:p>
          <a:p>
            <a:pPr marL="128585"/>
            <a:r>
              <a:rPr lang="en-US" sz="500" dirty="0"/>
              <a:t>B </a:t>
            </a:r>
            <a:r>
              <a:rPr lang="en-US" sz="500" dirty="0" smtClean="0"/>
              <a:t>61</a:t>
            </a:r>
            <a:endParaRPr lang="en-US" sz="500" dirty="0"/>
          </a:p>
        </p:txBody>
      </p:sp>
      <p:sp>
        <p:nvSpPr>
          <p:cNvPr id="8" name="Rectangle 7"/>
          <p:cNvSpPr/>
          <p:nvPr/>
        </p:nvSpPr>
        <p:spPr>
          <a:xfrm>
            <a:off x="10711509" y="1192912"/>
            <a:ext cx="446303" cy="46599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Tech</a:t>
            </a:r>
            <a:br>
              <a:rPr lang="en-US" sz="500" b="1" dirty="0" smtClean="0"/>
            </a:br>
            <a:r>
              <a:rPr lang="en-US" sz="500" b="1" dirty="0" smtClean="0"/>
              <a:t>Red</a:t>
            </a:r>
          </a:p>
          <a:p>
            <a:pPr marL="128585"/>
            <a:r>
              <a:rPr lang="en-US" sz="500" dirty="0"/>
              <a:t>R </a:t>
            </a:r>
            <a:r>
              <a:rPr lang="en-US" sz="500" dirty="0" smtClean="0"/>
              <a:t>255</a:t>
            </a:r>
            <a:endParaRPr lang="en-US" sz="500" dirty="0"/>
          </a:p>
          <a:p>
            <a:pPr marL="128585"/>
            <a:r>
              <a:rPr lang="en-US" sz="500" dirty="0"/>
              <a:t>G </a:t>
            </a:r>
            <a:r>
              <a:rPr lang="en-US" sz="500" dirty="0" smtClean="0"/>
              <a:t>48</a:t>
            </a:r>
            <a:endParaRPr lang="en-US" sz="500" dirty="0"/>
          </a:p>
          <a:p>
            <a:pPr marL="128585"/>
            <a:r>
              <a:rPr lang="en-US" sz="500" dirty="0"/>
              <a:t>B </a:t>
            </a:r>
            <a:r>
              <a:rPr lang="en-US" sz="500" dirty="0" smtClean="0"/>
              <a:t>76</a:t>
            </a:r>
            <a:endParaRPr lang="en-US" sz="500" dirty="0"/>
          </a:p>
        </p:txBody>
      </p:sp>
      <p:sp>
        <p:nvSpPr>
          <p:cNvPr id="10" name="Rectangle 9"/>
          <p:cNvSpPr/>
          <p:nvPr/>
        </p:nvSpPr>
        <p:spPr>
          <a:xfrm>
            <a:off x="11157812" y="1192912"/>
            <a:ext cx="446303" cy="46599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Zest</a:t>
            </a:r>
            <a:br>
              <a:rPr lang="en-US" sz="500" b="1" dirty="0" smtClean="0"/>
            </a:br>
            <a:r>
              <a:rPr lang="en-US" sz="500" b="1" dirty="0" smtClean="0"/>
              <a:t>Green</a:t>
            </a:r>
          </a:p>
          <a:p>
            <a:pPr marL="128585"/>
            <a:r>
              <a:rPr lang="en-US" sz="500" dirty="0"/>
              <a:t>R </a:t>
            </a:r>
            <a:r>
              <a:rPr lang="en-US" sz="500" dirty="0" smtClean="0"/>
              <a:t>149</a:t>
            </a:r>
            <a:endParaRPr lang="en-US" sz="500" dirty="0"/>
          </a:p>
          <a:p>
            <a:pPr marL="128585"/>
            <a:r>
              <a:rPr lang="en-US" sz="500" dirty="0"/>
              <a:t>G </a:t>
            </a:r>
            <a:r>
              <a:rPr lang="en-US" sz="500" dirty="0" smtClean="0"/>
              <a:t>230</a:t>
            </a:r>
            <a:endParaRPr lang="en-US" sz="500" dirty="0"/>
          </a:p>
          <a:p>
            <a:pPr marL="128585"/>
            <a:r>
              <a:rPr lang="en-US" sz="500" dirty="0"/>
              <a:t>B </a:t>
            </a:r>
            <a:r>
              <a:rPr lang="en-US" sz="500" dirty="0" smtClean="0"/>
              <a:t>22</a:t>
            </a:r>
            <a:endParaRPr lang="en-US" sz="500" dirty="0"/>
          </a:p>
        </p:txBody>
      </p:sp>
      <p:sp>
        <p:nvSpPr>
          <p:cNvPr id="11" name="Rectangle 10"/>
          <p:cNvSpPr/>
          <p:nvPr/>
        </p:nvSpPr>
        <p:spPr>
          <a:xfrm>
            <a:off x="9372602" y="1851457"/>
            <a:ext cx="446303" cy="465992"/>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3">
              <a:spcAft>
                <a:spcPts val="300"/>
              </a:spcAft>
            </a:pPr>
            <a:r>
              <a:rPr lang="en-US" sz="500" b="1" dirty="0"/>
              <a:t>Capgemini </a:t>
            </a:r>
            <a:r>
              <a:rPr lang="en-US" sz="500" b="1" dirty="0" smtClean="0"/>
              <a:t>Blue</a:t>
            </a:r>
            <a:r>
              <a:rPr lang="en-US" sz="500" dirty="0" smtClean="0"/>
              <a:t> (-50%)</a:t>
            </a:r>
            <a:endParaRPr lang="en-US" sz="500" dirty="0"/>
          </a:p>
          <a:p>
            <a:pPr marL="128585"/>
            <a:r>
              <a:rPr lang="en-US" sz="500" dirty="0"/>
              <a:t>R </a:t>
            </a:r>
            <a:r>
              <a:rPr lang="en-US" sz="500" dirty="0" smtClean="0"/>
              <a:t>128</a:t>
            </a:r>
            <a:endParaRPr lang="en-US" sz="500" dirty="0"/>
          </a:p>
          <a:p>
            <a:pPr marL="128585"/>
            <a:r>
              <a:rPr lang="en-US" sz="500" dirty="0"/>
              <a:t>G </a:t>
            </a:r>
            <a:r>
              <a:rPr lang="en-US" sz="500" dirty="0" smtClean="0"/>
              <a:t>184</a:t>
            </a:r>
            <a:endParaRPr lang="en-US" sz="500" dirty="0"/>
          </a:p>
          <a:p>
            <a:pPr marL="128585"/>
            <a:r>
              <a:rPr lang="en-US" sz="500" dirty="0"/>
              <a:t>B </a:t>
            </a:r>
            <a:r>
              <a:rPr lang="en-US" sz="500" dirty="0" smtClean="0"/>
              <a:t>214</a:t>
            </a:r>
            <a:endParaRPr lang="en-US" sz="500" dirty="0"/>
          </a:p>
        </p:txBody>
      </p:sp>
      <p:sp>
        <p:nvSpPr>
          <p:cNvPr id="12" name="Rectangle 11"/>
          <p:cNvSpPr/>
          <p:nvPr/>
        </p:nvSpPr>
        <p:spPr>
          <a:xfrm>
            <a:off x="9818904" y="1851457"/>
            <a:ext cx="446303" cy="465992"/>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3">
              <a:spcAft>
                <a:spcPts val="300"/>
              </a:spcAft>
            </a:pPr>
            <a:r>
              <a:rPr lang="en-US" sz="500" b="1" dirty="0" smtClean="0"/>
              <a:t>Vibrant</a:t>
            </a:r>
            <a:br>
              <a:rPr lang="en-US" sz="500" b="1" dirty="0" smtClean="0"/>
            </a:br>
            <a:r>
              <a:rPr lang="en-US" sz="500" b="1" dirty="0" smtClean="0"/>
              <a:t>Blue</a:t>
            </a:r>
            <a:r>
              <a:rPr lang="en-US" sz="500" dirty="0" smtClean="0"/>
              <a:t> </a:t>
            </a:r>
            <a:r>
              <a:rPr lang="en-US" sz="500" dirty="0"/>
              <a:t>(-50%)</a:t>
            </a:r>
          </a:p>
          <a:p>
            <a:pPr marL="128585"/>
            <a:r>
              <a:rPr lang="en-US" sz="500" dirty="0"/>
              <a:t>R </a:t>
            </a:r>
            <a:r>
              <a:rPr lang="en-US" sz="500" dirty="0" smtClean="0"/>
              <a:t>136</a:t>
            </a:r>
            <a:endParaRPr lang="en-US" sz="500" dirty="0"/>
          </a:p>
          <a:p>
            <a:pPr marL="128585"/>
            <a:r>
              <a:rPr lang="en-US" sz="500" dirty="0"/>
              <a:t>G </a:t>
            </a:r>
            <a:r>
              <a:rPr lang="en-US" sz="500" dirty="0" smtClean="0"/>
              <a:t>213</a:t>
            </a:r>
            <a:endParaRPr lang="en-US" sz="500" dirty="0"/>
          </a:p>
          <a:p>
            <a:pPr marL="128585"/>
            <a:r>
              <a:rPr lang="en-US" sz="500" dirty="0"/>
              <a:t>B </a:t>
            </a:r>
            <a:r>
              <a:rPr lang="en-US" sz="500" dirty="0" smtClean="0"/>
              <a:t>237</a:t>
            </a:r>
            <a:endParaRPr lang="en-US" sz="500" dirty="0"/>
          </a:p>
        </p:txBody>
      </p:sp>
      <p:sp>
        <p:nvSpPr>
          <p:cNvPr id="14" name="Rectangle 13"/>
          <p:cNvSpPr/>
          <p:nvPr/>
        </p:nvSpPr>
        <p:spPr>
          <a:xfrm>
            <a:off x="10265207" y="1851457"/>
            <a:ext cx="446303" cy="465992"/>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Bright</a:t>
            </a:r>
            <a:r>
              <a:rPr lang="en-US" sz="500" b="1" dirty="0"/>
              <a:t/>
            </a:r>
            <a:br>
              <a:rPr lang="en-US" sz="500" b="1" dirty="0"/>
            </a:br>
            <a:r>
              <a:rPr lang="en-US" sz="500" b="1" dirty="0"/>
              <a:t>Purple</a:t>
            </a:r>
          </a:p>
          <a:p>
            <a:pPr marL="128585"/>
            <a:r>
              <a:rPr lang="en-US" sz="500" dirty="0"/>
              <a:t>R </a:t>
            </a:r>
            <a:r>
              <a:rPr lang="en-US" sz="500" dirty="0" smtClean="0"/>
              <a:t>109</a:t>
            </a:r>
            <a:endParaRPr lang="en-US" sz="500" dirty="0"/>
          </a:p>
          <a:p>
            <a:pPr marL="128585"/>
            <a:r>
              <a:rPr lang="en-US" sz="500" dirty="0"/>
              <a:t>G </a:t>
            </a:r>
            <a:r>
              <a:rPr lang="en-US" sz="500" dirty="0" smtClean="0"/>
              <a:t>100</a:t>
            </a:r>
            <a:endParaRPr lang="en-US" sz="500" dirty="0"/>
          </a:p>
          <a:p>
            <a:pPr marL="128585"/>
            <a:r>
              <a:rPr lang="en-US" sz="500" dirty="0"/>
              <a:t>B </a:t>
            </a:r>
            <a:r>
              <a:rPr lang="en-US" sz="500" dirty="0" smtClean="0"/>
              <a:t>204</a:t>
            </a:r>
            <a:endParaRPr lang="en-US" sz="500" dirty="0"/>
          </a:p>
        </p:txBody>
      </p:sp>
      <p:sp>
        <p:nvSpPr>
          <p:cNvPr id="15" name="Rectangle 14"/>
          <p:cNvSpPr/>
          <p:nvPr/>
        </p:nvSpPr>
        <p:spPr>
          <a:xfrm>
            <a:off x="10711509" y="1851457"/>
            <a:ext cx="446303" cy="465992"/>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Orange</a:t>
            </a:r>
            <a:endParaRPr lang="en-US" sz="500" b="1" dirty="0"/>
          </a:p>
          <a:p>
            <a:pPr marL="128585"/>
            <a:r>
              <a:rPr lang="en-US" sz="500" dirty="0"/>
              <a:t>R </a:t>
            </a:r>
            <a:r>
              <a:rPr lang="en-US" sz="500" dirty="0" smtClean="0"/>
              <a:t>255</a:t>
            </a:r>
            <a:endParaRPr lang="en-US" sz="500" dirty="0"/>
          </a:p>
          <a:p>
            <a:pPr marL="128585"/>
            <a:r>
              <a:rPr lang="en-US" sz="500" dirty="0"/>
              <a:t>G </a:t>
            </a:r>
            <a:r>
              <a:rPr lang="en-US" sz="500" dirty="0" smtClean="0"/>
              <a:t>99</a:t>
            </a:r>
            <a:endParaRPr lang="en-US" sz="500" dirty="0"/>
          </a:p>
          <a:p>
            <a:pPr marL="128585"/>
            <a:r>
              <a:rPr lang="en-US" sz="500" dirty="0"/>
              <a:t>B </a:t>
            </a:r>
            <a:r>
              <a:rPr lang="en-US" sz="500" dirty="0" smtClean="0"/>
              <a:t>39</a:t>
            </a:r>
            <a:endParaRPr lang="en-US" sz="500" dirty="0"/>
          </a:p>
        </p:txBody>
      </p:sp>
      <p:sp>
        <p:nvSpPr>
          <p:cNvPr id="16" name="Rectangle 15"/>
          <p:cNvSpPr/>
          <p:nvPr/>
        </p:nvSpPr>
        <p:spPr>
          <a:xfrm>
            <a:off x="11157812" y="1851457"/>
            <a:ext cx="446303" cy="465992"/>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Bright</a:t>
            </a:r>
            <a:r>
              <a:rPr lang="en-US" sz="500" b="1" dirty="0"/>
              <a:t/>
            </a:r>
            <a:br>
              <a:rPr lang="en-US" sz="500" b="1" dirty="0"/>
            </a:br>
            <a:r>
              <a:rPr lang="en-US" sz="500" b="1" dirty="0"/>
              <a:t>Green</a:t>
            </a:r>
          </a:p>
          <a:p>
            <a:pPr marL="128585"/>
            <a:r>
              <a:rPr lang="en-US" sz="500" dirty="0"/>
              <a:t>R </a:t>
            </a:r>
            <a:r>
              <a:rPr lang="en-US" sz="500" dirty="0" smtClean="0"/>
              <a:t>200</a:t>
            </a:r>
            <a:endParaRPr lang="en-US" sz="500" dirty="0"/>
          </a:p>
          <a:p>
            <a:pPr marL="128585"/>
            <a:r>
              <a:rPr lang="en-US" sz="500" dirty="0"/>
              <a:t>G </a:t>
            </a:r>
            <a:r>
              <a:rPr lang="en-US" sz="500" dirty="0" smtClean="0"/>
              <a:t>255</a:t>
            </a:r>
            <a:endParaRPr lang="en-US" sz="500" dirty="0"/>
          </a:p>
          <a:p>
            <a:pPr marL="128585"/>
            <a:r>
              <a:rPr lang="en-US" sz="500" dirty="0"/>
              <a:t>B </a:t>
            </a:r>
            <a:r>
              <a:rPr lang="en-US" sz="500" dirty="0" smtClean="0"/>
              <a:t>22</a:t>
            </a:r>
            <a:endParaRPr lang="en-US" sz="500" dirty="0"/>
          </a:p>
        </p:txBody>
      </p:sp>
      <p:sp>
        <p:nvSpPr>
          <p:cNvPr id="17" name="Rectangle 16"/>
          <p:cNvSpPr/>
          <p:nvPr/>
        </p:nvSpPr>
        <p:spPr>
          <a:xfrm>
            <a:off x="10265207" y="2317449"/>
            <a:ext cx="446303" cy="465992"/>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Purple</a:t>
            </a:r>
            <a:endParaRPr lang="en-US" sz="500" b="1" dirty="0"/>
          </a:p>
          <a:p>
            <a:pPr marL="128585"/>
            <a:r>
              <a:rPr lang="en-US" sz="500" dirty="0"/>
              <a:t>R </a:t>
            </a:r>
            <a:r>
              <a:rPr lang="en-US" sz="500" dirty="0" smtClean="0"/>
              <a:t>126</a:t>
            </a:r>
            <a:endParaRPr lang="en-US" sz="500" dirty="0"/>
          </a:p>
          <a:p>
            <a:pPr marL="128585"/>
            <a:r>
              <a:rPr lang="en-US" sz="500" dirty="0"/>
              <a:t>G </a:t>
            </a:r>
            <a:r>
              <a:rPr lang="en-US" sz="500" dirty="0" smtClean="0"/>
              <a:t>57</a:t>
            </a:r>
            <a:endParaRPr lang="en-US" sz="500" dirty="0"/>
          </a:p>
          <a:p>
            <a:pPr marL="128585"/>
            <a:r>
              <a:rPr lang="en-US" sz="500" dirty="0"/>
              <a:t>B </a:t>
            </a:r>
            <a:r>
              <a:rPr lang="en-US" sz="500" dirty="0" smtClean="0"/>
              <a:t>186</a:t>
            </a:r>
            <a:endParaRPr lang="en-US" sz="500" dirty="0"/>
          </a:p>
        </p:txBody>
      </p:sp>
      <p:sp>
        <p:nvSpPr>
          <p:cNvPr id="18" name="Rectangle 17"/>
          <p:cNvSpPr/>
          <p:nvPr/>
        </p:nvSpPr>
        <p:spPr>
          <a:xfrm>
            <a:off x="11157812" y="2317449"/>
            <a:ext cx="446303" cy="465992"/>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Green</a:t>
            </a:r>
            <a:endParaRPr lang="en-US" sz="500" b="1" dirty="0"/>
          </a:p>
          <a:p>
            <a:pPr marL="128585"/>
            <a:r>
              <a:rPr lang="en-US" sz="500" dirty="0"/>
              <a:t>R </a:t>
            </a:r>
            <a:r>
              <a:rPr lang="en-US" sz="500" dirty="0" smtClean="0"/>
              <a:t>0</a:t>
            </a:r>
            <a:endParaRPr lang="en-US" sz="500" dirty="0"/>
          </a:p>
          <a:p>
            <a:pPr marL="128585"/>
            <a:r>
              <a:rPr lang="en-US" sz="500" dirty="0"/>
              <a:t>G </a:t>
            </a:r>
            <a:r>
              <a:rPr lang="en-US" sz="500" dirty="0" smtClean="0"/>
              <a:t>195</a:t>
            </a:r>
            <a:endParaRPr lang="en-US" sz="500" dirty="0"/>
          </a:p>
          <a:p>
            <a:pPr marL="128585"/>
            <a:r>
              <a:rPr lang="en-US" sz="500" dirty="0"/>
              <a:t>B </a:t>
            </a:r>
            <a:r>
              <a:rPr lang="en-US" sz="500" dirty="0" smtClean="0"/>
              <a:t>123</a:t>
            </a:r>
            <a:endParaRPr lang="en-US" sz="500" dirty="0"/>
          </a:p>
        </p:txBody>
      </p:sp>
      <p:sp>
        <p:nvSpPr>
          <p:cNvPr id="19" name="Rectangle 18"/>
          <p:cNvSpPr/>
          <p:nvPr/>
        </p:nvSpPr>
        <p:spPr>
          <a:xfrm>
            <a:off x="11157812" y="3711688"/>
            <a:ext cx="446303" cy="465992"/>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Dark</a:t>
            </a:r>
            <a:r>
              <a:rPr lang="en-US" sz="500" b="1" dirty="0"/>
              <a:t/>
            </a:r>
            <a:br>
              <a:rPr lang="en-US" sz="500" b="1" dirty="0"/>
            </a:br>
            <a:r>
              <a:rPr lang="en-US" sz="500" b="1" dirty="0"/>
              <a:t>Green</a:t>
            </a:r>
          </a:p>
          <a:p>
            <a:pPr marL="128585"/>
            <a:r>
              <a:rPr lang="en-US" sz="500" dirty="0"/>
              <a:t>R </a:t>
            </a:r>
            <a:r>
              <a:rPr lang="en-US" sz="500" dirty="0" smtClean="0"/>
              <a:t>21</a:t>
            </a:r>
            <a:endParaRPr lang="en-US" sz="500" dirty="0"/>
          </a:p>
          <a:p>
            <a:pPr marL="128585"/>
            <a:r>
              <a:rPr lang="en-US" sz="500" dirty="0"/>
              <a:t>G </a:t>
            </a:r>
            <a:r>
              <a:rPr lang="en-US" sz="500" dirty="0" smtClean="0"/>
              <a:t>99</a:t>
            </a:r>
            <a:endParaRPr lang="en-US" sz="500" dirty="0"/>
          </a:p>
          <a:p>
            <a:pPr marL="128585"/>
            <a:r>
              <a:rPr lang="en-US" sz="500" dirty="0"/>
              <a:t>B </a:t>
            </a:r>
            <a:r>
              <a:rPr lang="en-US" sz="500" dirty="0" smtClean="0"/>
              <a:t>107</a:t>
            </a:r>
            <a:endParaRPr lang="en-US" sz="500" dirty="0"/>
          </a:p>
        </p:txBody>
      </p:sp>
      <p:sp>
        <p:nvSpPr>
          <p:cNvPr id="20" name="Rectangle 19"/>
          <p:cNvSpPr/>
          <p:nvPr/>
        </p:nvSpPr>
        <p:spPr>
          <a:xfrm>
            <a:off x="11157812" y="3247564"/>
            <a:ext cx="446303" cy="465992"/>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Aqua</a:t>
            </a:r>
            <a:endParaRPr lang="en-US" sz="500" b="1" dirty="0"/>
          </a:p>
          <a:p>
            <a:pPr marL="128585"/>
            <a:r>
              <a:rPr lang="en-US" sz="500" dirty="0"/>
              <a:t>R </a:t>
            </a:r>
            <a:r>
              <a:rPr lang="en-US" sz="500" dirty="0" smtClean="0"/>
              <a:t>15</a:t>
            </a:r>
            <a:endParaRPr lang="en-US" sz="500" dirty="0"/>
          </a:p>
          <a:p>
            <a:pPr marL="128585"/>
            <a:r>
              <a:rPr lang="en-US" sz="500" dirty="0"/>
              <a:t>G </a:t>
            </a:r>
            <a:r>
              <a:rPr lang="en-US" sz="500" dirty="0" smtClean="0"/>
              <a:t>153</a:t>
            </a:r>
            <a:endParaRPr lang="en-US" sz="500" dirty="0"/>
          </a:p>
          <a:p>
            <a:pPr marL="128585"/>
            <a:r>
              <a:rPr lang="en-US" sz="500" dirty="0"/>
              <a:t>B </a:t>
            </a:r>
            <a:r>
              <a:rPr lang="en-US" sz="500" dirty="0" smtClean="0"/>
              <a:t>156</a:t>
            </a:r>
            <a:endParaRPr lang="en-US" sz="500" dirty="0"/>
          </a:p>
        </p:txBody>
      </p:sp>
      <p:sp>
        <p:nvSpPr>
          <p:cNvPr id="21" name="Rectangle 20"/>
          <p:cNvSpPr/>
          <p:nvPr/>
        </p:nvSpPr>
        <p:spPr>
          <a:xfrm>
            <a:off x="11157812" y="2783440"/>
            <a:ext cx="446303" cy="465992"/>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Bright</a:t>
            </a:r>
            <a:r>
              <a:rPr lang="en-US" sz="500" b="1" dirty="0"/>
              <a:t/>
            </a:r>
            <a:br>
              <a:rPr lang="en-US" sz="500" b="1" dirty="0"/>
            </a:br>
            <a:r>
              <a:rPr lang="en-US" sz="500" b="1" dirty="0" smtClean="0"/>
              <a:t>Aqua</a:t>
            </a:r>
            <a:endParaRPr lang="en-US" sz="500" b="1" dirty="0"/>
          </a:p>
          <a:p>
            <a:pPr marL="128585"/>
            <a:r>
              <a:rPr lang="en-US" sz="500" dirty="0"/>
              <a:t>R </a:t>
            </a:r>
            <a:r>
              <a:rPr lang="en-US" sz="500" dirty="0" smtClean="0"/>
              <a:t>1</a:t>
            </a:r>
            <a:endParaRPr lang="en-US" sz="500" dirty="0"/>
          </a:p>
          <a:p>
            <a:pPr marL="128585"/>
            <a:r>
              <a:rPr lang="en-US" sz="500" dirty="0"/>
              <a:t>G </a:t>
            </a:r>
            <a:r>
              <a:rPr lang="en-US" sz="500" dirty="0" smtClean="0"/>
              <a:t>209</a:t>
            </a:r>
            <a:endParaRPr lang="en-US" sz="500" dirty="0"/>
          </a:p>
          <a:p>
            <a:pPr marL="128585"/>
            <a:r>
              <a:rPr lang="en-US" sz="500" dirty="0"/>
              <a:t>B </a:t>
            </a:r>
            <a:r>
              <a:rPr lang="en-US" sz="500" dirty="0" smtClean="0"/>
              <a:t>208</a:t>
            </a:r>
            <a:endParaRPr lang="en-US" sz="500" dirty="0"/>
          </a:p>
        </p:txBody>
      </p:sp>
      <p:sp>
        <p:nvSpPr>
          <p:cNvPr id="22" name="Rectangle 21"/>
          <p:cNvSpPr/>
          <p:nvPr/>
        </p:nvSpPr>
        <p:spPr>
          <a:xfrm>
            <a:off x="10711509" y="2317449"/>
            <a:ext cx="446303" cy="465992"/>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a:t>Peach</a:t>
            </a:r>
          </a:p>
          <a:p>
            <a:pPr marL="128585"/>
            <a:r>
              <a:rPr lang="en-US" sz="500" dirty="0"/>
              <a:t>R 255</a:t>
            </a:r>
          </a:p>
          <a:p>
            <a:pPr marL="128585"/>
            <a:r>
              <a:rPr lang="en-US" sz="500" dirty="0"/>
              <a:t>G 126</a:t>
            </a:r>
          </a:p>
          <a:p>
            <a:pPr marL="128585"/>
            <a:r>
              <a:rPr lang="en-US" sz="500" dirty="0"/>
              <a:t>B 131</a:t>
            </a:r>
          </a:p>
        </p:txBody>
      </p:sp>
      <p:sp>
        <p:nvSpPr>
          <p:cNvPr id="23" name="Rectangle 22"/>
          <p:cNvSpPr/>
          <p:nvPr/>
        </p:nvSpPr>
        <p:spPr>
          <a:xfrm>
            <a:off x="10711509" y="2783440"/>
            <a:ext cx="446303" cy="465992"/>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Light</a:t>
            </a:r>
            <a:br>
              <a:rPr lang="en-US" sz="500" b="1" dirty="0" smtClean="0"/>
            </a:br>
            <a:r>
              <a:rPr lang="en-US" sz="500" b="1" dirty="0" smtClean="0"/>
              <a:t>Claret</a:t>
            </a:r>
            <a:endParaRPr lang="en-US" sz="500" b="1" dirty="0"/>
          </a:p>
          <a:p>
            <a:pPr marL="128585"/>
            <a:r>
              <a:rPr lang="en-US" sz="500" dirty="0"/>
              <a:t>R </a:t>
            </a:r>
            <a:r>
              <a:rPr lang="en-US" sz="500" dirty="0" smtClean="0"/>
              <a:t>203</a:t>
            </a:r>
            <a:endParaRPr lang="en-US" sz="500" dirty="0"/>
          </a:p>
          <a:p>
            <a:pPr marL="128585"/>
            <a:r>
              <a:rPr lang="en-US" sz="500" dirty="0"/>
              <a:t>G </a:t>
            </a:r>
            <a:r>
              <a:rPr lang="en-US" sz="500" dirty="0" smtClean="0"/>
              <a:t>41</a:t>
            </a:r>
            <a:endParaRPr lang="en-US" sz="500" dirty="0"/>
          </a:p>
          <a:p>
            <a:pPr marL="128585"/>
            <a:r>
              <a:rPr lang="en-US" sz="500" dirty="0"/>
              <a:t>B </a:t>
            </a:r>
            <a:r>
              <a:rPr lang="en-US" sz="500" dirty="0" smtClean="0"/>
              <a:t>128</a:t>
            </a:r>
            <a:endParaRPr lang="en-US" sz="500" dirty="0"/>
          </a:p>
        </p:txBody>
      </p:sp>
      <p:sp>
        <p:nvSpPr>
          <p:cNvPr id="24" name="Rectangle 23"/>
          <p:cNvSpPr/>
          <p:nvPr/>
        </p:nvSpPr>
        <p:spPr>
          <a:xfrm>
            <a:off x="10711509" y="3247564"/>
            <a:ext cx="446303" cy="465992"/>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Claret</a:t>
            </a:r>
            <a:endParaRPr lang="en-US" sz="500" b="1" dirty="0"/>
          </a:p>
          <a:p>
            <a:pPr marL="128585"/>
            <a:r>
              <a:rPr lang="en-US" sz="500" dirty="0"/>
              <a:t>R </a:t>
            </a:r>
            <a:r>
              <a:rPr lang="en-US" sz="500" dirty="0" smtClean="0"/>
              <a:t>134</a:t>
            </a:r>
            <a:endParaRPr lang="en-US" sz="500" dirty="0"/>
          </a:p>
          <a:p>
            <a:pPr marL="128585"/>
            <a:r>
              <a:rPr lang="en-US" sz="500" dirty="0"/>
              <a:t>G </a:t>
            </a:r>
            <a:r>
              <a:rPr lang="en-US" sz="500" dirty="0" smtClean="0"/>
              <a:t>8</a:t>
            </a:r>
            <a:endParaRPr lang="en-US" sz="500" dirty="0"/>
          </a:p>
          <a:p>
            <a:pPr marL="128585"/>
            <a:r>
              <a:rPr lang="en-US" sz="500" dirty="0"/>
              <a:t>B </a:t>
            </a:r>
            <a:r>
              <a:rPr lang="en-US" sz="500" dirty="0" smtClean="0"/>
              <a:t>100</a:t>
            </a:r>
            <a:endParaRPr lang="en-US" sz="500" dirty="0"/>
          </a:p>
        </p:txBody>
      </p:sp>
      <p:sp>
        <p:nvSpPr>
          <p:cNvPr id="25" name="Rectangle 24"/>
          <p:cNvSpPr/>
          <p:nvPr/>
        </p:nvSpPr>
        <p:spPr>
          <a:xfrm>
            <a:off x="9372602" y="1048709"/>
            <a:ext cx="470081" cy="126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800" b="1" dirty="0" smtClean="0">
                <a:solidFill>
                  <a:schemeClr val="tx2"/>
                </a:solidFill>
              </a:rPr>
              <a:t>Primary</a:t>
            </a:r>
            <a:endParaRPr lang="en-US" sz="800" b="1" dirty="0">
              <a:solidFill>
                <a:schemeClr val="tx2"/>
              </a:solidFill>
            </a:endParaRPr>
          </a:p>
        </p:txBody>
      </p:sp>
      <p:sp>
        <p:nvSpPr>
          <p:cNvPr id="26" name="Rectangle 25"/>
          <p:cNvSpPr/>
          <p:nvPr/>
        </p:nvSpPr>
        <p:spPr>
          <a:xfrm>
            <a:off x="9372601" y="1708281"/>
            <a:ext cx="697307" cy="126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800" b="1" dirty="0" smtClean="0">
                <a:solidFill>
                  <a:schemeClr val="tx2"/>
                </a:solidFill>
              </a:rPr>
              <a:t>Infographic</a:t>
            </a:r>
            <a:endParaRPr lang="en-US" sz="800" b="1" dirty="0">
              <a:solidFill>
                <a:schemeClr val="tx2"/>
              </a:solidFill>
            </a:endParaRPr>
          </a:p>
        </p:txBody>
      </p:sp>
      <p:sp>
        <p:nvSpPr>
          <p:cNvPr id="27" name="Rectangle 26"/>
          <p:cNvSpPr/>
          <p:nvPr/>
        </p:nvSpPr>
        <p:spPr>
          <a:xfrm>
            <a:off x="10265207" y="1048709"/>
            <a:ext cx="622767" cy="126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800" b="1" dirty="0" smtClean="0">
                <a:solidFill>
                  <a:schemeClr val="tx2"/>
                </a:solidFill>
              </a:rPr>
              <a:t>Secondary</a:t>
            </a:r>
            <a:endParaRPr lang="en-US" sz="800" b="1" dirty="0">
              <a:solidFill>
                <a:schemeClr val="tx2"/>
              </a:solidFill>
            </a:endParaRPr>
          </a:p>
        </p:txBody>
      </p:sp>
      <p:sp>
        <p:nvSpPr>
          <p:cNvPr id="28" name="Rectangle 27"/>
          <p:cNvSpPr/>
          <p:nvPr/>
        </p:nvSpPr>
        <p:spPr>
          <a:xfrm>
            <a:off x="10265207" y="2783440"/>
            <a:ext cx="446303" cy="465992"/>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Dark</a:t>
            </a:r>
            <a:r>
              <a:rPr lang="en-US" sz="500" b="1" dirty="0"/>
              <a:t/>
            </a:r>
            <a:br>
              <a:rPr lang="en-US" sz="500" b="1" dirty="0"/>
            </a:br>
            <a:r>
              <a:rPr lang="en-US" sz="500" b="1" dirty="0"/>
              <a:t>Purple</a:t>
            </a:r>
          </a:p>
          <a:p>
            <a:pPr marL="128585"/>
            <a:r>
              <a:rPr lang="en-US" sz="500" dirty="0"/>
              <a:t>R </a:t>
            </a:r>
            <a:r>
              <a:rPr lang="en-US" sz="500" dirty="0" smtClean="0"/>
              <a:t>71</a:t>
            </a:r>
            <a:endParaRPr lang="en-US" sz="500" dirty="0"/>
          </a:p>
          <a:p>
            <a:pPr marL="128585"/>
            <a:r>
              <a:rPr lang="en-US" sz="500" dirty="0"/>
              <a:t>G </a:t>
            </a:r>
            <a:r>
              <a:rPr lang="en-US" sz="500" dirty="0" smtClean="0"/>
              <a:t>1</a:t>
            </a:r>
            <a:endParaRPr lang="en-US" sz="500" dirty="0"/>
          </a:p>
          <a:p>
            <a:pPr marL="128585"/>
            <a:r>
              <a:rPr lang="en-US" sz="500" dirty="0"/>
              <a:t>B </a:t>
            </a:r>
            <a:r>
              <a:rPr lang="en-US" sz="500" dirty="0" smtClean="0"/>
              <a:t>167</a:t>
            </a:r>
            <a:endParaRPr lang="en-US" sz="500" dirty="0"/>
          </a:p>
        </p:txBody>
      </p:sp>
      <p:sp>
        <p:nvSpPr>
          <p:cNvPr id="29" name="Rectangle 27">
            <a:hlinkClick r:id="rId29"/>
            <a:extLst>
              <a:ext uri="{FF2B5EF4-FFF2-40B4-BE49-F238E27FC236}">
                <a16:creationId xmlns:a16="http://schemas.microsoft.com/office/drawing/2014/main" xmlns="" id="{F376ABD1-4930-42EB-9A73-9A9C7C6BF2D3}"/>
              </a:ext>
            </a:extLst>
          </p:cNvPr>
          <p:cNvSpPr/>
          <p:nvPr/>
        </p:nvSpPr>
        <p:spPr>
          <a:xfrm>
            <a:off x="324860" y="4877334"/>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smtClean="0">
                <a:solidFill>
                  <a:srgbClr val="00458D"/>
                </a:solidFill>
                <a:latin typeface="+mj-lt"/>
                <a:cs typeface="Arial" panose="020B0604020202020204" pitchFamily="34" charset="0"/>
              </a:rPr>
              <a:t>Advance PL/SQL </a:t>
            </a:r>
            <a:endParaRPr lang="en-US" sz="800" kern="0" dirty="0">
              <a:solidFill>
                <a:srgbClr val="00458D"/>
              </a:solidFill>
              <a:latin typeface="+mj-lt"/>
              <a:cs typeface="Arial" panose="020B0604020202020204" pitchFamily="34" charset="0"/>
            </a:endParaRPr>
          </a:p>
        </p:txBody>
      </p:sp>
      <p:sp>
        <p:nvSpPr>
          <p:cNvPr id="30" name="Retângulo 43">
            <a:extLst>
              <a:ext uri="{FF2B5EF4-FFF2-40B4-BE49-F238E27FC236}">
                <a16:creationId xmlns:a16="http://schemas.microsoft.com/office/drawing/2014/main" xmlns="" id="{834ADCB4-BFB1-450D-8F6D-64217F4CD92C}"/>
              </a:ext>
            </a:extLst>
          </p:cNvPr>
          <p:cNvSpPr/>
          <p:nvPr/>
        </p:nvSpPr>
        <p:spPr>
          <a:xfrm>
            <a:off x="3316376" y="4877121"/>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xmlns="" val="220087029"/>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8" r:id="rId6"/>
    <p:sldLayoutId id="2147483799" r:id="rId7"/>
    <p:sldLayoutId id="2147483800" r:id="rId8"/>
  </p:sldLayoutIdLst>
  <p:timing>
    <p:tnLst>
      <p:par>
        <p:cTn id="1" dur="indefinite" restart="never" nodeType="tmRoot"/>
      </p:par>
    </p:tnLst>
  </p:timing>
  <p:hf sldNum="0" hdr="0" dt="0"/>
  <p:txStyles>
    <p:titleStyle>
      <a:lvl1pPr algn="l" defTabSz="685783"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783" rtl="0" eaLnBrk="1" latinLnBrk="0" hangingPunct="1">
        <a:lnSpc>
          <a:spcPts val="1650"/>
        </a:lnSpc>
        <a:spcBef>
          <a:spcPts val="0"/>
        </a:spcBef>
        <a:spcAft>
          <a:spcPts val="450"/>
        </a:spcAft>
        <a:buFont typeface="Arial" panose="020B0604020202020204" pitchFamily="34" charset="0"/>
        <a:buNone/>
        <a:defRPr sz="1400" kern="1200">
          <a:solidFill>
            <a:schemeClr val="tx1"/>
          </a:solidFill>
          <a:latin typeface="+mn-lt"/>
          <a:ea typeface="+mn-ea"/>
          <a:cs typeface="+mn-cs"/>
        </a:defRPr>
      </a:lvl1pPr>
      <a:lvl2pPr marL="175018" indent="-171446" algn="l" defTabSz="685783" rtl="0" eaLnBrk="1" latinLnBrk="0" hangingPunct="1">
        <a:lnSpc>
          <a:spcPts val="1500"/>
        </a:lnSpc>
        <a:spcBef>
          <a:spcPts val="0"/>
        </a:spcBef>
        <a:spcAft>
          <a:spcPts val="45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342892" indent="-167875" algn="l" defTabSz="685783" rtl="0" eaLnBrk="1" latinLnBrk="0" hangingPunct="1">
        <a:lnSpc>
          <a:spcPts val="1200"/>
        </a:lnSpc>
        <a:spcBef>
          <a:spcPts val="0"/>
        </a:spcBef>
        <a:spcAft>
          <a:spcPts val="450"/>
        </a:spcAft>
        <a:buClr>
          <a:schemeClr val="accent1"/>
        </a:buClr>
        <a:buFont typeface="Arial" panose="020B0604020202020204" pitchFamily="34" charset="0"/>
        <a:buChar char="•"/>
        <a:defRPr sz="1100" kern="1200">
          <a:solidFill>
            <a:schemeClr val="tx1"/>
          </a:solidFill>
          <a:latin typeface="+mn-lt"/>
          <a:ea typeface="+mn-ea"/>
          <a:cs typeface="+mn-cs"/>
        </a:defRPr>
      </a:lvl3pPr>
      <a:lvl4pPr marL="517909" indent="-175018" algn="l" defTabSz="685783" rtl="0" eaLnBrk="1" latinLnBrk="0" hangingPunct="1">
        <a:lnSpc>
          <a:spcPct val="90000"/>
        </a:lnSpc>
        <a:spcBef>
          <a:spcPts val="0"/>
        </a:spcBef>
        <a:spcAft>
          <a:spcPts val="450"/>
        </a:spcAft>
        <a:buClr>
          <a:schemeClr val="accent1"/>
        </a:buClr>
        <a:buFont typeface="Arial" panose="020B0604020202020204" pitchFamily="34" charset="0"/>
        <a:buChar char="‒"/>
        <a:defRPr sz="90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pt-PT"/>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49.png"/></Relationships>
</file>

<file path=ppt/slides/_rels/slide5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6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endParaRPr lang="en-US" dirty="0"/>
          </a:p>
          <a:p>
            <a:endParaRPr lang="en-US" dirty="0"/>
          </a:p>
        </p:txBody>
      </p:sp>
      <p:sp>
        <p:nvSpPr>
          <p:cNvPr id="5" name="Rectangle 4"/>
          <p:cNvSpPr/>
          <p:nvPr/>
        </p:nvSpPr>
        <p:spPr>
          <a:xfrm>
            <a:off x="2286000" y="1971586"/>
            <a:ext cx="4572000" cy="461665"/>
          </a:xfrm>
          <a:prstGeom prst="rect">
            <a:avLst/>
          </a:prstGeom>
        </p:spPr>
        <p:txBody>
          <a:bodyPr>
            <a:spAutoFit/>
          </a:bodyPr>
          <a:lstStyle/>
          <a:p>
            <a:r>
              <a:rPr lang="en-US" sz="2400" b="1" dirty="0" smtClean="0">
                <a:latin typeface="+mj-lt"/>
              </a:rPr>
              <a:t>Accounts </a:t>
            </a:r>
            <a:r>
              <a:rPr lang="en-US" sz="2400" b="1" dirty="0">
                <a:latin typeface="+mj-lt"/>
              </a:rPr>
              <a:t>Payable </a:t>
            </a:r>
            <a:r>
              <a:rPr lang="en-US" sz="2400" b="1" dirty="0" smtClean="0">
                <a:latin typeface="+mj-lt"/>
              </a:rPr>
              <a:t>II</a:t>
            </a:r>
            <a:endParaRPr lang="en-US" sz="2400" dirty="0">
              <a:latin typeface="+mj-lt"/>
            </a:endParaRPr>
          </a:p>
        </p:txBody>
      </p:sp>
    </p:spTree>
    <p:extLst>
      <p:ext uri="{BB962C8B-B14F-4D97-AF65-F5344CB8AC3E}">
        <p14:creationId xmlns:p14="http://schemas.microsoft.com/office/powerpoint/2010/main" xmlns="" val="248035289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smtClean="0">
                <a:effectLst/>
              </a:rPr>
              <a:t>Automatic clearing program</a:t>
            </a:r>
            <a:endParaRPr lang="en-US" sz="3600" b="0" dirty="0">
              <a:effectLst/>
            </a:endParaRPr>
          </a:p>
        </p:txBody>
      </p:sp>
      <p:pic>
        <p:nvPicPr>
          <p:cNvPr id="21508" name="Picture 4"/>
          <p:cNvPicPr>
            <a:picLocks noChangeAspect="1" noChangeArrowheads="1"/>
          </p:cNvPicPr>
          <p:nvPr/>
        </p:nvPicPr>
        <p:blipFill>
          <a:blip r:embed="rId2" cstate="print"/>
          <a:srcRect/>
          <a:stretch>
            <a:fillRect/>
          </a:stretch>
        </p:blipFill>
        <p:spPr bwMode="auto">
          <a:xfrm>
            <a:off x="6781801" y="800100"/>
            <a:ext cx="1876425" cy="3486150"/>
          </a:xfrm>
          <a:prstGeom prst="rect">
            <a:avLst/>
          </a:prstGeom>
          <a:noFill/>
          <a:ln w="9525">
            <a:noFill/>
            <a:miter lim="800000"/>
            <a:headEnd/>
            <a:tailEnd/>
          </a:ln>
          <a:effectLst/>
        </p:spPr>
      </p:pic>
      <p:sp>
        <p:nvSpPr>
          <p:cNvPr id="4" name="Rectangle 3"/>
          <p:cNvSpPr/>
          <p:nvPr/>
        </p:nvSpPr>
        <p:spPr>
          <a:xfrm>
            <a:off x="372978" y="896570"/>
            <a:ext cx="6136105" cy="3693319"/>
          </a:xfrm>
          <a:prstGeom prst="rect">
            <a:avLst/>
          </a:prstGeom>
        </p:spPr>
        <p:txBody>
          <a:bodyPr wrap="square">
            <a:spAutoFit/>
          </a:bodyPr>
          <a:lstStyle/>
          <a:p>
            <a:pPr>
              <a:buNone/>
            </a:pPr>
            <a:r>
              <a:rPr lang="en-US" sz="1800" b="1" dirty="0">
                <a:latin typeface="Arial" pitchFamily="34" charset="0"/>
                <a:cs typeface="Arial" pitchFamily="34" charset="0"/>
              </a:rPr>
              <a:t>Steps in the clearing program</a:t>
            </a:r>
          </a:p>
          <a:p>
            <a:pPr marL="285750" indent="-285750">
              <a:buFont typeface="Arial" pitchFamily="34" charset="0"/>
              <a:buChar char="•"/>
            </a:pPr>
            <a:r>
              <a:rPr lang="en-US" sz="1800" dirty="0" smtClean="0">
                <a:latin typeface="Arial" pitchFamily="34" charset="0"/>
                <a:cs typeface="Arial" pitchFamily="34" charset="0"/>
              </a:rPr>
              <a:t>Group items for each account</a:t>
            </a:r>
          </a:p>
          <a:p>
            <a:pPr marL="285750" indent="-285750">
              <a:buFont typeface="Arial" pitchFamily="34" charset="0"/>
              <a:buChar char="•"/>
            </a:pPr>
            <a:r>
              <a:rPr lang="en-US" sz="1800" dirty="0" smtClean="0">
                <a:latin typeface="Arial" pitchFamily="34" charset="0"/>
                <a:cs typeface="Arial" pitchFamily="34" charset="0"/>
              </a:rPr>
              <a:t>If balance is zero, items are marked for clearing.</a:t>
            </a:r>
          </a:p>
          <a:p>
            <a:endParaRPr lang="en-US" sz="1800" dirty="0">
              <a:latin typeface="Arial" pitchFamily="34" charset="0"/>
              <a:cs typeface="Arial" pitchFamily="34" charset="0"/>
            </a:endParaRPr>
          </a:p>
          <a:p>
            <a:pPr>
              <a:buNone/>
            </a:pPr>
            <a:r>
              <a:rPr lang="en-US" sz="1800" b="1" dirty="0">
                <a:latin typeface="Arial" pitchFamily="34" charset="0"/>
                <a:cs typeface="Arial" pitchFamily="34" charset="0"/>
              </a:rPr>
              <a:t>Prerequisites for clearing</a:t>
            </a:r>
          </a:p>
          <a:p>
            <a:pPr marL="285750" indent="-285750">
              <a:buFont typeface="Arial" pitchFamily="34" charset="0"/>
              <a:buChar char="•"/>
            </a:pPr>
            <a:r>
              <a:rPr lang="en-US" sz="1800" dirty="0">
                <a:latin typeface="Arial" pitchFamily="34" charset="0"/>
                <a:cs typeface="Arial" pitchFamily="34" charset="0"/>
              </a:rPr>
              <a:t>User criteria must be defined in customizing</a:t>
            </a:r>
          </a:p>
          <a:p>
            <a:pPr marL="285750" indent="-285750">
              <a:buFont typeface="Arial" pitchFamily="34" charset="0"/>
              <a:buChar char="•"/>
            </a:pPr>
            <a:r>
              <a:rPr lang="en-US" sz="1800" dirty="0">
                <a:latin typeface="Arial" pitchFamily="34" charset="0"/>
                <a:cs typeface="Arial" pitchFamily="34" charset="0"/>
              </a:rPr>
              <a:t>Accounts to be cleared must be defined for </a:t>
            </a:r>
            <a:r>
              <a:rPr lang="en-US" sz="1800" dirty="0" smtClean="0">
                <a:latin typeface="Arial" pitchFamily="34" charset="0"/>
                <a:cs typeface="Arial" pitchFamily="34" charset="0"/>
              </a:rPr>
              <a:t>automatic clearing</a:t>
            </a:r>
            <a:endParaRPr lang="en-US" sz="1800" dirty="0">
              <a:latin typeface="Arial" pitchFamily="34" charset="0"/>
              <a:cs typeface="Arial" pitchFamily="34" charset="0"/>
            </a:endParaRPr>
          </a:p>
          <a:p>
            <a:endParaRPr lang="en-US" sz="1800" dirty="0">
              <a:latin typeface="Arial" pitchFamily="34" charset="0"/>
              <a:cs typeface="Arial" pitchFamily="34" charset="0"/>
            </a:endParaRPr>
          </a:p>
          <a:p>
            <a:pPr>
              <a:buNone/>
            </a:pPr>
            <a:r>
              <a:rPr lang="en-US" sz="1800" b="1" dirty="0">
                <a:latin typeface="Arial" pitchFamily="34" charset="0"/>
                <a:cs typeface="Arial" pitchFamily="34" charset="0"/>
              </a:rPr>
              <a:t>Items that are not cleared:</a:t>
            </a:r>
          </a:p>
          <a:p>
            <a:pPr marL="285750" indent="-285750">
              <a:buFont typeface="Arial" pitchFamily="34" charset="0"/>
              <a:buChar char="•"/>
            </a:pPr>
            <a:r>
              <a:rPr lang="en-US" sz="1800" dirty="0">
                <a:latin typeface="Arial" pitchFamily="34" charset="0"/>
                <a:cs typeface="Arial" pitchFamily="34" charset="0"/>
              </a:rPr>
              <a:t>Noted Items</a:t>
            </a:r>
          </a:p>
          <a:p>
            <a:pPr marL="285750" indent="-285750">
              <a:buFont typeface="Arial" pitchFamily="34" charset="0"/>
              <a:buChar char="•"/>
            </a:pPr>
            <a:r>
              <a:rPr lang="en-US" sz="1800" dirty="0">
                <a:latin typeface="Arial" pitchFamily="34" charset="0"/>
                <a:cs typeface="Arial" pitchFamily="34" charset="0"/>
              </a:rPr>
              <a:t>Statistical postings, bill of exchange postings</a:t>
            </a:r>
          </a:p>
          <a:p>
            <a:pPr marL="285750" indent="-285750">
              <a:buFont typeface="Arial" pitchFamily="34" charset="0"/>
              <a:buChar char="•"/>
            </a:pPr>
            <a:r>
              <a:rPr lang="en-US" sz="1800" dirty="0">
                <a:latin typeface="Arial" pitchFamily="34" charset="0"/>
                <a:cs typeface="Arial" pitchFamily="34" charset="0"/>
              </a:rPr>
              <a:t>Items with withholding tax entries.</a:t>
            </a:r>
          </a:p>
        </p:txBody>
      </p:sp>
    </p:spTree>
    <p:extLst>
      <p:ext uri="{BB962C8B-B14F-4D97-AF65-F5344CB8AC3E}">
        <p14:creationId xmlns:p14="http://schemas.microsoft.com/office/powerpoint/2010/main" xmlns="" val="555755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smtClean="0">
                <a:effectLst/>
              </a:rPr>
              <a:t>Manual payment process</a:t>
            </a:r>
            <a:endParaRPr lang="en-US" sz="3600" b="0" dirty="0">
              <a:effectLst/>
            </a:endParaRPr>
          </a:p>
        </p:txBody>
      </p:sp>
      <p:sp>
        <p:nvSpPr>
          <p:cNvPr id="4" name="Rectangle 3"/>
          <p:cNvSpPr/>
          <p:nvPr/>
        </p:nvSpPr>
        <p:spPr>
          <a:xfrm>
            <a:off x="493295" y="685800"/>
            <a:ext cx="7615989" cy="3693319"/>
          </a:xfrm>
          <a:prstGeom prst="rect">
            <a:avLst/>
          </a:prstGeom>
        </p:spPr>
        <p:txBody>
          <a:bodyPr wrap="square">
            <a:spAutoFit/>
          </a:bodyPr>
          <a:lstStyle/>
          <a:p>
            <a:pPr marL="285750" indent="-285750">
              <a:buFont typeface="Arial" pitchFamily="34" charset="0"/>
              <a:buChar char="•"/>
            </a:pPr>
            <a:r>
              <a:rPr lang="en-US" sz="1800" dirty="0">
                <a:latin typeface="Arial" pitchFamily="34" charset="0"/>
                <a:cs typeface="Arial" pitchFamily="34" charset="0"/>
              </a:rPr>
              <a:t>A manual payment is a transaction that clears an open item, typically an invoice, by manually assigning a clearing document.</a:t>
            </a:r>
          </a:p>
          <a:p>
            <a:pPr marL="285750" indent="-285750">
              <a:buFont typeface="Arial" pitchFamily="34" charset="0"/>
              <a:buChar char="•"/>
            </a:pPr>
            <a:endParaRPr lang="en-US" sz="1800" dirty="0">
              <a:latin typeface="Arial" pitchFamily="34" charset="0"/>
              <a:cs typeface="Arial" pitchFamily="34" charset="0"/>
            </a:endParaRPr>
          </a:p>
          <a:p>
            <a:pPr marL="285750" indent="-285750">
              <a:buFont typeface="Arial" pitchFamily="34" charset="0"/>
              <a:buChar char="•"/>
            </a:pPr>
            <a:r>
              <a:rPr lang="en-US" sz="1800" dirty="0">
                <a:latin typeface="Arial" pitchFamily="34" charset="0"/>
                <a:cs typeface="Arial" pitchFamily="34" charset="0"/>
              </a:rPr>
              <a:t>An incoming payment, typically used in Accounts Receivable, clears an open debit amount.</a:t>
            </a:r>
          </a:p>
          <a:p>
            <a:pPr marL="285750" indent="-285750">
              <a:buFont typeface="Arial" pitchFamily="34" charset="0"/>
              <a:buChar char="•"/>
            </a:pPr>
            <a:endParaRPr lang="en-US" sz="1800" dirty="0">
              <a:latin typeface="Arial" pitchFamily="34" charset="0"/>
              <a:cs typeface="Arial" pitchFamily="34" charset="0"/>
            </a:endParaRPr>
          </a:p>
          <a:p>
            <a:pPr marL="285750" indent="-285750">
              <a:buFont typeface="Arial" pitchFamily="34" charset="0"/>
              <a:buChar char="•"/>
            </a:pPr>
            <a:r>
              <a:rPr lang="en-US" sz="1800" dirty="0">
                <a:latin typeface="Arial" pitchFamily="34" charset="0"/>
                <a:cs typeface="Arial" pitchFamily="34" charset="0"/>
              </a:rPr>
              <a:t>An outgoing payment, typically used in Accounts Payable, clears an open credit amount.</a:t>
            </a:r>
          </a:p>
          <a:p>
            <a:pPr marL="285750" indent="-285750">
              <a:buFont typeface="Arial" pitchFamily="34" charset="0"/>
              <a:buChar char="•"/>
            </a:pPr>
            <a:endParaRPr lang="en-US" sz="1800" dirty="0">
              <a:latin typeface="Arial" pitchFamily="34" charset="0"/>
              <a:cs typeface="Arial" pitchFamily="34" charset="0"/>
            </a:endParaRPr>
          </a:p>
          <a:p>
            <a:pPr marL="285750" indent="-285750">
              <a:buFont typeface="Arial" pitchFamily="34" charset="0"/>
              <a:buChar char="•"/>
            </a:pPr>
            <a:r>
              <a:rPr lang="en-US" sz="1800" dirty="0">
                <a:latin typeface="Arial" pitchFamily="34" charset="0"/>
                <a:cs typeface="Arial" pitchFamily="34" charset="0"/>
              </a:rPr>
              <a:t>A manual payment is processed in three steps:</a:t>
            </a:r>
          </a:p>
          <a:p>
            <a:pPr marL="789676" lvl="1" indent="-400050">
              <a:buFont typeface="+mj-lt"/>
              <a:buAutoNum type="romanUcPeriod"/>
            </a:pPr>
            <a:r>
              <a:rPr lang="en-US" sz="1800" dirty="0" smtClean="0">
                <a:latin typeface="Arial" pitchFamily="34" charset="0"/>
                <a:cs typeface="Arial" pitchFamily="34" charset="0"/>
              </a:rPr>
              <a:t>Data </a:t>
            </a:r>
            <a:r>
              <a:rPr lang="en-US" sz="1800" dirty="0">
                <a:latin typeface="Arial" pitchFamily="34" charset="0"/>
                <a:cs typeface="Arial" pitchFamily="34" charset="0"/>
              </a:rPr>
              <a:t>is entered in the document header.</a:t>
            </a:r>
          </a:p>
          <a:p>
            <a:pPr marL="789676" lvl="1" indent="-400050">
              <a:buFont typeface="+mj-lt"/>
              <a:buAutoNum type="romanUcPeriod"/>
            </a:pPr>
            <a:r>
              <a:rPr lang="en-US" sz="1800" dirty="0" smtClean="0">
                <a:latin typeface="Arial" pitchFamily="34" charset="0"/>
                <a:cs typeface="Arial" pitchFamily="34" charset="0"/>
              </a:rPr>
              <a:t>Open </a:t>
            </a:r>
            <a:r>
              <a:rPr lang="en-US" sz="1800" dirty="0">
                <a:latin typeface="Arial" pitchFamily="34" charset="0"/>
                <a:cs typeface="Arial" pitchFamily="34" charset="0"/>
              </a:rPr>
              <a:t>items are selected to be cleared.</a:t>
            </a:r>
          </a:p>
          <a:p>
            <a:pPr marL="789676" lvl="1" indent="-400050">
              <a:buFont typeface="+mj-lt"/>
              <a:buAutoNum type="romanUcPeriod"/>
            </a:pPr>
            <a:r>
              <a:rPr lang="en-US" sz="1800" dirty="0" smtClean="0">
                <a:latin typeface="Arial" pitchFamily="34" charset="0"/>
                <a:cs typeface="Arial" pitchFamily="34" charset="0"/>
              </a:rPr>
              <a:t>The </a:t>
            </a:r>
            <a:r>
              <a:rPr lang="en-US" sz="1800" dirty="0">
                <a:latin typeface="Arial" pitchFamily="34" charset="0"/>
                <a:cs typeface="Arial" pitchFamily="34" charset="0"/>
              </a:rPr>
              <a:t>transaction is saved.</a:t>
            </a:r>
          </a:p>
        </p:txBody>
      </p:sp>
    </p:spTree>
    <p:extLst>
      <p:ext uri="{BB962C8B-B14F-4D97-AF65-F5344CB8AC3E}">
        <p14:creationId xmlns:p14="http://schemas.microsoft.com/office/powerpoint/2010/main" xmlns="" val="28345497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a:xfrm>
            <a:off x="190500" y="112984"/>
            <a:ext cx="8734425" cy="503634"/>
          </a:xfrm>
        </p:spPr>
        <p:txBody>
          <a:bodyPr>
            <a:normAutofit/>
          </a:bodyPr>
          <a:lstStyle/>
          <a:p>
            <a:pPr>
              <a:defRPr/>
            </a:pPr>
            <a:r>
              <a:rPr lang="en-US" sz="3200" dirty="0" smtClean="0"/>
              <a:t>Manual Vendor Payment Process:</a:t>
            </a:r>
          </a:p>
        </p:txBody>
      </p:sp>
      <p:pic>
        <p:nvPicPr>
          <p:cNvPr id="41988" name="Picture 4"/>
          <p:cNvPicPr>
            <a:picLocks noChangeAspect="1" noChangeArrowheads="1"/>
          </p:cNvPicPr>
          <p:nvPr/>
        </p:nvPicPr>
        <p:blipFill>
          <a:blip r:embed="rId2" cstate="print"/>
          <a:srcRect/>
          <a:stretch>
            <a:fillRect/>
          </a:stretch>
        </p:blipFill>
        <p:spPr bwMode="auto">
          <a:xfrm>
            <a:off x="505327" y="1263315"/>
            <a:ext cx="7800975" cy="3028950"/>
          </a:xfrm>
          <a:prstGeom prst="rect">
            <a:avLst/>
          </a:prstGeom>
          <a:noFill/>
          <a:ln w="12700">
            <a:solidFill>
              <a:schemeClr val="tx1"/>
            </a:solidFill>
            <a:miter lim="800000"/>
            <a:headEnd/>
            <a:tailEnd/>
          </a:ln>
        </p:spPr>
      </p:pic>
      <p:pic>
        <p:nvPicPr>
          <p:cNvPr id="41989" name="Picture 5"/>
          <p:cNvPicPr>
            <a:picLocks noChangeAspect="1" noChangeArrowheads="1"/>
          </p:cNvPicPr>
          <p:nvPr/>
        </p:nvPicPr>
        <p:blipFill>
          <a:blip r:embed="rId3" cstate="print"/>
          <a:srcRect/>
          <a:stretch>
            <a:fillRect/>
          </a:stretch>
        </p:blipFill>
        <p:spPr bwMode="auto">
          <a:xfrm>
            <a:off x="2787317" y="751975"/>
            <a:ext cx="2867025" cy="307181"/>
          </a:xfrm>
          <a:prstGeom prst="rect">
            <a:avLst/>
          </a:prstGeom>
          <a:noFill/>
          <a:ln w="9525" algn="ctr">
            <a:noFill/>
            <a:miter lim="800000"/>
            <a:headEnd/>
            <a:tailEnd/>
          </a:ln>
        </p:spPr>
      </p:pic>
    </p:spTree>
    <p:extLst>
      <p:ext uri="{BB962C8B-B14F-4D97-AF65-F5344CB8AC3E}">
        <p14:creationId xmlns:p14="http://schemas.microsoft.com/office/powerpoint/2010/main" xmlns="" val="3269694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lstStyle/>
          <a:p>
            <a:pPr>
              <a:defRPr/>
            </a:pPr>
            <a:r>
              <a:rPr lang="en-US" sz="3000" smtClean="0"/>
              <a:t>Document Header: Payment Header</a:t>
            </a:r>
          </a:p>
        </p:txBody>
      </p:sp>
      <p:pic>
        <p:nvPicPr>
          <p:cNvPr id="44035" name="Picture 4"/>
          <p:cNvPicPr>
            <a:picLocks noChangeAspect="1" noChangeArrowheads="1"/>
          </p:cNvPicPr>
          <p:nvPr/>
        </p:nvPicPr>
        <p:blipFill>
          <a:blip r:embed="rId3" cstate="print"/>
          <a:srcRect/>
          <a:stretch>
            <a:fillRect/>
          </a:stretch>
        </p:blipFill>
        <p:spPr bwMode="auto">
          <a:xfrm>
            <a:off x="609600" y="1143000"/>
            <a:ext cx="7620000" cy="2628900"/>
          </a:xfrm>
          <a:prstGeom prst="rect">
            <a:avLst/>
          </a:prstGeom>
          <a:noFill/>
          <a:ln w="9525">
            <a:noFill/>
            <a:miter lim="800000"/>
            <a:headEnd/>
            <a:tailEnd/>
          </a:ln>
        </p:spPr>
      </p:pic>
    </p:spTree>
    <p:extLst>
      <p:ext uri="{BB962C8B-B14F-4D97-AF65-F5344CB8AC3E}">
        <p14:creationId xmlns:p14="http://schemas.microsoft.com/office/powerpoint/2010/main" xmlns="" val="4282777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a:xfrm>
            <a:off x="352426" y="525066"/>
            <a:ext cx="8734425" cy="503634"/>
          </a:xfrm>
        </p:spPr>
        <p:txBody>
          <a:bodyPr/>
          <a:lstStyle/>
          <a:p>
            <a:pPr>
              <a:defRPr/>
            </a:pPr>
            <a:r>
              <a:rPr lang="en-US" dirty="0" smtClean="0"/>
              <a:t>Document Header : Bank Data</a:t>
            </a:r>
          </a:p>
        </p:txBody>
      </p:sp>
      <p:pic>
        <p:nvPicPr>
          <p:cNvPr id="45059" name="Picture 4"/>
          <p:cNvPicPr>
            <a:picLocks noChangeAspect="1" noChangeArrowheads="1"/>
          </p:cNvPicPr>
          <p:nvPr/>
        </p:nvPicPr>
        <p:blipFill>
          <a:blip r:embed="rId3" cstate="print"/>
          <a:srcRect/>
          <a:stretch>
            <a:fillRect/>
          </a:stretch>
        </p:blipFill>
        <p:spPr bwMode="auto">
          <a:xfrm>
            <a:off x="685800" y="1485900"/>
            <a:ext cx="7543800" cy="2914650"/>
          </a:xfrm>
          <a:prstGeom prst="rect">
            <a:avLst/>
          </a:prstGeom>
          <a:noFill/>
          <a:ln w="9525">
            <a:noFill/>
            <a:miter lim="800000"/>
            <a:headEnd/>
            <a:tailEnd/>
          </a:ln>
        </p:spPr>
      </p:pic>
    </p:spTree>
    <p:extLst>
      <p:ext uri="{BB962C8B-B14F-4D97-AF65-F5344CB8AC3E}">
        <p14:creationId xmlns:p14="http://schemas.microsoft.com/office/powerpoint/2010/main" xmlns="" val="1450109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p:txBody>
          <a:bodyPr/>
          <a:lstStyle/>
          <a:p>
            <a:pPr>
              <a:defRPr/>
            </a:pPr>
            <a:r>
              <a:rPr lang="en-US" sz="4000" smtClean="0"/>
              <a:t>Open Item Selection:</a:t>
            </a:r>
          </a:p>
        </p:txBody>
      </p:sp>
      <p:pic>
        <p:nvPicPr>
          <p:cNvPr id="46083" name="Picture 4"/>
          <p:cNvPicPr>
            <a:picLocks noChangeAspect="1" noChangeArrowheads="1"/>
          </p:cNvPicPr>
          <p:nvPr/>
        </p:nvPicPr>
        <p:blipFill>
          <a:blip r:embed="rId3" cstate="print"/>
          <a:srcRect/>
          <a:stretch>
            <a:fillRect/>
          </a:stretch>
        </p:blipFill>
        <p:spPr bwMode="auto">
          <a:xfrm>
            <a:off x="533400" y="1200150"/>
            <a:ext cx="7467600" cy="2800350"/>
          </a:xfrm>
          <a:prstGeom prst="rect">
            <a:avLst/>
          </a:prstGeom>
          <a:noFill/>
          <a:ln w="9525">
            <a:noFill/>
            <a:miter lim="800000"/>
            <a:headEnd/>
            <a:tailEnd/>
          </a:ln>
        </p:spPr>
      </p:pic>
    </p:spTree>
    <p:extLst>
      <p:ext uri="{BB962C8B-B14F-4D97-AF65-F5344CB8AC3E}">
        <p14:creationId xmlns:p14="http://schemas.microsoft.com/office/powerpoint/2010/main" xmlns="" val="3968917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p:txBody>
          <a:bodyPr/>
          <a:lstStyle/>
          <a:p>
            <a:pPr>
              <a:defRPr/>
            </a:pPr>
            <a:r>
              <a:rPr lang="en-US" smtClean="0"/>
              <a:t>Process open items:</a:t>
            </a:r>
          </a:p>
        </p:txBody>
      </p:sp>
      <p:pic>
        <p:nvPicPr>
          <p:cNvPr id="5" name="Picture 3"/>
          <p:cNvPicPr>
            <a:picLocks noChangeAspect="1" noChangeArrowheads="1"/>
          </p:cNvPicPr>
          <p:nvPr/>
        </p:nvPicPr>
        <p:blipFill>
          <a:blip r:embed="rId3" cstate="print"/>
          <a:srcRect/>
          <a:stretch>
            <a:fillRect/>
          </a:stretch>
        </p:blipFill>
        <p:spPr>
          <a:xfrm>
            <a:off x="407068" y="578517"/>
            <a:ext cx="7800975" cy="3981450"/>
          </a:xfrm>
          <a:prstGeom prst="rect">
            <a:avLst/>
          </a:prstGeom>
          <a:ln>
            <a:solidFill>
              <a:schemeClr val="tx1"/>
            </a:solidFill>
          </a:ln>
        </p:spPr>
      </p:pic>
    </p:spTree>
    <p:extLst>
      <p:ext uri="{BB962C8B-B14F-4D97-AF65-F5344CB8AC3E}">
        <p14:creationId xmlns:p14="http://schemas.microsoft.com/office/powerpoint/2010/main" xmlns="" val="37168990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normAutofit fontScale="90000"/>
          </a:bodyPr>
          <a:lstStyle/>
          <a:p>
            <a:pPr>
              <a:defRPr/>
            </a:pPr>
            <a:r>
              <a:rPr lang="en-US" sz="2900" b="0" dirty="0">
                <a:effectLst/>
              </a:rPr>
              <a:t>Posting outgoing Payment Transaction code F-53.</a:t>
            </a:r>
            <a:r>
              <a:rPr lang="en-US" sz="3600" b="0" dirty="0">
                <a:effectLst/>
              </a:rPr>
              <a:t/>
            </a:r>
            <a:br>
              <a:rPr lang="en-US" sz="3600" b="0" dirty="0">
                <a:effectLst/>
              </a:rPr>
            </a:br>
            <a:r>
              <a:rPr lang="en-US" sz="3600" b="0" dirty="0">
                <a:effectLst/>
              </a:rPr>
              <a:t/>
            </a:r>
            <a:br>
              <a:rPr lang="en-US" sz="3600" b="0" dirty="0">
                <a:effectLst/>
              </a:rPr>
            </a:br>
            <a:endParaRPr lang="en-US" sz="3600" b="0" dirty="0" smtClean="0">
              <a:effectLst/>
            </a:endParaRPr>
          </a:p>
        </p:txBody>
      </p:sp>
      <p:pic>
        <p:nvPicPr>
          <p:cNvPr id="6" name="Picture 3"/>
          <p:cNvPicPr>
            <a:picLocks noChangeAspect="1" noChangeArrowheads="1"/>
          </p:cNvPicPr>
          <p:nvPr/>
        </p:nvPicPr>
        <p:blipFill>
          <a:blip r:embed="rId3" cstate="print"/>
          <a:srcRect/>
          <a:stretch>
            <a:fillRect/>
          </a:stretch>
        </p:blipFill>
        <p:spPr bwMode="auto">
          <a:xfrm>
            <a:off x="1057298" y="673768"/>
            <a:ext cx="6029303" cy="3927588"/>
          </a:xfrm>
          <a:prstGeom prst="rect">
            <a:avLst/>
          </a:prstGeom>
          <a:noFill/>
          <a:ln w="12700">
            <a:noFill/>
            <a:miter lim="800000"/>
            <a:headEnd/>
            <a:tailEnd/>
          </a:ln>
          <a:effectLst/>
        </p:spPr>
      </p:pic>
    </p:spTree>
    <p:extLst>
      <p:ext uri="{BB962C8B-B14F-4D97-AF65-F5344CB8AC3E}">
        <p14:creationId xmlns:p14="http://schemas.microsoft.com/office/powerpoint/2010/main" xmlns="" val="1518621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ChangeArrowheads="1"/>
          </p:cNvSpPr>
          <p:nvPr>
            <p:ph type="title"/>
          </p:nvPr>
        </p:nvSpPr>
        <p:spPr/>
        <p:txBody>
          <a:bodyPr/>
          <a:lstStyle/>
          <a:p>
            <a:pPr>
              <a:defRPr/>
            </a:pPr>
            <a:r>
              <a:rPr lang="en-US" smtClean="0"/>
              <a:t>Post Payment:</a:t>
            </a:r>
          </a:p>
        </p:txBody>
      </p:sp>
      <p:pic>
        <p:nvPicPr>
          <p:cNvPr id="48131" name="Picture 3"/>
          <p:cNvPicPr>
            <a:picLocks noGrp="1" noChangeAspect="1" noChangeArrowheads="1"/>
          </p:cNvPicPr>
          <p:nvPr>
            <p:ph type="body" idx="1"/>
          </p:nvPr>
        </p:nvPicPr>
        <p:blipFill>
          <a:blip r:embed="rId2" cstate="print"/>
          <a:srcRect/>
          <a:stretch>
            <a:fillRect/>
          </a:stretch>
        </p:blipFill>
        <p:spPr>
          <a:ln>
            <a:solidFill>
              <a:schemeClr val="tx1"/>
            </a:solidFill>
          </a:ln>
        </p:spPr>
      </p:pic>
      <p:pic>
        <p:nvPicPr>
          <p:cNvPr id="48132" name="Picture 4"/>
          <p:cNvPicPr>
            <a:picLocks noChangeAspect="1" noChangeArrowheads="1"/>
          </p:cNvPicPr>
          <p:nvPr/>
        </p:nvPicPr>
        <p:blipFill>
          <a:blip r:embed="rId3" cstate="print"/>
          <a:srcRect/>
          <a:stretch>
            <a:fillRect/>
          </a:stretch>
        </p:blipFill>
        <p:spPr bwMode="auto">
          <a:xfrm>
            <a:off x="3509211" y="246648"/>
            <a:ext cx="1866900" cy="342900"/>
          </a:xfrm>
          <a:prstGeom prst="rect">
            <a:avLst/>
          </a:prstGeom>
          <a:noFill/>
          <a:ln w="9525" algn="ctr">
            <a:noFill/>
            <a:miter lim="800000"/>
            <a:headEnd/>
            <a:tailEnd/>
          </a:ln>
        </p:spPr>
      </p:pic>
    </p:spTree>
    <p:extLst>
      <p:ext uri="{BB962C8B-B14F-4D97-AF65-F5344CB8AC3E}">
        <p14:creationId xmlns:p14="http://schemas.microsoft.com/office/powerpoint/2010/main" xmlns="" val="2783106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a:xfrm>
            <a:off x="0" y="97945"/>
            <a:ext cx="8734425" cy="503634"/>
          </a:xfrm>
        </p:spPr>
        <p:txBody>
          <a:bodyPr>
            <a:normAutofit/>
          </a:bodyPr>
          <a:lstStyle/>
          <a:p>
            <a:pPr>
              <a:defRPr/>
            </a:pPr>
            <a:r>
              <a:rPr lang="en-US" sz="2800" b="0" dirty="0" smtClean="0">
                <a:effectLst/>
              </a:rPr>
              <a:t>Processing Down Payments in the R/3 System:</a:t>
            </a:r>
          </a:p>
        </p:txBody>
      </p:sp>
      <p:sp>
        <p:nvSpPr>
          <p:cNvPr id="2" name="Rectangle 1"/>
          <p:cNvSpPr/>
          <p:nvPr/>
        </p:nvSpPr>
        <p:spPr>
          <a:xfrm>
            <a:off x="421105" y="1143000"/>
            <a:ext cx="8073190" cy="3083921"/>
          </a:xfrm>
          <a:prstGeom prst="rect">
            <a:avLst/>
          </a:prstGeom>
        </p:spPr>
        <p:txBody>
          <a:bodyPr wrap="square">
            <a:spAutoFit/>
          </a:bodyPr>
          <a:lstStyle/>
          <a:p>
            <a:pPr marL="285750" indent="-285750">
              <a:lnSpc>
                <a:spcPct val="90000"/>
              </a:lnSpc>
              <a:buFont typeface="Arial" pitchFamily="34" charset="0"/>
              <a:buChar char="•"/>
              <a:defRPr/>
            </a:pPr>
            <a:endParaRPr lang="en-US" sz="1800" dirty="0">
              <a:latin typeface="Arial" pitchFamily="34" charset="0"/>
              <a:cs typeface="Arial" pitchFamily="34" charset="0"/>
            </a:endParaRPr>
          </a:p>
          <a:p>
            <a:pPr marL="285750" indent="-285750">
              <a:lnSpc>
                <a:spcPct val="90000"/>
              </a:lnSpc>
              <a:buFont typeface="Arial" pitchFamily="34" charset="0"/>
              <a:buChar char="•"/>
              <a:defRPr/>
            </a:pPr>
            <a:r>
              <a:rPr lang="en-US" sz="1800" dirty="0">
                <a:latin typeface="Arial" pitchFamily="34" charset="0"/>
                <a:cs typeface="Arial" pitchFamily="34" charset="0"/>
              </a:rPr>
              <a:t>Down payments are posted to separate special G/L accounts depending on the down payment type. (Ex. Down payments made on tangible fixed assets or on inventory stocks)</a:t>
            </a:r>
          </a:p>
          <a:p>
            <a:pPr marL="285750" indent="-285750">
              <a:lnSpc>
                <a:spcPct val="90000"/>
              </a:lnSpc>
              <a:buFont typeface="Arial" pitchFamily="34" charset="0"/>
              <a:buChar char="•"/>
              <a:defRPr/>
            </a:pPr>
            <a:endParaRPr lang="en-US" sz="1800" dirty="0">
              <a:latin typeface="Arial" pitchFamily="34" charset="0"/>
              <a:cs typeface="Arial" pitchFamily="34" charset="0"/>
            </a:endParaRPr>
          </a:p>
          <a:p>
            <a:pPr marL="285750" indent="-285750">
              <a:lnSpc>
                <a:spcPct val="90000"/>
              </a:lnSpc>
              <a:buFont typeface="Arial" pitchFamily="34" charset="0"/>
              <a:buChar char="•"/>
              <a:defRPr/>
            </a:pPr>
            <a:r>
              <a:rPr lang="en-US" sz="1800" dirty="0">
                <a:latin typeface="Arial" pitchFamily="34" charset="0"/>
                <a:cs typeface="Arial" pitchFamily="34" charset="0"/>
              </a:rPr>
              <a:t>You can post or clear the down payments manually or have the payment program post them.</a:t>
            </a:r>
          </a:p>
          <a:p>
            <a:pPr marL="285750" indent="-285750">
              <a:lnSpc>
                <a:spcPct val="90000"/>
              </a:lnSpc>
              <a:buFont typeface="Arial" pitchFamily="34" charset="0"/>
              <a:buChar char="•"/>
              <a:defRPr/>
            </a:pPr>
            <a:endParaRPr lang="en-US" sz="1800" dirty="0">
              <a:latin typeface="Arial" pitchFamily="34" charset="0"/>
              <a:cs typeface="Arial" pitchFamily="34" charset="0"/>
            </a:endParaRPr>
          </a:p>
          <a:p>
            <a:pPr marL="285750" indent="-285750">
              <a:lnSpc>
                <a:spcPct val="90000"/>
              </a:lnSpc>
              <a:buFont typeface="Arial" pitchFamily="34" charset="0"/>
              <a:buChar char="•"/>
              <a:defRPr/>
            </a:pPr>
            <a:r>
              <a:rPr lang="en-US" sz="1800" dirty="0">
                <a:latin typeface="Arial" pitchFamily="34" charset="0"/>
                <a:cs typeface="Arial" pitchFamily="34" charset="0"/>
              </a:rPr>
              <a:t>You must make transfer postings for down payments manually. When you make a transfer posting, the system clear the down payment and posts the same amount to the customer  or vendor account.</a:t>
            </a:r>
          </a:p>
          <a:p>
            <a:pPr marL="285750" indent="-285750">
              <a:lnSpc>
                <a:spcPct val="90000"/>
              </a:lnSpc>
              <a:buFont typeface="Arial" pitchFamily="34" charset="0"/>
              <a:buChar char="•"/>
              <a:defRPr/>
            </a:pPr>
            <a:endParaRPr lang="en-US" sz="1800" dirty="0">
              <a:latin typeface="Arial" pitchFamily="34" charset="0"/>
              <a:cs typeface="Arial" pitchFamily="34" charset="0"/>
            </a:endParaRPr>
          </a:p>
        </p:txBody>
      </p:sp>
    </p:spTree>
    <p:extLst>
      <p:ext uri="{BB962C8B-B14F-4D97-AF65-F5344CB8AC3E}">
        <p14:creationId xmlns:p14="http://schemas.microsoft.com/office/powerpoint/2010/main" xmlns="" val="2767053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Contents</a:t>
            </a:r>
            <a:endParaRPr lang="en-US" dirty="0"/>
          </a:p>
        </p:txBody>
      </p:sp>
      <p:sp>
        <p:nvSpPr>
          <p:cNvPr id="7" name="Rectangle 6"/>
          <p:cNvSpPr/>
          <p:nvPr/>
        </p:nvSpPr>
        <p:spPr>
          <a:xfrm>
            <a:off x="418289" y="601580"/>
            <a:ext cx="5350545" cy="1477328"/>
          </a:xfrm>
          <a:prstGeom prst="rect">
            <a:avLst/>
          </a:prstGeom>
        </p:spPr>
        <p:txBody>
          <a:bodyPr wrap="square">
            <a:spAutoFit/>
          </a:bodyPr>
          <a:lstStyle/>
          <a:p>
            <a:endParaRPr lang="en-US" dirty="0" smtClean="0"/>
          </a:p>
          <a:p>
            <a:pPr marL="342900" indent="-342900">
              <a:buFont typeface="+mj-lt"/>
              <a:buAutoNum type="arabicPeriod"/>
            </a:pPr>
            <a:r>
              <a:rPr lang="en-US" dirty="0" smtClean="0"/>
              <a:t>Vendor Transactions</a:t>
            </a:r>
          </a:p>
          <a:p>
            <a:pPr marL="342900" indent="-342900">
              <a:buFont typeface="+mj-lt"/>
              <a:buAutoNum type="arabicPeriod"/>
            </a:pPr>
            <a:r>
              <a:rPr lang="en-US" dirty="0" smtClean="0"/>
              <a:t>Reconciliation </a:t>
            </a:r>
            <a:r>
              <a:rPr lang="en-US" dirty="0" smtClean="0"/>
              <a:t>Account</a:t>
            </a:r>
          </a:p>
          <a:p>
            <a:pPr marL="342900" indent="-342900">
              <a:buFont typeface="+mj-lt"/>
              <a:buAutoNum type="arabicPeriod"/>
            </a:pPr>
            <a:r>
              <a:rPr lang="en-US" dirty="0" smtClean="0"/>
              <a:t>Special  General Ledger </a:t>
            </a:r>
          </a:p>
          <a:p>
            <a:pPr marL="342900" indent="-342900">
              <a:buFont typeface="+mj-lt"/>
              <a:buAutoNum type="arabicPeriod"/>
            </a:pPr>
            <a:r>
              <a:rPr lang="en-US" dirty="0" smtClean="0"/>
              <a:t>Automatic Payment Program</a:t>
            </a:r>
          </a:p>
          <a:p>
            <a:pPr marL="342900" indent="-342900">
              <a:buFont typeface="+mj-lt"/>
              <a:buAutoNum type="arabicPeriod"/>
            </a:pPr>
            <a:r>
              <a:rPr lang="en-US" dirty="0" smtClean="0"/>
              <a:t>Reports</a:t>
            </a:r>
          </a:p>
        </p:txBody>
      </p:sp>
    </p:spTree>
    <p:extLst>
      <p:ext uri="{BB962C8B-B14F-4D97-AF65-F5344CB8AC3E}">
        <p14:creationId xmlns:p14="http://schemas.microsoft.com/office/powerpoint/2010/main" xmlns="" val="2734675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smtClean="0">
                <a:effectLst/>
              </a:rPr>
              <a:t>Document header</a:t>
            </a:r>
            <a:endParaRPr lang="en-US" sz="3600" b="0" dirty="0">
              <a:effectLst/>
            </a:endParaRPr>
          </a:p>
        </p:txBody>
      </p:sp>
      <p:sp>
        <p:nvSpPr>
          <p:cNvPr id="4" name="Rectangle 3"/>
          <p:cNvSpPr/>
          <p:nvPr/>
        </p:nvSpPr>
        <p:spPr>
          <a:xfrm>
            <a:off x="745957" y="565484"/>
            <a:ext cx="7868653" cy="5170646"/>
          </a:xfrm>
          <a:prstGeom prst="rect">
            <a:avLst/>
          </a:prstGeom>
        </p:spPr>
        <p:txBody>
          <a:bodyPr wrap="square">
            <a:spAutoFit/>
          </a:bodyPr>
          <a:lstStyle/>
          <a:p>
            <a:pPr marL="285750" indent="-285750">
              <a:buFont typeface="Arial" pitchFamily="34" charset="0"/>
              <a:buChar char="•"/>
            </a:pPr>
            <a:r>
              <a:rPr lang="en-US" sz="1600" dirty="0">
                <a:latin typeface="Arial" pitchFamily="34" charset="0"/>
                <a:cs typeface="Arial" pitchFamily="34" charset="0"/>
              </a:rPr>
              <a:t>Document header consists of three sections:</a:t>
            </a:r>
          </a:p>
          <a:p>
            <a:pPr marL="732526" lvl="1" indent="-342900">
              <a:buFont typeface="+mj-lt"/>
              <a:buAutoNum type="arabicPeriod"/>
            </a:pPr>
            <a:r>
              <a:rPr lang="en-US" sz="1600" dirty="0">
                <a:latin typeface="Arial" pitchFamily="34" charset="0"/>
                <a:cs typeface="Arial" pitchFamily="34" charset="0"/>
              </a:rPr>
              <a:t>Payment header</a:t>
            </a:r>
          </a:p>
          <a:p>
            <a:pPr marL="732526" lvl="1" indent="-342900">
              <a:buFont typeface="+mj-lt"/>
              <a:buAutoNum type="arabicPeriod"/>
            </a:pPr>
            <a:r>
              <a:rPr lang="en-US" sz="1600" dirty="0">
                <a:latin typeface="Arial" pitchFamily="34" charset="0"/>
                <a:cs typeface="Arial" pitchFamily="34" charset="0"/>
              </a:rPr>
              <a:t>Bank data</a:t>
            </a:r>
          </a:p>
          <a:p>
            <a:pPr marL="732526" lvl="1" indent="-342900">
              <a:buFont typeface="+mj-lt"/>
              <a:buAutoNum type="arabicPeriod"/>
            </a:pPr>
            <a:r>
              <a:rPr lang="en-US" sz="1600" dirty="0">
                <a:latin typeface="Arial" pitchFamily="34" charset="0"/>
                <a:cs typeface="Arial" pitchFamily="34" charset="0"/>
              </a:rPr>
              <a:t>Open item </a:t>
            </a:r>
            <a:r>
              <a:rPr lang="en-US" sz="1600" dirty="0" smtClean="0">
                <a:latin typeface="Arial" pitchFamily="34" charset="0"/>
                <a:cs typeface="Arial" pitchFamily="34" charset="0"/>
              </a:rPr>
              <a:t>selection</a:t>
            </a:r>
          </a:p>
          <a:p>
            <a:pPr lvl="1"/>
            <a:endParaRPr lang="en-US" sz="1600" dirty="0">
              <a:latin typeface="Arial" pitchFamily="34" charset="0"/>
              <a:cs typeface="Arial" pitchFamily="34" charset="0"/>
            </a:endParaRPr>
          </a:p>
          <a:p>
            <a:pPr marL="285750" indent="-285750">
              <a:buFont typeface="Arial" pitchFamily="34" charset="0"/>
              <a:buChar char="•"/>
            </a:pPr>
            <a:r>
              <a:rPr lang="en-US" sz="1600" dirty="0">
                <a:latin typeface="Arial" pitchFamily="34" charset="0"/>
                <a:cs typeface="Arial" pitchFamily="34" charset="0"/>
              </a:rPr>
              <a:t>Important fields need to be filled in payment header are company code, dates, document type (defaulted) etc.</a:t>
            </a:r>
          </a:p>
          <a:p>
            <a:pPr marL="285750" indent="-285750">
              <a:buFont typeface="Arial" pitchFamily="34" charset="0"/>
              <a:buChar char="•"/>
            </a:pPr>
            <a:r>
              <a:rPr lang="en-US" sz="1600" dirty="0">
                <a:latin typeface="Arial" pitchFamily="34" charset="0"/>
                <a:cs typeface="Arial" pitchFamily="34" charset="0"/>
              </a:rPr>
              <a:t>Important fields in Bank data are Bank/cash Account number, amount, value date etc.</a:t>
            </a:r>
          </a:p>
          <a:p>
            <a:pPr marL="285750" indent="-285750">
              <a:buFont typeface="Arial" pitchFamily="34" charset="0"/>
              <a:buChar char="•"/>
            </a:pPr>
            <a:r>
              <a:rPr lang="en-US" sz="1600" dirty="0">
                <a:latin typeface="Arial" pitchFamily="34" charset="0"/>
                <a:cs typeface="Arial" pitchFamily="34" charset="0"/>
              </a:rPr>
              <a:t>Fields in open item selection customer/vendor account, account type (K,D).</a:t>
            </a:r>
          </a:p>
          <a:p>
            <a:pPr marL="285750" indent="-285750">
              <a:buFont typeface="Arial" pitchFamily="34" charset="0"/>
              <a:buChar char="•"/>
            </a:pPr>
            <a:r>
              <a:rPr lang="en-US" sz="1600" dirty="0">
                <a:latin typeface="Arial" pitchFamily="34" charset="0"/>
                <a:cs typeface="Arial" pitchFamily="34" charset="0"/>
              </a:rPr>
              <a:t>For selecting the open items there are certain features like </a:t>
            </a:r>
          </a:p>
          <a:p>
            <a:pPr marL="789676" lvl="1" indent="-400050">
              <a:buFont typeface="+mj-lt"/>
              <a:buAutoNum type="romanUcPeriod"/>
            </a:pPr>
            <a:r>
              <a:rPr lang="en-US" sz="1600" dirty="0" smtClean="0">
                <a:latin typeface="Arial" pitchFamily="34" charset="0"/>
                <a:cs typeface="Arial" pitchFamily="34" charset="0"/>
              </a:rPr>
              <a:t>distribute </a:t>
            </a:r>
            <a:r>
              <a:rPr lang="en-US" sz="1600" dirty="0">
                <a:latin typeface="Arial" pitchFamily="34" charset="0"/>
                <a:cs typeface="Arial" pitchFamily="34" charset="0"/>
              </a:rPr>
              <a:t>by age (items according to days in arrears)</a:t>
            </a:r>
          </a:p>
          <a:p>
            <a:pPr marL="789676" lvl="1" indent="-400050">
              <a:buFont typeface="+mj-lt"/>
              <a:buAutoNum type="romanUcPeriod"/>
            </a:pPr>
            <a:r>
              <a:rPr lang="en-US" sz="1600" dirty="0">
                <a:latin typeface="Arial" pitchFamily="34" charset="0"/>
                <a:cs typeface="Arial" pitchFamily="34" charset="0"/>
              </a:rPr>
              <a:t>Automatic search (shows the OI’s which matches the data filled above)</a:t>
            </a:r>
          </a:p>
          <a:p>
            <a:pPr marL="789676" lvl="1" indent="-400050">
              <a:buFont typeface="+mj-lt"/>
              <a:buAutoNum type="romanUcPeriod"/>
            </a:pPr>
            <a:r>
              <a:rPr lang="en-US" sz="1600" dirty="0">
                <a:latin typeface="Arial" pitchFamily="34" charset="0"/>
                <a:cs typeface="Arial" pitchFamily="34" charset="0"/>
              </a:rPr>
              <a:t>Can make additional selections for selecting open items</a:t>
            </a:r>
          </a:p>
          <a:p>
            <a:pPr marL="789676" lvl="1" indent="-400050">
              <a:buFont typeface="+mj-lt"/>
              <a:buAutoNum type="romanUcPeriod"/>
            </a:pPr>
            <a:r>
              <a:rPr lang="en-US" sz="1600" dirty="0">
                <a:latin typeface="Arial" pitchFamily="34" charset="0"/>
                <a:cs typeface="Arial" pitchFamily="34" charset="0"/>
              </a:rPr>
              <a:t>Special G/L’s can also be cleared.</a:t>
            </a:r>
          </a:p>
          <a:p>
            <a:pPr lvl="1"/>
            <a:endParaRPr lang="en-US" sz="1800" dirty="0"/>
          </a:p>
          <a:p>
            <a:pPr lvl="1"/>
            <a:endParaRPr lang="en-US" sz="1800" dirty="0"/>
          </a:p>
          <a:p>
            <a:pPr>
              <a:buNone/>
            </a:pPr>
            <a:r>
              <a:rPr lang="en-US" sz="1800" dirty="0"/>
              <a:t>		</a:t>
            </a:r>
          </a:p>
          <a:p>
            <a:endParaRPr lang="en-US" sz="1800" dirty="0"/>
          </a:p>
          <a:p>
            <a:endParaRPr lang="en-US" sz="1800" dirty="0"/>
          </a:p>
        </p:txBody>
      </p:sp>
    </p:spTree>
    <p:extLst>
      <p:ext uri="{BB962C8B-B14F-4D97-AF65-F5344CB8AC3E}">
        <p14:creationId xmlns:p14="http://schemas.microsoft.com/office/powerpoint/2010/main" xmlns="" val="16268082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cstate="print"/>
          <a:srcRect/>
          <a:stretch>
            <a:fillRect/>
          </a:stretch>
        </p:blipFill>
        <p:spPr bwMode="auto">
          <a:xfrm>
            <a:off x="535277" y="475886"/>
            <a:ext cx="8103705" cy="3943789"/>
          </a:xfrm>
          <a:prstGeom prst="rect">
            <a:avLst/>
          </a:prstGeom>
          <a:noFill/>
          <a:ln w="9525">
            <a:noFill/>
            <a:miter lim="800000"/>
            <a:headEnd/>
            <a:tailEnd/>
          </a:ln>
          <a:effectLst/>
        </p:spPr>
      </p:pic>
    </p:spTree>
    <p:extLst>
      <p:ext uri="{BB962C8B-B14F-4D97-AF65-F5344CB8AC3E}">
        <p14:creationId xmlns:p14="http://schemas.microsoft.com/office/powerpoint/2010/main" xmlns="" val="277235972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smtClean="0">
                <a:effectLst/>
              </a:rPr>
              <a:t>Processing open items</a:t>
            </a:r>
            <a:endParaRPr lang="en-US" sz="3600" b="0" dirty="0">
              <a:effectLst/>
            </a:endParaRPr>
          </a:p>
        </p:txBody>
      </p:sp>
      <p:sp>
        <p:nvSpPr>
          <p:cNvPr id="4" name="Rectangle 3"/>
          <p:cNvSpPr/>
          <p:nvPr/>
        </p:nvSpPr>
        <p:spPr>
          <a:xfrm>
            <a:off x="433136" y="938462"/>
            <a:ext cx="8073190" cy="3416320"/>
          </a:xfrm>
          <a:prstGeom prst="rect">
            <a:avLst/>
          </a:prstGeom>
        </p:spPr>
        <p:txBody>
          <a:bodyPr wrap="square">
            <a:spAutoFit/>
          </a:bodyPr>
          <a:lstStyle/>
          <a:p>
            <a:pPr marL="285750" indent="-285750">
              <a:buFont typeface="Arial" pitchFamily="34" charset="0"/>
              <a:buChar char="•"/>
            </a:pPr>
            <a:r>
              <a:rPr lang="en-US" sz="1800" dirty="0">
                <a:latin typeface="Arial" pitchFamily="34" charset="0"/>
                <a:cs typeface="Arial" pitchFamily="34" charset="0"/>
              </a:rPr>
              <a:t>Select the process open items after entering data in document header. </a:t>
            </a:r>
          </a:p>
          <a:p>
            <a:pPr marL="285750" indent="-285750">
              <a:buFont typeface="Arial" pitchFamily="34" charset="0"/>
              <a:buChar char="•"/>
            </a:pPr>
            <a:endParaRPr lang="en-US" sz="1800" dirty="0">
              <a:latin typeface="Arial" pitchFamily="34" charset="0"/>
              <a:cs typeface="Arial" pitchFamily="34" charset="0"/>
            </a:endParaRPr>
          </a:p>
          <a:p>
            <a:pPr marL="285750" indent="-285750">
              <a:buFont typeface="Arial" pitchFamily="34" charset="0"/>
              <a:buChar char="•"/>
            </a:pPr>
            <a:r>
              <a:rPr lang="en-US" sz="1800" dirty="0">
                <a:latin typeface="Arial" pitchFamily="34" charset="0"/>
                <a:cs typeface="Arial" pitchFamily="34" charset="0"/>
              </a:rPr>
              <a:t>Select the required open items.</a:t>
            </a:r>
          </a:p>
          <a:p>
            <a:pPr marL="285750" indent="-285750">
              <a:buFont typeface="Arial" pitchFamily="34" charset="0"/>
              <a:buChar char="•"/>
            </a:pPr>
            <a:endParaRPr lang="en-US" sz="1800" dirty="0">
              <a:latin typeface="Arial" pitchFamily="34" charset="0"/>
              <a:cs typeface="Arial" pitchFamily="34" charset="0"/>
            </a:endParaRPr>
          </a:p>
          <a:p>
            <a:pPr marL="285750" indent="-285750">
              <a:buFont typeface="Arial" pitchFamily="34" charset="0"/>
              <a:buChar char="•"/>
            </a:pPr>
            <a:r>
              <a:rPr lang="en-US" sz="1800" dirty="0">
                <a:latin typeface="Arial" pitchFamily="34" charset="0"/>
                <a:cs typeface="Arial" pitchFamily="34" charset="0"/>
              </a:rPr>
              <a:t>You can post the document if the amount entered is the same as the amount assigned.</a:t>
            </a:r>
          </a:p>
          <a:p>
            <a:pPr marL="285750" indent="-285750">
              <a:buFont typeface="Arial" pitchFamily="34" charset="0"/>
              <a:buChar char="•"/>
            </a:pPr>
            <a:endParaRPr lang="en-US" sz="1800" dirty="0">
              <a:latin typeface="Arial" pitchFamily="34" charset="0"/>
              <a:cs typeface="Arial" pitchFamily="34" charset="0"/>
            </a:endParaRPr>
          </a:p>
          <a:p>
            <a:pPr marL="285750" indent="-285750">
              <a:buFont typeface="Arial" pitchFamily="34" charset="0"/>
              <a:buChar char="•"/>
            </a:pPr>
            <a:r>
              <a:rPr lang="en-US" sz="1800" dirty="0">
                <a:latin typeface="Arial" pitchFamily="34" charset="0"/>
                <a:cs typeface="Arial" pitchFamily="34" charset="0"/>
              </a:rPr>
              <a:t>You can directly save the document, or can simulate to view automatically generated line items also can correct mistakes done.</a:t>
            </a:r>
          </a:p>
          <a:p>
            <a:pPr marL="285750" indent="-285750">
              <a:buFont typeface="Arial" pitchFamily="34" charset="0"/>
              <a:buChar char="•"/>
            </a:pPr>
            <a:endParaRPr lang="en-US" sz="1800" i="1" dirty="0">
              <a:latin typeface="Arial" pitchFamily="34" charset="0"/>
              <a:cs typeface="Arial" pitchFamily="34" charset="0"/>
            </a:endParaRPr>
          </a:p>
          <a:p>
            <a:pPr marL="285750" indent="-285750">
              <a:buFont typeface="Arial" pitchFamily="34" charset="0"/>
              <a:buChar char="•"/>
            </a:pPr>
            <a:r>
              <a:rPr lang="en-US" sz="1800" i="1" dirty="0">
                <a:latin typeface="Arial" pitchFamily="34" charset="0"/>
                <a:cs typeface="Arial" pitchFamily="34" charset="0"/>
              </a:rPr>
              <a:t>Posting difference are shown in coming slides.</a:t>
            </a:r>
          </a:p>
          <a:p>
            <a:pPr marL="285750" indent="-285750">
              <a:buFont typeface="Arial" pitchFamily="34" charset="0"/>
              <a:buChar char="•"/>
            </a:pPr>
            <a:endParaRPr lang="en-US" sz="1800" dirty="0">
              <a:latin typeface="Arial" pitchFamily="34" charset="0"/>
              <a:cs typeface="Arial" pitchFamily="34" charset="0"/>
            </a:endParaRPr>
          </a:p>
        </p:txBody>
      </p:sp>
    </p:spTree>
    <p:extLst>
      <p:ext uri="{BB962C8B-B14F-4D97-AF65-F5344CB8AC3E}">
        <p14:creationId xmlns:p14="http://schemas.microsoft.com/office/powerpoint/2010/main" xmlns="" val="26943596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cstate="print"/>
          <a:srcRect/>
          <a:stretch>
            <a:fillRect/>
          </a:stretch>
        </p:blipFill>
        <p:spPr bwMode="auto">
          <a:xfrm>
            <a:off x="1007836" y="311559"/>
            <a:ext cx="7030453" cy="4239927"/>
          </a:xfrm>
          <a:prstGeom prst="rect">
            <a:avLst/>
          </a:prstGeom>
          <a:noFill/>
          <a:ln w="9525">
            <a:noFill/>
            <a:miter lim="800000"/>
            <a:headEnd/>
            <a:tailEnd/>
          </a:ln>
          <a:effectLst/>
        </p:spPr>
      </p:pic>
    </p:spTree>
    <p:extLst>
      <p:ext uri="{BB962C8B-B14F-4D97-AF65-F5344CB8AC3E}">
        <p14:creationId xmlns:p14="http://schemas.microsoft.com/office/powerpoint/2010/main" xmlns="" val="387699023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52426" y="327422"/>
            <a:ext cx="8734425" cy="872728"/>
          </a:xfrm>
        </p:spPr>
        <p:txBody>
          <a:bodyPr>
            <a:normAutofit/>
          </a:bodyPr>
          <a:lstStyle/>
          <a:p>
            <a:r>
              <a:rPr lang="en-US" sz="2800" b="0" dirty="0" smtClean="0">
                <a:effectLst/>
              </a:rPr>
              <a:t>Automatic postings when clearing open items</a:t>
            </a:r>
            <a:endParaRPr lang="en-US" sz="2800" b="0" dirty="0">
              <a:effectLst/>
            </a:endParaRPr>
          </a:p>
        </p:txBody>
      </p:sp>
      <p:sp>
        <p:nvSpPr>
          <p:cNvPr id="4" name="Rectangle 3"/>
          <p:cNvSpPr/>
          <p:nvPr/>
        </p:nvSpPr>
        <p:spPr>
          <a:xfrm>
            <a:off x="385011" y="986588"/>
            <a:ext cx="8157410" cy="2031325"/>
          </a:xfrm>
          <a:prstGeom prst="rect">
            <a:avLst/>
          </a:prstGeom>
        </p:spPr>
        <p:txBody>
          <a:bodyPr wrap="square">
            <a:spAutoFit/>
          </a:bodyPr>
          <a:lstStyle/>
          <a:p>
            <a:pPr marL="285750" indent="-285750">
              <a:buFont typeface="Arial" pitchFamily="34" charset="0"/>
              <a:buChar char="•"/>
            </a:pPr>
            <a:r>
              <a:rPr lang="en-US" sz="1800" dirty="0">
                <a:latin typeface="Arial" pitchFamily="34" charset="0"/>
                <a:cs typeface="Arial" pitchFamily="34" charset="0"/>
              </a:rPr>
              <a:t>Cash discount expense or revenue</a:t>
            </a:r>
          </a:p>
          <a:p>
            <a:pPr marL="285750" indent="-285750">
              <a:buFont typeface="Arial" pitchFamily="34" charset="0"/>
              <a:buChar char="•"/>
            </a:pPr>
            <a:r>
              <a:rPr lang="en-US" sz="1800" dirty="0">
                <a:latin typeface="Arial" pitchFamily="34" charset="0"/>
                <a:cs typeface="Arial" pitchFamily="34" charset="0"/>
              </a:rPr>
              <a:t>Cash discount clearing (net procedure)</a:t>
            </a:r>
          </a:p>
          <a:p>
            <a:pPr marL="285750" indent="-285750">
              <a:buFont typeface="Arial" pitchFamily="34" charset="0"/>
              <a:buChar char="•"/>
            </a:pPr>
            <a:r>
              <a:rPr lang="en-US" sz="1800" dirty="0">
                <a:latin typeface="Arial" pitchFamily="34" charset="0"/>
                <a:cs typeface="Arial" pitchFamily="34" charset="0"/>
              </a:rPr>
              <a:t>Tax adjustments</a:t>
            </a:r>
          </a:p>
          <a:p>
            <a:pPr marL="285750" indent="-285750">
              <a:buFont typeface="Arial" pitchFamily="34" charset="0"/>
              <a:buChar char="•"/>
            </a:pPr>
            <a:r>
              <a:rPr lang="en-US" sz="1800" dirty="0">
                <a:latin typeface="Arial" pitchFamily="34" charset="0"/>
                <a:cs typeface="Arial" pitchFamily="34" charset="0"/>
              </a:rPr>
              <a:t>Exchange rate differences</a:t>
            </a:r>
          </a:p>
          <a:p>
            <a:pPr marL="285750" indent="-285750">
              <a:buFont typeface="Arial" pitchFamily="34" charset="0"/>
              <a:buChar char="•"/>
            </a:pPr>
            <a:r>
              <a:rPr lang="en-US" sz="1800" dirty="0">
                <a:latin typeface="Arial" pitchFamily="34" charset="0"/>
                <a:cs typeface="Arial" pitchFamily="34" charset="0"/>
              </a:rPr>
              <a:t>Bank charges</a:t>
            </a:r>
          </a:p>
          <a:p>
            <a:pPr marL="285750" indent="-285750">
              <a:buFont typeface="Arial" pitchFamily="34" charset="0"/>
              <a:buChar char="•"/>
            </a:pPr>
            <a:r>
              <a:rPr lang="en-US" sz="1800" dirty="0">
                <a:latin typeface="Arial" pitchFamily="34" charset="0"/>
                <a:cs typeface="Arial" pitchFamily="34" charset="0"/>
              </a:rPr>
              <a:t>Clearing for cross-company code payments</a:t>
            </a:r>
          </a:p>
          <a:p>
            <a:pPr marL="285750" indent="-285750">
              <a:buFont typeface="Arial" pitchFamily="34" charset="0"/>
              <a:buChar char="•"/>
            </a:pPr>
            <a:r>
              <a:rPr lang="en-US" sz="1800" dirty="0">
                <a:latin typeface="Arial" pitchFamily="34" charset="0"/>
                <a:cs typeface="Arial" pitchFamily="34" charset="0"/>
              </a:rPr>
              <a:t>Over-or under payments within tolerances</a:t>
            </a:r>
          </a:p>
        </p:txBody>
      </p:sp>
    </p:spTree>
    <p:extLst>
      <p:ext uri="{BB962C8B-B14F-4D97-AF65-F5344CB8AC3E}">
        <p14:creationId xmlns:p14="http://schemas.microsoft.com/office/powerpoint/2010/main" xmlns="" val="18501320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smtClean="0">
                <a:effectLst/>
              </a:rPr>
              <a:t>Reset clearing</a:t>
            </a:r>
            <a:endParaRPr lang="en-US" sz="3600" b="0" dirty="0">
              <a:effectLst/>
            </a:endParaRPr>
          </a:p>
        </p:txBody>
      </p:sp>
      <p:pic>
        <p:nvPicPr>
          <p:cNvPr id="24578" name="Picture 2"/>
          <p:cNvPicPr>
            <a:picLocks noChangeAspect="1" noChangeArrowheads="1"/>
          </p:cNvPicPr>
          <p:nvPr/>
        </p:nvPicPr>
        <p:blipFill>
          <a:blip r:embed="rId2" cstate="print"/>
          <a:srcRect/>
          <a:stretch>
            <a:fillRect/>
          </a:stretch>
        </p:blipFill>
        <p:spPr bwMode="auto">
          <a:xfrm>
            <a:off x="1524001" y="2286000"/>
            <a:ext cx="5382279" cy="2171700"/>
          </a:xfrm>
          <a:prstGeom prst="rect">
            <a:avLst/>
          </a:prstGeom>
          <a:noFill/>
          <a:ln w="9525">
            <a:noFill/>
            <a:miter lim="800000"/>
            <a:headEnd/>
            <a:tailEnd/>
          </a:ln>
          <a:effectLst/>
        </p:spPr>
      </p:pic>
      <p:sp>
        <p:nvSpPr>
          <p:cNvPr id="4" name="Rectangle 3"/>
          <p:cNvSpPr/>
          <p:nvPr/>
        </p:nvSpPr>
        <p:spPr>
          <a:xfrm>
            <a:off x="661737" y="655841"/>
            <a:ext cx="7255042" cy="3785652"/>
          </a:xfrm>
          <a:prstGeom prst="rect">
            <a:avLst/>
          </a:prstGeom>
        </p:spPr>
        <p:txBody>
          <a:bodyPr wrap="square">
            <a:spAutoFit/>
          </a:bodyPr>
          <a:lstStyle/>
          <a:p>
            <a:pPr marL="342900" indent="-342900">
              <a:buFont typeface="Arial" pitchFamily="34" charset="0"/>
              <a:buChar char="•"/>
            </a:pPr>
            <a:r>
              <a:rPr lang="en-US" sz="2000" dirty="0">
                <a:latin typeface="Arial" pitchFamily="34" charset="0"/>
                <a:cs typeface="Arial" pitchFamily="34" charset="0"/>
              </a:rPr>
              <a:t>When line items are cleared with error, cancel clearing by resetting clearing document and cleared items.</a:t>
            </a:r>
          </a:p>
          <a:p>
            <a:pPr marL="342900" indent="-342900">
              <a:buFont typeface="Arial" pitchFamily="34" charset="0"/>
              <a:buChar char="•"/>
            </a:pPr>
            <a:r>
              <a:rPr lang="en-US" sz="2000" dirty="0">
                <a:latin typeface="Arial" pitchFamily="34" charset="0"/>
                <a:cs typeface="Arial" pitchFamily="34" charset="0"/>
              </a:rPr>
              <a:t>After reset the cleared items will become open items as like earlier.</a:t>
            </a:r>
          </a:p>
          <a:p>
            <a:pPr marL="342900" indent="-342900">
              <a:buFont typeface="Arial" pitchFamily="34" charset="0"/>
              <a:buChar char="•"/>
            </a:pPr>
            <a:endParaRPr lang="en-US" sz="2000" dirty="0">
              <a:latin typeface="Arial" pitchFamily="34" charset="0"/>
              <a:cs typeface="Arial" pitchFamily="34" charset="0"/>
            </a:endParaRPr>
          </a:p>
          <a:p>
            <a:pPr marL="342900" indent="-342900">
              <a:buFont typeface="Arial" pitchFamily="34" charset="0"/>
              <a:buChar char="•"/>
            </a:pPr>
            <a:endParaRPr lang="en-US" sz="2000" dirty="0">
              <a:latin typeface="Arial" pitchFamily="34" charset="0"/>
              <a:cs typeface="Arial" pitchFamily="34" charset="0"/>
            </a:endParaRPr>
          </a:p>
          <a:p>
            <a:pPr marL="342900" indent="-342900">
              <a:buFont typeface="Arial" pitchFamily="34" charset="0"/>
              <a:buChar char="•"/>
            </a:pPr>
            <a:endParaRPr lang="en-US" sz="2000" dirty="0">
              <a:latin typeface="Arial" pitchFamily="34" charset="0"/>
              <a:cs typeface="Arial" pitchFamily="34" charset="0"/>
            </a:endParaRPr>
          </a:p>
          <a:p>
            <a:pPr marL="342900" indent="-342900">
              <a:buFont typeface="Arial" pitchFamily="34" charset="0"/>
              <a:buChar char="•"/>
            </a:pPr>
            <a:endParaRPr lang="en-US" sz="2000" dirty="0">
              <a:latin typeface="Arial" pitchFamily="34" charset="0"/>
              <a:cs typeface="Arial" pitchFamily="34" charset="0"/>
            </a:endParaRPr>
          </a:p>
          <a:p>
            <a:pPr marL="342900" indent="-342900">
              <a:buFont typeface="Arial" pitchFamily="34" charset="0"/>
              <a:buChar char="•"/>
            </a:pPr>
            <a:endParaRPr lang="en-US" sz="2000" dirty="0">
              <a:latin typeface="Arial" pitchFamily="34" charset="0"/>
              <a:cs typeface="Arial" pitchFamily="34" charset="0"/>
            </a:endParaRPr>
          </a:p>
          <a:p>
            <a:pPr marL="342900" indent="-342900">
              <a:buFont typeface="Arial" pitchFamily="34" charset="0"/>
              <a:buChar char="•"/>
            </a:pPr>
            <a:endParaRPr lang="en-US" sz="2000" dirty="0">
              <a:latin typeface="Arial" pitchFamily="34" charset="0"/>
              <a:cs typeface="Arial" pitchFamily="34" charset="0"/>
            </a:endParaRPr>
          </a:p>
          <a:p>
            <a:pPr marL="342900" indent="-342900">
              <a:buFont typeface="Arial" pitchFamily="34" charset="0"/>
              <a:buChar char="•"/>
            </a:pPr>
            <a:endParaRPr lang="en-US" sz="2000" dirty="0">
              <a:latin typeface="Arial" pitchFamily="34" charset="0"/>
              <a:cs typeface="Arial" pitchFamily="34" charset="0"/>
            </a:endParaRPr>
          </a:p>
          <a:p>
            <a:pPr marL="342900" indent="-342900">
              <a:buFont typeface="Arial" pitchFamily="34" charset="0"/>
              <a:buChar char="•"/>
            </a:pPr>
            <a:endParaRPr lang="en-US" sz="2000" dirty="0">
              <a:latin typeface="Arial" pitchFamily="34" charset="0"/>
              <a:cs typeface="Arial" pitchFamily="34" charset="0"/>
            </a:endParaRPr>
          </a:p>
        </p:txBody>
      </p:sp>
    </p:spTree>
    <p:extLst>
      <p:ext uri="{BB962C8B-B14F-4D97-AF65-F5344CB8AC3E}">
        <p14:creationId xmlns:p14="http://schemas.microsoft.com/office/powerpoint/2010/main" xmlns="" val="13603413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normAutofit fontScale="90000"/>
          </a:bodyPr>
          <a:lstStyle/>
          <a:p>
            <a:pPr algn="ctr"/>
            <a:r>
              <a:rPr lang="en-US" sz="3600" dirty="0" smtClean="0">
                <a:latin typeface="Arial" pitchFamily="34" charset="0"/>
                <a:cs typeface="Arial" pitchFamily="34" charset="0"/>
              </a:rPr>
              <a:t>Reconciliation Account</a:t>
            </a:r>
            <a:br>
              <a:rPr lang="en-US" sz="3600" dirty="0" smtClean="0">
                <a:latin typeface="Arial" pitchFamily="34" charset="0"/>
                <a:cs typeface="Arial" pitchFamily="34" charset="0"/>
              </a:rPr>
            </a:br>
            <a:r>
              <a:rPr lang="en-US" sz="3600" b="0" dirty="0" smtClean="0">
                <a:effectLst/>
              </a:rPr>
              <a:t> </a:t>
            </a:r>
          </a:p>
        </p:txBody>
      </p:sp>
      <p:sp>
        <p:nvSpPr>
          <p:cNvPr id="2" name="Rectangle 1"/>
          <p:cNvSpPr/>
          <p:nvPr/>
        </p:nvSpPr>
        <p:spPr>
          <a:xfrm>
            <a:off x="433137" y="541421"/>
            <a:ext cx="7976937" cy="4062651"/>
          </a:xfrm>
          <a:prstGeom prst="rect">
            <a:avLst/>
          </a:prstGeom>
        </p:spPr>
        <p:txBody>
          <a:bodyPr wrap="square">
            <a:spAutoFit/>
          </a:bodyPr>
          <a:lstStyle/>
          <a:p>
            <a:pPr marL="285750" indent="-285750" algn="just">
              <a:lnSpc>
                <a:spcPct val="100000"/>
              </a:lnSpc>
              <a:buFont typeface="Arial" pitchFamily="34" charset="0"/>
              <a:buChar char="•"/>
            </a:pPr>
            <a:r>
              <a:rPr lang="en-US" sz="1600" dirty="0" smtClean="0">
                <a:latin typeface="Arial" pitchFamily="34" charset="0"/>
                <a:cs typeface="Arial" pitchFamily="34" charset="0"/>
              </a:rPr>
              <a:t>Transactions </a:t>
            </a:r>
            <a:r>
              <a:rPr lang="en-US" sz="1600" dirty="0">
                <a:latin typeface="Arial" pitchFamily="34" charset="0"/>
                <a:cs typeface="Arial" pitchFamily="34" charset="0"/>
              </a:rPr>
              <a:t>in the sub ledgers (AR/AP) are also posted on the reconciliation accounts in the general ledger, to have the values available in form of totals as well in the general ledger in order to be able to quickly create a financial/income statement.</a:t>
            </a:r>
          </a:p>
          <a:p>
            <a:pPr marL="285750" indent="-285750" algn="just">
              <a:lnSpc>
                <a:spcPct val="100000"/>
              </a:lnSpc>
              <a:buFont typeface="Arial" pitchFamily="34" charset="0"/>
              <a:buChar char="•"/>
            </a:pPr>
            <a:r>
              <a:rPr lang="en-US" sz="1600" dirty="0">
                <a:latin typeface="Arial" pitchFamily="34" charset="0"/>
                <a:cs typeface="Arial" pitchFamily="34" charset="0"/>
              </a:rPr>
              <a:t>The Reconciliation Account field can be found in the company code segment of the customer/vendor master record.</a:t>
            </a:r>
          </a:p>
          <a:p>
            <a:pPr marL="285750" indent="-285750" algn="just">
              <a:lnSpc>
                <a:spcPct val="100000"/>
              </a:lnSpc>
              <a:buFont typeface="Arial" pitchFamily="34" charset="0"/>
              <a:buChar char="•"/>
            </a:pPr>
            <a:r>
              <a:rPr lang="en-US" sz="1600" dirty="0">
                <a:latin typeface="Arial" pitchFamily="34" charset="0"/>
                <a:cs typeface="Arial" pitchFamily="34" charset="0"/>
              </a:rPr>
              <a:t>For example when you post a vendor, automatically the reconciliation account also gets posted.</a:t>
            </a:r>
          </a:p>
          <a:p>
            <a:pPr algn="ctr">
              <a:lnSpc>
                <a:spcPct val="100000"/>
              </a:lnSpc>
            </a:pPr>
            <a:r>
              <a:rPr lang="en-US" sz="1600" dirty="0">
                <a:latin typeface="Arial" pitchFamily="34" charset="0"/>
                <a:cs typeface="Arial" pitchFamily="34" charset="0"/>
              </a:rPr>
              <a:t>But</a:t>
            </a:r>
          </a:p>
          <a:p>
            <a:pPr marL="285750" indent="-285750" algn="just">
              <a:lnSpc>
                <a:spcPct val="100000"/>
              </a:lnSpc>
              <a:buFont typeface="Arial" pitchFamily="34" charset="0"/>
              <a:buChar char="•"/>
            </a:pPr>
            <a:r>
              <a:rPr lang="en-US" sz="1600" dirty="0">
                <a:latin typeface="Arial" pitchFamily="34" charset="0"/>
                <a:cs typeface="Arial" pitchFamily="34" charset="0"/>
              </a:rPr>
              <a:t>Certain business transactions should be displayed separately in the general ledger and sub ledger in financial accounting. </a:t>
            </a:r>
          </a:p>
          <a:p>
            <a:pPr marL="285750" indent="-285750" algn="just">
              <a:lnSpc>
                <a:spcPct val="100000"/>
              </a:lnSpc>
              <a:buFont typeface="Arial" pitchFamily="34" charset="0"/>
              <a:buChar char="•"/>
            </a:pPr>
            <a:r>
              <a:rPr lang="en-US" sz="1600" dirty="0">
                <a:latin typeface="Arial" pitchFamily="34" charset="0"/>
                <a:cs typeface="Arial" pitchFamily="34" charset="0"/>
              </a:rPr>
              <a:t>Ex: Down payment to vendor is not a liability hence to be shown on assets side. Down payment request, Doubtful receivables etc.</a:t>
            </a:r>
          </a:p>
          <a:p>
            <a:pPr marL="285750" indent="-285750" algn="just">
              <a:lnSpc>
                <a:spcPct val="100000"/>
              </a:lnSpc>
              <a:buFont typeface="Arial" pitchFamily="34" charset="0"/>
              <a:buChar char="•"/>
            </a:pPr>
            <a:r>
              <a:rPr lang="en-US" sz="1600" dirty="0">
                <a:latin typeface="Arial" pitchFamily="34" charset="0"/>
                <a:cs typeface="Arial" pitchFamily="34" charset="0"/>
              </a:rPr>
              <a:t>For this type of transactions ALTERNATIVE RECONCILIATION ACCOUNTS are used.</a:t>
            </a:r>
          </a:p>
          <a:p>
            <a:pPr algn="just">
              <a:lnSpc>
                <a:spcPct val="100000"/>
              </a:lnSpc>
            </a:pPr>
            <a:endParaRPr lang="en-US" sz="1800" dirty="0">
              <a:latin typeface="Arial" pitchFamily="34" charset="0"/>
              <a:cs typeface="Arial" pitchFamily="34" charset="0"/>
            </a:endParaRPr>
          </a:p>
        </p:txBody>
      </p:sp>
    </p:spTree>
    <p:extLst>
      <p:ext uri="{BB962C8B-B14F-4D97-AF65-F5344CB8AC3E}">
        <p14:creationId xmlns:p14="http://schemas.microsoft.com/office/powerpoint/2010/main" xmlns="" val="218584895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ounded Rectangle 3"/>
          <p:cNvSpPr/>
          <p:nvPr/>
        </p:nvSpPr>
        <p:spPr bwMode="auto">
          <a:xfrm>
            <a:off x="457200" y="1314450"/>
            <a:ext cx="7924800" cy="971550"/>
          </a:xfrm>
          <a:prstGeom prst="roundRect">
            <a:avLst/>
          </a:prstGeom>
          <a:solidFill>
            <a:schemeClr val="accent6">
              <a:lumMod val="40000"/>
              <a:lumOff val="60000"/>
            </a:schemeClr>
          </a:solidFill>
          <a:ln w="19050" cap="flat" cmpd="sng" algn="ctr">
            <a:solidFill>
              <a:srgbClr val="003366"/>
            </a:solidFill>
            <a:prstDash val="solid"/>
            <a:round/>
            <a:headEnd type="none" w="med" len="med"/>
            <a:tailEnd type="none" w="med" len="med"/>
          </a:ln>
          <a:effectLst/>
        </p:spPr>
        <p:txBody>
          <a:bodyPr wrap="none" anchor="ctr"/>
          <a:lstStyle/>
          <a:p>
            <a:pPr algn="ctr" eaLnBrk="0" hangingPunct="0">
              <a:lnSpc>
                <a:spcPct val="85000"/>
              </a:lnSpc>
              <a:defRPr/>
            </a:pPr>
            <a:endParaRPr lang="en-US" sz="2000" b="1">
              <a:solidFill>
                <a:schemeClr val="bg1"/>
              </a:solidFill>
            </a:endParaRPr>
          </a:p>
        </p:txBody>
      </p:sp>
      <p:sp>
        <p:nvSpPr>
          <p:cNvPr id="51203" name="Title 1"/>
          <p:cNvSpPr>
            <a:spLocks noGrp="1"/>
          </p:cNvSpPr>
          <p:nvPr>
            <p:ph type="title"/>
          </p:nvPr>
        </p:nvSpPr>
        <p:spPr/>
        <p:txBody>
          <a:bodyPr/>
          <a:lstStyle/>
          <a:p>
            <a:r>
              <a:rPr lang="en-US" sz="3600" b="0" dirty="0" smtClean="0">
                <a:effectLst/>
              </a:rPr>
              <a:t>Alternative Reconciliation account</a:t>
            </a:r>
          </a:p>
        </p:txBody>
      </p:sp>
      <p:pic>
        <p:nvPicPr>
          <p:cNvPr id="51205" name="Picture 2"/>
          <p:cNvPicPr>
            <a:picLocks noChangeAspect="1" noChangeArrowheads="1"/>
          </p:cNvPicPr>
          <p:nvPr/>
        </p:nvPicPr>
        <p:blipFill>
          <a:blip r:embed="rId2" cstate="print"/>
          <a:srcRect/>
          <a:stretch>
            <a:fillRect/>
          </a:stretch>
        </p:blipFill>
        <p:spPr bwMode="auto">
          <a:xfrm>
            <a:off x="2057400" y="2375298"/>
            <a:ext cx="5105400" cy="2311003"/>
          </a:xfrm>
          <a:prstGeom prst="rect">
            <a:avLst/>
          </a:prstGeom>
          <a:noFill/>
          <a:ln w="9525">
            <a:noFill/>
            <a:miter lim="800000"/>
            <a:headEnd/>
            <a:tailEnd/>
          </a:ln>
        </p:spPr>
      </p:pic>
      <p:sp>
        <p:nvSpPr>
          <p:cNvPr id="2" name="Rectangle 1"/>
          <p:cNvSpPr/>
          <p:nvPr/>
        </p:nvSpPr>
        <p:spPr>
          <a:xfrm>
            <a:off x="120316" y="625643"/>
            <a:ext cx="8398042" cy="2308324"/>
          </a:xfrm>
          <a:prstGeom prst="rect">
            <a:avLst/>
          </a:prstGeom>
        </p:spPr>
        <p:txBody>
          <a:bodyPr wrap="square">
            <a:spAutoFit/>
          </a:bodyPr>
          <a:lstStyle/>
          <a:p>
            <a:pPr>
              <a:lnSpc>
                <a:spcPct val="100000"/>
              </a:lnSpc>
            </a:pPr>
            <a:r>
              <a:rPr lang="en-US" sz="1600" dirty="0">
                <a:latin typeface="Arial" pitchFamily="34" charset="0"/>
                <a:cs typeface="Arial" pitchFamily="34" charset="0"/>
              </a:rPr>
              <a:t>Special G/L transactions are transactions in the accounts receivable and payable, which are displayed separately in the general ledger and the sub ledgers.</a:t>
            </a:r>
          </a:p>
          <a:p>
            <a:pPr>
              <a:buFont typeface="Webdings" pitchFamily="18" charset="2"/>
              <a:buNone/>
            </a:pPr>
            <a:endParaRPr lang="en-US" sz="1600" dirty="0">
              <a:latin typeface="Arial" pitchFamily="34" charset="0"/>
              <a:cs typeface="Arial" pitchFamily="34" charset="0"/>
            </a:endParaRPr>
          </a:p>
          <a:p>
            <a:pPr>
              <a:buFont typeface="Webdings" pitchFamily="18" charset="2"/>
              <a:buNone/>
            </a:pPr>
            <a:r>
              <a:rPr lang="en-US" sz="1600" dirty="0" smtClean="0">
                <a:latin typeface="Arial" pitchFamily="34" charset="0"/>
                <a:cs typeface="Arial" pitchFamily="34" charset="0"/>
              </a:rPr>
              <a:t>         When </a:t>
            </a:r>
            <a:r>
              <a:rPr lang="en-US" sz="1600" dirty="0">
                <a:latin typeface="Arial" pitchFamily="34" charset="0"/>
                <a:cs typeface="Arial" pitchFamily="34" charset="0"/>
              </a:rPr>
              <a:t>you post vendor account, respective RECONCILIATION ACCOUNT is posted.</a:t>
            </a:r>
          </a:p>
          <a:p>
            <a:pPr>
              <a:buFont typeface="Webdings" pitchFamily="18" charset="2"/>
              <a:buNone/>
            </a:pPr>
            <a:r>
              <a:rPr lang="en-US" sz="1600" dirty="0">
                <a:latin typeface="Arial" pitchFamily="34" charset="0"/>
                <a:cs typeface="Arial" pitchFamily="34" charset="0"/>
              </a:rPr>
              <a:t> </a:t>
            </a:r>
            <a:r>
              <a:rPr lang="en-US" sz="1600" dirty="0" smtClean="0">
                <a:latin typeface="Arial" pitchFamily="34" charset="0"/>
                <a:cs typeface="Arial" pitchFamily="34" charset="0"/>
              </a:rPr>
              <a:t>        When </a:t>
            </a:r>
            <a:r>
              <a:rPr lang="en-US" sz="1600" dirty="0">
                <a:latin typeface="Arial" pitchFamily="34" charset="0"/>
                <a:cs typeface="Arial" pitchFamily="34" charset="0"/>
              </a:rPr>
              <a:t>you post vendor account (using a SPL G/L INDICATOR), respective </a:t>
            </a:r>
          </a:p>
          <a:p>
            <a:pPr>
              <a:buFont typeface="Webdings" pitchFamily="18" charset="2"/>
              <a:buNone/>
            </a:pPr>
            <a:r>
              <a:rPr lang="en-US" sz="1600" dirty="0">
                <a:latin typeface="Arial" pitchFamily="34" charset="0"/>
                <a:cs typeface="Arial" pitchFamily="34" charset="0"/>
              </a:rPr>
              <a:t>	   ALTERNATIVE. RECONCILIATION ACCOUNT is posted.</a:t>
            </a:r>
          </a:p>
          <a:p>
            <a:pPr>
              <a:buFont typeface="Webdings" pitchFamily="18" charset="2"/>
              <a:buNone/>
            </a:pPr>
            <a:endParaRPr lang="en-US" sz="1600" dirty="0">
              <a:latin typeface="Arial" pitchFamily="34" charset="0"/>
              <a:cs typeface="Arial" pitchFamily="34" charset="0"/>
            </a:endParaRPr>
          </a:p>
          <a:p>
            <a:endParaRPr lang="en-US" sz="1600" dirty="0">
              <a:latin typeface="Arial" pitchFamily="34" charset="0"/>
              <a:cs typeface="Arial" pitchFamily="34" charset="0"/>
            </a:endParaRPr>
          </a:p>
          <a:p>
            <a:endParaRPr lang="en-US" sz="1600" dirty="0">
              <a:latin typeface="Arial" pitchFamily="34" charset="0"/>
              <a:cs typeface="Arial" pitchFamily="34" charset="0"/>
            </a:endParaRPr>
          </a:p>
        </p:txBody>
      </p:sp>
    </p:spTree>
    <p:extLst>
      <p:ext uri="{BB962C8B-B14F-4D97-AF65-F5344CB8AC3E}">
        <p14:creationId xmlns:p14="http://schemas.microsoft.com/office/powerpoint/2010/main" xmlns="" val="124554923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GL: Introduction</a:t>
            </a:r>
            <a:endParaRPr lang="en-US" dirty="0"/>
          </a:p>
        </p:txBody>
      </p:sp>
      <p:sp>
        <p:nvSpPr>
          <p:cNvPr id="4" name="Rectangle 3"/>
          <p:cNvSpPr/>
          <p:nvPr/>
        </p:nvSpPr>
        <p:spPr>
          <a:xfrm>
            <a:off x="342088" y="797668"/>
            <a:ext cx="8179342" cy="3785652"/>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1A1A1A"/>
                </a:solidFill>
                <a:latin typeface="Helvetica Neue"/>
              </a:rPr>
              <a:t>Special </a:t>
            </a:r>
            <a:r>
              <a:rPr lang="en-US" dirty="0">
                <a:solidFill>
                  <a:srgbClr val="1A1A1A"/>
                </a:solidFill>
                <a:latin typeface="Helvetica Neue"/>
              </a:rPr>
              <a:t>G/L transactions are various types of accounts receivable (AR) and accounts payable (AP) transactions that do not follow normal document posting logic and account determinations. They are posted using a special G/L indicator with a corresponding </a:t>
            </a:r>
            <a:r>
              <a:rPr lang="en-US" dirty="0" smtClean="0">
                <a:solidFill>
                  <a:srgbClr val="1A1A1A"/>
                </a:solidFill>
                <a:latin typeface="Helvetica Neue"/>
              </a:rPr>
              <a:t>Posting Key. </a:t>
            </a:r>
            <a:r>
              <a:rPr lang="en-US" dirty="0">
                <a:solidFill>
                  <a:srgbClr val="1A1A1A"/>
                </a:solidFill>
                <a:latin typeface="Helvetica Neue"/>
              </a:rPr>
              <a:t>Each transaction will have an indicator which represents its type and properties that designate its posting method</a:t>
            </a:r>
            <a:r>
              <a:rPr lang="en-US" dirty="0" smtClean="0">
                <a:solidFill>
                  <a:srgbClr val="1A1A1A"/>
                </a:solidFill>
                <a:latin typeface="Helvetica Neue"/>
              </a:rPr>
              <a:t>.</a:t>
            </a:r>
          </a:p>
          <a:p>
            <a:pPr marL="285750" indent="-285750">
              <a:buFont typeface="Arial" panose="020B0604020202020204" pitchFamily="34" charset="0"/>
              <a:buChar char="•"/>
            </a:pPr>
            <a:endParaRPr lang="en-US" dirty="0">
              <a:solidFill>
                <a:srgbClr val="1A1A1A"/>
              </a:solidFill>
              <a:latin typeface="Helvetica Neue"/>
            </a:endParaRPr>
          </a:p>
          <a:p>
            <a:pPr marL="285750" indent="-285750">
              <a:buFont typeface="Arial" panose="020B0604020202020204" pitchFamily="34" charset="0"/>
              <a:buChar char="•"/>
            </a:pPr>
            <a:r>
              <a:rPr lang="en-US" dirty="0"/>
              <a:t>Depending on company adopted accounting standards and reporting needs, special G/L transactions allow the aforementioned transaction types to be displayed appropriately in </a:t>
            </a:r>
            <a:r>
              <a:rPr lang="en-US" dirty="0" smtClean="0"/>
              <a:t>financial statements</a:t>
            </a:r>
            <a:r>
              <a:rPr lang="en-US" dirty="0"/>
              <a:t> and/or notes to financial statements. For noted items and statistical entries, they provide an audit trail of non-conventional postings that are not included in the balance sheet. Rather than record such transactions outside of the system, they can be maintained in SAP to preserve financial data integrity and transparency. For real postings, alternative reconciliation accounts are used to segregate special G/L transactions from normal transactions and to enable flexible integration with the balance sheet.</a:t>
            </a:r>
          </a:p>
        </p:txBody>
      </p:sp>
    </p:spTree>
    <p:extLst>
      <p:ext uri="{BB962C8B-B14F-4D97-AF65-F5344CB8AC3E}">
        <p14:creationId xmlns:p14="http://schemas.microsoft.com/office/powerpoint/2010/main" xmlns="" val="20954770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sz="3600" b="0" dirty="0" smtClean="0">
                <a:effectLst/>
              </a:rPr>
              <a:t>Special General Ledger Classes</a:t>
            </a:r>
          </a:p>
        </p:txBody>
      </p:sp>
      <p:graphicFrame>
        <p:nvGraphicFramePr>
          <p:cNvPr id="6" name="Diagram 5"/>
          <p:cNvGraphicFramePr/>
          <p:nvPr>
            <p:extLst>
              <p:ext uri="{D42A27DB-BD31-4B8C-83A1-F6EECF244321}">
                <p14:modId xmlns:p14="http://schemas.microsoft.com/office/powerpoint/2010/main" xmlns="" val="210561421"/>
              </p:ext>
            </p:extLst>
          </p:nvPr>
        </p:nvGraphicFramePr>
        <p:xfrm>
          <a:off x="501317" y="1203159"/>
          <a:ext cx="7716252" cy="23341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p:cNvSpPr/>
          <p:nvPr/>
        </p:nvSpPr>
        <p:spPr>
          <a:xfrm>
            <a:off x="421105" y="565484"/>
            <a:ext cx="8277727" cy="4247317"/>
          </a:xfrm>
          <a:prstGeom prst="rect">
            <a:avLst/>
          </a:prstGeom>
        </p:spPr>
        <p:txBody>
          <a:bodyPr wrap="square">
            <a:spAutoFit/>
          </a:bodyPr>
          <a:lstStyle/>
          <a:p>
            <a:pPr marL="675376" lvl="1" indent="-285750">
              <a:buFont typeface="Arial" pitchFamily="34" charset="0"/>
              <a:buChar char="•"/>
            </a:pPr>
            <a:endParaRPr lang="en-US" sz="1800" dirty="0" smtClean="0">
              <a:latin typeface="Arial" pitchFamily="34" charset="0"/>
              <a:cs typeface="Arial" pitchFamily="34" charset="0"/>
            </a:endParaRPr>
          </a:p>
          <a:p>
            <a:pPr marL="675376" lvl="1" indent="-285750">
              <a:buFont typeface="Arial" pitchFamily="34" charset="0"/>
              <a:buChar char="•"/>
            </a:pPr>
            <a:r>
              <a:rPr lang="en-US" sz="1800" dirty="0" smtClean="0">
                <a:latin typeface="Arial" pitchFamily="34" charset="0"/>
                <a:cs typeface="Arial" pitchFamily="34" charset="0"/>
              </a:rPr>
              <a:t>Special </a:t>
            </a:r>
            <a:r>
              <a:rPr lang="en-US" sz="1800" dirty="0">
                <a:latin typeface="Arial" pitchFamily="34" charset="0"/>
                <a:cs typeface="Arial" pitchFamily="34" charset="0"/>
              </a:rPr>
              <a:t>G/L transactions can be divided roughly into three classes:</a:t>
            </a:r>
          </a:p>
          <a:p>
            <a:pPr marL="285750" indent="-285750">
              <a:buFont typeface="Arial" pitchFamily="34" charset="0"/>
              <a:buChar char="•"/>
            </a:pPr>
            <a:endParaRPr lang="en-US" sz="1800" dirty="0">
              <a:latin typeface="Arial" pitchFamily="34" charset="0"/>
              <a:cs typeface="Arial" pitchFamily="34" charset="0"/>
            </a:endParaRPr>
          </a:p>
          <a:p>
            <a:pPr marL="285750" indent="-285750">
              <a:buFont typeface="Arial" pitchFamily="34" charset="0"/>
              <a:buChar char="•"/>
            </a:pPr>
            <a:endParaRPr lang="en-US" sz="1800" dirty="0">
              <a:latin typeface="Arial" pitchFamily="34" charset="0"/>
              <a:cs typeface="Arial" pitchFamily="34" charset="0"/>
            </a:endParaRPr>
          </a:p>
          <a:p>
            <a:pPr marL="285750" indent="-285750">
              <a:buFont typeface="Arial" pitchFamily="34" charset="0"/>
              <a:buChar char="•"/>
            </a:pPr>
            <a:endParaRPr lang="en-US" sz="1800" dirty="0">
              <a:latin typeface="Arial" pitchFamily="34" charset="0"/>
              <a:cs typeface="Arial" pitchFamily="34" charset="0"/>
            </a:endParaRPr>
          </a:p>
          <a:p>
            <a:pPr marL="285750" indent="-285750">
              <a:buFont typeface="Arial" pitchFamily="34" charset="0"/>
              <a:buChar char="•"/>
            </a:pPr>
            <a:endParaRPr lang="en-US" sz="1800" dirty="0">
              <a:latin typeface="Arial" pitchFamily="34" charset="0"/>
              <a:cs typeface="Arial" pitchFamily="34" charset="0"/>
            </a:endParaRPr>
          </a:p>
          <a:p>
            <a:pPr marL="285750" indent="-285750">
              <a:buFont typeface="Arial" pitchFamily="34" charset="0"/>
              <a:buChar char="•"/>
            </a:pPr>
            <a:endParaRPr lang="en-US" sz="1800" dirty="0">
              <a:latin typeface="Arial" pitchFamily="34" charset="0"/>
              <a:cs typeface="Arial" pitchFamily="34" charset="0"/>
            </a:endParaRPr>
          </a:p>
          <a:p>
            <a:pPr marL="285750" indent="-285750">
              <a:buFont typeface="Arial" pitchFamily="34" charset="0"/>
              <a:buChar char="•"/>
            </a:pPr>
            <a:endParaRPr lang="en-US" sz="1800" dirty="0">
              <a:latin typeface="Arial" pitchFamily="34" charset="0"/>
              <a:cs typeface="Arial" pitchFamily="34" charset="0"/>
            </a:endParaRPr>
          </a:p>
          <a:p>
            <a:pPr marL="285750" indent="-285750">
              <a:buFont typeface="Arial" pitchFamily="34" charset="0"/>
              <a:buChar char="•"/>
            </a:pPr>
            <a:endParaRPr lang="en-US" sz="1800" dirty="0">
              <a:latin typeface="Arial" pitchFamily="34" charset="0"/>
              <a:cs typeface="Arial" pitchFamily="34" charset="0"/>
            </a:endParaRPr>
          </a:p>
          <a:p>
            <a:pPr marL="285750" indent="-285750">
              <a:buFont typeface="Arial" pitchFamily="34" charset="0"/>
              <a:buChar char="•"/>
            </a:pPr>
            <a:endParaRPr lang="en-US" sz="1800" dirty="0">
              <a:latin typeface="Arial" pitchFamily="34" charset="0"/>
              <a:cs typeface="Arial" pitchFamily="34" charset="0"/>
            </a:endParaRPr>
          </a:p>
          <a:p>
            <a:pPr lvl="1"/>
            <a:endParaRPr lang="en-US" sz="1800" dirty="0" smtClean="0">
              <a:latin typeface="Arial" pitchFamily="34" charset="0"/>
              <a:cs typeface="Arial" pitchFamily="34" charset="0"/>
            </a:endParaRPr>
          </a:p>
          <a:p>
            <a:pPr marL="675376" lvl="1" indent="-285750">
              <a:buFont typeface="Arial" panose="020B0604020202020204" pitchFamily="34" charset="0"/>
              <a:buChar char="•"/>
            </a:pPr>
            <a:r>
              <a:rPr lang="en-US" sz="1800" dirty="0" smtClean="0">
                <a:latin typeface="Arial" pitchFamily="34" charset="0"/>
                <a:cs typeface="Arial" pitchFamily="34" charset="0"/>
              </a:rPr>
              <a:t>SAP </a:t>
            </a:r>
            <a:r>
              <a:rPr lang="en-US" sz="1800" dirty="0">
                <a:latin typeface="Arial" pitchFamily="34" charset="0"/>
                <a:cs typeface="Arial" pitchFamily="34" charset="0"/>
              </a:rPr>
              <a:t>system provides special preconfigured programs and entry screens for all.</a:t>
            </a:r>
          </a:p>
          <a:p>
            <a:pPr marL="675376" lvl="1" indent="-285750">
              <a:buFont typeface="Arial" panose="020B0604020202020204" pitchFamily="34" charset="0"/>
              <a:buChar char="•"/>
            </a:pPr>
            <a:r>
              <a:rPr lang="en-US" sz="1800" dirty="0">
                <a:latin typeface="Arial" pitchFamily="34" charset="0"/>
                <a:cs typeface="Arial" pitchFamily="34" charset="0"/>
              </a:rPr>
              <a:t>The processing of down payments is integrated in the dunning and payment programs.</a:t>
            </a:r>
          </a:p>
        </p:txBody>
      </p:sp>
    </p:spTree>
    <p:extLst>
      <p:ext uri="{BB962C8B-B14F-4D97-AF65-F5344CB8AC3E}">
        <p14:creationId xmlns:p14="http://schemas.microsoft.com/office/powerpoint/2010/main" xmlns="" val="110637681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a:xfrm>
            <a:off x="352426" y="327422"/>
            <a:ext cx="8734425" cy="644129"/>
          </a:xfrm>
        </p:spPr>
        <p:txBody>
          <a:bodyPr>
            <a:normAutofit/>
          </a:bodyPr>
          <a:lstStyle/>
          <a:p>
            <a:pPr>
              <a:defRPr/>
            </a:pPr>
            <a:r>
              <a:rPr lang="en-US" sz="4000" b="0" dirty="0" smtClean="0">
                <a:latin typeface="Arial" pitchFamily="34" charset="0"/>
                <a:cs typeface="Arial" pitchFamily="34" charset="0"/>
              </a:rPr>
              <a:t>Vendor Transaction</a:t>
            </a:r>
            <a:endParaRPr lang="en-US" sz="3600" b="0" dirty="0" smtClean="0">
              <a:effectLst/>
            </a:endParaRPr>
          </a:p>
        </p:txBody>
      </p:sp>
      <p:sp>
        <p:nvSpPr>
          <p:cNvPr id="4" name="Rectangle 3"/>
          <p:cNvSpPr/>
          <p:nvPr/>
        </p:nvSpPr>
        <p:spPr>
          <a:xfrm>
            <a:off x="745957" y="1070811"/>
            <a:ext cx="6641431" cy="2585323"/>
          </a:xfrm>
          <a:prstGeom prst="rect">
            <a:avLst/>
          </a:prstGeom>
        </p:spPr>
        <p:txBody>
          <a:bodyPr wrap="square">
            <a:spAutoFit/>
          </a:bodyPr>
          <a:lstStyle/>
          <a:p>
            <a:pPr marL="457200" indent="-457200">
              <a:buFont typeface="Arial" pitchFamily="34" charset="0"/>
              <a:buChar char="•"/>
            </a:pPr>
            <a:endParaRPr lang="en-US" sz="1800" dirty="0">
              <a:latin typeface="Arial" pitchFamily="34" charset="0"/>
              <a:cs typeface="Arial" pitchFamily="34" charset="0"/>
            </a:endParaRPr>
          </a:p>
          <a:p>
            <a:pPr marL="457200" indent="-457200">
              <a:buFont typeface="Arial" pitchFamily="34" charset="0"/>
              <a:buChar char="•"/>
            </a:pPr>
            <a:r>
              <a:rPr lang="en-US" sz="1800" dirty="0" smtClean="0">
                <a:latin typeface="Arial" pitchFamily="34" charset="0"/>
                <a:cs typeface="Arial" pitchFamily="34" charset="0"/>
              </a:rPr>
              <a:t>Vendor Invoice </a:t>
            </a:r>
          </a:p>
          <a:p>
            <a:pPr marL="457200" indent="-457200">
              <a:buFont typeface="Arial" pitchFamily="34" charset="0"/>
              <a:buChar char="•"/>
            </a:pPr>
            <a:endParaRPr lang="en-US" sz="1800" dirty="0" smtClean="0">
              <a:latin typeface="Arial" pitchFamily="34" charset="0"/>
              <a:cs typeface="Arial" pitchFamily="34" charset="0"/>
            </a:endParaRPr>
          </a:p>
          <a:p>
            <a:pPr marL="457200" indent="-457200">
              <a:buFont typeface="Arial" pitchFamily="34" charset="0"/>
              <a:buChar char="•"/>
            </a:pPr>
            <a:r>
              <a:rPr lang="en-US" sz="1800" dirty="0" smtClean="0">
                <a:latin typeface="Arial" pitchFamily="34" charset="0"/>
                <a:cs typeface="Arial" pitchFamily="34" charset="0"/>
              </a:rPr>
              <a:t>Clearing</a:t>
            </a:r>
          </a:p>
          <a:p>
            <a:pPr marL="457200" indent="-457200">
              <a:buFont typeface="Arial" pitchFamily="34" charset="0"/>
              <a:buChar char="•"/>
            </a:pPr>
            <a:endParaRPr lang="en-US" sz="1800" dirty="0" smtClean="0">
              <a:latin typeface="Arial" pitchFamily="34" charset="0"/>
              <a:cs typeface="Arial" pitchFamily="34" charset="0"/>
            </a:endParaRPr>
          </a:p>
          <a:p>
            <a:pPr marL="457200" indent="-457200">
              <a:buFont typeface="Arial" pitchFamily="34" charset="0"/>
              <a:buChar char="•"/>
            </a:pPr>
            <a:r>
              <a:rPr lang="en-US" sz="1800" dirty="0" smtClean="0">
                <a:latin typeface="Arial" pitchFamily="34" charset="0"/>
                <a:cs typeface="Arial" pitchFamily="34" charset="0"/>
              </a:rPr>
              <a:t>Manual payment process</a:t>
            </a:r>
          </a:p>
          <a:p>
            <a:pPr marL="457200" indent="-457200">
              <a:buFont typeface="Arial" pitchFamily="34" charset="0"/>
              <a:buChar char="•"/>
            </a:pPr>
            <a:endParaRPr lang="en-US" sz="1800" dirty="0" smtClean="0">
              <a:latin typeface="Arial" pitchFamily="34" charset="0"/>
              <a:cs typeface="Arial" pitchFamily="34" charset="0"/>
            </a:endParaRPr>
          </a:p>
          <a:p>
            <a:pPr marL="457200" indent="-457200">
              <a:buFont typeface="Arial" pitchFamily="34" charset="0"/>
              <a:buChar char="•"/>
            </a:pPr>
            <a:r>
              <a:rPr lang="en-US" sz="1800" dirty="0" smtClean="0">
                <a:latin typeface="Arial" pitchFamily="34" charset="0"/>
                <a:cs typeface="Arial" pitchFamily="34" charset="0"/>
              </a:rPr>
              <a:t>Document Header</a:t>
            </a:r>
          </a:p>
          <a:p>
            <a:pPr marL="457200" indent="-457200"/>
            <a:endParaRPr lang="en-US" sz="1800" dirty="0" smtClean="0">
              <a:latin typeface="Arial" pitchFamily="34" charset="0"/>
              <a:cs typeface="Arial" pitchFamily="34" charset="0"/>
            </a:endParaRPr>
          </a:p>
        </p:txBody>
      </p:sp>
    </p:spTree>
    <p:extLst>
      <p:ext uri="{BB962C8B-B14F-4D97-AF65-F5344CB8AC3E}">
        <p14:creationId xmlns:p14="http://schemas.microsoft.com/office/powerpoint/2010/main" xmlns="" val="3545695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sz="3600" b="0" dirty="0" smtClean="0">
                <a:effectLst/>
              </a:rPr>
              <a:t>Special general ledger types</a:t>
            </a:r>
          </a:p>
        </p:txBody>
      </p:sp>
      <p:sp>
        <p:nvSpPr>
          <p:cNvPr id="2" name="Rectangle 1"/>
          <p:cNvSpPr/>
          <p:nvPr/>
        </p:nvSpPr>
        <p:spPr>
          <a:xfrm>
            <a:off x="204537" y="607154"/>
            <a:ext cx="8446168" cy="4247317"/>
          </a:xfrm>
          <a:prstGeom prst="rect">
            <a:avLst/>
          </a:prstGeom>
        </p:spPr>
        <p:txBody>
          <a:bodyPr wrap="square">
            <a:spAutoFit/>
          </a:bodyPr>
          <a:lstStyle/>
          <a:p>
            <a:r>
              <a:rPr lang="en-US" sz="1800" dirty="0" smtClean="0">
                <a:latin typeface="Arial" pitchFamily="34" charset="0"/>
                <a:cs typeface="Arial" pitchFamily="34" charset="0"/>
              </a:rPr>
              <a:t>There </a:t>
            </a:r>
            <a:r>
              <a:rPr lang="en-US" sz="1800" dirty="0">
                <a:latin typeface="Arial" pitchFamily="34" charset="0"/>
                <a:cs typeface="Arial" pitchFamily="34" charset="0"/>
              </a:rPr>
              <a:t>are three ways (special general ledger types) of transferring special general ledger entries to the system.</a:t>
            </a:r>
          </a:p>
          <a:p>
            <a:pPr>
              <a:lnSpc>
                <a:spcPct val="100000"/>
              </a:lnSpc>
            </a:pPr>
            <a:endParaRPr lang="en-US" sz="1800" u="sng" dirty="0">
              <a:latin typeface="Arial" pitchFamily="34" charset="0"/>
              <a:cs typeface="Arial" pitchFamily="34" charset="0"/>
            </a:endParaRPr>
          </a:p>
          <a:p>
            <a:pPr marL="285750" indent="-285750">
              <a:lnSpc>
                <a:spcPct val="100000"/>
              </a:lnSpc>
              <a:buFont typeface="Arial" pitchFamily="34" charset="0"/>
              <a:buChar char="•"/>
            </a:pPr>
            <a:r>
              <a:rPr lang="en-US" sz="1800" u="sng" dirty="0">
                <a:latin typeface="Arial" pitchFamily="34" charset="0"/>
                <a:cs typeface="Arial" pitchFamily="34" charset="0"/>
              </a:rPr>
              <a:t>Automatic offsetting entries (statistical):</a:t>
            </a:r>
          </a:p>
          <a:p>
            <a:pPr marL="675376" lvl="1" indent="-285750">
              <a:lnSpc>
                <a:spcPct val="100000"/>
              </a:lnSpc>
              <a:buFont typeface="Courier New" pitchFamily="49" charset="0"/>
              <a:buChar char="o"/>
            </a:pPr>
            <a:r>
              <a:rPr lang="en-US" sz="1800" dirty="0">
                <a:latin typeface="Arial" pitchFamily="34" charset="0"/>
                <a:cs typeface="Arial" pitchFamily="34" charset="0"/>
              </a:rPr>
              <a:t>Transactions which are always posted on the same offsetting account. </a:t>
            </a:r>
          </a:p>
          <a:p>
            <a:pPr marL="675376" lvl="1" indent="-285750">
              <a:lnSpc>
                <a:spcPct val="100000"/>
              </a:lnSpc>
              <a:buFont typeface="Courier New" pitchFamily="49" charset="0"/>
              <a:buChar char="o"/>
            </a:pPr>
            <a:r>
              <a:rPr lang="en-US" sz="1800" dirty="0">
                <a:latin typeface="Arial" pitchFamily="34" charset="0"/>
                <a:cs typeface="Arial" pitchFamily="34" charset="0"/>
              </a:rPr>
              <a:t>They are usually included in the notes to financial statements. </a:t>
            </a:r>
          </a:p>
          <a:p>
            <a:pPr marL="675376" lvl="1" indent="-285750">
              <a:lnSpc>
                <a:spcPct val="100000"/>
              </a:lnSpc>
              <a:buFont typeface="Courier New" pitchFamily="49" charset="0"/>
              <a:buChar char="o"/>
            </a:pPr>
            <a:r>
              <a:rPr lang="en-US" sz="1800" i="1" dirty="0">
                <a:latin typeface="Arial" pitchFamily="34" charset="0"/>
                <a:cs typeface="Arial" pitchFamily="34" charset="0"/>
              </a:rPr>
              <a:t>Example: posting of a guarantee of payment.</a:t>
            </a:r>
          </a:p>
          <a:p>
            <a:pPr lvl="1">
              <a:lnSpc>
                <a:spcPct val="100000"/>
              </a:lnSpc>
            </a:pPr>
            <a:endParaRPr lang="en-US" sz="1800" dirty="0">
              <a:latin typeface="Arial" pitchFamily="34" charset="0"/>
              <a:cs typeface="Arial" pitchFamily="34" charset="0"/>
            </a:endParaRPr>
          </a:p>
          <a:p>
            <a:pPr marL="285750" indent="-285750">
              <a:lnSpc>
                <a:spcPct val="100000"/>
              </a:lnSpc>
              <a:buFont typeface="Arial" pitchFamily="34" charset="0"/>
              <a:buChar char="•"/>
            </a:pPr>
            <a:r>
              <a:rPr lang="en-US" sz="1800" u="sng" dirty="0">
                <a:latin typeface="Arial" pitchFamily="34" charset="0"/>
                <a:cs typeface="Arial" pitchFamily="34" charset="0"/>
              </a:rPr>
              <a:t>Noted items:</a:t>
            </a:r>
          </a:p>
          <a:p>
            <a:pPr marL="675376" lvl="1" indent="-285750">
              <a:lnSpc>
                <a:spcPct val="100000"/>
              </a:lnSpc>
              <a:buFont typeface="Courier New" pitchFamily="49" charset="0"/>
              <a:buChar char="o"/>
            </a:pPr>
            <a:r>
              <a:rPr lang="en-US" sz="1800" dirty="0">
                <a:latin typeface="Arial" pitchFamily="34" charset="0"/>
                <a:cs typeface="Arial" pitchFamily="34" charset="0"/>
              </a:rPr>
              <a:t>informational character which only remind the user about due payments or payments to be made and are not displayed/updated in G/L accounts.</a:t>
            </a:r>
          </a:p>
          <a:p>
            <a:pPr marL="675376" lvl="1" indent="-285750">
              <a:buFont typeface="Courier New" pitchFamily="49" charset="0"/>
              <a:buChar char="o"/>
            </a:pPr>
            <a:r>
              <a:rPr lang="en-US" sz="1800" dirty="0">
                <a:latin typeface="Arial" pitchFamily="34" charset="0"/>
                <a:cs typeface="Arial" pitchFamily="34" charset="0"/>
              </a:rPr>
              <a:t>Only one line item is updated and no offsetting entry required, hence no zero balance check.</a:t>
            </a:r>
          </a:p>
          <a:p>
            <a:pPr marL="675376" lvl="1" indent="-285750">
              <a:buFont typeface="Courier New" pitchFamily="49" charset="0"/>
              <a:buChar char="o"/>
            </a:pPr>
            <a:r>
              <a:rPr lang="en-US" sz="1800" i="1" dirty="0">
                <a:latin typeface="Arial" pitchFamily="34" charset="0"/>
                <a:cs typeface="Arial" pitchFamily="34" charset="0"/>
              </a:rPr>
              <a:t>Example: Down payment request</a:t>
            </a:r>
            <a:r>
              <a:rPr lang="en-US" sz="1800" dirty="0">
                <a:latin typeface="Arial" pitchFamily="34" charset="0"/>
                <a:cs typeface="Arial" pitchFamily="34" charset="0"/>
              </a:rPr>
              <a:t>.</a:t>
            </a:r>
          </a:p>
          <a:p>
            <a:pPr marL="457200" lvl="1" indent="0">
              <a:lnSpc>
                <a:spcPct val="100000"/>
              </a:lnSpc>
              <a:buNone/>
            </a:pPr>
            <a:endParaRPr lang="en-US" sz="1800" dirty="0">
              <a:latin typeface="Arial" pitchFamily="34" charset="0"/>
              <a:cs typeface="Arial" pitchFamily="34" charset="0"/>
            </a:endParaRPr>
          </a:p>
        </p:txBody>
      </p:sp>
    </p:spTree>
    <p:extLst>
      <p:ext uri="{BB962C8B-B14F-4D97-AF65-F5344CB8AC3E}">
        <p14:creationId xmlns:p14="http://schemas.microsoft.com/office/powerpoint/2010/main" xmlns="" val="380587957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sz="3600" b="0" dirty="0" smtClean="0">
                <a:effectLst/>
              </a:rPr>
              <a:t>Special general ledger types</a:t>
            </a:r>
          </a:p>
        </p:txBody>
      </p:sp>
      <p:sp>
        <p:nvSpPr>
          <p:cNvPr id="2" name="Rectangle 1"/>
          <p:cNvSpPr/>
          <p:nvPr/>
        </p:nvSpPr>
        <p:spPr>
          <a:xfrm>
            <a:off x="336883" y="926433"/>
            <a:ext cx="8422105" cy="2031325"/>
          </a:xfrm>
          <a:prstGeom prst="rect">
            <a:avLst/>
          </a:prstGeom>
        </p:spPr>
        <p:txBody>
          <a:bodyPr wrap="square">
            <a:spAutoFit/>
          </a:bodyPr>
          <a:lstStyle/>
          <a:p>
            <a:pPr>
              <a:lnSpc>
                <a:spcPct val="100000"/>
              </a:lnSpc>
            </a:pPr>
            <a:endParaRPr lang="en-US" sz="1800" dirty="0">
              <a:latin typeface="Arial" pitchFamily="34" charset="0"/>
              <a:cs typeface="Arial" pitchFamily="34" charset="0"/>
            </a:endParaRPr>
          </a:p>
          <a:p>
            <a:pPr lvl="1">
              <a:lnSpc>
                <a:spcPct val="100000"/>
              </a:lnSpc>
            </a:pPr>
            <a:endParaRPr lang="en-US" sz="1800" dirty="0">
              <a:latin typeface="Arial" pitchFamily="34" charset="0"/>
              <a:cs typeface="Arial" pitchFamily="34" charset="0"/>
            </a:endParaRPr>
          </a:p>
          <a:p>
            <a:pPr marL="406400" indent="-285750">
              <a:lnSpc>
                <a:spcPct val="100000"/>
              </a:lnSpc>
              <a:buFont typeface="Arial" pitchFamily="34" charset="0"/>
              <a:buChar char="•"/>
            </a:pPr>
            <a:r>
              <a:rPr lang="en-US" sz="1800" u="sng" dirty="0">
                <a:latin typeface="Arial" pitchFamily="34" charset="0"/>
                <a:cs typeface="Arial" pitchFamily="34" charset="0"/>
              </a:rPr>
              <a:t>Free offsetting entries:</a:t>
            </a:r>
          </a:p>
          <a:p>
            <a:pPr marL="675376" lvl="1" indent="-285750">
              <a:lnSpc>
                <a:spcPct val="100000"/>
              </a:lnSpc>
              <a:buFont typeface="Courier New" pitchFamily="49" charset="0"/>
              <a:buChar char="o"/>
            </a:pPr>
            <a:r>
              <a:rPr lang="en-US" sz="1800" dirty="0" smtClean="0">
                <a:latin typeface="Arial" pitchFamily="34" charset="0"/>
                <a:cs typeface="Arial" pitchFamily="34" charset="0"/>
              </a:rPr>
              <a:t>Part </a:t>
            </a:r>
            <a:r>
              <a:rPr lang="en-US" sz="1800" dirty="0">
                <a:latin typeface="Arial" pitchFamily="34" charset="0"/>
                <a:cs typeface="Arial" pitchFamily="34" charset="0"/>
              </a:rPr>
              <a:t>of financial statements and creates a proper posting in General Ledger</a:t>
            </a:r>
          </a:p>
          <a:p>
            <a:pPr marL="675376" lvl="1" indent="-285750">
              <a:lnSpc>
                <a:spcPct val="100000"/>
              </a:lnSpc>
              <a:buFont typeface="Courier New" pitchFamily="49" charset="0"/>
              <a:buChar char="o"/>
            </a:pPr>
            <a:r>
              <a:rPr lang="en-US" sz="1800" dirty="0" smtClean="0">
                <a:latin typeface="Arial" pitchFamily="34" charset="0"/>
                <a:cs typeface="Arial" pitchFamily="34" charset="0"/>
              </a:rPr>
              <a:t>Freely </a:t>
            </a:r>
            <a:r>
              <a:rPr lang="en-US" sz="1800" dirty="0">
                <a:latin typeface="Arial" pitchFamily="34" charset="0"/>
                <a:cs typeface="Arial" pitchFamily="34" charset="0"/>
              </a:rPr>
              <a:t>defined offsetting entries.</a:t>
            </a:r>
          </a:p>
          <a:p>
            <a:pPr marL="675376" lvl="1" indent="-285750">
              <a:lnSpc>
                <a:spcPct val="100000"/>
              </a:lnSpc>
              <a:buFont typeface="Courier New" pitchFamily="49" charset="0"/>
              <a:buChar char="o"/>
            </a:pPr>
            <a:r>
              <a:rPr lang="en-US" sz="1800" i="1" dirty="0" smtClean="0">
                <a:latin typeface="Arial" pitchFamily="34" charset="0"/>
                <a:cs typeface="Arial" pitchFamily="34" charset="0"/>
              </a:rPr>
              <a:t>Example</a:t>
            </a:r>
            <a:r>
              <a:rPr lang="en-US" sz="1800" i="1" dirty="0">
                <a:latin typeface="Arial" pitchFamily="34" charset="0"/>
                <a:cs typeface="Arial" pitchFamily="34" charset="0"/>
              </a:rPr>
              <a:t>: Down payment received.</a:t>
            </a:r>
          </a:p>
        </p:txBody>
      </p:sp>
    </p:spTree>
    <p:extLst>
      <p:ext uri="{BB962C8B-B14F-4D97-AF65-F5344CB8AC3E}">
        <p14:creationId xmlns:p14="http://schemas.microsoft.com/office/powerpoint/2010/main" xmlns="" val="84433147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smtClean="0"/>
              <a:t>Remember…</a:t>
            </a:r>
          </a:p>
        </p:txBody>
      </p:sp>
      <p:graphicFrame>
        <p:nvGraphicFramePr>
          <p:cNvPr id="4" name="Table 3"/>
          <p:cNvGraphicFramePr>
            <a:graphicFrameLocks noGrp="1"/>
          </p:cNvGraphicFramePr>
          <p:nvPr/>
        </p:nvGraphicFramePr>
        <p:xfrm>
          <a:off x="76200" y="914401"/>
          <a:ext cx="8991600" cy="3661410"/>
        </p:xfrm>
        <a:graphic>
          <a:graphicData uri="http://schemas.openxmlformats.org/drawingml/2006/table">
            <a:tbl>
              <a:tblPr firstRow="1" bandRow="1">
                <a:tableStyleId>{8A107856-5554-42FB-B03E-39F5DBC370BA}</a:tableStyleId>
              </a:tblPr>
              <a:tblGrid>
                <a:gridCol w="2247900"/>
                <a:gridCol w="2247900"/>
                <a:gridCol w="2247900"/>
                <a:gridCol w="2247900"/>
              </a:tblGrid>
              <a:tr h="685800">
                <a:tc>
                  <a:txBody>
                    <a:bodyPr/>
                    <a:lstStyle/>
                    <a:p>
                      <a:r>
                        <a:rPr lang="en-US" sz="1400" dirty="0" smtClean="0">
                          <a:solidFill>
                            <a:schemeClr val="bg1"/>
                          </a:solidFill>
                        </a:rPr>
                        <a:t>Special</a:t>
                      </a:r>
                      <a:r>
                        <a:rPr lang="en-US" sz="1400" baseline="0" dirty="0" smtClean="0">
                          <a:solidFill>
                            <a:schemeClr val="bg1"/>
                          </a:solidFill>
                        </a:rPr>
                        <a:t> G/L types</a:t>
                      </a:r>
                      <a:endParaRPr lang="en-US" sz="1400" dirty="0">
                        <a:solidFill>
                          <a:schemeClr val="bg1"/>
                        </a:solidFill>
                      </a:endParaRPr>
                    </a:p>
                  </a:txBody>
                  <a:tcPr marT="34290" marB="34290">
                    <a:solidFill>
                      <a:schemeClr val="tx2"/>
                    </a:solidFill>
                  </a:tcPr>
                </a:tc>
                <a:tc>
                  <a:txBody>
                    <a:bodyPr/>
                    <a:lstStyle/>
                    <a:p>
                      <a:r>
                        <a:rPr lang="en-US" sz="1400" dirty="0" smtClean="0">
                          <a:solidFill>
                            <a:schemeClr val="bg1"/>
                          </a:solidFill>
                        </a:rPr>
                        <a:t>Alternative Reconciliation account</a:t>
                      </a:r>
                      <a:endParaRPr lang="en-US" sz="1400" dirty="0">
                        <a:solidFill>
                          <a:schemeClr val="bg1"/>
                        </a:solidFill>
                      </a:endParaRPr>
                    </a:p>
                  </a:txBody>
                  <a:tcPr marT="34290" marB="34290">
                    <a:solidFill>
                      <a:schemeClr val="tx2"/>
                    </a:solidFill>
                  </a:tcPr>
                </a:tc>
                <a:tc>
                  <a:txBody>
                    <a:bodyPr/>
                    <a:lstStyle/>
                    <a:p>
                      <a:r>
                        <a:rPr lang="en-US" sz="1400" dirty="0" smtClean="0">
                          <a:solidFill>
                            <a:schemeClr val="bg1"/>
                          </a:solidFill>
                        </a:rPr>
                        <a:t>Offsetting entry</a:t>
                      </a:r>
                      <a:endParaRPr lang="en-US" sz="1400" dirty="0">
                        <a:solidFill>
                          <a:schemeClr val="bg1"/>
                        </a:solidFill>
                      </a:endParaRPr>
                    </a:p>
                  </a:txBody>
                  <a:tcPr marT="34290" marB="34290">
                    <a:solidFill>
                      <a:schemeClr val="tx2"/>
                    </a:solidFill>
                  </a:tcPr>
                </a:tc>
                <a:tc>
                  <a:txBody>
                    <a:bodyPr/>
                    <a:lstStyle/>
                    <a:p>
                      <a:r>
                        <a:rPr lang="en-US" sz="1400" dirty="0" smtClean="0">
                          <a:solidFill>
                            <a:schemeClr val="bg1"/>
                          </a:solidFill>
                        </a:rPr>
                        <a:t>Examples</a:t>
                      </a:r>
                      <a:endParaRPr lang="en-US" sz="1400" dirty="0">
                        <a:solidFill>
                          <a:schemeClr val="bg1"/>
                        </a:solidFill>
                      </a:endParaRPr>
                    </a:p>
                  </a:txBody>
                  <a:tcPr marT="34290" marB="34290">
                    <a:solidFill>
                      <a:schemeClr val="tx2"/>
                    </a:solidFill>
                  </a:tcPr>
                </a:tc>
              </a:tr>
              <a:tr h="984250">
                <a:tc>
                  <a:txBody>
                    <a:bodyPr/>
                    <a:lstStyle/>
                    <a:p>
                      <a:r>
                        <a:rPr lang="en-US" sz="1200" b="1" u="none" dirty="0" smtClean="0"/>
                        <a:t>Noted items</a:t>
                      </a:r>
                      <a:endParaRPr lang="en-US" sz="1200" b="1" u="none" dirty="0"/>
                    </a:p>
                  </a:txBody>
                  <a:tcPr marT="34290" marB="34290"/>
                </a:tc>
                <a:tc>
                  <a:txBody>
                    <a:bodyPr/>
                    <a:lstStyle/>
                    <a:p>
                      <a:r>
                        <a:rPr lang="en-US" sz="1200" dirty="0" smtClean="0"/>
                        <a:t>Configured at</a:t>
                      </a:r>
                    </a:p>
                    <a:p>
                      <a:r>
                        <a:rPr lang="en-US" sz="1200" dirty="0" smtClean="0"/>
                        <a:t> </a:t>
                      </a:r>
                      <a:r>
                        <a:rPr lang="en-US" sz="1200" dirty="0" err="1" smtClean="0"/>
                        <a:t>Spl</a:t>
                      </a:r>
                      <a:r>
                        <a:rPr lang="en-US" sz="1200" dirty="0" smtClean="0"/>
                        <a:t> G/L indicator</a:t>
                      </a:r>
                      <a:endParaRPr lang="en-US" sz="1200" dirty="0"/>
                    </a:p>
                  </a:txBody>
                  <a:tcPr marT="34290" marB="34290"/>
                </a:tc>
                <a:tc>
                  <a:txBody>
                    <a:bodyPr/>
                    <a:lstStyle/>
                    <a:p>
                      <a:r>
                        <a:rPr lang="en-US" sz="1200" dirty="0" smtClean="0"/>
                        <a:t>Not</a:t>
                      </a:r>
                      <a:r>
                        <a:rPr lang="en-US" sz="1200" baseline="0" dirty="0" smtClean="0"/>
                        <a:t> required</a:t>
                      </a:r>
                      <a:endParaRPr lang="en-US" sz="1200" dirty="0"/>
                    </a:p>
                  </a:txBody>
                  <a:tcPr marT="34290" marB="34290"/>
                </a:tc>
                <a:tc>
                  <a:txBody>
                    <a:bodyPr/>
                    <a:lstStyle/>
                    <a:p>
                      <a:r>
                        <a:rPr lang="en-US" sz="1200" dirty="0" smtClean="0"/>
                        <a:t>Down payment request</a:t>
                      </a:r>
                      <a:endParaRPr lang="en-US" sz="1200" dirty="0"/>
                    </a:p>
                  </a:txBody>
                  <a:tcPr marT="34290" marB="34290"/>
                </a:tc>
              </a:tr>
              <a:tr h="984250">
                <a:tc>
                  <a:txBody>
                    <a:bodyPr/>
                    <a:lstStyle/>
                    <a:p>
                      <a:r>
                        <a:rPr lang="en-US" sz="1200" b="1" u="none" dirty="0" smtClean="0"/>
                        <a:t>Automatic offsetting entries</a:t>
                      </a:r>
                      <a:endParaRPr lang="en-US" sz="1200" b="1" u="none" dirty="0"/>
                    </a:p>
                  </a:txBody>
                  <a:tcPr marT="34290" marB="34290"/>
                </a:tc>
                <a:tc>
                  <a:txBody>
                    <a:bodyPr/>
                    <a:lstStyle/>
                    <a:p>
                      <a:r>
                        <a:rPr lang="en-US" sz="1200" dirty="0" smtClean="0"/>
                        <a:t>Configured at </a:t>
                      </a:r>
                    </a:p>
                    <a:p>
                      <a:r>
                        <a:rPr lang="en-US" sz="1200" dirty="0" err="1" smtClean="0"/>
                        <a:t>Spl</a:t>
                      </a:r>
                      <a:r>
                        <a:rPr lang="en-US" sz="1200" dirty="0" smtClean="0"/>
                        <a:t> G/L indicator</a:t>
                      </a:r>
                      <a:endParaRPr lang="en-US" sz="1200" dirty="0"/>
                    </a:p>
                  </a:txBody>
                  <a:tcPr marT="34290" marB="34290"/>
                </a:tc>
                <a:tc>
                  <a:txBody>
                    <a:bodyPr/>
                    <a:lstStyle/>
                    <a:p>
                      <a:r>
                        <a:rPr lang="en-US" sz="1200" dirty="0" smtClean="0"/>
                        <a:t>Configured at (</a:t>
                      </a:r>
                      <a:r>
                        <a:rPr lang="en-US" sz="1200" dirty="0" err="1" smtClean="0"/>
                        <a:t>Tcode</a:t>
                      </a:r>
                      <a:r>
                        <a:rPr lang="en-US" sz="1200" dirty="0" smtClean="0"/>
                        <a:t>:</a:t>
                      </a:r>
                      <a:r>
                        <a:rPr lang="en-US" sz="1200" baseline="0" dirty="0" smtClean="0"/>
                        <a:t> </a:t>
                      </a:r>
                      <a:r>
                        <a:rPr lang="en-US" sz="1200" dirty="0" smtClean="0"/>
                        <a:t>OBXS), </a:t>
                      </a:r>
                    </a:p>
                    <a:p>
                      <a:endParaRPr lang="en-US" sz="1200" i="1" dirty="0" smtClean="0"/>
                    </a:p>
                    <a:p>
                      <a:r>
                        <a:rPr lang="en-US" sz="1200" i="1" dirty="0" smtClean="0"/>
                        <a:t>Shown in coming slides</a:t>
                      </a:r>
                      <a:endParaRPr lang="en-US" sz="1200" i="1" dirty="0"/>
                    </a:p>
                  </a:txBody>
                  <a:tcPr marT="34290" marB="34290"/>
                </a:tc>
                <a:tc>
                  <a:txBody>
                    <a:bodyPr/>
                    <a:lstStyle/>
                    <a:p>
                      <a:r>
                        <a:rPr lang="en-US" sz="1200" i="0" dirty="0" smtClean="0"/>
                        <a:t>Guarantees</a:t>
                      </a:r>
                      <a:endParaRPr lang="en-US" sz="1200" i="0" dirty="0"/>
                    </a:p>
                  </a:txBody>
                  <a:tcPr marT="34290" marB="34290"/>
                </a:tc>
              </a:tr>
              <a:tr h="984250">
                <a:tc>
                  <a:txBody>
                    <a:bodyPr/>
                    <a:lstStyle/>
                    <a:p>
                      <a:r>
                        <a:rPr lang="en-US" sz="1200" b="1" u="none" dirty="0" smtClean="0"/>
                        <a:t>Manual offsetting entries</a:t>
                      </a:r>
                      <a:endParaRPr lang="en-US" sz="1200" b="1" u="none" dirty="0"/>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Configured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Spl</a:t>
                      </a:r>
                      <a:r>
                        <a:rPr lang="en-US" sz="1200" dirty="0" smtClean="0"/>
                        <a:t> G/L indicator</a:t>
                      </a:r>
                    </a:p>
                    <a:p>
                      <a:endParaRPr lang="en-US" sz="1200" dirty="0"/>
                    </a:p>
                  </a:txBody>
                  <a:tcPr marT="34290" marB="34290"/>
                </a:tc>
                <a:tc>
                  <a:txBody>
                    <a:bodyPr/>
                    <a:lstStyle/>
                    <a:p>
                      <a:r>
                        <a:rPr lang="en-US" sz="1200" dirty="0" smtClean="0"/>
                        <a:t>To be assigned manually</a:t>
                      </a:r>
                      <a:endParaRPr lang="en-US" sz="1200" dirty="0"/>
                    </a:p>
                  </a:txBody>
                  <a:tcPr marT="34290" marB="34290"/>
                </a:tc>
                <a:tc>
                  <a:txBody>
                    <a:bodyPr/>
                    <a:lstStyle/>
                    <a:p>
                      <a:r>
                        <a:rPr lang="en-US" sz="1200" dirty="0" smtClean="0"/>
                        <a:t>Down payment made/received</a:t>
                      </a:r>
                      <a:endParaRPr lang="en-US" sz="1200" dirty="0"/>
                    </a:p>
                  </a:txBody>
                  <a:tcPr marT="34290" marB="34290"/>
                </a:tc>
              </a:tr>
            </a:tbl>
          </a:graphicData>
        </a:graphic>
      </p:graphicFrame>
    </p:spTree>
    <p:extLst>
      <p:ext uri="{BB962C8B-B14F-4D97-AF65-F5344CB8AC3E}">
        <p14:creationId xmlns:p14="http://schemas.microsoft.com/office/powerpoint/2010/main" xmlns="" val="338047638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normAutofit/>
          </a:bodyPr>
          <a:lstStyle/>
          <a:p>
            <a:r>
              <a:rPr lang="en-US" sz="2800" b="0" dirty="0" smtClean="0">
                <a:effectLst/>
              </a:rPr>
              <a:t>Configurations for Special G/L transactions</a:t>
            </a:r>
          </a:p>
        </p:txBody>
      </p:sp>
      <p:pic>
        <p:nvPicPr>
          <p:cNvPr id="55300" name="Picture 2"/>
          <p:cNvPicPr>
            <a:picLocks noChangeAspect="1" noChangeArrowheads="1"/>
          </p:cNvPicPr>
          <p:nvPr/>
        </p:nvPicPr>
        <p:blipFill>
          <a:blip r:embed="rId2" cstate="print"/>
          <a:srcRect/>
          <a:stretch>
            <a:fillRect/>
          </a:stretch>
        </p:blipFill>
        <p:spPr bwMode="auto">
          <a:xfrm>
            <a:off x="2314575" y="2424175"/>
            <a:ext cx="4514850" cy="2157413"/>
          </a:xfrm>
          <a:prstGeom prst="rect">
            <a:avLst/>
          </a:prstGeom>
          <a:noFill/>
          <a:ln w="9525">
            <a:noFill/>
            <a:miter lim="800000"/>
            <a:headEnd/>
            <a:tailEnd/>
          </a:ln>
        </p:spPr>
      </p:pic>
      <p:sp>
        <p:nvSpPr>
          <p:cNvPr id="2" name="Rectangle 1"/>
          <p:cNvSpPr/>
          <p:nvPr/>
        </p:nvSpPr>
        <p:spPr>
          <a:xfrm>
            <a:off x="469232" y="577516"/>
            <a:ext cx="8205536" cy="1846659"/>
          </a:xfrm>
          <a:prstGeom prst="rect">
            <a:avLst/>
          </a:prstGeom>
        </p:spPr>
        <p:txBody>
          <a:bodyPr wrap="square">
            <a:spAutoFit/>
          </a:bodyPr>
          <a:lstStyle/>
          <a:p>
            <a:pPr>
              <a:buFont typeface="Arial" panose="020B0604020202020204" pitchFamily="34" charset="0"/>
              <a:buChar char="•"/>
            </a:pPr>
            <a:r>
              <a:rPr lang="en-US" sz="1600" dirty="0" smtClean="0">
                <a:latin typeface="Arial" pitchFamily="34" charset="0"/>
                <a:cs typeface="Arial" pitchFamily="34" charset="0"/>
              </a:rPr>
              <a:t>   Special </a:t>
            </a:r>
            <a:r>
              <a:rPr lang="en-US" sz="1600" dirty="0">
                <a:latin typeface="Arial" pitchFamily="34" charset="0"/>
                <a:cs typeface="Arial" pitchFamily="34" charset="0"/>
              </a:rPr>
              <a:t>GL transactions are posted by means of	</a:t>
            </a:r>
          </a:p>
          <a:p>
            <a:pPr marL="675376" lvl="1" indent="-285750">
              <a:buFont typeface="Courier New" pitchFamily="49" charset="0"/>
              <a:buChar char="o"/>
            </a:pPr>
            <a:r>
              <a:rPr lang="en-US" sz="1600" dirty="0">
                <a:latin typeface="Arial" pitchFamily="34" charset="0"/>
                <a:cs typeface="Arial" pitchFamily="34" charset="0"/>
              </a:rPr>
              <a:t>Posting keys</a:t>
            </a:r>
          </a:p>
          <a:p>
            <a:pPr marL="675376" lvl="1" indent="-285750">
              <a:buFont typeface="Courier New" pitchFamily="49" charset="0"/>
              <a:buChar char="o"/>
            </a:pPr>
            <a:r>
              <a:rPr lang="en-US" sz="1600" dirty="0">
                <a:latin typeface="Arial" pitchFamily="34" charset="0"/>
                <a:cs typeface="Arial" pitchFamily="34" charset="0"/>
              </a:rPr>
              <a:t>Special GL indicators</a:t>
            </a:r>
          </a:p>
          <a:p>
            <a:pPr marL="285750" indent="-285750">
              <a:buFont typeface="Arial" pitchFamily="34" charset="0"/>
              <a:buChar char="•"/>
            </a:pPr>
            <a:r>
              <a:rPr lang="en-US" sz="1600" dirty="0">
                <a:latin typeface="Arial" pitchFamily="34" charset="0"/>
                <a:cs typeface="Arial" pitchFamily="34" charset="0"/>
              </a:rPr>
              <a:t>Special G/L transactions are posted to an account stored in Customizing and not to the reconciliation account stored in the master record.</a:t>
            </a:r>
          </a:p>
          <a:p>
            <a:pPr marL="285750" indent="-285750">
              <a:buFont typeface="Arial" pitchFamily="34" charset="0"/>
              <a:buChar char="•"/>
            </a:pPr>
            <a:r>
              <a:rPr lang="en-US" sz="1600" dirty="0">
                <a:latin typeface="Arial" pitchFamily="34" charset="0"/>
                <a:cs typeface="Arial" pitchFamily="34" charset="0"/>
              </a:rPr>
              <a:t>For Special G/L accounts line item display must be activated.</a:t>
            </a:r>
          </a:p>
          <a:p>
            <a:pPr marL="285750" indent="-285750">
              <a:buFont typeface="Arial" pitchFamily="34" charset="0"/>
              <a:buChar char="•"/>
            </a:pPr>
            <a:r>
              <a:rPr lang="en-US" sz="1600" dirty="0">
                <a:latin typeface="Arial" pitchFamily="34" charset="0"/>
                <a:cs typeface="Arial" pitchFamily="34" charset="0"/>
              </a:rPr>
              <a:t>Configuration for Special G/L accounts must be as follows</a:t>
            </a:r>
            <a:r>
              <a:rPr lang="en-US" sz="1800" dirty="0"/>
              <a:t>:</a:t>
            </a:r>
          </a:p>
        </p:txBody>
      </p:sp>
    </p:spTree>
    <p:extLst>
      <p:ext uri="{BB962C8B-B14F-4D97-AF65-F5344CB8AC3E}">
        <p14:creationId xmlns:p14="http://schemas.microsoft.com/office/powerpoint/2010/main" xmlns="" val="194838377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normAutofit fontScale="90000"/>
          </a:bodyPr>
          <a:lstStyle/>
          <a:p>
            <a:r>
              <a:rPr lang="en-US" sz="3600" b="0" dirty="0" smtClean="0">
                <a:effectLst/>
              </a:rPr>
              <a:t>Posting key for Special G/L transactions</a:t>
            </a:r>
          </a:p>
        </p:txBody>
      </p:sp>
      <p:pic>
        <p:nvPicPr>
          <p:cNvPr id="56324" name="Picture 2"/>
          <p:cNvPicPr>
            <a:picLocks noChangeAspect="1" noChangeArrowheads="1"/>
          </p:cNvPicPr>
          <p:nvPr/>
        </p:nvPicPr>
        <p:blipFill>
          <a:blip r:embed="rId2" cstate="print"/>
          <a:srcRect/>
          <a:stretch>
            <a:fillRect/>
          </a:stretch>
        </p:blipFill>
        <p:spPr bwMode="auto">
          <a:xfrm>
            <a:off x="914400" y="1543050"/>
            <a:ext cx="7010400" cy="2799160"/>
          </a:xfrm>
          <a:prstGeom prst="rect">
            <a:avLst/>
          </a:prstGeom>
          <a:noFill/>
          <a:ln w="9525">
            <a:noFill/>
            <a:miter lim="800000"/>
            <a:headEnd/>
            <a:tailEnd/>
          </a:ln>
        </p:spPr>
      </p:pic>
      <p:sp>
        <p:nvSpPr>
          <p:cNvPr id="2" name="Rectangle 1"/>
          <p:cNvSpPr/>
          <p:nvPr/>
        </p:nvSpPr>
        <p:spPr>
          <a:xfrm>
            <a:off x="300789" y="678924"/>
            <a:ext cx="8373979" cy="3354765"/>
          </a:xfrm>
          <a:prstGeom prst="rect">
            <a:avLst/>
          </a:prstGeom>
        </p:spPr>
        <p:txBody>
          <a:bodyPr wrap="square">
            <a:spAutoFit/>
          </a:bodyPr>
          <a:lstStyle/>
          <a:p>
            <a:pPr marL="285750" indent="-285750">
              <a:lnSpc>
                <a:spcPct val="100000"/>
              </a:lnSpc>
              <a:buFont typeface="Arial" pitchFamily="34" charset="0"/>
              <a:buChar char="•"/>
            </a:pPr>
            <a:r>
              <a:rPr lang="en-US" sz="1800" dirty="0">
                <a:latin typeface="Arial" pitchFamily="34" charset="0"/>
                <a:cs typeface="Arial" pitchFamily="34" charset="0"/>
              </a:rPr>
              <a:t>The special G/L transactions of the standard system are assigned to the posting keys {customer (09 and 19), Vendor (29 and 39)}.</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xmlns="" val="36628039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sz="3600" b="0" dirty="0" smtClean="0">
                <a:effectLst/>
              </a:rPr>
              <a:t>Special G/L indicator </a:t>
            </a:r>
          </a:p>
        </p:txBody>
      </p:sp>
      <p:sp>
        <p:nvSpPr>
          <p:cNvPr id="2" name="Rectangle 1"/>
          <p:cNvSpPr/>
          <p:nvPr/>
        </p:nvSpPr>
        <p:spPr>
          <a:xfrm>
            <a:off x="216567" y="757989"/>
            <a:ext cx="8530389" cy="3539430"/>
          </a:xfrm>
          <a:prstGeom prst="rect">
            <a:avLst/>
          </a:prstGeom>
        </p:spPr>
        <p:txBody>
          <a:bodyPr wrap="square">
            <a:spAutoFit/>
          </a:bodyPr>
          <a:lstStyle/>
          <a:p>
            <a:pPr marL="285750" indent="-285750">
              <a:lnSpc>
                <a:spcPct val="100000"/>
              </a:lnSpc>
              <a:buFont typeface="Arial" pitchFamily="34" charset="0"/>
              <a:buChar char="•"/>
            </a:pPr>
            <a:r>
              <a:rPr lang="en-US" sz="1600" dirty="0" smtClean="0">
                <a:latin typeface="Arial" pitchFamily="34" charset="0"/>
                <a:cs typeface="Arial" pitchFamily="34" charset="0"/>
              </a:rPr>
              <a:t>It </a:t>
            </a:r>
            <a:r>
              <a:rPr lang="en-US" sz="1600" dirty="0">
                <a:latin typeface="Arial" pitchFamily="34" charset="0"/>
                <a:cs typeface="Arial" pitchFamily="34" charset="0"/>
              </a:rPr>
              <a:t>is a pre configured single character indicator used to say the type of special G/L transaction.</a:t>
            </a:r>
          </a:p>
          <a:p>
            <a:pPr marL="285750" indent="-285750">
              <a:lnSpc>
                <a:spcPct val="100000"/>
              </a:lnSpc>
              <a:buFont typeface="Arial" pitchFamily="34" charset="0"/>
              <a:buChar char="•"/>
            </a:pPr>
            <a:r>
              <a:rPr lang="en-US" sz="1600" dirty="0">
                <a:latin typeface="Arial" pitchFamily="34" charset="0"/>
                <a:cs typeface="Arial" pitchFamily="34" charset="0"/>
              </a:rPr>
              <a:t>It is defined separately for each account type.</a:t>
            </a:r>
          </a:p>
          <a:p>
            <a:pPr marL="285750" indent="-285750">
              <a:lnSpc>
                <a:spcPct val="100000"/>
              </a:lnSpc>
              <a:buFont typeface="Arial" pitchFamily="34" charset="0"/>
              <a:buChar char="•"/>
            </a:pPr>
            <a:r>
              <a:rPr lang="en-US" sz="1600" dirty="0">
                <a:latin typeface="Arial" pitchFamily="34" charset="0"/>
                <a:cs typeface="Arial" pitchFamily="34" charset="0"/>
              </a:rPr>
              <a:t>Even though </a:t>
            </a:r>
            <a:r>
              <a:rPr lang="en-US" sz="1600" dirty="0" err="1">
                <a:latin typeface="Arial" pitchFamily="34" charset="0"/>
                <a:cs typeface="Arial" pitchFamily="34" charset="0"/>
              </a:rPr>
              <a:t>Spl</a:t>
            </a:r>
            <a:r>
              <a:rPr lang="en-US" sz="1600" dirty="0">
                <a:latin typeface="Arial" pitchFamily="34" charset="0"/>
                <a:cs typeface="Arial" pitchFamily="34" charset="0"/>
              </a:rPr>
              <a:t> G/L indicators are pre-configured, as per the requirement, we can change:</a:t>
            </a:r>
          </a:p>
          <a:p>
            <a:pPr marL="675376" lvl="1" indent="-285750">
              <a:lnSpc>
                <a:spcPct val="100000"/>
              </a:lnSpc>
              <a:buFont typeface="Arial" pitchFamily="34" charset="0"/>
              <a:buChar char="−"/>
            </a:pPr>
            <a:r>
              <a:rPr lang="en-US" sz="1600" dirty="0" smtClean="0">
                <a:latin typeface="Arial" pitchFamily="34" charset="0"/>
                <a:cs typeface="Arial" pitchFamily="34" charset="0"/>
              </a:rPr>
              <a:t>Different </a:t>
            </a:r>
            <a:r>
              <a:rPr lang="en-US" sz="1600" dirty="0">
                <a:latin typeface="Arial" pitchFamily="34" charset="0"/>
                <a:cs typeface="Arial" pitchFamily="34" charset="0"/>
              </a:rPr>
              <a:t>account numbers for reconciliation accounts or special G/L accounts</a:t>
            </a:r>
          </a:p>
          <a:p>
            <a:pPr marL="675376" lvl="1" indent="-285750">
              <a:lnSpc>
                <a:spcPct val="100000"/>
              </a:lnSpc>
              <a:buFont typeface="Arial" pitchFamily="34" charset="0"/>
              <a:buChar char="−"/>
            </a:pPr>
            <a:r>
              <a:rPr lang="en-US" sz="1600" dirty="0" smtClean="0">
                <a:latin typeface="Arial" pitchFamily="34" charset="0"/>
                <a:cs typeface="Arial" pitchFamily="34" charset="0"/>
              </a:rPr>
              <a:t>Other </a:t>
            </a:r>
            <a:r>
              <a:rPr lang="en-US" sz="1600" dirty="0">
                <a:latin typeface="Arial" pitchFamily="34" charset="0"/>
                <a:cs typeface="Arial" pitchFamily="34" charset="0"/>
              </a:rPr>
              <a:t>posting keys or G/L indicators for individual transactions</a:t>
            </a:r>
          </a:p>
          <a:p>
            <a:pPr marL="675376" lvl="1" indent="-285750">
              <a:lnSpc>
                <a:spcPct val="100000"/>
              </a:lnSpc>
              <a:buFont typeface="Arial" pitchFamily="34" charset="0"/>
              <a:buChar char="−"/>
            </a:pPr>
            <a:r>
              <a:rPr lang="en-US" sz="1600" dirty="0" smtClean="0">
                <a:latin typeface="Arial" pitchFamily="34" charset="0"/>
                <a:cs typeface="Arial" pitchFamily="34" charset="0"/>
              </a:rPr>
              <a:t>Other </a:t>
            </a:r>
            <a:r>
              <a:rPr lang="en-US" sz="1600" dirty="0">
                <a:latin typeface="Arial" pitchFamily="34" charset="0"/>
                <a:cs typeface="Arial" pitchFamily="34" charset="0"/>
              </a:rPr>
              <a:t>settings for the automatic postings, including the accounts to be posted to, posting keys and rules for account assignments with automatic postings.</a:t>
            </a:r>
          </a:p>
          <a:p>
            <a:pPr marL="675376" lvl="1" indent="-285750">
              <a:lnSpc>
                <a:spcPct val="100000"/>
              </a:lnSpc>
              <a:buFont typeface="Arial" pitchFamily="34" charset="0"/>
              <a:buChar char="−"/>
            </a:pPr>
            <a:r>
              <a:rPr lang="en-US" sz="1600" dirty="0" smtClean="0">
                <a:latin typeface="Arial" pitchFamily="34" charset="0"/>
                <a:cs typeface="Arial" pitchFamily="34" charset="0"/>
              </a:rPr>
              <a:t>Account </a:t>
            </a:r>
            <a:r>
              <a:rPr lang="en-US" sz="1600" dirty="0">
                <a:latin typeface="Arial" pitchFamily="34" charset="0"/>
                <a:cs typeface="Arial" pitchFamily="34" charset="0"/>
              </a:rPr>
              <a:t>type is important, as special G/L indicators are configured separately for each account type</a:t>
            </a:r>
            <a:r>
              <a:rPr lang="en-US" sz="1600" dirty="0" smtClean="0">
                <a:latin typeface="Arial" pitchFamily="34" charset="0"/>
                <a:cs typeface="Arial" pitchFamily="34" charset="0"/>
              </a:rPr>
              <a:t>.</a:t>
            </a:r>
          </a:p>
          <a:p>
            <a:pPr lvl="1">
              <a:lnSpc>
                <a:spcPct val="100000"/>
              </a:lnSpc>
            </a:pPr>
            <a:endParaRPr lang="en-US" sz="1600" dirty="0">
              <a:latin typeface="Arial" pitchFamily="34" charset="0"/>
              <a:cs typeface="Arial" pitchFamily="34" charset="0"/>
            </a:endParaRPr>
          </a:p>
          <a:p>
            <a:pPr marL="285750" indent="-285750">
              <a:buFont typeface="Arial" pitchFamily="34" charset="0"/>
              <a:buChar char="•"/>
            </a:pPr>
            <a:r>
              <a:rPr lang="en-US" sz="1600" dirty="0">
                <a:latin typeface="Arial" pitchFamily="34" charset="0"/>
                <a:cs typeface="Arial" pitchFamily="34" charset="0"/>
              </a:rPr>
              <a:t>The special G/L indicator indicates that the posting key is used to enter special G/L transactions.</a:t>
            </a:r>
          </a:p>
        </p:txBody>
      </p:sp>
    </p:spTree>
    <p:extLst>
      <p:ext uri="{BB962C8B-B14F-4D97-AF65-F5344CB8AC3E}">
        <p14:creationId xmlns:p14="http://schemas.microsoft.com/office/powerpoint/2010/main" xmlns="" val="183137509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8372" name="Picture 3"/>
          <p:cNvPicPr>
            <a:picLocks noChangeAspect="1" noChangeArrowheads="1"/>
          </p:cNvPicPr>
          <p:nvPr/>
        </p:nvPicPr>
        <p:blipFill>
          <a:blip r:embed="rId2" cstate="print"/>
          <a:srcRect/>
          <a:stretch>
            <a:fillRect/>
          </a:stretch>
        </p:blipFill>
        <p:spPr bwMode="auto">
          <a:xfrm>
            <a:off x="0" y="450030"/>
            <a:ext cx="4191000" cy="1558529"/>
          </a:xfrm>
          <a:prstGeom prst="rect">
            <a:avLst/>
          </a:prstGeom>
          <a:noFill/>
          <a:ln w="9525">
            <a:noFill/>
            <a:miter lim="800000"/>
            <a:headEnd/>
            <a:tailEnd/>
          </a:ln>
        </p:spPr>
      </p:pic>
      <p:pic>
        <p:nvPicPr>
          <p:cNvPr id="58373" name="Picture 4"/>
          <p:cNvPicPr>
            <a:picLocks noChangeAspect="1" noChangeArrowheads="1"/>
          </p:cNvPicPr>
          <p:nvPr/>
        </p:nvPicPr>
        <p:blipFill>
          <a:blip r:embed="rId3" cstate="print"/>
          <a:srcRect/>
          <a:stretch>
            <a:fillRect/>
          </a:stretch>
        </p:blipFill>
        <p:spPr bwMode="auto">
          <a:xfrm>
            <a:off x="1101048" y="2800350"/>
            <a:ext cx="4139118" cy="1785734"/>
          </a:xfrm>
          <a:prstGeom prst="rect">
            <a:avLst/>
          </a:prstGeom>
          <a:noFill/>
          <a:ln w="9525">
            <a:noFill/>
            <a:miter lim="800000"/>
            <a:headEnd/>
            <a:tailEnd/>
          </a:ln>
        </p:spPr>
      </p:pic>
      <p:pic>
        <p:nvPicPr>
          <p:cNvPr id="58374" name="Picture 2"/>
          <p:cNvPicPr>
            <a:picLocks noChangeAspect="1" noChangeArrowheads="1"/>
          </p:cNvPicPr>
          <p:nvPr/>
        </p:nvPicPr>
        <p:blipFill>
          <a:blip r:embed="rId4" cstate="print"/>
          <a:srcRect/>
          <a:stretch>
            <a:fillRect/>
          </a:stretch>
        </p:blipFill>
        <p:spPr bwMode="auto">
          <a:xfrm>
            <a:off x="4226267" y="567979"/>
            <a:ext cx="4823093" cy="2257425"/>
          </a:xfrm>
          <a:prstGeom prst="rect">
            <a:avLst/>
          </a:prstGeom>
          <a:noFill/>
          <a:ln w="9525">
            <a:noFill/>
            <a:miter lim="800000"/>
            <a:headEnd/>
            <a:tailEnd/>
          </a:ln>
        </p:spPr>
      </p:pic>
      <p:sp>
        <p:nvSpPr>
          <p:cNvPr id="58375" name="Oval 6"/>
          <p:cNvSpPr>
            <a:spLocks noChangeArrowheads="1"/>
          </p:cNvSpPr>
          <p:nvPr/>
        </p:nvSpPr>
        <p:spPr bwMode="auto">
          <a:xfrm>
            <a:off x="7086600" y="459664"/>
            <a:ext cx="2057400" cy="457200"/>
          </a:xfrm>
          <a:prstGeom prst="ellipse">
            <a:avLst/>
          </a:prstGeom>
          <a:noFill/>
          <a:ln w="19050" algn="ctr">
            <a:solidFill>
              <a:srgbClr val="003366"/>
            </a:solidFill>
            <a:round/>
            <a:headEnd/>
            <a:tailEnd/>
          </a:ln>
        </p:spPr>
        <p:txBody>
          <a:bodyPr wrap="none" anchor="ctr"/>
          <a:lstStyle/>
          <a:p>
            <a:pPr algn="ctr" eaLnBrk="0" hangingPunct="0">
              <a:lnSpc>
                <a:spcPct val="85000"/>
              </a:lnSpc>
            </a:pPr>
            <a:endParaRPr lang="en-US" sz="2000" b="1">
              <a:solidFill>
                <a:schemeClr val="bg1"/>
              </a:solidFill>
            </a:endParaRPr>
          </a:p>
        </p:txBody>
      </p:sp>
      <p:sp>
        <p:nvSpPr>
          <p:cNvPr id="58376" name="Oval 8"/>
          <p:cNvSpPr>
            <a:spLocks noChangeArrowheads="1"/>
          </p:cNvSpPr>
          <p:nvPr/>
        </p:nvSpPr>
        <p:spPr bwMode="auto">
          <a:xfrm>
            <a:off x="3334966" y="2705119"/>
            <a:ext cx="2057400" cy="457200"/>
          </a:xfrm>
          <a:prstGeom prst="ellipse">
            <a:avLst/>
          </a:prstGeom>
          <a:noFill/>
          <a:ln w="19050" algn="ctr">
            <a:solidFill>
              <a:srgbClr val="003366"/>
            </a:solidFill>
            <a:round/>
            <a:headEnd/>
            <a:tailEnd/>
          </a:ln>
        </p:spPr>
        <p:txBody>
          <a:bodyPr wrap="none" anchor="ctr"/>
          <a:lstStyle/>
          <a:p>
            <a:pPr algn="ctr" eaLnBrk="0" hangingPunct="0">
              <a:lnSpc>
                <a:spcPct val="85000"/>
              </a:lnSpc>
            </a:pPr>
            <a:endParaRPr lang="en-US" sz="2000" b="1">
              <a:solidFill>
                <a:schemeClr val="bg1"/>
              </a:solidFill>
            </a:endParaRPr>
          </a:p>
        </p:txBody>
      </p:sp>
      <p:sp>
        <p:nvSpPr>
          <p:cNvPr id="11" name="Bent Arrow 10"/>
          <p:cNvSpPr/>
          <p:nvPr/>
        </p:nvSpPr>
        <p:spPr bwMode="auto">
          <a:xfrm rot="10800000">
            <a:off x="5239863" y="2864739"/>
            <a:ext cx="1219200" cy="1314450"/>
          </a:xfrm>
          <a:prstGeom prst="bentArrow">
            <a:avLst/>
          </a:prstGeom>
          <a:solidFill>
            <a:schemeClr val="accent1"/>
          </a:solidFill>
          <a:ln w="19050" cap="flat" cmpd="sng" algn="ctr">
            <a:solidFill>
              <a:srgbClr val="003366"/>
            </a:solidFill>
            <a:prstDash val="solid"/>
            <a:round/>
            <a:headEnd type="none" w="med" len="med"/>
            <a:tailEnd type="none" w="med" len="med"/>
          </a:ln>
          <a:effectLst/>
        </p:spPr>
        <p:txBody>
          <a:bodyPr wrap="none" anchor="ctr"/>
          <a:lstStyle/>
          <a:p>
            <a:pPr algn="ctr" eaLnBrk="0" hangingPunct="0">
              <a:lnSpc>
                <a:spcPct val="85000"/>
              </a:lnSpc>
              <a:defRPr/>
            </a:pPr>
            <a:endParaRPr lang="en-US" sz="2000" b="1">
              <a:solidFill>
                <a:schemeClr val="bg1"/>
              </a:solidFill>
            </a:endParaRPr>
          </a:p>
        </p:txBody>
      </p:sp>
      <p:sp>
        <p:nvSpPr>
          <p:cNvPr id="13" name="Bent Arrow 12"/>
          <p:cNvSpPr/>
          <p:nvPr/>
        </p:nvSpPr>
        <p:spPr bwMode="auto">
          <a:xfrm rot="5400000">
            <a:off x="4924425" y="-401455"/>
            <a:ext cx="285750" cy="1752600"/>
          </a:xfrm>
          <a:prstGeom prst="bentArrow">
            <a:avLst/>
          </a:prstGeom>
          <a:solidFill>
            <a:schemeClr val="accent1"/>
          </a:solidFill>
          <a:ln w="19050" cap="flat" cmpd="sng" algn="ctr">
            <a:solidFill>
              <a:srgbClr val="003366"/>
            </a:solidFill>
            <a:prstDash val="solid"/>
            <a:round/>
            <a:headEnd type="none" w="med" len="med"/>
            <a:tailEnd type="none" w="med" len="med"/>
          </a:ln>
          <a:effectLst/>
        </p:spPr>
        <p:txBody>
          <a:bodyPr wrap="none" anchor="ctr"/>
          <a:lstStyle/>
          <a:p>
            <a:pPr algn="ctr" eaLnBrk="0" hangingPunct="0">
              <a:lnSpc>
                <a:spcPct val="85000"/>
              </a:lnSpc>
              <a:defRPr/>
            </a:pPr>
            <a:endParaRPr lang="en-US" sz="2000" b="1">
              <a:solidFill>
                <a:schemeClr val="bg1"/>
              </a:solidFill>
            </a:endParaRPr>
          </a:p>
        </p:txBody>
      </p:sp>
    </p:spTree>
    <p:extLst>
      <p:ext uri="{BB962C8B-B14F-4D97-AF65-F5344CB8AC3E}">
        <p14:creationId xmlns:p14="http://schemas.microsoft.com/office/powerpoint/2010/main" xmlns="" val="3327130633"/>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ounded Rectangle 4"/>
          <p:cNvSpPr/>
          <p:nvPr/>
        </p:nvSpPr>
        <p:spPr bwMode="auto">
          <a:xfrm>
            <a:off x="204537" y="3526120"/>
            <a:ext cx="8382000" cy="1028700"/>
          </a:xfrm>
          <a:prstGeom prst="roundRect">
            <a:avLst/>
          </a:prstGeom>
          <a:solidFill>
            <a:schemeClr val="accent6">
              <a:lumMod val="20000"/>
              <a:lumOff val="80000"/>
            </a:schemeClr>
          </a:solidFill>
          <a:ln w="19050" cap="flat" cmpd="sng" algn="ctr">
            <a:solidFill>
              <a:srgbClr val="003366"/>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eaLnBrk="0" hangingPunct="0">
              <a:lnSpc>
                <a:spcPct val="85000"/>
              </a:lnSpc>
              <a:defRPr/>
            </a:pPr>
            <a:endParaRPr lang="en-US" sz="2000" b="1">
              <a:solidFill>
                <a:schemeClr val="bg1"/>
              </a:solidFill>
            </a:endParaRPr>
          </a:p>
        </p:txBody>
      </p:sp>
      <p:sp>
        <p:nvSpPr>
          <p:cNvPr id="59395" name="Title 1"/>
          <p:cNvSpPr>
            <a:spLocks noGrp="1"/>
          </p:cNvSpPr>
          <p:nvPr>
            <p:ph type="title"/>
          </p:nvPr>
        </p:nvSpPr>
        <p:spPr/>
        <p:txBody>
          <a:bodyPr>
            <a:normAutofit/>
          </a:bodyPr>
          <a:lstStyle/>
          <a:p>
            <a:r>
              <a:rPr lang="en-US" sz="2800" b="0" dirty="0" err="1" smtClean="0">
                <a:effectLst/>
              </a:rPr>
              <a:t>Spl</a:t>
            </a:r>
            <a:r>
              <a:rPr lang="en-US" sz="2800" b="0" dirty="0" smtClean="0">
                <a:effectLst/>
              </a:rPr>
              <a:t> G/L indicators: Properties and Accounts</a:t>
            </a:r>
          </a:p>
        </p:txBody>
      </p:sp>
      <p:sp>
        <p:nvSpPr>
          <p:cNvPr id="2" name="Rectangle 1"/>
          <p:cNvSpPr/>
          <p:nvPr/>
        </p:nvSpPr>
        <p:spPr>
          <a:xfrm>
            <a:off x="204537" y="276726"/>
            <a:ext cx="8265695" cy="4278094"/>
          </a:xfrm>
          <a:prstGeom prst="rect">
            <a:avLst/>
          </a:prstGeom>
        </p:spPr>
        <p:txBody>
          <a:bodyPr wrap="square">
            <a:spAutoFit/>
          </a:bodyPr>
          <a:lstStyle/>
          <a:p>
            <a:pPr>
              <a:lnSpc>
                <a:spcPct val="100000"/>
              </a:lnSpc>
              <a:buFont typeface="Webdings" pitchFamily="18" charset="2"/>
              <a:buNone/>
            </a:pPr>
            <a:endParaRPr lang="en-US" sz="1600" dirty="0"/>
          </a:p>
          <a:p>
            <a:pPr>
              <a:lnSpc>
                <a:spcPct val="100000"/>
              </a:lnSpc>
              <a:buFont typeface="Webdings" pitchFamily="18" charset="2"/>
              <a:buNone/>
            </a:pPr>
            <a:r>
              <a:rPr lang="en-US" sz="1600" dirty="0">
                <a:latin typeface="Arial Narrow" pitchFamily="34" charset="0"/>
              </a:rPr>
              <a:t>The characteristics of each special G/L indicator are defined in connection with the account type under Properties.</a:t>
            </a:r>
          </a:p>
          <a:p>
            <a:pPr marL="285750" indent="-285750">
              <a:lnSpc>
                <a:spcPct val="100000"/>
              </a:lnSpc>
              <a:buFont typeface="Arial" pitchFamily="34" charset="0"/>
              <a:buChar char="•"/>
            </a:pPr>
            <a:r>
              <a:rPr lang="en-US" sz="1600" dirty="0">
                <a:latin typeface="Arial Narrow" pitchFamily="34" charset="0"/>
              </a:rPr>
              <a:t>Noted items: You can determine that a special G/L transaction does not update any account balances.</a:t>
            </a:r>
          </a:p>
          <a:p>
            <a:pPr marL="285750" indent="-285750">
              <a:lnSpc>
                <a:spcPct val="100000"/>
              </a:lnSpc>
              <a:buFont typeface="Arial" pitchFamily="34" charset="0"/>
              <a:buChar char="•"/>
            </a:pPr>
            <a:r>
              <a:rPr lang="en-US" sz="1600" dirty="0">
                <a:latin typeface="Arial Narrow" pitchFamily="34" charset="0"/>
              </a:rPr>
              <a:t>Relevance to credit limit check: You can include special G/L transactions in the credit limit check for customers.</a:t>
            </a:r>
          </a:p>
          <a:p>
            <a:pPr marL="285750" indent="-285750">
              <a:lnSpc>
                <a:spcPct val="100000"/>
              </a:lnSpc>
              <a:buFont typeface="Arial" pitchFamily="34" charset="0"/>
              <a:buChar char="•"/>
            </a:pPr>
            <a:r>
              <a:rPr lang="en-US" sz="1600" dirty="0">
                <a:latin typeface="Arial Narrow" pitchFamily="34" charset="0"/>
              </a:rPr>
              <a:t>Warning against commitments: You can determine that the user is notified by a warning message about the existence of a special G/L transaction when posting to a customer or vendor account.</a:t>
            </a:r>
          </a:p>
          <a:p>
            <a:pPr marL="285750" indent="-285750">
              <a:lnSpc>
                <a:spcPct val="100000"/>
              </a:lnSpc>
              <a:buFont typeface="Arial" pitchFamily="34" charset="0"/>
              <a:buChar char="•"/>
            </a:pPr>
            <a:r>
              <a:rPr lang="en-US" sz="1600" dirty="0">
                <a:latin typeface="Arial Narrow" pitchFamily="34" charset="0"/>
              </a:rPr>
              <a:t>Target special G/L indicator: The target special G/L indicator is used in the standard system for down payment requests.</a:t>
            </a:r>
          </a:p>
          <a:p>
            <a:pPr marL="285750" indent="-285750">
              <a:lnSpc>
                <a:spcPct val="100000"/>
              </a:lnSpc>
              <a:buFont typeface="Arial" pitchFamily="34" charset="0"/>
              <a:buChar char="•"/>
            </a:pPr>
            <a:r>
              <a:rPr lang="en-US" sz="1600" dirty="0">
                <a:latin typeface="Arial Narrow" pitchFamily="34" charset="0"/>
              </a:rPr>
              <a:t>Special G/L transaction class: The special G/L transaction class determines whether the transaction is a down payment, a bill of exchange or any other type of transaction.</a:t>
            </a:r>
          </a:p>
          <a:p>
            <a:pPr marL="285750" indent="-285750">
              <a:lnSpc>
                <a:spcPct val="100000"/>
              </a:lnSpc>
              <a:buFont typeface="Arial" pitchFamily="34" charset="0"/>
              <a:buChar char="•"/>
            </a:pPr>
            <a:r>
              <a:rPr lang="en-US" sz="1600" dirty="0">
                <a:latin typeface="Arial Narrow" pitchFamily="34" charset="0"/>
              </a:rPr>
              <a:t>Posting key: Only these posting keys can be used with the respective special G/L indicators.</a:t>
            </a:r>
          </a:p>
          <a:p>
            <a:pPr>
              <a:lnSpc>
                <a:spcPct val="100000"/>
              </a:lnSpc>
              <a:buFont typeface="Webdings" pitchFamily="18" charset="2"/>
              <a:buNone/>
            </a:pPr>
            <a:endParaRPr lang="en-US" sz="1600" dirty="0" smtClean="0">
              <a:latin typeface="Arial Narrow" pitchFamily="34" charset="0"/>
            </a:endParaRPr>
          </a:p>
          <a:p>
            <a:pPr>
              <a:lnSpc>
                <a:spcPct val="100000"/>
              </a:lnSpc>
              <a:buFont typeface="Webdings" pitchFamily="18" charset="2"/>
              <a:buNone/>
            </a:pPr>
            <a:r>
              <a:rPr lang="en-US" sz="1600" dirty="0" smtClean="0">
                <a:latin typeface="Arial Narrow" pitchFamily="34" charset="0"/>
              </a:rPr>
              <a:t>The </a:t>
            </a:r>
            <a:r>
              <a:rPr lang="en-US" sz="1600" dirty="0">
                <a:latin typeface="Arial Narrow" pitchFamily="34" charset="0"/>
              </a:rPr>
              <a:t>alternative Special G/L account is stored in the account determination according to the chart of accounts. </a:t>
            </a:r>
          </a:p>
          <a:p>
            <a:pPr>
              <a:lnSpc>
                <a:spcPct val="100000"/>
              </a:lnSpc>
              <a:buFont typeface="Webdings" pitchFamily="18" charset="2"/>
              <a:buNone/>
            </a:pPr>
            <a:r>
              <a:rPr lang="en-US" sz="1600" dirty="0" smtClean="0">
                <a:latin typeface="Arial Narrow" pitchFamily="34" charset="0"/>
              </a:rPr>
              <a:t>If </a:t>
            </a:r>
            <a:r>
              <a:rPr lang="en-US" sz="1600" dirty="0">
                <a:latin typeface="Arial Narrow" pitchFamily="34" charset="0"/>
              </a:rPr>
              <a:t>a special G/L indicator is used when posting customer/vendor invoice, instead of posting to the respective reconciliation account the Alternative reconciliation account assigned in account determination gets posted.</a:t>
            </a:r>
          </a:p>
        </p:txBody>
      </p:sp>
    </p:spTree>
    <p:extLst>
      <p:ext uri="{BB962C8B-B14F-4D97-AF65-F5344CB8AC3E}">
        <p14:creationId xmlns:p14="http://schemas.microsoft.com/office/powerpoint/2010/main" xmlns="" val="38442843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sz="3600" b="0" dirty="0" smtClean="0">
                <a:effectLst/>
              </a:rPr>
              <a:t>Automatic offsetting entries</a:t>
            </a:r>
          </a:p>
        </p:txBody>
      </p:sp>
      <p:pic>
        <p:nvPicPr>
          <p:cNvPr id="60420" name="Picture 2"/>
          <p:cNvPicPr>
            <a:picLocks noChangeAspect="1" noChangeArrowheads="1"/>
          </p:cNvPicPr>
          <p:nvPr/>
        </p:nvPicPr>
        <p:blipFill>
          <a:blip r:embed="rId2" cstate="print"/>
          <a:srcRect/>
          <a:stretch>
            <a:fillRect/>
          </a:stretch>
        </p:blipFill>
        <p:spPr bwMode="auto">
          <a:xfrm>
            <a:off x="1143000" y="2000250"/>
            <a:ext cx="5791200" cy="2684860"/>
          </a:xfrm>
          <a:prstGeom prst="rect">
            <a:avLst/>
          </a:prstGeom>
          <a:noFill/>
          <a:ln w="9525">
            <a:noFill/>
            <a:miter lim="800000"/>
            <a:headEnd/>
            <a:tailEnd/>
          </a:ln>
        </p:spPr>
      </p:pic>
      <p:sp>
        <p:nvSpPr>
          <p:cNvPr id="60421" name="TextBox 4"/>
          <p:cNvSpPr txBox="1">
            <a:spLocks noChangeArrowheads="1"/>
          </p:cNvSpPr>
          <p:nvPr/>
        </p:nvSpPr>
        <p:spPr bwMode="auto">
          <a:xfrm>
            <a:off x="1312533" y="1577370"/>
            <a:ext cx="5452134" cy="338554"/>
          </a:xfrm>
          <a:prstGeom prst="rect">
            <a:avLst/>
          </a:prstGeom>
          <a:noFill/>
          <a:ln w="9525">
            <a:noFill/>
            <a:miter lim="800000"/>
            <a:headEnd/>
            <a:tailEnd/>
          </a:ln>
        </p:spPr>
        <p:txBody>
          <a:bodyPr wrap="none">
            <a:spAutoFit/>
          </a:bodyPr>
          <a:lstStyle/>
          <a:p>
            <a:r>
              <a:rPr lang="en-US" sz="1600" b="1" dirty="0"/>
              <a:t>Configuration for automatic offsetting entries</a:t>
            </a:r>
          </a:p>
        </p:txBody>
      </p:sp>
      <p:sp>
        <p:nvSpPr>
          <p:cNvPr id="2" name="Rectangle 1"/>
          <p:cNvSpPr/>
          <p:nvPr/>
        </p:nvSpPr>
        <p:spPr>
          <a:xfrm>
            <a:off x="336883" y="732109"/>
            <a:ext cx="8530389" cy="830997"/>
          </a:xfrm>
          <a:prstGeom prst="rect">
            <a:avLst/>
          </a:prstGeom>
        </p:spPr>
        <p:txBody>
          <a:bodyPr wrap="square">
            <a:spAutoFit/>
          </a:bodyPr>
          <a:lstStyle/>
          <a:p>
            <a:pPr marL="285750" indent="-285750">
              <a:lnSpc>
                <a:spcPct val="100000"/>
              </a:lnSpc>
              <a:buFont typeface="Arial" pitchFamily="34" charset="0"/>
              <a:buChar char="•"/>
            </a:pPr>
            <a:r>
              <a:rPr lang="en-US" sz="1600" dirty="0">
                <a:latin typeface="Arial" pitchFamily="34" charset="0"/>
                <a:cs typeface="Arial" pitchFamily="34" charset="0"/>
              </a:rPr>
              <a:t>Statistical postings are always made on the same offsetting account. The account is stored on the basis of a combination of the account type (customer or vendor account) and the special G/L indicator used.</a:t>
            </a:r>
          </a:p>
        </p:txBody>
      </p:sp>
    </p:spTree>
    <p:extLst>
      <p:ext uri="{BB962C8B-B14F-4D97-AF65-F5344CB8AC3E}">
        <p14:creationId xmlns:p14="http://schemas.microsoft.com/office/powerpoint/2010/main" xmlns="" val="296687862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normAutofit fontScale="90000"/>
          </a:bodyPr>
          <a:lstStyle/>
          <a:p>
            <a:r>
              <a:rPr lang="en-US" sz="3600" b="0" dirty="0" smtClean="0">
                <a:effectLst/>
              </a:rPr>
              <a:t>Example of Automatic offsetting entry</a:t>
            </a:r>
          </a:p>
        </p:txBody>
      </p:sp>
      <p:pic>
        <p:nvPicPr>
          <p:cNvPr id="61443" name="Picture 2"/>
          <p:cNvPicPr>
            <a:picLocks noChangeAspect="1" noChangeArrowheads="1"/>
          </p:cNvPicPr>
          <p:nvPr/>
        </p:nvPicPr>
        <p:blipFill>
          <a:blip r:embed="rId2" cstate="print"/>
          <a:srcRect/>
          <a:stretch>
            <a:fillRect/>
          </a:stretch>
        </p:blipFill>
        <p:spPr bwMode="auto">
          <a:xfrm>
            <a:off x="388711" y="1246584"/>
            <a:ext cx="7727584" cy="3460932"/>
          </a:xfrm>
          <a:prstGeom prst="rect">
            <a:avLst/>
          </a:prstGeom>
          <a:noFill/>
          <a:ln w="9525">
            <a:noFill/>
            <a:miter lim="800000"/>
            <a:headEnd/>
            <a:tailEnd/>
          </a:ln>
        </p:spPr>
      </p:pic>
      <p:sp>
        <p:nvSpPr>
          <p:cNvPr id="61444" name="TextBox 4"/>
          <p:cNvSpPr txBox="1">
            <a:spLocks noChangeArrowheads="1"/>
          </p:cNvSpPr>
          <p:nvPr/>
        </p:nvSpPr>
        <p:spPr bwMode="auto">
          <a:xfrm>
            <a:off x="0" y="888778"/>
            <a:ext cx="9144000" cy="400110"/>
          </a:xfrm>
          <a:prstGeom prst="rect">
            <a:avLst/>
          </a:prstGeom>
          <a:noFill/>
          <a:ln w="9525">
            <a:noFill/>
            <a:miter lim="800000"/>
            <a:headEnd/>
            <a:tailEnd/>
          </a:ln>
        </p:spPr>
        <p:txBody>
          <a:bodyPr>
            <a:spAutoFit/>
          </a:bodyPr>
          <a:lstStyle/>
          <a:p>
            <a:pPr algn="ctr"/>
            <a:r>
              <a:rPr lang="en-US" sz="2000" dirty="0">
                <a:latin typeface="Arial" pitchFamily="34" charset="0"/>
                <a:cs typeface="Arial" pitchFamily="34" charset="0"/>
              </a:rPr>
              <a:t>Two line items with postings on a predefined</a:t>
            </a:r>
            <a:r>
              <a:rPr lang="en-US" sz="2000" b="1" dirty="0">
                <a:latin typeface="Arial" pitchFamily="34" charset="0"/>
                <a:cs typeface="Arial" pitchFamily="34" charset="0"/>
              </a:rPr>
              <a:t> offsetting account</a:t>
            </a:r>
          </a:p>
        </p:txBody>
      </p:sp>
    </p:spTree>
    <p:extLst>
      <p:ext uri="{BB962C8B-B14F-4D97-AF65-F5344CB8AC3E}">
        <p14:creationId xmlns:p14="http://schemas.microsoft.com/office/powerpoint/2010/main" xmlns="" val="171957121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pPr>
              <a:defRPr/>
            </a:pPr>
            <a:r>
              <a:rPr lang="en-US" sz="3600" b="0" dirty="0">
                <a:effectLst/>
              </a:rPr>
              <a:t>Vendor Invoice Posting</a:t>
            </a:r>
            <a:endParaRPr lang="en-US" sz="3600" b="0" dirty="0" smtClean="0">
              <a:effectLst/>
            </a:endParaRPr>
          </a:p>
        </p:txBody>
      </p:sp>
      <p:sp>
        <p:nvSpPr>
          <p:cNvPr id="2" name="Rectangle 1"/>
          <p:cNvSpPr/>
          <p:nvPr/>
        </p:nvSpPr>
        <p:spPr>
          <a:xfrm>
            <a:off x="517356" y="589548"/>
            <a:ext cx="7928811" cy="3570208"/>
          </a:xfrm>
          <a:prstGeom prst="rect">
            <a:avLst/>
          </a:prstGeom>
        </p:spPr>
        <p:txBody>
          <a:bodyPr wrap="square">
            <a:spAutoFit/>
          </a:bodyPr>
          <a:lstStyle/>
          <a:p>
            <a:pPr marL="285750" indent="-285750">
              <a:buFont typeface="Arial" pitchFamily="34" charset="0"/>
              <a:buChar char="•"/>
            </a:pPr>
            <a:r>
              <a:rPr lang="en-US" sz="1600" dirty="0">
                <a:latin typeface="Arial" pitchFamily="34" charset="0"/>
                <a:cs typeface="Arial" pitchFamily="34" charset="0"/>
              </a:rPr>
              <a:t>You enter the general data for the posting document on the screen in the document header, for example, invoice and posting date, text, and so on. For entering invoice and credit memos received, you can define a document type for each transaction ,which then appears as a general default value. </a:t>
            </a:r>
          </a:p>
          <a:p>
            <a:pPr marL="285750" indent="-285750">
              <a:buFont typeface="Arial" pitchFamily="34" charset="0"/>
              <a:buChar char="•"/>
            </a:pPr>
            <a:endParaRPr lang="en-US" sz="1600" dirty="0">
              <a:latin typeface="Arial" pitchFamily="34" charset="0"/>
              <a:cs typeface="Arial" pitchFamily="34" charset="0"/>
            </a:endParaRPr>
          </a:p>
          <a:p>
            <a:pPr marL="285750" indent="-285750">
              <a:buFont typeface="Arial" pitchFamily="34" charset="0"/>
              <a:buChar char="•"/>
            </a:pPr>
            <a:r>
              <a:rPr lang="en-US" sz="1600" dirty="0">
                <a:latin typeface="Arial" pitchFamily="34" charset="0"/>
                <a:cs typeface="Arial" pitchFamily="34" charset="0"/>
              </a:rPr>
              <a:t>You can overwrite this proposed document type at any time as long as the document type field is ready for input during document entry. </a:t>
            </a:r>
          </a:p>
          <a:p>
            <a:pPr marL="285750" indent="-285750">
              <a:buFont typeface="Arial" pitchFamily="34" charset="0"/>
              <a:buChar char="•"/>
            </a:pPr>
            <a:endParaRPr lang="en-US" sz="1600" dirty="0">
              <a:latin typeface="Arial" pitchFamily="34" charset="0"/>
              <a:cs typeface="Arial" pitchFamily="34" charset="0"/>
            </a:endParaRPr>
          </a:p>
          <a:p>
            <a:pPr marL="285750" indent="-285750">
              <a:buFont typeface="Arial" pitchFamily="34" charset="0"/>
              <a:buChar char="•"/>
            </a:pPr>
            <a:r>
              <a:rPr lang="en-US" sz="1600" dirty="0">
                <a:latin typeface="Arial" pitchFamily="34" charset="0"/>
                <a:cs typeface="Arial" pitchFamily="34" charset="0"/>
              </a:rPr>
              <a:t>If you do not define a document type, the system proposes standard document types; for example, KR for entering vendor invoices.</a:t>
            </a:r>
          </a:p>
          <a:p>
            <a:pPr marL="285750" indent="-285750">
              <a:buFont typeface="Arial" pitchFamily="34" charset="0"/>
              <a:buChar char="•"/>
            </a:pPr>
            <a:endParaRPr lang="en-US" sz="1600" dirty="0">
              <a:latin typeface="Arial" pitchFamily="34" charset="0"/>
              <a:cs typeface="Arial" pitchFamily="34" charset="0"/>
            </a:endParaRPr>
          </a:p>
          <a:p>
            <a:pPr marL="285750" indent="-285750">
              <a:buFont typeface="Arial" pitchFamily="34" charset="0"/>
              <a:buChar char="•"/>
            </a:pPr>
            <a:r>
              <a:rPr lang="en-US" sz="1600" dirty="0">
                <a:latin typeface="Arial" pitchFamily="34" charset="0"/>
                <a:cs typeface="Arial" pitchFamily="34" charset="0"/>
              </a:rPr>
              <a:t>Value Date means, the date on which the funds will be available (In case of Vendor postings – to the Vendor. In the case of Customer – from the customer).</a:t>
            </a:r>
          </a:p>
          <a:p>
            <a:pPr marL="285750" indent="-285750">
              <a:buFont typeface="Arial" pitchFamily="34" charset="0"/>
              <a:buChar char="•"/>
            </a:pPr>
            <a:endParaRPr lang="en-US" sz="1800" dirty="0">
              <a:latin typeface="Arial" pitchFamily="34" charset="0"/>
              <a:cs typeface="Arial" pitchFamily="34" charset="0"/>
            </a:endParaRPr>
          </a:p>
        </p:txBody>
      </p:sp>
    </p:spTree>
    <p:extLst>
      <p:ext uri="{BB962C8B-B14F-4D97-AF65-F5344CB8AC3E}">
        <p14:creationId xmlns:p14="http://schemas.microsoft.com/office/powerpoint/2010/main" xmlns="" val="28660942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sz="3600" b="0" dirty="0" smtClean="0">
                <a:effectLst/>
              </a:rPr>
              <a:t>Example of Noted item </a:t>
            </a:r>
          </a:p>
        </p:txBody>
      </p:sp>
      <p:pic>
        <p:nvPicPr>
          <p:cNvPr id="62467" name="Picture 3"/>
          <p:cNvPicPr>
            <a:picLocks noChangeAspect="1" noChangeArrowheads="1"/>
          </p:cNvPicPr>
          <p:nvPr/>
        </p:nvPicPr>
        <p:blipFill>
          <a:blip r:embed="rId2" cstate="print"/>
          <a:srcRect/>
          <a:stretch>
            <a:fillRect/>
          </a:stretch>
        </p:blipFill>
        <p:spPr bwMode="auto">
          <a:xfrm>
            <a:off x="649704" y="1297310"/>
            <a:ext cx="7808495" cy="3405659"/>
          </a:xfrm>
          <a:prstGeom prst="rect">
            <a:avLst/>
          </a:prstGeom>
          <a:noFill/>
          <a:ln w="9525">
            <a:noFill/>
            <a:miter lim="800000"/>
            <a:headEnd/>
            <a:tailEnd/>
          </a:ln>
        </p:spPr>
      </p:pic>
      <p:sp>
        <p:nvSpPr>
          <p:cNvPr id="62468" name="TextBox 6"/>
          <p:cNvSpPr txBox="1">
            <a:spLocks noChangeArrowheads="1"/>
          </p:cNvSpPr>
          <p:nvPr/>
        </p:nvSpPr>
        <p:spPr bwMode="auto">
          <a:xfrm>
            <a:off x="0" y="742950"/>
            <a:ext cx="9144000" cy="923330"/>
          </a:xfrm>
          <a:prstGeom prst="rect">
            <a:avLst/>
          </a:prstGeom>
          <a:noFill/>
          <a:ln w="9525">
            <a:noFill/>
            <a:miter lim="800000"/>
            <a:headEnd/>
            <a:tailEnd/>
          </a:ln>
        </p:spPr>
        <p:txBody>
          <a:bodyPr>
            <a:spAutoFit/>
          </a:bodyPr>
          <a:lstStyle/>
          <a:p>
            <a:r>
              <a:rPr lang="en-US" sz="1800" dirty="0">
                <a:latin typeface="+mn-lt"/>
              </a:rPr>
              <a:t>	</a:t>
            </a:r>
            <a:r>
              <a:rPr lang="en-US" sz="1600" dirty="0">
                <a:latin typeface="Arial" pitchFamily="34" charset="0"/>
                <a:cs typeface="Arial" pitchFamily="34" charset="0"/>
              </a:rPr>
              <a:t>Noted item is created. </a:t>
            </a:r>
          </a:p>
          <a:p>
            <a:r>
              <a:rPr lang="en-US" sz="1600" dirty="0">
                <a:latin typeface="Arial" pitchFamily="34" charset="0"/>
                <a:cs typeface="Arial" pitchFamily="34" charset="0"/>
              </a:rPr>
              <a:t>	The transaction figures are not updated in the general ledger in the process</a:t>
            </a:r>
            <a:r>
              <a:rPr lang="en-US" sz="1800" dirty="0">
                <a:latin typeface="Arial" pitchFamily="34" charset="0"/>
                <a:cs typeface="Arial" pitchFamily="34" charset="0"/>
              </a:rPr>
              <a:t>.</a:t>
            </a:r>
          </a:p>
          <a:p>
            <a:endParaRPr lang="en-US" sz="1800" dirty="0">
              <a:latin typeface="+mn-lt"/>
            </a:endParaRPr>
          </a:p>
        </p:txBody>
      </p:sp>
    </p:spTree>
    <p:extLst>
      <p:ext uri="{BB962C8B-B14F-4D97-AF65-F5344CB8AC3E}">
        <p14:creationId xmlns:p14="http://schemas.microsoft.com/office/powerpoint/2010/main" xmlns="" val="192704333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sz="3600" b="0" dirty="0" smtClean="0">
                <a:effectLst/>
              </a:rPr>
              <a:t>Example of free offsetting entry</a:t>
            </a:r>
          </a:p>
        </p:txBody>
      </p:sp>
      <p:pic>
        <p:nvPicPr>
          <p:cNvPr id="63491" name="Picture 2"/>
          <p:cNvPicPr>
            <a:picLocks noChangeAspect="1" noChangeArrowheads="1"/>
          </p:cNvPicPr>
          <p:nvPr/>
        </p:nvPicPr>
        <p:blipFill>
          <a:blip r:embed="rId2" cstate="print"/>
          <a:srcRect/>
          <a:stretch>
            <a:fillRect/>
          </a:stretch>
        </p:blipFill>
        <p:spPr bwMode="auto">
          <a:xfrm>
            <a:off x="385083" y="1200150"/>
            <a:ext cx="7862887" cy="3527822"/>
          </a:xfrm>
          <a:prstGeom prst="rect">
            <a:avLst/>
          </a:prstGeom>
          <a:noFill/>
          <a:ln w="9525">
            <a:noFill/>
            <a:miter lim="800000"/>
            <a:headEnd/>
            <a:tailEnd/>
          </a:ln>
        </p:spPr>
      </p:pic>
      <p:sp>
        <p:nvSpPr>
          <p:cNvPr id="63492" name="TextBox 4"/>
          <p:cNvSpPr txBox="1">
            <a:spLocks noChangeArrowheads="1"/>
          </p:cNvSpPr>
          <p:nvPr/>
        </p:nvSpPr>
        <p:spPr bwMode="auto">
          <a:xfrm>
            <a:off x="0" y="800100"/>
            <a:ext cx="9144000" cy="400110"/>
          </a:xfrm>
          <a:prstGeom prst="rect">
            <a:avLst/>
          </a:prstGeom>
          <a:noFill/>
          <a:ln w="9525">
            <a:noFill/>
            <a:miter lim="800000"/>
            <a:headEnd/>
            <a:tailEnd/>
          </a:ln>
        </p:spPr>
        <p:txBody>
          <a:bodyPr>
            <a:spAutoFit/>
          </a:bodyPr>
          <a:lstStyle/>
          <a:p>
            <a:pPr algn="ctr"/>
            <a:r>
              <a:rPr lang="en-US" sz="2000" dirty="0">
                <a:latin typeface="+mn-lt"/>
              </a:rPr>
              <a:t>The account for the </a:t>
            </a:r>
            <a:r>
              <a:rPr lang="en-US" sz="1800" dirty="0">
                <a:latin typeface="Arial" pitchFamily="34" charset="0"/>
                <a:cs typeface="Arial" pitchFamily="34" charset="0"/>
              </a:rPr>
              <a:t>offsetting item is entered at the same time as the posting.</a:t>
            </a:r>
          </a:p>
        </p:txBody>
      </p:sp>
    </p:spTree>
    <p:extLst>
      <p:ext uri="{BB962C8B-B14F-4D97-AF65-F5344CB8AC3E}">
        <p14:creationId xmlns:p14="http://schemas.microsoft.com/office/powerpoint/2010/main" xmlns="" val="141210618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pPr>
              <a:defRPr/>
            </a:pPr>
            <a:r>
              <a:rPr lang="en-US" sz="3600" b="0" dirty="0" smtClean="0">
                <a:effectLst/>
              </a:rPr>
              <a:t>Vendor Down Payments</a:t>
            </a:r>
          </a:p>
        </p:txBody>
      </p:sp>
      <p:sp>
        <p:nvSpPr>
          <p:cNvPr id="2" name="Rectangle 1"/>
          <p:cNvSpPr/>
          <p:nvPr/>
        </p:nvSpPr>
        <p:spPr>
          <a:xfrm>
            <a:off x="360947" y="493294"/>
            <a:ext cx="8361948" cy="3416320"/>
          </a:xfrm>
          <a:prstGeom prst="rect">
            <a:avLst/>
          </a:prstGeom>
        </p:spPr>
        <p:txBody>
          <a:bodyPr wrap="square">
            <a:spAutoFit/>
          </a:bodyPr>
          <a:lstStyle/>
          <a:p>
            <a:pPr marL="285750" indent="-285750">
              <a:lnSpc>
                <a:spcPct val="90000"/>
              </a:lnSpc>
              <a:buFont typeface="Arial" pitchFamily="34" charset="0"/>
              <a:buChar char="•"/>
              <a:defRPr/>
            </a:pPr>
            <a:endParaRPr lang="en-US" sz="1600" dirty="0"/>
          </a:p>
          <a:p>
            <a:pPr marL="285750" indent="-285750">
              <a:lnSpc>
                <a:spcPct val="90000"/>
              </a:lnSpc>
              <a:buFont typeface="Arial" pitchFamily="34" charset="0"/>
              <a:buChar char="•"/>
              <a:defRPr/>
            </a:pPr>
            <a:r>
              <a:rPr lang="en-US" sz="1600" dirty="0"/>
              <a:t>Down payments are used for short or medium – term financing. Generally the vendor or manufacturer does not have to pay interest on the down payment.  Down payments are generally made before production begins or after partial completion. </a:t>
            </a:r>
          </a:p>
          <a:p>
            <a:pPr marL="285750" indent="-285750">
              <a:lnSpc>
                <a:spcPct val="90000"/>
              </a:lnSpc>
              <a:buFont typeface="Arial" pitchFamily="34" charset="0"/>
              <a:buChar char="•"/>
              <a:defRPr/>
            </a:pPr>
            <a:endParaRPr lang="en-US" sz="1600" dirty="0"/>
          </a:p>
          <a:p>
            <a:pPr marL="285750" indent="-285750">
              <a:lnSpc>
                <a:spcPct val="90000"/>
              </a:lnSpc>
              <a:buFont typeface="Arial" pitchFamily="34" charset="0"/>
              <a:buChar char="•"/>
              <a:defRPr/>
            </a:pPr>
            <a:r>
              <a:rPr lang="en-US" sz="1600" dirty="0"/>
              <a:t>Down payments must not be balanced with other receivables  or payables and must be displayed separately on the Balance sheet.</a:t>
            </a:r>
          </a:p>
          <a:p>
            <a:pPr marL="285750" indent="-285750">
              <a:lnSpc>
                <a:spcPct val="90000"/>
              </a:lnSpc>
              <a:buFont typeface="Arial" pitchFamily="34" charset="0"/>
              <a:buChar char="•"/>
              <a:defRPr/>
            </a:pPr>
            <a:endParaRPr lang="en-US" sz="1600" dirty="0"/>
          </a:p>
          <a:p>
            <a:pPr marL="285750" indent="-285750">
              <a:lnSpc>
                <a:spcPct val="90000"/>
              </a:lnSpc>
              <a:buFont typeface="Arial" pitchFamily="34" charset="0"/>
              <a:buChar char="•"/>
              <a:defRPr/>
            </a:pPr>
            <a:r>
              <a:rPr lang="en-US" sz="1600" dirty="0"/>
              <a:t>On the balance sheet, down payments made are displayed on the asset side and down payment received on the liabilities side. </a:t>
            </a:r>
          </a:p>
          <a:p>
            <a:pPr marL="285750" indent="-285750">
              <a:lnSpc>
                <a:spcPct val="90000"/>
              </a:lnSpc>
              <a:buFont typeface="Arial" pitchFamily="34" charset="0"/>
              <a:buChar char="•"/>
              <a:defRPr/>
            </a:pPr>
            <a:endParaRPr lang="en-US" sz="1600" dirty="0"/>
          </a:p>
          <a:p>
            <a:pPr marL="285750" indent="-285750">
              <a:lnSpc>
                <a:spcPct val="90000"/>
              </a:lnSpc>
              <a:buFont typeface="Arial" pitchFamily="34" charset="0"/>
              <a:buChar char="•"/>
              <a:defRPr/>
            </a:pPr>
            <a:r>
              <a:rPr lang="en-US" sz="1600" dirty="0"/>
              <a:t>Once you have received the goods or services for which you made a down payment, you need to clear this payment for the final settlement either manually or using the payment program. </a:t>
            </a:r>
          </a:p>
        </p:txBody>
      </p:sp>
    </p:spTree>
    <p:extLst>
      <p:ext uri="{BB962C8B-B14F-4D97-AF65-F5344CB8AC3E}">
        <p14:creationId xmlns:p14="http://schemas.microsoft.com/office/powerpoint/2010/main" xmlns="" val="10605150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7" name="Rectangle 5"/>
          <p:cNvSpPr>
            <a:spLocks noGrp="1" noChangeArrowheads="1"/>
          </p:cNvSpPr>
          <p:nvPr>
            <p:ph type="title"/>
          </p:nvPr>
        </p:nvSpPr>
        <p:spPr/>
        <p:txBody>
          <a:bodyPr/>
          <a:lstStyle/>
          <a:p>
            <a:pPr>
              <a:defRPr/>
            </a:pPr>
            <a:r>
              <a:rPr lang="en-US" sz="2800" smtClean="0"/>
              <a:t>Special GL accounts for Down Payments</a:t>
            </a:r>
          </a:p>
        </p:txBody>
      </p:sp>
      <p:sp>
        <p:nvSpPr>
          <p:cNvPr id="586759" name="Rectangle 7"/>
          <p:cNvSpPr>
            <a:spLocks noGrp="1" noChangeArrowheads="1"/>
          </p:cNvSpPr>
          <p:nvPr>
            <p:ph type="body" sz="half" idx="1"/>
          </p:nvPr>
        </p:nvSpPr>
        <p:spPr>
          <a:xfrm>
            <a:off x="647700" y="971550"/>
            <a:ext cx="7277100" cy="3486150"/>
          </a:xfrm>
        </p:spPr>
        <p:txBody>
          <a:bodyPr/>
          <a:lstStyle/>
          <a:p>
            <a:pPr marL="285750" indent="-285750">
              <a:buFont typeface="Arial" pitchFamily="34" charset="0"/>
              <a:buChar char="•"/>
              <a:defRPr/>
            </a:pPr>
            <a:r>
              <a:rPr lang="en-US" sz="1600" dirty="0" smtClean="0">
                <a:latin typeface="Arial" pitchFamily="34" charset="0"/>
                <a:cs typeface="Arial" pitchFamily="34" charset="0"/>
              </a:rPr>
              <a:t>Each down payment type is represented by a separate G/L indicator. The special indicator displayed in the following table are used in the standard system. You must create separate special G/L accounts for each down payment type.</a:t>
            </a:r>
          </a:p>
        </p:txBody>
      </p:sp>
      <p:graphicFrame>
        <p:nvGraphicFramePr>
          <p:cNvPr id="586865" name="Group 113"/>
          <p:cNvGraphicFramePr>
            <a:graphicFrameLocks noGrp="1"/>
          </p:cNvGraphicFramePr>
          <p:nvPr>
            <p:ph sz="half" idx="2"/>
          </p:nvPr>
        </p:nvGraphicFramePr>
        <p:xfrm>
          <a:off x="838200" y="2057400"/>
          <a:ext cx="6477000" cy="1657350"/>
        </p:xfrm>
        <a:graphic>
          <a:graphicData uri="http://schemas.openxmlformats.org/drawingml/2006/table">
            <a:tbl>
              <a:tblPr/>
              <a:tblGrid>
                <a:gridCol w="933450"/>
                <a:gridCol w="5543550"/>
              </a:tblGrid>
              <a:tr h="30718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chemeClr val="tx1"/>
                          </a:solidFill>
                          <a:effectLst/>
                          <a:latin typeface="Times New Roman" pitchFamily="18" charset="0"/>
                          <a:cs typeface="Times New Roman" pitchFamily="18" charset="0"/>
                        </a:rPr>
                        <a:t>CODE</a:t>
                      </a:r>
                      <a:endParaRPr kumimoji="0" lang="en-US" sz="1500" b="0" i="0" u="none" strike="noStrike" cap="none" normalizeH="0" baseline="0" dirty="0" smtClean="0">
                        <a:ln>
                          <a:noFill/>
                        </a:ln>
                        <a:solidFill>
                          <a:schemeClr val="tx1"/>
                        </a:solidFill>
                        <a:effectLst/>
                        <a:latin typeface="Arial" charset="0"/>
                      </a:endParaRPr>
                    </a:p>
                  </a:txBody>
                  <a:tcPr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chemeClr val="tx1"/>
                          </a:solidFill>
                          <a:effectLst/>
                          <a:latin typeface="Times New Roman" pitchFamily="18" charset="0"/>
                          <a:cs typeface="Times New Roman" pitchFamily="18" charset="0"/>
                        </a:rPr>
                        <a:t>DOWN PAYMENT TYPE</a:t>
                      </a:r>
                      <a:endParaRPr kumimoji="0" lang="en-US" sz="1500" b="0" i="0" u="none" strike="noStrike" cap="none" normalizeH="0" baseline="0" smtClean="0">
                        <a:ln>
                          <a:noFill/>
                        </a:ln>
                        <a:solidFill>
                          <a:schemeClr val="tx1"/>
                        </a:solidFill>
                        <a:effectLst/>
                        <a:latin typeface="Arial" charset="0"/>
                      </a:endParaRPr>
                    </a:p>
                  </a:txBody>
                  <a:tcPr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r>
              <a:tr h="32146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A</a:t>
                      </a:r>
                      <a:endParaRPr kumimoji="0" lang="en-US" sz="1400" b="0" i="0" u="none" strike="noStrike" cap="none" normalizeH="0" baseline="0" smtClean="0">
                        <a:ln>
                          <a:noFill/>
                        </a:ln>
                        <a:solidFill>
                          <a:schemeClr val="tx1"/>
                        </a:solidFill>
                        <a:effectLst/>
                        <a:latin typeface="Arial" charset="0"/>
                      </a:endParaRPr>
                    </a:p>
                  </a:txBody>
                  <a:tcPr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General down payment (made or received)</a:t>
                      </a:r>
                      <a:endParaRPr kumimoji="0" lang="en-US" sz="1400" b="0" i="0" u="none" strike="noStrike" cap="none" normalizeH="0" baseline="0" smtClean="0">
                        <a:ln>
                          <a:noFill/>
                        </a:ln>
                        <a:solidFill>
                          <a:schemeClr val="tx1"/>
                        </a:solidFill>
                        <a:effectLst/>
                        <a:latin typeface="Arial" charset="0"/>
                      </a:endParaRPr>
                    </a:p>
                  </a:txBody>
                  <a:tcPr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42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M</a:t>
                      </a:r>
                      <a:endParaRPr kumimoji="0" lang="en-US" sz="1400" b="0" i="0" u="none" strike="noStrike" cap="none" normalizeH="0" baseline="0" smtClean="0">
                        <a:ln>
                          <a:noFill/>
                        </a:ln>
                        <a:solidFill>
                          <a:schemeClr val="tx1"/>
                        </a:solidFill>
                        <a:effectLst/>
                        <a:latin typeface="Arial" charset="0"/>
                      </a:endParaRPr>
                    </a:p>
                  </a:txBody>
                  <a:tcPr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Down payment made on tangible fixed assets</a:t>
                      </a:r>
                      <a:endParaRPr kumimoji="0" lang="en-US" sz="1400" b="0" i="0" u="none" strike="noStrike" cap="none" normalizeH="0" baseline="0" dirty="0" smtClean="0">
                        <a:ln>
                          <a:noFill/>
                        </a:ln>
                        <a:solidFill>
                          <a:schemeClr val="tx1"/>
                        </a:solidFill>
                        <a:effectLst/>
                        <a:latin typeface="Arial" charset="0"/>
                      </a:endParaRPr>
                    </a:p>
                  </a:txBody>
                  <a:tcPr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42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I</a:t>
                      </a:r>
                      <a:endParaRPr kumimoji="0" lang="en-US" sz="1400" b="0" i="0" u="none" strike="noStrike" cap="none" normalizeH="0" baseline="0" smtClean="0">
                        <a:ln>
                          <a:noFill/>
                        </a:ln>
                        <a:solidFill>
                          <a:schemeClr val="tx1"/>
                        </a:solidFill>
                        <a:effectLst/>
                        <a:latin typeface="Arial" charset="0"/>
                      </a:endParaRPr>
                    </a:p>
                  </a:txBody>
                  <a:tcPr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Down payment made on intangible fixed assets</a:t>
                      </a:r>
                      <a:endParaRPr kumimoji="0" lang="en-US" sz="1400" b="0" i="0" u="none" strike="noStrike" cap="none" normalizeH="0" baseline="0" smtClean="0">
                        <a:ln>
                          <a:noFill/>
                        </a:ln>
                        <a:solidFill>
                          <a:schemeClr val="tx1"/>
                        </a:solidFill>
                        <a:effectLst/>
                        <a:latin typeface="Arial" charset="0"/>
                      </a:endParaRPr>
                    </a:p>
                  </a:txBody>
                  <a:tcPr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42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V</a:t>
                      </a:r>
                      <a:endParaRPr kumimoji="0" lang="en-US" sz="1400" b="0" i="0" u="none" strike="noStrike" cap="none" normalizeH="0" baseline="0" smtClean="0">
                        <a:ln>
                          <a:noFill/>
                        </a:ln>
                        <a:solidFill>
                          <a:schemeClr val="tx1"/>
                        </a:solidFill>
                        <a:effectLst/>
                        <a:latin typeface="Arial" charset="0"/>
                      </a:endParaRPr>
                    </a:p>
                  </a:txBody>
                  <a:tcPr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Down payment made on inventory stocks</a:t>
                      </a:r>
                      <a:endParaRPr kumimoji="0" lang="en-US" sz="1400" b="0" i="0" u="none" strike="noStrike" cap="none" normalizeH="0" baseline="0" dirty="0" smtClean="0">
                        <a:ln>
                          <a:noFill/>
                        </a:ln>
                        <a:solidFill>
                          <a:schemeClr val="tx1"/>
                        </a:solidFill>
                        <a:effectLst/>
                        <a:latin typeface="Arial" charset="0"/>
                      </a:endParaRPr>
                    </a:p>
                  </a:txBody>
                  <a:tcPr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25624" name="Rectangle 114"/>
          <p:cNvSpPr>
            <a:spLocks noChangeArrowheads="1"/>
          </p:cNvSpPr>
          <p:nvPr/>
        </p:nvSpPr>
        <p:spPr bwMode="auto">
          <a:xfrm>
            <a:off x="381000" y="857250"/>
            <a:ext cx="7772400" cy="3829050"/>
          </a:xfrm>
          <a:prstGeom prst="rect">
            <a:avLst/>
          </a:prstGeom>
          <a:noFill/>
          <a:ln w="28575" algn="ctr">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xmlns="" val="3327218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normAutofit/>
          </a:bodyPr>
          <a:lstStyle/>
          <a:p>
            <a:r>
              <a:rPr lang="en-US" sz="2800" b="0" dirty="0" smtClean="0">
                <a:effectLst/>
              </a:rPr>
              <a:t>Example of down payment in customer area</a:t>
            </a:r>
          </a:p>
        </p:txBody>
      </p:sp>
      <p:pic>
        <p:nvPicPr>
          <p:cNvPr id="64516" name="Picture 2"/>
          <p:cNvPicPr>
            <a:picLocks noChangeAspect="1" noChangeArrowheads="1"/>
          </p:cNvPicPr>
          <p:nvPr/>
        </p:nvPicPr>
        <p:blipFill>
          <a:blip r:embed="rId2" cstate="print"/>
          <a:srcRect/>
          <a:stretch>
            <a:fillRect/>
          </a:stretch>
        </p:blipFill>
        <p:spPr bwMode="auto">
          <a:xfrm>
            <a:off x="4038600" y="1125973"/>
            <a:ext cx="5048250" cy="3503178"/>
          </a:xfrm>
          <a:prstGeom prst="rect">
            <a:avLst/>
          </a:prstGeom>
          <a:noFill/>
          <a:ln w="9525">
            <a:noFill/>
            <a:miter lim="800000"/>
            <a:headEnd/>
            <a:tailEnd/>
          </a:ln>
        </p:spPr>
      </p:pic>
      <p:sp>
        <p:nvSpPr>
          <p:cNvPr id="2" name="Rectangle 1"/>
          <p:cNvSpPr/>
          <p:nvPr/>
        </p:nvSpPr>
        <p:spPr>
          <a:xfrm>
            <a:off x="493295" y="1203159"/>
            <a:ext cx="3545305" cy="2800767"/>
          </a:xfrm>
          <a:prstGeom prst="rect">
            <a:avLst/>
          </a:prstGeom>
        </p:spPr>
        <p:txBody>
          <a:bodyPr wrap="square">
            <a:spAutoFit/>
          </a:bodyPr>
          <a:lstStyle/>
          <a:p>
            <a:pPr marL="457200" indent="-457200">
              <a:buFont typeface="Tahoma" pitchFamily="34" charset="0"/>
              <a:buAutoNum type="arabicPeriod"/>
            </a:pPr>
            <a:r>
              <a:rPr lang="en-US" sz="1600" dirty="0"/>
              <a:t>The down payment request is posted.</a:t>
            </a:r>
          </a:p>
          <a:p>
            <a:pPr marL="457200" indent="-457200">
              <a:buFont typeface="Tahoma" pitchFamily="34" charset="0"/>
              <a:buAutoNum type="arabicPeriod"/>
            </a:pPr>
            <a:r>
              <a:rPr lang="en-US" sz="1600" dirty="0"/>
              <a:t>The down payment made is entered.</a:t>
            </a:r>
          </a:p>
          <a:p>
            <a:pPr marL="457200" indent="-457200">
              <a:buFont typeface="Tahoma" pitchFamily="34" charset="0"/>
              <a:buAutoNum type="arabicPeriod"/>
            </a:pPr>
            <a:r>
              <a:rPr lang="en-US" sz="1600" dirty="0"/>
              <a:t>The vendor invoice is created.</a:t>
            </a:r>
          </a:p>
          <a:p>
            <a:pPr marL="457200" indent="-457200">
              <a:buFont typeface="Tahoma" pitchFamily="34" charset="0"/>
              <a:buAutoNum type="arabicPeriod"/>
            </a:pPr>
            <a:r>
              <a:rPr lang="en-US" sz="1600" dirty="0"/>
              <a:t>The down payment is cleared.</a:t>
            </a:r>
          </a:p>
          <a:p>
            <a:pPr marL="457200" indent="-457200">
              <a:buFont typeface="Tahoma" pitchFamily="34" charset="0"/>
              <a:buAutoNum type="arabicPeriod"/>
            </a:pPr>
            <a:r>
              <a:rPr lang="en-US" sz="1600" dirty="0"/>
              <a:t>The payment is cleared during the payment of the balance.</a:t>
            </a:r>
          </a:p>
        </p:txBody>
      </p:sp>
    </p:spTree>
    <p:extLst>
      <p:ext uri="{BB962C8B-B14F-4D97-AF65-F5344CB8AC3E}">
        <p14:creationId xmlns:p14="http://schemas.microsoft.com/office/powerpoint/2010/main" xmlns="" val="276041344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F110: Automatic Payment Program</a:t>
            </a:r>
            <a:endParaRPr lang="en-US" dirty="0"/>
          </a:p>
        </p:txBody>
      </p:sp>
      <p:sp>
        <p:nvSpPr>
          <p:cNvPr id="4" name="Rectangle 3"/>
          <p:cNvSpPr/>
          <p:nvPr/>
        </p:nvSpPr>
        <p:spPr>
          <a:xfrm>
            <a:off x="223736" y="437745"/>
            <a:ext cx="8735437" cy="4388894"/>
          </a:xfrm>
          <a:prstGeom prst="rect">
            <a:avLst/>
          </a:prstGeom>
        </p:spPr>
        <p:txBody>
          <a:bodyPr wrap="square">
            <a:spAutoFit/>
          </a:bodyPr>
          <a:lstStyle/>
          <a:p>
            <a:pPr marL="285750" indent="-285750" algn="just">
              <a:buFont typeface="Arial" panose="020B0604020202020204" pitchFamily="34" charset="0"/>
              <a:buChar char="•"/>
            </a:pPr>
            <a:r>
              <a:rPr lang="en-US" sz="1600" dirty="0">
                <a:latin typeface="Arial" panose="020B0604020202020204" pitchFamily="34" charset="0"/>
              </a:rPr>
              <a:t>Basically, there are 2 types of payment in SAP </a:t>
            </a:r>
            <a:r>
              <a:rPr lang="en-US" sz="1600" dirty="0" err="1" smtClean="0">
                <a:latin typeface="Arial" panose="020B0604020202020204" pitchFamily="34" charset="0"/>
              </a:rPr>
              <a:t>i.e</a:t>
            </a:r>
            <a:r>
              <a:rPr lang="en-US" sz="1600" dirty="0" smtClean="0">
                <a:latin typeface="Arial" panose="020B0604020202020204" pitchFamily="34" charset="0"/>
              </a:rPr>
              <a:t> manual </a:t>
            </a:r>
            <a:r>
              <a:rPr lang="en-US" sz="1600" dirty="0">
                <a:latin typeface="Arial" panose="020B0604020202020204" pitchFamily="34" charset="0"/>
              </a:rPr>
              <a:t>payment </a:t>
            </a:r>
            <a:r>
              <a:rPr lang="en-US" sz="1600" dirty="0" smtClean="0">
                <a:latin typeface="Arial" panose="020B0604020202020204" pitchFamily="34" charset="0"/>
              </a:rPr>
              <a:t>(</a:t>
            </a:r>
            <a:r>
              <a:rPr lang="en-US" sz="1600" dirty="0">
                <a:latin typeface="Arial" panose="020B0604020202020204" pitchFamily="34" charset="0"/>
              </a:rPr>
              <a:t>F-53, F-58) and automatic payment (F110). </a:t>
            </a:r>
            <a:endParaRPr lang="en-US" sz="1600" dirty="0" smtClean="0">
              <a:latin typeface="Arial" panose="020B0604020202020204" pitchFamily="34" charset="0"/>
            </a:endParaRPr>
          </a:p>
          <a:p>
            <a:pPr marL="285750" indent="-285750" algn="just">
              <a:buFont typeface="Arial" panose="020B0604020202020204" pitchFamily="34" charset="0"/>
              <a:buChar char="•"/>
            </a:pPr>
            <a:r>
              <a:rPr lang="en-US" sz="1600" dirty="0" smtClean="0">
                <a:latin typeface="Arial" panose="020B0604020202020204" pitchFamily="34" charset="0"/>
              </a:rPr>
              <a:t>For </a:t>
            </a:r>
            <a:r>
              <a:rPr lang="en-US" sz="1600" dirty="0">
                <a:latin typeface="Arial" panose="020B0604020202020204" pitchFamily="34" charset="0"/>
              </a:rPr>
              <a:t>manual payment, you can choose many invoices in one time for posting an outgoing payment. </a:t>
            </a:r>
            <a:endParaRPr lang="en-US" sz="1600" dirty="0" smtClean="0">
              <a:latin typeface="Arial" panose="020B0604020202020204" pitchFamily="34" charset="0"/>
            </a:endParaRPr>
          </a:p>
          <a:p>
            <a:pPr marL="285750" indent="-285750" algn="just">
              <a:buFont typeface="Arial" panose="020B0604020202020204" pitchFamily="34" charset="0"/>
              <a:buChar char="•"/>
            </a:pPr>
            <a:r>
              <a:rPr lang="en-US" sz="1600" dirty="0" smtClean="0">
                <a:latin typeface="Arial" panose="020B0604020202020204" pitchFamily="34" charset="0"/>
              </a:rPr>
              <a:t>But </a:t>
            </a:r>
            <a:r>
              <a:rPr lang="en-US" sz="1600" dirty="0">
                <a:latin typeface="Arial" panose="020B0604020202020204" pitchFamily="34" charset="0"/>
              </a:rPr>
              <a:t>please notice that system can generate only 1 payment document. On the other hand, system allows you to do outgoing payment in mass via F110</a:t>
            </a:r>
            <a:r>
              <a:rPr lang="en-US" sz="1600" dirty="0" smtClean="0">
                <a:latin typeface="Arial" panose="020B0604020202020204" pitchFamily="34" charset="0"/>
              </a:rPr>
              <a:t>.</a:t>
            </a:r>
          </a:p>
          <a:p>
            <a:pPr algn="just"/>
            <a:r>
              <a:rPr lang="en-US" sz="1600" dirty="0">
                <a:latin typeface="Arial" panose="020B0604020202020204" pitchFamily="34" charset="0"/>
              </a:rPr>
              <a:t> </a:t>
            </a:r>
            <a:endParaRPr lang="en-US" sz="1600" dirty="0" smtClean="0">
              <a:latin typeface="Arial" panose="020B0604020202020204" pitchFamily="34" charset="0"/>
            </a:endParaRPr>
          </a:p>
          <a:p>
            <a:pPr>
              <a:defRPr/>
            </a:pPr>
            <a:r>
              <a:rPr lang="en-US" sz="1600" b="1" dirty="0"/>
              <a:t>The SAP payment program lets you automatically</a:t>
            </a:r>
          </a:p>
          <a:p>
            <a:pPr marL="285750" indent="-285750" eaLnBrk="0" hangingPunct="0">
              <a:lnSpc>
                <a:spcPct val="85000"/>
              </a:lnSpc>
              <a:spcBef>
                <a:spcPct val="50000"/>
              </a:spcBef>
              <a:buFont typeface="Arial" panose="020B0604020202020204" pitchFamily="34" charset="0"/>
              <a:buChar char="•"/>
              <a:defRPr/>
            </a:pPr>
            <a:r>
              <a:rPr lang="en-US" sz="1600" dirty="0">
                <a:latin typeface="Arial" panose="020B0604020202020204" pitchFamily="34" charset="0"/>
              </a:rPr>
              <a:t>Select open invoices to be paid or collected</a:t>
            </a:r>
          </a:p>
          <a:p>
            <a:pPr marL="285750" indent="-285750" eaLnBrk="0" hangingPunct="0">
              <a:lnSpc>
                <a:spcPct val="85000"/>
              </a:lnSpc>
              <a:spcBef>
                <a:spcPct val="50000"/>
              </a:spcBef>
              <a:buFont typeface="Arial" panose="020B0604020202020204" pitchFamily="34" charset="0"/>
              <a:buChar char="•"/>
              <a:defRPr/>
            </a:pPr>
            <a:r>
              <a:rPr lang="en-US" sz="1600" dirty="0">
                <a:latin typeface="Arial" panose="020B0604020202020204" pitchFamily="34" charset="0"/>
              </a:rPr>
              <a:t>Post payment documents</a:t>
            </a:r>
          </a:p>
          <a:p>
            <a:pPr marL="285750" indent="-285750" eaLnBrk="0" hangingPunct="0">
              <a:lnSpc>
                <a:spcPct val="85000"/>
              </a:lnSpc>
              <a:spcBef>
                <a:spcPct val="50000"/>
              </a:spcBef>
              <a:buFont typeface="Arial" panose="020B0604020202020204" pitchFamily="34" charset="0"/>
              <a:buChar char="•"/>
              <a:defRPr/>
            </a:pPr>
            <a:r>
              <a:rPr lang="en-US" sz="1600" dirty="0">
                <a:latin typeface="Arial" panose="020B0604020202020204" pitchFamily="34" charset="0"/>
              </a:rPr>
              <a:t>Print payment media, use data medium exchange   (DME), or generate</a:t>
            </a:r>
          </a:p>
          <a:p>
            <a:pPr marL="285750" indent="-285750" eaLnBrk="0" hangingPunct="0">
              <a:lnSpc>
                <a:spcPct val="85000"/>
              </a:lnSpc>
              <a:spcBef>
                <a:spcPct val="50000"/>
              </a:spcBef>
              <a:buFont typeface="Arial" panose="020B0604020202020204" pitchFamily="34" charset="0"/>
              <a:buChar char="•"/>
              <a:defRPr/>
            </a:pPr>
            <a:r>
              <a:rPr lang="en-US" sz="1600" dirty="0">
                <a:latin typeface="Arial" panose="020B0604020202020204" pitchFamily="34" charset="0"/>
              </a:rPr>
              <a:t>Electronic data interchange (EDI</a:t>
            </a:r>
            <a:r>
              <a:rPr lang="en-US" sz="1600" dirty="0" smtClean="0">
                <a:latin typeface="Arial" panose="020B0604020202020204" pitchFamily="34" charset="0"/>
              </a:rPr>
              <a:t>)</a:t>
            </a:r>
          </a:p>
          <a:p>
            <a:pPr eaLnBrk="0" hangingPunct="0">
              <a:lnSpc>
                <a:spcPct val="85000"/>
              </a:lnSpc>
              <a:spcBef>
                <a:spcPct val="50000"/>
              </a:spcBef>
              <a:defRPr/>
            </a:pPr>
            <a:r>
              <a:rPr lang="en-US" sz="1600" dirty="0">
                <a:latin typeface="Arial" panose="020B0604020202020204" pitchFamily="34" charset="0"/>
                <a:cs typeface="Arial" panose="020B0604020202020204" pitchFamily="34" charset="0"/>
              </a:rPr>
              <a:t>The Automatic Payment Program has been developed for both national and international payment transactions with vendors and customers , and handles both outgoing and incoming payments. </a:t>
            </a:r>
            <a:r>
              <a:rPr lang="en-US" sz="1600" dirty="0" smtClean="0">
                <a:latin typeface="Arial" panose="020B0604020202020204" pitchFamily="34" charset="0"/>
                <a:cs typeface="Arial" panose="020B0604020202020204" pitchFamily="34" charset="0"/>
              </a:rPr>
              <a:t>The Configuration needed (FBZP) to execute F110 Automatic Payment Program.</a:t>
            </a:r>
            <a:endParaRPr lang="en-U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a:latin typeface="Arial" panose="020B0604020202020204" pitchFamily="34" charset="0"/>
            </a:endParaRPr>
          </a:p>
        </p:txBody>
      </p:sp>
    </p:spTree>
    <p:extLst>
      <p:ext uri="{BB962C8B-B14F-4D97-AF65-F5344CB8AC3E}">
        <p14:creationId xmlns:p14="http://schemas.microsoft.com/office/powerpoint/2010/main" xmlns="" val="6344132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192" y="291827"/>
            <a:ext cx="8262453" cy="562672"/>
          </a:xfrm>
        </p:spPr>
        <p:txBody>
          <a:bodyPr/>
          <a:lstStyle/>
          <a:p>
            <a:r>
              <a:rPr lang="en-US" dirty="0" smtClean="0"/>
              <a:t>Introduction To FBZP</a:t>
            </a:r>
            <a:endParaRPr lang="en-US" dirty="0"/>
          </a:p>
        </p:txBody>
      </p:sp>
      <p:sp>
        <p:nvSpPr>
          <p:cNvPr id="4" name="Rectangle 3"/>
          <p:cNvSpPr/>
          <p:nvPr/>
        </p:nvSpPr>
        <p:spPr>
          <a:xfrm>
            <a:off x="243192" y="1078235"/>
            <a:ext cx="8054502" cy="2169825"/>
          </a:xfrm>
          <a:prstGeom prst="rect">
            <a:avLst/>
          </a:prstGeom>
        </p:spPr>
        <p:txBody>
          <a:bodyPr wrap="square">
            <a:spAutoFit/>
          </a:bodyPr>
          <a:lstStyle/>
          <a:p>
            <a:r>
              <a:rPr lang="en-US" dirty="0">
                <a:solidFill>
                  <a:srgbClr val="343434"/>
                </a:solidFill>
                <a:latin typeface="Arial" panose="020B0604020202020204" pitchFamily="34" charset="0"/>
              </a:rPr>
              <a:t>A  consistently high volume of invoices have to be processed. Accounts Payable Invoices have to be paid on time to receive possible discounts</a:t>
            </a:r>
            <a:r>
              <a:rPr lang="en-US" dirty="0">
                <a:latin typeface="Arial" panose="020B0604020202020204" pitchFamily="34" charset="0"/>
              </a:rPr>
              <a:t>. </a:t>
            </a:r>
            <a:r>
              <a:rPr lang="en-US" dirty="0">
                <a:solidFill>
                  <a:srgbClr val="343434"/>
                </a:solidFill>
                <a:latin typeface="Arial" panose="020B0604020202020204" pitchFamily="34" charset="0"/>
              </a:rPr>
              <a:t>The </a:t>
            </a:r>
            <a:r>
              <a:rPr lang="en-US" dirty="0" smtClean="0">
                <a:solidFill>
                  <a:srgbClr val="343434"/>
                </a:solidFill>
                <a:latin typeface="Arial" panose="020B0604020202020204" pitchFamily="34" charset="0"/>
              </a:rPr>
              <a:t>Accounting department </a:t>
            </a:r>
            <a:r>
              <a:rPr lang="en-US" dirty="0">
                <a:solidFill>
                  <a:srgbClr val="343434"/>
                </a:solidFill>
                <a:latin typeface="Arial" panose="020B0604020202020204" pitchFamily="34" charset="0"/>
              </a:rPr>
              <a:t>wishes to perform this processing of invoices automatically. The Automatic Payment Program is a tool that will help users manage payables. </a:t>
            </a:r>
            <a:endParaRPr lang="en-US" dirty="0" smtClean="0">
              <a:solidFill>
                <a:srgbClr val="343434"/>
              </a:solidFill>
              <a:latin typeface="Arial" panose="020B0604020202020204" pitchFamily="34" charset="0"/>
            </a:endParaRPr>
          </a:p>
          <a:p>
            <a:endParaRPr lang="en-US" dirty="0" smtClean="0">
              <a:solidFill>
                <a:srgbClr val="343434"/>
              </a:solidFill>
              <a:latin typeface="Arial" panose="020B0604020202020204" pitchFamily="34" charset="0"/>
            </a:endParaRPr>
          </a:p>
          <a:p>
            <a:r>
              <a:rPr lang="en-US" dirty="0" smtClean="0">
                <a:solidFill>
                  <a:srgbClr val="343434"/>
                </a:solidFill>
                <a:latin typeface="Arial" panose="020B0604020202020204" pitchFamily="34" charset="0"/>
              </a:rPr>
              <a:t>SAP </a:t>
            </a:r>
            <a:r>
              <a:rPr lang="en-US" dirty="0">
                <a:solidFill>
                  <a:srgbClr val="343434"/>
                </a:solidFill>
                <a:latin typeface="Arial" panose="020B0604020202020204" pitchFamily="34" charset="0"/>
              </a:rPr>
              <a:t>gives users the options to automatically</a:t>
            </a:r>
            <a:r>
              <a:rPr lang="en-US" dirty="0" smtClean="0">
                <a:solidFill>
                  <a:srgbClr val="343434"/>
                </a:solidFill>
                <a:latin typeface="Arial" panose="020B0604020202020204" pitchFamily="34" charset="0"/>
              </a:rPr>
              <a:t>:</a:t>
            </a:r>
          </a:p>
          <a:p>
            <a:pPr>
              <a:buFont typeface="+mj-lt"/>
              <a:buAutoNum type="arabicPeriod"/>
            </a:pPr>
            <a:r>
              <a:rPr lang="en-US" dirty="0" smtClean="0">
                <a:solidFill>
                  <a:srgbClr val="343434"/>
                </a:solidFill>
                <a:latin typeface="Arial" panose="020B0604020202020204" pitchFamily="34" charset="0"/>
              </a:rPr>
              <a:t>Select </a:t>
            </a:r>
            <a:r>
              <a:rPr lang="en-US" dirty="0">
                <a:solidFill>
                  <a:srgbClr val="343434"/>
                </a:solidFill>
                <a:latin typeface="Arial" panose="020B0604020202020204" pitchFamily="34" charset="0"/>
              </a:rPr>
              <a:t>Open(Pending) Invoices to be paid or collected</a:t>
            </a:r>
          </a:p>
          <a:p>
            <a:pPr>
              <a:buFont typeface="+mj-lt"/>
              <a:buAutoNum type="arabicPeriod"/>
            </a:pPr>
            <a:r>
              <a:rPr lang="en-US" dirty="0">
                <a:solidFill>
                  <a:srgbClr val="343434"/>
                </a:solidFill>
                <a:latin typeface="Arial" panose="020B0604020202020204" pitchFamily="34" charset="0"/>
              </a:rPr>
              <a:t>Payment Documents to be posted</a:t>
            </a:r>
          </a:p>
          <a:p>
            <a:pPr>
              <a:buFont typeface="+mj-lt"/>
              <a:buAutoNum type="arabicPeriod"/>
            </a:pPr>
            <a:r>
              <a:rPr lang="en-US" dirty="0">
                <a:solidFill>
                  <a:srgbClr val="343434"/>
                </a:solidFill>
                <a:latin typeface="Arial" panose="020B0604020202020204" pitchFamily="34" charset="0"/>
              </a:rPr>
              <a:t>Print Payment Media or generate EDI</a:t>
            </a:r>
            <a:endParaRPr lang="en-US" b="0" i="0" dirty="0">
              <a:solidFill>
                <a:srgbClr val="343434"/>
              </a:solidFill>
              <a:effectLst/>
              <a:latin typeface="Arial" panose="020B0604020202020204" pitchFamily="34" charset="0"/>
            </a:endParaRPr>
          </a:p>
        </p:txBody>
      </p:sp>
    </p:spTree>
    <p:extLst>
      <p:ext uri="{BB962C8B-B14F-4D97-AF65-F5344CB8AC3E}">
        <p14:creationId xmlns:p14="http://schemas.microsoft.com/office/powerpoint/2010/main" xmlns="" val="42427532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pPr>
              <a:defRPr/>
            </a:pPr>
            <a:r>
              <a:rPr lang="en-US" sz="2800" smtClean="0">
                <a:solidFill>
                  <a:schemeClr val="tx1"/>
                </a:solidFill>
              </a:rPr>
              <a:t>Structure of payment program</a:t>
            </a:r>
            <a:r>
              <a:rPr lang="en-US" smtClean="0"/>
              <a:t> </a:t>
            </a:r>
          </a:p>
        </p:txBody>
      </p:sp>
      <p:pic>
        <p:nvPicPr>
          <p:cNvPr id="24580" name="Picture 4"/>
          <p:cNvPicPr>
            <a:picLocks noChangeAspect="1" noChangeArrowheads="1"/>
          </p:cNvPicPr>
          <p:nvPr/>
        </p:nvPicPr>
        <p:blipFill>
          <a:blip r:embed="rId2" cstate="print"/>
          <a:srcRect/>
          <a:stretch>
            <a:fillRect/>
          </a:stretch>
        </p:blipFill>
        <p:spPr bwMode="auto">
          <a:xfrm>
            <a:off x="685800" y="1828800"/>
            <a:ext cx="5715000" cy="2043113"/>
          </a:xfrm>
          <a:prstGeom prst="rect">
            <a:avLst/>
          </a:prstGeom>
          <a:noFill/>
          <a:ln w="9525" algn="ctr">
            <a:noFill/>
            <a:miter lim="800000"/>
            <a:headEnd/>
            <a:tailEnd/>
          </a:ln>
        </p:spPr>
      </p:pic>
      <p:sp>
        <p:nvSpPr>
          <p:cNvPr id="24581" name="Rectangle 5"/>
          <p:cNvSpPr>
            <a:spLocks noChangeArrowheads="1"/>
          </p:cNvSpPr>
          <p:nvPr/>
        </p:nvSpPr>
        <p:spPr bwMode="auto">
          <a:xfrm>
            <a:off x="304800" y="649705"/>
            <a:ext cx="8442158" cy="3922295"/>
          </a:xfrm>
          <a:prstGeom prst="rect">
            <a:avLst/>
          </a:prstGeom>
          <a:noFill/>
          <a:ln w="28575" algn="ctr">
            <a:solidFill>
              <a:schemeClr val="tx1"/>
            </a:solidFill>
            <a:miter lim="800000"/>
            <a:headEnd/>
            <a:tailEnd/>
          </a:ln>
        </p:spPr>
        <p:txBody>
          <a:bodyPr wrap="none" anchor="ctr"/>
          <a:lstStyle/>
          <a:p>
            <a:endParaRPr lang="en-US"/>
          </a:p>
        </p:txBody>
      </p:sp>
      <p:sp>
        <p:nvSpPr>
          <p:cNvPr id="24582" name="AutoShape 6"/>
          <p:cNvSpPr>
            <a:spLocks noChangeArrowheads="1"/>
          </p:cNvSpPr>
          <p:nvPr/>
        </p:nvSpPr>
        <p:spPr bwMode="auto">
          <a:xfrm>
            <a:off x="6019800" y="2171700"/>
            <a:ext cx="1981200" cy="857250"/>
          </a:xfrm>
          <a:prstGeom prst="wedgeRectCallout">
            <a:avLst>
              <a:gd name="adj1" fmla="val -43750"/>
              <a:gd name="adj2" fmla="val 70000"/>
            </a:avLst>
          </a:prstGeom>
          <a:solidFill>
            <a:schemeClr val="bg1"/>
          </a:solidFill>
          <a:ln w="9525" algn="ctr">
            <a:noFill/>
            <a:miter lim="800000"/>
            <a:headEnd/>
            <a:tailEnd/>
          </a:ln>
        </p:spPr>
        <p:txBody>
          <a:bodyPr/>
          <a:lstStyle/>
          <a:p>
            <a:pPr algn="ctr"/>
            <a:endParaRPr lang="en-US">
              <a:solidFill>
                <a:srgbClr val="FF00FF"/>
              </a:solidFill>
            </a:endParaRPr>
          </a:p>
        </p:txBody>
      </p:sp>
      <p:sp>
        <p:nvSpPr>
          <p:cNvPr id="24583" name="AutoShape 7"/>
          <p:cNvSpPr>
            <a:spLocks noChangeArrowheads="1"/>
          </p:cNvSpPr>
          <p:nvPr/>
        </p:nvSpPr>
        <p:spPr bwMode="auto">
          <a:xfrm>
            <a:off x="5791200" y="1828800"/>
            <a:ext cx="2133600" cy="685800"/>
          </a:xfrm>
          <a:prstGeom prst="wedgeRectCallout">
            <a:avLst>
              <a:gd name="adj1" fmla="val -114139"/>
              <a:gd name="adj2" fmla="val -259551"/>
            </a:avLst>
          </a:prstGeom>
          <a:noFill/>
          <a:ln w="9525" algn="ctr">
            <a:solidFill>
              <a:srgbClr val="0000FF"/>
            </a:solidFill>
            <a:miter lim="800000"/>
            <a:headEnd/>
            <a:tailEnd/>
          </a:ln>
        </p:spPr>
        <p:txBody>
          <a:bodyPr/>
          <a:lstStyle/>
          <a:p>
            <a:pPr algn="ctr"/>
            <a:endParaRPr lang="en-US"/>
          </a:p>
        </p:txBody>
      </p:sp>
      <p:sp>
        <p:nvSpPr>
          <p:cNvPr id="24584" name="Text Box 8"/>
          <p:cNvSpPr txBox="1">
            <a:spLocks noChangeArrowheads="1"/>
          </p:cNvSpPr>
          <p:nvPr/>
        </p:nvSpPr>
        <p:spPr bwMode="auto">
          <a:xfrm>
            <a:off x="6019800" y="1869385"/>
            <a:ext cx="1828800" cy="1061829"/>
          </a:xfrm>
          <a:prstGeom prst="rect">
            <a:avLst/>
          </a:prstGeom>
          <a:noFill/>
          <a:ln w="9525" algn="ctr">
            <a:noFill/>
            <a:miter lim="800000"/>
            <a:headEnd/>
            <a:tailEnd/>
          </a:ln>
        </p:spPr>
        <p:txBody>
          <a:bodyPr>
            <a:spAutoFit/>
          </a:bodyPr>
          <a:lstStyle/>
          <a:p>
            <a:pPr>
              <a:spcBef>
                <a:spcPct val="50000"/>
              </a:spcBef>
            </a:pPr>
            <a:r>
              <a:rPr lang="en-US" sz="1800" dirty="0">
                <a:latin typeface="Arial" charset="0"/>
              </a:rPr>
              <a:t>Transaction Code: FBZP </a:t>
            </a:r>
          </a:p>
          <a:p>
            <a:pPr>
              <a:spcBef>
                <a:spcPct val="50000"/>
              </a:spcBef>
            </a:pPr>
            <a:r>
              <a:rPr lang="en-US" sz="1800" dirty="0">
                <a:latin typeface="Arial" charset="0"/>
              </a:rPr>
              <a:t> </a:t>
            </a:r>
          </a:p>
        </p:txBody>
      </p:sp>
      <p:sp>
        <p:nvSpPr>
          <p:cNvPr id="3" name="Rectangle 2"/>
          <p:cNvSpPr/>
          <p:nvPr/>
        </p:nvSpPr>
        <p:spPr>
          <a:xfrm>
            <a:off x="304800" y="670778"/>
            <a:ext cx="8442158" cy="830997"/>
          </a:xfrm>
          <a:prstGeom prst="rect">
            <a:avLst/>
          </a:prstGeom>
        </p:spPr>
        <p:txBody>
          <a:bodyPr wrap="square">
            <a:spAutoFit/>
          </a:bodyPr>
          <a:lstStyle/>
          <a:p>
            <a:pPr>
              <a:defRPr/>
            </a:pPr>
            <a:r>
              <a:rPr lang="en-US" sz="1600" dirty="0"/>
              <a:t>Most of the settings for the payment program can be accessed directly through the user side of the application. The settings are divided into the following categories:</a:t>
            </a:r>
          </a:p>
        </p:txBody>
      </p:sp>
    </p:spTree>
    <p:extLst>
      <p:ext uri="{BB962C8B-B14F-4D97-AF65-F5344CB8AC3E}">
        <p14:creationId xmlns:p14="http://schemas.microsoft.com/office/powerpoint/2010/main" xmlns="" val="12348536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ChangeArrowheads="1"/>
          </p:cNvSpPr>
          <p:nvPr/>
        </p:nvSpPr>
        <p:spPr bwMode="auto">
          <a:xfrm>
            <a:off x="304800" y="1335505"/>
            <a:ext cx="3886200" cy="1479884"/>
          </a:xfrm>
          <a:prstGeom prst="rect">
            <a:avLst/>
          </a:prstGeom>
          <a:solidFill>
            <a:schemeClr val="hlink"/>
          </a:solidFill>
          <a:ln w="9525" algn="ctr">
            <a:solidFill>
              <a:schemeClr val="tx1"/>
            </a:solidFill>
            <a:miter lim="800000"/>
            <a:headEnd/>
            <a:tailEnd/>
          </a:ln>
        </p:spPr>
        <p:txBody>
          <a:bodyPr wrap="none" anchor="ctr"/>
          <a:lstStyle/>
          <a:p>
            <a:endParaRPr lang="en-US" sz="2400" dirty="0">
              <a:solidFill>
                <a:srgbClr val="FF3399"/>
              </a:solidFill>
            </a:endParaRPr>
          </a:p>
          <a:p>
            <a:endParaRPr lang="en-US" sz="2400" dirty="0">
              <a:solidFill>
                <a:srgbClr val="FF3399"/>
              </a:solidFill>
            </a:endParaRPr>
          </a:p>
          <a:p>
            <a:r>
              <a:rPr lang="en-US" sz="1400" b="1" dirty="0" smtClean="0">
                <a:solidFill>
                  <a:srgbClr val="3366FF"/>
                </a:solidFill>
                <a:latin typeface="Arial" charset="0"/>
              </a:rPr>
              <a:t> </a:t>
            </a:r>
            <a:r>
              <a:rPr lang="en-US" sz="1400" b="1" dirty="0">
                <a:solidFill>
                  <a:srgbClr val="3366FF"/>
                </a:solidFill>
                <a:latin typeface="Arial" charset="0"/>
              </a:rPr>
              <a:t>1.   All company </a:t>
            </a:r>
            <a:r>
              <a:rPr lang="en-US" sz="1400" b="1" dirty="0" smtClean="0">
                <a:solidFill>
                  <a:srgbClr val="3366FF"/>
                </a:solidFill>
                <a:latin typeface="Arial" charset="0"/>
              </a:rPr>
              <a:t>codes</a:t>
            </a:r>
          </a:p>
          <a:p>
            <a:endParaRPr lang="en-US" sz="1400" dirty="0">
              <a:solidFill>
                <a:srgbClr val="FF3399"/>
              </a:solidFill>
              <a:latin typeface="Arial" charset="0"/>
            </a:endParaRPr>
          </a:p>
          <a:p>
            <a:pPr>
              <a:buFontTx/>
              <a:buChar char="•"/>
            </a:pPr>
            <a:r>
              <a:rPr lang="en-US" sz="1400" dirty="0">
                <a:solidFill>
                  <a:srgbClr val="FF3399"/>
                </a:solidFill>
                <a:latin typeface="Arial" charset="0"/>
              </a:rPr>
              <a:t> Inter-company payment relationships</a:t>
            </a:r>
          </a:p>
          <a:p>
            <a:pPr>
              <a:buFontTx/>
              <a:buChar char="•"/>
            </a:pPr>
            <a:r>
              <a:rPr lang="en-US" sz="1400" dirty="0">
                <a:solidFill>
                  <a:srgbClr val="FF3399"/>
                </a:solidFill>
                <a:latin typeface="Arial" charset="0"/>
              </a:rPr>
              <a:t> The company code (s) that process payments</a:t>
            </a:r>
          </a:p>
          <a:p>
            <a:pPr>
              <a:buFontTx/>
              <a:buChar char="•"/>
            </a:pPr>
            <a:r>
              <a:rPr lang="en-US" sz="1400" dirty="0">
                <a:solidFill>
                  <a:srgbClr val="FF3399"/>
                </a:solidFill>
                <a:latin typeface="Arial" charset="0"/>
              </a:rPr>
              <a:t> Cash discounts</a:t>
            </a:r>
          </a:p>
          <a:p>
            <a:pPr>
              <a:buFontTx/>
              <a:buChar char="•"/>
            </a:pPr>
            <a:r>
              <a:rPr lang="en-US" sz="1400" dirty="0">
                <a:solidFill>
                  <a:srgbClr val="FF3399"/>
                </a:solidFill>
                <a:latin typeface="Arial" charset="0"/>
              </a:rPr>
              <a:t> Tolerances days for payments</a:t>
            </a:r>
          </a:p>
          <a:p>
            <a:pPr>
              <a:buFontTx/>
              <a:buChar char="•"/>
            </a:pPr>
            <a:r>
              <a:rPr lang="en-US" sz="1400" dirty="0">
                <a:solidFill>
                  <a:srgbClr val="FF3399"/>
                </a:solidFill>
                <a:latin typeface="Arial" charset="0"/>
              </a:rPr>
              <a:t> The customer and vendor transactions to</a:t>
            </a:r>
          </a:p>
          <a:p>
            <a:r>
              <a:rPr lang="en-US" sz="1400" dirty="0">
                <a:solidFill>
                  <a:srgbClr val="FF3399"/>
                </a:solidFill>
                <a:latin typeface="Arial" charset="0"/>
              </a:rPr>
              <a:t>   be processed. </a:t>
            </a:r>
          </a:p>
          <a:p>
            <a:endParaRPr lang="en-US" sz="1400" dirty="0">
              <a:solidFill>
                <a:srgbClr val="FF3399"/>
              </a:solidFill>
              <a:latin typeface="Arial" charset="0"/>
            </a:endParaRPr>
          </a:p>
          <a:p>
            <a:endParaRPr lang="en-US" sz="1400" dirty="0">
              <a:solidFill>
                <a:srgbClr val="FF3399"/>
              </a:solidFill>
              <a:latin typeface="Arial" charset="0"/>
            </a:endParaRPr>
          </a:p>
          <a:p>
            <a:endParaRPr lang="en-US" dirty="0"/>
          </a:p>
          <a:p>
            <a:endParaRPr lang="en-US" dirty="0"/>
          </a:p>
          <a:p>
            <a:endParaRPr lang="en-US" dirty="0"/>
          </a:p>
        </p:txBody>
      </p:sp>
      <p:sp>
        <p:nvSpPr>
          <p:cNvPr id="18435" name="Rectangle 8"/>
          <p:cNvSpPr>
            <a:spLocks noChangeArrowheads="1"/>
          </p:cNvSpPr>
          <p:nvPr/>
        </p:nvSpPr>
        <p:spPr bwMode="auto">
          <a:xfrm flipV="1">
            <a:off x="4800600" y="457200"/>
            <a:ext cx="3657600" cy="307777"/>
          </a:xfrm>
          <a:prstGeom prst="rect">
            <a:avLst/>
          </a:prstGeom>
          <a:noFill/>
          <a:ln w="9525" algn="ctr">
            <a:noFill/>
            <a:miter lim="800000"/>
            <a:headEnd/>
            <a:tailEnd/>
          </a:ln>
        </p:spPr>
        <p:txBody>
          <a:bodyPr rot="10800000">
            <a:spAutoFit/>
          </a:bodyPr>
          <a:lstStyle/>
          <a:p>
            <a:endParaRPr lang="en-US" sz="1400">
              <a:solidFill>
                <a:srgbClr val="FF3399"/>
              </a:solidFill>
              <a:latin typeface="Arial" charset="0"/>
            </a:endParaRPr>
          </a:p>
        </p:txBody>
      </p:sp>
      <p:sp>
        <p:nvSpPr>
          <p:cNvPr id="18436" name="Rectangle 9"/>
          <p:cNvSpPr>
            <a:spLocks noChangeArrowheads="1"/>
          </p:cNvSpPr>
          <p:nvPr/>
        </p:nvSpPr>
        <p:spPr bwMode="auto">
          <a:xfrm>
            <a:off x="4724400" y="1383633"/>
            <a:ext cx="4127770" cy="1431756"/>
          </a:xfrm>
          <a:prstGeom prst="rect">
            <a:avLst/>
          </a:prstGeom>
          <a:solidFill>
            <a:schemeClr val="hlink"/>
          </a:solidFill>
          <a:ln w="9525" algn="ctr">
            <a:solidFill>
              <a:schemeClr val="tx1"/>
            </a:solidFill>
            <a:miter lim="800000"/>
            <a:headEnd/>
            <a:tailEnd/>
          </a:ln>
        </p:spPr>
        <p:txBody>
          <a:bodyPr wrap="none" anchor="ctr"/>
          <a:lstStyle/>
          <a:p>
            <a:r>
              <a:rPr lang="en-US" sz="1600" b="1" dirty="0" smtClean="0">
                <a:solidFill>
                  <a:srgbClr val="3366FF"/>
                </a:solidFill>
                <a:latin typeface="Arial" charset="0"/>
              </a:rPr>
              <a:t>2. Paying  </a:t>
            </a:r>
            <a:r>
              <a:rPr lang="en-US" sz="1600" b="1" dirty="0">
                <a:solidFill>
                  <a:srgbClr val="3366FF"/>
                </a:solidFill>
                <a:latin typeface="Arial" charset="0"/>
              </a:rPr>
              <a:t>company </a:t>
            </a:r>
            <a:r>
              <a:rPr lang="en-US" sz="1600" b="1" dirty="0" smtClean="0">
                <a:solidFill>
                  <a:srgbClr val="3366FF"/>
                </a:solidFill>
                <a:latin typeface="Arial" charset="0"/>
              </a:rPr>
              <a:t>codes</a:t>
            </a:r>
            <a:endParaRPr lang="en-US" sz="1400" dirty="0" smtClean="0">
              <a:solidFill>
                <a:srgbClr val="FF3399"/>
              </a:solidFill>
              <a:latin typeface="Arial" charset="0"/>
            </a:endParaRPr>
          </a:p>
          <a:p>
            <a:endParaRPr lang="en-US" sz="1400" dirty="0">
              <a:solidFill>
                <a:srgbClr val="FF3399"/>
              </a:solidFill>
              <a:latin typeface="Arial" charset="0"/>
            </a:endParaRPr>
          </a:p>
          <a:p>
            <a:r>
              <a:rPr lang="en-US" sz="1600" dirty="0">
                <a:solidFill>
                  <a:srgbClr val="FF3399"/>
                </a:solidFill>
                <a:latin typeface="Arial" charset="0"/>
              </a:rPr>
              <a:t>For Each individual company code,  define</a:t>
            </a:r>
          </a:p>
          <a:p>
            <a:r>
              <a:rPr lang="en-US" sz="1600" dirty="0">
                <a:solidFill>
                  <a:srgbClr val="FF3399"/>
                </a:solidFill>
                <a:latin typeface="Arial" charset="0"/>
              </a:rPr>
              <a:t>  Minimum amount of incoming and outgoing </a:t>
            </a:r>
          </a:p>
          <a:p>
            <a:r>
              <a:rPr lang="en-US" sz="1600" dirty="0">
                <a:solidFill>
                  <a:srgbClr val="FF3399"/>
                </a:solidFill>
                <a:latin typeface="Arial" charset="0"/>
              </a:rPr>
              <a:t>  payments</a:t>
            </a:r>
          </a:p>
          <a:p>
            <a:pPr>
              <a:buFontTx/>
              <a:buChar char="•"/>
            </a:pPr>
            <a:r>
              <a:rPr lang="en-US" sz="1600" dirty="0">
                <a:solidFill>
                  <a:srgbClr val="FF3399"/>
                </a:solidFill>
                <a:latin typeface="Arial" charset="0"/>
              </a:rPr>
              <a:t> Forms for payment advice and EDI</a:t>
            </a:r>
          </a:p>
          <a:p>
            <a:pPr>
              <a:buFontTx/>
              <a:buChar char="•"/>
            </a:pPr>
            <a:r>
              <a:rPr lang="en-US" sz="1600" dirty="0">
                <a:solidFill>
                  <a:srgbClr val="FF3399"/>
                </a:solidFill>
                <a:latin typeface="Arial" charset="0"/>
              </a:rPr>
              <a:t> Bill of exchange parameters</a:t>
            </a:r>
          </a:p>
          <a:p>
            <a:endParaRPr lang="en-US" dirty="0"/>
          </a:p>
          <a:p>
            <a:endParaRPr lang="en-US" dirty="0"/>
          </a:p>
          <a:p>
            <a:endParaRPr lang="en-US" dirty="0"/>
          </a:p>
        </p:txBody>
      </p:sp>
      <p:sp>
        <p:nvSpPr>
          <p:cNvPr id="18437" name="Rectangle 10"/>
          <p:cNvSpPr>
            <a:spLocks noChangeArrowheads="1"/>
          </p:cNvSpPr>
          <p:nvPr/>
        </p:nvSpPr>
        <p:spPr bwMode="auto">
          <a:xfrm>
            <a:off x="304799" y="3297677"/>
            <a:ext cx="4121285" cy="1284051"/>
          </a:xfrm>
          <a:prstGeom prst="rect">
            <a:avLst/>
          </a:prstGeom>
          <a:solidFill>
            <a:schemeClr val="hlink"/>
          </a:solidFill>
          <a:ln w="9525" algn="ctr">
            <a:solidFill>
              <a:schemeClr val="tx1"/>
            </a:solidFill>
            <a:miter lim="800000"/>
            <a:headEnd/>
            <a:tailEnd/>
          </a:ln>
        </p:spPr>
        <p:txBody>
          <a:bodyPr wrap="none" anchor="ctr"/>
          <a:lstStyle/>
          <a:p>
            <a:r>
              <a:rPr lang="en-US" sz="1400" b="1" dirty="0" smtClean="0">
                <a:solidFill>
                  <a:srgbClr val="3366FF"/>
                </a:solidFill>
                <a:latin typeface="Arial" charset="0"/>
              </a:rPr>
              <a:t> </a:t>
            </a:r>
            <a:r>
              <a:rPr lang="en-US" sz="1400" b="1" dirty="0">
                <a:solidFill>
                  <a:srgbClr val="3366FF"/>
                </a:solidFill>
                <a:latin typeface="Arial" charset="0"/>
              </a:rPr>
              <a:t>3. Payment methods / </a:t>
            </a:r>
            <a:r>
              <a:rPr lang="en-US" sz="1400" b="1" dirty="0" smtClean="0">
                <a:solidFill>
                  <a:srgbClr val="3366FF"/>
                </a:solidFill>
                <a:latin typeface="Arial" charset="0"/>
              </a:rPr>
              <a:t>Country </a:t>
            </a:r>
            <a:endParaRPr lang="en-US" sz="1400" dirty="0">
              <a:solidFill>
                <a:srgbClr val="FF3399"/>
              </a:solidFill>
              <a:latin typeface="Arial" charset="0"/>
            </a:endParaRPr>
          </a:p>
          <a:p>
            <a:r>
              <a:rPr lang="en-US" sz="1400" dirty="0">
                <a:solidFill>
                  <a:srgbClr val="FF3399"/>
                </a:solidFill>
                <a:latin typeface="Arial" charset="0"/>
              </a:rPr>
              <a:t> </a:t>
            </a:r>
            <a:endParaRPr lang="en-US" sz="1400" dirty="0" smtClean="0">
              <a:solidFill>
                <a:srgbClr val="FF3399"/>
              </a:solidFill>
              <a:latin typeface="Arial" charset="0"/>
            </a:endParaRPr>
          </a:p>
          <a:p>
            <a:pPr>
              <a:buFontTx/>
              <a:buChar char="•"/>
            </a:pPr>
            <a:r>
              <a:rPr lang="en-US" sz="1400" dirty="0" smtClean="0">
                <a:solidFill>
                  <a:srgbClr val="FF3399"/>
                </a:solidFill>
                <a:latin typeface="Arial" charset="0"/>
              </a:rPr>
              <a:t>Methods </a:t>
            </a:r>
            <a:r>
              <a:rPr lang="en-US" sz="1400" dirty="0">
                <a:solidFill>
                  <a:srgbClr val="FF3399"/>
                </a:solidFill>
                <a:latin typeface="Arial" charset="0"/>
              </a:rPr>
              <a:t>of Payment, Cheque, Bank Transfer etc.</a:t>
            </a:r>
          </a:p>
          <a:p>
            <a:pPr>
              <a:buFontTx/>
              <a:buChar char="•"/>
            </a:pPr>
            <a:r>
              <a:rPr lang="en-US" sz="1400" dirty="0">
                <a:solidFill>
                  <a:srgbClr val="FF3399"/>
                </a:solidFill>
                <a:latin typeface="Arial" charset="0"/>
              </a:rPr>
              <a:t> Permitted Currencies</a:t>
            </a:r>
          </a:p>
          <a:p>
            <a:pPr>
              <a:buFontTx/>
              <a:buChar char="•"/>
            </a:pPr>
            <a:r>
              <a:rPr lang="en-US" sz="1400" dirty="0">
                <a:solidFill>
                  <a:srgbClr val="FF3399"/>
                </a:solidFill>
                <a:latin typeface="Arial" charset="0"/>
              </a:rPr>
              <a:t> Print Programs</a:t>
            </a:r>
          </a:p>
          <a:p>
            <a:pPr>
              <a:buFontTx/>
              <a:buChar char="•"/>
            </a:pPr>
            <a:r>
              <a:rPr lang="en-US" sz="1400" dirty="0">
                <a:solidFill>
                  <a:srgbClr val="FF3399"/>
                </a:solidFill>
                <a:latin typeface="Arial" charset="0"/>
              </a:rPr>
              <a:t> Document types  for postings</a:t>
            </a:r>
          </a:p>
          <a:p>
            <a:pPr>
              <a:buFontTx/>
              <a:buChar char="•"/>
            </a:pPr>
            <a:endParaRPr lang="en-US" sz="1400" dirty="0">
              <a:solidFill>
                <a:srgbClr val="FF3399"/>
              </a:solidFill>
              <a:latin typeface="Arial" charset="0"/>
            </a:endParaRPr>
          </a:p>
          <a:p>
            <a:endParaRPr lang="en-US" dirty="0"/>
          </a:p>
          <a:p>
            <a:endParaRPr lang="en-US" dirty="0"/>
          </a:p>
          <a:p>
            <a:endParaRPr lang="en-US" dirty="0"/>
          </a:p>
        </p:txBody>
      </p:sp>
      <p:sp>
        <p:nvSpPr>
          <p:cNvPr id="18438" name="Rectangle 11"/>
          <p:cNvSpPr>
            <a:spLocks noChangeArrowheads="1"/>
          </p:cNvSpPr>
          <p:nvPr/>
        </p:nvSpPr>
        <p:spPr bwMode="auto">
          <a:xfrm>
            <a:off x="4800600" y="3297677"/>
            <a:ext cx="3962400" cy="1490891"/>
          </a:xfrm>
          <a:prstGeom prst="rect">
            <a:avLst/>
          </a:prstGeom>
          <a:solidFill>
            <a:schemeClr val="hlink"/>
          </a:solidFill>
          <a:ln w="9525" algn="ctr">
            <a:solidFill>
              <a:schemeClr val="tx1"/>
            </a:solidFill>
            <a:miter lim="800000"/>
            <a:headEnd/>
            <a:tailEnd/>
          </a:ln>
        </p:spPr>
        <p:txBody>
          <a:bodyPr wrap="none" anchor="ctr"/>
          <a:lstStyle/>
          <a:p>
            <a:endParaRPr lang="en-US" sz="1400" b="1" dirty="0">
              <a:solidFill>
                <a:srgbClr val="3366FF"/>
              </a:solidFill>
              <a:latin typeface="Arial" charset="0"/>
            </a:endParaRPr>
          </a:p>
          <a:p>
            <a:endParaRPr lang="en-US" sz="1400" b="1" dirty="0">
              <a:solidFill>
                <a:srgbClr val="3366FF"/>
              </a:solidFill>
              <a:latin typeface="Arial" charset="0"/>
            </a:endParaRPr>
          </a:p>
          <a:p>
            <a:endParaRPr lang="en-US" sz="1400" b="1" dirty="0">
              <a:solidFill>
                <a:srgbClr val="3366FF"/>
              </a:solidFill>
              <a:latin typeface="Arial" charset="0"/>
            </a:endParaRPr>
          </a:p>
          <a:p>
            <a:r>
              <a:rPr lang="en-US" sz="1400" b="1" dirty="0" smtClean="0">
                <a:solidFill>
                  <a:srgbClr val="3366FF"/>
                </a:solidFill>
                <a:latin typeface="Arial" charset="0"/>
              </a:rPr>
              <a:t>4</a:t>
            </a:r>
            <a:r>
              <a:rPr lang="en-US" sz="1400" b="1" dirty="0">
                <a:solidFill>
                  <a:srgbClr val="3366FF"/>
                </a:solidFill>
                <a:latin typeface="Arial" charset="0"/>
              </a:rPr>
              <a:t>. Payment methods / Company code</a:t>
            </a:r>
            <a:endParaRPr lang="en-US" sz="1400" dirty="0">
              <a:solidFill>
                <a:srgbClr val="FF3399"/>
              </a:solidFill>
              <a:latin typeface="Arial" charset="0"/>
            </a:endParaRPr>
          </a:p>
          <a:p>
            <a:pPr>
              <a:buFontTx/>
              <a:buChar char="•"/>
            </a:pPr>
            <a:r>
              <a:rPr lang="en-US" sz="1400" dirty="0" smtClean="0">
                <a:solidFill>
                  <a:srgbClr val="FF3399"/>
                </a:solidFill>
                <a:latin typeface="Arial" charset="0"/>
              </a:rPr>
              <a:t> </a:t>
            </a:r>
            <a:r>
              <a:rPr lang="en-US" sz="1400" dirty="0">
                <a:solidFill>
                  <a:srgbClr val="FF3399"/>
                </a:solidFill>
                <a:latin typeface="Arial" charset="0"/>
              </a:rPr>
              <a:t>Minimum and maximum payment amounts</a:t>
            </a:r>
          </a:p>
          <a:p>
            <a:pPr>
              <a:buFontTx/>
              <a:buChar char="•"/>
            </a:pPr>
            <a:r>
              <a:rPr lang="en-US" sz="1400" dirty="0">
                <a:solidFill>
                  <a:srgbClr val="FF3399"/>
                </a:solidFill>
                <a:latin typeface="Arial" charset="0"/>
              </a:rPr>
              <a:t> Whether payments abroad and foreign  </a:t>
            </a:r>
          </a:p>
          <a:p>
            <a:r>
              <a:rPr lang="en-US" sz="1400" dirty="0">
                <a:solidFill>
                  <a:srgbClr val="FF3399"/>
                </a:solidFill>
                <a:latin typeface="Arial" charset="0"/>
              </a:rPr>
              <a:t>   currencies are allowed</a:t>
            </a:r>
          </a:p>
          <a:p>
            <a:pPr>
              <a:buFontTx/>
              <a:buChar char="•"/>
            </a:pPr>
            <a:r>
              <a:rPr lang="en-US" sz="1400" dirty="0">
                <a:solidFill>
                  <a:srgbClr val="FF3399"/>
                </a:solidFill>
                <a:latin typeface="Arial" charset="0"/>
              </a:rPr>
              <a:t> Grouping options</a:t>
            </a:r>
          </a:p>
          <a:p>
            <a:pPr>
              <a:buFontTx/>
              <a:buChar char="•"/>
            </a:pPr>
            <a:r>
              <a:rPr lang="en-US" sz="1400" dirty="0">
                <a:solidFill>
                  <a:srgbClr val="FF3399"/>
                </a:solidFill>
                <a:latin typeface="Arial" charset="0"/>
              </a:rPr>
              <a:t> Bank optimization</a:t>
            </a:r>
          </a:p>
          <a:p>
            <a:pPr>
              <a:buFontTx/>
              <a:buChar char="•"/>
            </a:pPr>
            <a:r>
              <a:rPr lang="en-US" sz="1400" dirty="0">
                <a:solidFill>
                  <a:srgbClr val="FF3399"/>
                </a:solidFill>
                <a:latin typeface="Arial" charset="0"/>
              </a:rPr>
              <a:t> Bill of exchange specifications</a:t>
            </a:r>
          </a:p>
          <a:p>
            <a:pPr>
              <a:buFontTx/>
              <a:buChar char="•"/>
            </a:pPr>
            <a:r>
              <a:rPr lang="en-US" sz="1400" dirty="0">
                <a:solidFill>
                  <a:srgbClr val="FF3399"/>
                </a:solidFill>
                <a:latin typeface="Arial" charset="0"/>
              </a:rPr>
              <a:t> Forms for payment </a:t>
            </a:r>
            <a:r>
              <a:rPr lang="en-US" sz="1400" dirty="0" smtClean="0">
                <a:solidFill>
                  <a:srgbClr val="FF3399"/>
                </a:solidFill>
                <a:latin typeface="Arial" charset="0"/>
              </a:rPr>
              <a:t>media  </a:t>
            </a:r>
            <a:endParaRPr lang="en-US" sz="1400" dirty="0">
              <a:solidFill>
                <a:srgbClr val="FF3399"/>
              </a:solidFill>
              <a:latin typeface="Arial" charset="0"/>
            </a:endParaRPr>
          </a:p>
          <a:p>
            <a:endParaRPr lang="en-US" sz="1400" dirty="0">
              <a:solidFill>
                <a:srgbClr val="FF3399"/>
              </a:solidFill>
              <a:latin typeface="Arial" charset="0"/>
            </a:endParaRPr>
          </a:p>
          <a:p>
            <a:endParaRPr lang="en-US" dirty="0"/>
          </a:p>
          <a:p>
            <a:endParaRPr lang="en-US" dirty="0"/>
          </a:p>
          <a:p>
            <a:endParaRPr lang="en-US" dirty="0"/>
          </a:p>
        </p:txBody>
      </p:sp>
      <p:sp>
        <p:nvSpPr>
          <p:cNvPr id="550925" name="Rectangle 13"/>
          <p:cNvSpPr>
            <a:spLocks noGrp="1" noChangeArrowheads="1"/>
          </p:cNvSpPr>
          <p:nvPr>
            <p:ph type="title"/>
          </p:nvPr>
        </p:nvSpPr>
        <p:spPr>
          <a:xfrm>
            <a:off x="1" y="224263"/>
            <a:ext cx="8734425" cy="503635"/>
          </a:xfrm>
        </p:spPr>
        <p:txBody>
          <a:bodyPr/>
          <a:lstStyle/>
          <a:p>
            <a:pPr>
              <a:defRPr/>
            </a:pPr>
            <a:r>
              <a:rPr lang="en-US" sz="3600" b="0" dirty="0" smtClean="0">
                <a:effectLst/>
              </a:rPr>
              <a:t> Settings for Payment Run Program:</a:t>
            </a:r>
          </a:p>
        </p:txBody>
      </p:sp>
    </p:spTree>
    <p:extLst>
      <p:ext uri="{BB962C8B-B14F-4D97-AF65-F5344CB8AC3E}">
        <p14:creationId xmlns:p14="http://schemas.microsoft.com/office/powerpoint/2010/main" xmlns="" val="25063229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04800" y="857250"/>
            <a:ext cx="3962400" cy="1428750"/>
          </a:xfrm>
          <a:prstGeom prst="rect">
            <a:avLst/>
          </a:prstGeom>
          <a:solidFill>
            <a:schemeClr val="hlink"/>
          </a:solidFill>
          <a:ln w="6350" algn="ctr">
            <a:solidFill>
              <a:schemeClr val="tx1"/>
            </a:solidFill>
            <a:miter lim="800000"/>
            <a:headEnd/>
            <a:tailEnd/>
          </a:ln>
        </p:spPr>
        <p:txBody>
          <a:bodyPr wrap="none" anchor="ctr"/>
          <a:lstStyle/>
          <a:p>
            <a:endParaRPr lang="en-US" sz="2400" dirty="0">
              <a:solidFill>
                <a:srgbClr val="FF3399"/>
              </a:solidFill>
            </a:endParaRPr>
          </a:p>
          <a:p>
            <a:endParaRPr lang="en-US" sz="2400" dirty="0">
              <a:solidFill>
                <a:srgbClr val="FF3399"/>
              </a:solidFill>
            </a:endParaRPr>
          </a:p>
          <a:p>
            <a:r>
              <a:rPr lang="en-US" sz="1400" b="1" dirty="0">
                <a:solidFill>
                  <a:srgbClr val="3366FF"/>
                </a:solidFill>
                <a:latin typeface="Arial" charset="0"/>
              </a:rPr>
              <a:t>               5.Bank  </a:t>
            </a:r>
            <a:r>
              <a:rPr lang="en-US" sz="1400" b="1" dirty="0" smtClean="0">
                <a:solidFill>
                  <a:srgbClr val="3366FF"/>
                </a:solidFill>
                <a:latin typeface="Arial" charset="0"/>
              </a:rPr>
              <a:t>selection</a:t>
            </a:r>
            <a:endParaRPr lang="en-US" sz="1400" dirty="0">
              <a:solidFill>
                <a:srgbClr val="FF3399"/>
              </a:solidFill>
              <a:latin typeface="Arial" charset="0"/>
            </a:endParaRPr>
          </a:p>
          <a:p>
            <a:pPr>
              <a:buFontTx/>
              <a:buChar char="•"/>
            </a:pPr>
            <a:r>
              <a:rPr lang="en-US" sz="1400" dirty="0">
                <a:solidFill>
                  <a:srgbClr val="FF3399"/>
                </a:solidFill>
                <a:latin typeface="Arial" charset="0"/>
              </a:rPr>
              <a:t>Ranking Order</a:t>
            </a:r>
          </a:p>
          <a:p>
            <a:pPr>
              <a:buFontTx/>
              <a:buChar char="•"/>
            </a:pPr>
            <a:r>
              <a:rPr lang="en-US" sz="1400" dirty="0">
                <a:solidFill>
                  <a:srgbClr val="FF3399"/>
                </a:solidFill>
                <a:latin typeface="Arial" charset="0"/>
              </a:rPr>
              <a:t> Amounts</a:t>
            </a:r>
          </a:p>
          <a:p>
            <a:pPr>
              <a:buFontTx/>
              <a:buChar char="•"/>
            </a:pPr>
            <a:r>
              <a:rPr lang="en-US" sz="1400" dirty="0">
                <a:solidFill>
                  <a:srgbClr val="FF3399"/>
                </a:solidFill>
                <a:latin typeface="Arial" charset="0"/>
              </a:rPr>
              <a:t> Accounts</a:t>
            </a:r>
          </a:p>
          <a:p>
            <a:pPr>
              <a:buFontTx/>
              <a:buChar char="•"/>
            </a:pPr>
            <a:r>
              <a:rPr lang="en-US" sz="1400" dirty="0">
                <a:solidFill>
                  <a:srgbClr val="FF3399"/>
                </a:solidFill>
                <a:latin typeface="Arial" charset="0"/>
              </a:rPr>
              <a:t> Charges</a:t>
            </a:r>
          </a:p>
          <a:p>
            <a:pPr>
              <a:buFontTx/>
              <a:buChar char="•"/>
            </a:pPr>
            <a:r>
              <a:rPr lang="en-US" sz="1400" dirty="0">
                <a:solidFill>
                  <a:srgbClr val="FF3399"/>
                </a:solidFill>
                <a:latin typeface="Arial" charset="0"/>
              </a:rPr>
              <a:t> Value Date</a:t>
            </a:r>
          </a:p>
          <a:p>
            <a:pPr>
              <a:buFontTx/>
              <a:buChar char="•"/>
            </a:pPr>
            <a:r>
              <a:rPr lang="en-US" sz="1400" dirty="0">
                <a:solidFill>
                  <a:srgbClr val="FF3399"/>
                </a:solidFill>
                <a:latin typeface="Arial" charset="0"/>
              </a:rPr>
              <a:t>Postal Code </a:t>
            </a:r>
          </a:p>
          <a:p>
            <a:endParaRPr lang="en-US" sz="1400" dirty="0">
              <a:solidFill>
                <a:srgbClr val="FF3399"/>
              </a:solidFill>
              <a:latin typeface="Arial" charset="0"/>
            </a:endParaRPr>
          </a:p>
          <a:p>
            <a:endParaRPr lang="en-US" sz="1400" dirty="0">
              <a:solidFill>
                <a:srgbClr val="FF3399"/>
              </a:solidFill>
              <a:latin typeface="Arial" charset="0"/>
            </a:endParaRPr>
          </a:p>
          <a:p>
            <a:endParaRPr lang="en-US" dirty="0"/>
          </a:p>
          <a:p>
            <a:endParaRPr lang="en-US" dirty="0"/>
          </a:p>
          <a:p>
            <a:endParaRPr lang="en-US" dirty="0"/>
          </a:p>
        </p:txBody>
      </p:sp>
      <p:sp>
        <p:nvSpPr>
          <p:cNvPr id="19459" name="Rectangle 3"/>
          <p:cNvSpPr>
            <a:spLocks noChangeArrowheads="1"/>
          </p:cNvSpPr>
          <p:nvPr/>
        </p:nvSpPr>
        <p:spPr bwMode="auto">
          <a:xfrm flipV="1">
            <a:off x="4800600" y="457200"/>
            <a:ext cx="3657600" cy="307777"/>
          </a:xfrm>
          <a:prstGeom prst="rect">
            <a:avLst/>
          </a:prstGeom>
          <a:noFill/>
          <a:ln w="9525" algn="ctr">
            <a:noFill/>
            <a:miter lim="800000"/>
            <a:headEnd/>
            <a:tailEnd/>
          </a:ln>
        </p:spPr>
        <p:txBody>
          <a:bodyPr rot="10800000">
            <a:spAutoFit/>
          </a:bodyPr>
          <a:lstStyle/>
          <a:p>
            <a:endParaRPr lang="en-US" sz="1400">
              <a:solidFill>
                <a:srgbClr val="FF3399"/>
              </a:solidFill>
              <a:latin typeface="Arial" charset="0"/>
            </a:endParaRPr>
          </a:p>
        </p:txBody>
      </p:sp>
      <p:sp>
        <p:nvSpPr>
          <p:cNvPr id="19460" name="Rectangle 4"/>
          <p:cNvSpPr>
            <a:spLocks noChangeArrowheads="1"/>
          </p:cNvSpPr>
          <p:nvPr/>
        </p:nvSpPr>
        <p:spPr bwMode="auto">
          <a:xfrm>
            <a:off x="4724400" y="857250"/>
            <a:ext cx="3962400" cy="1428750"/>
          </a:xfrm>
          <a:prstGeom prst="rect">
            <a:avLst/>
          </a:prstGeom>
          <a:solidFill>
            <a:schemeClr val="hlink"/>
          </a:solidFill>
          <a:ln w="3175" algn="ctr">
            <a:solidFill>
              <a:schemeClr val="tx1"/>
            </a:solidFill>
            <a:miter lim="800000"/>
            <a:headEnd/>
            <a:tailEnd/>
          </a:ln>
        </p:spPr>
        <p:txBody>
          <a:bodyPr wrap="none" anchor="ctr"/>
          <a:lstStyle/>
          <a:p>
            <a:endParaRPr lang="en-US" sz="2400" dirty="0">
              <a:solidFill>
                <a:srgbClr val="FF3399"/>
              </a:solidFill>
            </a:endParaRPr>
          </a:p>
          <a:p>
            <a:endParaRPr lang="en-US" sz="2400" dirty="0">
              <a:solidFill>
                <a:srgbClr val="FF3399"/>
              </a:solidFill>
            </a:endParaRPr>
          </a:p>
          <a:p>
            <a:r>
              <a:rPr lang="en-US" sz="1400" b="1" dirty="0" smtClean="0">
                <a:solidFill>
                  <a:srgbClr val="3366FF"/>
                </a:solidFill>
                <a:latin typeface="Arial" charset="0"/>
              </a:rPr>
              <a:t>    </a:t>
            </a:r>
            <a:r>
              <a:rPr lang="en-US" sz="1400" b="1" dirty="0">
                <a:solidFill>
                  <a:srgbClr val="3366FF"/>
                </a:solidFill>
                <a:latin typeface="Arial" charset="0"/>
              </a:rPr>
              <a:t>6.Bank selection: Ranking order</a:t>
            </a:r>
          </a:p>
          <a:p>
            <a:endParaRPr lang="en-US" sz="1400" dirty="0">
              <a:solidFill>
                <a:srgbClr val="FF3399"/>
              </a:solidFill>
              <a:latin typeface="Arial" charset="0"/>
            </a:endParaRPr>
          </a:p>
          <a:p>
            <a:r>
              <a:rPr lang="en-US" sz="1400" dirty="0">
                <a:solidFill>
                  <a:srgbClr val="FF3399"/>
                </a:solidFill>
                <a:latin typeface="Arial" charset="0"/>
              </a:rPr>
              <a:t>Per payment method , define the following…..</a:t>
            </a:r>
          </a:p>
          <a:p>
            <a:pPr>
              <a:buFontTx/>
              <a:buChar char="•"/>
            </a:pPr>
            <a:endParaRPr lang="en-US" sz="1400" dirty="0">
              <a:solidFill>
                <a:srgbClr val="FF3399"/>
              </a:solidFill>
              <a:latin typeface="Arial" charset="0"/>
            </a:endParaRPr>
          </a:p>
          <a:p>
            <a:pPr>
              <a:buFontTx/>
              <a:buChar char="•"/>
            </a:pPr>
            <a:r>
              <a:rPr lang="en-US" sz="1400" dirty="0">
                <a:solidFill>
                  <a:srgbClr val="FF3399"/>
                </a:solidFill>
                <a:latin typeface="Arial" charset="0"/>
              </a:rPr>
              <a:t>Which house bank should be considered for </a:t>
            </a:r>
          </a:p>
          <a:p>
            <a:r>
              <a:rPr lang="en-US" sz="1400" dirty="0">
                <a:solidFill>
                  <a:srgbClr val="FF3399"/>
                </a:solidFill>
                <a:latin typeface="Arial" charset="0"/>
              </a:rPr>
              <a:t> payment first, second, third, etc..</a:t>
            </a:r>
          </a:p>
          <a:p>
            <a:pPr>
              <a:buFontTx/>
              <a:buChar char="•"/>
            </a:pPr>
            <a:r>
              <a:rPr lang="en-US" sz="1400" dirty="0">
                <a:solidFill>
                  <a:srgbClr val="FF3399"/>
                </a:solidFill>
                <a:latin typeface="Arial" charset="0"/>
              </a:rPr>
              <a:t>Currency</a:t>
            </a:r>
          </a:p>
          <a:p>
            <a:pPr>
              <a:buFontTx/>
              <a:buChar char="•"/>
            </a:pPr>
            <a:r>
              <a:rPr lang="en-US" sz="1400" dirty="0">
                <a:solidFill>
                  <a:srgbClr val="FF3399"/>
                </a:solidFill>
                <a:latin typeface="Arial" charset="0"/>
              </a:rPr>
              <a:t>Bill of exchange account</a:t>
            </a:r>
          </a:p>
          <a:p>
            <a:r>
              <a:rPr lang="en-US" sz="1400" dirty="0">
                <a:solidFill>
                  <a:srgbClr val="FF3399"/>
                </a:solidFill>
                <a:latin typeface="Arial" charset="0"/>
              </a:rPr>
              <a:t>  </a:t>
            </a:r>
          </a:p>
          <a:p>
            <a:endParaRPr lang="en-US" sz="1400" dirty="0">
              <a:solidFill>
                <a:srgbClr val="FF3399"/>
              </a:solidFill>
              <a:latin typeface="Arial" charset="0"/>
            </a:endParaRPr>
          </a:p>
          <a:p>
            <a:endParaRPr lang="en-US" dirty="0"/>
          </a:p>
          <a:p>
            <a:endParaRPr lang="en-US" dirty="0"/>
          </a:p>
          <a:p>
            <a:endParaRPr lang="en-US" dirty="0"/>
          </a:p>
        </p:txBody>
      </p:sp>
      <p:sp>
        <p:nvSpPr>
          <p:cNvPr id="19461" name="Rectangle 5"/>
          <p:cNvSpPr>
            <a:spLocks noChangeArrowheads="1"/>
          </p:cNvSpPr>
          <p:nvPr/>
        </p:nvSpPr>
        <p:spPr bwMode="auto">
          <a:xfrm>
            <a:off x="304800" y="3019926"/>
            <a:ext cx="4038600" cy="1552074"/>
          </a:xfrm>
          <a:prstGeom prst="rect">
            <a:avLst/>
          </a:prstGeom>
          <a:solidFill>
            <a:schemeClr val="hlink"/>
          </a:solidFill>
          <a:ln w="9525" algn="ctr">
            <a:solidFill>
              <a:schemeClr val="tx1"/>
            </a:solidFill>
            <a:miter lim="800000"/>
            <a:headEnd/>
            <a:tailEnd/>
          </a:ln>
        </p:spPr>
        <p:txBody>
          <a:bodyPr wrap="none" anchor="ctr"/>
          <a:lstStyle/>
          <a:p>
            <a:endParaRPr lang="en-US" sz="1400" b="1" dirty="0">
              <a:solidFill>
                <a:srgbClr val="3366FF"/>
              </a:solidFill>
              <a:latin typeface="Arial" charset="0"/>
            </a:endParaRPr>
          </a:p>
          <a:p>
            <a:r>
              <a:rPr lang="en-US" sz="1400" b="1" dirty="0">
                <a:solidFill>
                  <a:srgbClr val="3366FF"/>
                </a:solidFill>
                <a:latin typeface="Arial" charset="0"/>
              </a:rPr>
              <a:t>         7.Bank Selection: Accounts and Amounts</a:t>
            </a:r>
            <a:endParaRPr lang="en-US" sz="1400" dirty="0">
              <a:solidFill>
                <a:srgbClr val="FF3399"/>
              </a:solidFill>
              <a:latin typeface="Arial" charset="0"/>
            </a:endParaRPr>
          </a:p>
          <a:p>
            <a:r>
              <a:rPr lang="en-US" sz="1400" b="1" dirty="0" smtClean="0">
                <a:solidFill>
                  <a:srgbClr val="3366FF"/>
                </a:solidFill>
                <a:latin typeface="Arial" charset="0"/>
              </a:rPr>
              <a:t>       </a:t>
            </a:r>
            <a:endParaRPr lang="en-US" sz="1400" dirty="0">
              <a:solidFill>
                <a:srgbClr val="FF3399"/>
              </a:solidFill>
              <a:latin typeface="Arial" charset="0"/>
            </a:endParaRPr>
          </a:p>
          <a:p>
            <a:r>
              <a:rPr lang="en-US" sz="1400" dirty="0">
                <a:solidFill>
                  <a:srgbClr val="FF3399"/>
                </a:solidFill>
                <a:latin typeface="Arial" charset="0"/>
              </a:rPr>
              <a:t>Per house bank and payment method combination, </a:t>
            </a:r>
          </a:p>
          <a:p>
            <a:r>
              <a:rPr lang="en-US" sz="1400" dirty="0">
                <a:solidFill>
                  <a:srgbClr val="FF3399"/>
                </a:solidFill>
                <a:latin typeface="Arial" charset="0"/>
              </a:rPr>
              <a:t>define.. </a:t>
            </a:r>
          </a:p>
          <a:p>
            <a:endParaRPr lang="en-US" sz="1400" dirty="0">
              <a:solidFill>
                <a:srgbClr val="FF3399"/>
              </a:solidFill>
              <a:latin typeface="Arial" charset="0"/>
            </a:endParaRPr>
          </a:p>
          <a:p>
            <a:pPr>
              <a:buFontTx/>
              <a:buChar char="•"/>
            </a:pPr>
            <a:r>
              <a:rPr lang="en-US" sz="1400" dirty="0">
                <a:solidFill>
                  <a:srgbClr val="FF3399"/>
                </a:solidFill>
                <a:latin typeface="Arial" charset="0"/>
              </a:rPr>
              <a:t>The offset account to the sub-ledger posting</a:t>
            </a:r>
          </a:p>
          <a:p>
            <a:pPr>
              <a:buFontTx/>
              <a:buChar char="•"/>
            </a:pPr>
            <a:r>
              <a:rPr lang="en-US" sz="1400" dirty="0">
                <a:solidFill>
                  <a:srgbClr val="FF3399"/>
                </a:solidFill>
                <a:latin typeface="Arial" charset="0"/>
              </a:rPr>
              <a:t>Clearing accounts for bills of exchange</a:t>
            </a:r>
          </a:p>
          <a:p>
            <a:pPr>
              <a:buFontTx/>
              <a:buChar char="•"/>
            </a:pPr>
            <a:r>
              <a:rPr lang="en-US" sz="1400" dirty="0">
                <a:solidFill>
                  <a:srgbClr val="FF3399"/>
                </a:solidFill>
                <a:latin typeface="Arial" charset="0"/>
              </a:rPr>
              <a:t>The available amount of funds in each bank</a:t>
            </a:r>
          </a:p>
          <a:p>
            <a:endParaRPr lang="en-US" dirty="0"/>
          </a:p>
          <a:p>
            <a:endParaRPr lang="en-US" dirty="0"/>
          </a:p>
          <a:p>
            <a:endParaRPr lang="en-US" dirty="0"/>
          </a:p>
        </p:txBody>
      </p:sp>
      <p:sp>
        <p:nvSpPr>
          <p:cNvPr id="19462" name="Rectangle 6"/>
          <p:cNvSpPr>
            <a:spLocks noChangeArrowheads="1"/>
          </p:cNvSpPr>
          <p:nvPr/>
        </p:nvSpPr>
        <p:spPr bwMode="auto">
          <a:xfrm>
            <a:off x="4724400" y="3140242"/>
            <a:ext cx="4038600" cy="1431758"/>
          </a:xfrm>
          <a:prstGeom prst="rect">
            <a:avLst/>
          </a:prstGeom>
          <a:solidFill>
            <a:schemeClr val="hlink"/>
          </a:solidFill>
          <a:ln w="3175" algn="ctr">
            <a:solidFill>
              <a:schemeClr val="tx1"/>
            </a:solidFill>
            <a:miter lim="800000"/>
            <a:headEnd/>
            <a:tailEnd/>
          </a:ln>
        </p:spPr>
        <p:txBody>
          <a:bodyPr wrap="none" anchor="ctr"/>
          <a:lstStyle/>
          <a:p>
            <a:endParaRPr lang="en-US" sz="2400" dirty="0">
              <a:solidFill>
                <a:srgbClr val="FF3399"/>
              </a:solidFill>
            </a:endParaRPr>
          </a:p>
          <a:p>
            <a:endParaRPr lang="en-US" sz="2400" dirty="0">
              <a:solidFill>
                <a:srgbClr val="FF3399"/>
              </a:solidFill>
            </a:endParaRPr>
          </a:p>
          <a:p>
            <a:r>
              <a:rPr lang="en-US" sz="2400" dirty="0" smtClean="0">
                <a:solidFill>
                  <a:srgbClr val="FF3399"/>
                </a:solidFill>
              </a:rPr>
              <a:t> </a:t>
            </a:r>
            <a:r>
              <a:rPr lang="en-US" sz="1400" b="1" dirty="0">
                <a:solidFill>
                  <a:srgbClr val="3366FF"/>
                </a:solidFill>
                <a:latin typeface="Arial" charset="0"/>
              </a:rPr>
              <a:t>8. Bank selection: Charges</a:t>
            </a:r>
            <a:endParaRPr lang="en-US" sz="1400" b="1" dirty="0">
              <a:solidFill>
                <a:srgbClr val="FF3399"/>
              </a:solidFill>
              <a:latin typeface="Arial" charset="0"/>
            </a:endParaRPr>
          </a:p>
          <a:p>
            <a:endParaRPr lang="en-US" sz="1400" b="1" dirty="0">
              <a:solidFill>
                <a:srgbClr val="3366FF"/>
              </a:solidFill>
              <a:latin typeface="Arial" charset="0"/>
            </a:endParaRPr>
          </a:p>
          <a:p>
            <a:endParaRPr lang="en-US" sz="1400" b="1" dirty="0">
              <a:solidFill>
                <a:srgbClr val="3366FF"/>
              </a:solidFill>
              <a:latin typeface="Arial" charset="0"/>
            </a:endParaRPr>
          </a:p>
          <a:p>
            <a:pPr>
              <a:buFontTx/>
              <a:buChar char="•"/>
            </a:pPr>
            <a:r>
              <a:rPr lang="en-US" sz="1400" dirty="0">
                <a:solidFill>
                  <a:srgbClr val="FF3399"/>
                </a:solidFill>
                <a:latin typeface="Arial" charset="0"/>
              </a:rPr>
              <a:t> Assess additional bank charges for incoming </a:t>
            </a:r>
          </a:p>
          <a:p>
            <a:r>
              <a:rPr lang="en-US" sz="1400" dirty="0">
                <a:solidFill>
                  <a:srgbClr val="FF3399"/>
                </a:solidFill>
                <a:latin typeface="Arial" charset="0"/>
              </a:rPr>
              <a:t>  and outgoing payments</a:t>
            </a:r>
          </a:p>
          <a:p>
            <a:pPr>
              <a:buFontTx/>
              <a:buChar char="•"/>
            </a:pPr>
            <a:r>
              <a:rPr lang="en-US" sz="1400" dirty="0">
                <a:solidFill>
                  <a:srgbClr val="FF3399"/>
                </a:solidFill>
                <a:latin typeface="Arial" charset="0"/>
              </a:rPr>
              <a:t> Used with bill of exchange  </a:t>
            </a:r>
          </a:p>
          <a:p>
            <a:pPr>
              <a:buFontTx/>
              <a:buChar char="•"/>
            </a:pPr>
            <a:r>
              <a:rPr lang="en-US" sz="1400" dirty="0">
                <a:solidFill>
                  <a:srgbClr val="FF3399"/>
                </a:solidFill>
                <a:latin typeface="Arial" charset="0"/>
              </a:rPr>
              <a:t>Additional automatic posting configuration</a:t>
            </a:r>
          </a:p>
          <a:p>
            <a:endParaRPr lang="en-US" sz="1400" dirty="0">
              <a:solidFill>
                <a:srgbClr val="FF3399"/>
              </a:solidFill>
              <a:latin typeface="Arial" charset="0"/>
            </a:endParaRPr>
          </a:p>
          <a:p>
            <a:endParaRPr lang="en-US" sz="1400" dirty="0">
              <a:solidFill>
                <a:srgbClr val="FF3399"/>
              </a:solidFill>
              <a:latin typeface="Arial" charset="0"/>
            </a:endParaRPr>
          </a:p>
          <a:p>
            <a:endParaRPr lang="en-US" sz="1400" dirty="0">
              <a:solidFill>
                <a:srgbClr val="FF3399"/>
              </a:solidFill>
              <a:latin typeface="Arial" charset="0"/>
            </a:endParaRPr>
          </a:p>
          <a:p>
            <a:endParaRPr lang="en-US" sz="1400" dirty="0">
              <a:solidFill>
                <a:srgbClr val="FF3399"/>
              </a:solidFill>
              <a:latin typeface="Arial" charset="0"/>
            </a:endParaRPr>
          </a:p>
          <a:p>
            <a:endParaRPr lang="en-US" sz="1400" dirty="0">
              <a:solidFill>
                <a:srgbClr val="FF3399"/>
              </a:solidFill>
              <a:latin typeface="Arial" charset="0"/>
            </a:endParaRPr>
          </a:p>
          <a:p>
            <a:endParaRPr lang="en-US" dirty="0"/>
          </a:p>
          <a:p>
            <a:endParaRPr lang="en-US" dirty="0"/>
          </a:p>
          <a:p>
            <a:endParaRPr lang="en-US" dirty="0"/>
          </a:p>
        </p:txBody>
      </p:sp>
    </p:spTree>
    <p:extLst>
      <p:ext uri="{BB962C8B-B14F-4D97-AF65-F5344CB8AC3E}">
        <p14:creationId xmlns:p14="http://schemas.microsoft.com/office/powerpoint/2010/main" xmlns="" val="23092496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normAutofit/>
          </a:bodyPr>
          <a:lstStyle/>
          <a:p>
            <a:pPr>
              <a:defRPr/>
            </a:pPr>
            <a:r>
              <a:rPr lang="en-US" sz="3600" b="0" dirty="0">
                <a:effectLst/>
                <a:latin typeface="Arial" pitchFamily="34" charset="0"/>
                <a:cs typeface="Arial" pitchFamily="34" charset="0"/>
              </a:rPr>
              <a:t>Vendor Invoice Posting</a:t>
            </a:r>
            <a:endParaRPr lang="en-US" sz="3600" dirty="0" smtClean="0">
              <a:latin typeface="Arial" pitchFamily="34" charset="0"/>
              <a:cs typeface="Arial" pitchFamily="34" charset="0"/>
            </a:endParaRPr>
          </a:p>
        </p:txBody>
      </p:sp>
      <p:sp>
        <p:nvSpPr>
          <p:cNvPr id="4" name="Rectangle 3"/>
          <p:cNvSpPr/>
          <p:nvPr/>
        </p:nvSpPr>
        <p:spPr>
          <a:xfrm>
            <a:off x="457200" y="541421"/>
            <a:ext cx="8001000" cy="3970318"/>
          </a:xfrm>
          <a:prstGeom prst="rect">
            <a:avLst/>
          </a:prstGeom>
        </p:spPr>
        <p:txBody>
          <a:bodyPr wrap="square">
            <a:spAutoFit/>
          </a:bodyPr>
          <a:lstStyle/>
          <a:p>
            <a:pPr marL="285750" indent="-285750">
              <a:buFont typeface="Arial" pitchFamily="34" charset="0"/>
              <a:buChar char="•"/>
            </a:pPr>
            <a:endParaRPr lang="en-US" sz="1800" dirty="0">
              <a:latin typeface="Arial" pitchFamily="34" charset="0"/>
              <a:cs typeface="Arial" pitchFamily="34" charset="0"/>
            </a:endParaRPr>
          </a:p>
          <a:p>
            <a:pPr marL="285750" indent="-285750">
              <a:buFont typeface="Arial" pitchFamily="34" charset="0"/>
              <a:buChar char="•"/>
            </a:pPr>
            <a:r>
              <a:rPr lang="en-US" sz="1800" dirty="0">
                <a:latin typeface="Arial" pitchFamily="34" charset="0"/>
                <a:cs typeface="Arial" pitchFamily="34" charset="0"/>
              </a:rPr>
              <a:t>Enter the additional line items for the document in the table in the bottom section of the screen. </a:t>
            </a:r>
          </a:p>
          <a:p>
            <a:pPr marL="285750" indent="-285750">
              <a:buFont typeface="Arial" pitchFamily="34" charset="0"/>
              <a:buChar char="•"/>
            </a:pPr>
            <a:endParaRPr lang="en-US" sz="1800" dirty="0">
              <a:latin typeface="Arial" pitchFamily="34" charset="0"/>
              <a:cs typeface="Arial" pitchFamily="34" charset="0"/>
            </a:endParaRPr>
          </a:p>
          <a:p>
            <a:pPr marL="285750" indent="-285750">
              <a:buFont typeface="Arial" pitchFamily="34" charset="0"/>
              <a:buChar char="•"/>
            </a:pPr>
            <a:r>
              <a:rPr lang="en-US" sz="1800" dirty="0">
                <a:latin typeface="Arial" pitchFamily="34" charset="0"/>
                <a:cs typeface="Arial" pitchFamily="34" charset="0"/>
              </a:rPr>
              <a:t>The account name appears once you have made and confirmed your entries.</a:t>
            </a:r>
          </a:p>
          <a:p>
            <a:pPr marL="285750" indent="-285750">
              <a:buFont typeface="Arial" pitchFamily="34" charset="0"/>
              <a:buChar char="•"/>
            </a:pPr>
            <a:endParaRPr lang="en-US" sz="1800" dirty="0">
              <a:latin typeface="Arial" pitchFamily="34" charset="0"/>
              <a:cs typeface="Arial" pitchFamily="34" charset="0"/>
            </a:endParaRPr>
          </a:p>
          <a:p>
            <a:pPr marL="285750" indent="-285750">
              <a:buFont typeface="Arial" pitchFamily="34" charset="0"/>
              <a:buChar char="•"/>
            </a:pPr>
            <a:r>
              <a:rPr lang="en-US" sz="1800" dirty="0">
                <a:latin typeface="Arial" pitchFamily="34" charset="0"/>
                <a:cs typeface="Arial" pitchFamily="34" charset="0"/>
              </a:rPr>
              <a:t>You can select different fields or columns and change the size and sequence of the columns and fields. </a:t>
            </a:r>
          </a:p>
          <a:p>
            <a:pPr marL="285750" indent="-285750">
              <a:buFont typeface="Arial" pitchFamily="34" charset="0"/>
              <a:buChar char="•"/>
            </a:pPr>
            <a:endParaRPr lang="en-US" sz="1800" dirty="0">
              <a:latin typeface="Arial" pitchFamily="34" charset="0"/>
              <a:cs typeface="Arial" pitchFamily="34" charset="0"/>
            </a:endParaRPr>
          </a:p>
          <a:p>
            <a:pPr marL="285750" indent="-285750">
              <a:buFont typeface="Arial" pitchFamily="34" charset="0"/>
              <a:buChar char="•"/>
            </a:pPr>
            <a:r>
              <a:rPr lang="en-US" sz="1800" dirty="0">
                <a:latin typeface="Arial" pitchFamily="34" charset="0"/>
                <a:cs typeface="Arial" pitchFamily="34" charset="0"/>
              </a:rPr>
              <a:t>At the top of the screen, you can select from Park, Post, or Hold, to complete the document entry transaction once the balance is zero, but you can Park or Hold document even if document doesn’t have zero balance.</a:t>
            </a:r>
          </a:p>
        </p:txBody>
      </p:sp>
    </p:spTree>
    <p:extLst>
      <p:ext uri="{BB962C8B-B14F-4D97-AF65-F5344CB8AC3E}">
        <p14:creationId xmlns:p14="http://schemas.microsoft.com/office/powerpoint/2010/main" xmlns="" val="336300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p:cNvPicPr>
            <a:picLocks noChangeAspect="1" noChangeArrowheads="1"/>
          </p:cNvPicPr>
          <p:nvPr/>
        </p:nvPicPr>
        <p:blipFill>
          <a:blip r:embed="rId3" cstate="print"/>
          <a:srcRect/>
          <a:stretch>
            <a:fillRect/>
          </a:stretch>
        </p:blipFill>
        <p:spPr bwMode="auto">
          <a:xfrm>
            <a:off x="1690689" y="1475185"/>
            <a:ext cx="5762625" cy="2193131"/>
          </a:xfrm>
          <a:prstGeom prst="rect">
            <a:avLst/>
          </a:prstGeom>
          <a:noFill/>
          <a:ln w="28575" algn="ctr">
            <a:solidFill>
              <a:schemeClr val="tx1"/>
            </a:solidFill>
            <a:miter lim="800000"/>
            <a:headEnd/>
            <a:tailEnd/>
          </a:ln>
        </p:spPr>
      </p:pic>
      <p:pic>
        <p:nvPicPr>
          <p:cNvPr id="20483" name="Picture 6"/>
          <p:cNvPicPr>
            <a:picLocks noChangeAspect="1" noChangeArrowheads="1"/>
          </p:cNvPicPr>
          <p:nvPr/>
        </p:nvPicPr>
        <p:blipFill>
          <a:blip r:embed="rId4" cstate="print"/>
          <a:srcRect/>
          <a:stretch>
            <a:fillRect/>
          </a:stretch>
        </p:blipFill>
        <p:spPr bwMode="auto">
          <a:xfrm>
            <a:off x="3581401" y="1085850"/>
            <a:ext cx="1457325" cy="257175"/>
          </a:xfrm>
          <a:prstGeom prst="rect">
            <a:avLst/>
          </a:prstGeom>
          <a:noFill/>
          <a:ln w="9525" algn="ctr">
            <a:noFill/>
            <a:miter lim="800000"/>
            <a:headEnd/>
            <a:tailEnd/>
          </a:ln>
        </p:spPr>
      </p:pic>
      <p:sp>
        <p:nvSpPr>
          <p:cNvPr id="573447" name="Rectangle 7"/>
          <p:cNvSpPr>
            <a:spLocks noGrp="1" noChangeArrowheads="1"/>
          </p:cNvSpPr>
          <p:nvPr>
            <p:ph type="title"/>
          </p:nvPr>
        </p:nvSpPr>
        <p:spPr/>
        <p:txBody>
          <a:bodyPr/>
          <a:lstStyle/>
          <a:p>
            <a:pPr>
              <a:defRPr/>
            </a:pPr>
            <a:r>
              <a:rPr lang="en-US" sz="3600" b="0" dirty="0" smtClean="0">
                <a:effectLst/>
              </a:rPr>
              <a:t>Cheque Lots:</a:t>
            </a:r>
          </a:p>
        </p:txBody>
      </p:sp>
    </p:spTree>
    <p:extLst>
      <p:ext uri="{BB962C8B-B14F-4D97-AF65-F5344CB8AC3E}">
        <p14:creationId xmlns:p14="http://schemas.microsoft.com/office/powerpoint/2010/main" xmlns="" val="15209176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6" name="Rectangle 4"/>
          <p:cNvSpPr>
            <a:spLocks noGrp="1" noChangeArrowheads="1"/>
          </p:cNvSpPr>
          <p:nvPr>
            <p:ph type="title"/>
          </p:nvPr>
        </p:nvSpPr>
        <p:spPr>
          <a:xfrm>
            <a:off x="257866" y="56212"/>
            <a:ext cx="8262453" cy="647701"/>
          </a:xfrm>
        </p:spPr>
        <p:txBody>
          <a:bodyPr>
            <a:normAutofit fontScale="90000"/>
          </a:bodyPr>
          <a:lstStyle/>
          <a:p>
            <a:pPr>
              <a:defRPr/>
            </a:pPr>
            <a:r>
              <a:rPr lang="en-US" sz="2800" dirty="0" smtClean="0">
                <a:solidFill>
                  <a:srgbClr val="3366FF"/>
                </a:solidFill>
              </a:rPr>
              <a:t> Main steps to the payment process:</a:t>
            </a:r>
            <a:br>
              <a:rPr lang="en-US" sz="2800" dirty="0" smtClean="0">
                <a:solidFill>
                  <a:srgbClr val="3366FF"/>
                </a:solidFill>
              </a:rPr>
            </a:br>
            <a:endParaRPr lang="en-US" sz="2800" dirty="0" smtClean="0">
              <a:solidFill>
                <a:srgbClr val="3366FF"/>
              </a:solidFill>
            </a:endParaRPr>
          </a:p>
        </p:txBody>
      </p:sp>
      <p:sp>
        <p:nvSpPr>
          <p:cNvPr id="561157" name="Rectangle 5"/>
          <p:cNvSpPr>
            <a:spLocks noGrp="1" noChangeArrowheads="1"/>
          </p:cNvSpPr>
          <p:nvPr>
            <p:ph type="body" sz="half" idx="1"/>
          </p:nvPr>
        </p:nvSpPr>
        <p:spPr>
          <a:xfrm>
            <a:off x="599574" y="1224213"/>
            <a:ext cx="3824288" cy="2986088"/>
          </a:xfrm>
        </p:spPr>
        <p:txBody>
          <a:bodyPr/>
          <a:lstStyle/>
          <a:p>
            <a:pPr>
              <a:defRPr/>
            </a:pPr>
            <a:endParaRPr lang="en-US" smtClean="0"/>
          </a:p>
        </p:txBody>
      </p:sp>
      <p:sp>
        <p:nvSpPr>
          <p:cNvPr id="561158" name="Rectangle 6"/>
          <p:cNvSpPr>
            <a:spLocks noGrp="1" noChangeArrowheads="1"/>
          </p:cNvSpPr>
          <p:nvPr>
            <p:ph type="body" sz="half" idx="2"/>
          </p:nvPr>
        </p:nvSpPr>
        <p:spPr>
          <a:xfrm>
            <a:off x="4576263" y="1224213"/>
            <a:ext cx="3824287" cy="2986088"/>
          </a:xfrm>
        </p:spPr>
        <p:txBody>
          <a:bodyPr/>
          <a:lstStyle/>
          <a:p>
            <a:pPr>
              <a:defRPr/>
            </a:pPr>
            <a:endParaRPr lang="en-US" smtClean="0"/>
          </a:p>
        </p:txBody>
      </p:sp>
      <p:sp>
        <p:nvSpPr>
          <p:cNvPr id="21509" name="Rectangle 7"/>
          <p:cNvSpPr>
            <a:spLocks noChangeArrowheads="1"/>
          </p:cNvSpPr>
          <p:nvPr/>
        </p:nvSpPr>
        <p:spPr bwMode="auto">
          <a:xfrm>
            <a:off x="257866" y="468031"/>
            <a:ext cx="8168124" cy="4201245"/>
          </a:xfrm>
          <a:prstGeom prst="rect">
            <a:avLst/>
          </a:prstGeom>
          <a:solidFill>
            <a:srgbClr val="FFCCCC"/>
          </a:solidFill>
          <a:ln w="9525" algn="ctr">
            <a:noFill/>
            <a:miter lim="800000"/>
            <a:headEnd/>
            <a:tailEnd/>
          </a:ln>
        </p:spPr>
        <p:txBody>
          <a:bodyPr wrap="none" anchor="ctr"/>
          <a:lstStyle/>
          <a:p>
            <a:endParaRPr lang="en-US"/>
          </a:p>
        </p:txBody>
      </p:sp>
      <p:sp>
        <p:nvSpPr>
          <p:cNvPr id="561160" name="Rectangle 8"/>
          <p:cNvSpPr>
            <a:spLocks noChangeArrowheads="1"/>
          </p:cNvSpPr>
          <p:nvPr/>
        </p:nvSpPr>
        <p:spPr bwMode="auto">
          <a:xfrm>
            <a:off x="485274" y="979071"/>
            <a:ext cx="3824288" cy="3761370"/>
          </a:xfrm>
          <a:prstGeom prst="rect">
            <a:avLst/>
          </a:prstGeom>
          <a:noFill/>
          <a:ln w="12700">
            <a:noFill/>
            <a:miter lim="800000"/>
            <a:headEnd/>
            <a:tailEnd/>
          </a:ln>
          <a:effectLst/>
        </p:spPr>
        <p:txBody>
          <a:bodyPr lIns="0" tIns="0" rIns="0" bIns="0"/>
          <a:lstStyle/>
          <a:p>
            <a:pPr marL="342900" indent="-342900">
              <a:lnSpc>
                <a:spcPct val="90000"/>
              </a:lnSpc>
              <a:spcBef>
                <a:spcPct val="20000"/>
              </a:spcBef>
              <a:buSzPct val="100000"/>
              <a:defRPr/>
            </a:pPr>
            <a:r>
              <a:rPr lang="en-US" sz="2000" b="1" dirty="0">
                <a:solidFill>
                  <a:srgbClr val="3366FF"/>
                </a:solidFill>
                <a:effectLst>
                  <a:outerShdw blurRad="38100" dist="38100" dir="2700000" algn="tl">
                    <a:srgbClr val="C0C0C0"/>
                  </a:outerShdw>
                </a:effectLst>
                <a:latin typeface="Arial" charset="0"/>
              </a:rPr>
              <a:t>1. Parameters:</a:t>
            </a:r>
            <a:r>
              <a:rPr lang="en-US" sz="2800" b="1" dirty="0">
                <a:solidFill>
                  <a:srgbClr val="3366FF"/>
                </a:solidFill>
                <a:effectLst>
                  <a:outerShdw blurRad="38100" dist="38100" dir="2700000" algn="tl">
                    <a:srgbClr val="C0C0C0"/>
                  </a:outerShdw>
                </a:effectLst>
                <a:latin typeface="Arial" charset="0"/>
              </a:rPr>
              <a:t> </a:t>
            </a:r>
          </a:p>
          <a:p>
            <a:pPr marL="342900" indent="-342900">
              <a:lnSpc>
                <a:spcPct val="90000"/>
              </a:lnSpc>
              <a:spcBef>
                <a:spcPct val="20000"/>
              </a:spcBef>
              <a:buSzPct val="100000"/>
              <a:defRPr/>
            </a:pPr>
            <a:endParaRPr lang="en-US" sz="2800" b="1" dirty="0">
              <a:solidFill>
                <a:srgbClr val="3366FF"/>
              </a:solidFill>
              <a:effectLst>
                <a:outerShdw blurRad="38100" dist="38100" dir="2700000" algn="tl">
                  <a:srgbClr val="C0C0C0"/>
                </a:outerShdw>
              </a:effectLst>
              <a:latin typeface="Arial" charset="0"/>
            </a:endParaRPr>
          </a:p>
          <a:p>
            <a:pPr marL="342900" indent="-342900">
              <a:lnSpc>
                <a:spcPct val="90000"/>
              </a:lnSpc>
              <a:spcBef>
                <a:spcPct val="20000"/>
              </a:spcBef>
              <a:buSzPct val="100000"/>
              <a:defRPr/>
            </a:pPr>
            <a:endParaRPr lang="en-US" sz="2000" b="1" dirty="0">
              <a:solidFill>
                <a:srgbClr val="3366FF"/>
              </a:solidFill>
              <a:effectLst>
                <a:outerShdw blurRad="38100" dist="38100" dir="2700000" algn="tl">
                  <a:srgbClr val="C0C0C0"/>
                </a:outerShdw>
              </a:effectLst>
              <a:latin typeface="Arial" charset="0"/>
            </a:endParaRPr>
          </a:p>
          <a:p>
            <a:pPr marL="342900" indent="-342900">
              <a:lnSpc>
                <a:spcPct val="90000"/>
              </a:lnSpc>
              <a:spcBef>
                <a:spcPct val="20000"/>
              </a:spcBef>
              <a:buSzPct val="100000"/>
              <a:defRPr/>
            </a:pPr>
            <a:r>
              <a:rPr lang="en-US" sz="2000" b="1" dirty="0">
                <a:solidFill>
                  <a:srgbClr val="3366FF"/>
                </a:solidFill>
                <a:effectLst>
                  <a:outerShdw blurRad="38100" dist="38100" dir="2700000" algn="tl">
                    <a:srgbClr val="C0C0C0"/>
                  </a:outerShdw>
                </a:effectLst>
                <a:latin typeface="Arial" charset="0"/>
              </a:rPr>
              <a:t>2. Proposal:</a:t>
            </a:r>
          </a:p>
          <a:p>
            <a:pPr marL="342900" indent="-342900">
              <a:lnSpc>
                <a:spcPct val="90000"/>
              </a:lnSpc>
              <a:spcBef>
                <a:spcPct val="20000"/>
              </a:spcBef>
              <a:buSzPct val="100000"/>
              <a:defRPr/>
            </a:pPr>
            <a:endParaRPr lang="en-US" sz="2800" b="1" dirty="0">
              <a:solidFill>
                <a:srgbClr val="3366FF"/>
              </a:solidFill>
              <a:effectLst>
                <a:outerShdw blurRad="38100" dist="38100" dir="2700000" algn="tl">
                  <a:srgbClr val="C0C0C0"/>
                </a:outerShdw>
              </a:effectLst>
              <a:latin typeface="Arial" charset="0"/>
            </a:endParaRPr>
          </a:p>
          <a:p>
            <a:pPr marL="342900" indent="-342900">
              <a:lnSpc>
                <a:spcPct val="90000"/>
              </a:lnSpc>
              <a:spcBef>
                <a:spcPct val="20000"/>
              </a:spcBef>
              <a:buSzPct val="100000"/>
              <a:defRPr/>
            </a:pPr>
            <a:r>
              <a:rPr lang="en-US" sz="2000" b="1" dirty="0">
                <a:solidFill>
                  <a:srgbClr val="3366FF"/>
                </a:solidFill>
                <a:effectLst>
                  <a:outerShdw blurRad="38100" dist="38100" dir="2700000" algn="tl">
                    <a:srgbClr val="C0C0C0"/>
                  </a:outerShdw>
                </a:effectLst>
                <a:latin typeface="Arial" charset="0"/>
              </a:rPr>
              <a:t>3. Program:</a:t>
            </a:r>
            <a:r>
              <a:rPr lang="en-US" sz="2800" b="1" dirty="0">
                <a:solidFill>
                  <a:srgbClr val="3366FF"/>
                </a:solidFill>
                <a:effectLst>
                  <a:outerShdw blurRad="38100" dist="38100" dir="2700000" algn="tl">
                    <a:srgbClr val="C0C0C0"/>
                  </a:outerShdw>
                </a:effectLst>
                <a:latin typeface="Arial" charset="0"/>
              </a:rPr>
              <a:t> </a:t>
            </a:r>
          </a:p>
          <a:p>
            <a:pPr marL="342900" indent="-342900">
              <a:lnSpc>
                <a:spcPct val="90000"/>
              </a:lnSpc>
              <a:spcBef>
                <a:spcPct val="20000"/>
              </a:spcBef>
              <a:buSzPct val="100000"/>
              <a:defRPr/>
            </a:pPr>
            <a:endParaRPr lang="en-US" sz="2800" b="1" dirty="0">
              <a:solidFill>
                <a:srgbClr val="3366FF"/>
              </a:solidFill>
              <a:effectLst>
                <a:outerShdw blurRad="38100" dist="38100" dir="2700000" algn="tl">
                  <a:srgbClr val="C0C0C0"/>
                </a:outerShdw>
              </a:effectLst>
              <a:latin typeface="Arial" charset="0"/>
            </a:endParaRPr>
          </a:p>
          <a:p>
            <a:pPr marL="342900" indent="-342900">
              <a:lnSpc>
                <a:spcPct val="90000"/>
              </a:lnSpc>
              <a:spcBef>
                <a:spcPct val="20000"/>
              </a:spcBef>
              <a:buSzPct val="100000"/>
              <a:defRPr/>
            </a:pPr>
            <a:r>
              <a:rPr lang="en-US" sz="2000" b="1" dirty="0">
                <a:solidFill>
                  <a:srgbClr val="3366FF"/>
                </a:solidFill>
                <a:effectLst>
                  <a:outerShdw blurRad="38100" dist="38100" dir="2700000" algn="tl">
                    <a:srgbClr val="C0C0C0"/>
                  </a:outerShdw>
                </a:effectLst>
                <a:latin typeface="Arial" charset="0"/>
              </a:rPr>
              <a:t>4. Print:</a:t>
            </a:r>
          </a:p>
          <a:p>
            <a:pPr marL="342900" indent="-342900">
              <a:lnSpc>
                <a:spcPct val="90000"/>
              </a:lnSpc>
              <a:spcBef>
                <a:spcPct val="20000"/>
              </a:spcBef>
              <a:buSzPct val="100000"/>
              <a:defRPr/>
            </a:pPr>
            <a:endParaRPr lang="en-US" sz="2800" b="1" dirty="0">
              <a:solidFill>
                <a:srgbClr val="3366FF"/>
              </a:solidFill>
              <a:effectLst>
                <a:outerShdw blurRad="38100" dist="38100" dir="2700000" algn="tl">
                  <a:srgbClr val="C0C0C0"/>
                </a:outerShdw>
              </a:effectLst>
              <a:latin typeface="Arial" charset="0"/>
            </a:endParaRPr>
          </a:p>
          <a:p>
            <a:pPr marL="342900" indent="-342900">
              <a:lnSpc>
                <a:spcPct val="90000"/>
              </a:lnSpc>
              <a:spcBef>
                <a:spcPct val="20000"/>
              </a:spcBef>
              <a:buSzPct val="100000"/>
              <a:defRPr/>
            </a:pPr>
            <a:endParaRPr lang="en-US" sz="2800" b="1" dirty="0">
              <a:effectLst>
                <a:outerShdw blurRad="38100" dist="38100" dir="2700000" algn="tl">
                  <a:srgbClr val="C0C0C0"/>
                </a:outerShdw>
              </a:effectLst>
              <a:latin typeface="Arial" charset="0"/>
            </a:endParaRPr>
          </a:p>
          <a:p>
            <a:pPr marL="342900" indent="-342900">
              <a:lnSpc>
                <a:spcPct val="90000"/>
              </a:lnSpc>
              <a:spcBef>
                <a:spcPct val="20000"/>
              </a:spcBef>
              <a:buSzPct val="100000"/>
              <a:buFontTx/>
              <a:buChar char="•"/>
              <a:defRPr/>
            </a:pPr>
            <a:endParaRPr lang="en-US" sz="2800" b="1" dirty="0">
              <a:effectLst>
                <a:outerShdw blurRad="38100" dist="38100" dir="2700000" algn="tl">
                  <a:srgbClr val="C0C0C0"/>
                </a:outerShdw>
              </a:effectLst>
              <a:latin typeface="Arial" charset="0"/>
            </a:endParaRPr>
          </a:p>
          <a:p>
            <a:pPr marL="342900" indent="-342900">
              <a:lnSpc>
                <a:spcPct val="90000"/>
              </a:lnSpc>
              <a:spcBef>
                <a:spcPct val="20000"/>
              </a:spcBef>
              <a:buSzPct val="100000"/>
              <a:buFontTx/>
              <a:buChar char="•"/>
              <a:defRPr/>
            </a:pPr>
            <a:endParaRPr lang="en-US" sz="2800" b="1" dirty="0">
              <a:effectLst>
                <a:outerShdw blurRad="38100" dist="38100" dir="2700000" algn="tl">
                  <a:srgbClr val="C0C0C0"/>
                </a:outerShdw>
              </a:effectLst>
              <a:latin typeface="Arial" charset="0"/>
            </a:endParaRPr>
          </a:p>
          <a:p>
            <a:pPr marL="342900" indent="-342900">
              <a:lnSpc>
                <a:spcPct val="90000"/>
              </a:lnSpc>
              <a:spcBef>
                <a:spcPct val="20000"/>
              </a:spcBef>
              <a:buSzPct val="100000"/>
              <a:buFontTx/>
              <a:buChar char="•"/>
              <a:defRPr/>
            </a:pPr>
            <a:endParaRPr lang="en-US" sz="2800" b="1" dirty="0">
              <a:effectLst>
                <a:outerShdw blurRad="38100" dist="38100" dir="2700000" algn="tl">
                  <a:srgbClr val="C0C0C0"/>
                </a:outerShdw>
              </a:effectLst>
              <a:latin typeface="Arial" charset="0"/>
            </a:endParaRPr>
          </a:p>
        </p:txBody>
      </p:sp>
      <p:sp>
        <p:nvSpPr>
          <p:cNvPr id="561161" name="Rectangle 9"/>
          <p:cNvSpPr>
            <a:spLocks noChangeArrowheads="1"/>
          </p:cNvSpPr>
          <p:nvPr/>
        </p:nvSpPr>
        <p:spPr bwMode="auto">
          <a:xfrm>
            <a:off x="4511842" y="1067050"/>
            <a:ext cx="3683920" cy="3673391"/>
          </a:xfrm>
          <a:prstGeom prst="rect">
            <a:avLst/>
          </a:prstGeom>
          <a:noFill/>
          <a:ln w="12700">
            <a:noFill/>
            <a:miter lim="800000"/>
            <a:headEnd/>
            <a:tailEnd/>
          </a:ln>
          <a:effectLst/>
        </p:spPr>
        <p:txBody>
          <a:bodyPr lIns="0" tIns="0" rIns="0" bIns="0"/>
          <a:lstStyle/>
          <a:p>
            <a:pPr marL="342900" indent="-342900">
              <a:lnSpc>
                <a:spcPct val="90000"/>
              </a:lnSpc>
              <a:spcBef>
                <a:spcPct val="20000"/>
              </a:spcBef>
              <a:buSzPct val="100000"/>
              <a:buFontTx/>
              <a:buChar char="•"/>
              <a:defRPr/>
            </a:pPr>
            <a:r>
              <a:rPr lang="en-US" sz="1200" b="1" dirty="0" smtClean="0">
                <a:effectLst>
                  <a:outerShdw blurRad="38100" dist="38100" dir="2700000" algn="tl">
                    <a:srgbClr val="C0C0C0"/>
                  </a:outerShdw>
                </a:effectLst>
                <a:latin typeface="Arial Narrow" pitchFamily="34" charset="0"/>
              </a:rPr>
              <a:t>Who </a:t>
            </a:r>
            <a:r>
              <a:rPr lang="en-US" sz="1200" b="1" dirty="0">
                <a:effectLst>
                  <a:outerShdw blurRad="38100" dist="38100" dir="2700000" algn="tl">
                    <a:srgbClr val="C0C0C0"/>
                  </a:outerShdw>
                </a:effectLst>
                <a:latin typeface="Arial Narrow" pitchFamily="34" charset="0"/>
              </a:rPr>
              <a:t>is going to be paid? </a:t>
            </a:r>
          </a:p>
          <a:p>
            <a:pPr marL="342900" indent="-342900">
              <a:lnSpc>
                <a:spcPct val="90000"/>
              </a:lnSpc>
              <a:spcBef>
                <a:spcPct val="20000"/>
              </a:spcBef>
              <a:buSzPct val="100000"/>
              <a:buFontTx/>
              <a:buChar char="•"/>
              <a:defRPr/>
            </a:pPr>
            <a:r>
              <a:rPr lang="en-US" sz="1200" b="1" dirty="0">
                <a:effectLst>
                  <a:outerShdw blurRad="38100" dist="38100" dir="2700000" algn="tl">
                    <a:srgbClr val="C0C0C0"/>
                  </a:outerShdw>
                </a:effectLst>
                <a:latin typeface="Arial Narrow" pitchFamily="34" charset="0"/>
              </a:rPr>
              <a:t>What payment methods will be used?</a:t>
            </a:r>
          </a:p>
          <a:p>
            <a:pPr marL="342900" indent="-342900">
              <a:lnSpc>
                <a:spcPct val="90000"/>
              </a:lnSpc>
              <a:spcBef>
                <a:spcPct val="20000"/>
              </a:spcBef>
              <a:buSzPct val="100000"/>
              <a:buFontTx/>
              <a:buChar char="•"/>
              <a:defRPr/>
            </a:pPr>
            <a:r>
              <a:rPr lang="en-US" sz="1200" b="1" dirty="0">
                <a:effectLst>
                  <a:outerShdw blurRad="38100" dist="38100" dir="2700000" algn="tl">
                    <a:srgbClr val="C0C0C0"/>
                  </a:outerShdw>
                </a:effectLst>
                <a:latin typeface="Arial Narrow" pitchFamily="34" charset="0"/>
              </a:rPr>
              <a:t>When will they be paid?</a:t>
            </a:r>
          </a:p>
          <a:p>
            <a:pPr marL="342900" indent="-342900">
              <a:lnSpc>
                <a:spcPct val="90000"/>
              </a:lnSpc>
              <a:spcBef>
                <a:spcPct val="20000"/>
              </a:spcBef>
              <a:buSzPct val="100000"/>
              <a:buFontTx/>
              <a:buChar char="•"/>
              <a:defRPr/>
            </a:pPr>
            <a:r>
              <a:rPr lang="en-US" sz="1200" b="1" dirty="0">
                <a:effectLst>
                  <a:outerShdw blurRad="38100" dist="38100" dir="2700000" algn="tl">
                    <a:srgbClr val="C0C0C0"/>
                  </a:outerShdw>
                </a:effectLst>
                <a:latin typeface="Arial Narrow" pitchFamily="34" charset="0"/>
              </a:rPr>
              <a:t>Which company codes will be considered?</a:t>
            </a:r>
          </a:p>
          <a:p>
            <a:pPr marL="342900" indent="-342900">
              <a:lnSpc>
                <a:spcPct val="90000"/>
              </a:lnSpc>
              <a:spcBef>
                <a:spcPct val="20000"/>
              </a:spcBef>
              <a:buSzPct val="100000"/>
              <a:buFontTx/>
              <a:buChar char="•"/>
              <a:defRPr/>
            </a:pPr>
            <a:r>
              <a:rPr lang="en-US" sz="1200" b="1" dirty="0">
                <a:effectLst>
                  <a:outerShdw blurRad="38100" dist="38100" dir="2700000" algn="tl">
                    <a:srgbClr val="C0C0C0"/>
                  </a:outerShdw>
                </a:effectLst>
                <a:latin typeface="Arial Narrow" pitchFamily="34" charset="0"/>
              </a:rPr>
              <a:t>How are they going to be paid?</a:t>
            </a:r>
          </a:p>
          <a:p>
            <a:pPr marL="342900" indent="-342900">
              <a:lnSpc>
                <a:spcPct val="90000"/>
              </a:lnSpc>
              <a:spcBef>
                <a:spcPct val="20000"/>
              </a:spcBef>
              <a:buSzPct val="100000"/>
              <a:defRPr/>
            </a:pPr>
            <a:endParaRPr lang="en-US" sz="1200" b="1" dirty="0">
              <a:effectLst>
                <a:outerShdw blurRad="38100" dist="38100" dir="2700000" algn="tl">
                  <a:srgbClr val="C0C0C0"/>
                </a:outerShdw>
              </a:effectLst>
              <a:latin typeface="Arial Narrow" pitchFamily="34" charset="0"/>
            </a:endParaRPr>
          </a:p>
          <a:p>
            <a:pPr marL="342900" indent="-342900">
              <a:lnSpc>
                <a:spcPct val="90000"/>
              </a:lnSpc>
              <a:spcBef>
                <a:spcPct val="20000"/>
              </a:spcBef>
              <a:buSzPct val="100000"/>
              <a:buFontTx/>
              <a:buChar char="•"/>
              <a:defRPr/>
            </a:pPr>
            <a:r>
              <a:rPr lang="en-US" sz="1200" b="1" dirty="0" smtClean="0">
                <a:effectLst>
                  <a:outerShdw blurRad="38100" dist="38100" dir="2700000" algn="tl">
                    <a:srgbClr val="C0C0C0"/>
                  </a:outerShdw>
                </a:effectLst>
                <a:latin typeface="Arial Narrow" pitchFamily="34" charset="0"/>
              </a:rPr>
              <a:t>Once </a:t>
            </a:r>
            <a:r>
              <a:rPr lang="en-US" sz="1200" b="1" dirty="0">
                <a:effectLst>
                  <a:outerShdw blurRad="38100" dist="38100" dir="2700000" algn="tl">
                    <a:srgbClr val="C0C0C0"/>
                  </a:outerShdw>
                </a:effectLst>
                <a:latin typeface="Arial Narrow" pitchFamily="34" charset="0"/>
              </a:rPr>
              <a:t>the parameters have been specified, the proposal run is scheduled and it produces a list of business partners and open invoices that are due for payment. Invoices can be blocked or unblocked for payment</a:t>
            </a:r>
            <a:r>
              <a:rPr lang="en-US" sz="1200" dirty="0">
                <a:effectLst>
                  <a:outerShdw blurRad="38100" dist="38100" dir="2700000" algn="tl">
                    <a:srgbClr val="C0C0C0"/>
                  </a:outerShdw>
                </a:effectLst>
                <a:latin typeface="Arial Narrow" pitchFamily="34" charset="0"/>
              </a:rPr>
              <a:t>.</a:t>
            </a:r>
          </a:p>
          <a:p>
            <a:pPr marL="342900" indent="-342900">
              <a:lnSpc>
                <a:spcPct val="90000"/>
              </a:lnSpc>
              <a:spcBef>
                <a:spcPct val="20000"/>
              </a:spcBef>
              <a:buSzPct val="100000"/>
              <a:defRPr/>
            </a:pPr>
            <a:endParaRPr lang="en-US" sz="1200" dirty="0">
              <a:effectLst>
                <a:outerShdw blurRad="38100" dist="38100" dir="2700000" algn="tl">
                  <a:srgbClr val="C0C0C0"/>
                </a:outerShdw>
              </a:effectLst>
              <a:latin typeface="Arial Narrow" pitchFamily="34" charset="0"/>
            </a:endParaRPr>
          </a:p>
          <a:p>
            <a:pPr marL="342900" indent="-342900">
              <a:lnSpc>
                <a:spcPct val="90000"/>
              </a:lnSpc>
              <a:spcBef>
                <a:spcPct val="20000"/>
              </a:spcBef>
              <a:buSzPct val="100000"/>
              <a:buFontTx/>
              <a:buChar char="•"/>
              <a:defRPr/>
            </a:pPr>
            <a:r>
              <a:rPr lang="en-US" sz="1200" b="1" dirty="0">
                <a:effectLst>
                  <a:outerShdw blurRad="38100" dist="38100" dir="2700000" algn="tl">
                    <a:srgbClr val="C0C0C0"/>
                  </a:outerShdw>
                </a:effectLst>
                <a:latin typeface="Arial Narrow" pitchFamily="34" charset="0"/>
              </a:rPr>
              <a:t>Once the payment list has been verified, the payment run is scheduled. A payment document is created and the general ledger and sub-ledger accounts are updated.</a:t>
            </a:r>
          </a:p>
          <a:p>
            <a:pPr marL="342900" indent="-342900">
              <a:lnSpc>
                <a:spcPct val="90000"/>
              </a:lnSpc>
              <a:spcBef>
                <a:spcPct val="20000"/>
              </a:spcBef>
              <a:buSzPct val="100000"/>
              <a:defRPr/>
            </a:pPr>
            <a:endParaRPr lang="en-US" sz="1200" b="1" dirty="0">
              <a:effectLst>
                <a:outerShdw blurRad="38100" dist="38100" dir="2700000" algn="tl">
                  <a:srgbClr val="C0C0C0"/>
                </a:outerShdw>
              </a:effectLst>
              <a:latin typeface="Arial Narrow" pitchFamily="34" charset="0"/>
            </a:endParaRPr>
          </a:p>
          <a:p>
            <a:pPr marL="342900" indent="-342900">
              <a:lnSpc>
                <a:spcPct val="90000"/>
              </a:lnSpc>
              <a:spcBef>
                <a:spcPct val="20000"/>
              </a:spcBef>
              <a:buSzPct val="100000"/>
              <a:buFontTx/>
              <a:buChar char="•"/>
              <a:defRPr/>
            </a:pPr>
            <a:r>
              <a:rPr lang="en-US" sz="1200" b="1" dirty="0">
                <a:effectLst>
                  <a:outerShdw blurRad="38100" dist="38100" dir="2700000" algn="tl">
                    <a:srgbClr val="C0C0C0"/>
                  </a:outerShdw>
                </a:effectLst>
                <a:latin typeface="Arial Narrow" pitchFamily="34" charset="0"/>
              </a:rPr>
              <a:t>The accounting functions are completed and a separate print program is scheduled to generate the payment media.</a:t>
            </a:r>
          </a:p>
          <a:p>
            <a:pPr marL="342900" indent="-342900">
              <a:lnSpc>
                <a:spcPct val="90000"/>
              </a:lnSpc>
              <a:spcBef>
                <a:spcPct val="20000"/>
              </a:spcBef>
              <a:buSzPct val="100000"/>
              <a:defRPr/>
            </a:pPr>
            <a:endParaRPr lang="en-US" sz="1200" b="1" dirty="0">
              <a:effectLst>
                <a:outerShdw blurRad="38100" dist="38100" dir="2700000" algn="tl">
                  <a:srgbClr val="C0C0C0"/>
                </a:outerShdw>
              </a:effectLst>
              <a:latin typeface="Arial Narrow" pitchFamily="34" charset="0"/>
            </a:endParaRPr>
          </a:p>
          <a:p>
            <a:pPr marL="342900" indent="-342900">
              <a:lnSpc>
                <a:spcPct val="90000"/>
              </a:lnSpc>
              <a:spcBef>
                <a:spcPct val="20000"/>
              </a:spcBef>
              <a:buSzPct val="100000"/>
              <a:defRPr/>
            </a:pPr>
            <a:endParaRPr lang="en-US" sz="1200" dirty="0">
              <a:effectLst>
                <a:outerShdw blurRad="38100" dist="38100" dir="2700000" algn="tl">
                  <a:srgbClr val="C0C0C0"/>
                </a:outerShdw>
              </a:effectLst>
              <a:latin typeface="Arial Narrow" pitchFamily="34" charset="0"/>
            </a:endParaRPr>
          </a:p>
        </p:txBody>
      </p:sp>
      <p:sp>
        <p:nvSpPr>
          <p:cNvPr id="21512" name="Line 10"/>
          <p:cNvSpPr>
            <a:spLocks noChangeShapeType="1"/>
          </p:cNvSpPr>
          <p:nvPr/>
        </p:nvSpPr>
        <p:spPr bwMode="auto">
          <a:xfrm>
            <a:off x="2771274" y="1409951"/>
            <a:ext cx="1295400" cy="0"/>
          </a:xfrm>
          <a:prstGeom prst="line">
            <a:avLst/>
          </a:prstGeom>
          <a:noFill/>
          <a:ln w="9525">
            <a:noFill/>
            <a:round/>
            <a:headEnd/>
            <a:tailEnd type="triangle" w="med" len="med"/>
          </a:ln>
        </p:spPr>
        <p:txBody>
          <a:bodyPr/>
          <a:lstStyle/>
          <a:p>
            <a:endParaRPr lang="en-US"/>
          </a:p>
        </p:txBody>
      </p:sp>
      <p:sp>
        <p:nvSpPr>
          <p:cNvPr id="21513" name="Line 11"/>
          <p:cNvSpPr>
            <a:spLocks noChangeShapeType="1"/>
          </p:cNvSpPr>
          <p:nvPr/>
        </p:nvSpPr>
        <p:spPr bwMode="auto">
          <a:xfrm>
            <a:off x="2478506" y="1229477"/>
            <a:ext cx="1371600" cy="0"/>
          </a:xfrm>
          <a:prstGeom prst="line">
            <a:avLst/>
          </a:prstGeom>
          <a:noFill/>
          <a:ln w="9525">
            <a:solidFill>
              <a:srgbClr val="FF3399"/>
            </a:solidFill>
            <a:round/>
            <a:headEnd/>
            <a:tailEnd type="triangle" w="med" len="med"/>
          </a:ln>
        </p:spPr>
        <p:txBody>
          <a:bodyPr/>
          <a:lstStyle/>
          <a:p>
            <a:endParaRPr lang="en-US"/>
          </a:p>
        </p:txBody>
      </p:sp>
      <p:sp>
        <p:nvSpPr>
          <p:cNvPr id="21514" name="Line 12"/>
          <p:cNvSpPr>
            <a:spLocks noChangeShapeType="1"/>
          </p:cNvSpPr>
          <p:nvPr/>
        </p:nvSpPr>
        <p:spPr bwMode="auto">
          <a:xfrm>
            <a:off x="2478506" y="2421732"/>
            <a:ext cx="1371600" cy="0"/>
          </a:xfrm>
          <a:prstGeom prst="line">
            <a:avLst/>
          </a:prstGeom>
          <a:noFill/>
          <a:ln w="9525">
            <a:solidFill>
              <a:srgbClr val="FF3399"/>
            </a:solidFill>
            <a:round/>
            <a:headEnd/>
            <a:tailEnd type="triangle" w="med" len="med"/>
          </a:ln>
        </p:spPr>
        <p:txBody>
          <a:bodyPr/>
          <a:lstStyle/>
          <a:p>
            <a:endParaRPr lang="en-US"/>
          </a:p>
        </p:txBody>
      </p:sp>
      <p:sp>
        <p:nvSpPr>
          <p:cNvPr id="21515" name="Line 13"/>
          <p:cNvSpPr>
            <a:spLocks noChangeShapeType="1"/>
          </p:cNvSpPr>
          <p:nvPr/>
        </p:nvSpPr>
        <p:spPr bwMode="auto">
          <a:xfrm>
            <a:off x="2478506" y="3301917"/>
            <a:ext cx="1371600" cy="0"/>
          </a:xfrm>
          <a:prstGeom prst="line">
            <a:avLst/>
          </a:prstGeom>
          <a:noFill/>
          <a:ln w="9525">
            <a:solidFill>
              <a:srgbClr val="FF3399"/>
            </a:solidFill>
            <a:round/>
            <a:headEnd/>
            <a:tailEnd type="triangle" w="med" len="med"/>
          </a:ln>
        </p:spPr>
        <p:txBody>
          <a:bodyPr/>
          <a:lstStyle/>
          <a:p>
            <a:endParaRPr lang="en-US"/>
          </a:p>
        </p:txBody>
      </p:sp>
      <p:sp>
        <p:nvSpPr>
          <p:cNvPr id="21516" name="Line 14"/>
          <p:cNvSpPr>
            <a:spLocks noChangeShapeType="1"/>
          </p:cNvSpPr>
          <p:nvPr/>
        </p:nvSpPr>
        <p:spPr bwMode="auto">
          <a:xfrm>
            <a:off x="2478506" y="4147135"/>
            <a:ext cx="1371600" cy="0"/>
          </a:xfrm>
          <a:prstGeom prst="line">
            <a:avLst/>
          </a:prstGeom>
          <a:noFill/>
          <a:ln w="9525">
            <a:solidFill>
              <a:srgbClr val="FF3399"/>
            </a:solidFill>
            <a:round/>
            <a:headEnd/>
            <a:tailEnd type="triangle" w="med" len="med"/>
          </a:ln>
        </p:spPr>
        <p:txBody>
          <a:bodyPr/>
          <a:lstStyle/>
          <a:p>
            <a:endParaRPr lang="en-US"/>
          </a:p>
        </p:txBody>
      </p:sp>
    </p:spTree>
    <p:extLst>
      <p:ext uri="{BB962C8B-B14F-4D97-AF65-F5344CB8AC3E}">
        <p14:creationId xmlns:p14="http://schemas.microsoft.com/office/powerpoint/2010/main" xmlns="" val="18549718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8" name="Rectangle 4"/>
          <p:cNvSpPr>
            <a:spLocks noGrp="1" noChangeArrowheads="1"/>
          </p:cNvSpPr>
          <p:nvPr>
            <p:ph type="title"/>
          </p:nvPr>
        </p:nvSpPr>
        <p:spPr>
          <a:xfrm>
            <a:off x="352426" y="327423"/>
            <a:ext cx="8734425" cy="301228"/>
          </a:xfrm>
          <a:ln>
            <a:solidFill>
              <a:schemeClr val="bg1"/>
            </a:solidFill>
          </a:ln>
        </p:spPr>
        <p:txBody>
          <a:bodyPr>
            <a:normAutofit fontScale="90000"/>
          </a:bodyPr>
          <a:lstStyle/>
          <a:p>
            <a:pPr>
              <a:defRPr/>
            </a:pPr>
            <a:r>
              <a:rPr lang="en-US" sz="2400" smtClean="0"/>
              <a:t>  </a:t>
            </a:r>
            <a:r>
              <a:rPr lang="en-US" sz="2400" smtClean="0">
                <a:solidFill>
                  <a:schemeClr val="tx1"/>
                </a:solidFill>
              </a:rPr>
              <a:t>R/3 Payment Overview:</a:t>
            </a:r>
          </a:p>
        </p:txBody>
      </p:sp>
      <p:pic>
        <p:nvPicPr>
          <p:cNvPr id="22531" name="Picture 5"/>
          <p:cNvPicPr>
            <a:picLocks noGrp="1" noChangeAspect="1" noChangeArrowheads="1"/>
          </p:cNvPicPr>
          <p:nvPr>
            <p:ph type="body" sz="half" idx="1"/>
          </p:nvPr>
        </p:nvPicPr>
        <p:blipFill>
          <a:blip r:embed="rId3" cstate="print"/>
          <a:srcRect/>
          <a:stretch>
            <a:fillRect/>
          </a:stretch>
        </p:blipFill>
        <p:spPr>
          <a:xfrm>
            <a:off x="533400" y="685800"/>
            <a:ext cx="6477000" cy="4286250"/>
          </a:xfrm>
          <a:solidFill>
            <a:srgbClr val="CC99FF"/>
          </a:solidFill>
          <a:ln>
            <a:solidFill>
              <a:schemeClr val="tx1"/>
            </a:solidFill>
          </a:ln>
        </p:spPr>
      </p:pic>
    </p:spTree>
    <p:extLst>
      <p:ext uri="{BB962C8B-B14F-4D97-AF65-F5344CB8AC3E}">
        <p14:creationId xmlns:p14="http://schemas.microsoft.com/office/powerpoint/2010/main" xmlns="" val="8378285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p:txBody>
          <a:bodyPr/>
          <a:lstStyle/>
          <a:p>
            <a:pPr>
              <a:defRPr/>
            </a:pPr>
            <a:r>
              <a:rPr lang="en-US" sz="3600" b="0" dirty="0" smtClean="0">
                <a:effectLst/>
              </a:rPr>
              <a:t>Payment program run:</a:t>
            </a:r>
          </a:p>
        </p:txBody>
      </p:sp>
      <p:pic>
        <p:nvPicPr>
          <p:cNvPr id="57347" name="Picture 3"/>
          <p:cNvPicPr>
            <a:picLocks noGrp="1" noChangeAspect="1" noChangeArrowheads="1"/>
          </p:cNvPicPr>
          <p:nvPr>
            <p:ph type="body" idx="1"/>
          </p:nvPr>
        </p:nvPicPr>
        <p:blipFill>
          <a:blip r:embed="rId2" cstate="print"/>
          <a:srcRect/>
          <a:stretch>
            <a:fillRect/>
          </a:stretch>
        </p:blipFill>
        <p:spPr>
          <a:xfrm>
            <a:off x="342088" y="746597"/>
            <a:ext cx="8077200" cy="3600450"/>
          </a:xfrm>
          <a:ln w="57150">
            <a:solidFill>
              <a:schemeClr val="tx1"/>
            </a:solidFill>
          </a:ln>
        </p:spPr>
      </p:pic>
    </p:spTree>
    <p:extLst>
      <p:ext uri="{BB962C8B-B14F-4D97-AF65-F5344CB8AC3E}">
        <p14:creationId xmlns:p14="http://schemas.microsoft.com/office/powerpoint/2010/main" xmlns="" val="1968849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4" name="Rectangle 4"/>
          <p:cNvSpPr>
            <a:spLocks noGrp="1" noChangeArrowheads="1"/>
          </p:cNvSpPr>
          <p:nvPr>
            <p:ph type="title"/>
          </p:nvPr>
        </p:nvSpPr>
        <p:spPr/>
        <p:txBody>
          <a:bodyPr/>
          <a:lstStyle/>
          <a:p>
            <a:pPr>
              <a:defRPr/>
            </a:pPr>
            <a:r>
              <a:rPr lang="en-US" sz="3600" b="0" dirty="0" smtClean="0">
                <a:effectLst/>
              </a:rPr>
              <a:t>Parameter screen:</a:t>
            </a:r>
          </a:p>
        </p:txBody>
      </p:sp>
      <p:pic>
        <p:nvPicPr>
          <p:cNvPr id="58371" name="Picture 5"/>
          <p:cNvPicPr>
            <a:picLocks noChangeAspect="1" noChangeArrowheads="1"/>
          </p:cNvPicPr>
          <p:nvPr/>
        </p:nvPicPr>
        <p:blipFill>
          <a:blip r:embed="rId3" cstate="print"/>
          <a:srcRect/>
          <a:stretch>
            <a:fillRect/>
          </a:stretch>
        </p:blipFill>
        <p:spPr bwMode="auto">
          <a:xfrm>
            <a:off x="457200" y="1091866"/>
            <a:ext cx="8077200" cy="3429000"/>
          </a:xfrm>
          <a:prstGeom prst="rect">
            <a:avLst/>
          </a:prstGeom>
          <a:noFill/>
          <a:ln w="38100" algn="ctr">
            <a:solidFill>
              <a:schemeClr val="tx1"/>
            </a:solidFill>
            <a:miter lim="800000"/>
            <a:headEnd/>
            <a:tailEnd/>
          </a:ln>
        </p:spPr>
      </p:pic>
    </p:spTree>
    <p:extLst>
      <p:ext uri="{BB962C8B-B14F-4D97-AF65-F5344CB8AC3E}">
        <p14:creationId xmlns:p14="http://schemas.microsoft.com/office/powerpoint/2010/main" xmlns="" val="29810479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6" name="Rectangle 4"/>
          <p:cNvSpPr>
            <a:spLocks noGrp="1" noChangeArrowheads="1"/>
          </p:cNvSpPr>
          <p:nvPr>
            <p:ph type="title"/>
          </p:nvPr>
        </p:nvSpPr>
        <p:spPr/>
        <p:txBody>
          <a:bodyPr/>
          <a:lstStyle/>
          <a:p>
            <a:pPr>
              <a:defRPr/>
            </a:pPr>
            <a:r>
              <a:rPr lang="en-US" sz="3600" b="0" dirty="0" smtClean="0">
                <a:effectLst/>
              </a:rPr>
              <a:t>Additional Logging Type:</a:t>
            </a:r>
          </a:p>
        </p:txBody>
      </p:sp>
      <p:pic>
        <p:nvPicPr>
          <p:cNvPr id="59395" name="Picture 5"/>
          <p:cNvPicPr>
            <a:picLocks noChangeAspect="1" noChangeArrowheads="1"/>
          </p:cNvPicPr>
          <p:nvPr/>
        </p:nvPicPr>
        <p:blipFill>
          <a:blip r:embed="rId2" cstate="print"/>
          <a:srcRect/>
          <a:stretch>
            <a:fillRect/>
          </a:stretch>
        </p:blipFill>
        <p:spPr bwMode="auto">
          <a:xfrm>
            <a:off x="457200" y="1143000"/>
            <a:ext cx="8153400" cy="3486150"/>
          </a:xfrm>
          <a:prstGeom prst="rect">
            <a:avLst/>
          </a:prstGeom>
          <a:noFill/>
          <a:ln w="28575" algn="ctr">
            <a:solidFill>
              <a:schemeClr val="tx1"/>
            </a:solidFill>
            <a:miter lim="800000"/>
            <a:headEnd/>
            <a:tailEnd/>
          </a:ln>
        </p:spPr>
      </p:pic>
    </p:spTree>
    <p:extLst>
      <p:ext uri="{BB962C8B-B14F-4D97-AF65-F5344CB8AC3E}">
        <p14:creationId xmlns:p14="http://schemas.microsoft.com/office/powerpoint/2010/main" xmlns="" val="2764258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4" name="Rectangle 4"/>
          <p:cNvSpPr>
            <a:spLocks noGrp="1" noChangeArrowheads="1"/>
          </p:cNvSpPr>
          <p:nvPr>
            <p:ph type="title"/>
          </p:nvPr>
        </p:nvSpPr>
        <p:spPr>
          <a:xfrm>
            <a:off x="409576" y="285750"/>
            <a:ext cx="8734425" cy="503635"/>
          </a:xfrm>
        </p:spPr>
        <p:txBody>
          <a:bodyPr/>
          <a:lstStyle/>
          <a:p>
            <a:pPr>
              <a:defRPr/>
            </a:pPr>
            <a:r>
              <a:rPr lang="en-US" sz="3600" b="0" dirty="0" smtClean="0">
                <a:effectLst/>
              </a:rPr>
              <a:t>Print Out / Data Medium.</a:t>
            </a:r>
          </a:p>
        </p:txBody>
      </p:sp>
      <p:pic>
        <p:nvPicPr>
          <p:cNvPr id="60419" name="Picture 5"/>
          <p:cNvPicPr>
            <a:picLocks noChangeAspect="1" noChangeArrowheads="1"/>
          </p:cNvPicPr>
          <p:nvPr/>
        </p:nvPicPr>
        <p:blipFill>
          <a:blip r:embed="rId3" cstate="print"/>
          <a:srcRect/>
          <a:stretch>
            <a:fillRect/>
          </a:stretch>
        </p:blipFill>
        <p:spPr bwMode="auto">
          <a:xfrm>
            <a:off x="457200" y="971550"/>
            <a:ext cx="8153400" cy="3600450"/>
          </a:xfrm>
          <a:prstGeom prst="rect">
            <a:avLst/>
          </a:prstGeom>
          <a:noFill/>
          <a:ln w="28575" algn="ctr">
            <a:solidFill>
              <a:schemeClr val="tx1"/>
            </a:solidFill>
            <a:miter lim="800000"/>
            <a:headEnd/>
            <a:tailEnd/>
          </a:ln>
        </p:spPr>
      </p:pic>
    </p:spTree>
    <p:extLst>
      <p:ext uri="{BB962C8B-B14F-4D97-AF65-F5344CB8AC3E}">
        <p14:creationId xmlns:p14="http://schemas.microsoft.com/office/powerpoint/2010/main" xmlns="" val="42391129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a:xfrm>
            <a:off x="409576" y="342900"/>
            <a:ext cx="8734425" cy="503635"/>
          </a:xfrm>
        </p:spPr>
        <p:txBody>
          <a:bodyPr/>
          <a:lstStyle/>
          <a:p>
            <a:pPr>
              <a:defRPr/>
            </a:pPr>
            <a:r>
              <a:rPr lang="en-US" dirty="0" smtClean="0"/>
              <a:t>   </a:t>
            </a:r>
            <a:r>
              <a:rPr lang="en-US" sz="3600" dirty="0" smtClean="0"/>
              <a:t>Print Program:</a:t>
            </a:r>
          </a:p>
        </p:txBody>
      </p:sp>
      <p:sp>
        <p:nvSpPr>
          <p:cNvPr id="566276" name="Rectangle 4"/>
          <p:cNvSpPr>
            <a:spLocks noGrp="1" noChangeArrowheads="1"/>
          </p:cNvSpPr>
          <p:nvPr>
            <p:ph type="body" sz="half" idx="1"/>
          </p:nvPr>
        </p:nvSpPr>
        <p:spPr>
          <a:xfrm>
            <a:off x="457200" y="1314450"/>
            <a:ext cx="3824288" cy="3257550"/>
          </a:xfrm>
          <a:ln w="28575">
            <a:solidFill>
              <a:schemeClr val="tx1"/>
            </a:solidFill>
          </a:ln>
        </p:spPr>
        <p:txBody>
          <a:bodyPr>
            <a:noAutofit/>
          </a:bodyPr>
          <a:lstStyle/>
          <a:p>
            <a:pPr marL="285750" indent="-285750">
              <a:buFont typeface="Arial" pitchFamily="34" charset="0"/>
              <a:buChar char="•"/>
              <a:defRPr/>
            </a:pPr>
            <a:r>
              <a:rPr lang="en-US" sz="1400" b="1" dirty="0" smtClean="0">
                <a:latin typeface="Arial" pitchFamily="34" charset="0"/>
                <a:cs typeface="Arial" pitchFamily="34" charset="0"/>
              </a:rPr>
              <a:t>To each payment method per country, a </a:t>
            </a:r>
            <a:r>
              <a:rPr lang="en-US" sz="1400" b="1" u="sng" dirty="0" smtClean="0">
                <a:latin typeface="Arial" pitchFamily="34" charset="0"/>
                <a:cs typeface="Arial" pitchFamily="34" charset="0"/>
              </a:rPr>
              <a:t>print program</a:t>
            </a:r>
            <a:r>
              <a:rPr lang="en-US" sz="1400" b="1" dirty="0" smtClean="0">
                <a:latin typeface="Arial" pitchFamily="34" charset="0"/>
                <a:cs typeface="Arial" pitchFamily="34" charset="0"/>
              </a:rPr>
              <a:t> is assigned in configuration.</a:t>
            </a:r>
          </a:p>
          <a:p>
            <a:pPr marL="285750" indent="-285750">
              <a:buFont typeface="Arial" pitchFamily="34" charset="0"/>
              <a:buChar char="•"/>
              <a:defRPr/>
            </a:pPr>
            <a:endParaRPr lang="en-US" sz="1400" b="1" dirty="0" smtClean="0">
              <a:latin typeface="Arial" pitchFamily="34" charset="0"/>
              <a:cs typeface="Arial" pitchFamily="34" charset="0"/>
            </a:endParaRPr>
          </a:p>
          <a:p>
            <a:pPr marL="285750" indent="-285750">
              <a:buFont typeface="Arial" pitchFamily="34" charset="0"/>
              <a:buChar char="•"/>
              <a:defRPr/>
            </a:pPr>
            <a:r>
              <a:rPr lang="en-US" sz="1400" b="1" dirty="0" smtClean="0">
                <a:latin typeface="Arial" pitchFamily="34" charset="0"/>
                <a:cs typeface="Arial" pitchFamily="34" charset="0"/>
              </a:rPr>
              <a:t>To run the print programs the system needs at least one </a:t>
            </a:r>
            <a:r>
              <a:rPr lang="en-US" sz="1400" b="1" u="sng" dirty="0" smtClean="0">
                <a:latin typeface="Arial" pitchFamily="34" charset="0"/>
                <a:cs typeface="Arial" pitchFamily="34" charset="0"/>
              </a:rPr>
              <a:t>variant </a:t>
            </a:r>
            <a:r>
              <a:rPr lang="en-US" sz="1400" b="1" dirty="0" smtClean="0">
                <a:latin typeface="Arial" pitchFamily="34" charset="0"/>
                <a:cs typeface="Arial" pitchFamily="34" charset="0"/>
              </a:rPr>
              <a:t>per print program, if several variants are allocated to a print program, the program will run once per variant.</a:t>
            </a:r>
          </a:p>
          <a:p>
            <a:pPr marL="285750" indent="-285750">
              <a:buFont typeface="Arial" pitchFamily="34" charset="0"/>
              <a:buChar char="•"/>
              <a:defRPr/>
            </a:pPr>
            <a:endParaRPr lang="en-US" sz="1400" b="1" dirty="0" smtClean="0">
              <a:latin typeface="Arial" pitchFamily="34" charset="0"/>
              <a:cs typeface="Arial" pitchFamily="34" charset="0"/>
            </a:endParaRPr>
          </a:p>
          <a:p>
            <a:pPr marL="285750" indent="-285750">
              <a:buFont typeface="Arial" pitchFamily="34" charset="0"/>
              <a:buChar char="•"/>
              <a:defRPr/>
            </a:pPr>
            <a:r>
              <a:rPr lang="en-US" sz="1400" b="1" dirty="0" smtClean="0">
                <a:latin typeface="Arial" pitchFamily="34" charset="0"/>
                <a:cs typeface="Arial" pitchFamily="34" charset="0"/>
              </a:rPr>
              <a:t>The Program Run Date</a:t>
            </a:r>
            <a:r>
              <a:rPr lang="en-US" sz="1400" b="1" i="1" dirty="0" smtClean="0">
                <a:latin typeface="Arial" pitchFamily="34" charset="0"/>
                <a:cs typeface="Arial" pitchFamily="34" charset="0"/>
              </a:rPr>
              <a:t> </a:t>
            </a:r>
            <a:r>
              <a:rPr lang="en-US" sz="1400" b="1" dirty="0" smtClean="0">
                <a:latin typeface="Arial" pitchFamily="34" charset="0"/>
                <a:cs typeface="Arial" pitchFamily="34" charset="0"/>
              </a:rPr>
              <a:t>and Identification Feature</a:t>
            </a:r>
            <a:r>
              <a:rPr lang="en-US" sz="1400" b="1" i="1" dirty="0" smtClean="0">
                <a:latin typeface="Arial" pitchFamily="34" charset="0"/>
                <a:cs typeface="Arial" pitchFamily="34" charset="0"/>
              </a:rPr>
              <a:t> </a:t>
            </a:r>
            <a:r>
              <a:rPr lang="en-US" sz="1400" b="1" dirty="0" smtClean="0">
                <a:latin typeface="Arial" pitchFamily="34" charset="0"/>
                <a:cs typeface="Arial" pitchFamily="34" charset="0"/>
              </a:rPr>
              <a:t>fields can be left free in the variants. These fields are filled dynamically when the program is run. </a:t>
            </a:r>
          </a:p>
        </p:txBody>
      </p:sp>
      <p:pic>
        <p:nvPicPr>
          <p:cNvPr id="23556" name="Picture 5"/>
          <p:cNvPicPr>
            <a:picLocks noGrp="1" noChangeAspect="1" noChangeArrowheads="1"/>
          </p:cNvPicPr>
          <p:nvPr>
            <p:ph type="body" sz="half" idx="2"/>
          </p:nvPr>
        </p:nvPicPr>
        <p:blipFill>
          <a:blip r:embed="rId3" cstate="print"/>
          <a:srcRect/>
          <a:stretch>
            <a:fillRect/>
          </a:stretch>
        </p:blipFill>
        <p:spPr>
          <a:xfrm>
            <a:off x="4648200" y="1371600"/>
            <a:ext cx="4281488" cy="3200400"/>
          </a:xfrm>
          <a:ln w="28575">
            <a:solidFill>
              <a:schemeClr val="tx1"/>
            </a:solidFill>
          </a:ln>
        </p:spPr>
      </p:pic>
      <p:pic>
        <p:nvPicPr>
          <p:cNvPr id="23557" name="Picture 6"/>
          <p:cNvPicPr>
            <a:picLocks noChangeAspect="1" noChangeArrowheads="1"/>
          </p:cNvPicPr>
          <p:nvPr/>
        </p:nvPicPr>
        <p:blipFill>
          <a:blip r:embed="rId4" cstate="print"/>
          <a:srcRect/>
          <a:stretch>
            <a:fillRect/>
          </a:stretch>
        </p:blipFill>
        <p:spPr bwMode="auto">
          <a:xfrm>
            <a:off x="5562600" y="930943"/>
            <a:ext cx="2657475" cy="285750"/>
          </a:xfrm>
          <a:prstGeom prst="rect">
            <a:avLst/>
          </a:prstGeom>
          <a:noFill/>
          <a:ln w="9525" algn="ctr">
            <a:noFill/>
            <a:miter lim="800000"/>
            <a:headEnd/>
            <a:tailEnd/>
          </a:ln>
        </p:spPr>
      </p:pic>
      <p:sp>
        <p:nvSpPr>
          <p:cNvPr id="23558" name="Rectangle 7"/>
          <p:cNvSpPr>
            <a:spLocks noChangeArrowheads="1"/>
          </p:cNvSpPr>
          <p:nvPr/>
        </p:nvSpPr>
        <p:spPr bwMode="auto">
          <a:xfrm>
            <a:off x="1066800" y="1085850"/>
            <a:ext cx="2514600" cy="342900"/>
          </a:xfrm>
          <a:prstGeom prst="rect">
            <a:avLst/>
          </a:prstGeom>
          <a:noFill/>
          <a:ln w="9525" algn="ctr">
            <a:noFill/>
            <a:miter lim="800000"/>
            <a:headEnd/>
            <a:tailEnd/>
          </a:ln>
        </p:spPr>
        <p:txBody>
          <a:bodyPr wrap="none" anchor="ctr"/>
          <a:lstStyle/>
          <a:p>
            <a:endParaRPr lang="en-US"/>
          </a:p>
        </p:txBody>
      </p:sp>
      <p:sp>
        <p:nvSpPr>
          <p:cNvPr id="23559" name="Rectangle 8"/>
          <p:cNvSpPr>
            <a:spLocks noChangeArrowheads="1"/>
          </p:cNvSpPr>
          <p:nvPr/>
        </p:nvSpPr>
        <p:spPr bwMode="auto">
          <a:xfrm>
            <a:off x="990600" y="1143000"/>
            <a:ext cx="2971800" cy="285750"/>
          </a:xfrm>
          <a:prstGeom prst="rect">
            <a:avLst/>
          </a:prstGeom>
          <a:noFill/>
          <a:ln w="9525" algn="ctr">
            <a:noFill/>
            <a:miter lim="800000"/>
            <a:headEnd/>
            <a:tailEnd/>
          </a:ln>
        </p:spPr>
        <p:txBody>
          <a:bodyPr wrap="none" anchor="ctr"/>
          <a:lstStyle/>
          <a:p>
            <a:pPr algn="ctr"/>
            <a:endParaRPr lang="en-US">
              <a:solidFill>
                <a:srgbClr val="FF00FF"/>
              </a:solidFill>
            </a:endParaRPr>
          </a:p>
        </p:txBody>
      </p:sp>
      <p:sp>
        <p:nvSpPr>
          <p:cNvPr id="23560" name="Rectangle 9"/>
          <p:cNvSpPr>
            <a:spLocks noChangeArrowheads="1"/>
          </p:cNvSpPr>
          <p:nvPr/>
        </p:nvSpPr>
        <p:spPr bwMode="auto">
          <a:xfrm>
            <a:off x="838200" y="1085850"/>
            <a:ext cx="2971800" cy="342900"/>
          </a:xfrm>
          <a:prstGeom prst="rect">
            <a:avLst/>
          </a:prstGeom>
          <a:noFill/>
          <a:ln w="9525" algn="ctr">
            <a:noFill/>
            <a:miter lim="800000"/>
            <a:headEnd/>
            <a:tailEnd/>
          </a:ln>
        </p:spPr>
        <p:txBody>
          <a:bodyPr wrap="none" anchor="ctr"/>
          <a:lstStyle/>
          <a:p>
            <a:pPr algn="ctr"/>
            <a:endParaRPr lang="en-US">
              <a:solidFill>
                <a:srgbClr val="FF00FF"/>
              </a:solidFill>
            </a:endParaRPr>
          </a:p>
        </p:txBody>
      </p:sp>
      <p:sp>
        <p:nvSpPr>
          <p:cNvPr id="23561" name="Rectangle 10"/>
          <p:cNvSpPr>
            <a:spLocks noChangeArrowheads="1"/>
          </p:cNvSpPr>
          <p:nvPr/>
        </p:nvSpPr>
        <p:spPr bwMode="auto">
          <a:xfrm>
            <a:off x="838200" y="1028700"/>
            <a:ext cx="2819400" cy="400050"/>
          </a:xfrm>
          <a:prstGeom prst="rect">
            <a:avLst/>
          </a:prstGeom>
          <a:noFill/>
          <a:ln w="9525" algn="ctr">
            <a:noFill/>
            <a:miter lim="800000"/>
            <a:headEnd/>
            <a:tailEnd/>
          </a:ln>
        </p:spPr>
        <p:txBody>
          <a:bodyPr wrap="none" anchor="ctr"/>
          <a:lstStyle/>
          <a:p>
            <a:endParaRPr lang="en-US"/>
          </a:p>
        </p:txBody>
      </p:sp>
      <p:sp>
        <p:nvSpPr>
          <p:cNvPr id="23562" name="Rectangle 11"/>
          <p:cNvSpPr>
            <a:spLocks noChangeArrowheads="1"/>
          </p:cNvSpPr>
          <p:nvPr/>
        </p:nvSpPr>
        <p:spPr bwMode="auto">
          <a:xfrm>
            <a:off x="685800" y="1143000"/>
            <a:ext cx="3276600" cy="285750"/>
          </a:xfrm>
          <a:prstGeom prst="rect">
            <a:avLst/>
          </a:prstGeom>
          <a:noFill/>
          <a:ln w="9525" algn="ctr">
            <a:noFill/>
            <a:miter lim="800000"/>
            <a:headEnd/>
            <a:tailEnd/>
          </a:ln>
        </p:spPr>
        <p:txBody>
          <a:bodyPr wrap="none" anchor="ctr"/>
          <a:lstStyle/>
          <a:p>
            <a:pPr algn="ctr"/>
            <a:endParaRPr lang="en-US">
              <a:solidFill>
                <a:srgbClr val="FF3399"/>
              </a:solidFill>
            </a:endParaRPr>
          </a:p>
        </p:txBody>
      </p:sp>
      <p:sp>
        <p:nvSpPr>
          <p:cNvPr id="23563" name="Rectangle 12"/>
          <p:cNvSpPr>
            <a:spLocks noChangeArrowheads="1"/>
          </p:cNvSpPr>
          <p:nvPr/>
        </p:nvSpPr>
        <p:spPr bwMode="auto">
          <a:xfrm>
            <a:off x="762000" y="1085850"/>
            <a:ext cx="2743200" cy="342900"/>
          </a:xfrm>
          <a:prstGeom prst="rect">
            <a:avLst/>
          </a:prstGeom>
          <a:noFill/>
          <a:ln w="9525" algn="ctr">
            <a:noFill/>
            <a:miter lim="800000"/>
            <a:headEnd/>
            <a:tailEnd/>
          </a:ln>
        </p:spPr>
        <p:txBody>
          <a:bodyPr wrap="none" anchor="ctr"/>
          <a:lstStyle/>
          <a:p>
            <a:endParaRPr lang="en-US"/>
          </a:p>
        </p:txBody>
      </p:sp>
      <p:sp>
        <p:nvSpPr>
          <p:cNvPr id="23564" name="Rectangle 13"/>
          <p:cNvSpPr>
            <a:spLocks noChangeArrowheads="1"/>
          </p:cNvSpPr>
          <p:nvPr/>
        </p:nvSpPr>
        <p:spPr bwMode="auto">
          <a:xfrm>
            <a:off x="685800" y="1085850"/>
            <a:ext cx="3352800" cy="342900"/>
          </a:xfrm>
          <a:prstGeom prst="rect">
            <a:avLst/>
          </a:prstGeom>
          <a:noFill/>
          <a:ln w="9525" algn="ctr">
            <a:noFill/>
            <a:miter lim="800000"/>
            <a:headEnd/>
            <a:tailEnd/>
          </a:ln>
        </p:spPr>
        <p:txBody>
          <a:bodyPr wrap="none" anchor="ctr"/>
          <a:lstStyle/>
          <a:p>
            <a:endParaRPr lang="en-US"/>
          </a:p>
        </p:txBody>
      </p:sp>
      <p:sp>
        <p:nvSpPr>
          <p:cNvPr id="23565" name="Rectangle 14"/>
          <p:cNvSpPr>
            <a:spLocks noChangeArrowheads="1"/>
          </p:cNvSpPr>
          <p:nvPr/>
        </p:nvSpPr>
        <p:spPr bwMode="auto">
          <a:xfrm>
            <a:off x="685800" y="1143000"/>
            <a:ext cx="3352800" cy="285750"/>
          </a:xfrm>
          <a:prstGeom prst="rect">
            <a:avLst/>
          </a:prstGeom>
          <a:noFill/>
          <a:ln w="9525" algn="ctr">
            <a:noFill/>
            <a:miter lim="800000"/>
            <a:headEnd/>
            <a:tailEnd/>
          </a:ln>
        </p:spPr>
        <p:txBody>
          <a:bodyPr wrap="none" anchor="ctr"/>
          <a:lstStyle/>
          <a:p>
            <a:endParaRPr lang="en-US"/>
          </a:p>
        </p:txBody>
      </p:sp>
      <p:sp>
        <p:nvSpPr>
          <p:cNvPr id="23566" name="Rectangle 15"/>
          <p:cNvSpPr>
            <a:spLocks noChangeArrowheads="1"/>
          </p:cNvSpPr>
          <p:nvPr/>
        </p:nvSpPr>
        <p:spPr bwMode="auto">
          <a:xfrm>
            <a:off x="685800" y="1200150"/>
            <a:ext cx="3124200" cy="228600"/>
          </a:xfrm>
          <a:prstGeom prst="rect">
            <a:avLst/>
          </a:prstGeom>
          <a:noFill/>
          <a:ln w="9525" algn="ctr">
            <a:noFill/>
            <a:miter lim="800000"/>
            <a:headEnd/>
            <a:tailEnd/>
          </a:ln>
        </p:spPr>
        <p:txBody>
          <a:bodyPr wrap="none" anchor="ctr"/>
          <a:lstStyle/>
          <a:p>
            <a:pPr algn="ctr"/>
            <a:endParaRPr lang="en-US">
              <a:solidFill>
                <a:srgbClr val="FF00FF"/>
              </a:solidFill>
            </a:endParaRPr>
          </a:p>
        </p:txBody>
      </p:sp>
      <p:sp>
        <p:nvSpPr>
          <p:cNvPr id="23567" name="Rectangle 16"/>
          <p:cNvSpPr>
            <a:spLocks noChangeArrowheads="1"/>
          </p:cNvSpPr>
          <p:nvPr/>
        </p:nvSpPr>
        <p:spPr bwMode="auto">
          <a:xfrm>
            <a:off x="914400" y="914400"/>
            <a:ext cx="2971800" cy="285750"/>
          </a:xfrm>
          <a:prstGeom prst="rect">
            <a:avLst/>
          </a:prstGeom>
          <a:solidFill>
            <a:srgbClr val="291D99"/>
          </a:solidFill>
          <a:ln w="9525" algn="ctr">
            <a:solidFill>
              <a:srgbClr val="FFFFFF"/>
            </a:solidFill>
            <a:miter lim="800000"/>
            <a:headEnd/>
            <a:tailEnd/>
          </a:ln>
        </p:spPr>
        <p:txBody>
          <a:bodyPr wrap="none" anchor="ctr"/>
          <a:lstStyle/>
          <a:p>
            <a:pPr algn="ctr"/>
            <a:r>
              <a:rPr lang="en-US" sz="1600">
                <a:solidFill>
                  <a:srgbClr val="FFFFFF"/>
                </a:solidFill>
                <a:latin typeface="Arial" charset="0"/>
              </a:rPr>
              <a:t>Define in print programs</a:t>
            </a:r>
          </a:p>
        </p:txBody>
      </p:sp>
    </p:spTree>
    <p:extLst>
      <p:ext uri="{BB962C8B-B14F-4D97-AF65-F5344CB8AC3E}">
        <p14:creationId xmlns:p14="http://schemas.microsoft.com/office/powerpoint/2010/main" xmlns="" val="109199476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p:txBody>
          <a:bodyPr/>
          <a:lstStyle/>
          <a:p>
            <a:pPr>
              <a:defRPr/>
            </a:pPr>
            <a:r>
              <a:rPr lang="en-US" sz="3600" b="0" dirty="0" smtClean="0">
                <a:effectLst/>
              </a:rPr>
              <a:t>Database Tables for FI-AP:</a:t>
            </a:r>
          </a:p>
        </p:txBody>
      </p:sp>
      <p:pic>
        <p:nvPicPr>
          <p:cNvPr id="68611" name="Picture 3"/>
          <p:cNvPicPr>
            <a:picLocks noGrp="1" noChangeAspect="1" noChangeArrowheads="1"/>
          </p:cNvPicPr>
          <p:nvPr>
            <p:ph type="body" idx="1"/>
          </p:nvPr>
        </p:nvPicPr>
        <p:blipFill>
          <a:blip r:embed="rId2" cstate="print"/>
          <a:srcRect/>
          <a:stretch>
            <a:fillRect/>
          </a:stretch>
        </p:blipFill>
        <p:spPr>
          <a:xfrm>
            <a:off x="300790" y="556461"/>
            <a:ext cx="7800975" cy="2400300"/>
          </a:xfrm>
          <a:ln w="28575">
            <a:solidFill>
              <a:schemeClr val="tx1"/>
            </a:solidFill>
          </a:ln>
        </p:spPr>
      </p:pic>
      <p:sp>
        <p:nvSpPr>
          <p:cNvPr id="2" name="Rectangle 1"/>
          <p:cNvSpPr/>
          <p:nvPr/>
        </p:nvSpPr>
        <p:spPr>
          <a:xfrm>
            <a:off x="342088" y="3069844"/>
            <a:ext cx="7796464" cy="1754326"/>
          </a:xfrm>
          <a:prstGeom prst="rect">
            <a:avLst/>
          </a:prstGeom>
        </p:spPr>
        <p:txBody>
          <a:bodyPr wrap="square">
            <a:spAutoFit/>
          </a:bodyPr>
          <a:lstStyle/>
          <a:p>
            <a:r>
              <a:rPr lang="en-US" sz="1200" b="1" dirty="0">
                <a:latin typeface="Arial" charset="0"/>
              </a:rPr>
              <a:t>Table Name Description                           </a:t>
            </a:r>
          </a:p>
          <a:p>
            <a:r>
              <a:rPr lang="en-US" sz="1200" dirty="0" smtClean="0">
                <a:latin typeface="Arial" charset="0"/>
              </a:rPr>
              <a:t>LFB5       Vendor Master Dunning Data              </a:t>
            </a:r>
          </a:p>
          <a:p>
            <a:r>
              <a:rPr lang="en-US" sz="1200" dirty="0" smtClean="0">
                <a:latin typeface="Arial" charset="0"/>
              </a:rPr>
              <a:t>LFBK</a:t>
            </a:r>
            <a:r>
              <a:rPr lang="en-US" sz="1200" dirty="0">
                <a:latin typeface="Arial" charset="0"/>
              </a:rPr>
              <a:t>       Vendor Master Bank Details              </a:t>
            </a:r>
          </a:p>
          <a:p>
            <a:r>
              <a:rPr lang="en-US" sz="1200" dirty="0">
                <a:latin typeface="Arial" charset="0"/>
              </a:rPr>
              <a:t>LFC1       Vendor Master Transaction Figures       </a:t>
            </a:r>
          </a:p>
          <a:p>
            <a:r>
              <a:rPr lang="en-US" sz="1200" dirty="0">
                <a:latin typeface="Arial" charset="0"/>
              </a:rPr>
              <a:t>LFC3       Vendor Master Special GL Transactions  </a:t>
            </a:r>
          </a:p>
          <a:p>
            <a:r>
              <a:rPr lang="en-US" sz="1200" dirty="0">
                <a:latin typeface="Arial" charset="0"/>
              </a:rPr>
              <a:t>LFA1       Vendor Master (General Section) </a:t>
            </a:r>
          </a:p>
          <a:p>
            <a:r>
              <a:rPr lang="en-US" sz="1200" dirty="0">
                <a:latin typeface="Arial" charset="0"/>
              </a:rPr>
              <a:t>LFB1        Vendor Master (Company Code section)  </a:t>
            </a:r>
          </a:p>
          <a:p>
            <a:r>
              <a:rPr lang="en-US" sz="1200" dirty="0">
                <a:latin typeface="Arial" charset="0"/>
              </a:rPr>
              <a:t>LFM1       Vendor Master record Purchasing org </a:t>
            </a:r>
            <a:r>
              <a:rPr lang="en-US" sz="1200" dirty="0" smtClean="0">
                <a:latin typeface="Arial" charset="0"/>
              </a:rPr>
              <a:t>data</a:t>
            </a:r>
          </a:p>
          <a:p>
            <a:r>
              <a:rPr lang="en-US" sz="1200" dirty="0" smtClean="0">
                <a:latin typeface="Arial" charset="0"/>
              </a:rPr>
              <a:t>LFM2       Vendor Master record: Purchasing Data </a:t>
            </a:r>
            <a:endParaRPr lang="en-US" sz="1200" dirty="0">
              <a:latin typeface="Arial" charset="0"/>
            </a:endParaRPr>
          </a:p>
        </p:txBody>
      </p:sp>
    </p:spTree>
    <p:extLst>
      <p:ext uri="{BB962C8B-B14F-4D97-AF65-F5344CB8AC3E}">
        <p14:creationId xmlns:p14="http://schemas.microsoft.com/office/powerpoint/2010/main" xmlns="" val="10178522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p:txBody>
          <a:bodyPr/>
          <a:lstStyle/>
          <a:p>
            <a:pPr>
              <a:defRPr/>
            </a:pPr>
            <a:r>
              <a:rPr lang="en-US" sz="3600" b="0" dirty="0" smtClean="0">
                <a:effectLst/>
              </a:rPr>
              <a:t>Standard Reports: Vendors</a:t>
            </a:r>
          </a:p>
        </p:txBody>
      </p:sp>
      <p:pic>
        <p:nvPicPr>
          <p:cNvPr id="70659" name="Picture 3"/>
          <p:cNvPicPr>
            <a:picLocks noGrp="1" noChangeAspect="1" noChangeArrowheads="1"/>
          </p:cNvPicPr>
          <p:nvPr>
            <p:ph type="body" idx="1"/>
          </p:nvPr>
        </p:nvPicPr>
        <p:blipFill>
          <a:blip r:embed="rId2" cstate="print"/>
          <a:srcRect/>
          <a:stretch>
            <a:fillRect/>
          </a:stretch>
        </p:blipFill>
        <p:spPr>
          <a:xfrm>
            <a:off x="685801" y="1085850"/>
            <a:ext cx="7800975" cy="3371850"/>
          </a:xfrm>
          <a:ln w="28575">
            <a:solidFill>
              <a:schemeClr val="tx1"/>
            </a:solidFill>
          </a:ln>
        </p:spPr>
      </p:pic>
    </p:spTree>
    <p:extLst>
      <p:ext uri="{BB962C8B-B14F-4D97-AF65-F5344CB8AC3E}">
        <p14:creationId xmlns:p14="http://schemas.microsoft.com/office/powerpoint/2010/main" xmlns="" val="3166662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pPr>
              <a:defRPr/>
            </a:pPr>
            <a:r>
              <a:rPr lang="en-US" sz="3600" b="0" dirty="0">
                <a:effectLst/>
              </a:rPr>
              <a:t>Vendor Invoice </a:t>
            </a:r>
            <a:r>
              <a:rPr lang="en-US" sz="3600" b="0" dirty="0" smtClean="0">
                <a:effectLst/>
              </a:rPr>
              <a:t>Posting </a:t>
            </a:r>
            <a:r>
              <a:rPr lang="en-US" sz="3600" b="0" dirty="0">
                <a:effectLst/>
                <a:latin typeface="Times New Roman" pitchFamily="18" charset="0"/>
                <a:cs typeface="Times New Roman" pitchFamily="18" charset="0"/>
              </a:rPr>
              <a:t>T-Code FB60</a:t>
            </a:r>
            <a:endParaRPr lang="en-US" sz="3600" b="0" dirty="0" smtClean="0">
              <a:effectLst/>
            </a:endParaRPr>
          </a:p>
        </p:txBody>
      </p:sp>
      <p:pic>
        <p:nvPicPr>
          <p:cNvPr id="6" name="Picture 2"/>
          <p:cNvPicPr>
            <a:picLocks noChangeAspect="1" noChangeArrowheads="1"/>
          </p:cNvPicPr>
          <p:nvPr/>
        </p:nvPicPr>
        <p:blipFill>
          <a:blip r:embed="rId3" cstate="print"/>
          <a:srcRect/>
          <a:stretch>
            <a:fillRect/>
          </a:stretch>
        </p:blipFill>
        <p:spPr bwMode="auto">
          <a:xfrm>
            <a:off x="2133601" y="917938"/>
            <a:ext cx="4874925" cy="3711212"/>
          </a:xfrm>
          <a:prstGeom prst="rect">
            <a:avLst/>
          </a:prstGeom>
          <a:noFill/>
          <a:ln w="12700">
            <a:solidFill>
              <a:schemeClr val="tx1"/>
            </a:solidFill>
            <a:miter lim="800000"/>
            <a:headEnd/>
            <a:tailEnd/>
          </a:ln>
          <a:effectLst/>
        </p:spPr>
      </p:pic>
    </p:spTree>
    <p:extLst>
      <p:ext uri="{BB962C8B-B14F-4D97-AF65-F5344CB8AC3E}">
        <p14:creationId xmlns:p14="http://schemas.microsoft.com/office/powerpoint/2010/main" xmlns="" val="28449571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p:txBody>
          <a:bodyPr/>
          <a:lstStyle/>
          <a:p>
            <a:pPr>
              <a:defRPr/>
            </a:pPr>
            <a:r>
              <a:rPr lang="en-US" smtClean="0"/>
              <a:t>Selection criteria:</a:t>
            </a:r>
          </a:p>
        </p:txBody>
      </p:sp>
      <p:pic>
        <p:nvPicPr>
          <p:cNvPr id="71683" name="Picture 3"/>
          <p:cNvPicPr>
            <a:picLocks noGrp="1" noChangeAspect="1" noChangeArrowheads="1"/>
          </p:cNvPicPr>
          <p:nvPr>
            <p:ph type="body" idx="1"/>
          </p:nvPr>
        </p:nvPicPr>
        <p:blipFill>
          <a:blip r:embed="rId3" cstate="print"/>
          <a:srcRect/>
          <a:stretch>
            <a:fillRect/>
          </a:stretch>
        </p:blipFill>
        <p:spPr>
          <a:xfrm>
            <a:off x="478247" y="553453"/>
            <a:ext cx="8040112" cy="3961713"/>
          </a:xfrm>
          <a:ln w="28575">
            <a:solidFill>
              <a:schemeClr val="tx1"/>
            </a:solidFill>
          </a:ln>
        </p:spPr>
      </p:pic>
    </p:spTree>
    <p:extLst>
      <p:ext uri="{BB962C8B-B14F-4D97-AF65-F5344CB8AC3E}">
        <p14:creationId xmlns:p14="http://schemas.microsoft.com/office/powerpoint/2010/main" xmlns="" val="15905330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pPr>
              <a:defRPr/>
            </a:pPr>
            <a:r>
              <a:rPr lang="en-US" smtClean="0"/>
              <a:t>Reports: </a:t>
            </a:r>
          </a:p>
        </p:txBody>
      </p:sp>
      <p:pic>
        <p:nvPicPr>
          <p:cNvPr id="72707" name="Picture 3"/>
          <p:cNvPicPr>
            <a:picLocks noGrp="1" noChangeAspect="1" noChangeArrowheads="1"/>
          </p:cNvPicPr>
          <p:nvPr>
            <p:ph type="body" idx="1"/>
          </p:nvPr>
        </p:nvPicPr>
        <p:blipFill>
          <a:blip r:embed="rId3" cstate="print"/>
          <a:srcRect/>
          <a:stretch>
            <a:fillRect/>
          </a:stretch>
        </p:blipFill>
        <p:spPr>
          <a:xfrm>
            <a:off x="209209" y="443121"/>
            <a:ext cx="8528209" cy="4202220"/>
          </a:xfrm>
          <a:ln w="28575">
            <a:solidFill>
              <a:schemeClr val="tx1"/>
            </a:solidFill>
          </a:ln>
        </p:spPr>
      </p:pic>
    </p:spTree>
    <p:extLst>
      <p:ext uri="{BB962C8B-B14F-4D97-AF65-F5344CB8AC3E}">
        <p14:creationId xmlns:p14="http://schemas.microsoft.com/office/powerpoint/2010/main" xmlns="" val="5542460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p:txBody>
          <a:bodyPr/>
          <a:lstStyle/>
          <a:p>
            <a:pPr>
              <a:defRPr/>
            </a:pPr>
            <a:r>
              <a:rPr lang="en-US" smtClean="0"/>
              <a:t>Standard Reports</a:t>
            </a:r>
          </a:p>
        </p:txBody>
      </p:sp>
      <p:pic>
        <p:nvPicPr>
          <p:cNvPr id="30724" name="Picture 4"/>
          <p:cNvPicPr>
            <a:picLocks noChangeAspect="1" noChangeArrowheads="1"/>
          </p:cNvPicPr>
          <p:nvPr/>
        </p:nvPicPr>
        <p:blipFill>
          <a:blip r:embed="rId2" cstate="print"/>
          <a:srcRect/>
          <a:stretch>
            <a:fillRect/>
          </a:stretch>
        </p:blipFill>
        <p:spPr bwMode="auto">
          <a:xfrm>
            <a:off x="3352799" y="592556"/>
            <a:ext cx="1895475" cy="300038"/>
          </a:xfrm>
          <a:prstGeom prst="rect">
            <a:avLst/>
          </a:prstGeom>
          <a:noFill/>
          <a:ln w="9525" algn="ctr">
            <a:noFill/>
            <a:miter lim="800000"/>
            <a:headEnd/>
            <a:tailEnd/>
          </a:ln>
        </p:spPr>
      </p:pic>
      <p:sp>
        <p:nvSpPr>
          <p:cNvPr id="2" name="Rectangle 1"/>
          <p:cNvSpPr/>
          <p:nvPr/>
        </p:nvSpPr>
        <p:spPr>
          <a:xfrm>
            <a:off x="257927" y="1287380"/>
            <a:ext cx="8085221" cy="2308324"/>
          </a:xfrm>
          <a:prstGeom prst="rect">
            <a:avLst/>
          </a:prstGeom>
        </p:spPr>
        <p:txBody>
          <a:bodyPr wrap="square">
            <a:spAutoFit/>
          </a:bodyPr>
          <a:lstStyle/>
          <a:p>
            <a:pPr marL="609600" indent="-609600">
              <a:buFont typeface="Arial" pitchFamily="34" charset="0"/>
              <a:buChar char="•"/>
              <a:defRPr/>
            </a:pPr>
            <a:r>
              <a:rPr lang="en-US" sz="1800" dirty="0">
                <a:latin typeface="Arial" pitchFamily="34" charset="0"/>
                <a:cs typeface="Arial" pitchFamily="34" charset="0"/>
              </a:rPr>
              <a:t>R/3 gives two tools to use when executing reports: Variants and area or reporting menus. </a:t>
            </a:r>
          </a:p>
          <a:p>
            <a:pPr marL="609600" indent="-609600">
              <a:buFont typeface="Arial" pitchFamily="34" charset="0"/>
              <a:buChar char="•"/>
              <a:defRPr/>
            </a:pPr>
            <a:endParaRPr lang="en-US" sz="1800" dirty="0">
              <a:latin typeface="Arial" pitchFamily="34" charset="0"/>
              <a:cs typeface="Arial" pitchFamily="34" charset="0"/>
            </a:endParaRPr>
          </a:p>
          <a:p>
            <a:pPr marL="609600" indent="-609600">
              <a:buFont typeface="Arial" pitchFamily="34" charset="0"/>
              <a:buChar char="•"/>
              <a:defRPr/>
            </a:pPr>
            <a:r>
              <a:rPr lang="en-US" sz="1800" dirty="0">
                <a:latin typeface="Arial" pitchFamily="34" charset="0"/>
                <a:cs typeface="Arial" pitchFamily="34" charset="0"/>
              </a:rPr>
              <a:t>The same report menus in the application area can be accessed from the information system as well. The reports are broken down into different “logical” categories within each application area i.e. balance reports, line item reports and master data reports.</a:t>
            </a:r>
          </a:p>
          <a:p>
            <a:pPr marL="609600" indent="-609600">
              <a:buFont typeface="Arial" pitchFamily="34" charset="0"/>
              <a:buChar char="•"/>
              <a:defRPr/>
            </a:pPr>
            <a:endParaRPr lang="en-US" sz="1800" dirty="0">
              <a:latin typeface="Arial" pitchFamily="34" charset="0"/>
              <a:cs typeface="Arial" pitchFamily="34" charset="0"/>
            </a:endParaRPr>
          </a:p>
        </p:txBody>
      </p:sp>
    </p:spTree>
    <p:extLst>
      <p:ext uri="{BB962C8B-B14F-4D97-AF65-F5344CB8AC3E}">
        <p14:creationId xmlns:p14="http://schemas.microsoft.com/office/powerpoint/2010/main" xmlns="" val="25889906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title"/>
          </p:nvPr>
        </p:nvSpPr>
        <p:spPr/>
        <p:txBody>
          <a:bodyPr/>
          <a:lstStyle/>
          <a:p>
            <a:pPr>
              <a:defRPr/>
            </a:pPr>
            <a:r>
              <a:rPr lang="en-US" smtClean="0"/>
              <a:t>Reports ?</a:t>
            </a:r>
          </a:p>
        </p:txBody>
      </p:sp>
      <p:pic>
        <p:nvPicPr>
          <p:cNvPr id="31747" name="Picture 7"/>
          <p:cNvPicPr>
            <a:picLocks noGrp="1" noChangeAspect="1" noChangeArrowheads="1"/>
          </p:cNvPicPr>
          <p:nvPr>
            <p:ph type="body" idx="1"/>
          </p:nvPr>
        </p:nvPicPr>
        <p:blipFill>
          <a:blip r:embed="rId3" cstate="print"/>
          <a:srcRect/>
          <a:stretch>
            <a:fillRect/>
          </a:stretch>
        </p:blipFill>
        <p:spPr>
          <a:ln>
            <a:solidFill>
              <a:schemeClr val="tx1"/>
            </a:solidFill>
          </a:ln>
        </p:spPr>
      </p:pic>
      <p:pic>
        <p:nvPicPr>
          <p:cNvPr id="31748" name="Picture 8"/>
          <p:cNvPicPr>
            <a:picLocks noChangeAspect="1" noChangeArrowheads="1"/>
          </p:cNvPicPr>
          <p:nvPr/>
        </p:nvPicPr>
        <p:blipFill>
          <a:blip r:embed="rId4" cstate="print"/>
          <a:srcRect/>
          <a:stretch>
            <a:fillRect/>
          </a:stretch>
        </p:blipFill>
        <p:spPr bwMode="auto">
          <a:xfrm>
            <a:off x="3276600" y="971551"/>
            <a:ext cx="3124200" cy="421481"/>
          </a:xfrm>
          <a:prstGeom prst="rect">
            <a:avLst/>
          </a:prstGeom>
          <a:noFill/>
          <a:ln w="9525" algn="ctr">
            <a:noFill/>
            <a:miter lim="800000"/>
            <a:headEnd/>
            <a:tailEnd/>
          </a:ln>
        </p:spPr>
      </p:pic>
    </p:spTree>
    <p:extLst>
      <p:ext uri="{BB962C8B-B14F-4D97-AF65-F5344CB8AC3E}">
        <p14:creationId xmlns:p14="http://schemas.microsoft.com/office/powerpoint/2010/main" xmlns="" val="17934998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Grp="1" noChangeArrowheads="1"/>
          </p:cNvSpPr>
          <p:nvPr>
            <p:ph type="title"/>
          </p:nvPr>
        </p:nvSpPr>
        <p:spPr/>
        <p:txBody>
          <a:bodyPr/>
          <a:lstStyle/>
          <a:p>
            <a:pPr>
              <a:defRPr/>
            </a:pPr>
            <a:r>
              <a:rPr lang="en-US" smtClean="0"/>
              <a:t>Reporting tools:</a:t>
            </a:r>
          </a:p>
        </p:txBody>
      </p:sp>
      <p:pic>
        <p:nvPicPr>
          <p:cNvPr id="32771" name="Picture 3"/>
          <p:cNvPicPr>
            <a:picLocks noGrp="1" noChangeAspect="1" noChangeArrowheads="1"/>
          </p:cNvPicPr>
          <p:nvPr>
            <p:ph type="body" idx="1"/>
          </p:nvPr>
        </p:nvPicPr>
        <p:blipFill>
          <a:blip r:embed="rId2" cstate="print"/>
          <a:srcRect/>
          <a:stretch>
            <a:fillRect/>
          </a:stretch>
        </p:blipFill>
        <p:spPr>
          <a:ln>
            <a:solidFill>
              <a:schemeClr val="tx1"/>
            </a:solidFill>
          </a:ln>
        </p:spPr>
      </p:pic>
    </p:spTree>
    <p:extLst>
      <p:ext uri="{BB962C8B-B14F-4D97-AF65-F5344CB8AC3E}">
        <p14:creationId xmlns:p14="http://schemas.microsoft.com/office/powerpoint/2010/main" xmlns="" val="19044435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pPr>
              <a:defRPr/>
            </a:pPr>
            <a:r>
              <a:rPr lang="en-US" smtClean="0"/>
              <a:t>Report Name Structure:</a:t>
            </a:r>
          </a:p>
        </p:txBody>
      </p:sp>
      <p:sp>
        <p:nvSpPr>
          <p:cNvPr id="33796" name="Rectangle 4"/>
          <p:cNvSpPr>
            <a:spLocks noChangeArrowheads="1"/>
          </p:cNvSpPr>
          <p:nvPr/>
        </p:nvSpPr>
        <p:spPr bwMode="auto">
          <a:xfrm>
            <a:off x="814136" y="1928027"/>
            <a:ext cx="3733800" cy="1543050"/>
          </a:xfrm>
          <a:prstGeom prst="rect">
            <a:avLst/>
          </a:prstGeom>
          <a:noFill/>
          <a:ln w="9525" algn="ctr">
            <a:solidFill>
              <a:schemeClr val="tx1"/>
            </a:solidFill>
            <a:miter lim="800000"/>
            <a:headEnd/>
            <a:tailEnd/>
          </a:ln>
        </p:spPr>
        <p:txBody>
          <a:bodyPr wrap="none" anchor="ctr"/>
          <a:lstStyle/>
          <a:p>
            <a:pPr algn="ctr"/>
            <a:r>
              <a:rPr lang="en-US" sz="2000" dirty="0">
                <a:latin typeface="Arial" pitchFamily="34" charset="0"/>
                <a:cs typeface="Arial" pitchFamily="34" charset="0"/>
              </a:rPr>
              <a:t>RFKKVZ00</a:t>
            </a:r>
          </a:p>
          <a:p>
            <a:pPr algn="ctr"/>
            <a:endParaRPr lang="en-US" sz="2000" dirty="0">
              <a:latin typeface="Arial" pitchFamily="34" charset="0"/>
              <a:cs typeface="Arial" pitchFamily="34" charset="0"/>
            </a:endParaRPr>
          </a:p>
          <a:p>
            <a:pPr algn="ctr"/>
            <a:r>
              <a:rPr lang="en-US" sz="2000" dirty="0">
                <a:latin typeface="Arial" pitchFamily="34" charset="0"/>
                <a:cs typeface="Arial" pitchFamily="34" charset="0"/>
              </a:rPr>
              <a:t>RFKOFW00</a:t>
            </a:r>
          </a:p>
          <a:p>
            <a:pPr algn="ctr"/>
            <a:endParaRPr lang="en-US" sz="2000" dirty="0">
              <a:latin typeface="Arial" pitchFamily="34" charset="0"/>
              <a:cs typeface="Arial" pitchFamily="34" charset="0"/>
            </a:endParaRPr>
          </a:p>
        </p:txBody>
      </p:sp>
      <p:sp>
        <p:nvSpPr>
          <p:cNvPr id="33797" name="Line 7"/>
          <p:cNvSpPr>
            <a:spLocks noChangeShapeType="1"/>
          </p:cNvSpPr>
          <p:nvPr/>
        </p:nvSpPr>
        <p:spPr bwMode="auto">
          <a:xfrm>
            <a:off x="3384884" y="2282993"/>
            <a:ext cx="1524000" cy="0"/>
          </a:xfrm>
          <a:prstGeom prst="line">
            <a:avLst/>
          </a:prstGeom>
          <a:noFill/>
          <a:ln w="9525">
            <a:solidFill>
              <a:srgbClr val="FF00FF"/>
            </a:solidFill>
            <a:round/>
            <a:headEnd/>
            <a:tailEnd type="triangle" w="med" len="med"/>
          </a:ln>
        </p:spPr>
        <p:txBody>
          <a:bodyPr/>
          <a:lstStyle/>
          <a:p>
            <a:endParaRPr lang="en-US"/>
          </a:p>
        </p:txBody>
      </p:sp>
      <p:sp>
        <p:nvSpPr>
          <p:cNvPr id="33798" name="Line 8"/>
          <p:cNvSpPr>
            <a:spLocks noChangeShapeType="1"/>
          </p:cNvSpPr>
          <p:nvPr/>
        </p:nvSpPr>
        <p:spPr bwMode="auto">
          <a:xfrm>
            <a:off x="3384884" y="2878555"/>
            <a:ext cx="1524000" cy="0"/>
          </a:xfrm>
          <a:prstGeom prst="line">
            <a:avLst/>
          </a:prstGeom>
          <a:noFill/>
          <a:ln w="9525">
            <a:solidFill>
              <a:srgbClr val="FF00FF"/>
            </a:solidFill>
            <a:round/>
            <a:headEnd/>
            <a:tailEnd type="triangle" w="med" len="med"/>
          </a:ln>
        </p:spPr>
        <p:txBody>
          <a:bodyPr/>
          <a:lstStyle/>
          <a:p>
            <a:endParaRPr lang="en-US"/>
          </a:p>
        </p:txBody>
      </p:sp>
      <p:sp>
        <p:nvSpPr>
          <p:cNvPr id="33799" name="Rectangle 9"/>
          <p:cNvSpPr>
            <a:spLocks noChangeArrowheads="1"/>
          </p:cNvSpPr>
          <p:nvPr/>
        </p:nvSpPr>
        <p:spPr bwMode="auto">
          <a:xfrm>
            <a:off x="6172200" y="2571750"/>
            <a:ext cx="2590800" cy="1200150"/>
          </a:xfrm>
          <a:prstGeom prst="rect">
            <a:avLst/>
          </a:prstGeom>
          <a:noFill/>
          <a:ln w="9525" algn="ctr">
            <a:noFill/>
            <a:miter lim="800000"/>
            <a:headEnd/>
            <a:tailEnd/>
          </a:ln>
        </p:spPr>
        <p:txBody>
          <a:bodyPr wrap="none" anchor="ctr"/>
          <a:lstStyle/>
          <a:p>
            <a:endParaRPr lang="en-US"/>
          </a:p>
        </p:txBody>
      </p:sp>
      <p:sp>
        <p:nvSpPr>
          <p:cNvPr id="33800" name="Rectangle 10"/>
          <p:cNvSpPr>
            <a:spLocks noChangeArrowheads="1"/>
          </p:cNvSpPr>
          <p:nvPr/>
        </p:nvSpPr>
        <p:spPr bwMode="auto">
          <a:xfrm>
            <a:off x="4989095" y="1834782"/>
            <a:ext cx="3200400" cy="1543050"/>
          </a:xfrm>
          <a:prstGeom prst="rect">
            <a:avLst/>
          </a:prstGeom>
          <a:noFill/>
          <a:ln w="9525" algn="ctr">
            <a:solidFill>
              <a:schemeClr val="tx1"/>
            </a:solidFill>
            <a:miter lim="800000"/>
            <a:headEnd/>
            <a:tailEnd/>
          </a:ln>
        </p:spPr>
        <p:txBody>
          <a:bodyPr wrap="none" anchor="ctr"/>
          <a:lstStyle/>
          <a:p>
            <a:r>
              <a:rPr lang="en-US" sz="2000" dirty="0" smtClean="0">
                <a:latin typeface="Arial" charset="0"/>
              </a:rPr>
              <a:t>  VENDOR </a:t>
            </a:r>
            <a:r>
              <a:rPr lang="en-US" sz="2000" dirty="0">
                <a:latin typeface="Arial" charset="0"/>
              </a:rPr>
              <a:t>LIST </a:t>
            </a:r>
          </a:p>
          <a:p>
            <a:endParaRPr lang="en-US" sz="2000" dirty="0">
              <a:latin typeface="Arial" charset="0"/>
            </a:endParaRPr>
          </a:p>
          <a:p>
            <a:r>
              <a:rPr lang="en-US" sz="2000" dirty="0" smtClean="0">
                <a:latin typeface="Arial" charset="0"/>
              </a:rPr>
              <a:t>VENDOR </a:t>
            </a:r>
            <a:r>
              <a:rPr lang="en-US" sz="2000" dirty="0">
                <a:latin typeface="Arial" charset="0"/>
              </a:rPr>
              <a:t>DATE FORCAST</a:t>
            </a:r>
          </a:p>
        </p:txBody>
      </p:sp>
      <p:sp>
        <p:nvSpPr>
          <p:cNvPr id="2" name="Rectangle 1"/>
          <p:cNvSpPr/>
          <p:nvPr/>
        </p:nvSpPr>
        <p:spPr>
          <a:xfrm>
            <a:off x="589547" y="601580"/>
            <a:ext cx="7916779" cy="1323439"/>
          </a:xfrm>
          <a:prstGeom prst="rect">
            <a:avLst/>
          </a:prstGeom>
        </p:spPr>
        <p:txBody>
          <a:bodyPr wrap="square">
            <a:spAutoFit/>
          </a:bodyPr>
          <a:lstStyle/>
          <a:p>
            <a:pPr>
              <a:defRPr/>
            </a:pPr>
            <a:r>
              <a:rPr lang="en-US" sz="2000" dirty="0">
                <a:latin typeface="Arial" pitchFamily="34" charset="0"/>
                <a:cs typeface="Arial" pitchFamily="34" charset="0"/>
              </a:rPr>
              <a:t>Most Financial reports begin with an RF prefix.</a:t>
            </a:r>
          </a:p>
          <a:p>
            <a:pPr lvl="1">
              <a:buFontTx/>
              <a:buNone/>
              <a:defRPr/>
            </a:pPr>
            <a:r>
              <a:rPr lang="en-US" sz="2000" dirty="0">
                <a:latin typeface="Arial" pitchFamily="34" charset="0"/>
                <a:cs typeface="Arial" pitchFamily="34" charset="0"/>
              </a:rPr>
              <a:t>			</a:t>
            </a:r>
          </a:p>
          <a:p>
            <a:pPr lvl="1">
              <a:buFontTx/>
              <a:buNone/>
              <a:defRPr/>
            </a:pPr>
            <a:r>
              <a:rPr lang="en-US" sz="2000" dirty="0">
                <a:latin typeface="Arial" pitchFamily="34" charset="0"/>
                <a:cs typeface="Arial" pitchFamily="34" charset="0"/>
              </a:rPr>
              <a:t>	</a:t>
            </a:r>
            <a:r>
              <a:rPr lang="en-US" sz="2000" dirty="0" smtClean="0">
                <a:latin typeface="Arial" pitchFamily="34" charset="0"/>
                <a:cs typeface="Arial" pitchFamily="34" charset="0"/>
              </a:rPr>
              <a:t>Vendor </a:t>
            </a:r>
            <a:r>
              <a:rPr lang="en-US" sz="2000" dirty="0">
                <a:latin typeface="Arial" pitchFamily="34" charset="0"/>
                <a:cs typeface="Arial" pitchFamily="34" charset="0"/>
              </a:rPr>
              <a:t>Reports Starts with: RFK-------------</a:t>
            </a:r>
          </a:p>
          <a:p>
            <a:pPr lvl="1">
              <a:buFontTx/>
              <a:buNone/>
              <a:defRPr/>
            </a:pPr>
            <a:endParaRPr lang="en-US" sz="2000" dirty="0">
              <a:latin typeface="Arial" pitchFamily="34" charset="0"/>
              <a:cs typeface="Arial" pitchFamily="34" charset="0"/>
            </a:endParaRPr>
          </a:p>
        </p:txBody>
      </p:sp>
    </p:spTree>
    <p:extLst>
      <p:ext uri="{BB962C8B-B14F-4D97-AF65-F5344CB8AC3E}">
        <p14:creationId xmlns:p14="http://schemas.microsoft.com/office/powerpoint/2010/main" xmlns="" val="485862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smtClean="0">
                <a:effectLst/>
              </a:rPr>
              <a:t>Clearing open items</a:t>
            </a:r>
            <a:endParaRPr lang="en-US" sz="3600" b="0" dirty="0">
              <a:effectLst/>
            </a:endParaRPr>
          </a:p>
        </p:txBody>
      </p:sp>
      <p:pic>
        <p:nvPicPr>
          <p:cNvPr id="18434" name="Picture 2"/>
          <p:cNvPicPr>
            <a:picLocks noChangeAspect="1" noChangeArrowheads="1"/>
          </p:cNvPicPr>
          <p:nvPr/>
        </p:nvPicPr>
        <p:blipFill>
          <a:blip r:embed="rId2" cstate="print"/>
          <a:srcRect/>
          <a:stretch>
            <a:fillRect/>
          </a:stretch>
        </p:blipFill>
        <p:spPr bwMode="auto">
          <a:xfrm>
            <a:off x="3124201" y="2171700"/>
            <a:ext cx="5311017" cy="2047263"/>
          </a:xfrm>
          <a:prstGeom prst="rect">
            <a:avLst/>
          </a:prstGeom>
          <a:noFill/>
          <a:ln w="9525">
            <a:noFill/>
            <a:miter lim="800000"/>
            <a:headEnd/>
            <a:tailEnd/>
          </a:ln>
          <a:effectLst/>
        </p:spPr>
      </p:pic>
      <p:sp>
        <p:nvSpPr>
          <p:cNvPr id="4" name="Rectangle 3"/>
          <p:cNvSpPr/>
          <p:nvPr/>
        </p:nvSpPr>
        <p:spPr>
          <a:xfrm>
            <a:off x="170404" y="601580"/>
            <a:ext cx="8434137" cy="4247317"/>
          </a:xfrm>
          <a:prstGeom prst="rect">
            <a:avLst/>
          </a:prstGeom>
        </p:spPr>
        <p:txBody>
          <a:bodyPr wrap="square">
            <a:spAutoFit/>
          </a:bodyPr>
          <a:lstStyle/>
          <a:p>
            <a:pPr marL="285750" indent="-285750">
              <a:buFont typeface="Arial" pitchFamily="34" charset="0"/>
              <a:buChar char="•"/>
            </a:pPr>
            <a:r>
              <a:rPr lang="en-US" sz="1800" dirty="0">
                <a:latin typeface="Arial" pitchFamily="34" charset="0"/>
                <a:cs typeface="Arial" pitchFamily="34" charset="0"/>
              </a:rPr>
              <a:t>Open items are incomplete transactions, such as invoices that have not been paid.</a:t>
            </a:r>
          </a:p>
          <a:p>
            <a:pPr marL="285750" indent="-285750">
              <a:buFont typeface="Arial" pitchFamily="34" charset="0"/>
              <a:buChar char="•"/>
            </a:pPr>
            <a:r>
              <a:rPr lang="en-US" sz="1800" dirty="0">
                <a:latin typeface="Arial" pitchFamily="34" charset="0"/>
                <a:cs typeface="Arial" pitchFamily="34" charset="0"/>
              </a:rPr>
              <a:t>Documents cannot be archived until they are cleared.</a:t>
            </a:r>
          </a:p>
          <a:p>
            <a:endParaRPr lang="en-US" sz="1800" dirty="0">
              <a:latin typeface="Arial" pitchFamily="34" charset="0"/>
              <a:cs typeface="Arial" pitchFamily="34" charset="0"/>
            </a:endParaRPr>
          </a:p>
          <a:p>
            <a:pPr>
              <a:buNone/>
            </a:pPr>
            <a:r>
              <a:rPr lang="en-US" sz="1800" dirty="0">
                <a:latin typeface="Arial" pitchFamily="34" charset="0"/>
                <a:cs typeface="Arial" pitchFamily="34" charset="0"/>
              </a:rPr>
              <a:t>Types of clearing in SAP Financials:</a:t>
            </a:r>
          </a:p>
          <a:p>
            <a:pPr marL="675376" lvl="1" indent="-285750">
              <a:buFont typeface="Arial" pitchFamily="34" charset="0"/>
              <a:buChar char="•"/>
            </a:pPr>
            <a:r>
              <a:rPr lang="en-US" sz="1800" dirty="0">
                <a:latin typeface="Arial" pitchFamily="34" charset="0"/>
                <a:cs typeface="Arial" pitchFamily="34" charset="0"/>
              </a:rPr>
              <a:t>Post with clearing</a:t>
            </a:r>
          </a:p>
          <a:p>
            <a:pPr marL="675376" lvl="1" indent="-285750">
              <a:buFont typeface="Arial" pitchFamily="34" charset="0"/>
              <a:buChar char="•"/>
            </a:pPr>
            <a:r>
              <a:rPr lang="en-US" sz="1800" dirty="0">
                <a:latin typeface="Arial" pitchFamily="34" charset="0"/>
                <a:cs typeface="Arial" pitchFamily="34" charset="0"/>
              </a:rPr>
              <a:t>Account clearing</a:t>
            </a:r>
          </a:p>
          <a:p>
            <a:pPr lvl="1"/>
            <a:endParaRPr lang="en-US" sz="1800" dirty="0">
              <a:latin typeface="Arial" pitchFamily="34" charset="0"/>
              <a:cs typeface="Arial" pitchFamily="34" charset="0"/>
            </a:endParaRPr>
          </a:p>
          <a:p>
            <a:pPr lvl="1"/>
            <a:endParaRPr lang="en-US" sz="1800" dirty="0">
              <a:latin typeface="Arial" pitchFamily="34" charset="0"/>
              <a:cs typeface="Arial" pitchFamily="34" charset="0"/>
            </a:endParaRPr>
          </a:p>
          <a:p>
            <a:pPr lvl="1"/>
            <a:endParaRPr lang="en-US" sz="1800" dirty="0">
              <a:latin typeface="Arial" pitchFamily="34" charset="0"/>
              <a:cs typeface="Arial" pitchFamily="34" charset="0"/>
            </a:endParaRPr>
          </a:p>
          <a:p>
            <a:pPr lvl="1"/>
            <a:endParaRPr lang="en-US" sz="1800" dirty="0">
              <a:latin typeface="Arial" pitchFamily="34" charset="0"/>
              <a:cs typeface="Arial" pitchFamily="34" charset="0"/>
            </a:endParaRPr>
          </a:p>
          <a:p>
            <a:pPr lvl="1"/>
            <a:endParaRPr lang="en-US" sz="1800" dirty="0">
              <a:latin typeface="Arial" pitchFamily="34" charset="0"/>
              <a:cs typeface="Arial" pitchFamily="34" charset="0"/>
            </a:endParaRPr>
          </a:p>
          <a:p>
            <a:pPr lvl="1"/>
            <a:endParaRPr lang="en-US" sz="1800" dirty="0">
              <a:latin typeface="Arial" pitchFamily="34" charset="0"/>
              <a:cs typeface="Arial" pitchFamily="34" charset="0"/>
            </a:endParaRPr>
          </a:p>
          <a:p>
            <a:pPr marL="457200" lvl="1" indent="0">
              <a:buNone/>
            </a:pPr>
            <a:endParaRPr lang="en-US" sz="1800" dirty="0">
              <a:latin typeface="Arial" pitchFamily="34" charset="0"/>
              <a:cs typeface="Arial" pitchFamily="34" charset="0"/>
            </a:endParaRPr>
          </a:p>
          <a:p>
            <a:pPr marL="285750" indent="-285750">
              <a:buFont typeface="Arial" pitchFamily="34" charset="0"/>
              <a:buChar char="•"/>
            </a:pPr>
            <a:r>
              <a:rPr lang="en-US" sz="1800" dirty="0">
                <a:latin typeface="Arial" pitchFamily="34" charset="0"/>
                <a:cs typeface="Arial" pitchFamily="34" charset="0"/>
              </a:rPr>
              <a:t>A clearing transaction always creates a clearing document.</a:t>
            </a:r>
          </a:p>
        </p:txBody>
      </p:sp>
    </p:spTree>
    <p:extLst>
      <p:ext uri="{BB962C8B-B14F-4D97-AF65-F5344CB8AC3E}">
        <p14:creationId xmlns:p14="http://schemas.microsoft.com/office/powerpoint/2010/main" xmlns="" val="16947673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smtClean="0">
                <a:effectLst/>
              </a:rPr>
              <a:t>Post with clearing</a:t>
            </a:r>
            <a:endParaRPr lang="en-US" sz="3600" b="0" dirty="0">
              <a:effectLst/>
            </a:endParaRPr>
          </a:p>
        </p:txBody>
      </p:sp>
      <p:pic>
        <p:nvPicPr>
          <p:cNvPr id="19458" name="Picture 2"/>
          <p:cNvPicPr>
            <a:picLocks noChangeAspect="1" noChangeArrowheads="1"/>
          </p:cNvPicPr>
          <p:nvPr/>
        </p:nvPicPr>
        <p:blipFill>
          <a:blip r:embed="rId2" cstate="print"/>
          <a:srcRect/>
          <a:stretch>
            <a:fillRect/>
          </a:stretch>
        </p:blipFill>
        <p:spPr bwMode="auto">
          <a:xfrm>
            <a:off x="2827420" y="2273951"/>
            <a:ext cx="4811629" cy="2576655"/>
          </a:xfrm>
          <a:prstGeom prst="rect">
            <a:avLst/>
          </a:prstGeom>
          <a:noFill/>
          <a:ln w="9525">
            <a:noFill/>
            <a:miter lim="800000"/>
            <a:headEnd/>
            <a:tailEnd/>
          </a:ln>
          <a:effectLst/>
        </p:spPr>
      </p:pic>
      <p:sp>
        <p:nvSpPr>
          <p:cNvPr id="4" name="Rectangle 3"/>
          <p:cNvSpPr/>
          <p:nvPr/>
        </p:nvSpPr>
        <p:spPr>
          <a:xfrm>
            <a:off x="504323" y="637675"/>
            <a:ext cx="8423109" cy="1754326"/>
          </a:xfrm>
          <a:prstGeom prst="rect">
            <a:avLst/>
          </a:prstGeom>
        </p:spPr>
        <p:txBody>
          <a:bodyPr wrap="square">
            <a:spAutoFit/>
          </a:bodyPr>
          <a:lstStyle/>
          <a:p>
            <a:pPr marL="285750" indent="-285750">
              <a:buFont typeface="Arial" pitchFamily="34" charset="0"/>
              <a:buChar char="•"/>
            </a:pPr>
            <a:r>
              <a:rPr lang="en-US" sz="1800" dirty="0">
                <a:latin typeface="Arial" pitchFamily="34" charset="0"/>
                <a:cs typeface="Arial" pitchFamily="34" charset="0"/>
              </a:rPr>
              <a:t>When you use the "posting with clearing" function, enter the clearing document amount and then select the open items that are to be cleared.</a:t>
            </a:r>
          </a:p>
          <a:p>
            <a:pPr marL="789676" lvl="1" indent="-400050">
              <a:buFont typeface="+mj-lt"/>
              <a:buAutoNum type="romanUcPeriod"/>
            </a:pPr>
            <a:r>
              <a:rPr lang="en-US" sz="1800" dirty="0" smtClean="0">
                <a:latin typeface="Arial" pitchFamily="34" charset="0"/>
                <a:cs typeface="Arial" pitchFamily="34" charset="0"/>
              </a:rPr>
              <a:t>If </a:t>
            </a:r>
            <a:r>
              <a:rPr lang="en-US" sz="1800" dirty="0">
                <a:latin typeface="Arial" pitchFamily="34" charset="0"/>
                <a:cs typeface="Arial" pitchFamily="34" charset="0"/>
              </a:rPr>
              <a:t>clearing amount equals selected open items amount system clears it.</a:t>
            </a:r>
          </a:p>
          <a:p>
            <a:pPr marL="789676" lvl="1" indent="-400050">
              <a:buFont typeface="+mj-lt"/>
              <a:buAutoNum type="romanUcPeriod"/>
            </a:pPr>
            <a:r>
              <a:rPr lang="en-US" sz="1800" dirty="0" smtClean="0">
                <a:latin typeface="Arial" pitchFamily="34" charset="0"/>
                <a:cs typeface="Arial" pitchFamily="34" charset="0"/>
              </a:rPr>
              <a:t>If </a:t>
            </a:r>
            <a:r>
              <a:rPr lang="en-US" sz="1800" dirty="0">
                <a:latin typeface="Arial" pitchFamily="34" charset="0"/>
                <a:cs typeface="Arial" pitchFamily="34" charset="0"/>
              </a:rPr>
              <a:t>there is any difference system allows to post the difference.</a:t>
            </a:r>
          </a:p>
          <a:p>
            <a:pPr marL="285750" indent="-285750">
              <a:buFont typeface="Arial" pitchFamily="34" charset="0"/>
              <a:buChar char="•"/>
            </a:pPr>
            <a:r>
              <a:rPr lang="en-US" sz="1800" dirty="0">
                <a:latin typeface="Arial" pitchFamily="34" charset="0"/>
                <a:cs typeface="Arial" pitchFamily="34" charset="0"/>
              </a:rPr>
              <a:t>Post with clearing can be done either manually or by Automatic Payment Program.</a:t>
            </a:r>
          </a:p>
        </p:txBody>
      </p:sp>
    </p:spTree>
    <p:extLst>
      <p:ext uri="{BB962C8B-B14F-4D97-AF65-F5344CB8AC3E}">
        <p14:creationId xmlns:p14="http://schemas.microsoft.com/office/powerpoint/2010/main" xmlns="" val="26464759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smtClean="0">
                <a:effectLst/>
              </a:rPr>
              <a:t>Account clearing</a:t>
            </a:r>
            <a:endParaRPr lang="en-US" sz="3600" b="0" dirty="0">
              <a:effectLst/>
            </a:endParaRPr>
          </a:p>
        </p:txBody>
      </p:sp>
      <p:pic>
        <p:nvPicPr>
          <p:cNvPr id="20482" name="Picture 2"/>
          <p:cNvPicPr>
            <a:picLocks noChangeAspect="1" noChangeArrowheads="1"/>
          </p:cNvPicPr>
          <p:nvPr/>
        </p:nvPicPr>
        <p:blipFill>
          <a:blip r:embed="rId2" cstate="print"/>
          <a:srcRect/>
          <a:stretch>
            <a:fillRect/>
          </a:stretch>
        </p:blipFill>
        <p:spPr bwMode="auto">
          <a:xfrm>
            <a:off x="2514601" y="2286000"/>
            <a:ext cx="4791075" cy="2321719"/>
          </a:xfrm>
          <a:prstGeom prst="rect">
            <a:avLst/>
          </a:prstGeom>
          <a:noFill/>
          <a:ln w="9525">
            <a:noFill/>
            <a:miter lim="800000"/>
            <a:headEnd/>
            <a:tailEnd/>
          </a:ln>
          <a:effectLst/>
        </p:spPr>
      </p:pic>
      <p:sp>
        <p:nvSpPr>
          <p:cNvPr id="4" name="Rectangle 3"/>
          <p:cNvSpPr/>
          <p:nvPr/>
        </p:nvSpPr>
        <p:spPr>
          <a:xfrm>
            <a:off x="565484" y="661737"/>
            <a:ext cx="8349916" cy="2031325"/>
          </a:xfrm>
          <a:prstGeom prst="rect">
            <a:avLst/>
          </a:prstGeom>
        </p:spPr>
        <p:txBody>
          <a:bodyPr wrap="square">
            <a:spAutoFit/>
          </a:bodyPr>
          <a:lstStyle/>
          <a:p>
            <a:pPr marL="285750" indent="-285750">
              <a:buFont typeface="Arial" pitchFamily="34" charset="0"/>
              <a:buChar char="•"/>
            </a:pPr>
            <a:r>
              <a:rPr lang="en-US" sz="1800" dirty="0">
                <a:latin typeface="Arial" pitchFamily="34" charset="0"/>
                <a:cs typeface="Arial" pitchFamily="34" charset="0"/>
              </a:rPr>
              <a:t>Using the account “clearing function”, choose those open items from an account that balance to zero. The system marks them as cleared and creates a clearing document.</a:t>
            </a:r>
          </a:p>
          <a:p>
            <a:pPr marL="285750" indent="-285750">
              <a:buFont typeface="Arial" pitchFamily="34" charset="0"/>
              <a:buChar char="•"/>
            </a:pPr>
            <a:r>
              <a:rPr lang="en-US" sz="1800" dirty="0">
                <a:latin typeface="Arial" pitchFamily="34" charset="0"/>
                <a:cs typeface="Arial" pitchFamily="34" charset="0"/>
              </a:rPr>
              <a:t>Account clearing function works for any account managed with open items in the general ledger and in sub ledgers.</a:t>
            </a:r>
          </a:p>
          <a:p>
            <a:pPr marL="285750" indent="-285750">
              <a:buFont typeface="Arial" pitchFamily="34" charset="0"/>
              <a:buChar char="•"/>
            </a:pPr>
            <a:r>
              <a:rPr lang="en-US" sz="1800" dirty="0">
                <a:latin typeface="Arial" pitchFamily="34" charset="0"/>
                <a:cs typeface="Arial" pitchFamily="34" charset="0"/>
              </a:rPr>
              <a:t>Account clearing can be done either manually or by Automatic Clearing Program.</a:t>
            </a:r>
          </a:p>
        </p:txBody>
      </p:sp>
    </p:spTree>
    <p:extLst>
      <p:ext uri="{BB962C8B-B14F-4D97-AF65-F5344CB8AC3E}">
        <p14:creationId xmlns:p14="http://schemas.microsoft.com/office/powerpoint/2010/main" xmlns="" val="91195115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3_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ésentation1" id="{F4EDDD86-B8A8-46E1-81BA-C40220CF151C}" vid="{14D83F11-89F6-4441-B5DC-94FD0DFB803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64F2559C04AE4488E94205E47398A2E" ma:contentTypeVersion="1" ma:contentTypeDescription="Create a new document." ma:contentTypeScope="" ma:versionID="bb2d9302acd88bfb40288f9de05848d0">
  <xsd:schema xmlns:xsd="http://www.w3.org/2001/XMLSchema" xmlns:xs="http://www.w3.org/2001/XMLSchema" xmlns:p="http://schemas.microsoft.com/office/2006/metadata/properties" xmlns:ns2="a85eb2a3-840f-4054-86f6-d41d0c1cba4b" xmlns:ns3="952a6df7-b138-4f89-9bc4-e7a874ea3254" targetNamespace="http://schemas.microsoft.com/office/2006/metadata/properties" ma:root="true" ma:fieldsID="2d7d6362be7cac7839ee051b71b7ca70" ns2:_="" ns3:_="">
    <xsd:import namespace="a85eb2a3-840f-4054-86f6-d41d0c1cba4b"/>
    <xsd:import namespace="952a6df7-b138-4f89-9bc4-e7a874ea3254"/>
    <xsd:element name="properties">
      <xsd:complexType>
        <xsd:sequence>
          <xsd:element name="documentManagement">
            <xsd:complexType>
              <xsd:all>
                <xsd:element ref="ns2:Material_x0020_Type"/>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5eb2a3-840f-4054-86f6-d41d0c1cba4b" elementFormDefault="qualified">
    <xsd:import namespace="http://schemas.microsoft.com/office/2006/documentManagement/types"/>
    <xsd:import namespace="http://schemas.microsoft.com/office/infopath/2007/PartnerControls"/>
    <xsd:element name="Material_x0020_Type" ma:index="8" ma:displayName="Material Type" ma:default="Template" ma:format="Dropdown" ma:internalName="Material_x0020_Type">
      <xsd:simpleType>
        <xsd:restriction base="dms:Choice">
          <xsd:enumeration value="Procedure"/>
          <xsd:enumeration value="Guideline"/>
          <xsd:enumeration value="Form"/>
          <xsd:enumeration value="Format"/>
          <xsd:enumeration value="General"/>
          <xsd:enumeration value="Template"/>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9"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a85eb2a3-840f-4054-86f6-d41d0c1cba4b">Template</Material_x0020_Type>
    <FolderName xmlns="952a6df7-b138-4f89-9bc4-e7a874ea3254" xsi:nil="true"/>
  </documentManagement>
</p:properties>
</file>

<file path=customXml/itemProps1.xml><?xml version="1.0" encoding="utf-8"?>
<ds:datastoreItem xmlns:ds="http://schemas.openxmlformats.org/officeDocument/2006/customXml" ds:itemID="{813D12F9-4C52-4333-958E-73B490CD8B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5eb2a3-840f-4054-86f6-d41d0c1cba4b"/>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http://schemas.microsoft.com/office/2006/documentManagement/types"/>
    <ds:schemaRef ds:uri="http://purl.org/dc/elements/1.1/"/>
    <ds:schemaRef ds:uri="http://purl.org/dc/dcmitype/"/>
    <ds:schemaRef ds:uri="a85eb2a3-840f-4054-86f6-d41d0c1cba4b"/>
    <ds:schemaRef ds:uri="http://schemas.microsoft.com/office/infopath/2007/PartnerControls"/>
    <ds:schemaRef ds:uri="http://schemas.openxmlformats.org/package/2006/metadata/core-properties"/>
    <ds:schemaRef ds:uri="952a6df7-b138-4f89-9bc4-e7a874ea3254"/>
    <ds:schemaRef ds:uri="http://schemas.microsoft.com/office/2006/metadata/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74297</TotalTime>
  <Words>3610</Words>
  <Application>Microsoft Office PowerPoint</Application>
  <PresentationFormat>On-screen Show (16:9)</PresentationFormat>
  <Paragraphs>560</Paragraphs>
  <Slides>65</Slides>
  <Notes>24</Notes>
  <HiddenSlides>1</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3_Content Layouts</vt:lpstr>
      <vt:lpstr>Slide 1</vt:lpstr>
      <vt:lpstr>Contents</vt:lpstr>
      <vt:lpstr>Vendor Transaction</vt:lpstr>
      <vt:lpstr>Vendor Invoice Posting</vt:lpstr>
      <vt:lpstr>Vendor Invoice Posting</vt:lpstr>
      <vt:lpstr>Vendor Invoice Posting T-Code FB60</vt:lpstr>
      <vt:lpstr>Clearing open items</vt:lpstr>
      <vt:lpstr>Post with clearing</vt:lpstr>
      <vt:lpstr>Account clearing</vt:lpstr>
      <vt:lpstr>Automatic clearing program</vt:lpstr>
      <vt:lpstr>Manual payment process</vt:lpstr>
      <vt:lpstr>Manual Vendor Payment Process:</vt:lpstr>
      <vt:lpstr>Document Header: Payment Header</vt:lpstr>
      <vt:lpstr>Document Header : Bank Data</vt:lpstr>
      <vt:lpstr>Open Item Selection:</vt:lpstr>
      <vt:lpstr>Process open items:</vt:lpstr>
      <vt:lpstr>Posting outgoing Payment Transaction code F-53.  </vt:lpstr>
      <vt:lpstr>Post Payment:</vt:lpstr>
      <vt:lpstr>Processing Down Payments in the R/3 System:</vt:lpstr>
      <vt:lpstr>Document header</vt:lpstr>
      <vt:lpstr>Slide 21</vt:lpstr>
      <vt:lpstr>Processing open items</vt:lpstr>
      <vt:lpstr>Slide 23</vt:lpstr>
      <vt:lpstr>Automatic postings when clearing open items</vt:lpstr>
      <vt:lpstr>Reset clearing</vt:lpstr>
      <vt:lpstr>Reconciliation Account  </vt:lpstr>
      <vt:lpstr>Alternative Reconciliation account</vt:lpstr>
      <vt:lpstr>Special GL: Introduction</vt:lpstr>
      <vt:lpstr>Special General Ledger Classes</vt:lpstr>
      <vt:lpstr>Special general ledger types</vt:lpstr>
      <vt:lpstr>Special general ledger types</vt:lpstr>
      <vt:lpstr>Remember…</vt:lpstr>
      <vt:lpstr>Configurations for Special G/L transactions</vt:lpstr>
      <vt:lpstr>Posting key for Special G/L transactions</vt:lpstr>
      <vt:lpstr>Special G/L indicator </vt:lpstr>
      <vt:lpstr>Slide 36</vt:lpstr>
      <vt:lpstr>Spl G/L indicators: Properties and Accounts</vt:lpstr>
      <vt:lpstr>Automatic offsetting entries</vt:lpstr>
      <vt:lpstr>Example of Automatic offsetting entry</vt:lpstr>
      <vt:lpstr>Example of Noted item </vt:lpstr>
      <vt:lpstr>Example of free offsetting entry</vt:lpstr>
      <vt:lpstr>Vendor Down Payments</vt:lpstr>
      <vt:lpstr>Special GL accounts for Down Payments</vt:lpstr>
      <vt:lpstr>Example of down payment in customer area</vt:lpstr>
      <vt:lpstr>F110: Automatic Payment Program</vt:lpstr>
      <vt:lpstr>Introduction To FBZP</vt:lpstr>
      <vt:lpstr>Structure of payment program </vt:lpstr>
      <vt:lpstr> Settings for Payment Run Program:</vt:lpstr>
      <vt:lpstr>Slide 49</vt:lpstr>
      <vt:lpstr>Cheque Lots:</vt:lpstr>
      <vt:lpstr> Main steps to the payment process: </vt:lpstr>
      <vt:lpstr>  R/3 Payment Overview:</vt:lpstr>
      <vt:lpstr>Payment program run:</vt:lpstr>
      <vt:lpstr>Parameter screen:</vt:lpstr>
      <vt:lpstr>Additional Logging Type:</vt:lpstr>
      <vt:lpstr>Print Out / Data Medium.</vt:lpstr>
      <vt:lpstr>   Print Program:</vt:lpstr>
      <vt:lpstr>Database Tables for FI-AP:</vt:lpstr>
      <vt:lpstr>Standard Reports: Vendors</vt:lpstr>
      <vt:lpstr>Selection criteria:</vt:lpstr>
      <vt:lpstr>Reports: </vt:lpstr>
      <vt:lpstr>Standard Reports</vt:lpstr>
      <vt:lpstr>Reports ?</vt:lpstr>
      <vt:lpstr>Reporting tools:</vt:lpstr>
      <vt:lpstr>Report Name Structure:</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Pl/SQL</dc:title>
  <dc:creator>Capgemini</dc:creator>
  <cp:lastModifiedBy>mogani</cp:lastModifiedBy>
  <cp:revision>2542</cp:revision>
  <dcterms:created xsi:type="dcterms:W3CDTF">2016-10-27T07:09:48Z</dcterms:created>
  <dcterms:modified xsi:type="dcterms:W3CDTF">2018-02-04T15:01:42Z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0x010100A64F2559C04AE4488E94205E47398A2E</vt:lpwstr>
  </property>
</Properties>
</file>