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Lst>
  <p:notesMasterIdLst>
    <p:notesMasterId r:id="rId103"/>
  </p:notesMasterIdLst>
  <p:handoutMasterIdLst>
    <p:handoutMasterId r:id="rId104"/>
  </p:handoutMasterIdLst>
  <p:sldIdLst>
    <p:sldId id="425" r:id="rId5"/>
    <p:sldId id="560" r:id="rId6"/>
    <p:sldId id="426" r:id="rId7"/>
    <p:sldId id="427"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588" r:id="rId21"/>
    <p:sldId id="589" r:id="rId22"/>
    <p:sldId id="590" r:id="rId23"/>
    <p:sldId id="591"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562" r:id="rId40"/>
    <p:sldId id="563" r:id="rId41"/>
    <p:sldId id="564" r:id="rId42"/>
    <p:sldId id="565" r:id="rId43"/>
    <p:sldId id="566" r:id="rId44"/>
    <p:sldId id="567" r:id="rId45"/>
    <p:sldId id="568" r:id="rId46"/>
    <p:sldId id="569" r:id="rId47"/>
    <p:sldId id="570" r:id="rId48"/>
    <p:sldId id="571" r:id="rId49"/>
    <p:sldId id="572" r:id="rId50"/>
    <p:sldId id="573" r:id="rId51"/>
    <p:sldId id="574" r:id="rId52"/>
    <p:sldId id="575" r:id="rId53"/>
    <p:sldId id="576" r:id="rId54"/>
    <p:sldId id="577" r:id="rId55"/>
    <p:sldId id="578" r:id="rId56"/>
    <p:sldId id="579" r:id="rId57"/>
    <p:sldId id="580" r:id="rId58"/>
    <p:sldId id="581" r:id="rId59"/>
    <p:sldId id="582" r:id="rId60"/>
    <p:sldId id="583" r:id="rId61"/>
    <p:sldId id="584" r:id="rId62"/>
    <p:sldId id="585" r:id="rId63"/>
    <p:sldId id="586" r:id="rId64"/>
    <p:sldId id="587" r:id="rId65"/>
    <p:sldId id="455" r:id="rId66"/>
    <p:sldId id="456" r:id="rId67"/>
    <p:sldId id="457" r:id="rId68"/>
    <p:sldId id="458" r:id="rId69"/>
    <p:sldId id="459" r:id="rId70"/>
    <p:sldId id="460" r:id="rId71"/>
    <p:sldId id="461" r:id="rId72"/>
    <p:sldId id="462" r:id="rId73"/>
    <p:sldId id="592" r:id="rId74"/>
    <p:sldId id="593" r:id="rId75"/>
    <p:sldId id="594" r:id="rId76"/>
    <p:sldId id="595" r:id="rId77"/>
    <p:sldId id="596" r:id="rId78"/>
    <p:sldId id="597" r:id="rId79"/>
    <p:sldId id="598" r:id="rId80"/>
    <p:sldId id="599" r:id="rId81"/>
    <p:sldId id="600" r:id="rId82"/>
    <p:sldId id="463" r:id="rId83"/>
    <p:sldId id="464" r:id="rId84"/>
    <p:sldId id="465" r:id="rId85"/>
    <p:sldId id="466" r:id="rId86"/>
    <p:sldId id="467" r:id="rId87"/>
    <p:sldId id="468" r:id="rId88"/>
    <p:sldId id="469" r:id="rId89"/>
    <p:sldId id="470" r:id="rId90"/>
    <p:sldId id="601" r:id="rId91"/>
    <p:sldId id="602" r:id="rId92"/>
    <p:sldId id="603" r:id="rId93"/>
    <p:sldId id="604" r:id="rId94"/>
    <p:sldId id="605" r:id="rId95"/>
    <p:sldId id="606" r:id="rId96"/>
    <p:sldId id="607" r:id="rId97"/>
    <p:sldId id="608" r:id="rId98"/>
    <p:sldId id="609" r:id="rId99"/>
    <p:sldId id="610" r:id="rId100"/>
    <p:sldId id="611" r:id="rId101"/>
    <p:sldId id="545" r:id="rId102"/>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3300"/>
    <a:srgbClr val="BDBD00"/>
    <a:srgbClr val="FF9900"/>
    <a:srgbClr val="598E20"/>
    <a:srgbClr val="00234B"/>
    <a:srgbClr val="ED771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9" autoAdjust="0"/>
    <p:restoredTop sz="92941" autoAdjust="0"/>
  </p:normalViewPr>
  <p:slideViewPr>
    <p:cSldViewPr snapToGrid="0" showGuides="1">
      <p:cViewPr varScale="1">
        <p:scale>
          <a:sx n="118" d="100"/>
          <a:sy n="118" d="100"/>
        </p:scale>
        <p:origin x="-379" y="-72"/>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10224"/>
    </p:cViewPr>
  </p:sorterViewPr>
  <p:notesViewPr>
    <p:cSldViewPr snapToGrid="0">
      <p:cViewPr varScale="1">
        <p:scale>
          <a:sx n="67" d="100"/>
          <a:sy n="67" d="100"/>
        </p:scale>
        <p:origin x="-316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theme" Target="theme/theme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43050" y="4100538"/>
            <a:ext cx="4500594" cy="4114800"/>
          </a:xfrm>
          <a:prstGeom prst="rect">
            <a:avLst/>
          </a:prstGeo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r>
              <a:rPr lang="en-US" dirty="0" smtClean="0"/>
              <a:t>©</a:t>
            </a:r>
            <a:r>
              <a:rPr lang="en-US" dirty="0"/>
              <a:t>2016 Capgemini. All rights reserved.</a:t>
            </a:r>
            <a:br>
              <a:rPr lang="en-US" dirty="0"/>
            </a:br>
            <a:r>
              <a:rPr lang="en-US" dirty="0"/>
              <a:t>The information contained in this document is proprietary and confidential. For Capgemini only</a:t>
            </a:r>
            <a:r>
              <a:rPr lang="en-US" dirty="0" smtClean="0"/>
              <a:t>.</a:t>
            </a:r>
            <a:endParaRPr lang="en-US" dirty="0"/>
          </a:p>
        </p:txBody>
      </p:sp>
      <p:sp>
        <p:nvSpPr>
          <p:cNvPr id="5" name="Slide Image Placeholder 4"/>
          <p:cNvSpPr>
            <a:spLocks noGrp="1" noRot="1" noChangeAspect="1"/>
          </p:cNvSpPr>
          <p:nvPr>
            <p:ph type="sldImg"/>
          </p:nvPr>
        </p:nvSpPr>
        <p:spPr>
          <a:xfrm>
            <a:off x="809625" y="428625"/>
            <a:ext cx="6096000" cy="3429000"/>
          </a:xfrm>
        </p:spPr>
      </p:sp>
    </p:spTree>
    <p:extLst>
      <p:ext uri="{BB962C8B-B14F-4D97-AF65-F5344CB8AC3E}">
        <p14:creationId xmlns:p14="http://schemas.microsoft.com/office/powerpoint/2010/main" xmlns="" val="368745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393700" y="692150"/>
            <a:ext cx="6070600" cy="3416300"/>
          </a:xfrm>
          <a:ln/>
        </p:spPr>
      </p:sp>
      <p:sp>
        <p:nvSpPr>
          <p:cNvPr id="15257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xmlns="" val="9476527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0.png"/><Relationship Id="rId4" Type="http://schemas.openxmlformats.org/officeDocument/2006/relationships/image" Target="../media/image1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losing1">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dirty="0"/>
          </a:p>
        </p:txBody>
      </p:sp>
      <p:sp>
        <p:nvSpPr>
          <p:cNvPr id="8" name="Freeform 5"/>
          <p:cNvSpPr>
            <a:spLocks/>
          </p:cNvSpPr>
          <p:nvPr/>
        </p:nvSpPr>
        <p:spPr bwMode="auto">
          <a:xfrm>
            <a:off x="-932257" y="-1992690"/>
            <a:ext cx="8076009" cy="8582622"/>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endParaRPr lang="en-US" dirty="0"/>
          </a:p>
        </p:txBody>
      </p:sp>
      <p:grpSp>
        <p:nvGrpSpPr>
          <p:cNvPr id="9" name="Group 8"/>
          <p:cNvGrpSpPr/>
          <p:nvPr/>
        </p:nvGrpSpPr>
        <p:grpSpPr>
          <a:xfrm>
            <a:off x="3734277" y="1803085"/>
            <a:ext cx="551260" cy="51174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p:nvSpPr>
        <p:spPr>
          <a:xfrm>
            <a:off x="4902138" y="2164760"/>
            <a:ext cx="3844290" cy="57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pPr>
            <a:r>
              <a:rPr lang="en-US" sz="7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700" dirty="0">
                <a:solidFill>
                  <a:schemeClr val="accent1"/>
                </a:solidFill>
              </a:rPr>
              <a:t>the Collaborative Business Experience™</a:t>
            </a:r>
            <a:r>
              <a:rPr lang="en-US" sz="700" dirty="0">
                <a:solidFill>
                  <a:schemeClr val="tx1"/>
                </a:solidFill>
              </a:rPr>
              <a:t>, and draws on </a:t>
            </a:r>
            <a:r>
              <a:rPr lang="en-US" sz="700" dirty="0">
                <a:solidFill>
                  <a:schemeClr val="accent1"/>
                </a:solidFill>
              </a:rPr>
              <a:t>Rightshore</a:t>
            </a:r>
            <a:r>
              <a:rPr lang="en-US" sz="700" baseline="30000" dirty="0">
                <a:solidFill>
                  <a:schemeClr val="accent1"/>
                </a:solidFill>
              </a:rPr>
              <a:t>®</a:t>
            </a:r>
            <a:r>
              <a:rPr lang="en-US" sz="700" dirty="0">
                <a:solidFill>
                  <a:schemeClr val="tx1"/>
                </a:solidFill>
              </a:rPr>
              <a:t>, its worldwide delivery model.</a:t>
            </a:r>
            <a:endParaRPr lang="en-US" sz="700" dirty="0" smtClean="0">
              <a:solidFill>
                <a:schemeClr val="tx1"/>
              </a:solidFill>
            </a:endParaRPr>
          </a:p>
        </p:txBody>
      </p:sp>
      <p:sp>
        <p:nvSpPr>
          <p:cNvPr id="15" name="Rectangle 14"/>
          <p:cNvSpPr/>
          <p:nvPr/>
        </p:nvSpPr>
        <p:spPr>
          <a:xfrm>
            <a:off x="4902138" y="1880312"/>
            <a:ext cx="1664970" cy="192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500"/>
              </a:lnSpc>
            </a:pPr>
            <a:r>
              <a:rPr lang="en-US" sz="1100" dirty="0" smtClean="0">
                <a:solidFill>
                  <a:schemeClr val="accent1"/>
                </a:solidFill>
              </a:rPr>
              <a:t>About Capgemini</a:t>
            </a:r>
          </a:p>
        </p:txBody>
      </p:sp>
      <p:sp>
        <p:nvSpPr>
          <p:cNvPr id="16" name="Rectangle 15"/>
          <p:cNvSpPr/>
          <p:nvPr/>
        </p:nvSpPr>
        <p:spPr>
          <a:xfrm>
            <a:off x="4902138" y="3176871"/>
            <a:ext cx="1543050" cy="30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spcAft>
                <a:spcPts val="450"/>
              </a:spcAft>
            </a:pPr>
            <a:r>
              <a:rPr lang="en-US" sz="700" dirty="0" smtClean="0">
                <a:solidFill>
                  <a:schemeClr val="tx1"/>
                </a:solidFill>
              </a:rPr>
              <a:t>Learn more about us at</a:t>
            </a:r>
          </a:p>
          <a:p>
            <a:pPr algn="just">
              <a:lnSpc>
                <a:spcPts val="900"/>
              </a:lnSpc>
            </a:pPr>
            <a:r>
              <a:rPr lang="en-US" sz="1100" dirty="0" smtClean="0">
                <a:solidFill>
                  <a:schemeClr val="accent2"/>
                </a:solidFill>
              </a:rPr>
              <a:t>www.capgemini.com</a:t>
            </a:r>
          </a:p>
        </p:txBody>
      </p:sp>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598813" y="2984444"/>
            <a:ext cx="249896" cy="249896"/>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886345" y="2984444"/>
            <a:ext cx="249896" cy="249896"/>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173877" y="2984444"/>
            <a:ext cx="249896" cy="249896"/>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461409" y="2984444"/>
            <a:ext cx="249896" cy="249896"/>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311281" y="2984444"/>
            <a:ext cx="249896" cy="249896"/>
          </a:xfrm>
          <a:prstGeom prst="rect">
            <a:avLst/>
          </a:prstGeom>
          <a:noFill/>
        </p:spPr>
      </p:pic>
      <p:sp>
        <p:nvSpPr>
          <p:cNvPr id="23" name="Rectangle 22"/>
          <p:cNvSpPr/>
          <p:nvPr/>
        </p:nvSpPr>
        <p:spPr>
          <a:xfrm>
            <a:off x="311279" y="4224273"/>
            <a:ext cx="3148965" cy="433452"/>
          </a:xfrm>
          <a:prstGeom prst="rect">
            <a:avLst/>
          </a:prstGeom>
        </p:spPr>
        <p:txBody>
          <a:bodyPr wrap="square" lIns="0" tIns="0" rIns="0" bIns="0" anchor="b" anchorCtr="0">
            <a:spAutoFit/>
          </a:bodyPr>
          <a:lstStyle/>
          <a:p>
            <a:pPr>
              <a:spcAft>
                <a:spcPts val="450"/>
              </a:spcAft>
            </a:pPr>
            <a:r>
              <a:rPr lang="en-US" sz="600" noProof="0" dirty="0" smtClean="0">
                <a:solidFill>
                  <a:schemeClr val="bg1"/>
                </a:solidFill>
                <a:latin typeface="+mn-lt"/>
                <a:cs typeface="Arial"/>
              </a:rPr>
              <a:t>This message contains information that may be privileged or confidential and is the property of the Capgemini Group.</a:t>
            </a:r>
            <a:br>
              <a:rPr lang="en-US" sz="600" noProof="0" dirty="0" smtClean="0">
                <a:solidFill>
                  <a:schemeClr val="bg1"/>
                </a:solidFill>
                <a:latin typeface="+mn-lt"/>
                <a:cs typeface="Arial"/>
              </a:rPr>
            </a:br>
            <a:r>
              <a:rPr lang="en-US" sz="600" noProof="0" dirty="0" smtClean="0">
                <a:solidFill>
                  <a:schemeClr val="bg1"/>
                </a:solidFill>
                <a:latin typeface="Arial"/>
                <a:cs typeface="Arial"/>
              </a:rPr>
              <a:t>Copyright © 2017 Capgemini. All rights reserved.</a:t>
            </a:r>
          </a:p>
          <a:p>
            <a:pPr marL="0" marR="0" indent="0" defTabSz="718281" rtl="0" eaLnBrk="1" fontAlgn="auto" latinLnBrk="0" hangingPunct="1">
              <a:lnSpc>
                <a:spcPct val="100000"/>
              </a:lnSpc>
              <a:spcBef>
                <a:spcPts val="0"/>
              </a:spcBef>
              <a:spcAft>
                <a:spcPts val="450"/>
              </a:spcAft>
              <a:buClrTx/>
              <a:buSzTx/>
              <a:buFontTx/>
              <a:buNone/>
              <a:tabLst/>
              <a:defRPr/>
            </a:pPr>
            <a:r>
              <a:rPr lang="en-US" sz="600" noProof="0" dirty="0" smtClean="0">
                <a:solidFill>
                  <a:schemeClr val="bg1"/>
                </a:solidFill>
                <a:latin typeface="Arial"/>
                <a:cs typeface="Arial"/>
              </a:rPr>
              <a:t>Rightshore</a:t>
            </a:r>
            <a:r>
              <a:rPr lang="en-US" sz="600" baseline="30000" noProof="0" dirty="0" smtClean="0">
                <a:solidFill>
                  <a:schemeClr val="bg1"/>
                </a:solidFill>
                <a:latin typeface="Arial"/>
                <a:cs typeface="Arial"/>
              </a:rPr>
              <a:t>®</a:t>
            </a:r>
            <a:r>
              <a:rPr lang="en-US" sz="600" noProof="0" dirty="0" smtClean="0">
                <a:solidFill>
                  <a:schemeClr val="bg1"/>
                </a:solidFill>
                <a:latin typeface="Arial"/>
                <a:cs typeface="Arial"/>
              </a:rPr>
              <a:t> is a trademark belonging to Capgemini.</a:t>
            </a:r>
          </a:p>
        </p:txBody>
      </p:sp>
      <p:sp>
        <p:nvSpPr>
          <p:cNvPr id="24" name="Rectangle 23"/>
          <p:cNvSpPr/>
          <p:nvPr/>
        </p:nvSpPr>
        <p:spPr>
          <a:xfrm>
            <a:off x="4902139" y="4426894"/>
            <a:ext cx="3914774" cy="230832"/>
          </a:xfrm>
          <a:prstGeom prst="rect">
            <a:avLst/>
          </a:prstGeom>
        </p:spPr>
        <p:txBody>
          <a:bodyPr wrap="square" lIns="0" tIns="0" rIns="0" bIns="0" anchor="b" anchorCtr="0">
            <a:spAutoFit/>
          </a:bodyPr>
          <a:lstStyle/>
          <a:p>
            <a:pPr>
              <a:spcAft>
                <a:spcPts val="450"/>
              </a:spcAft>
            </a:pPr>
            <a:r>
              <a:rPr lang="en-US" sz="5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p:nvSpPr>
        <p:spPr>
          <a:xfrm>
            <a:off x="5617427" y="2859071"/>
            <a:ext cx="1752066"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6" name="Rectangle 25">
            <a:hlinkClick r:id="rId13"/>
          </p:cNvPr>
          <p:cNvSpPr/>
          <p:nvPr/>
        </p:nvSpPr>
        <p:spPr>
          <a:xfrm>
            <a:off x="8048149" y="2859071"/>
            <a:ext cx="528638"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7" name="Rectangle 26">
            <a:hlinkClick r:id="rId14"/>
          </p:cNvPr>
          <p:cNvSpPr/>
          <p:nvPr/>
        </p:nvSpPr>
        <p:spPr>
          <a:xfrm>
            <a:off x="4899185" y="3334232"/>
            <a:ext cx="1388745" cy="13758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pic>
        <p:nvPicPr>
          <p:cNvPr id="29" name="Picture 28"/>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305679" y="3325630"/>
            <a:ext cx="1920240" cy="150759"/>
          </a:xfrm>
          <a:prstGeom prst="rect">
            <a:avLst/>
          </a:prstGeom>
        </p:spPr>
      </p:pic>
    </p:spTree>
    <p:extLst>
      <p:ext uri="{BB962C8B-B14F-4D97-AF65-F5344CB8AC3E}">
        <p14:creationId xmlns:p14="http://schemas.microsoft.com/office/powerpoint/2010/main" xmlns="" val="21288090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p:nvPicPr>
        <p:blipFill rotWithShape="1">
          <a:blip r:embed="rId2" cstate="print">
            <a:extLst>
              <a:ext uri="{96DAC541-7B7A-43D3-8B79-37D633B846F1}">
                <asvg:svgBlip xmlns:asvg="http://schemas.microsoft.com/office/drawing/2016/SVG/main" xmlns="" r:embed="rId4"/>
              </a:ext>
            </a:extLst>
          </a:blip>
          <a:srcRect t="1" b="46599"/>
          <a:stretch/>
        </p:blipFill>
        <p:spPr>
          <a:xfrm flipH="1">
            <a:off x="2830285" y="1383619"/>
            <a:ext cx="6313715" cy="3759882"/>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305991" y="303610"/>
            <a:ext cx="1714500" cy="382510"/>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4788024" y="3118251"/>
            <a:ext cx="4049986" cy="809625"/>
          </a:xfrm>
        </p:spPr>
        <p:txBody>
          <a:bodyPr anchor="b">
            <a:normAutofit/>
          </a:bodyPr>
          <a:lstStyle>
            <a:lvl1pPr algn="r">
              <a:lnSpc>
                <a:spcPts val="2250"/>
              </a:lnSpc>
              <a:defRPr sz="20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4787004" y="4036111"/>
            <a:ext cx="4051006" cy="809625"/>
          </a:xfrm>
        </p:spPr>
        <p:txBody>
          <a:bodyPr anchor="t">
            <a:normAutofit/>
          </a:bodyPr>
          <a:lstStyle>
            <a:lvl1pPr marL="0" algn="r">
              <a:lnSpc>
                <a:spcPts val="1650"/>
              </a:lnSpc>
              <a:defRPr sz="1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xmlns="" val="11308959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088" y="38908"/>
            <a:ext cx="8262453" cy="56267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09802" y="637674"/>
            <a:ext cx="8528209" cy="4202220"/>
          </a:xfrm>
          <a:ln>
            <a:solidFill>
              <a:schemeClr val="tx1"/>
            </a:solidFill>
          </a:ln>
        </p:spPr>
        <p:txBody>
          <a:bodyPr>
            <a:normAutofit/>
          </a:bodyPr>
          <a:lstStyle>
            <a:lvl1pPr marL="288925" indent="-168275" algn="l" defTabSz="685783" rtl="0" eaLnBrk="1" latinLnBrk="0" hangingPunct="1">
              <a:lnSpc>
                <a:spcPct val="100000"/>
              </a:lnSpc>
              <a:spcBef>
                <a:spcPts val="0"/>
              </a:spcBef>
              <a:spcAft>
                <a:spcPts val="450"/>
              </a:spcAft>
              <a:buFont typeface="Wingdings" pitchFamily="2" charset="2"/>
              <a:buNone/>
              <a:defRPr lang="en-US" sz="1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925"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600" kern="1200" dirty="0" smtClean="0">
                <a:solidFill>
                  <a:schemeClr val="tx1"/>
                </a:solidFill>
                <a:latin typeface="+mn-lt"/>
                <a:ea typeface="+mn-ea"/>
                <a:cs typeface="+mn-cs"/>
              </a:defRPr>
            </a:lvl2pPr>
            <a:lvl3pPr marL="457200"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341313" indent="-115888">
              <a:defRPr lang="en-US" sz="1400" kern="1200" dirty="0" smtClean="0">
                <a:solidFill>
                  <a:schemeClr val="bg1">
                    <a:lumMod val="50000"/>
                  </a:schemeClr>
                </a:solidFill>
                <a:latin typeface="Candara" panose="020E0502030303020204" pitchFamily="34" charset="0"/>
                <a:ea typeface="+mn-ea"/>
                <a:cs typeface="+mn-cs"/>
              </a:defRPr>
            </a:lvl4pPr>
            <a:lvl5pPr marL="682625" indent="-171450">
              <a:lnSpc>
                <a:spcPct val="100000"/>
              </a:lnSpc>
              <a:buClr>
                <a:schemeClr val="tx1"/>
              </a:buClr>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4"/>
            <a:r>
              <a:rPr lang="en-US" dirty="0" smtClean="0"/>
              <a:t> Fourth Level</a:t>
            </a:r>
          </a:p>
        </p:txBody>
      </p:sp>
      <p:sp>
        <p:nvSpPr>
          <p:cNvPr id="4" name="Date Placeholder 3"/>
          <p:cNvSpPr>
            <a:spLocks noGrp="1"/>
          </p:cNvSpPr>
          <p:nvPr>
            <p:ph type="dt" sz="half" idx="10"/>
          </p:nvPr>
        </p:nvSpPr>
        <p:spPr>
          <a:xfrm>
            <a:off x="1371598" y="4821382"/>
            <a:ext cx="1419728" cy="322117"/>
          </a:xfrm>
          <a:prstGeom prst="rect">
            <a:avLst/>
          </a:prstGeom>
        </p:spPr>
        <p:txBody>
          <a:bodyPr/>
          <a:lstStyle/>
          <a:p>
            <a:fld id="{2727887C-E3D9-4956-B241-0D7B3E50E8A2}" type="datetime1">
              <a:rPr lang="en-US" smtClean="0"/>
              <a:pPr/>
              <a:t>2/4/2018</a:t>
            </a:fld>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73510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9" y="1121077"/>
            <a:ext cx="6887389"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82885" y="1121243"/>
            <a:ext cx="1638300" cy="1285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3568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29" Type="http://schemas.openxmlformats.org/officeDocument/2006/relationships/hyperlink" Target="https://www.capgemini.com/optimize-your-business-and-it-operations"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28" Type="http://schemas.openxmlformats.org/officeDocument/2006/relationships/image" Target="../media/image2.svg"/><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5992" y="303611"/>
            <a:ext cx="8262453" cy="647701"/>
          </a:xfrm>
          <a:prstGeom prst="rect">
            <a:avLst/>
          </a:prstGeom>
        </p:spPr>
        <p:txBody>
          <a:bodyPr vert="horz" lIns="0" tIns="0" rIns="0" bIns="0" rtlCol="0" anchor="t">
            <a:normAutofit/>
          </a:bodyPr>
          <a:lstStyle/>
          <a:p>
            <a:pPr lvl="0">
              <a:lnSpc>
                <a:spcPts val="2250"/>
              </a:lnSpc>
            </a:pPr>
            <a:r>
              <a:rPr lang="en-US" dirty="0" smtClean="0"/>
              <a:t>Click to </a:t>
            </a:r>
            <a:r>
              <a:rPr lang="en-US" dirty="0"/>
              <a:t>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7" cstate="print">
            <a:extLst>
              <a:ext uri="{96DAC541-7B7A-43D3-8B79-37D633B846F1}">
                <asvg:svgBlip xmlns:asvg="http://schemas.microsoft.com/office/drawing/2016/SVG/main" xmlns="" r:embed="rId28"/>
              </a:ext>
            </a:extLst>
          </a:blip>
          <a:srcRect l="81836" t="-4713" b="16530"/>
          <a:stretch/>
        </p:blipFill>
        <p:spPr>
          <a:xfrm>
            <a:off x="8660846" y="141480"/>
            <a:ext cx="318267" cy="344718"/>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2" y="1059658"/>
            <a:ext cx="8528209" cy="3780235"/>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4"/>
          <p:cNvSpPr/>
          <p:nvPr/>
        </p:nvSpPr>
        <p:spPr>
          <a:xfrm>
            <a:off x="9372602" y="1192912"/>
            <a:ext cx="446303" cy="465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Capgemini Blue</a:t>
            </a:r>
          </a:p>
          <a:p>
            <a:pPr marL="128585"/>
            <a:r>
              <a:rPr lang="en-US" sz="500" dirty="0" smtClean="0"/>
              <a:t>R 0</a:t>
            </a:r>
          </a:p>
          <a:p>
            <a:pPr marL="128585"/>
            <a:r>
              <a:rPr lang="en-US" sz="500" dirty="0" smtClean="0"/>
              <a:t>G 112</a:t>
            </a:r>
          </a:p>
          <a:p>
            <a:pPr marL="128585"/>
            <a:r>
              <a:rPr lang="en-US" sz="500" dirty="0" smtClean="0"/>
              <a:t>B 173</a:t>
            </a:r>
          </a:p>
        </p:txBody>
      </p:sp>
      <p:sp>
        <p:nvSpPr>
          <p:cNvPr id="6" name="Rectangle 5"/>
          <p:cNvSpPr/>
          <p:nvPr/>
        </p:nvSpPr>
        <p:spPr>
          <a:xfrm>
            <a:off x="9818904" y="1192912"/>
            <a:ext cx="446303" cy="465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Vibrant</a:t>
            </a:r>
            <a:br>
              <a:rPr lang="en-US" sz="500" b="1" dirty="0" smtClean="0"/>
            </a:br>
            <a:r>
              <a:rPr lang="en-US" sz="500" b="1" dirty="0" smtClean="0"/>
              <a:t>Blue</a:t>
            </a:r>
          </a:p>
          <a:p>
            <a:pPr marL="128585"/>
            <a:r>
              <a:rPr lang="en-US" sz="500" dirty="0" smtClean="0"/>
              <a:t>R 18</a:t>
            </a:r>
            <a:endParaRPr lang="en-US" sz="500" dirty="0"/>
          </a:p>
          <a:p>
            <a:pPr marL="128585"/>
            <a:r>
              <a:rPr lang="en-US" sz="500" dirty="0"/>
              <a:t>G </a:t>
            </a:r>
            <a:r>
              <a:rPr lang="en-US" sz="500" dirty="0" smtClean="0"/>
              <a:t>171</a:t>
            </a:r>
            <a:endParaRPr lang="en-US" sz="500" dirty="0"/>
          </a:p>
          <a:p>
            <a:pPr marL="128585"/>
            <a:r>
              <a:rPr lang="en-US" sz="500" dirty="0"/>
              <a:t>B </a:t>
            </a:r>
            <a:r>
              <a:rPr lang="en-US" sz="500" dirty="0" smtClean="0"/>
              <a:t>219</a:t>
            </a:r>
            <a:endParaRPr lang="en-US" sz="500" dirty="0"/>
          </a:p>
        </p:txBody>
      </p:sp>
      <p:sp>
        <p:nvSpPr>
          <p:cNvPr id="7" name="Rectangle 6"/>
          <p:cNvSpPr/>
          <p:nvPr/>
        </p:nvSpPr>
        <p:spPr>
          <a:xfrm>
            <a:off x="10265207" y="1192912"/>
            <a:ext cx="446303" cy="465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Deep</a:t>
            </a:r>
            <a:br>
              <a:rPr lang="en-US" sz="500" b="1" dirty="0" smtClean="0"/>
            </a:br>
            <a:r>
              <a:rPr lang="en-US" sz="500" b="1" dirty="0" smtClean="0"/>
              <a:t>Purple</a:t>
            </a:r>
          </a:p>
          <a:p>
            <a:pPr marL="128585"/>
            <a:r>
              <a:rPr lang="en-US" sz="500" dirty="0"/>
              <a:t>R </a:t>
            </a:r>
            <a:r>
              <a:rPr lang="en-US" sz="500" dirty="0" smtClean="0"/>
              <a:t>43</a:t>
            </a:r>
            <a:endParaRPr lang="en-US" sz="500" dirty="0"/>
          </a:p>
          <a:p>
            <a:pPr marL="128585"/>
            <a:r>
              <a:rPr lang="en-US" sz="500" dirty="0"/>
              <a:t>G </a:t>
            </a:r>
            <a:r>
              <a:rPr lang="en-US" sz="500" dirty="0" smtClean="0"/>
              <a:t>10</a:t>
            </a:r>
            <a:endParaRPr lang="en-US" sz="500" dirty="0"/>
          </a:p>
          <a:p>
            <a:pPr marL="128585"/>
            <a:r>
              <a:rPr lang="en-US" sz="500" dirty="0"/>
              <a:t>B </a:t>
            </a:r>
            <a:r>
              <a:rPr lang="en-US" sz="500" dirty="0" smtClean="0"/>
              <a:t>61</a:t>
            </a:r>
            <a:endParaRPr lang="en-US" sz="500" dirty="0"/>
          </a:p>
        </p:txBody>
      </p:sp>
      <p:sp>
        <p:nvSpPr>
          <p:cNvPr id="8" name="Rectangle 7"/>
          <p:cNvSpPr/>
          <p:nvPr/>
        </p:nvSpPr>
        <p:spPr>
          <a:xfrm>
            <a:off x="10711509" y="1192912"/>
            <a:ext cx="446303" cy="4659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Tech</a:t>
            </a:r>
            <a:br>
              <a:rPr lang="en-US" sz="500" b="1" dirty="0" smtClean="0"/>
            </a:br>
            <a:r>
              <a:rPr lang="en-US" sz="500" b="1" dirty="0" smtClean="0"/>
              <a:t>Red</a:t>
            </a:r>
          </a:p>
          <a:p>
            <a:pPr marL="128585"/>
            <a:r>
              <a:rPr lang="en-US" sz="500" dirty="0"/>
              <a:t>R </a:t>
            </a:r>
            <a:r>
              <a:rPr lang="en-US" sz="500" dirty="0" smtClean="0"/>
              <a:t>255</a:t>
            </a:r>
            <a:endParaRPr lang="en-US" sz="500" dirty="0"/>
          </a:p>
          <a:p>
            <a:pPr marL="128585"/>
            <a:r>
              <a:rPr lang="en-US" sz="500" dirty="0"/>
              <a:t>G </a:t>
            </a:r>
            <a:r>
              <a:rPr lang="en-US" sz="500" dirty="0" smtClean="0"/>
              <a:t>48</a:t>
            </a:r>
            <a:endParaRPr lang="en-US" sz="500" dirty="0"/>
          </a:p>
          <a:p>
            <a:pPr marL="128585"/>
            <a:r>
              <a:rPr lang="en-US" sz="500" dirty="0"/>
              <a:t>B </a:t>
            </a:r>
            <a:r>
              <a:rPr lang="en-US" sz="500" dirty="0" smtClean="0"/>
              <a:t>76</a:t>
            </a:r>
            <a:endParaRPr lang="en-US" sz="500" dirty="0"/>
          </a:p>
        </p:txBody>
      </p:sp>
      <p:sp>
        <p:nvSpPr>
          <p:cNvPr id="10" name="Rectangle 9"/>
          <p:cNvSpPr/>
          <p:nvPr/>
        </p:nvSpPr>
        <p:spPr>
          <a:xfrm>
            <a:off x="11157812" y="1192912"/>
            <a:ext cx="446303" cy="4659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Zest</a:t>
            </a:r>
            <a:br>
              <a:rPr lang="en-US" sz="500" b="1" dirty="0" smtClean="0"/>
            </a:br>
            <a:r>
              <a:rPr lang="en-US" sz="500" b="1" dirty="0" smtClean="0"/>
              <a:t>Green</a:t>
            </a:r>
          </a:p>
          <a:p>
            <a:pPr marL="128585"/>
            <a:r>
              <a:rPr lang="en-US" sz="500" dirty="0"/>
              <a:t>R </a:t>
            </a:r>
            <a:r>
              <a:rPr lang="en-US" sz="500" dirty="0" smtClean="0"/>
              <a:t>149</a:t>
            </a:r>
            <a:endParaRPr lang="en-US" sz="500" dirty="0"/>
          </a:p>
          <a:p>
            <a:pPr marL="128585"/>
            <a:r>
              <a:rPr lang="en-US" sz="500" dirty="0"/>
              <a:t>G </a:t>
            </a:r>
            <a:r>
              <a:rPr lang="en-US" sz="500" dirty="0" smtClean="0"/>
              <a:t>230</a:t>
            </a:r>
            <a:endParaRPr lang="en-US" sz="500" dirty="0"/>
          </a:p>
          <a:p>
            <a:pPr marL="128585"/>
            <a:r>
              <a:rPr lang="en-US" sz="500" dirty="0"/>
              <a:t>B </a:t>
            </a:r>
            <a:r>
              <a:rPr lang="en-US" sz="500" dirty="0" smtClean="0"/>
              <a:t>22</a:t>
            </a:r>
            <a:endParaRPr lang="en-US" sz="500" dirty="0"/>
          </a:p>
        </p:txBody>
      </p:sp>
      <p:sp>
        <p:nvSpPr>
          <p:cNvPr id="11" name="Rectangle 10"/>
          <p:cNvSpPr/>
          <p:nvPr/>
        </p:nvSpPr>
        <p:spPr>
          <a:xfrm>
            <a:off x="9372602" y="1851457"/>
            <a:ext cx="446303" cy="46599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a:t>Capgemini </a:t>
            </a:r>
            <a:r>
              <a:rPr lang="en-US" sz="500" b="1" dirty="0" smtClean="0"/>
              <a:t>Blue</a:t>
            </a:r>
            <a:r>
              <a:rPr lang="en-US" sz="500" dirty="0" smtClean="0"/>
              <a:t> (-50%)</a:t>
            </a:r>
            <a:endParaRPr lang="en-US" sz="500" dirty="0"/>
          </a:p>
          <a:p>
            <a:pPr marL="128585"/>
            <a:r>
              <a:rPr lang="en-US" sz="500" dirty="0"/>
              <a:t>R </a:t>
            </a:r>
            <a:r>
              <a:rPr lang="en-US" sz="500" dirty="0" smtClean="0"/>
              <a:t>128</a:t>
            </a:r>
            <a:endParaRPr lang="en-US" sz="500" dirty="0"/>
          </a:p>
          <a:p>
            <a:pPr marL="128585"/>
            <a:r>
              <a:rPr lang="en-US" sz="500" dirty="0"/>
              <a:t>G </a:t>
            </a:r>
            <a:r>
              <a:rPr lang="en-US" sz="500" dirty="0" smtClean="0"/>
              <a:t>184</a:t>
            </a:r>
            <a:endParaRPr lang="en-US" sz="500" dirty="0"/>
          </a:p>
          <a:p>
            <a:pPr marL="128585"/>
            <a:r>
              <a:rPr lang="en-US" sz="500" dirty="0"/>
              <a:t>B </a:t>
            </a:r>
            <a:r>
              <a:rPr lang="en-US" sz="500" dirty="0" smtClean="0"/>
              <a:t>214</a:t>
            </a:r>
            <a:endParaRPr lang="en-US" sz="500" dirty="0"/>
          </a:p>
        </p:txBody>
      </p:sp>
      <p:sp>
        <p:nvSpPr>
          <p:cNvPr id="12" name="Rectangle 11"/>
          <p:cNvSpPr/>
          <p:nvPr/>
        </p:nvSpPr>
        <p:spPr>
          <a:xfrm>
            <a:off x="9818904" y="1851457"/>
            <a:ext cx="446303" cy="46599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smtClean="0"/>
              <a:t>Vibrant</a:t>
            </a:r>
            <a:br>
              <a:rPr lang="en-US" sz="500" b="1" dirty="0" smtClean="0"/>
            </a:br>
            <a:r>
              <a:rPr lang="en-US" sz="500" b="1" dirty="0" smtClean="0"/>
              <a:t>Blue</a:t>
            </a:r>
            <a:r>
              <a:rPr lang="en-US" sz="500" dirty="0" smtClean="0"/>
              <a:t> </a:t>
            </a:r>
            <a:r>
              <a:rPr lang="en-US" sz="500" dirty="0"/>
              <a:t>(-50%)</a:t>
            </a:r>
          </a:p>
          <a:p>
            <a:pPr marL="128585"/>
            <a:r>
              <a:rPr lang="en-US" sz="500" dirty="0"/>
              <a:t>R </a:t>
            </a:r>
            <a:r>
              <a:rPr lang="en-US" sz="500" dirty="0" smtClean="0"/>
              <a:t>136</a:t>
            </a:r>
            <a:endParaRPr lang="en-US" sz="500" dirty="0"/>
          </a:p>
          <a:p>
            <a:pPr marL="128585"/>
            <a:r>
              <a:rPr lang="en-US" sz="500" dirty="0"/>
              <a:t>G </a:t>
            </a:r>
            <a:r>
              <a:rPr lang="en-US" sz="500" dirty="0" smtClean="0"/>
              <a:t>213</a:t>
            </a:r>
            <a:endParaRPr lang="en-US" sz="500" dirty="0"/>
          </a:p>
          <a:p>
            <a:pPr marL="128585"/>
            <a:r>
              <a:rPr lang="en-US" sz="500" dirty="0"/>
              <a:t>B </a:t>
            </a:r>
            <a:r>
              <a:rPr lang="en-US" sz="500" dirty="0" smtClean="0"/>
              <a:t>237</a:t>
            </a:r>
            <a:endParaRPr lang="en-US" sz="500" dirty="0"/>
          </a:p>
        </p:txBody>
      </p:sp>
      <p:sp>
        <p:nvSpPr>
          <p:cNvPr id="14" name="Rectangle 13"/>
          <p:cNvSpPr/>
          <p:nvPr/>
        </p:nvSpPr>
        <p:spPr>
          <a:xfrm>
            <a:off x="10265207" y="1851457"/>
            <a:ext cx="446303" cy="46599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Purple</a:t>
            </a:r>
          </a:p>
          <a:p>
            <a:pPr marL="128585"/>
            <a:r>
              <a:rPr lang="en-US" sz="500" dirty="0"/>
              <a:t>R </a:t>
            </a:r>
            <a:r>
              <a:rPr lang="en-US" sz="500" dirty="0" smtClean="0"/>
              <a:t>109</a:t>
            </a:r>
            <a:endParaRPr lang="en-US" sz="500" dirty="0"/>
          </a:p>
          <a:p>
            <a:pPr marL="128585"/>
            <a:r>
              <a:rPr lang="en-US" sz="500" dirty="0"/>
              <a:t>G </a:t>
            </a:r>
            <a:r>
              <a:rPr lang="en-US" sz="500" dirty="0" smtClean="0"/>
              <a:t>100</a:t>
            </a:r>
            <a:endParaRPr lang="en-US" sz="500" dirty="0"/>
          </a:p>
          <a:p>
            <a:pPr marL="128585"/>
            <a:r>
              <a:rPr lang="en-US" sz="500" dirty="0"/>
              <a:t>B </a:t>
            </a:r>
            <a:r>
              <a:rPr lang="en-US" sz="500" dirty="0" smtClean="0"/>
              <a:t>204</a:t>
            </a:r>
            <a:endParaRPr lang="en-US" sz="500" dirty="0"/>
          </a:p>
        </p:txBody>
      </p:sp>
      <p:sp>
        <p:nvSpPr>
          <p:cNvPr id="15" name="Rectangle 14"/>
          <p:cNvSpPr/>
          <p:nvPr/>
        </p:nvSpPr>
        <p:spPr>
          <a:xfrm>
            <a:off x="10711509" y="1851457"/>
            <a:ext cx="446303" cy="46599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Orange</a:t>
            </a:r>
            <a:endParaRPr lang="en-US" sz="500" b="1" dirty="0"/>
          </a:p>
          <a:p>
            <a:pPr marL="128585"/>
            <a:r>
              <a:rPr lang="en-US" sz="500" dirty="0"/>
              <a:t>R </a:t>
            </a:r>
            <a:r>
              <a:rPr lang="en-US" sz="500" dirty="0" smtClean="0"/>
              <a:t>255</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39</a:t>
            </a:r>
            <a:endParaRPr lang="en-US" sz="500" dirty="0"/>
          </a:p>
        </p:txBody>
      </p:sp>
      <p:sp>
        <p:nvSpPr>
          <p:cNvPr id="16" name="Rectangle 15"/>
          <p:cNvSpPr/>
          <p:nvPr/>
        </p:nvSpPr>
        <p:spPr>
          <a:xfrm>
            <a:off x="11157812" y="1851457"/>
            <a:ext cx="446303" cy="46599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Green</a:t>
            </a:r>
          </a:p>
          <a:p>
            <a:pPr marL="128585"/>
            <a:r>
              <a:rPr lang="en-US" sz="500" dirty="0"/>
              <a:t>R </a:t>
            </a:r>
            <a:r>
              <a:rPr lang="en-US" sz="500" dirty="0" smtClean="0"/>
              <a:t>200</a:t>
            </a:r>
            <a:endParaRPr lang="en-US" sz="500" dirty="0"/>
          </a:p>
          <a:p>
            <a:pPr marL="128585"/>
            <a:r>
              <a:rPr lang="en-US" sz="500" dirty="0"/>
              <a:t>G </a:t>
            </a:r>
            <a:r>
              <a:rPr lang="en-US" sz="500" dirty="0" smtClean="0"/>
              <a:t>255</a:t>
            </a:r>
            <a:endParaRPr lang="en-US" sz="500" dirty="0"/>
          </a:p>
          <a:p>
            <a:pPr marL="128585"/>
            <a:r>
              <a:rPr lang="en-US" sz="500" dirty="0"/>
              <a:t>B </a:t>
            </a:r>
            <a:r>
              <a:rPr lang="en-US" sz="500" dirty="0" smtClean="0"/>
              <a:t>22</a:t>
            </a:r>
            <a:endParaRPr lang="en-US" sz="500" dirty="0"/>
          </a:p>
        </p:txBody>
      </p:sp>
      <p:sp>
        <p:nvSpPr>
          <p:cNvPr id="17" name="Rectangle 16"/>
          <p:cNvSpPr/>
          <p:nvPr/>
        </p:nvSpPr>
        <p:spPr>
          <a:xfrm>
            <a:off x="10265207" y="2317449"/>
            <a:ext cx="446303" cy="46599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Purple</a:t>
            </a:r>
            <a:endParaRPr lang="en-US" sz="500" b="1" dirty="0"/>
          </a:p>
          <a:p>
            <a:pPr marL="128585"/>
            <a:r>
              <a:rPr lang="en-US" sz="500" dirty="0"/>
              <a:t>R </a:t>
            </a:r>
            <a:r>
              <a:rPr lang="en-US" sz="500" dirty="0" smtClean="0"/>
              <a:t>126</a:t>
            </a:r>
            <a:endParaRPr lang="en-US" sz="500" dirty="0"/>
          </a:p>
          <a:p>
            <a:pPr marL="128585"/>
            <a:r>
              <a:rPr lang="en-US" sz="500" dirty="0"/>
              <a:t>G </a:t>
            </a:r>
            <a:r>
              <a:rPr lang="en-US" sz="500" dirty="0" smtClean="0"/>
              <a:t>57</a:t>
            </a:r>
            <a:endParaRPr lang="en-US" sz="500" dirty="0"/>
          </a:p>
          <a:p>
            <a:pPr marL="128585"/>
            <a:r>
              <a:rPr lang="en-US" sz="500" dirty="0"/>
              <a:t>B </a:t>
            </a:r>
            <a:r>
              <a:rPr lang="en-US" sz="500" dirty="0" smtClean="0"/>
              <a:t>186</a:t>
            </a:r>
            <a:endParaRPr lang="en-US" sz="500" dirty="0"/>
          </a:p>
        </p:txBody>
      </p:sp>
      <p:sp>
        <p:nvSpPr>
          <p:cNvPr id="18" name="Rectangle 17"/>
          <p:cNvSpPr/>
          <p:nvPr/>
        </p:nvSpPr>
        <p:spPr>
          <a:xfrm>
            <a:off x="11157812" y="2317449"/>
            <a:ext cx="446303" cy="46599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Green</a:t>
            </a:r>
            <a:endParaRPr lang="en-US" sz="500" b="1" dirty="0"/>
          </a:p>
          <a:p>
            <a:pPr marL="128585"/>
            <a:r>
              <a:rPr lang="en-US" sz="500" dirty="0"/>
              <a:t>R </a:t>
            </a:r>
            <a:r>
              <a:rPr lang="en-US" sz="500" dirty="0" smtClean="0"/>
              <a:t>0</a:t>
            </a:r>
            <a:endParaRPr lang="en-US" sz="500" dirty="0"/>
          </a:p>
          <a:p>
            <a:pPr marL="128585"/>
            <a:r>
              <a:rPr lang="en-US" sz="500" dirty="0"/>
              <a:t>G </a:t>
            </a:r>
            <a:r>
              <a:rPr lang="en-US" sz="500" dirty="0" smtClean="0"/>
              <a:t>195</a:t>
            </a:r>
            <a:endParaRPr lang="en-US" sz="500" dirty="0"/>
          </a:p>
          <a:p>
            <a:pPr marL="128585"/>
            <a:r>
              <a:rPr lang="en-US" sz="500" dirty="0"/>
              <a:t>B </a:t>
            </a:r>
            <a:r>
              <a:rPr lang="en-US" sz="500" dirty="0" smtClean="0"/>
              <a:t>123</a:t>
            </a:r>
            <a:endParaRPr lang="en-US" sz="500" dirty="0"/>
          </a:p>
        </p:txBody>
      </p:sp>
      <p:sp>
        <p:nvSpPr>
          <p:cNvPr id="19" name="Rectangle 18"/>
          <p:cNvSpPr/>
          <p:nvPr/>
        </p:nvSpPr>
        <p:spPr>
          <a:xfrm>
            <a:off x="11157812" y="3711688"/>
            <a:ext cx="446303" cy="46599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Green</a:t>
            </a:r>
          </a:p>
          <a:p>
            <a:pPr marL="128585"/>
            <a:r>
              <a:rPr lang="en-US" sz="500" dirty="0"/>
              <a:t>R </a:t>
            </a:r>
            <a:r>
              <a:rPr lang="en-US" sz="500" dirty="0" smtClean="0"/>
              <a:t>21</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107</a:t>
            </a:r>
            <a:endParaRPr lang="en-US" sz="500" dirty="0"/>
          </a:p>
        </p:txBody>
      </p:sp>
      <p:sp>
        <p:nvSpPr>
          <p:cNvPr id="20" name="Rectangle 19"/>
          <p:cNvSpPr/>
          <p:nvPr/>
        </p:nvSpPr>
        <p:spPr>
          <a:xfrm>
            <a:off x="11157812" y="3247564"/>
            <a:ext cx="446303" cy="46599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Aqua</a:t>
            </a:r>
            <a:endParaRPr lang="en-US" sz="500" b="1" dirty="0"/>
          </a:p>
          <a:p>
            <a:pPr marL="128585"/>
            <a:r>
              <a:rPr lang="en-US" sz="500" dirty="0"/>
              <a:t>R </a:t>
            </a:r>
            <a:r>
              <a:rPr lang="en-US" sz="500" dirty="0" smtClean="0"/>
              <a:t>15</a:t>
            </a:r>
            <a:endParaRPr lang="en-US" sz="500" dirty="0"/>
          </a:p>
          <a:p>
            <a:pPr marL="128585"/>
            <a:r>
              <a:rPr lang="en-US" sz="500" dirty="0"/>
              <a:t>G </a:t>
            </a:r>
            <a:r>
              <a:rPr lang="en-US" sz="500" dirty="0" smtClean="0"/>
              <a:t>153</a:t>
            </a:r>
            <a:endParaRPr lang="en-US" sz="500" dirty="0"/>
          </a:p>
          <a:p>
            <a:pPr marL="128585"/>
            <a:r>
              <a:rPr lang="en-US" sz="500" dirty="0"/>
              <a:t>B </a:t>
            </a:r>
            <a:r>
              <a:rPr lang="en-US" sz="500" dirty="0" smtClean="0"/>
              <a:t>156</a:t>
            </a:r>
            <a:endParaRPr lang="en-US" sz="500" dirty="0"/>
          </a:p>
        </p:txBody>
      </p:sp>
      <p:sp>
        <p:nvSpPr>
          <p:cNvPr id="21" name="Rectangle 20"/>
          <p:cNvSpPr/>
          <p:nvPr/>
        </p:nvSpPr>
        <p:spPr>
          <a:xfrm>
            <a:off x="11157812" y="2783440"/>
            <a:ext cx="446303" cy="46599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smtClean="0"/>
              <a:t>Aqua</a:t>
            </a:r>
            <a:endParaRPr lang="en-US" sz="500" b="1" dirty="0"/>
          </a:p>
          <a:p>
            <a:pPr marL="128585"/>
            <a:r>
              <a:rPr lang="en-US" sz="500" dirty="0"/>
              <a:t>R </a:t>
            </a:r>
            <a:r>
              <a:rPr lang="en-US" sz="500" dirty="0" smtClean="0"/>
              <a:t>1</a:t>
            </a:r>
            <a:endParaRPr lang="en-US" sz="500" dirty="0"/>
          </a:p>
          <a:p>
            <a:pPr marL="128585"/>
            <a:r>
              <a:rPr lang="en-US" sz="500" dirty="0"/>
              <a:t>G </a:t>
            </a:r>
            <a:r>
              <a:rPr lang="en-US" sz="500" dirty="0" smtClean="0"/>
              <a:t>209</a:t>
            </a:r>
            <a:endParaRPr lang="en-US" sz="500" dirty="0"/>
          </a:p>
          <a:p>
            <a:pPr marL="128585"/>
            <a:r>
              <a:rPr lang="en-US" sz="500" dirty="0"/>
              <a:t>B </a:t>
            </a:r>
            <a:r>
              <a:rPr lang="en-US" sz="500" dirty="0" smtClean="0"/>
              <a:t>208</a:t>
            </a:r>
            <a:endParaRPr lang="en-US" sz="500" dirty="0"/>
          </a:p>
        </p:txBody>
      </p:sp>
      <p:sp>
        <p:nvSpPr>
          <p:cNvPr id="22" name="Rectangle 21"/>
          <p:cNvSpPr/>
          <p:nvPr/>
        </p:nvSpPr>
        <p:spPr>
          <a:xfrm>
            <a:off x="10711509" y="2317449"/>
            <a:ext cx="446303" cy="465992"/>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Peach</a:t>
            </a:r>
          </a:p>
          <a:p>
            <a:pPr marL="128585"/>
            <a:r>
              <a:rPr lang="en-US" sz="500" dirty="0"/>
              <a:t>R 255</a:t>
            </a:r>
          </a:p>
          <a:p>
            <a:pPr marL="128585"/>
            <a:r>
              <a:rPr lang="en-US" sz="500" dirty="0"/>
              <a:t>G 126</a:t>
            </a:r>
          </a:p>
          <a:p>
            <a:pPr marL="128585"/>
            <a:r>
              <a:rPr lang="en-US" sz="500" dirty="0"/>
              <a:t>B 131</a:t>
            </a:r>
          </a:p>
        </p:txBody>
      </p:sp>
      <p:sp>
        <p:nvSpPr>
          <p:cNvPr id="23" name="Rectangle 22"/>
          <p:cNvSpPr/>
          <p:nvPr/>
        </p:nvSpPr>
        <p:spPr>
          <a:xfrm>
            <a:off x="10711509" y="2783440"/>
            <a:ext cx="446303" cy="46599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Light</a:t>
            </a:r>
            <a:br>
              <a:rPr lang="en-US" sz="500" b="1" dirty="0" smtClean="0"/>
            </a:br>
            <a:r>
              <a:rPr lang="en-US" sz="500" b="1" dirty="0" smtClean="0"/>
              <a:t>Claret</a:t>
            </a:r>
            <a:endParaRPr lang="en-US" sz="500" b="1" dirty="0"/>
          </a:p>
          <a:p>
            <a:pPr marL="128585"/>
            <a:r>
              <a:rPr lang="en-US" sz="500" dirty="0"/>
              <a:t>R </a:t>
            </a:r>
            <a:r>
              <a:rPr lang="en-US" sz="500" dirty="0" smtClean="0"/>
              <a:t>203</a:t>
            </a:r>
            <a:endParaRPr lang="en-US" sz="500" dirty="0"/>
          </a:p>
          <a:p>
            <a:pPr marL="128585"/>
            <a:r>
              <a:rPr lang="en-US" sz="500" dirty="0"/>
              <a:t>G </a:t>
            </a:r>
            <a:r>
              <a:rPr lang="en-US" sz="500" dirty="0" smtClean="0"/>
              <a:t>41</a:t>
            </a:r>
            <a:endParaRPr lang="en-US" sz="500" dirty="0"/>
          </a:p>
          <a:p>
            <a:pPr marL="128585"/>
            <a:r>
              <a:rPr lang="en-US" sz="500" dirty="0"/>
              <a:t>B </a:t>
            </a:r>
            <a:r>
              <a:rPr lang="en-US" sz="500" dirty="0" smtClean="0"/>
              <a:t>128</a:t>
            </a:r>
            <a:endParaRPr lang="en-US" sz="500" dirty="0"/>
          </a:p>
        </p:txBody>
      </p:sp>
      <p:sp>
        <p:nvSpPr>
          <p:cNvPr id="24" name="Rectangle 23"/>
          <p:cNvSpPr/>
          <p:nvPr/>
        </p:nvSpPr>
        <p:spPr>
          <a:xfrm>
            <a:off x="10711509" y="3247564"/>
            <a:ext cx="446303" cy="46599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Claret</a:t>
            </a:r>
            <a:endParaRPr lang="en-US" sz="500" b="1" dirty="0"/>
          </a:p>
          <a:p>
            <a:pPr marL="128585"/>
            <a:r>
              <a:rPr lang="en-US" sz="500" dirty="0"/>
              <a:t>R </a:t>
            </a:r>
            <a:r>
              <a:rPr lang="en-US" sz="500" dirty="0" smtClean="0"/>
              <a:t>134</a:t>
            </a:r>
            <a:endParaRPr lang="en-US" sz="500" dirty="0"/>
          </a:p>
          <a:p>
            <a:pPr marL="128585"/>
            <a:r>
              <a:rPr lang="en-US" sz="500" dirty="0"/>
              <a:t>G </a:t>
            </a:r>
            <a:r>
              <a:rPr lang="en-US" sz="500" dirty="0" smtClean="0"/>
              <a:t>8</a:t>
            </a:r>
            <a:endParaRPr lang="en-US" sz="500" dirty="0"/>
          </a:p>
          <a:p>
            <a:pPr marL="128585"/>
            <a:r>
              <a:rPr lang="en-US" sz="500" dirty="0"/>
              <a:t>B </a:t>
            </a:r>
            <a:r>
              <a:rPr lang="en-US" sz="500" dirty="0" smtClean="0"/>
              <a:t>100</a:t>
            </a:r>
            <a:endParaRPr lang="en-US" sz="500" dirty="0"/>
          </a:p>
        </p:txBody>
      </p:sp>
      <p:sp>
        <p:nvSpPr>
          <p:cNvPr id="25" name="Rectangle 24"/>
          <p:cNvSpPr/>
          <p:nvPr/>
        </p:nvSpPr>
        <p:spPr>
          <a:xfrm>
            <a:off x="9372602" y="1048709"/>
            <a:ext cx="470081"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Primary</a:t>
            </a:r>
            <a:endParaRPr lang="en-US" sz="800" b="1" dirty="0">
              <a:solidFill>
                <a:schemeClr val="tx2"/>
              </a:solidFill>
            </a:endParaRPr>
          </a:p>
        </p:txBody>
      </p:sp>
      <p:sp>
        <p:nvSpPr>
          <p:cNvPr id="26" name="Rectangle 25"/>
          <p:cNvSpPr/>
          <p:nvPr/>
        </p:nvSpPr>
        <p:spPr>
          <a:xfrm>
            <a:off x="9372601" y="1708281"/>
            <a:ext cx="69730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Infographic</a:t>
            </a:r>
            <a:endParaRPr lang="en-US" sz="800" b="1" dirty="0">
              <a:solidFill>
                <a:schemeClr val="tx2"/>
              </a:solidFill>
            </a:endParaRPr>
          </a:p>
        </p:txBody>
      </p:sp>
      <p:sp>
        <p:nvSpPr>
          <p:cNvPr id="27" name="Rectangle 26"/>
          <p:cNvSpPr/>
          <p:nvPr/>
        </p:nvSpPr>
        <p:spPr>
          <a:xfrm>
            <a:off x="10265207" y="1048709"/>
            <a:ext cx="62276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Secondary</a:t>
            </a:r>
            <a:endParaRPr lang="en-US" sz="800" b="1" dirty="0">
              <a:solidFill>
                <a:schemeClr val="tx2"/>
              </a:solidFill>
            </a:endParaRPr>
          </a:p>
        </p:txBody>
      </p:sp>
      <p:sp>
        <p:nvSpPr>
          <p:cNvPr id="28" name="Rectangle 27"/>
          <p:cNvSpPr/>
          <p:nvPr/>
        </p:nvSpPr>
        <p:spPr>
          <a:xfrm>
            <a:off x="10265207" y="2783440"/>
            <a:ext cx="446303" cy="46599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Purple</a:t>
            </a:r>
          </a:p>
          <a:p>
            <a:pPr marL="128585"/>
            <a:r>
              <a:rPr lang="en-US" sz="500" dirty="0"/>
              <a:t>R </a:t>
            </a:r>
            <a:r>
              <a:rPr lang="en-US" sz="500" dirty="0" smtClean="0"/>
              <a:t>71</a:t>
            </a:r>
            <a:endParaRPr lang="en-US" sz="500" dirty="0"/>
          </a:p>
          <a:p>
            <a:pPr marL="128585"/>
            <a:r>
              <a:rPr lang="en-US" sz="500" dirty="0"/>
              <a:t>G </a:t>
            </a:r>
            <a:r>
              <a:rPr lang="en-US" sz="500" dirty="0" smtClean="0"/>
              <a:t>1</a:t>
            </a:r>
            <a:endParaRPr lang="en-US" sz="500" dirty="0"/>
          </a:p>
          <a:p>
            <a:pPr marL="128585"/>
            <a:r>
              <a:rPr lang="en-US" sz="500" dirty="0"/>
              <a:t>B </a:t>
            </a:r>
            <a:r>
              <a:rPr lang="en-US" sz="500" dirty="0" smtClean="0"/>
              <a:t>167</a:t>
            </a:r>
            <a:endParaRPr lang="en-US" sz="500" dirty="0"/>
          </a:p>
        </p:txBody>
      </p:sp>
      <p:sp>
        <p:nvSpPr>
          <p:cNvPr id="29" name="Rectangle 27">
            <a:hlinkClick r:id="rId29"/>
            <a:extLst>
              <a:ext uri="{FF2B5EF4-FFF2-40B4-BE49-F238E27FC236}">
                <a16:creationId xmlns="" xmlns:a16="http://schemas.microsoft.com/office/drawing/2014/main" id="{F376ABD1-4930-42EB-9A73-9A9C7C6BF2D3}"/>
              </a:ext>
            </a:extLst>
          </p:cNvPr>
          <p:cNvSpPr/>
          <p:nvPr/>
        </p:nvSpPr>
        <p:spPr>
          <a:xfrm>
            <a:off x="324860" y="4877334"/>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Advance PL/SQL </a:t>
            </a:r>
            <a:endParaRPr lang="en-US" sz="800" kern="0" dirty="0">
              <a:solidFill>
                <a:srgbClr val="00458D"/>
              </a:solidFill>
              <a:latin typeface="+mj-lt"/>
              <a:cs typeface="Arial" panose="020B0604020202020204" pitchFamily="34" charset="0"/>
            </a:endParaRPr>
          </a:p>
        </p:txBody>
      </p:sp>
      <p:sp>
        <p:nvSpPr>
          <p:cNvPr id="30" name="Retângulo 43">
            <a:extLst>
              <a:ext uri="{FF2B5EF4-FFF2-40B4-BE49-F238E27FC236}">
                <a16:creationId xmlns="" xmlns:a16="http://schemas.microsoft.com/office/drawing/2014/main" id="{834ADCB4-BFB1-450D-8F6D-64217F4CD92C}"/>
              </a:ext>
            </a:extLst>
          </p:cNvPr>
          <p:cNvSpPr/>
          <p:nvPr/>
        </p:nvSpPr>
        <p:spPr>
          <a:xfrm>
            <a:off x="3316376" y="487712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200870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Lst>
  <p:timing>
    <p:tnLst>
      <p:par>
        <p:cTn id="1" dur="indefinite" restart="never" nodeType="tmRoot"/>
      </p:par>
    </p:tnLst>
  </p:timing>
  <p:hf sldNum="0" hdr="0" dt="0"/>
  <p:txStyles>
    <p:titleStyle>
      <a:lvl1pPr algn="l" defTabSz="685783"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783" rtl="0" eaLnBrk="1" latinLnBrk="0" hangingPunct="1">
        <a:lnSpc>
          <a:spcPts val="1650"/>
        </a:lnSpc>
        <a:spcBef>
          <a:spcPts val="0"/>
        </a:spcBef>
        <a:spcAft>
          <a:spcPts val="450"/>
        </a:spcAft>
        <a:buFont typeface="Arial" panose="020B0604020202020204" pitchFamily="34" charset="0"/>
        <a:buNone/>
        <a:defRPr sz="1400" kern="1200">
          <a:solidFill>
            <a:schemeClr val="tx1"/>
          </a:solidFill>
          <a:latin typeface="+mn-lt"/>
          <a:ea typeface="+mn-ea"/>
          <a:cs typeface="+mn-cs"/>
        </a:defRPr>
      </a:lvl1pPr>
      <a:lvl2pPr marL="175018" indent="-171446" algn="l" defTabSz="685783" rtl="0" eaLnBrk="1" latinLnBrk="0" hangingPunct="1">
        <a:lnSpc>
          <a:spcPts val="150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892" indent="-167875" algn="l" defTabSz="685783" rtl="0" eaLnBrk="1" latinLnBrk="0" hangingPunct="1">
        <a:lnSpc>
          <a:spcPts val="1200"/>
        </a:lnSpc>
        <a:spcBef>
          <a:spcPts val="0"/>
        </a:spcBef>
        <a:spcAft>
          <a:spcPts val="450"/>
        </a:spcAft>
        <a:buClr>
          <a:schemeClr val="accent1"/>
        </a:buClr>
        <a:buFont typeface="Arial" panose="020B0604020202020204" pitchFamily="34" charset="0"/>
        <a:buChar char="•"/>
        <a:defRPr sz="1100" kern="1200">
          <a:solidFill>
            <a:schemeClr val="tx1"/>
          </a:solidFill>
          <a:latin typeface="+mn-lt"/>
          <a:ea typeface="+mn-ea"/>
          <a:cs typeface="+mn-cs"/>
        </a:defRPr>
      </a:lvl3pPr>
      <a:lvl4pPr marL="517909" indent="-175018"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help.sap.com/saphelp_erp2004/helpdata/EN/01/a9d064455711d182b40000e829fbfe/frameset.ht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help.sap.com/saphelp_erp2004/helpdata/EN/01/a9d071455711d182b40000e829fbfe/frameset.htm"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help.sap.com/saphelp_erp2004/helpdata/EN/01/a9d08b455711d182b40000e829fbfe/frameset.htm"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hyperlink" Target="http://help.sap.com/saphelp_erp2004/helpdata/EN/01/a9d098455711d182b40000e829fbfe/frameset.htm"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help.sap.com/saphelp_erp2004/helpdata/EN/01/a9d0b2455711d182b40000e829fbfe/frameset.htm" TargetMode="External"/><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help.sap.com/saphelp_erp2004/helpdata/EN/01/a9d0f3455711d182b40000e829fbfe/frameset.htm" TargetMode="External"/><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 Id="rId5" Type="http://schemas.openxmlformats.org/officeDocument/2006/relationships/image" Target="../media/image68.png"/><Relationship Id="rId4" Type="http://schemas.openxmlformats.org/officeDocument/2006/relationships/image" Target="../media/image6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hyperlink" Target="http://help.sap.com/saphelp_erp2004/helpdata/EN/cf/6ff017414f11d182b10000e829fbfe/frameset.htm"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5" Type="http://schemas.openxmlformats.org/officeDocument/2006/relationships/image" Target="../media/image84.png"/><Relationship Id="rId4" Type="http://schemas.openxmlformats.org/officeDocument/2006/relationships/image" Target="../media/image83.png"/></Relationships>
</file>

<file path=ppt/slides/_rels/slide7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xml"/><Relationship Id="rId5" Type="http://schemas.openxmlformats.org/officeDocument/2006/relationships/image" Target="../media/image88.png"/><Relationship Id="rId4" Type="http://schemas.openxmlformats.org/officeDocument/2006/relationships/image" Target="../media/image87.png"/></Relationships>
</file>

<file path=ppt/slides/_rels/slide7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3.xml"/><Relationship Id="rId5" Type="http://schemas.openxmlformats.org/officeDocument/2006/relationships/image" Target="../media/image92.png"/><Relationship Id="rId4" Type="http://schemas.openxmlformats.org/officeDocument/2006/relationships/image" Target="../media/image91.png"/></Relationships>
</file>

<file path=ppt/slides/_rels/slide7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hyperlink" Target="http://help.sap.com/saphelp_erp2004/helpdata/EN/43/0bd59b43de11d1896f0000e8322d00/frameset.htm"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hyperlink" Target="http://help.sap.com/saphelp_erp2004/helpdata/EN/43/0bd5c243de11d1896f0000e8322d00/frameset.htm"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hyperlink" Target="http://help.sap.com/saphelp_erp2004/helpdata/EN/43/0bd5dc43de11d1896f0000e8322d00/frameset.htm"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39377" y="1649374"/>
            <a:ext cx="4049986" cy="809625"/>
          </a:xfrm>
        </p:spPr>
        <p:txBody>
          <a:bodyPr>
            <a:normAutofit/>
          </a:bodyPr>
          <a:lstStyle/>
          <a:p>
            <a:endParaRPr lang="en-US" sz="2100" b="1" dirty="0" smtClean="0">
              <a:solidFill>
                <a:schemeClr val="tx1"/>
              </a:solidFill>
            </a:endParaRPr>
          </a:p>
          <a:p>
            <a:r>
              <a:rPr lang="en-US" sz="2800" b="1" dirty="0" smtClean="0">
                <a:solidFill>
                  <a:schemeClr val="tx1"/>
                </a:solidFill>
              </a:rPr>
              <a:t>Bank Accounting</a:t>
            </a:r>
            <a:endParaRPr lang="en-US" sz="2800" b="1" dirty="0"/>
          </a:p>
          <a:p>
            <a:endParaRPr lang="en-US" dirty="0"/>
          </a:p>
        </p:txBody>
      </p:sp>
      <p:sp>
        <p:nvSpPr>
          <p:cNvPr id="3" name="Text Placeholder 2"/>
          <p:cNvSpPr>
            <a:spLocks noGrp="1"/>
          </p:cNvSpPr>
          <p:nvPr>
            <p:ph type="body" sz="quarter" idx="11"/>
          </p:nvPr>
        </p:nvSpPr>
        <p:spPr/>
        <p:txBody>
          <a:bodyPr/>
          <a:lstStyle/>
          <a:p>
            <a:endParaRPr lang="en-US" dirty="0"/>
          </a:p>
          <a:p>
            <a:endParaRPr lang="en-US" dirty="0"/>
          </a:p>
        </p:txBody>
      </p:sp>
    </p:spTree>
    <p:extLst>
      <p:ext uri="{BB962C8B-B14F-4D97-AF65-F5344CB8AC3E}">
        <p14:creationId xmlns:p14="http://schemas.microsoft.com/office/powerpoint/2010/main" xmlns="" val="24803528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352426" y="327423"/>
            <a:ext cx="8734425" cy="301228"/>
          </a:xfrm>
        </p:spPr>
        <p:txBody>
          <a:bodyPr>
            <a:normAutofit fontScale="90000"/>
          </a:bodyPr>
          <a:lstStyle/>
          <a:p>
            <a:pPr>
              <a:defRPr/>
            </a:pPr>
            <a:r>
              <a:rPr lang="en-US" sz="2400" smtClean="0"/>
              <a:t> </a:t>
            </a:r>
          </a:p>
        </p:txBody>
      </p:sp>
      <p:pic>
        <p:nvPicPr>
          <p:cNvPr id="14340" name="Picture 82"/>
          <p:cNvPicPr>
            <a:picLocks noChangeAspect="1" noChangeArrowheads="1"/>
          </p:cNvPicPr>
          <p:nvPr/>
        </p:nvPicPr>
        <p:blipFill>
          <a:blip r:embed="rId2" cstate="print"/>
          <a:srcRect/>
          <a:stretch>
            <a:fillRect/>
          </a:stretch>
        </p:blipFill>
        <p:spPr bwMode="auto">
          <a:xfrm>
            <a:off x="533400" y="400050"/>
            <a:ext cx="7924800" cy="3643313"/>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641676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a:defRPr/>
            </a:pPr>
            <a:r>
              <a:rPr lang="en-US" smtClean="0"/>
              <a:t> </a:t>
            </a:r>
          </a:p>
        </p:txBody>
      </p:sp>
      <p:pic>
        <p:nvPicPr>
          <p:cNvPr id="15364" name="Picture 6"/>
          <p:cNvPicPr>
            <a:picLocks noChangeAspect="1" noChangeArrowheads="1"/>
          </p:cNvPicPr>
          <p:nvPr/>
        </p:nvPicPr>
        <p:blipFill>
          <a:blip r:embed="rId2" cstate="print"/>
          <a:srcRect/>
          <a:stretch>
            <a:fillRect/>
          </a:stretch>
        </p:blipFill>
        <p:spPr bwMode="auto">
          <a:xfrm>
            <a:off x="320841" y="514351"/>
            <a:ext cx="8336247" cy="3973428"/>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1262116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96503" y="168003"/>
            <a:ext cx="8734425" cy="301228"/>
          </a:xfrm>
        </p:spPr>
        <p:txBody>
          <a:bodyPr>
            <a:normAutofit fontScale="90000"/>
          </a:bodyPr>
          <a:lstStyle/>
          <a:p>
            <a:pPr>
              <a:defRPr/>
            </a:pPr>
            <a:r>
              <a:rPr lang="en-US" sz="2400" dirty="0" smtClean="0"/>
              <a:t>Bank Master Data.</a:t>
            </a:r>
          </a:p>
        </p:txBody>
      </p:sp>
      <p:sp>
        <p:nvSpPr>
          <p:cNvPr id="2" name="Rectangle 1"/>
          <p:cNvSpPr/>
          <p:nvPr/>
        </p:nvSpPr>
        <p:spPr>
          <a:xfrm>
            <a:off x="336885" y="589547"/>
            <a:ext cx="8253662" cy="4228850"/>
          </a:xfrm>
          <a:prstGeom prst="rect">
            <a:avLst/>
          </a:prstGeom>
        </p:spPr>
        <p:txBody>
          <a:bodyPr wrap="square">
            <a:spAutoFit/>
          </a:bodyPr>
          <a:lstStyle/>
          <a:p>
            <a:pPr marL="609600" indent="-609600">
              <a:lnSpc>
                <a:spcPct val="80000"/>
              </a:lnSpc>
              <a:buFont typeface="Arial" pitchFamily="34" charset="0"/>
              <a:buChar char="•"/>
              <a:defRPr/>
            </a:pPr>
            <a:r>
              <a:rPr lang="en-US" sz="1600" dirty="0">
                <a:latin typeface="Arial" pitchFamily="34" charset="0"/>
                <a:cs typeface="Arial" pitchFamily="34" charset="0"/>
              </a:rPr>
              <a:t>Every bank which is used in the system (e.g. as a house bank or as a customer/vendor bank) needs to have a </a:t>
            </a:r>
            <a:r>
              <a:rPr lang="en-US" sz="1600" u="sng" dirty="0">
                <a:latin typeface="Arial" pitchFamily="34" charset="0"/>
                <a:cs typeface="Arial" pitchFamily="34" charset="0"/>
              </a:rPr>
              <a:t>bank master record.</a:t>
            </a:r>
            <a:endParaRPr lang="en-US" sz="1600" dirty="0">
              <a:latin typeface="Arial" pitchFamily="34" charset="0"/>
              <a:cs typeface="Arial" pitchFamily="34" charset="0"/>
            </a:endParaRPr>
          </a:p>
          <a:p>
            <a:pPr marL="609600" indent="-609600">
              <a:lnSpc>
                <a:spcPct val="80000"/>
              </a:lnSpc>
              <a:buFont typeface="Arial" pitchFamily="34" charset="0"/>
              <a:buChar char="•"/>
              <a:defRPr/>
            </a:pPr>
            <a:r>
              <a:rPr lang="en-US" sz="1600" dirty="0">
                <a:latin typeface="Arial" pitchFamily="34" charset="0"/>
                <a:cs typeface="Arial" pitchFamily="34" charset="0"/>
              </a:rPr>
              <a:t>Bank master records are stored centrally in the bank directory. Every record is identified by the bank land and the bank key. Bank master records include bank address data and control data such as the SWIFT Code, postal </a:t>
            </a:r>
            <a:r>
              <a:rPr lang="en-US" sz="1600" dirty="0" err="1">
                <a:latin typeface="Arial" pitchFamily="34" charset="0"/>
                <a:cs typeface="Arial" pitchFamily="34" charset="0"/>
              </a:rPr>
              <a:t>giro</a:t>
            </a:r>
            <a:r>
              <a:rPr lang="en-US" sz="1600" dirty="0">
                <a:latin typeface="Arial" pitchFamily="34" charset="0"/>
                <a:cs typeface="Arial" pitchFamily="34" charset="0"/>
              </a:rPr>
              <a:t> data, and bank group (for payment optimization).</a:t>
            </a:r>
          </a:p>
          <a:p>
            <a:pPr marL="609600" indent="-609600">
              <a:lnSpc>
                <a:spcPct val="80000"/>
              </a:lnSpc>
              <a:buFont typeface="Arial" pitchFamily="34" charset="0"/>
              <a:buChar char="•"/>
              <a:defRPr/>
            </a:pPr>
            <a:r>
              <a:rPr lang="en-US" sz="1600" dirty="0">
                <a:latin typeface="Arial" pitchFamily="34" charset="0"/>
                <a:cs typeface="Arial" pitchFamily="34" charset="0"/>
              </a:rPr>
              <a:t>Bank master data can be created in two different ways:</a:t>
            </a:r>
          </a:p>
          <a:p>
            <a:pPr marL="609600" indent="-609600">
              <a:lnSpc>
                <a:spcPct val="80000"/>
              </a:lnSpc>
              <a:buFont typeface="Arial" pitchFamily="34" charset="0"/>
              <a:buChar char="•"/>
              <a:defRPr/>
            </a:pPr>
            <a:r>
              <a:rPr lang="en-US" sz="1600" dirty="0">
                <a:latin typeface="Arial" pitchFamily="34" charset="0"/>
                <a:cs typeface="Arial" pitchFamily="34" charset="0"/>
              </a:rPr>
              <a:t>Manually</a:t>
            </a:r>
            <a:br>
              <a:rPr lang="en-US" sz="1600" dirty="0">
                <a:latin typeface="Arial" pitchFamily="34" charset="0"/>
                <a:cs typeface="Arial" pitchFamily="34" charset="0"/>
              </a:rPr>
            </a:br>
            <a:r>
              <a:rPr lang="en-US" sz="1600" dirty="0">
                <a:latin typeface="Arial" pitchFamily="34" charset="0"/>
                <a:cs typeface="Arial" pitchFamily="34" charset="0"/>
              </a:rPr>
              <a:t>Bank master data can be created with a special transaction when entering bank details of customers/vendors, or when entering a document for a one-time customer/vendor.</a:t>
            </a:r>
          </a:p>
          <a:p>
            <a:pPr marL="609600" indent="-609600">
              <a:lnSpc>
                <a:spcPct val="80000"/>
              </a:lnSpc>
              <a:buFont typeface="Arial" pitchFamily="34" charset="0"/>
              <a:buChar char="•"/>
              <a:defRPr/>
            </a:pPr>
            <a:r>
              <a:rPr lang="en-US" sz="1600" dirty="0">
                <a:latin typeface="Arial" pitchFamily="34" charset="0"/>
                <a:cs typeface="Arial" pitchFamily="34" charset="0"/>
              </a:rPr>
              <a:t>Automatically</a:t>
            </a:r>
            <a:br>
              <a:rPr lang="en-US" sz="1600" dirty="0">
                <a:latin typeface="Arial" pitchFamily="34" charset="0"/>
                <a:cs typeface="Arial" pitchFamily="34" charset="0"/>
              </a:rPr>
            </a:br>
            <a:r>
              <a:rPr lang="en-US" sz="1600" dirty="0">
                <a:latin typeface="Arial" pitchFamily="34" charset="0"/>
                <a:cs typeface="Arial" pitchFamily="34" charset="0"/>
              </a:rPr>
              <a:t>The bank directory can be imported from disk or tape using a special program. The disk with the bank directory can be obtained from one of the country's banking organizations. It should be updated regularly. </a:t>
            </a:r>
          </a:p>
          <a:p>
            <a:pPr marL="609600" indent="-609600">
              <a:lnSpc>
                <a:spcPct val="80000"/>
              </a:lnSpc>
              <a:buFont typeface="Arial" pitchFamily="34" charset="0"/>
              <a:buChar char="•"/>
              <a:defRPr/>
            </a:pPr>
            <a:r>
              <a:rPr lang="en-US" sz="1600" dirty="0">
                <a:latin typeface="Arial" pitchFamily="34" charset="0"/>
                <a:cs typeface="Arial" pitchFamily="34" charset="0"/>
              </a:rPr>
              <a:t>After bank master data is created, some banks can be defined as the enterprise's house banks. House banks are identified by a house bank-ID. </a:t>
            </a:r>
          </a:p>
          <a:p>
            <a:pPr marL="609600" indent="-609600">
              <a:lnSpc>
                <a:spcPct val="80000"/>
              </a:lnSpc>
              <a:buFont typeface="Arial" pitchFamily="34" charset="0"/>
              <a:buChar char="•"/>
              <a:defRPr/>
            </a:pPr>
            <a:r>
              <a:rPr lang="en-US" sz="1600" dirty="0">
                <a:latin typeface="Arial" pitchFamily="34" charset="0"/>
                <a:cs typeface="Arial" pitchFamily="34" charset="0"/>
              </a:rPr>
              <a:t>Bank details in the customer/vendor accounts also refer to the bank master data. Each bank detail is identified by the field ”bank type”. </a:t>
            </a:r>
          </a:p>
          <a:p>
            <a:pPr marL="609600" indent="-609600">
              <a:lnSpc>
                <a:spcPct val="80000"/>
              </a:lnSpc>
              <a:buFont typeface="Arial" pitchFamily="34" charset="0"/>
              <a:buChar char="•"/>
              <a:defRPr/>
            </a:pPr>
            <a:r>
              <a:rPr lang="en-US" sz="1600" dirty="0">
                <a:latin typeface="Arial" pitchFamily="34" charset="0"/>
                <a:cs typeface="Arial" pitchFamily="34" charset="0"/>
              </a:rPr>
              <a:t>The house bank-IDs and the bank types can be used by the payment program to determine the banks to be used.</a:t>
            </a:r>
          </a:p>
        </p:txBody>
      </p:sp>
    </p:spTree>
    <p:extLst>
      <p:ext uri="{BB962C8B-B14F-4D97-AF65-F5344CB8AC3E}">
        <p14:creationId xmlns:p14="http://schemas.microsoft.com/office/powerpoint/2010/main" xmlns="" val="3705259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352426" y="327423"/>
            <a:ext cx="3305175" cy="301228"/>
          </a:xfrm>
        </p:spPr>
        <p:txBody>
          <a:bodyPr>
            <a:normAutofit fontScale="90000"/>
          </a:bodyPr>
          <a:lstStyle/>
          <a:p>
            <a:pPr>
              <a:defRPr/>
            </a:pPr>
            <a:r>
              <a:rPr lang="en-US" sz="2400" smtClean="0"/>
              <a:t>House Bank.</a:t>
            </a:r>
          </a:p>
        </p:txBody>
      </p:sp>
      <p:pic>
        <p:nvPicPr>
          <p:cNvPr id="17412" name="Picture 6"/>
          <p:cNvPicPr>
            <a:picLocks noChangeAspect="1" noChangeArrowheads="1"/>
          </p:cNvPicPr>
          <p:nvPr/>
        </p:nvPicPr>
        <p:blipFill>
          <a:blip r:embed="rId2" cstate="print"/>
          <a:srcRect/>
          <a:stretch>
            <a:fillRect/>
          </a:stretch>
        </p:blipFill>
        <p:spPr bwMode="auto">
          <a:xfrm>
            <a:off x="337186" y="914400"/>
            <a:ext cx="8354003" cy="3320716"/>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4287070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352425" y="327422"/>
            <a:ext cx="2771775" cy="358378"/>
          </a:xfrm>
        </p:spPr>
        <p:txBody>
          <a:bodyPr/>
          <a:lstStyle/>
          <a:p>
            <a:pPr>
              <a:defRPr/>
            </a:pPr>
            <a:r>
              <a:rPr lang="en-US" sz="2400" smtClean="0"/>
              <a:t>House Bank.</a:t>
            </a:r>
          </a:p>
        </p:txBody>
      </p:sp>
      <p:sp>
        <p:nvSpPr>
          <p:cNvPr id="2" name="Rectangle 1"/>
          <p:cNvSpPr/>
          <p:nvPr/>
        </p:nvSpPr>
        <p:spPr>
          <a:xfrm>
            <a:off x="457200" y="962525"/>
            <a:ext cx="8013032" cy="2862322"/>
          </a:xfrm>
          <a:prstGeom prst="rect">
            <a:avLst/>
          </a:prstGeom>
        </p:spPr>
        <p:txBody>
          <a:bodyPr wrap="square">
            <a:spAutoFit/>
          </a:bodyPr>
          <a:lstStyle/>
          <a:p>
            <a:pPr marL="609600" indent="-609600">
              <a:buFont typeface="Arial" pitchFamily="34" charset="0"/>
              <a:buChar char="•"/>
              <a:defRPr/>
            </a:pPr>
            <a:endParaRPr lang="en-US" sz="1800" u="sng" dirty="0">
              <a:latin typeface="Arial" pitchFamily="34" charset="0"/>
              <a:cs typeface="Arial" pitchFamily="34" charset="0"/>
            </a:endParaRPr>
          </a:p>
          <a:p>
            <a:pPr marL="609600" indent="-609600">
              <a:buFont typeface="Arial" pitchFamily="34" charset="0"/>
              <a:buChar char="•"/>
              <a:defRPr/>
            </a:pPr>
            <a:r>
              <a:rPr lang="en-US" sz="1800" u="sng" dirty="0">
                <a:latin typeface="Arial" pitchFamily="34" charset="0"/>
                <a:cs typeface="Arial" pitchFamily="34" charset="0"/>
              </a:rPr>
              <a:t>Bank accounts</a:t>
            </a:r>
            <a:r>
              <a:rPr lang="en-US" sz="1800" dirty="0">
                <a:latin typeface="Arial" pitchFamily="34" charset="0"/>
                <a:cs typeface="Arial" pitchFamily="34" charset="0"/>
              </a:rPr>
              <a:t> that are managed by house banks have to be defined as well. The accounts can be identified by an account-ID which is unique per house bank. The bank account data contains the number of the account at your bank, the account currency and the G/L account which reflects the postings on your bank account in the general ledger.</a:t>
            </a:r>
          </a:p>
          <a:p>
            <a:pPr marL="609600" indent="-609600">
              <a:buFont typeface="Arial" pitchFamily="34" charset="0"/>
              <a:buChar char="•"/>
              <a:defRPr/>
            </a:pPr>
            <a:endParaRPr lang="en-US" sz="1800" dirty="0">
              <a:latin typeface="Arial" pitchFamily="34" charset="0"/>
              <a:cs typeface="Arial" pitchFamily="34" charset="0"/>
            </a:endParaRPr>
          </a:p>
          <a:p>
            <a:pPr marL="609600" indent="-609600">
              <a:buFont typeface="Arial" pitchFamily="34" charset="0"/>
              <a:buChar char="•"/>
              <a:defRPr/>
            </a:pPr>
            <a:r>
              <a:rPr lang="en-US" sz="1800" dirty="0">
                <a:latin typeface="Arial" pitchFamily="34" charset="0"/>
                <a:cs typeface="Arial" pitchFamily="34" charset="0"/>
              </a:rPr>
              <a:t>For every bank account a G/L account must be created. This G/L account is assigned to the bank account and vice versa. Both accounts have to have the same account currency.</a:t>
            </a:r>
          </a:p>
        </p:txBody>
      </p:sp>
    </p:spTree>
    <p:extLst>
      <p:ext uri="{BB962C8B-B14F-4D97-AF65-F5344CB8AC3E}">
        <p14:creationId xmlns:p14="http://schemas.microsoft.com/office/powerpoint/2010/main" xmlns="" val="255438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352426" y="327422"/>
            <a:ext cx="8734425" cy="358378"/>
          </a:xfrm>
        </p:spPr>
        <p:txBody>
          <a:bodyPr>
            <a:normAutofit fontScale="90000"/>
          </a:bodyPr>
          <a:lstStyle/>
          <a:p>
            <a:pPr>
              <a:defRPr/>
            </a:pPr>
            <a:r>
              <a:rPr lang="en-US" sz="2800" dirty="0" smtClean="0"/>
              <a:t> </a:t>
            </a:r>
            <a:br>
              <a:rPr lang="en-US" sz="2800" dirty="0" smtClean="0"/>
            </a:br>
            <a:endParaRPr lang="en-US" sz="2800" dirty="0" smtClean="0"/>
          </a:p>
        </p:txBody>
      </p:sp>
      <p:pic>
        <p:nvPicPr>
          <p:cNvPr id="19460" name="Picture 6"/>
          <p:cNvPicPr>
            <a:picLocks noChangeAspect="1" noChangeArrowheads="1"/>
          </p:cNvPicPr>
          <p:nvPr/>
        </p:nvPicPr>
        <p:blipFill>
          <a:blip r:embed="rId2" cstate="print"/>
          <a:srcRect/>
          <a:stretch>
            <a:fillRect/>
          </a:stretch>
        </p:blipFill>
        <p:spPr bwMode="auto">
          <a:xfrm>
            <a:off x="370449" y="514349"/>
            <a:ext cx="8414331" cy="4021555"/>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3318462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685800" y="327422"/>
            <a:ext cx="7010400" cy="358378"/>
          </a:xfrm>
        </p:spPr>
        <p:txBody>
          <a:bodyPr>
            <a:normAutofit fontScale="90000"/>
          </a:bodyPr>
          <a:lstStyle/>
          <a:p>
            <a:pPr>
              <a:defRPr/>
            </a:pPr>
            <a:r>
              <a:rPr lang="en-US" sz="3600" dirty="0" smtClean="0"/>
              <a:t>Bank Accounts</a:t>
            </a:r>
            <a:r>
              <a:rPr lang="en-US" sz="1800" dirty="0" smtClean="0"/>
              <a:t/>
            </a:r>
            <a:br>
              <a:rPr lang="en-US" sz="1800" dirty="0" smtClean="0"/>
            </a:br>
            <a:endParaRPr lang="en-US" sz="1800" dirty="0" smtClean="0"/>
          </a:p>
        </p:txBody>
      </p:sp>
      <p:sp>
        <p:nvSpPr>
          <p:cNvPr id="2" name="Rectangle 1"/>
          <p:cNvSpPr/>
          <p:nvPr/>
        </p:nvSpPr>
        <p:spPr>
          <a:xfrm>
            <a:off x="505326" y="974558"/>
            <a:ext cx="8169442" cy="3416320"/>
          </a:xfrm>
          <a:prstGeom prst="rect">
            <a:avLst/>
          </a:prstGeom>
        </p:spPr>
        <p:txBody>
          <a:bodyPr wrap="square">
            <a:spAutoFit/>
          </a:bodyPr>
          <a:lstStyle/>
          <a:p>
            <a:pPr marL="609600" indent="-609600">
              <a:lnSpc>
                <a:spcPct val="80000"/>
              </a:lnSpc>
              <a:buFont typeface="Arial" pitchFamily="34" charset="0"/>
              <a:buChar char="•"/>
              <a:defRPr/>
            </a:pPr>
            <a:endParaRPr lang="en-US" sz="1800" dirty="0" smtClean="0">
              <a:latin typeface="Arial" pitchFamily="34" charset="0"/>
              <a:cs typeface="Arial" pitchFamily="34" charset="0"/>
            </a:endParaRPr>
          </a:p>
          <a:p>
            <a:pPr marL="609600" indent="-609600">
              <a:lnSpc>
                <a:spcPct val="80000"/>
              </a:lnSpc>
              <a:buFont typeface="Arial" pitchFamily="34" charset="0"/>
              <a:buChar char="•"/>
              <a:defRPr/>
            </a:pPr>
            <a:r>
              <a:rPr lang="en-US" sz="1800" dirty="0" smtClean="0">
                <a:latin typeface="Arial" pitchFamily="34" charset="0"/>
                <a:cs typeface="Arial" pitchFamily="34" charset="0"/>
              </a:rPr>
              <a:t>The </a:t>
            </a:r>
            <a:r>
              <a:rPr lang="en-US" sz="1800" dirty="0">
                <a:latin typeface="Arial" pitchFamily="34" charset="0"/>
                <a:cs typeface="Arial" pitchFamily="34" charset="0"/>
              </a:rPr>
              <a:t>company code bank accounts are stored under an account ID for </a:t>
            </a:r>
            <a:r>
              <a:rPr lang="en-US" sz="1800" dirty="0" smtClean="0">
                <a:latin typeface="Arial" pitchFamily="34" charset="0"/>
                <a:cs typeface="Arial" pitchFamily="34" charset="0"/>
              </a:rPr>
              <a:t>   the </a:t>
            </a:r>
            <a:r>
              <a:rPr lang="en-US" sz="1800" dirty="0">
                <a:latin typeface="Arial" pitchFamily="34" charset="0"/>
                <a:cs typeface="Arial" pitchFamily="34" charset="0"/>
              </a:rPr>
              <a:t>house banks that you define</a:t>
            </a:r>
            <a:r>
              <a:rPr lang="en-US" sz="1800" dirty="0" smtClean="0">
                <a:latin typeface="Arial" pitchFamily="34" charset="0"/>
                <a:cs typeface="Arial" pitchFamily="34" charset="0"/>
              </a:rPr>
              <a:t>.</a:t>
            </a:r>
          </a:p>
          <a:p>
            <a:pPr marL="609600" indent="-609600">
              <a:lnSpc>
                <a:spcPct val="80000"/>
              </a:lnSpc>
              <a:buFont typeface="Arial" pitchFamily="34" charset="0"/>
              <a:buChar char="•"/>
              <a:defRPr/>
            </a:pPr>
            <a:endParaRPr lang="en-US" sz="1800" dirty="0">
              <a:latin typeface="Arial" pitchFamily="34" charset="0"/>
              <a:cs typeface="Arial" pitchFamily="34" charset="0"/>
            </a:endParaRPr>
          </a:p>
          <a:p>
            <a:pPr marL="609600" indent="-609600">
              <a:lnSpc>
                <a:spcPct val="80000"/>
              </a:lnSpc>
              <a:buFont typeface="Arial" pitchFamily="34" charset="0"/>
              <a:buChar char="•"/>
              <a:defRPr/>
            </a:pPr>
            <a:r>
              <a:rPr lang="en-US" sz="1800" dirty="0">
                <a:latin typeface="Arial" pitchFamily="34" charset="0"/>
                <a:cs typeface="Arial" pitchFamily="34" charset="0"/>
              </a:rPr>
              <a:t>A G/L master record is created for each bank account.</a:t>
            </a:r>
          </a:p>
          <a:p>
            <a:pPr marL="609600" indent="-609600">
              <a:lnSpc>
                <a:spcPct val="80000"/>
              </a:lnSpc>
              <a:buFont typeface="Arial" pitchFamily="34" charset="0"/>
              <a:buChar char="•"/>
              <a:defRPr/>
            </a:pPr>
            <a:endParaRPr lang="en-US" sz="1800" dirty="0" smtClean="0">
              <a:latin typeface="Arial" pitchFamily="34" charset="0"/>
              <a:cs typeface="Arial" pitchFamily="34" charset="0"/>
            </a:endParaRPr>
          </a:p>
          <a:p>
            <a:pPr marL="609600" indent="-609600">
              <a:lnSpc>
                <a:spcPct val="80000"/>
              </a:lnSpc>
              <a:buFont typeface="Arial" pitchFamily="34" charset="0"/>
              <a:buChar char="•"/>
              <a:defRPr/>
            </a:pPr>
            <a:r>
              <a:rPr lang="en-US" sz="1800" dirty="0" smtClean="0">
                <a:latin typeface="Arial" pitchFamily="34" charset="0"/>
                <a:cs typeface="Arial" pitchFamily="34" charset="0"/>
              </a:rPr>
              <a:t>You </a:t>
            </a:r>
            <a:r>
              <a:rPr lang="en-US" sz="1800" dirty="0">
                <a:latin typeface="Arial" pitchFamily="34" charset="0"/>
                <a:cs typeface="Arial" pitchFamily="34" charset="0"/>
              </a:rPr>
              <a:t>can store the house bank key and account ID in the bank account master record.</a:t>
            </a:r>
          </a:p>
          <a:p>
            <a:pPr marL="609600" indent="-609600">
              <a:lnSpc>
                <a:spcPct val="80000"/>
              </a:lnSpc>
              <a:buFont typeface="Arial" pitchFamily="34" charset="0"/>
              <a:buChar char="•"/>
              <a:defRPr/>
            </a:pPr>
            <a:endParaRPr lang="en-US" sz="1800" dirty="0" smtClean="0">
              <a:latin typeface="Arial" pitchFamily="34" charset="0"/>
              <a:cs typeface="Arial" pitchFamily="34" charset="0"/>
            </a:endParaRPr>
          </a:p>
          <a:p>
            <a:pPr marL="609600" indent="-609600">
              <a:lnSpc>
                <a:spcPct val="80000"/>
              </a:lnSpc>
              <a:buFont typeface="Arial" pitchFamily="34" charset="0"/>
              <a:buChar char="•"/>
              <a:defRPr/>
            </a:pPr>
            <a:r>
              <a:rPr lang="en-US" sz="1800" dirty="0" smtClean="0">
                <a:latin typeface="Arial" pitchFamily="34" charset="0"/>
                <a:cs typeface="Arial" pitchFamily="34" charset="0"/>
              </a:rPr>
              <a:t>If </a:t>
            </a:r>
            <a:r>
              <a:rPr lang="en-US" sz="1800" dirty="0">
                <a:latin typeface="Arial" pitchFamily="34" charset="0"/>
                <a:cs typeface="Arial" pitchFamily="34" charset="0"/>
              </a:rPr>
              <a:t>you maintain currency accounts, the currency key in the G/L master record must be the same as the foreign exchange of the currency account.</a:t>
            </a:r>
          </a:p>
          <a:p>
            <a:pPr marL="609600" indent="-609600">
              <a:lnSpc>
                <a:spcPct val="80000"/>
              </a:lnSpc>
              <a:buFont typeface="Arial" pitchFamily="34" charset="0"/>
              <a:buChar char="•"/>
              <a:defRPr/>
            </a:pPr>
            <a:endParaRPr lang="en-US" sz="1800" dirty="0" smtClean="0">
              <a:latin typeface="Arial" pitchFamily="34" charset="0"/>
              <a:cs typeface="Arial" pitchFamily="34" charset="0"/>
            </a:endParaRPr>
          </a:p>
          <a:p>
            <a:pPr marL="609600" indent="-609600">
              <a:lnSpc>
                <a:spcPct val="80000"/>
              </a:lnSpc>
              <a:buFont typeface="Arial" pitchFamily="34" charset="0"/>
              <a:buChar char="•"/>
              <a:defRPr/>
            </a:pPr>
            <a:r>
              <a:rPr lang="en-US" sz="1800" dirty="0" smtClean="0">
                <a:latin typeface="Arial" pitchFamily="34" charset="0"/>
                <a:cs typeface="Arial" pitchFamily="34" charset="0"/>
              </a:rPr>
              <a:t>During </a:t>
            </a:r>
            <a:r>
              <a:rPr lang="en-US" sz="1800" dirty="0">
                <a:latin typeface="Arial" pitchFamily="34" charset="0"/>
                <a:cs typeface="Arial" pitchFamily="34" charset="0"/>
              </a:rPr>
              <a:t>bank correspondence, the system uses the bank ID and account ID to obtain the address information from the bank directory.</a:t>
            </a:r>
          </a:p>
        </p:txBody>
      </p:sp>
    </p:spTree>
    <p:extLst>
      <p:ext uri="{BB962C8B-B14F-4D97-AF65-F5344CB8AC3E}">
        <p14:creationId xmlns:p14="http://schemas.microsoft.com/office/powerpoint/2010/main" xmlns="" val="3351177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152400" y="146948"/>
            <a:ext cx="8734425" cy="358378"/>
          </a:xfrm>
        </p:spPr>
        <p:txBody>
          <a:bodyPr/>
          <a:lstStyle/>
          <a:p>
            <a:pPr>
              <a:defRPr/>
            </a:pPr>
            <a:r>
              <a:rPr lang="en-US" sz="2400" dirty="0" smtClean="0"/>
              <a:t>Creating Bank Master Record [FI01]</a:t>
            </a:r>
          </a:p>
        </p:txBody>
      </p:sp>
      <p:pic>
        <p:nvPicPr>
          <p:cNvPr id="66564" name="Picture 4"/>
          <p:cNvPicPr>
            <a:picLocks noChangeAspect="1" noChangeArrowheads="1"/>
          </p:cNvPicPr>
          <p:nvPr/>
        </p:nvPicPr>
        <p:blipFill>
          <a:blip r:embed="rId2" cstate="print"/>
          <a:srcRect/>
          <a:stretch>
            <a:fillRect/>
          </a:stretch>
        </p:blipFill>
        <p:spPr bwMode="auto">
          <a:xfrm>
            <a:off x="5105400" y="742950"/>
            <a:ext cx="3886200" cy="3600450"/>
          </a:xfrm>
          <a:prstGeom prst="rect">
            <a:avLst/>
          </a:prstGeom>
          <a:noFill/>
          <a:ln w="12700" algn="ctr">
            <a:solidFill>
              <a:schemeClr val="tx1"/>
            </a:solidFill>
            <a:miter lim="800000"/>
            <a:headEnd/>
            <a:tailEnd/>
          </a:ln>
        </p:spPr>
      </p:pic>
      <p:sp>
        <p:nvSpPr>
          <p:cNvPr id="66565" name="Text Box 14"/>
          <p:cNvSpPr txBox="1">
            <a:spLocks noChangeArrowheads="1"/>
          </p:cNvSpPr>
          <p:nvPr/>
        </p:nvSpPr>
        <p:spPr bwMode="auto">
          <a:xfrm>
            <a:off x="120316" y="503822"/>
            <a:ext cx="4832684" cy="4934451"/>
          </a:xfrm>
          <a:prstGeom prst="rect">
            <a:avLst/>
          </a:prstGeom>
          <a:noFill/>
          <a:ln w="12700" algn="ctr">
            <a:noFill/>
            <a:miter lim="800000"/>
            <a:headEnd/>
            <a:tailEnd/>
          </a:ln>
        </p:spPr>
        <p:txBody>
          <a:bodyPr/>
          <a:lstStyle/>
          <a:p>
            <a:pPr algn="l">
              <a:spcBef>
                <a:spcPct val="50000"/>
              </a:spcBef>
            </a:pPr>
            <a:r>
              <a:rPr lang="en-US" sz="1400" b="1" dirty="0">
                <a:latin typeface="Arial" pitchFamily="34" charset="0"/>
                <a:cs typeface="Arial" pitchFamily="34" charset="0"/>
              </a:rPr>
              <a:t>Menu Path : </a:t>
            </a:r>
            <a:r>
              <a:rPr lang="en-US" sz="1400" dirty="0">
                <a:latin typeface="Arial" pitchFamily="34" charset="0"/>
                <a:cs typeface="Arial" pitchFamily="34" charset="0"/>
              </a:rPr>
              <a:t>SAP Menu </a:t>
            </a:r>
            <a:r>
              <a:rPr lang="en-US" sz="1400" dirty="0">
                <a:latin typeface="Arial" pitchFamily="34" charset="0"/>
                <a:cs typeface="Arial" pitchFamily="34" charset="0"/>
                <a:sym typeface="Wingdings" pitchFamily="2" charset="2"/>
              </a:rPr>
              <a:t> Accounting Financial Accounting  Banks  Bank Master Record  </a:t>
            </a:r>
            <a:r>
              <a:rPr lang="en-US" sz="1400" dirty="0" smtClean="0">
                <a:latin typeface="Arial" pitchFamily="34" charset="0"/>
                <a:cs typeface="Arial" pitchFamily="34" charset="0"/>
                <a:sym typeface="Wingdings" pitchFamily="2" charset="2"/>
              </a:rPr>
              <a:t>Create.</a:t>
            </a:r>
          </a:p>
          <a:p>
            <a:pPr algn="l">
              <a:spcBef>
                <a:spcPct val="50000"/>
              </a:spcBef>
            </a:pPr>
            <a:r>
              <a:rPr lang="en-US" sz="1400" dirty="0" smtClean="0">
                <a:latin typeface="Arial" pitchFamily="34" charset="0"/>
                <a:cs typeface="Arial" pitchFamily="34" charset="0"/>
                <a:sym typeface="Wingdings" pitchFamily="2" charset="2"/>
              </a:rPr>
              <a:t>Give </a:t>
            </a:r>
            <a:r>
              <a:rPr lang="en-US" sz="1400" dirty="0">
                <a:latin typeface="Arial" pitchFamily="34" charset="0"/>
                <a:cs typeface="Arial" pitchFamily="34" charset="0"/>
                <a:sym typeface="Wingdings" pitchFamily="2" charset="2"/>
              </a:rPr>
              <a:t>the Bank Country and Bank Key [Unique Key under which the Bank data for the country is stored]. In the next screen enter the Address and Control data. </a:t>
            </a:r>
          </a:p>
          <a:p>
            <a:pPr algn="l">
              <a:spcBef>
                <a:spcPct val="50000"/>
              </a:spcBef>
            </a:pPr>
            <a:r>
              <a:rPr lang="en-US" sz="1400" b="1" dirty="0">
                <a:latin typeface="Arial" pitchFamily="34" charset="0"/>
                <a:cs typeface="Arial" pitchFamily="34" charset="0"/>
                <a:sym typeface="Wingdings" pitchFamily="2" charset="2"/>
              </a:rPr>
              <a:t>Swift Code:</a:t>
            </a:r>
            <a:r>
              <a:rPr lang="en-US" sz="1400" dirty="0">
                <a:latin typeface="Arial" pitchFamily="34" charset="0"/>
                <a:cs typeface="Arial" pitchFamily="34" charset="0"/>
                <a:sym typeface="Wingdings" pitchFamily="2" charset="2"/>
              </a:rPr>
              <a:t> Uniquely identifies the bank for international payment transactions.</a:t>
            </a:r>
          </a:p>
          <a:p>
            <a:pPr algn="l">
              <a:spcBef>
                <a:spcPct val="50000"/>
              </a:spcBef>
            </a:pPr>
            <a:r>
              <a:rPr lang="en-US" sz="1400" b="1" dirty="0">
                <a:latin typeface="Arial" pitchFamily="34" charset="0"/>
                <a:cs typeface="Arial" pitchFamily="34" charset="0"/>
                <a:sym typeface="Wingdings" pitchFamily="2" charset="2"/>
              </a:rPr>
              <a:t>Bank Group:</a:t>
            </a:r>
            <a:r>
              <a:rPr lang="en-US" sz="1400" dirty="0">
                <a:latin typeface="Arial" pitchFamily="34" charset="0"/>
                <a:cs typeface="Arial" pitchFamily="34" charset="0"/>
                <a:sym typeface="Wingdings" pitchFamily="2" charset="2"/>
              </a:rPr>
              <a:t> Serves to classify the banks in such a way that payment transactions within a group are processed as quickly as possible. </a:t>
            </a:r>
          </a:p>
          <a:p>
            <a:pPr algn="l">
              <a:spcBef>
                <a:spcPct val="50000"/>
              </a:spcBef>
            </a:pPr>
            <a:r>
              <a:rPr lang="en-US" sz="1400" b="1" dirty="0">
                <a:latin typeface="Arial" pitchFamily="34" charset="0"/>
                <a:cs typeface="Arial" pitchFamily="34" charset="0"/>
                <a:sym typeface="Wingdings" pitchFamily="2" charset="2"/>
              </a:rPr>
              <a:t>Bank Number:</a:t>
            </a:r>
            <a:r>
              <a:rPr lang="en-US" sz="1400" dirty="0">
                <a:latin typeface="Arial" pitchFamily="34" charset="0"/>
                <a:cs typeface="Arial" pitchFamily="34" charset="0"/>
                <a:sym typeface="Wingdings" pitchFamily="2" charset="2"/>
              </a:rPr>
              <a:t> The Banks are managed normally using their unique bank number for the country. In such case this field for the bank is displayed twice, that is, as the bank key too</a:t>
            </a:r>
            <a:r>
              <a:rPr lang="en-US" sz="1600" dirty="0">
                <a:latin typeface="Arial" pitchFamily="34" charset="0"/>
                <a:cs typeface="Arial" pitchFamily="34" charset="0"/>
                <a:sym typeface="Wingdings" pitchFamily="2" charset="2"/>
              </a:rPr>
              <a:t>. </a:t>
            </a:r>
          </a:p>
          <a:p>
            <a:pPr algn="l">
              <a:spcBef>
                <a:spcPct val="50000"/>
              </a:spcBef>
            </a:pPr>
            <a:endParaRPr lang="en-US" sz="1600" dirty="0">
              <a:latin typeface="Arial" pitchFamily="34" charset="0"/>
              <a:cs typeface="Arial" pitchFamily="34" charset="0"/>
              <a:sym typeface="Wingdings" pitchFamily="2" charset="2"/>
            </a:endParaRPr>
          </a:p>
          <a:p>
            <a:pPr algn="l">
              <a:spcBef>
                <a:spcPct val="50000"/>
              </a:spcBef>
            </a:pPr>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97893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111795" y="171012"/>
            <a:ext cx="8734425" cy="301228"/>
          </a:xfrm>
        </p:spPr>
        <p:txBody>
          <a:bodyPr>
            <a:normAutofit fontScale="90000"/>
          </a:bodyPr>
          <a:lstStyle/>
          <a:p>
            <a:pPr>
              <a:defRPr/>
            </a:pPr>
            <a:r>
              <a:rPr lang="en-US" sz="2800" dirty="0" smtClean="0"/>
              <a:t>Define House Bank [FI12]</a:t>
            </a:r>
          </a:p>
        </p:txBody>
      </p:sp>
      <p:pic>
        <p:nvPicPr>
          <p:cNvPr id="67588" name="Picture 4"/>
          <p:cNvPicPr>
            <a:picLocks noChangeAspect="1" noChangeArrowheads="1"/>
          </p:cNvPicPr>
          <p:nvPr/>
        </p:nvPicPr>
        <p:blipFill>
          <a:blip r:embed="rId2" cstate="print"/>
          <a:srcRect/>
          <a:stretch>
            <a:fillRect/>
          </a:stretch>
        </p:blipFill>
        <p:spPr bwMode="auto">
          <a:xfrm>
            <a:off x="5105401" y="685800"/>
            <a:ext cx="3876675" cy="3996929"/>
          </a:xfrm>
          <a:prstGeom prst="rect">
            <a:avLst/>
          </a:prstGeom>
          <a:noFill/>
          <a:ln w="12700" algn="ctr">
            <a:solidFill>
              <a:schemeClr val="tx1"/>
            </a:solidFill>
            <a:miter lim="800000"/>
            <a:headEnd/>
            <a:tailEnd/>
          </a:ln>
        </p:spPr>
      </p:pic>
      <p:sp>
        <p:nvSpPr>
          <p:cNvPr id="2" name="Rectangle 1"/>
          <p:cNvSpPr/>
          <p:nvPr/>
        </p:nvSpPr>
        <p:spPr>
          <a:xfrm>
            <a:off x="240631" y="685800"/>
            <a:ext cx="4572000" cy="3108543"/>
          </a:xfrm>
          <a:prstGeom prst="rect">
            <a:avLst/>
          </a:prstGeom>
        </p:spPr>
        <p:txBody>
          <a:bodyPr>
            <a:spAutoFit/>
          </a:bodyPr>
          <a:lstStyle/>
          <a:p>
            <a:pPr marL="406400" indent="-285750">
              <a:buFont typeface="Arial" pitchFamily="34" charset="0"/>
              <a:buChar char="•"/>
              <a:defRPr/>
            </a:pPr>
            <a:r>
              <a:rPr lang="en-US" sz="1400" dirty="0">
                <a:latin typeface="Arial" pitchFamily="34" charset="0"/>
                <a:cs typeface="Arial" pitchFamily="34" charset="0"/>
              </a:rPr>
              <a:t>Menu Path: IMG </a:t>
            </a:r>
            <a:r>
              <a:rPr lang="en-US" sz="1400" dirty="0">
                <a:latin typeface="Arial" pitchFamily="34" charset="0"/>
                <a:cs typeface="Arial" pitchFamily="34" charset="0"/>
                <a:sym typeface="Wingdings" pitchFamily="2" charset="2"/>
              </a:rPr>
              <a:t> Financial accounting (New)  Bank accounting  Bank Accounts  Define house Banks.</a:t>
            </a:r>
          </a:p>
          <a:p>
            <a:pPr marL="406400" indent="-285750">
              <a:buFont typeface="Arial" pitchFamily="34" charset="0"/>
              <a:buChar char="•"/>
              <a:defRPr/>
            </a:pPr>
            <a:r>
              <a:rPr lang="en-US" sz="1400" dirty="0">
                <a:latin typeface="Arial" pitchFamily="34" charset="0"/>
                <a:cs typeface="Arial" pitchFamily="34" charset="0"/>
                <a:sym typeface="Wingdings" pitchFamily="2" charset="2"/>
              </a:rPr>
              <a:t>Give the company code. In the next screen click on new entries.</a:t>
            </a:r>
          </a:p>
          <a:p>
            <a:pPr marL="406400" indent="-285750">
              <a:buFont typeface="Arial" pitchFamily="34" charset="0"/>
              <a:buChar char="•"/>
              <a:defRPr/>
            </a:pPr>
            <a:r>
              <a:rPr lang="en-US" sz="1400" dirty="0">
                <a:latin typeface="Arial" pitchFamily="34" charset="0"/>
                <a:cs typeface="Arial" pitchFamily="34" charset="0"/>
                <a:sym typeface="Wingdings" pitchFamily="2" charset="2"/>
              </a:rPr>
              <a:t>In the next screen give the name for the House Bank. Once the Bank country and bank key are given, the address details will be captured from bank master data. </a:t>
            </a:r>
          </a:p>
          <a:p>
            <a:pPr marL="406400" indent="-285750">
              <a:buFont typeface="Arial" pitchFamily="34" charset="0"/>
              <a:buChar char="•"/>
              <a:defRPr/>
            </a:pPr>
            <a:r>
              <a:rPr lang="en-US" sz="1400" dirty="0">
                <a:latin typeface="Arial" pitchFamily="34" charset="0"/>
                <a:cs typeface="Arial" pitchFamily="34" charset="0"/>
                <a:sym typeface="Wingdings" pitchFamily="2" charset="2"/>
              </a:rPr>
              <a:t>Enter the communication data. EDI partner profiles and data medium exchange sections are optional and need to be maintained if this house bank transactions are processed using them.</a:t>
            </a:r>
          </a:p>
          <a:p>
            <a:pPr marL="120650" indent="0">
              <a:defRPr/>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2870066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104775" y="134918"/>
            <a:ext cx="8734425" cy="301228"/>
          </a:xfrm>
        </p:spPr>
        <p:txBody>
          <a:bodyPr/>
          <a:lstStyle/>
          <a:p>
            <a:pPr>
              <a:defRPr/>
            </a:pPr>
            <a:r>
              <a:rPr lang="en-US" sz="2000" dirty="0" smtClean="0"/>
              <a:t>Adding Bank Accounts to House Bank.</a:t>
            </a:r>
          </a:p>
        </p:txBody>
      </p:sp>
      <p:pic>
        <p:nvPicPr>
          <p:cNvPr id="68612" name="Picture 5"/>
          <p:cNvPicPr>
            <a:picLocks noChangeAspect="1" noChangeArrowheads="1"/>
          </p:cNvPicPr>
          <p:nvPr/>
        </p:nvPicPr>
        <p:blipFill>
          <a:blip r:embed="rId2" cstate="print"/>
          <a:srcRect/>
          <a:stretch>
            <a:fillRect/>
          </a:stretch>
        </p:blipFill>
        <p:spPr bwMode="auto">
          <a:xfrm>
            <a:off x="4191000" y="672475"/>
            <a:ext cx="4648200" cy="4089797"/>
          </a:xfrm>
          <a:prstGeom prst="rect">
            <a:avLst/>
          </a:prstGeom>
          <a:noFill/>
          <a:ln w="12700" algn="ctr">
            <a:solidFill>
              <a:schemeClr val="tx1"/>
            </a:solidFill>
            <a:miter lim="800000"/>
            <a:headEnd/>
            <a:tailEnd/>
          </a:ln>
        </p:spPr>
      </p:pic>
      <p:sp>
        <p:nvSpPr>
          <p:cNvPr id="2" name="Rectangle 1"/>
          <p:cNvSpPr/>
          <p:nvPr/>
        </p:nvSpPr>
        <p:spPr>
          <a:xfrm>
            <a:off x="84221" y="578327"/>
            <a:ext cx="3994484" cy="3539430"/>
          </a:xfrm>
          <a:prstGeom prst="rect">
            <a:avLst/>
          </a:prstGeom>
        </p:spPr>
        <p:txBody>
          <a:bodyPr wrap="square">
            <a:spAutoFit/>
          </a:bodyPr>
          <a:lstStyle/>
          <a:p>
            <a:pPr marL="285750" indent="-285750">
              <a:buFont typeface="Arial" pitchFamily="34" charset="0"/>
              <a:buChar char="•"/>
              <a:defRPr/>
            </a:pPr>
            <a:r>
              <a:rPr lang="en-US" sz="1400" dirty="0">
                <a:latin typeface="Arial" pitchFamily="34" charset="0"/>
                <a:cs typeface="Arial" pitchFamily="34" charset="0"/>
              </a:rPr>
              <a:t>In the same screen, select the house bank and click on Bank accounts. Click on new entries.</a:t>
            </a:r>
          </a:p>
          <a:p>
            <a:pPr marL="285750" indent="-285750">
              <a:buFont typeface="Arial" pitchFamily="34" charset="0"/>
              <a:buChar char="•"/>
              <a:defRPr/>
            </a:pPr>
            <a:endParaRPr lang="en-US" sz="1400" dirty="0">
              <a:latin typeface="Arial" pitchFamily="34" charset="0"/>
              <a:cs typeface="Arial" pitchFamily="34" charset="0"/>
            </a:endParaRPr>
          </a:p>
          <a:p>
            <a:pPr marL="285750" indent="-285750">
              <a:buFont typeface="Arial" pitchFamily="34" charset="0"/>
              <a:buChar char="•"/>
              <a:defRPr/>
            </a:pPr>
            <a:r>
              <a:rPr lang="en-US" sz="1400" dirty="0">
                <a:latin typeface="Arial" pitchFamily="34" charset="0"/>
                <a:cs typeface="Arial" pitchFamily="34" charset="0"/>
              </a:rPr>
              <a:t>In the next screen give the Account ID, description, bank account number, control account [refers to account type by default 01 i.e. checking account], corresponding GL account, currency of the bank account. All other details are picked from bank master data. </a:t>
            </a:r>
          </a:p>
          <a:p>
            <a:pPr marL="285750" indent="-285750">
              <a:buFont typeface="Arial" pitchFamily="34" charset="0"/>
              <a:buChar char="•"/>
              <a:defRPr/>
            </a:pPr>
            <a:endParaRPr lang="en-US" sz="1400" dirty="0">
              <a:latin typeface="Arial" pitchFamily="34" charset="0"/>
              <a:cs typeface="Arial" pitchFamily="34" charset="0"/>
            </a:endParaRPr>
          </a:p>
          <a:p>
            <a:pPr marL="285750" indent="-285750">
              <a:buFont typeface="Arial" pitchFamily="34" charset="0"/>
              <a:buChar char="•"/>
              <a:defRPr/>
            </a:pPr>
            <a:r>
              <a:rPr lang="en-US" sz="1400" dirty="0">
                <a:latin typeface="Arial" pitchFamily="34" charset="0"/>
                <a:cs typeface="Arial" pitchFamily="34" charset="0"/>
              </a:rPr>
              <a:t>We can add number of different  bank accounts to the House Bank as in real scenario the companies maintain number of bank accounts in a bank branch.</a:t>
            </a:r>
          </a:p>
        </p:txBody>
      </p:sp>
    </p:spTree>
    <p:extLst>
      <p:ext uri="{BB962C8B-B14F-4D97-AF65-F5344CB8AC3E}">
        <p14:creationId xmlns:p14="http://schemas.microsoft.com/office/powerpoint/2010/main" xmlns="" val="250369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4" name="Rectangle 3"/>
          <p:cNvSpPr/>
          <p:nvPr/>
        </p:nvSpPr>
        <p:spPr>
          <a:xfrm>
            <a:off x="342087" y="694832"/>
            <a:ext cx="4784389" cy="1815882"/>
          </a:xfrm>
          <a:prstGeom prst="rect">
            <a:avLst/>
          </a:prstGeom>
        </p:spPr>
        <p:txBody>
          <a:bodyPr wrap="square">
            <a:spAutoFit/>
          </a:bodyPr>
          <a:lstStyle/>
          <a:p>
            <a:pPr marL="463550" indent="-342900">
              <a:buFont typeface="+mj-lt"/>
              <a:buAutoNum type="arabicPeriod"/>
            </a:pPr>
            <a:r>
              <a:rPr lang="en-US" sz="1600" dirty="0"/>
              <a:t>Purpose</a:t>
            </a:r>
          </a:p>
          <a:p>
            <a:pPr marL="463550" indent="-342900">
              <a:buFont typeface="+mj-lt"/>
              <a:buAutoNum type="arabicPeriod"/>
            </a:pPr>
            <a:r>
              <a:rPr lang="en-US" sz="1600" dirty="0"/>
              <a:t>Uses</a:t>
            </a:r>
          </a:p>
          <a:p>
            <a:pPr marL="463550" indent="-342900">
              <a:buFont typeface="+mj-lt"/>
              <a:buAutoNum type="arabicPeriod"/>
            </a:pPr>
            <a:r>
              <a:rPr lang="en-US" sz="1600" dirty="0"/>
              <a:t>Challenges</a:t>
            </a:r>
          </a:p>
          <a:p>
            <a:pPr marL="463550" indent="-342900">
              <a:buFont typeface="+mj-lt"/>
              <a:buAutoNum type="arabicPeriod"/>
            </a:pPr>
            <a:r>
              <a:rPr lang="en-US" sz="1600" dirty="0"/>
              <a:t>Requirement: Bank </a:t>
            </a:r>
            <a:r>
              <a:rPr lang="en-US" sz="1600" dirty="0" smtClean="0"/>
              <a:t>Account Structure</a:t>
            </a:r>
            <a:endParaRPr lang="en-US" sz="1600" dirty="0"/>
          </a:p>
          <a:p>
            <a:pPr marL="463550" indent="-342900">
              <a:buFont typeface="+mj-lt"/>
              <a:buAutoNum type="arabicPeriod"/>
            </a:pPr>
            <a:r>
              <a:rPr lang="en-US" sz="1600" dirty="0"/>
              <a:t>Bank Master Data</a:t>
            </a:r>
          </a:p>
          <a:p>
            <a:pPr marL="463550" indent="-342900">
              <a:buFont typeface="+mj-lt"/>
              <a:buAutoNum type="arabicPeriod"/>
            </a:pPr>
            <a:r>
              <a:rPr lang="en-US" sz="1600" dirty="0" smtClean="0"/>
              <a:t>Check Management</a:t>
            </a:r>
            <a:endParaRPr lang="en-US" sz="1600" dirty="0"/>
          </a:p>
          <a:p>
            <a:pPr marL="463550" indent="-342900">
              <a:buFont typeface="+mj-lt"/>
              <a:buAutoNum type="arabicPeriod"/>
            </a:pPr>
            <a:r>
              <a:rPr lang="en-US" sz="1600" dirty="0"/>
              <a:t>Bank </a:t>
            </a:r>
            <a:r>
              <a:rPr lang="en-US" sz="1600" dirty="0" smtClean="0"/>
              <a:t>Statement</a:t>
            </a:r>
            <a:endParaRPr lang="en-US" sz="1600" dirty="0"/>
          </a:p>
        </p:txBody>
      </p:sp>
    </p:spTree>
    <p:extLst>
      <p:ext uri="{BB962C8B-B14F-4D97-AF65-F5344CB8AC3E}">
        <p14:creationId xmlns:p14="http://schemas.microsoft.com/office/powerpoint/2010/main" xmlns="" val="2572508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352426" y="327423"/>
            <a:ext cx="8734425" cy="301228"/>
          </a:xfrm>
        </p:spPr>
        <p:txBody>
          <a:bodyPr/>
          <a:lstStyle/>
          <a:p>
            <a:pPr>
              <a:defRPr/>
            </a:pPr>
            <a:r>
              <a:rPr lang="en-US" sz="2000" smtClean="0"/>
              <a:t>GL Account Master Data for Bank Account:</a:t>
            </a:r>
          </a:p>
        </p:txBody>
      </p:sp>
      <p:pic>
        <p:nvPicPr>
          <p:cNvPr id="69635" name="Picture 4"/>
          <p:cNvPicPr>
            <a:picLocks noChangeAspect="1" noChangeArrowheads="1"/>
          </p:cNvPicPr>
          <p:nvPr/>
        </p:nvPicPr>
        <p:blipFill>
          <a:blip r:embed="rId2" cstate="print"/>
          <a:srcRect/>
          <a:stretch>
            <a:fillRect/>
          </a:stretch>
        </p:blipFill>
        <p:spPr bwMode="auto">
          <a:xfrm>
            <a:off x="473242" y="857250"/>
            <a:ext cx="8153400" cy="331470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630050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a:defRPr/>
            </a:pPr>
            <a:r>
              <a:rPr lang="en-US" smtClean="0"/>
              <a:t> </a:t>
            </a:r>
          </a:p>
        </p:txBody>
      </p:sp>
      <p:pic>
        <p:nvPicPr>
          <p:cNvPr id="21508" name="Picture 5"/>
          <p:cNvPicPr>
            <a:picLocks noChangeAspect="1" noChangeArrowheads="1"/>
          </p:cNvPicPr>
          <p:nvPr/>
        </p:nvPicPr>
        <p:blipFill>
          <a:blip r:embed="rId2" cstate="print"/>
          <a:srcRect/>
          <a:stretch>
            <a:fillRect/>
          </a:stretch>
        </p:blipFill>
        <p:spPr bwMode="auto">
          <a:xfrm>
            <a:off x="990600" y="252663"/>
            <a:ext cx="6934200" cy="2776287"/>
          </a:xfrm>
          <a:prstGeom prst="rect">
            <a:avLst/>
          </a:prstGeom>
          <a:noFill/>
          <a:ln w="12700" algn="ctr">
            <a:solidFill>
              <a:schemeClr val="tx1"/>
            </a:solidFill>
            <a:miter lim="800000"/>
            <a:headEnd/>
            <a:tailEnd/>
          </a:ln>
        </p:spPr>
      </p:pic>
      <p:sp>
        <p:nvSpPr>
          <p:cNvPr id="2" name="Rectangle 1"/>
          <p:cNvSpPr/>
          <p:nvPr/>
        </p:nvSpPr>
        <p:spPr>
          <a:xfrm>
            <a:off x="902368" y="3161887"/>
            <a:ext cx="7022432" cy="1668149"/>
          </a:xfrm>
          <a:prstGeom prst="rect">
            <a:avLst/>
          </a:prstGeom>
        </p:spPr>
        <p:txBody>
          <a:bodyPr wrap="square">
            <a:spAutoFit/>
          </a:bodyPr>
          <a:lstStyle/>
          <a:p>
            <a:pPr marL="609600" indent="-609600">
              <a:lnSpc>
                <a:spcPct val="80000"/>
              </a:lnSpc>
              <a:buFont typeface="Arial" pitchFamily="34" charset="0"/>
              <a:buChar char="•"/>
              <a:defRPr/>
            </a:pPr>
            <a:r>
              <a:rPr lang="en-US" sz="1600" dirty="0" smtClean="0">
                <a:latin typeface="Arial" pitchFamily="34" charset="0"/>
                <a:cs typeface="Arial" pitchFamily="34" charset="0"/>
              </a:rPr>
              <a:t>The </a:t>
            </a:r>
            <a:r>
              <a:rPr lang="en-US" sz="1600" dirty="0">
                <a:latin typeface="Arial" pitchFamily="34" charset="0"/>
                <a:cs typeface="Arial" pitchFamily="34" charset="0"/>
              </a:rPr>
              <a:t>Check Management system can be used as an alternative method for issuing checks, if  you do not wish to use the R/3 document number as the check number.</a:t>
            </a:r>
          </a:p>
          <a:p>
            <a:pPr marL="609600" indent="-609600">
              <a:lnSpc>
                <a:spcPct val="80000"/>
              </a:lnSpc>
              <a:buFont typeface="Arial" pitchFamily="34" charset="0"/>
              <a:buChar char="•"/>
              <a:defRPr/>
            </a:pPr>
            <a:r>
              <a:rPr lang="en-US" sz="1600" dirty="0">
                <a:latin typeface="Arial" pitchFamily="34" charset="0"/>
                <a:cs typeface="Arial" pitchFamily="34" charset="0"/>
              </a:rPr>
              <a:t>The system provides the functionality to support the management for both pre-numbered checks and user defined check numbering.</a:t>
            </a:r>
          </a:p>
          <a:p>
            <a:pPr marL="609600" indent="-609600">
              <a:lnSpc>
                <a:spcPct val="80000"/>
              </a:lnSpc>
              <a:buFont typeface="Arial" pitchFamily="34" charset="0"/>
              <a:buChar char="•"/>
              <a:defRPr/>
            </a:pPr>
            <a:r>
              <a:rPr lang="en-US" sz="1600" dirty="0">
                <a:latin typeface="Arial" pitchFamily="34" charset="0"/>
                <a:cs typeface="Arial" pitchFamily="34" charset="0"/>
              </a:rPr>
              <a:t>The system provides the mechanisms for control the printing of checks, the displaying of check information and the ability to rectify any problems with the checks. </a:t>
            </a:r>
          </a:p>
        </p:txBody>
      </p:sp>
    </p:spTree>
    <p:extLst>
      <p:ext uri="{BB962C8B-B14F-4D97-AF65-F5344CB8AC3E}">
        <p14:creationId xmlns:p14="http://schemas.microsoft.com/office/powerpoint/2010/main" xmlns="" val="762573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smtClean="0"/>
              <a:t> </a:t>
            </a:r>
          </a:p>
        </p:txBody>
      </p:sp>
      <p:pic>
        <p:nvPicPr>
          <p:cNvPr id="22532" name="Picture 6"/>
          <p:cNvPicPr>
            <a:picLocks noChangeAspect="1" noChangeArrowheads="1"/>
          </p:cNvPicPr>
          <p:nvPr/>
        </p:nvPicPr>
        <p:blipFill>
          <a:blip r:embed="rId2" cstate="print"/>
          <a:srcRect/>
          <a:stretch>
            <a:fillRect/>
          </a:stretch>
        </p:blipFill>
        <p:spPr bwMode="auto">
          <a:xfrm>
            <a:off x="762000" y="400050"/>
            <a:ext cx="7315200" cy="2343150"/>
          </a:xfrm>
          <a:prstGeom prst="rect">
            <a:avLst/>
          </a:prstGeom>
          <a:noFill/>
          <a:ln w="12700" algn="ctr">
            <a:solidFill>
              <a:schemeClr val="tx1"/>
            </a:solidFill>
            <a:miter lim="800000"/>
            <a:headEnd/>
            <a:tailEnd/>
          </a:ln>
        </p:spPr>
      </p:pic>
      <p:sp>
        <p:nvSpPr>
          <p:cNvPr id="2" name="Rectangle 1"/>
          <p:cNvSpPr/>
          <p:nvPr/>
        </p:nvSpPr>
        <p:spPr>
          <a:xfrm>
            <a:off x="762001" y="2954933"/>
            <a:ext cx="7315200" cy="1668149"/>
          </a:xfrm>
          <a:prstGeom prst="rect">
            <a:avLst/>
          </a:prstGeom>
        </p:spPr>
        <p:txBody>
          <a:bodyPr wrap="square">
            <a:spAutoFit/>
          </a:bodyPr>
          <a:lstStyle/>
          <a:p>
            <a:pPr marL="609600" indent="-609600">
              <a:lnSpc>
                <a:spcPct val="80000"/>
              </a:lnSpc>
              <a:buFont typeface="Arial" pitchFamily="34" charset="0"/>
              <a:buChar char="•"/>
              <a:defRPr/>
            </a:pPr>
            <a:endParaRPr lang="en-US" sz="1600" dirty="0">
              <a:latin typeface="Arial" pitchFamily="34" charset="0"/>
              <a:cs typeface="Arial" pitchFamily="34" charset="0"/>
            </a:endParaRPr>
          </a:p>
          <a:p>
            <a:pPr marL="609600" indent="-609600">
              <a:lnSpc>
                <a:spcPct val="80000"/>
              </a:lnSpc>
              <a:buFont typeface="Arial" pitchFamily="34" charset="0"/>
              <a:buChar char="•"/>
              <a:defRPr/>
            </a:pPr>
            <a:r>
              <a:rPr lang="en-US" sz="1600" dirty="0">
                <a:latin typeface="Arial" pitchFamily="34" charset="0"/>
                <a:cs typeface="Arial" pitchFamily="34" charset="0"/>
              </a:rPr>
              <a:t>The check number controls the number range of a batch of checks.</a:t>
            </a:r>
          </a:p>
          <a:p>
            <a:pPr marL="609600" indent="-609600">
              <a:lnSpc>
                <a:spcPct val="80000"/>
              </a:lnSpc>
              <a:buFont typeface="Arial" pitchFamily="34" charset="0"/>
              <a:buChar char="•"/>
              <a:defRPr/>
            </a:pPr>
            <a:r>
              <a:rPr lang="en-US" sz="1600" dirty="0">
                <a:latin typeface="Arial" pitchFamily="34" charset="0"/>
                <a:cs typeface="Arial" pitchFamily="34" charset="0"/>
              </a:rPr>
              <a:t>Unusable checks may be voided.</a:t>
            </a:r>
          </a:p>
          <a:p>
            <a:pPr marL="609600" indent="-609600">
              <a:lnSpc>
                <a:spcPct val="80000"/>
              </a:lnSpc>
              <a:buFont typeface="Arial" pitchFamily="34" charset="0"/>
              <a:buChar char="•"/>
              <a:defRPr/>
            </a:pPr>
            <a:r>
              <a:rPr lang="en-US" sz="1600" dirty="0">
                <a:latin typeface="Arial" pitchFamily="34" charset="0"/>
                <a:cs typeface="Arial" pitchFamily="34" charset="0"/>
              </a:rPr>
              <a:t>Checks may be printed by lot or individually online. </a:t>
            </a:r>
          </a:p>
          <a:p>
            <a:pPr marL="609600" indent="-609600">
              <a:lnSpc>
                <a:spcPct val="80000"/>
              </a:lnSpc>
              <a:buFont typeface="Arial" pitchFamily="34" charset="0"/>
              <a:buChar char="•"/>
              <a:defRPr/>
            </a:pPr>
            <a:r>
              <a:rPr lang="en-US" sz="1600" dirty="0">
                <a:latin typeface="Arial" pitchFamily="34" charset="0"/>
                <a:cs typeface="Arial" pitchFamily="34" charset="0"/>
              </a:rPr>
              <a:t>The system provides recovery to printing problems.</a:t>
            </a:r>
          </a:p>
          <a:p>
            <a:pPr marL="609600" indent="-609600">
              <a:lnSpc>
                <a:spcPct val="80000"/>
              </a:lnSpc>
              <a:buFont typeface="Arial" pitchFamily="34" charset="0"/>
              <a:buChar char="•"/>
              <a:defRPr/>
            </a:pPr>
            <a:r>
              <a:rPr lang="en-US" sz="1600" dirty="0">
                <a:latin typeface="Arial" pitchFamily="34" charset="0"/>
                <a:cs typeface="Arial" pitchFamily="34" charset="0"/>
              </a:rPr>
              <a:t>Manual checks can be entered.</a:t>
            </a:r>
          </a:p>
          <a:p>
            <a:pPr marL="609600" indent="-609600">
              <a:lnSpc>
                <a:spcPct val="80000"/>
              </a:lnSpc>
              <a:buFont typeface="Arial" pitchFamily="34" charset="0"/>
              <a:buChar char="•"/>
              <a:defRPr/>
            </a:pPr>
            <a:r>
              <a:rPr lang="en-US" sz="1600" dirty="0">
                <a:latin typeface="Arial" pitchFamily="34" charset="0"/>
                <a:cs typeface="Arial" pitchFamily="34" charset="0"/>
              </a:rPr>
              <a:t>Information concerning the checks may be displayed.</a:t>
            </a:r>
          </a:p>
          <a:p>
            <a:pPr marL="609600" indent="-609600">
              <a:lnSpc>
                <a:spcPct val="80000"/>
              </a:lnSpc>
              <a:buFont typeface="Arial" pitchFamily="34" charset="0"/>
              <a:buChar char="•"/>
              <a:defRPr/>
            </a:pPr>
            <a:r>
              <a:rPr lang="en-US" sz="1600" dirty="0">
                <a:latin typeface="Arial" pitchFamily="34" charset="0"/>
                <a:cs typeface="Arial" pitchFamily="34" charset="0"/>
              </a:rPr>
              <a:t>Checks cashed at the bank can be recorded electronically or manually. </a:t>
            </a:r>
          </a:p>
        </p:txBody>
      </p:sp>
    </p:spTree>
    <p:extLst>
      <p:ext uri="{BB962C8B-B14F-4D97-AF65-F5344CB8AC3E}">
        <p14:creationId xmlns:p14="http://schemas.microsoft.com/office/powerpoint/2010/main" xmlns="" val="2885364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smtClean="0"/>
              <a:t> </a:t>
            </a:r>
          </a:p>
        </p:txBody>
      </p:sp>
      <p:pic>
        <p:nvPicPr>
          <p:cNvPr id="23556" name="Picture 5"/>
          <p:cNvPicPr>
            <a:picLocks noChangeAspect="1" noChangeArrowheads="1"/>
          </p:cNvPicPr>
          <p:nvPr/>
        </p:nvPicPr>
        <p:blipFill>
          <a:blip r:embed="rId2" cstate="print"/>
          <a:srcRect/>
          <a:stretch>
            <a:fillRect/>
          </a:stretch>
        </p:blipFill>
        <p:spPr bwMode="auto">
          <a:xfrm>
            <a:off x="762000" y="210552"/>
            <a:ext cx="7467600" cy="2400300"/>
          </a:xfrm>
          <a:prstGeom prst="rect">
            <a:avLst/>
          </a:prstGeom>
          <a:noFill/>
          <a:ln w="12700" algn="ctr">
            <a:solidFill>
              <a:schemeClr val="tx1"/>
            </a:solidFill>
            <a:miter lim="800000"/>
            <a:headEnd/>
            <a:tailEnd/>
          </a:ln>
        </p:spPr>
      </p:pic>
      <p:sp>
        <p:nvSpPr>
          <p:cNvPr id="2" name="Rectangle 1"/>
          <p:cNvSpPr/>
          <p:nvPr/>
        </p:nvSpPr>
        <p:spPr>
          <a:xfrm>
            <a:off x="469232" y="2658978"/>
            <a:ext cx="8265694" cy="2012859"/>
          </a:xfrm>
          <a:prstGeom prst="rect">
            <a:avLst/>
          </a:prstGeom>
        </p:spPr>
        <p:txBody>
          <a:bodyPr wrap="square">
            <a:spAutoFit/>
          </a:bodyPr>
          <a:lstStyle/>
          <a:p>
            <a:pPr marL="609600" indent="-609600">
              <a:lnSpc>
                <a:spcPct val="80000"/>
              </a:lnSpc>
              <a:buFont typeface="Arial" pitchFamily="34" charset="0"/>
              <a:buChar char="•"/>
              <a:defRPr/>
            </a:pPr>
            <a:r>
              <a:rPr lang="en-US" sz="1200" dirty="0" smtClean="0">
                <a:latin typeface="Arial" pitchFamily="34" charset="0"/>
                <a:cs typeface="Arial" pitchFamily="34" charset="0"/>
              </a:rPr>
              <a:t>Pre-numbered </a:t>
            </a:r>
            <a:r>
              <a:rPr lang="en-US" sz="1200" dirty="0">
                <a:latin typeface="Arial" pitchFamily="34" charset="0"/>
                <a:cs typeface="Arial" pitchFamily="34" charset="0"/>
              </a:rPr>
              <a:t>checks are checks that have had the number issued by the bank.</a:t>
            </a:r>
          </a:p>
          <a:p>
            <a:pPr marL="609600" indent="-609600">
              <a:lnSpc>
                <a:spcPct val="80000"/>
              </a:lnSpc>
              <a:buFont typeface="Arial" pitchFamily="34" charset="0"/>
              <a:buChar char="•"/>
              <a:defRPr/>
            </a:pPr>
            <a:r>
              <a:rPr lang="en-US" sz="1200" dirty="0">
                <a:latin typeface="Arial" pitchFamily="34" charset="0"/>
                <a:cs typeface="Arial" pitchFamily="34" charset="0"/>
              </a:rPr>
              <a:t>It is assumed that the checks are supplied by the bank or printers in batches.</a:t>
            </a:r>
          </a:p>
          <a:p>
            <a:pPr marL="609600" indent="-609600">
              <a:lnSpc>
                <a:spcPct val="80000"/>
              </a:lnSpc>
              <a:buFont typeface="Arial" pitchFamily="34" charset="0"/>
              <a:buChar char="•"/>
              <a:defRPr/>
            </a:pPr>
            <a:r>
              <a:rPr lang="en-US" sz="1200" dirty="0">
                <a:latin typeface="Arial" pitchFamily="34" charset="0"/>
                <a:cs typeface="Arial" pitchFamily="34" charset="0"/>
              </a:rPr>
              <a:t>These batches have a range of numbers and within in SAP, this number range is defined as a check lot.</a:t>
            </a:r>
          </a:p>
          <a:p>
            <a:pPr marL="609600" indent="-609600">
              <a:lnSpc>
                <a:spcPct val="80000"/>
              </a:lnSpc>
              <a:buFont typeface="Arial" pitchFamily="34" charset="0"/>
              <a:buChar char="•"/>
              <a:defRPr/>
            </a:pPr>
            <a:r>
              <a:rPr lang="en-US" sz="1200" dirty="0">
                <a:latin typeface="Arial" pitchFamily="34" charset="0"/>
                <a:cs typeface="Arial" pitchFamily="34" charset="0"/>
              </a:rPr>
              <a:t>The print program uses this lot to </a:t>
            </a:r>
            <a:r>
              <a:rPr lang="en-US" sz="1200" dirty="0" err="1">
                <a:latin typeface="Arial" pitchFamily="34" charset="0"/>
                <a:cs typeface="Arial" pitchFamily="34" charset="0"/>
              </a:rPr>
              <a:t>to</a:t>
            </a:r>
            <a:r>
              <a:rPr lang="en-US" sz="1200" dirty="0">
                <a:latin typeface="Arial" pitchFamily="34" charset="0"/>
                <a:cs typeface="Arial" pitchFamily="34" charset="0"/>
              </a:rPr>
              <a:t> make the link between the check and the payment.</a:t>
            </a:r>
          </a:p>
          <a:p>
            <a:pPr marL="609600" indent="-609600">
              <a:lnSpc>
                <a:spcPct val="80000"/>
              </a:lnSpc>
              <a:buFont typeface="Arial" pitchFamily="34" charset="0"/>
              <a:buChar char="•"/>
              <a:defRPr/>
            </a:pPr>
            <a:r>
              <a:rPr lang="en-US" sz="1200" dirty="0">
                <a:latin typeface="Arial" pitchFamily="34" charset="0"/>
                <a:cs typeface="Arial" pitchFamily="34" charset="0"/>
              </a:rPr>
              <a:t>When you create a lot in SAP, it has the following entities:</a:t>
            </a:r>
          </a:p>
          <a:p>
            <a:pPr marL="609600" indent="-609600">
              <a:lnSpc>
                <a:spcPct val="80000"/>
              </a:lnSpc>
              <a:buFont typeface="Arial" pitchFamily="34" charset="0"/>
              <a:buChar char="•"/>
              <a:defRPr/>
            </a:pPr>
            <a:r>
              <a:rPr lang="en-US" sz="1200" dirty="0">
                <a:latin typeface="Arial" pitchFamily="34" charset="0"/>
                <a:cs typeface="Arial" pitchFamily="34" charset="0"/>
              </a:rPr>
              <a:t> A short description for identification.</a:t>
            </a:r>
          </a:p>
          <a:p>
            <a:pPr marL="609600" indent="-609600">
              <a:lnSpc>
                <a:spcPct val="80000"/>
              </a:lnSpc>
              <a:buFont typeface="Arial" pitchFamily="34" charset="0"/>
              <a:buChar char="•"/>
              <a:defRPr/>
            </a:pPr>
            <a:r>
              <a:rPr lang="en-US" sz="1200" dirty="0">
                <a:latin typeface="Arial" pitchFamily="34" charset="0"/>
                <a:cs typeface="Arial" pitchFamily="34" charset="0"/>
              </a:rPr>
              <a:t> The number at the start of the batch.</a:t>
            </a:r>
          </a:p>
          <a:p>
            <a:pPr marL="609600" indent="-609600">
              <a:lnSpc>
                <a:spcPct val="80000"/>
              </a:lnSpc>
              <a:buFont typeface="Arial" pitchFamily="34" charset="0"/>
              <a:buChar char="•"/>
              <a:defRPr/>
            </a:pPr>
            <a:r>
              <a:rPr lang="en-US" sz="1200" dirty="0">
                <a:latin typeface="Arial" pitchFamily="34" charset="0"/>
                <a:cs typeface="Arial" pitchFamily="34" charset="0"/>
              </a:rPr>
              <a:t> The number at the end of the batch.</a:t>
            </a:r>
          </a:p>
          <a:p>
            <a:pPr marL="609600" indent="-609600">
              <a:lnSpc>
                <a:spcPct val="80000"/>
              </a:lnSpc>
              <a:buFont typeface="Arial" pitchFamily="34" charset="0"/>
              <a:buChar char="•"/>
              <a:defRPr/>
            </a:pPr>
            <a:r>
              <a:rPr lang="en-US" sz="1200" dirty="0">
                <a:latin typeface="Arial" pitchFamily="34" charset="0"/>
                <a:cs typeface="Arial" pitchFamily="34" charset="0"/>
              </a:rPr>
              <a:t> The number that was last printed.</a:t>
            </a:r>
          </a:p>
          <a:p>
            <a:pPr marL="609600" indent="-609600">
              <a:lnSpc>
                <a:spcPct val="80000"/>
              </a:lnSpc>
              <a:buFont typeface="Arial" pitchFamily="34" charset="0"/>
              <a:buChar char="•"/>
              <a:defRPr/>
            </a:pPr>
            <a:r>
              <a:rPr lang="en-US" sz="1200" dirty="0">
                <a:latin typeface="Arial" pitchFamily="34" charset="0"/>
                <a:cs typeface="Arial" pitchFamily="34" charset="0"/>
              </a:rPr>
              <a:t>The lot is allocated to the house bank which issued the checks and is assigned to the check account within the house bank. </a:t>
            </a:r>
          </a:p>
          <a:p>
            <a:pPr marL="609600" indent="-609600">
              <a:lnSpc>
                <a:spcPct val="80000"/>
              </a:lnSpc>
              <a:buFont typeface="Arial" pitchFamily="34" charset="0"/>
              <a:buChar char="•"/>
              <a:defRPr/>
            </a:pPr>
            <a:r>
              <a:rPr lang="en-US" sz="1200" dirty="0">
                <a:latin typeface="Arial" pitchFamily="34" charset="0"/>
                <a:cs typeface="Arial" pitchFamily="34" charset="0"/>
              </a:rPr>
              <a:t>The length of the check number is explicitly determined when the lot is defined and if the number is too short you may retroactively extend the number by running the program, RFCHKR00.</a:t>
            </a:r>
          </a:p>
        </p:txBody>
      </p:sp>
    </p:spTree>
    <p:extLst>
      <p:ext uri="{BB962C8B-B14F-4D97-AF65-F5344CB8AC3E}">
        <p14:creationId xmlns:p14="http://schemas.microsoft.com/office/powerpoint/2010/main" xmlns="" val="1865824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normAutofit fontScale="90000"/>
          </a:bodyPr>
          <a:lstStyle/>
          <a:p>
            <a:pPr>
              <a:defRPr/>
            </a:pPr>
            <a:r>
              <a:rPr lang="en-US" sz="4000" smtClean="0"/>
              <a:t> </a:t>
            </a:r>
            <a:br>
              <a:rPr lang="en-US" sz="4000" smtClean="0"/>
            </a:br>
            <a:endParaRPr lang="en-US" sz="4000" smtClean="0"/>
          </a:p>
        </p:txBody>
      </p:sp>
      <p:pic>
        <p:nvPicPr>
          <p:cNvPr id="24580" name="Picture 5"/>
          <p:cNvPicPr>
            <a:picLocks noChangeAspect="1" noChangeArrowheads="1"/>
          </p:cNvPicPr>
          <p:nvPr/>
        </p:nvPicPr>
        <p:blipFill>
          <a:blip r:embed="rId2" cstate="print"/>
          <a:srcRect/>
          <a:stretch>
            <a:fillRect/>
          </a:stretch>
        </p:blipFill>
        <p:spPr bwMode="auto">
          <a:xfrm>
            <a:off x="481262" y="589547"/>
            <a:ext cx="8091639" cy="3441032"/>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3670218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352426" y="327423"/>
            <a:ext cx="3457575" cy="244078"/>
          </a:xfrm>
        </p:spPr>
        <p:txBody>
          <a:bodyPr>
            <a:normAutofit fontScale="90000"/>
          </a:bodyPr>
          <a:lstStyle/>
          <a:p>
            <a:pPr>
              <a:defRPr/>
            </a:pPr>
            <a:r>
              <a:rPr lang="en-US" sz="2000" smtClean="0"/>
              <a:t> Check Void Reasons.</a:t>
            </a:r>
          </a:p>
        </p:txBody>
      </p:sp>
      <p:sp>
        <p:nvSpPr>
          <p:cNvPr id="2" name="Rectangle 1"/>
          <p:cNvSpPr/>
          <p:nvPr/>
        </p:nvSpPr>
        <p:spPr>
          <a:xfrm>
            <a:off x="505327" y="757986"/>
            <a:ext cx="8037093" cy="4081117"/>
          </a:xfrm>
          <a:prstGeom prst="rect">
            <a:avLst/>
          </a:prstGeom>
        </p:spPr>
        <p:txBody>
          <a:bodyPr wrap="square">
            <a:spAutoFit/>
          </a:bodyPr>
          <a:lstStyle/>
          <a:p>
            <a:pPr marL="609600" indent="-609600">
              <a:lnSpc>
                <a:spcPct val="80000"/>
              </a:lnSpc>
              <a:buFont typeface="Arial" pitchFamily="34" charset="0"/>
              <a:buChar char="•"/>
              <a:defRPr/>
            </a:pPr>
            <a:r>
              <a:rPr lang="en-US" sz="1800" dirty="0">
                <a:latin typeface="Arial" pitchFamily="34" charset="0"/>
                <a:cs typeface="Arial" pitchFamily="34" charset="0"/>
              </a:rPr>
              <a:t>In the issuing of pre-numbered checks, a number of checks may be come unused for a number of reasons. These checks must be made void in the system.</a:t>
            </a:r>
          </a:p>
          <a:p>
            <a:pPr marL="609600" indent="-609600">
              <a:lnSpc>
                <a:spcPct val="80000"/>
              </a:lnSpc>
              <a:buFont typeface="Arial" pitchFamily="34" charset="0"/>
              <a:buChar char="•"/>
              <a:defRPr/>
            </a:pPr>
            <a:r>
              <a:rPr lang="en-US" sz="1800" dirty="0">
                <a:latin typeface="Arial" pitchFamily="34" charset="0"/>
                <a:cs typeface="Arial" pitchFamily="34" charset="0"/>
              </a:rPr>
              <a:t>When voiding a check, a reason must be given and this reason is defined as a code.</a:t>
            </a:r>
          </a:p>
          <a:p>
            <a:pPr marL="609600" indent="-609600">
              <a:lnSpc>
                <a:spcPct val="80000"/>
              </a:lnSpc>
              <a:buFont typeface="Arial" pitchFamily="34" charset="0"/>
              <a:buChar char="•"/>
              <a:defRPr/>
            </a:pPr>
            <a:r>
              <a:rPr lang="en-US" sz="1800" dirty="0">
                <a:latin typeface="Arial" pitchFamily="34" charset="0"/>
                <a:cs typeface="Arial" pitchFamily="34" charset="0"/>
              </a:rPr>
              <a:t>The system has reasons issued exclusively by the print program:</a:t>
            </a:r>
          </a:p>
          <a:p>
            <a:pPr marL="609600" indent="-609600">
              <a:lnSpc>
                <a:spcPct val="80000"/>
              </a:lnSpc>
              <a:buFont typeface="Arial" pitchFamily="34" charset="0"/>
              <a:buChar char="•"/>
              <a:defRPr/>
            </a:pPr>
            <a:r>
              <a:rPr lang="en-US" sz="1800" dirty="0" smtClean="0">
                <a:latin typeface="Arial" pitchFamily="34" charset="0"/>
                <a:cs typeface="Arial" pitchFamily="34" charset="0"/>
              </a:rPr>
              <a:t>Test </a:t>
            </a:r>
            <a:r>
              <a:rPr lang="en-US" sz="1800" dirty="0">
                <a:latin typeface="Arial" pitchFamily="34" charset="0"/>
                <a:cs typeface="Arial" pitchFamily="34" charset="0"/>
              </a:rPr>
              <a:t>print.</a:t>
            </a:r>
          </a:p>
          <a:p>
            <a:pPr marL="609600" indent="-609600">
              <a:lnSpc>
                <a:spcPct val="80000"/>
              </a:lnSpc>
              <a:buFont typeface="Arial" pitchFamily="34" charset="0"/>
              <a:buChar char="•"/>
              <a:defRPr/>
            </a:pPr>
            <a:r>
              <a:rPr lang="en-US" sz="1800" dirty="0" smtClean="0">
                <a:latin typeface="Arial" pitchFamily="34" charset="0"/>
                <a:cs typeface="Arial" pitchFamily="34" charset="0"/>
              </a:rPr>
              <a:t>Page </a:t>
            </a:r>
            <a:r>
              <a:rPr lang="en-US" sz="1800" dirty="0">
                <a:latin typeface="Arial" pitchFamily="34" charset="0"/>
                <a:cs typeface="Arial" pitchFamily="34" charset="0"/>
              </a:rPr>
              <a:t>overflow.</a:t>
            </a:r>
          </a:p>
          <a:p>
            <a:pPr marL="609600" indent="-609600">
              <a:lnSpc>
                <a:spcPct val="80000"/>
              </a:lnSpc>
              <a:buFont typeface="Arial" pitchFamily="34" charset="0"/>
              <a:buChar char="•"/>
              <a:defRPr/>
            </a:pPr>
            <a:r>
              <a:rPr lang="en-US" sz="1800" dirty="0" smtClean="0">
                <a:latin typeface="Arial" pitchFamily="34" charset="0"/>
                <a:cs typeface="Arial" pitchFamily="34" charset="0"/>
              </a:rPr>
              <a:t>Form </a:t>
            </a:r>
            <a:r>
              <a:rPr lang="en-US" sz="1800" dirty="0">
                <a:latin typeface="Arial" pitchFamily="34" charset="0"/>
                <a:cs typeface="Arial" pitchFamily="34" charset="0"/>
              </a:rPr>
              <a:t>closing section.</a:t>
            </a:r>
          </a:p>
          <a:p>
            <a:pPr marL="609600" indent="-609600">
              <a:lnSpc>
                <a:spcPct val="80000"/>
              </a:lnSpc>
              <a:buFont typeface="Arial" pitchFamily="34" charset="0"/>
              <a:buChar char="•"/>
              <a:defRPr/>
            </a:pPr>
            <a:r>
              <a:rPr lang="en-US" sz="1800" dirty="0">
                <a:latin typeface="Arial" pitchFamily="34" charset="0"/>
                <a:cs typeface="Arial" pitchFamily="34" charset="0"/>
              </a:rPr>
              <a:t>You may define as many reasons as you may require.</a:t>
            </a:r>
          </a:p>
          <a:p>
            <a:pPr marL="609600" indent="-609600">
              <a:lnSpc>
                <a:spcPct val="80000"/>
              </a:lnSpc>
              <a:buFont typeface="Arial" pitchFamily="34" charset="0"/>
              <a:buChar char="•"/>
              <a:defRPr/>
            </a:pPr>
            <a:r>
              <a:rPr lang="en-US" sz="1800" dirty="0">
                <a:latin typeface="Arial" pitchFamily="34" charset="0"/>
                <a:cs typeface="Arial" pitchFamily="34" charset="0"/>
              </a:rPr>
              <a:t>You can void checks before and after the checks have been printed.</a:t>
            </a:r>
          </a:p>
          <a:p>
            <a:pPr marL="609600" indent="-609600">
              <a:lnSpc>
                <a:spcPct val="80000"/>
              </a:lnSpc>
              <a:buFont typeface="Arial" pitchFamily="34" charset="0"/>
              <a:buChar char="•"/>
              <a:defRPr/>
            </a:pPr>
            <a:r>
              <a:rPr lang="en-US" sz="1800" dirty="0">
                <a:latin typeface="Arial" pitchFamily="34" charset="0"/>
                <a:cs typeface="Arial" pitchFamily="34" charset="0"/>
              </a:rPr>
              <a:t>Checks that are deleted before the print run, for example, are blanks checks that are accidentally damaged, or stolen, or rendered unusable for any other reason.</a:t>
            </a:r>
          </a:p>
          <a:p>
            <a:pPr marL="609600" indent="-609600">
              <a:lnSpc>
                <a:spcPct val="80000"/>
              </a:lnSpc>
              <a:buFont typeface="Arial" pitchFamily="34" charset="0"/>
              <a:buChar char="•"/>
              <a:defRPr/>
            </a:pPr>
            <a:r>
              <a:rPr lang="en-US" sz="1800" dirty="0">
                <a:latin typeface="Arial" pitchFamily="34" charset="0"/>
                <a:cs typeface="Arial" pitchFamily="34" charset="0"/>
              </a:rPr>
              <a:t>Checks that are deleted after the print run, for example, are printed checks not required as cash was paid, or printer damaged checks.</a:t>
            </a:r>
          </a:p>
          <a:p>
            <a:pPr marL="609600" indent="-609600">
              <a:lnSpc>
                <a:spcPct val="80000"/>
              </a:lnSpc>
              <a:buFont typeface="Arial" pitchFamily="34" charset="0"/>
              <a:buChar char="•"/>
              <a:defRPr/>
            </a:pPr>
            <a:r>
              <a:rPr lang="en-US" sz="1800" dirty="0">
                <a:latin typeface="Arial" pitchFamily="34" charset="0"/>
                <a:cs typeface="Arial" pitchFamily="34" charset="0"/>
              </a:rPr>
              <a:t>Checks that were voided in error, may be reset to their original status.</a:t>
            </a:r>
          </a:p>
          <a:p>
            <a:pPr marL="609600" indent="-609600">
              <a:lnSpc>
                <a:spcPct val="80000"/>
              </a:lnSpc>
              <a:buFont typeface="Arial" pitchFamily="34" charset="0"/>
              <a:buChar char="•"/>
              <a:defRP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xmlns="" val="2513061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smtClean="0"/>
              <a:t> </a:t>
            </a:r>
          </a:p>
        </p:txBody>
      </p:sp>
      <p:pic>
        <p:nvPicPr>
          <p:cNvPr id="26628" name="Picture 5"/>
          <p:cNvPicPr>
            <a:picLocks noChangeAspect="1" noChangeArrowheads="1"/>
          </p:cNvPicPr>
          <p:nvPr/>
        </p:nvPicPr>
        <p:blipFill>
          <a:blip r:embed="rId2" cstate="print"/>
          <a:srcRect/>
          <a:stretch>
            <a:fillRect/>
          </a:stretch>
        </p:blipFill>
        <p:spPr bwMode="auto">
          <a:xfrm>
            <a:off x="609600" y="342900"/>
            <a:ext cx="7467600" cy="2343150"/>
          </a:xfrm>
          <a:prstGeom prst="rect">
            <a:avLst/>
          </a:prstGeom>
          <a:noFill/>
          <a:ln w="12700" algn="ctr">
            <a:solidFill>
              <a:schemeClr val="tx1"/>
            </a:solidFill>
            <a:miter lim="800000"/>
            <a:headEnd/>
            <a:tailEnd/>
          </a:ln>
        </p:spPr>
      </p:pic>
      <p:sp>
        <p:nvSpPr>
          <p:cNvPr id="2" name="Rectangle 1"/>
          <p:cNvSpPr/>
          <p:nvPr/>
        </p:nvSpPr>
        <p:spPr>
          <a:xfrm>
            <a:off x="609600" y="2797027"/>
            <a:ext cx="7571874" cy="1668149"/>
          </a:xfrm>
          <a:prstGeom prst="rect">
            <a:avLst/>
          </a:prstGeom>
        </p:spPr>
        <p:txBody>
          <a:bodyPr wrap="square">
            <a:spAutoFit/>
          </a:bodyPr>
          <a:lstStyle/>
          <a:p>
            <a:pPr marL="609600" indent="-609600">
              <a:lnSpc>
                <a:spcPct val="80000"/>
              </a:lnSpc>
              <a:buFont typeface="Arial" pitchFamily="34" charset="0"/>
              <a:buChar char="•"/>
              <a:defRPr/>
            </a:pPr>
            <a:r>
              <a:rPr lang="en-US" sz="1600" dirty="0" smtClean="0">
                <a:latin typeface="Arial" pitchFamily="34" charset="0"/>
                <a:cs typeface="Arial" pitchFamily="34" charset="0"/>
              </a:rPr>
              <a:t>Checks </a:t>
            </a:r>
            <a:r>
              <a:rPr lang="en-US" sz="1600" dirty="0">
                <a:latin typeface="Arial" pitchFamily="34" charset="0"/>
                <a:cs typeface="Arial" pitchFamily="34" charset="0"/>
              </a:rPr>
              <a:t>may be printed by lot.</a:t>
            </a:r>
          </a:p>
          <a:p>
            <a:pPr marL="609600" indent="-609600">
              <a:lnSpc>
                <a:spcPct val="80000"/>
              </a:lnSpc>
              <a:buFont typeface="Arial" pitchFamily="34" charset="0"/>
              <a:buChar char="•"/>
              <a:defRPr/>
            </a:pPr>
            <a:r>
              <a:rPr lang="en-US" sz="1600" dirty="0">
                <a:latin typeface="Arial" pitchFamily="34" charset="0"/>
                <a:cs typeface="Arial" pitchFamily="34" charset="0"/>
              </a:rPr>
              <a:t>You enter the check lot number as a parameter to the print program.</a:t>
            </a:r>
          </a:p>
          <a:p>
            <a:pPr marL="609600" indent="-609600">
              <a:lnSpc>
                <a:spcPct val="80000"/>
              </a:lnSpc>
              <a:buFont typeface="Arial" pitchFamily="34" charset="0"/>
              <a:buChar char="•"/>
              <a:defRPr/>
            </a:pPr>
            <a:r>
              <a:rPr lang="en-US" sz="1600" dirty="0">
                <a:latin typeface="Arial" pitchFamily="34" charset="0"/>
                <a:cs typeface="Arial" pitchFamily="34" charset="0"/>
              </a:rPr>
              <a:t>When running, the print program determines the next check number from the lot and pairs the check number with the payment document number.</a:t>
            </a:r>
          </a:p>
          <a:p>
            <a:pPr marL="609600" indent="-609600">
              <a:lnSpc>
                <a:spcPct val="80000"/>
              </a:lnSpc>
              <a:buFont typeface="Arial" pitchFamily="34" charset="0"/>
              <a:buChar char="•"/>
              <a:defRPr/>
            </a:pPr>
            <a:r>
              <a:rPr lang="en-US" sz="1600" dirty="0">
                <a:latin typeface="Arial" pitchFamily="34" charset="0"/>
                <a:cs typeface="Arial" pitchFamily="34" charset="0"/>
              </a:rPr>
              <a:t>The check register file records the data resulting from the run.</a:t>
            </a:r>
          </a:p>
          <a:p>
            <a:pPr marL="609600" indent="-609600">
              <a:lnSpc>
                <a:spcPct val="80000"/>
              </a:lnSpc>
              <a:buFont typeface="Arial" pitchFamily="34" charset="0"/>
              <a:buChar char="•"/>
              <a:defRPr/>
            </a:pPr>
            <a:r>
              <a:rPr lang="en-US" sz="1600" dirty="0">
                <a:latin typeface="Arial" pitchFamily="34" charset="0"/>
                <a:cs typeface="Arial" pitchFamily="34" charset="0"/>
              </a:rPr>
              <a:t>Checks may be printed individually rather than by lot.</a:t>
            </a:r>
          </a:p>
          <a:p>
            <a:pPr marL="609600" indent="-609600">
              <a:lnSpc>
                <a:spcPct val="80000"/>
              </a:lnSpc>
              <a:buFont typeface="Arial" pitchFamily="34" charset="0"/>
              <a:buChar char="•"/>
              <a:defRPr/>
            </a:pPr>
            <a:r>
              <a:rPr lang="en-US" sz="1600" dirty="0">
                <a:latin typeface="Arial" pitchFamily="34" charset="0"/>
                <a:cs typeface="Arial" pitchFamily="34" charset="0"/>
              </a:rPr>
              <a:t>You may clear the outgoing payment and print the check simultaneously.</a:t>
            </a:r>
          </a:p>
          <a:p>
            <a:pPr marL="609600" indent="-609600">
              <a:lnSpc>
                <a:spcPct val="80000"/>
              </a:lnSpc>
              <a:buFont typeface="Arial" pitchFamily="34" charset="0"/>
              <a:buChar char="•"/>
              <a:defRPr/>
            </a:pPr>
            <a:r>
              <a:rPr lang="en-US" sz="1600" dirty="0">
                <a:latin typeface="Arial" pitchFamily="34" charset="0"/>
                <a:cs typeface="Arial" pitchFamily="34" charset="0"/>
              </a:rPr>
              <a:t>You may clear the outgoing payment and print the check later. </a:t>
            </a:r>
          </a:p>
        </p:txBody>
      </p:sp>
    </p:spTree>
    <p:extLst>
      <p:ext uri="{BB962C8B-B14F-4D97-AF65-F5344CB8AC3E}">
        <p14:creationId xmlns:p14="http://schemas.microsoft.com/office/powerpoint/2010/main" xmlns="" val="4014099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normAutofit fontScale="90000"/>
          </a:bodyPr>
          <a:lstStyle/>
          <a:p>
            <a:pPr>
              <a:defRPr/>
            </a:pPr>
            <a:r>
              <a:rPr lang="en-US" sz="4000" smtClean="0"/>
              <a:t> </a:t>
            </a:r>
            <a:br>
              <a:rPr lang="en-US" sz="4000" smtClean="0"/>
            </a:br>
            <a:endParaRPr lang="en-US" sz="4000" smtClean="0"/>
          </a:p>
        </p:txBody>
      </p:sp>
      <p:pic>
        <p:nvPicPr>
          <p:cNvPr id="27652" name="Picture 5"/>
          <p:cNvPicPr>
            <a:picLocks noChangeAspect="1" noChangeArrowheads="1"/>
          </p:cNvPicPr>
          <p:nvPr/>
        </p:nvPicPr>
        <p:blipFill>
          <a:blip r:embed="rId2" cstate="print"/>
          <a:srcRect/>
          <a:stretch>
            <a:fillRect/>
          </a:stretch>
        </p:blipFill>
        <p:spPr bwMode="auto">
          <a:xfrm>
            <a:off x="838200" y="342900"/>
            <a:ext cx="6934200" cy="2457450"/>
          </a:xfrm>
          <a:prstGeom prst="rect">
            <a:avLst/>
          </a:prstGeom>
          <a:noFill/>
          <a:ln w="12700" algn="ctr">
            <a:solidFill>
              <a:schemeClr val="tx1"/>
            </a:solidFill>
            <a:miter lim="800000"/>
            <a:headEnd/>
            <a:tailEnd/>
          </a:ln>
        </p:spPr>
      </p:pic>
      <p:sp>
        <p:nvSpPr>
          <p:cNvPr id="2" name="Rectangle 1"/>
          <p:cNvSpPr/>
          <p:nvPr/>
        </p:nvSpPr>
        <p:spPr>
          <a:xfrm>
            <a:off x="830179" y="2888393"/>
            <a:ext cx="6942221" cy="1865126"/>
          </a:xfrm>
          <a:prstGeom prst="rect">
            <a:avLst/>
          </a:prstGeom>
        </p:spPr>
        <p:txBody>
          <a:bodyPr wrap="square">
            <a:spAutoFit/>
          </a:bodyPr>
          <a:lstStyle/>
          <a:p>
            <a:pPr marL="609600" indent="-609600">
              <a:lnSpc>
                <a:spcPct val="80000"/>
              </a:lnSpc>
              <a:buFont typeface="Arial" pitchFamily="34" charset="0"/>
              <a:buChar char="•"/>
              <a:defRPr/>
            </a:pPr>
            <a:r>
              <a:rPr lang="en-US" sz="1600" dirty="0" smtClean="0">
                <a:latin typeface="Arial" pitchFamily="34" charset="0"/>
                <a:cs typeface="Arial" pitchFamily="34" charset="0"/>
              </a:rPr>
              <a:t>Checks </a:t>
            </a:r>
            <a:r>
              <a:rPr lang="en-US" sz="1600" dirty="0">
                <a:latin typeface="Arial" pitchFamily="34" charset="0"/>
                <a:cs typeface="Arial" pitchFamily="34" charset="0"/>
              </a:rPr>
              <a:t>issued by hand need to be dealt with separately in order to create the link between the check number and the payment document number.</a:t>
            </a:r>
          </a:p>
          <a:p>
            <a:pPr marL="609600" indent="-609600">
              <a:lnSpc>
                <a:spcPct val="80000"/>
              </a:lnSpc>
              <a:buFont typeface="Arial" pitchFamily="34" charset="0"/>
              <a:buChar char="•"/>
              <a:defRPr/>
            </a:pPr>
            <a:r>
              <a:rPr lang="en-US" sz="1600" dirty="0">
                <a:latin typeface="Arial" pitchFamily="34" charset="0"/>
                <a:cs typeface="Arial" pitchFamily="34" charset="0"/>
              </a:rPr>
              <a:t>The outgoing payment is made and the payment document number is then allocated to the check number.</a:t>
            </a:r>
          </a:p>
          <a:p>
            <a:pPr marL="609600" indent="-609600">
              <a:lnSpc>
                <a:spcPct val="80000"/>
              </a:lnSpc>
              <a:buFont typeface="Arial" pitchFamily="34" charset="0"/>
              <a:buChar char="•"/>
              <a:defRPr/>
            </a:pPr>
            <a:r>
              <a:rPr lang="en-US" sz="1600" dirty="0">
                <a:latin typeface="Arial" pitchFamily="34" charset="0"/>
                <a:cs typeface="Arial" pitchFamily="34" charset="0"/>
              </a:rPr>
              <a:t>It is recommended to reserve a separate number range for manual checks.</a:t>
            </a:r>
          </a:p>
          <a:p>
            <a:pPr marL="609600" indent="-609600">
              <a:lnSpc>
                <a:spcPct val="80000"/>
              </a:lnSpc>
              <a:buFont typeface="Arial" pitchFamily="34" charset="0"/>
              <a:buChar char="•"/>
              <a:defRPr/>
            </a:pPr>
            <a:r>
              <a:rPr lang="en-US" sz="1600" dirty="0">
                <a:latin typeface="Arial" pitchFamily="34" charset="0"/>
                <a:cs typeface="Arial" pitchFamily="34" charset="0"/>
              </a:rPr>
              <a:t>Manual checks incorrectly entered by be corrected by resetting the cleared items and deleting the cashing data.</a:t>
            </a:r>
          </a:p>
        </p:txBody>
      </p:sp>
    </p:spTree>
    <p:extLst>
      <p:ext uri="{BB962C8B-B14F-4D97-AF65-F5344CB8AC3E}">
        <p14:creationId xmlns:p14="http://schemas.microsoft.com/office/powerpoint/2010/main" xmlns="" val="2336731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en-US" smtClean="0"/>
              <a:t> </a:t>
            </a:r>
          </a:p>
        </p:txBody>
      </p:sp>
      <p:pic>
        <p:nvPicPr>
          <p:cNvPr id="28676" name="Picture 5"/>
          <p:cNvPicPr>
            <a:picLocks noChangeAspect="1" noChangeArrowheads="1"/>
          </p:cNvPicPr>
          <p:nvPr/>
        </p:nvPicPr>
        <p:blipFill>
          <a:blip r:embed="rId2" cstate="print"/>
          <a:srcRect/>
          <a:stretch>
            <a:fillRect/>
          </a:stretch>
        </p:blipFill>
        <p:spPr bwMode="auto">
          <a:xfrm>
            <a:off x="609600" y="457200"/>
            <a:ext cx="7467600" cy="2514600"/>
          </a:xfrm>
          <a:prstGeom prst="rect">
            <a:avLst/>
          </a:prstGeom>
          <a:noFill/>
          <a:ln w="12700" algn="ctr">
            <a:solidFill>
              <a:schemeClr val="tx1"/>
            </a:solidFill>
            <a:miter lim="800000"/>
            <a:headEnd/>
            <a:tailEnd/>
          </a:ln>
        </p:spPr>
      </p:pic>
      <p:sp>
        <p:nvSpPr>
          <p:cNvPr id="2" name="Rectangle 1"/>
          <p:cNvSpPr/>
          <p:nvPr/>
        </p:nvSpPr>
        <p:spPr>
          <a:xfrm>
            <a:off x="609600" y="3098096"/>
            <a:ext cx="7467600" cy="1643527"/>
          </a:xfrm>
          <a:prstGeom prst="rect">
            <a:avLst/>
          </a:prstGeom>
        </p:spPr>
        <p:txBody>
          <a:bodyPr wrap="square">
            <a:spAutoFit/>
          </a:bodyPr>
          <a:lstStyle/>
          <a:p>
            <a:pPr marL="609600" indent="-609600">
              <a:lnSpc>
                <a:spcPct val="80000"/>
              </a:lnSpc>
              <a:buFont typeface="Arial" pitchFamily="34" charset="0"/>
              <a:buChar char="•"/>
              <a:defRPr/>
            </a:pPr>
            <a:r>
              <a:rPr lang="en-US" sz="1400" dirty="0" smtClean="0">
                <a:latin typeface="Arial" pitchFamily="34" charset="0"/>
                <a:cs typeface="Arial" pitchFamily="34" charset="0"/>
              </a:rPr>
              <a:t>The </a:t>
            </a:r>
            <a:r>
              <a:rPr lang="en-US" sz="1400" dirty="0">
                <a:latin typeface="Arial" pitchFamily="34" charset="0"/>
                <a:cs typeface="Arial" pitchFamily="34" charset="0"/>
              </a:rPr>
              <a:t>check management system provides functionality to rectify any problem that may occur when printing.</a:t>
            </a:r>
          </a:p>
          <a:p>
            <a:pPr marL="609600" indent="-609600">
              <a:lnSpc>
                <a:spcPct val="80000"/>
              </a:lnSpc>
              <a:buFont typeface="Arial" pitchFamily="34" charset="0"/>
              <a:buChar char="•"/>
              <a:defRPr/>
            </a:pPr>
            <a:r>
              <a:rPr lang="en-US" sz="1400" dirty="0">
                <a:latin typeface="Arial" pitchFamily="34" charset="0"/>
                <a:cs typeface="Arial" pitchFamily="34" charset="0"/>
              </a:rPr>
              <a:t>Some example of problems that may occur:</a:t>
            </a:r>
          </a:p>
          <a:p>
            <a:pPr marL="609600" indent="-609600">
              <a:lnSpc>
                <a:spcPct val="80000"/>
              </a:lnSpc>
              <a:buFont typeface="Arial" pitchFamily="34" charset="0"/>
              <a:buChar char="•"/>
              <a:defRPr/>
            </a:pPr>
            <a:r>
              <a:rPr lang="en-US" sz="1400" dirty="0">
                <a:latin typeface="Arial" pitchFamily="34" charset="0"/>
                <a:cs typeface="Arial" pitchFamily="34" charset="0"/>
              </a:rPr>
              <a:t>In correct check lot in the printer</a:t>
            </a:r>
          </a:p>
          <a:p>
            <a:pPr marL="609600" indent="-609600">
              <a:lnSpc>
                <a:spcPct val="80000"/>
              </a:lnSpc>
              <a:buFont typeface="Arial" pitchFamily="34" charset="0"/>
              <a:buChar char="•"/>
              <a:defRPr/>
            </a:pPr>
            <a:r>
              <a:rPr lang="en-US" sz="1400" dirty="0">
                <a:latin typeface="Arial" pitchFamily="34" charset="0"/>
                <a:cs typeface="Arial" pitchFamily="34" charset="0"/>
              </a:rPr>
              <a:t>Check loaded into the printer in wrong order</a:t>
            </a:r>
          </a:p>
          <a:p>
            <a:pPr marL="609600" indent="-609600">
              <a:lnSpc>
                <a:spcPct val="80000"/>
              </a:lnSpc>
              <a:buFont typeface="Arial" pitchFamily="34" charset="0"/>
              <a:buChar char="•"/>
              <a:defRPr/>
            </a:pPr>
            <a:r>
              <a:rPr lang="en-US" sz="1400" dirty="0">
                <a:latin typeface="Arial" pitchFamily="34" charset="0"/>
                <a:cs typeface="Arial" pitchFamily="34" charset="0"/>
              </a:rPr>
              <a:t>Defective printer or paper jam</a:t>
            </a:r>
          </a:p>
          <a:p>
            <a:pPr marL="609600" indent="-609600">
              <a:lnSpc>
                <a:spcPct val="80000"/>
              </a:lnSpc>
              <a:buFont typeface="Arial" pitchFamily="34" charset="0"/>
              <a:buChar char="•"/>
              <a:defRPr/>
            </a:pPr>
            <a:r>
              <a:rPr lang="en-US" sz="1400" dirty="0">
                <a:latin typeface="Arial" pitchFamily="34" charset="0"/>
                <a:cs typeface="Arial" pitchFamily="34" charset="0"/>
              </a:rPr>
              <a:t>Check unusable before printing</a:t>
            </a:r>
          </a:p>
          <a:p>
            <a:pPr marL="609600" indent="-609600">
              <a:lnSpc>
                <a:spcPct val="80000"/>
              </a:lnSpc>
              <a:buFont typeface="Arial" pitchFamily="34" charset="0"/>
              <a:buChar char="•"/>
              <a:defRPr/>
            </a:pPr>
            <a:r>
              <a:rPr lang="en-US" sz="1400" dirty="0">
                <a:latin typeface="Arial" pitchFamily="34" charset="0"/>
                <a:cs typeface="Arial" pitchFamily="34" charset="0"/>
              </a:rPr>
              <a:t>Printed check is lost</a:t>
            </a:r>
          </a:p>
          <a:p>
            <a:pPr marL="609600" indent="-609600">
              <a:lnSpc>
                <a:spcPct val="80000"/>
              </a:lnSpc>
              <a:buFont typeface="Arial" pitchFamily="34" charset="0"/>
              <a:buChar char="•"/>
              <a:defRPr/>
            </a:pPr>
            <a:r>
              <a:rPr lang="en-US" sz="1400" dirty="0">
                <a:latin typeface="Arial" pitchFamily="34" charset="0"/>
                <a:cs typeface="Arial" pitchFamily="34" charset="0"/>
              </a:rPr>
              <a:t>System crash during print run</a:t>
            </a:r>
          </a:p>
        </p:txBody>
      </p:sp>
    </p:spTree>
    <p:extLst>
      <p:ext uri="{BB962C8B-B14F-4D97-AF65-F5344CB8AC3E}">
        <p14:creationId xmlns:p14="http://schemas.microsoft.com/office/powerpoint/2010/main" xmlns="" val="2851999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352426" y="327423"/>
            <a:ext cx="8734425" cy="301228"/>
          </a:xfrm>
        </p:spPr>
        <p:txBody>
          <a:bodyPr/>
          <a:lstStyle/>
          <a:p>
            <a:pPr>
              <a:defRPr/>
            </a:pPr>
            <a:r>
              <a:rPr lang="en-US" sz="2000" smtClean="0"/>
              <a:t>Check Deposit.</a:t>
            </a:r>
          </a:p>
        </p:txBody>
      </p:sp>
      <p:pic>
        <p:nvPicPr>
          <p:cNvPr id="29700" name="Picture 6"/>
          <p:cNvPicPr>
            <a:picLocks noChangeAspect="1" noChangeArrowheads="1"/>
          </p:cNvPicPr>
          <p:nvPr/>
        </p:nvPicPr>
        <p:blipFill>
          <a:blip r:embed="rId2" cstate="print"/>
          <a:srcRect/>
          <a:stretch>
            <a:fillRect/>
          </a:stretch>
        </p:blipFill>
        <p:spPr bwMode="auto">
          <a:xfrm>
            <a:off x="609600" y="857250"/>
            <a:ext cx="7848600" cy="331470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3278546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152400" y="228601"/>
            <a:ext cx="5257800" cy="707886"/>
          </a:xfrm>
          <a:prstGeom prst="rect">
            <a:avLst/>
          </a:prstGeom>
          <a:noFill/>
          <a:ln w="12700" algn="ctr">
            <a:noFill/>
            <a:miter lim="800000"/>
            <a:headEnd/>
            <a:tailEnd/>
          </a:ln>
        </p:spPr>
        <p:txBody>
          <a:bodyPr>
            <a:spAutoFit/>
          </a:bodyPr>
          <a:lstStyle/>
          <a:p>
            <a:pPr algn="l"/>
            <a:r>
              <a:rPr lang="en-US" sz="4000" dirty="0">
                <a:solidFill>
                  <a:schemeClr val="tx2"/>
                </a:solidFill>
              </a:rPr>
              <a:t>Purpose</a:t>
            </a:r>
          </a:p>
        </p:txBody>
      </p:sp>
      <p:sp>
        <p:nvSpPr>
          <p:cNvPr id="6148" name="Text Box 6"/>
          <p:cNvSpPr txBox="1">
            <a:spLocks noChangeArrowheads="1"/>
          </p:cNvSpPr>
          <p:nvPr/>
        </p:nvSpPr>
        <p:spPr bwMode="auto">
          <a:xfrm>
            <a:off x="787400" y="4162425"/>
            <a:ext cx="7543800" cy="523220"/>
          </a:xfrm>
          <a:prstGeom prst="rect">
            <a:avLst/>
          </a:prstGeom>
          <a:gradFill rotWithShape="1">
            <a:gsLst>
              <a:gs pos="0">
                <a:srgbClr val="FF6600"/>
              </a:gs>
              <a:gs pos="100000">
                <a:schemeClr val="bg1"/>
              </a:gs>
            </a:gsLst>
            <a:lin ang="5400000" scaled="1"/>
          </a:gradFill>
          <a:ln w="12700" algn="ctr">
            <a:noFill/>
            <a:miter lim="800000"/>
            <a:headEnd/>
            <a:tailEnd/>
          </a:ln>
        </p:spPr>
        <p:txBody>
          <a:bodyPr>
            <a:spAutoFit/>
          </a:bodyPr>
          <a:lstStyle/>
          <a:p>
            <a:endParaRPr lang="en-US" sz="2800">
              <a:latin typeface="Times New Roman" pitchFamily="18" charset="0"/>
            </a:endParaRPr>
          </a:p>
        </p:txBody>
      </p:sp>
      <p:sp>
        <p:nvSpPr>
          <p:cNvPr id="2" name="Rectangle 1"/>
          <p:cNvSpPr/>
          <p:nvPr/>
        </p:nvSpPr>
        <p:spPr>
          <a:xfrm>
            <a:off x="336883" y="1056802"/>
            <a:ext cx="8325853" cy="3277820"/>
          </a:xfrm>
          <a:prstGeom prst="rect">
            <a:avLst/>
          </a:prstGeom>
        </p:spPr>
        <p:txBody>
          <a:bodyPr wrap="square">
            <a:spAutoFit/>
          </a:bodyPr>
          <a:lstStyle/>
          <a:p>
            <a:pPr marL="675376" lvl="1" indent="-285750">
              <a:buFont typeface="Arial" pitchFamily="34" charset="0"/>
              <a:buChar char="•"/>
              <a:defRPr/>
            </a:pPr>
            <a:r>
              <a:rPr lang="en-US" sz="1600" dirty="0">
                <a:latin typeface="Arial" pitchFamily="34" charset="0"/>
                <a:cs typeface="Arial" pitchFamily="34" charset="0"/>
              </a:rPr>
              <a:t>This component is used to handle accounting transactions that you process with your bank. </a:t>
            </a:r>
          </a:p>
          <a:p>
            <a:pPr marL="675376" lvl="1" indent="-285750">
              <a:buFont typeface="Arial" pitchFamily="34" charset="0"/>
              <a:buChar char="•"/>
              <a:defRPr/>
            </a:pPr>
            <a:endParaRPr lang="en-US" sz="1600" dirty="0">
              <a:latin typeface="Arial" pitchFamily="34" charset="0"/>
              <a:cs typeface="Arial" pitchFamily="34" charset="0"/>
            </a:endParaRPr>
          </a:p>
          <a:p>
            <a:pPr marL="675376" lvl="1" indent="-285750">
              <a:buFont typeface="Arial" pitchFamily="34" charset="0"/>
              <a:buChar char="•"/>
              <a:defRPr/>
            </a:pPr>
            <a:r>
              <a:rPr lang="en-US" sz="1600" dirty="0">
                <a:latin typeface="Arial" pitchFamily="34" charset="0"/>
                <a:cs typeface="Arial" pitchFamily="34" charset="0"/>
              </a:rPr>
              <a:t>It includes the management of bank master data, cash balance management (check and bill of exchange management), and the creation and processing of incoming and outgoing payments. </a:t>
            </a:r>
          </a:p>
          <a:p>
            <a:pPr marL="675376" lvl="1" indent="-285750">
              <a:buFont typeface="Arial" pitchFamily="34" charset="0"/>
              <a:buChar char="•"/>
              <a:defRPr/>
            </a:pPr>
            <a:endParaRPr lang="en-US" sz="1600" dirty="0">
              <a:latin typeface="Arial" pitchFamily="34" charset="0"/>
              <a:cs typeface="Arial" pitchFamily="34" charset="0"/>
            </a:endParaRPr>
          </a:p>
          <a:p>
            <a:pPr marL="675376" lvl="1" indent="-285750">
              <a:buFont typeface="Arial" pitchFamily="34" charset="0"/>
              <a:buChar char="•"/>
              <a:defRPr/>
            </a:pPr>
            <a:r>
              <a:rPr lang="en-US" sz="1600" dirty="0">
                <a:latin typeface="Arial" pitchFamily="34" charset="0"/>
                <a:cs typeface="Arial" pitchFamily="34" charset="0"/>
              </a:rPr>
              <a:t>It is possible to freely define all country-specific characteristics, such as the specifications for manual and electronic payment procedures, payment forms, or data media.</a:t>
            </a:r>
          </a:p>
          <a:p>
            <a:pPr lvl="1">
              <a:buFontTx/>
              <a:buNone/>
              <a:defRPr/>
            </a:pPr>
            <a:endParaRPr lang="en-US" sz="1600" dirty="0">
              <a:latin typeface="Arial" pitchFamily="34" charset="0"/>
              <a:cs typeface="Arial" pitchFamily="34" charset="0"/>
            </a:endParaRPr>
          </a:p>
          <a:p>
            <a:pPr lvl="1">
              <a:buFontTx/>
              <a:buNone/>
              <a:defRPr/>
            </a:pPr>
            <a:endParaRPr lang="en-US" sz="1600" dirty="0">
              <a:latin typeface="Arial" pitchFamily="34" charset="0"/>
              <a:cs typeface="Arial" pitchFamily="34" charset="0"/>
            </a:endParaRPr>
          </a:p>
          <a:p>
            <a:pPr lvl="1">
              <a:buFontTx/>
              <a:buChar char="•"/>
              <a:defRPr/>
            </a:pPr>
            <a:endParaRPr lang="en-US" dirty="0">
              <a:latin typeface="Arial" pitchFamily="34" charset="0"/>
              <a:cs typeface="Arial" pitchFamily="34" charset="0"/>
            </a:endParaRPr>
          </a:p>
        </p:txBody>
      </p:sp>
    </p:spTree>
    <p:extLst>
      <p:ext uri="{BB962C8B-B14F-4D97-AF65-F5344CB8AC3E}">
        <p14:creationId xmlns:p14="http://schemas.microsoft.com/office/powerpoint/2010/main" xmlns="" val="11853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fontScale="90000"/>
          </a:bodyPr>
          <a:lstStyle/>
          <a:p>
            <a:pPr>
              <a:defRPr/>
            </a:pPr>
            <a:r>
              <a:rPr lang="en-US" sz="4000" smtClean="0"/>
              <a:t> </a:t>
            </a:r>
            <a:br>
              <a:rPr lang="en-US" sz="4000" smtClean="0"/>
            </a:br>
            <a:endParaRPr lang="en-US" sz="4000" smtClean="0"/>
          </a:p>
        </p:txBody>
      </p:sp>
      <p:pic>
        <p:nvPicPr>
          <p:cNvPr id="30724" name="Picture 5"/>
          <p:cNvPicPr>
            <a:picLocks noChangeAspect="1" noChangeArrowheads="1"/>
          </p:cNvPicPr>
          <p:nvPr/>
        </p:nvPicPr>
        <p:blipFill>
          <a:blip r:embed="rId2" cstate="print"/>
          <a:srcRect/>
          <a:stretch>
            <a:fillRect/>
          </a:stretch>
        </p:blipFill>
        <p:spPr bwMode="auto">
          <a:xfrm>
            <a:off x="609600" y="400050"/>
            <a:ext cx="7543800" cy="2571750"/>
          </a:xfrm>
          <a:prstGeom prst="rect">
            <a:avLst/>
          </a:prstGeom>
          <a:noFill/>
          <a:ln w="12700" algn="ctr">
            <a:solidFill>
              <a:schemeClr val="tx1"/>
            </a:solidFill>
            <a:miter lim="800000"/>
            <a:headEnd/>
            <a:tailEnd/>
          </a:ln>
        </p:spPr>
      </p:pic>
      <p:sp>
        <p:nvSpPr>
          <p:cNvPr id="2" name="Rectangle 1"/>
          <p:cNvSpPr/>
          <p:nvPr/>
        </p:nvSpPr>
        <p:spPr>
          <a:xfrm>
            <a:off x="609599" y="3221159"/>
            <a:ext cx="8065169" cy="880241"/>
          </a:xfrm>
          <a:prstGeom prst="rect">
            <a:avLst/>
          </a:prstGeom>
        </p:spPr>
        <p:txBody>
          <a:bodyPr wrap="square">
            <a:spAutoFit/>
          </a:bodyPr>
          <a:lstStyle/>
          <a:p>
            <a:pPr marL="609600" indent="-609600">
              <a:lnSpc>
                <a:spcPct val="80000"/>
              </a:lnSpc>
              <a:buFont typeface="Arial" pitchFamily="34" charset="0"/>
              <a:buChar char="•"/>
              <a:defRPr/>
            </a:pPr>
            <a:endParaRPr lang="en-US" sz="1600" dirty="0">
              <a:latin typeface="Arial" pitchFamily="34" charset="0"/>
              <a:cs typeface="Arial" pitchFamily="34" charset="0"/>
            </a:endParaRPr>
          </a:p>
          <a:p>
            <a:pPr marL="609600" indent="-609600">
              <a:lnSpc>
                <a:spcPct val="80000"/>
              </a:lnSpc>
              <a:buFont typeface="Arial" pitchFamily="34" charset="0"/>
              <a:buChar char="•"/>
              <a:defRPr/>
            </a:pPr>
            <a:r>
              <a:rPr lang="en-US" sz="1600" dirty="0">
                <a:latin typeface="Arial" pitchFamily="34" charset="0"/>
                <a:cs typeface="Arial" pitchFamily="34" charset="0"/>
              </a:rPr>
              <a:t>Session 1:	       </a:t>
            </a:r>
            <a:r>
              <a:rPr lang="en-US" sz="1600" dirty="0" smtClean="0">
                <a:latin typeface="Arial" pitchFamily="34" charset="0"/>
                <a:cs typeface="Arial" pitchFamily="34" charset="0"/>
              </a:rPr>
              <a:t>	Postings </a:t>
            </a:r>
            <a:r>
              <a:rPr lang="en-US" sz="1600" dirty="0">
                <a:latin typeface="Arial" pitchFamily="34" charset="0"/>
                <a:cs typeface="Arial" pitchFamily="34" charset="0"/>
              </a:rPr>
              <a:t>to bank accounts (clearing accounts)</a:t>
            </a:r>
          </a:p>
          <a:p>
            <a:pPr marL="609600" indent="-609600">
              <a:lnSpc>
                <a:spcPct val="80000"/>
              </a:lnSpc>
              <a:buFont typeface="Arial" pitchFamily="34" charset="0"/>
              <a:buChar char="•"/>
              <a:defRPr/>
            </a:pPr>
            <a:r>
              <a:rPr lang="en-US" sz="1600" dirty="0">
                <a:latin typeface="Arial" pitchFamily="34" charset="0"/>
                <a:cs typeface="Arial" pitchFamily="34" charset="0"/>
              </a:rPr>
              <a:t>Session 2:	       </a:t>
            </a:r>
            <a:r>
              <a:rPr lang="en-US" sz="1600" dirty="0" smtClean="0">
                <a:latin typeface="Arial" pitchFamily="34" charset="0"/>
                <a:cs typeface="Arial" pitchFamily="34" charset="0"/>
              </a:rPr>
              <a:t>	Postings </a:t>
            </a:r>
            <a:r>
              <a:rPr lang="en-US" sz="1600" dirty="0">
                <a:latin typeface="Arial" pitchFamily="34" charset="0"/>
                <a:cs typeface="Arial" pitchFamily="34" charset="0"/>
              </a:rPr>
              <a:t>to </a:t>
            </a:r>
            <a:r>
              <a:rPr lang="en-US" sz="1600" dirty="0" err="1">
                <a:latin typeface="Arial" pitchFamily="34" charset="0"/>
                <a:cs typeface="Arial" pitchFamily="34" charset="0"/>
              </a:rPr>
              <a:t>subledger</a:t>
            </a:r>
            <a:r>
              <a:rPr lang="en-US" sz="1600" dirty="0">
                <a:latin typeface="Arial" pitchFamily="34" charset="0"/>
                <a:cs typeface="Arial" pitchFamily="34" charset="0"/>
              </a:rPr>
              <a:t> accounts (customer </a:t>
            </a:r>
            <a:r>
              <a:rPr lang="en-US" sz="1600" dirty="0" smtClean="0">
                <a:latin typeface="Arial" pitchFamily="34" charset="0"/>
                <a:cs typeface="Arial" pitchFamily="34" charset="0"/>
              </a:rPr>
              <a:t>account clearing</a:t>
            </a:r>
            <a:r>
              <a:rPr lang="en-US" sz="1600" dirty="0">
                <a:latin typeface="Arial" pitchFamily="34" charset="0"/>
                <a:cs typeface="Arial" pitchFamily="34" charset="0"/>
              </a:rPr>
              <a:t>)</a:t>
            </a:r>
          </a:p>
          <a:p>
            <a:pPr marL="609600" indent="-609600">
              <a:lnSpc>
                <a:spcPct val="80000"/>
              </a:lnSpc>
              <a:buFont typeface="Arial" pitchFamily="34" charset="0"/>
              <a:buChar char="•"/>
              <a:defRPr/>
            </a:pPr>
            <a:r>
              <a:rPr lang="en-US" sz="1600" dirty="0">
                <a:latin typeface="Arial" pitchFamily="34" charset="0"/>
                <a:cs typeface="Arial" pitchFamily="34" charset="0"/>
              </a:rPr>
              <a:t>Bank statement:   </a:t>
            </a:r>
            <a:r>
              <a:rPr lang="en-US" sz="1600" dirty="0" smtClean="0">
                <a:latin typeface="Arial" pitchFamily="34" charset="0"/>
                <a:cs typeface="Arial" pitchFamily="34" charset="0"/>
              </a:rPr>
              <a:t> Bank </a:t>
            </a:r>
            <a:r>
              <a:rPr lang="en-US" sz="1600" dirty="0">
                <a:latin typeface="Arial" pitchFamily="34" charset="0"/>
                <a:cs typeface="Arial" pitchFamily="34" charset="0"/>
              </a:rPr>
              <a:t>account postings (clearing items in clearing </a:t>
            </a:r>
            <a:r>
              <a:rPr lang="en-US" sz="1600" dirty="0" smtClean="0">
                <a:latin typeface="Arial" pitchFamily="34" charset="0"/>
                <a:cs typeface="Arial" pitchFamily="34" charset="0"/>
              </a:rPr>
              <a:t>accounts</a:t>
            </a:r>
            <a:r>
              <a:rPr lang="en-US" sz="1600" dirty="0">
                <a:latin typeface="Arial" pitchFamily="34" charset="0"/>
                <a:cs typeface="Arial" pitchFamily="34" charset="0"/>
              </a:rPr>
              <a:t>)</a:t>
            </a:r>
          </a:p>
        </p:txBody>
      </p:sp>
    </p:spTree>
    <p:extLst>
      <p:ext uri="{BB962C8B-B14F-4D97-AF65-F5344CB8AC3E}">
        <p14:creationId xmlns:p14="http://schemas.microsoft.com/office/powerpoint/2010/main" xmlns="" val="3944976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pPr>
              <a:defRPr/>
            </a:pPr>
            <a:r>
              <a:rPr lang="en-US" smtClean="0"/>
              <a:t> </a:t>
            </a:r>
          </a:p>
        </p:txBody>
      </p:sp>
      <p:pic>
        <p:nvPicPr>
          <p:cNvPr id="31748" name="Picture 5"/>
          <p:cNvPicPr>
            <a:picLocks noChangeAspect="1" noChangeArrowheads="1"/>
          </p:cNvPicPr>
          <p:nvPr/>
        </p:nvPicPr>
        <p:blipFill>
          <a:blip r:embed="rId2" cstate="print"/>
          <a:srcRect/>
          <a:stretch>
            <a:fillRect/>
          </a:stretch>
        </p:blipFill>
        <p:spPr bwMode="auto">
          <a:xfrm>
            <a:off x="990600" y="198521"/>
            <a:ext cx="7315200" cy="1885950"/>
          </a:xfrm>
          <a:prstGeom prst="rect">
            <a:avLst/>
          </a:prstGeom>
          <a:noFill/>
          <a:ln w="12700" algn="ctr">
            <a:solidFill>
              <a:schemeClr val="tx1"/>
            </a:solidFill>
            <a:miter lim="800000"/>
            <a:headEnd/>
            <a:tailEnd/>
          </a:ln>
        </p:spPr>
      </p:pic>
      <p:sp>
        <p:nvSpPr>
          <p:cNvPr id="2" name="Rectangle 1"/>
          <p:cNvSpPr/>
          <p:nvPr/>
        </p:nvSpPr>
        <p:spPr>
          <a:xfrm>
            <a:off x="372979" y="2108533"/>
            <a:ext cx="8181474" cy="2653034"/>
          </a:xfrm>
          <a:prstGeom prst="rect">
            <a:avLst/>
          </a:prstGeom>
        </p:spPr>
        <p:txBody>
          <a:bodyPr wrap="square">
            <a:spAutoFit/>
          </a:bodyPr>
          <a:lstStyle/>
          <a:p>
            <a:pPr marL="609600" indent="-609600">
              <a:lnSpc>
                <a:spcPct val="80000"/>
              </a:lnSpc>
              <a:buFont typeface="Arial" pitchFamily="34" charset="0"/>
              <a:buChar char="•"/>
              <a:defRPr/>
            </a:pPr>
            <a:r>
              <a:rPr lang="en-US" sz="1600" dirty="0">
                <a:latin typeface="Arial" pitchFamily="34" charset="0"/>
                <a:cs typeface="Arial" pitchFamily="34" charset="0"/>
              </a:rPr>
              <a:t>The start variant specifies the account assignment variant for the individual postings.</a:t>
            </a:r>
          </a:p>
          <a:p>
            <a:pPr marL="609600" indent="-609600">
              <a:lnSpc>
                <a:spcPct val="80000"/>
              </a:lnSpc>
              <a:buFont typeface="Arial" pitchFamily="34" charset="0"/>
              <a:buChar char="•"/>
              <a:defRPr/>
            </a:pPr>
            <a:r>
              <a:rPr lang="en-US" sz="1600" dirty="0">
                <a:latin typeface="Arial" pitchFamily="34" charset="0"/>
                <a:cs typeface="Arial" pitchFamily="34" charset="0"/>
              </a:rPr>
              <a:t>If you select internal bank determination, the system identifies the bank using the internal name instead of the bank number and external account number.</a:t>
            </a:r>
          </a:p>
          <a:p>
            <a:pPr marL="609600" indent="-609600">
              <a:lnSpc>
                <a:spcPct val="80000"/>
              </a:lnSpc>
              <a:buFont typeface="Arial" pitchFamily="34" charset="0"/>
              <a:buChar char="•"/>
              <a:defRPr/>
            </a:pPr>
            <a:r>
              <a:rPr lang="en-US" sz="1600" dirty="0">
                <a:latin typeface="Arial" pitchFamily="34" charset="0"/>
                <a:cs typeface="Arial" pitchFamily="34" charset="0"/>
              </a:rPr>
              <a:t>The </a:t>
            </a:r>
            <a:r>
              <a:rPr lang="en-US" sz="1600" dirty="0" err="1">
                <a:latin typeface="Arial" pitchFamily="34" charset="0"/>
                <a:cs typeface="Arial" pitchFamily="34" charset="0"/>
              </a:rPr>
              <a:t>matchcode</a:t>
            </a:r>
            <a:r>
              <a:rPr lang="en-US" sz="1600" dirty="0">
                <a:latin typeface="Arial" pitchFamily="34" charset="0"/>
                <a:cs typeface="Arial" pitchFamily="34" charset="0"/>
              </a:rPr>
              <a:t> ID D and the contents of the customer </a:t>
            </a:r>
            <a:r>
              <a:rPr lang="en-US" sz="1600" dirty="0" err="1">
                <a:latin typeface="Arial" pitchFamily="34" charset="0"/>
                <a:cs typeface="Arial" pitchFamily="34" charset="0"/>
              </a:rPr>
              <a:t>matchcode</a:t>
            </a:r>
            <a:r>
              <a:rPr lang="en-US" sz="1600" dirty="0">
                <a:latin typeface="Arial" pitchFamily="34" charset="0"/>
                <a:cs typeface="Arial" pitchFamily="34" charset="0"/>
              </a:rPr>
              <a:t> field on the next screen make up the </a:t>
            </a:r>
            <a:r>
              <a:rPr lang="en-US" sz="1600" dirty="0" err="1">
                <a:latin typeface="Arial" pitchFamily="34" charset="0"/>
                <a:cs typeface="Arial" pitchFamily="34" charset="0"/>
              </a:rPr>
              <a:t>matchcode</a:t>
            </a:r>
            <a:r>
              <a:rPr lang="en-US" sz="1600" dirty="0">
                <a:latin typeface="Arial" pitchFamily="34" charset="0"/>
                <a:cs typeface="Arial" pitchFamily="34" charset="0"/>
              </a:rPr>
              <a:t> of the customer account the system searches for (account determination for payment settlement).</a:t>
            </a:r>
          </a:p>
          <a:p>
            <a:pPr marL="609600" indent="-609600">
              <a:lnSpc>
                <a:spcPct val="80000"/>
              </a:lnSpc>
              <a:buFont typeface="Arial" pitchFamily="34" charset="0"/>
              <a:buChar char="•"/>
              <a:defRPr/>
            </a:pPr>
            <a:r>
              <a:rPr lang="en-US" sz="1600" dirty="0">
                <a:latin typeface="Arial" pitchFamily="34" charset="0"/>
                <a:cs typeface="Arial" pitchFamily="34" charset="0"/>
              </a:rPr>
              <a:t>The further processing type determines whether the postings in the batch input session are made online or in the background.</a:t>
            </a:r>
          </a:p>
          <a:p>
            <a:pPr marL="609600" indent="-609600">
              <a:lnSpc>
                <a:spcPct val="80000"/>
              </a:lnSpc>
              <a:buFont typeface="Arial" pitchFamily="34" charset="0"/>
              <a:buChar char="•"/>
              <a:defRPr/>
            </a:pPr>
            <a:r>
              <a:rPr lang="en-US" sz="1600" dirty="0">
                <a:latin typeface="Arial" pitchFamily="34" charset="0"/>
                <a:cs typeface="Arial" pitchFamily="34" charset="0"/>
              </a:rPr>
              <a:t>If you select the Transfer value date option, the value date you specify when entering the checks is transferred to the postings.</a:t>
            </a:r>
          </a:p>
          <a:p>
            <a:pPr marL="609600" indent="-609600">
              <a:lnSpc>
                <a:spcPct val="80000"/>
              </a:lnSpc>
              <a:buFont typeface="Arial" pitchFamily="34" charset="0"/>
              <a:buChar char="•"/>
              <a:defRPr/>
            </a:pPr>
            <a:r>
              <a:rPr lang="en-US" sz="1600" dirty="0">
                <a:latin typeface="Arial" pitchFamily="34" charset="0"/>
                <a:cs typeface="Arial" pitchFamily="34" charset="0"/>
              </a:rPr>
              <a:t>Specify a form ID if you want to use a form that differs from the standard form for the check deposit list. </a:t>
            </a:r>
          </a:p>
        </p:txBody>
      </p:sp>
    </p:spTree>
    <p:extLst>
      <p:ext uri="{BB962C8B-B14F-4D97-AF65-F5344CB8AC3E}">
        <p14:creationId xmlns:p14="http://schemas.microsoft.com/office/powerpoint/2010/main" xmlns="" val="1838602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a:defRPr/>
            </a:pPr>
            <a:r>
              <a:rPr lang="en-US" smtClean="0"/>
              <a:t> </a:t>
            </a:r>
          </a:p>
        </p:txBody>
      </p:sp>
      <p:pic>
        <p:nvPicPr>
          <p:cNvPr id="32772" name="Picture 5"/>
          <p:cNvPicPr>
            <a:picLocks noChangeAspect="1" noChangeArrowheads="1"/>
          </p:cNvPicPr>
          <p:nvPr/>
        </p:nvPicPr>
        <p:blipFill>
          <a:blip r:embed="rId2" cstate="print"/>
          <a:srcRect/>
          <a:stretch>
            <a:fillRect/>
          </a:stretch>
        </p:blipFill>
        <p:spPr bwMode="auto">
          <a:xfrm>
            <a:off x="1066800" y="285750"/>
            <a:ext cx="7010400" cy="2000250"/>
          </a:xfrm>
          <a:prstGeom prst="rect">
            <a:avLst/>
          </a:prstGeom>
          <a:noFill/>
          <a:ln w="12700" algn="ctr">
            <a:solidFill>
              <a:schemeClr val="tx1"/>
            </a:solidFill>
            <a:miter lim="800000"/>
            <a:headEnd/>
            <a:tailEnd/>
          </a:ln>
        </p:spPr>
      </p:pic>
      <p:sp>
        <p:nvSpPr>
          <p:cNvPr id="2" name="Rectangle 1"/>
          <p:cNvSpPr/>
          <p:nvPr/>
        </p:nvSpPr>
        <p:spPr>
          <a:xfrm>
            <a:off x="661737" y="2406316"/>
            <a:ext cx="7952874" cy="2062103"/>
          </a:xfrm>
          <a:prstGeom prst="rect">
            <a:avLst/>
          </a:prstGeom>
        </p:spPr>
        <p:txBody>
          <a:bodyPr wrap="square">
            <a:spAutoFit/>
          </a:bodyPr>
          <a:lstStyle/>
          <a:p>
            <a:pPr marL="609600" indent="-609600">
              <a:lnSpc>
                <a:spcPct val="80000"/>
              </a:lnSpc>
              <a:buFont typeface="Arial" pitchFamily="34" charset="0"/>
              <a:buChar char="•"/>
              <a:defRPr/>
            </a:pPr>
            <a:r>
              <a:rPr lang="en-US" sz="1600" dirty="0" smtClean="0"/>
              <a:t>Group</a:t>
            </a:r>
            <a:r>
              <a:rPr lang="en-US" sz="1600" dirty="0"/>
              <a:t>:	</a:t>
            </a:r>
            <a:r>
              <a:rPr lang="en-US" sz="1600" dirty="0" smtClean="0"/>
              <a:t>         freely </a:t>
            </a:r>
            <a:r>
              <a:rPr lang="en-US" sz="1600" dirty="0"/>
              <a:t>definable term that differentiates various check </a:t>
            </a:r>
            <a:r>
              <a:rPr lang="en-US" sz="1600" dirty="0" smtClean="0"/>
              <a:t>      		         deposit </a:t>
            </a:r>
            <a:r>
              <a:rPr lang="en-US" sz="1600" dirty="0"/>
              <a:t>lists (</a:t>
            </a:r>
            <a:r>
              <a:rPr lang="en-US" sz="1600" dirty="0" smtClean="0"/>
              <a:t>for example</a:t>
            </a:r>
            <a:r>
              <a:rPr lang="en-US" sz="1600" dirty="0"/>
              <a:t>, by bank account).</a:t>
            </a:r>
          </a:p>
          <a:p>
            <a:pPr marL="609600" indent="-609600">
              <a:lnSpc>
                <a:spcPct val="80000"/>
              </a:lnSpc>
              <a:buFont typeface="Arial" pitchFamily="34" charset="0"/>
              <a:buChar char="•"/>
              <a:defRPr/>
            </a:pPr>
            <a:r>
              <a:rPr lang="en-US" sz="1600" dirty="0" smtClean="0"/>
              <a:t>Transaction:    controls </a:t>
            </a:r>
            <a:r>
              <a:rPr lang="en-US" sz="1600" dirty="0"/>
              <a:t>how and to which accounts the items are </a:t>
            </a:r>
            <a:r>
              <a:rPr lang="en-US" sz="1600" dirty="0" smtClean="0"/>
              <a:t>                		         posted</a:t>
            </a:r>
            <a:r>
              <a:rPr lang="en-US" sz="1600" dirty="0"/>
              <a:t>. User-definable </a:t>
            </a:r>
            <a:r>
              <a:rPr lang="en-US" sz="1600" dirty="0" smtClean="0"/>
              <a:t>description (</a:t>
            </a:r>
            <a:r>
              <a:rPr lang="en-US" sz="1600" dirty="0"/>
              <a:t>customizing).</a:t>
            </a:r>
          </a:p>
          <a:p>
            <a:pPr marL="609600" indent="-609600">
              <a:lnSpc>
                <a:spcPct val="80000"/>
              </a:lnSpc>
              <a:buFont typeface="Arial" pitchFamily="34" charset="0"/>
              <a:buChar char="•"/>
              <a:defRPr/>
            </a:pPr>
            <a:r>
              <a:rPr lang="en-US" sz="1600" dirty="0"/>
              <a:t>Posting </a:t>
            </a:r>
            <a:r>
              <a:rPr lang="en-US" sz="1600" dirty="0" smtClean="0"/>
              <a:t>date:   of </a:t>
            </a:r>
            <a:r>
              <a:rPr lang="en-US" sz="1600" dirty="0"/>
              <a:t>the documents for posting.</a:t>
            </a:r>
          </a:p>
          <a:p>
            <a:pPr marL="609600" indent="-609600">
              <a:lnSpc>
                <a:spcPct val="80000"/>
              </a:lnSpc>
              <a:buFont typeface="Arial" pitchFamily="34" charset="0"/>
              <a:buChar char="•"/>
              <a:defRPr/>
            </a:pPr>
            <a:r>
              <a:rPr lang="en-US" sz="1600" dirty="0"/>
              <a:t>Value </a:t>
            </a:r>
            <a:r>
              <a:rPr lang="en-US" sz="1600" dirty="0" smtClean="0"/>
              <a:t>date:      the </a:t>
            </a:r>
            <a:r>
              <a:rPr lang="en-US" sz="1600" dirty="0"/>
              <a:t>expected value date in the bank statement (can </a:t>
            </a:r>
            <a:r>
              <a:rPr lang="en-US" sz="1600" dirty="0" smtClean="0"/>
              <a:t>		         be </a:t>
            </a:r>
            <a:r>
              <a:rPr lang="en-US" sz="1600" dirty="0"/>
              <a:t>transferred to the </a:t>
            </a:r>
            <a:r>
              <a:rPr lang="en-US" sz="1600" dirty="0" smtClean="0"/>
              <a:t>documents </a:t>
            </a:r>
            <a:r>
              <a:rPr lang="en-US" sz="1600" dirty="0"/>
              <a:t>for posting).</a:t>
            </a:r>
            <a:br>
              <a:rPr lang="en-US" sz="1600" dirty="0"/>
            </a:br>
            <a:endParaRPr lang="en-US" sz="1600" dirty="0" smtClean="0"/>
          </a:p>
          <a:p>
            <a:pPr>
              <a:lnSpc>
                <a:spcPct val="80000"/>
              </a:lnSpc>
              <a:defRPr/>
            </a:pPr>
            <a:r>
              <a:rPr lang="en-US" sz="1600" dirty="0" smtClean="0"/>
              <a:t>Note</a:t>
            </a:r>
            <a:r>
              <a:rPr lang="en-US" sz="1600" dirty="0"/>
              <a:t>: A separate list should be created for each currency (or value date) due to the various methods in fixing value dates. </a:t>
            </a:r>
          </a:p>
        </p:txBody>
      </p:sp>
    </p:spTree>
    <p:extLst>
      <p:ext uri="{BB962C8B-B14F-4D97-AF65-F5344CB8AC3E}">
        <p14:creationId xmlns:p14="http://schemas.microsoft.com/office/powerpoint/2010/main" xmlns="" val="429460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smtClean="0"/>
              <a:t> </a:t>
            </a:r>
          </a:p>
        </p:txBody>
      </p:sp>
      <p:pic>
        <p:nvPicPr>
          <p:cNvPr id="33796" name="Picture 5"/>
          <p:cNvPicPr>
            <a:picLocks noChangeAspect="1" noChangeArrowheads="1"/>
          </p:cNvPicPr>
          <p:nvPr/>
        </p:nvPicPr>
        <p:blipFill>
          <a:blip r:embed="rId2" cstate="print"/>
          <a:srcRect/>
          <a:stretch>
            <a:fillRect/>
          </a:stretch>
        </p:blipFill>
        <p:spPr bwMode="auto">
          <a:xfrm>
            <a:off x="762000" y="342900"/>
            <a:ext cx="7391400" cy="2628900"/>
          </a:xfrm>
          <a:prstGeom prst="rect">
            <a:avLst/>
          </a:prstGeom>
          <a:noFill/>
          <a:ln w="12700" algn="ctr">
            <a:solidFill>
              <a:schemeClr val="tx1"/>
            </a:solidFill>
            <a:miter lim="800000"/>
            <a:headEnd/>
            <a:tailEnd/>
          </a:ln>
        </p:spPr>
      </p:pic>
      <p:sp>
        <p:nvSpPr>
          <p:cNvPr id="2" name="Rectangle 1"/>
          <p:cNvSpPr/>
          <p:nvPr/>
        </p:nvSpPr>
        <p:spPr>
          <a:xfrm>
            <a:off x="761999" y="3120755"/>
            <a:ext cx="7599947" cy="1569660"/>
          </a:xfrm>
          <a:prstGeom prst="rect">
            <a:avLst/>
          </a:prstGeom>
        </p:spPr>
        <p:txBody>
          <a:bodyPr wrap="square">
            <a:spAutoFit/>
          </a:bodyPr>
          <a:lstStyle/>
          <a:p>
            <a:pPr marL="609600" indent="-609600">
              <a:buFont typeface="Arial" pitchFamily="34" charset="0"/>
              <a:buChar char="•"/>
              <a:defRPr/>
            </a:pPr>
            <a:r>
              <a:rPr lang="en-US" sz="1600" dirty="0" smtClean="0">
                <a:latin typeface="Arial" pitchFamily="34" charset="0"/>
                <a:cs typeface="Arial" pitchFamily="34" charset="0"/>
              </a:rPr>
              <a:t>The </a:t>
            </a:r>
            <a:r>
              <a:rPr lang="en-US" sz="1600" dirty="0">
                <a:latin typeface="Arial" pitchFamily="34" charset="0"/>
                <a:cs typeface="Arial" pitchFamily="34" charset="0"/>
              </a:rPr>
              <a:t>account assignment variants (start variants) determine which fields are displayed during entry.</a:t>
            </a:r>
          </a:p>
          <a:p>
            <a:pPr marL="609600" indent="-609600">
              <a:buFont typeface="Arial" pitchFamily="34" charset="0"/>
              <a:buChar char="•"/>
              <a:defRPr/>
            </a:pPr>
            <a:r>
              <a:rPr lang="en-US" sz="1600" dirty="0">
                <a:latin typeface="Arial" pitchFamily="34" charset="0"/>
                <a:cs typeface="Arial" pitchFamily="34" charset="0"/>
              </a:rPr>
              <a:t>You can define the variants as you want in customizing.</a:t>
            </a:r>
          </a:p>
          <a:p>
            <a:pPr marL="609600" indent="-609600">
              <a:buFont typeface="Arial" pitchFamily="34" charset="0"/>
              <a:buChar char="•"/>
              <a:defRPr/>
            </a:pPr>
            <a:r>
              <a:rPr lang="en-US" sz="1600" dirty="0">
                <a:latin typeface="Arial" pitchFamily="34" charset="0"/>
                <a:cs typeface="Arial" pitchFamily="34" charset="0"/>
              </a:rPr>
              <a:t>You can change variants during entry.</a:t>
            </a:r>
          </a:p>
          <a:p>
            <a:pPr marL="609600" indent="-609600">
              <a:buFont typeface="Arial" pitchFamily="34" charset="0"/>
              <a:buChar char="•"/>
              <a:defRPr/>
            </a:pPr>
            <a:r>
              <a:rPr lang="en-US" sz="1600" dirty="0">
                <a:latin typeface="Arial" pitchFamily="34" charset="0"/>
                <a:cs typeface="Arial" pitchFamily="34" charset="0"/>
              </a:rPr>
              <a:t>For some fields (document number, invoice amount), you can enter as many values as required.</a:t>
            </a:r>
          </a:p>
        </p:txBody>
      </p:sp>
    </p:spTree>
    <p:extLst>
      <p:ext uri="{BB962C8B-B14F-4D97-AF65-F5344CB8AC3E}">
        <p14:creationId xmlns:p14="http://schemas.microsoft.com/office/powerpoint/2010/main" xmlns="" val="3224140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normAutofit fontScale="90000"/>
          </a:bodyPr>
          <a:lstStyle/>
          <a:p>
            <a:pPr>
              <a:defRPr/>
            </a:pPr>
            <a:r>
              <a:rPr lang="en-US" sz="4000" smtClean="0"/>
              <a:t> </a:t>
            </a:r>
            <a:br>
              <a:rPr lang="en-US" sz="4000" smtClean="0"/>
            </a:br>
            <a:endParaRPr lang="en-US" sz="4000" smtClean="0"/>
          </a:p>
        </p:txBody>
      </p:sp>
      <p:pic>
        <p:nvPicPr>
          <p:cNvPr id="34820" name="Picture 5"/>
          <p:cNvPicPr>
            <a:picLocks noChangeAspect="1" noChangeArrowheads="1"/>
          </p:cNvPicPr>
          <p:nvPr/>
        </p:nvPicPr>
        <p:blipFill>
          <a:blip r:embed="rId2" cstate="print"/>
          <a:srcRect/>
          <a:stretch>
            <a:fillRect/>
          </a:stretch>
        </p:blipFill>
        <p:spPr bwMode="auto">
          <a:xfrm>
            <a:off x="1066800" y="400050"/>
            <a:ext cx="6858000" cy="2343150"/>
          </a:xfrm>
          <a:prstGeom prst="rect">
            <a:avLst/>
          </a:prstGeom>
          <a:noFill/>
          <a:ln w="12700" algn="ctr">
            <a:solidFill>
              <a:schemeClr val="tx1"/>
            </a:solidFill>
            <a:miter lim="800000"/>
            <a:headEnd/>
            <a:tailEnd/>
          </a:ln>
        </p:spPr>
      </p:pic>
      <p:sp>
        <p:nvSpPr>
          <p:cNvPr id="2" name="Rectangle 1"/>
          <p:cNvSpPr/>
          <p:nvPr/>
        </p:nvSpPr>
        <p:spPr>
          <a:xfrm>
            <a:off x="1203158" y="2890206"/>
            <a:ext cx="6721642" cy="2062103"/>
          </a:xfrm>
          <a:prstGeom prst="rect">
            <a:avLst/>
          </a:prstGeom>
        </p:spPr>
        <p:txBody>
          <a:bodyPr wrap="square">
            <a:spAutoFit/>
          </a:bodyPr>
          <a:lstStyle/>
          <a:p>
            <a:pPr marL="609600" indent="-609600">
              <a:lnSpc>
                <a:spcPct val="80000"/>
              </a:lnSpc>
              <a:defRPr/>
            </a:pPr>
            <a:endParaRPr lang="en-US" sz="1600" dirty="0"/>
          </a:p>
          <a:p>
            <a:pPr marL="609600" indent="-609600">
              <a:lnSpc>
                <a:spcPct val="80000"/>
              </a:lnSpc>
              <a:buFont typeface="Arial" pitchFamily="34" charset="0"/>
              <a:buChar char="•"/>
              <a:defRPr/>
            </a:pPr>
            <a:r>
              <a:rPr lang="en-US" sz="1600" dirty="0">
                <a:latin typeface="Arial" pitchFamily="34" charset="0"/>
                <a:cs typeface="Arial" pitchFamily="34" charset="0"/>
              </a:rPr>
              <a:t>The Post option generates the batch input sessions with postings for the bank accounts and </a:t>
            </a:r>
            <a:r>
              <a:rPr lang="en-US" sz="1600" dirty="0" smtClean="0">
                <a:latin typeface="Arial" pitchFamily="34" charset="0"/>
                <a:cs typeface="Arial" pitchFamily="34" charset="0"/>
              </a:rPr>
              <a:t>sub ledger </a:t>
            </a:r>
            <a:r>
              <a:rPr lang="en-US" sz="1600" dirty="0">
                <a:latin typeface="Arial" pitchFamily="34" charset="0"/>
                <a:cs typeface="Arial" pitchFamily="34" charset="0"/>
              </a:rPr>
              <a:t>accounts.</a:t>
            </a:r>
            <a:br>
              <a:rPr lang="en-US" sz="1600" dirty="0">
                <a:latin typeface="Arial" pitchFamily="34" charset="0"/>
                <a:cs typeface="Arial" pitchFamily="34" charset="0"/>
              </a:rPr>
            </a:br>
            <a:r>
              <a:rPr lang="en-US" sz="1600" dirty="0">
                <a:latin typeface="Arial" pitchFamily="34" charset="0"/>
                <a:cs typeface="Arial" pitchFamily="34" charset="0"/>
              </a:rPr>
              <a:t/>
            </a:r>
            <a:br>
              <a:rPr lang="en-US" sz="1600" dirty="0">
                <a:latin typeface="Arial" pitchFamily="34" charset="0"/>
                <a:cs typeface="Arial" pitchFamily="34" charset="0"/>
              </a:rPr>
            </a:br>
            <a:r>
              <a:rPr lang="en-US" sz="1600" dirty="0" smtClean="0">
                <a:latin typeface="Arial" pitchFamily="34" charset="0"/>
                <a:cs typeface="Arial" pitchFamily="34" charset="0"/>
              </a:rPr>
              <a:t>Note: The </a:t>
            </a:r>
            <a:r>
              <a:rPr lang="en-US" sz="1600" dirty="0">
                <a:latin typeface="Arial" pitchFamily="34" charset="0"/>
                <a:cs typeface="Arial" pitchFamily="34" charset="0"/>
              </a:rPr>
              <a:t>session with bank postings should be generated and processed first due to system </a:t>
            </a:r>
            <a:r>
              <a:rPr lang="en-US" sz="1600" dirty="0" smtClean="0">
                <a:latin typeface="Arial" pitchFamily="34" charset="0"/>
                <a:cs typeface="Arial" pitchFamily="34" charset="0"/>
              </a:rPr>
              <a:t>processing </a:t>
            </a:r>
            <a:r>
              <a:rPr lang="en-US" sz="1600" dirty="0">
                <a:latin typeface="Arial" pitchFamily="34" charset="0"/>
                <a:cs typeface="Arial" pitchFamily="34" charset="0"/>
              </a:rPr>
              <a:t>and performance (cash management position).</a:t>
            </a:r>
            <a:br>
              <a:rPr lang="en-US" sz="1600" dirty="0">
                <a:latin typeface="Arial" pitchFamily="34" charset="0"/>
                <a:cs typeface="Arial" pitchFamily="34" charset="0"/>
              </a:rPr>
            </a:br>
            <a:r>
              <a:rPr lang="en-US" sz="1600" dirty="0">
                <a:latin typeface="Arial" pitchFamily="34" charset="0"/>
                <a:cs typeface="Arial" pitchFamily="34" charset="0"/>
              </a:rPr>
              <a:t/>
            </a:r>
            <a:br>
              <a:rPr lang="en-US" sz="1600" dirty="0">
                <a:latin typeface="Arial" pitchFamily="34" charset="0"/>
                <a:cs typeface="Arial" pitchFamily="34" charset="0"/>
              </a:rPr>
            </a:br>
            <a:endParaRPr lang="en-US" sz="1600" dirty="0">
              <a:latin typeface="Arial" pitchFamily="34" charset="0"/>
              <a:cs typeface="Arial" pitchFamily="34" charset="0"/>
            </a:endParaRPr>
          </a:p>
          <a:p>
            <a:pPr marL="609600" indent="-609600">
              <a:lnSpc>
                <a:spcPct val="80000"/>
              </a:lnSpc>
              <a:buFont typeface="Arial" pitchFamily="34" charset="0"/>
              <a:buChar char="•"/>
              <a:defRPr/>
            </a:pPr>
            <a:r>
              <a:rPr lang="en-US" sz="1600" dirty="0">
                <a:latin typeface="Arial" pitchFamily="34" charset="0"/>
                <a:cs typeface="Arial" pitchFamily="34" charset="0"/>
              </a:rPr>
              <a:t>The Print option allows you to display the form for printing</a:t>
            </a:r>
            <a:r>
              <a:rPr lang="en-US" sz="1600" dirty="0"/>
              <a:t>.</a:t>
            </a:r>
          </a:p>
        </p:txBody>
      </p:sp>
    </p:spTree>
    <p:extLst>
      <p:ext uri="{BB962C8B-B14F-4D97-AF65-F5344CB8AC3E}">
        <p14:creationId xmlns:p14="http://schemas.microsoft.com/office/powerpoint/2010/main" xmlns="" val="3954069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normAutofit fontScale="90000"/>
          </a:bodyPr>
          <a:lstStyle/>
          <a:p>
            <a:pPr>
              <a:defRPr/>
            </a:pPr>
            <a:r>
              <a:rPr lang="en-US" sz="4000" smtClean="0"/>
              <a:t> </a:t>
            </a:r>
            <a:br>
              <a:rPr lang="en-US" sz="4000" smtClean="0"/>
            </a:br>
            <a:endParaRPr lang="en-US" sz="4000" smtClean="0"/>
          </a:p>
        </p:txBody>
      </p:sp>
      <p:pic>
        <p:nvPicPr>
          <p:cNvPr id="35844" name="Picture 5"/>
          <p:cNvPicPr>
            <a:picLocks noChangeAspect="1" noChangeArrowheads="1"/>
          </p:cNvPicPr>
          <p:nvPr/>
        </p:nvPicPr>
        <p:blipFill>
          <a:blip r:embed="rId2" cstate="print"/>
          <a:srcRect/>
          <a:stretch>
            <a:fillRect/>
          </a:stretch>
        </p:blipFill>
        <p:spPr bwMode="auto">
          <a:xfrm>
            <a:off x="838200" y="400050"/>
            <a:ext cx="6629400" cy="2171700"/>
          </a:xfrm>
          <a:prstGeom prst="rect">
            <a:avLst/>
          </a:prstGeom>
          <a:noFill/>
          <a:ln w="12700" algn="ctr">
            <a:solidFill>
              <a:schemeClr val="tx1"/>
            </a:solidFill>
            <a:miter lim="800000"/>
            <a:headEnd/>
            <a:tailEnd/>
          </a:ln>
        </p:spPr>
      </p:pic>
      <p:sp>
        <p:nvSpPr>
          <p:cNvPr id="2" name="Rectangle 1"/>
          <p:cNvSpPr/>
          <p:nvPr/>
        </p:nvSpPr>
        <p:spPr>
          <a:xfrm>
            <a:off x="838199" y="2747214"/>
            <a:ext cx="6765759" cy="1569660"/>
          </a:xfrm>
          <a:prstGeom prst="rect">
            <a:avLst/>
          </a:prstGeom>
        </p:spPr>
        <p:txBody>
          <a:bodyPr wrap="square">
            <a:spAutoFit/>
          </a:bodyPr>
          <a:lstStyle/>
          <a:p>
            <a:pPr marL="609600" indent="-609600">
              <a:buFont typeface="Arial" pitchFamily="34" charset="0"/>
              <a:buChar char="•"/>
              <a:defRPr/>
            </a:pPr>
            <a:r>
              <a:rPr lang="en-US" sz="1600" dirty="0" smtClean="0">
                <a:latin typeface="Arial" pitchFamily="34" charset="0"/>
                <a:cs typeface="Arial" pitchFamily="34" charset="0"/>
              </a:rPr>
              <a:t>You </a:t>
            </a:r>
            <a:r>
              <a:rPr lang="en-US" sz="1600" dirty="0">
                <a:latin typeface="Arial" pitchFamily="34" charset="0"/>
                <a:cs typeface="Arial" pitchFamily="34" charset="0"/>
              </a:rPr>
              <a:t>can process the sessions individually or together, online or in the background (batch).</a:t>
            </a:r>
          </a:p>
          <a:p>
            <a:pPr marL="609600" indent="-609600">
              <a:buFont typeface="Arial" pitchFamily="34" charset="0"/>
              <a:buChar char="•"/>
              <a:defRPr/>
            </a:pPr>
            <a:r>
              <a:rPr lang="en-US" sz="1600" dirty="0">
                <a:latin typeface="Arial" pitchFamily="34" charset="0"/>
                <a:cs typeface="Arial" pitchFamily="34" charset="0"/>
              </a:rPr>
              <a:t>The log displays the processing statistics and any incorrect transactions.</a:t>
            </a:r>
          </a:p>
          <a:p>
            <a:pPr marL="609600" indent="-609600">
              <a:buFont typeface="Arial" pitchFamily="34" charset="0"/>
              <a:buChar char="•"/>
              <a:defRPr/>
            </a:pPr>
            <a:r>
              <a:rPr lang="en-US" sz="1600" dirty="0">
                <a:latin typeface="Arial" pitchFamily="34" charset="0"/>
                <a:cs typeface="Arial" pitchFamily="34" charset="0"/>
              </a:rPr>
              <a:t>You can reprocess incorrect transactions. You then have to process the batch input session again online. </a:t>
            </a:r>
          </a:p>
        </p:txBody>
      </p:sp>
    </p:spTree>
    <p:extLst>
      <p:ext uri="{BB962C8B-B14F-4D97-AF65-F5344CB8AC3E}">
        <p14:creationId xmlns:p14="http://schemas.microsoft.com/office/powerpoint/2010/main" xmlns="" val="3365995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104775" y="134918"/>
            <a:ext cx="8734425" cy="415528"/>
          </a:xfrm>
        </p:spPr>
        <p:txBody>
          <a:bodyPr>
            <a:normAutofit fontScale="90000"/>
          </a:bodyPr>
          <a:lstStyle/>
          <a:p>
            <a:pPr>
              <a:defRPr/>
            </a:pPr>
            <a:r>
              <a:rPr lang="en-US" sz="3200" dirty="0" smtClean="0"/>
              <a:t>Check Management – Configuration:</a:t>
            </a:r>
          </a:p>
        </p:txBody>
      </p:sp>
      <p:pic>
        <p:nvPicPr>
          <p:cNvPr id="70660" name="Picture 4"/>
          <p:cNvPicPr>
            <a:picLocks noChangeAspect="1" noChangeArrowheads="1"/>
          </p:cNvPicPr>
          <p:nvPr/>
        </p:nvPicPr>
        <p:blipFill>
          <a:blip r:embed="rId2" cstate="print"/>
          <a:srcRect/>
          <a:stretch>
            <a:fillRect/>
          </a:stretch>
        </p:blipFill>
        <p:spPr bwMode="auto">
          <a:xfrm>
            <a:off x="4876800" y="652052"/>
            <a:ext cx="3962400" cy="3764756"/>
          </a:xfrm>
          <a:prstGeom prst="rect">
            <a:avLst/>
          </a:prstGeom>
          <a:noFill/>
          <a:ln w="12700" algn="ctr">
            <a:solidFill>
              <a:schemeClr val="tx1"/>
            </a:solidFill>
            <a:miter lim="800000"/>
            <a:headEnd/>
            <a:tailEnd/>
          </a:ln>
        </p:spPr>
      </p:pic>
      <p:sp>
        <p:nvSpPr>
          <p:cNvPr id="2" name="Rectangle 1"/>
          <p:cNvSpPr/>
          <p:nvPr/>
        </p:nvSpPr>
        <p:spPr>
          <a:xfrm>
            <a:off x="192505" y="652052"/>
            <a:ext cx="4572000" cy="3970318"/>
          </a:xfrm>
          <a:prstGeom prst="rect">
            <a:avLst/>
          </a:prstGeom>
        </p:spPr>
        <p:txBody>
          <a:bodyPr>
            <a:spAutoFit/>
          </a:bodyPr>
          <a:lstStyle/>
          <a:p>
            <a:pPr>
              <a:defRPr/>
            </a:pPr>
            <a:r>
              <a:rPr lang="en-US" sz="1400" dirty="0">
                <a:latin typeface="Arial" pitchFamily="34" charset="0"/>
                <a:cs typeface="Arial" pitchFamily="34" charset="0"/>
              </a:rPr>
              <a:t>Define Number ranges [FCHI]:</a:t>
            </a:r>
          </a:p>
          <a:p>
            <a:pPr>
              <a:defRPr/>
            </a:pPr>
            <a:endParaRPr lang="en-US" sz="1400" dirty="0">
              <a:latin typeface="Arial" pitchFamily="34" charset="0"/>
              <a:cs typeface="Arial" pitchFamily="34" charset="0"/>
            </a:endParaRPr>
          </a:p>
          <a:p>
            <a:pPr>
              <a:defRPr/>
            </a:pPr>
            <a:r>
              <a:rPr lang="en-US" sz="1400" dirty="0">
                <a:latin typeface="Arial" pitchFamily="34" charset="0"/>
                <a:cs typeface="Arial" pitchFamily="34" charset="0"/>
              </a:rPr>
              <a:t>Menu path: IMG </a:t>
            </a:r>
            <a:r>
              <a:rPr lang="en-US" sz="1400" dirty="0">
                <a:latin typeface="Arial" pitchFamily="34" charset="0"/>
                <a:cs typeface="Arial" pitchFamily="34" charset="0"/>
                <a:sym typeface="Wingdings" pitchFamily="2" charset="2"/>
              </a:rPr>
              <a:t> Financial Accounting(New) Accounts receivable &amp; accounts payable  Business transactions  Outgoing payment  automatic outgoing payment  Payment media  Check management  define number ranges for checks.</a:t>
            </a:r>
          </a:p>
          <a:p>
            <a:pPr>
              <a:defRPr/>
            </a:pPr>
            <a:endParaRPr lang="en-US" sz="1400" dirty="0">
              <a:latin typeface="Arial" pitchFamily="34" charset="0"/>
              <a:cs typeface="Arial" pitchFamily="34" charset="0"/>
              <a:sym typeface="Wingdings" pitchFamily="2" charset="2"/>
            </a:endParaRPr>
          </a:p>
          <a:p>
            <a:pPr>
              <a:defRPr/>
            </a:pPr>
            <a:r>
              <a:rPr lang="en-US" sz="1400" dirty="0">
                <a:latin typeface="Arial" pitchFamily="34" charset="0"/>
                <a:cs typeface="Arial" pitchFamily="34" charset="0"/>
                <a:sym typeface="Wingdings" pitchFamily="2" charset="2"/>
              </a:rPr>
              <a:t>Give the company code, house bank and account id. Click on change button. In the next screen click on the create button.</a:t>
            </a:r>
          </a:p>
          <a:p>
            <a:pPr>
              <a:defRPr/>
            </a:pPr>
            <a:endParaRPr lang="en-US" sz="1400" dirty="0">
              <a:latin typeface="Arial" pitchFamily="34" charset="0"/>
              <a:cs typeface="Arial" pitchFamily="34" charset="0"/>
              <a:sym typeface="Wingdings" pitchFamily="2" charset="2"/>
            </a:endParaRPr>
          </a:p>
          <a:p>
            <a:pPr>
              <a:defRPr/>
            </a:pPr>
            <a:r>
              <a:rPr lang="en-US" sz="1400" dirty="0">
                <a:latin typeface="Arial" pitchFamily="34" charset="0"/>
                <a:cs typeface="Arial" pitchFamily="34" charset="0"/>
                <a:sym typeface="Wingdings" pitchFamily="2" charset="2"/>
              </a:rPr>
              <a:t>Enter the required details of the check lot. Next lot number is for sequence of check lots. Payment method list is to limit the payment methods for the check lot.</a:t>
            </a:r>
          </a:p>
          <a:p>
            <a:pPr>
              <a:defRPr/>
            </a:pPr>
            <a:endParaRPr lang="en-US" sz="1400" dirty="0">
              <a:latin typeface="Arial" pitchFamily="34" charset="0"/>
              <a:cs typeface="Arial" pitchFamily="34" charset="0"/>
              <a:sym typeface="Wingdings" pitchFamily="2" charset="2"/>
            </a:endParaRPr>
          </a:p>
          <a:p>
            <a:pPr>
              <a:defRPr/>
            </a:pPr>
            <a:endParaRPr lang="en-US" sz="1400" dirty="0">
              <a:latin typeface="Arial" pitchFamily="34" charset="0"/>
              <a:cs typeface="Arial" pitchFamily="34" charset="0"/>
            </a:endParaRPr>
          </a:p>
          <a:p>
            <a:pPr>
              <a:defRPr/>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1035980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352426" y="327423"/>
            <a:ext cx="8734425" cy="244078"/>
          </a:xfrm>
        </p:spPr>
        <p:txBody>
          <a:bodyPr>
            <a:normAutofit fontScale="90000"/>
          </a:bodyPr>
          <a:lstStyle/>
          <a:p>
            <a:pPr>
              <a:defRPr/>
            </a:pPr>
            <a:r>
              <a:rPr lang="en-US" sz="2000" smtClean="0"/>
              <a:t>Define Void Reason codes.</a:t>
            </a:r>
          </a:p>
        </p:txBody>
      </p:sp>
      <p:pic>
        <p:nvPicPr>
          <p:cNvPr id="71684" name="Picture 4"/>
          <p:cNvPicPr>
            <a:picLocks noChangeAspect="1" noChangeArrowheads="1"/>
          </p:cNvPicPr>
          <p:nvPr/>
        </p:nvPicPr>
        <p:blipFill>
          <a:blip r:embed="rId2" cstate="print"/>
          <a:srcRect/>
          <a:stretch>
            <a:fillRect/>
          </a:stretch>
        </p:blipFill>
        <p:spPr bwMode="auto">
          <a:xfrm>
            <a:off x="4800600" y="800100"/>
            <a:ext cx="4114800" cy="3771900"/>
          </a:xfrm>
          <a:prstGeom prst="rect">
            <a:avLst/>
          </a:prstGeom>
          <a:noFill/>
          <a:ln w="12700" algn="ctr">
            <a:solidFill>
              <a:schemeClr val="tx1"/>
            </a:solidFill>
            <a:miter lim="800000"/>
            <a:headEnd/>
            <a:tailEnd/>
          </a:ln>
        </p:spPr>
      </p:pic>
      <p:sp>
        <p:nvSpPr>
          <p:cNvPr id="2" name="Rectangle 1"/>
          <p:cNvSpPr/>
          <p:nvPr/>
        </p:nvSpPr>
        <p:spPr>
          <a:xfrm>
            <a:off x="144378" y="802989"/>
            <a:ext cx="4572000" cy="1815882"/>
          </a:xfrm>
          <a:prstGeom prst="rect">
            <a:avLst/>
          </a:prstGeom>
        </p:spPr>
        <p:txBody>
          <a:bodyPr>
            <a:spAutoFit/>
          </a:bodyPr>
          <a:lstStyle/>
          <a:p>
            <a:pPr>
              <a:defRPr/>
            </a:pPr>
            <a:endParaRPr lang="en-US" sz="1600" dirty="0">
              <a:latin typeface="Arial" pitchFamily="34" charset="0"/>
              <a:cs typeface="Arial" pitchFamily="34" charset="0"/>
            </a:endParaRPr>
          </a:p>
          <a:p>
            <a:pPr>
              <a:defRPr/>
            </a:pPr>
            <a:r>
              <a:rPr lang="en-US" sz="1600" dirty="0">
                <a:latin typeface="Arial" pitchFamily="34" charset="0"/>
                <a:cs typeface="Arial" pitchFamily="34" charset="0"/>
              </a:rPr>
              <a:t>Here we define void reason codes for pre-numbered checks. The checks should be marked as voided if they are made invalid for some mistake, if they were stolen or if they were made void due to other reasons. To do this we specify the reason for voiding the check.</a:t>
            </a:r>
          </a:p>
        </p:txBody>
      </p:sp>
    </p:spTree>
    <p:extLst>
      <p:ext uri="{BB962C8B-B14F-4D97-AF65-F5344CB8AC3E}">
        <p14:creationId xmlns:p14="http://schemas.microsoft.com/office/powerpoint/2010/main" xmlns="" val="2055727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4"/>
          <p:cNvPicPr>
            <a:picLocks noChangeAspect="1" noChangeArrowheads="1"/>
          </p:cNvPicPr>
          <p:nvPr/>
        </p:nvPicPr>
        <p:blipFill>
          <a:blip r:embed="rId2" cstate="print"/>
          <a:srcRect/>
          <a:stretch>
            <a:fillRect/>
          </a:stretch>
        </p:blipFill>
        <p:spPr bwMode="auto">
          <a:xfrm>
            <a:off x="3505201" y="457200"/>
            <a:ext cx="5305425" cy="2114550"/>
          </a:xfrm>
          <a:prstGeom prst="rect">
            <a:avLst/>
          </a:prstGeom>
          <a:noFill/>
          <a:ln w="12700" algn="ctr">
            <a:solidFill>
              <a:schemeClr val="tx1"/>
            </a:solidFill>
            <a:miter lim="800000"/>
            <a:headEnd/>
            <a:tailEnd/>
          </a:ln>
        </p:spPr>
      </p:pic>
      <p:pic>
        <p:nvPicPr>
          <p:cNvPr id="72708" name="Picture 5"/>
          <p:cNvPicPr>
            <a:picLocks noChangeAspect="1" noChangeArrowheads="1"/>
          </p:cNvPicPr>
          <p:nvPr/>
        </p:nvPicPr>
        <p:blipFill>
          <a:blip r:embed="rId3" cstate="print"/>
          <a:srcRect/>
          <a:stretch>
            <a:fillRect/>
          </a:stretch>
        </p:blipFill>
        <p:spPr bwMode="auto">
          <a:xfrm>
            <a:off x="3505200" y="2628900"/>
            <a:ext cx="5334000" cy="1943100"/>
          </a:xfrm>
          <a:prstGeom prst="rect">
            <a:avLst/>
          </a:prstGeom>
          <a:noFill/>
          <a:ln w="12700" algn="ctr">
            <a:solidFill>
              <a:schemeClr val="tx1"/>
            </a:solidFill>
            <a:miter lim="800000"/>
            <a:headEnd/>
            <a:tailEnd/>
          </a:ln>
        </p:spPr>
      </p:pic>
      <p:sp>
        <p:nvSpPr>
          <p:cNvPr id="2" name="Rectangle 1"/>
          <p:cNvSpPr/>
          <p:nvPr/>
        </p:nvSpPr>
        <p:spPr>
          <a:xfrm>
            <a:off x="192506" y="62043"/>
            <a:ext cx="3312694" cy="4745915"/>
          </a:xfrm>
          <a:prstGeom prst="rect">
            <a:avLst/>
          </a:prstGeom>
        </p:spPr>
        <p:txBody>
          <a:bodyPr wrap="square">
            <a:spAutoFit/>
          </a:bodyPr>
          <a:lstStyle/>
          <a:p>
            <a:pPr>
              <a:lnSpc>
                <a:spcPct val="90000"/>
              </a:lnSpc>
              <a:defRPr/>
            </a:pPr>
            <a:r>
              <a:rPr lang="en-US" sz="1400" b="1" dirty="0">
                <a:latin typeface="Arial" pitchFamily="34" charset="0"/>
                <a:cs typeface="Arial" pitchFamily="34" charset="0"/>
              </a:rPr>
              <a:t>Program Run</a:t>
            </a:r>
            <a:r>
              <a:rPr lang="en-US" sz="1400" dirty="0">
                <a:latin typeface="Arial" pitchFamily="34" charset="0"/>
                <a:cs typeface="Arial" pitchFamily="34" charset="0"/>
              </a:rPr>
              <a:t>:</a:t>
            </a:r>
          </a:p>
          <a:p>
            <a:pPr>
              <a:lnSpc>
                <a:spcPct val="90000"/>
              </a:lnSpc>
              <a:defRPr/>
            </a:pPr>
            <a:r>
              <a:rPr lang="en-US" sz="1400" dirty="0" smtClean="0">
                <a:latin typeface="Arial" pitchFamily="34" charset="0"/>
                <a:cs typeface="Arial" pitchFamily="34" charset="0"/>
              </a:rPr>
              <a:t>You </a:t>
            </a:r>
            <a:r>
              <a:rPr lang="en-US" sz="1400" dirty="0">
                <a:latin typeface="Arial" pitchFamily="34" charset="0"/>
                <a:cs typeface="Arial" pitchFamily="34" charset="0"/>
              </a:rPr>
              <a:t>enter the check lot number as a parameter for the print program RFFOUS_C or define an appropriate variant for this program. The check print program determines the next free check number and stores the assignment of payment document number to check number or of check number to payroll results (in the case of payment runs in Human Resources (HR)).</a:t>
            </a:r>
          </a:p>
          <a:p>
            <a:pPr>
              <a:lnSpc>
                <a:spcPct val="90000"/>
              </a:lnSpc>
              <a:buFontTx/>
              <a:buNone/>
              <a:defRPr/>
            </a:pPr>
            <a:endParaRPr lang="en-US" sz="1400" dirty="0">
              <a:latin typeface="Arial" pitchFamily="34" charset="0"/>
              <a:cs typeface="Arial" pitchFamily="34" charset="0"/>
            </a:endParaRPr>
          </a:p>
          <a:p>
            <a:pPr>
              <a:lnSpc>
                <a:spcPct val="90000"/>
              </a:lnSpc>
              <a:defRPr/>
            </a:pPr>
            <a:r>
              <a:rPr lang="en-US" sz="1400" dirty="0">
                <a:latin typeface="Arial" pitchFamily="34" charset="0"/>
                <a:cs typeface="Arial" pitchFamily="34" charset="0"/>
              </a:rPr>
              <a:t>A next lot can be entered in Interval Maintenance. The print program is then able to determine which check lot is to be printed next. This means that you do not have to change the variant when a check lot is used up</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a:p>
            <a:pPr>
              <a:lnSpc>
                <a:spcPct val="90000"/>
              </a:lnSpc>
              <a:defRPr/>
            </a:pPr>
            <a:r>
              <a:rPr lang="en-US" sz="1400" dirty="0">
                <a:latin typeface="Arial" pitchFamily="34" charset="0"/>
                <a:cs typeface="Arial" pitchFamily="34" charset="0"/>
              </a:rPr>
              <a:t>The check register file records the data resulting from the print run, and the check number status is updated automatically by the print program.</a:t>
            </a:r>
          </a:p>
          <a:p>
            <a:pPr>
              <a:lnSpc>
                <a:spcPct val="90000"/>
              </a:lnSpc>
              <a:buFontTx/>
              <a:buNone/>
              <a:defRPr/>
            </a:pPr>
            <a:r>
              <a:rPr lang="en-US" sz="1400" dirty="0">
                <a:latin typeface="Arial" pitchFamily="34" charset="0"/>
                <a:cs typeface="Arial" pitchFamily="34" charset="0"/>
              </a:rPr>
              <a:t> </a:t>
            </a:r>
          </a:p>
        </p:txBody>
      </p:sp>
    </p:spTree>
    <p:extLst>
      <p:ext uri="{BB962C8B-B14F-4D97-AF65-F5344CB8AC3E}">
        <p14:creationId xmlns:p14="http://schemas.microsoft.com/office/powerpoint/2010/main" xmlns="" val="26821470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915" y="372979"/>
            <a:ext cx="8253663" cy="3539430"/>
          </a:xfrm>
          <a:prstGeom prst="rect">
            <a:avLst/>
          </a:prstGeom>
        </p:spPr>
        <p:txBody>
          <a:bodyPr wrap="square">
            <a:spAutoFit/>
          </a:bodyPr>
          <a:lstStyle/>
          <a:p>
            <a:pPr>
              <a:defRPr/>
            </a:pPr>
            <a:r>
              <a:rPr lang="en-US" b="1" dirty="0"/>
              <a:t>Printing Checks Online </a:t>
            </a:r>
          </a:p>
          <a:p>
            <a:pPr>
              <a:buFontTx/>
              <a:buNone/>
              <a:defRPr/>
            </a:pPr>
            <a:r>
              <a:rPr lang="en-US" dirty="0">
                <a:hlinkClick r:id="rId2"/>
              </a:rPr>
              <a:t> </a:t>
            </a:r>
            <a:endParaRPr lang="en-US" dirty="0"/>
          </a:p>
          <a:p>
            <a:pPr marL="285750" indent="-285750">
              <a:buFont typeface="Arial" pitchFamily="34" charset="0"/>
              <a:buChar char="•"/>
              <a:defRPr/>
            </a:pPr>
            <a:r>
              <a:rPr lang="en-US" sz="1800" dirty="0">
                <a:latin typeface="Arial" pitchFamily="34" charset="0"/>
                <a:cs typeface="Arial" pitchFamily="34" charset="0"/>
              </a:rPr>
              <a:t>As well as printing checks by lot, you can also print them individually from the online system. There are two ways of doing this:</a:t>
            </a:r>
          </a:p>
          <a:p>
            <a:pPr marL="285750" indent="-285750">
              <a:buFont typeface="Arial" pitchFamily="34" charset="0"/>
              <a:buChar char="•"/>
              <a:defRPr/>
            </a:pPr>
            <a:endParaRPr lang="en-US" sz="1800" dirty="0">
              <a:latin typeface="Arial" pitchFamily="34" charset="0"/>
              <a:cs typeface="Arial" pitchFamily="34" charset="0"/>
            </a:endParaRPr>
          </a:p>
          <a:p>
            <a:pPr marL="285750" indent="-285750">
              <a:buFont typeface="Arial" pitchFamily="34" charset="0"/>
              <a:buChar char="•"/>
              <a:defRPr/>
            </a:pPr>
            <a:r>
              <a:rPr lang="en-US" sz="1800" dirty="0">
                <a:latin typeface="Arial" pitchFamily="34" charset="0"/>
                <a:cs typeface="Arial" pitchFamily="34" charset="0"/>
              </a:rPr>
              <a:t>Online check printing for outgoing payment with clearing and simultaneous check print. For this, choose: </a:t>
            </a:r>
            <a:r>
              <a:rPr lang="en-US" sz="1800" i="1" dirty="0">
                <a:latin typeface="Arial" pitchFamily="34" charset="0"/>
                <a:cs typeface="Arial" pitchFamily="34" charset="0"/>
              </a:rPr>
              <a:t>Document entry</a:t>
            </a:r>
            <a:r>
              <a:rPr lang="en-US" sz="1800" dirty="0">
                <a:latin typeface="Arial" pitchFamily="34" charset="0"/>
                <a:cs typeface="Arial" pitchFamily="34" charset="0"/>
              </a:rPr>
              <a:t> </a:t>
            </a:r>
            <a:r>
              <a:rPr lang="en-US" sz="1800" dirty="0">
                <a:latin typeface="Arial" pitchFamily="34" charset="0"/>
                <a:cs typeface="Arial" pitchFamily="34" charset="0"/>
                <a:sym typeface="Wingdings" pitchFamily="2" charset="2"/>
              </a:rPr>
              <a:t></a:t>
            </a:r>
            <a:r>
              <a:rPr lang="en-US" sz="1800" dirty="0">
                <a:latin typeface="Arial" pitchFamily="34" charset="0"/>
                <a:cs typeface="Arial" pitchFamily="34" charset="0"/>
              </a:rPr>
              <a:t> </a:t>
            </a:r>
            <a:r>
              <a:rPr lang="en-US" sz="1800" i="1" dirty="0">
                <a:latin typeface="Arial" pitchFamily="34" charset="0"/>
                <a:cs typeface="Arial" pitchFamily="34" charset="0"/>
              </a:rPr>
              <a:t>Outgoing Payment </a:t>
            </a:r>
            <a:r>
              <a:rPr lang="en-US" sz="1800" i="1" dirty="0">
                <a:latin typeface="Arial" pitchFamily="34" charset="0"/>
                <a:cs typeface="Arial" pitchFamily="34" charset="0"/>
                <a:sym typeface="Wingdings" pitchFamily="2" charset="2"/>
              </a:rPr>
              <a:t></a:t>
            </a:r>
            <a:r>
              <a:rPr lang="en-US" sz="1800" i="1" dirty="0">
                <a:latin typeface="Arial" pitchFamily="34" charset="0"/>
                <a:cs typeface="Arial" pitchFamily="34" charset="0"/>
              </a:rPr>
              <a:t> Post + print forms from the Accounts Payable menu. </a:t>
            </a:r>
          </a:p>
          <a:p>
            <a:pPr marL="285750" indent="-285750">
              <a:buFont typeface="Arial" pitchFamily="34" charset="0"/>
              <a:buChar char="•"/>
              <a:defRPr/>
            </a:pPr>
            <a:endParaRPr lang="en-US" sz="1800" i="1" dirty="0">
              <a:latin typeface="Arial" pitchFamily="34" charset="0"/>
              <a:cs typeface="Arial" pitchFamily="34" charset="0"/>
            </a:endParaRPr>
          </a:p>
          <a:p>
            <a:pPr marL="285750" indent="-285750">
              <a:buFont typeface="Arial" pitchFamily="34" charset="0"/>
              <a:buChar char="•"/>
              <a:defRPr/>
            </a:pPr>
            <a:r>
              <a:rPr lang="en-US" sz="1800" i="1" dirty="0">
                <a:latin typeface="Arial" pitchFamily="34" charset="0"/>
                <a:cs typeface="Arial" pitchFamily="34" charset="0"/>
              </a:rPr>
              <a:t>Online check printing following the clearing procedure. You can initiate the check print at a later stage by choosing: Document </a:t>
            </a:r>
            <a:r>
              <a:rPr lang="en-US" sz="1800" i="1" dirty="0">
                <a:latin typeface="Arial" pitchFamily="34" charset="0"/>
                <a:cs typeface="Arial" pitchFamily="34" charset="0"/>
                <a:sym typeface="Wingdings" pitchFamily="2" charset="2"/>
              </a:rPr>
              <a:t></a:t>
            </a:r>
            <a:r>
              <a:rPr lang="en-US" sz="1800" i="1" dirty="0">
                <a:latin typeface="Arial" pitchFamily="34" charset="0"/>
                <a:cs typeface="Arial" pitchFamily="34" charset="0"/>
              </a:rPr>
              <a:t> Additional functions </a:t>
            </a:r>
            <a:r>
              <a:rPr lang="en-US" sz="1800" i="1" dirty="0">
                <a:latin typeface="Arial" pitchFamily="34" charset="0"/>
                <a:cs typeface="Arial" pitchFamily="34" charset="0"/>
                <a:sym typeface="Wingdings" pitchFamily="2" charset="2"/>
              </a:rPr>
              <a:t></a:t>
            </a:r>
            <a:r>
              <a:rPr lang="en-US" sz="1800" i="1" dirty="0">
                <a:latin typeface="Arial" pitchFamily="34" charset="0"/>
                <a:cs typeface="Arial" pitchFamily="34" charset="0"/>
              </a:rPr>
              <a:t> Print payment forms from the Accounts Payable menu</a:t>
            </a:r>
            <a:r>
              <a:rPr lang="en-US" sz="1400" i="1" dirty="0"/>
              <a:t>.</a:t>
            </a:r>
          </a:p>
          <a:p>
            <a:pPr>
              <a:defRPr/>
            </a:pPr>
            <a:endParaRPr lang="en-US" sz="1400" dirty="0"/>
          </a:p>
        </p:txBody>
      </p:sp>
    </p:spTree>
    <p:extLst>
      <p:ext uri="{BB962C8B-B14F-4D97-AF65-F5344CB8AC3E}">
        <p14:creationId xmlns:p14="http://schemas.microsoft.com/office/powerpoint/2010/main" xmlns="" val="1674882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352426" y="327423"/>
            <a:ext cx="6962775" cy="1044178"/>
          </a:xfrm>
        </p:spPr>
        <p:txBody>
          <a:bodyPr>
            <a:normAutofit/>
          </a:bodyPr>
          <a:lstStyle/>
          <a:p>
            <a:pPr>
              <a:defRPr/>
            </a:pPr>
            <a:r>
              <a:rPr lang="en-US" sz="2800" dirty="0" smtClean="0"/>
              <a:t>Use</a:t>
            </a:r>
            <a:br>
              <a:rPr lang="en-US" sz="2800" dirty="0" smtClean="0"/>
            </a:br>
            <a:r>
              <a:rPr lang="en-US" sz="2800" dirty="0" smtClean="0"/>
              <a:t/>
            </a:r>
            <a:br>
              <a:rPr lang="en-US" sz="2800" dirty="0" smtClean="0"/>
            </a:br>
            <a:r>
              <a:rPr lang="en-US" sz="1600" dirty="0"/>
              <a:t>Bank Accounting Functions:</a:t>
            </a:r>
            <a:r>
              <a:rPr lang="en-US" sz="1200" dirty="0"/>
              <a:t> </a:t>
            </a:r>
            <a:endParaRPr lang="en-US" sz="1600" dirty="0" smtClean="0"/>
          </a:p>
        </p:txBody>
      </p:sp>
      <p:sp>
        <p:nvSpPr>
          <p:cNvPr id="2" name="Rectangle 1"/>
          <p:cNvSpPr/>
          <p:nvPr/>
        </p:nvSpPr>
        <p:spPr>
          <a:xfrm>
            <a:off x="457199" y="1239253"/>
            <a:ext cx="7519737" cy="2973122"/>
          </a:xfrm>
          <a:prstGeom prst="rect">
            <a:avLst/>
          </a:prstGeom>
        </p:spPr>
        <p:txBody>
          <a:bodyPr wrap="square">
            <a:spAutoFit/>
          </a:bodyPr>
          <a:lstStyle/>
          <a:p>
            <a:pPr marL="285750" indent="-285750">
              <a:lnSpc>
                <a:spcPct val="90000"/>
              </a:lnSpc>
              <a:buFont typeface="Arial" pitchFamily="34" charset="0"/>
              <a:buChar char="•"/>
              <a:defRPr/>
            </a:pPr>
            <a:endParaRPr lang="en-US" sz="1600" dirty="0" smtClean="0">
              <a:latin typeface="Arial" pitchFamily="34" charset="0"/>
              <a:cs typeface="Arial" pitchFamily="34" charset="0"/>
            </a:endParaRPr>
          </a:p>
          <a:p>
            <a:pPr marL="285750" indent="-285750">
              <a:lnSpc>
                <a:spcPct val="90000"/>
              </a:lnSpc>
              <a:buFont typeface="Arial" pitchFamily="34" charset="0"/>
              <a:buChar char="•"/>
              <a:defRPr/>
            </a:pPr>
            <a:r>
              <a:rPr lang="en-US" sz="1600" dirty="0" smtClean="0">
                <a:latin typeface="Arial" pitchFamily="34" charset="0"/>
                <a:cs typeface="Arial" pitchFamily="34" charset="0"/>
              </a:rPr>
              <a:t>The </a:t>
            </a:r>
            <a:r>
              <a:rPr lang="en-US" sz="1600" dirty="0">
                <a:latin typeface="Arial" pitchFamily="34" charset="0"/>
                <a:cs typeface="Arial" pitchFamily="34" charset="0"/>
              </a:rPr>
              <a:t>Bank Accounting enables in effective and efficient cash management.</a:t>
            </a:r>
          </a:p>
          <a:p>
            <a:pPr marL="285750" indent="-285750">
              <a:lnSpc>
                <a:spcPct val="90000"/>
              </a:lnSpc>
              <a:buFont typeface="Arial" pitchFamily="34" charset="0"/>
              <a:buChar char="•"/>
              <a:defRPr/>
            </a:pPr>
            <a:endParaRPr lang="en-US" sz="1600" dirty="0">
              <a:latin typeface="Arial" pitchFamily="34" charset="0"/>
              <a:cs typeface="Arial" pitchFamily="34" charset="0"/>
            </a:endParaRPr>
          </a:p>
          <a:p>
            <a:pPr marL="285750" indent="-285750">
              <a:lnSpc>
                <a:spcPct val="90000"/>
              </a:lnSpc>
              <a:buFont typeface="Arial" pitchFamily="34" charset="0"/>
              <a:buChar char="•"/>
              <a:defRPr/>
            </a:pPr>
            <a:r>
              <a:rPr lang="en-US" sz="1600" dirty="0">
                <a:latin typeface="Arial" pitchFamily="34" charset="0"/>
                <a:cs typeface="Arial" pitchFamily="34" charset="0"/>
              </a:rPr>
              <a:t>The incoming and outgoing payments are posted to clear customer / vendor open items. Enables to keep track of checks issued, check received. Enables to update the checks to be deposited to Bank by clearing customer open items, pending clearing of check by payment. The lockbox statement for payment by customer will be uploaded automatically to clear the appropriate customer open items. </a:t>
            </a:r>
          </a:p>
          <a:p>
            <a:pPr marL="285750" indent="-285750">
              <a:lnSpc>
                <a:spcPct val="90000"/>
              </a:lnSpc>
              <a:buFont typeface="Arial" pitchFamily="34" charset="0"/>
              <a:buChar char="•"/>
              <a:defRPr/>
            </a:pPr>
            <a:endParaRPr lang="en-US" sz="1600" dirty="0">
              <a:latin typeface="Arial" pitchFamily="34" charset="0"/>
              <a:cs typeface="Arial" pitchFamily="34" charset="0"/>
            </a:endParaRPr>
          </a:p>
          <a:p>
            <a:pPr marL="285750" indent="-285750">
              <a:lnSpc>
                <a:spcPct val="90000"/>
              </a:lnSpc>
              <a:buFont typeface="Arial" pitchFamily="34" charset="0"/>
              <a:buChar char="•"/>
              <a:defRPr/>
            </a:pPr>
            <a:r>
              <a:rPr lang="en-US" sz="1600" dirty="0">
                <a:latin typeface="Arial" pitchFamily="34" charset="0"/>
                <a:cs typeface="Arial" pitchFamily="34" charset="0"/>
              </a:rPr>
              <a:t>Enables to upload the Bank statements manually / automatically so as to update the Bank account immediately on receipt of statements. This will ensure the Bank reconciliation immediately on receipt of Bank statement.</a:t>
            </a:r>
          </a:p>
        </p:txBody>
      </p:sp>
    </p:spTree>
    <p:extLst>
      <p:ext uri="{BB962C8B-B14F-4D97-AF65-F5344CB8AC3E}">
        <p14:creationId xmlns:p14="http://schemas.microsoft.com/office/powerpoint/2010/main" xmlns="" val="3967462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276727" y="113415"/>
            <a:ext cx="8734425" cy="244078"/>
          </a:xfrm>
        </p:spPr>
        <p:txBody>
          <a:bodyPr>
            <a:normAutofit fontScale="90000"/>
          </a:bodyPr>
          <a:lstStyle/>
          <a:p>
            <a:pPr>
              <a:defRPr/>
            </a:pPr>
            <a:r>
              <a:rPr lang="en-US" sz="2000" dirty="0" smtClean="0"/>
              <a:t>Check Management Transactions:</a:t>
            </a:r>
          </a:p>
        </p:txBody>
      </p:sp>
      <p:pic>
        <p:nvPicPr>
          <p:cNvPr id="74756" name="Picture 4"/>
          <p:cNvPicPr>
            <a:picLocks noChangeAspect="1" noChangeArrowheads="1"/>
          </p:cNvPicPr>
          <p:nvPr/>
        </p:nvPicPr>
        <p:blipFill>
          <a:blip r:embed="rId2" cstate="print"/>
          <a:srcRect/>
          <a:stretch>
            <a:fillRect/>
          </a:stretch>
        </p:blipFill>
        <p:spPr bwMode="auto">
          <a:xfrm>
            <a:off x="5105400" y="685800"/>
            <a:ext cx="3886200" cy="3486150"/>
          </a:xfrm>
          <a:prstGeom prst="rect">
            <a:avLst/>
          </a:prstGeom>
          <a:noFill/>
          <a:ln w="12700" algn="ctr">
            <a:solidFill>
              <a:schemeClr val="tx1"/>
            </a:solidFill>
            <a:miter lim="800000"/>
            <a:headEnd/>
            <a:tailEnd/>
          </a:ln>
        </p:spPr>
      </p:pic>
      <p:sp>
        <p:nvSpPr>
          <p:cNvPr id="2" name="Rectangle 1"/>
          <p:cNvSpPr/>
          <p:nvPr/>
        </p:nvSpPr>
        <p:spPr>
          <a:xfrm>
            <a:off x="71939" y="485449"/>
            <a:ext cx="4572000" cy="4401205"/>
          </a:xfrm>
          <a:prstGeom prst="rect">
            <a:avLst/>
          </a:prstGeom>
        </p:spPr>
        <p:txBody>
          <a:bodyPr>
            <a:spAutoFit/>
          </a:bodyPr>
          <a:lstStyle/>
          <a:p>
            <a:pPr marL="285750" indent="-285750">
              <a:lnSpc>
                <a:spcPct val="80000"/>
              </a:lnSpc>
              <a:buFont typeface="Arial" pitchFamily="34" charset="0"/>
              <a:buChar char="•"/>
              <a:defRPr/>
            </a:pPr>
            <a:r>
              <a:rPr lang="en-US" sz="1400" dirty="0">
                <a:latin typeface="Arial" pitchFamily="34" charset="0"/>
                <a:cs typeface="Arial" pitchFamily="34" charset="0"/>
              </a:rPr>
              <a:t>Entering Manually-Created Checks in Check Management </a:t>
            </a:r>
            <a:r>
              <a:rPr lang="en-US" sz="1400" dirty="0">
                <a:latin typeface="Arial" pitchFamily="34" charset="0"/>
                <a:cs typeface="Arial" pitchFamily="34" charset="0"/>
                <a:hlinkClick r:id="rId3"/>
              </a:rPr>
              <a:t> </a:t>
            </a:r>
            <a:r>
              <a:rPr lang="en-US" sz="1400" dirty="0">
                <a:latin typeface="Arial" pitchFamily="34" charset="0"/>
                <a:cs typeface="Arial" pitchFamily="34" charset="0"/>
              </a:rPr>
              <a:t>[FCH5]</a:t>
            </a:r>
          </a:p>
          <a:p>
            <a:pPr marL="285750" indent="-285750">
              <a:lnSpc>
                <a:spcPct val="80000"/>
              </a:lnSpc>
              <a:buFont typeface="Arial" pitchFamily="34" charset="0"/>
              <a:buChar char="•"/>
              <a:defRPr/>
            </a:pPr>
            <a:r>
              <a:rPr lang="en-US" sz="1400" dirty="0">
                <a:latin typeface="Arial" pitchFamily="34" charset="0"/>
                <a:cs typeface="Arial" pitchFamily="34" charset="0"/>
              </a:rPr>
              <a:t>Checks issued manually need to be dealt with separately in order to create a link between the check number and the payment document. In order to keep the use and management of manually created checks separate from those created automatically, a separate number range should be reserved for them.</a:t>
            </a: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en-US" sz="1400" dirty="0">
                <a:latin typeface="Arial" pitchFamily="34" charset="0"/>
                <a:cs typeface="Arial" pitchFamily="34" charset="0"/>
              </a:rPr>
              <a:t>To enter manually created checks, proceed as follows from the </a:t>
            </a:r>
            <a:r>
              <a:rPr lang="en-US" sz="1400" i="1" dirty="0">
                <a:latin typeface="Arial" pitchFamily="34" charset="0"/>
                <a:cs typeface="Arial" pitchFamily="34" charset="0"/>
              </a:rPr>
              <a:t>Accounts Payable</a:t>
            </a:r>
            <a:r>
              <a:rPr lang="en-US" sz="1400" dirty="0">
                <a:latin typeface="Arial" pitchFamily="34" charset="0"/>
                <a:cs typeface="Arial" pitchFamily="34" charset="0"/>
              </a:rPr>
              <a:t> menu:</a:t>
            </a:r>
          </a:p>
          <a:p>
            <a:pPr marL="285750" indent="-285750">
              <a:lnSpc>
                <a:spcPct val="80000"/>
              </a:lnSpc>
              <a:buFont typeface="Arial" pitchFamily="34" charset="0"/>
              <a:buChar char="•"/>
              <a:defRPr/>
            </a:pPr>
            <a:r>
              <a:rPr lang="en-US" sz="1400" dirty="0">
                <a:latin typeface="Arial" pitchFamily="34" charset="0"/>
                <a:cs typeface="Arial" pitchFamily="34" charset="0"/>
              </a:rPr>
              <a:t>Post the outgoing payment (</a:t>
            </a:r>
            <a:r>
              <a:rPr lang="en-US" sz="1400" i="1" dirty="0">
                <a:latin typeface="Arial" pitchFamily="34" charset="0"/>
                <a:cs typeface="Arial" pitchFamily="34" charset="0"/>
              </a:rPr>
              <a:t>Document</a:t>
            </a:r>
            <a:r>
              <a:rPr lang="en-US" sz="1400" dirty="0">
                <a:latin typeface="Arial" pitchFamily="34" charset="0"/>
                <a:cs typeface="Arial" pitchFamily="34" charset="0"/>
              </a:rPr>
              <a:t> </a:t>
            </a:r>
            <a:r>
              <a:rPr lang="en-US" sz="1400" i="1" dirty="0">
                <a:latin typeface="Arial" pitchFamily="34" charset="0"/>
                <a:cs typeface="Arial" pitchFamily="34" charset="0"/>
              </a:rPr>
              <a:t>entry</a:t>
            </a:r>
            <a:r>
              <a:rPr lang="en-US" sz="1400" dirty="0">
                <a:latin typeface="Arial" pitchFamily="34" charset="0"/>
                <a:cs typeface="Arial" pitchFamily="34" charset="0"/>
              </a:rPr>
              <a:t> </a:t>
            </a:r>
            <a:r>
              <a:rPr lang="en-US" sz="1400" dirty="0">
                <a:latin typeface="Arial" pitchFamily="34" charset="0"/>
                <a:cs typeface="Arial" pitchFamily="34" charset="0"/>
                <a:sym typeface="Wingdings" pitchFamily="2" charset="2"/>
              </a:rPr>
              <a:t></a:t>
            </a:r>
            <a:r>
              <a:rPr lang="en-US" sz="1400" dirty="0">
                <a:latin typeface="Arial" pitchFamily="34" charset="0"/>
                <a:cs typeface="Arial" pitchFamily="34" charset="0"/>
              </a:rPr>
              <a:t> </a:t>
            </a:r>
            <a:r>
              <a:rPr lang="en-US" sz="1400" i="1" dirty="0">
                <a:latin typeface="Arial" pitchFamily="34" charset="0"/>
                <a:cs typeface="Arial" pitchFamily="34" charset="0"/>
              </a:rPr>
              <a:t>Outgoing payment). </a:t>
            </a:r>
          </a:p>
          <a:p>
            <a:pPr marL="285750" indent="-285750">
              <a:lnSpc>
                <a:spcPct val="80000"/>
              </a:lnSpc>
              <a:buFont typeface="Arial" pitchFamily="34" charset="0"/>
              <a:buChar char="•"/>
              <a:defRPr/>
            </a:pPr>
            <a:endParaRPr lang="en-US" sz="1400" i="1" dirty="0">
              <a:latin typeface="Arial" pitchFamily="34" charset="0"/>
              <a:cs typeface="Arial" pitchFamily="34" charset="0"/>
            </a:endParaRPr>
          </a:p>
          <a:p>
            <a:pPr marL="285750" indent="-285750">
              <a:lnSpc>
                <a:spcPct val="80000"/>
              </a:lnSpc>
              <a:buFont typeface="Arial" pitchFamily="34" charset="0"/>
              <a:buChar char="•"/>
              <a:defRPr/>
            </a:pPr>
            <a:r>
              <a:rPr lang="en-US" sz="1400" i="1" dirty="0">
                <a:latin typeface="Arial" pitchFamily="34" charset="0"/>
                <a:cs typeface="Arial" pitchFamily="34" charset="0"/>
              </a:rPr>
              <a:t>Choose Environment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Check information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Create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Manual checks. A screen is displayed for allocating the payment document number to the check number. </a:t>
            </a:r>
          </a:p>
          <a:p>
            <a:pPr marL="285750" indent="-285750">
              <a:lnSpc>
                <a:spcPct val="80000"/>
              </a:lnSpc>
              <a:buFont typeface="Arial" pitchFamily="34" charset="0"/>
              <a:buChar char="•"/>
              <a:defRPr/>
            </a:pPr>
            <a:endParaRPr lang="en-US" sz="1400" i="1" dirty="0">
              <a:latin typeface="Arial" pitchFamily="34" charset="0"/>
              <a:cs typeface="Arial" pitchFamily="34" charset="0"/>
            </a:endParaRPr>
          </a:p>
          <a:p>
            <a:pPr marL="285750" indent="-285750">
              <a:lnSpc>
                <a:spcPct val="80000"/>
              </a:lnSpc>
              <a:buFont typeface="Arial" pitchFamily="34" charset="0"/>
              <a:buChar char="•"/>
              <a:defRPr/>
            </a:pPr>
            <a:r>
              <a:rPr lang="en-US" sz="1400" i="1" dirty="0">
                <a:latin typeface="Arial" pitchFamily="34" charset="0"/>
                <a:cs typeface="Arial" pitchFamily="34" charset="0"/>
              </a:rPr>
              <a:t>Enter the required data and save your entries right away or, if you want to check the data first or you need to supplement it (with the name of the payee, for example), choose ENTER.</a:t>
            </a:r>
            <a:endParaRPr lang="en-US" sz="1400" dirty="0">
              <a:latin typeface="Arial" pitchFamily="34" charset="0"/>
              <a:cs typeface="Arial" pitchFamily="34" charset="0"/>
            </a:endParaRPr>
          </a:p>
          <a:p>
            <a:pPr marL="285750" indent="-285750">
              <a:lnSpc>
                <a:spcPct val="80000"/>
              </a:lnSpc>
              <a:buFont typeface="Arial" pitchFamily="34" charset="0"/>
              <a:buChar char="•"/>
              <a:defRPr/>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38806463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352426" y="384573"/>
            <a:ext cx="8734425" cy="301228"/>
          </a:xfrm>
        </p:spPr>
        <p:txBody>
          <a:bodyPr>
            <a:normAutofit fontScale="90000"/>
          </a:bodyPr>
          <a:lstStyle/>
          <a:p>
            <a:pPr>
              <a:defRPr/>
            </a:pPr>
            <a:r>
              <a:rPr lang="en-US" sz="2000" dirty="0" smtClean="0"/>
              <a:t>Supplementing Check Information/Cashing Individual Checks </a:t>
            </a:r>
            <a:r>
              <a:rPr lang="en-US" sz="4000" dirty="0" smtClean="0"/>
              <a:t> </a:t>
            </a:r>
          </a:p>
        </p:txBody>
      </p:sp>
      <p:pic>
        <p:nvPicPr>
          <p:cNvPr id="75780" name="Picture 4"/>
          <p:cNvPicPr>
            <a:picLocks noChangeAspect="1" noChangeArrowheads="1"/>
          </p:cNvPicPr>
          <p:nvPr/>
        </p:nvPicPr>
        <p:blipFill>
          <a:blip r:embed="rId2" cstate="print"/>
          <a:srcRect/>
          <a:stretch>
            <a:fillRect/>
          </a:stretch>
        </p:blipFill>
        <p:spPr bwMode="auto">
          <a:xfrm>
            <a:off x="4567239" y="2568179"/>
            <a:ext cx="9525" cy="7144"/>
          </a:xfrm>
          <a:prstGeom prst="rect">
            <a:avLst/>
          </a:prstGeom>
          <a:noFill/>
          <a:ln w="12700" algn="ctr">
            <a:noFill/>
            <a:miter lim="800000"/>
            <a:headEnd/>
            <a:tailEnd/>
          </a:ln>
        </p:spPr>
      </p:pic>
      <p:pic>
        <p:nvPicPr>
          <p:cNvPr id="75781" name="Picture 5"/>
          <p:cNvPicPr>
            <a:picLocks noChangeAspect="1" noChangeArrowheads="1"/>
          </p:cNvPicPr>
          <p:nvPr/>
        </p:nvPicPr>
        <p:blipFill>
          <a:blip r:embed="rId2" cstate="print"/>
          <a:srcRect/>
          <a:stretch>
            <a:fillRect/>
          </a:stretch>
        </p:blipFill>
        <p:spPr bwMode="auto">
          <a:xfrm>
            <a:off x="4567239" y="2568179"/>
            <a:ext cx="9525" cy="7144"/>
          </a:xfrm>
          <a:prstGeom prst="rect">
            <a:avLst/>
          </a:prstGeom>
          <a:noFill/>
          <a:ln w="12700" algn="ctr">
            <a:noFill/>
            <a:miter lim="800000"/>
            <a:headEnd/>
            <a:tailEnd/>
          </a:ln>
        </p:spPr>
      </p:pic>
      <p:pic>
        <p:nvPicPr>
          <p:cNvPr id="75782" name="Picture 6"/>
          <p:cNvPicPr>
            <a:picLocks noChangeAspect="1" noChangeArrowheads="1"/>
          </p:cNvPicPr>
          <p:nvPr/>
        </p:nvPicPr>
        <p:blipFill>
          <a:blip r:embed="rId2" cstate="print"/>
          <a:srcRect/>
          <a:stretch>
            <a:fillRect/>
          </a:stretch>
        </p:blipFill>
        <p:spPr bwMode="auto">
          <a:xfrm>
            <a:off x="4567239" y="2568179"/>
            <a:ext cx="9525" cy="7144"/>
          </a:xfrm>
          <a:prstGeom prst="rect">
            <a:avLst/>
          </a:prstGeom>
          <a:noFill/>
          <a:ln w="12700" algn="ctr">
            <a:noFill/>
            <a:miter lim="800000"/>
            <a:headEnd/>
            <a:tailEnd/>
          </a:ln>
        </p:spPr>
      </p:pic>
      <p:pic>
        <p:nvPicPr>
          <p:cNvPr id="75783" name="Picture 7"/>
          <p:cNvPicPr>
            <a:picLocks noChangeAspect="1" noChangeArrowheads="1"/>
          </p:cNvPicPr>
          <p:nvPr/>
        </p:nvPicPr>
        <p:blipFill>
          <a:blip r:embed="rId3" cstate="print"/>
          <a:srcRect/>
          <a:stretch>
            <a:fillRect/>
          </a:stretch>
        </p:blipFill>
        <p:spPr bwMode="auto">
          <a:xfrm>
            <a:off x="4876800" y="914400"/>
            <a:ext cx="4114800" cy="3836194"/>
          </a:xfrm>
          <a:prstGeom prst="rect">
            <a:avLst/>
          </a:prstGeom>
          <a:noFill/>
          <a:ln w="12700" algn="ctr">
            <a:solidFill>
              <a:schemeClr val="tx1"/>
            </a:solidFill>
            <a:miter lim="800000"/>
            <a:headEnd/>
            <a:tailEnd/>
          </a:ln>
        </p:spPr>
      </p:pic>
      <p:sp>
        <p:nvSpPr>
          <p:cNvPr id="2" name="Rectangle 1"/>
          <p:cNvSpPr/>
          <p:nvPr/>
        </p:nvSpPr>
        <p:spPr>
          <a:xfrm>
            <a:off x="192505" y="1108401"/>
            <a:ext cx="4572000" cy="2259080"/>
          </a:xfrm>
          <a:prstGeom prst="rect">
            <a:avLst/>
          </a:prstGeom>
        </p:spPr>
        <p:txBody>
          <a:bodyPr>
            <a:spAutoFit/>
          </a:bodyPr>
          <a:lstStyle/>
          <a:p>
            <a:pPr marL="285750" indent="-285750">
              <a:lnSpc>
                <a:spcPct val="80000"/>
              </a:lnSpc>
              <a:buFont typeface="Arial" pitchFamily="34" charset="0"/>
              <a:buChar char="•"/>
              <a:defRPr/>
            </a:pPr>
            <a:r>
              <a:rPr lang="en-US" sz="1600" dirty="0">
                <a:latin typeface="Arial" pitchFamily="34" charset="0"/>
                <a:cs typeface="Arial" pitchFamily="34" charset="0"/>
              </a:rPr>
              <a:t>The check management function allows you to enter brief information about a check such as the check recipient (when the check is made out to an individual) as well as the date the check was cashed. </a:t>
            </a:r>
          </a:p>
          <a:p>
            <a:pPr marL="285750"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 To do this, choose </a:t>
            </a:r>
            <a:r>
              <a:rPr lang="en-US" sz="1600" i="1" dirty="0">
                <a:latin typeface="Arial" pitchFamily="34" charset="0"/>
                <a:cs typeface="Arial" pitchFamily="34" charset="0"/>
              </a:rPr>
              <a:t>Environment</a:t>
            </a:r>
            <a:r>
              <a:rPr lang="en-US" sz="1600" dirty="0">
                <a:latin typeface="Arial" pitchFamily="34" charset="0"/>
                <a:cs typeface="Arial" pitchFamily="34" charset="0"/>
              </a:rPr>
              <a:t>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a:t>
            </a:r>
            <a:r>
              <a:rPr lang="en-US" sz="1600" i="1" dirty="0">
                <a:latin typeface="Arial" pitchFamily="34" charset="0"/>
                <a:cs typeface="Arial" pitchFamily="34" charset="0"/>
              </a:rPr>
              <a:t>Check information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Change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Additional info/cash. If you are processing manual checks, you can correct the data saved.</a:t>
            </a:r>
          </a:p>
          <a:p>
            <a:pPr marL="285750" indent="-285750">
              <a:lnSpc>
                <a:spcPct val="80000"/>
              </a:lnSpc>
              <a:buFont typeface="Arial" pitchFamily="34" charset="0"/>
              <a:buChar char="•"/>
              <a:defRP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2685015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4"/>
          <p:cNvPicPr>
            <a:picLocks noChangeAspect="1" noChangeArrowheads="1"/>
          </p:cNvPicPr>
          <p:nvPr/>
        </p:nvPicPr>
        <p:blipFill>
          <a:blip r:embed="rId2" cstate="print"/>
          <a:srcRect/>
          <a:stretch>
            <a:fillRect/>
          </a:stretch>
        </p:blipFill>
        <p:spPr bwMode="auto">
          <a:xfrm>
            <a:off x="4648201" y="742950"/>
            <a:ext cx="4124325" cy="3371850"/>
          </a:xfrm>
          <a:prstGeom prst="rect">
            <a:avLst/>
          </a:prstGeom>
          <a:noFill/>
          <a:ln w="12700" algn="ctr">
            <a:solidFill>
              <a:schemeClr val="tx1"/>
            </a:solidFill>
            <a:miter lim="800000"/>
            <a:headEnd/>
            <a:tailEnd/>
          </a:ln>
        </p:spPr>
      </p:pic>
      <p:sp>
        <p:nvSpPr>
          <p:cNvPr id="2" name="Rectangle 1"/>
          <p:cNvSpPr/>
          <p:nvPr/>
        </p:nvSpPr>
        <p:spPr>
          <a:xfrm>
            <a:off x="76201" y="305666"/>
            <a:ext cx="4572000" cy="4425827"/>
          </a:xfrm>
          <a:prstGeom prst="rect">
            <a:avLst/>
          </a:prstGeom>
        </p:spPr>
        <p:txBody>
          <a:bodyPr>
            <a:spAutoFit/>
          </a:bodyPr>
          <a:lstStyle/>
          <a:p>
            <a:pPr marL="285750" indent="-285750">
              <a:lnSpc>
                <a:spcPct val="80000"/>
              </a:lnSpc>
              <a:buFont typeface="Arial" pitchFamily="34" charset="0"/>
              <a:buChar char="•"/>
              <a:defRPr/>
            </a:pPr>
            <a:r>
              <a:rPr lang="en-US" sz="1800" b="1" dirty="0">
                <a:latin typeface="Arial" pitchFamily="34" charset="0"/>
                <a:cs typeface="Arial" pitchFamily="34" charset="0"/>
              </a:rPr>
              <a:t>Cashed Checks </a:t>
            </a:r>
            <a:r>
              <a:rPr lang="en-US" sz="1800" b="1" dirty="0">
                <a:latin typeface="Arial" pitchFamily="34" charset="0"/>
                <a:cs typeface="Arial" pitchFamily="34" charset="0"/>
                <a:hlinkClick r:id="rId3"/>
              </a:rPr>
              <a:t> </a:t>
            </a:r>
            <a:r>
              <a:rPr lang="en-US" sz="1800" b="1" dirty="0">
                <a:latin typeface="Arial" pitchFamily="34" charset="0"/>
                <a:cs typeface="Arial" pitchFamily="34" charset="0"/>
              </a:rPr>
              <a:t>[FCHR]</a:t>
            </a:r>
          </a:p>
          <a:p>
            <a:pPr marL="285750"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If your bank sends you information about your cashed checks by electronic means, for example in the form of a file on disk, you can import this data into your system using program RFEBCK00 (after first converting it to SAP format). </a:t>
            </a:r>
          </a:p>
          <a:p>
            <a:pPr marL="285750"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If you receive this information in list form, you can use the </a:t>
            </a:r>
            <a:r>
              <a:rPr lang="en-US" sz="1600" i="1" dirty="0">
                <a:latin typeface="Arial" pitchFamily="34" charset="0"/>
                <a:cs typeface="Arial" pitchFamily="34" charset="0"/>
              </a:rPr>
              <a:t>Manual cashed checks</a:t>
            </a:r>
            <a:r>
              <a:rPr lang="en-US" sz="1600" dirty="0">
                <a:latin typeface="Arial" pitchFamily="34" charset="0"/>
                <a:cs typeface="Arial" pitchFamily="34" charset="0"/>
              </a:rPr>
              <a:t> function to transfer the data. To do so, choose </a:t>
            </a:r>
            <a:r>
              <a:rPr lang="en-US" sz="1600" i="1" dirty="0">
                <a:latin typeface="Arial" pitchFamily="34" charset="0"/>
                <a:cs typeface="Arial" pitchFamily="34" charset="0"/>
              </a:rPr>
              <a:t>Environment</a:t>
            </a:r>
            <a:r>
              <a:rPr lang="en-US" sz="1600" dirty="0">
                <a:latin typeface="Arial" pitchFamily="34" charset="0"/>
                <a:cs typeface="Arial" pitchFamily="34" charset="0"/>
              </a:rPr>
              <a:t>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a:t>
            </a:r>
            <a:r>
              <a:rPr lang="en-US" sz="1600" i="1" dirty="0">
                <a:latin typeface="Arial" pitchFamily="34" charset="0"/>
                <a:cs typeface="Arial" pitchFamily="34" charset="0"/>
              </a:rPr>
              <a:t>Check information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Change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Online cashed checks. You can then enter the bank list in the system.</a:t>
            </a:r>
          </a:p>
          <a:p>
            <a:pPr marL="285750" indent="-285750">
              <a:lnSpc>
                <a:spcPct val="80000"/>
              </a:lnSpc>
              <a:buFont typeface="Arial" pitchFamily="34" charset="0"/>
              <a:buChar char="•"/>
              <a:defRPr/>
            </a:pPr>
            <a:endParaRPr lang="en-US" sz="1600" i="1" dirty="0">
              <a:latin typeface="Arial" pitchFamily="34" charset="0"/>
              <a:cs typeface="Arial" pitchFamily="34" charset="0"/>
            </a:endParaRPr>
          </a:p>
          <a:p>
            <a:pPr marL="285750" indent="-285750">
              <a:lnSpc>
                <a:spcPct val="80000"/>
              </a:lnSpc>
              <a:buFont typeface="Arial" pitchFamily="34" charset="0"/>
              <a:buChar char="•"/>
              <a:defRPr/>
            </a:pPr>
            <a:r>
              <a:rPr lang="en-US" sz="1600" i="1" dirty="0">
                <a:latin typeface="Arial" pitchFamily="34" charset="0"/>
                <a:cs typeface="Arial" pitchFamily="34" charset="0"/>
              </a:rPr>
              <a:t>In both of the above cases, postings are made from the outgoing checks account to the bank account. In addition, the date on which the check was cashed is recorded in the check information file. </a:t>
            </a:r>
          </a:p>
          <a:p>
            <a:pPr marL="285750" indent="-285750">
              <a:lnSpc>
                <a:spcPct val="80000"/>
              </a:lnSpc>
              <a:buFont typeface="Arial" pitchFamily="34" charset="0"/>
              <a:buChar char="•"/>
              <a:defRPr/>
            </a:pPr>
            <a:endParaRPr lang="en-US" sz="1600" i="1" dirty="0">
              <a:latin typeface="Arial" pitchFamily="34" charset="0"/>
              <a:cs typeface="Arial" pitchFamily="34" charset="0"/>
            </a:endParaRPr>
          </a:p>
        </p:txBody>
      </p:sp>
    </p:spTree>
    <p:extLst>
      <p:ext uri="{BB962C8B-B14F-4D97-AF65-F5344CB8AC3E}">
        <p14:creationId xmlns:p14="http://schemas.microsoft.com/office/powerpoint/2010/main" xmlns="" val="2568470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4"/>
          <p:cNvPicPr>
            <a:picLocks noChangeAspect="1" noChangeArrowheads="1"/>
          </p:cNvPicPr>
          <p:nvPr/>
        </p:nvPicPr>
        <p:blipFill>
          <a:blip r:embed="rId2" cstate="print"/>
          <a:srcRect/>
          <a:stretch>
            <a:fillRect/>
          </a:stretch>
        </p:blipFill>
        <p:spPr bwMode="auto">
          <a:xfrm>
            <a:off x="5257801" y="514350"/>
            <a:ext cx="3590925" cy="2114550"/>
          </a:xfrm>
          <a:prstGeom prst="rect">
            <a:avLst/>
          </a:prstGeom>
          <a:noFill/>
          <a:ln w="12700" algn="ctr">
            <a:solidFill>
              <a:schemeClr val="tx1"/>
            </a:solidFill>
            <a:miter lim="800000"/>
            <a:headEnd/>
            <a:tailEnd/>
          </a:ln>
        </p:spPr>
      </p:pic>
      <p:pic>
        <p:nvPicPr>
          <p:cNvPr id="77828" name="Picture 5"/>
          <p:cNvPicPr>
            <a:picLocks noChangeAspect="1" noChangeArrowheads="1"/>
          </p:cNvPicPr>
          <p:nvPr/>
        </p:nvPicPr>
        <p:blipFill>
          <a:blip r:embed="rId3" cstate="print"/>
          <a:srcRect/>
          <a:stretch>
            <a:fillRect/>
          </a:stretch>
        </p:blipFill>
        <p:spPr bwMode="auto">
          <a:xfrm>
            <a:off x="5257800" y="2514600"/>
            <a:ext cx="3657600" cy="2514600"/>
          </a:xfrm>
          <a:prstGeom prst="rect">
            <a:avLst/>
          </a:prstGeom>
          <a:noFill/>
          <a:ln w="12700" algn="ctr">
            <a:solidFill>
              <a:schemeClr val="tx1"/>
            </a:solidFill>
            <a:miter lim="800000"/>
            <a:headEnd/>
            <a:tailEnd/>
          </a:ln>
        </p:spPr>
      </p:pic>
      <p:sp>
        <p:nvSpPr>
          <p:cNvPr id="2" name="Rectangle 1"/>
          <p:cNvSpPr/>
          <p:nvPr/>
        </p:nvSpPr>
        <p:spPr>
          <a:xfrm>
            <a:off x="144379" y="81659"/>
            <a:ext cx="4572000" cy="4081117"/>
          </a:xfrm>
          <a:prstGeom prst="rect">
            <a:avLst/>
          </a:prstGeom>
        </p:spPr>
        <p:txBody>
          <a:bodyPr>
            <a:spAutoFit/>
          </a:bodyPr>
          <a:lstStyle/>
          <a:p>
            <a:pPr>
              <a:lnSpc>
                <a:spcPct val="80000"/>
              </a:lnSpc>
              <a:defRPr/>
            </a:pPr>
            <a:r>
              <a:rPr lang="en-US" sz="1400" b="1" dirty="0">
                <a:latin typeface="Arial" pitchFamily="34" charset="0"/>
                <a:cs typeface="Arial" pitchFamily="34" charset="0"/>
              </a:rPr>
              <a:t>Displaying Check Information</a:t>
            </a:r>
            <a:r>
              <a:rPr lang="en-US" sz="1200" dirty="0">
                <a:latin typeface="Arial" pitchFamily="34" charset="0"/>
                <a:cs typeface="Arial" pitchFamily="34" charset="0"/>
              </a:rPr>
              <a:t> </a:t>
            </a:r>
            <a:r>
              <a:rPr lang="en-US" sz="1200" dirty="0">
                <a:latin typeface="Arial" pitchFamily="34" charset="0"/>
                <a:cs typeface="Arial" pitchFamily="34" charset="0"/>
                <a:hlinkClick r:id="rId4"/>
              </a:rPr>
              <a:t> </a:t>
            </a:r>
            <a:endParaRPr lang="en-US" sz="1200" dirty="0">
              <a:latin typeface="Arial" pitchFamily="34" charset="0"/>
              <a:cs typeface="Arial" pitchFamily="34" charset="0"/>
            </a:endParaRPr>
          </a:p>
          <a:p>
            <a:pPr>
              <a:lnSpc>
                <a:spcPct val="80000"/>
              </a:lnSpc>
              <a:buFontTx/>
              <a:buNone/>
              <a:defRPr/>
            </a:pPr>
            <a:endParaRPr lang="en-US" sz="1200" dirty="0">
              <a:latin typeface="Arial" pitchFamily="34" charset="0"/>
              <a:cs typeface="Arial" pitchFamily="34" charset="0"/>
            </a:endParaRPr>
          </a:p>
          <a:p>
            <a:pPr marL="171450" indent="-171450">
              <a:lnSpc>
                <a:spcPct val="80000"/>
              </a:lnSpc>
              <a:buFont typeface="Arial" pitchFamily="34" charset="0"/>
              <a:buChar char="•"/>
              <a:defRPr/>
            </a:pPr>
            <a:r>
              <a:rPr lang="en-US" sz="1200" dirty="0">
                <a:latin typeface="Arial" pitchFamily="34" charset="0"/>
                <a:cs typeface="Arial" pitchFamily="34" charset="0"/>
              </a:rPr>
              <a:t>You can display more detailed check information both via the check number and via the payment document number. To do this, proceed as follows from the </a:t>
            </a:r>
            <a:r>
              <a:rPr lang="en-US" sz="1200" i="1" dirty="0">
                <a:latin typeface="Arial" pitchFamily="34" charset="0"/>
                <a:cs typeface="Arial" pitchFamily="34" charset="0"/>
              </a:rPr>
              <a:t>Accounts Payable</a:t>
            </a:r>
            <a:r>
              <a:rPr lang="en-US" sz="1200" dirty="0">
                <a:latin typeface="Arial" pitchFamily="34" charset="0"/>
                <a:cs typeface="Arial" pitchFamily="34" charset="0"/>
              </a:rPr>
              <a:t> menu: </a:t>
            </a:r>
          </a:p>
          <a:p>
            <a:pPr marL="171450" indent="-171450">
              <a:lnSpc>
                <a:spcPct val="80000"/>
              </a:lnSpc>
              <a:buFont typeface="Arial" pitchFamily="34" charset="0"/>
              <a:buChar char="•"/>
              <a:defRPr/>
            </a:pPr>
            <a:r>
              <a:rPr lang="en-US" sz="1200" dirty="0">
                <a:latin typeface="Arial" pitchFamily="34" charset="0"/>
                <a:cs typeface="Arial" pitchFamily="34" charset="0"/>
              </a:rPr>
              <a:t>To display via the check number, choose:</a:t>
            </a:r>
            <a:br>
              <a:rPr lang="en-US" sz="1200" dirty="0">
                <a:latin typeface="Arial" pitchFamily="34" charset="0"/>
                <a:cs typeface="Arial" pitchFamily="34" charset="0"/>
              </a:rPr>
            </a:br>
            <a:r>
              <a:rPr lang="en-US" sz="1200" i="1" dirty="0">
                <a:latin typeface="Arial" pitchFamily="34" charset="0"/>
                <a:cs typeface="Arial" pitchFamily="34" charset="0"/>
              </a:rPr>
              <a:t>Environment</a:t>
            </a:r>
            <a:r>
              <a:rPr lang="en-US" sz="1200" dirty="0">
                <a:latin typeface="Arial" pitchFamily="34" charset="0"/>
                <a:cs typeface="Arial" pitchFamily="34" charset="0"/>
              </a:rPr>
              <a:t> </a:t>
            </a:r>
            <a:r>
              <a:rPr lang="en-US" sz="1200" dirty="0">
                <a:latin typeface="Arial" pitchFamily="34" charset="0"/>
                <a:cs typeface="Arial" pitchFamily="34" charset="0"/>
                <a:sym typeface="Wingdings" pitchFamily="2" charset="2"/>
              </a:rPr>
              <a:t></a:t>
            </a:r>
            <a:r>
              <a:rPr lang="en-US" sz="1200" dirty="0">
                <a:latin typeface="Arial" pitchFamily="34" charset="0"/>
                <a:cs typeface="Arial" pitchFamily="34" charset="0"/>
              </a:rPr>
              <a:t> </a:t>
            </a:r>
            <a:r>
              <a:rPr lang="en-US" sz="1200" i="1" dirty="0">
                <a:latin typeface="Arial" pitchFamily="34" charset="0"/>
                <a:cs typeface="Arial" pitchFamily="34" charset="0"/>
              </a:rPr>
              <a:t>Check information </a:t>
            </a:r>
            <a:r>
              <a:rPr lang="en-US" sz="1200" i="1" dirty="0">
                <a:latin typeface="Arial" pitchFamily="34" charset="0"/>
                <a:cs typeface="Arial" pitchFamily="34" charset="0"/>
                <a:sym typeface="Wingdings" pitchFamily="2" charset="2"/>
              </a:rPr>
              <a:t></a:t>
            </a:r>
            <a:r>
              <a:rPr lang="en-US" sz="1200" i="1" dirty="0">
                <a:latin typeface="Arial" pitchFamily="34" charset="0"/>
                <a:cs typeface="Arial" pitchFamily="34" charset="0"/>
              </a:rPr>
              <a:t> Display </a:t>
            </a:r>
            <a:r>
              <a:rPr lang="en-US" sz="1200" i="1" dirty="0">
                <a:latin typeface="Arial" pitchFamily="34" charset="0"/>
                <a:cs typeface="Arial" pitchFamily="34" charset="0"/>
                <a:sym typeface="Wingdings" pitchFamily="2" charset="2"/>
              </a:rPr>
              <a:t></a:t>
            </a:r>
            <a:r>
              <a:rPr lang="en-US" sz="1200" i="1" dirty="0">
                <a:latin typeface="Arial" pitchFamily="34" charset="0"/>
                <a:cs typeface="Arial" pitchFamily="34" charset="0"/>
              </a:rPr>
              <a:t> For check [FCH1]</a:t>
            </a:r>
          </a:p>
          <a:p>
            <a:pPr marL="171450" indent="-171450">
              <a:lnSpc>
                <a:spcPct val="80000"/>
              </a:lnSpc>
              <a:buFont typeface="Arial" pitchFamily="34" charset="0"/>
              <a:buChar char="•"/>
              <a:defRPr/>
            </a:pPr>
            <a:r>
              <a:rPr lang="en-US" sz="1200" i="1" dirty="0">
                <a:latin typeface="Arial" pitchFamily="34" charset="0"/>
                <a:cs typeface="Arial" pitchFamily="34" charset="0"/>
              </a:rPr>
              <a:t>To display via the payment document number, choose:</a:t>
            </a:r>
            <a:br>
              <a:rPr lang="en-US" sz="1200" i="1" dirty="0">
                <a:latin typeface="Arial" pitchFamily="34" charset="0"/>
                <a:cs typeface="Arial" pitchFamily="34" charset="0"/>
              </a:rPr>
            </a:br>
            <a:r>
              <a:rPr lang="en-US" sz="1200" i="1" dirty="0">
                <a:latin typeface="Arial" pitchFamily="34" charset="0"/>
                <a:cs typeface="Arial" pitchFamily="34" charset="0"/>
              </a:rPr>
              <a:t>Environment </a:t>
            </a:r>
            <a:r>
              <a:rPr lang="en-US" sz="1200" i="1" dirty="0">
                <a:latin typeface="Arial" pitchFamily="34" charset="0"/>
                <a:cs typeface="Arial" pitchFamily="34" charset="0"/>
                <a:sym typeface="Wingdings" pitchFamily="2" charset="2"/>
              </a:rPr>
              <a:t></a:t>
            </a:r>
            <a:r>
              <a:rPr lang="en-US" sz="1200" i="1" dirty="0">
                <a:latin typeface="Arial" pitchFamily="34" charset="0"/>
                <a:cs typeface="Arial" pitchFamily="34" charset="0"/>
              </a:rPr>
              <a:t> Check information </a:t>
            </a:r>
            <a:r>
              <a:rPr lang="en-US" sz="1200" i="1" dirty="0">
                <a:latin typeface="Arial" pitchFamily="34" charset="0"/>
                <a:cs typeface="Arial" pitchFamily="34" charset="0"/>
                <a:sym typeface="Wingdings" pitchFamily="2" charset="2"/>
              </a:rPr>
              <a:t></a:t>
            </a:r>
            <a:r>
              <a:rPr lang="en-US" sz="1200" i="1" dirty="0">
                <a:latin typeface="Arial" pitchFamily="34" charset="0"/>
                <a:cs typeface="Arial" pitchFamily="34" charset="0"/>
              </a:rPr>
              <a:t> Display </a:t>
            </a:r>
            <a:r>
              <a:rPr lang="en-US" sz="1200" i="1" dirty="0">
                <a:latin typeface="Arial" pitchFamily="34" charset="0"/>
                <a:cs typeface="Arial" pitchFamily="34" charset="0"/>
                <a:sym typeface="Wingdings" pitchFamily="2" charset="2"/>
              </a:rPr>
              <a:t></a:t>
            </a:r>
            <a:r>
              <a:rPr lang="en-US" sz="1200" i="1" dirty="0">
                <a:latin typeface="Arial" pitchFamily="34" charset="0"/>
                <a:cs typeface="Arial" pitchFamily="34" charset="0"/>
              </a:rPr>
              <a:t> For payment document [FCH2]</a:t>
            </a:r>
          </a:p>
          <a:p>
            <a:pPr marL="171450" indent="-171450">
              <a:lnSpc>
                <a:spcPct val="80000"/>
              </a:lnSpc>
              <a:buFont typeface="Arial" pitchFamily="34" charset="0"/>
              <a:buChar char="•"/>
              <a:defRPr/>
            </a:pPr>
            <a:r>
              <a:rPr lang="en-US" sz="1200" i="1" dirty="0">
                <a:latin typeface="Arial" pitchFamily="34" charset="0"/>
                <a:cs typeface="Arial" pitchFamily="34" charset="0"/>
              </a:rPr>
              <a:t>After entering the check number or the payment document number in question and choosing Enter, the system displays the check information.</a:t>
            </a:r>
          </a:p>
          <a:p>
            <a:pPr marL="171450" indent="-171450">
              <a:lnSpc>
                <a:spcPct val="80000"/>
              </a:lnSpc>
              <a:buFont typeface="Arial" pitchFamily="34" charset="0"/>
              <a:buChar char="•"/>
              <a:defRPr/>
            </a:pPr>
            <a:r>
              <a:rPr lang="en-US" sz="1200" i="1" dirty="0">
                <a:latin typeface="Arial" pitchFamily="34" charset="0"/>
                <a:cs typeface="Arial" pitchFamily="34" charset="0"/>
              </a:rPr>
              <a:t>From the check information display, you can request details on the check recipient and the check issuer as well as branch to display of the corresponding payment and invoice documents.</a:t>
            </a:r>
          </a:p>
          <a:p>
            <a:pPr marL="171450" indent="-171450">
              <a:lnSpc>
                <a:spcPct val="80000"/>
              </a:lnSpc>
              <a:buFont typeface="Arial" pitchFamily="34" charset="0"/>
              <a:buChar char="•"/>
              <a:defRPr/>
            </a:pPr>
            <a:r>
              <a:rPr lang="en-US" sz="1200" i="1" dirty="0">
                <a:latin typeface="Arial" pitchFamily="34" charset="0"/>
                <a:cs typeface="Arial" pitchFamily="34" charset="0"/>
              </a:rPr>
              <a:t>Conversely, you can also branch to the check information display from the invoice document display. To do this, proceed as follows:</a:t>
            </a:r>
          </a:p>
          <a:p>
            <a:pPr>
              <a:lnSpc>
                <a:spcPct val="80000"/>
              </a:lnSpc>
              <a:defRPr/>
            </a:pPr>
            <a:r>
              <a:rPr lang="en-US" sz="1200" i="1" dirty="0" smtClean="0">
                <a:latin typeface="Arial" pitchFamily="34" charset="0"/>
                <a:cs typeface="Arial" pitchFamily="34" charset="0"/>
              </a:rPr>
              <a:t>        1. Choose </a:t>
            </a:r>
            <a:r>
              <a:rPr lang="en-US" sz="1200" i="1" dirty="0">
                <a:latin typeface="Arial" pitchFamily="34" charset="0"/>
                <a:cs typeface="Arial" pitchFamily="34" charset="0"/>
              </a:rPr>
              <a:t>Document </a:t>
            </a:r>
            <a:r>
              <a:rPr lang="en-US" sz="1200" i="1" dirty="0">
                <a:latin typeface="Arial" pitchFamily="34" charset="0"/>
                <a:cs typeface="Arial" pitchFamily="34" charset="0"/>
                <a:sym typeface="Wingdings" pitchFamily="2" charset="2"/>
              </a:rPr>
              <a:t></a:t>
            </a:r>
            <a:r>
              <a:rPr lang="en-US" sz="1200" i="1" dirty="0">
                <a:latin typeface="Arial" pitchFamily="34" charset="0"/>
                <a:cs typeface="Arial" pitchFamily="34" charset="0"/>
              </a:rPr>
              <a:t> Display. </a:t>
            </a:r>
            <a:endParaRPr lang="en-US" sz="1200" i="1" dirty="0" smtClean="0">
              <a:latin typeface="Arial" pitchFamily="34" charset="0"/>
              <a:cs typeface="Arial" pitchFamily="34" charset="0"/>
            </a:endParaRPr>
          </a:p>
          <a:p>
            <a:pPr>
              <a:lnSpc>
                <a:spcPct val="80000"/>
              </a:lnSpc>
              <a:defRPr/>
            </a:pPr>
            <a:r>
              <a:rPr lang="en-US" sz="1200" i="1" dirty="0" smtClean="0">
                <a:latin typeface="Arial" pitchFamily="34" charset="0"/>
                <a:cs typeface="Arial" pitchFamily="34" charset="0"/>
              </a:rPr>
              <a:t>        2. Enter </a:t>
            </a:r>
            <a:r>
              <a:rPr lang="en-US" sz="1200" i="1" dirty="0">
                <a:latin typeface="Arial" pitchFamily="34" charset="0"/>
                <a:cs typeface="Arial" pitchFamily="34" charset="0"/>
              </a:rPr>
              <a:t>the document number, company code, and </a:t>
            </a:r>
          </a:p>
          <a:p>
            <a:pPr>
              <a:lnSpc>
                <a:spcPct val="80000"/>
              </a:lnSpc>
              <a:defRPr/>
            </a:pPr>
            <a:r>
              <a:rPr lang="en-US" sz="1200" i="1" dirty="0">
                <a:latin typeface="Arial" pitchFamily="34" charset="0"/>
                <a:cs typeface="Arial" pitchFamily="34" charset="0"/>
              </a:rPr>
              <a:t>            </a:t>
            </a:r>
            <a:r>
              <a:rPr lang="en-US" sz="1200" i="1" dirty="0" smtClean="0">
                <a:latin typeface="Arial" pitchFamily="34" charset="0"/>
                <a:cs typeface="Arial" pitchFamily="34" charset="0"/>
              </a:rPr>
              <a:t>fiscal </a:t>
            </a:r>
            <a:r>
              <a:rPr lang="en-US" sz="1200" i="1" dirty="0">
                <a:latin typeface="Arial" pitchFamily="34" charset="0"/>
                <a:cs typeface="Arial" pitchFamily="34" charset="0"/>
              </a:rPr>
              <a:t>year. </a:t>
            </a:r>
          </a:p>
          <a:p>
            <a:pPr>
              <a:lnSpc>
                <a:spcPct val="80000"/>
              </a:lnSpc>
              <a:defRPr/>
            </a:pPr>
            <a:r>
              <a:rPr lang="en-US" sz="1200" i="1" dirty="0">
                <a:latin typeface="Arial" pitchFamily="34" charset="0"/>
                <a:cs typeface="Arial" pitchFamily="34" charset="0"/>
              </a:rPr>
              <a:t>       </a:t>
            </a:r>
            <a:r>
              <a:rPr lang="en-US" sz="1200" i="1" dirty="0" smtClean="0">
                <a:latin typeface="Arial" pitchFamily="34" charset="0"/>
                <a:cs typeface="Arial" pitchFamily="34" charset="0"/>
              </a:rPr>
              <a:t>3. Choose </a:t>
            </a:r>
            <a:r>
              <a:rPr lang="en-US" sz="1200" i="1" dirty="0">
                <a:latin typeface="Arial" pitchFamily="34" charset="0"/>
                <a:cs typeface="Arial" pitchFamily="34" charset="0"/>
              </a:rPr>
              <a:t>Enter. The system displays an overview of </a:t>
            </a:r>
          </a:p>
          <a:p>
            <a:pPr>
              <a:lnSpc>
                <a:spcPct val="80000"/>
              </a:lnSpc>
              <a:defRPr/>
            </a:pPr>
            <a:r>
              <a:rPr lang="en-US" sz="1200" i="1" dirty="0">
                <a:latin typeface="Arial" pitchFamily="34" charset="0"/>
                <a:cs typeface="Arial" pitchFamily="34" charset="0"/>
              </a:rPr>
              <a:t>            </a:t>
            </a:r>
            <a:r>
              <a:rPr lang="en-US" sz="1200" i="1" dirty="0" smtClean="0">
                <a:latin typeface="Arial" pitchFamily="34" charset="0"/>
                <a:cs typeface="Arial" pitchFamily="34" charset="0"/>
              </a:rPr>
              <a:t>the </a:t>
            </a:r>
            <a:r>
              <a:rPr lang="en-US" sz="1200" i="1" dirty="0">
                <a:latin typeface="Arial" pitchFamily="34" charset="0"/>
                <a:cs typeface="Arial" pitchFamily="34" charset="0"/>
              </a:rPr>
              <a:t>individual items. </a:t>
            </a:r>
          </a:p>
          <a:p>
            <a:pPr>
              <a:lnSpc>
                <a:spcPct val="80000"/>
              </a:lnSpc>
              <a:defRPr/>
            </a:pPr>
            <a:r>
              <a:rPr lang="en-US" sz="1200" i="1" dirty="0" smtClean="0">
                <a:latin typeface="Arial" pitchFamily="34" charset="0"/>
                <a:cs typeface="Arial" pitchFamily="34" charset="0"/>
              </a:rPr>
              <a:t>       4. Select </a:t>
            </a:r>
            <a:r>
              <a:rPr lang="en-US" sz="1200" i="1" dirty="0">
                <a:latin typeface="Arial" pitchFamily="34" charset="0"/>
                <a:cs typeface="Arial" pitchFamily="34" charset="0"/>
              </a:rPr>
              <a:t>an item and choose Environment </a:t>
            </a:r>
            <a:r>
              <a:rPr lang="en-US" sz="1200" i="1" dirty="0">
                <a:latin typeface="Arial" pitchFamily="34" charset="0"/>
                <a:cs typeface="Arial" pitchFamily="34" charset="0"/>
                <a:sym typeface="Wingdings" pitchFamily="2" charset="2"/>
              </a:rPr>
              <a:t></a:t>
            </a:r>
            <a:r>
              <a:rPr lang="en-US" sz="1200" i="1" dirty="0">
                <a:latin typeface="Arial" pitchFamily="34" charset="0"/>
                <a:cs typeface="Arial" pitchFamily="34" charset="0"/>
              </a:rPr>
              <a:t> Check </a:t>
            </a:r>
          </a:p>
          <a:p>
            <a:pPr>
              <a:lnSpc>
                <a:spcPct val="80000"/>
              </a:lnSpc>
              <a:defRPr/>
            </a:pPr>
            <a:r>
              <a:rPr lang="en-US" sz="1200" i="1" dirty="0">
                <a:latin typeface="Arial" pitchFamily="34" charset="0"/>
                <a:cs typeface="Arial" pitchFamily="34" charset="0"/>
              </a:rPr>
              <a:t>           </a:t>
            </a:r>
            <a:r>
              <a:rPr lang="en-US" sz="1200" i="1" dirty="0" smtClean="0">
                <a:latin typeface="Arial" pitchFamily="34" charset="0"/>
                <a:cs typeface="Arial" pitchFamily="34" charset="0"/>
              </a:rPr>
              <a:t> Information</a:t>
            </a:r>
            <a:r>
              <a:rPr lang="en-US" sz="1200" i="1" dirty="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3841786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4"/>
          <p:cNvPicPr>
            <a:picLocks noChangeAspect="1" noChangeArrowheads="1"/>
          </p:cNvPicPr>
          <p:nvPr/>
        </p:nvPicPr>
        <p:blipFill>
          <a:blip r:embed="rId2" cstate="print"/>
          <a:srcRect/>
          <a:stretch>
            <a:fillRect/>
          </a:stretch>
        </p:blipFill>
        <p:spPr bwMode="auto">
          <a:xfrm>
            <a:off x="3048001" y="478632"/>
            <a:ext cx="5510213" cy="4379119"/>
          </a:xfrm>
          <a:prstGeom prst="rect">
            <a:avLst/>
          </a:prstGeom>
          <a:noFill/>
          <a:ln w="12700" algn="ctr">
            <a:solidFill>
              <a:schemeClr val="tx1"/>
            </a:solidFill>
            <a:miter lim="800000"/>
            <a:headEnd/>
            <a:tailEnd/>
          </a:ln>
        </p:spPr>
      </p:pic>
      <p:sp>
        <p:nvSpPr>
          <p:cNvPr id="2" name="Rectangle 1"/>
          <p:cNvSpPr/>
          <p:nvPr/>
        </p:nvSpPr>
        <p:spPr>
          <a:xfrm>
            <a:off x="264695" y="478632"/>
            <a:ext cx="2783306" cy="2751522"/>
          </a:xfrm>
          <a:prstGeom prst="rect">
            <a:avLst/>
          </a:prstGeom>
        </p:spPr>
        <p:txBody>
          <a:bodyPr wrap="square">
            <a:spAutoFit/>
          </a:bodyPr>
          <a:lstStyle/>
          <a:p>
            <a:pPr>
              <a:lnSpc>
                <a:spcPct val="90000"/>
              </a:lnSpc>
              <a:defRPr/>
            </a:pPr>
            <a:r>
              <a:rPr lang="en-US" sz="1600" b="1" dirty="0">
                <a:latin typeface="Arial" pitchFamily="34" charset="0"/>
                <a:cs typeface="Arial" pitchFamily="34" charset="0"/>
              </a:rPr>
              <a:t>Displaying the Check Register</a:t>
            </a:r>
            <a:r>
              <a:rPr lang="en-US" sz="1600" dirty="0">
                <a:latin typeface="Arial" pitchFamily="34" charset="0"/>
                <a:cs typeface="Arial" pitchFamily="34" charset="0"/>
              </a:rPr>
              <a:t> </a:t>
            </a:r>
            <a:r>
              <a:rPr lang="en-US" sz="1600" dirty="0">
                <a:latin typeface="Arial" pitchFamily="34" charset="0"/>
                <a:cs typeface="Arial" pitchFamily="34" charset="0"/>
                <a:hlinkClick r:id="rId3"/>
              </a:rPr>
              <a:t> </a:t>
            </a:r>
            <a:endParaRPr lang="en-US" sz="1600" dirty="0">
              <a:latin typeface="Arial" pitchFamily="34" charset="0"/>
              <a:cs typeface="Arial" pitchFamily="34" charset="0"/>
            </a:endParaRPr>
          </a:p>
          <a:p>
            <a:pPr>
              <a:lnSpc>
                <a:spcPct val="90000"/>
              </a:lnSpc>
              <a:defRPr/>
            </a:pPr>
            <a:endParaRPr lang="en-US" sz="1600" dirty="0">
              <a:latin typeface="Arial" pitchFamily="34" charset="0"/>
              <a:cs typeface="Arial" pitchFamily="34" charset="0"/>
            </a:endParaRPr>
          </a:p>
          <a:p>
            <a:pPr marL="285750" indent="-285750">
              <a:lnSpc>
                <a:spcPct val="90000"/>
              </a:lnSpc>
              <a:buFont typeface="Arial" pitchFamily="34" charset="0"/>
              <a:buChar char="•"/>
              <a:defRPr/>
            </a:pPr>
            <a:r>
              <a:rPr lang="en-US" sz="1600" dirty="0">
                <a:latin typeface="Arial" pitchFamily="34" charset="0"/>
                <a:cs typeface="Arial" pitchFamily="34" charset="0"/>
              </a:rPr>
              <a:t>To obtain a full overview of all check information stored in the system, choose the following from the </a:t>
            </a:r>
            <a:r>
              <a:rPr lang="en-US" sz="1600" i="1" dirty="0">
                <a:latin typeface="Arial" pitchFamily="34" charset="0"/>
                <a:cs typeface="Arial" pitchFamily="34" charset="0"/>
              </a:rPr>
              <a:t>Accounts Payable</a:t>
            </a:r>
            <a:r>
              <a:rPr lang="en-US" sz="1600" dirty="0">
                <a:latin typeface="Arial" pitchFamily="34" charset="0"/>
                <a:cs typeface="Arial" pitchFamily="34" charset="0"/>
              </a:rPr>
              <a:t> menu: </a:t>
            </a:r>
            <a:r>
              <a:rPr lang="en-US" sz="1600" i="1" dirty="0">
                <a:latin typeface="Arial" pitchFamily="34" charset="0"/>
                <a:cs typeface="Arial" pitchFamily="34" charset="0"/>
              </a:rPr>
              <a:t>Environment</a:t>
            </a:r>
            <a:r>
              <a:rPr lang="en-US" sz="1600" dirty="0">
                <a:latin typeface="Arial" pitchFamily="34" charset="0"/>
                <a:cs typeface="Arial" pitchFamily="34" charset="0"/>
              </a:rPr>
              <a:t>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a:t>
            </a:r>
            <a:r>
              <a:rPr lang="en-US" sz="1600" i="1" dirty="0">
                <a:latin typeface="Arial" pitchFamily="34" charset="0"/>
                <a:cs typeface="Arial" pitchFamily="34" charset="0"/>
              </a:rPr>
              <a:t>Check information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Display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Check register.</a:t>
            </a:r>
          </a:p>
        </p:txBody>
      </p:sp>
    </p:spTree>
    <p:extLst>
      <p:ext uri="{BB962C8B-B14F-4D97-AF65-F5344CB8AC3E}">
        <p14:creationId xmlns:p14="http://schemas.microsoft.com/office/powerpoint/2010/main" xmlns="" val="23978077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352426" y="327423"/>
            <a:ext cx="7648574" cy="301228"/>
          </a:xfrm>
        </p:spPr>
        <p:txBody>
          <a:bodyPr>
            <a:normAutofit fontScale="90000"/>
          </a:bodyPr>
          <a:lstStyle/>
          <a:p>
            <a:pPr>
              <a:defRPr/>
            </a:pPr>
            <a:r>
              <a:rPr lang="en-US" sz="2400" dirty="0" smtClean="0"/>
              <a:t>Check </a:t>
            </a:r>
            <a:r>
              <a:rPr lang="en-US" sz="2400" dirty="0"/>
              <a:t>Management Problems</a:t>
            </a:r>
            <a:r>
              <a:rPr lang="en-US" sz="2400" dirty="0" smtClean="0"/>
              <a:t/>
            </a:r>
            <a:br>
              <a:rPr lang="en-US" sz="2400" dirty="0" smtClean="0"/>
            </a:br>
            <a:endParaRPr lang="en-US" sz="2400" dirty="0" smtClean="0"/>
          </a:p>
        </p:txBody>
      </p:sp>
      <p:pic>
        <p:nvPicPr>
          <p:cNvPr id="79876" name="Picture 4"/>
          <p:cNvPicPr>
            <a:picLocks noChangeAspect="1" noChangeArrowheads="1"/>
          </p:cNvPicPr>
          <p:nvPr/>
        </p:nvPicPr>
        <p:blipFill>
          <a:blip r:embed="rId2" cstate="print"/>
          <a:srcRect/>
          <a:stretch>
            <a:fillRect/>
          </a:stretch>
        </p:blipFill>
        <p:spPr bwMode="auto">
          <a:xfrm>
            <a:off x="4800600" y="1028700"/>
            <a:ext cx="4343400" cy="2914650"/>
          </a:xfrm>
          <a:prstGeom prst="rect">
            <a:avLst/>
          </a:prstGeom>
          <a:noFill/>
          <a:ln w="12700" algn="ctr">
            <a:solidFill>
              <a:schemeClr val="tx1"/>
            </a:solidFill>
            <a:miter lim="800000"/>
            <a:headEnd/>
            <a:tailEnd/>
          </a:ln>
        </p:spPr>
      </p:pic>
      <p:sp>
        <p:nvSpPr>
          <p:cNvPr id="2" name="Rectangle 1"/>
          <p:cNvSpPr/>
          <p:nvPr/>
        </p:nvSpPr>
        <p:spPr>
          <a:xfrm>
            <a:off x="228600" y="1028700"/>
            <a:ext cx="4572000" cy="3776418"/>
          </a:xfrm>
          <a:prstGeom prst="rect">
            <a:avLst/>
          </a:prstGeom>
        </p:spPr>
        <p:txBody>
          <a:bodyPr>
            <a:spAutoFit/>
          </a:bodyPr>
          <a:lstStyle/>
          <a:p>
            <a:pPr marL="285750" indent="-285750">
              <a:lnSpc>
                <a:spcPct val="90000"/>
              </a:lnSpc>
              <a:buFont typeface="Arial" pitchFamily="34" charset="0"/>
              <a:buChar char="•"/>
              <a:defRPr/>
            </a:pPr>
            <a:r>
              <a:rPr lang="en-US" sz="1600" b="1" dirty="0">
                <a:latin typeface="Arial" pitchFamily="34" charset="0"/>
                <a:cs typeface="Arial" pitchFamily="34" charset="0"/>
              </a:rPr>
              <a:t>Renumbering Checks  :</a:t>
            </a:r>
          </a:p>
          <a:p>
            <a:pPr marL="285750" indent="-285750">
              <a:lnSpc>
                <a:spcPct val="90000"/>
              </a:lnSpc>
              <a:buFont typeface="Arial" pitchFamily="34" charset="0"/>
              <a:buChar char="•"/>
              <a:defRPr/>
            </a:pPr>
            <a:endParaRPr lang="en-US" sz="1400" dirty="0">
              <a:latin typeface="Arial" pitchFamily="34" charset="0"/>
              <a:cs typeface="Arial" pitchFamily="34" charset="0"/>
            </a:endParaRPr>
          </a:p>
          <a:p>
            <a:pPr marL="285750" indent="-285750">
              <a:lnSpc>
                <a:spcPct val="90000"/>
              </a:lnSpc>
              <a:buFont typeface="Arial" pitchFamily="34" charset="0"/>
              <a:buChar char="•"/>
              <a:defRPr/>
            </a:pPr>
            <a:r>
              <a:rPr lang="en-US" sz="1400" dirty="0">
                <a:latin typeface="Arial" pitchFamily="34" charset="0"/>
                <a:cs typeface="Arial" pitchFamily="34" charset="0"/>
              </a:rPr>
              <a:t>It may be necessary to renumber the checks maintained in the system.</a:t>
            </a:r>
          </a:p>
          <a:p>
            <a:pPr marL="285750" indent="-285750">
              <a:lnSpc>
                <a:spcPct val="90000"/>
              </a:lnSpc>
              <a:buFont typeface="Arial" pitchFamily="34" charset="0"/>
              <a:buChar char="•"/>
              <a:defRPr/>
            </a:pPr>
            <a:r>
              <a:rPr lang="en-US" sz="1400" dirty="0">
                <a:latin typeface="Arial" pitchFamily="34" charset="0"/>
                <a:cs typeface="Arial" pitchFamily="34" charset="0"/>
              </a:rPr>
              <a:t>During adjustment of the checks, more trial printouts were used than was anticipated. This is why the numbers of the used checks do not correspond with the numbers that were determined in the print run. </a:t>
            </a:r>
          </a:p>
          <a:p>
            <a:pPr marL="285750" indent="-285750">
              <a:lnSpc>
                <a:spcPct val="90000"/>
              </a:lnSpc>
              <a:buFont typeface="Arial" pitchFamily="34" charset="0"/>
              <a:buChar char="•"/>
              <a:defRPr/>
            </a:pPr>
            <a:r>
              <a:rPr lang="en-US" sz="1400" dirty="0">
                <a:latin typeface="Arial" pitchFamily="34" charset="0"/>
                <a:cs typeface="Arial" pitchFamily="34" charset="0"/>
              </a:rPr>
              <a:t>Proceed as follows to renumber the check lot in question:</a:t>
            </a:r>
          </a:p>
          <a:p>
            <a:pPr marL="285750" indent="-285750">
              <a:lnSpc>
                <a:spcPct val="90000"/>
              </a:lnSpc>
              <a:buFont typeface="Arial" pitchFamily="34" charset="0"/>
              <a:buChar char="•"/>
              <a:defRPr/>
            </a:pPr>
            <a:r>
              <a:rPr lang="en-US" sz="1400" dirty="0">
                <a:latin typeface="Arial" pitchFamily="34" charset="0"/>
                <a:cs typeface="Arial" pitchFamily="34" charset="0"/>
              </a:rPr>
              <a:t>Choose </a:t>
            </a:r>
            <a:r>
              <a:rPr lang="en-US" sz="1400" i="1" dirty="0">
                <a:latin typeface="Arial" pitchFamily="34" charset="0"/>
                <a:cs typeface="Arial" pitchFamily="34" charset="0"/>
              </a:rPr>
              <a:t>Environment</a:t>
            </a:r>
            <a:r>
              <a:rPr lang="en-US" sz="1400" dirty="0">
                <a:latin typeface="Arial" pitchFamily="34" charset="0"/>
                <a:cs typeface="Arial" pitchFamily="34" charset="0"/>
              </a:rPr>
              <a:t> </a:t>
            </a:r>
            <a:r>
              <a:rPr lang="en-US" sz="1400" dirty="0">
                <a:latin typeface="Arial" pitchFamily="34" charset="0"/>
                <a:cs typeface="Arial" pitchFamily="34" charset="0"/>
                <a:sym typeface="Wingdings" pitchFamily="2" charset="2"/>
              </a:rPr>
              <a:t></a:t>
            </a:r>
            <a:r>
              <a:rPr lang="en-US" sz="1400" dirty="0">
                <a:latin typeface="Arial" pitchFamily="34" charset="0"/>
                <a:cs typeface="Arial" pitchFamily="34" charset="0"/>
              </a:rPr>
              <a:t> </a:t>
            </a:r>
            <a:r>
              <a:rPr lang="en-US" sz="1400" i="1" dirty="0">
                <a:latin typeface="Arial" pitchFamily="34" charset="0"/>
                <a:cs typeface="Arial" pitchFamily="34" charset="0"/>
              </a:rPr>
              <a:t>Check information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Change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Renumber. </a:t>
            </a:r>
          </a:p>
          <a:p>
            <a:pPr marL="285750" indent="-285750">
              <a:lnSpc>
                <a:spcPct val="90000"/>
              </a:lnSpc>
              <a:buFont typeface="Arial" pitchFamily="34" charset="0"/>
              <a:buChar char="•"/>
              <a:defRPr/>
            </a:pPr>
            <a:r>
              <a:rPr lang="en-US" sz="1400" i="1" dirty="0">
                <a:latin typeface="Arial" pitchFamily="34" charset="0"/>
                <a:cs typeface="Arial" pitchFamily="34" charset="0"/>
              </a:rPr>
              <a:t>When the system displays the next screen, you enter the following values: </a:t>
            </a:r>
          </a:p>
          <a:p>
            <a:pPr marL="285750" indent="-285750">
              <a:lnSpc>
                <a:spcPct val="90000"/>
              </a:lnSpc>
              <a:buFont typeface="Arial" pitchFamily="34" charset="0"/>
              <a:buChar char="•"/>
              <a:defRPr/>
            </a:pPr>
            <a:r>
              <a:rPr lang="en-US" sz="1400" i="1" dirty="0">
                <a:latin typeface="Arial" pitchFamily="34" charset="0"/>
                <a:cs typeface="Arial" pitchFamily="34" charset="0"/>
              </a:rPr>
              <a:t>- The number range to be shifted</a:t>
            </a:r>
          </a:p>
          <a:p>
            <a:pPr marL="285750" indent="-285750">
              <a:lnSpc>
                <a:spcPct val="90000"/>
              </a:lnSpc>
              <a:buFont typeface="Arial" pitchFamily="34" charset="0"/>
              <a:buChar char="•"/>
              <a:defRPr/>
            </a:pPr>
            <a:r>
              <a:rPr lang="en-US" sz="1400" i="1" dirty="0">
                <a:latin typeface="Arial" pitchFamily="34" charset="0"/>
                <a:cs typeface="Arial" pitchFamily="34" charset="0"/>
              </a:rPr>
              <a:t>- Void reason code</a:t>
            </a:r>
          </a:p>
          <a:p>
            <a:pPr marL="285750" indent="-285750">
              <a:lnSpc>
                <a:spcPct val="90000"/>
              </a:lnSpc>
              <a:buFont typeface="Arial" pitchFamily="34" charset="0"/>
              <a:buChar char="•"/>
              <a:defRPr/>
            </a:pPr>
            <a:r>
              <a:rPr lang="en-US" sz="1400" i="1" dirty="0">
                <a:latin typeface="Arial" pitchFamily="34" charset="0"/>
                <a:cs typeface="Arial" pitchFamily="34" charset="0"/>
              </a:rPr>
              <a:t>- First new check number</a:t>
            </a:r>
          </a:p>
          <a:p>
            <a:pPr marL="285750" indent="-285750">
              <a:lnSpc>
                <a:spcPct val="90000"/>
              </a:lnSpc>
              <a:buFont typeface="Arial" pitchFamily="34" charset="0"/>
              <a:buChar char="•"/>
              <a:defRPr/>
            </a:pPr>
            <a:r>
              <a:rPr lang="en-US" sz="1400" i="1" dirty="0">
                <a:latin typeface="Arial" pitchFamily="34" charset="0"/>
                <a:cs typeface="Arial" pitchFamily="34" charset="0"/>
              </a:rPr>
              <a:t>Choose Check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Renumber. </a:t>
            </a:r>
            <a:endParaRPr lang="en-US" sz="1400" dirty="0">
              <a:latin typeface="Arial" pitchFamily="34" charset="0"/>
              <a:cs typeface="Arial" pitchFamily="34" charset="0"/>
            </a:endParaRPr>
          </a:p>
          <a:p>
            <a:pPr marL="285750" indent="-285750">
              <a:lnSpc>
                <a:spcPct val="90000"/>
              </a:lnSpc>
              <a:buFont typeface="Arial" pitchFamily="34" charset="0"/>
              <a:buChar char="•"/>
              <a:defRPr/>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1490890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9" name="Picture 4"/>
          <p:cNvPicPr>
            <a:picLocks noChangeAspect="1" noChangeArrowheads="1"/>
          </p:cNvPicPr>
          <p:nvPr/>
        </p:nvPicPr>
        <p:blipFill>
          <a:blip r:embed="rId2" cstate="print"/>
          <a:srcRect/>
          <a:stretch>
            <a:fillRect/>
          </a:stretch>
        </p:blipFill>
        <p:spPr bwMode="auto">
          <a:xfrm>
            <a:off x="4572000" y="628650"/>
            <a:ext cx="4114800" cy="3943350"/>
          </a:xfrm>
          <a:prstGeom prst="rect">
            <a:avLst/>
          </a:prstGeom>
          <a:noFill/>
          <a:ln w="12700" algn="ctr">
            <a:solidFill>
              <a:schemeClr val="tx1"/>
            </a:solidFill>
            <a:miter lim="800000"/>
            <a:headEnd/>
            <a:tailEnd/>
          </a:ln>
        </p:spPr>
      </p:pic>
      <p:sp>
        <p:nvSpPr>
          <p:cNvPr id="2" name="Rectangle 1"/>
          <p:cNvSpPr/>
          <p:nvPr/>
        </p:nvSpPr>
        <p:spPr>
          <a:xfrm>
            <a:off x="264694" y="628650"/>
            <a:ext cx="4307305" cy="4124206"/>
          </a:xfrm>
          <a:prstGeom prst="rect">
            <a:avLst/>
          </a:prstGeom>
        </p:spPr>
        <p:txBody>
          <a:bodyPr wrap="square">
            <a:spAutoFit/>
          </a:bodyPr>
          <a:lstStyle/>
          <a:p>
            <a:pPr marL="342900" indent="-342900">
              <a:buFont typeface="Arial" pitchFamily="34" charset="0"/>
              <a:buChar char="•"/>
              <a:defRPr/>
            </a:pPr>
            <a:r>
              <a:rPr lang="en-US" sz="2400" dirty="0">
                <a:latin typeface="Arial" pitchFamily="34" charset="0"/>
                <a:cs typeface="Arial" pitchFamily="34" charset="0"/>
              </a:rPr>
              <a:t>Reassigning Checks to Payments </a:t>
            </a:r>
            <a:r>
              <a:rPr lang="en-US" sz="2400" dirty="0">
                <a:latin typeface="Arial" pitchFamily="34" charset="0"/>
                <a:cs typeface="Arial" pitchFamily="34" charset="0"/>
                <a:hlinkClick r:id="rId3"/>
              </a:rPr>
              <a:t> </a:t>
            </a:r>
            <a:endParaRPr lang="en-US" sz="2400" dirty="0">
              <a:latin typeface="Arial" pitchFamily="34" charset="0"/>
              <a:cs typeface="Arial" pitchFamily="34" charset="0"/>
            </a:endParaRPr>
          </a:p>
          <a:p>
            <a:pPr marL="342900" indent="-342900">
              <a:buFont typeface="Arial" pitchFamily="34" charset="0"/>
              <a:buChar char="•"/>
              <a:defRPr/>
            </a:pPr>
            <a:endParaRPr lang="en-US" sz="2400" dirty="0">
              <a:latin typeface="Arial" pitchFamily="34" charset="0"/>
              <a:cs typeface="Arial" pitchFamily="34" charset="0"/>
            </a:endParaRPr>
          </a:p>
          <a:p>
            <a:pPr marL="285750" indent="-285750">
              <a:buFont typeface="Arial" pitchFamily="34" charset="0"/>
              <a:buChar char="•"/>
              <a:defRPr/>
            </a:pPr>
            <a:r>
              <a:rPr lang="en-US" sz="1600" dirty="0">
                <a:latin typeface="Arial" pitchFamily="34" charset="0"/>
                <a:cs typeface="Arial" pitchFamily="34" charset="0"/>
              </a:rPr>
              <a:t>If, for some reason, the numbered checks are assigned to the wrong payments (for example, because the checks were fed into the printer in the wrong order), you can reassign the checks to the correct payments before sending them out.</a:t>
            </a:r>
          </a:p>
          <a:p>
            <a:pPr marL="285750" indent="-285750">
              <a:buFont typeface="Arial" pitchFamily="34" charset="0"/>
              <a:buChar char="•"/>
              <a:defRPr/>
            </a:pPr>
            <a:endParaRPr lang="en-US" sz="1600" dirty="0">
              <a:latin typeface="Arial" pitchFamily="34" charset="0"/>
              <a:cs typeface="Arial" pitchFamily="34" charset="0"/>
            </a:endParaRPr>
          </a:p>
          <a:p>
            <a:pPr marL="285750" indent="-285750">
              <a:buFont typeface="Arial" pitchFamily="34" charset="0"/>
              <a:buChar char="•"/>
              <a:defRPr/>
            </a:pPr>
            <a:r>
              <a:rPr lang="en-US" sz="1600" dirty="0">
                <a:latin typeface="Arial" pitchFamily="34" charset="0"/>
                <a:cs typeface="Arial" pitchFamily="34" charset="0"/>
              </a:rPr>
              <a:t>To do this, proceed as follows from the </a:t>
            </a:r>
            <a:r>
              <a:rPr lang="en-US" sz="1600" i="1" dirty="0">
                <a:latin typeface="Arial" pitchFamily="34" charset="0"/>
                <a:cs typeface="Arial" pitchFamily="34" charset="0"/>
              </a:rPr>
              <a:t>Accounts Payable/Receivable</a:t>
            </a:r>
            <a:r>
              <a:rPr lang="en-US" sz="1600" dirty="0">
                <a:latin typeface="Arial" pitchFamily="34" charset="0"/>
                <a:cs typeface="Arial" pitchFamily="34" charset="0"/>
              </a:rPr>
              <a:t> menu: </a:t>
            </a:r>
            <a:r>
              <a:rPr lang="en-US" sz="1600" i="1" dirty="0">
                <a:latin typeface="Arial" pitchFamily="34" charset="0"/>
                <a:cs typeface="Arial" pitchFamily="34" charset="0"/>
              </a:rPr>
              <a:t>Environment</a:t>
            </a:r>
            <a:r>
              <a:rPr lang="en-US" sz="1600" dirty="0">
                <a:latin typeface="Arial" pitchFamily="34" charset="0"/>
                <a:cs typeface="Arial" pitchFamily="34" charset="0"/>
              </a:rPr>
              <a:t>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a:t>
            </a:r>
            <a:r>
              <a:rPr lang="en-US" sz="1600" i="1" dirty="0">
                <a:latin typeface="Arial" pitchFamily="34" charset="0"/>
                <a:cs typeface="Arial" pitchFamily="34" charset="0"/>
              </a:rPr>
              <a:t>Check information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Change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Assignment to payment.</a:t>
            </a:r>
          </a:p>
          <a:p>
            <a:pPr marL="285750" indent="-285750">
              <a:buFont typeface="Arial" pitchFamily="34" charset="0"/>
              <a:buChar char="•"/>
              <a:defRPr/>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28433208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6"/>
          <p:cNvPicPr>
            <a:picLocks noChangeAspect="1" noChangeArrowheads="1"/>
          </p:cNvPicPr>
          <p:nvPr/>
        </p:nvPicPr>
        <p:blipFill>
          <a:blip r:embed="rId2" cstate="print"/>
          <a:srcRect/>
          <a:stretch>
            <a:fillRect/>
          </a:stretch>
        </p:blipFill>
        <p:spPr bwMode="auto">
          <a:xfrm>
            <a:off x="4267200" y="628650"/>
            <a:ext cx="4572000" cy="4229100"/>
          </a:xfrm>
          <a:prstGeom prst="rect">
            <a:avLst/>
          </a:prstGeom>
          <a:noFill/>
          <a:ln w="12700" algn="ctr">
            <a:solidFill>
              <a:schemeClr val="tx1"/>
            </a:solidFill>
            <a:miter lim="800000"/>
            <a:headEnd/>
            <a:tailEnd/>
          </a:ln>
        </p:spPr>
      </p:pic>
      <p:sp>
        <p:nvSpPr>
          <p:cNvPr id="2" name="Rectangle 1"/>
          <p:cNvSpPr/>
          <p:nvPr/>
        </p:nvSpPr>
        <p:spPr>
          <a:xfrm>
            <a:off x="96253" y="796846"/>
            <a:ext cx="3513221" cy="3600986"/>
          </a:xfrm>
          <a:prstGeom prst="rect">
            <a:avLst/>
          </a:prstGeom>
        </p:spPr>
        <p:txBody>
          <a:bodyPr wrap="square">
            <a:spAutoFit/>
          </a:bodyPr>
          <a:lstStyle/>
          <a:p>
            <a:pPr>
              <a:defRPr/>
            </a:pPr>
            <a:r>
              <a:rPr lang="en-US" sz="2000" b="1" dirty="0">
                <a:latin typeface="Arial" pitchFamily="34" charset="0"/>
                <a:cs typeface="Arial" pitchFamily="34" charset="0"/>
              </a:rPr>
              <a:t>Reprinting Checks:</a:t>
            </a:r>
          </a:p>
          <a:p>
            <a:pPr>
              <a:buFontTx/>
              <a:buNone/>
              <a:defRPr/>
            </a:pPr>
            <a:endParaRPr lang="en-US" sz="1600" dirty="0">
              <a:latin typeface="Arial" pitchFamily="34" charset="0"/>
              <a:cs typeface="Arial" pitchFamily="34" charset="0"/>
            </a:endParaRPr>
          </a:p>
          <a:p>
            <a:pPr marL="285750" indent="-285750">
              <a:buFont typeface="Arial" pitchFamily="34" charset="0"/>
              <a:buChar char="•"/>
              <a:defRPr/>
            </a:pPr>
            <a:r>
              <a:rPr lang="en-US" sz="1600" dirty="0">
                <a:latin typeface="Arial" pitchFamily="34" charset="0"/>
                <a:cs typeface="Arial" pitchFamily="34" charset="0"/>
              </a:rPr>
              <a:t>If a check goes missing (say, it is lost in the post on its way to the recipient) or is rendered unusable for other reasons, you can reprint it. From the </a:t>
            </a:r>
            <a:r>
              <a:rPr lang="en-US" sz="1600" i="1" dirty="0">
                <a:latin typeface="Arial" pitchFamily="34" charset="0"/>
                <a:cs typeface="Arial" pitchFamily="34" charset="0"/>
              </a:rPr>
              <a:t>Accounts Payable</a:t>
            </a:r>
            <a:r>
              <a:rPr lang="en-US" sz="1600" dirty="0">
                <a:latin typeface="Arial" pitchFamily="34" charset="0"/>
                <a:cs typeface="Arial" pitchFamily="34" charset="0"/>
              </a:rPr>
              <a:t> menu, choose: </a:t>
            </a:r>
            <a:r>
              <a:rPr lang="en-US" sz="1600" i="1" dirty="0">
                <a:latin typeface="Arial" pitchFamily="34" charset="0"/>
                <a:cs typeface="Arial" pitchFamily="34" charset="0"/>
              </a:rPr>
              <a:t>Environment</a:t>
            </a:r>
            <a:r>
              <a:rPr lang="en-US" sz="1600" dirty="0">
                <a:latin typeface="Arial" pitchFamily="34" charset="0"/>
                <a:cs typeface="Arial" pitchFamily="34" charset="0"/>
              </a:rPr>
              <a:t>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a:t>
            </a:r>
            <a:r>
              <a:rPr lang="en-US" sz="1600" i="1" dirty="0">
                <a:latin typeface="Arial" pitchFamily="34" charset="0"/>
                <a:cs typeface="Arial" pitchFamily="34" charset="0"/>
              </a:rPr>
              <a:t>Check information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Change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Reprint check, or (if you only know the payment document number), Document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Other functions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Print payment form.</a:t>
            </a:r>
          </a:p>
          <a:p>
            <a:pPr marL="285750" indent="-285750">
              <a:buFont typeface="Arial" pitchFamily="34" charset="0"/>
              <a:buChar char="•"/>
              <a:defRP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3374119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33" y="0"/>
            <a:ext cx="8774348" cy="4992136"/>
          </a:xfrm>
          <a:prstGeom prst="rect">
            <a:avLst/>
          </a:prstGeom>
        </p:spPr>
        <p:txBody>
          <a:bodyPr wrap="square">
            <a:spAutoFit/>
          </a:bodyPr>
          <a:lstStyle/>
          <a:p>
            <a:pPr marL="285750" indent="-285750">
              <a:lnSpc>
                <a:spcPct val="80000"/>
              </a:lnSpc>
              <a:buFont typeface="Arial" pitchFamily="34" charset="0"/>
              <a:buChar char="•"/>
              <a:defRPr/>
            </a:pPr>
            <a:r>
              <a:rPr lang="en-US" sz="2000" b="1" dirty="0">
                <a:latin typeface="Arial" pitchFamily="34" charset="0"/>
                <a:cs typeface="Arial" pitchFamily="34" charset="0"/>
              </a:rPr>
              <a:t>Restart:</a:t>
            </a: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en-US" sz="1400" dirty="0">
                <a:latin typeface="Arial" pitchFamily="34" charset="0"/>
                <a:cs typeface="Arial" pitchFamily="34" charset="0"/>
              </a:rPr>
              <a:t>If the printer stops during printing, for example because of a power failure, you will need to restart the print program.</a:t>
            </a:r>
          </a:p>
          <a:p>
            <a:pPr marL="675376" lvl="1" indent="-285750">
              <a:lnSpc>
                <a:spcPct val="80000"/>
              </a:lnSpc>
              <a:buFont typeface="Arial" pitchFamily="34" charset="0"/>
              <a:buChar char="−"/>
              <a:defRPr/>
            </a:pPr>
            <a:r>
              <a:rPr lang="en-US" sz="1400" dirty="0">
                <a:latin typeface="Arial" pitchFamily="34" charset="0"/>
                <a:cs typeface="Arial" pitchFamily="34" charset="0"/>
              </a:rPr>
              <a:t>To do this, choose </a:t>
            </a:r>
            <a:r>
              <a:rPr lang="en-US" sz="1400" i="1" dirty="0">
                <a:latin typeface="Arial" pitchFamily="34" charset="0"/>
                <a:cs typeface="Arial" pitchFamily="34" charset="0"/>
              </a:rPr>
              <a:t>System</a:t>
            </a:r>
            <a:r>
              <a:rPr lang="en-US" sz="1400" dirty="0">
                <a:latin typeface="Arial" pitchFamily="34" charset="0"/>
                <a:cs typeface="Arial" pitchFamily="34" charset="0"/>
              </a:rPr>
              <a:t> </a:t>
            </a:r>
            <a:r>
              <a:rPr lang="en-US" sz="1400" dirty="0">
                <a:latin typeface="Arial" pitchFamily="34" charset="0"/>
                <a:cs typeface="Arial" pitchFamily="34" charset="0"/>
                <a:sym typeface="Wingdings" pitchFamily="2" charset="2"/>
              </a:rPr>
              <a:t></a:t>
            </a:r>
            <a:r>
              <a:rPr lang="en-US" sz="1400" dirty="0">
                <a:latin typeface="Arial" pitchFamily="34" charset="0"/>
                <a:cs typeface="Arial" pitchFamily="34" charset="0"/>
              </a:rPr>
              <a:t> </a:t>
            </a:r>
            <a:r>
              <a:rPr lang="en-US" sz="1400" i="1" dirty="0">
                <a:latin typeface="Arial" pitchFamily="34" charset="0"/>
                <a:cs typeface="Arial" pitchFamily="34" charset="0"/>
              </a:rPr>
              <a:t>Services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Reporting. </a:t>
            </a:r>
          </a:p>
          <a:p>
            <a:pPr marL="675376" lvl="1" indent="-285750">
              <a:lnSpc>
                <a:spcPct val="80000"/>
              </a:lnSpc>
              <a:buFont typeface="Arial" pitchFamily="34" charset="0"/>
              <a:buChar char="−"/>
              <a:defRPr/>
            </a:pPr>
            <a:r>
              <a:rPr lang="en-US" sz="1400" i="1" dirty="0">
                <a:latin typeface="Arial" pitchFamily="34" charset="0"/>
                <a:cs typeface="Arial" pitchFamily="34" charset="0"/>
              </a:rPr>
              <a:t>Enter the name of the print program (RFFOUS_C) and select Program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Execute. </a:t>
            </a:r>
          </a:p>
          <a:p>
            <a:pPr marL="675376" lvl="1" indent="-285750">
              <a:lnSpc>
                <a:spcPct val="80000"/>
              </a:lnSpc>
              <a:buFont typeface="Arial" pitchFamily="34" charset="0"/>
              <a:buChar char="−"/>
              <a:defRPr/>
            </a:pPr>
            <a:r>
              <a:rPr lang="en-US" sz="1400" i="1" dirty="0">
                <a:latin typeface="Arial" pitchFamily="34" charset="0"/>
                <a:cs typeface="Arial" pitchFamily="34" charset="0"/>
              </a:rPr>
              <a:t>Enter the data identifying the print run and enter the check number from which the program should be restarted in the Restart field. </a:t>
            </a:r>
          </a:p>
          <a:p>
            <a:pPr marL="675376" lvl="1" indent="-285750">
              <a:lnSpc>
                <a:spcPct val="80000"/>
              </a:lnSpc>
              <a:buFont typeface="Arial" pitchFamily="34" charset="0"/>
              <a:buChar char="−"/>
              <a:defRPr/>
            </a:pPr>
            <a:r>
              <a:rPr lang="en-US" sz="1400" i="1" dirty="0">
                <a:latin typeface="Arial" pitchFamily="34" charset="0"/>
                <a:cs typeface="Arial" pitchFamily="34" charset="0"/>
              </a:rPr>
              <a:t>Select Program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Execute again. </a:t>
            </a:r>
          </a:p>
          <a:p>
            <a:pPr marL="675376" lvl="1" indent="-285750">
              <a:lnSpc>
                <a:spcPct val="80000"/>
              </a:lnSpc>
              <a:buFont typeface="Arial" pitchFamily="34" charset="0"/>
              <a:buChar char="•"/>
              <a:defRPr/>
            </a:pPr>
            <a:endParaRPr lang="en-US" sz="1400" i="1" dirty="0">
              <a:latin typeface="Arial" pitchFamily="34" charset="0"/>
              <a:cs typeface="Arial" pitchFamily="34" charset="0"/>
            </a:endParaRPr>
          </a:p>
          <a:p>
            <a:pPr marL="285750" indent="-285750">
              <a:lnSpc>
                <a:spcPct val="80000"/>
              </a:lnSpc>
              <a:buFont typeface="Arial" pitchFamily="34" charset="0"/>
              <a:buChar char="•"/>
              <a:defRPr/>
            </a:pPr>
            <a:r>
              <a:rPr lang="en-US" sz="1400" i="1" dirty="0">
                <a:latin typeface="Arial" pitchFamily="34" charset="0"/>
                <a:cs typeface="Arial" pitchFamily="34" charset="0"/>
              </a:rPr>
              <a:t>If there is a system crash during the print run but before any checks have been printed, you should proceed as follows:</a:t>
            </a:r>
          </a:p>
          <a:p>
            <a:pPr marL="675376" lvl="1" indent="-285750">
              <a:lnSpc>
                <a:spcPct val="80000"/>
              </a:lnSpc>
              <a:buFont typeface="Arial" pitchFamily="34" charset="0"/>
              <a:buChar char="−"/>
              <a:defRPr/>
            </a:pPr>
            <a:r>
              <a:rPr lang="en-US" sz="1400" i="1" dirty="0">
                <a:latin typeface="Arial" pitchFamily="34" charset="0"/>
                <a:cs typeface="Arial" pitchFamily="34" charset="0"/>
              </a:rPr>
              <a:t>Correct the error that caused the system to crash. </a:t>
            </a:r>
          </a:p>
          <a:p>
            <a:pPr marL="675376" lvl="1" indent="-285750">
              <a:lnSpc>
                <a:spcPct val="80000"/>
              </a:lnSpc>
              <a:buFont typeface="Arial" pitchFamily="34" charset="0"/>
              <a:buChar char="−"/>
              <a:defRPr/>
            </a:pPr>
            <a:r>
              <a:rPr lang="en-US" sz="1400" i="1" dirty="0">
                <a:latin typeface="Arial" pitchFamily="34" charset="0"/>
                <a:cs typeface="Arial" pitchFamily="34" charset="0"/>
              </a:rPr>
              <a:t>Delete the check information. To do this, choose Environment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Check information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Delete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For payment run. </a:t>
            </a:r>
          </a:p>
          <a:p>
            <a:pPr marL="675376" lvl="1" indent="-285750">
              <a:lnSpc>
                <a:spcPct val="80000"/>
              </a:lnSpc>
              <a:buFont typeface="Arial" pitchFamily="34" charset="0"/>
              <a:buChar char="−"/>
              <a:defRPr/>
            </a:pPr>
            <a:r>
              <a:rPr lang="en-US" sz="1400" i="1" dirty="0">
                <a:latin typeface="Arial" pitchFamily="34" charset="0"/>
                <a:cs typeface="Arial" pitchFamily="34" charset="0"/>
              </a:rPr>
              <a:t>Restart the print program but do not use the restart option described above. </a:t>
            </a:r>
          </a:p>
          <a:p>
            <a:pPr marL="675376" lvl="1" indent="-285750">
              <a:lnSpc>
                <a:spcPct val="80000"/>
              </a:lnSpc>
              <a:buFont typeface="Arial" pitchFamily="34" charset="0"/>
              <a:buChar char="−"/>
              <a:defRPr/>
            </a:pPr>
            <a:endParaRPr lang="en-US" sz="1400" i="1" dirty="0">
              <a:latin typeface="Arial" pitchFamily="34" charset="0"/>
              <a:cs typeface="Arial" pitchFamily="34" charset="0"/>
            </a:endParaRPr>
          </a:p>
          <a:p>
            <a:pPr marL="285750" indent="-285750">
              <a:lnSpc>
                <a:spcPct val="80000"/>
              </a:lnSpc>
              <a:buFont typeface="Arial" pitchFamily="34" charset="0"/>
              <a:buChar char="•"/>
              <a:defRPr/>
            </a:pPr>
            <a:r>
              <a:rPr lang="en-US" sz="1400" i="1" dirty="0">
                <a:latin typeface="Arial" pitchFamily="34" charset="0"/>
                <a:cs typeface="Arial" pitchFamily="34" charset="0"/>
              </a:rPr>
              <a:t>If there is a system crash during the print run and some checks have already been printed, you should proceed as follows:</a:t>
            </a:r>
          </a:p>
          <a:p>
            <a:pPr marL="285750" indent="-285750">
              <a:lnSpc>
                <a:spcPct val="80000"/>
              </a:lnSpc>
              <a:buFont typeface="Arial" pitchFamily="34" charset="0"/>
              <a:buChar char="−"/>
              <a:defRPr/>
            </a:pPr>
            <a:r>
              <a:rPr lang="en-US" sz="1400" i="1" dirty="0" smtClean="0">
                <a:latin typeface="Arial" pitchFamily="34" charset="0"/>
                <a:cs typeface="Arial" pitchFamily="34" charset="0"/>
              </a:rPr>
              <a:t> </a:t>
            </a:r>
            <a:r>
              <a:rPr lang="en-US" sz="1400" i="1" dirty="0">
                <a:latin typeface="Arial" pitchFamily="34" charset="0"/>
                <a:cs typeface="Arial" pitchFamily="34" charset="0"/>
              </a:rPr>
              <a:t>Correct the error that caused the system to crash. </a:t>
            </a:r>
          </a:p>
          <a:p>
            <a:pPr marL="675376" lvl="1" indent="-285750">
              <a:lnSpc>
                <a:spcPct val="80000"/>
              </a:lnSpc>
              <a:buFont typeface="Arial" pitchFamily="34" charset="0"/>
              <a:buChar char="−"/>
              <a:defRPr/>
            </a:pPr>
            <a:r>
              <a:rPr lang="en-US" sz="1400" i="1" dirty="0">
                <a:latin typeface="Arial" pitchFamily="34" charset="0"/>
                <a:cs typeface="Arial" pitchFamily="34" charset="0"/>
              </a:rPr>
              <a:t>This error may occur, for example, when a check lot is used up and the next lot has not been maintained. In this case, the first thing to do after the system crash is to enter a new check lot. </a:t>
            </a:r>
          </a:p>
          <a:p>
            <a:pPr marL="675376" lvl="1" indent="-285750">
              <a:lnSpc>
                <a:spcPct val="80000"/>
              </a:lnSpc>
              <a:buFont typeface="Arial" pitchFamily="34" charset="0"/>
              <a:buChar char="−"/>
              <a:defRPr/>
            </a:pPr>
            <a:r>
              <a:rPr lang="en-US" sz="1400" i="1" dirty="0">
                <a:latin typeface="Arial" pitchFamily="34" charset="0"/>
                <a:cs typeface="Arial" pitchFamily="34" charset="0"/>
              </a:rPr>
              <a:t>Delete the check information. To do this, choose Environment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Check information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Delete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For payment run. </a:t>
            </a:r>
          </a:p>
          <a:p>
            <a:pPr marL="675376" lvl="1" indent="-285750">
              <a:lnSpc>
                <a:spcPct val="80000"/>
              </a:lnSpc>
              <a:buFont typeface="Arial" pitchFamily="34" charset="0"/>
              <a:buChar char="−"/>
              <a:defRPr/>
            </a:pPr>
            <a:r>
              <a:rPr lang="en-US" sz="1400" i="1" dirty="0">
                <a:latin typeface="Arial" pitchFamily="34" charset="0"/>
                <a:cs typeface="Arial" pitchFamily="34" charset="0"/>
              </a:rPr>
              <a:t>Restart the print program but do not use the restart option described above. </a:t>
            </a:r>
          </a:p>
          <a:p>
            <a:pPr marL="675376" lvl="1" indent="-285750">
              <a:lnSpc>
                <a:spcPct val="80000"/>
              </a:lnSpc>
              <a:buFont typeface="Arial" pitchFamily="34" charset="0"/>
              <a:buChar char="−"/>
              <a:defRPr/>
            </a:pPr>
            <a:r>
              <a:rPr lang="en-US" sz="1400" i="1" dirty="0">
                <a:latin typeface="Arial" pitchFamily="34" charset="0"/>
                <a:cs typeface="Arial" pitchFamily="34" charset="0"/>
              </a:rPr>
              <a:t>Delete the print output from the print management files. </a:t>
            </a:r>
          </a:p>
          <a:p>
            <a:pPr marL="675376" lvl="1" indent="-285750">
              <a:lnSpc>
                <a:spcPct val="80000"/>
              </a:lnSpc>
              <a:buFont typeface="Arial" pitchFamily="34" charset="0"/>
              <a:buChar char="−"/>
              <a:defRPr/>
            </a:pPr>
            <a:r>
              <a:rPr lang="en-US" sz="1400" i="1" dirty="0">
                <a:latin typeface="Arial" pitchFamily="34" charset="0"/>
                <a:cs typeface="Arial" pitchFamily="34" charset="0"/>
              </a:rPr>
              <a:t>Now restart the print program, this time using the restart option, (see above).</a:t>
            </a:r>
          </a:p>
        </p:txBody>
      </p:sp>
    </p:spTree>
    <p:extLst>
      <p:ext uri="{BB962C8B-B14F-4D97-AF65-F5344CB8AC3E}">
        <p14:creationId xmlns:p14="http://schemas.microsoft.com/office/powerpoint/2010/main" xmlns="" val="339669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725" y="168441"/>
            <a:ext cx="8097253" cy="4708981"/>
          </a:xfrm>
          <a:prstGeom prst="rect">
            <a:avLst/>
          </a:prstGeom>
        </p:spPr>
        <p:txBody>
          <a:bodyPr wrap="square">
            <a:spAutoFit/>
          </a:bodyPr>
          <a:lstStyle/>
          <a:p>
            <a:pPr>
              <a:defRPr/>
            </a:pPr>
            <a:r>
              <a:rPr lang="en-US" sz="3600" dirty="0">
                <a:solidFill>
                  <a:schemeClr val="tx2"/>
                </a:solidFill>
              </a:rPr>
              <a:t>Voiding Checks</a:t>
            </a:r>
            <a:r>
              <a:rPr lang="en-US" sz="3600" dirty="0" smtClean="0">
                <a:solidFill>
                  <a:schemeClr val="tx2"/>
                </a:solidFill>
              </a:rPr>
              <a:t>:</a:t>
            </a:r>
            <a:r>
              <a:rPr lang="en-US" sz="2400" dirty="0"/>
              <a:t> </a:t>
            </a:r>
            <a:endParaRPr lang="en-US" sz="2400" dirty="0" smtClean="0"/>
          </a:p>
          <a:p>
            <a:pPr>
              <a:defRPr/>
            </a:pPr>
            <a:endParaRPr lang="en-US" sz="2400" dirty="0" smtClean="0"/>
          </a:p>
          <a:p>
            <a:pPr marL="675376" lvl="1" indent="-285750">
              <a:buFont typeface="Arial" pitchFamily="34" charset="0"/>
              <a:buChar char="•"/>
              <a:defRPr/>
            </a:pPr>
            <a:r>
              <a:rPr lang="en-US" sz="1600" dirty="0" smtClean="0">
                <a:latin typeface="Arial" pitchFamily="34" charset="0"/>
                <a:cs typeface="Arial" pitchFamily="34" charset="0"/>
              </a:rPr>
              <a:t>You can void checks both before and after they have been printed.</a:t>
            </a:r>
          </a:p>
          <a:p>
            <a:pPr marL="675376" lvl="1" indent="-285750">
              <a:buFont typeface="Arial" pitchFamily="34" charset="0"/>
              <a:buChar char="•"/>
              <a:defRPr/>
            </a:pPr>
            <a:r>
              <a:rPr lang="en-US" sz="1600" dirty="0" smtClean="0">
                <a:latin typeface="Arial" pitchFamily="34" charset="0"/>
                <a:cs typeface="Arial" pitchFamily="34" charset="0"/>
              </a:rPr>
              <a:t>Before </a:t>
            </a:r>
            <a:r>
              <a:rPr lang="en-US" sz="1600" dirty="0">
                <a:latin typeface="Arial" pitchFamily="34" charset="0"/>
                <a:cs typeface="Arial" pitchFamily="34" charset="0"/>
              </a:rPr>
              <a:t>the print run, you void blank checks that are accidentally damaged, or stolen or rendered unusable for any other reason. Proceed as follows:</a:t>
            </a:r>
          </a:p>
          <a:p>
            <a:pPr marL="1065002" lvl="2" indent="-285750">
              <a:buFont typeface="Arial" pitchFamily="34" charset="0"/>
              <a:buChar char="−"/>
              <a:defRPr/>
            </a:pPr>
            <a:r>
              <a:rPr lang="en-US" sz="1600" dirty="0">
                <a:latin typeface="Arial" pitchFamily="34" charset="0"/>
                <a:cs typeface="Arial" pitchFamily="34" charset="0"/>
              </a:rPr>
              <a:t>Choose </a:t>
            </a:r>
            <a:r>
              <a:rPr lang="en-US" sz="1600" i="1" dirty="0">
                <a:latin typeface="Arial" pitchFamily="34" charset="0"/>
                <a:cs typeface="Arial" pitchFamily="34" charset="0"/>
              </a:rPr>
              <a:t>Environment</a:t>
            </a:r>
            <a:r>
              <a:rPr lang="en-US" sz="1600" dirty="0">
                <a:latin typeface="Arial" pitchFamily="34" charset="0"/>
                <a:cs typeface="Arial" pitchFamily="34" charset="0"/>
              </a:rPr>
              <a:t>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a:t>
            </a:r>
            <a:r>
              <a:rPr lang="en-US" sz="1600" i="1" dirty="0">
                <a:latin typeface="Arial" pitchFamily="34" charset="0"/>
                <a:cs typeface="Arial" pitchFamily="34" charset="0"/>
              </a:rPr>
              <a:t>Check information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Void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Unused checks. </a:t>
            </a:r>
          </a:p>
          <a:p>
            <a:pPr marL="1065002" lvl="2" indent="-285750">
              <a:buFont typeface="Arial" pitchFamily="34" charset="0"/>
              <a:buChar char="−"/>
              <a:defRPr/>
            </a:pPr>
            <a:r>
              <a:rPr lang="en-US" sz="1600" i="1" dirty="0">
                <a:latin typeface="Arial" pitchFamily="34" charset="0"/>
                <a:cs typeface="Arial" pitchFamily="34" charset="0"/>
              </a:rPr>
              <a:t>On the next screen, enter the check numbers in question and a key for the void reason code. </a:t>
            </a:r>
          </a:p>
          <a:p>
            <a:pPr marL="1065002" lvl="2" indent="-285750">
              <a:buFont typeface="Arial" pitchFamily="34" charset="0"/>
              <a:buChar char="−"/>
              <a:defRPr/>
            </a:pPr>
            <a:r>
              <a:rPr lang="en-US" sz="1600" i="1" dirty="0">
                <a:latin typeface="Arial" pitchFamily="34" charset="0"/>
                <a:cs typeface="Arial" pitchFamily="34" charset="0"/>
              </a:rPr>
              <a:t>Select Check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Void. </a:t>
            </a:r>
          </a:p>
          <a:p>
            <a:pPr marL="675376" lvl="1" indent="-285750">
              <a:buFont typeface="Arial" pitchFamily="34" charset="0"/>
              <a:buChar char="•"/>
              <a:defRPr/>
            </a:pPr>
            <a:r>
              <a:rPr lang="en-US" sz="1600" i="1" dirty="0">
                <a:latin typeface="Arial" pitchFamily="34" charset="0"/>
                <a:cs typeface="Arial" pitchFamily="34" charset="0"/>
              </a:rPr>
              <a:t>Checks that are voided after the print run, for example, are those that are not required due to cash payment being chosen instead of by check. To void printed checks, proceed as follows:</a:t>
            </a:r>
          </a:p>
          <a:p>
            <a:pPr marL="1065002" lvl="2" indent="-285750">
              <a:buFont typeface="Arial" pitchFamily="34" charset="0"/>
              <a:buChar char="−"/>
              <a:defRPr/>
            </a:pPr>
            <a:r>
              <a:rPr lang="en-US" sz="1600" i="1" dirty="0" smtClean="0">
                <a:latin typeface="Arial" pitchFamily="34" charset="0"/>
                <a:cs typeface="Arial" pitchFamily="34" charset="0"/>
              </a:rPr>
              <a:t>From </a:t>
            </a:r>
            <a:r>
              <a:rPr lang="en-US" sz="1600" i="1" dirty="0">
                <a:latin typeface="Arial" pitchFamily="34" charset="0"/>
                <a:cs typeface="Arial" pitchFamily="34" charset="0"/>
              </a:rPr>
              <a:t>the Accounts Payable/Receivable menu, choose Environment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Check information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Void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Issued checks. </a:t>
            </a:r>
          </a:p>
          <a:p>
            <a:pPr marL="1065002" lvl="2" indent="-285750">
              <a:buFont typeface="Arial" pitchFamily="34" charset="0"/>
              <a:buChar char="−"/>
              <a:defRPr/>
            </a:pPr>
            <a:r>
              <a:rPr lang="en-US" sz="1600" i="1" dirty="0">
                <a:latin typeface="Arial" pitchFamily="34" charset="0"/>
                <a:cs typeface="Arial" pitchFamily="34" charset="0"/>
              </a:rPr>
              <a:t>In the next screen, enter the check numbers in question and a key for the void reason.</a:t>
            </a:r>
          </a:p>
          <a:p>
            <a:pPr>
              <a:defRPr/>
            </a:pPr>
            <a:endParaRPr lang="en-US" sz="1600" dirty="0"/>
          </a:p>
        </p:txBody>
      </p:sp>
    </p:spTree>
    <p:extLst>
      <p:ext uri="{BB962C8B-B14F-4D97-AF65-F5344CB8AC3E}">
        <p14:creationId xmlns:p14="http://schemas.microsoft.com/office/powerpoint/2010/main" xmlns="" val="1919738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defRPr/>
            </a:pPr>
            <a:r>
              <a:rPr lang="en-US" smtClean="0"/>
              <a:t>Challenges:</a:t>
            </a:r>
          </a:p>
        </p:txBody>
      </p:sp>
      <p:pic>
        <p:nvPicPr>
          <p:cNvPr id="8196" name="Picture 6"/>
          <p:cNvPicPr>
            <a:picLocks noChangeAspect="1" noChangeArrowheads="1"/>
          </p:cNvPicPr>
          <p:nvPr/>
        </p:nvPicPr>
        <p:blipFill>
          <a:blip r:embed="rId2" cstate="print"/>
          <a:srcRect/>
          <a:stretch>
            <a:fillRect/>
          </a:stretch>
        </p:blipFill>
        <p:spPr bwMode="auto">
          <a:xfrm>
            <a:off x="493295" y="785073"/>
            <a:ext cx="7888705" cy="3110528"/>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142522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421" y="397042"/>
            <a:ext cx="7928811" cy="2785378"/>
          </a:xfrm>
          <a:prstGeom prst="rect">
            <a:avLst/>
          </a:prstGeom>
        </p:spPr>
        <p:txBody>
          <a:bodyPr wrap="square">
            <a:spAutoFit/>
          </a:bodyPr>
          <a:lstStyle/>
          <a:p>
            <a:pPr>
              <a:defRPr/>
            </a:pPr>
            <a:r>
              <a:rPr lang="en-US" dirty="0">
                <a:solidFill>
                  <a:schemeClr val="tx2"/>
                </a:solidFill>
              </a:rPr>
              <a:t>Reversing a Check Payment :</a:t>
            </a:r>
          </a:p>
          <a:p>
            <a:pPr>
              <a:defRPr/>
            </a:pPr>
            <a:endParaRPr lang="en-US" sz="1600" dirty="0"/>
          </a:p>
          <a:p>
            <a:pPr marL="285750" indent="-285750">
              <a:buFont typeface="Arial" pitchFamily="34" charset="0"/>
              <a:buChar char="•"/>
              <a:defRPr/>
            </a:pPr>
            <a:r>
              <a:rPr lang="en-US" sz="1600" dirty="0">
                <a:latin typeface="Arial" pitchFamily="34" charset="0"/>
                <a:cs typeface="Arial" pitchFamily="34" charset="0"/>
              </a:rPr>
              <a:t>If it proves necessary to reverse all the cleared items after a check has been printed, choose </a:t>
            </a:r>
            <a:r>
              <a:rPr lang="en-US" sz="1600" i="1" dirty="0" smtClean="0">
                <a:latin typeface="Arial" pitchFamily="34" charset="0"/>
                <a:cs typeface="Arial" pitchFamily="34" charset="0"/>
              </a:rPr>
              <a:t>Environment</a:t>
            </a:r>
            <a:r>
              <a:rPr lang="en-US" sz="1600" dirty="0" smtClean="0">
                <a:latin typeface="Arial" pitchFamily="34" charset="0"/>
                <a:cs typeface="Arial" pitchFamily="34" charset="0"/>
              </a:rPr>
              <a:t> </a:t>
            </a:r>
            <a:r>
              <a:rPr lang="en-US" sz="1600" dirty="0" smtClean="0">
                <a:latin typeface="Arial" pitchFamily="34" charset="0"/>
                <a:cs typeface="Arial" pitchFamily="34" charset="0"/>
                <a:sym typeface="Wingdings" pitchFamily="2" charset="2"/>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Check information </a:t>
            </a:r>
            <a:r>
              <a:rPr lang="en-US" sz="1600" i="1" dirty="0" smtClean="0">
                <a:latin typeface="Arial" pitchFamily="34" charset="0"/>
                <a:cs typeface="Arial" pitchFamily="34" charset="0"/>
                <a:sym typeface="Wingdings" pitchFamily="2" charset="2"/>
              </a:rPr>
              <a:t></a:t>
            </a:r>
            <a:r>
              <a:rPr lang="en-US" sz="1600" i="1" dirty="0" smtClean="0">
                <a:latin typeface="Arial" pitchFamily="34" charset="0"/>
                <a:cs typeface="Arial" pitchFamily="34" charset="0"/>
              </a:rPr>
              <a:t>Void </a:t>
            </a:r>
            <a:r>
              <a:rPr lang="en-US" sz="1600" i="1" dirty="0" smtClean="0">
                <a:latin typeface="Arial" pitchFamily="34" charset="0"/>
                <a:cs typeface="Arial" pitchFamily="34" charset="0"/>
                <a:sym typeface="Wingdings" pitchFamily="2" charset="2"/>
              </a:rPr>
              <a:t></a:t>
            </a:r>
            <a:r>
              <a:rPr lang="en-US" sz="1600" i="1" dirty="0" smtClean="0">
                <a:latin typeface="Arial" pitchFamily="34" charset="0"/>
                <a:cs typeface="Arial" pitchFamily="34" charset="0"/>
              </a:rPr>
              <a:t> Cancel payment.</a:t>
            </a:r>
          </a:p>
          <a:p>
            <a:pPr marL="285750" indent="-285750">
              <a:buFont typeface="Arial" pitchFamily="34" charset="0"/>
              <a:buChar char="•"/>
              <a:defRPr/>
            </a:pPr>
            <a:endParaRPr lang="en-US" sz="1600" i="1" dirty="0" smtClean="0">
              <a:latin typeface="Arial" pitchFamily="34" charset="0"/>
              <a:cs typeface="Arial" pitchFamily="34" charset="0"/>
            </a:endParaRPr>
          </a:p>
          <a:p>
            <a:pPr marL="285750" indent="-285750">
              <a:buFont typeface="Arial" pitchFamily="34" charset="0"/>
              <a:buChar char="•"/>
              <a:defRPr/>
            </a:pPr>
            <a:r>
              <a:rPr lang="en-US" sz="1600" i="1" dirty="0" smtClean="0">
                <a:latin typeface="Arial" pitchFamily="34" charset="0"/>
                <a:cs typeface="Arial" pitchFamily="34" charset="0"/>
              </a:rPr>
              <a:t>You may need to do this if, for example, you have forgotten to block a check payment when processing the payment proposal, or if the wrong invoice was selected for the online check print.</a:t>
            </a:r>
          </a:p>
          <a:p>
            <a:pPr marL="285750" indent="-285750">
              <a:buFont typeface="Arial" pitchFamily="34" charset="0"/>
              <a:buChar char="•"/>
              <a:defRPr/>
            </a:pPr>
            <a:endParaRPr lang="en-US" sz="1600" i="1" dirty="0" smtClean="0">
              <a:latin typeface="Arial" pitchFamily="34" charset="0"/>
              <a:cs typeface="Arial" pitchFamily="34" charset="0"/>
            </a:endParaRPr>
          </a:p>
          <a:p>
            <a:pPr marL="285750" indent="-285750">
              <a:buFont typeface="Arial" pitchFamily="34" charset="0"/>
              <a:buChar char="•"/>
              <a:defRPr/>
            </a:pPr>
            <a:r>
              <a:rPr lang="en-US" sz="1600" i="1" dirty="0" smtClean="0">
                <a:latin typeface="Arial" pitchFamily="34" charset="0"/>
                <a:cs typeface="Arial" pitchFamily="34" charset="0"/>
              </a:rPr>
              <a:t>The check in question will be marked as void in the system, the payment document reversed and the invoices reopened for payment again.</a:t>
            </a:r>
            <a:endParaRPr lang="en-US" sz="1600" i="1" dirty="0">
              <a:latin typeface="Arial" pitchFamily="34" charset="0"/>
              <a:cs typeface="Arial" pitchFamily="34" charset="0"/>
            </a:endParaRPr>
          </a:p>
        </p:txBody>
      </p:sp>
    </p:spTree>
    <p:extLst>
      <p:ext uri="{BB962C8B-B14F-4D97-AF65-F5344CB8AC3E}">
        <p14:creationId xmlns:p14="http://schemas.microsoft.com/office/powerpoint/2010/main" xmlns="" val="21881143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352426" y="327423"/>
            <a:ext cx="8734425" cy="301228"/>
          </a:xfrm>
        </p:spPr>
        <p:txBody>
          <a:bodyPr>
            <a:normAutofit fontScale="90000"/>
          </a:bodyPr>
          <a:lstStyle/>
          <a:p>
            <a:pPr>
              <a:defRPr/>
            </a:pPr>
            <a:r>
              <a:rPr lang="en-US" sz="2400" smtClean="0"/>
              <a:t>Check Deposit – Configuration:</a:t>
            </a:r>
          </a:p>
        </p:txBody>
      </p:sp>
      <p:pic>
        <p:nvPicPr>
          <p:cNvPr id="86020" name="Picture 4"/>
          <p:cNvPicPr>
            <a:picLocks noChangeAspect="1" noChangeArrowheads="1"/>
          </p:cNvPicPr>
          <p:nvPr/>
        </p:nvPicPr>
        <p:blipFill>
          <a:blip r:embed="rId2" cstate="print"/>
          <a:srcRect/>
          <a:stretch>
            <a:fillRect/>
          </a:stretch>
        </p:blipFill>
        <p:spPr bwMode="auto">
          <a:xfrm>
            <a:off x="5257800" y="742950"/>
            <a:ext cx="3733800" cy="2114550"/>
          </a:xfrm>
          <a:prstGeom prst="rect">
            <a:avLst/>
          </a:prstGeom>
          <a:noFill/>
          <a:ln w="12700" algn="ctr">
            <a:solidFill>
              <a:schemeClr val="tx1"/>
            </a:solidFill>
            <a:miter lim="800000"/>
            <a:headEnd/>
            <a:tailEnd/>
          </a:ln>
        </p:spPr>
      </p:pic>
      <p:sp>
        <p:nvSpPr>
          <p:cNvPr id="2" name="Rectangle 1"/>
          <p:cNvSpPr/>
          <p:nvPr/>
        </p:nvSpPr>
        <p:spPr>
          <a:xfrm>
            <a:off x="409073" y="741954"/>
            <a:ext cx="4572000" cy="4308872"/>
          </a:xfrm>
          <a:prstGeom prst="rect">
            <a:avLst/>
          </a:prstGeom>
        </p:spPr>
        <p:txBody>
          <a:bodyPr>
            <a:spAutoFit/>
          </a:bodyPr>
          <a:lstStyle/>
          <a:p>
            <a:pPr>
              <a:defRPr/>
            </a:pPr>
            <a:r>
              <a:rPr lang="en-US" sz="1600" b="1" dirty="0"/>
              <a:t>Create and Assign Business Transactions:</a:t>
            </a:r>
          </a:p>
          <a:p>
            <a:pPr marL="675376" lvl="1" indent="-285750">
              <a:buFont typeface="Arial" pitchFamily="34" charset="0"/>
              <a:buChar char="•"/>
              <a:defRPr/>
            </a:pPr>
            <a:r>
              <a:rPr lang="en-US" sz="1400" dirty="0"/>
              <a:t>Here we store transaction indicators for check deposit and allocate these indicators to posting rule. </a:t>
            </a:r>
          </a:p>
          <a:p>
            <a:pPr marL="675376" lvl="1" indent="-285750">
              <a:buFont typeface="Arial" pitchFamily="34" charset="0"/>
              <a:buChar char="•"/>
              <a:defRPr/>
            </a:pPr>
            <a:r>
              <a:rPr lang="en-US" sz="1400" dirty="0"/>
              <a:t>Account modification is defined to post individual transactions to an different account than one provided by the posting method for the posting rule. </a:t>
            </a:r>
          </a:p>
          <a:p>
            <a:pPr>
              <a:defRPr/>
            </a:pPr>
            <a:endParaRPr lang="en-US" sz="1600" dirty="0"/>
          </a:p>
          <a:p>
            <a:pPr>
              <a:defRPr/>
            </a:pPr>
            <a:r>
              <a:rPr lang="en-US" sz="1600" b="1" dirty="0"/>
              <a:t>Actions: </a:t>
            </a:r>
          </a:p>
          <a:p>
            <a:pPr marL="675376" lvl="1" indent="-285750">
              <a:buFont typeface="Arial" pitchFamily="34" charset="0"/>
              <a:buChar char="•"/>
              <a:defRPr/>
            </a:pPr>
            <a:r>
              <a:rPr lang="en-US" sz="1400" dirty="0"/>
              <a:t>Define transaction indicator [this determines how and which account the system is to post the payment]</a:t>
            </a:r>
          </a:p>
          <a:p>
            <a:pPr marL="675376" lvl="1" indent="-285750">
              <a:buFont typeface="Arial" pitchFamily="34" charset="0"/>
              <a:buChar char="•"/>
              <a:defRPr/>
            </a:pPr>
            <a:r>
              <a:rPr lang="en-US" sz="1400" dirty="0"/>
              <a:t>Allocate posting rule to each transaction indicator [this specifies the rule for posting to general ledger and sub ledger. </a:t>
            </a:r>
          </a:p>
          <a:p>
            <a:pPr marL="675376" lvl="1" indent="-285750">
              <a:buFont typeface="Arial" pitchFamily="34" charset="0"/>
              <a:buChar char="•"/>
              <a:defRPr/>
            </a:pPr>
            <a:r>
              <a:rPr lang="en-US" sz="1400" dirty="0"/>
              <a:t>If required, define account modification.</a:t>
            </a:r>
          </a:p>
          <a:p>
            <a:pPr marL="675376" lvl="1" indent="-285750">
              <a:buFont typeface="Arial" pitchFamily="34" charset="0"/>
              <a:buChar char="•"/>
              <a:defRPr/>
            </a:pPr>
            <a:endParaRPr lang="en-US" sz="1400" dirty="0"/>
          </a:p>
        </p:txBody>
      </p:sp>
    </p:spTree>
    <p:extLst>
      <p:ext uri="{BB962C8B-B14F-4D97-AF65-F5344CB8AC3E}">
        <p14:creationId xmlns:p14="http://schemas.microsoft.com/office/powerpoint/2010/main" xmlns="" val="370788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3" name="Picture 5"/>
          <p:cNvPicPr>
            <a:picLocks noChangeAspect="1" noChangeArrowheads="1"/>
          </p:cNvPicPr>
          <p:nvPr/>
        </p:nvPicPr>
        <p:blipFill>
          <a:blip r:embed="rId2" cstate="print"/>
          <a:srcRect/>
          <a:stretch>
            <a:fillRect/>
          </a:stretch>
        </p:blipFill>
        <p:spPr bwMode="auto">
          <a:xfrm>
            <a:off x="4114800" y="484271"/>
            <a:ext cx="4800600" cy="1828800"/>
          </a:xfrm>
          <a:prstGeom prst="rect">
            <a:avLst/>
          </a:prstGeom>
          <a:noFill/>
          <a:ln w="12700" algn="ctr">
            <a:solidFill>
              <a:schemeClr val="tx1"/>
            </a:solidFill>
            <a:miter lim="800000"/>
            <a:headEnd/>
            <a:tailEnd/>
          </a:ln>
        </p:spPr>
      </p:pic>
      <p:pic>
        <p:nvPicPr>
          <p:cNvPr id="87044" name="Picture 6"/>
          <p:cNvPicPr>
            <a:picLocks noChangeAspect="1" noChangeArrowheads="1"/>
          </p:cNvPicPr>
          <p:nvPr/>
        </p:nvPicPr>
        <p:blipFill>
          <a:blip r:embed="rId3" cstate="print"/>
          <a:srcRect/>
          <a:stretch>
            <a:fillRect/>
          </a:stretch>
        </p:blipFill>
        <p:spPr bwMode="auto">
          <a:xfrm>
            <a:off x="457200" y="2457450"/>
            <a:ext cx="8686800" cy="2264569"/>
          </a:xfrm>
          <a:prstGeom prst="rect">
            <a:avLst/>
          </a:prstGeom>
          <a:noFill/>
          <a:ln w="12700" algn="ctr">
            <a:solidFill>
              <a:schemeClr val="tx1"/>
            </a:solidFill>
            <a:miter lim="800000"/>
            <a:headEnd/>
            <a:tailEnd/>
          </a:ln>
        </p:spPr>
      </p:pic>
      <p:sp>
        <p:nvSpPr>
          <p:cNvPr id="2" name="Rectangle 1"/>
          <p:cNvSpPr/>
          <p:nvPr/>
        </p:nvSpPr>
        <p:spPr>
          <a:xfrm>
            <a:off x="0" y="111176"/>
            <a:ext cx="4114800" cy="1865126"/>
          </a:xfrm>
          <a:prstGeom prst="rect">
            <a:avLst/>
          </a:prstGeom>
        </p:spPr>
        <p:txBody>
          <a:bodyPr wrap="square">
            <a:spAutoFit/>
          </a:bodyPr>
          <a:lstStyle/>
          <a:p>
            <a:pPr>
              <a:lnSpc>
                <a:spcPct val="80000"/>
              </a:lnSpc>
              <a:defRPr/>
            </a:pPr>
            <a:r>
              <a:rPr lang="en-US" sz="1600" b="1" dirty="0">
                <a:latin typeface="Arial" pitchFamily="34" charset="0"/>
                <a:cs typeface="Arial" pitchFamily="34" charset="0"/>
              </a:rPr>
              <a:t>Define Posting keys and posting rules for check Deposit:</a:t>
            </a:r>
          </a:p>
          <a:p>
            <a:pPr marL="675376" lvl="1" indent="-285750">
              <a:lnSpc>
                <a:spcPct val="80000"/>
              </a:lnSpc>
              <a:buFont typeface="Arial" pitchFamily="34" charset="0"/>
              <a:buChar char="•"/>
              <a:defRPr/>
            </a:pPr>
            <a:r>
              <a:rPr lang="en-US" sz="1600" dirty="0">
                <a:latin typeface="Arial" pitchFamily="34" charset="0"/>
                <a:cs typeface="Arial" pitchFamily="34" charset="0"/>
              </a:rPr>
              <a:t>Here we define posting keys and posting rules for check deposit.</a:t>
            </a:r>
          </a:p>
          <a:p>
            <a:pPr>
              <a:lnSpc>
                <a:spcPct val="80000"/>
              </a:lnSpc>
              <a:defRPr/>
            </a:pPr>
            <a:r>
              <a:rPr lang="en-US" sz="1600" b="1" dirty="0">
                <a:latin typeface="Arial" pitchFamily="34" charset="0"/>
                <a:cs typeface="Arial" pitchFamily="34" charset="0"/>
              </a:rPr>
              <a:t>Creating keys for posting rule:</a:t>
            </a:r>
          </a:p>
          <a:p>
            <a:pPr marL="675376" lvl="1" indent="-285750">
              <a:lnSpc>
                <a:spcPct val="80000"/>
              </a:lnSpc>
              <a:buFont typeface="Arial" pitchFamily="34" charset="0"/>
              <a:buChar char="•"/>
              <a:defRPr/>
            </a:pPr>
            <a:r>
              <a:rPr lang="en-US" sz="1600" dirty="0">
                <a:latin typeface="Arial" pitchFamily="34" charset="0"/>
                <a:cs typeface="Arial" pitchFamily="34" charset="0"/>
              </a:rPr>
              <a:t>Here we define posting rules for check deposit. The key determines the posting rules for general ledger sub ledger accounting.</a:t>
            </a:r>
            <a:endParaRPr lang="en-US" sz="700" dirty="0">
              <a:latin typeface="Arial" pitchFamily="34" charset="0"/>
              <a:cs typeface="Arial" pitchFamily="34" charset="0"/>
            </a:endParaRPr>
          </a:p>
        </p:txBody>
      </p:sp>
    </p:spTree>
    <p:extLst>
      <p:ext uri="{BB962C8B-B14F-4D97-AF65-F5344CB8AC3E}">
        <p14:creationId xmlns:p14="http://schemas.microsoft.com/office/powerpoint/2010/main" xmlns="" val="31492785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7" name="Picture 4"/>
          <p:cNvPicPr>
            <a:picLocks noChangeAspect="1" noChangeArrowheads="1"/>
          </p:cNvPicPr>
          <p:nvPr/>
        </p:nvPicPr>
        <p:blipFill>
          <a:blip r:embed="rId2" cstate="print"/>
          <a:srcRect/>
          <a:stretch>
            <a:fillRect/>
          </a:stretch>
        </p:blipFill>
        <p:spPr bwMode="auto">
          <a:xfrm>
            <a:off x="990600" y="685800"/>
            <a:ext cx="7315200" cy="742950"/>
          </a:xfrm>
          <a:prstGeom prst="rect">
            <a:avLst/>
          </a:prstGeom>
          <a:noFill/>
          <a:ln w="12700" algn="ctr">
            <a:solidFill>
              <a:schemeClr val="tx1"/>
            </a:solidFill>
            <a:miter lim="800000"/>
            <a:headEnd/>
            <a:tailEnd/>
          </a:ln>
        </p:spPr>
      </p:pic>
      <p:pic>
        <p:nvPicPr>
          <p:cNvPr id="88068" name="Picture 5"/>
          <p:cNvPicPr>
            <a:picLocks noChangeAspect="1" noChangeArrowheads="1"/>
          </p:cNvPicPr>
          <p:nvPr/>
        </p:nvPicPr>
        <p:blipFill>
          <a:blip r:embed="rId3" cstate="print"/>
          <a:srcRect/>
          <a:stretch>
            <a:fillRect/>
          </a:stretch>
        </p:blipFill>
        <p:spPr bwMode="auto">
          <a:xfrm>
            <a:off x="1143000" y="2221707"/>
            <a:ext cx="5791200" cy="1207294"/>
          </a:xfrm>
          <a:prstGeom prst="rect">
            <a:avLst/>
          </a:prstGeom>
          <a:noFill/>
          <a:ln w="12700" algn="ctr">
            <a:solidFill>
              <a:schemeClr val="tx1"/>
            </a:solidFill>
            <a:miter lim="800000"/>
            <a:headEnd/>
            <a:tailEnd/>
          </a:ln>
        </p:spPr>
      </p:pic>
      <p:sp>
        <p:nvSpPr>
          <p:cNvPr id="2" name="Rectangle 1"/>
          <p:cNvSpPr/>
          <p:nvPr/>
        </p:nvSpPr>
        <p:spPr>
          <a:xfrm>
            <a:off x="372979" y="156411"/>
            <a:ext cx="8349916" cy="4573560"/>
          </a:xfrm>
          <a:prstGeom prst="rect">
            <a:avLst/>
          </a:prstGeom>
        </p:spPr>
        <p:txBody>
          <a:bodyPr wrap="square">
            <a:spAutoFit/>
          </a:bodyPr>
          <a:lstStyle/>
          <a:p>
            <a:pPr marL="285750" indent="-285750">
              <a:lnSpc>
                <a:spcPct val="80000"/>
              </a:lnSpc>
              <a:buFont typeface="Arial" pitchFamily="34" charset="0"/>
              <a:buChar char="•"/>
              <a:defRPr/>
            </a:pPr>
            <a:r>
              <a:rPr lang="en-US" sz="1400" dirty="0">
                <a:latin typeface="Arial" pitchFamily="34" charset="0"/>
                <a:cs typeface="Arial" pitchFamily="34" charset="0"/>
              </a:rPr>
              <a:t>Example : Posting Check Deposits:</a:t>
            </a:r>
          </a:p>
          <a:p>
            <a:pPr>
              <a:lnSpc>
                <a:spcPct val="80000"/>
              </a:lnSpc>
              <a:defRPr/>
            </a:pPr>
            <a:endParaRPr lang="en-US" sz="1400" dirty="0" smtClean="0">
              <a:latin typeface="Arial" pitchFamily="34" charset="0"/>
              <a:cs typeface="Arial" pitchFamily="34" charset="0"/>
            </a:endParaRPr>
          </a:p>
          <a:p>
            <a:pPr>
              <a:lnSpc>
                <a:spcPct val="80000"/>
              </a:lnSpc>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endParaRPr lang="en-US" sz="1400" dirty="0" smtClean="0">
              <a:latin typeface="Arial" pitchFamily="34" charset="0"/>
              <a:cs typeface="Arial" pitchFamily="34" charset="0"/>
            </a:endParaRPr>
          </a:p>
          <a:p>
            <a:pPr marL="285750" indent="-285750">
              <a:lnSpc>
                <a:spcPct val="80000"/>
              </a:lnSpc>
              <a:buFont typeface="Arial" pitchFamily="34" charset="0"/>
              <a:buChar char="•"/>
              <a:defRPr/>
            </a:pPr>
            <a:endParaRPr lang="en-US" sz="1400" dirty="0" smtClean="0">
              <a:latin typeface="Arial" pitchFamily="34" charset="0"/>
              <a:cs typeface="Arial" pitchFamily="34" charset="0"/>
            </a:endParaRP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en-US" sz="1400" dirty="0">
                <a:latin typeface="Arial" pitchFamily="34" charset="0"/>
                <a:cs typeface="Arial" pitchFamily="34" charset="0"/>
              </a:rPr>
              <a:t>When making these specifications, you should note that you are not permitted to enter account symbols for sub ledger accounts, since these are determined either by the standard interpretation algorithm for finding clearing information or by functional enhancements</a:t>
            </a:r>
            <a:r>
              <a:rPr lang="en-US" sz="1400" dirty="0" smtClean="0">
                <a:latin typeface="Arial" pitchFamily="34" charset="0"/>
                <a:cs typeface="Arial" pitchFamily="34" charset="0"/>
              </a:rPr>
              <a:t>.</a:t>
            </a:r>
          </a:p>
          <a:p>
            <a:pPr marL="285750" indent="-285750">
              <a:lnSpc>
                <a:spcPct val="80000"/>
              </a:lnSpc>
              <a:buFont typeface="Arial" pitchFamily="34" charset="0"/>
              <a:buChar char="•"/>
              <a:defRPr/>
            </a:pPr>
            <a:endParaRPr lang="en-US" sz="1400" dirty="0" smtClean="0">
              <a:latin typeface="Arial" pitchFamily="34" charset="0"/>
              <a:cs typeface="Arial" pitchFamily="34" charset="0"/>
            </a:endParaRP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endParaRPr lang="en-US" sz="1400" dirty="0" smtClean="0">
              <a:latin typeface="Arial" pitchFamily="34" charset="0"/>
              <a:cs typeface="Arial" pitchFamily="34" charset="0"/>
            </a:endParaRP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endParaRPr lang="en-US" sz="1400" dirty="0" smtClean="0">
              <a:latin typeface="Arial" pitchFamily="34" charset="0"/>
              <a:cs typeface="Arial" pitchFamily="34" charset="0"/>
            </a:endParaRP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endParaRPr lang="en-US" sz="1400" dirty="0" smtClean="0">
              <a:latin typeface="Arial" pitchFamily="34" charset="0"/>
              <a:cs typeface="Arial" pitchFamily="34" charset="0"/>
            </a:endParaRP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en-US" sz="1400" dirty="0">
                <a:latin typeface="Arial" pitchFamily="34" charset="0"/>
                <a:cs typeface="Arial" pitchFamily="34" charset="0"/>
              </a:rPr>
              <a:t>You start by specifying a posting type for each set of posting specifications. </a:t>
            </a:r>
          </a:p>
          <a:p>
            <a:pPr>
              <a:lnSpc>
                <a:spcPct val="80000"/>
              </a:lnSpc>
              <a:defRPr/>
            </a:pPr>
            <a:endParaRPr lang="en-US" sz="1400" dirty="0" smtClean="0">
              <a:latin typeface="Arial" pitchFamily="34" charset="0"/>
              <a:cs typeface="Arial" pitchFamily="34" charset="0"/>
            </a:endParaRPr>
          </a:p>
          <a:p>
            <a:pPr marL="285750" indent="-285750">
              <a:lnSpc>
                <a:spcPct val="80000"/>
              </a:lnSpc>
              <a:buFont typeface="Arial" pitchFamily="34" charset="0"/>
              <a:buChar char="•"/>
              <a:defRPr/>
            </a:pPr>
            <a:r>
              <a:rPr lang="en-US" sz="1400" dirty="0" smtClean="0">
                <a:latin typeface="Arial" pitchFamily="34" charset="0"/>
                <a:cs typeface="Arial" pitchFamily="34" charset="0"/>
              </a:rPr>
              <a:t>You </a:t>
            </a:r>
            <a:r>
              <a:rPr lang="en-US" sz="1400" dirty="0">
                <a:latin typeface="Arial" pitchFamily="34" charset="0"/>
                <a:cs typeface="Arial" pitchFamily="34" charset="0"/>
              </a:rPr>
              <a:t>can choose from the </a:t>
            </a:r>
            <a:r>
              <a:rPr lang="en-US" sz="1400" dirty="0" smtClean="0">
                <a:latin typeface="Arial" pitchFamily="34" charset="0"/>
                <a:cs typeface="Arial" pitchFamily="34" charset="0"/>
              </a:rPr>
              <a:t>posting </a:t>
            </a:r>
            <a:r>
              <a:rPr lang="en-US" sz="1400" dirty="0">
                <a:latin typeface="Arial" pitchFamily="34" charset="0"/>
                <a:cs typeface="Arial" pitchFamily="34" charset="0"/>
              </a:rPr>
              <a:t>types</a:t>
            </a:r>
            <a:r>
              <a:rPr lang="en-US" sz="1400" dirty="0" smtClean="0">
                <a:latin typeface="Arial" pitchFamily="34" charset="0"/>
                <a:cs typeface="Arial" pitchFamily="34" charset="0"/>
              </a:rPr>
              <a:t>:</a:t>
            </a:r>
          </a:p>
          <a:p>
            <a:pPr marL="285750" indent="-285750">
              <a:lnSpc>
                <a:spcPct val="80000"/>
              </a:lnSpc>
              <a:buFont typeface="Arial" pitchFamily="34" charset="0"/>
              <a:buChar char="•"/>
              <a:defRPr/>
            </a:pP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en-US" sz="1400" dirty="0">
                <a:latin typeface="Arial" pitchFamily="34" charset="0"/>
                <a:cs typeface="Arial" pitchFamily="34" charset="0"/>
              </a:rPr>
              <a:t>In example 1 the posting in posting area 1 would have posting type 1 (Post to G/L account) and the posting in posting area 2 would have posting type 8 (Clear credit entry from sub ledger account).</a:t>
            </a:r>
          </a:p>
        </p:txBody>
      </p:sp>
    </p:spTree>
    <p:extLst>
      <p:ext uri="{BB962C8B-B14F-4D97-AF65-F5344CB8AC3E}">
        <p14:creationId xmlns:p14="http://schemas.microsoft.com/office/powerpoint/2010/main" xmlns="" val="1672157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4"/>
          <p:cNvPicPr>
            <a:picLocks noChangeAspect="1" noChangeArrowheads="1"/>
          </p:cNvPicPr>
          <p:nvPr/>
        </p:nvPicPr>
        <p:blipFill>
          <a:blip r:embed="rId2" cstate="print"/>
          <a:srcRect/>
          <a:stretch>
            <a:fillRect/>
          </a:stretch>
        </p:blipFill>
        <p:spPr bwMode="auto">
          <a:xfrm>
            <a:off x="4343400" y="685800"/>
            <a:ext cx="4248150" cy="1943100"/>
          </a:xfrm>
          <a:prstGeom prst="rect">
            <a:avLst/>
          </a:prstGeom>
          <a:noFill/>
          <a:ln w="12700" algn="ctr">
            <a:solidFill>
              <a:schemeClr val="tx1"/>
            </a:solidFill>
            <a:miter lim="800000"/>
            <a:headEnd/>
            <a:tailEnd/>
          </a:ln>
        </p:spPr>
      </p:pic>
      <p:pic>
        <p:nvPicPr>
          <p:cNvPr id="89092" name="Picture 5"/>
          <p:cNvPicPr>
            <a:picLocks noChangeAspect="1" noChangeArrowheads="1"/>
          </p:cNvPicPr>
          <p:nvPr/>
        </p:nvPicPr>
        <p:blipFill>
          <a:blip r:embed="rId3" cstate="print"/>
          <a:srcRect/>
          <a:stretch>
            <a:fillRect/>
          </a:stretch>
        </p:blipFill>
        <p:spPr bwMode="auto">
          <a:xfrm>
            <a:off x="4191000" y="2828925"/>
            <a:ext cx="4724400" cy="1857375"/>
          </a:xfrm>
          <a:prstGeom prst="rect">
            <a:avLst/>
          </a:prstGeom>
          <a:noFill/>
          <a:ln w="12700" algn="ctr">
            <a:solidFill>
              <a:schemeClr val="tx1"/>
            </a:solidFill>
            <a:miter lim="800000"/>
            <a:headEnd/>
            <a:tailEnd/>
          </a:ln>
        </p:spPr>
      </p:pic>
      <p:sp>
        <p:nvSpPr>
          <p:cNvPr id="2" name="Rectangle 1"/>
          <p:cNvSpPr/>
          <p:nvPr/>
        </p:nvSpPr>
        <p:spPr>
          <a:xfrm>
            <a:off x="352925" y="320546"/>
            <a:ext cx="3838075" cy="4819781"/>
          </a:xfrm>
          <a:prstGeom prst="rect">
            <a:avLst/>
          </a:prstGeom>
        </p:spPr>
        <p:txBody>
          <a:bodyPr wrap="square">
            <a:spAutoFit/>
          </a:bodyPr>
          <a:lstStyle/>
          <a:p>
            <a:pPr marL="285750" indent="-285750">
              <a:lnSpc>
                <a:spcPct val="80000"/>
              </a:lnSpc>
              <a:buFont typeface="Arial" pitchFamily="34" charset="0"/>
              <a:buChar char="•"/>
              <a:defRPr/>
            </a:pPr>
            <a:r>
              <a:rPr lang="en-US" sz="1600" b="1" dirty="0">
                <a:latin typeface="Arial" pitchFamily="34" charset="0"/>
                <a:cs typeface="Arial" pitchFamily="34" charset="0"/>
              </a:rPr>
              <a:t>Account Symbols and Account Assignment</a:t>
            </a:r>
            <a:r>
              <a:rPr lang="en-US" sz="1600" b="1" dirty="0" smtClean="0">
                <a:latin typeface="Arial" pitchFamily="34" charset="0"/>
                <a:cs typeface="Arial" pitchFamily="34" charset="0"/>
              </a:rPr>
              <a:t>:</a:t>
            </a: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The account symbol is defined by the user during Customizing. It specifies which G/L account is posted to. You create the prerequisites for this when creating your house banks. Here you maintain the bank details and the accounts that you have at your house bank. You must create a G/L account in your system for each of these accounts. </a:t>
            </a:r>
          </a:p>
          <a:p>
            <a:pPr marL="285750" indent="-285750">
              <a:lnSpc>
                <a:spcPct val="80000"/>
              </a:lnSpc>
              <a:buFont typeface="Arial" pitchFamily="34" charset="0"/>
              <a:buChar char="•"/>
              <a:defRPr/>
            </a:pPr>
            <a:r>
              <a:rPr lang="en-US" sz="1600" i="1" dirty="0">
                <a:latin typeface="Arial" pitchFamily="34" charset="0"/>
                <a:cs typeface="Arial" pitchFamily="34" charset="0"/>
              </a:rPr>
              <a:t>How can you be certain that specifying a certain account symbol leads to the G/L account you specified when maintaining your house bank accounts being posted to? The SAP R/3 System ensures that the correct account is posted to by replacing this account symbol with the appropriate account at the time of posting.</a:t>
            </a:r>
            <a:r>
              <a:rPr lang="en-US" sz="1600" dirty="0">
                <a:latin typeface="Arial" pitchFamily="34" charset="0"/>
                <a:cs typeface="Arial" pitchFamily="34" charset="0"/>
              </a:rPr>
              <a:t> </a:t>
            </a:r>
          </a:p>
          <a:p>
            <a:pPr marL="285750"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14804745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4"/>
          <p:cNvPicPr>
            <a:picLocks noChangeAspect="1" noChangeArrowheads="1"/>
          </p:cNvPicPr>
          <p:nvPr/>
        </p:nvPicPr>
        <p:blipFill>
          <a:blip r:embed="rId2" cstate="print"/>
          <a:srcRect/>
          <a:stretch>
            <a:fillRect/>
          </a:stretch>
        </p:blipFill>
        <p:spPr bwMode="auto">
          <a:xfrm>
            <a:off x="1371600" y="1085850"/>
            <a:ext cx="3962400" cy="320279"/>
          </a:xfrm>
          <a:prstGeom prst="rect">
            <a:avLst/>
          </a:prstGeom>
          <a:noFill/>
          <a:ln w="12700" algn="ctr">
            <a:solidFill>
              <a:schemeClr val="tx1"/>
            </a:solidFill>
            <a:miter lim="800000"/>
            <a:headEnd/>
            <a:tailEnd/>
          </a:ln>
        </p:spPr>
      </p:pic>
      <p:pic>
        <p:nvPicPr>
          <p:cNvPr id="90116" name="Picture 5"/>
          <p:cNvPicPr>
            <a:picLocks noChangeAspect="1" noChangeArrowheads="1"/>
          </p:cNvPicPr>
          <p:nvPr/>
        </p:nvPicPr>
        <p:blipFill>
          <a:blip r:embed="rId3" cstate="print"/>
          <a:srcRect/>
          <a:stretch>
            <a:fillRect/>
          </a:stretch>
        </p:blipFill>
        <p:spPr bwMode="auto">
          <a:xfrm>
            <a:off x="1371600" y="1828800"/>
            <a:ext cx="4133850" cy="321469"/>
          </a:xfrm>
          <a:prstGeom prst="rect">
            <a:avLst/>
          </a:prstGeom>
          <a:noFill/>
          <a:ln w="12700" algn="ctr">
            <a:solidFill>
              <a:schemeClr val="tx1"/>
            </a:solidFill>
            <a:miter lim="800000"/>
            <a:headEnd/>
            <a:tailEnd/>
          </a:ln>
        </p:spPr>
      </p:pic>
      <p:pic>
        <p:nvPicPr>
          <p:cNvPr id="90117" name="Picture 6"/>
          <p:cNvPicPr>
            <a:picLocks noChangeAspect="1" noChangeArrowheads="1"/>
          </p:cNvPicPr>
          <p:nvPr/>
        </p:nvPicPr>
        <p:blipFill>
          <a:blip r:embed="rId4" cstate="print"/>
          <a:srcRect/>
          <a:stretch>
            <a:fillRect/>
          </a:stretch>
        </p:blipFill>
        <p:spPr bwMode="auto">
          <a:xfrm>
            <a:off x="1295401" y="3143250"/>
            <a:ext cx="4352925" cy="352425"/>
          </a:xfrm>
          <a:prstGeom prst="rect">
            <a:avLst/>
          </a:prstGeom>
          <a:noFill/>
          <a:ln w="12700" algn="ctr">
            <a:solidFill>
              <a:schemeClr val="tx1"/>
            </a:solidFill>
            <a:miter lim="800000"/>
            <a:headEnd/>
            <a:tailEnd/>
          </a:ln>
        </p:spPr>
      </p:pic>
      <p:sp>
        <p:nvSpPr>
          <p:cNvPr id="2" name="Rectangle 1"/>
          <p:cNvSpPr/>
          <p:nvPr/>
        </p:nvSpPr>
        <p:spPr>
          <a:xfrm>
            <a:off x="312821" y="228600"/>
            <a:ext cx="8217568" cy="4425827"/>
          </a:xfrm>
          <a:prstGeom prst="rect">
            <a:avLst/>
          </a:prstGeom>
        </p:spPr>
        <p:txBody>
          <a:bodyPr wrap="square">
            <a:spAutoFit/>
          </a:bodyPr>
          <a:lstStyle/>
          <a:p>
            <a:pPr>
              <a:lnSpc>
                <a:spcPct val="80000"/>
              </a:lnSpc>
              <a:defRPr/>
            </a:pPr>
            <a:r>
              <a:rPr lang="en-US" sz="1600" b="1" dirty="0">
                <a:latin typeface="Arial" pitchFamily="34" charset="0"/>
                <a:cs typeface="Arial" pitchFamily="34" charset="0"/>
              </a:rPr>
              <a:t>Assigning G/L Accounts to Account Symbols:</a:t>
            </a:r>
          </a:p>
          <a:p>
            <a:pPr>
              <a:lnSpc>
                <a:spcPct val="80000"/>
              </a:lnSpc>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You can assign the G/L account to the account number in the following ways:</a:t>
            </a:r>
          </a:p>
          <a:p>
            <a:pPr marL="285750" indent="-285750">
              <a:lnSpc>
                <a:spcPct val="80000"/>
              </a:lnSpc>
              <a:buFont typeface="Arial" pitchFamily="34" charset="0"/>
              <a:buChar char="•"/>
              <a:defRPr/>
            </a:pPr>
            <a:r>
              <a:rPr lang="en-US" sz="1600" dirty="0">
                <a:latin typeface="Arial" pitchFamily="34" charset="0"/>
                <a:cs typeface="Arial" pitchFamily="34" charset="0"/>
              </a:rPr>
              <a:t>You can enter it in full:</a:t>
            </a:r>
          </a:p>
          <a:p>
            <a:pPr marL="285750" indent="-285750">
              <a:lnSpc>
                <a:spcPct val="80000"/>
              </a:lnSpc>
              <a:buFont typeface="Arial" pitchFamily="34" charset="0"/>
              <a:buChar char="•"/>
              <a:defRPr/>
            </a:pPr>
            <a:endParaRPr lang="en-US" sz="1600" dirty="0" smtClean="0">
              <a:latin typeface="Arial" pitchFamily="34" charset="0"/>
              <a:cs typeface="Arial" pitchFamily="34" charset="0"/>
            </a:endParaRPr>
          </a:p>
          <a:p>
            <a:pPr>
              <a:lnSpc>
                <a:spcPct val="80000"/>
              </a:lnSpc>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smtClean="0">
                <a:latin typeface="Arial" pitchFamily="34" charset="0"/>
                <a:cs typeface="Arial" pitchFamily="34" charset="0"/>
              </a:rPr>
              <a:t>You </a:t>
            </a:r>
            <a:r>
              <a:rPr lang="en-US" sz="1600" dirty="0">
                <a:latin typeface="Arial" pitchFamily="34" charset="0"/>
                <a:cs typeface="Arial" pitchFamily="34" charset="0"/>
              </a:rPr>
              <a:t>can enter the account number generically, i.e. by entering a series of "+" signs:</a:t>
            </a:r>
          </a:p>
          <a:p>
            <a:pPr marL="285750"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endParaRPr lang="en-US" sz="1600" dirty="0" smtClean="0">
              <a:latin typeface="Arial" pitchFamily="34" charset="0"/>
              <a:cs typeface="Arial" pitchFamily="34" charset="0"/>
            </a:endParaRPr>
          </a:p>
          <a:p>
            <a:pPr marL="285750"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If you enter the number generically, the system replaces these plus signs with the G/L account number you maintained for your house bank (for example, 0000113100).  </a:t>
            </a:r>
            <a:r>
              <a:rPr lang="en-US" sz="1600" dirty="0" smtClean="0">
                <a:latin typeface="Arial" pitchFamily="34" charset="0"/>
                <a:cs typeface="Arial" pitchFamily="34" charset="0"/>
              </a:rPr>
              <a:t>You </a:t>
            </a:r>
            <a:r>
              <a:rPr lang="en-US" sz="1600" dirty="0">
                <a:latin typeface="Arial" pitchFamily="34" charset="0"/>
                <a:cs typeface="Arial" pitchFamily="34" charset="0"/>
              </a:rPr>
              <a:t>can enter the part of the account number and complete the field with "+" signs:</a:t>
            </a:r>
          </a:p>
          <a:p>
            <a:pPr marL="675376" lvl="1" indent="-285750">
              <a:lnSpc>
                <a:spcPct val="80000"/>
              </a:lnSpc>
              <a:buFont typeface="Arial" pitchFamily="34" charset="0"/>
              <a:buChar char="•"/>
              <a:defRPr/>
            </a:pPr>
            <a:endParaRPr lang="en-US" sz="1600" dirty="0" smtClean="0">
              <a:latin typeface="Arial" pitchFamily="34" charset="0"/>
              <a:cs typeface="Arial" pitchFamily="34" charset="0"/>
            </a:endParaRPr>
          </a:p>
          <a:p>
            <a:pPr marL="675376" lvl="1" indent="-285750">
              <a:lnSpc>
                <a:spcPct val="80000"/>
              </a:lnSpc>
              <a:buFont typeface="Arial" pitchFamily="34" charset="0"/>
              <a:buChar char="•"/>
              <a:defRPr/>
            </a:pPr>
            <a:endParaRPr lang="en-US" sz="1600" dirty="0">
              <a:latin typeface="Arial" pitchFamily="34" charset="0"/>
              <a:cs typeface="Arial" pitchFamily="34" charset="0"/>
            </a:endParaRPr>
          </a:p>
          <a:p>
            <a:pPr marL="675376" lvl="1"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In this case too the system replaces these plus signs with the G/L account number you maintained for your house bank, but the non-generic part of your entry remains in the field. Again, taking the example of account 0000113100 (as defined in the house bank master), the two end digits of the number are replaced by "02". This entry would trigger a posting to account 0000113102.</a:t>
            </a:r>
          </a:p>
        </p:txBody>
      </p:sp>
    </p:spTree>
    <p:extLst>
      <p:ext uri="{BB962C8B-B14F-4D97-AF65-F5344CB8AC3E}">
        <p14:creationId xmlns:p14="http://schemas.microsoft.com/office/powerpoint/2010/main" xmlns="" val="33384594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52426" y="285750"/>
            <a:ext cx="8734425" cy="244079"/>
          </a:xfrm>
        </p:spPr>
        <p:txBody>
          <a:bodyPr>
            <a:normAutofit fontScale="90000"/>
          </a:bodyPr>
          <a:lstStyle/>
          <a:p>
            <a:pPr>
              <a:defRPr/>
            </a:pPr>
            <a:r>
              <a:rPr lang="en-US" sz="2000" b="0" smtClean="0"/>
              <a:t>Check Deposit  - Transactions:</a:t>
            </a:r>
          </a:p>
        </p:txBody>
      </p:sp>
      <p:pic>
        <p:nvPicPr>
          <p:cNvPr id="91140" name="Picture 4"/>
          <p:cNvPicPr>
            <a:picLocks noChangeAspect="1" noChangeArrowheads="1"/>
          </p:cNvPicPr>
          <p:nvPr/>
        </p:nvPicPr>
        <p:blipFill>
          <a:blip r:embed="rId2" cstate="print"/>
          <a:srcRect/>
          <a:stretch>
            <a:fillRect/>
          </a:stretch>
        </p:blipFill>
        <p:spPr bwMode="auto">
          <a:xfrm>
            <a:off x="4495800" y="685800"/>
            <a:ext cx="4438650" cy="2000250"/>
          </a:xfrm>
          <a:prstGeom prst="rect">
            <a:avLst/>
          </a:prstGeom>
          <a:noFill/>
          <a:ln w="12700" algn="ctr">
            <a:solidFill>
              <a:schemeClr val="tx1"/>
            </a:solidFill>
            <a:miter lim="800000"/>
            <a:headEnd/>
            <a:tailEnd/>
          </a:ln>
        </p:spPr>
      </p:pic>
      <p:pic>
        <p:nvPicPr>
          <p:cNvPr id="91141" name="Picture 5"/>
          <p:cNvPicPr>
            <a:picLocks noChangeAspect="1" noChangeArrowheads="1"/>
          </p:cNvPicPr>
          <p:nvPr/>
        </p:nvPicPr>
        <p:blipFill>
          <a:blip r:embed="rId3" cstate="print"/>
          <a:srcRect/>
          <a:stretch>
            <a:fillRect/>
          </a:stretch>
        </p:blipFill>
        <p:spPr bwMode="auto">
          <a:xfrm>
            <a:off x="4572000" y="2743200"/>
            <a:ext cx="4191000" cy="1885950"/>
          </a:xfrm>
          <a:prstGeom prst="rect">
            <a:avLst/>
          </a:prstGeom>
          <a:noFill/>
          <a:ln w="12700" algn="ctr">
            <a:solidFill>
              <a:schemeClr val="tx1"/>
            </a:solidFill>
            <a:miter lim="800000"/>
            <a:headEnd/>
            <a:tailEnd/>
          </a:ln>
        </p:spPr>
      </p:pic>
      <p:sp>
        <p:nvSpPr>
          <p:cNvPr id="91142" name="Text Box 7"/>
          <p:cNvSpPr txBox="1">
            <a:spLocks noChangeArrowheads="1"/>
          </p:cNvSpPr>
          <p:nvPr/>
        </p:nvSpPr>
        <p:spPr bwMode="auto">
          <a:xfrm>
            <a:off x="7162800" y="971551"/>
            <a:ext cx="457200" cy="323165"/>
          </a:xfrm>
          <a:prstGeom prst="rect">
            <a:avLst/>
          </a:prstGeom>
          <a:noFill/>
          <a:ln w="12700" algn="ctr">
            <a:noFill/>
            <a:miter lim="800000"/>
            <a:headEnd/>
            <a:tailEnd/>
          </a:ln>
        </p:spPr>
        <p:txBody>
          <a:bodyPr>
            <a:spAutoFit/>
          </a:bodyPr>
          <a:lstStyle/>
          <a:p>
            <a:pPr>
              <a:spcBef>
                <a:spcPct val="50000"/>
              </a:spcBef>
            </a:pPr>
            <a:r>
              <a:rPr lang="en-US"/>
              <a:t>1</a:t>
            </a:r>
          </a:p>
        </p:txBody>
      </p:sp>
      <p:sp>
        <p:nvSpPr>
          <p:cNvPr id="91143" name="Text Box 8"/>
          <p:cNvSpPr txBox="1">
            <a:spLocks noChangeArrowheads="1"/>
          </p:cNvSpPr>
          <p:nvPr/>
        </p:nvSpPr>
        <p:spPr bwMode="auto">
          <a:xfrm>
            <a:off x="7696200" y="2743201"/>
            <a:ext cx="533400" cy="323165"/>
          </a:xfrm>
          <a:prstGeom prst="rect">
            <a:avLst/>
          </a:prstGeom>
          <a:noFill/>
          <a:ln w="12700" algn="ctr">
            <a:noFill/>
            <a:miter lim="800000"/>
            <a:headEnd/>
            <a:tailEnd/>
          </a:ln>
        </p:spPr>
        <p:txBody>
          <a:bodyPr>
            <a:spAutoFit/>
          </a:bodyPr>
          <a:lstStyle/>
          <a:p>
            <a:pPr>
              <a:spcBef>
                <a:spcPct val="50000"/>
              </a:spcBef>
            </a:pPr>
            <a:r>
              <a:rPr lang="en-US"/>
              <a:t>2</a:t>
            </a:r>
          </a:p>
        </p:txBody>
      </p:sp>
      <p:sp>
        <p:nvSpPr>
          <p:cNvPr id="2" name="Rectangle 1"/>
          <p:cNvSpPr/>
          <p:nvPr/>
        </p:nvSpPr>
        <p:spPr>
          <a:xfrm>
            <a:off x="252663" y="581070"/>
            <a:ext cx="3970421" cy="3539430"/>
          </a:xfrm>
          <a:prstGeom prst="rect">
            <a:avLst/>
          </a:prstGeom>
        </p:spPr>
        <p:txBody>
          <a:bodyPr wrap="square">
            <a:spAutoFit/>
          </a:bodyPr>
          <a:lstStyle/>
          <a:p>
            <a:pPr>
              <a:buFontTx/>
              <a:buNone/>
              <a:defRPr/>
            </a:pPr>
            <a:r>
              <a:rPr lang="en-US" sz="1400" dirty="0">
                <a:latin typeface="Arial" pitchFamily="34" charset="0"/>
                <a:cs typeface="Arial" pitchFamily="34" charset="0"/>
              </a:rPr>
              <a:t>Posting Example:</a:t>
            </a:r>
          </a:p>
          <a:p>
            <a:pPr>
              <a:buFontTx/>
              <a:buNone/>
              <a:defRPr/>
            </a:pPr>
            <a:r>
              <a:rPr lang="en-US" sz="1400" dirty="0">
                <a:latin typeface="Arial" pitchFamily="34" charset="0"/>
                <a:cs typeface="Arial" pitchFamily="34" charset="0"/>
              </a:rPr>
              <a:t>1. Review the open items of the Customer.</a:t>
            </a:r>
          </a:p>
          <a:p>
            <a:pPr>
              <a:buFontTx/>
              <a:buNone/>
              <a:defRPr/>
            </a:pPr>
            <a:r>
              <a:rPr lang="en-US" sz="1400" dirty="0">
                <a:latin typeface="Arial" pitchFamily="34" charset="0"/>
                <a:cs typeface="Arial" pitchFamily="34" charset="0"/>
              </a:rPr>
              <a:t>2. Go to transaction FF68 [Banks </a:t>
            </a:r>
            <a:r>
              <a:rPr lang="en-US" sz="1400" dirty="0">
                <a:latin typeface="Arial" pitchFamily="34" charset="0"/>
                <a:cs typeface="Arial" pitchFamily="34" charset="0"/>
                <a:sym typeface="Wingdings" pitchFamily="2" charset="2"/>
              </a:rPr>
              <a:t> Input  Check Deposit  Manual entry] and enter the specifications as shown. Processing type chosen here is 4 i.e. Online processing. </a:t>
            </a:r>
          </a:p>
          <a:p>
            <a:pPr>
              <a:buFontTx/>
              <a:buNone/>
              <a:defRPr/>
            </a:pPr>
            <a:r>
              <a:rPr lang="en-US" sz="1400" dirty="0">
                <a:latin typeface="Arial" pitchFamily="34" charset="0"/>
                <a:cs typeface="Arial" pitchFamily="34" charset="0"/>
                <a:sym typeface="Wingdings" pitchFamily="2" charset="2"/>
              </a:rPr>
              <a:t>3. On next screen enter the data as shown i.e. check deposit list.</a:t>
            </a:r>
          </a:p>
          <a:p>
            <a:pPr>
              <a:buFontTx/>
              <a:buNone/>
              <a:defRPr/>
            </a:pPr>
            <a:r>
              <a:rPr lang="en-US" sz="1400" dirty="0">
                <a:latin typeface="Arial" pitchFamily="34" charset="0"/>
                <a:cs typeface="Arial" pitchFamily="34" charset="0"/>
                <a:sym typeface="Wingdings" pitchFamily="2" charset="2"/>
              </a:rPr>
              <a:t>4. On the next screen edit the check list by giving amount and document number. Here we can choose other variant by view  other account assignment and enter the other details. To enter several values in an account assignment field (for example document no., invoice amount), select </a:t>
            </a:r>
            <a:r>
              <a:rPr lang="en-US" sz="1400" i="1" dirty="0">
                <a:latin typeface="Arial" pitchFamily="34" charset="0"/>
                <a:cs typeface="Arial" pitchFamily="34" charset="0"/>
                <a:sym typeface="Wingdings" pitchFamily="2" charset="2"/>
              </a:rPr>
              <a:t>Edit</a:t>
            </a:r>
            <a:r>
              <a:rPr lang="en-US" sz="1400" dirty="0">
                <a:latin typeface="Arial" pitchFamily="34" charset="0"/>
                <a:cs typeface="Arial" pitchFamily="34" charset="0"/>
                <a:sym typeface="Wingdings" pitchFamily="2" charset="2"/>
              </a:rPr>
              <a:t>  Value set. </a:t>
            </a:r>
          </a:p>
          <a:p>
            <a:pPr>
              <a:buFontTx/>
              <a:buNone/>
              <a:defRPr/>
            </a:pPr>
            <a:r>
              <a:rPr lang="en-US" sz="1400" dirty="0">
                <a:latin typeface="Arial" pitchFamily="34" charset="0"/>
                <a:cs typeface="Arial" pitchFamily="34" charset="0"/>
                <a:sym typeface="Wingdings" pitchFamily="2" charset="2"/>
              </a:rPr>
              <a:t>5.  Choose </a:t>
            </a:r>
            <a:r>
              <a:rPr lang="en-US" sz="1400" i="1" dirty="0">
                <a:latin typeface="Arial" pitchFamily="34" charset="0"/>
                <a:cs typeface="Arial" pitchFamily="34" charset="0"/>
                <a:sym typeface="Wingdings" pitchFamily="2" charset="2"/>
              </a:rPr>
              <a:t>Check deposit trans </a:t>
            </a:r>
            <a:r>
              <a:rPr lang="en-US" sz="1400" dirty="0">
                <a:latin typeface="Arial" pitchFamily="34" charset="0"/>
                <a:cs typeface="Arial" pitchFamily="34" charset="0"/>
                <a:sym typeface="Wingdings" pitchFamily="2" charset="2"/>
              </a:rPr>
              <a:t> </a:t>
            </a:r>
            <a:r>
              <a:rPr lang="en-US" sz="1400" i="1" dirty="0">
                <a:latin typeface="Arial" pitchFamily="34" charset="0"/>
                <a:cs typeface="Arial" pitchFamily="34" charset="0"/>
                <a:sym typeface="Wingdings" pitchFamily="2" charset="2"/>
              </a:rPr>
              <a:t>Save .</a:t>
            </a:r>
            <a:r>
              <a:rPr lang="en-US" sz="1400" dirty="0">
                <a:latin typeface="Arial" pitchFamily="34" charset="0"/>
                <a:cs typeface="Arial" pitchFamily="34" charset="0"/>
                <a:sym typeface="Wingdings" pitchFamily="2" charset="2"/>
              </a:rPr>
              <a:t> </a:t>
            </a:r>
          </a:p>
        </p:txBody>
      </p:sp>
    </p:spTree>
    <p:extLst>
      <p:ext uri="{BB962C8B-B14F-4D97-AF65-F5344CB8AC3E}">
        <p14:creationId xmlns:p14="http://schemas.microsoft.com/office/powerpoint/2010/main" xmlns="" val="21767602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Picture 4"/>
          <p:cNvPicPr>
            <a:picLocks noChangeAspect="1" noChangeArrowheads="1"/>
          </p:cNvPicPr>
          <p:nvPr/>
        </p:nvPicPr>
        <p:blipFill>
          <a:blip r:embed="rId2" cstate="print"/>
          <a:srcRect/>
          <a:stretch>
            <a:fillRect/>
          </a:stretch>
        </p:blipFill>
        <p:spPr bwMode="auto">
          <a:xfrm>
            <a:off x="5257800" y="571500"/>
            <a:ext cx="3429000" cy="2457450"/>
          </a:xfrm>
          <a:prstGeom prst="rect">
            <a:avLst/>
          </a:prstGeom>
          <a:noFill/>
          <a:ln w="12700" algn="ctr">
            <a:solidFill>
              <a:schemeClr val="tx1"/>
            </a:solidFill>
            <a:miter lim="800000"/>
            <a:headEnd/>
            <a:tailEnd/>
          </a:ln>
        </p:spPr>
      </p:pic>
      <p:pic>
        <p:nvPicPr>
          <p:cNvPr id="92164" name="Picture 5"/>
          <p:cNvPicPr>
            <a:picLocks noChangeAspect="1" noChangeArrowheads="1"/>
          </p:cNvPicPr>
          <p:nvPr/>
        </p:nvPicPr>
        <p:blipFill>
          <a:blip r:embed="rId3" cstate="print"/>
          <a:srcRect/>
          <a:stretch>
            <a:fillRect/>
          </a:stretch>
        </p:blipFill>
        <p:spPr bwMode="auto">
          <a:xfrm>
            <a:off x="4876801" y="3071812"/>
            <a:ext cx="4029075" cy="1614488"/>
          </a:xfrm>
          <a:prstGeom prst="rect">
            <a:avLst/>
          </a:prstGeom>
          <a:noFill/>
          <a:ln w="12700" algn="ctr">
            <a:solidFill>
              <a:schemeClr val="tx1"/>
            </a:solidFill>
            <a:miter lim="800000"/>
            <a:headEnd/>
            <a:tailEnd/>
          </a:ln>
        </p:spPr>
      </p:pic>
      <p:sp>
        <p:nvSpPr>
          <p:cNvPr id="92165" name="Text Box 6"/>
          <p:cNvSpPr txBox="1">
            <a:spLocks noChangeArrowheads="1"/>
          </p:cNvSpPr>
          <p:nvPr/>
        </p:nvSpPr>
        <p:spPr bwMode="auto">
          <a:xfrm>
            <a:off x="8077200" y="742950"/>
            <a:ext cx="304800" cy="323165"/>
          </a:xfrm>
          <a:prstGeom prst="rect">
            <a:avLst/>
          </a:prstGeom>
          <a:noFill/>
          <a:ln w="12700" algn="ctr">
            <a:noFill/>
            <a:miter lim="800000"/>
            <a:headEnd/>
            <a:tailEnd/>
          </a:ln>
        </p:spPr>
        <p:txBody>
          <a:bodyPr>
            <a:spAutoFit/>
          </a:bodyPr>
          <a:lstStyle/>
          <a:p>
            <a:pPr>
              <a:spcBef>
                <a:spcPct val="50000"/>
              </a:spcBef>
            </a:pPr>
            <a:r>
              <a:rPr lang="en-US"/>
              <a:t>3</a:t>
            </a:r>
          </a:p>
        </p:txBody>
      </p:sp>
      <p:sp>
        <p:nvSpPr>
          <p:cNvPr id="92166" name="Text Box 7"/>
          <p:cNvSpPr txBox="1">
            <a:spLocks noChangeArrowheads="1"/>
          </p:cNvSpPr>
          <p:nvPr/>
        </p:nvSpPr>
        <p:spPr bwMode="auto">
          <a:xfrm>
            <a:off x="7391400" y="3074194"/>
            <a:ext cx="685800" cy="323165"/>
          </a:xfrm>
          <a:prstGeom prst="rect">
            <a:avLst/>
          </a:prstGeom>
          <a:noFill/>
          <a:ln w="12700" algn="ctr">
            <a:noFill/>
            <a:miter lim="800000"/>
            <a:headEnd/>
            <a:tailEnd/>
          </a:ln>
        </p:spPr>
        <p:txBody>
          <a:bodyPr>
            <a:spAutoFit/>
          </a:bodyPr>
          <a:lstStyle/>
          <a:p>
            <a:pPr>
              <a:spcBef>
                <a:spcPct val="50000"/>
              </a:spcBef>
            </a:pPr>
            <a:r>
              <a:rPr lang="en-US"/>
              <a:t>4</a:t>
            </a:r>
          </a:p>
        </p:txBody>
      </p:sp>
      <p:sp>
        <p:nvSpPr>
          <p:cNvPr id="2" name="Rectangle 1"/>
          <p:cNvSpPr/>
          <p:nvPr/>
        </p:nvSpPr>
        <p:spPr>
          <a:xfrm>
            <a:off x="216568" y="46595"/>
            <a:ext cx="4451685" cy="4939814"/>
          </a:xfrm>
          <a:prstGeom prst="rect">
            <a:avLst/>
          </a:prstGeom>
        </p:spPr>
        <p:txBody>
          <a:bodyPr wrap="square">
            <a:spAutoFit/>
          </a:bodyPr>
          <a:lstStyle/>
          <a:p>
            <a:pPr marL="457200" indent="-457200">
              <a:lnSpc>
                <a:spcPct val="90000"/>
              </a:lnSpc>
              <a:defRPr/>
            </a:pPr>
            <a:r>
              <a:rPr lang="en-US" sz="1400" dirty="0">
                <a:latin typeface="Arial" pitchFamily="34" charset="0"/>
                <a:cs typeface="Arial" pitchFamily="34" charset="0"/>
              </a:rPr>
              <a:t>6. The system displays the screen with the basic data again.</a:t>
            </a:r>
          </a:p>
          <a:p>
            <a:pPr marL="838200" lvl="1" indent="-381000">
              <a:lnSpc>
                <a:spcPct val="90000"/>
              </a:lnSpc>
              <a:buFont typeface="Arial" pitchFamily="34" charset="0"/>
              <a:buChar char="•"/>
              <a:defRPr/>
            </a:pPr>
            <a:r>
              <a:rPr lang="en-US" sz="1400" dirty="0">
                <a:latin typeface="Arial" pitchFamily="34" charset="0"/>
                <a:cs typeface="Arial" pitchFamily="34" charset="0"/>
              </a:rPr>
              <a:t>After you save the transaction, the system stores the check deposit list in the database but does not post it yet. You can change the list as long as it has not been posted yet. After the posting process has been started, you cannot make any changes.</a:t>
            </a:r>
          </a:p>
          <a:p>
            <a:pPr marL="838200" lvl="1" indent="-381000">
              <a:lnSpc>
                <a:spcPct val="90000"/>
              </a:lnSpc>
              <a:buFont typeface="Arial" pitchFamily="34" charset="0"/>
              <a:buChar char="•"/>
              <a:defRPr/>
            </a:pPr>
            <a:r>
              <a:rPr lang="en-US" sz="1400" dirty="0">
                <a:latin typeface="Arial" pitchFamily="34" charset="0"/>
                <a:cs typeface="Arial" pitchFamily="34" charset="0"/>
              </a:rPr>
              <a:t>To make changes to a list not posted yet, branch from the basic data screen to the entry screen by choosing </a:t>
            </a:r>
            <a:r>
              <a:rPr lang="en-US" sz="1400" i="1" dirty="0">
                <a:latin typeface="Arial" pitchFamily="34" charset="0"/>
                <a:cs typeface="Arial" pitchFamily="34" charset="0"/>
              </a:rPr>
              <a:t>Enter</a:t>
            </a:r>
            <a:r>
              <a:rPr lang="en-US" sz="1400" dirty="0">
                <a:latin typeface="Arial" pitchFamily="34" charset="0"/>
                <a:cs typeface="Arial" pitchFamily="34" charset="0"/>
              </a:rPr>
              <a:t> </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a:p>
            <a:pPr marL="457200" indent="-457200">
              <a:lnSpc>
                <a:spcPct val="90000"/>
              </a:lnSpc>
              <a:buFontTx/>
              <a:buAutoNum type="arabicPeriod" startAt="7"/>
              <a:defRPr/>
            </a:pPr>
            <a:r>
              <a:rPr lang="en-US" sz="1400" dirty="0">
                <a:latin typeface="Arial" pitchFamily="34" charset="0"/>
                <a:cs typeface="Arial" pitchFamily="34" charset="0"/>
              </a:rPr>
              <a:t>Check deposit lists created in the current work session can be posted either separately or all at once. To post your incoming checks, go to the basic data screen and choose </a:t>
            </a:r>
            <a:r>
              <a:rPr lang="en-US" sz="1400" i="1" dirty="0">
                <a:latin typeface="Arial" pitchFamily="34" charset="0"/>
                <a:cs typeface="Arial" pitchFamily="34" charset="0"/>
              </a:rPr>
              <a:t>Check deposit trans. </a:t>
            </a:r>
            <a:r>
              <a:rPr lang="en-US" sz="1400" i="1" dirty="0">
                <a:latin typeface="Arial" pitchFamily="34" charset="0"/>
                <a:cs typeface="Arial" pitchFamily="34" charset="0"/>
                <a:sym typeface="Wingdings" pitchFamily="2" charset="2"/>
              </a:rPr>
              <a:t></a:t>
            </a:r>
            <a:r>
              <a:rPr lang="en-US" sz="1400" dirty="0">
                <a:latin typeface="Arial" pitchFamily="34" charset="0"/>
                <a:cs typeface="Arial" pitchFamily="34" charset="0"/>
              </a:rPr>
              <a:t> </a:t>
            </a:r>
            <a:r>
              <a:rPr lang="en-US" sz="1400" i="1" dirty="0">
                <a:latin typeface="Arial" pitchFamily="34" charset="0"/>
                <a:cs typeface="Arial" pitchFamily="34" charset="0"/>
              </a:rPr>
              <a:t>Post </a:t>
            </a:r>
            <a:r>
              <a:rPr lang="en-US" sz="1400" i="1" dirty="0">
                <a:latin typeface="Arial" pitchFamily="34" charset="0"/>
                <a:cs typeface="Arial" pitchFamily="34" charset="0"/>
                <a:sym typeface="Wingdings" pitchFamily="2" charset="2"/>
              </a:rPr>
              <a:t></a:t>
            </a:r>
            <a:r>
              <a:rPr lang="en-US" sz="1400" i="1" dirty="0">
                <a:latin typeface="Arial" pitchFamily="34" charset="0"/>
                <a:cs typeface="Arial" pitchFamily="34" charset="0"/>
              </a:rPr>
              <a:t> Individual list or All processed lists.</a:t>
            </a:r>
          </a:p>
          <a:p>
            <a:pPr marL="457200" indent="-457200">
              <a:lnSpc>
                <a:spcPct val="90000"/>
              </a:lnSpc>
              <a:buFontTx/>
              <a:buAutoNum type="arabicPeriod" startAt="7"/>
              <a:defRPr/>
            </a:pPr>
            <a:r>
              <a:rPr lang="en-US" sz="1400" dirty="0">
                <a:latin typeface="Arial" pitchFamily="34" charset="0"/>
                <a:cs typeface="Arial" pitchFamily="34" charset="0"/>
              </a:rPr>
              <a:t>Review the update account statement / check deposit transaction. The screen shot attached.</a:t>
            </a:r>
          </a:p>
          <a:p>
            <a:pPr marL="457200" indent="-457200">
              <a:lnSpc>
                <a:spcPct val="90000"/>
              </a:lnSpc>
              <a:buFontTx/>
              <a:buAutoNum type="arabicPeriod" startAt="7"/>
              <a:defRPr/>
            </a:pPr>
            <a:r>
              <a:rPr lang="en-US" sz="1400" dirty="0">
                <a:latin typeface="Arial" pitchFamily="34" charset="0"/>
                <a:cs typeface="Arial" pitchFamily="34" charset="0"/>
              </a:rPr>
              <a:t>Review the customer account statement. The screen shot attached.</a:t>
            </a:r>
          </a:p>
          <a:p>
            <a:pPr marL="457200" indent="-457200">
              <a:lnSpc>
                <a:spcPct val="90000"/>
              </a:lnSpc>
              <a:buFontTx/>
              <a:buAutoNum type="arabicPeriod" startAt="7"/>
              <a:defRPr/>
            </a:pPr>
            <a:r>
              <a:rPr lang="en-US" sz="1400" dirty="0">
                <a:latin typeface="Arial" pitchFamily="34" charset="0"/>
                <a:cs typeface="Arial" pitchFamily="34" charset="0"/>
              </a:rPr>
              <a:t>Review the documents posted. The screen shot attached.</a:t>
            </a:r>
          </a:p>
          <a:p>
            <a:pPr marL="457200" indent="-457200">
              <a:lnSpc>
                <a:spcPct val="90000"/>
              </a:lnSpc>
              <a:buFontTx/>
              <a:buAutoNum type="arabicPeriod" startAt="7"/>
              <a:defRPr/>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24738500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p:cNvPicPr>
            <a:picLocks noChangeAspect="1" noChangeArrowheads="1"/>
          </p:cNvPicPr>
          <p:nvPr/>
        </p:nvPicPr>
        <p:blipFill>
          <a:blip r:embed="rId2" cstate="print"/>
          <a:srcRect/>
          <a:stretch>
            <a:fillRect/>
          </a:stretch>
        </p:blipFill>
        <p:spPr bwMode="auto">
          <a:xfrm>
            <a:off x="381000" y="510589"/>
            <a:ext cx="4114800" cy="2275472"/>
          </a:xfrm>
          <a:prstGeom prst="rect">
            <a:avLst/>
          </a:prstGeom>
          <a:noFill/>
          <a:ln w="12700" algn="ctr">
            <a:solidFill>
              <a:schemeClr val="tx1"/>
            </a:solidFill>
            <a:miter lim="800000"/>
            <a:headEnd/>
            <a:tailEnd/>
          </a:ln>
        </p:spPr>
      </p:pic>
      <p:pic>
        <p:nvPicPr>
          <p:cNvPr id="93187" name="Picture 5"/>
          <p:cNvPicPr>
            <a:picLocks noChangeAspect="1" noChangeArrowheads="1"/>
          </p:cNvPicPr>
          <p:nvPr/>
        </p:nvPicPr>
        <p:blipFill>
          <a:blip r:embed="rId3" cstate="print"/>
          <a:srcRect/>
          <a:stretch>
            <a:fillRect/>
          </a:stretch>
        </p:blipFill>
        <p:spPr bwMode="auto">
          <a:xfrm>
            <a:off x="4572000" y="510589"/>
            <a:ext cx="4343400" cy="2361197"/>
          </a:xfrm>
          <a:prstGeom prst="rect">
            <a:avLst/>
          </a:prstGeom>
          <a:noFill/>
          <a:ln w="12700" algn="ctr">
            <a:solidFill>
              <a:schemeClr val="tx1"/>
            </a:solidFill>
            <a:miter lim="800000"/>
            <a:headEnd/>
            <a:tailEnd/>
          </a:ln>
        </p:spPr>
      </p:pic>
      <p:pic>
        <p:nvPicPr>
          <p:cNvPr id="93188" name="Picture 6"/>
          <p:cNvPicPr>
            <a:picLocks noChangeAspect="1" noChangeArrowheads="1"/>
          </p:cNvPicPr>
          <p:nvPr/>
        </p:nvPicPr>
        <p:blipFill>
          <a:blip r:embed="rId4" cstate="print"/>
          <a:srcRect/>
          <a:stretch>
            <a:fillRect/>
          </a:stretch>
        </p:blipFill>
        <p:spPr bwMode="auto">
          <a:xfrm>
            <a:off x="342900" y="2871786"/>
            <a:ext cx="4191000" cy="1771650"/>
          </a:xfrm>
          <a:prstGeom prst="rect">
            <a:avLst/>
          </a:prstGeom>
          <a:noFill/>
          <a:ln w="12700" algn="ctr">
            <a:solidFill>
              <a:schemeClr val="tx1"/>
            </a:solidFill>
            <a:miter lim="800000"/>
            <a:headEnd/>
            <a:tailEnd/>
          </a:ln>
        </p:spPr>
      </p:pic>
      <p:pic>
        <p:nvPicPr>
          <p:cNvPr id="93189" name="Picture 7"/>
          <p:cNvPicPr>
            <a:picLocks noChangeAspect="1" noChangeArrowheads="1"/>
          </p:cNvPicPr>
          <p:nvPr/>
        </p:nvPicPr>
        <p:blipFill>
          <a:blip r:embed="rId5" cstate="print"/>
          <a:srcRect/>
          <a:stretch>
            <a:fillRect/>
          </a:stretch>
        </p:blipFill>
        <p:spPr bwMode="auto">
          <a:xfrm>
            <a:off x="4648200" y="2928936"/>
            <a:ext cx="4191000" cy="1714500"/>
          </a:xfrm>
          <a:prstGeom prst="rect">
            <a:avLst/>
          </a:prstGeom>
          <a:noFill/>
          <a:ln w="12700" algn="ctr">
            <a:solidFill>
              <a:schemeClr val="tx1"/>
            </a:solidFill>
            <a:miter lim="800000"/>
            <a:headEnd/>
            <a:tailEnd/>
          </a:ln>
        </p:spPr>
      </p:pic>
      <p:sp>
        <p:nvSpPr>
          <p:cNvPr id="93190" name="Text Box 8"/>
          <p:cNvSpPr txBox="1">
            <a:spLocks noChangeArrowheads="1"/>
          </p:cNvSpPr>
          <p:nvPr/>
        </p:nvSpPr>
        <p:spPr bwMode="auto">
          <a:xfrm>
            <a:off x="1447800" y="1657351"/>
            <a:ext cx="381000" cy="323165"/>
          </a:xfrm>
          <a:prstGeom prst="rect">
            <a:avLst/>
          </a:prstGeom>
          <a:noFill/>
          <a:ln w="12700" algn="ctr">
            <a:noFill/>
            <a:miter lim="800000"/>
            <a:headEnd/>
            <a:tailEnd/>
          </a:ln>
        </p:spPr>
        <p:txBody>
          <a:bodyPr>
            <a:spAutoFit/>
          </a:bodyPr>
          <a:lstStyle/>
          <a:p>
            <a:pPr>
              <a:spcBef>
                <a:spcPct val="50000"/>
              </a:spcBef>
            </a:pPr>
            <a:r>
              <a:rPr lang="en-US"/>
              <a:t>5</a:t>
            </a:r>
          </a:p>
        </p:txBody>
      </p:sp>
      <p:sp>
        <p:nvSpPr>
          <p:cNvPr id="93191" name="Text Box 9"/>
          <p:cNvSpPr txBox="1">
            <a:spLocks noChangeArrowheads="1"/>
          </p:cNvSpPr>
          <p:nvPr/>
        </p:nvSpPr>
        <p:spPr bwMode="auto">
          <a:xfrm>
            <a:off x="7239000" y="857251"/>
            <a:ext cx="609600" cy="323165"/>
          </a:xfrm>
          <a:prstGeom prst="rect">
            <a:avLst/>
          </a:prstGeom>
          <a:noFill/>
          <a:ln w="12700" algn="ctr">
            <a:noFill/>
            <a:miter lim="800000"/>
            <a:headEnd/>
            <a:tailEnd/>
          </a:ln>
        </p:spPr>
        <p:txBody>
          <a:bodyPr>
            <a:spAutoFit/>
          </a:bodyPr>
          <a:lstStyle/>
          <a:p>
            <a:pPr>
              <a:spcBef>
                <a:spcPct val="50000"/>
              </a:spcBef>
            </a:pPr>
            <a:r>
              <a:rPr lang="en-US"/>
              <a:t>6</a:t>
            </a:r>
          </a:p>
        </p:txBody>
      </p:sp>
      <p:sp>
        <p:nvSpPr>
          <p:cNvPr id="93192" name="Text Box 10"/>
          <p:cNvSpPr txBox="1">
            <a:spLocks noChangeArrowheads="1"/>
          </p:cNvSpPr>
          <p:nvPr/>
        </p:nvSpPr>
        <p:spPr bwMode="auto">
          <a:xfrm>
            <a:off x="3505200" y="3600451"/>
            <a:ext cx="533400" cy="323165"/>
          </a:xfrm>
          <a:prstGeom prst="rect">
            <a:avLst/>
          </a:prstGeom>
          <a:noFill/>
          <a:ln w="12700" algn="ctr">
            <a:noFill/>
            <a:miter lim="800000"/>
            <a:headEnd/>
            <a:tailEnd/>
          </a:ln>
        </p:spPr>
        <p:txBody>
          <a:bodyPr>
            <a:spAutoFit/>
          </a:bodyPr>
          <a:lstStyle/>
          <a:p>
            <a:pPr>
              <a:spcBef>
                <a:spcPct val="50000"/>
              </a:spcBef>
            </a:pPr>
            <a:r>
              <a:rPr lang="en-US"/>
              <a:t>7</a:t>
            </a:r>
          </a:p>
        </p:txBody>
      </p:sp>
      <p:sp>
        <p:nvSpPr>
          <p:cNvPr id="93193" name="Text Box 11"/>
          <p:cNvSpPr txBox="1">
            <a:spLocks noChangeArrowheads="1"/>
          </p:cNvSpPr>
          <p:nvPr/>
        </p:nvSpPr>
        <p:spPr bwMode="auto">
          <a:xfrm>
            <a:off x="7620000" y="3543301"/>
            <a:ext cx="381000" cy="323165"/>
          </a:xfrm>
          <a:prstGeom prst="rect">
            <a:avLst/>
          </a:prstGeom>
          <a:noFill/>
          <a:ln w="12700" algn="ctr">
            <a:noFill/>
            <a:miter lim="800000"/>
            <a:headEnd/>
            <a:tailEnd/>
          </a:ln>
        </p:spPr>
        <p:txBody>
          <a:bodyPr>
            <a:spAutoFit/>
          </a:bodyPr>
          <a:lstStyle/>
          <a:p>
            <a:pPr>
              <a:spcBef>
                <a:spcPct val="50000"/>
              </a:spcBef>
            </a:pPr>
            <a:r>
              <a:rPr lang="en-US"/>
              <a:t>8</a:t>
            </a:r>
          </a:p>
        </p:txBody>
      </p:sp>
    </p:spTree>
    <p:extLst>
      <p:ext uri="{BB962C8B-B14F-4D97-AF65-F5344CB8AC3E}">
        <p14:creationId xmlns:p14="http://schemas.microsoft.com/office/powerpoint/2010/main" xmlns="" val="8292628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632" y="132348"/>
            <a:ext cx="8193506" cy="5213735"/>
          </a:xfrm>
          <a:prstGeom prst="rect">
            <a:avLst/>
          </a:prstGeom>
        </p:spPr>
        <p:txBody>
          <a:bodyPr wrap="square">
            <a:spAutoFit/>
          </a:bodyPr>
          <a:lstStyle/>
          <a:p>
            <a:pPr>
              <a:lnSpc>
                <a:spcPct val="80000"/>
              </a:lnSpc>
              <a:buFontTx/>
              <a:buNone/>
              <a:defRPr/>
            </a:pPr>
            <a:r>
              <a:rPr lang="en-US" sz="1600" b="1" dirty="0">
                <a:latin typeface="Arial" pitchFamily="34" charset="0"/>
                <a:cs typeface="Arial" pitchFamily="34" charset="0"/>
              </a:rPr>
              <a:t>Posting Incoming Checks in batch input session:</a:t>
            </a:r>
          </a:p>
          <a:p>
            <a:pPr>
              <a:lnSpc>
                <a:spcPct val="80000"/>
              </a:lnSpc>
              <a:buFontTx/>
              <a:buNone/>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Check deposit lists created in the current work session can be posted either separately or all at once. To post your incoming checks, go to the basic data screen and choose </a:t>
            </a:r>
            <a:r>
              <a:rPr lang="en-US" sz="1600" i="1" dirty="0">
                <a:latin typeface="Arial" pitchFamily="34" charset="0"/>
                <a:cs typeface="Arial" pitchFamily="34" charset="0"/>
              </a:rPr>
              <a:t>Check deposit trans. </a:t>
            </a:r>
            <a:r>
              <a:rPr lang="en-US" sz="1600" i="1" dirty="0">
                <a:latin typeface="Arial" pitchFamily="34" charset="0"/>
                <a:cs typeface="Arial" pitchFamily="34" charset="0"/>
                <a:sym typeface="Wingdings" pitchFamily="2" charset="2"/>
              </a:rPr>
              <a:t></a:t>
            </a:r>
            <a:r>
              <a:rPr lang="en-US" sz="1600" dirty="0">
                <a:latin typeface="Arial" pitchFamily="34" charset="0"/>
                <a:cs typeface="Arial" pitchFamily="34" charset="0"/>
              </a:rPr>
              <a:t> </a:t>
            </a:r>
            <a:r>
              <a:rPr lang="en-US" sz="1600" i="1" dirty="0">
                <a:latin typeface="Arial" pitchFamily="34" charset="0"/>
                <a:cs typeface="Arial" pitchFamily="34" charset="0"/>
              </a:rPr>
              <a:t>Post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Individual list or All processed lists.</a:t>
            </a:r>
          </a:p>
          <a:p>
            <a:pPr marL="285750" indent="-285750">
              <a:lnSpc>
                <a:spcPct val="80000"/>
              </a:lnSpc>
              <a:buFont typeface="Arial" pitchFamily="34" charset="0"/>
              <a:buChar char="•"/>
              <a:defRPr/>
            </a:pPr>
            <a:r>
              <a:rPr lang="en-US" sz="1600" i="1" dirty="0">
                <a:latin typeface="Arial" pitchFamily="34" charset="0"/>
                <a:cs typeface="Arial" pitchFamily="34" charset="0"/>
              </a:rPr>
              <a:t>The system then displays a posting log with the batch input session names.</a:t>
            </a:r>
          </a:p>
          <a:p>
            <a:pPr marL="285750" indent="-285750">
              <a:lnSpc>
                <a:spcPct val="80000"/>
              </a:lnSpc>
              <a:buFont typeface="Arial" pitchFamily="34" charset="0"/>
              <a:buChar char="•"/>
              <a:defRPr/>
            </a:pPr>
            <a:r>
              <a:rPr lang="en-US" sz="1600" i="1" dirty="0">
                <a:latin typeface="Arial" pitchFamily="34" charset="0"/>
                <a:cs typeface="Arial" pitchFamily="34" charset="0"/>
              </a:rPr>
              <a:t>If the program creates the session names, they consist of the house bank ID and the account ID. The </a:t>
            </a:r>
            <a:r>
              <a:rPr lang="en-US" sz="1600" i="1" dirty="0" smtClean="0">
                <a:latin typeface="Arial" pitchFamily="34" charset="0"/>
                <a:cs typeface="Arial" pitchFamily="34" charset="0"/>
              </a:rPr>
              <a:t>sub ledger </a:t>
            </a:r>
            <a:r>
              <a:rPr lang="en-US" sz="1600" i="1" dirty="0">
                <a:latin typeface="Arial" pitchFamily="34" charset="0"/>
                <a:cs typeface="Arial" pitchFamily="34" charset="0"/>
              </a:rPr>
              <a:t>session name always starts with the special character "/".</a:t>
            </a:r>
          </a:p>
          <a:p>
            <a:pPr marL="285750" indent="-285750">
              <a:lnSpc>
                <a:spcPct val="80000"/>
              </a:lnSpc>
              <a:buFont typeface="Arial" pitchFamily="34" charset="0"/>
              <a:buChar char="•"/>
              <a:defRPr/>
            </a:pPr>
            <a:r>
              <a:rPr lang="en-US" sz="1600" i="1" dirty="0">
                <a:latin typeface="Arial" pitchFamily="34" charset="0"/>
                <a:cs typeface="Arial" pitchFamily="34" charset="0"/>
              </a:rPr>
              <a:t>The log shows how many bank postings and clearing postings were made and whether any errors occurred.</a:t>
            </a:r>
          </a:p>
          <a:p>
            <a:pPr>
              <a:lnSpc>
                <a:spcPct val="80000"/>
              </a:lnSpc>
              <a:buFontTx/>
              <a:buNone/>
              <a:defRPr/>
            </a:pPr>
            <a:endParaRPr lang="en-US" sz="1600" i="1" dirty="0">
              <a:latin typeface="Arial" pitchFamily="34" charset="0"/>
              <a:cs typeface="Arial" pitchFamily="34" charset="0"/>
            </a:endParaRPr>
          </a:p>
          <a:p>
            <a:pPr>
              <a:lnSpc>
                <a:spcPct val="80000"/>
              </a:lnSpc>
              <a:buFontTx/>
              <a:buNone/>
              <a:defRPr/>
            </a:pPr>
            <a:r>
              <a:rPr lang="en-US" sz="1600" b="1" dirty="0">
                <a:latin typeface="Arial" pitchFamily="34" charset="0"/>
                <a:cs typeface="Arial" pitchFamily="34" charset="0"/>
              </a:rPr>
              <a:t>Displaying the Overview and Processing Status:</a:t>
            </a:r>
          </a:p>
          <a:p>
            <a:pPr>
              <a:lnSpc>
                <a:spcPct val="80000"/>
              </a:lnSpc>
              <a:buFontTx/>
              <a:buNone/>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By using the overview list, you can obtain an overall view of your check deposit transactions. The overview contains the following data:</a:t>
            </a:r>
          </a:p>
          <a:p>
            <a:pPr marL="285750" indent="-285750">
              <a:lnSpc>
                <a:spcPct val="80000"/>
              </a:lnSpc>
              <a:buFont typeface="Arial" pitchFamily="34" charset="0"/>
              <a:buChar char="•"/>
              <a:defRPr/>
            </a:pPr>
            <a:r>
              <a:rPr lang="en-US" sz="1600" dirty="0">
                <a:latin typeface="Arial" pitchFamily="34" charset="0"/>
                <a:cs typeface="Arial" pitchFamily="34" charset="0"/>
              </a:rPr>
              <a:t>Entry date </a:t>
            </a:r>
          </a:p>
          <a:p>
            <a:pPr marL="285750" indent="-285750">
              <a:lnSpc>
                <a:spcPct val="80000"/>
              </a:lnSpc>
              <a:buFont typeface="Arial" pitchFamily="34" charset="0"/>
              <a:buChar char="•"/>
              <a:defRPr/>
            </a:pPr>
            <a:r>
              <a:rPr lang="en-US" sz="1600" dirty="0">
                <a:latin typeface="Arial" pitchFamily="34" charset="0"/>
                <a:cs typeface="Arial" pitchFamily="34" charset="0"/>
              </a:rPr>
              <a:t>User name </a:t>
            </a:r>
          </a:p>
          <a:p>
            <a:pPr marL="285750" indent="-285750">
              <a:lnSpc>
                <a:spcPct val="80000"/>
              </a:lnSpc>
              <a:buFont typeface="Arial" pitchFamily="34" charset="0"/>
              <a:buChar char="•"/>
              <a:defRPr/>
            </a:pPr>
            <a:r>
              <a:rPr lang="en-US" sz="1600" dirty="0">
                <a:latin typeface="Arial" pitchFamily="34" charset="0"/>
                <a:cs typeface="Arial" pitchFamily="34" charset="0"/>
              </a:rPr>
              <a:t>Group name </a:t>
            </a:r>
          </a:p>
          <a:p>
            <a:pPr marL="285750" indent="-285750">
              <a:lnSpc>
                <a:spcPct val="80000"/>
              </a:lnSpc>
              <a:buFont typeface="Arial" pitchFamily="34" charset="0"/>
              <a:buChar char="•"/>
              <a:defRPr/>
            </a:pPr>
            <a:r>
              <a:rPr lang="en-US" sz="1600" dirty="0">
                <a:latin typeface="Arial" pitchFamily="34" charset="0"/>
                <a:cs typeface="Arial" pitchFamily="34" charset="0"/>
              </a:rPr>
              <a:t>Company code and currency </a:t>
            </a:r>
          </a:p>
          <a:p>
            <a:pPr marL="285750" indent="-285750">
              <a:lnSpc>
                <a:spcPct val="80000"/>
              </a:lnSpc>
              <a:buFont typeface="Arial" pitchFamily="34" charset="0"/>
              <a:buChar char="•"/>
              <a:defRPr/>
            </a:pPr>
            <a:r>
              <a:rPr lang="en-US" sz="1600" dirty="0">
                <a:latin typeface="Arial" pitchFamily="34" charset="0"/>
                <a:cs typeface="Arial" pitchFamily="34" charset="0"/>
              </a:rPr>
              <a:t>Total amount </a:t>
            </a:r>
          </a:p>
          <a:p>
            <a:pPr marL="285750" indent="-285750">
              <a:lnSpc>
                <a:spcPct val="80000"/>
              </a:lnSpc>
              <a:buFont typeface="Arial" pitchFamily="34" charset="0"/>
              <a:buChar char="•"/>
              <a:defRPr/>
            </a:pPr>
            <a:r>
              <a:rPr lang="en-US" sz="1600" dirty="0">
                <a:latin typeface="Arial" pitchFamily="34" charset="0"/>
                <a:cs typeface="Arial" pitchFamily="34" charset="0"/>
              </a:rPr>
              <a:t>Processing status</a:t>
            </a:r>
          </a:p>
          <a:p>
            <a:pPr>
              <a:lnSpc>
                <a:spcPct val="80000"/>
              </a:lnSpc>
              <a:defRPr/>
            </a:pPr>
            <a:endParaRPr lang="en-US" sz="1600" dirty="0">
              <a:latin typeface="Arial" pitchFamily="34" charset="0"/>
              <a:cs typeface="Arial" pitchFamily="34" charset="0"/>
            </a:endParaRPr>
          </a:p>
          <a:p>
            <a:pPr>
              <a:lnSpc>
                <a:spcPct val="80000"/>
              </a:lnSpc>
              <a:defRPr/>
            </a:pPr>
            <a:endParaRPr lang="en-US" sz="1600" dirty="0">
              <a:latin typeface="Arial" pitchFamily="34" charset="0"/>
              <a:cs typeface="Arial" pitchFamily="34" charset="0"/>
            </a:endParaRPr>
          </a:p>
          <a:p>
            <a:pPr>
              <a:lnSpc>
                <a:spcPct val="80000"/>
              </a:lnSpc>
              <a:defRPr/>
            </a:pPr>
            <a:endParaRPr lang="en-US" sz="1600" dirty="0">
              <a:latin typeface="Arial" pitchFamily="34" charset="0"/>
              <a:cs typeface="Arial" pitchFamily="34" charset="0"/>
            </a:endParaRPr>
          </a:p>
          <a:p>
            <a:pPr>
              <a:lnSpc>
                <a:spcPct val="80000"/>
              </a:lnSpc>
              <a:defRPr/>
            </a:pPr>
            <a:endParaRPr lang="en-US" sz="1600" dirty="0">
              <a:latin typeface="Arial" pitchFamily="34" charset="0"/>
              <a:cs typeface="Arial" pitchFamily="34" charset="0"/>
            </a:endParaRPr>
          </a:p>
          <a:p>
            <a:pPr>
              <a:lnSpc>
                <a:spcPct val="80000"/>
              </a:lnSpc>
              <a:defRP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2107481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352426" y="327423"/>
            <a:ext cx="8734425" cy="301228"/>
          </a:xfrm>
        </p:spPr>
        <p:txBody>
          <a:bodyPr>
            <a:normAutofit fontScale="90000"/>
          </a:bodyPr>
          <a:lstStyle/>
          <a:p>
            <a:pPr>
              <a:defRPr/>
            </a:pPr>
            <a:r>
              <a:rPr lang="en-US" sz="2400" smtClean="0"/>
              <a:t>Requirements: Bank Account Structure.</a:t>
            </a:r>
          </a:p>
        </p:txBody>
      </p:sp>
      <p:pic>
        <p:nvPicPr>
          <p:cNvPr id="10244" name="Picture 6"/>
          <p:cNvPicPr>
            <a:picLocks noChangeAspect="1" noChangeArrowheads="1"/>
          </p:cNvPicPr>
          <p:nvPr/>
        </p:nvPicPr>
        <p:blipFill>
          <a:blip r:embed="rId2" cstate="print"/>
          <a:srcRect/>
          <a:stretch>
            <a:fillRect/>
          </a:stretch>
        </p:blipFill>
        <p:spPr bwMode="auto">
          <a:xfrm>
            <a:off x="609600" y="971550"/>
            <a:ext cx="7467600" cy="2893219"/>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3908198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979" y="156411"/>
            <a:ext cx="8049126" cy="4425827"/>
          </a:xfrm>
          <a:prstGeom prst="rect">
            <a:avLst/>
          </a:prstGeom>
        </p:spPr>
        <p:txBody>
          <a:bodyPr wrap="square">
            <a:spAutoFit/>
          </a:bodyPr>
          <a:lstStyle/>
          <a:p>
            <a:pPr marL="285750" indent="-285750">
              <a:lnSpc>
                <a:spcPct val="80000"/>
              </a:lnSpc>
              <a:buFont typeface="Arial" pitchFamily="34" charset="0"/>
              <a:buChar char="•"/>
              <a:defRPr/>
            </a:pPr>
            <a:r>
              <a:rPr lang="en-US" sz="1600" dirty="0">
                <a:latin typeface="Arial" pitchFamily="34" charset="0"/>
                <a:cs typeface="Arial" pitchFamily="34" charset="0"/>
              </a:rPr>
              <a:t>The processing status shows to what extent your incoming checks have been posted. If both bank postings and clearing postings have been made, the "posting complete" status is displayed. If only postings to bank accounts have been made, the "posting incomplete" status is displayed. If no postings have been made, the "entered" status is displayed</a:t>
            </a:r>
            <a:r>
              <a:rPr lang="en-US" sz="1600" dirty="0" smtClean="0">
                <a:latin typeface="Arial" pitchFamily="34" charset="0"/>
                <a:cs typeface="Arial" pitchFamily="34" charset="0"/>
              </a:rPr>
              <a:t>.</a:t>
            </a:r>
          </a:p>
          <a:p>
            <a:pPr marL="285750"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To create this overview, proceed as follows.</a:t>
            </a:r>
          </a:p>
          <a:p>
            <a:pPr marL="675376" lvl="1" indent="-285750">
              <a:lnSpc>
                <a:spcPct val="80000"/>
              </a:lnSpc>
              <a:buFont typeface="Arial" pitchFamily="34" charset="0"/>
              <a:buChar char="−"/>
              <a:defRPr/>
            </a:pPr>
            <a:r>
              <a:rPr lang="en-US" sz="1600" dirty="0">
                <a:latin typeface="Arial" pitchFamily="34" charset="0"/>
                <a:cs typeface="Arial" pitchFamily="34" charset="0"/>
              </a:rPr>
              <a:t>From the basic data screen, select Check deposit trans.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Lists overview. </a:t>
            </a:r>
          </a:p>
          <a:p>
            <a:pPr marL="675376" lvl="1" indent="-285750">
              <a:lnSpc>
                <a:spcPct val="80000"/>
              </a:lnSpc>
              <a:buFont typeface="Arial" pitchFamily="34" charset="0"/>
              <a:buChar char="−"/>
              <a:defRPr/>
            </a:pPr>
            <a:r>
              <a:rPr lang="en-US" sz="1600" dirty="0">
                <a:latin typeface="Arial" pitchFamily="34" charset="0"/>
                <a:cs typeface="Arial" pitchFamily="34" charset="0"/>
              </a:rPr>
              <a:t>Use F2 to select the check deposit lists for a specific bank. </a:t>
            </a:r>
          </a:p>
          <a:p>
            <a:pPr marL="675376" lvl="1" indent="-285750">
              <a:lnSpc>
                <a:spcPct val="80000"/>
              </a:lnSpc>
              <a:buFont typeface="Arial" pitchFamily="34" charset="0"/>
              <a:buChar char="−"/>
              <a:defRPr/>
            </a:pPr>
            <a:r>
              <a:rPr lang="en-US" sz="1600" dirty="0">
                <a:latin typeface="Arial" pitchFamily="34" charset="0"/>
                <a:cs typeface="Arial" pitchFamily="34" charset="0"/>
              </a:rPr>
              <a:t>The system displays an overview of all check deposit lists.</a:t>
            </a:r>
          </a:p>
          <a:p>
            <a:pPr marL="675376" lvl="1" indent="-285750">
              <a:lnSpc>
                <a:spcPct val="80000"/>
              </a:lnSpc>
              <a:buFont typeface="Arial" pitchFamily="34" charset="0"/>
              <a:buChar char="−"/>
              <a:defRPr/>
            </a:pPr>
            <a:r>
              <a:rPr lang="en-US" sz="1600" dirty="0">
                <a:latin typeface="Arial" pitchFamily="34" charset="0"/>
                <a:cs typeface="Arial" pitchFamily="34" charset="0"/>
              </a:rPr>
              <a:t>To display the status of memo records, select a specific list with F2 . </a:t>
            </a:r>
          </a:p>
          <a:p>
            <a:pPr marL="285750" indent="-285750">
              <a:lnSpc>
                <a:spcPct val="80000"/>
              </a:lnSpc>
              <a:buFont typeface="Arial" pitchFamily="34" charset="0"/>
              <a:buChar char="•"/>
              <a:defRPr/>
            </a:pPr>
            <a:endParaRPr lang="en-US" sz="1600" dirty="0" smtClean="0">
              <a:latin typeface="Arial" pitchFamily="34" charset="0"/>
              <a:cs typeface="Arial" pitchFamily="34" charset="0"/>
            </a:endParaRPr>
          </a:p>
          <a:p>
            <a:pPr marL="285750" indent="-285750">
              <a:lnSpc>
                <a:spcPct val="80000"/>
              </a:lnSpc>
              <a:buFont typeface="Arial" pitchFamily="34" charset="0"/>
              <a:buChar char="•"/>
              <a:defRPr/>
            </a:pPr>
            <a:r>
              <a:rPr lang="en-US" sz="1600" dirty="0" smtClean="0">
                <a:latin typeface="Arial" pitchFamily="34" charset="0"/>
                <a:cs typeface="Arial" pitchFamily="34" charset="0"/>
              </a:rPr>
              <a:t>If </a:t>
            </a:r>
            <a:r>
              <a:rPr lang="en-US" sz="1600" dirty="0">
                <a:latin typeface="Arial" pitchFamily="34" charset="0"/>
                <a:cs typeface="Arial" pitchFamily="34" charset="0"/>
              </a:rPr>
              <a:t>you created only a session for bank postings first, you can, if necessary, branch again to the screen for maintaining the check deposit list when you need to enter the clearing information. The required account assignment fields (for example document number, drawer) are then ready for input.</a:t>
            </a:r>
          </a:p>
          <a:p>
            <a:pPr marL="285750" indent="-285750">
              <a:lnSpc>
                <a:spcPct val="80000"/>
              </a:lnSpc>
              <a:buFont typeface="Arial" pitchFamily="34" charset="0"/>
              <a:buChar char="•"/>
              <a:defRPr/>
            </a:pPr>
            <a:endParaRPr lang="en-US" sz="1600" dirty="0" smtClean="0">
              <a:latin typeface="Arial" pitchFamily="34" charset="0"/>
              <a:cs typeface="Arial" pitchFamily="34" charset="0"/>
            </a:endParaRPr>
          </a:p>
          <a:p>
            <a:pPr marL="285750" indent="-285750">
              <a:lnSpc>
                <a:spcPct val="80000"/>
              </a:lnSpc>
              <a:buFont typeface="Arial" pitchFamily="34" charset="0"/>
              <a:buChar char="•"/>
              <a:defRPr/>
            </a:pPr>
            <a:r>
              <a:rPr lang="en-US" sz="1600" dirty="0" smtClean="0">
                <a:latin typeface="Arial" pitchFamily="34" charset="0"/>
                <a:cs typeface="Arial" pitchFamily="34" charset="0"/>
              </a:rPr>
              <a:t>By </a:t>
            </a:r>
            <a:r>
              <a:rPr lang="en-US" sz="1600" dirty="0">
                <a:latin typeface="Arial" pitchFamily="34" charset="0"/>
                <a:cs typeface="Arial" pitchFamily="34" charset="0"/>
              </a:rPr>
              <a:t>choosing Copy, you can branch from the overview screen to the screen for processing the check deposit list. Choose ENTER in this screen to reach the maintenance and display screen.</a:t>
            </a:r>
          </a:p>
          <a:p>
            <a:pPr marL="285750" indent="-285750">
              <a:lnSpc>
                <a:spcPct val="80000"/>
              </a:lnSpc>
              <a:buFont typeface="Arial" pitchFamily="34" charset="0"/>
              <a:buChar char="•"/>
              <a:defRPr/>
            </a:pPr>
            <a:endParaRPr lang="en-US" sz="1600" dirty="0">
              <a:latin typeface="Arial" pitchFamily="34" charset="0"/>
              <a:cs typeface="Arial" pitchFamily="34" charset="0"/>
            </a:endParaRPr>
          </a:p>
          <a:p>
            <a:pPr marL="285750" indent="-285750">
              <a:lnSpc>
                <a:spcPct val="80000"/>
              </a:lnSpc>
              <a:buFont typeface="Arial" pitchFamily="34" charset="0"/>
              <a:buChar char="•"/>
              <a:defRP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2168547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411" y="180474"/>
            <a:ext cx="8554452" cy="4844403"/>
          </a:xfrm>
          <a:prstGeom prst="rect">
            <a:avLst/>
          </a:prstGeom>
        </p:spPr>
        <p:txBody>
          <a:bodyPr wrap="square">
            <a:spAutoFit/>
          </a:bodyPr>
          <a:lstStyle/>
          <a:p>
            <a:pPr>
              <a:lnSpc>
                <a:spcPct val="80000"/>
              </a:lnSpc>
              <a:buFontTx/>
              <a:buNone/>
              <a:defRPr/>
            </a:pPr>
            <a:r>
              <a:rPr lang="en-US" sz="1800" dirty="0">
                <a:solidFill>
                  <a:schemeClr val="tx2"/>
                </a:solidFill>
              </a:rPr>
              <a:t>Processing the Batch Input Sessions </a:t>
            </a:r>
            <a:r>
              <a:rPr lang="en-US" sz="1800" dirty="0">
                <a:solidFill>
                  <a:schemeClr val="tx2"/>
                </a:solidFill>
                <a:hlinkClick r:id="rId2"/>
              </a:rPr>
              <a:t> </a:t>
            </a:r>
            <a:endParaRPr lang="en-US" sz="1800" dirty="0">
              <a:solidFill>
                <a:schemeClr val="tx2"/>
              </a:solidFill>
            </a:endParaRPr>
          </a:p>
          <a:p>
            <a:pPr marL="285750" indent="-285750">
              <a:lnSpc>
                <a:spcPct val="80000"/>
              </a:lnSpc>
              <a:buFont typeface="Arial" pitchFamily="34" charset="0"/>
              <a:buChar char="•"/>
              <a:defRPr/>
            </a:pPr>
            <a:r>
              <a:rPr lang="en-US" sz="1600" dirty="0">
                <a:latin typeface="Arial" pitchFamily="34" charset="0"/>
                <a:cs typeface="Arial" pitchFamily="34" charset="0"/>
              </a:rPr>
              <a:t>After creating the batch input sessions, you must process them. To do this, proceed as follows:</a:t>
            </a:r>
          </a:p>
          <a:p>
            <a:pPr marL="675376" lvl="1" indent="-285750">
              <a:lnSpc>
                <a:spcPct val="80000"/>
              </a:lnSpc>
              <a:buFontTx/>
              <a:buChar char="−"/>
              <a:defRPr/>
            </a:pPr>
            <a:r>
              <a:rPr lang="en-US" sz="1600" dirty="0">
                <a:latin typeface="Arial" pitchFamily="34" charset="0"/>
                <a:cs typeface="Arial" pitchFamily="34" charset="0"/>
              </a:rPr>
              <a:t>Choose </a:t>
            </a:r>
            <a:r>
              <a:rPr lang="en-US" sz="1600" i="1" dirty="0">
                <a:latin typeface="Arial" pitchFamily="34" charset="0"/>
                <a:cs typeface="Arial" pitchFamily="34" charset="0"/>
              </a:rPr>
              <a:t>System</a:t>
            </a:r>
            <a:r>
              <a:rPr lang="en-US" sz="1600" dirty="0">
                <a:latin typeface="Arial" pitchFamily="34" charset="0"/>
                <a:cs typeface="Arial" pitchFamily="34" charset="0"/>
              </a:rPr>
              <a:t>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a:t>
            </a:r>
            <a:r>
              <a:rPr lang="en-US" sz="1600" i="1" dirty="0">
                <a:latin typeface="Arial" pitchFamily="34" charset="0"/>
                <a:cs typeface="Arial" pitchFamily="34" charset="0"/>
              </a:rPr>
              <a:t>Services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Batch input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Edit. </a:t>
            </a:r>
          </a:p>
          <a:p>
            <a:pPr marL="675376" lvl="1" indent="-285750">
              <a:lnSpc>
                <a:spcPct val="80000"/>
              </a:lnSpc>
              <a:buFontTx/>
              <a:buChar char="−"/>
              <a:defRPr/>
            </a:pPr>
            <a:r>
              <a:rPr lang="en-US" sz="1600" i="1" dirty="0">
                <a:latin typeface="Arial" pitchFamily="34" charset="0"/>
                <a:cs typeface="Arial" pitchFamily="34" charset="0"/>
              </a:rPr>
              <a:t>Specify the name of the session you want to process, and confirm. </a:t>
            </a:r>
          </a:p>
          <a:p>
            <a:pPr marL="675376" lvl="1" indent="-285750">
              <a:lnSpc>
                <a:spcPct val="80000"/>
              </a:lnSpc>
              <a:buFontTx/>
              <a:buChar char="−"/>
              <a:defRPr/>
            </a:pPr>
            <a:r>
              <a:rPr lang="en-US" sz="1600" i="1" dirty="0">
                <a:latin typeface="Arial" pitchFamily="34" charset="0"/>
                <a:cs typeface="Arial" pitchFamily="34" charset="0"/>
              </a:rPr>
              <a:t>Choose Session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Process. </a:t>
            </a:r>
          </a:p>
          <a:p>
            <a:pPr marL="675376" lvl="1" indent="-285750">
              <a:lnSpc>
                <a:spcPct val="80000"/>
              </a:lnSpc>
              <a:buFontTx/>
              <a:buChar char="−"/>
              <a:defRPr/>
            </a:pPr>
            <a:r>
              <a:rPr lang="en-US" sz="1600" i="1" dirty="0">
                <a:latin typeface="Arial" pitchFamily="34" charset="0"/>
                <a:cs typeface="Arial" pitchFamily="34" charset="0"/>
              </a:rPr>
              <a:t>The system displays a dialog box in which you specify whether it should process the sessions in the foreground or background or whether it should display only errors that may occur.</a:t>
            </a:r>
          </a:p>
          <a:p>
            <a:pPr marL="675376" lvl="1" indent="-285750">
              <a:lnSpc>
                <a:spcPct val="80000"/>
              </a:lnSpc>
              <a:buFontTx/>
              <a:buChar char="−"/>
              <a:defRPr/>
            </a:pPr>
            <a:r>
              <a:rPr lang="en-US" sz="1600" i="1" dirty="0">
                <a:latin typeface="Arial" pitchFamily="34" charset="0"/>
                <a:cs typeface="Arial" pitchFamily="34" charset="0"/>
              </a:rPr>
              <a:t>Choose Process in the dialog box. </a:t>
            </a:r>
          </a:p>
          <a:p>
            <a:pPr marL="675376" lvl="1" indent="-285750">
              <a:lnSpc>
                <a:spcPct val="80000"/>
              </a:lnSpc>
              <a:buFontTx/>
              <a:buChar char="−"/>
              <a:defRPr/>
            </a:pPr>
            <a:r>
              <a:rPr lang="en-US" sz="1600" i="1" dirty="0">
                <a:latin typeface="Arial" pitchFamily="34" charset="0"/>
                <a:cs typeface="Arial" pitchFamily="34" charset="0"/>
              </a:rPr>
              <a:t>The system displays a message saying that one session has been transferred to batch processing.</a:t>
            </a:r>
          </a:p>
          <a:p>
            <a:pPr marL="675376" lvl="1" indent="-285750">
              <a:lnSpc>
                <a:spcPct val="80000"/>
              </a:lnSpc>
              <a:buFontTx/>
              <a:buChar char="−"/>
              <a:defRPr/>
            </a:pPr>
            <a:r>
              <a:rPr lang="en-US" sz="1600" i="1" dirty="0">
                <a:latin typeface="Arial" pitchFamily="34" charset="0"/>
                <a:cs typeface="Arial" pitchFamily="34" charset="0"/>
              </a:rPr>
              <a:t>Check whether the batch input has been processed without any errors by choosing </a:t>
            </a:r>
            <a:r>
              <a:rPr lang="en-US" sz="1600" i="1" dirty="0" smtClean="0">
                <a:latin typeface="Arial" pitchFamily="34" charset="0"/>
                <a:cs typeface="Arial" pitchFamily="34" charset="0"/>
              </a:rPr>
              <a:t>Go to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Log. </a:t>
            </a:r>
          </a:p>
          <a:p>
            <a:pPr marL="285750" indent="-285750">
              <a:lnSpc>
                <a:spcPct val="80000"/>
              </a:lnSpc>
              <a:buFont typeface="Arial" pitchFamily="34" charset="0"/>
              <a:buChar char="•"/>
              <a:defRPr/>
            </a:pPr>
            <a:r>
              <a:rPr lang="en-US" sz="1600" dirty="0">
                <a:latin typeface="Arial" pitchFamily="34" charset="0"/>
                <a:cs typeface="Arial" pitchFamily="34" charset="0"/>
              </a:rPr>
              <a:t>The processing statistics at the end of the log show how many read transactions could be processed or are incorrect.</a:t>
            </a:r>
          </a:p>
          <a:p>
            <a:pPr marL="285750" indent="-285750">
              <a:lnSpc>
                <a:spcPct val="80000"/>
              </a:lnSpc>
              <a:buFont typeface="Arial" pitchFamily="34" charset="0"/>
              <a:buChar char="•"/>
              <a:defRPr/>
            </a:pPr>
            <a:r>
              <a:rPr lang="en-US" sz="1600" dirty="0">
                <a:latin typeface="Arial" pitchFamily="34" charset="0"/>
                <a:cs typeface="Arial" pitchFamily="34" charset="0"/>
              </a:rPr>
              <a:t>You can </a:t>
            </a:r>
            <a:r>
              <a:rPr lang="en-US" sz="1600" dirty="0" smtClean="0">
                <a:latin typeface="Arial" pitchFamily="34" charset="0"/>
                <a:cs typeface="Arial" pitchFamily="34" charset="0"/>
              </a:rPr>
              <a:t>post process </a:t>
            </a:r>
            <a:r>
              <a:rPr lang="en-US" sz="1600" dirty="0">
                <a:latin typeface="Arial" pitchFamily="34" charset="0"/>
                <a:cs typeface="Arial" pitchFamily="34" charset="0"/>
              </a:rPr>
              <a:t>the memo records that were not processed because of missing clearing information. To do this, you must rerun the batch input session in the foreground. Proceed as follows.</a:t>
            </a:r>
          </a:p>
          <a:p>
            <a:pPr marL="675376" lvl="1" indent="-285750">
              <a:lnSpc>
                <a:spcPct val="80000"/>
              </a:lnSpc>
              <a:buFontTx/>
              <a:buChar char="−"/>
              <a:defRPr/>
            </a:pPr>
            <a:r>
              <a:rPr lang="en-US" sz="1600" dirty="0">
                <a:latin typeface="Arial" pitchFamily="34" charset="0"/>
                <a:cs typeface="Arial" pitchFamily="34" charset="0"/>
              </a:rPr>
              <a:t>Choose Session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Process. </a:t>
            </a:r>
          </a:p>
          <a:p>
            <a:pPr marL="675376" lvl="1" indent="-285750">
              <a:lnSpc>
                <a:spcPct val="80000"/>
              </a:lnSpc>
              <a:buFontTx/>
              <a:buChar char="−"/>
              <a:defRPr/>
            </a:pPr>
            <a:r>
              <a:rPr lang="en-US" sz="1600" dirty="0">
                <a:latin typeface="Arial" pitchFamily="34" charset="0"/>
                <a:cs typeface="Arial" pitchFamily="34" charset="0"/>
              </a:rPr>
              <a:t>In the dialog box, select Process in foreground. </a:t>
            </a:r>
          </a:p>
          <a:p>
            <a:pPr marL="675376" lvl="1" indent="-285750">
              <a:lnSpc>
                <a:spcPct val="80000"/>
              </a:lnSpc>
              <a:buFontTx/>
              <a:buChar char="−"/>
              <a:defRPr/>
            </a:pPr>
            <a:r>
              <a:rPr lang="en-US" sz="1600" dirty="0">
                <a:latin typeface="Arial" pitchFamily="34" charset="0"/>
                <a:cs typeface="Arial" pitchFamily="34" charset="0"/>
              </a:rPr>
              <a:t>In the screens that follow, en</a:t>
            </a:r>
            <a:r>
              <a:rPr lang="en-US" sz="1600" dirty="0"/>
              <a:t>ter the information required for clearing the open items.  </a:t>
            </a:r>
          </a:p>
          <a:p>
            <a:pPr>
              <a:lnSpc>
                <a:spcPct val="80000"/>
              </a:lnSpc>
              <a:defRPr/>
            </a:pPr>
            <a:endParaRPr lang="en-US" sz="1600" dirty="0"/>
          </a:p>
        </p:txBody>
      </p:sp>
    </p:spTree>
    <p:extLst>
      <p:ext uri="{BB962C8B-B14F-4D97-AF65-F5344CB8AC3E}">
        <p14:creationId xmlns:p14="http://schemas.microsoft.com/office/powerpoint/2010/main" xmlns="" val="7034838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352426" y="327423"/>
            <a:ext cx="8734425" cy="244078"/>
          </a:xfrm>
        </p:spPr>
        <p:txBody>
          <a:bodyPr>
            <a:normAutofit fontScale="90000"/>
          </a:bodyPr>
          <a:lstStyle/>
          <a:p>
            <a:pPr>
              <a:defRPr/>
            </a:pPr>
            <a:r>
              <a:rPr lang="en-US" sz="3200" smtClean="0"/>
              <a:t>Manual Bank Statement.</a:t>
            </a:r>
          </a:p>
        </p:txBody>
      </p:sp>
      <p:pic>
        <p:nvPicPr>
          <p:cNvPr id="36868" name="Picture 6"/>
          <p:cNvPicPr>
            <a:picLocks noChangeAspect="1" noChangeArrowheads="1"/>
          </p:cNvPicPr>
          <p:nvPr/>
        </p:nvPicPr>
        <p:blipFill>
          <a:blip r:embed="rId2" cstate="print"/>
          <a:srcRect/>
          <a:stretch>
            <a:fillRect/>
          </a:stretch>
        </p:blipFill>
        <p:spPr bwMode="auto">
          <a:xfrm>
            <a:off x="609600" y="857251"/>
            <a:ext cx="7848600" cy="2918222"/>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5521325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a:defRPr/>
            </a:pPr>
            <a:r>
              <a:rPr lang="en-US" smtClean="0"/>
              <a:t> </a:t>
            </a:r>
          </a:p>
        </p:txBody>
      </p:sp>
      <p:pic>
        <p:nvPicPr>
          <p:cNvPr id="37892" name="Picture 5"/>
          <p:cNvPicPr>
            <a:picLocks noChangeAspect="1" noChangeArrowheads="1"/>
          </p:cNvPicPr>
          <p:nvPr/>
        </p:nvPicPr>
        <p:blipFill>
          <a:blip r:embed="rId2" cstate="print"/>
          <a:srcRect/>
          <a:stretch>
            <a:fillRect/>
          </a:stretch>
        </p:blipFill>
        <p:spPr bwMode="auto">
          <a:xfrm>
            <a:off x="838200" y="400050"/>
            <a:ext cx="7239000" cy="2286000"/>
          </a:xfrm>
          <a:prstGeom prst="rect">
            <a:avLst/>
          </a:prstGeom>
          <a:noFill/>
          <a:ln w="12700" algn="ctr">
            <a:solidFill>
              <a:schemeClr val="tx1"/>
            </a:solidFill>
            <a:miter lim="800000"/>
            <a:headEnd/>
            <a:tailEnd/>
          </a:ln>
        </p:spPr>
      </p:pic>
      <p:sp>
        <p:nvSpPr>
          <p:cNvPr id="2" name="Rectangle 1"/>
          <p:cNvSpPr/>
          <p:nvPr/>
        </p:nvSpPr>
        <p:spPr>
          <a:xfrm>
            <a:off x="838200" y="2820168"/>
            <a:ext cx="7740316" cy="1668149"/>
          </a:xfrm>
          <a:prstGeom prst="rect">
            <a:avLst/>
          </a:prstGeom>
        </p:spPr>
        <p:txBody>
          <a:bodyPr wrap="square">
            <a:spAutoFit/>
          </a:bodyPr>
          <a:lstStyle/>
          <a:p>
            <a:pPr marL="609600" indent="-609600">
              <a:lnSpc>
                <a:spcPct val="80000"/>
              </a:lnSpc>
              <a:buFont typeface="Arial" pitchFamily="34" charset="0"/>
              <a:buChar char="•"/>
              <a:defRPr/>
            </a:pPr>
            <a:endParaRPr lang="en-US" sz="1600" dirty="0">
              <a:latin typeface="Arial" pitchFamily="34" charset="0"/>
              <a:cs typeface="Arial" pitchFamily="34" charset="0"/>
            </a:endParaRPr>
          </a:p>
          <a:p>
            <a:pPr marL="609600" indent="-609600">
              <a:lnSpc>
                <a:spcPct val="80000"/>
              </a:lnSpc>
              <a:buFont typeface="Arial" pitchFamily="34" charset="0"/>
              <a:buChar char="•"/>
              <a:defRPr/>
            </a:pPr>
            <a:r>
              <a:rPr lang="en-US" sz="1600" dirty="0">
                <a:latin typeface="Arial" pitchFamily="34" charset="0"/>
                <a:cs typeface="Arial" pitchFamily="34" charset="0"/>
              </a:rPr>
              <a:t>The start variant specifies the account assignment variant for the individual postings.</a:t>
            </a:r>
          </a:p>
          <a:p>
            <a:pPr marL="609600" indent="-609600">
              <a:lnSpc>
                <a:spcPct val="80000"/>
              </a:lnSpc>
              <a:buFont typeface="Arial" pitchFamily="34" charset="0"/>
              <a:buChar char="•"/>
              <a:defRPr/>
            </a:pPr>
            <a:r>
              <a:rPr lang="en-US" sz="1600" dirty="0">
                <a:latin typeface="Arial" pitchFamily="34" charset="0"/>
                <a:cs typeface="Arial" pitchFamily="34" charset="0"/>
              </a:rPr>
              <a:t>The </a:t>
            </a:r>
            <a:r>
              <a:rPr lang="en-US" sz="1600" dirty="0" smtClean="0">
                <a:latin typeface="Arial" pitchFamily="34" charset="0"/>
                <a:cs typeface="Arial" pitchFamily="34" charset="0"/>
              </a:rPr>
              <a:t>match code </a:t>
            </a:r>
            <a:r>
              <a:rPr lang="en-US" sz="1600" dirty="0">
                <a:latin typeface="Arial" pitchFamily="34" charset="0"/>
                <a:cs typeface="Arial" pitchFamily="34" charset="0"/>
              </a:rPr>
              <a:t>ID and the further processing type determine whether the postings in the batch input session are made online or in the background.</a:t>
            </a:r>
          </a:p>
          <a:p>
            <a:pPr marL="609600" indent="-609600">
              <a:lnSpc>
                <a:spcPct val="80000"/>
              </a:lnSpc>
              <a:buFont typeface="Arial" pitchFamily="34" charset="0"/>
              <a:buChar char="•"/>
              <a:defRPr/>
            </a:pPr>
            <a:r>
              <a:rPr lang="en-US" sz="1600" dirty="0">
                <a:latin typeface="Arial" pitchFamily="34" charset="0"/>
                <a:cs typeface="Arial" pitchFamily="34" charset="0"/>
              </a:rPr>
              <a:t>If you select internal bank determination, the system identifies the bank using the internal identification (house bank, bank account key) you specify on the next screen.</a:t>
            </a:r>
          </a:p>
        </p:txBody>
      </p:sp>
    </p:spTree>
    <p:extLst>
      <p:ext uri="{BB962C8B-B14F-4D97-AF65-F5344CB8AC3E}">
        <p14:creationId xmlns:p14="http://schemas.microsoft.com/office/powerpoint/2010/main" xmlns="" val="35025735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pPr>
              <a:defRPr/>
            </a:pPr>
            <a:r>
              <a:rPr lang="en-US" smtClean="0"/>
              <a:t> </a:t>
            </a:r>
          </a:p>
        </p:txBody>
      </p:sp>
      <p:pic>
        <p:nvPicPr>
          <p:cNvPr id="38916" name="Picture 5"/>
          <p:cNvPicPr>
            <a:picLocks noChangeAspect="1" noChangeArrowheads="1"/>
          </p:cNvPicPr>
          <p:nvPr/>
        </p:nvPicPr>
        <p:blipFill>
          <a:blip r:embed="rId2" cstate="print"/>
          <a:srcRect/>
          <a:stretch>
            <a:fillRect/>
          </a:stretch>
        </p:blipFill>
        <p:spPr bwMode="auto">
          <a:xfrm>
            <a:off x="914400" y="400050"/>
            <a:ext cx="7162800" cy="2400300"/>
          </a:xfrm>
          <a:prstGeom prst="rect">
            <a:avLst/>
          </a:prstGeom>
          <a:noFill/>
          <a:ln w="12700" algn="ctr">
            <a:solidFill>
              <a:schemeClr val="tx1"/>
            </a:solidFill>
            <a:miter lim="800000"/>
            <a:headEnd/>
            <a:tailEnd/>
          </a:ln>
        </p:spPr>
      </p:pic>
      <p:sp>
        <p:nvSpPr>
          <p:cNvPr id="2" name="Rectangle 1"/>
          <p:cNvSpPr/>
          <p:nvPr/>
        </p:nvSpPr>
        <p:spPr>
          <a:xfrm>
            <a:off x="914400" y="3033733"/>
            <a:ext cx="7162800" cy="1446550"/>
          </a:xfrm>
          <a:prstGeom prst="rect">
            <a:avLst/>
          </a:prstGeom>
        </p:spPr>
        <p:txBody>
          <a:bodyPr wrap="square">
            <a:spAutoFit/>
          </a:bodyPr>
          <a:lstStyle/>
          <a:p>
            <a:pPr marL="609600" indent="-609600">
              <a:lnSpc>
                <a:spcPct val="80000"/>
              </a:lnSpc>
              <a:defRPr/>
            </a:pPr>
            <a:endParaRPr lang="en-US" sz="1200" dirty="0"/>
          </a:p>
          <a:p>
            <a:pPr marL="609600" indent="-609600">
              <a:lnSpc>
                <a:spcPct val="80000"/>
              </a:lnSpc>
              <a:buFont typeface="Arial" pitchFamily="34" charset="0"/>
              <a:buChar char="•"/>
              <a:defRPr/>
            </a:pPr>
            <a:r>
              <a:rPr lang="en-US" sz="1400" dirty="0">
                <a:latin typeface="Arial" pitchFamily="34" charset="0"/>
                <a:cs typeface="Arial" pitchFamily="34" charset="0"/>
              </a:rPr>
              <a:t>House bank or bank account ID: Here you enter the cash management account name (for internal bank</a:t>
            </a:r>
            <a:br>
              <a:rPr lang="en-US" sz="1400" dirty="0">
                <a:latin typeface="Arial" pitchFamily="34" charset="0"/>
                <a:cs typeface="Arial" pitchFamily="34" charset="0"/>
              </a:rPr>
            </a:br>
            <a:r>
              <a:rPr lang="en-US" sz="1400" dirty="0">
                <a:latin typeface="Arial" pitchFamily="34" charset="0"/>
                <a:cs typeface="Arial" pitchFamily="34" charset="0"/>
              </a:rPr>
              <a:t>determination).</a:t>
            </a:r>
          </a:p>
          <a:p>
            <a:pPr marL="609600" indent="-609600">
              <a:lnSpc>
                <a:spcPct val="80000"/>
              </a:lnSpc>
              <a:buFont typeface="Arial" pitchFamily="34" charset="0"/>
              <a:buChar char="•"/>
              <a:defRPr/>
            </a:pPr>
            <a:r>
              <a:rPr lang="en-US" sz="1400" dirty="0">
                <a:latin typeface="Arial" pitchFamily="34" charset="0"/>
                <a:cs typeface="Arial" pitchFamily="34" charset="0"/>
              </a:rPr>
              <a:t>Selection of payment advices</a:t>
            </a:r>
            <a:r>
              <a:rPr lang="en-US" sz="1400" dirty="0" smtClean="0">
                <a:latin typeface="Arial" pitchFamily="34" charset="0"/>
                <a:cs typeface="Arial" pitchFamily="34" charset="0"/>
              </a:rPr>
              <a:t>: You </a:t>
            </a:r>
            <a:r>
              <a:rPr lang="en-US" sz="1400" dirty="0">
                <a:latin typeface="Arial" pitchFamily="34" charset="0"/>
                <a:cs typeface="Arial" pitchFamily="34" charset="0"/>
              </a:rPr>
              <a:t>can select the payment advices entered for the bank statement </a:t>
            </a:r>
            <a:br>
              <a:rPr lang="en-US" sz="1400" dirty="0">
                <a:latin typeface="Arial" pitchFamily="34" charset="0"/>
                <a:cs typeface="Arial" pitchFamily="34" charset="0"/>
              </a:rPr>
            </a:br>
            <a:r>
              <a:rPr lang="en-US" sz="1400" dirty="0">
                <a:latin typeface="Arial" pitchFamily="34" charset="0"/>
                <a:cs typeface="Arial" pitchFamily="34" charset="0"/>
              </a:rPr>
              <a:t>using various criteria.</a:t>
            </a:r>
          </a:p>
          <a:p>
            <a:pPr marL="609600" indent="-609600">
              <a:lnSpc>
                <a:spcPct val="80000"/>
              </a:lnSpc>
              <a:buFont typeface="Arial" pitchFamily="34" charset="0"/>
              <a:buChar char="•"/>
              <a:defRPr/>
            </a:pPr>
            <a:r>
              <a:rPr lang="en-US" sz="1400" dirty="0">
                <a:latin typeface="Arial" pitchFamily="34" charset="0"/>
                <a:cs typeface="Arial" pitchFamily="34" charset="0"/>
              </a:rPr>
              <a:t>You can also enter the session names for further processing.</a:t>
            </a:r>
          </a:p>
        </p:txBody>
      </p:sp>
    </p:spTree>
    <p:extLst>
      <p:ext uri="{BB962C8B-B14F-4D97-AF65-F5344CB8AC3E}">
        <p14:creationId xmlns:p14="http://schemas.microsoft.com/office/powerpoint/2010/main" xmlns="" val="10286358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normAutofit fontScale="90000"/>
          </a:bodyPr>
          <a:lstStyle/>
          <a:p>
            <a:pPr>
              <a:defRPr/>
            </a:pPr>
            <a:r>
              <a:rPr lang="en-US" sz="4000" smtClean="0"/>
              <a:t>  </a:t>
            </a:r>
            <a:br>
              <a:rPr lang="en-US" sz="4000" smtClean="0"/>
            </a:br>
            <a:endParaRPr lang="en-US" sz="4000" smtClean="0"/>
          </a:p>
        </p:txBody>
      </p:sp>
      <p:pic>
        <p:nvPicPr>
          <p:cNvPr id="39940" name="Picture 5"/>
          <p:cNvPicPr>
            <a:picLocks noChangeAspect="1" noChangeArrowheads="1"/>
          </p:cNvPicPr>
          <p:nvPr/>
        </p:nvPicPr>
        <p:blipFill>
          <a:blip r:embed="rId2" cstate="print"/>
          <a:srcRect/>
          <a:stretch>
            <a:fillRect/>
          </a:stretch>
        </p:blipFill>
        <p:spPr bwMode="auto">
          <a:xfrm>
            <a:off x="762000" y="342900"/>
            <a:ext cx="7086600" cy="2400300"/>
          </a:xfrm>
          <a:prstGeom prst="rect">
            <a:avLst/>
          </a:prstGeom>
          <a:noFill/>
          <a:ln w="12700" algn="ctr">
            <a:solidFill>
              <a:schemeClr val="tx1"/>
            </a:solidFill>
            <a:miter lim="800000"/>
            <a:headEnd/>
            <a:tailEnd/>
          </a:ln>
        </p:spPr>
      </p:pic>
      <p:sp>
        <p:nvSpPr>
          <p:cNvPr id="2" name="Rectangle 1"/>
          <p:cNvSpPr/>
          <p:nvPr/>
        </p:nvSpPr>
        <p:spPr>
          <a:xfrm>
            <a:off x="136187" y="2853272"/>
            <a:ext cx="8784077" cy="1865126"/>
          </a:xfrm>
          <a:prstGeom prst="rect">
            <a:avLst/>
          </a:prstGeom>
        </p:spPr>
        <p:txBody>
          <a:bodyPr wrap="square">
            <a:spAutoFit/>
          </a:bodyPr>
          <a:lstStyle/>
          <a:p>
            <a:pPr marL="609600" indent="-609600">
              <a:lnSpc>
                <a:spcPct val="80000"/>
              </a:lnSpc>
              <a:buFont typeface="Arial" pitchFamily="34" charset="0"/>
              <a:buChar char="•"/>
              <a:defRPr/>
            </a:pPr>
            <a:r>
              <a:rPr lang="en-US" sz="1600" dirty="0" smtClean="0">
                <a:latin typeface="Arial" pitchFamily="34" charset="0"/>
                <a:cs typeface="Arial" pitchFamily="34" charset="0"/>
              </a:rPr>
              <a:t>You </a:t>
            </a:r>
            <a:r>
              <a:rPr lang="en-US" sz="1600" dirty="0">
                <a:latin typeface="Arial" pitchFamily="34" charset="0"/>
                <a:cs typeface="Arial" pitchFamily="34" charset="0"/>
              </a:rPr>
              <a:t>use the transaction to control which type of bank posting you are processing, for example, credit memo, wire transfer or check payment. Transaction types are freely definable in customizing.</a:t>
            </a:r>
          </a:p>
          <a:p>
            <a:pPr marL="609600" indent="-609600">
              <a:lnSpc>
                <a:spcPct val="80000"/>
              </a:lnSpc>
              <a:buFont typeface="Arial" pitchFamily="34" charset="0"/>
              <a:buChar char="•"/>
              <a:defRPr/>
            </a:pPr>
            <a:endParaRPr lang="en-US" sz="1600" dirty="0" smtClean="0">
              <a:latin typeface="Arial" pitchFamily="34" charset="0"/>
              <a:cs typeface="Arial" pitchFamily="34" charset="0"/>
            </a:endParaRPr>
          </a:p>
          <a:p>
            <a:pPr marL="609600" indent="-609600">
              <a:lnSpc>
                <a:spcPct val="80000"/>
              </a:lnSpc>
              <a:buFont typeface="Arial" pitchFamily="34" charset="0"/>
              <a:buChar char="•"/>
              <a:defRPr/>
            </a:pPr>
            <a:r>
              <a:rPr lang="en-US" sz="1600" dirty="0" smtClean="0">
                <a:latin typeface="Arial" pitchFamily="34" charset="0"/>
                <a:cs typeface="Arial" pitchFamily="34" charset="0"/>
              </a:rPr>
              <a:t>Individual </a:t>
            </a:r>
            <a:r>
              <a:rPr lang="en-US" sz="1600" dirty="0">
                <a:latin typeface="Arial" pitchFamily="34" charset="0"/>
                <a:cs typeface="Arial" pitchFamily="34" charset="0"/>
              </a:rPr>
              <a:t>documents are selected in </a:t>
            </a:r>
            <a:r>
              <a:rPr lang="en-US" sz="1600" dirty="0" smtClean="0">
                <a:latin typeface="Arial" pitchFamily="34" charset="0"/>
                <a:cs typeface="Arial" pitchFamily="34" charset="0"/>
              </a:rPr>
              <a:t>sub ledger </a:t>
            </a:r>
            <a:r>
              <a:rPr lang="en-US" sz="1600" dirty="0">
                <a:latin typeface="Arial" pitchFamily="34" charset="0"/>
                <a:cs typeface="Arial" pitchFamily="34" charset="0"/>
              </a:rPr>
              <a:t>accounting by using certain criteria (such as the document number) or by using the </a:t>
            </a:r>
            <a:r>
              <a:rPr lang="en-US" sz="1600" dirty="0" smtClean="0">
                <a:latin typeface="Arial" pitchFamily="34" charset="0"/>
                <a:cs typeface="Arial" pitchFamily="34" charset="0"/>
              </a:rPr>
              <a:t>match code </a:t>
            </a:r>
            <a:r>
              <a:rPr lang="en-US" sz="1600" dirty="0">
                <a:latin typeface="Arial" pitchFamily="34" charset="0"/>
                <a:cs typeface="Arial" pitchFamily="34" charset="0"/>
              </a:rPr>
              <a:t>(account determination) and additional information (document determination) such as the amount, allocation, posting date or document date. The selection fields the system displays depend on the account assignment variant and interpretation algorithm you are using</a:t>
            </a:r>
          </a:p>
        </p:txBody>
      </p:sp>
    </p:spTree>
    <p:extLst>
      <p:ext uri="{BB962C8B-B14F-4D97-AF65-F5344CB8AC3E}">
        <p14:creationId xmlns:p14="http://schemas.microsoft.com/office/powerpoint/2010/main" xmlns="" val="17346018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en-US" smtClean="0"/>
              <a:t> </a:t>
            </a:r>
          </a:p>
        </p:txBody>
      </p:sp>
      <p:pic>
        <p:nvPicPr>
          <p:cNvPr id="40964" name="Picture 5"/>
          <p:cNvPicPr>
            <a:picLocks noChangeAspect="1" noChangeArrowheads="1"/>
          </p:cNvPicPr>
          <p:nvPr/>
        </p:nvPicPr>
        <p:blipFill>
          <a:blip r:embed="rId2" cstate="print"/>
          <a:srcRect/>
          <a:stretch>
            <a:fillRect/>
          </a:stretch>
        </p:blipFill>
        <p:spPr bwMode="auto">
          <a:xfrm>
            <a:off x="914401" y="457200"/>
            <a:ext cx="6505575" cy="2457450"/>
          </a:xfrm>
          <a:prstGeom prst="rect">
            <a:avLst/>
          </a:prstGeom>
          <a:noFill/>
          <a:ln w="12700" algn="ctr">
            <a:solidFill>
              <a:schemeClr val="tx1"/>
            </a:solidFill>
            <a:miter lim="800000"/>
            <a:headEnd/>
            <a:tailEnd/>
          </a:ln>
        </p:spPr>
      </p:pic>
      <p:sp>
        <p:nvSpPr>
          <p:cNvPr id="2" name="Rectangle 1"/>
          <p:cNvSpPr/>
          <p:nvPr/>
        </p:nvSpPr>
        <p:spPr>
          <a:xfrm>
            <a:off x="757989" y="3087311"/>
            <a:ext cx="6857999" cy="1569660"/>
          </a:xfrm>
          <a:prstGeom prst="rect">
            <a:avLst/>
          </a:prstGeom>
        </p:spPr>
        <p:txBody>
          <a:bodyPr wrap="square">
            <a:spAutoFit/>
          </a:bodyPr>
          <a:lstStyle/>
          <a:p>
            <a:pPr marL="609600" indent="-609600">
              <a:buFont typeface="Arial" pitchFamily="34" charset="0"/>
              <a:buChar char="•"/>
              <a:defRPr/>
            </a:pPr>
            <a:endParaRPr lang="en-US" sz="1600" dirty="0">
              <a:latin typeface="Arial" pitchFamily="34" charset="0"/>
              <a:cs typeface="Arial" pitchFamily="34" charset="0"/>
            </a:endParaRPr>
          </a:p>
          <a:p>
            <a:pPr marL="609600" indent="-609600">
              <a:buFont typeface="Arial" pitchFamily="34" charset="0"/>
              <a:buChar char="•"/>
              <a:defRPr/>
            </a:pPr>
            <a:r>
              <a:rPr lang="en-US" sz="1600" dirty="0">
                <a:latin typeface="Arial" pitchFamily="34" charset="0"/>
                <a:cs typeface="Arial" pitchFamily="34" charset="0"/>
              </a:rPr>
              <a:t>Bank statements you enter can be displayed, changed, or deleted before posting.</a:t>
            </a:r>
          </a:p>
          <a:p>
            <a:pPr marL="609600" indent="-609600">
              <a:buFont typeface="Arial" pitchFamily="34" charset="0"/>
              <a:buChar char="•"/>
              <a:defRPr/>
            </a:pPr>
            <a:r>
              <a:rPr lang="en-US" sz="1600" dirty="0">
                <a:latin typeface="Arial" pitchFamily="34" charset="0"/>
                <a:cs typeface="Arial" pitchFamily="34" charset="0"/>
              </a:rPr>
              <a:t>The ”Post” option generates the batch input sessions required for the bank account postings and </a:t>
            </a:r>
            <a:r>
              <a:rPr lang="en-US" sz="1600" dirty="0" smtClean="0">
                <a:latin typeface="Arial" pitchFamily="34" charset="0"/>
                <a:cs typeface="Arial" pitchFamily="34" charset="0"/>
              </a:rPr>
              <a:t>sub ledger </a:t>
            </a:r>
            <a:r>
              <a:rPr lang="en-US" sz="1600" dirty="0">
                <a:latin typeface="Arial" pitchFamily="34" charset="0"/>
                <a:cs typeface="Arial" pitchFamily="34" charset="0"/>
              </a:rPr>
              <a:t>account postings (postings cannot be made twice).</a:t>
            </a:r>
          </a:p>
        </p:txBody>
      </p:sp>
    </p:spTree>
    <p:extLst>
      <p:ext uri="{BB962C8B-B14F-4D97-AF65-F5344CB8AC3E}">
        <p14:creationId xmlns:p14="http://schemas.microsoft.com/office/powerpoint/2010/main" xmlns="" val="31850378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smtClean="0"/>
              <a:t> </a:t>
            </a:r>
          </a:p>
        </p:txBody>
      </p:sp>
      <p:pic>
        <p:nvPicPr>
          <p:cNvPr id="41988" name="Picture 4" descr="~1C3F"/>
          <p:cNvPicPr>
            <a:picLocks noChangeAspect="1" noChangeArrowheads="1"/>
          </p:cNvPicPr>
          <p:nvPr/>
        </p:nvPicPr>
        <p:blipFill>
          <a:blip r:embed="rId2" cstate="print"/>
          <a:srcRect/>
          <a:stretch>
            <a:fillRect/>
          </a:stretch>
        </p:blipFill>
        <p:spPr bwMode="auto">
          <a:xfrm>
            <a:off x="609600" y="571500"/>
            <a:ext cx="8153400" cy="3829050"/>
          </a:xfrm>
          <a:prstGeom prst="rect">
            <a:avLst/>
          </a:prstGeom>
          <a:noFill/>
          <a:ln w="9525">
            <a:solidFill>
              <a:schemeClr val="tx1"/>
            </a:solidFill>
            <a:miter lim="800000"/>
            <a:headEnd/>
            <a:tailEnd/>
          </a:ln>
        </p:spPr>
      </p:pic>
    </p:spTree>
    <p:extLst>
      <p:ext uri="{BB962C8B-B14F-4D97-AF65-F5344CB8AC3E}">
        <p14:creationId xmlns:p14="http://schemas.microsoft.com/office/powerpoint/2010/main" xmlns="" val="31942829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a:defRPr/>
            </a:pPr>
            <a:r>
              <a:rPr lang="en-US" smtClean="0"/>
              <a:t> </a:t>
            </a:r>
          </a:p>
        </p:txBody>
      </p:sp>
      <p:pic>
        <p:nvPicPr>
          <p:cNvPr id="43012" name="Picture 5"/>
          <p:cNvPicPr>
            <a:picLocks noChangeAspect="1" noChangeArrowheads="1"/>
          </p:cNvPicPr>
          <p:nvPr/>
        </p:nvPicPr>
        <p:blipFill>
          <a:blip r:embed="rId2" cstate="print"/>
          <a:srcRect/>
          <a:stretch>
            <a:fillRect/>
          </a:stretch>
        </p:blipFill>
        <p:spPr bwMode="auto">
          <a:xfrm>
            <a:off x="457200" y="514350"/>
            <a:ext cx="8077200" cy="400050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20034586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pPr>
              <a:defRPr/>
            </a:pPr>
            <a:r>
              <a:rPr lang="en-US" smtClean="0"/>
              <a:t> </a:t>
            </a:r>
          </a:p>
        </p:txBody>
      </p:sp>
      <p:pic>
        <p:nvPicPr>
          <p:cNvPr id="44036" name="Picture 4" descr="~010E"/>
          <p:cNvPicPr>
            <a:picLocks noChangeAspect="1" noChangeArrowheads="1"/>
          </p:cNvPicPr>
          <p:nvPr/>
        </p:nvPicPr>
        <p:blipFill>
          <a:blip r:embed="rId2" cstate="print"/>
          <a:srcRect/>
          <a:stretch>
            <a:fillRect/>
          </a:stretch>
        </p:blipFill>
        <p:spPr bwMode="auto">
          <a:xfrm>
            <a:off x="609600" y="400050"/>
            <a:ext cx="7620000" cy="3714750"/>
          </a:xfrm>
          <a:prstGeom prst="rect">
            <a:avLst/>
          </a:prstGeom>
          <a:noFill/>
          <a:ln w="9525">
            <a:solidFill>
              <a:schemeClr val="tx1"/>
            </a:solidFill>
            <a:miter lim="800000"/>
            <a:headEnd/>
            <a:tailEnd/>
          </a:ln>
        </p:spPr>
      </p:pic>
    </p:spTree>
    <p:extLst>
      <p:ext uri="{BB962C8B-B14F-4D97-AF65-F5344CB8AC3E}">
        <p14:creationId xmlns:p14="http://schemas.microsoft.com/office/powerpoint/2010/main" xmlns="" val="546107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87731" y="122887"/>
            <a:ext cx="8734425" cy="301228"/>
          </a:xfrm>
        </p:spPr>
        <p:txBody>
          <a:bodyPr>
            <a:normAutofit fontScale="90000"/>
          </a:bodyPr>
          <a:lstStyle/>
          <a:p>
            <a:pPr>
              <a:defRPr/>
            </a:pPr>
            <a:r>
              <a:rPr lang="en-US" sz="2400" dirty="0" smtClean="0"/>
              <a:t>Requirements: Bank Account Structure.</a:t>
            </a:r>
          </a:p>
        </p:txBody>
      </p:sp>
      <p:sp>
        <p:nvSpPr>
          <p:cNvPr id="2" name="Rectangle 1"/>
          <p:cNvSpPr/>
          <p:nvPr/>
        </p:nvSpPr>
        <p:spPr>
          <a:xfrm>
            <a:off x="397042" y="613611"/>
            <a:ext cx="8289758" cy="5016758"/>
          </a:xfrm>
          <a:prstGeom prst="rect">
            <a:avLst/>
          </a:prstGeom>
        </p:spPr>
        <p:txBody>
          <a:bodyPr wrap="square">
            <a:spAutoFit/>
          </a:bodyPr>
          <a:lstStyle/>
          <a:p>
            <a:pPr marL="285750" indent="-285750">
              <a:buFont typeface="Arial" pitchFamily="34" charset="0"/>
              <a:buChar char="•"/>
              <a:defRPr/>
            </a:pPr>
            <a:r>
              <a:rPr lang="en-US" sz="1600" dirty="0">
                <a:latin typeface="Arial" pitchFamily="34" charset="0"/>
                <a:cs typeface="Arial" pitchFamily="34" charset="0"/>
              </a:rPr>
              <a:t>Bank Accounting is to provide a bank (current) account for each currency and, in each case, a clearing account, on a lower level and per processing type. </a:t>
            </a:r>
          </a:p>
          <a:p>
            <a:pPr marL="285750" indent="-285750">
              <a:buFont typeface="Arial" pitchFamily="34" charset="0"/>
              <a:buChar char="•"/>
              <a:defRPr/>
            </a:pPr>
            <a:r>
              <a:rPr lang="en-US" sz="1600" dirty="0">
                <a:latin typeface="Arial" pitchFamily="34" charset="0"/>
                <a:cs typeface="Arial" pitchFamily="34" charset="0"/>
              </a:rPr>
              <a:t>You can tailor the clearing accounts to the need of your business.</a:t>
            </a:r>
          </a:p>
          <a:p>
            <a:pPr marL="285750" indent="-285750">
              <a:buFont typeface="Arial" pitchFamily="34" charset="0"/>
              <a:buChar char="•"/>
              <a:defRPr/>
            </a:pPr>
            <a:r>
              <a:rPr lang="en-US" sz="1600" dirty="0">
                <a:latin typeface="Arial" pitchFamily="34" charset="0"/>
                <a:cs typeface="Arial" pitchFamily="34" charset="0"/>
              </a:rPr>
              <a:t>Objectives:</a:t>
            </a:r>
          </a:p>
          <a:p>
            <a:pPr lvl="1">
              <a:defRPr/>
            </a:pPr>
            <a:endParaRPr lang="en-US" sz="1600" dirty="0">
              <a:latin typeface="Arial" pitchFamily="34" charset="0"/>
              <a:cs typeface="Arial" pitchFamily="34" charset="0"/>
            </a:endParaRPr>
          </a:p>
          <a:p>
            <a:pPr marL="675376" lvl="1" indent="-285750">
              <a:buFont typeface="Arial" pitchFamily="34" charset="0"/>
              <a:buChar char="−"/>
              <a:defRPr/>
            </a:pPr>
            <a:r>
              <a:rPr lang="en-US" sz="1600" dirty="0">
                <a:latin typeface="Arial" pitchFamily="34" charset="0"/>
                <a:cs typeface="Arial" pitchFamily="34" charset="0"/>
              </a:rPr>
              <a:t>Accounts can be reconciled any time.</a:t>
            </a:r>
          </a:p>
          <a:p>
            <a:pPr marL="675376" lvl="1" indent="-285750">
              <a:buFont typeface="Arial" pitchFamily="34" charset="0"/>
              <a:buChar char="−"/>
              <a:defRPr/>
            </a:pPr>
            <a:r>
              <a:rPr lang="en-US" sz="1600" dirty="0">
                <a:latin typeface="Arial" pitchFamily="34" charset="0"/>
                <a:cs typeface="Arial" pitchFamily="34" charset="0"/>
              </a:rPr>
              <a:t>Foreign currency and local currency are managed in parallel.</a:t>
            </a:r>
          </a:p>
          <a:p>
            <a:pPr marL="675376" lvl="1" indent="-285750">
              <a:buFont typeface="Arial" pitchFamily="34" charset="0"/>
              <a:buChar char="−"/>
              <a:defRPr/>
            </a:pPr>
            <a:r>
              <a:rPr lang="en-US" sz="1600" dirty="0">
                <a:latin typeface="Arial" pitchFamily="34" charset="0"/>
                <a:cs typeface="Arial" pitchFamily="34" charset="0"/>
              </a:rPr>
              <a:t>Can be managed by value date.</a:t>
            </a:r>
          </a:p>
          <a:p>
            <a:pPr marL="675376" lvl="1" indent="-285750">
              <a:buFont typeface="Arial" pitchFamily="34" charset="0"/>
              <a:buChar char="−"/>
              <a:defRPr/>
            </a:pPr>
            <a:r>
              <a:rPr lang="en-US" sz="1600" dirty="0">
                <a:latin typeface="Arial" pitchFamily="34" charset="0"/>
                <a:cs typeface="Arial" pitchFamily="34" charset="0"/>
              </a:rPr>
              <a:t>Interest can be calculated.</a:t>
            </a:r>
          </a:p>
          <a:p>
            <a:pPr marL="675376" lvl="1" indent="-285750">
              <a:buFont typeface="Arial" pitchFamily="34" charset="0"/>
              <a:buChar char="−"/>
              <a:defRPr/>
            </a:pPr>
            <a:r>
              <a:rPr lang="en-US" sz="1600" dirty="0">
                <a:latin typeface="Arial" pitchFamily="34" charset="0"/>
                <a:cs typeface="Arial" pitchFamily="34" charset="0"/>
              </a:rPr>
              <a:t>Line item analysis possible.</a:t>
            </a:r>
          </a:p>
          <a:p>
            <a:pPr marL="675376" lvl="1" indent="-285750">
              <a:buFont typeface="Arial" pitchFamily="34" charset="0"/>
              <a:buChar char="−"/>
              <a:defRPr/>
            </a:pPr>
            <a:r>
              <a:rPr lang="en-US" sz="1600" dirty="0">
                <a:latin typeface="Arial" pitchFamily="34" charset="0"/>
                <a:cs typeface="Arial" pitchFamily="34" charset="0"/>
              </a:rPr>
              <a:t>Contingent liabilities can be monitored.</a:t>
            </a:r>
          </a:p>
          <a:p>
            <a:pPr marL="675376" lvl="1" indent="-285750">
              <a:buFont typeface="Arial" pitchFamily="34" charset="0"/>
              <a:buChar char="−"/>
              <a:defRPr/>
            </a:pPr>
            <a:r>
              <a:rPr lang="en-US" sz="1600" dirty="0">
                <a:latin typeface="Arial" pitchFamily="34" charset="0"/>
                <a:cs typeface="Arial" pitchFamily="34" charset="0"/>
              </a:rPr>
              <a:t>Items posted automatically using automatic payment transactions.</a:t>
            </a:r>
          </a:p>
          <a:p>
            <a:pPr marL="675376" lvl="1" indent="-285750">
              <a:buFont typeface="Arial" pitchFamily="34" charset="0"/>
              <a:buChar char="−"/>
              <a:defRPr/>
            </a:pPr>
            <a:r>
              <a:rPr lang="en-US" sz="1600" dirty="0">
                <a:latin typeface="Arial" pitchFamily="34" charset="0"/>
                <a:cs typeface="Arial" pitchFamily="34" charset="0"/>
              </a:rPr>
              <a:t>Automatic breakdown using electronic banking transactions</a:t>
            </a:r>
            <a:r>
              <a:rPr lang="en-US" sz="1600" dirty="0" smtClean="0">
                <a:latin typeface="Arial" pitchFamily="34" charset="0"/>
                <a:cs typeface="Arial" pitchFamily="34" charset="0"/>
              </a:rPr>
              <a:t>.</a:t>
            </a:r>
          </a:p>
          <a:p>
            <a:pPr marL="675376" lvl="1" indent="-285750">
              <a:buFont typeface="Arial" pitchFamily="34" charset="0"/>
              <a:buChar char="−"/>
              <a:defRPr/>
            </a:pPr>
            <a:endParaRPr lang="en-US" sz="1600" dirty="0">
              <a:latin typeface="Arial" pitchFamily="34" charset="0"/>
              <a:cs typeface="Arial" pitchFamily="34" charset="0"/>
            </a:endParaRPr>
          </a:p>
          <a:p>
            <a:pPr marL="285750" indent="-285750">
              <a:buFont typeface="Arial" pitchFamily="34" charset="0"/>
              <a:buChar char="•"/>
              <a:defRPr/>
            </a:pPr>
            <a:r>
              <a:rPr lang="en-US" sz="1600" dirty="0">
                <a:latin typeface="Arial" pitchFamily="34" charset="0"/>
                <a:cs typeface="Arial" pitchFamily="34" charset="0"/>
              </a:rPr>
              <a:t>Only transactions which are, according to the bank statement, active are posted in bank accounts. </a:t>
            </a:r>
          </a:p>
          <a:p>
            <a:pPr>
              <a:buFontTx/>
              <a:buNone/>
              <a:defRPr/>
            </a:pPr>
            <a:endParaRPr lang="en-US" sz="1600" dirty="0">
              <a:latin typeface="Arial" pitchFamily="34" charset="0"/>
              <a:cs typeface="Arial" pitchFamily="34" charset="0"/>
            </a:endParaRPr>
          </a:p>
          <a:p>
            <a:pPr lvl="1">
              <a:buFontTx/>
              <a:buNone/>
              <a:defRPr/>
            </a:pPr>
            <a:endParaRPr lang="en-US" sz="1600" dirty="0">
              <a:latin typeface="Arial" pitchFamily="34" charset="0"/>
              <a:cs typeface="Arial" pitchFamily="34" charset="0"/>
            </a:endParaRPr>
          </a:p>
          <a:p>
            <a:pPr lvl="1">
              <a:buFontTx/>
              <a:buNone/>
              <a:defRPr/>
            </a:pPr>
            <a:endParaRPr lang="en-US" sz="1600" dirty="0">
              <a:latin typeface="Arial" pitchFamily="34" charset="0"/>
              <a:cs typeface="Arial" pitchFamily="34" charset="0"/>
            </a:endParaRPr>
          </a:p>
          <a:p>
            <a:pPr>
              <a:buFontTx/>
              <a:buNone/>
              <a:defRPr/>
            </a:pPr>
            <a:r>
              <a:rPr lang="en-US" sz="1600" dirty="0">
                <a:latin typeface="Arial" pitchFamily="34" charset="0"/>
                <a:cs typeface="Arial" pitchFamily="34" charset="0"/>
              </a:rPr>
              <a:t>  </a:t>
            </a:r>
          </a:p>
        </p:txBody>
      </p:sp>
    </p:spTree>
    <p:extLst>
      <p:ext uri="{BB962C8B-B14F-4D97-AF65-F5344CB8AC3E}">
        <p14:creationId xmlns:p14="http://schemas.microsoft.com/office/powerpoint/2010/main" xmlns="" val="40450056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52426" y="327423"/>
            <a:ext cx="8734425" cy="301228"/>
          </a:xfrm>
        </p:spPr>
        <p:txBody>
          <a:bodyPr>
            <a:normAutofit fontScale="90000"/>
          </a:bodyPr>
          <a:lstStyle/>
          <a:p>
            <a:r>
              <a:rPr lang="en-US" sz="2400" smtClean="0">
                <a:effectLst/>
              </a:rPr>
              <a:t>Manual Bank statement – Configuration.</a:t>
            </a:r>
          </a:p>
        </p:txBody>
      </p:sp>
      <p:pic>
        <p:nvPicPr>
          <p:cNvPr id="97284" name="Picture 4"/>
          <p:cNvPicPr>
            <a:picLocks noChangeAspect="1" noChangeArrowheads="1"/>
          </p:cNvPicPr>
          <p:nvPr/>
        </p:nvPicPr>
        <p:blipFill>
          <a:blip r:embed="rId2" cstate="print"/>
          <a:srcRect/>
          <a:stretch>
            <a:fillRect/>
          </a:stretch>
        </p:blipFill>
        <p:spPr bwMode="auto">
          <a:xfrm>
            <a:off x="4800601" y="685800"/>
            <a:ext cx="4200525" cy="3943350"/>
          </a:xfrm>
          <a:prstGeom prst="rect">
            <a:avLst/>
          </a:prstGeom>
          <a:noFill/>
          <a:ln w="12700" algn="ctr">
            <a:solidFill>
              <a:schemeClr val="tx1"/>
            </a:solidFill>
            <a:miter lim="800000"/>
            <a:headEnd/>
            <a:tailEnd/>
          </a:ln>
        </p:spPr>
      </p:pic>
      <p:sp>
        <p:nvSpPr>
          <p:cNvPr id="2" name="Rectangle 1"/>
          <p:cNvSpPr/>
          <p:nvPr/>
        </p:nvSpPr>
        <p:spPr>
          <a:xfrm>
            <a:off x="385010" y="685800"/>
            <a:ext cx="4331369" cy="4552015"/>
          </a:xfrm>
          <a:prstGeom prst="rect">
            <a:avLst/>
          </a:prstGeom>
        </p:spPr>
        <p:txBody>
          <a:bodyPr wrap="square">
            <a:spAutoFit/>
          </a:bodyPr>
          <a:lstStyle/>
          <a:p>
            <a:pPr marL="285750" indent="-285750">
              <a:lnSpc>
                <a:spcPct val="90000"/>
              </a:lnSpc>
              <a:buFont typeface="Arial" pitchFamily="34" charset="0"/>
              <a:buChar char="•"/>
              <a:defRPr/>
            </a:pPr>
            <a:r>
              <a:rPr lang="en-US" sz="1400" b="1" dirty="0">
                <a:latin typeface="Arial" pitchFamily="34" charset="0"/>
                <a:cs typeface="Arial" pitchFamily="34" charset="0"/>
              </a:rPr>
              <a:t>Create and Assign Business Transactions </a:t>
            </a:r>
            <a:endParaRPr lang="en-US" sz="1400" b="1" dirty="0" smtClean="0">
              <a:latin typeface="Arial" pitchFamily="34" charset="0"/>
              <a:cs typeface="Arial" pitchFamily="34" charset="0"/>
            </a:endParaRPr>
          </a:p>
          <a:p>
            <a:pPr>
              <a:lnSpc>
                <a:spcPct val="90000"/>
              </a:lnSpc>
              <a:defRPr/>
            </a:pPr>
            <a:r>
              <a:rPr lang="en-US" sz="1400" dirty="0" smtClean="0">
                <a:latin typeface="Arial" pitchFamily="34" charset="0"/>
                <a:cs typeface="Arial" pitchFamily="34" charset="0"/>
              </a:rPr>
              <a:t>IMG </a:t>
            </a:r>
            <a:r>
              <a:rPr lang="en-US" sz="1400" dirty="0">
                <a:latin typeface="Arial" pitchFamily="34" charset="0"/>
                <a:cs typeface="Arial" pitchFamily="34" charset="0"/>
                <a:sym typeface="Wingdings" pitchFamily="2" charset="2"/>
              </a:rPr>
              <a:t> Financial accounting(New)  Bank accounting  Business transactions  payment transactions  Manual Bank statement]</a:t>
            </a:r>
          </a:p>
          <a:p>
            <a:pPr marL="285750" indent="-285750">
              <a:lnSpc>
                <a:spcPct val="90000"/>
              </a:lnSpc>
              <a:buFont typeface="Arial" pitchFamily="34" charset="0"/>
              <a:buChar char="•"/>
              <a:defRPr/>
            </a:pPr>
            <a:endParaRPr lang="en-US" sz="1400" dirty="0">
              <a:latin typeface="Arial" pitchFamily="34" charset="0"/>
              <a:cs typeface="Arial" pitchFamily="34" charset="0"/>
            </a:endParaRPr>
          </a:p>
          <a:p>
            <a:pPr marL="285750" indent="-285750">
              <a:lnSpc>
                <a:spcPct val="90000"/>
              </a:lnSpc>
              <a:buFont typeface="Arial" pitchFamily="34" charset="0"/>
              <a:buChar char="•"/>
              <a:defRPr/>
            </a:pPr>
            <a:r>
              <a:rPr lang="en-US" sz="1400" dirty="0">
                <a:latin typeface="Arial" pitchFamily="34" charset="0"/>
                <a:cs typeface="Arial" pitchFamily="34" charset="0"/>
              </a:rPr>
              <a:t>In this step you store an indicator for each business transaction and allocate a posting rule to each business transaction. Several business transactions usually refer to the same posting rule.</a:t>
            </a:r>
          </a:p>
          <a:p>
            <a:pPr marL="285750" indent="-285750">
              <a:lnSpc>
                <a:spcPct val="90000"/>
              </a:lnSpc>
              <a:buFont typeface="Arial" pitchFamily="34" charset="0"/>
              <a:buChar char="•"/>
              <a:defRPr/>
            </a:pPr>
            <a:r>
              <a:rPr lang="en-US" sz="1400" b="1" dirty="0">
                <a:latin typeface="Arial" pitchFamily="34" charset="0"/>
                <a:cs typeface="Arial" pitchFamily="34" charset="0"/>
              </a:rPr>
              <a:t>Interpretation algorithm: </a:t>
            </a:r>
            <a:r>
              <a:rPr lang="en-US" sz="1400" dirty="0">
                <a:latin typeface="Arial" pitchFamily="34" charset="0"/>
                <a:cs typeface="Arial" pitchFamily="34" charset="0"/>
              </a:rPr>
              <a:t>This enables you to find separate outgoing payments using the reference information returned by the bank. </a:t>
            </a:r>
          </a:p>
          <a:p>
            <a:pPr marL="285750" indent="-285750">
              <a:lnSpc>
                <a:spcPct val="90000"/>
              </a:lnSpc>
              <a:buFont typeface="Arial" pitchFamily="34" charset="0"/>
              <a:buChar char="•"/>
              <a:defRPr/>
            </a:pPr>
            <a:r>
              <a:rPr lang="en-US" sz="1400" dirty="0">
                <a:latin typeface="Arial" pitchFamily="34" charset="0"/>
                <a:cs typeface="Arial" pitchFamily="34" charset="0"/>
              </a:rPr>
              <a:t>Actions</a:t>
            </a:r>
          </a:p>
          <a:p>
            <a:pPr marL="1219200" lvl="1" indent="-533400">
              <a:lnSpc>
                <a:spcPct val="90000"/>
              </a:lnSpc>
              <a:buFontTx/>
              <a:buAutoNum type="arabicPeriod"/>
              <a:defRPr/>
            </a:pPr>
            <a:r>
              <a:rPr lang="en-US" sz="1400" dirty="0">
                <a:latin typeface="Arial" pitchFamily="34" charset="0"/>
                <a:cs typeface="Arial" pitchFamily="34" charset="0"/>
              </a:rPr>
              <a:t> Assign a transaction key to each business transaction.</a:t>
            </a:r>
          </a:p>
          <a:p>
            <a:pPr marL="1219200" lvl="1" indent="-533400">
              <a:lnSpc>
                <a:spcPct val="90000"/>
              </a:lnSpc>
              <a:buFontTx/>
              <a:buAutoNum type="arabicPeriod"/>
              <a:defRPr/>
            </a:pPr>
            <a:r>
              <a:rPr lang="en-US" sz="1400" dirty="0">
                <a:latin typeface="Arial" pitchFamily="34" charset="0"/>
                <a:cs typeface="Arial" pitchFamily="34" charset="0"/>
              </a:rPr>
              <a:t>Allocate a posting rule to each business transaction.</a:t>
            </a:r>
          </a:p>
          <a:p>
            <a:pPr marL="1219200" lvl="1" indent="-533400">
              <a:lnSpc>
                <a:spcPct val="90000"/>
              </a:lnSpc>
              <a:buFontTx/>
              <a:buAutoNum type="arabicPeriod"/>
              <a:defRPr/>
            </a:pPr>
            <a:r>
              <a:rPr lang="en-US" sz="1400" dirty="0">
                <a:latin typeface="Arial" pitchFamily="34" charset="0"/>
                <a:cs typeface="Arial" pitchFamily="34" charset="0"/>
              </a:rPr>
              <a:t>Set up an account modification for those transactions that should not be posted to the standard account.</a:t>
            </a:r>
          </a:p>
          <a:p>
            <a:pPr>
              <a:lnSpc>
                <a:spcPct val="90000"/>
              </a:lnSpc>
              <a:defRPr/>
            </a:pPr>
            <a:endParaRPr lang="en-US" sz="1400" dirty="0">
              <a:latin typeface="Arial" pitchFamily="34" charset="0"/>
              <a:cs typeface="Arial" pitchFamily="34" charset="0"/>
            </a:endParaRPr>
          </a:p>
          <a:p>
            <a:pPr>
              <a:lnSpc>
                <a:spcPct val="90000"/>
              </a:lnSpc>
              <a:defRPr/>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29916866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7" name="Picture 4"/>
          <p:cNvPicPr>
            <a:picLocks noChangeAspect="1" noChangeArrowheads="1"/>
          </p:cNvPicPr>
          <p:nvPr/>
        </p:nvPicPr>
        <p:blipFill>
          <a:blip r:embed="rId2" cstate="print"/>
          <a:srcRect/>
          <a:stretch>
            <a:fillRect/>
          </a:stretch>
        </p:blipFill>
        <p:spPr bwMode="auto">
          <a:xfrm>
            <a:off x="2971800" y="592932"/>
            <a:ext cx="5867400" cy="3921919"/>
          </a:xfrm>
          <a:prstGeom prst="rect">
            <a:avLst/>
          </a:prstGeom>
          <a:noFill/>
          <a:ln w="12700" algn="ctr">
            <a:solidFill>
              <a:schemeClr val="tx1"/>
            </a:solidFill>
            <a:miter lim="800000"/>
            <a:headEnd/>
            <a:tailEnd/>
          </a:ln>
        </p:spPr>
      </p:pic>
      <p:sp>
        <p:nvSpPr>
          <p:cNvPr id="2" name="Rectangle 1"/>
          <p:cNvSpPr/>
          <p:nvPr/>
        </p:nvSpPr>
        <p:spPr>
          <a:xfrm>
            <a:off x="132348" y="424555"/>
            <a:ext cx="2586789" cy="2677656"/>
          </a:xfrm>
          <a:prstGeom prst="rect">
            <a:avLst/>
          </a:prstGeom>
        </p:spPr>
        <p:txBody>
          <a:bodyPr wrap="square">
            <a:spAutoFit/>
          </a:bodyPr>
          <a:lstStyle/>
          <a:p>
            <a:pPr marL="285750" indent="-285750">
              <a:buFont typeface="Arial" pitchFamily="34" charset="0"/>
              <a:buChar char="•"/>
            </a:pPr>
            <a:r>
              <a:rPr lang="en-US" sz="1400" dirty="0"/>
              <a:t>Define Posting Keys and Posting Rules for Manual Bank Statement:</a:t>
            </a:r>
          </a:p>
          <a:p>
            <a:pPr marL="285750" indent="-285750">
              <a:buFont typeface="Arial" pitchFamily="34" charset="0"/>
              <a:buChar char="•"/>
            </a:pPr>
            <a:endParaRPr lang="en-US" sz="1400" dirty="0"/>
          </a:p>
          <a:p>
            <a:pPr marL="285750" indent="-285750">
              <a:buFont typeface="Arial" pitchFamily="34" charset="0"/>
              <a:buChar char="•"/>
            </a:pPr>
            <a:r>
              <a:rPr lang="en-US" sz="1400" dirty="0"/>
              <a:t>This configuration is same as that of Check deposit. For details refer the same.</a:t>
            </a:r>
          </a:p>
          <a:p>
            <a:pPr marL="285750" indent="-285750">
              <a:buFont typeface="Arial" pitchFamily="34" charset="0"/>
              <a:buChar char="•"/>
            </a:pPr>
            <a:endParaRPr lang="en-US" sz="1400" dirty="0"/>
          </a:p>
          <a:p>
            <a:pPr marL="285750" indent="-285750">
              <a:buFont typeface="Arial" pitchFamily="34" charset="0"/>
              <a:buChar char="•"/>
            </a:pPr>
            <a:endParaRPr lang="en-US" sz="1400" dirty="0"/>
          </a:p>
          <a:p>
            <a:pPr marL="285750" indent="-285750">
              <a:buFont typeface="Arial" pitchFamily="34" charset="0"/>
              <a:buChar char="•"/>
            </a:pPr>
            <a:endParaRPr lang="en-US" sz="1400" dirty="0"/>
          </a:p>
        </p:txBody>
      </p:sp>
    </p:spTree>
    <p:extLst>
      <p:ext uri="{BB962C8B-B14F-4D97-AF65-F5344CB8AC3E}">
        <p14:creationId xmlns:p14="http://schemas.microsoft.com/office/powerpoint/2010/main" xmlns="" val="11702249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1" name="Picture 4"/>
          <p:cNvPicPr>
            <a:picLocks noChangeAspect="1" noChangeArrowheads="1"/>
          </p:cNvPicPr>
          <p:nvPr/>
        </p:nvPicPr>
        <p:blipFill>
          <a:blip r:embed="rId2" cstate="print"/>
          <a:srcRect/>
          <a:stretch>
            <a:fillRect/>
          </a:stretch>
        </p:blipFill>
        <p:spPr bwMode="auto">
          <a:xfrm>
            <a:off x="4572000" y="685800"/>
            <a:ext cx="4362450" cy="628650"/>
          </a:xfrm>
          <a:prstGeom prst="rect">
            <a:avLst/>
          </a:prstGeom>
          <a:noFill/>
          <a:ln w="12700" algn="ctr">
            <a:solidFill>
              <a:schemeClr val="tx1"/>
            </a:solidFill>
            <a:miter lim="800000"/>
            <a:headEnd/>
            <a:tailEnd/>
          </a:ln>
        </p:spPr>
      </p:pic>
      <p:pic>
        <p:nvPicPr>
          <p:cNvPr id="99332" name="Picture 5"/>
          <p:cNvPicPr>
            <a:picLocks noChangeAspect="1" noChangeArrowheads="1"/>
          </p:cNvPicPr>
          <p:nvPr/>
        </p:nvPicPr>
        <p:blipFill>
          <a:blip r:embed="rId3" cstate="print"/>
          <a:srcRect/>
          <a:stretch>
            <a:fillRect/>
          </a:stretch>
        </p:blipFill>
        <p:spPr bwMode="auto">
          <a:xfrm>
            <a:off x="4572000" y="1314450"/>
            <a:ext cx="4343400" cy="2471738"/>
          </a:xfrm>
          <a:prstGeom prst="rect">
            <a:avLst/>
          </a:prstGeom>
          <a:noFill/>
          <a:ln w="12700" algn="ctr">
            <a:solidFill>
              <a:schemeClr val="tx1"/>
            </a:solidFill>
            <a:miter lim="800000"/>
            <a:headEnd/>
            <a:tailEnd/>
          </a:ln>
        </p:spPr>
      </p:pic>
      <p:sp>
        <p:nvSpPr>
          <p:cNvPr id="2" name="Rectangle 1"/>
          <p:cNvSpPr/>
          <p:nvPr/>
        </p:nvSpPr>
        <p:spPr>
          <a:xfrm>
            <a:off x="457200" y="360948"/>
            <a:ext cx="3801979" cy="4031873"/>
          </a:xfrm>
          <a:prstGeom prst="rect">
            <a:avLst/>
          </a:prstGeom>
        </p:spPr>
        <p:txBody>
          <a:bodyPr wrap="square">
            <a:spAutoFit/>
          </a:bodyPr>
          <a:lstStyle/>
          <a:p>
            <a:pPr>
              <a:defRPr/>
            </a:pPr>
            <a:r>
              <a:rPr lang="en-US" sz="1600" b="1" dirty="0">
                <a:latin typeface="Arial" pitchFamily="34" charset="0"/>
                <a:cs typeface="Arial" pitchFamily="34" charset="0"/>
              </a:rPr>
              <a:t>Define Variants for Manual Bank Statement:</a:t>
            </a:r>
          </a:p>
          <a:p>
            <a:pPr>
              <a:buFontTx/>
              <a:buNone/>
              <a:defRPr/>
            </a:pPr>
            <a:endParaRPr lang="en-US" sz="1600" dirty="0">
              <a:latin typeface="Arial" pitchFamily="34" charset="0"/>
              <a:cs typeface="Arial" pitchFamily="34" charset="0"/>
            </a:endParaRPr>
          </a:p>
          <a:p>
            <a:pPr marL="285750" indent="-285750">
              <a:buFont typeface="Arial" pitchFamily="34" charset="0"/>
              <a:buChar char="•"/>
              <a:defRPr/>
            </a:pPr>
            <a:r>
              <a:rPr lang="en-US" sz="1600" dirty="0">
                <a:latin typeface="Arial" pitchFamily="34" charset="0"/>
                <a:cs typeface="Arial" pitchFamily="34" charset="0"/>
              </a:rPr>
              <a:t>In this step you can create separate account assignment variants for the manual bank statement in order to adapt the arrangement and/or the selection of account assignment fields to your company-specific requirements.</a:t>
            </a:r>
          </a:p>
          <a:p>
            <a:pPr marL="285750" indent="-285750">
              <a:buFont typeface="Arial" pitchFamily="34" charset="0"/>
              <a:buChar char="•"/>
              <a:defRPr/>
            </a:pPr>
            <a:r>
              <a:rPr lang="en-US" sz="1600" dirty="0">
                <a:latin typeface="Arial" pitchFamily="34" charset="0"/>
                <a:cs typeface="Arial" pitchFamily="34" charset="0"/>
              </a:rPr>
              <a:t>One variant is delivered as a default. It cannot be modified.</a:t>
            </a:r>
          </a:p>
          <a:p>
            <a:pPr marL="285750" indent="-285750">
              <a:buFont typeface="Arial" pitchFamily="34" charset="0"/>
              <a:buChar char="•"/>
              <a:defRPr/>
            </a:pPr>
            <a:r>
              <a:rPr lang="en-US" sz="1600" dirty="0">
                <a:latin typeface="Arial" pitchFamily="34" charset="0"/>
                <a:cs typeface="Arial" pitchFamily="34" charset="0"/>
              </a:rPr>
              <a:t>If you do not want to work with the standard variant, you can deactivate it. New variants must be activated after you create them.</a:t>
            </a:r>
          </a:p>
        </p:txBody>
      </p:sp>
    </p:spTree>
    <p:extLst>
      <p:ext uri="{BB962C8B-B14F-4D97-AF65-F5344CB8AC3E}">
        <p14:creationId xmlns:p14="http://schemas.microsoft.com/office/powerpoint/2010/main" xmlns="" val="23982468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102519" y="86791"/>
            <a:ext cx="8734425" cy="244078"/>
          </a:xfrm>
        </p:spPr>
        <p:txBody>
          <a:bodyPr>
            <a:normAutofit fontScale="90000"/>
          </a:bodyPr>
          <a:lstStyle/>
          <a:p>
            <a:pPr>
              <a:defRPr/>
            </a:pPr>
            <a:r>
              <a:rPr lang="en-US" sz="2000" b="0" dirty="0" smtClean="0"/>
              <a:t>Manual Bank statement – Transaction. </a:t>
            </a:r>
          </a:p>
        </p:txBody>
      </p:sp>
      <p:sp>
        <p:nvSpPr>
          <p:cNvPr id="100355" name="Text Box 8"/>
          <p:cNvSpPr txBox="1">
            <a:spLocks noChangeArrowheads="1"/>
          </p:cNvSpPr>
          <p:nvPr/>
        </p:nvSpPr>
        <p:spPr bwMode="auto">
          <a:xfrm>
            <a:off x="393032" y="385011"/>
            <a:ext cx="8281736" cy="4401205"/>
          </a:xfrm>
          <a:prstGeom prst="rect">
            <a:avLst/>
          </a:prstGeom>
          <a:noFill/>
          <a:ln w="12700" algn="ctr">
            <a:noFill/>
            <a:miter lim="800000"/>
            <a:headEnd/>
            <a:tailEnd/>
          </a:ln>
        </p:spPr>
        <p:txBody>
          <a:bodyPr wrap="square">
            <a:spAutoFit/>
          </a:bodyPr>
          <a:lstStyle/>
          <a:p>
            <a:pPr marL="342900" indent="-342900" algn="l">
              <a:spcBef>
                <a:spcPct val="50000"/>
              </a:spcBef>
              <a:buFontTx/>
              <a:buAutoNum type="arabicPeriod"/>
            </a:pPr>
            <a:r>
              <a:rPr lang="en-US" sz="1600" dirty="0">
                <a:latin typeface="Arial" pitchFamily="34" charset="0"/>
                <a:cs typeface="Arial" pitchFamily="34" charset="0"/>
              </a:rPr>
              <a:t>Review the Bank statement items to be posted and the corresponding open items in system. </a:t>
            </a:r>
          </a:p>
          <a:p>
            <a:pPr marL="342900" indent="-342900" algn="l">
              <a:spcBef>
                <a:spcPct val="50000"/>
              </a:spcBef>
              <a:buFontTx/>
              <a:buAutoNum type="arabicPeriod"/>
            </a:pPr>
            <a:r>
              <a:rPr lang="en-US" sz="1600" dirty="0">
                <a:latin typeface="Arial" pitchFamily="34" charset="0"/>
                <a:cs typeface="Arial" pitchFamily="34" charset="0"/>
              </a:rPr>
              <a:t>Enter the transaction FF67 [Banks </a:t>
            </a:r>
            <a:r>
              <a:rPr lang="en-US" sz="1600" dirty="0">
                <a:latin typeface="Arial" pitchFamily="34" charset="0"/>
                <a:cs typeface="Arial" pitchFamily="34" charset="0"/>
                <a:sym typeface="Wingdings" pitchFamily="2" charset="2"/>
              </a:rPr>
              <a:t> Input  Bank statement  Manual entry.</a:t>
            </a:r>
          </a:p>
          <a:p>
            <a:pPr marL="342900" indent="-342900" algn="l">
              <a:spcBef>
                <a:spcPct val="50000"/>
              </a:spcBef>
              <a:buFontTx/>
              <a:buAutoNum type="arabicPeriod"/>
            </a:pPr>
            <a:r>
              <a:rPr lang="en-US" sz="1600" dirty="0">
                <a:latin typeface="Arial" pitchFamily="34" charset="0"/>
                <a:cs typeface="Arial" pitchFamily="34" charset="0"/>
              </a:rPr>
              <a:t>Enter the specifications as shown.</a:t>
            </a:r>
          </a:p>
          <a:p>
            <a:pPr marL="342900" indent="-342900" algn="l">
              <a:spcBef>
                <a:spcPct val="50000"/>
              </a:spcBef>
              <a:buFontTx/>
              <a:buAutoNum type="arabicPeriod"/>
            </a:pPr>
            <a:r>
              <a:rPr lang="en-US" sz="1600" dirty="0">
                <a:latin typeface="Arial" pitchFamily="34" charset="0"/>
                <a:cs typeface="Arial" pitchFamily="34" charset="0"/>
              </a:rPr>
              <a:t>Enter the processing parameters for manual bank statement as shown. Ensure that the opening balance of the bank statement to be posted matches with closing balance of the last statement in the system. The last closing balance can be obtained from the manual bank statement overview. </a:t>
            </a:r>
          </a:p>
          <a:p>
            <a:pPr marL="342900" indent="-342900" algn="l">
              <a:spcBef>
                <a:spcPct val="50000"/>
              </a:spcBef>
              <a:buFontTx/>
              <a:buAutoNum type="arabicPeriod"/>
            </a:pPr>
            <a:r>
              <a:rPr lang="en-US" sz="1600" dirty="0">
                <a:latin typeface="Arial" pitchFamily="34" charset="0"/>
                <a:cs typeface="Arial" pitchFamily="34" charset="0"/>
                <a:sym typeface="Wingdings" pitchFamily="2" charset="2"/>
              </a:rPr>
              <a:t>On the next screen edit the check list by giving amount and document number. Here we can choose other variant by view  other account assignment and enter the other details. To enter several values in an account assignment field (for example document no., invoice amount), select </a:t>
            </a:r>
            <a:r>
              <a:rPr lang="en-US" sz="1600" i="1" dirty="0">
                <a:latin typeface="Arial" pitchFamily="34" charset="0"/>
                <a:cs typeface="Arial" pitchFamily="34" charset="0"/>
                <a:sym typeface="Wingdings" pitchFamily="2" charset="2"/>
              </a:rPr>
              <a:t>Edit</a:t>
            </a:r>
            <a:r>
              <a:rPr lang="en-US" sz="1600" dirty="0">
                <a:latin typeface="Arial" pitchFamily="34" charset="0"/>
                <a:cs typeface="Arial" pitchFamily="34" charset="0"/>
                <a:sym typeface="Wingdings" pitchFamily="2" charset="2"/>
              </a:rPr>
              <a:t> </a:t>
            </a:r>
            <a:r>
              <a:rPr lang="en-US" sz="1600" b="1" dirty="0">
                <a:latin typeface="Arial" pitchFamily="34" charset="0"/>
                <a:cs typeface="Arial" pitchFamily="34" charset="0"/>
                <a:sym typeface="Wingdings" pitchFamily="2" charset="2"/>
              </a:rPr>
              <a:t> </a:t>
            </a:r>
            <a:r>
              <a:rPr lang="en-US" sz="1600" dirty="0">
                <a:latin typeface="Arial" pitchFamily="34" charset="0"/>
                <a:cs typeface="Arial" pitchFamily="34" charset="0"/>
                <a:sym typeface="Wingdings" pitchFamily="2" charset="2"/>
              </a:rPr>
              <a:t>Value set. Save the bank statement edited.</a:t>
            </a:r>
          </a:p>
          <a:p>
            <a:pPr marL="342900" indent="-342900" algn="l">
              <a:spcBef>
                <a:spcPct val="50000"/>
              </a:spcBef>
              <a:buFontTx/>
              <a:buAutoNum type="arabicPeriod"/>
            </a:pPr>
            <a:r>
              <a:rPr lang="en-US" sz="1600" dirty="0">
                <a:latin typeface="Arial" pitchFamily="34" charset="0"/>
                <a:cs typeface="Arial" pitchFamily="34" charset="0"/>
                <a:sym typeface="Wingdings" pitchFamily="2" charset="2"/>
              </a:rPr>
              <a:t>To post the bank statement choose Bank statement  post  individual statement. Review the update account statement / check deposit transaction. Check if there are any errors. Review the documents posted.</a:t>
            </a:r>
            <a:endParaRPr lang="en-US" sz="1600" dirty="0">
              <a:latin typeface="Arial" pitchFamily="34" charset="0"/>
              <a:cs typeface="Arial" pitchFamily="34" charset="0"/>
            </a:endParaRPr>
          </a:p>
        </p:txBody>
      </p:sp>
      <p:sp>
        <p:nvSpPr>
          <p:cNvPr id="100356" name="Text Box 9"/>
          <p:cNvSpPr txBox="1">
            <a:spLocks noChangeArrowheads="1"/>
          </p:cNvSpPr>
          <p:nvPr/>
        </p:nvSpPr>
        <p:spPr bwMode="auto">
          <a:xfrm>
            <a:off x="228600" y="1257301"/>
            <a:ext cx="4800600" cy="707886"/>
          </a:xfrm>
          <a:prstGeom prst="rect">
            <a:avLst/>
          </a:prstGeom>
          <a:noFill/>
          <a:ln w="12700" algn="ctr">
            <a:noFill/>
            <a:miter lim="800000"/>
            <a:headEnd/>
            <a:tailEnd/>
          </a:ln>
        </p:spPr>
        <p:txBody>
          <a:bodyPr>
            <a:spAutoFit/>
          </a:bodyPr>
          <a:lstStyle/>
          <a:p>
            <a:pPr marL="342900" indent="-342900" algn="l">
              <a:spcBef>
                <a:spcPct val="50000"/>
              </a:spcBef>
              <a:buFontTx/>
              <a:buAutoNum type="arabicPeriod"/>
            </a:pPr>
            <a:endParaRPr lang="en-US" sz="1600"/>
          </a:p>
          <a:p>
            <a:pPr marL="342900" indent="-342900" algn="l">
              <a:spcBef>
                <a:spcPct val="50000"/>
              </a:spcBef>
              <a:buFontTx/>
              <a:buAutoNum type="arabicPeriod"/>
            </a:pPr>
            <a:endParaRPr lang="en-US" sz="1600"/>
          </a:p>
        </p:txBody>
      </p:sp>
    </p:spTree>
    <p:extLst>
      <p:ext uri="{BB962C8B-B14F-4D97-AF65-F5344CB8AC3E}">
        <p14:creationId xmlns:p14="http://schemas.microsoft.com/office/powerpoint/2010/main" xmlns="" val="14683585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32347"/>
            <a:ext cx="8337884" cy="5078313"/>
          </a:xfrm>
          <a:prstGeom prst="rect">
            <a:avLst/>
          </a:prstGeom>
        </p:spPr>
        <p:txBody>
          <a:bodyPr wrap="square">
            <a:spAutoFit/>
          </a:bodyPr>
          <a:lstStyle/>
          <a:p>
            <a:pPr marL="609600" indent="-609600">
              <a:buFont typeface="Arial" pitchFamily="34" charset="0"/>
              <a:buChar char="•"/>
            </a:pPr>
            <a:r>
              <a:rPr lang="en-US" sz="1600" dirty="0">
                <a:latin typeface="Arial" pitchFamily="34" charset="0"/>
                <a:cs typeface="Arial" pitchFamily="34" charset="0"/>
              </a:rPr>
              <a:t>In case of errors [as shown in this case] go to bank statement overview and to particular bank statement items with the status incomplete. After reviewing the same go to transaction FEBA </a:t>
            </a:r>
            <a:r>
              <a:rPr lang="en-US" sz="1600" dirty="0" smtClean="0">
                <a:latin typeface="Arial" pitchFamily="34" charset="0"/>
                <a:cs typeface="Arial" pitchFamily="34" charset="0"/>
              </a:rPr>
              <a:t>i.e. </a:t>
            </a:r>
            <a:r>
              <a:rPr lang="en-US" sz="1600" dirty="0">
                <a:latin typeface="Arial" pitchFamily="34" charset="0"/>
                <a:cs typeface="Arial" pitchFamily="34" charset="0"/>
              </a:rPr>
              <a:t>post processing</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a:p>
            <a:pPr marL="609600" indent="-609600">
              <a:buFont typeface="Arial" pitchFamily="34" charset="0"/>
              <a:buChar char="•"/>
            </a:pPr>
            <a:r>
              <a:rPr lang="en-US" sz="1600" dirty="0">
                <a:latin typeface="Arial" pitchFamily="34" charset="0"/>
                <a:cs typeface="Arial" pitchFamily="34" charset="0"/>
              </a:rPr>
              <a:t>. Edit the item in which you carry out, for example, the following activities:</a:t>
            </a:r>
          </a:p>
          <a:p>
            <a:pPr marL="742950" lvl="1" indent="-285750">
              <a:buFont typeface="Arial" pitchFamily="34" charset="0"/>
              <a:buChar char="−"/>
            </a:pPr>
            <a:r>
              <a:rPr lang="en-US" sz="1600" dirty="0">
                <a:latin typeface="Arial" pitchFamily="34" charset="0"/>
                <a:cs typeface="Arial" pitchFamily="34" charset="0"/>
              </a:rPr>
              <a:t>Change posting rule </a:t>
            </a:r>
          </a:p>
          <a:p>
            <a:pPr marL="742950" lvl="1" indent="-285750">
              <a:buFont typeface="Arial" pitchFamily="34" charset="0"/>
              <a:buChar char="−"/>
            </a:pPr>
            <a:r>
              <a:rPr lang="en-US" sz="1600" dirty="0">
                <a:latin typeface="Arial" pitchFamily="34" charset="0"/>
                <a:cs typeface="Arial" pitchFamily="34" charset="0"/>
              </a:rPr>
              <a:t>Block item </a:t>
            </a:r>
          </a:p>
          <a:p>
            <a:pPr marL="742950" lvl="1" indent="-285750">
              <a:buFont typeface="Arial" pitchFamily="34" charset="0"/>
              <a:buChar char="−"/>
            </a:pPr>
            <a:r>
              <a:rPr lang="en-US" sz="1600" dirty="0">
                <a:latin typeface="Arial" pitchFamily="34" charset="0"/>
                <a:cs typeface="Arial" pitchFamily="34" charset="0"/>
              </a:rPr>
              <a:t>Change customer </a:t>
            </a:r>
          </a:p>
          <a:p>
            <a:pPr marL="742950" lvl="1" indent="-285750">
              <a:buFont typeface="Arial" pitchFamily="34" charset="0"/>
              <a:buChar char="−"/>
            </a:pPr>
            <a:r>
              <a:rPr lang="en-US" sz="1600" dirty="0">
                <a:latin typeface="Arial" pitchFamily="34" charset="0"/>
                <a:cs typeface="Arial" pitchFamily="34" charset="0"/>
              </a:rPr>
              <a:t>Delete payment advice note</a:t>
            </a:r>
          </a:p>
          <a:p>
            <a:pPr marL="609600" indent="-609600">
              <a:buFont typeface="Arial" pitchFamily="34" charset="0"/>
              <a:buChar char="•"/>
            </a:pPr>
            <a:r>
              <a:rPr lang="en-US" sz="1600" dirty="0" smtClean="0">
                <a:latin typeface="Arial" pitchFamily="34" charset="0"/>
                <a:cs typeface="Arial" pitchFamily="34" charset="0"/>
              </a:rPr>
              <a:t>To </a:t>
            </a:r>
            <a:r>
              <a:rPr lang="en-US" sz="1600" dirty="0">
                <a:latin typeface="Arial" pitchFamily="34" charset="0"/>
                <a:cs typeface="Arial" pitchFamily="34" charset="0"/>
              </a:rPr>
              <a:t>change the posting mode, choose </a:t>
            </a:r>
            <a:r>
              <a:rPr lang="en-US" sz="1600" i="1" dirty="0">
                <a:latin typeface="Arial" pitchFamily="34" charset="0"/>
                <a:cs typeface="Arial" pitchFamily="34" charset="0"/>
              </a:rPr>
              <a:t>Edit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Change Posting Mode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Online (In the Background, if Error Online). </a:t>
            </a:r>
            <a:endParaRPr lang="en-US" sz="1600" dirty="0">
              <a:latin typeface="Arial" pitchFamily="34" charset="0"/>
              <a:cs typeface="Arial" pitchFamily="34" charset="0"/>
            </a:endParaRPr>
          </a:p>
          <a:p>
            <a:pPr marL="609600" indent="-609600">
              <a:buFont typeface="Arial" pitchFamily="34" charset="0"/>
              <a:buChar char="•"/>
            </a:pPr>
            <a:r>
              <a:rPr lang="en-US" sz="1600" dirty="0">
                <a:latin typeface="Arial" pitchFamily="34" charset="0"/>
                <a:cs typeface="Arial" pitchFamily="34" charset="0"/>
              </a:rPr>
              <a:t>To post the item, choose </a:t>
            </a:r>
            <a:r>
              <a:rPr lang="en-US" sz="1600" i="1" dirty="0">
                <a:latin typeface="Arial" pitchFamily="34" charset="0"/>
                <a:cs typeface="Arial" pitchFamily="34" charset="0"/>
              </a:rPr>
              <a:t>Edit </a:t>
            </a:r>
            <a:r>
              <a:rPr lang="en-US" sz="1600" i="1" dirty="0">
                <a:latin typeface="Arial" pitchFamily="34" charset="0"/>
                <a:cs typeface="Arial" pitchFamily="34" charset="0"/>
                <a:sym typeface="Wingdings" pitchFamily="2" charset="2"/>
              </a:rPr>
              <a:t></a:t>
            </a:r>
            <a:r>
              <a:rPr lang="en-US" sz="1600" i="1" dirty="0">
                <a:latin typeface="Arial" pitchFamily="34" charset="0"/>
                <a:cs typeface="Arial" pitchFamily="34" charset="0"/>
              </a:rPr>
              <a:t> Post Statement Items</a:t>
            </a:r>
            <a:r>
              <a:rPr lang="en-US" sz="1600" dirty="0">
                <a:latin typeface="Arial" pitchFamily="34" charset="0"/>
                <a:cs typeface="Arial" pitchFamily="34" charset="0"/>
              </a:rPr>
              <a:t>.</a:t>
            </a:r>
          </a:p>
          <a:p>
            <a:pPr marL="609600" indent="-609600">
              <a:buFont typeface="Arial" pitchFamily="34" charset="0"/>
              <a:buChar char="•"/>
            </a:pPr>
            <a:r>
              <a:rPr lang="en-US" sz="1600" dirty="0">
                <a:latin typeface="Arial" pitchFamily="34" charset="0"/>
                <a:cs typeface="Arial" pitchFamily="34" charset="0"/>
              </a:rPr>
              <a:t>The note to payee is still visible in a separate window.</a:t>
            </a:r>
          </a:p>
          <a:p>
            <a:pPr marL="609600" indent="-609600">
              <a:buFont typeface="Arial" pitchFamily="34" charset="0"/>
              <a:buChar char="•"/>
            </a:pPr>
            <a:r>
              <a:rPr lang="en-US" sz="1600" dirty="0">
                <a:latin typeface="Arial" pitchFamily="34" charset="0"/>
                <a:cs typeface="Arial" pitchFamily="34" charset="0"/>
              </a:rPr>
              <a:t>You make changes to the account assignment or select missing open items on the posting transaction screens. The note to payee displayed separately provides you with the required information. Review the documents posted.</a:t>
            </a:r>
          </a:p>
          <a:p>
            <a:pPr marL="609600" indent="-609600">
              <a:buFont typeface="Arial" pitchFamily="34" charset="0"/>
              <a:buChar char="•"/>
            </a:pPr>
            <a:r>
              <a:rPr lang="en-US" sz="1600" dirty="0">
                <a:latin typeface="Arial" pitchFamily="34" charset="0"/>
                <a:cs typeface="Arial" pitchFamily="34" charset="0"/>
              </a:rPr>
              <a:t> In the example shown the system could not carry on the posting earlier as there were two open items with same document number belonging to different fiscal years. The correct open item is selected in posting transaction screen. </a:t>
            </a:r>
          </a:p>
          <a:p>
            <a:pPr marL="609600" indent="-609600">
              <a:buFont typeface="Arial" pitchFamily="34" charset="0"/>
              <a:buChar char="•"/>
            </a:pPr>
            <a:endParaRPr lang="en-US" sz="1600" dirty="0">
              <a:latin typeface="Arial" pitchFamily="34" charset="0"/>
              <a:cs typeface="Arial" pitchFamily="34" charset="0"/>
            </a:endParaRPr>
          </a:p>
          <a:p>
            <a:pPr marL="990600" lvl="1" indent="-533400">
              <a:buFontTx/>
              <a:buChar char="•"/>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30105152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5"/>
          <p:cNvPicPr>
            <a:picLocks noChangeAspect="1" noChangeArrowheads="1"/>
          </p:cNvPicPr>
          <p:nvPr/>
        </p:nvPicPr>
        <p:blipFill>
          <a:blip r:embed="rId2" cstate="print"/>
          <a:srcRect/>
          <a:stretch>
            <a:fillRect/>
          </a:stretch>
        </p:blipFill>
        <p:spPr bwMode="auto">
          <a:xfrm>
            <a:off x="152401" y="514350"/>
            <a:ext cx="4410075" cy="2057400"/>
          </a:xfrm>
          <a:prstGeom prst="rect">
            <a:avLst/>
          </a:prstGeom>
          <a:noFill/>
          <a:ln w="12700" algn="ctr">
            <a:noFill/>
            <a:miter lim="800000"/>
            <a:headEnd/>
            <a:tailEnd/>
          </a:ln>
        </p:spPr>
      </p:pic>
      <p:pic>
        <p:nvPicPr>
          <p:cNvPr id="102403" name="Picture 6"/>
          <p:cNvPicPr>
            <a:picLocks noChangeAspect="1" noChangeArrowheads="1"/>
          </p:cNvPicPr>
          <p:nvPr/>
        </p:nvPicPr>
        <p:blipFill>
          <a:blip r:embed="rId3" cstate="print"/>
          <a:srcRect/>
          <a:stretch>
            <a:fillRect/>
          </a:stretch>
        </p:blipFill>
        <p:spPr bwMode="auto">
          <a:xfrm>
            <a:off x="4648200" y="514350"/>
            <a:ext cx="4267200" cy="1943100"/>
          </a:xfrm>
          <a:prstGeom prst="rect">
            <a:avLst/>
          </a:prstGeom>
          <a:noFill/>
          <a:ln w="12700" algn="ctr">
            <a:solidFill>
              <a:schemeClr val="tx1"/>
            </a:solidFill>
            <a:miter lim="800000"/>
            <a:headEnd/>
            <a:tailEnd/>
          </a:ln>
        </p:spPr>
      </p:pic>
      <p:pic>
        <p:nvPicPr>
          <p:cNvPr id="102404" name="Picture 7"/>
          <p:cNvPicPr>
            <a:picLocks noChangeAspect="1" noChangeArrowheads="1"/>
          </p:cNvPicPr>
          <p:nvPr/>
        </p:nvPicPr>
        <p:blipFill>
          <a:blip r:embed="rId4" cstate="print"/>
          <a:srcRect/>
          <a:stretch>
            <a:fillRect/>
          </a:stretch>
        </p:blipFill>
        <p:spPr bwMode="auto">
          <a:xfrm>
            <a:off x="228600" y="2800350"/>
            <a:ext cx="4267200" cy="1750219"/>
          </a:xfrm>
          <a:prstGeom prst="rect">
            <a:avLst/>
          </a:prstGeom>
          <a:noFill/>
          <a:ln w="12700" algn="ctr">
            <a:solidFill>
              <a:schemeClr val="tx1"/>
            </a:solidFill>
            <a:miter lim="800000"/>
            <a:headEnd/>
            <a:tailEnd/>
          </a:ln>
        </p:spPr>
      </p:pic>
      <p:pic>
        <p:nvPicPr>
          <p:cNvPr id="102405" name="Picture 8"/>
          <p:cNvPicPr>
            <a:picLocks noChangeAspect="1" noChangeArrowheads="1"/>
          </p:cNvPicPr>
          <p:nvPr/>
        </p:nvPicPr>
        <p:blipFill>
          <a:blip r:embed="rId5" cstate="print"/>
          <a:srcRect/>
          <a:stretch>
            <a:fillRect/>
          </a:stretch>
        </p:blipFill>
        <p:spPr bwMode="auto">
          <a:xfrm>
            <a:off x="4572000" y="2686051"/>
            <a:ext cx="4267200" cy="1935956"/>
          </a:xfrm>
          <a:prstGeom prst="rect">
            <a:avLst/>
          </a:prstGeom>
          <a:noFill/>
          <a:ln w="12700" algn="ctr">
            <a:solidFill>
              <a:schemeClr val="tx1"/>
            </a:solidFill>
            <a:miter lim="800000"/>
            <a:headEnd/>
            <a:tailEnd/>
          </a:ln>
        </p:spPr>
      </p:pic>
      <p:sp>
        <p:nvSpPr>
          <p:cNvPr id="102406" name="Text Box 9"/>
          <p:cNvSpPr txBox="1">
            <a:spLocks noChangeArrowheads="1"/>
          </p:cNvSpPr>
          <p:nvPr/>
        </p:nvSpPr>
        <p:spPr bwMode="auto">
          <a:xfrm>
            <a:off x="3048000" y="857251"/>
            <a:ext cx="457200" cy="323165"/>
          </a:xfrm>
          <a:prstGeom prst="rect">
            <a:avLst/>
          </a:prstGeom>
          <a:noFill/>
          <a:ln w="12700" algn="ctr">
            <a:noFill/>
            <a:miter lim="800000"/>
            <a:headEnd/>
            <a:tailEnd/>
          </a:ln>
        </p:spPr>
        <p:txBody>
          <a:bodyPr>
            <a:spAutoFit/>
          </a:bodyPr>
          <a:lstStyle/>
          <a:p>
            <a:pPr>
              <a:spcBef>
                <a:spcPct val="50000"/>
              </a:spcBef>
            </a:pPr>
            <a:r>
              <a:rPr lang="en-US"/>
              <a:t>1</a:t>
            </a:r>
          </a:p>
        </p:txBody>
      </p:sp>
      <p:sp>
        <p:nvSpPr>
          <p:cNvPr id="102407" name="Text Box 10"/>
          <p:cNvSpPr txBox="1">
            <a:spLocks noChangeArrowheads="1"/>
          </p:cNvSpPr>
          <p:nvPr/>
        </p:nvSpPr>
        <p:spPr bwMode="auto">
          <a:xfrm>
            <a:off x="7696200" y="1428751"/>
            <a:ext cx="381000" cy="323165"/>
          </a:xfrm>
          <a:prstGeom prst="rect">
            <a:avLst/>
          </a:prstGeom>
          <a:noFill/>
          <a:ln w="12700" algn="ctr">
            <a:noFill/>
            <a:miter lim="800000"/>
            <a:headEnd/>
            <a:tailEnd/>
          </a:ln>
        </p:spPr>
        <p:txBody>
          <a:bodyPr>
            <a:spAutoFit/>
          </a:bodyPr>
          <a:lstStyle/>
          <a:p>
            <a:pPr>
              <a:spcBef>
                <a:spcPct val="50000"/>
              </a:spcBef>
            </a:pPr>
            <a:r>
              <a:rPr lang="en-US"/>
              <a:t>2</a:t>
            </a:r>
          </a:p>
        </p:txBody>
      </p:sp>
      <p:sp>
        <p:nvSpPr>
          <p:cNvPr id="102408" name="Text Box 11"/>
          <p:cNvSpPr txBox="1">
            <a:spLocks noChangeArrowheads="1"/>
          </p:cNvSpPr>
          <p:nvPr/>
        </p:nvSpPr>
        <p:spPr bwMode="auto">
          <a:xfrm>
            <a:off x="3276600" y="2857501"/>
            <a:ext cx="457200" cy="323165"/>
          </a:xfrm>
          <a:prstGeom prst="rect">
            <a:avLst/>
          </a:prstGeom>
          <a:noFill/>
          <a:ln w="12700" algn="ctr">
            <a:noFill/>
            <a:miter lim="800000"/>
            <a:headEnd/>
            <a:tailEnd/>
          </a:ln>
        </p:spPr>
        <p:txBody>
          <a:bodyPr>
            <a:spAutoFit/>
          </a:bodyPr>
          <a:lstStyle/>
          <a:p>
            <a:pPr>
              <a:spcBef>
                <a:spcPct val="50000"/>
              </a:spcBef>
            </a:pPr>
            <a:r>
              <a:rPr lang="en-US"/>
              <a:t>3</a:t>
            </a:r>
          </a:p>
        </p:txBody>
      </p:sp>
      <p:sp>
        <p:nvSpPr>
          <p:cNvPr id="102409" name="Text Box 12"/>
          <p:cNvSpPr txBox="1">
            <a:spLocks noChangeArrowheads="1"/>
          </p:cNvSpPr>
          <p:nvPr/>
        </p:nvSpPr>
        <p:spPr bwMode="auto">
          <a:xfrm>
            <a:off x="7772400" y="2743201"/>
            <a:ext cx="381000" cy="323165"/>
          </a:xfrm>
          <a:prstGeom prst="rect">
            <a:avLst/>
          </a:prstGeom>
          <a:noFill/>
          <a:ln w="12700" algn="ctr">
            <a:noFill/>
            <a:miter lim="800000"/>
            <a:headEnd/>
            <a:tailEnd/>
          </a:ln>
        </p:spPr>
        <p:txBody>
          <a:bodyPr>
            <a:spAutoFit/>
          </a:bodyPr>
          <a:lstStyle/>
          <a:p>
            <a:pPr>
              <a:spcBef>
                <a:spcPct val="50000"/>
              </a:spcBef>
            </a:pPr>
            <a:r>
              <a:rPr lang="en-US"/>
              <a:t>4</a:t>
            </a:r>
          </a:p>
        </p:txBody>
      </p:sp>
    </p:spTree>
    <p:extLst>
      <p:ext uri="{BB962C8B-B14F-4D97-AF65-F5344CB8AC3E}">
        <p14:creationId xmlns:p14="http://schemas.microsoft.com/office/powerpoint/2010/main" xmlns="" val="5318856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4"/>
          <p:cNvPicPr>
            <a:picLocks noChangeAspect="1" noChangeArrowheads="1"/>
          </p:cNvPicPr>
          <p:nvPr/>
        </p:nvPicPr>
        <p:blipFill>
          <a:blip r:embed="rId2" cstate="print"/>
          <a:srcRect/>
          <a:stretch>
            <a:fillRect/>
          </a:stretch>
        </p:blipFill>
        <p:spPr bwMode="auto">
          <a:xfrm>
            <a:off x="304800" y="147131"/>
            <a:ext cx="3581400" cy="2400300"/>
          </a:xfrm>
          <a:prstGeom prst="rect">
            <a:avLst/>
          </a:prstGeom>
          <a:noFill/>
          <a:ln w="12700" algn="ctr">
            <a:solidFill>
              <a:schemeClr val="tx1"/>
            </a:solidFill>
            <a:miter lim="800000"/>
            <a:headEnd/>
            <a:tailEnd/>
          </a:ln>
        </p:spPr>
      </p:pic>
      <p:pic>
        <p:nvPicPr>
          <p:cNvPr id="103427" name="Picture 5"/>
          <p:cNvPicPr>
            <a:picLocks noChangeAspect="1" noChangeArrowheads="1"/>
          </p:cNvPicPr>
          <p:nvPr/>
        </p:nvPicPr>
        <p:blipFill>
          <a:blip r:embed="rId3" cstate="print"/>
          <a:srcRect/>
          <a:stretch>
            <a:fillRect/>
          </a:stretch>
        </p:blipFill>
        <p:spPr bwMode="auto">
          <a:xfrm>
            <a:off x="4011040" y="306981"/>
            <a:ext cx="4549301" cy="2198829"/>
          </a:xfrm>
          <a:prstGeom prst="rect">
            <a:avLst/>
          </a:prstGeom>
          <a:noFill/>
          <a:ln w="12700" algn="ctr">
            <a:solidFill>
              <a:schemeClr val="tx1"/>
            </a:solidFill>
            <a:miter lim="800000"/>
            <a:headEnd/>
            <a:tailEnd/>
          </a:ln>
        </p:spPr>
      </p:pic>
      <p:pic>
        <p:nvPicPr>
          <p:cNvPr id="103428" name="Picture 6"/>
          <p:cNvPicPr>
            <a:picLocks noChangeAspect="1" noChangeArrowheads="1"/>
          </p:cNvPicPr>
          <p:nvPr/>
        </p:nvPicPr>
        <p:blipFill>
          <a:blip r:embed="rId4" cstate="print"/>
          <a:srcRect/>
          <a:stretch>
            <a:fillRect/>
          </a:stretch>
        </p:blipFill>
        <p:spPr bwMode="auto">
          <a:xfrm>
            <a:off x="94034" y="2628901"/>
            <a:ext cx="4020766" cy="1962024"/>
          </a:xfrm>
          <a:prstGeom prst="rect">
            <a:avLst/>
          </a:prstGeom>
          <a:noFill/>
          <a:ln w="12700" algn="ctr">
            <a:solidFill>
              <a:schemeClr val="tx1"/>
            </a:solidFill>
            <a:miter lim="800000"/>
            <a:headEnd/>
            <a:tailEnd/>
          </a:ln>
        </p:spPr>
      </p:pic>
      <p:pic>
        <p:nvPicPr>
          <p:cNvPr id="103429" name="Picture 7"/>
          <p:cNvPicPr>
            <a:picLocks noChangeAspect="1" noChangeArrowheads="1"/>
          </p:cNvPicPr>
          <p:nvPr/>
        </p:nvPicPr>
        <p:blipFill>
          <a:blip r:embed="rId5" cstate="print"/>
          <a:srcRect/>
          <a:stretch>
            <a:fillRect/>
          </a:stretch>
        </p:blipFill>
        <p:spPr bwMode="auto">
          <a:xfrm>
            <a:off x="4251798" y="2638363"/>
            <a:ext cx="4343400" cy="1943100"/>
          </a:xfrm>
          <a:prstGeom prst="rect">
            <a:avLst/>
          </a:prstGeom>
          <a:noFill/>
          <a:ln w="12700" algn="ctr">
            <a:solidFill>
              <a:schemeClr val="tx1"/>
            </a:solidFill>
            <a:miter lim="800000"/>
            <a:headEnd/>
            <a:tailEnd/>
          </a:ln>
        </p:spPr>
      </p:pic>
      <p:sp>
        <p:nvSpPr>
          <p:cNvPr id="103430" name="Text Box 8"/>
          <p:cNvSpPr txBox="1">
            <a:spLocks noChangeArrowheads="1"/>
          </p:cNvSpPr>
          <p:nvPr/>
        </p:nvSpPr>
        <p:spPr bwMode="auto">
          <a:xfrm>
            <a:off x="3048000" y="1600201"/>
            <a:ext cx="381000" cy="323165"/>
          </a:xfrm>
          <a:prstGeom prst="rect">
            <a:avLst/>
          </a:prstGeom>
          <a:noFill/>
          <a:ln w="12700" algn="ctr">
            <a:noFill/>
            <a:miter lim="800000"/>
            <a:headEnd/>
            <a:tailEnd/>
          </a:ln>
        </p:spPr>
        <p:txBody>
          <a:bodyPr>
            <a:spAutoFit/>
          </a:bodyPr>
          <a:lstStyle/>
          <a:p>
            <a:pPr>
              <a:spcBef>
                <a:spcPct val="50000"/>
              </a:spcBef>
            </a:pPr>
            <a:r>
              <a:rPr lang="en-US"/>
              <a:t>5</a:t>
            </a:r>
          </a:p>
        </p:txBody>
      </p:sp>
      <p:sp>
        <p:nvSpPr>
          <p:cNvPr id="103431" name="Text Box 9"/>
          <p:cNvSpPr txBox="1">
            <a:spLocks noChangeArrowheads="1"/>
          </p:cNvSpPr>
          <p:nvPr/>
        </p:nvSpPr>
        <p:spPr bwMode="auto">
          <a:xfrm>
            <a:off x="5029200" y="628651"/>
            <a:ext cx="381000" cy="323165"/>
          </a:xfrm>
          <a:prstGeom prst="rect">
            <a:avLst/>
          </a:prstGeom>
          <a:noFill/>
          <a:ln w="12700" algn="ctr">
            <a:noFill/>
            <a:miter lim="800000"/>
            <a:headEnd/>
            <a:tailEnd/>
          </a:ln>
        </p:spPr>
        <p:txBody>
          <a:bodyPr>
            <a:spAutoFit/>
          </a:bodyPr>
          <a:lstStyle/>
          <a:p>
            <a:pPr>
              <a:spcBef>
                <a:spcPct val="50000"/>
              </a:spcBef>
            </a:pPr>
            <a:r>
              <a:rPr lang="en-US"/>
              <a:t>6</a:t>
            </a:r>
          </a:p>
        </p:txBody>
      </p:sp>
      <p:sp>
        <p:nvSpPr>
          <p:cNvPr id="103432" name="Text Box 10"/>
          <p:cNvSpPr txBox="1">
            <a:spLocks noChangeArrowheads="1"/>
          </p:cNvSpPr>
          <p:nvPr/>
        </p:nvSpPr>
        <p:spPr bwMode="auto">
          <a:xfrm>
            <a:off x="3429000" y="3600451"/>
            <a:ext cx="457200" cy="323165"/>
          </a:xfrm>
          <a:prstGeom prst="rect">
            <a:avLst/>
          </a:prstGeom>
          <a:noFill/>
          <a:ln w="12700" algn="ctr">
            <a:noFill/>
            <a:miter lim="800000"/>
            <a:headEnd/>
            <a:tailEnd/>
          </a:ln>
        </p:spPr>
        <p:txBody>
          <a:bodyPr>
            <a:spAutoFit/>
          </a:bodyPr>
          <a:lstStyle/>
          <a:p>
            <a:pPr>
              <a:spcBef>
                <a:spcPct val="50000"/>
              </a:spcBef>
            </a:pPr>
            <a:r>
              <a:rPr lang="en-US"/>
              <a:t>7</a:t>
            </a:r>
          </a:p>
        </p:txBody>
      </p:sp>
      <p:sp>
        <p:nvSpPr>
          <p:cNvPr id="103433" name="Text Box 11"/>
          <p:cNvSpPr txBox="1">
            <a:spLocks noChangeArrowheads="1"/>
          </p:cNvSpPr>
          <p:nvPr/>
        </p:nvSpPr>
        <p:spPr bwMode="auto">
          <a:xfrm>
            <a:off x="7543800" y="3086101"/>
            <a:ext cx="381000" cy="323165"/>
          </a:xfrm>
          <a:prstGeom prst="rect">
            <a:avLst/>
          </a:prstGeom>
          <a:noFill/>
          <a:ln w="12700" algn="ctr">
            <a:noFill/>
            <a:miter lim="800000"/>
            <a:headEnd/>
            <a:tailEnd/>
          </a:ln>
        </p:spPr>
        <p:txBody>
          <a:bodyPr>
            <a:spAutoFit/>
          </a:bodyPr>
          <a:lstStyle/>
          <a:p>
            <a:pPr>
              <a:spcBef>
                <a:spcPct val="50000"/>
              </a:spcBef>
            </a:pPr>
            <a:r>
              <a:rPr lang="en-US"/>
              <a:t>8</a:t>
            </a:r>
          </a:p>
        </p:txBody>
      </p:sp>
    </p:spTree>
    <p:extLst>
      <p:ext uri="{BB962C8B-B14F-4D97-AF65-F5344CB8AC3E}">
        <p14:creationId xmlns:p14="http://schemas.microsoft.com/office/powerpoint/2010/main" xmlns="" val="30114593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4"/>
          <p:cNvPicPr>
            <a:picLocks noChangeAspect="1" noChangeArrowheads="1"/>
          </p:cNvPicPr>
          <p:nvPr/>
        </p:nvPicPr>
        <p:blipFill>
          <a:blip r:embed="rId2" cstate="print"/>
          <a:srcRect/>
          <a:stretch>
            <a:fillRect/>
          </a:stretch>
        </p:blipFill>
        <p:spPr bwMode="auto">
          <a:xfrm>
            <a:off x="152400" y="285750"/>
            <a:ext cx="4114800" cy="2657475"/>
          </a:xfrm>
          <a:prstGeom prst="rect">
            <a:avLst/>
          </a:prstGeom>
          <a:noFill/>
          <a:ln w="12700" algn="ctr">
            <a:solidFill>
              <a:schemeClr val="tx1"/>
            </a:solidFill>
            <a:miter lim="800000"/>
            <a:headEnd/>
            <a:tailEnd/>
          </a:ln>
        </p:spPr>
      </p:pic>
      <p:pic>
        <p:nvPicPr>
          <p:cNvPr id="104451" name="Picture 5"/>
          <p:cNvPicPr>
            <a:picLocks noChangeAspect="1" noChangeArrowheads="1"/>
          </p:cNvPicPr>
          <p:nvPr/>
        </p:nvPicPr>
        <p:blipFill>
          <a:blip r:embed="rId3" cstate="print"/>
          <a:srcRect/>
          <a:stretch>
            <a:fillRect/>
          </a:stretch>
        </p:blipFill>
        <p:spPr bwMode="auto">
          <a:xfrm>
            <a:off x="4495800" y="285750"/>
            <a:ext cx="3842084" cy="2514601"/>
          </a:xfrm>
          <a:prstGeom prst="rect">
            <a:avLst/>
          </a:prstGeom>
          <a:noFill/>
          <a:ln w="12700" algn="ctr">
            <a:solidFill>
              <a:schemeClr val="tx1"/>
            </a:solidFill>
            <a:miter lim="800000"/>
            <a:headEnd/>
            <a:tailEnd/>
          </a:ln>
        </p:spPr>
      </p:pic>
      <p:pic>
        <p:nvPicPr>
          <p:cNvPr id="104452" name="Picture 6"/>
          <p:cNvPicPr>
            <a:picLocks noChangeAspect="1" noChangeArrowheads="1"/>
          </p:cNvPicPr>
          <p:nvPr/>
        </p:nvPicPr>
        <p:blipFill>
          <a:blip r:embed="rId4" cstate="print"/>
          <a:srcRect/>
          <a:stretch>
            <a:fillRect/>
          </a:stretch>
        </p:blipFill>
        <p:spPr bwMode="auto">
          <a:xfrm>
            <a:off x="228600" y="3028950"/>
            <a:ext cx="4038600" cy="1607344"/>
          </a:xfrm>
          <a:prstGeom prst="rect">
            <a:avLst/>
          </a:prstGeom>
          <a:noFill/>
          <a:ln w="12700" algn="ctr">
            <a:solidFill>
              <a:schemeClr val="tx1"/>
            </a:solidFill>
            <a:miter lim="800000"/>
            <a:headEnd/>
            <a:tailEnd/>
          </a:ln>
        </p:spPr>
      </p:pic>
      <p:pic>
        <p:nvPicPr>
          <p:cNvPr id="104453" name="Picture 7"/>
          <p:cNvPicPr>
            <a:picLocks noChangeAspect="1" noChangeArrowheads="1"/>
          </p:cNvPicPr>
          <p:nvPr/>
        </p:nvPicPr>
        <p:blipFill>
          <a:blip r:embed="rId5" cstate="print"/>
          <a:srcRect/>
          <a:stretch>
            <a:fillRect/>
          </a:stretch>
        </p:blipFill>
        <p:spPr bwMode="auto">
          <a:xfrm>
            <a:off x="4495800" y="2978944"/>
            <a:ext cx="3962400" cy="1821656"/>
          </a:xfrm>
          <a:prstGeom prst="rect">
            <a:avLst/>
          </a:prstGeom>
          <a:noFill/>
          <a:ln w="12700" algn="ctr">
            <a:solidFill>
              <a:schemeClr val="tx1"/>
            </a:solidFill>
            <a:miter lim="800000"/>
            <a:headEnd/>
            <a:tailEnd/>
          </a:ln>
        </p:spPr>
      </p:pic>
      <p:sp>
        <p:nvSpPr>
          <p:cNvPr id="104454" name="Text Box 8"/>
          <p:cNvSpPr txBox="1">
            <a:spLocks noChangeArrowheads="1"/>
          </p:cNvSpPr>
          <p:nvPr/>
        </p:nvSpPr>
        <p:spPr bwMode="auto">
          <a:xfrm>
            <a:off x="3124200" y="457201"/>
            <a:ext cx="381000" cy="323165"/>
          </a:xfrm>
          <a:prstGeom prst="rect">
            <a:avLst/>
          </a:prstGeom>
          <a:noFill/>
          <a:ln w="12700" algn="ctr">
            <a:noFill/>
            <a:miter lim="800000"/>
            <a:headEnd/>
            <a:tailEnd/>
          </a:ln>
        </p:spPr>
        <p:txBody>
          <a:bodyPr>
            <a:spAutoFit/>
          </a:bodyPr>
          <a:lstStyle/>
          <a:p>
            <a:pPr>
              <a:spcBef>
                <a:spcPct val="50000"/>
              </a:spcBef>
            </a:pPr>
            <a:r>
              <a:rPr lang="en-US"/>
              <a:t>9</a:t>
            </a:r>
          </a:p>
        </p:txBody>
      </p:sp>
      <p:sp>
        <p:nvSpPr>
          <p:cNvPr id="104455" name="Text Box 9"/>
          <p:cNvSpPr txBox="1">
            <a:spLocks noChangeArrowheads="1"/>
          </p:cNvSpPr>
          <p:nvPr/>
        </p:nvSpPr>
        <p:spPr bwMode="auto">
          <a:xfrm>
            <a:off x="5105400" y="742950"/>
            <a:ext cx="609600" cy="323165"/>
          </a:xfrm>
          <a:prstGeom prst="rect">
            <a:avLst/>
          </a:prstGeom>
          <a:noFill/>
          <a:ln w="12700" algn="ctr">
            <a:noFill/>
            <a:miter lim="800000"/>
            <a:headEnd/>
            <a:tailEnd/>
          </a:ln>
        </p:spPr>
        <p:txBody>
          <a:bodyPr>
            <a:spAutoFit/>
          </a:bodyPr>
          <a:lstStyle/>
          <a:p>
            <a:pPr>
              <a:spcBef>
                <a:spcPct val="50000"/>
              </a:spcBef>
            </a:pPr>
            <a:r>
              <a:rPr lang="en-US"/>
              <a:t>10</a:t>
            </a:r>
          </a:p>
        </p:txBody>
      </p:sp>
      <p:sp>
        <p:nvSpPr>
          <p:cNvPr id="104456" name="Text Box 10"/>
          <p:cNvSpPr txBox="1">
            <a:spLocks noChangeArrowheads="1"/>
          </p:cNvSpPr>
          <p:nvPr/>
        </p:nvSpPr>
        <p:spPr bwMode="auto">
          <a:xfrm>
            <a:off x="533400" y="3943351"/>
            <a:ext cx="609600" cy="323165"/>
          </a:xfrm>
          <a:prstGeom prst="rect">
            <a:avLst/>
          </a:prstGeom>
          <a:noFill/>
          <a:ln w="12700" algn="ctr">
            <a:noFill/>
            <a:miter lim="800000"/>
            <a:headEnd/>
            <a:tailEnd/>
          </a:ln>
        </p:spPr>
        <p:txBody>
          <a:bodyPr>
            <a:spAutoFit/>
          </a:bodyPr>
          <a:lstStyle/>
          <a:p>
            <a:pPr>
              <a:spcBef>
                <a:spcPct val="50000"/>
              </a:spcBef>
            </a:pPr>
            <a:r>
              <a:rPr lang="en-US"/>
              <a:t>11</a:t>
            </a:r>
          </a:p>
        </p:txBody>
      </p:sp>
      <p:sp>
        <p:nvSpPr>
          <p:cNvPr id="104457" name="Text Box 11"/>
          <p:cNvSpPr txBox="1">
            <a:spLocks noChangeArrowheads="1"/>
          </p:cNvSpPr>
          <p:nvPr/>
        </p:nvSpPr>
        <p:spPr bwMode="auto">
          <a:xfrm>
            <a:off x="7467600" y="3486151"/>
            <a:ext cx="685800" cy="323165"/>
          </a:xfrm>
          <a:prstGeom prst="rect">
            <a:avLst/>
          </a:prstGeom>
          <a:noFill/>
          <a:ln w="12700" algn="ctr">
            <a:noFill/>
            <a:miter lim="800000"/>
            <a:headEnd/>
            <a:tailEnd/>
          </a:ln>
        </p:spPr>
        <p:txBody>
          <a:bodyPr>
            <a:spAutoFit/>
          </a:bodyPr>
          <a:lstStyle/>
          <a:p>
            <a:pPr>
              <a:spcBef>
                <a:spcPct val="50000"/>
              </a:spcBef>
            </a:pPr>
            <a:r>
              <a:rPr lang="en-US"/>
              <a:t>12</a:t>
            </a:r>
          </a:p>
        </p:txBody>
      </p:sp>
    </p:spTree>
    <p:extLst>
      <p:ext uri="{BB962C8B-B14F-4D97-AF65-F5344CB8AC3E}">
        <p14:creationId xmlns:p14="http://schemas.microsoft.com/office/powerpoint/2010/main" xmlns="" val="36557597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4"/>
          <p:cNvPicPr>
            <a:picLocks noChangeAspect="1" noChangeArrowheads="1"/>
          </p:cNvPicPr>
          <p:nvPr/>
        </p:nvPicPr>
        <p:blipFill>
          <a:blip r:embed="rId2" cstate="print"/>
          <a:srcRect/>
          <a:stretch>
            <a:fillRect/>
          </a:stretch>
        </p:blipFill>
        <p:spPr bwMode="auto">
          <a:xfrm>
            <a:off x="457200" y="871537"/>
            <a:ext cx="4114800" cy="2443163"/>
          </a:xfrm>
          <a:prstGeom prst="rect">
            <a:avLst/>
          </a:prstGeom>
          <a:noFill/>
          <a:ln w="12700" algn="ctr">
            <a:solidFill>
              <a:schemeClr val="tx1"/>
            </a:solidFill>
            <a:miter lim="800000"/>
            <a:headEnd/>
            <a:tailEnd/>
          </a:ln>
        </p:spPr>
      </p:pic>
      <p:pic>
        <p:nvPicPr>
          <p:cNvPr id="105475" name="Picture 5"/>
          <p:cNvPicPr>
            <a:picLocks noChangeAspect="1" noChangeArrowheads="1"/>
          </p:cNvPicPr>
          <p:nvPr/>
        </p:nvPicPr>
        <p:blipFill>
          <a:blip r:embed="rId3" cstate="print"/>
          <a:srcRect/>
          <a:stretch>
            <a:fillRect/>
          </a:stretch>
        </p:blipFill>
        <p:spPr bwMode="auto">
          <a:xfrm>
            <a:off x="4724400" y="878682"/>
            <a:ext cx="4248150" cy="2378869"/>
          </a:xfrm>
          <a:prstGeom prst="rect">
            <a:avLst/>
          </a:prstGeom>
          <a:noFill/>
          <a:ln w="12700" algn="ctr">
            <a:solidFill>
              <a:schemeClr val="tx1"/>
            </a:solidFill>
            <a:miter lim="800000"/>
            <a:headEnd/>
            <a:tailEnd/>
          </a:ln>
        </p:spPr>
      </p:pic>
      <p:sp>
        <p:nvSpPr>
          <p:cNvPr id="105476" name="Text Box 6"/>
          <p:cNvSpPr txBox="1">
            <a:spLocks noChangeArrowheads="1"/>
          </p:cNvSpPr>
          <p:nvPr/>
        </p:nvSpPr>
        <p:spPr bwMode="auto">
          <a:xfrm>
            <a:off x="685800" y="1600201"/>
            <a:ext cx="609600" cy="323165"/>
          </a:xfrm>
          <a:prstGeom prst="rect">
            <a:avLst/>
          </a:prstGeom>
          <a:noFill/>
          <a:ln w="12700" algn="ctr">
            <a:noFill/>
            <a:miter lim="800000"/>
            <a:headEnd/>
            <a:tailEnd/>
          </a:ln>
        </p:spPr>
        <p:txBody>
          <a:bodyPr>
            <a:spAutoFit/>
          </a:bodyPr>
          <a:lstStyle/>
          <a:p>
            <a:pPr>
              <a:spcBef>
                <a:spcPct val="50000"/>
              </a:spcBef>
            </a:pPr>
            <a:endParaRPr lang="en-US"/>
          </a:p>
        </p:txBody>
      </p:sp>
      <p:sp>
        <p:nvSpPr>
          <p:cNvPr id="105477" name="Text Box 7"/>
          <p:cNvSpPr txBox="1">
            <a:spLocks noChangeArrowheads="1"/>
          </p:cNvSpPr>
          <p:nvPr/>
        </p:nvSpPr>
        <p:spPr bwMode="auto">
          <a:xfrm>
            <a:off x="685800" y="1657351"/>
            <a:ext cx="685800" cy="323165"/>
          </a:xfrm>
          <a:prstGeom prst="rect">
            <a:avLst/>
          </a:prstGeom>
          <a:noFill/>
          <a:ln w="12700" algn="ctr">
            <a:noFill/>
            <a:miter lim="800000"/>
            <a:headEnd/>
            <a:tailEnd/>
          </a:ln>
        </p:spPr>
        <p:txBody>
          <a:bodyPr>
            <a:spAutoFit/>
          </a:bodyPr>
          <a:lstStyle/>
          <a:p>
            <a:pPr>
              <a:spcBef>
                <a:spcPct val="50000"/>
              </a:spcBef>
            </a:pPr>
            <a:r>
              <a:rPr lang="en-US"/>
              <a:t>13</a:t>
            </a:r>
          </a:p>
        </p:txBody>
      </p:sp>
      <p:sp>
        <p:nvSpPr>
          <p:cNvPr id="105478" name="Text Box 8"/>
          <p:cNvSpPr txBox="1">
            <a:spLocks noChangeArrowheads="1"/>
          </p:cNvSpPr>
          <p:nvPr/>
        </p:nvSpPr>
        <p:spPr bwMode="auto">
          <a:xfrm>
            <a:off x="6934200" y="1257301"/>
            <a:ext cx="685800" cy="323165"/>
          </a:xfrm>
          <a:prstGeom prst="rect">
            <a:avLst/>
          </a:prstGeom>
          <a:noFill/>
          <a:ln w="12700" algn="ctr">
            <a:noFill/>
            <a:miter lim="800000"/>
            <a:headEnd/>
            <a:tailEnd/>
          </a:ln>
        </p:spPr>
        <p:txBody>
          <a:bodyPr>
            <a:spAutoFit/>
          </a:bodyPr>
          <a:lstStyle/>
          <a:p>
            <a:pPr>
              <a:spcBef>
                <a:spcPct val="50000"/>
              </a:spcBef>
            </a:pPr>
            <a:r>
              <a:rPr lang="en-US"/>
              <a:t>14</a:t>
            </a:r>
          </a:p>
        </p:txBody>
      </p:sp>
    </p:spTree>
    <p:extLst>
      <p:ext uri="{BB962C8B-B14F-4D97-AF65-F5344CB8AC3E}">
        <p14:creationId xmlns:p14="http://schemas.microsoft.com/office/powerpoint/2010/main" xmlns="" val="1407884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defRPr/>
            </a:pPr>
            <a:r>
              <a:rPr lang="en-US" smtClean="0"/>
              <a:t> </a:t>
            </a:r>
          </a:p>
        </p:txBody>
      </p:sp>
      <p:pic>
        <p:nvPicPr>
          <p:cNvPr id="45060" name="Picture 5"/>
          <p:cNvPicPr>
            <a:picLocks noChangeAspect="1" noChangeArrowheads="1"/>
          </p:cNvPicPr>
          <p:nvPr/>
        </p:nvPicPr>
        <p:blipFill>
          <a:blip r:embed="rId2" cstate="print"/>
          <a:srcRect/>
          <a:stretch>
            <a:fillRect/>
          </a:stretch>
        </p:blipFill>
        <p:spPr bwMode="auto">
          <a:xfrm>
            <a:off x="609600" y="571500"/>
            <a:ext cx="7772400" cy="3368279"/>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774384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128587" y="122886"/>
            <a:ext cx="8734425" cy="301228"/>
          </a:xfrm>
        </p:spPr>
        <p:txBody>
          <a:bodyPr>
            <a:normAutofit fontScale="90000"/>
          </a:bodyPr>
          <a:lstStyle/>
          <a:p>
            <a:pPr>
              <a:defRPr/>
            </a:pPr>
            <a:r>
              <a:rPr lang="en-US" sz="2400" dirty="0" smtClean="0"/>
              <a:t>Requirements: Bank Account Structure.</a:t>
            </a:r>
          </a:p>
        </p:txBody>
      </p:sp>
      <p:pic>
        <p:nvPicPr>
          <p:cNvPr id="12292" name="Picture 6"/>
          <p:cNvPicPr>
            <a:picLocks noChangeAspect="1" noChangeArrowheads="1"/>
          </p:cNvPicPr>
          <p:nvPr/>
        </p:nvPicPr>
        <p:blipFill>
          <a:blip r:embed="rId2" cstate="print"/>
          <a:srcRect/>
          <a:stretch>
            <a:fillRect/>
          </a:stretch>
        </p:blipFill>
        <p:spPr bwMode="auto">
          <a:xfrm>
            <a:off x="457200" y="800101"/>
            <a:ext cx="8077200" cy="3175397"/>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4068291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lang="en-US" smtClean="0"/>
              <a:t> </a:t>
            </a:r>
          </a:p>
        </p:txBody>
      </p:sp>
      <p:pic>
        <p:nvPicPr>
          <p:cNvPr id="46084" name="Picture 5"/>
          <p:cNvPicPr>
            <a:picLocks noChangeAspect="1" noChangeArrowheads="1"/>
          </p:cNvPicPr>
          <p:nvPr/>
        </p:nvPicPr>
        <p:blipFill>
          <a:blip r:embed="rId2" cstate="print"/>
          <a:srcRect/>
          <a:stretch>
            <a:fillRect/>
          </a:stretch>
        </p:blipFill>
        <p:spPr bwMode="auto">
          <a:xfrm>
            <a:off x="685800" y="685800"/>
            <a:ext cx="7467600" cy="360045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40890708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en-US" smtClean="0"/>
              <a:t> </a:t>
            </a:r>
          </a:p>
        </p:txBody>
      </p:sp>
      <p:pic>
        <p:nvPicPr>
          <p:cNvPr id="47108" name="Picture 5"/>
          <p:cNvPicPr>
            <a:picLocks noChangeAspect="1" noChangeArrowheads="1"/>
          </p:cNvPicPr>
          <p:nvPr/>
        </p:nvPicPr>
        <p:blipFill>
          <a:blip r:embed="rId2" cstate="print"/>
          <a:srcRect/>
          <a:stretch>
            <a:fillRect/>
          </a:stretch>
        </p:blipFill>
        <p:spPr bwMode="auto">
          <a:xfrm>
            <a:off x="609600" y="628650"/>
            <a:ext cx="7772400" cy="365760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12462140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a:defRPr/>
            </a:pPr>
            <a:r>
              <a:rPr lang="en-US" smtClean="0"/>
              <a:t> </a:t>
            </a:r>
          </a:p>
        </p:txBody>
      </p:sp>
      <p:pic>
        <p:nvPicPr>
          <p:cNvPr id="48132" name="Picture 5"/>
          <p:cNvPicPr>
            <a:picLocks noChangeAspect="1" noChangeArrowheads="1"/>
          </p:cNvPicPr>
          <p:nvPr/>
        </p:nvPicPr>
        <p:blipFill>
          <a:blip r:embed="rId2" cstate="print"/>
          <a:srcRect/>
          <a:stretch>
            <a:fillRect/>
          </a:stretch>
        </p:blipFill>
        <p:spPr bwMode="auto">
          <a:xfrm>
            <a:off x="685800" y="514350"/>
            <a:ext cx="7467600" cy="325755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36307710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defRPr/>
            </a:pPr>
            <a:r>
              <a:rPr lang="en-US" smtClean="0"/>
              <a:t> </a:t>
            </a:r>
          </a:p>
        </p:txBody>
      </p:sp>
      <p:pic>
        <p:nvPicPr>
          <p:cNvPr id="49156" name="Picture 5"/>
          <p:cNvPicPr>
            <a:picLocks noChangeAspect="1" noChangeArrowheads="1"/>
          </p:cNvPicPr>
          <p:nvPr/>
        </p:nvPicPr>
        <p:blipFill>
          <a:blip r:embed="rId2" cstate="print"/>
          <a:srcRect/>
          <a:stretch>
            <a:fillRect/>
          </a:stretch>
        </p:blipFill>
        <p:spPr bwMode="auto">
          <a:xfrm>
            <a:off x="533400" y="514350"/>
            <a:ext cx="7772400" cy="3407569"/>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10090009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pPr>
              <a:defRPr/>
            </a:pPr>
            <a:r>
              <a:rPr lang="en-US" smtClean="0"/>
              <a:t> </a:t>
            </a:r>
          </a:p>
        </p:txBody>
      </p:sp>
      <p:pic>
        <p:nvPicPr>
          <p:cNvPr id="50180" name="Picture 5"/>
          <p:cNvPicPr>
            <a:picLocks noChangeAspect="1" noChangeArrowheads="1"/>
          </p:cNvPicPr>
          <p:nvPr/>
        </p:nvPicPr>
        <p:blipFill>
          <a:blip r:embed="rId2" cstate="print"/>
          <a:srcRect/>
          <a:stretch>
            <a:fillRect/>
          </a:stretch>
        </p:blipFill>
        <p:spPr bwMode="auto">
          <a:xfrm>
            <a:off x="609600" y="400050"/>
            <a:ext cx="7543800" cy="3532585"/>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24520088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defRPr/>
            </a:pPr>
            <a:r>
              <a:rPr lang="en-US" smtClean="0"/>
              <a:t> </a:t>
            </a:r>
          </a:p>
        </p:txBody>
      </p:sp>
      <p:pic>
        <p:nvPicPr>
          <p:cNvPr id="51204" name="Picture 5"/>
          <p:cNvPicPr>
            <a:picLocks noChangeAspect="1" noChangeArrowheads="1"/>
          </p:cNvPicPr>
          <p:nvPr/>
        </p:nvPicPr>
        <p:blipFill>
          <a:blip r:embed="rId2" cstate="print"/>
          <a:srcRect/>
          <a:stretch>
            <a:fillRect/>
          </a:stretch>
        </p:blipFill>
        <p:spPr bwMode="auto">
          <a:xfrm>
            <a:off x="533400" y="457200"/>
            <a:ext cx="7772400" cy="365760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33253793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defRPr/>
            </a:pPr>
            <a:r>
              <a:rPr lang="en-US" smtClean="0"/>
              <a:t> </a:t>
            </a:r>
          </a:p>
        </p:txBody>
      </p:sp>
      <p:pic>
        <p:nvPicPr>
          <p:cNvPr id="52228" name="Picture 5"/>
          <p:cNvPicPr>
            <a:picLocks noChangeAspect="1" noChangeArrowheads="1"/>
          </p:cNvPicPr>
          <p:nvPr/>
        </p:nvPicPr>
        <p:blipFill>
          <a:blip r:embed="rId2" cstate="print"/>
          <a:srcRect/>
          <a:stretch>
            <a:fillRect/>
          </a:stretch>
        </p:blipFill>
        <p:spPr bwMode="auto">
          <a:xfrm>
            <a:off x="685800" y="457200"/>
            <a:ext cx="7924800" cy="365760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1661969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132348" y="141371"/>
            <a:ext cx="8602077" cy="448176"/>
          </a:xfrm>
        </p:spPr>
        <p:txBody>
          <a:bodyPr>
            <a:normAutofit/>
          </a:bodyPr>
          <a:lstStyle/>
          <a:p>
            <a:pPr>
              <a:defRPr/>
            </a:pPr>
            <a:r>
              <a:rPr lang="en-US" sz="2400" dirty="0" smtClean="0"/>
              <a:t>Electronic Bank statement – Configuration.</a:t>
            </a:r>
          </a:p>
        </p:txBody>
      </p:sp>
      <p:pic>
        <p:nvPicPr>
          <p:cNvPr id="106500" name="Picture 4"/>
          <p:cNvPicPr>
            <a:picLocks noChangeAspect="1" noChangeArrowheads="1"/>
          </p:cNvPicPr>
          <p:nvPr/>
        </p:nvPicPr>
        <p:blipFill>
          <a:blip r:embed="rId2" cstate="print"/>
          <a:srcRect/>
          <a:stretch>
            <a:fillRect/>
          </a:stretch>
        </p:blipFill>
        <p:spPr bwMode="auto">
          <a:xfrm>
            <a:off x="5029200" y="685800"/>
            <a:ext cx="3886200" cy="1828800"/>
          </a:xfrm>
          <a:prstGeom prst="rect">
            <a:avLst/>
          </a:prstGeom>
          <a:noFill/>
          <a:ln w="12700" algn="ctr">
            <a:solidFill>
              <a:schemeClr val="tx1"/>
            </a:solidFill>
            <a:miter lim="800000"/>
            <a:headEnd/>
            <a:tailEnd/>
          </a:ln>
        </p:spPr>
      </p:pic>
      <p:pic>
        <p:nvPicPr>
          <p:cNvPr id="106501" name="Picture 5"/>
          <p:cNvPicPr>
            <a:picLocks noChangeAspect="1" noChangeArrowheads="1"/>
          </p:cNvPicPr>
          <p:nvPr/>
        </p:nvPicPr>
        <p:blipFill>
          <a:blip r:embed="rId3" cstate="print"/>
          <a:srcRect/>
          <a:stretch>
            <a:fillRect/>
          </a:stretch>
        </p:blipFill>
        <p:spPr bwMode="auto">
          <a:xfrm>
            <a:off x="5029200" y="2457450"/>
            <a:ext cx="3962400" cy="2286000"/>
          </a:xfrm>
          <a:prstGeom prst="rect">
            <a:avLst/>
          </a:prstGeom>
          <a:noFill/>
          <a:ln w="12700" algn="ctr">
            <a:solidFill>
              <a:schemeClr val="tx1"/>
            </a:solidFill>
            <a:miter lim="800000"/>
            <a:headEnd/>
            <a:tailEnd/>
          </a:ln>
        </p:spPr>
      </p:pic>
      <p:sp>
        <p:nvSpPr>
          <p:cNvPr id="2" name="Rectangle 1"/>
          <p:cNvSpPr/>
          <p:nvPr/>
        </p:nvSpPr>
        <p:spPr>
          <a:xfrm>
            <a:off x="132348" y="685800"/>
            <a:ext cx="4764506" cy="4401205"/>
          </a:xfrm>
          <a:prstGeom prst="rect">
            <a:avLst/>
          </a:prstGeom>
        </p:spPr>
        <p:txBody>
          <a:bodyPr wrap="square">
            <a:spAutoFit/>
          </a:bodyPr>
          <a:lstStyle/>
          <a:p>
            <a:pPr>
              <a:defRPr/>
            </a:pPr>
            <a:r>
              <a:rPr lang="en-US" sz="1400" dirty="0">
                <a:latin typeface="Arial" pitchFamily="34" charset="0"/>
                <a:cs typeface="Arial" pitchFamily="34" charset="0"/>
              </a:rPr>
              <a:t>Path : IMG </a:t>
            </a:r>
            <a:r>
              <a:rPr lang="en-US" sz="1400" dirty="0">
                <a:latin typeface="Arial" pitchFamily="34" charset="0"/>
                <a:cs typeface="Arial" pitchFamily="34" charset="0"/>
                <a:sym typeface="Wingdings" pitchFamily="2" charset="2"/>
              </a:rPr>
              <a:t> Financial Accounting (New) Bank accounting  Business transactions  Payment transactions  Electronic Bank statement .</a:t>
            </a:r>
          </a:p>
          <a:p>
            <a:pPr>
              <a:defRPr/>
            </a:pPr>
            <a:r>
              <a:rPr lang="en-US" sz="1400" dirty="0">
                <a:latin typeface="Arial" pitchFamily="34" charset="0"/>
                <a:cs typeface="Arial" pitchFamily="34" charset="0"/>
                <a:sym typeface="Wingdings" pitchFamily="2" charset="2"/>
              </a:rPr>
              <a:t>Make Global Settings for Electronic Bank Statement:</a:t>
            </a:r>
          </a:p>
          <a:p>
            <a:pPr>
              <a:defRPr/>
            </a:pPr>
            <a:endParaRPr lang="en-US" sz="1400" dirty="0">
              <a:latin typeface="Arial" pitchFamily="34" charset="0"/>
              <a:cs typeface="Arial" pitchFamily="34" charset="0"/>
              <a:sym typeface="Wingdings" pitchFamily="2" charset="2"/>
            </a:endParaRPr>
          </a:p>
          <a:p>
            <a:pPr>
              <a:defRPr/>
            </a:pPr>
            <a:r>
              <a:rPr lang="en-US" sz="1400" b="1" dirty="0">
                <a:latin typeface="Arial" pitchFamily="34" charset="0"/>
                <a:cs typeface="Arial" pitchFamily="34" charset="0"/>
                <a:sym typeface="Wingdings" pitchFamily="2" charset="2"/>
              </a:rPr>
              <a:t>Create Transaction Types:</a:t>
            </a:r>
          </a:p>
          <a:p>
            <a:pPr>
              <a:defRPr/>
            </a:pPr>
            <a:r>
              <a:rPr lang="en-US" sz="1400" dirty="0">
                <a:latin typeface="Arial" pitchFamily="34" charset="0"/>
                <a:cs typeface="Arial" pitchFamily="34" charset="0"/>
                <a:sym typeface="Wingdings" pitchFamily="2" charset="2"/>
              </a:rPr>
              <a:t>You define transaction types in order to group together banks with the same external transaction codes (for example, all banks of the same type). </a:t>
            </a:r>
          </a:p>
          <a:p>
            <a:pPr>
              <a:defRPr/>
            </a:pPr>
            <a:r>
              <a:rPr lang="en-US" sz="1400" dirty="0">
                <a:latin typeface="Arial" pitchFamily="34" charset="0"/>
                <a:cs typeface="Arial" pitchFamily="34" charset="0"/>
                <a:sym typeface="Wingdings" pitchFamily="2" charset="2"/>
              </a:rPr>
              <a:t>After defining transaction types you must assign each of your house banks to a transaction type.</a:t>
            </a:r>
          </a:p>
          <a:p>
            <a:pPr>
              <a:defRPr/>
            </a:pPr>
            <a:endParaRPr lang="en-US" sz="1400" dirty="0">
              <a:latin typeface="Arial" pitchFamily="34" charset="0"/>
              <a:cs typeface="Arial" pitchFamily="34" charset="0"/>
              <a:sym typeface="Wingdings" pitchFamily="2" charset="2"/>
            </a:endParaRPr>
          </a:p>
          <a:p>
            <a:pPr>
              <a:defRPr/>
            </a:pPr>
            <a:r>
              <a:rPr lang="en-US" sz="1400" b="1" dirty="0">
                <a:latin typeface="Arial" pitchFamily="34" charset="0"/>
                <a:cs typeface="Arial" pitchFamily="34" charset="0"/>
                <a:sym typeface="Wingdings" pitchFamily="2" charset="2"/>
              </a:rPr>
              <a:t>Assign Bank Accounts to Transaction Types</a:t>
            </a:r>
            <a:r>
              <a:rPr lang="en-US" sz="1400" dirty="0" smtClean="0">
                <a:latin typeface="Arial" pitchFamily="34" charset="0"/>
                <a:cs typeface="Arial" pitchFamily="34" charset="0"/>
                <a:sym typeface="Wingdings" pitchFamily="2" charset="2"/>
              </a:rPr>
              <a:t>:</a:t>
            </a:r>
            <a:endParaRPr lang="en-US" sz="1400" dirty="0">
              <a:latin typeface="Arial" pitchFamily="34" charset="0"/>
              <a:cs typeface="Arial" pitchFamily="34" charset="0"/>
              <a:sym typeface="Wingdings" pitchFamily="2" charset="2"/>
            </a:endParaRPr>
          </a:p>
          <a:p>
            <a:pPr>
              <a:defRPr/>
            </a:pPr>
            <a:r>
              <a:rPr lang="en-US" sz="1400" dirty="0">
                <a:latin typeface="Arial" pitchFamily="34" charset="0"/>
                <a:cs typeface="Arial" pitchFamily="34" charset="0"/>
                <a:sym typeface="Wingdings" pitchFamily="2" charset="2"/>
              </a:rPr>
              <a:t>You assign each of your house banks to a transaction type in Customizing for Bank Accounting. Banks are identified by specifying bank keys and external account numbers. </a:t>
            </a:r>
          </a:p>
          <a:p>
            <a:pPr>
              <a:defRPr/>
            </a:pPr>
            <a:endParaRPr lang="en-US" sz="1400" dirty="0">
              <a:latin typeface="Arial" pitchFamily="34" charset="0"/>
              <a:cs typeface="Arial" pitchFamily="34" charset="0"/>
              <a:sym typeface="Wingdings" pitchFamily="2" charset="2"/>
            </a:endParaRPr>
          </a:p>
          <a:p>
            <a:pPr>
              <a:defRPr/>
            </a:pPr>
            <a:endParaRPr lang="en-US" sz="1400" dirty="0">
              <a:latin typeface="Arial" pitchFamily="34" charset="0"/>
              <a:cs typeface="Arial" pitchFamily="34" charset="0"/>
              <a:sym typeface="Wingdings" pitchFamily="2" charset="2"/>
            </a:endParaRPr>
          </a:p>
          <a:p>
            <a:pPr>
              <a:defRPr/>
            </a:pPr>
            <a:endParaRPr lang="en-US" sz="1400" dirty="0">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xmlns="" val="15871228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3" name="Picture 4"/>
          <p:cNvPicPr>
            <a:picLocks noChangeAspect="1" noChangeArrowheads="1"/>
          </p:cNvPicPr>
          <p:nvPr/>
        </p:nvPicPr>
        <p:blipFill>
          <a:blip r:embed="rId2" cstate="print"/>
          <a:srcRect/>
          <a:stretch>
            <a:fillRect/>
          </a:stretch>
        </p:blipFill>
        <p:spPr bwMode="auto">
          <a:xfrm>
            <a:off x="4800600" y="685800"/>
            <a:ext cx="3962400" cy="2114550"/>
          </a:xfrm>
          <a:prstGeom prst="rect">
            <a:avLst/>
          </a:prstGeom>
          <a:noFill/>
          <a:ln w="12700" algn="ctr">
            <a:solidFill>
              <a:schemeClr val="tx1"/>
            </a:solidFill>
            <a:miter lim="800000"/>
            <a:headEnd/>
            <a:tailEnd/>
          </a:ln>
        </p:spPr>
      </p:pic>
      <p:sp>
        <p:nvSpPr>
          <p:cNvPr id="2" name="Rectangle 1"/>
          <p:cNvSpPr/>
          <p:nvPr/>
        </p:nvSpPr>
        <p:spPr>
          <a:xfrm>
            <a:off x="228600" y="155697"/>
            <a:ext cx="4572000" cy="4358116"/>
          </a:xfrm>
          <a:prstGeom prst="rect">
            <a:avLst/>
          </a:prstGeom>
        </p:spPr>
        <p:txBody>
          <a:bodyPr>
            <a:spAutoFit/>
          </a:bodyPr>
          <a:lstStyle/>
          <a:p>
            <a:pPr>
              <a:lnSpc>
                <a:spcPct val="90000"/>
              </a:lnSpc>
              <a:buFontTx/>
              <a:buNone/>
              <a:defRPr/>
            </a:pPr>
            <a:r>
              <a:rPr lang="en-US" sz="1400" b="1" dirty="0">
                <a:latin typeface="Arial" pitchFamily="34" charset="0"/>
                <a:cs typeface="Arial" pitchFamily="34" charset="0"/>
              </a:rPr>
              <a:t>Creating Keys for Posting Rules:</a:t>
            </a:r>
          </a:p>
          <a:p>
            <a:pPr>
              <a:lnSpc>
                <a:spcPct val="90000"/>
              </a:lnSpc>
              <a:buFontTx/>
              <a:buNone/>
              <a:defRPr/>
            </a:pPr>
            <a:endParaRPr lang="en-US" sz="1400" dirty="0">
              <a:latin typeface="Arial" pitchFamily="34" charset="0"/>
              <a:cs typeface="Arial" pitchFamily="34" charset="0"/>
            </a:endParaRPr>
          </a:p>
          <a:p>
            <a:pPr marL="285750" indent="-285750">
              <a:lnSpc>
                <a:spcPct val="90000"/>
              </a:lnSpc>
              <a:buFont typeface="Arial" pitchFamily="34" charset="0"/>
              <a:buChar char="•"/>
              <a:defRPr/>
            </a:pPr>
            <a:r>
              <a:rPr lang="en-US" sz="1400" dirty="0">
                <a:latin typeface="Arial" pitchFamily="34" charset="0"/>
                <a:cs typeface="Arial" pitchFamily="34" charset="0"/>
              </a:rPr>
              <a:t>You create posting rules in Customizing for Bank Accounting. Posting rules are represented in the system by a non-bank-specific code (for example, 0001 for debit memos). Banks have many different transactions, several of which may require just a single posting in your accounts</a:t>
            </a:r>
            <a:r>
              <a:rPr lang="en-US" sz="1400" dirty="0" smtClean="0">
                <a:latin typeface="Arial" pitchFamily="34" charset="0"/>
                <a:cs typeface="Arial" pitchFamily="34" charset="0"/>
              </a:rPr>
              <a:t>.</a:t>
            </a:r>
          </a:p>
          <a:p>
            <a:pPr>
              <a:lnSpc>
                <a:spcPct val="90000"/>
              </a:lnSpc>
              <a:defRPr/>
            </a:pPr>
            <a:endParaRPr lang="en-US" sz="1400" dirty="0">
              <a:latin typeface="Arial" pitchFamily="34" charset="0"/>
              <a:cs typeface="Arial" pitchFamily="34" charset="0"/>
            </a:endParaRPr>
          </a:p>
          <a:p>
            <a:pPr marL="285750" indent="-285750">
              <a:lnSpc>
                <a:spcPct val="90000"/>
              </a:lnSpc>
              <a:buFont typeface="Arial" pitchFamily="34" charset="0"/>
              <a:buChar char="•"/>
              <a:defRPr/>
            </a:pPr>
            <a:r>
              <a:rPr lang="en-US" sz="1400" b="1" dirty="0">
                <a:latin typeface="Arial" pitchFamily="34" charset="0"/>
                <a:cs typeface="Arial" pitchFamily="34" charset="0"/>
              </a:rPr>
              <a:t>Assign External transactions to posting rules: </a:t>
            </a:r>
            <a:r>
              <a:rPr lang="en-US" sz="1400" dirty="0">
                <a:latin typeface="Arial" pitchFamily="34" charset="0"/>
                <a:cs typeface="Arial" pitchFamily="34" charset="0"/>
              </a:rPr>
              <a:t>Here you assign the external bank-defined transaction codes to system-internal posting rules for each transaction type.</a:t>
            </a:r>
          </a:p>
          <a:p>
            <a:pPr marL="285750" indent="-285750">
              <a:lnSpc>
                <a:spcPct val="90000"/>
              </a:lnSpc>
              <a:buFont typeface="Arial" pitchFamily="34" charset="0"/>
              <a:buChar char="•"/>
              <a:defRPr/>
            </a:pPr>
            <a:endParaRPr lang="en-US" sz="1400" dirty="0" smtClean="0">
              <a:latin typeface="Arial" pitchFamily="34" charset="0"/>
              <a:cs typeface="Arial" pitchFamily="34" charset="0"/>
            </a:endParaRPr>
          </a:p>
          <a:p>
            <a:pPr marL="285750" indent="-285750">
              <a:lnSpc>
                <a:spcPct val="90000"/>
              </a:lnSpc>
              <a:buFont typeface="Arial" pitchFamily="34" charset="0"/>
              <a:buChar char="•"/>
              <a:defRPr/>
            </a:pPr>
            <a:r>
              <a:rPr lang="en-US" sz="1400" dirty="0" smtClean="0">
                <a:latin typeface="Arial" pitchFamily="34" charset="0"/>
                <a:cs typeface="Arial" pitchFamily="34" charset="0"/>
              </a:rPr>
              <a:t>The </a:t>
            </a:r>
            <a:r>
              <a:rPr lang="en-US" sz="1400" dirty="0">
                <a:latin typeface="Arial" pitchFamily="34" charset="0"/>
                <a:cs typeface="Arial" pitchFamily="34" charset="0"/>
              </a:rPr>
              <a:t>+/- sign: You can further differentiate external transactions by setting "+" or "-" signs for them. If the external transaction code has a "+" sign in front of it, it is a cash receipt; likewise, a "-" sign represents a cash disbursement.</a:t>
            </a:r>
          </a:p>
          <a:p>
            <a:pPr marL="285750" indent="-285750">
              <a:lnSpc>
                <a:spcPct val="90000"/>
              </a:lnSpc>
              <a:buFont typeface="Arial" pitchFamily="34" charset="0"/>
              <a:buChar char="•"/>
              <a:defRPr/>
            </a:pPr>
            <a:endParaRPr lang="en-US" sz="1400" dirty="0">
              <a:latin typeface="Arial" pitchFamily="34" charset="0"/>
              <a:cs typeface="Arial" pitchFamily="34" charset="0"/>
            </a:endParaRPr>
          </a:p>
          <a:p>
            <a:pPr marL="285750" indent="-285750">
              <a:lnSpc>
                <a:spcPct val="90000"/>
              </a:lnSpc>
              <a:buFont typeface="Arial" pitchFamily="34" charset="0"/>
              <a:buChar char="•"/>
              <a:defRPr/>
            </a:pPr>
            <a:endParaRPr lang="en-US" sz="1400" dirty="0">
              <a:latin typeface="Arial" pitchFamily="34" charset="0"/>
              <a:cs typeface="Arial" pitchFamily="34" charset="0"/>
            </a:endParaRPr>
          </a:p>
          <a:p>
            <a:pPr>
              <a:lnSpc>
                <a:spcPct val="90000"/>
              </a:lnSpc>
              <a:defRPr/>
            </a:pP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14886342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7" name="Picture 4"/>
          <p:cNvPicPr>
            <a:picLocks noChangeAspect="1" noChangeArrowheads="1"/>
          </p:cNvPicPr>
          <p:nvPr/>
        </p:nvPicPr>
        <p:blipFill>
          <a:blip r:embed="rId2" cstate="print"/>
          <a:srcRect/>
          <a:stretch>
            <a:fillRect/>
          </a:stretch>
        </p:blipFill>
        <p:spPr bwMode="auto">
          <a:xfrm>
            <a:off x="4876800" y="742950"/>
            <a:ext cx="4114800" cy="1943100"/>
          </a:xfrm>
          <a:prstGeom prst="rect">
            <a:avLst/>
          </a:prstGeom>
          <a:noFill/>
          <a:ln w="12700" algn="ctr">
            <a:solidFill>
              <a:schemeClr val="tx1"/>
            </a:solidFill>
            <a:miter lim="800000"/>
            <a:headEnd/>
            <a:tailEnd/>
          </a:ln>
        </p:spPr>
      </p:pic>
      <p:pic>
        <p:nvPicPr>
          <p:cNvPr id="108548" name="Picture 5"/>
          <p:cNvPicPr>
            <a:picLocks noChangeAspect="1" noChangeArrowheads="1"/>
          </p:cNvPicPr>
          <p:nvPr/>
        </p:nvPicPr>
        <p:blipFill>
          <a:blip r:embed="rId3" cstate="print"/>
          <a:srcRect/>
          <a:stretch>
            <a:fillRect/>
          </a:stretch>
        </p:blipFill>
        <p:spPr bwMode="auto">
          <a:xfrm>
            <a:off x="4876800" y="2800350"/>
            <a:ext cx="4267200" cy="1428750"/>
          </a:xfrm>
          <a:prstGeom prst="rect">
            <a:avLst/>
          </a:prstGeom>
          <a:noFill/>
          <a:ln w="12700" algn="ctr">
            <a:solidFill>
              <a:schemeClr val="tx1"/>
            </a:solidFill>
            <a:miter lim="800000"/>
            <a:headEnd/>
            <a:tailEnd/>
          </a:ln>
        </p:spPr>
      </p:pic>
      <p:sp>
        <p:nvSpPr>
          <p:cNvPr id="2" name="Rectangle 1"/>
          <p:cNvSpPr/>
          <p:nvPr/>
        </p:nvSpPr>
        <p:spPr>
          <a:xfrm>
            <a:off x="204536" y="394203"/>
            <a:ext cx="4672263" cy="4228850"/>
          </a:xfrm>
          <a:prstGeom prst="rect">
            <a:avLst/>
          </a:prstGeom>
        </p:spPr>
        <p:txBody>
          <a:bodyPr wrap="square">
            <a:spAutoFit/>
          </a:bodyPr>
          <a:lstStyle/>
          <a:p>
            <a:pPr marL="285750" indent="-285750">
              <a:lnSpc>
                <a:spcPct val="80000"/>
              </a:lnSpc>
              <a:buFont typeface="Arial" pitchFamily="34" charset="0"/>
              <a:buChar char="•"/>
              <a:defRPr/>
            </a:pPr>
            <a:r>
              <a:rPr lang="en-US" sz="1600" b="1" dirty="0">
                <a:latin typeface="Arial" pitchFamily="34" charset="0"/>
                <a:cs typeface="Arial" pitchFamily="34" charset="0"/>
              </a:rPr>
              <a:t>The interpretation algorithm: </a:t>
            </a:r>
            <a:r>
              <a:rPr lang="en-US" sz="1600" dirty="0">
                <a:latin typeface="Arial" pitchFamily="34" charset="0"/>
                <a:cs typeface="Arial" pitchFamily="34" charset="0"/>
              </a:rPr>
              <a:t>In addition to specifying posting rules, you must also specify which interpretation algorithm should be used. The interpretation algorithm determines whether (and with which algorithms) the system should search the note to payee lines of the electronic account statement for clearing information.</a:t>
            </a:r>
          </a:p>
          <a:p>
            <a:pPr marL="285750" indent="-285750">
              <a:lnSpc>
                <a:spcPct val="80000"/>
              </a:lnSpc>
              <a:buFont typeface="Arial" pitchFamily="34" charset="0"/>
              <a:buChar char="•"/>
              <a:defRPr/>
            </a:pPr>
            <a:r>
              <a:rPr lang="en-US" sz="1600" b="1" dirty="0">
                <a:latin typeface="Arial" pitchFamily="34" charset="0"/>
                <a:cs typeface="Arial" pitchFamily="34" charset="0"/>
              </a:rPr>
              <a:t>Interpreting the Note to Payee Fields: </a:t>
            </a:r>
            <a:r>
              <a:rPr lang="en-US" sz="1600" dirty="0">
                <a:latin typeface="Arial" pitchFamily="34" charset="0"/>
                <a:cs typeface="Arial" pitchFamily="34" charset="0"/>
              </a:rPr>
              <a:t>The note to payee fields in the electronic account statement contain information used to clear open items. The information such as document number, reference document number, check number may be included in electronic bank statement. The interpretation algorithm allows you to search for your own incoming and outgoing payments in the account statement, based on information supplied by your customers and/or your house bank and entered in the note to payee lines in the account statement.</a:t>
            </a:r>
          </a:p>
        </p:txBody>
      </p:sp>
    </p:spTree>
    <p:extLst>
      <p:ext uri="{BB962C8B-B14F-4D97-AF65-F5344CB8AC3E}">
        <p14:creationId xmlns:p14="http://schemas.microsoft.com/office/powerpoint/2010/main" xmlns="" val="1490280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24564" y="71735"/>
            <a:ext cx="8734425" cy="301228"/>
          </a:xfrm>
        </p:spPr>
        <p:txBody>
          <a:bodyPr>
            <a:normAutofit fontScale="90000"/>
          </a:bodyPr>
          <a:lstStyle/>
          <a:p>
            <a:pPr>
              <a:defRPr/>
            </a:pPr>
            <a:r>
              <a:rPr lang="en-US" sz="2400" dirty="0" smtClean="0"/>
              <a:t>Requirements: Bank Account Structure.</a:t>
            </a:r>
          </a:p>
        </p:txBody>
      </p:sp>
      <p:sp>
        <p:nvSpPr>
          <p:cNvPr id="2" name="Rectangle 1"/>
          <p:cNvSpPr/>
          <p:nvPr/>
        </p:nvSpPr>
        <p:spPr>
          <a:xfrm>
            <a:off x="252662" y="372963"/>
            <a:ext cx="8784333" cy="4524315"/>
          </a:xfrm>
          <a:prstGeom prst="rect">
            <a:avLst/>
          </a:prstGeom>
        </p:spPr>
        <p:txBody>
          <a:bodyPr wrap="square">
            <a:spAutoFit/>
          </a:bodyPr>
          <a:lstStyle/>
          <a:p>
            <a:pPr>
              <a:buFontTx/>
              <a:buNone/>
              <a:defRPr/>
            </a:pPr>
            <a:endParaRPr lang="en-US" sz="1600" dirty="0" smtClean="0">
              <a:latin typeface="Arial" pitchFamily="34" charset="0"/>
              <a:cs typeface="Arial" pitchFamily="34" charset="0"/>
            </a:endParaRPr>
          </a:p>
          <a:p>
            <a:pPr>
              <a:buFontTx/>
              <a:buNone/>
              <a:defRPr/>
            </a:pPr>
            <a:r>
              <a:rPr lang="en-US" sz="1600" dirty="0" smtClean="0">
                <a:latin typeface="Arial" pitchFamily="34" charset="0"/>
                <a:cs typeface="Arial" pitchFamily="34" charset="0"/>
              </a:rPr>
              <a:t>Processing </a:t>
            </a:r>
            <a:r>
              <a:rPr lang="en-US" sz="1600" dirty="0">
                <a:latin typeface="Arial" pitchFamily="34" charset="0"/>
                <a:cs typeface="Arial" pitchFamily="34" charset="0"/>
              </a:rPr>
              <a:t>sequence</a:t>
            </a:r>
          </a:p>
          <a:p>
            <a:pPr marL="285750" indent="-285750">
              <a:buFont typeface="Arial" pitchFamily="34" charset="0"/>
              <a:buChar char="•"/>
              <a:defRPr/>
            </a:pPr>
            <a:r>
              <a:rPr lang="en-US" sz="1600" dirty="0">
                <a:latin typeface="Arial" pitchFamily="34" charset="0"/>
                <a:cs typeface="Arial" pitchFamily="34" charset="0"/>
              </a:rPr>
              <a:t>You need to create the GL account for each active account, you have at bank by currency if applicable. In addition, you need to create bank clearing accounts for each bank account, also by currency if applicable. In this connection, the following grouping is recommended:</a:t>
            </a:r>
          </a:p>
          <a:p>
            <a:pPr marL="675376" lvl="1" indent="-285750">
              <a:buFont typeface="Arial" pitchFamily="34" charset="0"/>
              <a:buChar char="−"/>
              <a:defRPr/>
            </a:pPr>
            <a:r>
              <a:rPr lang="en-US" sz="1600" dirty="0">
                <a:latin typeface="Arial" pitchFamily="34" charset="0"/>
                <a:cs typeface="Arial" pitchFamily="34" charset="0"/>
              </a:rPr>
              <a:t>113100 	Bank 1 (current account – domestic – currency INR)</a:t>
            </a:r>
          </a:p>
          <a:p>
            <a:pPr marL="675376" lvl="1" indent="-285750">
              <a:buFont typeface="Arial" pitchFamily="34" charset="0"/>
              <a:buChar char="−"/>
              <a:defRPr/>
            </a:pPr>
            <a:r>
              <a:rPr lang="en-US" sz="1600" dirty="0">
                <a:latin typeface="Arial" pitchFamily="34" charset="0"/>
                <a:cs typeface="Arial" pitchFamily="34" charset="0"/>
              </a:rPr>
              <a:t>113101	Bank 1 (Outgoing Checks)</a:t>
            </a:r>
          </a:p>
          <a:p>
            <a:pPr marL="675376" lvl="1" indent="-285750">
              <a:buFont typeface="Arial" pitchFamily="34" charset="0"/>
              <a:buChar char="−"/>
              <a:defRPr/>
            </a:pPr>
            <a:r>
              <a:rPr lang="en-US" sz="1600" dirty="0">
                <a:latin typeface="Arial" pitchFamily="34" charset="0"/>
                <a:cs typeface="Arial" pitchFamily="34" charset="0"/>
              </a:rPr>
              <a:t>113102	Bank1  (Outgoing bank transfer, domestic)</a:t>
            </a:r>
          </a:p>
          <a:p>
            <a:pPr marL="675376" lvl="1" indent="-285750">
              <a:buFont typeface="Arial" pitchFamily="34" charset="0"/>
              <a:buChar char="−"/>
              <a:defRPr/>
            </a:pPr>
            <a:r>
              <a:rPr lang="en-US" sz="1600" dirty="0">
                <a:latin typeface="Arial" pitchFamily="34" charset="0"/>
                <a:cs typeface="Arial" pitchFamily="34" charset="0"/>
              </a:rPr>
              <a:t>113103    </a:t>
            </a:r>
            <a:r>
              <a:rPr lang="en-US" sz="1600" dirty="0" smtClean="0">
                <a:latin typeface="Arial" pitchFamily="34" charset="0"/>
                <a:cs typeface="Arial" pitchFamily="34" charset="0"/>
              </a:rPr>
              <a:t>Bank1  </a:t>
            </a:r>
            <a:r>
              <a:rPr lang="en-US" sz="1600" dirty="0">
                <a:latin typeface="Arial" pitchFamily="34" charset="0"/>
                <a:cs typeface="Arial" pitchFamily="34" charset="0"/>
              </a:rPr>
              <a:t>(Outgoing bank transfer, foreign)</a:t>
            </a:r>
          </a:p>
          <a:p>
            <a:pPr marL="675376" lvl="1" indent="-285750">
              <a:buFont typeface="Arial" pitchFamily="34" charset="0"/>
              <a:buChar char="−"/>
              <a:defRPr/>
            </a:pPr>
            <a:r>
              <a:rPr lang="en-US" sz="1600" dirty="0">
                <a:latin typeface="Arial" pitchFamily="34" charset="0"/>
                <a:cs typeface="Arial" pitchFamily="34" charset="0"/>
              </a:rPr>
              <a:t>113104	Bank 1 (automatic Deposit)</a:t>
            </a:r>
          </a:p>
          <a:p>
            <a:pPr marL="675376" lvl="1" indent="-285750">
              <a:buFont typeface="Arial" pitchFamily="34" charset="0"/>
              <a:buChar char="−"/>
              <a:defRPr/>
            </a:pPr>
            <a:r>
              <a:rPr lang="en-US" sz="1600" dirty="0">
                <a:latin typeface="Arial" pitchFamily="34" charset="0"/>
                <a:cs typeface="Arial" pitchFamily="34" charset="0"/>
              </a:rPr>
              <a:t>113105	Bank1  (miscellaneous interim </a:t>
            </a:r>
            <a:r>
              <a:rPr lang="en-US" sz="1600" dirty="0" smtClean="0">
                <a:latin typeface="Arial" pitchFamily="34" charset="0"/>
                <a:cs typeface="Arial" pitchFamily="34" charset="0"/>
              </a:rPr>
              <a:t>postings)</a:t>
            </a:r>
          </a:p>
          <a:p>
            <a:pPr marL="675376" lvl="1" indent="-285750">
              <a:buFont typeface="Arial" pitchFamily="34" charset="0"/>
              <a:buChar char="−"/>
              <a:defRPr/>
            </a:pPr>
            <a:r>
              <a:rPr lang="en-US" sz="1600" dirty="0" smtClean="0">
                <a:latin typeface="Arial" pitchFamily="34" charset="0"/>
                <a:cs typeface="Arial" pitchFamily="34" charset="0"/>
              </a:rPr>
              <a:t>113108</a:t>
            </a:r>
            <a:r>
              <a:rPr lang="en-US" sz="1600" dirty="0">
                <a:latin typeface="Arial" pitchFamily="34" charset="0"/>
                <a:cs typeface="Arial" pitchFamily="34" charset="0"/>
              </a:rPr>
              <a:t>	Bank1  (incoming checks)</a:t>
            </a:r>
          </a:p>
          <a:p>
            <a:pPr marL="675376" lvl="1" indent="-285750">
              <a:buFont typeface="Arial" pitchFamily="34" charset="0"/>
              <a:buChar char="−"/>
              <a:defRPr/>
            </a:pPr>
            <a:r>
              <a:rPr lang="en-US" sz="1600" dirty="0">
                <a:latin typeface="Arial" pitchFamily="34" charset="0"/>
                <a:cs typeface="Arial" pitchFamily="34" charset="0"/>
              </a:rPr>
              <a:t>113109 	Bank 1 (customer cash receipts)</a:t>
            </a:r>
          </a:p>
          <a:p>
            <a:pPr marL="675376" lvl="1" indent="-285750">
              <a:buFont typeface="Arial" pitchFamily="34" charset="0"/>
              <a:buChar char="−"/>
              <a:defRPr/>
            </a:pPr>
            <a:r>
              <a:rPr lang="en-US" sz="1600" dirty="0">
                <a:latin typeface="Arial" pitchFamily="34" charset="0"/>
                <a:cs typeface="Arial" pitchFamily="34" charset="0"/>
              </a:rPr>
              <a:t>Payment transactions: Are posted against the clearing accounts using the payment program.</a:t>
            </a:r>
          </a:p>
          <a:p>
            <a:pPr marL="675376" lvl="1" indent="-285750">
              <a:buFont typeface="Arial" pitchFamily="34" charset="0"/>
              <a:buChar char="−"/>
              <a:defRPr/>
            </a:pPr>
            <a:r>
              <a:rPr lang="en-US" sz="1600" dirty="0">
                <a:latin typeface="Arial" pitchFamily="34" charset="0"/>
                <a:cs typeface="Arial" pitchFamily="34" charset="0"/>
              </a:rPr>
              <a:t>Bank statements: Balance the clearing entries against the bank account.</a:t>
            </a:r>
          </a:p>
          <a:p>
            <a:pPr marL="675376" lvl="1" indent="-285750">
              <a:buFont typeface="Arial" pitchFamily="34" charset="0"/>
              <a:buChar char="−"/>
              <a:defRPr/>
            </a:pPr>
            <a:r>
              <a:rPr lang="en-US" sz="1600" dirty="0">
                <a:latin typeface="Arial" pitchFamily="34" charset="0"/>
                <a:cs typeface="Arial" pitchFamily="34" charset="0"/>
              </a:rPr>
              <a:t>Cash Management: Displays or monitors postings, with the help of </a:t>
            </a:r>
            <a:r>
              <a:rPr lang="en-US" sz="1600" dirty="0" smtClean="0">
                <a:latin typeface="Arial" pitchFamily="34" charset="0"/>
                <a:cs typeface="Arial" pitchFamily="34" charset="0"/>
              </a:rPr>
              <a:t>various groupings</a:t>
            </a:r>
            <a:r>
              <a:rPr lang="en-US" sz="1600" dirty="0">
                <a:latin typeface="Arial" pitchFamily="34" charset="0"/>
                <a:cs typeface="Arial" pitchFamily="34" charset="0"/>
              </a:rPr>
              <a:t>. </a:t>
            </a:r>
          </a:p>
          <a:p>
            <a:pPr lvl="1">
              <a:buFontTx/>
              <a:buNone/>
              <a:defRP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161077348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1" name="Picture 4"/>
          <p:cNvPicPr>
            <a:picLocks noChangeAspect="1" noChangeArrowheads="1"/>
          </p:cNvPicPr>
          <p:nvPr/>
        </p:nvPicPr>
        <p:blipFill>
          <a:blip r:embed="rId2" cstate="print"/>
          <a:srcRect/>
          <a:stretch>
            <a:fillRect/>
          </a:stretch>
        </p:blipFill>
        <p:spPr bwMode="auto">
          <a:xfrm>
            <a:off x="228600" y="2880059"/>
            <a:ext cx="8496300" cy="1428750"/>
          </a:xfrm>
          <a:prstGeom prst="rect">
            <a:avLst/>
          </a:prstGeom>
          <a:noFill/>
          <a:ln w="12700" algn="ctr">
            <a:solidFill>
              <a:schemeClr val="tx1"/>
            </a:solidFill>
            <a:miter lim="800000"/>
            <a:headEnd/>
            <a:tailEnd/>
          </a:ln>
        </p:spPr>
      </p:pic>
      <p:sp>
        <p:nvSpPr>
          <p:cNvPr id="2" name="Rectangle 1"/>
          <p:cNvSpPr/>
          <p:nvPr/>
        </p:nvSpPr>
        <p:spPr>
          <a:xfrm>
            <a:off x="228600" y="500121"/>
            <a:ext cx="8217568" cy="2308324"/>
          </a:xfrm>
          <a:prstGeom prst="rect">
            <a:avLst/>
          </a:prstGeom>
        </p:spPr>
        <p:txBody>
          <a:bodyPr wrap="square">
            <a:spAutoFit/>
          </a:bodyPr>
          <a:lstStyle/>
          <a:p>
            <a:pPr marL="609600" indent="-609600">
              <a:defRPr/>
            </a:pPr>
            <a:r>
              <a:rPr lang="en-US" sz="1600" b="1" dirty="0">
                <a:latin typeface="Arial" pitchFamily="34" charset="0"/>
                <a:cs typeface="Arial" pitchFamily="34" charset="0"/>
              </a:rPr>
              <a:t>Defining Posting Rules:</a:t>
            </a:r>
          </a:p>
          <a:p>
            <a:pPr marL="609600" indent="-609600">
              <a:defRPr/>
            </a:pPr>
            <a:r>
              <a:rPr lang="en-US" sz="1600" dirty="0">
                <a:latin typeface="Arial" pitchFamily="34" charset="0"/>
                <a:cs typeface="Arial" pitchFamily="34" charset="0"/>
              </a:rPr>
              <a:t>You define posting rules in Customizing for Bank Accounting.</a:t>
            </a:r>
          </a:p>
          <a:p>
            <a:pPr marL="609600" indent="-609600">
              <a:defRPr/>
            </a:pPr>
            <a:r>
              <a:rPr lang="en-US" sz="1600" dirty="0">
                <a:latin typeface="Arial" pitchFamily="34" charset="0"/>
                <a:cs typeface="Arial" pitchFamily="34" charset="0"/>
              </a:rPr>
              <a:t>In this activity you carry out the following:</a:t>
            </a:r>
          </a:p>
          <a:p>
            <a:pPr marL="609600" indent="-609600">
              <a:buFontTx/>
              <a:buAutoNum type="arabicPeriod"/>
              <a:defRPr/>
            </a:pPr>
            <a:r>
              <a:rPr lang="en-US" sz="1600" dirty="0">
                <a:latin typeface="Arial" pitchFamily="34" charset="0"/>
                <a:cs typeface="Arial" pitchFamily="34" charset="0"/>
              </a:rPr>
              <a:t>You create the account symbols for the required posting transactions.</a:t>
            </a:r>
          </a:p>
          <a:p>
            <a:pPr marL="609600" indent="-609600">
              <a:buFontTx/>
              <a:buAutoNum type="arabicPeriod"/>
              <a:defRPr/>
            </a:pPr>
            <a:r>
              <a:rPr lang="en-US" sz="1600" dirty="0">
                <a:latin typeface="Arial" pitchFamily="34" charset="0"/>
                <a:cs typeface="Arial" pitchFamily="34" charset="0"/>
              </a:rPr>
              <a:t>You define the account determination rules for each of the account symbols.</a:t>
            </a:r>
          </a:p>
          <a:p>
            <a:pPr marL="609600" indent="-609600">
              <a:buFontTx/>
              <a:buAutoNum type="arabicPeriod"/>
              <a:defRPr/>
            </a:pPr>
            <a:r>
              <a:rPr lang="en-US" sz="1600" dirty="0">
                <a:latin typeface="Arial" pitchFamily="34" charset="0"/>
                <a:cs typeface="Arial" pitchFamily="34" charset="0"/>
              </a:rPr>
              <a:t>You create posting specifications for postings to G/L or bank accounts (posting area 1) and </a:t>
            </a:r>
            <a:r>
              <a:rPr lang="en-US" sz="1600" dirty="0" smtClean="0">
                <a:latin typeface="Arial" pitchFamily="34" charset="0"/>
                <a:cs typeface="Arial" pitchFamily="34" charset="0"/>
              </a:rPr>
              <a:t>sub ledger </a:t>
            </a:r>
            <a:r>
              <a:rPr lang="en-US" sz="1600" dirty="0">
                <a:latin typeface="Arial" pitchFamily="34" charset="0"/>
                <a:cs typeface="Arial" pitchFamily="34" charset="0"/>
              </a:rPr>
              <a:t>postings (posting area 2) for those of the posting transactions you choose.</a:t>
            </a:r>
          </a:p>
          <a:p>
            <a:pPr marL="609600" indent="-609600">
              <a:defRPr/>
            </a:pP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42826618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352426" y="327423"/>
            <a:ext cx="8734425" cy="301228"/>
          </a:xfrm>
        </p:spPr>
        <p:txBody>
          <a:bodyPr>
            <a:normAutofit fontScale="90000"/>
          </a:bodyPr>
          <a:lstStyle/>
          <a:p>
            <a:pPr>
              <a:defRPr/>
            </a:pPr>
            <a:r>
              <a:rPr lang="en-US" sz="2400" smtClean="0"/>
              <a:t>Electronic Bank statement – Transactions.</a:t>
            </a:r>
          </a:p>
        </p:txBody>
      </p:sp>
      <p:sp>
        <p:nvSpPr>
          <p:cNvPr id="2" name="Rectangle 1"/>
          <p:cNvSpPr/>
          <p:nvPr/>
        </p:nvSpPr>
        <p:spPr>
          <a:xfrm>
            <a:off x="324853" y="673767"/>
            <a:ext cx="8301789" cy="4647426"/>
          </a:xfrm>
          <a:prstGeom prst="rect">
            <a:avLst/>
          </a:prstGeom>
        </p:spPr>
        <p:txBody>
          <a:bodyPr wrap="square">
            <a:spAutoFit/>
          </a:bodyPr>
          <a:lstStyle/>
          <a:p>
            <a:pPr>
              <a:defRPr/>
            </a:pPr>
            <a:r>
              <a:rPr lang="en-US" sz="1800" dirty="0"/>
              <a:t>Importing the Account Statement:</a:t>
            </a:r>
          </a:p>
          <a:p>
            <a:pPr>
              <a:buFontTx/>
              <a:buNone/>
              <a:defRPr/>
            </a:pPr>
            <a:endParaRPr lang="en-US" sz="1800" dirty="0"/>
          </a:p>
          <a:p>
            <a:pPr marL="285750" indent="-285750">
              <a:buFont typeface="Arial" pitchFamily="34" charset="0"/>
              <a:buChar char="•"/>
              <a:defRPr/>
            </a:pPr>
            <a:r>
              <a:rPr lang="en-US" sz="1600" dirty="0">
                <a:latin typeface="Arial" pitchFamily="34" charset="0"/>
                <a:cs typeface="Arial" pitchFamily="34" charset="0"/>
              </a:rPr>
              <a:t>Before importing account statements into the SAP R/3 System, you must first retrieve them from the banks.</a:t>
            </a:r>
          </a:p>
          <a:p>
            <a:pPr marL="285750" indent="-285750">
              <a:buFont typeface="Arial" pitchFamily="34" charset="0"/>
              <a:buChar char="•"/>
              <a:defRPr/>
            </a:pPr>
            <a:r>
              <a:rPr lang="en-US" sz="1600" dirty="0">
                <a:latin typeface="Arial" pitchFamily="34" charset="0"/>
                <a:cs typeface="Arial" pitchFamily="34" charset="0"/>
              </a:rPr>
              <a:t>Normally, you receive the statement files by means of banking communication software (BCS), which calls the bank and retrieves the files. Banks in almost all countries sell these PC programs and provide training for them. </a:t>
            </a:r>
          </a:p>
          <a:p>
            <a:pPr marL="285750" indent="-285750">
              <a:buFont typeface="Arial" pitchFamily="34" charset="0"/>
              <a:buChar char="•"/>
              <a:defRPr/>
            </a:pPr>
            <a:r>
              <a:rPr lang="en-US" sz="1600" dirty="0">
                <a:latin typeface="Arial" pitchFamily="34" charset="0"/>
                <a:cs typeface="Arial" pitchFamily="34" charset="0"/>
              </a:rPr>
              <a:t>The import procedure can be carried out only once the account statement files are accessible on your file system or PC drive.</a:t>
            </a:r>
          </a:p>
          <a:p>
            <a:pPr marL="285750" indent="-285750">
              <a:buFont typeface="Arial" pitchFamily="34" charset="0"/>
              <a:buChar char="•"/>
              <a:defRPr/>
            </a:pPr>
            <a:r>
              <a:rPr lang="en-US" sz="1600" dirty="0">
                <a:latin typeface="Arial" pitchFamily="34" charset="0"/>
                <a:cs typeface="Arial" pitchFamily="34" charset="0"/>
              </a:rPr>
              <a:t>The system supports over 16 international formats for the electronic account statement. Before importing files, R/3’s standard program converts some of the account statement files to </a:t>
            </a:r>
            <a:r>
              <a:rPr lang="en-US" sz="1600" dirty="0" err="1">
                <a:latin typeface="Arial" pitchFamily="34" charset="0"/>
                <a:cs typeface="Arial" pitchFamily="34" charset="0"/>
              </a:rPr>
              <a:t>MultiCash</a:t>
            </a:r>
            <a:r>
              <a:rPr lang="en-US" sz="1600" dirty="0">
                <a:latin typeface="Arial" pitchFamily="34" charset="0"/>
                <a:cs typeface="Arial" pitchFamily="34" charset="0"/>
              </a:rPr>
              <a:t> format.</a:t>
            </a:r>
          </a:p>
          <a:p>
            <a:pPr marL="285750" indent="-285750">
              <a:buFont typeface="Arial" pitchFamily="34" charset="0"/>
              <a:buChar char="•"/>
              <a:defRPr/>
            </a:pPr>
            <a:r>
              <a:rPr lang="en-US" sz="1600" dirty="0">
                <a:latin typeface="Arial" pitchFamily="34" charset="0"/>
                <a:cs typeface="Arial" pitchFamily="34" charset="0"/>
              </a:rPr>
              <a:t>For the SWIFT format, there are dialects that differ from the standard SWIFT. The SAP R/3 System does not support these dialects. SAP does however certify the SWIFT MT940 interface (FI-SBS). Certified banks or software providers can supply you with SWIFT MT940 files that can be processed.</a:t>
            </a:r>
          </a:p>
          <a:p>
            <a:pPr marL="285750" indent="-285750">
              <a:buFont typeface="Arial" pitchFamily="34" charset="0"/>
              <a:buChar char="•"/>
              <a:defRPr/>
            </a:pPr>
            <a:endParaRPr lang="en-US" sz="1600" dirty="0">
              <a:latin typeface="Arial" pitchFamily="34" charset="0"/>
              <a:cs typeface="Arial" pitchFamily="34" charset="0"/>
            </a:endParaRPr>
          </a:p>
          <a:p>
            <a:pPr>
              <a:defRPr/>
            </a:pPr>
            <a:endParaRPr lang="en-US" sz="2000" dirty="0"/>
          </a:p>
        </p:txBody>
      </p:sp>
    </p:spTree>
    <p:extLst>
      <p:ext uri="{BB962C8B-B14F-4D97-AF65-F5344CB8AC3E}">
        <p14:creationId xmlns:p14="http://schemas.microsoft.com/office/powerpoint/2010/main" xmlns="" val="42485740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3" y="132348"/>
            <a:ext cx="8373980" cy="4622804"/>
          </a:xfrm>
          <a:prstGeom prst="rect">
            <a:avLst/>
          </a:prstGeom>
        </p:spPr>
        <p:txBody>
          <a:bodyPr wrap="square">
            <a:spAutoFit/>
          </a:bodyPr>
          <a:lstStyle/>
          <a:p>
            <a:pPr marL="285750" indent="-285750">
              <a:lnSpc>
                <a:spcPct val="80000"/>
              </a:lnSpc>
              <a:buFont typeface="Arial" pitchFamily="34" charset="0"/>
              <a:buChar char="•"/>
              <a:defRPr/>
            </a:pPr>
            <a:r>
              <a:rPr lang="en-US" sz="1600" b="1" dirty="0">
                <a:latin typeface="Arial" pitchFamily="34" charset="0"/>
                <a:cs typeface="Arial" pitchFamily="34" charset="0"/>
              </a:rPr>
              <a:t>Executing the Program</a:t>
            </a:r>
            <a:r>
              <a:rPr lang="en-US" sz="1600" b="1" dirty="0" smtClean="0">
                <a:latin typeface="Arial" pitchFamily="34" charset="0"/>
                <a:cs typeface="Arial" pitchFamily="34" charset="0"/>
              </a:rPr>
              <a:t>:</a:t>
            </a:r>
            <a:endParaRPr lang="en-US" sz="1600" dirty="0">
              <a:latin typeface="Arial" pitchFamily="34" charset="0"/>
              <a:cs typeface="Arial" pitchFamily="34" charset="0"/>
            </a:endParaRPr>
          </a:p>
          <a:p>
            <a:pPr marL="285750" indent="-285750">
              <a:lnSpc>
                <a:spcPct val="80000"/>
              </a:lnSpc>
              <a:buFont typeface="Arial" pitchFamily="34" charset="0"/>
              <a:buChar char="•"/>
              <a:defRPr/>
            </a:pPr>
            <a:r>
              <a:rPr lang="en-US" sz="1600" dirty="0">
                <a:latin typeface="Arial" pitchFamily="34" charset="0"/>
                <a:cs typeface="Arial" pitchFamily="34" charset="0"/>
              </a:rPr>
              <a:t>Use program RFEBKA00 to import files containing account statement data.</a:t>
            </a:r>
          </a:p>
          <a:p>
            <a:pPr marL="285750" indent="-285750">
              <a:lnSpc>
                <a:spcPct val="80000"/>
              </a:lnSpc>
              <a:buFont typeface="Arial" pitchFamily="34" charset="0"/>
              <a:buChar char="•"/>
              <a:defRPr/>
            </a:pPr>
            <a:r>
              <a:rPr lang="en-US" sz="1600" dirty="0">
                <a:latin typeface="Arial" pitchFamily="34" charset="0"/>
                <a:cs typeface="Arial" pitchFamily="34" charset="0"/>
              </a:rPr>
              <a:t>To run the program, proceed as follows: From the easy access screen, choose Accounting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Financial Accounting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Banks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Input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Account Statement </a:t>
            </a:r>
            <a:r>
              <a:rPr lang="en-US" sz="1600" dirty="0">
                <a:latin typeface="Arial" pitchFamily="34" charset="0"/>
                <a:cs typeface="Arial" pitchFamily="34" charset="0"/>
                <a:sym typeface="Wingdings" pitchFamily="2" charset="2"/>
              </a:rPr>
              <a:t></a:t>
            </a:r>
            <a:r>
              <a:rPr lang="en-US" sz="1600" dirty="0">
                <a:latin typeface="Arial" pitchFamily="34" charset="0"/>
                <a:cs typeface="Arial" pitchFamily="34" charset="0"/>
              </a:rPr>
              <a:t> Import.</a:t>
            </a:r>
          </a:p>
          <a:p>
            <a:pPr marL="285750" indent="-285750">
              <a:lnSpc>
                <a:spcPct val="80000"/>
              </a:lnSpc>
              <a:buFont typeface="Arial" pitchFamily="34" charset="0"/>
              <a:buChar char="•"/>
              <a:defRPr/>
            </a:pPr>
            <a:r>
              <a:rPr lang="en-US" sz="1600" dirty="0">
                <a:latin typeface="Arial" pitchFamily="34" charset="0"/>
                <a:cs typeface="Arial" pitchFamily="34" charset="0"/>
              </a:rPr>
              <a:t>Enter the information necessary in the entry areas in the active fields. </a:t>
            </a:r>
          </a:p>
          <a:p>
            <a:pPr marL="285750" indent="-285750">
              <a:lnSpc>
                <a:spcPct val="80000"/>
              </a:lnSpc>
              <a:buFont typeface="Arial" pitchFamily="34" charset="0"/>
              <a:buChar char="•"/>
              <a:defRPr/>
            </a:pPr>
            <a:r>
              <a:rPr lang="en-US" sz="1600" dirty="0">
                <a:latin typeface="Arial" pitchFamily="34" charset="0"/>
                <a:cs typeface="Arial" pitchFamily="34" charset="0"/>
              </a:rPr>
              <a:t>File specifications:</a:t>
            </a:r>
          </a:p>
          <a:p>
            <a:pPr marL="285750" indent="-285750">
              <a:lnSpc>
                <a:spcPct val="80000"/>
              </a:lnSpc>
              <a:buFont typeface="Arial" pitchFamily="34" charset="0"/>
              <a:buChar char="•"/>
              <a:defRPr/>
            </a:pPr>
            <a:r>
              <a:rPr lang="en-US" sz="1600" b="1" dirty="0">
                <a:latin typeface="Arial" pitchFamily="34" charset="0"/>
                <a:cs typeface="Arial" pitchFamily="34" charset="0"/>
              </a:rPr>
              <a:t>Importing the file: </a:t>
            </a:r>
            <a:r>
              <a:rPr lang="en-US" sz="1600" dirty="0">
                <a:latin typeface="Arial" pitchFamily="34" charset="0"/>
                <a:cs typeface="Arial" pitchFamily="34" charset="0"/>
              </a:rPr>
              <a:t>Select the option Import data. Set this indicator to transfer the account statement from the file system to SAP bank data storage. If you start the import program without setting this indicator, the system will try to process all the account statements already in bank data storage. For this reason, make sure that bank data storage contains only actual data and no test data.</a:t>
            </a:r>
          </a:p>
          <a:p>
            <a:pPr marL="285750" indent="-285750">
              <a:lnSpc>
                <a:spcPct val="80000"/>
              </a:lnSpc>
              <a:buFont typeface="Arial" pitchFamily="34" charset="0"/>
              <a:buChar char="•"/>
              <a:defRPr/>
            </a:pPr>
            <a:r>
              <a:rPr lang="en-US" sz="1600" b="1" dirty="0">
                <a:latin typeface="Arial" pitchFamily="34" charset="0"/>
                <a:cs typeface="Arial" pitchFamily="34" charset="0"/>
              </a:rPr>
              <a:t>Elect. bank statement format: </a:t>
            </a:r>
            <a:r>
              <a:rPr lang="en-US" sz="1600" dirty="0">
                <a:latin typeface="Arial" pitchFamily="34" charset="0"/>
                <a:cs typeface="Arial" pitchFamily="34" charset="0"/>
              </a:rPr>
              <a:t>Here you specify the format in which the account statements are to be imported. Normally, this is either the format M(</a:t>
            </a:r>
            <a:r>
              <a:rPr lang="en-US" sz="1600" dirty="0" err="1">
                <a:latin typeface="Arial" pitchFamily="34" charset="0"/>
                <a:cs typeface="Arial" pitchFamily="34" charset="0"/>
              </a:rPr>
              <a:t>ulticash</a:t>
            </a:r>
            <a:r>
              <a:rPr lang="en-US" sz="1600" dirty="0">
                <a:latin typeface="Arial" pitchFamily="34" charset="0"/>
                <a:cs typeface="Arial" pitchFamily="34" charset="0"/>
              </a:rPr>
              <a:t>) or S(</a:t>
            </a:r>
            <a:r>
              <a:rPr lang="en-US" sz="1600" dirty="0" err="1">
                <a:latin typeface="Arial" pitchFamily="34" charset="0"/>
                <a:cs typeface="Arial" pitchFamily="34" charset="0"/>
              </a:rPr>
              <a:t>wift</a:t>
            </a:r>
            <a:r>
              <a:rPr lang="en-US" sz="1600" dirty="0">
                <a:latin typeface="Arial" pitchFamily="34" charset="0"/>
                <a:cs typeface="Arial" pitchFamily="34" charset="0"/>
              </a:rPr>
              <a:t> MT 940).</a:t>
            </a:r>
          </a:p>
          <a:p>
            <a:pPr marL="285750" indent="-285750">
              <a:lnSpc>
                <a:spcPct val="80000"/>
              </a:lnSpc>
              <a:buFont typeface="Arial" pitchFamily="34" charset="0"/>
              <a:buChar char="•"/>
              <a:defRPr/>
            </a:pPr>
            <a:r>
              <a:rPr lang="en-US" sz="1600" b="1" dirty="0">
                <a:latin typeface="Arial" pitchFamily="34" charset="0"/>
                <a:cs typeface="Arial" pitchFamily="34" charset="0"/>
              </a:rPr>
              <a:t>Statement</a:t>
            </a:r>
            <a:r>
              <a:rPr lang="en-US" sz="1600" dirty="0">
                <a:latin typeface="Arial" pitchFamily="34" charset="0"/>
                <a:cs typeface="Arial" pitchFamily="34" charset="0"/>
              </a:rPr>
              <a:t> </a:t>
            </a:r>
            <a:r>
              <a:rPr lang="en-US" sz="1600" b="1" dirty="0">
                <a:latin typeface="Arial" pitchFamily="34" charset="0"/>
                <a:cs typeface="Arial" pitchFamily="34" charset="0"/>
              </a:rPr>
              <a:t>file: </a:t>
            </a:r>
            <a:r>
              <a:rPr lang="en-US" sz="1600" dirty="0">
                <a:latin typeface="Arial" pitchFamily="34" charset="0"/>
                <a:cs typeface="Arial" pitchFamily="34" charset="0"/>
              </a:rPr>
              <a:t>Enter the name of the file containing the statement data and the file path. When importing from a PC (hard drive or disk drive) you must also specify the drive (for example, A: Line item file).</a:t>
            </a:r>
          </a:p>
          <a:p>
            <a:pPr marL="285750" indent="-285750">
              <a:lnSpc>
                <a:spcPct val="80000"/>
              </a:lnSpc>
              <a:buFont typeface="Arial" pitchFamily="34" charset="0"/>
              <a:buChar char="•"/>
              <a:defRPr/>
            </a:pPr>
            <a:r>
              <a:rPr lang="en-US" sz="1600" b="1" dirty="0">
                <a:latin typeface="Arial" pitchFamily="34" charset="0"/>
                <a:cs typeface="Arial" pitchFamily="34" charset="0"/>
              </a:rPr>
              <a:t>Line item file: </a:t>
            </a:r>
            <a:r>
              <a:rPr lang="en-US" sz="1600" dirty="0">
                <a:latin typeface="Arial" pitchFamily="34" charset="0"/>
                <a:cs typeface="Arial" pitchFamily="34" charset="0"/>
              </a:rPr>
              <a:t>Enter the path and the name of the file containing the line item data. You can only make an entry in this field if you are using the </a:t>
            </a:r>
            <a:r>
              <a:rPr lang="en-US" sz="1600" dirty="0" err="1">
                <a:latin typeface="Arial" pitchFamily="34" charset="0"/>
                <a:cs typeface="Arial" pitchFamily="34" charset="0"/>
              </a:rPr>
              <a:t>MultiCash</a:t>
            </a:r>
            <a:r>
              <a:rPr lang="en-US" sz="1600" dirty="0">
                <a:latin typeface="Arial" pitchFamily="34" charset="0"/>
                <a:cs typeface="Arial" pitchFamily="34" charset="0"/>
              </a:rPr>
              <a:t> format. This field is not required for any other format.</a:t>
            </a:r>
          </a:p>
          <a:p>
            <a:pPr marL="285750" indent="-285750">
              <a:lnSpc>
                <a:spcPct val="80000"/>
              </a:lnSpc>
              <a:buFont typeface="Arial" pitchFamily="34" charset="0"/>
              <a:buChar char="•"/>
              <a:defRPr/>
            </a:pPr>
            <a:r>
              <a:rPr lang="en-US" sz="1600" b="1" dirty="0">
                <a:latin typeface="Arial" pitchFamily="34" charset="0"/>
                <a:cs typeface="Arial" pitchFamily="34" charset="0"/>
              </a:rPr>
              <a:t>PC upload: </a:t>
            </a:r>
            <a:r>
              <a:rPr lang="en-US" sz="1600" dirty="0">
                <a:latin typeface="Arial" pitchFamily="34" charset="0"/>
                <a:cs typeface="Arial" pitchFamily="34" charset="0"/>
              </a:rPr>
              <a:t>Select this option if you are using a PC and want to import the file from the disk drive or hard drive. Note that this option is not possible if you have selected the option Execute as </a:t>
            </a:r>
            <a:r>
              <a:rPr lang="en-US" sz="1600" dirty="0" err="1">
                <a:latin typeface="Arial" pitchFamily="34" charset="0"/>
                <a:cs typeface="Arial" pitchFamily="34" charset="0"/>
              </a:rPr>
              <a:t>Batchjob</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67943274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41" y="120316"/>
            <a:ext cx="8373980" cy="4228850"/>
          </a:xfrm>
          <a:prstGeom prst="rect">
            <a:avLst/>
          </a:prstGeom>
        </p:spPr>
        <p:txBody>
          <a:bodyPr wrap="square">
            <a:spAutoFit/>
          </a:bodyPr>
          <a:lstStyle/>
          <a:p>
            <a:pPr marL="285750" indent="-285750">
              <a:lnSpc>
                <a:spcPct val="80000"/>
              </a:lnSpc>
              <a:buFont typeface="Arial" pitchFamily="34" charset="0"/>
              <a:buChar char="•"/>
              <a:defRPr/>
            </a:pPr>
            <a:r>
              <a:rPr lang="en-US" sz="1600" b="1" dirty="0">
                <a:latin typeface="Arial" pitchFamily="34" charset="0"/>
                <a:cs typeface="Arial" pitchFamily="34" charset="0"/>
              </a:rPr>
              <a:t>Posting Parameters </a:t>
            </a:r>
            <a:r>
              <a:rPr lang="en-US" sz="1600" b="1" dirty="0">
                <a:latin typeface="Arial" pitchFamily="34" charset="0"/>
                <a:cs typeface="Arial" pitchFamily="34" charset="0"/>
                <a:hlinkClick r:id="rId2"/>
              </a:rPr>
              <a:t> </a:t>
            </a:r>
            <a:endParaRPr lang="en-US" sz="1600" b="1" dirty="0">
              <a:latin typeface="Arial" pitchFamily="34" charset="0"/>
              <a:cs typeface="Arial" pitchFamily="34" charset="0"/>
            </a:endParaRPr>
          </a:p>
          <a:p>
            <a:pPr marL="285750" indent="-285750">
              <a:lnSpc>
                <a:spcPct val="80000"/>
              </a:lnSpc>
              <a:buFont typeface="Arial" pitchFamily="34" charset="0"/>
              <a:buChar char="•"/>
              <a:defRPr/>
            </a:pPr>
            <a:r>
              <a:rPr lang="en-US" sz="1400" dirty="0">
                <a:latin typeface="Arial" pitchFamily="34" charset="0"/>
                <a:cs typeface="Arial" pitchFamily="34" charset="0"/>
              </a:rPr>
              <a:t>Post immediately: Select this indicator to have the program post the data immediately (call transaction). Note that you must select this option to be able to use the </a:t>
            </a:r>
            <a:r>
              <a:rPr lang="en-US" sz="1400" dirty="0" err="1">
                <a:latin typeface="Arial" pitchFamily="34" charset="0"/>
                <a:cs typeface="Arial" pitchFamily="34" charset="0"/>
              </a:rPr>
              <a:t>postprocessing</a:t>
            </a:r>
            <a:r>
              <a:rPr lang="en-US" sz="1400" dirty="0">
                <a:latin typeface="Arial" pitchFamily="34" charset="0"/>
                <a:cs typeface="Arial" pitchFamily="34" charset="0"/>
              </a:rPr>
              <a:t> transaction for the electronic account statement. </a:t>
            </a:r>
          </a:p>
          <a:p>
            <a:pPr marL="285750" indent="-285750">
              <a:lnSpc>
                <a:spcPct val="80000"/>
              </a:lnSpc>
              <a:buFont typeface="Arial" pitchFamily="34" charset="0"/>
              <a:buChar char="•"/>
              <a:defRPr/>
            </a:pPr>
            <a:r>
              <a:rPr lang="en-US" sz="1400" dirty="0">
                <a:latin typeface="Arial" pitchFamily="34" charset="0"/>
                <a:cs typeface="Arial" pitchFamily="34" charset="0"/>
              </a:rPr>
              <a:t>Bank accounts only: If you select this indicator, the system initially posts only to posting area 1 (General Ledger or Bank Accounting) during account statement importing (defined in each case by the posting specifications). The postings for posting area 2 are not made at this stage and can be performed at a later date.</a:t>
            </a:r>
          </a:p>
          <a:p>
            <a:pPr marL="285750" indent="-285750">
              <a:lnSpc>
                <a:spcPct val="80000"/>
              </a:lnSpc>
              <a:buFont typeface="Arial" pitchFamily="34" charset="0"/>
              <a:buChar char="•"/>
              <a:defRPr/>
            </a:pPr>
            <a:r>
              <a:rPr lang="en-US" sz="1400" dirty="0">
                <a:latin typeface="Arial" pitchFamily="34" charset="0"/>
                <a:cs typeface="Arial" pitchFamily="34" charset="0"/>
              </a:rPr>
              <a:t>Generate batch input: To generate batch input sessions, select this option. At the same time, you can update the line items to the G/L and subsidiary ledger accounts. To do this, the system creates two batch input sessions:</a:t>
            </a:r>
          </a:p>
          <a:p>
            <a:pPr marL="285750" indent="-285750">
              <a:lnSpc>
                <a:spcPct val="80000"/>
              </a:lnSpc>
              <a:buFont typeface="Arial" pitchFamily="34" charset="0"/>
              <a:buChar char="•"/>
              <a:defRPr/>
            </a:pPr>
            <a:r>
              <a:rPr lang="en-US" sz="1400" dirty="0">
                <a:latin typeface="Arial" pitchFamily="34" charset="0"/>
                <a:cs typeface="Arial" pitchFamily="34" charset="0"/>
              </a:rPr>
              <a:t>Bank accounting &amp; </a:t>
            </a:r>
            <a:r>
              <a:rPr lang="en-US" sz="1400" dirty="0" err="1">
                <a:latin typeface="Arial" pitchFamily="34" charset="0"/>
                <a:cs typeface="Arial" pitchFamily="34" charset="0"/>
              </a:rPr>
              <a:t>Subledger</a:t>
            </a:r>
            <a:r>
              <a:rPr lang="en-US" sz="1400" dirty="0">
                <a:latin typeface="Arial" pitchFamily="34" charset="0"/>
                <a:cs typeface="Arial" pitchFamily="34" charset="0"/>
              </a:rPr>
              <a:t> accounting. Both sessions are created in the course of one run. </a:t>
            </a:r>
          </a:p>
          <a:p>
            <a:pPr marL="285750" indent="-285750">
              <a:lnSpc>
                <a:spcPct val="80000"/>
              </a:lnSpc>
              <a:buFont typeface="Arial" pitchFamily="34" charset="0"/>
              <a:buChar char="•"/>
              <a:defRPr/>
            </a:pPr>
            <a:r>
              <a:rPr lang="en-US" sz="1400" dirty="0">
                <a:latin typeface="Arial" pitchFamily="34" charset="0"/>
                <a:cs typeface="Arial" pitchFamily="34" charset="0"/>
              </a:rPr>
              <a:t>Once a transaction is included in a session, it is considered to be posted.</a:t>
            </a:r>
          </a:p>
          <a:p>
            <a:pPr marL="285750" indent="-285750">
              <a:lnSpc>
                <a:spcPct val="80000"/>
              </a:lnSpc>
              <a:buFont typeface="Arial" pitchFamily="34" charset="0"/>
              <a:buChar char="•"/>
              <a:defRPr/>
            </a:pPr>
            <a:r>
              <a:rPr lang="en-US" sz="1400" dirty="0">
                <a:latin typeface="Arial" pitchFamily="34" charset="0"/>
                <a:cs typeface="Arial" pitchFamily="34" charset="0"/>
              </a:rPr>
              <a:t>Session names: This option is not effective if the indicator </a:t>
            </a:r>
            <a:r>
              <a:rPr lang="en-US" sz="1400" i="1" dirty="0">
                <a:latin typeface="Arial" pitchFamily="34" charset="0"/>
                <a:cs typeface="Arial" pitchFamily="34" charset="0"/>
              </a:rPr>
              <a:t>Post immediately </a:t>
            </a:r>
            <a:r>
              <a:rPr lang="en-US" sz="1400" dirty="0">
                <a:latin typeface="Arial" pitchFamily="34" charset="0"/>
                <a:cs typeface="Arial" pitchFamily="34" charset="0"/>
              </a:rPr>
              <a:t>is selected. Enter a number that specifies how the session name is to be generated. The default setting is 1, meaning that the session name consists of the house bank ID and account ID. This applies both to the bank posting session and the </a:t>
            </a:r>
            <a:r>
              <a:rPr lang="en-US" sz="1400" dirty="0" err="1">
                <a:latin typeface="Arial" pitchFamily="34" charset="0"/>
                <a:cs typeface="Arial" pitchFamily="34" charset="0"/>
              </a:rPr>
              <a:t>subledger</a:t>
            </a:r>
            <a:r>
              <a:rPr lang="en-US" sz="1400" dirty="0">
                <a:latin typeface="Arial" pitchFamily="34" charset="0"/>
                <a:cs typeface="Arial" pitchFamily="34" charset="0"/>
              </a:rPr>
              <a:t> posting session, the only difference being that the first character in the name of the </a:t>
            </a:r>
            <a:r>
              <a:rPr lang="en-US" sz="1400" dirty="0" err="1">
                <a:latin typeface="Arial" pitchFamily="34" charset="0"/>
                <a:cs typeface="Arial" pitchFamily="34" charset="0"/>
              </a:rPr>
              <a:t>subledger</a:t>
            </a:r>
            <a:r>
              <a:rPr lang="en-US" sz="1400" dirty="0">
                <a:latin typeface="Arial" pitchFamily="34" charset="0"/>
                <a:cs typeface="Arial" pitchFamily="34" charset="0"/>
              </a:rPr>
              <a:t> posting session is a "/".</a:t>
            </a:r>
          </a:p>
          <a:p>
            <a:pPr marL="285750" indent="-285750">
              <a:lnSpc>
                <a:spcPct val="80000"/>
              </a:lnSpc>
              <a:buFont typeface="Arial" pitchFamily="34" charset="0"/>
              <a:buChar char="•"/>
              <a:defRPr/>
            </a:pPr>
            <a:r>
              <a:rPr lang="en-US" sz="1400" dirty="0">
                <a:latin typeface="Arial" pitchFamily="34" charset="0"/>
                <a:cs typeface="Arial" pitchFamily="34" charset="0"/>
              </a:rPr>
              <a:t>Do not post: If you select this indicator, no postings are generated. The data is loaded into bank data storage and held there. The posting log lists the postings that would have been placed in the batch input sessions during a production run. We recommend that you set this indicator during a test phase.</a:t>
            </a:r>
          </a:p>
          <a:p>
            <a:pPr marL="285750" indent="-285750">
              <a:lnSpc>
                <a:spcPct val="80000"/>
              </a:lnSpc>
              <a:buFont typeface="Arial" pitchFamily="34" charset="0"/>
              <a:buChar char="•"/>
              <a:defRPr/>
            </a:pPr>
            <a:r>
              <a:rPr lang="en-US" sz="1400" dirty="0">
                <a:latin typeface="Arial" pitchFamily="34" charset="0"/>
                <a:cs typeface="Arial" pitchFamily="34" charset="0"/>
              </a:rPr>
              <a:t>Assign value date to account</a:t>
            </a:r>
            <a:br>
              <a:rPr lang="en-US" sz="1400" dirty="0">
                <a:latin typeface="Arial" pitchFamily="34" charset="0"/>
                <a:cs typeface="Arial" pitchFamily="34" charset="0"/>
              </a:rPr>
            </a:br>
            <a:r>
              <a:rPr lang="en-US" sz="1400" dirty="0">
                <a:latin typeface="Arial" pitchFamily="34" charset="0"/>
                <a:cs typeface="Arial" pitchFamily="34" charset="0"/>
              </a:rPr>
              <a:t>If you select this option, the system uses the value date during posting.</a:t>
            </a:r>
          </a:p>
        </p:txBody>
      </p:sp>
    </p:spTree>
    <p:extLst>
      <p:ext uri="{BB962C8B-B14F-4D97-AF65-F5344CB8AC3E}">
        <p14:creationId xmlns:p14="http://schemas.microsoft.com/office/powerpoint/2010/main" xmlns="" val="32864978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011" y="132347"/>
            <a:ext cx="8229600" cy="4893647"/>
          </a:xfrm>
          <a:prstGeom prst="rect">
            <a:avLst/>
          </a:prstGeom>
        </p:spPr>
        <p:txBody>
          <a:bodyPr wrap="square">
            <a:spAutoFit/>
          </a:bodyPr>
          <a:lstStyle/>
          <a:p>
            <a:pPr marL="285750" indent="-285750">
              <a:lnSpc>
                <a:spcPct val="80000"/>
              </a:lnSpc>
              <a:buFont typeface="Arial" pitchFamily="34" charset="0"/>
              <a:buChar char="•"/>
              <a:defRPr/>
            </a:pPr>
            <a:r>
              <a:rPr lang="en-US" b="1" dirty="0">
                <a:latin typeface="Arial" pitchFamily="34" charset="0"/>
                <a:cs typeface="Arial" pitchFamily="34" charset="0"/>
              </a:rPr>
              <a:t>Algorithms </a:t>
            </a:r>
            <a:r>
              <a:rPr lang="en-US" b="1" dirty="0">
                <a:latin typeface="Arial" pitchFamily="34" charset="0"/>
                <a:cs typeface="Arial" pitchFamily="34" charset="0"/>
                <a:hlinkClick r:id="rId2"/>
              </a:rPr>
              <a:t> </a:t>
            </a:r>
            <a:endParaRPr lang="en-US" b="1" dirty="0">
              <a:latin typeface="Arial" pitchFamily="34" charset="0"/>
              <a:cs typeface="Arial" pitchFamily="34" charset="0"/>
            </a:endParaRPr>
          </a:p>
          <a:p>
            <a:pPr marL="285750" indent="-285750">
              <a:lnSpc>
                <a:spcPct val="80000"/>
              </a:lnSpc>
              <a:buFont typeface="Arial" pitchFamily="34" charset="0"/>
              <a:buChar char="•"/>
              <a:defRPr/>
            </a:pPr>
            <a:r>
              <a:rPr lang="en-US" b="1" dirty="0">
                <a:latin typeface="Arial" pitchFamily="34" charset="0"/>
                <a:cs typeface="Arial" pitchFamily="34" charset="0"/>
              </a:rPr>
              <a:t>Number interval: </a:t>
            </a:r>
            <a:r>
              <a:rPr lang="en-US" dirty="0">
                <a:latin typeface="Arial" pitchFamily="34" charset="0"/>
                <a:cs typeface="Arial" pitchFamily="34" charset="0"/>
              </a:rPr>
              <a:t>Here, you specify the intervals within which the values of your document numbers and/or reference document numbers can lie. The program ignores values not contained within these intervals. They cannot be used as information to clear open </a:t>
            </a:r>
            <a:r>
              <a:rPr lang="en-US" dirty="0" err="1">
                <a:latin typeface="Arial" pitchFamily="34" charset="0"/>
                <a:cs typeface="Arial" pitchFamily="34" charset="0"/>
              </a:rPr>
              <a:t>items.The</a:t>
            </a:r>
            <a:r>
              <a:rPr lang="en-US" dirty="0">
                <a:latin typeface="Arial" pitchFamily="34" charset="0"/>
                <a:cs typeface="Arial" pitchFamily="34" charset="0"/>
              </a:rPr>
              <a:t> reference number entered in the account statement by your customer or house bank must be in the same format and of the same length as the number in the R/3 System. </a:t>
            </a:r>
          </a:p>
          <a:p>
            <a:pPr marL="285750" indent="-285750">
              <a:lnSpc>
                <a:spcPct val="80000"/>
              </a:lnSpc>
              <a:buFont typeface="Arial" pitchFamily="34" charset="0"/>
              <a:buChar char="•"/>
              <a:defRPr/>
            </a:pPr>
            <a:endParaRPr lang="en-US" dirty="0">
              <a:latin typeface="Arial" pitchFamily="34" charset="0"/>
              <a:cs typeface="Arial" pitchFamily="34" charset="0"/>
            </a:endParaRPr>
          </a:p>
          <a:p>
            <a:pPr marL="285750" indent="-285750">
              <a:lnSpc>
                <a:spcPct val="80000"/>
              </a:lnSpc>
              <a:buFont typeface="Arial" pitchFamily="34" charset="0"/>
              <a:buChar char="•"/>
              <a:defRPr/>
            </a:pPr>
            <a:r>
              <a:rPr lang="en-US" dirty="0">
                <a:latin typeface="Arial" pitchFamily="34" charset="0"/>
                <a:cs typeface="Arial" pitchFamily="34" charset="0"/>
              </a:rPr>
              <a:t>You send your customer a bank transfer form with the reference document number 000101. However, the customer only forwards the last three digits of this number on to your house bank. The number (101) then appears on the electronic bank statement too. The system is unable to locate this number. For this reason, it is essential that customers and house banks do not omit leading zeroes from such forms when processing electronic bank statements.</a:t>
            </a:r>
          </a:p>
          <a:p>
            <a:pPr marL="285750" indent="-285750">
              <a:lnSpc>
                <a:spcPct val="80000"/>
              </a:lnSpc>
              <a:buFont typeface="Arial" pitchFamily="34" charset="0"/>
              <a:buChar char="•"/>
              <a:defRPr/>
            </a:pPr>
            <a:r>
              <a:rPr lang="en-US" b="1" dirty="0">
                <a:latin typeface="Arial" pitchFamily="34" charset="0"/>
                <a:cs typeface="Arial" pitchFamily="34" charset="0"/>
              </a:rPr>
              <a:t>Bundling: </a:t>
            </a:r>
            <a:r>
              <a:rPr lang="en-US" dirty="0">
                <a:latin typeface="Arial" pitchFamily="34" charset="0"/>
                <a:cs typeface="Arial" pitchFamily="34" charset="0"/>
              </a:rPr>
              <a:t>You can use this field to determine whether and if so how bank statement items should be grouped into bundles. If you have the program post the bank statements immediately (call transaction), you can select the items of a bank statement in the </a:t>
            </a:r>
            <a:r>
              <a:rPr lang="en-US" dirty="0" err="1">
                <a:latin typeface="Arial" pitchFamily="34" charset="0"/>
                <a:cs typeface="Arial" pitchFamily="34" charset="0"/>
              </a:rPr>
              <a:t>postprocessing</a:t>
            </a:r>
            <a:r>
              <a:rPr lang="en-US" dirty="0">
                <a:latin typeface="Arial" pitchFamily="34" charset="0"/>
                <a:cs typeface="Arial" pitchFamily="34" charset="0"/>
              </a:rPr>
              <a:t> function by bundle. If you use batch input sessions, you can generate a separate session for each bundle.</a:t>
            </a:r>
          </a:p>
          <a:p>
            <a:pPr marL="285750" indent="-285750">
              <a:lnSpc>
                <a:spcPct val="80000"/>
              </a:lnSpc>
              <a:buFont typeface="Arial" pitchFamily="34" charset="0"/>
              <a:buChar char="•"/>
              <a:defRPr/>
            </a:pPr>
            <a:r>
              <a:rPr lang="en-US" b="1" dirty="0">
                <a:latin typeface="Arial" pitchFamily="34" charset="0"/>
                <a:cs typeface="Arial" pitchFamily="34" charset="0"/>
              </a:rPr>
              <a:t>Under bundle type 1 </a:t>
            </a:r>
            <a:r>
              <a:rPr lang="en-US" dirty="0">
                <a:latin typeface="Arial" pitchFamily="34" charset="0"/>
                <a:cs typeface="Arial" pitchFamily="34" charset="0"/>
              </a:rPr>
              <a:t>(bundle per accounting clerk), the system enters the accounting clerk ID from the customer master record into the field. If the customer cannot be uniquely identified from the bank details, the field remains blank.</a:t>
            </a:r>
          </a:p>
          <a:p>
            <a:pPr marL="285750" indent="-285750">
              <a:lnSpc>
                <a:spcPct val="80000"/>
              </a:lnSpc>
              <a:buFont typeface="Arial" pitchFamily="34" charset="0"/>
              <a:buChar char="•"/>
              <a:defRPr/>
            </a:pPr>
            <a:r>
              <a:rPr lang="en-US" b="1" dirty="0">
                <a:latin typeface="Arial" pitchFamily="34" charset="0"/>
                <a:cs typeface="Arial" pitchFamily="34" charset="0"/>
              </a:rPr>
              <a:t>Under bundle type 2, </a:t>
            </a:r>
            <a:r>
              <a:rPr lang="en-US" dirty="0">
                <a:latin typeface="Arial" pitchFamily="34" charset="0"/>
                <a:cs typeface="Arial" pitchFamily="34" charset="0"/>
              </a:rPr>
              <a:t>the system creates a bundle per n items, enabling up to 99 bundles to be created. If you enter n = 100, the first 100 line items are contained in bundle 1, the next 100 items in bundle 2 and so on. If you enter n = 1, line items 1 to 99 are entered in bundles 1 to 99. The 100th line item is then entered starting once again from bundle 1.</a:t>
            </a:r>
          </a:p>
          <a:p>
            <a:pPr marL="285750" indent="-285750">
              <a:lnSpc>
                <a:spcPct val="80000"/>
              </a:lnSpc>
              <a:buFont typeface="Arial" pitchFamily="34" charset="0"/>
              <a:buChar char="•"/>
              <a:defRPr/>
            </a:pPr>
            <a:endParaRPr lang="en-US" dirty="0">
              <a:latin typeface="Arial" pitchFamily="34" charset="0"/>
              <a:cs typeface="Arial" pitchFamily="34" charset="0"/>
            </a:endParaRPr>
          </a:p>
        </p:txBody>
      </p:sp>
    </p:spTree>
    <p:extLst>
      <p:ext uri="{BB962C8B-B14F-4D97-AF65-F5344CB8AC3E}">
        <p14:creationId xmlns:p14="http://schemas.microsoft.com/office/powerpoint/2010/main" xmlns="" val="168645100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105" y="372979"/>
            <a:ext cx="8085221" cy="2973122"/>
          </a:xfrm>
          <a:prstGeom prst="rect">
            <a:avLst/>
          </a:prstGeom>
        </p:spPr>
        <p:txBody>
          <a:bodyPr wrap="square">
            <a:spAutoFit/>
          </a:bodyPr>
          <a:lstStyle/>
          <a:p>
            <a:pPr marL="285750" indent="-285750">
              <a:lnSpc>
                <a:spcPct val="80000"/>
              </a:lnSpc>
              <a:buFont typeface="Arial" pitchFamily="34" charset="0"/>
              <a:buChar char="•"/>
              <a:defRPr/>
            </a:pPr>
            <a:r>
              <a:rPr lang="en-US" sz="1800" dirty="0">
                <a:latin typeface="Arial" pitchFamily="34" charset="0"/>
                <a:cs typeface="Arial" pitchFamily="34" charset="0"/>
              </a:rPr>
              <a:t>Data Output Options:</a:t>
            </a:r>
          </a:p>
          <a:p>
            <a:pPr marL="285750" indent="-285750">
              <a:lnSpc>
                <a:spcPct val="80000"/>
              </a:lnSpc>
              <a:buFont typeface="Arial" pitchFamily="34" charset="0"/>
              <a:buChar char="•"/>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r>
              <a:rPr lang="en-US" sz="1800" dirty="0">
                <a:latin typeface="Arial" pitchFamily="34" charset="0"/>
                <a:cs typeface="Arial" pitchFamily="34" charset="0"/>
              </a:rPr>
              <a:t>The following parameters control how the data is output:</a:t>
            </a:r>
          </a:p>
          <a:p>
            <a:pPr marL="285750" indent="-285750">
              <a:lnSpc>
                <a:spcPct val="80000"/>
              </a:lnSpc>
              <a:buFont typeface="Arial" pitchFamily="34" charset="0"/>
              <a:buChar char="•"/>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r>
              <a:rPr lang="en-US" sz="1800" dirty="0">
                <a:latin typeface="Arial" pitchFamily="34" charset="0"/>
                <a:cs typeface="Arial" pitchFamily="34" charset="0"/>
              </a:rPr>
              <a:t>Execute as background job</a:t>
            </a:r>
          </a:p>
          <a:p>
            <a:pPr marL="285750" indent="-285750">
              <a:lnSpc>
                <a:spcPct val="80000"/>
              </a:lnSpc>
              <a:buFont typeface="Arial" pitchFamily="34" charset="0"/>
              <a:buChar char="•"/>
              <a:defRPr/>
            </a:pPr>
            <a:r>
              <a:rPr lang="en-US" sz="1800" dirty="0">
                <a:latin typeface="Arial" pitchFamily="34" charset="0"/>
                <a:cs typeface="Arial" pitchFamily="34" charset="0"/>
              </a:rPr>
              <a:t>Print bank statement</a:t>
            </a:r>
          </a:p>
          <a:p>
            <a:pPr marL="285750" indent="-285750">
              <a:lnSpc>
                <a:spcPct val="80000"/>
              </a:lnSpc>
              <a:buFont typeface="Arial" pitchFamily="34" charset="0"/>
              <a:buChar char="•"/>
              <a:defRPr/>
            </a:pPr>
            <a:r>
              <a:rPr lang="en-US" sz="1800" dirty="0">
                <a:latin typeface="Arial" pitchFamily="34" charset="0"/>
                <a:cs typeface="Arial" pitchFamily="34" charset="0"/>
              </a:rPr>
              <a:t>Print posting log</a:t>
            </a:r>
          </a:p>
          <a:p>
            <a:pPr marL="285750" indent="-285750">
              <a:lnSpc>
                <a:spcPct val="80000"/>
              </a:lnSpc>
              <a:buFont typeface="Arial" pitchFamily="34" charset="0"/>
              <a:buChar char="•"/>
              <a:defRPr/>
            </a:pPr>
            <a:r>
              <a:rPr lang="en-US" sz="1800" dirty="0">
                <a:latin typeface="Arial" pitchFamily="34" charset="0"/>
                <a:cs typeface="Arial" pitchFamily="34" charset="0"/>
              </a:rPr>
              <a:t>Print statistics</a:t>
            </a:r>
          </a:p>
          <a:p>
            <a:pPr marL="285750" indent="-285750">
              <a:lnSpc>
                <a:spcPct val="80000"/>
              </a:lnSpc>
              <a:buFont typeface="Arial" pitchFamily="34" charset="0"/>
              <a:buChar char="•"/>
              <a:defRPr/>
            </a:pPr>
            <a:r>
              <a:rPr lang="en-US" sz="1800" dirty="0">
                <a:latin typeface="Arial" pitchFamily="34" charset="0"/>
                <a:cs typeface="Arial" pitchFamily="34" charset="0"/>
              </a:rPr>
              <a:t>Separate list</a:t>
            </a:r>
          </a:p>
          <a:p>
            <a:pPr marL="285750" indent="-285750">
              <a:lnSpc>
                <a:spcPct val="80000"/>
              </a:lnSpc>
              <a:buFont typeface="Arial" pitchFamily="34" charset="0"/>
              <a:buChar char="•"/>
              <a:defRPr/>
            </a:pPr>
            <a:endParaRPr lang="en-US" sz="1800" dirty="0">
              <a:latin typeface="Arial" pitchFamily="34" charset="0"/>
              <a:cs typeface="Arial" pitchFamily="34" charset="0"/>
            </a:endParaRPr>
          </a:p>
          <a:p>
            <a:pPr marL="285750" indent="-285750">
              <a:lnSpc>
                <a:spcPct val="80000"/>
              </a:lnSpc>
              <a:buFont typeface="Arial" pitchFamily="34" charset="0"/>
              <a:buChar char="•"/>
              <a:defRPr/>
            </a:pPr>
            <a:r>
              <a:rPr lang="en-US" sz="1800" dirty="0">
                <a:latin typeface="Arial" pitchFamily="34" charset="0"/>
                <a:cs typeface="Arial" pitchFamily="34" charset="0"/>
              </a:rPr>
              <a:t>To print the posting log and posting statistics separately, select </a:t>
            </a:r>
            <a:r>
              <a:rPr lang="en-US" sz="1800" i="1" dirty="0">
                <a:latin typeface="Arial" pitchFamily="34" charset="0"/>
                <a:cs typeface="Arial" pitchFamily="34" charset="0"/>
              </a:rPr>
              <a:t>Separate list</a:t>
            </a:r>
            <a:r>
              <a:rPr lang="en-US" sz="1800" dirty="0">
                <a:latin typeface="Arial" pitchFamily="34" charset="0"/>
                <a:cs typeface="Arial" pitchFamily="34" charset="0"/>
              </a:rPr>
              <a:t>.</a:t>
            </a:r>
          </a:p>
          <a:p>
            <a:pPr marL="285750" indent="-285750">
              <a:lnSpc>
                <a:spcPct val="80000"/>
              </a:lnSpc>
              <a:buFont typeface="Arial" pitchFamily="34" charset="0"/>
              <a:buChar char="•"/>
              <a:defRPr/>
            </a:pPr>
            <a:r>
              <a:rPr lang="en-US" sz="1800" dirty="0">
                <a:latin typeface="Arial" pitchFamily="34" charset="0"/>
                <a:cs typeface="Arial" pitchFamily="34" charset="0"/>
              </a:rPr>
              <a:t> </a:t>
            </a:r>
          </a:p>
        </p:txBody>
      </p:sp>
    </p:spTree>
    <p:extLst>
      <p:ext uri="{BB962C8B-B14F-4D97-AF65-F5344CB8AC3E}">
        <p14:creationId xmlns:p14="http://schemas.microsoft.com/office/powerpoint/2010/main" xmlns="" val="16809094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631" y="120315"/>
            <a:ext cx="8313821" cy="4819781"/>
          </a:xfrm>
          <a:prstGeom prst="rect">
            <a:avLst/>
          </a:prstGeom>
        </p:spPr>
        <p:txBody>
          <a:bodyPr wrap="square">
            <a:spAutoFit/>
          </a:bodyPr>
          <a:lstStyle/>
          <a:p>
            <a:pPr marL="285750" indent="-285750">
              <a:lnSpc>
                <a:spcPct val="80000"/>
              </a:lnSpc>
              <a:buFont typeface="Arial" pitchFamily="34" charset="0"/>
              <a:buChar char="•"/>
              <a:defRPr/>
            </a:pPr>
            <a:r>
              <a:rPr lang="en-US" sz="1600" b="1" dirty="0"/>
              <a:t>Displaying Account Statements</a:t>
            </a:r>
            <a:r>
              <a:rPr lang="en-US" sz="1600" dirty="0"/>
              <a:t> </a:t>
            </a:r>
            <a:r>
              <a:rPr lang="en-US" sz="1600" dirty="0">
                <a:hlinkClick r:id="rId2"/>
              </a:rPr>
              <a:t> </a:t>
            </a:r>
            <a:endParaRPr lang="en-US" sz="1600" dirty="0"/>
          </a:p>
          <a:p>
            <a:pPr marL="285750" indent="-285750">
              <a:lnSpc>
                <a:spcPct val="80000"/>
              </a:lnSpc>
              <a:buFont typeface="Arial" pitchFamily="34" charset="0"/>
              <a:buChar char="•"/>
              <a:defRPr/>
            </a:pPr>
            <a:r>
              <a:rPr lang="en-US" sz="1600" dirty="0"/>
              <a:t>You can display the account statements found in the bank data memory at any time. To select the account statements for display, you can enter the following information:</a:t>
            </a:r>
          </a:p>
          <a:p>
            <a:pPr marL="675376" lvl="1" indent="-285750">
              <a:lnSpc>
                <a:spcPct val="80000"/>
              </a:lnSpc>
              <a:buFont typeface="Verdana" pitchFamily="34" charset="0"/>
              <a:buChar char="─"/>
              <a:defRPr/>
            </a:pPr>
            <a:r>
              <a:rPr lang="en-US" sz="1600" dirty="0"/>
              <a:t>Company code </a:t>
            </a:r>
          </a:p>
          <a:p>
            <a:pPr marL="675376" lvl="1" indent="-285750">
              <a:lnSpc>
                <a:spcPct val="80000"/>
              </a:lnSpc>
              <a:buFont typeface="Verdana" pitchFamily="34" charset="0"/>
              <a:buChar char="─"/>
              <a:defRPr/>
            </a:pPr>
            <a:r>
              <a:rPr lang="en-US" sz="1600" dirty="0"/>
              <a:t>House bank ID </a:t>
            </a:r>
          </a:p>
          <a:p>
            <a:pPr marL="675376" lvl="1" indent="-285750">
              <a:lnSpc>
                <a:spcPct val="80000"/>
              </a:lnSpc>
              <a:buFont typeface="Verdana" pitchFamily="34" charset="0"/>
              <a:buChar char="─"/>
              <a:defRPr/>
            </a:pPr>
            <a:r>
              <a:rPr lang="en-US" sz="1600" dirty="0"/>
              <a:t>Bank account ID </a:t>
            </a:r>
          </a:p>
          <a:p>
            <a:pPr marL="675376" lvl="1" indent="-285750">
              <a:lnSpc>
                <a:spcPct val="80000"/>
              </a:lnSpc>
              <a:buFont typeface="Verdana" pitchFamily="34" charset="0"/>
              <a:buChar char="─"/>
              <a:defRPr/>
            </a:pPr>
            <a:r>
              <a:rPr lang="en-US" sz="1600" dirty="0"/>
              <a:t>Statement number </a:t>
            </a:r>
          </a:p>
          <a:p>
            <a:pPr marL="675376" lvl="1" indent="-285750">
              <a:lnSpc>
                <a:spcPct val="80000"/>
              </a:lnSpc>
              <a:buFont typeface="Verdana" pitchFamily="34" charset="0"/>
              <a:buChar char="─"/>
              <a:defRPr/>
            </a:pPr>
            <a:r>
              <a:rPr lang="en-US" sz="1600" dirty="0"/>
              <a:t>Statement date </a:t>
            </a:r>
          </a:p>
          <a:p>
            <a:pPr marL="675376" lvl="1" indent="-285750">
              <a:lnSpc>
                <a:spcPct val="80000"/>
              </a:lnSpc>
              <a:buFont typeface="Verdana" pitchFamily="34" charset="0"/>
              <a:buChar char="─"/>
              <a:defRPr/>
            </a:pPr>
            <a:r>
              <a:rPr lang="en-US" sz="1600" dirty="0"/>
              <a:t>External transaction code </a:t>
            </a:r>
          </a:p>
          <a:p>
            <a:pPr marL="675376" lvl="1" indent="-285750">
              <a:lnSpc>
                <a:spcPct val="80000"/>
              </a:lnSpc>
              <a:buFont typeface="Verdana" pitchFamily="34" charset="0"/>
              <a:buChar char="─"/>
              <a:defRPr/>
            </a:pPr>
            <a:r>
              <a:rPr lang="en-US" sz="1600" dirty="0"/>
              <a:t>Posting rule </a:t>
            </a:r>
          </a:p>
          <a:p>
            <a:pPr marL="675376" lvl="1" indent="-285750">
              <a:lnSpc>
                <a:spcPct val="80000"/>
              </a:lnSpc>
              <a:buFont typeface="Verdana" pitchFamily="34" charset="0"/>
              <a:buChar char="─"/>
              <a:defRPr/>
            </a:pPr>
            <a:r>
              <a:rPr lang="en-US" sz="1600" dirty="0"/>
              <a:t>Bundle number </a:t>
            </a:r>
          </a:p>
          <a:p>
            <a:pPr marL="675376" lvl="1" indent="-285750">
              <a:lnSpc>
                <a:spcPct val="80000"/>
              </a:lnSpc>
              <a:buFont typeface="Verdana" pitchFamily="34" charset="0"/>
              <a:buChar char="─"/>
              <a:defRPr/>
            </a:pPr>
            <a:r>
              <a:rPr lang="en-US" sz="1600" dirty="0"/>
              <a:t>Amount</a:t>
            </a:r>
          </a:p>
          <a:p>
            <a:pPr marL="285750" indent="-285750">
              <a:lnSpc>
                <a:spcPct val="80000"/>
              </a:lnSpc>
              <a:buFont typeface="Arial" pitchFamily="34" charset="0"/>
              <a:buChar char="•"/>
              <a:defRPr/>
            </a:pPr>
            <a:r>
              <a:rPr lang="en-US" sz="1600" dirty="0"/>
              <a:t>The ID is information that is not transmitted with the account statement. Each account statement is assigned a unique number in the SAP R/3 System. This is referred to as the ID.</a:t>
            </a:r>
          </a:p>
          <a:p>
            <a:pPr marL="285750" indent="-285750">
              <a:lnSpc>
                <a:spcPct val="80000"/>
              </a:lnSpc>
              <a:buFont typeface="Arial" pitchFamily="34" charset="0"/>
              <a:buChar char="•"/>
              <a:defRPr/>
            </a:pPr>
            <a:r>
              <a:rPr lang="en-US" sz="1600" dirty="0"/>
              <a:t>The ID is internally assigned by the system</a:t>
            </a:r>
          </a:p>
          <a:p>
            <a:pPr marL="285750" indent="-285750">
              <a:lnSpc>
                <a:spcPct val="80000"/>
              </a:lnSpc>
              <a:buFont typeface="Arial" pitchFamily="34" charset="0"/>
              <a:buChar char="•"/>
              <a:defRPr/>
            </a:pPr>
            <a:r>
              <a:rPr lang="en-US" sz="1600" dirty="0"/>
              <a:t>To display the overview, proceed as follows:</a:t>
            </a:r>
          </a:p>
          <a:p>
            <a:pPr marL="285750" indent="-285750">
              <a:lnSpc>
                <a:spcPct val="80000"/>
              </a:lnSpc>
              <a:buFont typeface="Arial" pitchFamily="34" charset="0"/>
              <a:buChar char="•"/>
              <a:defRPr/>
            </a:pPr>
            <a:r>
              <a:rPr lang="en-US" sz="1600" dirty="0"/>
              <a:t>Select </a:t>
            </a:r>
            <a:r>
              <a:rPr lang="en-US" sz="1600" i="1" dirty="0"/>
              <a:t>Accounting </a:t>
            </a:r>
            <a:r>
              <a:rPr lang="en-US" sz="1600" i="1" dirty="0">
                <a:sym typeface="Wingdings" pitchFamily="2" charset="2"/>
              </a:rPr>
              <a:t></a:t>
            </a:r>
            <a:r>
              <a:rPr lang="en-US" sz="1600" dirty="0"/>
              <a:t> </a:t>
            </a:r>
            <a:r>
              <a:rPr lang="en-US" sz="1600" i="1" dirty="0"/>
              <a:t>Financial Accounting </a:t>
            </a:r>
            <a:r>
              <a:rPr lang="en-US" sz="1600" i="1" dirty="0">
                <a:sym typeface="Wingdings" pitchFamily="2" charset="2"/>
              </a:rPr>
              <a:t></a:t>
            </a:r>
            <a:r>
              <a:rPr lang="en-US" sz="1600" i="1" dirty="0"/>
              <a:t> Banks </a:t>
            </a:r>
            <a:r>
              <a:rPr lang="en-US" sz="1600" i="1" dirty="0">
                <a:sym typeface="Wingdings" pitchFamily="2" charset="2"/>
              </a:rPr>
              <a:t></a:t>
            </a:r>
            <a:r>
              <a:rPr lang="en-US" sz="1600" i="1" dirty="0"/>
              <a:t> Input </a:t>
            </a:r>
            <a:r>
              <a:rPr lang="en-US" sz="1600" i="1" dirty="0">
                <a:sym typeface="Wingdings" pitchFamily="2" charset="2"/>
              </a:rPr>
              <a:t></a:t>
            </a:r>
            <a:r>
              <a:rPr lang="en-US" sz="1600" i="1" dirty="0"/>
              <a:t> Account statement </a:t>
            </a:r>
            <a:r>
              <a:rPr lang="en-US" sz="1600" i="1" dirty="0">
                <a:sym typeface="Wingdings" pitchFamily="2" charset="2"/>
              </a:rPr>
              <a:t></a:t>
            </a:r>
            <a:r>
              <a:rPr lang="en-US" sz="1600" i="1" dirty="0"/>
              <a:t> Display. </a:t>
            </a:r>
          </a:p>
          <a:p>
            <a:pPr marL="285750" indent="-285750">
              <a:lnSpc>
                <a:spcPct val="80000"/>
              </a:lnSpc>
              <a:buFont typeface="Arial" pitchFamily="34" charset="0"/>
              <a:buChar char="•"/>
              <a:defRPr/>
            </a:pPr>
            <a:r>
              <a:rPr lang="en-US" sz="1600" i="1" dirty="0"/>
              <a:t>On the screen that is now displayed, access the country-specific program. </a:t>
            </a:r>
          </a:p>
          <a:p>
            <a:pPr marL="285750" indent="-285750">
              <a:lnSpc>
                <a:spcPct val="80000"/>
              </a:lnSpc>
              <a:buFont typeface="Arial" pitchFamily="34" charset="0"/>
              <a:buChar char="•"/>
              <a:defRPr/>
            </a:pPr>
            <a:r>
              <a:rPr lang="en-US" sz="1600" i="1" dirty="0"/>
              <a:t>Enter your selection parameters on the next screen. </a:t>
            </a:r>
          </a:p>
          <a:p>
            <a:pPr marL="285750" indent="-285750">
              <a:lnSpc>
                <a:spcPct val="80000"/>
              </a:lnSpc>
              <a:buFont typeface="Arial" pitchFamily="34" charset="0"/>
              <a:buChar char="•"/>
              <a:defRPr/>
            </a:pPr>
            <a:r>
              <a:rPr lang="en-US" sz="1600" i="1" dirty="0"/>
              <a:t>Select Program </a:t>
            </a:r>
            <a:r>
              <a:rPr lang="en-US" sz="1600" i="1" dirty="0">
                <a:sym typeface="Wingdings" pitchFamily="2" charset="2"/>
              </a:rPr>
              <a:t></a:t>
            </a:r>
            <a:r>
              <a:rPr lang="en-US" sz="1600" i="1" dirty="0"/>
              <a:t> Execute.</a:t>
            </a:r>
            <a:endParaRPr lang="en-US" sz="1600" dirty="0"/>
          </a:p>
          <a:p>
            <a:pPr>
              <a:lnSpc>
                <a:spcPct val="80000"/>
              </a:lnSpc>
              <a:defRPr/>
            </a:pPr>
            <a:endParaRPr lang="en-US" sz="1600" dirty="0"/>
          </a:p>
        </p:txBody>
      </p:sp>
    </p:spTree>
    <p:extLst>
      <p:ext uri="{BB962C8B-B14F-4D97-AF65-F5344CB8AC3E}">
        <p14:creationId xmlns:p14="http://schemas.microsoft.com/office/powerpoint/2010/main" xmlns="" val="6510617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21" y="100348"/>
            <a:ext cx="8939719" cy="4573560"/>
          </a:xfrm>
          <a:prstGeom prst="rect">
            <a:avLst/>
          </a:prstGeom>
        </p:spPr>
        <p:txBody>
          <a:bodyPr wrap="square">
            <a:spAutoFit/>
          </a:bodyPr>
          <a:lstStyle/>
          <a:p>
            <a:pPr>
              <a:lnSpc>
                <a:spcPct val="80000"/>
              </a:lnSpc>
              <a:defRPr/>
            </a:pPr>
            <a:r>
              <a:rPr lang="de-DE" sz="1400" b="1" dirty="0" smtClean="0">
                <a:latin typeface="Arial" pitchFamily="34" charset="0"/>
                <a:cs typeface="Arial" pitchFamily="34" charset="0"/>
              </a:rPr>
              <a:t>Post processing </a:t>
            </a:r>
            <a:r>
              <a:rPr lang="de-DE" sz="1400" b="1" dirty="0">
                <a:latin typeface="Arial" pitchFamily="34" charset="0"/>
                <a:cs typeface="Arial" pitchFamily="34" charset="0"/>
              </a:rPr>
              <a:t>Account Statements:</a:t>
            </a:r>
          </a:p>
          <a:p>
            <a:pPr>
              <a:lnSpc>
                <a:spcPct val="80000"/>
              </a:lnSpc>
              <a:defRPr/>
            </a:pPr>
            <a:endParaRPr lang="de-DE" sz="1400" dirty="0">
              <a:latin typeface="Arial" pitchFamily="34" charset="0"/>
              <a:cs typeface="Arial" pitchFamily="34" charset="0"/>
            </a:endParaRPr>
          </a:p>
          <a:p>
            <a:pPr marL="285750" indent="-285750">
              <a:lnSpc>
                <a:spcPct val="80000"/>
              </a:lnSpc>
              <a:buFont typeface="Arial" pitchFamily="34" charset="0"/>
              <a:buChar char="•"/>
              <a:defRPr/>
            </a:pPr>
            <a:r>
              <a:rPr lang="de-DE" sz="1400" dirty="0">
                <a:latin typeface="Arial" pitchFamily="34" charset="0"/>
                <a:cs typeface="Arial" pitchFamily="34" charset="0"/>
              </a:rPr>
              <a:t>You have the following options for postprocessing electronic account statements. You choose these in the bank account import selection screen.</a:t>
            </a:r>
            <a:endParaRPr lang="en-US" sz="1400" dirty="0">
              <a:latin typeface="Arial" pitchFamily="34" charset="0"/>
              <a:cs typeface="Arial" pitchFamily="34" charset="0"/>
            </a:endParaRPr>
          </a:p>
          <a:p>
            <a:pPr>
              <a:lnSpc>
                <a:spcPct val="80000"/>
              </a:lnSpc>
              <a:defRPr/>
            </a:pPr>
            <a:r>
              <a:rPr lang="en-US" sz="1400" dirty="0">
                <a:latin typeface="Arial" pitchFamily="34" charset="0"/>
                <a:cs typeface="Arial" pitchFamily="34" charset="0"/>
              </a:rPr>
              <a:t> </a:t>
            </a:r>
            <a:r>
              <a:rPr lang="en-US" sz="1400" dirty="0" smtClean="0">
                <a:latin typeface="Arial" pitchFamily="34" charset="0"/>
                <a:cs typeface="Arial" pitchFamily="34" charset="0"/>
              </a:rPr>
              <a:t>     </a:t>
            </a:r>
            <a:r>
              <a:rPr lang="en-US" sz="1400" dirty="0">
                <a:latin typeface="Arial" pitchFamily="34" charset="0"/>
                <a:cs typeface="Arial" pitchFamily="34" charset="0"/>
              </a:rPr>
              <a:t>       1.      Post immediately (call transaction).</a:t>
            </a:r>
          </a:p>
          <a:p>
            <a:pPr>
              <a:lnSpc>
                <a:spcPct val="80000"/>
              </a:lnSpc>
              <a:defRPr/>
            </a:pPr>
            <a:r>
              <a:rPr lang="de-DE" sz="1400" dirty="0" smtClean="0">
                <a:latin typeface="Arial" pitchFamily="34" charset="0"/>
                <a:cs typeface="Arial" pitchFamily="34" charset="0"/>
              </a:rPr>
              <a:t>      </a:t>
            </a:r>
            <a:r>
              <a:rPr lang="de-DE" sz="1400" dirty="0">
                <a:latin typeface="Arial" pitchFamily="34" charset="0"/>
                <a:cs typeface="Arial" pitchFamily="34" charset="0"/>
              </a:rPr>
              <a:t>       2.      Generate batch </a:t>
            </a:r>
            <a:r>
              <a:rPr lang="de-DE" sz="1400" dirty="0" smtClean="0">
                <a:latin typeface="Arial" pitchFamily="34" charset="0"/>
                <a:cs typeface="Arial" pitchFamily="34" charset="0"/>
              </a:rPr>
              <a:t>input</a:t>
            </a: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de-DE" sz="1400" dirty="0">
                <a:latin typeface="Arial" pitchFamily="34" charset="0"/>
                <a:cs typeface="Arial" pitchFamily="34" charset="0"/>
              </a:rPr>
              <a:t>The type of processing you choose at this point determines what type of postprocessing you can use for the electronic account statement.</a:t>
            </a: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de-DE" sz="1400" dirty="0">
                <a:latin typeface="Arial" pitchFamily="34" charset="0"/>
                <a:cs typeface="Arial" pitchFamily="34" charset="0"/>
              </a:rPr>
              <a:t>If you selected the </a:t>
            </a:r>
            <a:r>
              <a:rPr lang="de-DE" sz="1400" i="1" dirty="0">
                <a:latin typeface="Arial" pitchFamily="34" charset="0"/>
                <a:cs typeface="Arial" pitchFamily="34" charset="0"/>
              </a:rPr>
              <a:t>Post immediately</a:t>
            </a:r>
            <a:r>
              <a:rPr lang="de-DE" sz="1400" dirty="0">
                <a:latin typeface="Arial" pitchFamily="34" charset="0"/>
                <a:cs typeface="Arial" pitchFamily="34" charset="0"/>
              </a:rPr>
              <a:t> parameter when importing the account statement, you can use a postprocessing transaction to modify and then post line items that the system has not automatically posted.</a:t>
            </a: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de-DE" sz="1400" dirty="0">
                <a:latin typeface="Arial" pitchFamily="34" charset="0"/>
                <a:cs typeface="Arial" pitchFamily="34" charset="0"/>
              </a:rPr>
              <a:t>The advantage of this option is that each document number posted as a result of the electronic account statement is saved in bank data storage. You can then determine the status of a posting.</a:t>
            </a: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de-DE" sz="1400" dirty="0">
                <a:latin typeface="Arial" pitchFamily="34" charset="0"/>
                <a:cs typeface="Arial" pitchFamily="34" charset="0"/>
              </a:rPr>
              <a:t>In the document display of the bank statement that you have posted with posting parameter </a:t>
            </a:r>
            <a:r>
              <a:rPr lang="de-DE" sz="1400" i="1" dirty="0">
                <a:latin typeface="Arial" pitchFamily="34" charset="0"/>
                <a:cs typeface="Arial" pitchFamily="34" charset="0"/>
              </a:rPr>
              <a:t>Post Immediately</a:t>
            </a:r>
            <a:r>
              <a:rPr lang="de-DE" sz="1400" dirty="0">
                <a:latin typeface="Arial" pitchFamily="34" charset="0"/>
                <a:cs typeface="Arial" pitchFamily="34" charset="0"/>
              </a:rPr>
              <a:t> you can display the line items that relate to the bank statement. To do this choose </a:t>
            </a:r>
            <a:r>
              <a:rPr lang="de-DE" sz="1400" i="1" dirty="0">
                <a:latin typeface="Arial" pitchFamily="34" charset="0"/>
                <a:cs typeface="Arial" pitchFamily="34" charset="0"/>
              </a:rPr>
              <a:t>Services for Object </a:t>
            </a:r>
            <a:r>
              <a:rPr lang="en-US" sz="1400" dirty="0">
                <a:latin typeface="Arial" pitchFamily="34" charset="0"/>
                <a:cs typeface="Arial" pitchFamily="34" charset="0"/>
                <a:sym typeface="Symbol" pitchFamily="18" charset="2"/>
              </a:rPr>
              <a:t></a:t>
            </a:r>
            <a:r>
              <a:rPr lang="de-DE" sz="1400" i="1" dirty="0">
                <a:latin typeface="Arial" pitchFamily="34" charset="0"/>
                <a:cs typeface="Arial" pitchFamily="34" charset="0"/>
              </a:rPr>
              <a:t> Links.</a:t>
            </a: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de-DE" sz="1400" dirty="0">
                <a:latin typeface="Arial" pitchFamily="34" charset="0"/>
                <a:cs typeface="Arial" pitchFamily="34" charset="0"/>
              </a:rPr>
              <a:t>This is not possible in batch input processing because the statement data is not posted until the sessions are processed. Only then can you obtain information on whether or not a posting was made successfully. </a:t>
            </a: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de-DE" sz="1400" dirty="0">
                <a:latin typeface="Arial" pitchFamily="34" charset="0"/>
                <a:cs typeface="Arial" pitchFamily="34" charset="0"/>
              </a:rPr>
              <a:t>As a rule, the sessions are first processed in the background. The result is recorded in the batch input log. Transactions not updated remain in the session as defective records. The sessions are then postprocessed in the folder “online”. You can change or delete defective data or add any that was missing. Postprocessing is complete when there are no more defective records in a session.</a:t>
            </a: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de-DE" sz="1400" dirty="0">
                <a:latin typeface="Arial" pitchFamily="34" charset="0"/>
                <a:cs typeface="Arial" pitchFamily="34" charset="0"/>
              </a:rPr>
              <a:t>Since the system assumes that the postings in a session will eventually be made successfully, it indicates that the line items of the account statement are “posted successfully”.</a:t>
            </a:r>
            <a:endParaRPr lang="en-US" sz="1400" dirty="0">
              <a:latin typeface="Arial" pitchFamily="34" charset="0"/>
              <a:cs typeface="Arial" pitchFamily="34" charset="0"/>
            </a:endParaRPr>
          </a:p>
          <a:p>
            <a:pPr marL="285750" indent="-285750">
              <a:lnSpc>
                <a:spcPct val="80000"/>
              </a:lnSpc>
              <a:buFont typeface="Arial" pitchFamily="34" charset="0"/>
              <a:buChar char="•"/>
              <a:defRPr/>
            </a:pPr>
            <a:r>
              <a:rPr lang="de-DE" sz="1400" dirty="0">
                <a:latin typeface="Arial" pitchFamily="34" charset="0"/>
                <a:cs typeface="Arial" pitchFamily="34" charset="0"/>
              </a:rPr>
              <a:t>An additional advantage is the extra options provided by the postprocessing transaction. You can for example change the postings rules later or edit the payment advice notes (not to be confused with the cash management payment advice notes).</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29017399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397042" y="78016"/>
            <a:ext cx="2924175" cy="301228"/>
          </a:xfrm>
        </p:spPr>
        <p:txBody>
          <a:bodyPr>
            <a:normAutofit fontScale="90000"/>
          </a:bodyPr>
          <a:lstStyle/>
          <a:p>
            <a:pPr>
              <a:defRPr/>
            </a:pPr>
            <a:r>
              <a:rPr lang="en-US" sz="2400" dirty="0" smtClean="0"/>
              <a:t>Standard Reports:</a:t>
            </a:r>
          </a:p>
        </p:txBody>
      </p:sp>
      <p:sp>
        <p:nvSpPr>
          <p:cNvPr id="2" name="Rectangle 1"/>
          <p:cNvSpPr/>
          <p:nvPr/>
        </p:nvSpPr>
        <p:spPr>
          <a:xfrm>
            <a:off x="397042" y="478149"/>
            <a:ext cx="8169442" cy="4745915"/>
          </a:xfrm>
          <a:prstGeom prst="rect">
            <a:avLst/>
          </a:prstGeom>
        </p:spPr>
        <p:txBody>
          <a:bodyPr wrap="square">
            <a:spAutoFit/>
          </a:bodyPr>
          <a:lstStyle/>
          <a:p>
            <a:pPr marL="285750" indent="-285750">
              <a:lnSpc>
                <a:spcPct val="90000"/>
              </a:lnSpc>
              <a:buFont typeface="Arial" pitchFamily="34" charset="0"/>
              <a:buChar char="•"/>
              <a:defRPr/>
            </a:pPr>
            <a:r>
              <a:rPr lang="en-US" sz="1400" dirty="0"/>
              <a:t>FF_6 – Display [Financial accounting </a:t>
            </a:r>
            <a:r>
              <a:rPr lang="en-US" sz="1400" dirty="0">
                <a:sym typeface="Wingdings" pitchFamily="2" charset="2"/>
              </a:rPr>
              <a:t> Banks  Input  Bank statement.</a:t>
            </a:r>
          </a:p>
          <a:p>
            <a:pPr>
              <a:lnSpc>
                <a:spcPct val="90000"/>
              </a:lnSpc>
              <a:buFontTx/>
              <a:buNone/>
              <a:defRPr/>
            </a:pPr>
            <a:r>
              <a:rPr lang="en-US" sz="1400" dirty="0"/>
              <a:t>	- With this you can print out any of the bank statements in the bank data </a:t>
            </a:r>
            <a:r>
              <a:rPr lang="en-US" sz="1400" dirty="0" smtClean="0"/>
              <a:t>	  	   buffer</a:t>
            </a:r>
            <a:r>
              <a:rPr lang="en-US" sz="1400" dirty="0"/>
              <a:t>.</a:t>
            </a:r>
          </a:p>
          <a:p>
            <a:pPr>
              <a:lnSpc>
                <a:spcPct val="90000"/>
              </a:lnSpc>
              <a:buFontTx/>
              <a:buNone/>
              <a:defRPr/>
            </a:pPr>
            <a:endParaRPr lang="en-US" sz="1400" dirty="0"/>
          </a:p>
          <a:p>
            <a:pPr marL="285750" indent="-285750">
              <a:lnSpc>
                <a:spcPct val="90000"/>
              </a:lnSpc>
              <a:buFont typeface="Arial" pitchFamily="34" charset="0"/>
              <a:buChar char="•"/>
              <a:defRPr/>
            </a:pPr>
            <a:r>
              <a:rPr lang="en-US" sz="1400" dirty="0"/>
              <a:t>S_P99_41000166 - Display Bank Directory [Banks </a:t>
            </a:r>
            <a:r>
              <a:rPr lang="en-US" sz="1400" dirty="0">
                <a:sym typeface="Wingdings" pitchFamily="2" charset="2"/>
              </a:rPr>
              <a:t> Master data  Bank Mater record]</a:t>
            </a:r>
          </a:p>
          <a:p>
            <a:pPr>
              <a:lnSpc>
                <a:spcPct val="90000"/>
              </a:lnSpc>
              <a:buFontTx/>
              <a:buNone/>
              <a:defRPr/>
            </a:pPr>
            <a:r>
              <a:rPr lang="en-US" sz="1400" dirty="0"/>
              <a:t>	- This report lists banks and their master data.</a:t>
            </a:r>
          </a:p>
          <a:p>
            <a:pPr marL="285750" indent="-285750">
              <a:lnSpc>
                <a:spcPct val="90000"/>
              </a:lnSpc>
              <a:buFont typeface="Arial" pitchFamily="34" charset="0"/>
              <a:buChar char="•"/>
              <a:defRPr/>
            </a:pPr>
            <a:endParaRPr lang="en-US" sz="1400" dirty="0" smtClean="0"/>
          </a:p>
          <a:p>
            <a:pPr marL="285750" indent="-285750">
              <a:lnSpc>
                <a:spcPct val="90000"/>
              </a:lnSpc>
              <a:buFont typeface="Arial" pitchFamily="34" charset="0"/>
              <a:buChar char="•"/>
              <a:defRPr/>
            </a:pPr>
            <a:r>
              <a:rPr lang="en-US" sz="1400" dirty="0" smtClean="0"/>
              <a:t>S_P00_07000008 </a:t>
            </a:r>
            <a:r>
              <a:rPr lang="en-US" sz="1400" dirty="0"/>
              <a:t>- Display of Bank Changes [Banks </a:t>
            </a:r>
            <a:r>
              <a:rPr lang="en-US" sz="1400" dirty="0">
                <a:sym typeface="Wingdings" pitchFamily="2" charset="2"/>
              </a:rPr>
              <a:t> Master data  Bank Mater record]</a:t>
            </a:r>
          </a:p>
          <a:p>
            <a:pPr>
              <a:lnSpc>
                <a:spcPct val="90000"/>
              </a:lnSpc>
              <a:buFontTx/>
              <a:buNone/>
              <a:defRPr/>
            </a:pPr>
            <a:r>
              <a:rPr lang="en-US" sz="1400" dirty="0"/>
              <a:t>	- This report lists the changes to bank master data for all the bank accounts.</a:t>
            </a:r>
          </a:p>
          <a:p>
            <a:pPr marL="285750" indent="-285750">
              <a:lnSpc>
                <a:spcPct val="90000"/>
              </a:lnSpc>
              <a:buFont typeface="Arial" pitchFamily="34" charset="0"/>
              <a:buChar char="•"/>
              <a:defRPr/>
            </a:pPr>
            <a:endParaRPr lang="en-US" sz="1400" dirty="0"/>
          </a:p>
          <a:p>
            <a:pPr marL="285750" indent="-285750">
              <a:lnSpc>
                <a:spcPct val="90000"/>
              </a:lnSpc>
              <a:buFont typeface="Arial" pitchFamily="34" charset="0"/>
              <a:buChar char="•"/>
              <a:defRPr/>
            </a:pPr>
            <a:r>
              <a:rPr lang="en-US" sz="1400" dirty="0" smtClean="0"/>
              <a:t>S_ALR_87012348 </a:t>
            </a:r>
            <a:r>
              <a:rPr lang="en-US" sz="1400" dirty="0"/>
              <a:t>- Cashed Checks per Bank Account  [Banks </a:t>
            </a:r>
            <a:r>
              <a:rPr lang="en-US" sz="1400" dirty="0">
                <a:sym typeface="Wingdings" pitchFamily="2" charset="2"/>
              </a:rPr>
              <a:t> Information system]</a:t>
            </a:r>
          </a:p>
          <a:p>
            <a:pPr>
              <a:lnSpc>
                <a:spcPct val="90000"/>
              </a:lnSpc>
              <a:buFontTx/>
              <a:buNone/>
              <a:defRPr/>
            </a:pPr>
            <a:r>
              <a:rPr lang="en-US" sz="1400" dirty="0">
                <a:sym typeface="Wingdings" pitchFamily="2" charset="2"/>
              </a:rPr>
              <a:t>       - the report gives the average period outstanding for the checks already cashed and  </a:t>
            </a:r>
            <a:r>
              <a:rPr lang="en-US" sz="1400" dirty="0" smtClean="0">
                <a:sym typeface="Wingdings" pitchFamily="2" charset="2"/>
              </a:rPr>
              <a:t>      checks </a:t>
            </a:r>
            <a:r>
              <a:rPr lang="en-US" sz="1400" dirty="0">
                <a:sym typeface="Wingdings" pitchFamily="2" charset="2"/>
              </a:rPr>
              <a:t>outstanding. It also gives the number and total amount of checks currently outstanding. </a:t>
            </a:r>
            <a:endParaRPr lang="en-US" sz="1400" dirty="0" smtClean="0">
              <a:sym typeface="Wingdings" pitchFamily="2" charset="2"/>
            </a:endParaRPr>
          </a:p>
          <a:p>
            <a:pPr>
              <a:lnSpc>
                <a:spcPct val="90000"/>
              </a:lnSpc>
              <a:buFontTx/>
              <a:buNone/>
              <a:defRPr/>
            </a:pPr>
            <a:endParaRPr lang="en-US" sz="1400" dirty="0">
              <a:sym typeface="Wingdings" pitchFamily="2" charset="2"/>
            </a:endParaRPr>
          </a:p>
          <a:p>
            <a:pPr marL="285750" indent="-285750">
              <a:lnSpc>
                <a:spcPct val="90000"/>
              </a:lnSpc>
              <a:buFont typeface="Arial" pitchFamily="34" charset="0"/>
              <a:buChar char="•"/>
              <a:defRPr/>
            </a:pPr>
            <a:r>
              <a:rPr lang="en-US" sz="1400" dirty="0"/>
              <a:t>S_ALR_87012349 - Outstanding Checks Analysis per G/L Account and Vendor [Banks </a:t>
            </a:r>
            <a:r>
              <a:rPr lang="en-US" sz="1400" dirty="0">
                <a:sym typeface="Wingdings" pitchFamily="2" charset="2"/>
              </a:rPr>
              <a:t> Information system].</a:t>
            </a:r>
            <a:r>
              <a:rPr lang="en-US" sz="1400" dirty="0"/>
              <a:t>  </a:t>
            </a:r>
          </a:p>
          <a:p>
            <a:pPr>
              <a:lnSpc>
                <a:spcPct val="90000"/>
              </a:lnSpc>
              <a:buFontTx/>
              <a:buNone/>
              <a:defRPr/>
            </a:pPr>
            <a:r>
              <a:rPr lang="en-US" sz="1400" dirty="0"/>
              <a:t>	- Using this, you can display the outstanding period, that is difference between cashing date and posting date for each GL account managed on OI basis for each vendor.</a:t>
            </a:r>
          </a:p>
          <a:p>
            <a:pPr>
              <a:lnSpc>
                <a:spcPct val="90000"/>
              </a:lnSpc>
              <a:buFontTx/>
              <a:buNone/>
              <a:defRPr/>
            </a:pPr>
            <a:endParaRPr lang="en-US" sz="1400" dirty="0"/>
          </a:p>
          <a:p>
            <a:pPr>
              <a:lnSpc>
                <a:spcPct val="90000"/>
              </a:lnSpc>
              <a:defRPr/>
            </a:pPr>
            <a:endParaRPr lang="en-US" sz="1400" dirty="0"/>
          </a:p>
        </p:txBody>
      </p:sp>
    </p:spTree>
    <p:extLst>
      <p:ext uri="{BB962C8B-B14F-4D97-AF65-F5344CB8AC3E}">
        <p14:creationId xmlns:p14="http://schemas.microsoft.com/office/powerpoint/2010/main" xmlns="" val="34511519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3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documentManagement/types"/>
    <ds:schemaRef ds:uri="http://purl.org/dc/elements/1.1/"/>
    <ds:schemaRef ds:uri="http://purl.org/dc/dcmitype/"/>
    <ds:schemaRef ds:uri="a85eb2a3-840f-4054-86f6-d41d0c1cba4b"/>
    <ds:schemaRef ds:uri="http://schemas.microsoft.com/office/infopath/2007/PartnerControls"/>
    <ds:schemaRef ds:uri="http://schemas.openxmlformats.org/package/2006/metadata/core-properties"/>
    <ds:schemaRef ds:uri="952a6df7-b138-4f89-9bc4-e7a874ea3254"/>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72099</TotalTime>
  <Words>5782</Words>
  <Application>Microsoft Office PowerPoint</Application>
  <PresentationFormat>On-screen Show (16:9)</PresentationFormat>
  <Paragraphs>666</Paragraphs>
  <Slides>98</Slides>
  <Notes>2</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3_Content Layouts</vt:lpstr>
      <vt:lpstr>Slide 1</vt:lpstr>
      <vt:lpstr>Contents</vt:lpstr>
      <vt:lpstr>Slide 3</vt:lpstr>
      <vt:lpstr>Use  Bank Accounting Functions: </vt:lpstr>
      <vt:lpstr>Challenges:</vt:lpstr>
      <vt:lpstr>Requirements: Bank Account Structure.</vt:lpstr>
      <vt:lpstr>Requirements: Bank Account Structure.</vt:lpstr>
      <vt:lpstr>Requirements: Bank Account Structure.</vt:lpstr>
      <vt:lpstr>Requirements: Bank Account Structure.</vt:lpstr>
      <vt:lpstr> </vt:lpstr>
      <vt:lpstr> </vt:lpstr>
      <vt:lpstr>Bank Master Data.</vt:lpstr>
      <vt:lpstr>House Bank.</vt:lpstr>
      <vt:lpstr>House Bank.</vt:lpstr>
      <vt:lpstr>  </vt:lpstr>
      <vt:lpstr>Bank Accounts </vt:lpstr>
      <vt:lpstr>Creating Bank Master Record [FI01]</vt:lpstr>
      <vt:lpstr>Define House Bank [FI12]</vt:lpstr>
      <vt:lpstr>Adding Bank Accounts to House Bank.</vt:lpstr>
      <vt:lpstr>GL Account Master Data for Bank Account:</vt:lpstr>
      <vt:lpstr> </vt:lpstr>
      <vt:lpstr> </vt:lpstr>
      <vt:lpstr> </vt:lpstr>
      <vt:lpstr>  </vt:lpstr>
      <vt:lpstr> Check Void Reasons.</vt:lpstr>
      <vt:lpstr> </vt:lpstr>
      <vt:lpstr>  </vt:lpstr>
      <vt:lpstr> </vt:lpstr>
      <vt:lpstr>Check Deposit.</vt:lpstr>
      <vt:lpstr>  </vt:lpstr>
      <vt:lpstr> </vt:lpstr>
      <vt:lpstr> </vt:lpstr>
      <vt:lpstr> </vt:lpstr>
      <vt:lpstr>  </vt:lpstr>
      <vt:lpstr>  </vt:lpstr>
      <vt:lpstr>Check Management – Configuration:</vt:lpstr>
      <vt:lpstr>Define Void Reason codes.</vt:lpstr>
      <vt:lpstr>Slide 38</vt:lpstr>
      <vt:lpstr>Slide 39</vt:lpstr>
      <vt:lpstr>Check Management Transactions:</vt:lpstr>
      <vt:lpstr>Supplementing Check Information/Cashing Individual Checks  </vt:lpstr>
      <vt:lpstr>Slide 42</vt:lpstr>
      <vt:lpstr>Slide 43</vt:lpstr>
      <vt:lpstr>Slide 44</vt:lpstr>
      <vt:lpstr>Check Management Problems </vt:lpstr>
      <vt:lpstr>Slide 46</vt:lpstr>
      <vt:lpstr>Slide 47</vt:lpstr>
      <vt:lpstr>Slide 48</vt:lpstr>
      <vt:lpstr>Slide 49</vt:lpstr>
      <vt:lpstr>Slide 50</vt:lpstr>
      <vt:lpstr>Check Deposit – Configuration:</vt:lpstr>
      <vt:lpstr>Slide 52</vt:lpstr>
      <vt:lpstr>Slide 53</vt:lpstr>
      <vt:lpstr>Slide 54</vt:lpstr>
      <vt:lpstr>Slide 55</vt:lpstr>
      <vt:lpstr>Check Deposit  - Transactions:</vt:lpstr>
      <vt:lpstr>Slide 57</vt:lpstr>
      <vt:lpstr>Slide 58</vt:lpstr>
      <vt:lpstr>Slide 59</vt:lpstr>
      <vt:lpstr>Slide 60</vt:lpstr>
      <vt:lpstr>Slide 61</vt:lpstr>
      <vt:lpstr>Manual Bank Statement.</vt:lpstr>
      <vt:lpstr> </vt:lpstr>
      <vt:lpstr> </vt:lpstr>
      <vt:lpstr>   </vt:lpstr>
      <vt:lpstr> </vt:lpstr>
      <vt:lpstr> </vt:lpstr>
      <vt:lpstr> </vt:lpstr>
      <vt:lpstr> </vt:lpstr>
      <vt:lpstr>Manual Bank statement – Configuration.</vt:lpstr>
      <vt:lpstr>Slide 71</vt:lpstr>
      <vt:lpstr>Slide 72</vt:lpstr>
      <vt:lpstr>Manual Bank statement – Transaction. </vt:lpstr>
      <vt:lpstr>Slide 74</vt:lpstr>
      <vt:lpstr>Slide 75</vt:lpstr>
      <vt:lpstr>Slide 76</vt:lpstr>
      <vt:lpstr>Slide 77</vt:lpstr>
      <vt:lpstr>Slide 78</vt:lpstr>
      <vt:lpstr> </vt:lpstr>
      <vt:lpstr> </vt:lpstr>
      <vt:lpstr> </vt:lpstr>
      <vt:lpstr> </vt:lpstr>
      <vt:lpstr> </vt:lpstr>
      <vt:lpstr> </vt:lpstr>
      <vt:lpstr> </vt:lpstr>
      <vt:lpstr> </vt:lpstr>
      <vt:lpstr>Electronic Bank statement – Configuration.</vt:lpstr>
      <vt:lpstr>Slide 88</vt:lpstr>
      <vt:lpstr>Slide 89</vt:lpstr>
      <vt:lpstr>Slide 90</vt:lpstr>
      <vt:lpstr>Electronic Bank statement – Transactions.</vt:lpstr>
      <vt:lpstr>Slide 92</vt:lpstr>
      <vt:lpstr>Slide 93</vt:lpstr>
      <vt:lpstr>Slide 94</vt:lpstr>
      <vt:lpstr>Slide 95</vt:lpstr>
      <vt:lpstr>Slide 96</vt:lpstr>
      <vt:lpstr>Slide 97</vt:lpstr>
      <vt:lpstr>Standard Reports: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Pl/SQL</dc:title>
  <dc:creator>Capgemini</dc:creator>
  <cp:lastModifiedBy>mogani</cp:lastModifiedBy>
  <cp:revision>2399</cp:revision>
  <dcterms:created xsi:type="dcterms:W3CDTF">2016-10-27T07:09:48Z</dcterms:created>
  <dcterms:modified xsi:type="dcterms:W3CDTF">2018-02-04T14:05:10Z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