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4"/>
  </p:sldMasterIdLst>
  <p:notesMasterIdLst>
    <p:notesMasterId r:id="rId19"/>
  </p:notesMasterIdLst>
  <p:handoutMasterIdLst>
    <p:handoutMasterId r:id="rId20"/>
  </p:handoutMasterIdLst>
  <p:sldIdLst>
    <p:sldId id="425" r:id="rId5"/>
    <p:sldId id="443" r:id="rId6"/>
    <p:sldId id="426" r:id="rId7"/>
    <p:sldId id="427" r:id="rId8"/>
    <p:sldId id="428" r:id="rId9"/>
    <p:sldId id="429" r:id="rId10"/>
    <p:sldId id="430" r:id="rId11"/>
    <p:sldId id="431" r:id="rId12"/>
    <p:sldId id="432" r:id="rId13"/>
    <p:sldId id="433" r:id="rId14"/>
    <p:sldId id="434" r:id="rId15"/>
    <p:sldId id="436" r:id="rId16"/>
    <p:sldId id="439" r:id="rId17"/>
    <p:sldId id="442" r:id="rId18"/>
  </p:sldIdLst>
  <p:sldSz cx="9144000" cy="5143500" type="screen16x9"/>
  <p:notesSz cx="6858000" cy="9144000"/>
  <p:defaultText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4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3300"/>
    <a:srgbClr val="BDBD00"/>
    <a:srgbClr val="FF9900"/>
    <a:srgbClr val="598E20"/>
    <a:srgbClr val="00234B"/>
    <a:srgbClr val="ED771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99" autoAdjust="0"/>
    <p:restoredTop sz="92941" autoAdjust="0"/>
  </p:normalViewPr>
  <p:slideViewPr>
    <p:cSldViewPr snapToGrid="0" showGuides="1">
      <p:cViewPr varScale="1">
        <p:scale>
          <a:sx n="118" d="100"/>
          <a:sy n="118" d="100"/>
        </p:scale>
        <p:origin x="-379" y="-72"/>
      </p:cViewPr>
      <p:guideLst>
        <p:guide orient="horz" pos="162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0"/>
    </p:cViewPr>
  </p:sorterViewPr>
  <p:notesViewPr>
    <p:cSldViewPr snapToGrid="0">
      <p:cViewPr varScale="1">
        <p:scale>
          <a:sx n="67" d="100"/>
          <a:sy n="67" d="100"/>
        </p:scale>
        <p:origin x="-3168"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60475" y="685800"/>
            <a:ext cx="6096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1pPr>
    <a:lvl2pPr marL="389626"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2pPr>
    <a:lvl3pPr marL="779252"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3pPr>
    <a:lvl4pPr marL="1168878"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4pPr>
    <a:lvl5pPr marL="1558503"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643050" y="4100538"/>
            <a:ext cx="4500594" cy="4114800"/>
          </a:xfrm>
          <a:prstGeom prst="rect">
            <a:avLst/>
          </a:prstGeo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r>
              <a:rPr lang="en-US" dirty="0" smtClean="0"/>
              <a:t>©</a:t>
            </a:r>
            <a:r>
              <a:rPr lang="en-US" dirty="0"/>
              <a:t>2016 Capgemini. All rights reserved.</a:t>
            </a:r>
            <a:br>
              <a:rPr lang="en-US" dirty="0"/>
            </a:br>
            <a:r>
              <a:rPr lang="en-US" dirty="0"/>
              <a:t>The information contained in this document is proprietary and confidential. For Capgemini only</a:t>
            </a:r>
            <a:r>
              <a:rPr lang="en-US" dirty="0" smtClean="0"/>
              <a:t>.</a:t>
            </a:r>
            <a:endParaRPr lang="en-US" dirty="0"/>
          </a:p>
        </p:txBody>
      </p:sp>
      <p:sp>
        <p:nvSpPr>
          <p:cNvPr id="5" name="Slide Image Placeholder 4"/>
          <p:cNvSpPr>
            <a:spLocks noGrp="1" noRot="1" noChangeAspect="1"/>
          </p:cNvSpPr>
          <p:nvPr>
            <p:ph type="sldImg"/>
          </p:nvPr>
        </p:nvSpPr>
        <p:spPr>
          <a:xfrm>
            <a:off x="809625" y="428625"/>
            <a:ext cx="6096000" cy="3429000"/>
          </a:xfrm>
        </p:spPr>
      </p:sp>
    </p:spTree>
    <p:extLst>
      <p:ext uri="{BB962C8B-B14F-4D97-AF65-F5344CB8AC3E}">
        <p14:creationId xmlns:p14="http://schemas.microsoft.com/office/powerpoint/2010/main" xmlns="" val="3436104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smtClean="0"/>
          </a:p>
          <a:p>
            <a:pPr eaLnBrk="1" hangingPunct="1">
              <a:spcBef>
                <a:spcPct val="0"/>
              </a:spcBef>
            </a:pPr>
            <a:endParaRPr lang="en-US" dirty="0" smtClean="0"/>
          </a:p>
        </p:txBody>
      </p:sp>
    </p:spTree>
    <p:extLst>
      <p:ext uri="{BB962C8B-B14F-4D97-AF65-F5344CB8AC3E}">
        <p14:creationId xmlns:p14="http://schemas.microsoft.com/office/powerpoint/2010/main" xmlns="" val="248421155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 Id="rId14" Type="http://schemas.openxmlformats.org/officeDocument/2006/relationships/hyperlink" Target="http://www.capgemini.com/"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0.png"/><Relationship Id="rId4" Type="http://schemas.openxmlformats.org/officeDocument/2006/relationships/image" Target="../media/image14.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losing1">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dirty="0"/>
          </a:p>
        </p:txBody>
      </p:sp>
      <p:sp>
        <p:nvSpPr>
          <p:cNvPr id="8" name="Freeform 5"/>
          <p:cNvSpPr>
            <a:spLocks/>
          </p:cNvSpPr>
          <p:nvPr/>
        </p:nvSpPr>
        <p:spPr bwMode="auto">
          <a:xfrm>
            <a:off x="-932257" y="-1992690"/>
            <a:ext cx="8076009" cy="8582622"/>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77" tIns="34289" rIns="68577" bIns="34289" numCol="1" anchor="t" anchorCtr="0" compatLnSpc="1">
            <a:prstTxWarp prst="textNoShape">
              <a:avLst/>
            </a:prstTxWarp>
          </a:bodyPr>
          <a:lstStyle/>
          <a:p>
            <a:endParaRPr lang="en-US" dirty="0"/>
          </a:p>
        </p:txBody>
      </p:sp>
      <p:grpSp>
        <p:nvGrpSpPr>
          <p:cNvPr id="9" name="Group 8"/>
          <p:cNvGrpSpPr/>
          <p:nvPr/>
        </p:nvGrpSpPr>
        <p:grpSpPr>
          <a:xfrm>
            <a:off x="3734277" y="1803085"/>
            <a:ext cx="551260" cy="51174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p:nvSpPr>
        <p:spPr>
          <a:xfrm>
            <a:off x="4902138" y="2164760"/>
            <a:ext cx="3844290" cy="57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pPr>
            <a:r>
              <a:rPr lang="en-US" sz="7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700" dirty="0">
                <a:solidFill>
                  <a:schemeClr val="accent1"/>
                </a:solidFill>
              </a:rPr>
              <a:t>the Collaborative Business Experience™</a:t>
            </a:r>
            <a:r>
              <a:rPr lang="en-US" sz="700" dirty="0">
                <a:solidFill>
                  <a:schemeClr val="tx1"/>
                </a:solidFill>
              </a:rPr>
              <a:t>, and draws on </a:t>
            </a:r>
            <a:r>
              <a:rPr lang="en-US" sz="700" dirty="0">
                <a:solidFill>
                  <a:schemeClr val="accent1"/>
                </a:solidFill>
              </a:rPr>
              <a:t>Rightshore</a:t>
            </a:r>
            <a:r>
              <a:rPr lang="en-US" sz="700" baseline="30000" dirty="0">
                <a:solidFill>
                  <a:schemeClr val="accent1"/>
                </a:solidFill>
              </a:rPr>
              <a:t>®</a:t>
            </a:r>
            <a:r>
              <a:rPr lang="en-US" sz="700" dirty="0">
                <a:solidFill>
                  <a:schemeClr val="tx1"/>
                </a:solidFill>
              </a:rPr>
              <a:t>, its worldwide delivery model.</a:t>
            </a:r>
            <a:endParaRPr lang="en-US" sz="700" dirty="0" smtClean="0">
              <a:solidFill>
                <a:schemeClr val="tx1"/>
              </a:solidFill>
            </a:endParaRPr>
          </a:p>
        </p:txBody>
      </p:sp>
      <p:sp>
        <p:nvSpPr>
          <p:cNvPr id="15" name="Rectangle 14"/>
          <p:cNvSpPr/>
          <p:nvPr/>
        </p:nvSpPr>
        <p:spPr>
          <a:xfrm>
            <a:off x="4902138" y="1880312"/>
            <a:ext cx="1664970" cy="192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500"/>
              </a:lnSpc>
            </a:pPr>
            <a:r>
              <a:rPr lang="en-US" sz="1100" dirty="0" smtClean="0">
                <a:solidFill>
                  <a:schemeClr val="accent1"/>
                </a:solidFill>
              </a:rPr>
              <a:t>About Capgemini</a:t>
            </a:r>
          </a:p>
        </p:txBody>
      </p:sp>
      <p:sp>
        <p:nvSpPr>
          <p:cNvPr id="16" name="Rectangle 15"/>
          <p:cNvSpPr/>
          <p:nvPr/>
        </p:nvSpPr>
        <p:spPr>
          <a:xfrm>
            <a:off x="4902138" y="3176871"/>
            <a:ext cx="1543050" cy="30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00"/>
              </a:lnSpc>
              <a:spcAft>
                <a:spcPts val="450"/>
              </a:spcAft>
            </a:pPr>
            <a:r>
              <a:rPr lang="en-US" sz="700" dirty="0" smtClean="0">
                <a:solidFill>
                  <a:schemeClr val="tx1"/>
                </a:solidFill>
              </a:rPr>
              <a:t>Learn more about us at</a:t>
            </a:r>
          </a:p>
          <a:p>
            <a:pPr algn="just">
              <a:lnSpc>
                <a:spcPts val="900"/>
              </a:lnSpc>
            </a:pPr>
            <a:r>
              <a:rPr lang="en-US" sz="1100" dirty="0" smtClean="0">
                <a:solidFill>
                  <a:schemeClr val="accent2"/>
                </a:solidFill>
              </a:rPr>
              <a:t>www.capgemini.com</a:t>
            </a:r>
          </a:p>
        </p:txBody>
      </p:sp>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598813" y="2984444"/>
            <a:ext cx="249896" cy="249896"/>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886345" y="2984444"/>
            <a:ext cx="249896" cy="249896"/>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173877" y="2984444"/>
            <a:ext cx="249896" cy="249896"/>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461409" y="2984444"/>
            <a:ext cx="249896" cy="249896"/>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311281" y="2984444"/>
            <a:ext cx="249896" cy="249896"/>
          </a:xfrm>
          <a:prstGeom prst="rect">
            <a:avLst/>
          </a:prstGeom>
          <a:noFill/>
        </p:spPr>
      </p:pic>
      <p:sp>
        <p:nvSpPr>
          <p:cNvPr id="23" name="Rectangle 22"/>
          <p:cNvSpPr/>
          <p:nvPr/>
        </p:nvSpPr>
        <p:spPr>
          <a:xfrm>
            <a:off x="311279" y="4224273"/>
            <a:ext cx="3148965" cy="433452"/>
          </a:xfrm>
          <a:prstGeom prst="rect">
            <a:avLst/>
          </a:prstGeom>
        </p:spPr>
        <p:txBody>
          <a:bodyPr wrap="square" lIns="0" tIns="0" rIns="0" bIns="0" anchor="b" anchorCtr="0">
            <a:spAutoFit/>
          </a:bodyPr>
          <a:lstStyle/>
          <a:p>
            <a:pPr>
              <a:spcAft>
                <a:spcPts val="450"/>
              </a:spcAft>
            </a:pPr>
            <a:r>
              <a:rPr lang="en-US" sz="600" noProof="0" dirty="0" smtClean="0">
                <a:solidFill>
                  <a:schemeClr val="bg1"/>
                </a:solidFill>
                <a:latin typeface="+mn-lt"/>
                <a:cs typeface="Arial"/>
              </a:rPr>
              <a:t>This message contains information that may be privileged or confidential and is the property of the Capgemini Group.</a:t>
            </a:r>
            <a:br>
              <a:rPr lang="en-US" sz="600" noProof="0" dirty="0" smtClean="0">
                <a:solidFill>
                  <a:schemeClr val="bg1"/>
                </a:solidFill>
                <a:latin typeface="+mn-lt"/>
                <a:cs typeface="Arial"/>
              </a:rPr>
            </a:br>
            <a:r>
              <a:rPr lang="en-US" sz="600" noProof="0" dirty="0" smtClean="0">
                <a:solidFill>
                  <a:schemeClr val="bg1"/>
                </a:solidFill>
                <a:latin typeface="Arial"/>
                <a:cs typeface="Arial"/>
              </a:rPr>
              <a:t>Copyright © 2017 Capgemini. All rights reserved.</a:t>
            </a:r>
          </a:p>
          <a:p>
            <a:pPr marL="0" marR="0" indent="0" defTabSz="718281" rtl="0" eaLnBrk="1" fontAlgn="auto" latinLnBrk="0" hangingPunct="1">
              <a:lnSpc>
                <a:spcPct val="100000"/>
              </a:lnSpc>
              <a:spcBef>
                <a:spcPts val="0"/>
              </a:spcBef>
              <a:spcAft>
                <a:spcPts val="450"/>
              </a:spcAft>
              <a:buClrTx/>
              <a:buSzTx/>
              <a:buFontTx/>
              <a:buNone/>
              <a:tabLst/>
              <a:defRPr/>
            </a:pPr>
            <a:r>
              <a:rPr lang="en-US" sz="600" noProof="0" dirty="0" smtClean="0">
                <a:solidFill>
                  <a:schemeClr val="bg1"/>
                </a:solidFill>
                <a:latin typeface="Arial"/>
                <a:cs typeface="Arial"/>
              </a:rPr>
              <a:t>Rightshore</a:t>
            </a:r>
            <a:r>
              <a:rPr lang="en-US" sz="600" baseline="30000" noProof="0" dirty="0" smtClean="0">
                <a:solidFill>
                  <a:schemeClr val="bg1"/>
                </a:solidFill>
                <a:latin typeface="Arial"/>
                <a:cs typeface="Arial"/>
              </a:rPr>
              <a:t>®</a:t>
            </a:r>
            <a:r>
              <a:rPr lang="en-US" sz="600" noProof="0" dirty="0" smtClean="0">
                <a:solidFill>
                  <a:schemeClr val="bg1"/>
                </a:solidFill>
                <a:latin typeface="Arial"/>
                <a:cs typeface="Arial"/>
              </a:rPr>
              <a:t> is a trademark belonging to Capgemini.</a:t>
            </a:r>
          </a:p>
        </p:txBody>
      </p:sp>
      <p:sp>
        <p:nvSpPr>
          <p:cNvPr id="24" name="Rectangle 23"/>
          <p:cNvSpPr/>
          <p:nvPr/>
        </p:nvSpPr>
        <p:spPr>
          <a:xfrm>
            <a:off x="4902139" y="4426894"/>
            <a:ext cx="3914774" cy="230832"/>
          </a:xfrm>
          <a:prstGeom prst="rect">
            <a:avLst/>
          </a:prstGeom>
        </p:spPr>
        <p:txBody>
          <a:bodyPr wrap="square" lIns="0" tIns="0" rIns="0" bIns="0" anchor="b" anchorCtr="0">
            <a:spAutoFit/>
          </a:bodyPr>
          <a:lstStyle/>
          <a:p>
            <a:pPr>
              <a:spcAft>
                <a:spcPts val="450"/>
              </a:spcAft>
            </a:pPr>
            <a:r>
              <a:rPr lang="en-US" sz="5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p:nvSpPr>
        <p:spPr>
          <a:xfrm>
            <a:off x="5617427" y="2859071"/>
            <a:ext cx="1752066" cy="9350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sp>
        <p:nvSpPr>
          <p:cNvPr id="26" name="Rectangle 25">
            <a:hlinkClick r:id="rId13"/>
          </p:cNvPr>
          <p:cNvSpPr/>
          <p:nvPr/>
        </p:nvSpPr>
        <p:spPr>
          <a:xfrm>
            <a:off x="8048149" y="2859071"/>
            <a:ext cx="528638" cy="9350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sp>
        <p:nvSpPr>
          <p:cNvPr id="27" name="Rectangle 26">
            <a:hlinkClick r:id="rId14"/>
          </p:cNvPr>
          <p:cNvSpPr/>
          <p:nvPr/>
        </p:nvSpPr>
        <p:spPr>
          <a:xfrm>
            <a:off x="4899185" y="3334232"/>
            <a:ext cx="1388745" cy="13758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GB" dirty="0"/>
          </a:p>
        </p:txBody>
      </p:sp>
      <p:pic>
        <p:nvPicPr>
          <p:cNvPr id="29" name="Picture 28"/>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305679" y="3325630"/>
            <a:ext cx="1920240" cy="150759"/>
          </a:xfrm>
          <a:prstGeom prst="rect">
            <a:avLst/>
          </a:prstGeom>
        </p:spPr>
      </p:pic>
    </p:spTree>
    <p:extLst>
      <p:ext uri="{BB962C8B-B14F-4D97-AF65-F5344CB8AC3E}">
        <p14:creationId xmlns:p14="http://schemas.microsoft.com/office/powerpoint/2010/main" xmlns="" val="21288090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pic>
        <p:nvPicPr>
          <p:cNvPr id="6" name="Graphic 17">
            <a:extLst>
              <a:ext uri="{FF2B5EF4-FFF2-40B4-BE49-F238E27FC236}">
                <a16:creationId xmlns:a16="http://schemas.microsoft.com/office/drawing/2014/main" xmlns="" id="{829BBBD1-ECF6-4131-A3B0-11EFC39DB482}"/>
              </a:ext>
            </a:extLst>
          </p:cNvPr>
          <p:cNvPicPr>
            <a:picLocks noChangeAspect="1"/>
          </p:cNvPicPr>
          <p:nvPr/>
        </p:nvPicPr>
        <p:blipFill rotWithShape="1">
          <a:blip r:embed="rId2" cstate="print">
            <a:extLst>
              <a:ext uri="{96DAC541-7B7A-43D3-8B79-37D633B846F1}">
                <asvg:svgBlip xmlns:asvg="http://schemas.microsoft.com/office/drawing/2016/SVG/main" xmlns="" r:embed="rId4"/>
              </a:ext>
            </a:extLst>
          </a:blip>
          <a:srcRect t="1" b="46599"/>
          <a:stretch/>
        </p:blipFill>
        <p:spPr>
          <a:xfrm flipH="1">
            <a:off x="2830285" y="1383619"/>
            <a:ext cx="6313715" cy="3759882"/>
          </a:xfrm>
          <a:prstGeom prst="rect">
            <a:avLst/>
          </a:prstGeom>
        </p:spPr>
      </p:pic>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305991" y="303610"/>
            <a:ext cx="1714500" cy="382510"/>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4788024" y="3118251"/>
            <a:ext cx="4049986" cy="809625"/>
          </a:xfrm>
        </p:spPr>
        <p:txBody>
          <a:bodyPr anchor="b">
            <a:normAutofit/>
          </a:bodyPr>
          <a:lstStyle>
            <a:lvl1pPr algn="r">
              <a:lnSpc>
                <a:spcPts val="2250"/>
              </a:lnSpc>
              <a:defRPr sz="20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xmlns="" id="{97620309-84FF-4D53-AD39-936B55216B4B}"/>
              </a:ext>
            </a:extLst>
          </p:cNvPr>
          <p:cNvSpPr>
            <a:spLocks noGrp="1"/>
          </p:cNvSpPr>
          <p:nvPr>
            <p:ph type="body" sz="quarter" idx="11" hasCustomPrompt="1"/>
          </p:nvPr>
        </p:nvSpPr>
        <p:spPr>
          <a:xfrm>
            <a:off x="4787004" y="4036111"/>
            <a:ext cx="4051006" cy="809625"/>
          </a:xfrm>
        </p:spPr>
        <p:txBody>
          <a:bodyPr anchor="t">
            <a:normAutofit/>
          </a:bodyPr>
          <a:lstStyle>
            <a:lvl1pPr marL="0" algn="r">
              <a:lnSpc>
                <a:spcPts val="1650"/>
              </a:lnSpc>
              <a:defRPr sz="14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xmlns="" val="11308959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088" y="38908"/>
            <a:ext cx="8262453" cy="562672"/>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09802" y="637674"/>
            <a:ext cx="8528209" cy="4202220"/>
          </a:xfrm>
          <a:ln>
            <a:solidFill>
              <a:schemeClr val="tx1"/>
            </a:solidFill>
          </a:ln>
        </p:spPr>
        <p:txBody>
          <a:bodyPr>
            <a:normAutofit/>
          </a:bodyPr>
          <a:lstStyle>
            <a:lvl1pPr marL="288925" indent="-168275" algn="l" defTabSz="685783" rtl="0" eaLnBrk="1" latinLnBrk="0" hangingPunct="1">
              <a:lnSpc>
                <a:spcPct val="100000"/>
              </a:lnSpc>
              <a:spcBef>
                <a:spcPts val="0"/>
              </a:spcBef>
              <a:spcAft>
                <a:spcPts val="450"/>
              </a:spcAft>
              <a:buFont typeface="Wingdings" pitchFamily="2" charset="2"/>
              <a:buNone/>
              <a:defRPr lang="en-US" sz="18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925" indent="-168275" algn="l" defTabSz="685783" rtl="0" eaLnBrk="1" latinLnBrk="0" hangingPunct="1">
              <a:lnSpc>
                <a:spcPct val="100000"/>
              </a:lnSpc>
              <a:spcBef>
                <a:spcPts val="0"/>
              </a:spcBef>
              <a:spcAft>
                <a:spcPts val="450"/>
              </a:spcAft>
              <a:buClr>
                <a:schemeClr val="tx1"/>
              </a:buClr>
              <a:buFont typeface="Arial" panose="020B0604020202020204" pitchFamily="34" charset="0"/>
              <a:buChar char="•"/>
              <a:defRPr lang="en-US" sz="1600" kern="1200" dirty="0" smtClean="0">
                <a:solidFill>
                  <a:schemeClr val="tx1"/>
                </a:solidFill>
                <a:latin typeface="+mn-lt"/>
                <a:ea typeface="+mn-ea"/>
                <a:cs typeface="+mn-cs"/>
              </a:defRPr>
            </a:lvl2pPr>
            <a:lvl3pPr marL="457200" indent="-168275" algn="l" defTabSz="685783" rtl="0" eaLnBrk="1" latinLnBrk="0" hangingPunct="1">
              <a:lnSpc>
                <a:spcPct val="100000"/>
              </a:lnSpc>
              <a:spcBef>
                <a:spcPts val="0"/>
              </a:spcBef>
              <a:spcAft>
                <a:spcPts val="450"/>
              </a:spcAft>
              <a:buClr>
                <a:schemeClr val="tx1"/>
              </a:buClr>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341313" indent="-115888">
              <a:defRPr lang="en-US" sz="1400" kern="1200" dirty="0" smtClean="0">
                <a:solidFill>
                  <a:schemeClr val="bg1">
                    <a:lumMod val="50000"/>
                  </a:schemeClr>
                </a:solidFill>
                <a:latin typeface="Candara" panose="020E0502030303020204" pitchFamily="34" charset="0"/>
                <a:ea typeface="+mn-ea"/>
                <a:cs typeface="+mn-cs"/>
              </a:defRPr>
            </a:lvl4pPr>
            <a:lvl5pPr marL="682625" indent="-171450">
              <a:lnSpc>
                <a:spcPct val="100000"/>
              </a:lnSpc>
              <a:buClr>
                <a:schemeClr val="tx1"/>
              </a:buClr>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4"/>
            <a:r>
              <a:rPr lang="en-US" dirty="0" smtClean="0"/>
              <a:t> Fourth Level</a:t>
            </a:r>
          </a:p>
        </p:txBody>
      </p:sp>
      <p:sp>
        <p:nvSpPr>
          <p:cNvPr id="4" name="Date Placeholder 3"/>
          <p:cNvSpPr>
            <a:spLocks noGrp="1"/>
          </p:cNvSpPr>
          <p:nvPr>
            <p:ph type="dt" sz="half" idx="10"/>
          </p:nvPr>
        </p:nvSpPr>
        <p:spPr>
          <a:xfrm>
            <a:off x="1371598" y="4821382"/>
            <a:ext cx="1419728" cy="322117"/>
          </a:xfrm>
          <a:prstGeom prst="rect">
            <a:avLst/>
          </a:prstGeom>
        </p:spPr>
        <p:txBody>
          <a:bodyPr/>
          <a:lstStyle/>
          <a:p>
            <a:fld id="{2727887C-E3D9-4956-B241-0D7B3E50E8A2}" type="datetime1">
              <a:rPr lang="en-US" smtClean="0"/>
              <a:pPr/>
              <a:t>2/4/2018</a:t>
            </a:fld>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73510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9" y="1121077"/>
            <a:ext cx="6887389" cy="348281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82885" y="1121243"/>
            <a:ext cx="1638300" cy="1285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43568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29" Type="http://schemas.openxmlformats.org/officeDocument/2006/relationships/hyperlink" Target="https://www.capgemini.com/optimize-your-business-and-it-operations" TargetMode="Externa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28" Type="http://schemas.openxmlformats.org/officeDocument/2006/relationships/image" Target="../media/image2.svg"/><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05992" y="303611"/>
            <a:ext cx="8262453" cy="647701"/>
          </a:xfrm>
          <a:prstGeom prst="rect">
            <a:avLst/>
          </a:prstGeom>
        </p:spPr>
        <p:txBody>
          <a:bodyPr vert="horz" lIns="0" tIns="0" rIns="0" bIns="0" rtlCol="0" anchor="t">
            <a:normAutofit/>
          </a:bodyPr>
          <a:lstStyle/>
          <a:p>
            <a:pPr lvl="0">
              <a:lnSpc>
                <a:spcPts val="2250"/>
              </a:lnSpc>
            </a:pPr>
            <a:r>
              <a:rPr lang="en-US" dirty="0" smtClean="0"/>
              <a:t>Click to </a:t>
            </a:r>
            <a:r>
              <a:rPr lang="en-US" dirty="0"/>
              <a:t>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7" cstate="print">
            <a:extLst>
              <a:ext uri="{96DAC541-7B7A-43D3-8B79-37D633B846F1}">
                <asvg:svgBlip xmlns:asvg="http://schemas.microsoft.com/office/drawing/2016/SVG/main" xmlns="" r:embed="rId28"/>
              </a:ext>
            </a:extLst>
          </a:blip>
          <a:srcRect l="81836" t="-4713" b="16530"/>
          <a:stretch/>
        </p:blipFill>
        <p:spPr>
          <a:xfrm>
            <a:off x="8660846" y="141480"/>
            <a:ext cx="318267" cy="344718"/>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2" y="1059658"/>
            <a:ext cx="8528209" cy="3780235"/>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Rectangle 4"/>
          <p:cNvSpPr/>
          <p:nvPr/>
        </p:nvSpPr>
        <p:spPr>
          <a:xfrm>
            <a:off x="9372602" y="1192912"/>
            <a:ext cx="446303" cy="465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Capgemini Blue</a:t>
            </a:r>
          </a:p>
          <a:p>
            <a:pPr marL="128585"/>
            <a:r>
              <a:rPr lang="en-US" sz="500" dirty="0" smtClean="0"/>
              <a:t>R 0</a:t>
            </a:r>
          </a:p>
          <a:p>
            <a:pPr marL="128585"/>
            <a:r>
              <a:rPr lang="en-US" sz="500" dirty="0" smtClean="0"/>
              <a:t>G 112</a:t>
            </a:r>
          </a:p>
          <a:p>
            <a:pPr marL="128585"/>
            <a:r>
              <a:rPr lang="en-US" sz="500" dirty="0" smtClean="0"/>
              <a:t>B 173</a:t>
            </a:r>
          </a:p>
        </p:txBody>
      </p:sp>
      <p:sp>
        <p:nvSpPr>
          <p:cNvPr id="6" name="Rectangle 5"/>
          <p:cNvSpPr/>
          <p:nvPr/>
        </p:nvSpPr>
        <p:spPr>
          <a:xfrm>
            <a:off x="9818904" y="1192912"/>
            <a:ext cx="446303" cy="465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Vibrant</a:t>
            </a:r>
            <a:br>
              <a:rPr lang="en-US" sz="500" b="1" dirty="0" smtClean="0"/>
            </a:br>
            <a:r>
              <a:rPr lang="en-US" sz="500" b="1" dirty="0" smtClean="0"/>
              <a:t>Blue</a:t>
            </a:r>
          </a:p>
          <a:p>
            <a:pPr marL="128585"/>
            <a:r>
              <a:rPr lang="en-US" sz="500" dirty="0" smtClean="0"/>
              <a:t>R 18</a:t>
            </a:r>
            <a:endParaRPr lang="en-US" sz="500" dirty="0"/>
          </a:p>
          <a:p>
            <a:pPr marL="128585"/>
            <a:r>
              <a:rPr lang="en-US" sz="500" dirty="0"/>
              <a:t>G </a:t>
            </a:r>
            <a:r>
              <a:rPr lang="en-US" sz="500" dirty="0" smtClean="0"/>
              <a:t>171</a:t>
            </a:r>
            <a:endParaRPr lang="en-US" sz="500" dirty="0"/>
          </a:p>
          <a:p>
            <a:pPr marL="128585"/>
            <a:r>
              <a:rPr lang="en-US" sz="500" dirty="0"/>
              <a:t>B </a:t>
            </a:r>
            <a:r>
              <a:rPr lang="en-US" sz="500" dirty="0" smtClean="0"/>
              <a:t>219</a:t>
            </a:r>
            <a:endParaRPr lang="en-US" sz="500" dirty="0"/>
          </a:p>
        </p:txBody>
      </p:sp>
      <p:sp>
        <p:nvSpPr>
          <p:cNvPr id="7" name="Rectangle 6"/>
          <p:cNvSpPr/>
          <p:nvPr/>
        </p:nvSpPr>
        <p:spPr>
          <a:xfrm>
            <a:off x="10265207" y="1192912"/>
            <a:ext cx="446303" cy="465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Deep</a:t>
            </a:r>
            <a:br>
              <a:rPr lang="en-US" sz="500" b="1" dirty="0" smtClean="0"/>
            </a:br>
            <a:r>
              <a:rPr lang="en-US" sz="500" b="1" dirty="0" smtClean="0"/>
              <a:t>Purple</a:t>
            </a:r>
          </a:p>
          <a:p>
            <a:pPr marL="128585"/>
            <a:r>
              <a:rPr lang="en-US" sz="500" dirty="0"/>
              <a:t>R </a:t>
            </a:r>
            <a:r>
              <a:rPr lang="en-US" sz="500" dirty="0" smtClean="0"/>
              <a:t>43</a:t>
            </a:r>
            <a:endParaRPr lang="en-US" sz="500" dirty="0"/>
          </a:p>
          <a:p>
            <a:pPr marL="128585"/>
            <a:r>
              <a:rPr lang="en-US" sz="500" dirty="0"/>
              <a:t>G </a:t>
            </a:r>
            <a:r>
              <a:rPr lang="en-US" sz="500" dirty="0" smtClean="0"/>
              <a:t>10</a:t>
            </a:r>
            <a:endParaRPr lang="en-US" sz="500" dirty="0"/>
          </a:p>
          <a:p>
            <a:pPr marL="128585"/>
            <a:r>
              <a:rPr lang="en-US" sz="500" dirty="0"/>
              <a:t>B </a:t>
            </a:r>
            <a:r>
              <a:rPr lang="en-US" sz="500" dirty="0" smtClean="0"/>
              <a:t>61</a:t>
            </a:r>
            <a:endParaRPr lang="en-US" sz="500" dirty="0"/>
          </a:p>
        </p:txBody>
      </p:sp>
      <p:sp>
        <p:nvSpPr>
          <p:cNvPr id="8" name="Rectangle 7"/>
          <p:cNvSpPr/>
          <p:nvPr/>
        </p:nvSpPr>
        <p:spPr>
          <a:xfrm>
            <a:off x="10711509" y="1192912"/>
            <a:ext cx="446303" cy="4659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Tech</a:t>
            </a:r>
            <a:br>
              <a:rPr lang="en-US" sz="500" b="1" dirty="0" smtClean="0"/>
            </a:br>
            <a:r>
              <a:rPr lang="en-US" sz="500" b="1" dirty="0" smtClean="0"/>
              <a:t>Red</a:t>
            </a:r>
          </a:p>
          <a:p>
            <a:pPr marL="128585"/>
            <a:r>
              <a:rPr lang="en-US" sz="500" dirty="0"/>
              <a:t>R </a:t>
            </a:r>
            <a:r>
              <a:rPr lang="en-US" sz="500" dirty="0" smtClean="0"/>
              <a:t>255</a:t>
            </a:r>
            <a:endParaRPr lang="en-US" sz="500" dirty="0"/>
          </a:p>
          <a:p>
            <a:pPr marL="128585"/>
            <a:r>
              <a:rPr lang="en-US" sz="500" dirty="0"/>
              <a:t>G </a:t>
            </a:r>
            <a:r>
              <a:rPr lang="en-US" sz="500" dirty="0" smtClean="0"/>
              <a:t>48</a:t>
            </a:r>
            <a:endParaRPr lang="en-US" sz="500" dirty="0"/>
          </a:p>
          <a:p>
            <a:pPr marL="128585"/>
            <a:r>
              <a:rPr lang="en-US" sz="500" dirty="0"/>
              <a:t>B </a:t>
            </a:r>
            <a:r>
              <a:rPr lang="en-US" sz="500" dirty="0" smtClean="0"/>
              <a:t>76</a:t>
            </a:r>
            <a:endParaRPr lang="en-US" sz="500" dirty="0"/>
          </a:p>
        </p:txBody>
      </p:sp>
      <p:sp>
        <p:nvSpPr>
          <p:cNvPr id="10" name="Rectangle 9"/>
          <p:cNvSpPr/>
          <p:nvPr/>
        </p:nvSpPr>
        <p:spPr>
          <a:xfrm>
            <a:off x="11157812" y="1192912"/>
            <a:ext cx="446303" cy="4659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Zest</a:t>
            </a:r>
            <a:br>
              <a:rPr lang="en-US" sz="500" b="1" dirty="0" smtClean="0"/>
            </a:br>
            <a:r>
              <a:rPr lang="en-US" sz="500" b="1" dirty="0" smtClean="0"/>
              <a:t>Green</a:t>
            </a:r>
          </a:p>
          <a:p>
            <a:pPr marL="128585"/>
            <a:r>
              <a:rPr lang="en-US" sz="500" dirty="0"/>
              <a:t>R </a:t>
            </a:r>
            <a:r>
              <a:rPr lang="en-US" sz="500" dirty="0" smtClean="0"/>
              <a:t>149</a:t>
            </a:r>
            <a:endParaRPr lang="en-US" sz="500" dirty="0"/>
          </a:p>
          <a:p>
            <a:pPr marL="128585"/>
            <a:r>
              <a:rPr lang="en-US" sz="500" dirty="0"/>
              <a:t>G </a:t>
            </a:r>
            <a:r>
              <a:rPr lang="en-US" sz="500" dirty="0" smtClean="0"/>
              <a:t>230</a:t>
            </a:r>
            <a:endParaRPr lang="en-US" sz="500" dirty="0"/>
          </a:p>
          <a:p>
            <a:pPr marL="128585"/>
            <a:r>
              <a:rPr lang="en-US" sz="500" dirty="0"/>
              <a:t>B </a:t>
            </a:r>
            <a:r>
              <a:rPr lang="en-US" sz="500" dirty="0" smtClean="0"/>
              <a:t>22</a:t>
            </a:r>
            <a:endParaRPr lang="en-US" sz="500" dirty="0"/>
          </a:p>
        </p:txBody>
      </p:sp>
      <p:sp>
        <p:nvSpPr>
          <p:cNvPr id="11" name="Rectangle 10"/>
          <p:cNvSpPr/>
          <p:nvPr/>
        </p:nvSpPr>
        <p:spPr>
          <a:xfrm>
            <a:off x="9372602" y="1851457"/>
            <a:ext cx="446303" cy="46599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3">
              <a:spcAft>
                <a:spcPts val="300"/>
              </a:spcAft>
            </a:pPr>
            <a:r>
              <a:rPr lang="en-US" sz="500" b="1" dirty="0"/>
              <a:t>Capgemini </a:t>
            </a:r>
            <a:r>
              <a:rPr lang="en-US" sz="500" b="1" dirty="0" smtClean="0"/>
              <a:t>Blue</a:t>
            </a:r>
            <a:r>
              <a:rPr lang="en-US" sz="500" dirty="0" smtClean="0"/>
              <a:t> (-50%)</a:t>
            </a:r>
            <a:endParaRPr lang="en-US" sz="500" dirty="0"/>
          </a:p>
          <a:p>
            <a:pPr marL="128585"/>
            <a:r>
              <a:rPr lang="en-US" sz="500" dirty="0"/>
              <a:t>R </a:t>
            </a:r>
            <a:r>
              <a:rPr lang="en-US" sz="500" dirty="0" smtClean="0"/>
              <a:t>128</a:t>
            </a:r>
            <a:endParaRPr lang="en-US" sz="500" dirty="0"/>
          </a:p>
          <a:p>
            <a:pPr marL="128585"/>
            <a:r>
              <a:rPr lang="en-US" sz="500" dirty="0"/>
              <a:t>G </a:t>
            </a:r>
            <a:r>
              <a:rPr lang="en-US" sz="500" dirty="0" smtClean="0"/>
              <a:t>184</a:t>
            </a:r>
            <a:endParaRPr lang="en-US" sz="500" dirty="0"/>
          </a:p>
          <a:p>
            <a:pPr marL="128585"/>
            <a:r>
              <a:rPr lang="en-US" sz="500" dirty="0"/>
              <a:t>B </a:t>
            </a:r>
            <a:r>
              <a:rPr lang="en-US" sz="500" dirty="0" smtClean="0"/>
              <a:t>214</a:t>
            </a:r>
            <a:endParaRPr lang="en-US" sz="500" dirty="0"/>
          </a:p>
        </p:txBody>
      </p:sp>
      <p:sp>
        <p:nvSpPr>
          <p:cNvPr id="12" name="Rectangle 11"/>
          <p:cNvSpPr/>
          <p:nvPr/>
        </p:nvSpPr>
        <p:spPr>
          <a:xfrm>
            <a:off x="9818904" y="1851457"/>
            <a:ext cx="446303" cy="46599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3">
              <a:spcAft>
                <a:spcPts val="300"/>
              </a:spcAft>
            </a:pPr>
            <a:r>
              <a:rPr lang="en-US" sz="500" b="1" dirty="0" smtClean="0"/>
              <a:t>Vibrant</a:t>
            </a:r>
            <a:br>
              <a:rPr lang="en-US" sz="500" b="1" dirty="0" smtClean="0"/>
            </a:br>
            <a:r>
              <a:rPr lang="en-US" sz="500" b="1" dirty="0" smtClean="0"/>
              <a:t>Blue</a:t>
            </a:r>
            <a:r>
              <a:rPr lang="en-US" sz="500" dirty="0" smtClean="0"/>
              <a:t> </a:t>
            </a:r>
            <a:r>
              <a:rPr lang="en-US" sz="500" dirty="0"/>
              <a:t>(-50%)</a:t>
            </a:r>
          </a:p>
          <a:p>
            <a:pPr marL="128585"/>
            <a:r>
              <a:rPr lang="en-US" sz="500" dirty="0"/>
              <a:t>R </a:t>
            </a:r>
            <a:r>
              <a:rPr lang="en-US" sz="500" dirty="0" smtClean="0"/>
              <a:t>136</a:t>
            </a:r>
            <a:endParaRPr lang="en-US" sz="500" dirty="0"/>
          </a:p>
          <a:p>
            <a:pPr marL="128585"/>
            <a:r>
              <a:rPr lang="en-US" sz="500" dirty="0"/>
              <a:t>G </a:t>
            </a:r>
            <a:r>
              <a:rPr lang="en-US" sz="500" dirty="0" smtClean="0"/>
              <a:t>213</a:t>
            </a:r>
            <a:endParaRPr lang="en-US" sz="500" dirty="0"/>
          </a:p>
          <a:p>
            <a:pPr marL="128585"/>
            <a:r>
              <a:rPr lang="en-US" sz="500" dirty="0"/>
              <a:t>B </a:t>
            </a:r>
            <a:r>
              <a:rPr lang="en-US" sz="500" dirty="0" smtClean="0"/>
              <a:t>237</a:t>
            </a:r>
            <a:endParaRPr lang="en-US" sz="500" dirty="0"/>
          </a:p>
        </p:txBody>
      </p:sp>
      <p:sp>
        <p:nvSpPr>
          <p:cNvPr id="14" name="Rectangle 13"/>
          <p:cNvSpPr/>
          <p:nvPr/>
        </p:nvSpPr>
        <p:spPr>
          <a:xfrm>
            <a:off x="10265207" y="1851457"/>
            <a:ext cx="446303" cy="46599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a:t>Purple</a:t>
            </a:r>
          </a:p>
          <a:p>
            <a:pPr marL="128585"/>
            <a:r>
              <a:rPr lang="en-US" sz="500" dirty="0"/>
              <a:t>R </a:t>
            </a:r>
            <a:r>
              <a:rPr lang="en-US" sz="500" dirty="0" smtClean="0"/>
              <a:t>109</a:t>
            </a:r>
            <a:endParaRPr lang="en-US" sz="500" dirty="0"/>
          </a:p>
          <a:p>
            <a:pPr marL="128585"/>
            <a:r>
              <a:rPr lang="en-US" sz="500" dirty="0"/>
              <a:t>G </a:t>
            </a:r>
            <a:r>
              <a:rPr lang="en-US" sz="500" dirty="0" smtClean="0"/>
              <a:t>100</a:t>
            </a:r>
            <a:endParaRPr lang="en-US" sz="500" dirty="0"/>
          </a:p>
          <a:p>
            <a:pPr marL="128585"/>
            <a:r>
              <a:rPr lang="en-US" sz="500" dirty="0"/>
              <a:t>B </a:t>
            </a:r>
            <a:r>
              <a:rPr lang="en-US" sz="500" dirty="0" smtClean="0"/>
              <a:t>204</a:t>
            </a:r>
            <a:endParaRPr lang="en-US" sz="500" dirty="0"/>
          </a:p>
        </p:txBody>
      </p:sp>
      <p:sp>
        <p:nvSpPr>
          <p:cNvPr id="15" name="Rectangle 14"/>
          <p:cNvSpPr/>
          <p:nvPr/>
        </p:nvSpPr>
        <p:spPr>
          <a:xfrm>
            <a:off x="10711509" y="1851457"/>
            <a:ext cx="446303" cy="46599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Orange</a:t>
            </a:r>
            <a:endParaRPr lang="en-US" sz="500" b="1" dirty="0"/>
          </a:p>
          <a:p>
            <a:pPr marL="128585"/>
            <a:r>
              <a:rPr lang="en-US" sz="500" dirty="0"/>
              <a:t>R </a:t>
            </a:r>
            <a:r>
              <a:rPr lang="en-US" sz="500" dirty="0" smtClean="0"/>
              <a:t>255</a:t>
            </a:r>
            <a:endParaRPr lang="en-US" sz="500" dirty="0"/>
          </a:p>
          <a:p>
            <a:pPr marL="128585"/>
            <a:r>
              <a:rPr lang="en-US" sz="500" dirty="0"/>
              <a:t>G </a:t>
            </a:r>
            <a:r>
              <a:rPr lang="en-US" sz="500" dirty="0" smtClean="0"/>
              <a:t>99</a:t>
            </a:r>
            <a:endParaRPr lang="en-US" sz="500" dirty="0"/>
          </a:p>
          <a:p>
            <a:pPr marL="128585"/>
            <a:r>
              <a:rPr lang="en-US" sz="500" dirty="0"/>
              <a:t>B </a:t>
            </a:r>
            <a:r>
              <a:rPr lang="en-US" sz="500" dirty="0" smtClean="0"/>
              <a:t>39</a:t>
            </a:r>
            <a:endParaRPr lang="en-US" sz="500" dirty="0"/>
          </a:p>
        </p:txBody>
      </p:sp>
      <p:sp>
        <p:nvSpPr>
          <p:cNvPr id="16" name="Rectangle 15"/>
          <p:cNvSpPr/>
          <p:nvPr/>
        </p:nvSpPr>
        <p:spPr>
          <a:xfrm>
            <a:off x="11157812" y="1851457"/>
            <a:ext cx="446303" cy="46599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a:t>Green</a:t>
            </a:r>
          </a:p>
          <a:p>
            <a:pPr marL="128585"/>
            <a:r>
              <a:rPr lang="en-US" sz="500" dirty="0"/>
              <a:t>R </a:t>
            </a:r>
            <a:r>
              <a:rPr lang="en-US" sz="500" dirty="0" smtClean="0"/>
              <a:t>200</a:t>
            </a:r>
            <a:endParaRPr lang="en-US" sz="500" dirty="0"/>
          </a:p>
          <a:p>
            <a:pPr marL="128585"/>
            <a:r>
              <a:rPr lang="en-US" sz="500" dirty="0"/>
              <a:t>G </a:t>
            </a:r>
            <a:r>
              <a:rPr lang="en-US" sz="500" dirty="0" smtClean="0"/>
              <a:t>255</a:t>
            </a:r>
            <a:endParaRPr lang="en-US" sz="500" dirty="0"/>
          </a:p>
          <a:p>
            <a:pPr marL="128585"/>
            <a:r>
              <a:rPr lang="en-US" sz="500" dirty="0"/>
              <a:t>B </a:t>
            </a:r>
            <a:r>
              <a:rPr lang="en-US" sz="500" dirty="0" smtClean="0"/>
              <a:t>22</a:t>
            </a:r>
            <a:endParaRPr lang="en-US" sz="500" dirty="0"/>
          </a:p>
        </p:txBody>
      </p:sp>
      <p:sp>
        <p:nvSpPr>
          <p:cNvPr id="17" name="Rectangle 16"/>
          <p:cNvSpPr/>
          <p:nvPr/>
        </p:nvSpPr>
        <p:spPr>
          <a:xfrm>
            <a:off x="10265207" y="2317449"/>
            <a:ext cx="446303" cy="46599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Purple</a:t>
            </a:r>
            <a:endParaRPr lang="en-US" sz="500" b="1" dirty="0"/>
          </a:p>
          <a:p>
            <a:pPr marL="128585"/>
            <a:r>
              <a:rPr lang="en-US" sz="500" dirty="0"/>
              <a:t>R </a:t>
            </a:r>
            <a:r>
              <a:rPr lang="en-US" sz="500" dirty="0" smtClean="0"/>
              <a:t>126</a:t>
            </a:r>
            <a:endParaRPr lang="en-US" sz="500" dirty="0"/>
          </a:p>
          <a:p>
            <a:pPr marL="128585"/>
            <a:r>
              <a:rPr lang="en-US" sz="500" dirty="0"/>
              <a:t>G </a:t>
            </a:r>
            <a:r>
              <a:rPr lang="en-US" sz="500" dirty="0" smtClean="0"/>
              <a:t>57</a:t>
            </a:r>
            <a:endParaRPr lang="en-US" sz="500" dirty="0"/>
          </a:p>
          <a:p>
            <a:pPr marL="128585"/>
            <a:r>
              <a:rPr lang="en-US" sz="500" dirty="0"/>
              <a:t>B </a:t>
            </a:r>
            <a:r>
              <a:rPr lang="en-US" sz="500" dirty="0" smtClean="0"/>
              <a:t>186</a:t>
            </a:r>
            <a:endParaRPr lang="en-US" sz="500" dirty="0"/>
          </a:p>
        </p:txBody>
      </p:sp>
      <p:sp>
        <p:nvSpPr>
          <p:cNvPr id="18" name="Rectangle 17"/>
          <p:cNvSpPr/>
          <p:nvPr/>
        </p:nvSpPr>
        <p:spPr>
          <a:xfrm>
            <a:off x="11157812" y="2317449"/>
            <a:ext cx="446303" cy="46599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Green</a:t>
            </a:r>
            <a:endParaRPr lang="en-US" sz="500" b="1" dirty="0"/>
          </a:p>
          <a:p>
            <a:pPr marL="128585"/>
            <a:r>
              <a:rPr lang="en-US" sz="500" dirty="0"/>
              <a:t>R </a:t>
            </a:r>
            <a:r>
              <a:rPr lang="en-US" sz="500" dirty="0" smtClean="0"/>
              <a:t>0</a:t>
            </a:r>
            <a:endParaRPr lang="en-US" sz="500" dirty="0"/>
          </a:p>
          <a:p>
            <a:pPr marL="128585"/>
            <a:r>
              <a:rPr lang="en-US" sz="500" dirty="0"/>
              <a:t>G </a:t>
            </a:r>
            <a:r>
              <a:rPr lang="en-US" sz="500" dirty="0" smtClean="0"/>
              <a:t>195</a:t>
            </a:r>
            <a:endParaRPr lang="en-US" sz="500" dirty="0"/>
          </a:p>
          <a:p>
            <a:pPr marL="128585"/>
            <a:r>
              <a:rPr lang="en-US" sz="500" dirty="0"/>
              <a:t>B </a:t>
            </a:r>
            <a:r>
              <a:rPr lang="en-US" sz="500" dirty="0" smtClean="0"/>
              <a:t>123</a:t>
            </a:r>
            <a:endParaRPr lang="en-US" sz="500" dirty="0"/>
          </a:p>
        </p:txBody>
      </p:sp>
      <p:sp>
        <p:nvSpPr>
          <p:cNvPr id="19" name="Rectangle 18"/>
          <p:cNvSpPr/>
          <p:nvPr/>
        </p:nvSpPr>
        <p:spPr>
          <a:xfrm>
            <a:off x="11157812" y="3711688"/>
            <a:ext cx="446303" cy="46599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Dark</a:t>
            </a:r>
            <a:r>
              <a:rPr lang="en-US" sz="500" b="1" dirty="0"/>
              <a:t/>
            </a:r>
            <a:br>
              <a:rPr lang="en-US" sz="500" b="1" dirty="0"/>
            </a:br>
            <a:r>
              <a:rPr lang="en-US" sz="500" b="1" dirty="0"/>
              <a:t>Green</a:t>
            </a:r>
          </a:p>
          <a:p>
            <a:pPr marL="128585"/>
            <a:r>
              <a:rPr lang="en-US" sz="500" dirty="0"/>
              <a:t>R </a:t>
            </a:r>
            <a:r>
              <a:rPr lang="en-US" sz="500" dirty="0" smtClean="0"/>
              <a:t>21</a:t>
            </a:r>
            <a:endParaRPr lang="en-US" sz="500" dirty="0"/>
          </a:p>
          <a:p>
            <a:pPr marL="128585"/>
            <a:r>
              <a:rPr lang="en-US" sz="500" dirty="0"/>
              <a:t>G </a:t>
            </a:r>
            <a:r>
              <a:rPr lang="en-US" sz="500" dirty="0" smtClean="0"/>
              <a:t>99</a:t>
            </a:r>
            <a:endParaRPr lang="en-US" sz="500" dirty="0"/>
          </a:p>
          <a:p>
            <a:pPr marL="128585"/>
            <a:r>
              <a:rPr lang="en-US" sz="500" dirty="0"/>
              <a:t>B </a:t>
            </a:r>
            <a:r>
              <a:rPr lang="en-US" sz="500" dirty="0" smtClean="0"/>
              <a:t>107</a:t>
            </a:r>
            <a:endParaRPr lang="en-US" sz="500" dirty="0"/>
          </a:p>
        </p:txBody>
      </p:sp>
      <p:sp>
        <p:nvSpPr>
          <p:cNvPr id="20" name="Rectangle 19"/>
          <p:cNvSpPr/>
          <p:nvPr/>
        </p:nvSpPr>
        <p:spPr>
          <a:xfrm>
            <a:off x="11157812" y="3247564"/>
            <a:ext cx="446303" cy="46599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Aqua</a:t>
            </a:r>
            <a:endParaRPr lang="en-US" sz="500" b="1" dirty="0"/>
          </a:p>
          <a:p>
            <a:pPr marL="128585"/>
            <a:r>
              <a:rPr lang="en-US" sz="500" dirty="0"/>
              <a:t>R </a:t>
            </a:r>
            <a:r>
              <a:rPr lang="en-US" sz="500" dirty="0" smtClean="0"/>
              <a:t>15</a:t>
            </a:r>
            <a:endParaRPr lang="en-US" sz="500" dirty="0"/>
          </a:p>
          <a:p>
            <a:pPr marL="128585"/>
            <a:r>
              <a:rPr lang="en-US" sz="500" dirty="0"/>
              <a:t>G </a:t>
            </a:r>
            <a:r>
              <a:rPr lang="en-US" sz="500" dirty="0" smtClean="0"/>
              <a:t>153</a:t>
            </a:r>
            <a:endParaRPr lang="en-US" sz="500" dirty="0"/>
          </a:p>
          <a:p>
            <a:pPr marL="128585"/>
            <a:r>
              <a:rPr lang="en-US" sz="500" dirty="0"/>
              <a:t>B </a:t>
            </a:r>
            <a:r>
              <a:rPr lang="en-US" sz="500" dirty="0" smtClean="0"/>
              <a:t>156</a:t>
            </a:r>
            <a:endParaRPr lang="en-US" sz="500" dirty="0"/>
          </a:p>
        </p:txBody>
      </p:sp>
      <p:sp>
        <p:nvSpPr>
          <p:cNvPr id="21" name="Rectangle 20"/>
          <p:cNvSpPr/>
          <p:nvPr/>
        </p:nvSpPr>
        <p:spPr>
          <a:xfrm>
            <a:off x="11157812" y="2783440"/>
            <a:ext cx="446303" cy="46599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Bright</a:t>
            </a:r>
            <a:r>
              <a:rPr lang="en-US" sz="500" b="1" dirty="0"/>
              <a:t/>
            </a:r>
            <a:br>
              <a:rPr lang="en-US" sz="500" b="1" dirty="0"/>
            </a:br>
            <a:r>
              <a:rPr lang="en-US" sz="500" b="1" dirty="0" smtClean="0"/>
              <a:t>Aqua</a:t>
            </a:r>
            <a:endParaRPr lang="en-US" sz="500" b="1" dirty="0"/>
          </a:p>
          <a:p>
            <a:pPr marL="128585"/>
            <a:r>
              <a:rPr lang="en-US" sz="500" dirty="0"/>
              <a:t>R </a:t>
            </a:r>
            <a:r>
              <a:rPr lang="en-US" sz="500" dirty="0" smtClean="0"/>
              <a:t>1</a:t>
            </a:r>
            <a:endParaRPr lang="en-US" sz="500" dirty="0"/>
          </a:p>
          <a:p>
            <a:pPr marL="128585"/>
            <a:r>
              <a:rPr lang="en-US" sz="500" dirty="0"/>
              <a:t>G </a:t>
            </a:r>
            <a:r>
              <a:rPr lang="en-US" sz="500" dirty="0" smtClean="0"/>
              <a:t>209</a:t>
            </a:r>
            <a:endParaRPr lang="en-US" sz="500" dirty="0"/>
          </a:p>
          <a:p>
            <a:pPr marL="128585"/>
            <a:r>
              <a:rPr lang="en-US" sz="500" dirty="0"/>
              <a:t>B </a:t>
            </a:r>
            <a:r>
              <a:rPr lang="en-US" sz="500" dirty="0" smtClean="0"/>
              <a:t>208</a:t>
            </a:r>
            <a:endParaRPr lang="en-US" sz="500" dirty="0"/>
          </a:p>
        </p:txBody>
      </p:sp>
      <p:sp>
        <p:nvSpPr>
          <p:cNvPr id="22" name="Rectangle 21"/>
          <p:cNvSpPr/>
          <p:nvPr/>
        </p:nvSpPr>
        <p:spPr>
          <a:xfrm>
            <a:off x="10711509" y="2317449"/>
            <a:ext cx="446303" cy="465992"/>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a:t>Peach</a:t>
            </a:r>
          </a:p>
          <a:p>
            <a:pPr marL="128585"/>
            <a:r>
              <a:rPr lang="en-US" sz="500" dirty="0"/>
              <a:t>R 255</a:t>
            </a:r>
          </a:p>
          <a:p>
            <a:pPr marL="128585"/>
            <a:r>
              <a:rPr lang="en-US" sz="500" dirty="0"/>
              <a:t>G 126</a:t>
            </a:r>
          </a:p>
          <a:p>
            <a:pPr marL="128585"/>
            <a:r>
              <a:rPr lang="en-US" sz="500" dirty="0"/>
              <a:t>B 131</a:t>
            </a:r>
          </a:p>
        </p:txBody>
      </p:sp>
      <p:sp>
        <p:nvSpPr>
          <p:cNvPr id="23" name="Rectangle 22"/>
          <p:cNvSpPr/>
          <p:nvPr/>
        </p:nvSpPr>
        <p:spPr>
          <a:xfrm>
            <a:off x="10711509" y="2783440"/>
            <a:ext cx="446303" cy="46599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Light</a:t>
            </a:r>
            <a:br>
              <a:rPr lang="en-US" sz="500" b="1" dirty="0" smtClean="0"/>
            </a:br>
            <a:r>
              <a:rPr lang="en-US" sz="500" b="1" dirty="0" smtClean="0"/>
              <a:t>Claret</a:t>
            </a:r>
            <a:endParaRPr lang="en-US" sz="500" b="1" dirty="0"/>
          </a:p>
          <a:p>
            <a:pPr marL="128585"/>
            <a:r>
              <a:rPr lang="en-US" sz="500" dirty="0"/>
              <a:t>R </a:t>
            </a:r>
            <a:r>
              <a:rPr lang="en-US" sz="500" dirty="0" smtClean="0"/>
              <a:t>203</a:t>
            </a:r>
            <a:endParaRPr lang="en-US" sz="500" dirty="0"/>
          </a:p>
          <a:p>
            <a:pPr marL="128585"/>
            <a:r>
              <a:rPr lang="en-US" sz="500" dirty="0"/>
              <a:t>G </a:t>
            </a:r>
            <a:r>
              <a:rPr lang="en-US" sz="500" dirty="0" smtClean="0"/>
              <a:t>41</a:t>
            </a:r>
            <a:endParaRPr lang="en-US" sz="500" dirty="0"/>
          </a:p>
          <a:p>
            <a:pPr marL="128585"/>
            <a:r>
              <a:rPr lang="en-US" sz="500" dirty="0"/>
              <a:t>B </a:t>
            </a:r>
            <a:r>
              <a:rPr lang="en-US" sz="500" dirty="0" smtClean="0"/>
              <a:t>128</a:t>
            </a:r>
            <a:endParaRPr lang="en-US" sz="500" dirty="0"/>
          </a:p>
        </p:txBody>
      </p:sp>
      <p:sp>
        <p:nvSpPr>
          <p:cNvPr id="24" name="Rectangle 23"/>
          <p:cNvSpPr/>
          <p:nvPr/>
        </p:nvSpPr>
        <p:spPr>
          <a:xfrm>
            <a:off x="10711509" y="3247564"/>
            <a:ext cx="446303" cy="46599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Claret</a:t>
            </a:r>
            <a:endParaRPr lang="en-US" sz="500" b="1" dirty="0"/>
          </a:p>
          <a:p>
            <a:pPr marL="128585"/>
            <a:r>
              <a:rPr lang="en-US" sz="500" dirty="0"/>
              <a:t>R </a:t>
            </a:r>
            <a:r>
              <a:rPr lang="en-US" sz="500" dirty="0" smtClean="0"/>
              <a:t>134</a:t>
            </a:r>
            <a:endParaRPr lang="en-US" sz="500" dirty="0"/>
          </a:p>
          <a:p>
            <a:pPr marL="128585"/>
            <a:r>
              <a:rPr lang="en-US" sz="500" dirty="0"/>
              <a:t>G </a:t>
            </a:r>
            <a:r>
              <a:rPr lang="en-US" sz="500" dirty="0" smtClean="0"/>
              <a:t>8</a:t>
            </a:r>
            <a:endParaRPr lang="en-US" sz="500" dirty="0"/>
          </a:p>
          <a:p>
            <a:pPr marL="128585"/>
            <a:r>
              <a:rPr lang="en-US" sz="500" dirty="0"/>
              <a:t>B </a:t>
            </a:r>
            <a:r>
              <a:rPr lang="en-US" sz="500" dirty="0" smtClean="0"/>
              <a:t>100</a:t>
            </a:r>
            <a:endParaRPr lang="en-US" sz="500" dirty="0"/>
          </a:p>
        </p:txBody>
      </p:sp>
      <p:sp>
        <p:nvSpPr>
          <p:cNvPr id="25" name="Rectangle 24"/>
          <p:cNvSpPr/>
          <p:nvPr/>
        </p:nvSpPr>
        <p:spPr>
          <a:xfrm>
            <a:off x="9372602" y="1048709"/>
            <a:ext cx="470081"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Primary</a:t>
            </a:r>
            <a:endParaRPr lang="en-US" sz="800" b="1" dirty="0">
              <a:solidFill>
                <a:schemeClr val="tx2"/>
              </a:solidFill>
            </a:endParaRPr>
          </a:p>
        </p:txBody>
      </p:sp>
      <p:sp>
        <p:nvSpPr>
          <p:cNvPr id="26" name="Rectangle 25"/>
          <p:cNvSpPr/>
          <p:nvPr/>
        </p:nvSpPr>
        <p:spPr>
          <a:xfrm>
            <a:off x="9372601" y="1708281"/>
            <a:ext cx="697307"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Infographic</a:t>
            </a:r>
            <a:endParaRPr lang="en-US" sz="800" b="1" dirty="0">
              <a:solidFill>
                <a:schemeClr val="tx2"/>
              </a:solidFill>
            </a:endParaRPr>
          </a:p>
        </p:txBody>
      </p:sp>
      <p:sp>
        <p:nvSpPr>
          <p:cNvPr id="27" name="Rectangle 26"/>
          <p:cNvSpPr/>
          <p:nvPr/>
        </p:nvSpPr>
        <p:spPr>
          <a:xfrm>
            <a:off x="10265207" y="1048709"/>
            <a:ext cx="622767" cy="12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800" b="1" dirty="0" smtClean="0">
                <a:solidFill>
                  <a:schemeClr val="tx2"/>
                </a:solidFill>
              </a:rPr>
              <a:t>Secondary</a:t>
            </a:r>
            <a:endParaRPr lang="en-US" sz="800" b="1" dirty="0">
              <a:solidFill>
                <a:schemeClr val="tx2"/>
              </a:solidFill>
            </a:endParaRPr>
          </a:p>
        </p:txBody>
      </p:sp>
      <p:sp>
        <p:nvSpPr>
          <p:cNvPr id="28" name="Rectangle 27"/>
          <p:cNvSpPr/>
          <p:nvPr/>
        </p:nvSpPr>
        <p:spPr>
          <a:xfrm>
            <a:off x="10265207" y="2783440"/>
            <a:ext cx="446303" cy="46599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500" b="1" dirty="0" smtClean="0"/>
              <a:t>Dark</a:t>
            </a:r>
            <a:r>
              <a:rPr lang="en-US" sz="500" b="1" dirty="0"/>
              <a:t/>
            </a:r>
            <a:br>
              <a:rPr lang="en-US" sz="500" b="1" dirty="0"/>
            </a:br>
            <a:r>
              <a:rPr lang="en-US" sz="500" b="1" dirty="0"/>
              <a:t>Purple</a:t>
            </a:r>
          </a:p>
          <a:p>
            <a:pPr marL="128585"/>
            <a:r>
              <a:rPr lang="en-US" sz="500" dirty="0"/>
              <a:t>R </a:t>
            </a:r>
            <a:r>
              <a:rPr lang="en-US" sz="500" dirty="0" smtClean="0"/>
              <a:t>71</a:t>
            </a:r>
            <a:endParaRPr lang="en-US" sz="500" dirty="0"/>
          </a:p>
          <a:p>
            <a:pPr marL="128585"/>
            <a:r>
              <a:rPr lang="en-US" sz="500" dirty="0"/>
              <a:t>G </a:t>
            </a:r>
            <a:r>
              <a:rPr lang="en-US" sz="500" dirty="0" smtClean="0"/>
              <a:t>1</a:t>
            </a:r>
            <a:endParaRPr lang="en-US" sz="500" dirty="0"/>
          </a:p>
          <a:p>
            <a:pPr marL="128585"/>
            <a:r>
              <a:rPr lang="en-US" sz="500" dirty="0"/>
              <a:t>B </a:t>
            </a:r>
            <a:r>
              <a:rPr lang="en-US" sz="500" dirty="0" smtClean="0"/>
              <a:t>167</a:t>
            </a:r>
            <a:endParaRPr lang="en-US" sz="500" dirty="0"/>
          </a:p>
        </p:txBody>
      </p:sp>
      <p:sp>
        <p:nvSpPr>
          <p:cNvPr id="29" name="Rectangle 27">
            <a:hlinkClick r:id="rId29"/>
            <a:extLst>
              <a:ext uri="{FF2B5EF4-FFF2-40B4-BE49-F238E27FC236}">
                <a16:creationId xmlns="" xmlns:a16="http://schemas.microsoft.com/office/drawing/2014/main" id="{F376ABD1-4930-42EB-9A73-9A9C7C6BF2D3}"/>
              </a:ext>
            </a:extLst>
          </p:cNvPr>
          <p:cNvSpPr/>
          <p:nvPr/>
        </p:nvSpPr>
        <p:spPr>
          <a:xfrm>
            <a:off x="324860" y="4877334"/>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rgbClr val="00458D"/>
                </a:solidFill>
                <a:latin typeface="+mj-lt"/>
                <a:cs typeface="Arial" panose="020B0604020202020204" pitchFamily="34" charset="0"/>
              </a:rPr>
              <a:t>Advance PL/SQL </a:t>
            </a:r>
            <a:endParaRPr lang="en-US" sz="800" kern="0" dirty="0">
              <a:solidFill>
                <a:srgbClr val="00458D"/>
              </a:solidFill>
              <a:latin typeface="+mj-lt"/>
              <a:cs typeface="Arial" panose="020B0604020202020204" pitchFamily="34" charset="0"/>
            </a:endParaRPr>
          </a:p>
        </p:txBody>
      </p:sp>
      <p:sp>
        <p:nvSpPr>
          <p:cNvPr id="30" name="Retângulo 43">
            <a:extLst>
              <a:ext uri="{FF2B5EF4-FFF2-40B4-BE49-F238E27FC236}">
                <a16:creationId xmlns="" xmlns:a16="http://schemas.microsoft.com/office/drawing/2014/main" id="{834ADCB4-BFB1-450D-8F6D-64217F4CD92C}"/>
              </a:ext>
            </a:extLst>
          </p:cNvPr>
          <p:cNvSpPr/>
          <p:nvPr/>
        </p:nvSpPr>
        <p:spPr>
          <a:xfrm>
            <a:off x="3316376" y="487712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200870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Lst>
  <p:timing>
    <p:tnLst>
      <p:par>
        <p:cTn id="1" dur="indefinite" restart="never" nodeType="tmRoot"/>
      </p:par>
    </p:tnLst>
  </p:timing>
  <p:hf sldNum="0" hdr="0" dt="0"/>
  <p:txStyles>
    <p:titleStyle>
      <a:lvl1pPr algn="l" defTabSz="685783"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783" rtl="0" eaLnBrk="1" latinLnBrk="0" hangingPunct="1">
        <a:lnSpc>
          <a:spcPts val="1650"/>
        </a:lnSpc>
        <a:spcBef>
          <a:spcPts val="0"/>
        </a:spcBef>
        <a:spcAft>
          <a:spcPts val="450"/>
        </a:spcAft>
        <a:buFont typeface="Arial" panose="020B0604020202020204" pitchFamily="34" charset="0"/>
        <a:buNone/>
        <a:defRPr sz="1400" kern="1200">
          <a:solidFill>
            <a:schemeClr val="tx1"/>
          </a:solidFill>
          <a:latin typeface="+mn-lt"/>
          <a:ea typeface="+mn-ea"/>
          <a:cs typeface="+mn-cs"/>
        </a:defRPr>
      </a:lvl1pPr>
      <a:lvl2pPr marL="175018" indent="-171446" algn="l" defTabSz="685783" rtl="0" eaLnBrk="1" latinLnBrk="0" hangingPunct="1">
        <a:lnSpc>
          <a:spcPts val="150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892" indent="-167875" algn="l" defTabSz="685783" rtl="0" eaLnBrk="1" latinLnBrk="0" hangingPunct="1">
        <a:lnSpc>
          <a:spcPts val="1200"/>
        </a:lnSpc>
        <a:spcBef>
          <a:spcPts val="0"/>
        </a:spcBef>
        <a:spcAft>
          <a:spcPts val="450"/>
        </a:spcAft>
        <a:buClr>
          <a:schemeClr val="accent1"/>
        </a:buClr>
        <a:buFont typeface="Arial" panose="020B0604020202020204" pitchFamily="34" charset="0"/>
        <a:buChar char="•"/>
        <a:defRPr sz="1100" kern="1200">
          <a:solidFill>
            <a:schemeClr val="tx1"/>
          </a:solidFill>
          <a:latin typeface="+mn-lt"/>
          <a:ea typeface="+mn-ea"/>
          <a:cs typeface="+mn-cs"/>
        </a:defRPr>
      </a:lvl3pPr>
      <a:lvl4pPr marL="517909" indent="-175018"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pt-PT"/>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help.sap.com/saphelp_erp2004/helpdata/EN/95/ab201b137b11d3a6fc00104b57ed65/frameset.htm"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2645" y="1542371"/>
            <a:ext cx="4049986" cy="809625"/>
          </a:xfrm>
        </p:spPr>
        <p:txBody>
          <a:bodyPr/>
          <a:lstStyle/>
          <a:p>
            <a:pPr algn="ctr"/>
            <a:r>
              <a:rPr lang="en-US" sz="2400" b="1" dirty="0" smtClean="0">
                <a:solidFill>
                  <a:schemeClr val="tx1"/>
                </a:solidFill>
              </a:rPr>
              <a:t>Cash Journal</a:t>
            </a:r>
            <a:endParaRPr lang="en-US" sz="2400" b="1" dirty="0">
              <a:solidFill>
                <a:schemeClr val="tx1"/>
              </a:solidFill>
            </a:endParaRPr>
          </a:p>
        </p:txBody>
      </p:sp>
    </p:spTree>
    <p:extLst>
      <p:ext uri="{BB962C8B-B14F-4D97-AF65-F5344CB8AC3E}">
        <p14:creationId xmlns:p14="http://schemas.microsoft.com/office/powerpoint/2010/main" xmlns="" val="24803528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Journal</a:t>
            </a:r>
            <a:endParaRPr lang="en-US" dirty="0"/>
          </a:p>
        </p:txBody>
      </p:sp>
      <p:sp>
        <p:nvSpPr>
          <p:cNvPr id="5" name="Rectangle 4"/>
          <p:cNvSpPr/>
          <p:nvPr/>
        </p:nvSpPr>
        <p:spPr>
          <a:xfrm>
            <a:off x="385011" y="385011"/>
            <a:ext cx="7928810" cy="3016210"/>
          </a:xfrm>
          <a:prstGeom prst="rect">
            <a:avLst/>
          </a:prstGeom>
        </p:spPr>
        <p:txBody>
          <a:bodyPr wrap="square">
            <a:spAutoFit/>
          </a:bodyPr>
          <a:lstStyle/>
          <a:p>
            <a:pPr marL="285750" indent="-285750">
              <a:buFont typeface="Arial" pitchFamily="34" charset="0"/>
              <a:buChar char="•"/>
            </a:pPr>
            <a:endParaRPr lang="en-US" b="1" dirty="0"/>
          </a:p>
          <a:p>
            <a:r>
              <a:rPr lang="en-US" b="1" dirty="0"/>
              <a:t>Important points</a:t>
            </a:r>
          </a:p>
          <a:p>
            <a:pPr marL="285750" indent="-285750">
              <a:buFont typeface="Arial" pitchFamily="34" charset="0"/>
              <a:buChar char="•"/>
            </a:pPr>
            <a:r>
              <a:rPr lang="en-US" sz="1600" dirty="0"/>
              <a:t>The cash journal is a subsidiary ledger in Bank Accounting to manage cash transactions within the organization. It can be used independently of other posting transactions. </a:t>
            </a:r>
          </a:p>
          <a:p>
            <a:pPr marL="285750" indent="-285750">
              <a:buClr>
                <a:schemeClr val="tx1"/>
              </a:buClr>
              <a:buFont typeface="Arial" pitchFamily="34" charset="0"/>
              <a:buChar char="•"/>
            </a:pPr>
            <a:r>
              <a:rPr lang="en-US" sz="1600" dirty="0"/>
              <a:t>The opening and closing balances, as well as the cash receipts and expenditures, are automatically recorded and displayed. </a:t>
            </a:r>
          </a:p>
          <a:p>
            <a:pPr marL="285750" indent="-285750">
              <a:buClr>
                <a:schemeClr val="tx1"/>
              </a:buClr>
              <a:buFont typeface="Arial" pitchFamily="34" charset="0"/>
              <a:buChar char="•"/>
            </a:pPr>
            <a:r>
              <a:rPr lang="en-US" sz="1600" dirty="0"/>
              <a:t>Multiple cash journals can exist within each company code.</a:t>
            </a:r>
          </a:p>
          <a:p>
            <a:pPr marL="285750" indent="-285750">
              <a:buClr>
                <a:schemeClr val="tx1"/>
              </a:buClr>
              <a:buFont typeface="Arial" pitchFamily="34" charset="0"/>
              <a:buChar char="•"/>
            </a:pPr>
            <a:r>
              <a:rPr lang="en-US" sz="1600" dirty="0"/>
              <a:t>Create a separate cash journal for each currency</a:t>
            </a:r>
          </a:p>
          <a:p>
            <a:pPr marL="285750" indent="-285750">
              <a:buClr>
                <a:schemeClr val="tx1"/>
              </a:buClr>
              <a:buFont typeface="Arial" pitchFamily="34" charset="0"/>
              <a:buChar char="•"/>
            </a:pPr>
            <a:r>
              <a:rPr lang="en-US" sz="1600" dirty="0"/>
              <a:t>Post to customer, vendor, and general ledger accounts</a:t>
            </a:r>
          </a:p>
          <a:p>
            <a:pPr marL="285750" indent="-285750">
              <a:buClr>
                <a:schemeClr val="tx1"/>
              </a:buClr>
              <a:buFont typeface="Arial" pitchFamily="34" charset="0"/>
              <a:buChar char="•"/>
            </a:pPr>
            <a:r>
              <a:rPr lang="en-US" sz="1600" dirty="0"/>
              <a:t>Choose a random number for cash journal identification (a four-digit alphanumeric key)</a:t>
            </a:r>
          </a:p>
        </p:txBody>
      </p:sp>
    </p:spTree>
    <p:extLst>
      <p:ext uri="{BB962C8B-B14F-4D97-AF65-F5344CB8AC3E}">
        <p14:creationId xmlns:p14="http://schemas.microsoft.com/office/powerpoint/2010/main" xmlns="" val="4281716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Journal</a:t>
            </a:r>
            <a:endParaRPr lang="en-US" dirty="0"/>
          </a:p>
        </p:txBody>
      </p:sp>
      <p:sp>
        <p:nvSpPr>
          <p:cNvPr id="5" name="Rectangle 4"/>
          <p:cNvSpPr/>
          <p:nvPr/>
        </p:nvSpPr>
        <p:spPr>
          <a:xfrm>
            <a:off x="348916" y="421105"/>
            <a:ext cx="8157410" cy="4031873"/>
          </a:xfrm>
          <a:prstGeom prst="rect">
            <a:avLst/>
          </a:prstGeom>
        </p:spPr>
        <p:txBody>
          <a:bodyPr wrap="square">
            <a:spAutoFit/>
          </a:bodyPr>
          <a:lstStyle/>
          <a:p>
            <a:pPr marL="285750" indent="-285750">
              <a:buFont typeface="Arial" pitchFamily="34" charset="0"/>
              <a:buChar char="•"/>
            </a:pPr>
            <a:r>
              <a:rPr lang="en-US" sz="1600" dirty="0"/>
              <a:t>You have the following options:</a:t>
            </a:r>
          </a:p>
          <a:p>
            <a:pPr marL="285750" indent="-285750">
              <a:buFont typeface="Arial" pitchFamily="34" charset="0"/>
              <a:buChar char="•"/>
            </a:pPr>
            <a:r>
              <a:rPr lang="en-US" sz="1600" dirty="0"/>
              <a:t>Entering, saving, and posting cash journal entries</a:t>
            </a:r>
          </a:p>
          <a:p>
            <a:pPr marL="285750" indent="-285750">
              <a:buFont typeface="Arial" pitchFamily="34" charset="0"/>
              <a:buChar char="•"/>
            </a:pPr>
            <a:r>
              <a:rPr lang="en-US" sz="1600" dirty="0"/>
              <a:t>You can save cash journal entries locally in the cash journal. The system also calculates the balances. The cash journal entries saved are then posted to the general ledger.</a:t>
            </a:r>
          </a:p>
          <a:p>
            <a:pPr marL="285750" indent="-285750">
              <a:buFont typeface="Arial" pitchFamily="34" charset="0"/>
              <a:buChar char="•"/>
            </a:pPr>
            <a:r>
              <a:rPr lang="en-US" sz="1600" dirty="0"/>
              <a:t>For a cash journal document, you can carry out CO account assignments, and have taxes, including withholding taxes, calculated by the system with reference to business transactions, taking account of tax jurisdiction codes, for example.</a:t>
            </a:r>
          </a:p>
          <a:p>
            <a:pPr marL="285750" indent="-285750">
              <a:buFont typeface="Arial" pitchFamily="34" charset="0"/>
              <a:buChar char="•"/>
            </a:pPr>
            <a:r>
              <a:rPr lang="en-US" sz="1600" dirty="0"/>
              <a:t>You can also display the follow-on documents arising for the cash journal entries posted.</a:t>
            </a:r>
          </a:p>
          <a:p>
            <a:pPr marL="285750" indent="-285750">
              <a:buFont typeface="Arial" pitchFamily="34" charset="0"/>
              <a:buChar char="•"/>
            </a:pPr>
            <a:r>
              <a:rPr lang="en-US" sz="1600" dirty="0"/>
              <a:t>As well as defining cash journal business transactions in Customizing</a:t>
            </a:r>
          </a:p>
          <a:p>
            <a:pPr marL="285750" indent="-285750">
              <a:buFont typeface="Arial" pitchFamily="34" charset="0"/>
              <a:buChar char="•"/>
            </a:pPr>
            <a:r>
              <a:rPr lang="en-US" sz="1600" dirty="0"/>
              <a:t>Printing the cash journal</a:t>
            </a:r>
          </a:p>
          <a:p>
            <a:pPr marL="285750" indent="-285750">
              <a:buFont typeface="Arial" pitchFamily="34" charset="0"/>
              <a:buChar char="•"/>
            </a:pPr>
            <a:r>
              <a:rPr lang="en-US" sz="1600" dirty="0"/>
              <a:t>Printing receipts</a:t>
            </a:r>
          </a:p>
          <a:p>
            <a:pPr marL="285750" indent="-285750">
              <a:buFont typeface="Arial" pitchFamily="34" charset="0"/>
              <a:buChar char="•"/>
            </a:pPr>
            <a:r>
              <a:rPr lang="en-US" sz="1600" dirty="0"/>
              <a:t>Displaying all cash journal documents that have been deleted</a:t>
            </a:r>
          </a:p>
          <a:p>
            <a:endParaRPr lang="en-US" sz="1600" dirty="0"/>
          </a:p>
        </p:txBody>
      </p:sp>
    </p:spTree>
    <p:extLst>
      <p:ext uri="{BB962C8B-B14F-4D97-AF65-F5344CB8AC3E}">
        <p14:creationId xmlns:p14="http://schemas.microsoft.com/office/powerpoint/2010/main" xmlns="" val="3787767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Journal Activity Flow</a:t>
            </a:r>
            <a:endParaRPr lang="en-US" dirty="0"/>
          </a:p>
        </p:txBody>
      </p:sp>
      <p:graphicFrame>
        <p:nvGraphicFramePr>
          <p:cNvPr id="95234" name="Object 2"/>
          <p:cNvGraphicFramePr>
            <a:graphicFrameLocks noChangeAspect="1"/>
          </p:cNvGraphicFramePr>
          <p:nvPr/>
        </p:nvGraphicFramePr>
        <p:xfrm>
          <a:off x="304800" y="571501"/>
          <a:ext cx="8229600" cy="4050506"/>
        </p:xfrm>
        <a:graphic>
          <a:graphicData uri="http://schemas.openxmlformats.org/presentationml/2006/ole">
            <p:oleObj spid="_x0000_s2125" name="VISIO" r:id="rId3" imgW="6046200" imgH="5978160" progId="">
              <p:embed/>
            </p:oleObj>
          </a:graphicData>
        </a:graphic>
      </p:graphicFrame>
    </p:spTree>
    <p:extLst>
      <p:ext uri="{BB962C8B-B14F-4D97-AF65-F5344CB8AC3E}">
        <p14:creationId xmlns:p14="http://schemas.microsoft.com/office/powerpoint/2010/main" xmlns="" val="71148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a:xfrm>
            <a:off x="342088" y="38908"/>
            <a:ext cx="8260491" cy="394229"/>
          </a:xfrm>
        </p:spPr>
        <p:txBody>
          <a:bodyPr>
            <a:normAutofit fontScale="90000"/>
          </a:bodyPr>
          <a:lstStyle/>
          <a:p>
            <a:r>
              <a:rPr lang="en-US" dirty="0" smtClean="0"/>
              <a:t/>
            </a:r>
            <a:br>
              <a:rPr lang="en-US" dirty="0" smtClean="0"/>
            </a:br>
            <a:r>
              <a:rPr lang="en-US" dirty="0" smtClean="0"/>
              <a:t>Cash Journal </a:t>
            </a:r>
            <a:br>
              <a:rPr lang="en-US" dirty="0" smtClean="0"/>
            </a:br>
            <a:r>
              <a:rPr lang="en-US" dirty="0" smtClean="0"/>
              <a:t>	</a:t>
            </a:r>
          </a:p>
        </p:txBody>
      </p:sp>
      <p:sp>
        <p:nvSpPr>
          <p:cNvPr id="2" name="Rectangle 1"/>
          <p:cNvSpPr/>
          <p:nvPr/>
        </p:nvSpPr>
        <p:spPr>
          <a:xfrm>
            <a:off x="300789" y="503768"/>
            <a:ext cx="8638674" cy="4639732"/>
          </a:xfrm>
          <a:prstGeom prst="rect">
            <a:avLst/>
          </a:prstGeom>
        </p:spPr>
        <p:txBody>
          <a:bodyPr wrap="square">
            <a:spAutoFit/>
          </a:bodyPr>
          <a:lstStyle/>
          <a:p>
            <a:r>
              <a:rPr lang="en-US" sz="1400" dirty="0"/>
              <a:t>You can define new business transactions for the cash journal in two places: </a:t>
            </a:r>
          </a:p>
          <a:p>
            <a:pPr indent="-342900">
              <a:buClr>
                <a:schemeClr val="tx1"/>
              </a:buClr>
              <a:buFont typeface="+mj-lt"/>
              <a:buAutoNum type="arabicPeriod"/>
            </a:pPr>
            <a:r>
              <a:rPr lang="en-US" sz="1400" dirty="0"/>
              <a:t>In the cash journal itself or </a:t>
            </a:r>
          </a:p>
          <a:p>
            <a:pPr indent="-342900">
              <a:buClr>
                <a:schemeClr val="tx1"/>
              </a:buClr>
              <a:buFont typeface="+mj-lt"/>
              <a:buAutoNum type="arabicPeriod"/>
            </a:pPr>
            <a:r>
              <a:rPr lang="en-US" sz="1400" dirty="0"/>
              <a:t>In the Implementation Guide (IMG</a:t>
            </a:r>
            <a:r>
              <a:rPr lang="en-US" sz="1400" dirty="0" smtClean="0"/>
              <a:t>).</a:t>
            </a:r>
            <a:endParaRPr lang="en-US" sz="1400" dirty="0"/>
          </a:p>
          <a:p>
            <a:pPr>
              <a:spcBef>
                <a:spcPts val="500"/>
              </a:spcBef>
            </a:pPr>
            <a:r>
              <a:rPr lang="en-US" sz="1400" b="1" dirty="0"/>
              <a:t>To create a business transaction, following settings to be made:</a:t>
            </a:r>
          </a:p>
          <a:p>
            <a:pPr>
              <a:spcBef>
                <a:spcPts val="500"/>
              </a:spcBef>
              <a:buClr>
                <a:schemeClr val="tx1"/>
              </a:buClr>
              <a:buFont typeface="Webdings" pitchFamily="18" charset="2"/>
              <a:buChar char=""/>
            </a:pPr>
            <a:r>
              <a:rPr lang="en-US" sz="1400" dirty="0"/>
              <a:t>The company code in which the business transaction should be created</a:t>
            </a:r>
          </a:p>
          <a:p>
            <a:pPr>
              <a:spcBef>
                <a:spcPts val="500"/>
              </a:spcBef>
              <a:buClr>
                <a:schemeClr val="tx1"/>
              </a:buClr>
              <a:buFont typeface="Webdings" pitchFamily="18" charset="2"/>
              <a:buChar char=""/>
            </a:pPr>
            <a:r>
              <a:rPr lang="en-US" sz="1400" dirty="0"/>
              <a:t>The type of business transaction.</a:t>
            </a:r>
          </a:p>
          <a:p>
            <a:pPr>
              <a:spcBef>
                <a:spcPts val="500"/>
              </a:spcBef>
              <a:buClr>
                <a:schemeClr val="tx1"/>
              </a:buClr>
              <a:buFont typeface="Webdings" pitchFamily="18" charset="2"/>
              <a:buChar char=""/>
            </a:pPr>
            <a:r>
              <a:rPr lang="en-US" sz="1400" dirty="0"/>
              <a:t>Specify tax codes for the business transactions E (Expense) and R (Revenue)</a:t>
            </a:r>
          </a:p>
          <a:p>
            <a:pPr>
              <a:spcBef>
                <a:spcPts val="500"/>
              </a:spcBef>
              <a:buClr>
                <a:schemeClr val="tx1"/>
              </a:buClr>
              <a:buFont typeface="Webdings" pitchFamily="18" charset="2"/>
              <a:buChar char=""/>
            </a:pPr>
            <a:r>
              <a:rPr lang="en-US" sz="1400" dirty="0"/>
              <a:t>For business transaction categories E, R, C, and B, you can set an indicator to enable the  general ledger account for the business transaction to be changed when the document is entered. In this case, the general ledger account is only a default value.</a:t>
            </a:r>
          </a:p>
          <a:p>
            <a:pPr>
              <a:spcBef>
                <a:spcPts val="500"/>
              </a:spcBef>
              <a:buClr>
                <a:schemeClr val="tx1"/>
              </a:buClr>
              <a:buFont typeface="Webdings" pitchFamily="18" charset="2"/>
              <a:buChar char=""/>
            </a:pPr>
            <a:r>
              <a:rPr lang="en-US" sz="1400" dirty="0"/>
              <a:t>For business transaction categories E and R, you can set and indicator to enable the tax code for the business transaction to be changed when the document is entered. If no tax code has been defined, you have to specify one (if required for the account) when you create the document.</a:t>
            </a:r>
          </a:p>
          <a:p>
            <a:pPr>
              <a:spcBef>
                <a:spcPts val="500"/>
              </a:spcBef>
              <a:buClr>
                <a:schemeClr val="tx1"/>
              </a:buClr>
              <a:buFont typeface="Webdings" pitchFamily="18" charset="2"/>
              <a:buChar char=""/>
            </a:pPr>
            <a:r>
              <a:rPr lang="en-US" sz="1400" dirty="0"/>
              <a:t>Once saved, the business transaction is assigned a number automatically.</a:t>
            </a:r>
          </a:p>
          <a:p>
            <a:pPr>
              <a:spcBef>
                <a:spcPts val="500"/>
              </a:spcBef>
              <a:buClr>
                <a:schemeClr val="tx1"/>
              </a:buClr>
              <a:buFont typeface="Webdings" pitchFamily="18" charset="2"/>
              <a:buChar char=""/>
            </a:pPr>
            <a:r>
              <a:rPr lang="en-US" sz="1400" dirty="0"/>
              <a:t>During document entry, the business transaction can be called up by its name or its number.</a:t>
            </a:r>
          </a:p>
          <a:p>
            <a:pPr>
              <a:spcBef>
                <a:spcPts val="500"/>
              </a:spcBef>
              <a:buClr>
                <a:schemeClr val="tx1"/>
              </a:buClr>
              <a:buFont typeface="Webdings" pitchFamily="18" charset="2"/>
              <a:buChar char=""/>
            </a:pPr>
            <a:r>
              <a:rPr lang="en-US" sz="1400" dirty="0"/>
              <a:t>You can set an indicator that blocks the business transaction for further postings.</a:t>
            </a:r>
          </a:p>
        </p:txBody>
      </p:sp>
    </p:spTree>
    <p:extLst>
      <p:ext uri="{BB962C8B-B14F-4D97-AF65-F5344CB8AC3E}">
        <p14:creationId xmlns:p14="http://schemas.microsoft.com/office/powerpoint/2010/main" xmlns="" val="1462309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Journal Enjoy Transaction Screen:</a:t>
            </a:r>
            <a:endParaRPr lang="en-US" dirty="0"/>
          </a:p>
        </p:txBody>
      </p:sp>
      <p:pic>
        <p:nvPicPr>
          <p:cNvPr id="94210" name="Picture 2"/>
          <p:cNvPicPr>
            <a:picLocks noChangeAspect="1" noChangeArrowheads="1"/>
          </p:cNvPicPr>
          <p:nvPr/>
        </p:nvPicPr>
        <p:blipFill>
          <a:blip r:embed="rId2" cstate="print"/>
          <a:srcRect/>
          <a:stretch>
            <a:fillRect/>
          </a:stretch>
        </p:blipFill>
        <p:spPr bwMode="auto">
          <a:xfrm>
            <a:off x="54282" y="742951"/>
            <a:ext cx="9089719" cy="3925490"/>
          </a:xfrm>
          <a:prstGeom prst="rect">
            <a:avLst/>
          </a:prstGeom>
          <a:noFill/>
          <a:ln w="9525">
            <a:noFill/>
            <a:miter lim="800000"/>
            <a:headEnd/>
            <a:tailEnd/>
          </a:ln>
        </p:spPr>
      </p:pic>
    </p:spTree>
    <p:extLst>
      <p:ext uri="{BB962C8B-B14F-4D97-AF65-F5344CB8AC3E}">
        <p14:creationId xmlns:p14="http://schemas.microsoft.com/office/powerpoint/2010/main" xmlns="" val="47276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Contents</a:t>
            </a:r>
            <a:endParaRPr lang="en-US" dirty="0"/>
          </a:p>
        </p:txBody>
      </p:sp>
      <p:sp>
        <p:nvSpPr>
          <p:cNvPr id="2" name="Rectangle 1"/>
          <p:cNvSpPr/>
          <p:nvPr/>
        </p:nvSpPr>
        <p:spPr>
          <a:xfrm>
            <a:off x="515566" y="752001"/>
            <a:ext cx="4572000" cy="1246495"/>
          </a:xfrm>
          <a:prstGeom prst="rect">
            <a:avLst/>
          </a:prstGeom>
        </p:spPr>
        <p:txBody>
          <a:bodyPr>
            <a:spAutoFit/>
          </a:bodyPr>
          <a:lstStyle/>
          <a:p>
            <a:pPr marL="342900" indent="-342900">
              <a:buFont typeface="+mj-lt"/>
              <a:buAutoNum type="arabicPeriod"/>
            </a:pPr>
            <a:r>
              <a:rPr lang="en-US" dirty="0"/>
              <a:t>Cash Journal: Overview</a:t>
            </a:r>
          </a:p>
          <a:p>
            <a:pPr marL="342900" indent="-342900">
              <a:buFont typeface="+mj-lt"/>
              <a:buAutoNum type="arabicPeriod"/>
            </a:pPr>
            <a:r>
              <a:rPr lang="en-US" dirty="0"/>
              <a:t>Cash Journal: Configuration</a:t>
            </a:r>
          </a:p>
          <a:p>
            <a:pPr marL="342900" indent="-342900">
              <a:buFont typeface="+mj-lt"/>
              <a:buAutoNum type="arabicPeriod"/>
            </a:pPr>
            <a:r>
              <a:rPr lang="en-US" dirty="0"/>
              <a:t>Posting Documents</a:t>
            </a:r>
          </a:p>
          <a:p>
            <a:pPr marL="342900" indent="-342900">
              <a:buFont typeface="+mj-lt"/>
              <a:buAutoNum type="arabicPeriod"/>
            </a:pPr>
            <a:r>
              <a:rPr lang="en-US" dirty="0"/>
              <a:t>Important Points</a:t>
            </a:r>
          </a:p>
          <a:p>
            <a:pPr marL="342900" indent="-342900">
              <a:buFont typeface="+mj-lt"/>
              <a:buAutoNum type="arabicPeriod"/>
            </a:pPr>
            <a:r>
              <a:rPr lang="en-US" dirty="0"/>
              <a:t>Activity Flow</a:t>
            </a:r>
          </a:p>
        </p:txBody>
      </p:sp>
    </p:spTree>
    <p:extLst>
      <p:ext uri="{BB962C8B-B14F-4D97-AF65-F5344CB8AC3E}">
        <p14:creationId xmlns:p14="http://schemas.microsoft.com/office/powerpoint/2010/main" xmlns="" val="30281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pPr>
              <a:defRPr/>
            </a:pPr>
            <a:r>
              <a:rPr lang="en-US" dirty="0" smtClean="0"/>
              <a:t>Cash Journal.</a:t>
            </a:r>
          </a:p>
        </p:txBody>
      </p:sp>
      <p:sp>
        <p:nvSpPr>
          <p:cNvPr id="2" name="Rectangle 1"/>
          <p:cNvSpPr/>
          <p:nvPr/>
        </p:nvSpPr>
        <p:spPr>
          <a:xfrm>
            <a:off x="312821" y="661737"/>
            <a:ext cx="8205537" cy="3416320"/>
          </a:xfrm>
          <a:prstGeom prst="rect">
            <a:avLst/>
          </a:prstGeom>
        </p:spPr>
        <p:txBody>
          <a:bodyPr wrap="square">
            <a:spAutoFit/>
          </a:bodyPr>
          <a:lstStyle/>
          <a:p>
            <a:pPr marL="285750" indent="-285750">
              <a:lnSpc>
                <a:spcPct val="90000"/>
              </a:lnSpc>
              <a:buFont typeface="Arial" pitchFamily="34" charset="0"/>
              <a:buChar char="•"/>
              <a:defRPr/>
            </a:pPr>
            <a:r>
              <a:rPr lang="en-US" sz="1600" dirty="0"/>
              <a:t>The Cash Journal is a sub ledger of Bank Accounting. It is used to manage a company's cash transactions. The system automatically calculates and displays the opening and closing balances, and the receipts and payments totals. You can run several cash journals for each company code. You can also carry out postings to G/L accounts, as well as vendor and customer accounts.</a:t>
            </a:r>
          </a:p>
          <a:p>
            <a:pPr marL="285750" indent="-285750">
              <a:lnSpc>
                <a:spcPct val="90000"/>
              </a:lnSpc>
              <a:buFont typeface="Arial" pitchFamily="34" charset="0"/>
              <a:buChar char="•"/>
              <a:defRPr/>
            </a:pPr>
            <a:endParaRPr lang="en-US" sz="1600" dirty="0"/>
          </a:p>
          <a:p>
            <a:pPr marL="285750" indent="-285750">
              <a:lnSpc>
                <a:spcPct val="90000"/>
              </a:lnSpc>
              <a:buFont typeface="Arial" pitchFamily="34" charset="0"/>
              <a:buChar char="•"/>
              <a:defRPr/>
            </a:pPr>
            <a:r>
              <a:rPr lang="en-US" sz="1600" dirty="0"/>
              <a:t>You should run a separate cash journal for each currency.</a:t>
            </a:r>
          </a:p>
          <a:p>
            <a:pPr marL="285750" indent="-285750">
              <a:lnSpc>
                <a:spcPct val="90000"/>
              </a:lnSpc>
              <a:buFont typeface="Arial" pitchFamily="34" charset="0"/>
              <a:buChar char="•"/>
              <a:defRPr/>
            </a:pPr>
            <a:endParaRPr lang="en-US" sz="1600" dirty="0"/>
          </a:p>
          <a:p>
            <a:pPr marL="285750" indent="-285750">
              <a:lnSpc>
                <a:spcPct val="90000"/>
              </a:lnSpc>
              <a:buFont typeface="Arial" pitchFamily="34" charset="0"/>
              <a:buChar char="•"/>
              <a:defRPr/>
            </a:pPr>
            <a:r>
              <a:rPr lang="en-US" sz="1600" dirty="0"/>
              <a:t>You can use the cash journal independently of other posting transactions. You can enter amounts in different currencies. In a two-step procedure, you save the entries in the cash journal before they are transferred to </a:t>
            </a:r>
            <a:r>
              <a:rPr lang="en-US" sz="1600" i="1" dirty="0"/>
              <a:t>Financial Accounting</a:t>
            </a:r>
            <a:r>
              <a:rPr lang="en-US" sz="1600" dirty="0"/>
              <a:t>. After this transfer, the cash journal postings correspond to the FI documents</a:t>
            </a:r>
          </a:p>
          <a:p>
            <a:pPr marL="285750" indent="-285750">
              <a:lnSpc>
                <a:spcPct val="90000"/>
              </a:lnSpc>
              <a:buFont typeface="Arial" pitchFamily="34" charset="0"/>
              <a:buChar char="•"/>
              <a:defRPr/>
            </a:pPr>
            <a:endParaRPr lang="en-US" sz="1600" dirty="0"/>
          </a:p>
        </p:txBody>
      </p:sp>
    </p:spTree>
    <p:extLst>
      <p:ext uri="{BB962C8B-B14F-4D97-AF65-F5344CB8AC3E}">
        <p14:creationId xmlns:p14="http://schemas.microsoft.com/office/powerpoint/2010/main" xmlns="" val="3711491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352426" y="327423"/>
            <a:ext cx="4905375" cy="301228"/>
          </a:xfrm>
        </p:spPr>
        <p:txBody>
          <a:bodyPr>
            <a:normAutofit fontScale="90000"/>
          </a:bodyPr>
          <a:lstStyle/>
          <a:p>
            <a:pPr>
              <a:defRPr/>
            </a:pPr>
            <a:r>
              <a:rPr lang="en-US" sz="2400" smtClean="0"/>
              <a:t>Cash Journal – Configuration.</a:t>
            </a:r>
          </a:p>
        </p:txBody>
      </p:sp>
      <p:pic>
        <p:nvPicPr>
          <p:cNvPr id="121860" name="Picture 6"/>
          <p:cNvPicPr>
            <a:picLocks noChangeAspect="1" noChangeArrowheads="1"/>
          </p:cNvPicPr>
          <p:nvPr/>
        </p:nvPicPr>
        <p:blipFill>
          <a:blip r:embed="rId2" cstate="print"/>
          <a:srcRect/>
          <a:stretch>
            <a:fillRect/>
          </a:stretch>
        </p:blipFill>
        <p:spPr bwMode="auto">
          <a:xfrm>
            <a:off x="4953000" y="685800"/>
            <a:ext cx="4038600" cy="1885950"/>
          </a:xfrm>
          <a:prstGeom prst="rect">
            <a:avLst/>
          </a:prstGeom>
          <a:noFill/>
          <a:ln w="12700" algn="ctr">
            <a:solidFill>
              <a:schemeClr val="tx1"/>
            </a:solidFill>
            <a:miter lim="800000"/>
            <a:headEnd/>
            <a:tailEnd/>
          </a:ln>
        </p:spPr>
      </p:pic>
      <p:pic>
        <p:nvPicPr>
          <p:cNvPr id="121861" name="Picture 7"/>
          <p:cNvPicPr>
            <a:picLocks noChangeAspect="1" noChangeArrowheads="1"/>
          </p:cNvPicPr>
          <p:nvPr/>
        </p:nvPicPr>
        <p:blipFill>
          <a:blip r:embed="rId3" cstate="print"/>
          <a:srcRect/>
          <a:stretch>
            <a:fillRect/>
          </a:stretch>
        </p:blipFill>
        <p:spPr bwMode="auto">
          <a:xfrm>
            <a:off x="4953000" y="2743200"/>
            <a:ext cx="3962400" cy="1943100"/>
          </a:xfrm>
          <a:prstGeom prst="rect">
            <a:avLst/>
          </a:prstGeom>
          <a:noFill/>
          <a:ln w="12700" algn="ctr">
            <a:solidFill>
              <a:schemeClr val="tx1"/>
            </a:solidFill>
            <a:miter lim="800000"/>
            <a:headEnd/>
            <a:tailEnd/>
          </a:ln>
        </p:spPr>
      </p:pic>
      <p:sp>
        <p:nvSpPr>
          <p:cNvPr id="2" name="Rectangle 1"/>
          <p:cNvSpPr/>
          <p:nvPr/>
        </p:nvSpPr>
        <p:spPr>
          <a:xfrm>
            <a:off x="252663" y="797954"/>
            <a:ext cx="4572000" cy="3834896"/>
          </a:xfrm>
          <a:prstGeom prst="rect">
            <a:avLst/>
          </a:prstGeom>
        </p:spPr>
        <p:txBody>
          <a:bodyPr>
            <a:spAutoFit/>
          </a:bodyPr>
          <a:lstStyle/>
          <a:p>
            <a:pPr marL="285750" indent="-285750">
              <a:lnSpc>
                <a:spcPct val="80000"/>
              </a:lnSpc>
              <a:buFont typeface="Arial" pitchFamily="34" charset="0"/>
              <a:buChar char="•"/>
              <a:defRPr/>
            </a:pPr>
            <a:r>
              <a:rPr lang="en-US" sz="1600" dirty="0"/>
              <a:t>Create G/L Account for Cash Journal                                         </a:t>
            </a:r>
          </a:p>
          <a:p>
            <a:pPr marL="285750" indent="-285750">
              <a:lnSpc>
                <a:spcPct val="80000"/>
              </a:lnSpc>
              <a:buFont typeface="Arial" pitchFamily="34" charset="0"/>
              <a:buChar char="•"/>
              <a:defRPr/>
            </a:pPr>
            <a:endParaRPr lang="en-US" sz="1600" dirty="0"/>
          </a:p>
          <a:p>
            <a:pPr marL="285750" indent="-285750">
              <a:lnSpc>
                <a:spcPct val="80000"/>
              </a:lnSpc>
              <a:buFont typeface="Arial" pitchFamily="34" charset="0"/>
              <a:buChar char="•"/>
              <a:defRPr/>
            </a:pPr>
            <a:r>
              <a:rPr lang="en-US" sz="1600" dirty="0"/>
              <a:t>In this activity, you create a G/L account, for </a:t>
            </a:r>
            <a:r>
              <a:rPr lang="en-US" sz="1600" dirty="0" smtClean="0"/>
              <a:t>example 100000</a:t>
            </a:r>
            <a:r>
              <a:rPr lang="en-US" sz="1600" dirty="0"/>
              <a:t>, for the cash journal in the required company code.  	                           </a:t>
            </a:r>
          </a:p>
          <a:p>
            <a:pPr>
              <a:lnSpc>
                <a:spcPct val="80000"/>
              </a:lnSpc>
              <a:defRPr/>
            </a:pPr>
            <a:r>
              <a:rPr lang="en-US" sz="1600" dirty="0"/>
              <a:t>                                                                  </a:t>
            </a:r>
          </a:p>
          <a:p>
            <a:pPr marL="285750" indent="-285750">
              <a:lnSpc>
                <a:spcPct val="80000"/>
              </a:lnSpc>
              <a:buFont typeface="Arial" pitchFamily="34" charset="0"/>
              <a:buChar char="•"/>
              <a:defRPr/>
            </a:pPr>
            <a:r>
              <a:rPr lang="en-US" sz="1600" dirty="0"/>
              <a:t>Ensure that the account:                                                                                              </a:t>
            </a:r>
          </a:p>
          <a:p>
            <a:pPr>
              <a:lnSpc>
                <a:spcPct val="80000"/>
              </a:lnSpc>
              <a:defRPr/>
            </a:pPr>
            <a:r>
              <a:rPr lang="en-US" sz="1600" dirty="0" smtClean="0"/>
              <a:t>    - Can </a:t>
            </a:r>
            <a:r>
              <a:rPr lang="en-US" sz="1600" dirty="0"/>
              <a:t>only be posted to automatically                            </a:t>
            </a:r>
          </a:p>
          <a:p>
            <a:pPr>
              <a:lnSpc>
                <a:spcPct val="80000"/>
              </a:lnSpc>
              <a:defRPr/>
            </a:pPr>
            <a:r>
              <a:rPr lang="en-US" sz="1600" dirty="0" smtClean="0"/>
              <a:t>    - Displays </a:t>
            </a:r>
            <a:r>
              <a:rPr lang="en-US" sz="1600" dirty="0"/>
              <a:t>a unique account currency                                  </a:t>
            </a:r>
          </a:p>
          <a:p>
            <a:pPr marL="285750" indent="-285750">
              <a:lnSpc>
                <a:spcPct val="80000"/>
              </a:lnSpc>
              <a:buFont typeface="Arial" pitchFamily="34" charset="0"/>
              <a:buChar char="•"/>
              <a:defRPr/>
            </a:pPr>
            <a:endParaRPr lang="en-US" sz="1600" dirty="0"/>
          </a:p>
          <a:p>
            <a:pPr marL="285750" indent="-285750">
              <a:lnSpc>
                <a:spcPct val="80000"/>
              </a:lnSpc>
              <a:buFont typeface="Arial" pitchFamily="34" charset="0"/>
              <a:buChar char="•"/>
              <a:defRPr/>
            </a:pPr>
            <a:r>
              <a:rPr lang="en-US" sz="1600" dirty="0"/>
              <a:t>If you want to run several cash journals with different currencies in this account, make sure that </a:t>
            </a:r>
          </a:p>
          <a:p>
            <a:pPr>
              <a:lnSpc>
                <a:spcPct val="80000"/>
              </a:lnSpc>
              <a:defRPr/>
            </a:pPr>
            <a:r>
              <a:rPr lang="en-US" sz="1600" dirty="0" smtClean="0"/>
              <a:t>     - The </a:t>
            </a:r>
            <a:r>
              <a:rPr lang="en-US" sz="1600" dirty="0"/>
              <a:t>indicator Balances in local </a:t>
            </a:r>
            <a:r>
              <a:rPr lang="en-US" sz="1600" dirty="0" smtClean="0"/>
              <a:t>	currency </a:t>
            </a:r>
            <a:r>
              <a:rPr lang="en-US" sz="1600" dirty="0"/>
              <a:t>only is not set            </a:t>
            </a:r>
          </a:p>
          <a:p>
            <a:pPr>
              <a:lnSpc>
                <a:spcPct val="80000"/>
              </a:lnSpc>
              <a:defRPr/>
            </a:pPr>
            <a:r>
              <a:rPr lang="en-US" sz="1600" dirty="0" smtClean="0"/>
              <a:t>     - The </a:t>
            </a:r>
            <a:r>
              <a:rPr lang="en-US" sz="1600" dirty="0"/>
              <a:t>account currency corresponds to </a:t>
            </a:r>
            <a:r>
              <a:rPr lang="en-US" sz="1600" dirty="0" smtClean="0"/>
              <a:t>	the </a:t>
            </a:r>
            <a:r>
              <a:rPr lang="en-US" sz="1600" dirty="0"/>
              <a:t>company code currency       </a:t>
            </a:r>
          </a:p>
          <a:p>
            <a:pPr marL="285750" indent="-285750">
              <a:lnSpc>
                <a:spcPct val="80000"/>
              </a:lnSpc>
              <a:buFont typeface="Arial" pitchFamily="34" charset="0"/>
              <a:buChar char="•"/>
              <a:defRPr/>
            </a:pPr>
            <a:endParaRPr lang="en-US" sz="1600" dirty="0"/>
          </a:p>
        </p:txBody>
      </p:sp>
    </p:spTree>
    <p:extLst>
      <p:ext uri="{BB962C8B-B14F-4D97-AF65-F5344CB8AC3E}">
        <p14:creationId xmlns:p14="http://schemas.microsoft.com/office/powerpoint/2010/main" xmlns="" val="81787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883" name="Picture 5"/>
          <p:cNvPicPr>
            <a:picLocks noChangeAspect="1" noChangeArrowheads="1"/>
          </p:cNvPicPr>
          <p:nvPr/>
        </p:nvPicPr>
        <p:blipFill>
          <a:blip r:embed="rId2" cstate="print"/>
          <a:srcRect/>
          <a:stretch>
            <a:fillRect/>
          </a:stretch>
        </p:blipFill>
        <p:spPr bwMode="auto">
          <a:xfrm>
            <a:off x="6477000" y="646510"/>
            <a:ext cx="2400300" cy="1868090"/>
          </a:xfrm>
          <a:prstGeom prst="rect">
            <a:avLst/>
          </a:prstGeom>
          <a:noFill/>
          <a:ln w="12700" algn="ctr">
            <a:solidFill>
              <a:schemeClr val="tx1"/>
            </a:solidFill>
            <a:miter lim="800000"/>
            <a:headEnd/>
            <a:tailEnd/>
          </a:ln>
        </p:spPr>
      </p:pic>
      <p:pic>
        <p:nvPicPr>
          <p:cNvPr id="122884" name="Picture 6"/>
          <p:cNvPicPr>
            <a:picLocks noChangeAspect="1" noChangeArrowheads="1"/>
          </p:cNvPicPr>
          <p:nvPr/>
        </p:nvPicPr>
        <p:blipFill>
          <a:blip r:embed="rId3" cstate="print"/>
          <a:srcRect/>
          <a:stretch>
            <a:fillRect/>
          </a:stretch>
        </p:blipFill>
        <p:spPr bwMode="auto">
          <a:xfrm>
            <a:off x="6019800" y="2743200"/>
            <a:ext cx="2914650" cy="1714500"/>
          </a:xfrm>
          <a:prstGeom prst="rect">
            <a:avLst/>
          </a:prstGeom>
          <a:noFill/>
          <a:ln w="12700" algn="ctr">
            <a:solidFill>
              <a:schemeClr val="tx1"/>
            </a:solidFill>
            <a:miter lim="800000"/>
            <a:headEnd/>
            <a:tailEnd/>
          </a:ln>
        </p:spPr>
      </p:pic>
      <p:sp>
        <p:nvSpPr>
          <p:cNvPr id="2" name="Rectangle 1"/>
          <p:cNvSpPr/>
          <p:nvPr/>
        </p:nvSpPr>
        <p:spPr>
          <a:xfrm>
            <a:off x="180474" y="96253"/>
            <a:ext cx="5702968" cy="5607689"/>
          </a:xfrm>
          <a:prstGeom prst="rect">
            <a:avLst/>
          </a:prstGeom>
        </p:spPr>
        <p:txBody>
          <a:bodyPr wrap="square">
            <a:spAutoFit/>
          </a:bodyPr>
          <a:lstStyle/>
          <a:p>
            <a:pPr marL="285750" indent="-285750">
              <a:lnSpc>
                <a:spcPct val="80000"/>
              </a:lnSpc>
              <a:buFont typeface="Arial" pitchFamily="34" charset="0"/>
              <a:buChar char="•"/>
              <a:defRPr/>
            </a:pPr>
            <a:r>
              <a:rPr lang="en-US" sz="1400" dirty="0"/>
              <a:t>Define Document Types for Cash Journal Documents:</a:t>
            </a:r>
          </a:p>
          <a:p>
            <a:pPr marL="285750" indent="-285750">
              <a:lnSpc>
                <a:spcPct val="80000"/>
              </a:lnSpc>
              <a:buFont typeface="Arial" pitchFamily="34" charset="0"/>
              <a:buChar char="•"/>
              <a:defRPr/>
            </a:pPr>
            <a:r>
              <a:rPr lang="en-US" sz="1400" dirty="0"/>
              <a:t>You can select existing document types for cash journal documents, or define new document types in this activity. </a:t>
            </a:r>
          </a:p>
          <a:p>
            <a:pPr marL="285750" indent="-285750">
              <a:lnSpc>
                <a:spcPct val="80000"/>
              </a:lnSpc>
              <a:buFont typeface="Arial" pitchFamily="34" charset="0"/>
              <a:buChar char="•"/>
              <a:defRPr/>
            </a:pPr>
            <a:r>
              <a:rPr lang="en-US" sz="1400" dirty="0"/>
              <a:t>You must have document types for the following postings:                 </a:t>
            </a:r>
          </a:p>
          <a:p>
            <a:pPr>
              <a:lnSpc>
                <a:spcPct val="80000"/>
              </a:lnSpc>
              <a:buFontTx/>
              <a:buNone/>
              <a:defRPr/>
            </a:pPr>
            <a:r>
              <a:rPr lang="en-US" sz="1400" dirty="0"/>
              <a:t>                                                                            </a:t>
            </a:r>
          </a:p>
          <a:p>
            <a:pPr marL="342900" indent="-342900">
              <a:lnSpc>
                <a:spcPct val="80000"/>
              </a:lnSpc>
              <a:buFont typeface="+mj-lt"/>
              <a:buAutoNum type="arabicPeriod"/>
              <a:defRPr/>
            </a:pPr>
            <a:r>
              <a:rPr lang="en-US" sz="1400" dirty="0"/>
              <a:t>G/L account postings                                                 </a:t>
            </a:r>
          </a:p>
          <a:p>
            <a:pPr marL="342900" indent="-342900">
              <a:lnSpc>
                <a:spcPct val="80000"/>
              </a:lnSpc>
              <a:buFont typeface="+mj-lt"/>
              <a:buAutoNum type="arabicPeriod"/>
              <a:defRPr/>
            </a:pPr>
            <a:r>
              <a:rPr lang="en-US" sz="1400" dirty="0"/>
              <a:t>Outgoing payments to vendors                                         </a:t>
            </a:r>
          </a:p>
          <a:p>
            <a:pPr marL="342900" indent="-342900">
              <a:lnSpc>
                <a:spcPct val="80000"/>
              </a:lnSpc>
              <a:buFont typeface="+mj-lt"/>
              <a:buAutoNum type="arabicPeriod"/>
              <a:defRPr/>
            </a:pPr>
            <a:r>
              <a:rPr lang="en-US" sz="1400" dirty="0"/>
              <a:t>Incoming payments from vendors                                       </a:t>
            </a:r>
          </a:p>
          <a:p>
            <a:pPr marL="342900" indent="-342900">
              <a:lnSpc>
                <a:spcPct val="80000"/>
              </a:lnSpc>
              <a:buFont typeface="+mj-lt"/>
              <a:buAutoNum type="arabicPeriod"/>
              <a:defRPr/>
            </a:pPr>
            <a:r>
              <a:rPr lang="en-US" sz="1400" dirty="0"/>
              <a:t>Incoming payments from customers                                     </a:t>
            </a:r>
          </a:p>
          <a:p>
            <a:pPr marL="342900" indent="-342900">
              <a:lnSpc>
                <a:spcPct val="80000"/>
              </a:lnSpc>
              <a:buFont typeface="+mj-lt"/>
              <a:buAutoNum type="arabicPeriod"/>
              <a:defRPr/>
            </a:pPr>
            <a:r>
              <a:rPr lang="en-US" sz="1400" dirty="0"/>
              <a:t>Outgoing payments to customers</a:t>
            </a:r>
          </a:p>
          <a:p>
            <a:pPr>
              <a:lnSpc>
                <a:spcPct val="80000"/>
              </a:lnSpc>
              <a:defRPr/>
            </a:pPr>
            <a:r>
              <a:rPr lang="en-US" sz="1400" dirty="0"/>
              <a:t>                                       </a:t>
            </a:r>
          </a:p>
          <a:p>
            <a:pPr marL="285750" indent="-285750">
              <a:lnSpc>
                <a:spcPct val="80000"/>
              </a:lnSpc>
              <a:buFont typeface="Arial" pitchFamily="34" charset="0"/>
              <a:buChar char="•"/>
              <a:defRPr/>
            </a:pPr>
            <a:r>
              <a:rPr lang="en-US" sz="1400" dirty="0"/>
              <a:t>Ensure that on the detail screen, the selection fields under Permitted account types,  your postings are selected accordingly. Useful selections are for example, account types customer, vendor, G/L account.</a:t>
            </a:r>
          </a:p>
          <a:p>
            <a:pPr marL="285750" indent="-285750">
              <a:lnSpc>
                <a:spcPct val="80000"/>
              </a:lnSpc>
              <a:buFont typeface="Arial" pitchFamily="34" charset="0"/>
              <a:buChar char="•"/>
              <a:defRPr/>
            </a:pPr>
            <a:endParaRPr lang="en-US" sz="1400" dirty="0"/>
          </a:p>
          <a:p>
            <a:pPr marL="285750" indent="-285750">
              <a:lnSpc>
                <a:spcPct val="80000"/>
              </a:lnSpc>
              <a:buFont typeface="Arial" pitchFamily="34" charset="0"/>
              <a:buChar char="•"/>
              <a:defRPr/>
            </a:pPr>
            <a:r>
              <a:rPr lang="en-US" sz="1400" dirty="0"/>
              <a:t>Define Number Range Intervals for Cash Journal Documents                     </a:t>
            </a:r>
          </a:p>
          <a:p>
            <a:pPr marL="285750" indent="-285750">
              <a:lnSpc>
                <a:spcPct val="80000"/>
              </a:lnSpc>
              <a:buFont typeface="Arial" pitchFamily="34" charset="0"/>
              <a:buChar char="•"/>
              <a:defRPr/>
            </a:pPr>
            <a:endParaRPr lang="en-US" sz="1400" dirty="0"/>
          </a:p>
          <a:p>
            <a:pPr marL="285750" indent="-285750">
              <a:lnSpc>
                <a:spcPct val="80000"/>
              </a:lnSpc>
              <a:buFont typeface="Arial" pitchFamily="34" charset="0"/>
              <a:buChar char="•"/>
              <a:defRPr/>
            </a:pPr>
            <a:r>
              <a:rPr lang="en-US" sz="1400" dirty="0"/>
              <a:t>You have to define a number range interval for cash journal documents. Each document then receives a unique number that does not clash with the  G/L document number.                                                      </a:t>
            </a:r>
            <a:r>
              <a:rPr lang="en-US" sz="1400" dirty="0" smtClean="0"/>
              <a:t>                                                            </a:t>
            </a:r>
            <a:endParaRPr lang="en-US" sz="1400" dirty="0"/>
          </a:p>
          <a:p>
            <a:pPr marL="285750" indent="-285750">
              <a:lnSpc>
                <a:spcPct val="80000"/>
              </a:lnSpc>
              <a:buFont typeface="Arial" pitchFamily="34" charset="0"/>
              <a:buChar char="•"/>
              <a:defRPr/>
            </a:pPr>
            <a:r>
              <a:rPr lang="en-US" sz="1400" dirty="0"/>
              <a:t>Determine whether the number range interval 01 has already been predefined by the system. If number range interval 01 has not been predefined, define the interval in the company code required, usually with a document number interval from 1000000000 to 1499999999.                                   </a:t>
            </a:r>
          </a:p>
          <a:p>
            <a:pPr>
              <a:lnSpc>
                <a:spcPct val="80000"/>
              </a:lnSpc>
              <a:defRPr/>
            </a:pPr>
            <a:endParaRPr lang="en-US" sz="1400" dirty="0"/>
          </a:p>
          <a:p>
            <a:pPr>
              <a:lnSpc>
                <a:spcPct val="80000"/>
              </a:lnSpc>
              <a:defRPr/>
            </a:pPr>
            <a:endParaRPr lang="en-US" sz="1400" dirty="0"/>
          </a:p>
          <a:p>
            <a:pPr>
              <a:lnSpc>
                <a:spcPct val="80000"/>
              </a:lnSpc>
              <a:defRPr/>
            </a:pPr>
            <a:endParaRPr lang="en-US" sz="1400" dirty="0"/>
          </a:p>
        </p:txBody>
      </p:sp>
    </p:spTree>
    <p:extLst>
      <p:ext uri="{BB962C8B-B14F-4D97-AF65-F5344CB8AC3E}">
        <p14:creationId xmlns:p14="http://schemas.microsoft.com/office/powerpoint/2010/main" xmlns="" val="363158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3907" name="Picture 4"/>
          <p:cNvPicPr>
            <a:picLocks noChangeAspect="1" noChangeArrowheads="1"/>
          </p:cNvPicPr>
          <p:nvPr/>
        </p:nvPicPr>
        <p:blipFill>
          <a:blip r:embed="rId2" cstate="print"/>
          <a:srcRect/>
          <a:stretch>
            <a:fillRect/>
          </a:stretch>
        </p:blipFill>
        <p:spPr bwMode="auto">
          <a:xfrm>
            <a:off x="4953001" y="685799"/>
            <a:ext cx="3971925" cy="3176337"/>
          </a:xfrm>
          <a:prstGeom prst="rect">
            <a:avLst/>
          </a:prstGeom>
          <a:noFill/>
          <a:ln w="12700" algn="ctr">
            <a:solidFill>
              <a:schemeClr val="tx1"/>
            </a:solidFill>
            <a:miter lim="800000"/>
            <a:headEnd/>
            <a:tailEnd/>
          </a:ln>
        </p:spPr>
      </p:pic>
      <p:sp>
        <p:nvSpPr>
          <p:cNvPr id="2" name="Rectangle 1"/>
          <p:cNvSpPr/>
          <p:nvPr/>
        </p:nvSpPr>
        <p:spPr>
          <a:xfrm>
            <a:off x="228600" y="52192"/>
            <a:ext cx="4572000" cy="4918269"/>
          </a:xfrm>
          <a:prstGeom prst="rect">
            <a:avLst/>
          </a:prstGeom>
        </p:spPr>
        <p:txBody>
          <a:bodyPr>
            <a:spAutoFit/>
          </a:bodyPr>
          <a:lstStyle/>
          <a:p>
            <a:pPr marL="285750" indent="-285750">
              <a:lnSpc>
                <a:spcPct val="80000"/>
              </a:lnSpc>
              <a:buFont typeface="Arial" pitchFamily="34" charset="0"/>
              <a:buChar char="•"/>
              <a:defRPr/>
            </a:pPr>
            <a:r>
              <a:rPr lang="en-US" sz="1400" b="1" dirty="0"/>
              <a:t>Set Up Cash Journal:                                                          </a:t>
            </a:r>
          </a:p>
          <a:p>
            <a:pPr marL="285750" indent="-285750">
              <a:lnSpc>
                <a:spcPct val="80000"/>
              </a:lnSpc>
              <a:buFont typeface="Arial" pitchFamily="34" charset="0"/>
              <a:buChar char="•"/>
              <a:defRPr/>
            </a:pPr>
            <a:r>
              <a:rPr lang="en-US" sz="1400" dirty="0"/>
              <a:t>To set up a new cash journal for a company code, enter the appropriate data for the following fields:                                                                                                                                  </a:t>
            </a:r>
          </a:p>
          <a:p>
            <a:pPr marL="285750" indent="-285750">
              <a:lnSpc>
                <a:spcPct val="80000"/>
              </a:lnSpc>
              <a:buFont typeface="Arial" pitchFamily="34" charset="0"/>
              <a:buChar char="•"/>
              <a:defRPr/>
            </a:pPr>
            <a:r>
              <a:rPr lang="en-US" sz="1400" dirty="0"/>
              <a:t>Company code                                                              </a:t>
            </a:r>
          </a:p>
          <a:p>
            <a:pPr marL="285750" indent="-285750">
              <a:lnSpc>
                <a:spcPct val="80000"/>
              </a:lnSpc>
              <a:buFont typeface="Arial" pitchFamily="34" charset="0"/>
              <a:buChar char="•"/>
              <a:defRPr/>
            </a:pPr>
            <a:r>
              <a:rPr lang="en-US" sz="1400" dirty="0"/>
              <a:t>Number: Random number for cash journal identification; You can run several cash journals in each company code. </a:t>
            </a:r>
          </a:p>
          <a:p>
            <a:pPr marL="285750" indent="-285750">
              <a:lnSpc>
                <a:spcPct val="80000"/>
              </a:lnSpc>
              <a:buFont typeface="Arial" pitchFamily="34" charset="0"/>
              <a:buChar char="•"/>
              <a:defRPr/>
            </a:pPr>
            <a:r>
              <a:rPr lang="en-US" sz="1400" dirty="0"/>
              <a:t>G/L account to which you want to post the cash journal business transactions, usually the petty cash account.                                                                                                               </a:t>
            </a:r>
          </a:p>
          <a:p>
            <a:pPr marL="285750" indent="-285750">
              <a:lnSpc>
                <a:spcPct val="80000"/>
              </a:lnSpc>
              <a:buFont typeface="Arial" pitchFamily="34" charset="0"/>
              <a:buChar char="•"/>
              <a:defRPr/>
            </a:pPr>
            <a:r>
              <a:rPr lang="en-US" sz="1400" dirty="0"/>
              <a:t>Currency in which you want to run the cash journal. You are free to choose the cash journal currency. If you want to run a cash journal whose currency does not correspond to that of the company code, you have to consider the following details in the corresponding cash journal G/L account master data:      </a:t>
            </a:r>
          </a:p>
          <a:p>
            <a:pPr marL="285750" indent="-285750">
              <a:lnSpc>
                <a:spcPct val="80000"/>
              </a:lnSpc>
              <a:buFont typeface="Arial" pitchFamily="34" charset="0"/>
              <a:buChar char="•"/>
              <a:defRPr/>
            </a:pPr>
            <a:r>
              <a:rPr lang="en-US" sz="1400" dirty="0"/>
              <a:t>        - The indicator Balances in local currency only should not be set       </a:t>
            </a:r>
          </a:p>
          <a:p>
            <a:pPr marL="285750" indent="-285750">
              <a:lnSpc>
                <a:spcPct val="80000"/>
              </a:lnSpc>
              <a:buFont typeface="Arial" pitchFamily="34" charset="0"/>
              <a:buChar char="•"/>
              <a:defRPr/>
            </a:pPr>
            <a:r>
              <a:rPr lang="en-US" sz="1400" dirty="0"/>
              <a:t>        -   The account currency must correspond to the company code currency</a:t>
            </a:r>
            <a:r>
              <a:rPr lang="en-US" sz="1400" dirty="0" smtClean="0"/>
              <a:t>.</a:t>
            </a:r>
            <a:endParaRPr lang="en-US" sz="1400" dirty="0"/>
          </a:p>
          <a:p>
            <a:pPr marL="285750" indent="-285750">
              <a:lnSpc>
                <a:spcPct val="80000"/>
              </a:lnSpc>
              <a:buFont typeface="Arial" pitchFamily="34" charset="0"/>
              <a:buChar char="•"/>
              <a:defRPr/>
            </a:pPr>
            <a:r>
              <a:rPr lang="en-US" sz="1400" dirty="0"/>
              <a:t>You can run several cash journals with different currencies in one cash journal G/L account. Several cash journals with the same currency in one G/L account is however not possible. </a:t>
            </a:r>
          </a:p>
        </p:txBody>
      </p:sp>
    </p:spTree>
    <p:extLst>
      <p:ext uri="{BB962C8B-B14F-4D97-AF65-F5344CB8AC3E}">
        <p14:creationId xmlns:p14="http://schemas.microsoft.com/office/powerpoint/2010/main" xmlns="" val="378470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4931" name="Picture 4"/>
          <p:cNvPicPr>
            <a:picLocks noChangeAspect="1" noChangeArrowheads="1"/>
          </p:cNvPicPr>
          <p:nvPr/>
        </p:nvPicPr>
        <p:blipFill>
          <a:blip r:embed="rId2" cstate="print"/>
          <a:srcRect/>
          <a:stretch>
            <a:fillRect/>
          </a:stretch>
        </p:blipFill>
        <p:spPr bwMode="auto">
          <a:xfrm>
            <a:off x="4876800" y="685800"/>
            <a:ext cx="4038600" cy="4057650"/>
          </a:xfrm>
          <a:prstGeom prst="rect">
            <a:avLst/>
          </a:prstGeom>
          <a:noFill/>
          <a:ln w="12700" algn="ctr">
            <a:solidFill>
              <a:schemeClr val="tx1"/>
            </a:solidFill>
            <a:miter lim="800000"/>
            <a:headEnd/>
            <a:tailEnd/>
          </a:ln>
        </p:spPr>
      </p:pic>
      <p:sp>
        <p:nvSpPr>
          <p:cNvPr id="2" name="Rectangle 1"/>
          <p:cNvSpPr/>
          <p:nvPr/>
        </p:nvSpPr>
        <p:spPr>
          <a:xfrm>
            <a:off x="84221" y="15566"/>
            <a:ext cx="4572000" cy="4819781"/>
          </a:xfrm>
          <a:prstGeom prst="rect">
            <a:avLst/>
          </a:prstGeom>
        </p:spPr>
        <p:txBody>
          <a:bodyPr>
            <a:spAutoFit/>
          </a:bodyPr>
          <a:lstStyle/>
          <a:p>
            <a:pPr marL="171450" indent="-171450">
              <a:lnSpc>
                <a:spcPct val="80000"/>
              </a:lnSpc>
              <a:buFont typeface="Arial" pitchFamily="34" charset="0"/>
              <a:buChar char="•"/>
              <a:defRPr/>
            </a:pPr>
            <a:r>
              <a:rPr lang="en-US" sz="1200" b="1" dirty="0"/>
              <a:t>Create, Change, Delete Business Transactions:  </a:t>
            </a:r>
          </a:p>
          <a:p>
            <a:pPr marL="171450" indent="-171450">
              <a:lnSpc>
                <a:spcPct val="80000"/>
              </a:lnSpc>
              <a:buFont typeface="Arial" pitchFamily="34" charset="0"/>
              <a:buChar char="•"/>
              <a:defRPr/>
            </a:pPr>
            <a:endParaRPr lang="en-US" sz="1200" dirty="0"/>
          </a:p>
          <a:p>
            <a:pPr marL="171450" indent="-171450">
              <a:lnSpc>
                <a:spcPct val="80000"/>
              </a:lnSpc>
              <a:buFont typeface="Arial" pitchFamily="34" charset="0"/>
              <a:buChar char="•"/>
              <a:defRPr/>
            </a:pPr>
            <a:r>
              <a:rPr lang="en-US" sz="1200" dirty="0"/>
              <a:t>In this activity, you can create, change, and delete business transactions for the cash journal. Enter the appropriate date for the following fields:</a:t>
            </a:r>
          </a:p>
          <a:p>
            <a:pPr marL="171450" indent="-171450">
              <a:lnSpc>
                <a:spcPct val="80000"/>
              </a:lnSpc>
              <a:buFont typeface="Arial" pitchFamily="34" charset="0"/>
              <a:buChar char="•"/>
              <a:defRPr/>
            </a:pPr>
            <a:r>
              <a:rPr lang="en-US" sz="1200" dirty="0"/>
              <a:t>The company code in which the business transactions should be created. </a:t>
            </a:r>
          </a:p>
          <a:p>
            <a:pPr marL="171450" indent="-171450">
              <a:lnSpc>
                <a:spcPct val="80000"/>
              </a:lnSpc>
              <a:buFont typeface="Arial" pitchFamily="34" charset="0"/>
              <a:buChar char="•"/>
              <a:defRPr/>
            </a:pPr>
            <a:r>
              <a:rPr lang="en-US" sz="1200" b="1" dirty="0"/>
              <a:t>Business transaction number</a:t>
            </a:r>
            <a:r>
              <a:rPr lang="en-US" sz="1200" dirty="0"/>
              <a:t>. Random number that uniquely identifies the business transaction (these numbers are automatically assigned by the system)                   </a:t>
            </a:r>
          </a:p>
          <a:p>
            <a:pPr marL="171450" indent="-171450">
              <a:lnSpc>
                <a:spcPct val="80000"/>
              </a:lnSpc>
              <a:buFont typeface="Arial" pitchFamily="34" charset="0"/>
              <a:buChar char="•"/>
              <a:defRPr/>
            </a:pPr>
            <a:r>
              <a:rPr lang="en-US" sz="1200" dirty="0"/>
              <a:t> </a:t>
            </a:r>
            <a:r>
              <a:rPr lang="en-US" sz="1200" b="1" dirty="0"/>
              <a:t>Business transaction type                                                  </a:t>
            </a:r>
          </a:p>
          <a:p>
            <a:pPr marL="171450" indent="-171450">
              <a:lnSpc>
                <a:spcPct val="80000"/>
              </a:lnSpc>
              <a:buFont typeface="Arial" pitchFamily="34" charset="0"/>
              <a:buChar char="•"/>
              <a:defRPr/>
            </a:pPr>
            <a:r>
              <a:rPr lang="en-US" sz="1200" dirty="0"/>
              <a:t>            E (Expense)                                                            </a:t>
            </a:r>
          </a:p>
          <a:p>
            <a:pPr marL="171450" indent="-171450">
              <a:lnSpc>
                <a:spcPct val="80000"/>
              </a:lnSpc>
              <a:buFont typeface="Arial" pitchFamily="34" charset="0"/>
              <a:buChar char="•"/>
              <a:defRPr/>
            </a:pPr>
            <a:r>
              <a:rPr lang="en-US" sz="1200" dirty="0"/>
              <a:t>            R (Revenue)                                                            </a:t>
            </a:r>
          </a:p>
          <a:p>
            <a:pPr marL="171450" indent="-171450">
              <a:lnSpc>
                <a:spcPct val="80000"/>
              </a:lnSpc>
              <a:buFont typeface="Arial" pitchFamily="34" charset="0"/>
              <a:buChar char="•"/>
              <a:defRPr/>
            </a:pPr>
            <a:r>
              <a:rPr lang="en-US" sz="1200" dirty="0"/>
              <a:t>            B (Cash transfer cash journal to bank)                                 </a:t>
            </a:r>
          </a:p>
          <a:p>
            <a:pPr marL="171450" indent="-171450">
              <a:lnSpc>
                <a:spcPct val="80000"/>
              </a:lnSpc>
              <a:buFont typeface="Arial" pitchFamily="34" charset="0"/>
              <a:buChar char="•"/>
              <a:defRPr/>
            </a:pPr>
            <a:r>
              <a:rPr lang="en-US" sz="1200" dirty="0"/>
              <a:t>            C (Cash transfer bank to cash journal)                                 </a:t>
            </a:r>
          </a:p>
          <a:p>
            <a:pPr marL="171450" indent="-171450">
              <a:lnSpc>
                <a:spcPct val="80000"/>
              </a:lnSpc>
              <a:buFont typeface="Arial" pitchFamily="34" charset="0"/>
              <a:buChar char="•"/>
              <a:defRPr/>
            </a:pPr>
            <a:r>
              <a:rPr lang="en-US" sz="1200" dirty="0"/>
              <a:t>            D (Customers-incoming/outgoing payment)                                </a:t>
            </a:r>
          </a:p>
          <a:p>
            <a:pPr marL="171450" indent="-171450">
              <a:lnSpc>
                <a:spcPct val="80000"/>
              </a:lnSpc>
              <a:buFont typeface="Arial" pitchFamily="34" charset="0"/>
              <a:buChar char="•"/>
              <a:defRPr/>
            </a:pPr>
            <a:r>
              <a:rPr lang="en-US" sz="1200" dirty="0"/>
              <a:t>            K (Vendors-outgoing/incoming payment)                                  </a:t>
            </a:r>
          </a:p>
          <a:p>
            <a:pPr marL="171450" indent="-171450">
              <a:lnSpc>
                <a:spcPct val="80000"/>
              </a:lnSpc>
              <a:buFont typeface="Arial" pitchFamily="34" charset="0"/>
              <a:buChar char="•"/>
              <a:defRPr/>
            </a:pPr>
            <a:r>
              <a:rPr lang="en-US" sz="1200" b="1" dirty="0"/>
              <a:t>G/L account: </a:t>
            </a:r>
            <a:r>
              <a:rPr lang="en-US" sz="1200" dirty="0"/>
              <a:t>Expense or revenue account for the offsetting postings of G/L account postings, for example 400000 or 800000. Caution: You must not make entries in the fields for business transaction types D and K. </a:t>
            </a:r>
          </a:p>
          <a:p>
            <a:pPr marL="171450" indent="-171450">
              <a:lnSpc>
                <a:spcPct val="80000"/>
              </a:lnSpc>
              <a:buFont typeface="Arial" pitchFamily="34" charset="0"/>
              <a:buChar char="•"/>
              <a:defRPr/>
            </a:pPr>
            <a:r>
              <a:rPr lang="en-US" sz="1200" b="1" dirty="0"/>
              <a:t>Tax code: </a:t>
            </a:r>
            <a:r>
              <a:rPr lang="en-US" sz="1200" dirty="0"/>
              <a:t>Determines the business transaction control. Caution: You may only make entries in this field for business transaction types E and R. </a:t>
            </a:r>
          </a:p>
          <a:p>
            <a:pPr marL="171450" indent="-171450">
              <a:lnSpc>
                <a:spcPct val="80000"/>
              </a:lnSpc>
              <a:buFont typeface="Arial" pitchFamily="34" charset="0"/>
              <a:buChar char="•"/>
              <a:defRPr/>
            </a:pPr>
            <a:r>
              <a:rPr lang="en-US" sz="1200" b="1" dirty="0"/>
              <a:t>Cash journal business transaction:  </a:t>
            </a:r>
            <a:r>
              <a:rPr lang="en-US" sz="1200" dirty="0"/>
              <a:t>Random, automatic language-dependent indicator for the business transaction, for example, SAP Shop or Taxi.  </a:t>
            </a:r>
          </a:p>
          <a:p>
            <a:pPr marL="171450" indent="-171450">
              <a:lnSpc>
                <a:spcPct val="80000"/>
              </a:lnSpc>
              <a:buFont typeface="Arial" pitchFamily="34" charset="0"/>
              <a:buChar char="•"/>
              <a:defRPr/>
            </a:pPr>
            <a:r>
              <a:rPr lang="en-US" sz="1200" b="1" dirty="0"/>
              <a:t>Business transaction block  Indicator: </a:t>
            </a:r>
            <a:r>
              <a:rPr lang="en-US" sz="1200" dirty="0"/>
              <a:t>Indicates the business transaction is blocked for additional  postings. </a:t>
            </a:r>
          </a:p>
        </p:txBody>
      </p:sp>
    </p:spTree>
    <p:extLst>
      <p:ext uri="{BB962C8B-B14F-4D97-AF65-F5344CB8AC3E}">
        <p14:creationId xmlns:p14="http://schemas.microsoft.com/office/powerpoint/2010/main" xmlns="" val="334421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88758" y="132347"/>
            <a:ext cx="8169442" cy="4708981"/>
          </a:xfrm>
          <a:prstGeom prst="rect">
            <a:avLst/>
          </a:prstGeom>
        </p:spPr>
        <p:txBody>
          <a:bodyPr wrap="square">
            <a:spAutoFit/>
          </a:bodyPr>
          <a:lstStyle/>
          <a:p>
            <a:pPr>
              <a:defRPr/>
            </a:pPr>
            <a:r>
              <a:rPr lang="en-US" sz="2400" dirty="0">
                <a:solidFill>
                  <a:schemeClr val="tx2"/>
                </a:solidFill>
              </a:rPr>
              <a:t>Posting Documents in the Cash Journal </a:t>
            </a:r>
            <a:r>
              <a:rPr lang="en-US" sz="2400" dirty="0">
                <a:solidFill>
                  <a:schemeClr val="tx2"/>
                </a:solidFill>
                <a:hlinkClick r:id="rId2"/>
              </a:rPr>
              <a:t> </a:t>
            </a:r>
            <a:endParaRPr lang="en-US" sz="2400" dirty="0">
              <a:solidFill>
                <a:schemeClr val="tx2"/>
              </a:solidFill>
            </a:endParaRPr>
          </a:p>
          <a:p>
            <a:pPr>
              <a:defRPr/>
            </a:pPr>
            <a:endParaRPr lang="en-US" sz="1400" dirty="0"/>
          </a:p>
          <a:p>
            <a:pPr marL="285750" indent="-285750">
              <a:buFont typeface="Arial" pitchFamily="34" charset="0"/>
              <a:buChar char="•"/>
              <a:defRPr/>
            </a:pPr>
            <a:r>
              <a:rPr lang="en-US" sz="1400" dirty="0"/>
              <a:t>To get to the cash journal document entry screen, proceed as follows from the SAP R/3 screen: Accounting </a:t>
            </a:r>
            <a:r>
              <a:rPr lang="en-US" sz="1400" dirty="0">
                <a:sym typeface="Wingdings" pitchFamily="2" charset="2"/>
              </a:rPr>
              <a:t></a:t>
            </a:r>
            <a:r>
              <a:rPr lang="en-US" sz="1400" dirty="0"/>
              <a:t> Financial Accounting </a:t>
            </a:r>
            <a:r>
              <a:rPr lang="en-US" sz="1400" dirty="0">
                <a:sym typeface="Wingdings" pitchFamily="2" charset="2"/>
              </a:rPr>
              <a:t></a:t>
            </a:r>
            <a:r>
              <a:rPr lang="en-US" sz="1400" dirty="0"/>
              <a:t> General Ledger </a:t>
            </a:r>
            <a:r>
              <a:rPr lang="en-US" sz="1400" dirty="0">
                <a:sym typeface="Wingdings" pitchFamily="2" charset="2"/>
              </a:rPr>
              <a:t></a:t>
            </a:r>
            <a:r>
              <a:rPr lang="en-US" sz="1400" dirty="0"/>
              <a:t> Document Entry </a:t>
            </a:r>
            <a:r>
              <a:rPr lang="en-US" sz="1400" dirty="0">
                <a:sym typeface="Wingdings" pitchFamily="2" charset="2"/>
              </a:rPr>
              <a:t></a:t>
            </a:r>
            <a:r>
              <a:rPr lang="en-US" sz="1400" dirty="0"/>
              <a:t> Cash Journal Posting or Banks </a:t>
            </a:r>
            <a:r>
              <a:rPr lang="en-US" sz="1400" dirty="0">
                <a:sym typeface="Wingdings" pitchFamily="2" charset="2"/>
              </a:rPr>
              <a:t></a:t>
            </a:r>
            <a:r>
              <a:rPr lang="en-US" sz="1400" dirty="0"/>
              <a:t> Incoming or Outgoing </a:t>
            </a:r>
            <a:r>
              <a:rPr lang="en-US" sz="1400" dirty="0">
                <a:sym typeface="Wingdings" pitchFamily="2" charset="2"/>
              </a:rPr>
              <a:t></a:t>
            </a:r>
            <a:r>
              <a:rPr lang="en-US" sz="1400" dirty="0"/>
              <a:t> Cash Journal. </a:t>
            </a:r>
          </a:p>
          <a:p>
            <a:pPr marL="285750" indent="-285750">
              <a:buFont typeface="Arial" pitchFamily="34" charset="0"/>
              <a:buChar char="•"/>
              <a:defRPr/>
            </a:pPr>
            <a:r>
              <a:rPr lang="en-US" sz="1400" dirty="0"/>
              <a:t>Enter a company code and a cash journal number. </a:t>
            </a:r>
          </a:p>
          <a:p>
            <a:pPr marL="285750" indent="-285750">
              <a:buFont typeface="Arial" pitchFamily="34" charset="0"/>
              <a:buChar char="•"/>
              <a:defRPr/>
            </a:pPr>
            <a:r>
              <a:rPr lang="en-US" sz="1400" dirty="0"/>
              <a:t>You can run several cash journals in one company code, but you cannot assign one cash journal to several company codes.</a:t>
            </a:r>
          </a:p>
          <a:p>
            <a:pPr marL="285750" indent="-285750">
              <a:buFont typeface="Arial" pitchFamily="34" charset="0"/>
              <a:buChar char="•"/>
              <a:defRPr/>
            </a:pPr>
            <a:r>
              <a:rPr lang="en-US" sz="1400" dirty="0"/>
              <a:t>The system notes your entries and user settings.</a:t>
            </a:r>
          </a:p>
          <a:p>
            <a:pPr marL="285750" indent="-285750">
              <a:buFont typeface="Arial" pitchFamily="34" charset="0"/>
              <a:buChar char="•"/>
              <a:defRPr/>
            </a:pPr>
            <a:r>
              <a:rPr lang="en-US" sz="1400" dirty="0"/>
              <a:t>Depending on what entries you want to make, select either the Receipts or Payments tab. </a:t>
            </a:r>
          </a:p>
          <a:p>
            <a:pPr marL="285750" indent="-285750">
              <a:buFont typeface="Arial" pitchFamily="34" charset="0"/>
              <a:buChar char="•"/>
              <a:defRPr/>
            </a:pPr>
            <a:r>
              <a:rPr lang="en-US" sz="1400" dirty="0"/>
              <a:t>Enter a business transaction, an amount, and depending on the business transaction, either a customer or a vendor. These are required entries. The other fields are optional entry fields. </a:t>
            </a:r>
          </a:p>
          <a:p>
            <a:pPr marL="285750" indent="-285750">
              <a:buFont typeface="Arial" pitchFamily="34" charset="0"/>
              <a:buChar char="•"/>
              <a:defRPr/>
            </a:pPr>
            <a:r>
              <a:rPr lang="en-US" sz="1400" dirty="0"/>
              <a:t>Choose Enter to make the cash journal entry. </a:t>
            </a:r>
          </a:p>
          <a:p>
            <a:pPr marL="285750" indent="-285750">
              <a:buFont typeface="Arial" pitchFamily="34" charset="0"/>
              <a:buChar char="•"/>
              <a:defRPr/>
            </a:pPr>
            <a:r>
              <a:rPr lang="en-US" sz="1400" dirty="0"/>
              <a:t>Choose Save to save the cash journal entry. </a:t>
            </a:r>
          </a:p>
          <a:p>
            <a:pPr marL="285750" indent="-285750">
              <a:buFont typeface="Arial" pitchFamily="34" charset="0"/>
              <a:buChar char="•"/>
              <a:defRPr/>
            </a:pPr>
            <a:r>
              <a:rPr lang="en-US" sz="1400" dirty="0"/>
              <a:t>Choose Post to post the cash journal entry..</a:t>
            </a:r>
          </a:p>
          <a:p>
            <a:pPr marL="285750" indent="-285750">
              <a:buFont typeface="Arial" pitchFamily="34" charset="0"/>
              <a:buChar char="•"/>
              <a:defRPr/>
            </a:pPr>
            <a:r>
              <a:rPr lang="en-US" sz="1400" dirty="0"/>
              <a:t>Result: The document has been posted in the cash journal.</a:t>
            </a:r>
          </a:p>
          <a:p>
            <a:pPr marL="285750" indent="-285750">
              <a:buFont typeface="Arial" pitchFamily="34" charset="0"/>
              <a:buChar char="•"/>
              <a:defRPr/>
            </a:pPr>
            <a:endParaRPr lang="en-US" sz="1400" dirty="0"/>
          </a:p>
          <a:p>
            <a:pPr>
              <a:defRPr/>
            </a:pPr>
            <a:endParaRPr lang="en-US" sz="2400" dirty="0"/>
          </a:p>
        </p:txBody>
      </p:sp>
    </p:spTree>
    <p:extLst>
      <p:ext uri="{BB962C8B-B14F-4D97-AF65-F5344CB8AC3E}">
        <p14:creationId xmlns:p14="http://schemas.microsoft.com/office/powerpoint/2010/main" xmlns="" val="320128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6978" name="Picture 4"/>
          <p:cNvPicPr>
            <a:picLocks noChangeAspect="1" noChangeArrowheads="1"/>
          </p:cNvPicPr>
          <p:nvPr/>
        </p:nvPicPr>
        <p:blipFill>
          <a:blip r:embed="rId2" cstate="print"/>
          <a:srcRect/>
          <a:stretch>
            <a:fillRect/>
          </a:stretch>
        </p:blipFill>
        <p:spPr bwMode="auto">
          <a:xfrm>
            <a:off x="381000" y="685800"/>
            <a:ext cx="8229600" cy="3543300"/>
          </a:xfrm>
          <a:prstGeom prst="rect">
            <a:avLst/>
          </a:prstGeom>
          <a:noFill/>
          <a:ln w="12700" algn="ctr">
            <a:solidFill>
              <a:schemeClr val="tx1"/>
            </a:solidFill>
            <a:miter lim="800000"/>
            <a:headEnd/>
            <a:tailEnd/>
          </a:ln>
        </p:spPr>
      </p:pic>
    </p:spTree>
    <p:extLst>
      <p:ext uri="{BB962C8B-B14F-4D97-AF65-F5344CB8AC3E}">
        <p14:creationId xmlns:p14="http://schemas.microsoft.com/office/powerpoint/2010/main" xmlns="" val="35783546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3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14D83F11-89F6-4441-B5DC-94FD0DFB80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Props1.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documentManagement/types"/>
    <ds:schemaRef ds:uri="http://purl.org/dc/elements/1.1/"/>
    <ds:schemaRef ds:uri="http://purl.org/dc/dcmitype/"/>
    <ds:schemaRef ds:uri="a85eb2a3-840f-4054-86f6-d41d0c1cba4b"/>
    <ds:schemaRef ds:uri="http://schemas.microsoft.com/office/infopath/2007/PartnerControls"/>
    <ds:schemaRef ds:uri="http://schemas.openxmlformats.org/package/2006/metadata/core-properties"/>
    <ds:schemaRef ds:uri="952a6df7-b138-4f89-9bc4-e7a874ea3254"/>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71423</TotalTime>
  <Words>1246</Words>
  <Application>Microsoft Office PowerPoint</Application>
  <PresentationFormat>On-screen Show (16:9)</PresentationFormat>
  <Paragraphs>137</Paragraphs>
  <Slides>14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3_Content Layouts</vt:lpstr>
      <vt:lpstr>VISIO</vt:lpstr>
      <vt:lpstr>Slide 1</vt:lpstr>
      <vt:lpstr>Contents</vt:lpstr>
      <vt:lpstr>Cash Journal.</vt:lpstr>
      <vt:lpstr>Cash Journal – Configuration.</vt:lpstr>
      <vt:lpstr>Slide 5</vt:lpstr>
      <vt:lpstr>Slide 6</vt:lpstr>
      <vt:lpstr>Slide 7</vt:lpstr>
      <vt:lpstr>Slide 8</vt:lpstr>
      <vt:lpstr>Slide 9</vt:lpstr>
      <vt:lpstr>Cash Journal</vt:lpstr>
      <vt:lpstr>Cash Journal</vt:lpstr>
      <vt:lpstr>Cash Journal Activity Flow</vt:lpstr>
      <vt:lpstr> Cash Journal   </vt:lpstr>
      <vt:lpstr>Cash Journal Enjoy Transaction Screen:</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Pl/SQL</dc:title>
  <dc:creator>Capgemini</dc:creator>
  <cp:lastModifiedBy>mogani</cp:lastModifiedBy>
  <cp:revision>2131</cp:revision>
  <dcterms:created xsi:type="dcterms:W3CDTF">2016-10-27T07:09:48Z</dcterms:created>
  <dcterms:modified xsi:type="dcterms:W3CDTF">2018-02-04T14:06:30Z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