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257" r:id="rId5"/>
    <p:sldId id="502" r:id="rId6"/>
    <p:sldId id="399" r:id="rId7"/>
    <p:sldId id="401" r:id="rId8"/>
    <p:sldId id="507" r:id="rId9"/>
    <p:sldId id="508" r:id="rId10"/>
    <p:sldId id="509" r:id="rId11"/>
    <p:sldId id="503" r:id="rId12"/>
    <p:sldId id="504" r:id="rId13"/>
    <p:sldId id="505" r:id="rId14"/>
    <p:sldId id="506" r:id="rId15"/>
    <p:sldId id="403" r:id="rId16"/>
    <p:sldId id="406" r:id="rId17"/>
    <p:sldId id="499" r:id="rId18"/>
    <p:sldId id="477" r:id="rId19"/>
    <p:sldId id="478" r:id="rId20"/>
    <p:sldId id="479" r:id="rId21"/>
    <p:sldId id="480" r:id="rId22"/>
    <p:sldId id="481" r:id="rId23"/>
    <p:sldId id="482" r:id="rId24"/>
    <p:sldId id="488" r:id="rId25"/>
    <p:sldId id="535" r:id="rId26"/>
    <p:sldId id="536" r:id="rId27"/>
    <p:sldId id="537" r:id="rId28"/>
    <p:sldId id="538" r:id="rId29"/>
    <p:sldId id="539" r:id="rId30"/>
    <p:sldId id="540" r:id="rId31"/>
    <p:sldId id="541" r:id="rId32"/>
    <p:sldId id="542" r:id="rId33"/>
    <p:sldId id="543" r:id="rId34"/>
    <p:sldId id="544" r:id="rId35"/>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a:srgbClr val="99CCFF"/>
    <a:srgbClr val="CCFFCC"/>
    <a:srgbClr val="FFCCFF"/>
    <a:srgbClr val="00FFCC"/>
    <a:srgbClr val="FFFF99"/>
    <a:srgbClr val="CCC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93783" autoAdjust="0"/>
  </p:normalViewPr>
  <p:slideViewPr>
    <p:cSldViewPr>
      <p:cViewPr>
        <p:scale>
          <a:sx n="70" d="100"/>
          <a:sy n="70" d="100"/>
        </p:scale>
        <p:origin x="-1152" y="-78"/>
      </p:cViewPr>
      <p:guideLst>
        <p:guide orient="horz" pos="2160"/>
        <p:guide pos="2880"/>
      </p:guideLst>
    </p:cSldViewPr>
  </p:slideViewPr>
  <p:outlineViewPr>
    <p:cViewPr>
      <p:scale>
        <a:sx n="33" d="100"/>
        <a:sy n="33" d="100"/>
      </p:scale>
      <p:origin x="0" y="-886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340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256735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50938" y="692150"/>
            <a:ext cx="4556125" cy="3416300"/>
          </a:xfrm>
          <a:ln cap="flat"/>
        </p:spPr>
      </p:sp>
      <p:sp>
        <p:nvSpPr>
          <p:cNvPr id="58371" name="Rectangle 3"/>
          <p:cNvSpPr>
            <a:spLocks noGrp="1" noChangeArrowheads="1"/>
          </p:cNvSpPr>
          <p:nvPr>
            <p:ph type="body" idx="1"/>
          </p:nvPr>
        </p:nvSpPr>
        <p:spPr>
          <a:noFill/>
          <a:ln w="9525"/>
        </p:spPr>
        <p:txBody>
          <a:bodyPr/>
          <a:lstStyle/>
          <a:p>
            <a:r>
              <a:rPr lang="en-US" dirty="0"/>
              <a:t>This In-house course was developed to meet the needs of SAP R/3 Consultants working at Capgemini. This course is designed to present a high level view of XXXX and to provide the Consultants with basic information about how to use this Functionality.</a:t>
            </a:r>
          </a:p>
          <a:p>
            <a:endParaRPr lang="en-US" dirty="0"/>
          </a:p>
          <a:p>
            <a:r>
              <a:rPr lang="en-US" dirty="0"/>
              <a:t>More in-depth courses have been developed to train Consultants in specific areas discussed during this course.</a:t>
            </a:r>
          </a:p>
          <a:p>
            <a:endParaRPr lang="en-US" dirty="0"/>
          </a:p>
          <a:p>
            <a:r>
              <a:rPr lang="en-US" dirty="0"/>
              <a:t>Your comments at the conclusion of this training session are appreciated and will help us better tailor future courses to meet your training needs.</a:t>
            </a:r>
          </a:p>
          <a:p>
            <a:r>
              <a:rPr lang="en-US" dirty="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Times New Roman" pitchFamily="18" charset="0"/>
                <a:ea typeface="+mn-ea"/>
                <a:cs typeface="+mn-cs"/>
              </a:rPr>
              <a:t>Cash Journal in SAP represents a Petty Cash tin and, as such works, in the same way.  It is not possible for Petty Cash to go “overdrawn” and so before we can make any Payment transactions we have to fund the Petty Cash tin.  This can be either a receipt from the bank, a receipt from a cash sale or a receipt from a customer. </a:t>
            </a:r>
            <a:endParaRPr lang="en-IN" dirty="0"/>
          </a:p>
        </p:txBody>
      </p:sp>
    </p:spTree>
    <p:extLst>
      <p:ext uri="{BB962C8B-B14F-4D97-AF65-F5344CB8AC3E}">
        <p14:creationId xmlns:p14="http://schemas.microsoft.com/office/powerpoint/2010/main" val="103549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39434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IN" sz="1200" b="0" i="0" kern="1200" dirty="0" smtClean="0">
                <a:solidFill>
                  <a:schemeClr val="tx1"/>
                </a:solidFill>
                <a:effectLst/>
                <a:latin typeface="Times New Roman" pitchFamily="18" charset="0"/>
                <a:ea typeface="+mn-ea"/>
                <a:cs typeface="+mn-cs"/>
              </a:rPr>
              <a:t>Cash Receipts received from Customers work in a similar way; they are simply posted against the Customer as a Receipt on Account and need to be subsequently cleared using F-32</a:t>
            </a:r>
            <a:endParaRPr lang="en-IN" dirty="0" smtClean="0"/>
          </a:p>
          <a:p>
            <a:endParaRPr lang="en-IN" dirty="0"/>
          </a:p>
        </p:txBody>
      </p:sp>
    </p:spTree>
    <p:extLst>
      <p:ext uri="{BB962C8B-B14F-4D97-AF65-F5344CB8AC3E}">
        <p14:creationId xmlns:p14="http://schemas.microsoft.com/office/powerpoint/2010/main" val="73148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Times New Roman" pitchFamily="18" charset="0"/>
                <a:ea typeface="+mn-ea"/>
                <a:cs typeface="+mn-cs"/>
              </a:rPr>
              <a:t>Step 1)</a:t>
            </a:r>
            <a:r>
              <a:rPr lang="en-IN" sz="1200" b="0" i="0" kern="1200" dirty="0" smtClean="0">
                <a:solidFill>
                  <a:schemeClr val="tx1"/>
                </a:solidFill>
                <a:effectLst/>
                <a:latin typeface="Times New Roman" pitchFamily="18" charset="0"/>
                <a:ea typeface="+mn-ea"/>
                <a:cs typeface="+mn-cs"/>
              </a:rPr>
              <a:t> Enter the transaction code F-28 in the Command Field </a:t>
            </a:r>
          </a:p>
          <a:p>
            <a:r>
              <a:rPr lang="en-IN" sz="1200" b="1" i="0" kern="1200" dirty="0" smtClean="0">
                <a:solidFill>
                  <a:schemeClr val="tx1"/>
                </a:solidFill>
                <a:effectLst/>
                <a:latin typeface="Times New Roman" pitchFamily="18" charset="0"/>
                <a:ea typeface="+mn-ea"/>
                <a:cs typeface="+mn-cs"/>
              </a:rPr>
              <a:t>Step 2)</a:t>
            </a:r>
            <a:r>
              <a:rPr lang="en-IN" sz="1200" b="0" i="0" kern="1200" dirty="0" smtClean="0">
                <a:solidFill>
                  <a:schemeClr val="tx1"/>
                </a:solidFill>
                <a:effectLst/>
                <a:latin typeface="Times New Roman" pitchFamily="18" charset="0"/>
                <a:ea typeface="+mn-ea"/>
                <a:cs typeface="+mn-cs"/>
              </a:rPr>
              <a:t> In the next screen, Enter the following data</a:t>
            </a:r>
          </a:p>
          <a:p>
            <a:pPr marL="171450" indent="-171450">
              <a:buFont typeface="Arial" pitchFamily="34" charset="0"/>
              <a:buChar char="•"/>
            </a:pPr>
            <a:r>
              <a:rPr lang="en-IN" sz="1200" b="0" i="0" kern="1200" dirty="0" smtClean="0">
                <a:solidFill>
                  <a:schemeClr val="tx1"/>
                </a:solidFill>
                <a:effectLst/>
                <a:latin typeface="Times New Roman" pitchFamily="18" charset="0"/>
                <a:ea typeface="+mn-ea"/>
                <a:cs typeface="+mn-cs"/>
              </a:rPr>
              <a:t>Enter the Document Date</a:t>
            </a:r>
          </a:p>
          <a:p>
            <a:pPr marL="171450" indent="-171450">
              <a:buFont typeface="Arial" pitchFamily="34" charset="0"/>
              <a:buChar char="•"/>
            </a:pPr>
            <a:r>
              <a:rPr lang="en-IN" sz="1200" b="0" i="0" kern="1200" dirty="0" smtClean="0">
                <a:solidFill>
                  <a:schemeClr val="tx1"/>
                </a:solidFill>
                <a:effectLst/>
                <a:latin typeface="Times New Roman" pitchFamily="18" charset="0"/>
                <a:ea typeface="+mn-ea"/>
                <a:cs typeface="+mn-cs"/>
              </a:rPr>
              <a:t>Enter the Company Code</a:t>
            </a:r>
          </a:p>
          <a:p>
            <a:pPr marL="171450" indent="-171450">
              <a:buFont typeface="Arial" pitchFamily="34" charset="0"/>
              <a:buChar char="•"/>
            </a:pPr>
            <a:r>
              <a:rPr lang="en-IN" sz="1200" b="0" i="0" kern="1200" dirty="0" smtClean="0">
                <a:solidFill>
                  <a:schemeClr val="tx1"/>
                </a:solidFill>
                <a:effectLst/>
                <a:latin typeface="Times New Roman" pitchFamily="18" charset="0"/>
                <a:ea typeface="+mn-ea"/>
                <a:cs typeface="+mn-cs"/>
              </a:rPr>
              <a:t>Enter the Payment Currency</a:t>
            </a:r>
          </a:p>
          <a:p>
            <a:pPr marL="171450" indent="-171450">
              <a:buFont typeface="Arial" pitchFamily="34" charset="0"/>
              <a:buChar char="•"/>
            </a:pPr>
            <a:r>
              <a:rPr lang="en-IN" sz="1200" b="0" i="0" kern="1200" dirty="0" smtClean="0">
                <a:solidFill>
                  <a:schemeClr val="tx1"/>
                </a:solidFill>
                <a:effectLst/>
                <a:latin typeface="Times New Roman" pitchFamily="18" charset="0"/>
                <a:ea typeface="+mn-ea"/>
                <a:cs typeface="+mn-cs"/>
              </a:rPr>
              <a:t>Enter the Cash/Bank Account the Payment is to be posted</a:t>
            </a:r>
          </a:p>
          <a:p>
            <a:pPr marL="171450" indent="-171450">
              <a:buFont typeface="Arial" pitchFamily="34" charset="0"/>
              <a:buChar char="•"/>
            </a:pPr>
            <a:r>
              <a:rPr lang="en-IN" sz="1200" b="0" i="0" kern="1200" dirty="0" smtClean="0">
                <a:solidFill>
                  <a:schemeClr val="tx1"/>
                </a:solidFill>
                <a:effectLst/>
                <a:latin typeface="Times New Roman" pitchFamily="18" charset="0"/>
                <a:ea typeface="+mn-ea"/>
                <a:cs typeface="+mn-cs"/>
              </a:rPr>
              <a:t>Enter the Payment Amount</a:t>
            </a:r>
          </a:p>
          <a:p>
            <a:pPr marL="171450" indent="-171450">
              <a:buFont typeface="Arial" pitchFamily="34" charset="0"/>
              <a:buChar char="•"/>
            </a:pPr>
            <a:r>
              <a:rPr lang="en-IN" sz="1200" b="0" i="0" kern="1200" dirty="0" smtClean="0">
                <a:solidFill>
                  <a:schemeClr val="tx1"/>
                </a:solidFill>
                <a:effectLst/>
                <a:latin typeface="Times New Roman" pitchFamily="18" charset="0"/>
                <a:ea typeface="+mn-ea"/>
                <a:cs typeface="+mn-cs"/>
              </a:rPr>
              <a:t>Enter the Customer Id of the customer making the Payment</a:t>
            </a:r>
          </a:p>
          <a:p>
            <a:pPr marL="171450" indent="-171450">
              <a:buFont typeface="Arial" pitchFamily="34" charset="0"/>
              <a:buChar char="•"/>
            </a:pPr>
            <a:endParaRPr lang="en-IN" sz="1200" b="0" i="0" kern="1200" dirty="0" smtClean="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359321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Times New Roman" pitchFamily="18" charset="0"/>
                <a:ea typeface="+mn-ea"/>
                <a:cs typeface="+mn-cs"/>
              </a:rPr>
              <a:t>Step 3)</a:t>
            </a:r>
            <a:r>
              <a:rPr lang="en-IN" sz="1200" b="0" i="0" kern="1200" dirty="0" smtClean="0">
                <a:solidFill>
                  <a:schemeClr val="tx1"/>
                </a:solidFill>
                <a:effectLst/>
                <a:latin typeface="Times New Roman" pitchFamily="18" charset="0"/>
                <a:ea typeface="+mn-ea"/>
                <a:cs typeface="+mn-cs"/>
              </a:rPr>
              <a:t> Press the Process Open Items Button to display the list of Pending Invoice</a:t>
            </a:r>
          </a:p>
          <a:p>
            <a:r>
              <a:rPr lang="en-IN" sz="1200" b="1" i="0" kern="1200" dirty="0" smtClean="0">
                <a:solidFill>
                  <a:schemeClr val="tx1"/>
                </a:solidFill>
                <a:effectLst/>
                <a:latin typeface="Times New Roman" pitchFamily="18" charset="0"/>
                <a:ea typeface="+mn-ea"/>
                <a:cs typeface="+mn-cs"/>
              </a:rPr>
              <a:t>Step 4)</a:t>
            </a:r>
            <a:r>
              <a:rPr lang="en-IN" sz="1200" b="0" i="0" kern="1200" dirty="0" smtClean="0">
                <a:solidFill>
                  <a:schemeClr val="tx1"/>
                </a:solidFill>
                <a:effectLst/>
                <a:latin typeface="Times New Roman" pitchFamily="18" charset="0"/>
                <a:ea typeface="+mn-ea"/>
                <a:cs typeface="+mn-cs"/>
              </a:rPr>
              <a:t> Assign the Payment Amount to Appropriate Invoice so as to balance the Payment with the Invoice Amount</a:t>
            </a:r>
          </a:p>
          <a:p>
            <a:r>
              <a:rPr lang="en-IN" sz="1200" b="1" i="0" kern="1200" dirty="0" smtClean="0">
                <a:solidFill>
                  <a:schemeClr val="tx1"/>
                </a:solidFill>
                <a:effectLst/>
                <a:latin typeface="Times New Roman" pitchFamily="18" charset="0"/>
                <a:ea typeface="+mn-ea"/>
                <a:cs typeface="+mn-cs"/>
              </a:rPr>
              <a:t>Step 5)</a:t>
            </a:r>
            <a:r>
              <a:rPr lang="en-IN" sz="1200" b="0" i="0" kern="1200" dirty="0" smtClean="0">
                <a:solidFill>
                  <a:schemeClr val="tx1"/>
                </a:solidFill>
                <a:effectLst/>
                <a:latin typeface="Times New Roman" pitchFamily="18" charset="0"/>
                <a:ea typeface="+mn-ea"/>
                <a:cs typeface="+mn-cs"/>
              </a:rPr>
              <a:t> Press Post from the Standard Toolbar to post the Incoming Payment</a:t>
            </a:r>
          </a:p>
          <a:p>
            <a:r>
              <a:rPr lang="en-IN" sz="1200" b="1" i="0" kern="1200" dirty="0" smtClean="0">
                <a:solidFill>
                  <a:schemeClr val="tx1"/>
                </a:solidFill>
                <a:effectLst/>
                <a:latin typeface="Times New Roman" pitchFamily="18" charset="0"/>
                <a:ea typeface="+mn-ea"/>
                <a:cs typeface="+mn-cs"/>
              </a:rPr>
              <a:t>Step 6)</a:t>
            </a:r>
            <a:r>
              <a:rPr lang="en-IN" sz="1200" b="0" i="0" kern="1200" dirty="0" smtClean="0">
                <a:solidFill>
                  <a:schemeClr val="tx1"/>
                </a:solidFill>
                <a:effectLst/>
                <a:latin typeface="Times New Roman" pitchFamily="18" charset="0"/>
                <a:ea typeface="+mn-ea"/>
                <a:cs typeface="+mn-cs"/>
              </a:rPr>
              <a:t> Check for the Status bar  for the Document number to be generated</a:t>
            </a:r>
            <a:endParaRPr lang="en-IN" dirty="0"/>
          </a:p>
        </p:txBody>
      </p:sp>
    </p:spTree>
    <p:extLst>
      <p:ext uri="{BB962C8B-B14F-4D97-AF65-F5344CB8AC3E}">
        <p14:creationId xmlns:p14="http://schemas.microsoft.com/office/powerpoint/2010/main" val="4775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50938" y="692150"/>
            <a:ext cx="4556125" cy="3416300"/>
          </a:xfrm>
          <a:ln/>
        </p:spPr>
      </p:sp>
      <p:sp>
        <p:nvSpPr>
          <p:cNvPr id="64515" name="Rectangle 3"/>
          <p:cNvSpPr>
            <a:spLocks noGrp="1" noChangeArrowheads="1"/>
          </p:cNvSpPr>
          <p:nvPr>
            <p:ph type="body" idx="1"/>
          </p:nvPr>
        </p:nvSpPr>
        <p:spPr>
          <a:noFill/>
          <a:ln w="9525"/>
        </p:spPr>
        <p:txBody>
          <a:bodyPr/>
          <a:lstStyle/>
          <a:p>
            <a:pPr>
              <a:buFontTx/>
              <a:buChar char="•"/>
            </a:pPr>
            <a:r>
              <a:rPr lang="en-US" b="1" dirty="0"/>
              <a:t>The account group controls:</a:t>
            </a:r>
          </a:p>
          <a:p>
            <a:r>
              <a:rPr lang="en-US" dirty="0"/>
              <a:t>When you create</a:t>
            </a:r>
            <a:r>
              <a:rPr lang="en-US" b="1" dirty="0"/>
              <a:t> </a:t>
            </a:r>
            <a:r>
              <a:rPr lang="en-US" dirty="0"/>
              <a:t>a master record for a business partner, you must enter an account group. The group</a:t>
            </a:r>
            <a:r>
              <a:rPr lang="en-US" b="1" dirty="0"/>
              <a:t> </a:t>
            </a:r>
            <a:r>
              <a:rPr lang="en-US" dirty="0"/>
              <a:t>determines:</a:t>
            </a:r>
          </a:p>
          <a:p>
            <a:pPr>
              <a:buFontTx/>
              <a:buChar char="•"/>
            </a:pPr>
            <a:r>
              <a:rPr lang="de-DE" dirty="0"/>
              <a:t>Which screens and fields are necessary for entering master data</a:t>
            </a:r>
          </a:p>
          <a:p>
            <a:pPr>
              <a:buFontTx/>
              <a:buChar char="•"/>
            </a:pPr>
            <a:r>
              <a:rPr lang="de-DE" dirty="0"/>
              <a:t>How master record numbers are assigned (externally by you or internally by the system) and the number range from which they are assigned</a:t>
            </a:r>
            <a:endParaRPr lang="en-US" dirty="0"/>
          </a:p>
          <a:p>
            <a:pPr>
              <a:buFontTx/>
              <a:buChar char="•"/>
            </a:pPr>
            <a:r>
              <a:rPr lang="de-DE" dirty="0"/>
              <a:t>Whether the business partner is a one-time customer or one-time vendor</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a:noFill/>
          <a:ln w="9525"/>
        </p:spPr>
        <p:txBody>
          <a:bodyPr/>
          <a:lstStyle/>
          <a:p>
            <a:pPr marL="385763" indent="-385763" defTabSz="687388">
              <a:lnSpc>
                <a:spcPct val="90000"/>
              </a:lnSpc>
              <a:spcAft>
                <a:spcPct val="50000"/>
              </a:spcAft>
              <a:buClr>
                <a:srgbClr val="FAFD00"/>
              </a:buClr>
              <a:buSzPct val="80000"/>
              <a:buFont typeface="Wingdings" pitchFamily="2" charset="2"/>
              <a:buChar char="n"/>
              <a:defRPr/>
            </a:pPr>
            <a:r>
              <a:rPr lang="en-US" b="1" dirty="0">
                <a:solidFill>
                  <a:schemeClr val="tx2"/>
                </a:solidFill>
                <a:effectLst>
                  <a:outerShdw blurRad="38100" dist="38100" dir="2700000" algn="tl">
                    <a:srgbClr val="C0C0C0"/>
                  </a:outerShdw>
                </a:effectLst>
              </a:rPr>
              <a:t>An account group defines the control functions for customer master record maintenance. </a:t>
            </a:r>
          </a:p>
          <a:p>
            <a:pPr marL="385763" indent="-385763" defTabSz="687388">
              <a:lnSpc>
                <a:spcPct val="90000"/>
              </a:lnSpc>
              <a:spcAft>
                <a:spcPct val="50000"/>
              </a:spcAft>
              <a:buClr>
                <a:srgbClr val="FAFD00"/>
              </a:buClr>
              <a:buSzPct val="80000"/>
              <a:buFont typeface="Wingdings" pitchFamily="2" charset="2"/>
              <a:buChar char="n"/>
              <a:defRPr/>
            </a:pPr>
            <a:r>
              <a:rPr lang="en-US" b="1" dirty="0">
                <a:solidFill>
                  <a:schemeClr val="tx2"/>
                </a:solidFill>
                <a:effectLst>
                  <a:outerShdw blurRad="38100" dist="38100" dir="2700000" algn="tl">
                    <a:srgbClr val="C0C0C0"/>
                  </a:outerShdw>
                </a:effectLst>
              </a:rPr>
              <a:t>Every customer master is managed under an account group.</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50938" y="692150"/>
            <a:ext cx="4556125" cy="3416300"/>
          </a:xfrm>
          <a:ln/>
        </p:spPr>
      </p:sp>
      <p:sp>
        <p:nvSpPr>
          <p:cNvPr id="76803"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1074102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50938" y="692150"/>
            <a:ext cx="4556125" cy="3416300"/>
          </a:xfrm>
          <a:ln/>
        </p:spPr>
      </p:sp>
      <p:sp>
        <p:nvSpPr>
          <p:cNvPr id="6656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50938" y="692150"/>
            <a:ext cx="4556125" cy="3416300"/>
          </a:xfrm>
          <a:ln/>
        </p:spPr>
      </p:sp>
      <p:sp>
        <p:nvSpPr>
          <p:cNvPr id="6758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6151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55734CD-BD82-4B78-BF20-8FC081B55E48}" type="slidenum">
              <a:rPr lang="en-US" smtClean="0"/>
              <a:pPr/>
              <a:t>24</a:t>
            </a:fld>
            <a:endParaRPr lang="en-US" dirty="0"/>
          </a:p>
        </p:txBody>
      </p:sp>
    </p:spTree>
    <p:extLst>
      <p:ext uri="{BB962C8B-B14F-4D97-AF65-F5344CB8AC3E}">
        <p14:creationId xmlns:p14="http://schemas.microsoft.com/office/powerpoint/2010/main" val="599291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55650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436563"/>
            <a:ext cx="2182812" cy="5507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425" y="436563"/>
            <a:ext cx="6399213" cy="5507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436563"/>
            <a:ext cx="8734425" cy="671512"/>
          </a:xfrm>
        </p:spPr>
        <p:txBody>
          <a:bodyPr/>
          <a:lstStyle/>
          <a:p>
            <a:r>
              <a:rPr lang="en-US"/>
              <a:t>Click to edit Master title style</a:t>
            </a:r>
          </a:p>
        </p:txBody>
      </p:sp>
      <p:sp>
        <p:nvSpPr>
          <p:cNvPr id="3" name="Content Placeholder 2"/>
          <p:cNvSpPr>
            <a:spLocks noGrp="1"/>
          </p:cNvSpPr>
          <p:nvPr>
            <p:ph sz="half" idx="1"/>
          </p:nvPr>
        </p:nvSpPr>
        <p:spPr>
          <a:xfrm>
            <a:off x="647700" y="1962150"/>
            <a:ext cx="3824288" cy="3981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24388" y="1962150"/>
            <a:ext cx="3824287"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24388" y="4029075"/>
            <a:ext cx="3824287"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436563"/>
            <a:ext cx="8734425" cy="671512"/>
          </a:xfrm>
        </p:spPr>
        <p:txBody>
          <a:bodyPr/>
          <a:lstStyle/>
          <a:p>
            <a:r>
              <a:rPr lang="en-US"/>
              <a:t>Click to edit Master title style</a:t>
            </a:r>
          </a:p>
        </p:txBody>
      </p:sp>
      <p:sp>
        <p:nvSpPr>
          <p:cNvPr id="3" name="Table Placeholder 2"/>
          <p:cNvSpPr>
            <a:spLocks noGrp="1"/>
          </p:cNvSpPr>
          <p:nvPr>
            <p:ph type="tbl" idx="1"/>
          </p:nvPr>
        </p:nvSpPr>
        <p:spPr>
          <a:xfrm>
            <a:off x="647700" y="1962150"/>
            <a:ext cx="7800975" cy="398145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96215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4388" y="196215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47700" y="1962150"/>
            <a:ext cx="7800975" cy="398145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a:t>Text (Arial 22)</a:t>
            </a:r>
          </a:p>
          <a:p>
            <a:pPr lvl="1"/>
            <a:r>
              <a:rPr lang="en-US"/>
              <a:t>2nd level text (Arial 18)</a:t>
            </a:r>
          </a:p>
          <a:p>
            <a:pPr lvl="2"/>
            <a:r>
              <a:rPr lang="en-US"/>
              <a:t>3rd level text (Arial 18)</a:t>
            </a:r>
          </a:p>
          <a:p>
            <a:pPr lvl="3"/>
            <a:r>
              <a:rPr lang="en-US"/>
              <a:t>4th level text (Arial 16)</a:t>
            </a:r>
          </a:p>
          <a:p>
            <a:pPr lvl="4"/>
            <a:r>
              <a:rPr lang="en-US"/>
              <a:t>5th level text (Arial 14 smallest size)</a:t>
            </a:r>
          </a:p>
        </p:txBody>
      </p:sp>
      <p:sp>
        <p:nvSpPr>
          <p:cNvPr id="1033" name="Rectangle 9"/>
          <p:cNvSpPr>
            <a:spLocks noChangeArrowheads="1"/>
          </p:cNvSpPr>
          <p:nvPr userDrawn="1"/>
        </p:nvSpPr>
        <p:spPr bwMode="auto">
          <a:xfrm>
            <a:off x="630238" y="6708775"/>
            <a:ext cx="4410075" cy="136525"/>
          </a:xfrm>
          <a:prstGeom prst="rect">
            <a:avLst/>
          </a:prstGeom>
          <a:noFill/>
          <a:ln w="12700">
            <a:noFill/>
            <a:miter lim="800000"/>
            <a:headEnd/>
            <a:tailEnd/>
          </a:ln>
          <a:effectLst/>
        </p:spPr>
        <p:txBody>
          <a:bodyPr lIns="0" tIns="0" rIns="0" bIns="0" anchor="ctr">
            <a:spAutoFit/>
          </a:bodyPr>
          <a:lstStyle/>
          <a:p>
            <a:pPr marL="95250" indent="-95250" defTabSz="762000">
              <a:lnSpc>
                <a:spcPct val="90000"/>
              </a:lnSpc>
              <a:buSzPct val="120000"/>
              <a:buFont typeface="Symbol" pitchFamily="18" charset="2"/>
              <a:buChar char="ã"/>
              <a:defRPr/>
            </a:pPr>
            <a:r>
              <a:rPr lang="en-US" sz="1000"/>
              <a:t>India SAP CoE, Slide </a:t>
            </a:r>
            <a:fld id="{0911D423-973F-4533-93A7-DF7F1439864D}" type="slidenum">
              <a:rPr lang="en-US" sz="1000"/>
              <a:pPr marL="95250" indent="-95250" defTabSz="762000">
                <a:lnSpc>
                  <a:spcPct val="90000"/>
                </a:lnSpc>
                <a:buSzPct val="120000"/>
                <a:buFont typeface="Symbol" pitchFamily="18" charset="2"/>
                <a:buChar char="ã"/>
                <a:defRPr/>
              </a:pPr>
              <a:t>‹#›</a:t>
            </a:fld>
            <a:endParaRPr lang="en-US" sz="1000"/>
          </a:p>
        </p:txBody>
      </p:sp>
      <p:sp>
        <p:nvSpPr>
          <p:cNvPr id="1034" name="Freeform 10"/>
          <p:cNvSpPr>
            <a:spLocks/>
          </p:cNvSpPr>
          <p:nvPr/>
        </p:nvSpPr>
        <p:spPr bwMode="auto">
          <a:xfrm>
            <a:off x="0" y="0"/>
            <a:ext cx="6483350" cy="276225"/>
          </a:xfrm>
          <a:custGeom>
            <a:avLst/>
            <a:gdLst/>
            <a:ahLst/>
            <a:cxnLst>
              <a:cxn ang="0">
                <a:pos x="0" y="0"/>
              </a:cxn>
              <a:cxn ang="0">
                <a:pos x="4083" y="0"/>
              </a:cxn>
              <a:cxn ang="0">
                <a:pos x="4083" y="173"/>
              </a:cxn>
              <a:cxn ang="0">
                <a:pos x="0" y="173"/>
              </a:cxn>
              <a:cxn ang="0">
                <a:pos x="0" y="0"/>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a:effectLst/>
        </p:spPr>
        <p:txBody>
          <a:bodyPr/>
          <a:lstStyle/>
          <a:p>
            <a:pPr>
              <a:defRPr/>
            </a:pPr>
            <a:endParaRPr lang="en-US"/>
          </a:p>
        </p:txBody>
      </p:sp>
      <p:sp>
        <p:nvSpPr>
          <p:cNvPr id="1044" name="Rectangle 20"/>
          <p:cNvSpPr>
            <a:spLocks noGrp="1" noChangeArrowheads="1"/>
          </p:cNvSpPr>
          <p:nvPr>
            <p:ph type="title"/>
          </p:nvPr>
        </p:nvSpPr>
        <p:spPr bwMode="auto">
          <a:xfrm>
            <a:off x="352425" y="436563"/>
            <a:ext cx="8734425" cy="671512"/>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a:t>SAP Basics Class</a:t>
            </a:r>
          </a:p>
        </p:txBody>
      </p:sp>
      <p:pic>
        <p:nvPicPr>
          <p:cNvPr id="4102" name="Picture 21" descr="Capgemini"/>
          <p:cNvPicPr>
            <a:picLocks noChangeAspect="1" noChangeArrowheads="1"/>
          </p:cNvPicPr>
          <p:nvPr userDrawn="1"/>
        </p:nvPicPr>
        <p:blipFill>
          <a:blip r:embed="rId16"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www.customerdevelopmentcenter.com/images/pict_photo/customer%201.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04887" y="838200"/>
            <a:ext cx="7134225" cy="671512"/>
          </a:xfrm>
        </p:spPr>
        <p:txBody>
          <a:bodyPr/>
          <a:lstStyle/>
          <a:p>
            <a:pPr algn="ctr">
              <a:defRPr/>
            </a:pPr>
            <a:r>
              <a:rPr lang="en-US" sz="2800" dirty="0">
                <a:solidFill>
                  <a:schemeClr val="accent4"/>
                </a:solidFill>
              </a:rPr>
              <a:t>Account Receivables</a:t>
            </a:r>
            <a:endParaRPr lang="en-US" sz="2800" dirty="0">
              <a:solidFill>
                <a:schemeClr val="tx1"/>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5AAC2-6BCD-4C4A-A448-5209C619B409}"/>
              </a:ext>
            </a:extLst>
          </p:cNvPr>
          <p:cNvSpPr>
            <a:spLocks noGrp="1"/>
          </p:cNvSpPr>
          <p:nvPr>
            <p:ph type="title"/>
          </p:nvPr>
        </p:nvSpPr>
        <p:spPr/>
        <p:txBody>
          <a:bodyPr/>
          <a:lstStyle/>
          <a:p>
            <a:r>
              <a:rPr lang="en-US" dirty="0"/>
              <a:t>Customer Account Group</a:t>
            </a:r>
          </a:p>
        </p:txBody>
      </p:sp>
      <p:pic>
        <p:nvPicPr>
          <p:cNvPr id="4" name="Picture 5">
            <a:extLst>
              <a:ext uri="{FF2B5EF4-FFF2-40B4-BE49-F238E27FC236}">
                <a16:creationId xmlns:a16="http://schemas.microsoft.com/office/drawing/2014/main" xmlns="" id="{FA833B50-23E0-4EC4-A267-A554F48CC94B}"/>
              </a:ext>
            </a:extLst>
          </p:cNvPr>
          <p:cNvPicPr>
            <a:picLocks noGrp="1" noChangeAspect="1" noChangeArrowheads="1"/>
          </p:cNvPicPr>
          <p:nvPr>
            <p:ph idx="1"/>
          </p:nvPr>
        </p:nvPicPr>
        <p:blipFill>
          <a:blip r:embed="rId2" cstate="print"/>
          <a:srcRect/>
          <a:stretch>
            <a:fillRect/>
          </a:stretch>
        </p:blipFill>
        <p:spPr>
          <a:xfrm>
            <a:off x="352426" y="1108075"/>
            <a:ext cx="4269782" cy="2930525"/>
          </a:xfrm>
          <a:noFill/>
        </p:spPr>
      </p:pic>
      <p:pic>
        <p:nvPicPr>
          <p:cNvPr id="5" name="Picture 8">
            <a:extLst>
              <a:ext uri="{FF2B5EF4-FFF2-40B4-BE49-F238E27FC236}">
                <a16:creationId xmlns:a16="http://schemas.microsoft.com/office/drawing/2014/main" xmlns="" id="{0EA94A4D-3A9B-4E80-ACA3-88281766B1C5}"/>
              </a:ext>
            </a:extLst>
          </p:cNvPr>
          <p:cNvPicPr>
            <a:picLocks noChangeAspect="1" noChangeArrowheads="1"/>
          </p:cNvPicPr>
          <p:nvPr/>
        </p:nvPicPr>
        <p:blipFill>
          <a:blip r:embed="rId3" cstate="print"/>
          <a:srcRect/>
          <a:stretch>
            <a:fillRect/>
          </a:stretch>
        </p:blipFill>
        <p:spPr>
          <a:xfrm>
            <a:off x="4749342" y="1102909"/>
            <a:ext cx="3824288" cy="3975100"/>
          </a:xfrm>
          <a:prstGeom prst="rect">
            <a:avLst/>
          </a:prstGeom>
          <a:noFill/>
        </p:spPr>
      </p:pic>
      <p:sp>
        <p:nvSpPr>
          <p:cNvPr id="6" name="Oval 13">
            <a:extLst>
              <a:ext uri="{FF2B5EF4-FFF2-40B4-BE49-F238E27FC236}">
                <a16:creationId xmlns:a16="http://schemas.microsoft.com/office/drawing/2014/main" xmlns="" id="{FFC04C87-2EE7-4D04-B8DE-47A876E50667}"/>
              </a:ext>
            </a:extLst>
          </p:cNvPr>
          <p:cNvSpPr>
            <a:spLocks noChangeArrowheads="1"/>
          </p:cNvSpPr>
          <p:nvPr/>
        </p:nvSpPr>
        <p:spPr bwMode="auto">
          <a:xfrm>
            <a:off x="609600" y="3200400"/>
            <a:ext cx="1295400" cy="228600"/>
          </a:xfrm>
          <a:prstGeom prst="ellipse">
            <a:avLst/>
          </a:prstGeom>
          <a:noFill/>
          <a:ln w="9525" algn="ctr">
            <a:solidFill>
              <a:srgbClr val="FF00FF"/>
            </a:solidFill>
            <a:round/>
            <a:headEnd/>
            <a:tailEnd/>
          </a:ln>
        </p:spPr>
        <p:txBody>
          <a:bodyPr wrap="none" anchor="ctr"/>
          <a:lstStyle/>
          <a:p>
            <a:endParaRPr lang="en-US"/>
          </a:p>
        </p:txBody>
      </p:sp>
      <p:sp>
        <p:nvSpPr>
          <p:cNvPr id="8" name="AutoShape 14">
            <a:extLst>
              <a:ext uri="{FF2B5EF4-FFF2-40B4-BE49-F238E27FC236}">
                <a16:creationId xmlns:a16="http://schemas.microsoft.com/office/drawing/2014/main" xmlns="" id="{9559A4E8-181B-4243-BC09-2322F1067D3E}"/>
              </a:ext>
            </a:extLst>
          </p:cNvPr>
          <p:cNvSpPr>
            <a:spLocks noChangeArrowheads="1"/>
          </p:cNvSpPr>
          <p:nvPr/>
        </p:nvSpPr>
        <p:spPr bwMode="auto">
          <a:xfrm>
            <a:off x="1828800" y="3276600"/>
            <a:ext cx="2590800" cy="533400"/>
          </a:xfrm>
          <a:prstGeom prst="wedgeRectCallout">
            <a:avLst>
              <a:gd name="adj1" fmla="val -65931"/>
              <a:gd name="adj2" fmla="val -57440"/>
            </a:avLst>
          </a:prstGeom>
          <a:noFill/>
          <a:ln w="9525" algn="ctr">
            <a:solidFill>
              <a:srgbClr val="FF00FF"/>
            </a:solidFill>
            <a:miter lim="800000"/>
            <a:headEnd/>
            <a:tailEnd/>
          </a:ln>
        </p:spPr>
        <p:txBody>
          <a:bodyPr/>
          <a:lstStyle/>
          <a:p>
            <a:pPr algn="ctr"/>
            <a:r>
              <a:rPr lang="en-US" dirty="0"/>
              <a:t>Company code data</a:t>
            </a:r>
          </a:p>
        </p:txBody>
      </p:sp>
      <p:sp>
        <p:nvSpPr>
          <p:cNvPr id="10" name="Line 16">
            <a:extLst>
              <a:ext uri="{FF2B5EF4-FFF2-40B4-BE49-F238E27FC236}">
                <a16:creationId xmlns:a16="http://schemas.microsoft.com/office/drawing/2014/main" xmlns="" id="{EF34FCE6-DD1F-4845-B7DB-0277C6FFCB48}"/>
              </a:ext>
            </a:extLst>
          </p:cNvPr>
          <p:cNvSpPr>
            <a:spLocks noChangeShapeType="1"/>
          </p:cNvSpPr>
          <p:nvPr/>
        </p:nvSpPr>
        <p:spPr bwMode="auto">
          <a:xfrm flipV="1">
            <a:off x="3962400" y="3124200"/>
            <a:ext cx="1066800" cy="2590800"/>
          </a:xfrm>
          <a:prstGeom prst="line">
            <a:avLst/>
          </a:prstGeom>
          <a:noFill/>
          <a:ln w="9525">
            <a:solidFill>
              <a:srgbClr val="FF00FF"/>
            </a:solidFill>
            <a:round/>
            <a:headEnd/>
            <a:tailEnd type="triangle" w="med" len="med"/>
          </a:ln>
        </p:spPr>
        <p:txBody>
          <a:bodyPr/>
          <a:lstStyle/>
          <a:p>
            <a:endParaRPr lang="en-US"/>
          </a:p>
        </p:txBody>
      </p:sp>
      <p:sp>
        <p:nvSpPr>
          <p:cNvPr id="11" name="Oval 15">
            <a:extLst>
              <a:ext uri="{FF2B5EF4-FFF2-40B4-BE49-F238E27FC236}">
                <a16:creationId xmlns:a16="http://schemas.microsoft.com/office/drawing/2014/main" xmlns="" id="{C4843D2D-7D08-42A9-8A27-94C9D61F4645}"/>
              </a:ext>
            </a:extLst>
          </p:cNvPr>
          <p:cNvSpPr>
            <a:spLocks noChangeArrowheads="1"/>
          </p:cNvSpPr>
          <p:nvPr/>
        </p:nvSpPr>
        <p:spPr bwMode="auto">
          <a:xfrm>
            <a:off x="4724400" y="2819400"/>
            <a:ext cx="1066800" cy="304800"/>
          </a:xfrm>
          <a:prstGeom prst="ellipse">
            <a:avLst/>
          </a:prstGeom>
          <a:noFill/>
          <a:ln w="9525" algn="ctr">
            <a:solidFill>
              <a:srgbClr val="FF00FF"/>
            </a:solidFill>
            <a:round/>
            <a:headEnd/>
            <a:tailEnd/>
          </a:ln>
        </p:spPr>
        <p:txBody>
          <a:bodyPr wrap="none" anchor="ctr"/>
          <a:lstStyle/>
          <a:p>
            <a:endParaRPr lang="en-US"/>
          </a:p>
        </p:txBody>
      </p:sp>
      <p:sp>
        <p:nvSpPr>
          <p:cNvPr id="12" name="Rectangle 11">
            <a:extLst>
              <a:ext uri="{FF2B5EF4-FFF2-40B4-BE49-F238E27FC236}">
                <a16:creationId xmlns:a16="http://schemas.microsoft.com/office/drawing/2014/main" xmlns="" id="{5C2375DC-A7F8-4B48-AED4-F890B7C03914}"/>
              </a:ext>
            </a:extLst>
          </p:cNvPr>
          <p:cNvSpPr>
            <a:spLocks noChangeArrowheads="1"/>
          </p:cNvSpPr>
          <p:nvPr/>
        </p:nvSpPr>
        <p:spPr bwMode="auto">
          <a:xfrm>
            <a:off x="228600" y="5410200"/>
            <a:ext cx="8534400" cy="671512"/>
          </a:xfrm>
          <a:prstGeom prst="rect">
            <a:avLst/>
          </a:prstGeom>
          <a:solidFill>
            <a:schemeClr val="bg1"/>
          </a:solidFill>
          <a:ln w="28575" algn="ctr">
            <a:solidFill>
              <a:schemeClr val="tx1"/>
            </a:solidFill>
            <a:miter lim="800000"/>
            <a:headEnd/>
            <a:tailEnd/>
          </a:ln>
        </p:spPr>
        <p:txBody>
          <a:bodyPr wrap="none" anchor="ctr"/>
          <a:lstStyle/>
          <a:p>
            <a:r>
              <a:rPr lang="en-US" dirty="0"/>
              <a:t>The company code data contains Account Management, Payment transactions, </a:t>
            </a:r>
          </a:p>
          <a:p>
            <a:r>
              <a:rPr lang="en-US" dirty="0"/>
              <a:t>Correspondence and  withholding tax.</a:t>
            </a:r>
          </a:p>
        </p:txBody>
      </p:sp>
    </p:spTree>
    <p:extLst>
      <p:ext uri="{BB962C8B-B14F-4D97-AF65-F5344CB8AC3E}">
        <p14:creationId xmlns:p14="http://schemas.microsoft.com/office/powerpoint/2010/main" val="356326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81ABC6-ECC9-4D35-9BAA-FB43F95C19F4}"/>
              </a:ext>
            </a:extLst>
          </p:cNvPr>
          <p:cNvSpPr>
            <a:spLocks noGrp="1"/>
          </p:cNvSpPr>
          <p:nvPr>
            <p:ph type="ctrTitle"/>
          </p:nvPr>
        </p:nvSpPr>
        <p:spPr>
          <a:xfrm>
            <a:off x="304800" y="152401"/>
            <a:ext cx="8153400" cy="761999"/>
          </a:xfrm>
        </p:spPr>
        <p:txBody>
          <a:bodyPr/>
          <a:lstStyle/>
          <a:p>
            <a:r>
              <a:rPr lang="en-US" sz="3200" dirty="0"/>
              <a:t>Customer Account Group</a:t>
            </a:r>
          </a:p>
        </p:txBody>
      </p:sp>
      <p:pic>
        <p:nvPicPr>
          <p:cNvPr id="4" name="Picture 5">
            <a:extLst>
              <a:ext uri="{FF2B5EF4-FFF2-40B4-BE49-F238E27FC236}">
                <a16:creationId xmlns:a16="http://schemas.microsoft.com/office/drawing/2014/main" xmlns="" id="{911A9EF5-012D-48F3-A6CE-E4822D65B9CC}"/>
              </a:ext>
            </a:extLst>
          </p:cNvPr>
          <p:cNvPicPr>
            <a:picLocks noGrp="1" noChangeAspect="1" noChangeArrowheads="1"/>
          </p:cNvPicPr>
          <p:nvPr>
            <p:ph sz="half" idx="1"/>
          </p:nvPr>
        </p:nvPicPr>
        <p:blipFill>
          <a:blip r:embed="rId2" cstate="print"/>
          <a:srcRect/>
          <a:stretch>
            <a:fillRect/>
          </a:stretch>
        </p:blipFill>
        <p:spPr>
          <a:xfrm>
            <a:off x="-1" y="914400"/>
            <a:ext cx="3384901" cy="3962400"/>
          </a:xfrm>
          <a:noFill/>
        </p:spPr>
      </p:pic>
      <p:pic>
        <p:nvPicPr>
          <p:cNvPr id="5" name="Picture 8">
            <a:extLst>
              <a:ext uri="{FF2B5EF4-FFF2-40B4-BE49-F238E27FC236}">
                <a16:creationId xmlns:a16="http://schemas.microsoft.com/office/drawing/2014/main" xmlns="" id="{4CD55959-13D4-4B21-B5C9-6AA9CCADE9C8}"/>
              </a:ext>
            </a:extLst>
          </p:cNvPr>
          <p:cNvPicPr>
            <a:picLocks noChangeAspect="1" noChangeArrowheads="1"/>
          </p:cNvPicPr>
          <p:nvPr/>
        </p:nvPicPr>
        <p:blipFill>
          <a:blip r:embed="rId3" cstate="print"/>
          <a:srcRect/>
          <a:stretch>
            <a:fillRect/>
          </a:stretch>
        </p:blipFill>
        <p:spPr>
          <a:xfrm>
            <a:off x="4200877" y="924732"/>
            <a:ext cx="3824287" cy="4419600"/>
          </a:xfrm>
          <a:prstGeom prst="rect">
            <a:avLst/>
          </a:prstGeom>
          <a:noFill/>
        </p:spPr>
      </p:pic>
      <p:pic>
        <p:nvPicPr>
          <p:cNvPr id="6" name="Picture 5">
            <a:extLst>
              <a:ext uri="{FF2B5EF4-FFF2-40B4-BE49-F238E27FC236}">
                <a16:creationId xmlns:a16="http://schemas.microsoft.com/office/drawing/2014/main" xmlns="" id="{812B781D-0915-451B-B101-1790011E68E5}"/>
              </a:ext>
            </a:extLst>
          </p:cNvPr>
          <p:cNvPicPr>
            <a:picLocks noChangeAspect="1" noChangeArrowheads="1"/>
          </p:cNvPicPr>
          <p:nvPr/>
        </p:nvPicPr>
        <p:blipFill>
          <a:blip r:embed="rId2" cstate="print"/>
          <a:srcRect/>
          <a:stretch>
            <a:fillRect/>
          </a:stretch>
        </p:blipFill>
        <p:spPr bwMode="auto">
          <a:xfrm>
            <a:off x="177316" y="924732"/>
            <a:ext cx="3824288" cy="4476750"/>
          </a:xfrm>
          <a:prstGeom prst="rect">
            <a:avLst/>
          </a:prstGeom>
          <a:noFill/>
          <a:ln w="12700">
            <a:noFill/>
            <a:miter lim="800000"/>
            <a:headEnd/>
            <a:tailEnd/>
          </a:ln>
          <a:effectLst/>
        </p:spPr>
      </p:pic>
    </p:spTree>
    <p:extLst>
      <p:ext uri="{BB962C8B-B14F-4D97-AF65-F5344CB8AC3E}">
        <p14:creationId xmlns:p14="http://schemas.microsoft.com/office/powerpoint/2010/main" val="168824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pPr algn="ctr">
              <a:defRPr/>
            </a:pPr>
            <a:r>
              <a:rPr lang="en-US" sz="3200" dirty="0"/>
              <a:t>Customer Master Data</a:t>
            </a:r>
            <a:r>
              <a:rPr lang="en-US" sz="1600" dirty="0"/>
              <a:t/>
            </a:r>
            <a:br>
              <a:rPr lang="en-US" sz="1600" dirty="0"/>
            </a:br>
            <a:endParaRPr lang="en-US" sz="1600" dirty="0"/>
          </a:p>
        </p:txBody>
      </p:sp>
      <p:sp>
        <p:nvSpPr>
          <p:cNvPr id="17411" name="Rectangle 3"/>
          <p:cNvSpPr>
            <a:spLocks noGrp="1" noChangeArrowheads="1"/>
          </p:cNvSpPr>
          <p:nvPr>
            <p:ph type="body" idx="1"/>
          </p:nvPr>
        </p:nvSpPr>
        <p:spPr>
          <a:xfrm>
            <a:off x="381000" y="1219200"/>
            <a:ext cx="8382000" cy="4876800"/>
          </a:xfrm>
        </p:spPr>
        <p:txBody>
          <a:bodyPr/>
          <a:lstStyle/>
          <a:p>
            <a:endParaRPr lang="en-US">
              <a:effectLst/>
            </a:endParaRPr>
          </a:p>
          <a:p>
            <a:endParaRPr lang="en-US">
              <a:effectLst/>
            </a:endParaRPr>
          </a:p>
        </p:txBody>
      </p:sp>
      <p:sp>
        <p:nvSpPr>
          <p:cNvPr id="17412" name="Rectangle 4"/>
          <p:cNvSpPr>
            <a:spLocks noChangeArrowheads="1"/>
          </p:cNvSpPr>
          <p:nvPr/>
        </p:nvSpPr>
        <p:spPr bwMode="auto">
          <a:xfrm>
            <a:off x="457200" y="1905000"/>
            <a:ext cx="8382000" cy="2640723"/>
          </a:xfrm>
          <a:prstGeom prst="rect">
            <a:avLst/>
          </a:prstGeom>
          <a:noFill/>
          <a:ln w="12700" algn="ctr">
            <a:noFill/>
            <a:miter lim="800000"/>
            <a:headEnd/>
            <a:tailEnd/>
          </a:ln>
        </p:spPr>
        <p:txBody>
          <a:bodyPr>
            <a:spAutoFit/>
          </a:bodyPr>
          <a:lstStyle/>
          <a:p>
            <a:pPr marL="400050" indent="-400050" defTabSz="687388">
              <a:spcBef>
                <a:spcPct val="20000"/>
              </a:spcBef>
              <a:buSzPct val="100000"/>
              <a:buFontTx/>
              <a:buChar char="•"/>
              <a:defRPr/>
            </a:pPr>
            <a:r>
              <a:rPr lang="en-US" sz="1800" b="1" dirty="0">
                <a:effectLst>
                  <a:outerShdw blurRad="38100" dist="38100" dir="2700000" algn="tl">
                    <a:srgbClr val="C0C0C0"/>
                  </a:outerShdw>
                </a:effectLst>
              </a:rPr>
              <a:t>The</a:t>
            </a:r>
            <a:r>
              <a:rPr lang="en-US" sz="1800" b="1" i="1" dirty="0">
                <a:effectLst>
                  <a:outerShdw blurRad="38100" dist="38100" dir="2700000" algn="tl">
                    <a:srgbClr val="C0C0C0"/>
                  </a:outerShdw>
                </a:effectLst>
              </a:rPr>
              <a:t> </a:t>
            </a:r>
            <a:r>
              <a:rPr lang="en-US" sz="1800" b="1" i="1" dirty="0">
                <a:solidFill>
                  <a:srgbClr val="00CC00"/>
                </a:solidFill>
                <a:effectLst>
                  <a:outerShdw blurRad="38100" dist="38100" dir="2700000" algn="tl">
                    <a:srgbClr val="C0C0C0"/>
                  </a:outerShdw>
                </a:effectLst>
              </a:rPr>
              <a:t> Customer Master</a:t>
            </a:r>
            <a:r>
              <a:rPr lang="en-US" sz="1800" b="1" i="1" dirty="0">
                <a:solidFill>
                  <a:schemeClr val="hlink"/>
                </a:solidFill>
                <a:effectLst>
                  <a:outerShdw blurRad="38100" dist="38100" dir="2700000" algn="tl">
                    <a:srgbClr val="C0C0C0"/>
                  </a:outerShdw>
                </a:effectLst>
              </a:rPr>
              <a:t>  </a:t>
            </a:r>
            <a:r>
              <a:rPr lang="en-US" sz="1800" b="1" dirty="0">
                <a:effectLst>
                  <a:outerShdw blurRad="38100" dist="38100" dir="2700000" algn="tl">
                    <a:srgbClr val="C0C0C0"/>
                  </a:outerShdw>
                </a:effectLst>
              </a:rPr>
              <a:t>includes all data necessary for processing business transactions and corresponding with customer.</a:t>
            </a:r>
          </a:p>
          <a:p>
            <a:pPr marL="400050" indent="-400050" defTabSz="687388">
              <a:spcBef>
                <a:spcPct val="20000"/>
              </a:spcBef>
              <a:buSzPct val="100000"/>
              <a:buFontTx/>
              <a:buChar char="•"/>
              <a:defRPr/>
            </a:pPr>
            <a:r>
              <a:rPr lang="en-US" sz="1800" b="1" dirty="0">
                <a:effectLst>
                  <a:outerShdw blurRad="38100" dist="38100" dir="2700000" algn="tl">
                    <a:srgbClr val="C0C0C0"/>
                  </a:outerShdw>
                </a:effectLst>
              </a:rPr>
              <a:t>Information is shared between the accounting and sales departments.</a:t>
            </a:r>
          </a:p>
          <a:p>
            <a:pPr marL="400050" indent="-400050" defTabSz="687388">
              <a:spcBef>
                <a:spcPct val="20000"/>
              </a:spcBef>
              <a:buSzPct val="100000"/>
              <a:defRPr/>
            </a:pPr>
            <a:endParaRPr lang="en-US" sz="1800" b="1" dirty="0">
              <a:effectLst>
                <a:outerShdw blurRad="38100" dist="38100" dir="2700000" algn="tl">
                  <a:srgbClr val="C0C0C0"/>
                </a:outerShdw>
              </a:effectLst>
            </a:endParaRPr>
          </a:p>
          <a:p>
            <a:pPr marL="400050" indent="-400050" defTabSz="687388">
              <a:spcBef>
                <a:spcPct val="20000"/>
              </a:spcBef>
              <a:buSzPct val="100000"/>
              <a:buFontTx/>
              <a:buChar char="•"/>
              <a:defRPr/>
            </a:pPr>
            <a:r>
              <a:rPr lang="en-US" sz="1800" b="1" dirty="0">
                <a:effectLst>
                  <a:outerShdw blurRad="38100" dist="38100" dir="2700000" algn="tl">
                    <a:srgbClr val="C0C0C0"/>
                  </a:outerShdw>
                </a:effectLst>
              </a:rPr>
              <a:t>Data is grouped into three categories:</a:t>
            </a:r>
          </a:p>
          <a:p>
            <a:pPr marL="785813" lvl="1" indent="-271463" defTabSz="687388">
              <a:spcBef>
                <a:spcPct val="20000"/>
              </a:spcBef>
              <a:buSzPct val="100000"/>
              <a:buFontTx/>
              <a:buChar char="–"/>
              <a:defRPr/>
            </a:pPr>
            <a:r>
              <a:rPr lang="en-US" sz="1800" b="1" dirty="0">
                <a:effectLst>
                  <a:outerShdw blurRad="38100" dist="38100" dir="2700000" algn="tl">
                    <a:srgbClr val="C0C0C0"/>
                  </a:outerShdw>
                </a:effectLst>
              </a:rPr>
              <a:t>General data</a:t>
            </a:r>
          </a:p>
          <a:p>
            <a:pPr marL="785813" lvl="1" indent="-271463" defTabSz="687388">
              <a:spcBef>
                <a:spcPct val="20000"/>
              </a:spcBef>
              <a:buSzPct val="100000"/>
              <a:buFontTx/>
              <a:buChar char="–"/>
              <a:defRPr/>
            </a:pPr>
            <a:r>
              <a:rPr lang="en-US" sz="1800" b="1" dirty="0">
                <a:effectLst>
                  <a:outerShdw blurRad="38100" dist="38100" dir="2700000" algn="tl">
                    <a:srgbClr val="C0C0C0"/>
                  </a:outerShdw>
                </a:effectLst>
              </a:rPr>
              <a:t>Company code data</a:t>
            </a:r>
          </a:p>
          <a:p>
            <a:pPr marL="785813" lvl="1" indent="-271463" defTabSz="687388">
              <a:spcBef>
                <a:spcPct val="20000"/>
              </a:spcBef>
              <a:buSzPct val="100000"/>
              <a:buFontTx/>
              <a:buChar char="–"/>
              <a:defRPr/>
            </a:pPr>
            <a:r>
              <a:rPr lang="en-US" sz="1800" b="1" dirty="0">
                <a:effectLst>
                  <a:outerShdw blurRad="38100" dist="38100" dir="2700000" algn="tl">
                    <a:srgbClr val="C0C0C0"/>
                  </a:outerShdw>
                </a:effectLst>
              </a:rPr>
              <a:t>Sales data</a:t>
            </a:r>
            <a:endParaRPr lang="en-US" sz="1800" dirty="0"/>
          </a:p>
        </p:txBody>
      </p:sp>
      <p:pic>
        <p:nvPicPr>
          <p:cNvPr id="5" name="Picture 12" descr="customer%25201">
            <a:hlinkClick r:id="rId3"/>
            <a:extLst>
              <a:ext uri="{FF2B5EF4-FFF2-40B4-BE49-F238E27FC236}">
                <a16:creationId xmlns:a16="http://schemas.microsoft.com/office/drawing/2014/main" xmlns="" id="{CB53BAD2-A181-447B-89EA-E0DEC3BFD02D}"/>
              </a:ext>
            </a:extLst>
          </p:cNvPr>
          <p:cNvPicPr>
            <a:picLocks noChangeAspect="1" noChangeArrowheads="1"/>
          </p:cNvPicPr>
          <p:nvPr/>
        </p:nvPicPr>
        <p:blipFill>
          <a:blip r:embed="rId4" cstate="print"/>
          <a:srcRect/>
          <a:stretch>
            <a:fillRect/>
          </a:stretch>
        </p:blipFill>
        <p:spPr bwMode="auto">
          <a:xfrm>
            <a:off x="5943600" y="3200400"/>
            <a:ext cx="1447800" cy="819150"/>
          </a:xfrm>
          <a:prstGeom prst="rect">
            <a:avLst/>
          </a:prstGeom>
          <a:noFill/>
          <a:ln w="9525">
            <a:noFill/>
            <a:miter lim="800000"/>
            <a:headEnd/>
            <a:tailEnd/>
          </a:ln>
        </p:spPr>
      </p:pic>
      <p:sp>
        <p:nvSpPr>
          <p:cNvPr id="6" name="Oval 7">
            <a:extLst>
              <a:ext uri="{FF2B5EF4-FFF2-40B4-BE49-F238E27FC236}">
                <a16:creationId xmlns:a16="http://schemas.microsoft.com/office/drawing/2014/main" xmlns="" id="{200B5423-920D-4B45-AD45-18FE1C9E46FC}"/>
              </a:ext>
            </a:extLst>
          </p:cNvPr>
          <p:cNvSpPr>
            <a:spLocks noChangeArrowheads="1"/>
          </p:cNvSpPr>
          <p:nvPr/>
        </p:nvSpPr>
        <p:spPr bwMode="auto">
          <a:xfrm>
            <a:off x="5562600" y="4019550"/>
            <a:ext cx="2514600" cy="1069975"/>
          </a:xfrm>
          <a:prstGeom prst="ellipse">
            <a:avLst/>
          </a:prstGeom>
          <a:solidFill>
            <a:schemeClr val="accent2"/>
          </a:solidFill>
          <a:ln w="12700">
            <a:solidFill>
              <a:schemeClr val="bg2"/>
            </a:solidFill>
            <a:round/>
            <a:headEnd/>
            <a:tailEnd/>
          </a:ln>
        </p:spPr>
        <p:txBody>
          <a:bodyPr wrap="none" anchor="ctr"/>
          <a:lstStyle/>
          <a:p>
            <a:pPr algn="ctr"/>
            <a:r>
              <a:rPr lang="en-US">
                <a:solidFill>
                  <a:schemeClr val="hlink"/>
                </a:solidFill>
              </a:rPr>
              <a:t>Customer Master Data</a:t>
            </a:r>
          </a:p>
        </p:txBody>
      </p:sp>
      <p:sp>
        <p:nvSpPr>
          <p:cNvPr id="7" name="Rectangle 10">
            <a:extLst>
              <a:ext uri="{FF2B5EF4-FFF2-40B4-BE49-F238E27FC236}">
                <a16:creationId xmlns:a16="http://schemas.microsoft.com/office/drawing/2014/main" xmlns="" id="{CDFCB12A-0CF3-471D-9A32-CDC0BCE646B1}"/>
              </a:ext>
            </a:extLst>
          </p:cNvPr>
          <p:cNvSpPr>
            <a:spLocks noChangeArrowheads="1"/>
          </p:cNvSpPr>
          <p:nvPr/>
        </p:nvSpPr>
        <p:spPr bwMode="auto">
          <a:xfrm>
            <a:off x="5791200" y="4989512"/>
            <a:ext cx="2362200" cy="1155445"/>
          </a:xfrm>
          <a:prstGeom prst="rect">
            <a:avLst/>
          </a:prstGeom>
          <a:noFill/>
          <a:ln w="12700">
            <a:noFill/>
            <a:miter lim="800000"/>
            <a:headEnd/>
            <a:tailEnd/>
          </a:ln>
          <a:effectLst/>
        </p:spPr>
        <p:txBody>
          <a:bodyPr wrap="square" lIns="185738" tIns="92075" rIns="185738" bIns="92075">
            <a:spAutoFit/>
          </a:bodyPr>
          <a:lstStyle/>
          <a:p>
            <a:pPr marL="771525" indent="-771525" algn="ctr" defTabSz="2746375">
              <a:lnSpc>
                <a:spcPct val="90000"/>
              </a:lnSpc>
              <a:spcBef>
                <a:spcPct val="30000"/>
              </a:spcBef>
              <a:defRPr/>
            </a:pPr>
            <a:r>
              <a:rPr lang="en-US" b="1" dirty="0">
                <a:solidFill>
                  <a:srgbClr val="FF0000"/>
                </a:solidFill>
                <a:effectLst>
                  <a:outerShdw blurRad="38100" dist="38100" dir="2700000" algn="tl">
                    <a:srgbClr val="C0C0C0"/>
                  </a:outerShdw>
                </a:effectLst>
              </a:rPr>
              <a:t>General data</a:t>
            </a:r>
          </a:p>
          <a:p>
            <a:pPr marL="771525" indent="-771525" algn="ctr" defTabSz="2746375">
              <a:lnSpc>
                <a:spcPct val="90000"/>
              </a:lnSpc>
              <a:spcBef>
                <a:spcPct val="30000"/>
              </a:spcBef>
              <a:defRPr/>
            </a:pPr>
            <a:r>
              <a:rPr lang="en-US" b="1" dirty="0">
                <a:solidFill>
                  <a:srgbClr val="FF0000"/>
                </a:solidFill>
                <a:effectLst>
                  <a:outerShdw blurRad="38100" dist="38100" dir="2700000" algn="tl">
                    <a:srgbClr val="C0C0C0"/>
                  </a:outerShdw>
                </a:effectLst>
              </a:rPr>
              <a:t>Company code data</a:t>
            </a:r>
          </a:p>
          <a:p>
            <a:pPr marL="771525" indent="-771525" algn="ctr" defTabSz="2746375">
              <a:lnSpc>
                <a:spcPct val="90000"/>
              </a:lnSpc>
              <a:spcBef>
                <a:spcPct val="30000"/>
              </a:spcBef>
              <a:defRPr/>
            </a:pPr>
            <a:r>
              <a:rPr lang="en-US" b="1" dirty="0">
                <a:solidFill>
                  <a:srgbClr val="FF0000"/>
                </a:solidFill>
                <a:effectLst>
                  <a:outerShdw blurRad="38100" dist="38100" dir="2700000" algn="tl">
                    <a:srgbClr val="C0C0C0"/>
                  </a:outerShdw>
                </a:effectLst>
              </a:rPr>
              <a:t>Sales Org data</a:t>
            </a:r>
          </a:p>
          <a:p>
            <a:pPr marL="771525" indent="-771525" algn="ctr" defTabSz="2746375">
              <a:lnSpc>
                <a:spcPct val="90000"/>
              </a:lnSpc>
              <a:spcBef>
                <a:spcPct val="30000"/>
              </a:spcBef>
              <a:defRPr/>
            </a:pPr>
            <a:endParaRPr lang="en-US" b="1" dirty="0">
              <a:solidFill>
                <a:srgbClr val="FF0000"/>
              </a:solidFill>
              <a:effectLst>
                <a:outerShdw blurRad="38100" dist="38100" dir="2700000" algn="tl">
                  <a:srgbClr val="C0C0C0"/>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0" y="700088"/>
            <a:ext cx="8734425" cy="671512"/>
          </a:xfrm>
        </p:spPr>
        <p:txBody>
          <a:bodyPr/>
          <a:lstStyle/>
          <a:p>
            <a:pPr algn="ctr">
              <a:defRPr/>
            </a:pPr>
            <a:r>
              <a:rPr lang="en-US" sz="4000" dirty="0">
                <a:solidFill>
                  <a:schemeClr val="tx1"/>
                </a:solidFill>
              </a:rPr>
              <a:t>Customer Master Data</a:t>
            </a:r>
            <a:endParaRPr lang="en-US" sz="4000" dirty="0"/>
          </a:p>
        </p:txBody>
      </p:sp>
      <p:sp>
        <p:nvSpPr>
          <p:cNvPr id="18435" name="Rectangle 3"/>
          <p:cNvSpPr>
            <a:spLocks noGrp="1" noChangeArrowheads="1"/>
          </p:cNvSpPr>
          <p:nvPr>
            <p:ph type="body" idx="1"/>
          </p:nvPr>
        </p:nvSpPr>
        <p:spPr>
          <a:xfrm>
            <a:off x="381000" y="1219200"/>
            <a:ext cx="8382000" cy="4876800"/>
          </a:xfrm>
        </p:spPr>
        <p:txBody>
          <a:bodyPr/>
          <a:lstStyle/>
          <a:p>
            <a:endParaRPr lang="en-US" dirty="0">
              <a:effectLst/>
            </a:endParaRPr>
          </a:p>
          <a:p>
            <a:endParaRPr lang="en-US" dirty="0">
              <a:effectLst/>
            </a:endParaRPr>
          </a:p>
        </p:txBody>
      </p:sp>
      <p:sp>
        <p:nvSpPr>
          <p:cNvPr id="6" name="Text Box 3">
            <a:extLst>
              <a:ext uri="{FF2B5EF4-FFF2-40B4-BE49-F238E27FC236}">
                <a16:creationId xmlns:a16="http://schemas.microsoft.com/office/drawing/2014/main" xmlns="" id="{7640E86C-E526-4628-A63D-29608EAAE021}"/>
              </a:ext>
            </a:extLst>
          </p:cNvPr>
          <p:cNvSpPr txBox="1">
            <a:spLocks noChangeArrowheads="1"/>
          </p:cNvSpPr>
          <p:nvPr/>
        </p:nvSpPr>
        <p:spPr bwMode="auto">
          <a:xfrm>
            <a:off x="409574" y="1371600"/>
            <a:ext cx="7515225" cy="1600438"/>
          </a:xfrm>
          <a:prstGeom prst="rect">
            <a:avLst/>
          </a:prstGeom>
          <a:noFill/>
          <a:ln w="9525">
            <a:noFill/>
            <a:miter lim="800000"/>
            <a:headEnd/>
            <a:tailEnd/>
          </a:ln>
        </p:spPr>
        <p:txBody>
          <a:bodyPr wrap="square">
            <a:spAutoFit/>
          </a:bodyPr>
          <a:lstStyle/>
          <a:p>
            <a:pPr algn="just"/>
            <a:r>
              <a:rPr lang="en-US" b="1" dirty="0"/>
              <a:t>The accounting department uses some data which remains unchanged for long periods of time and which is often referred to by other data. This data is called master data.</a:t>
            </a:r>
          </a:p>
          <a:p>
            <a:pPr algn="just"/>
            <a:endParaRPr lang="en-US" b="1" dirty="0"/>
          </a:p>
          <a:p>
            <a:pPr algn="just"/>
            <a:endParaRPr lang="en-US" b="1" dirty="0"/>
          </a:p>
          <a:p>
            <a:pPr algn="just"/>
            <a:endParaRPr lang="en-US" b="1" dirty="0"/>
          </a:p>
          <a:p>
            <a:pPr algn="just"/>
            <a:endParaRPr lang="en-US" b="1" dirty="0"/>
          </a:p>
        </p:txBody>
      </p:sp>
      <p:grpSp>
        <p:nvGrpSpPr>
          <p:cNvPr id="7" name="Group 7">
            <a:extLst>
              <a:ext uri="{FF2B5EF4-FFF2-40B4-BE49-F238E27FC236}">
                <a16:creationId xmlns:a16="http://schemas.microsoft.com/office/drawing/2014/main" xmlns="" id="{BDCE72A7-9D10-43C2-BEE2-E694C39DBD09}"/>
              </a:ext>
            </a:extLst>
          </p:cNvPr>
          <p:cNvGrpSpPr>
            <a:grpSpLocks/>
          </p:cNvGrpSpPr>
          <p:nvPr/>
        </p:nvGrpSpPr>
        <p:grpSpPr bwMode="auto">
          <a:xfrm>
            <a:off x="457200" y="2133600"/>
            <a:ext cx="3581400" cy="2362200"/>
            <a:chOff x="146" y="864"/>
            <a:chExt cx="2256" cy="1968"/>
          </a:xfrm>
        </p:grpSpPr>
        <p:sp>
          <p:nvSpPr>
            <p:cNvPr id="8" name="AutoShape 8">
              <a:extLst>
                <a:ext uri="{FF2B5EF4-FFF2-40B4-BE49-F238E27FC236}">
                  <a16:creationId xmlns:a16="http://schemas.microsoft.com/office/drawing/2014/main" xmlns="" id="{3C3CE0DE-FAF5-45BE-9520-7DFB05FE96BA}"/>
                </a:ext>
              </a:extLst>
            </p:cNvPr>
            <p:cNvSpPr>
              <a:spLocks noChangeArrowheads="1"/>
            </p:cNvSpPr>
            <p:nvPr/>
          </p:nvSpPr>
          <p:spPr bwMode="auto">
            <a:xfrm>
              <a:off x="146" y="864"/>
              <a:ext cx="2256" cy="1968"/>
            </a:xfrm>
            <a:prstGeom prst="bevel">
              <a:avLst>
                <a:gd name="adj" fmla="val 16468"/>
              </a:avLst>
            </a:prstGeom>
            <a:gradFill rotWithShape="1">
              <a:gsLst>
                <a:gs pos="0">
                  <a:srgbClr val="475E76"/>
                </a:gs>
                <a:gs pos="50000">
                  <a:srgbClr val="99CCFF"/>
                </a:gs>
                <a:gs pos="100000">
                  <a:srgbClr val="475E76"/>
                </a:gs>
              </a:gsLst>
              <a:lin ang="5400000" scaled="1"/>
            </a:gradFill>
            <a:ln w="12700">
              <a:noFill/>
              <a:miter lim="800000"/>
              <a:headEnd/>
              <a:tailEnd/>
            </a:ln>
          </p:spPr>
          <p:txBody>
            <a:bodyPr wrap="none"/>
            <a:lstStyle/>
            <a:p>
              <a:pPr algn="ctr"/>
              <a:r>
                <a:rPr lang="en-US" sz="2400" b="1" dirty="0"/>
                <a:t>Customer Master Data</a:t>
              </a:r>
            </a:p>
          </p:txBody>
        </p:sp>
        <p:pic>
          <p:nvPicPr>
            <p:cNvPr id="9" name="Picture 9" descr="j0410511">
              <a:extLst>
                <a:ext uri="{FF2B5EF4-FFF2-40B4-BE49-F238E27FC236}">
                  <a16:creationId xmlns:a16="http://schemas.microsoft.com/office/drawing/2014/main" xmlns="" id="{1B36CD38-6D18-4665-BAD9-1D9C6FCEA82B}"/>
                </a:ext>
              </a:extLst>
            </p:cNvPr>
            <p:cNvPicPr>
              <a:picLocks noChangeAspect="1" noChangeArrowheads="1"/>
            </p:cNvPicPr>
            <p:nvPr/>
          </p:nvPicPr>
          <p:blipFill>
            <a:blip r:embed="rId3" cstate="print"/>
            <a:srcRect/>
            <a:stretch>
              <a:fillRect/>
            </a:stretch>
          </p:blipFill>
          <p:spPr bwMode="auto">
            <a:xfrm>
              <a:off x="1321" y="1651"/>
              <a:ext cx="717" cy="746"/>
            </a:xfrm>
            <a:prstGeom prst="rect">
              <a:avLst/>
            </a:prstGeom>
            <a:noFill/>
            <a:ln w="9525">
              <a:noFill/>
              <a:miter lim="800000"/>
              <a:headEnd/>
              <a:tailEnd/>
            </a:ln>
          </p:spPr>
        </p:pic>
        <p:grpSp>
          <p:nvGrpSpPr>
            <p:cNvPr id="10" name="Group 10">
              <a:extLst>
                <a:ext uri="{FF2B5EF4-FFF2-40B4-BE49-F238E27FC236}">
                  <a16:creationId xmlns:a16="http://schemas.microsoft.com/office/drawing/2014/main" xmlns="" id="{FBC9BC15-165B-49AB-A227-88E6BF8C3D33}"/>
                </a:ext>
              </a:extLst>
            </p:cNvPr>
            <p:cNvGrpSpPr>
              <a:grpSpLocks/>
            </p:cNvGrpSpPr>
            <p:nvPr/>
          </p:nvGrpSpPr>
          <p:grpSpPr bwMode="auto">
            <a:xfrm>
              <a:off x="475" y="1539"/>
              <a:ext cx="752" cy="848"/>
              <a:chOff x="1296" y="1936"/>
              <a:chExt cx="1143" cy="1060"/>
            </a:xfrm>
          </p:grpSpPr>
          <p:sp>
            <p:nvSpPr>
              <p:cNvPr id="11" name="Freeform 11">
                <a:extLst>
                  <a:ext uri="{FF2B5EF4-FFF2-40B4-BE49-F238E27FC236}">
                    <a16:creationId xmlns:a16="http://schemas.microsoft.com/office/drawing/2014/main" xmlns="" id="{9C2885D0-53E7-4ADE-9447-3562C8D4F4A6}"/>
                  </a:ext>
                </a:extLst>
              </p:cNvPr>
              <p:cNvSpPr>
                <a:spLocks/>
              </p:cNvSpPr>
              <p:nvPr/>
            </p:nvSpPr>
            <p:spPr bwMode="auto">
              <a:xfrm>
                <a:off x="1382" y="1936"/>
                <a:ext cx="1043" cy="1043"/>
              </a:xfrm>
              <a:custGeom>
                <a:avLst/>
                <a:gdLst>
                  <a:gd name="T0" fmla="*/ 1039 w 2086"/>
                  <a:gd name="T1" fmla="*/ 675 h 2086"/>
                  <a:gd name="T2" fmla="*/ 1022 w 2086"/>
                  <a:gd name="T3" fmla="*/ 590 h 2086"/>
                  <a:gd name="T4" fmla="*/ 988 w 2086"/>
                  <a:gd name="T5" fmla="*/ 491 h 2086"/>
                  <a:gd name="T6" fmla="*/ 942 w 2086"/>
                  <a:gd name="T7" fmla="*/ 395 h 2086"/>
                  <a:gd name="T8" fmla="*/ 889 w 2086"/>
                  <a:gd name="T9" fmla="*/ 304 h 2086"/>
                  <a:gd name="T10" fmla="*/ 830 w 2086"/>
                  <a:gd name="T11" fmla="*/ 218 h 2086"/>
                  <a:gd name="T12" fmla="*/ 769 w 2086"/>
                  <a:gd name="T13" fmla="*/ 143 h 2086"/>
                  <a:gd name="T14" fmla="*/ 713 w 2086"/>
                  <a:gd name="T15" fmla="*/ 85 h 2086"/>
                  <a:gd name="T16" fmla="*/ 664 w 2086"/>
                  <a:gd name="T17" fmla="*/ 47 h 2086"/>
                  <a:gd name="T18" fmla="*/ 596 w 2086"/>
                  <a:gd name="T19" fmla="*/ 18 h 2086"/>
                  <a:gd name="T20" fmla="*/ 515 w 2086"/>
                  <a:gd name="T21" fmla="*/ 2 h 2086"/>
                  <a:gd name="T22" fmla="*/ 429 w 2086"/>
                  <a:gd name="T23" fmla="*/ 3 h 2086"/>
                  <a:gd name="T24" fmla="*/ 342 w 2086"/>
                  <a:gd name="T25" fmla="*/ 25 h 2086"/>
                  <a:gd name="T26" fmla="*/ 300 w 2086"/>
                  <a:gd name="T27" fmla="*/ 44 h 2086"/>
                  <a:gd name="T28" fmla="*/ 271 w 2086"/>
                  <a:gd name="T29" fmla="*/ 59 h 2086"/>
                  <a:gd name="T30" fmla="*/ 244 w 2086"/>
                  <a:gd name="T31" fmla="*/ 76 h 2086"/>
                  <a:gd name="T32" fmla="*/ 217 w 2086"/>
                  <a:gd name="T33" fmla="*/ 97 h 2086"/>
                  <a:gd name="T34" fmla="*/ 171 w 2086"/>
                  <a:gd name="T35" fmla="*/ 138 h 2086"/>
                  <a:gd name="T36" fmla="*/ 133 w 2086"/>
                  <a:gd name="T37" fmla="*/ 183 h 2086"/>
                  <a:gd name="T38" fmla="*/ 110 w 2086"/>
                  <a:gd name="T39" fmla="*/ 225 h 2086"/>
                  <a:gd name="T40" fmla="*/ 99 w 2086"/>
                  <a:gd name="T41" fmla="*/ 264 h 2086"/>
                  <a:gd name="T42" fmla="*/ 110 w 2086"/>
                  <a:gd name="T43" fmla="*/ 380 h 2086"/>
                  <a:gd name="T44" fmla="*/ 114 w 2086"/>
                  <a:gd name="T45" fmla="*/ 523 h 2086"/>
                  <a:gd name="T46" fmla="*/ 56 w 2086"/>
                  <a:gd name="T47" fmla="*/ 627 h 2086"/>
                  <a:gd name="T48" fmla="*/ 16 w 2086"/>
                  <a:gd name="T49" fmla="*/ 723 h 2086"/>
                  <a:gd name="T50" fmla="*/ 2 w 2086"/>
                  <a:gd name="T51" fmla="*/ 784 h 2086"/>
                  <a:gd name="T52" fmla="*/ 4 w 2086"/>
                  <a:gd name="T53" fmla="*/ 869 h 2086"/>
                  <a:gd name="T54" fmla="*/ 20 w 2086"/>
                  <a:gd name="T55" fmla="*/ 918 h 2086"/>
                  <a:gd name="T56" fmla="*/ 40 w 2086"/>
                  <a:gd name="T57" fmla="*/ 951 h 2086"/>
                  <a:gd name="T58" fmla="*/ 69 w 2086"/>
                  <a:gd name="T59" fmla="*/ 981 h 2086"/>
                  <a:gd name="T60" fmla="*/ 107 w 2086"/>
                  <a:gd name="T61" fmla="*/ 1007 h 2086"/>
                  <a:gd name="T62" fmla="*/ 145 w 2086"/>
                  <a:gd name="T63" fmla="*/ 1023 h 2086"/>
                  <a:gd name="T64" fmla="*/ 184 w 2086"/>
                  <a:gd name="T65" fmla="*/ 1030 h 2086"/>
                  <a:gd name="T66" fmla="*/ 217 w 2086"/>
                  <a:gd name="T67" fmla="*/ 1028 h 2086"/>
                  <a:gd name="T68" fmla="*/ 246 w 2086"/>
                  <a:gd name="T69" fmla="*/ 1024 h 2086"/>
                  <a:gd name="T70" fmla="*/ 277 w 2086"/>
                  <a:gd name="T71" fmla="*/ 1017 h 2086"/>
                  <a:gd name="T72" fmla="*/ 308 w 2086"/>
                  <a:gd name="T73" fmla="*/ 1008 h 2086"/>
                  <a:gd name="T74" fmla="*/ 359 w 2086"/>
                  <a:gd name="T75" fmla="*/ 991 h 2086"/>
                  <a:gd name="T76" fmla="*/ 403 w 2086"/>
                  <a:gd name="T77" fmla="*/ 977 h 2086"/>
                  <a:gd name="T78" fmla="*/ 436 w 2086"/>
                  <a:gd name="T79" fmla="*/ 969 h 2086"/>
                  <a:gd name="T80" fmla="*/ 461 w 2086"/>
                  <a:gd name="T81" fmla="*/ 965 h 2086"/>
                  <a:gd name="T82" fmla="*/ 486 w 2086"/>
                  <a:gd name="T83" fmla="*/ 968 h 2086"/>
                  <a:gd name="T84" fmla="*/ 515 w 2086"/>
                  <a:gd name="T85" fmla="*/ 978 h 2086"/>
                  <a:gd name="T86" fmla="*/ 550 w 2086"/>
                  <a:gd name="T87" fmla="*/ 995 h 2086"/>
                  <a:gd name="T88" fmla="*/ 602 w 2086"/>
                  <a:gd name="T89" fmla="*/ 1018 h 2086"/>
                  <a:gd name="T90" fmla="*/ 645 w 2086"/>
                  <a:gd name="T91" fmla="*/ 1033 h 2086"/>
                  <a:gd name="T92" fmla="*/ 691 w 2086"/>
                  <a:gd name="T93" fmla="*/ 1041 h 2086"/>
                  <a:gd name="T94" fmla="*/ 747 w 2086"/>
                  <a:gd name="T95" fmla="*/ 1043 h 2086"/>
                  <a:gd name="T96" fmla="*/ 808 w 2086"/>
                  <a:gd name="T97" fmla="*/ 1034 h 2086"/>
                  <a:gd name="T98" fmla="*/ 855 w 2086"/>
                  <a:gd name="T99" fmla="*/ 1018 h 2086"/>
                  <a:gd name="T100" fmla="*/ 896 w 2086"/>
                  <a:gd name="T101" fmla="*/ 997 h 2086"/>
                  <a:gd name="T102" fmla="*/ 936 w 2086"/>
                  <a:gd name="T103" fmla="*/ 969 h 2086"/>
                  <a:gd name="T104" fmla="*/ 975 w 2086"/>
                  <a:gd name="T105" fmla="*/ 930 h 2086"/>
                  <a:gd name="T106" fmla="*/ 1024 w 2086"/>
                  <a:gd name="T107" fmla="*/ 848 h 2086"/>
                  <a:gd name="T108" fmla="*/ 1043 w 2086"/>
                  <a:gd name="T109" fmla="*/ 740 h 208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86"/>
                  <a:gd name="T166" fmla="*/ 0 h 2086"/>
                  <a:gd name="T167" fmla="*/ 2086 w 2086"/>
                  <a:gd name="T168" fmla="*/ 2086 h 208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86" h="2086">
                    <a:moveTo>
                      <a:pt x="2085" y="1423"/>
                    </a:moveTo>
                    <a:lnTo>
                      <a:pt x="2083" y="1399"/>
                    </a:lnTo>
                    <a:lnTo>
                      <a:pt x="2080" y="1374"/>
                    </a:lnTo>
                    <a:lnTo>
                      <a:pt x="2078" y="1350"/>
                    </a:lnTo>
                    <a:lnTo>
                      <a:pt x="2075" y="1326"/>
                    </a:lnTo>
                    <a:lnTo>
                      <a:pt x="2067" y="1278"/>
                    </a:lnTo>
                    <a:lnTo>
                      <a:pt x="2056" y="1229"/>
                    </a:lnTo>
                    <a:lnTo>
                      <a:pt x="2044" y="1180"/>
                    </a:lnTo>
                    <a:lnTo>
                      <a:pt x="2029" y="1130"/>
                    </a:lnTo>
                    <a:lnTo>
                      <a:pt x="2012" y="1082"/>
                    </a:lnTo>
                    <a:lnTo>
                      <a:pt x="1995" y="1032"/>
                    </a:lnTo>
                    <a:lnTo>
                      <a:pt x="1976" y="983"/>
                    </a:lnTo>
                    <a:lnTo>
                      <a:pt x="1955" y="934"/>
                    </a:lnTo>
                    <a:lnTo>
                      <a:pt x="1933" y="886"/>
                    </a:lnTo>
                    <a:lnTo>
                      <a:pt x="1910" y="838"/>
                    </a:lnTo>
                    <a:lnTo>
                      <a:pt x="1885" y="790"/>
                    </a:lnTo>
                    <a:lnTo>
                      <a:pt x="1859" y="743"/>
                    </a:lnTo>
                    <a:lnTo>
                      <a:pt x="1834" y="697"/>
                    </a:lnTo>
                    <a:lnTo>
                      <a:pt x="1806" y="652"/>
                    </a:lnTo>
                    <a:lnTo>
                      <a:pt x="1779" y="608"/>
                    </a:lnTo>
                    <a:lnTo>
                      <a:pt x="1751" y="565"/>
                    </a:lnTo>
                    <a:lnTo>
                      <a:pt x="1721" y="521"/>
                    </a:lnTo>
                    <a:lnTo>
                      <a:pt x="1691" y="477"/>
                    </a:lnTo>
                    <a:lnTo>
                      <a:pt x="1660" y="436"/>
                    </a:lnTo>
                    <a:lnTo>
                      <a:pt x="1630" y="396"/>
                    </a:lnTo>
                    <a:lnTo>
                      <a:pt x="1599" y="358"/>
                    </a:lnTo>
                    <a:lnTo>
                      <a:pt x="1569" y="322"/>
                    </a:lnTo>
                    <a:lnTo>
                      <a:pt x="1539" y="287"/>
                    </a:lnTo>
                    <a:lnTo>
                      <a:pt x="1510" y="255"/>
                    </a:lnTo>
                    <a:lnTo>
                      <a:pt x="1481" y="225"/>
                    </a:lnTo>
                    <a:lnTo>
                      <a:pt x="1452" y="197"/>
                    </a:lnTo>
                    <a:lnTo>
                      <a:pt x="1426" y="171"/>
                    </a:lnTo>
                    <a:lnTo>
                      <a:pt x="1399" y="148"/>
                    </a:lnTo>
                    <a:lnTo>
                      <a:pt x="1374" y="128"/>
                    </a:lnTo>
                    <a:lnTo>
                      <a:pt x="1351" y="110"/>
                    </a:lnTo>
                    <a:lnTo>
                      <a:pt x="1328" y="95"/>
                    </a:lnTo>
                    <a:lnTo>
                      <a:pt x="1307" y="83"/>
                    </a:lnTo>
                    <a:lnTo>
                      <a:pt x="1269" y="66"/>
                    </a:lnTo>
                    <a:lnTo>
                      <a:pt x="1231" y="50"/>
                    </a:lnTo>
                    <a:lnTo>
                      <a:pt x="1192" y="36"/>
                    </a:lnTo>
                    <a:lnTo>
                      <a:pt x="1152" y="24"/>
                    </a:lnTo>
                    <a:lnTo>
                      <a:pt x="1111" y="15"/>
                    </a:lnTo>
                    <a:lnTo>
                      <a:pt x="1070" y="8"/>
                    </a:lnTo>
                    <a:lnTo>
                      <a:pt x="1029" y="4"/>
                    </a:lnTo>
                    <a:lnTo>
                      <a:pt x="986" y="1"/>
                    </a:lnTo>
                    <a:lnTo>
                      <a:pt x="943" y="0"/>
                    </a:lnTo>
                    <a:lnTo>
                      <a:pt x="901" y="2"/>
                    </a:lnTo>
                    <a:lnTo>
                      <a:pt x="858" y="7"/>
                    </a:lnTo>
                    <a:lnTo>
                      <a:pt x="815" y="15"/>
                    </a:lnTo>
                    <a:lnTo>
                      <a:pt x="772" y="24"/>
                    </a:lnTo>
                    <a:lnTo>
                      <a:pt x="729" y="36"/>
                    </a:lnTo>
                    <a:lnTo>
                      <a:pt x="685" y="51"/>
                    </a:lnTo>
                    <a:lnTo>
                      <a:pt x="643" y="68"/>
                    </a:lnTo>
                    <a:lnTo>
                      <a:pt x="629" y="74"/>
                    </a:lnTo>
                    <a:lnTo>
                      <a:pt x="614" y="81"/>
                    </a:lnTo>
                    <a:lnTo>
                      <a:pt x="600" y="88"/>
                    </a:lnTo>
                    <a:lnTo>
                      <a:pt x="586" y="95"/>
                    </a:lnTo>
                    <a:lnTo>
                      <a:pt x="571" y="103"/>
                    </a:lnTo>
                    <a:lnTo>
                      <a:pt x="557" y="111"/>
                    </a:lnTo>
                    <a:lnTo>
                      <a:pt x="543" y="119"/>
                    </a:lnTo>
                    <a:lnTo>
                      <a:pt x="530" y="127"/>
                    </a:lnTo>
                    <a:lnTo>
                      <a:pt x="516" y="135"/>
                    </a:lnTo>
                    <a:lnTo>
                      <a:pt x="502" y="144"/>
                    </a:lnTo>
                    <a:lnTo>
                      <a:pt x="488" y="153"/>
                    </a:lnTo>
                    <a:lnTo>
                      <a:pt x="474" y="164"/>
                    </a:lnTo>
                    <a:lnTo>
                      <a:pt x="461" y="173"/>
                    </a:lnTo>
                    <a:lnTo>
                      <a:pt x="447" y="183"/>
                    </a:lnTo>
                    <a:lnTo>
                      <a:pt x="434" y="195"/>
                    </a:lnTo>
                    <a:lnTo>
                      <a:pt x="420" y="205"/>
                    </a:lnTo>
                    <a:lnTo>
                      <a:pt x="391" y="229"/>
                    </a:lnTo>
                    <a:lnTo>
                      <a:pt x="365" y="254"/>
                    </a:lnTo>
                    <a:lnTo>
                      <a:pt x="342" y="277"/>
                    </a:lnTo>
                    <a:lnTo>
                      <a:pt x="320" y="300"/>
                    </a:lnTo>
                    <a:lnTo>
                      <a:pt x="299" y="323"/>
                    </a:lnTo>
                    <a:lnTo>
                      <a:pt x="282" y="345"/>
                    </a:lnTo>
                    <a:lnTo>
                      <a:pt x="266" y="366"/>
                    </a:lnTo>
                    <a:lnTo>
                      <a:pt x="252" y="388"/>
                    </a:lnTo>
                    <a:lnTo>
                      <a:pt x="239" y="409"/>
                    </a:lnTo>
                    <a:lnTo>
                      <a:pt x="229" y="430"/>
                    </a:lnTo>
                    <a:lnTo>
                      <a:pt x="220" y="451"/>
                    </a:lnTo>
                    <a:lnTo>
                      <a:pt x="213" y="470"/>
                    </a:lnTo>
                    <a:lnTo>
                      <a:pt x="207" y="490"/>
                    </a:lnTo>
                    <a:lnTo>
                      <a:pt x="201" y="509"/>
                    </a:lnTo>
                    <a:lnTo>
                      <a:pt x="198" y="529"/>
                    </a:lnTo>
                    <a:lnTo>
                      <a:pt x="196" y="547"/>
                    </a:lnTo>
                    <a:lnTo>
                      <a:pt x="194" y="620"/>
                    </a:lnTo>
                    <a:lnTo>
                      <a:pt x="205" y="691"/>
                    </a:lnTo>
                    <a:lnTo>
                      <a:pt x="221" y="760"/>
                    </a:lnTo>
                    <a:lnTo>
                      <a:pt x="237" y="830"/>
                    </a:lnTo>
                    <a:lnTo>
                      <a:pt x="246" y="900"/>
                    </a:lnTo>
                    <a:lnTo>
                      <a:pt x="245" y="971"/>
                    </a:lnTo>
                    <a:lnTo>
                      <a:pt x="228" y="1046"/>
                    </a:lnTo>
                    <a:lnTo>
                      <a:pt x="187" y="1126"/>
                    </a:lnTo>
                    <a:lnTo>
                      <a:pt x="162" y="1166"/>
                    </a:lnTo>
                    <a:lnTo>
                      <a:pt x="137" y="1210"/>
                    </a:lnTo>
                    <a:lnTo>
                      <a:pt x="113" y="1255"/>
                    </a:lnTo>
                    <a:lnTo>
                      <a:pt x="90" y="1301"/>
                    </a:lnTo>
                    <a:lnTo>
                      <a:pt x="68" y="1349"/>
                    </a:lnTo>
                    <a:lnTo>
                      <a:pt x="48" y="1398"/>
                    </a:lnTo>
                    <a:lnTo>
                      <a:pt x="32" y="1447"/>
                    </a:lnTo>
                    <a:lnTo>
                      <a:pt x="18" y="1497"/>
                    </a:lnTo>
                    <a:lnTo>
                      <a:pt x="13" y="1521"/>
                    </a:lnTo>
                    <a:lnTo>
                      <a:pt x="9" y="1545"/>
                    </a:lnTo>
                    <a:lnTo>
                      <a:pt x="5" y="1569"/>
                    </a:lnTo>
                    <a:lnTo>
                      <a:pt x="2" y="1593"/>
                    </a:lnTo>
                    <a:lnTo>
                      <a:pt x="0" y="1643"/>
                    </a:lnTo>
                    <a:lnTo>
                      <a:pt x="2" y="1690"/>
                    </a:lnTo>
                    <a:lnTo>
                      <a:pt x="8" y="1739"/>
                    </a:lnTo>
                    <a:lnTo>
                      <a:pt x="19" y="1785"/>
                    </a:lnTo>
                    <a:lnTo>
                      <a:pt x="25" y="1802"/>
                    </a:lnTo>
                    <a:lnTo>
                      <a:pt x="33" y="1819"/>
                    </a:lnTo>
                    <a:lnTo>
                      <a:pt x="40" y="1836"/>
                    </a:lnTo>
                    <a:lnTo>
                      <a:pt x="49" y="1854"/>
                    </a:lnTo>
                    <a:lnTo>
                      <a:pt x="60" y="1870"/>
                    </a:lnTo>
                    <a:lnTo>
                      <a:pt x="70" y="1886"/>
                    </a:lnTo>
                    <a:lnTo>
                      <a:pt x="81" y="1902"/>
                    </a:lnTo>
                    <a:lnTo>
                      <a:pt x="94" y="1917"/>
                    </a:lnTo>
                    <a:lnTo>
                      <a:pt x="108" y="1933"/>
                    </a:lnTo>
                    <a:lnTo>
                      <a:pt x="123" y="1947"/>
                    </a:lnTo>
                    <a:lnTo>
                      <a:pt x="139" y="1962"/>
                    </a:lnTo>
                    <a:lnTo>
                      <a:pt x="156" y="1976"/>
                    </a:lnTo>
                    <a:lnTo>
                      <a:pt x="174" y="1990"/>
                    </a:lnTo>
                    <a:lnTo>
                      <a:pt x="193" y="2002"/>
                    </a:lnTo>
                    <a:lnTo>
                      <a:pt x="214" y="2015"/>
                    </a:lnTo>
                    <a:lnTo>
                      <a:pt x="236" y="2027"/>
                    </a:lnTo>
                    <a:lnTo>
                      <a:pt x="253" y="2035"/>
                    </a:lnTo>
                    <a:lnTo>
                      <a:pt x="272" y="2042"/>
                    </a:lnTo>
                    <a:lnTo>
                      <a:pt x="290" y="2047"/>
                    </a:lnTo>
                    <a:lnTo>
                      <a:pt x="308" y="2051"/>
                    </a:lnTo>
                    <a:lnTo>
                      <a:pt x="329" y="2054"/>
                    </a:lnTo>
                    <a:lnTo>
                      <a:pt x="349" y="2056"/>
                    </a:lnTo>
                    <a:lnTo>
                      <a:pt x="369" y="2059"/>
                    </a:lnTo>
                    <a:lnTo>
                      <a:pt x="391" y="2059"/>
                    </a:lnTo>
                    <a:lnTo>
                      <a:pt x="405" y="2059"/>
                    </a:lnTo>
                    <a:lnTo>
                      <a:pt x="419" y="2058"/>
                    </a:lnTo>
                    <a:lnTo>
                      <a:pt x="434" y="2056"/>
                    </a:lnTo>
                    <a:lnTo>
                      <a:pt x="448" y="2055"/>
                    </a:lnTo>
                    <a:lnTo>
                      <a:pt x="463" y="2053"/>
                    </a:lnTo>
                    <a:lnTo>
                      <a:pt x="478" y="2051"/>
                    </a:lnTo>
                    <a:lnTo>
                      <a:pt x="493" y="2048"/>
                    </a:lnTo>
                    <a:lnTo>
                      <a:pt x="508" y="2045"/>
                    </a:lnTo>
                    <a:lnTo>
                      <a:pt x="524" y="2043"/>
                    </a:lnTo>
                    <a:lnTo>
                      <a:pt x="539" y="2038"/>
                    </a:lnTo>
                    <a:lnTo>
                      <a:pt x="554" y="2035"/>
                    </a:lnTo>
                    <a:lnTo>
                      <a:pt x="570" y="2030"/>
                    </a:lnTo>
                    <a:lnTo>
                      <a:pt x="586" y="2025"/>
                    </a:lnTo>
                    <a:lnTo>
                      <a:pt x="601" y="2021"/>
                    </a:lnTo>
                    <a:lnTo>
                      <a:pt x="617" y="2016"/>
                    </a:lnTo>
                    <a:lnTo>
                      <a:pt x="633" y="2010"/>
                    </a:lnTo>
                    <a:lnTo>
                      <a:pt x="663" y="2000"/>
                    </a:lnTo>
                    <a:lnTo>
                      <a:pt x="692" y="1991"/>
                    </a:lnTo>
                    <a:lnTo>
                      <a:pt x="719" y="1982"/>
                    </a:lnTo>
                    <a:lnTo>
                      <a:pt x="743" y="1974"/>
                    </a:lnTo>
                    <a:lnTo>
                      <a:pt x="766" y="1967"/>
                    </a:lnTo>
                    <a:lnTo>
                      <a:pt x="787" y="1960"/>
                    </a:lnTo>
                    <a:lnTo>
                      <a:pt x="806" y="1954"/>
                    </a:lnTo>
                    <a:lnTo>
                      <a:pt x="825" y="1949"/>
                    </a:lnTo>
                    <a:lnTo>
                      <a:pt x="842" y="1945"/>
                    </a:lnTo>
                    <a:lnTo>
                      <a:pt x="857" y="1940"/>
                    </a:lnTo>
                    <a:lnTo>
                      <a:pt x="872" y="1938"/>
                    </a:lnTo>
                    <a:lnTo>
                      <a:pt x="886" y="1934"/>
                    </a:lnTo>
                    <a:lnTo>
                      <a:pt x="898" y="1933"/>
                    </a:lnTo>
                    <a:lnTo>
                      <a:pt x="911" y="1932"/>
                    </a:lnTo>
                    <a:lnTo>
                      <a:pt x="923" y="1931"/>
                    </a:lnTo>
                    <a:lnTo>
                      <a:pt x="933" y="1931"/>
                    </a:lnTo>
                    <a:lnTo>
                      <a:pt x="947" y="1932"/>
                    </a:lnTo>
                    <a:lnTo>
                      <a:pt x="961" y="1933"/>
                    </a:lnTo>
                    <a:lnTo>
                      <a:pt x="973" y="1937"/>
                    </a:lnTo>
                    <a:lnTo>
                      <a:pt x="986" y="1940"/>
                    </a:lnTo>
                    <a:lnTo>
                      <a:pt x="1000" y="1945"/>
                    </a:lnTo>
                    <a:lnTo>
                      <a:pt x="1014" y="1950"/>
                    </a:lnTo>
                    <a:lnTo>
                      <a:pt x="1029" y="1957"/>
                    </a:lnTo>
                    <a:lnTo>
                      <a:pt x="1043" y="1964"/>
                    </a:lnTo>
                    <a:lnTo>
                      <a:pt x="1061" y="1972"/>
                    </a:lnTo>
                    <a:lnTo>
                      <a:pt x="1079" y="1982"/>
                    </a:lnTo>
                    <a:lnTo>
                      <a:pt x="1100" y="1991"/>
                    </a:lnTo>
                    <a:lnTo>
                      <a:pt x="1122" y="2001"/>
                    </a:lnTo>
                    <a:lnTo>
                      <a:pt x="1147" y="2013"/>
                    </a:lnTo>
                    <a:lnTo>
                      <a:pt x="1175" y="2024"/>
                    </a:lnTo>
                    <a:lnTo>
                      <a:pt x="1205" y="2037"/>
                    </a:lnTo>
                    <a:lnTo>
                      <a:pt x="1238" y="2050"/>
                    </a:lnTo>
                    <a:lnTo>
                      <a:pt x="1254" y="2055"/>
                    </a:lnTo>
                    <a:lnTo>
                      <a:pt x="1272" y="2061"/>
                    </a:lnTo>
                    <a:lnTo>
                      <a:pt x="1291" y="2066"/>
                    </a:lnTo>
                    <a:lnTo>
                      <a:pt x="1312" y="2070"/>
                    </a:lnTo>
                    <a:lnTo>
                      <a:pt x="1334" y="2075"/>
                    </a:lnTo>
                    <a:lnTo>
                      <a:pt x="1358" y="2080"/>
                    </a:lnTo>
                    <a:lnTo>
                      <a:pt x="1383" y="2082"/>
                    </a:lnTo>
                    <a:lnTo>
                      <a:pt x="1409" y="2084"/>
                    </a:lnTo>
                    <a:lnTo>
                      <a:pt x="1436" y="2085"/>
                    </a:lnTo>
                    <a:lnTo>
                      <a:pt x="1465" y="2086"/>
                    </a:lnTo>
                    <a:lnTo>
                      <a:pt x="1494" y="2085"/>
                    </a:lnTo>
                    <a:lnTo>
                      <a:pt x="1524" y="2083"/>
                    </a:lnTo>
                    <a:lnTo>
                      <a:pt x="1554" y="2080"/>
                    </a:lnTo>
                    <a:lnTo>
                      <a:pt x="1585" y="2074"/>
                    </a:lnTo>
                    <a:lnTo>
                      <a:pt x="1616" y="2067"/>
                    </a:lnTo>
                    <a:lnTo>
                      <a:pt x="1648" y="2059"/>
                    </a:lnTo>
                    <a:lnTo>
                      <a:pt x="1669" y="2052"/>
                    </a:lnTo>
                    <a:lnTo>
                      <a:pt x="1690" y="2045"/>
                    </a:lnTo>
                    <a:lnTo>
                      <a:pt x="1711" y="2037"/>
                    </a:lnTo>
                    <a:lnTo>
                      <a:pt x="1731" y="2028"/>
                    </a:lnTo>
                    <a:lnTo>
                      <a:pt x="1752" y="2018"/>
                    </a:lnTo>
                    <a:lnTo>
                      <a:pt x="1773" y="2007"/>
                    </a:lnTo>
                    <a:lnTo>
                      <a:pt x="1792" y="1995"/>
                    </a:lnTo>
                    <a:lnTo>
                      <a:pt x="1813" y="1983"/>
                    </a:lnTo>
                    <a:lnTo>
                      <a:pt x="1834" y="1969"/>
                    </a:lnTo>
                    <a:lnTo>
                      <a:pt x="1853" y="1954"/>
                    </a:lnTo>
                    <a:lnTo>
                      <a:pt x="1873" y="1938"/>
                    </a:lnTo>
                    <a:lnTo>
                      <a:pt x="1893" y="1921"/>
                    </a:lnTo>
                    <a:lnTo>
                      <a:pt x="1912" y="1902"/>
                    </a:lnTo>
                    <a:lnTo>
                      <a:pt x="1932" y="1881"/>
                    </a:lnTo>
                    <a:lnTo>
                      <a:pt x="1950" y="1861"/>
                    </a:lnTo>
                    <a:lnTo>
                      <a:pt x="1969" y="1839"/>
                    </a:lnTo>
                    <a:lnTo>
                      <a:pt x="2001" y="1794"/>
                    </a:lnTo>
                    <a:lnTo>
                      <a:pt x="2027" y="1747"/>
                    </a:lnTo>
                    <a:lnTo>
                      <a:pt x="2048" y="1697"/>
                    </a:lnTo>
                    <a:lnTo>
                      <a:pt x="2064" y="1645"/>
                    </a:lnTo>
                    <a:lnTo>
                      <a:pt x="2076" y="1592"/>
                    </a:lnTo>
                    <a:lnTo>
                      <a:pt x="2083" y="1537"/>
                    </a:lnTo>
                    <a:lnTo>
                      <a:pt x="2086" y="1480"/>
                    </a:lnTo>
                    <a:lnTo>
                      <a:pt x="2085" y="1423"/>
                    </a:lnTo>
                    <a:close/>
                  </a:path>
                </a:pathLst>
              </a:custGeom>
              <a:solidFill>
                <a:srgbClr val="7FA54C"/>
              </a:solidFill>
              <a:ln w="9525">
                <a:noFill/>
                <a:round/>
                <a:headEnd/>
                <a:tailEnd/>
              </a:ln>
            </p:spPr>
            <p:txBody>
              <a:bodyPr/>
              <a:lstStyle/>
              <a:p>
                <a:endParaRPr lang="en-US"/>
              </a:p>
            </p:txBody>
          </p:sp>
          <p:sp>
            <p:nvSpPr>
              <p:cNvPr id="12" name="Freeform 12">
                <a:extLst>
                  <a:ext uri="{FF2B5EF4-FFF2-40B4-BE49-F238E27FC236}">
                    <a16:creationId xmlns:a16="http://schemas.microsoft.com/office/drawing/2014/main" xmlns="" id="{55693A5D-1436-4144-BD1E-8CA87EA3DC69}"/>
                  </a:ext>
                </a:extLst>
              </p:cNvPr>
              <p:cNvSpPr>
                <a:spLocks/>
              </p:cNvSpPr>
              <p:nvPr/>
            </p:nvSpPr>
            <p:spPr bwMode="auto">
              <a:xfrm>
                <a:off x="1383" y="1936"/>
                <a:ext cx="1036" cy="796"/>
              </a:xfrm>
              <a:custGeom>
                <a:avLst/>
                <a:gdLst>
                  <a:gd name="T0" fmla="*/ 631 w 2073"/>
                  <a:gd name="T1" fmla="*/ 30 h 1592"/>
                  <a:gd name="T2" fmla="*/ 597 w 2073"/>
                  <a:gd name="T3" fmla="*/ 19 h 1592"/>
                  <a:gd name="T4" fmla="*/ 561 w 2073"/>
                  <a:gd name="T5" fmla="*/ 9 h 1592"/>
                  <a:gd name="T6" fmla="*/ 526 w 2073"/>
                  <a:gd name="T7" fmla="*/ 3 h 1592"/>
                  <a:gd name="T8" fmla="*/ 489 w 2073"/>
                  <a:gd name="T9" fmla="*/ 0 h 1592"/>
                  <a:gd name="T10" fmla="*/ 455 w 2073"/>
                  <a:gd name="T11" fmla="*/ 1 h 1592"/>
                  <a:gd name="T12" fmla="*/ 428 w 2073"/>
                  <a:gd name="T13" fmla="*/ 3 h 1592"/>
                  <a:gd name="T14" fmla="*/ 401 w 2073"/>
                  <a:gd name="T15" fmla="*/ 7 h 1592"/>
                  <a:gd name="T16" fmla="*/ 374 w 2073"/>
                  <a:gd name="T17" fmla="*/ 14 h 1592"/>
                  <a:gd name="T18" fmla="*/ 347 w 2073"/>
                  <a:gd name="T19" fmla="*/ 23 h 1592"/>
                  <a:gd name="T20" fmla="*/ 320 w 2073"/>
                  <a:gd name="T21" fmla="*/ 34 h 1592"/>
                  <a:gd name="T22" fmla="*/ 299 w 2073"/>
                  <a:gd name="T23" fmla="*/ 44 h 1592"/>
                  <a:gd name="T24" fmla="*/ 277 w 2073"/>
                  <a:gd name="T25" fmla="*/ 55 h 1592"/>
                  <a:gd name="T26" fmla="*/ 257 w 2073"/>
                  <a:gd name="T27" fmla="*/ 67 h 1592"/>
                  <a:gd name="T28" fmla="*/ 236 w 2073"/>
                  <a:gd name="T29" fmla="*/ 82 h 1592"/>
                  <a:gd name="T30" fmla="*/ 216 w 2073"/>
                  <a:gd name="T31" fmla="*/ 97 h 1592"/>
                  <a:gd name="T32" fmla="*/ 181 w 2073"/>
                  <a:gd name="T33" fmla="*/ 126 h 1592"/>
                  <a:gd name="T34" fmla="*/ 148 w 2073"/>
                  <a:gd name="T35" fmla="*/ 161 h 1592"/>
                  <a:gd name="T36" fmla="*/ 125 w 2073"/>
                  <a:gd name="T37" fmla="*/ 194 h 1592"/>
                  <a:gd name="T38" fmla="*/ 109 w 2073"/>
                  <a:gd name="T39" fmla="*/ 225 h 1592"/>
                  <a:gd name="T40" fmla="*/ 99 w 2073"/>
                  <a:gd name="T41" fmla="*/ 254 h 1592"/>
                  <a:gd name="T42" fmla="*/ 96 w 2073"/>
                  <a:gd name="T43" fmla="*/ 310 h 1592"/>
                  <a:gd name="T44" fmla="*/ 117 w 2073"/>
                  <a:gd name="T45" fmla="*/ 414 h 1592"/>
                  <a:gd name="T46" fmla="*/ 113 w 2073"/>
                  <a:gd name="T47" fmla="*/ 523 h 1592"/>
                  <a:gd name="T48" fmla="*/ 67 w 2073"/>
                  <a:gd name="T49" fmla="*/ 605 h 1592"/>
                  <a:gd name="T50" fmla="*/ 33 w 2073"/>
                  <a:gd name="T51" fmla="*/ 674 h 1592"/>
                  <a:gd name="T52" fmla="*/ 8 w 2073"/>
                  <a:gd name="T53" fmla="*/ 748 h 1592"/>
                  <a:gd name="T54" fmla="*/ 1 w 2073"/>
                  <a:gd name="T55" fmla="*/ 784 h 1592"/>
                  <a:gd name="T56" fmla="*/ 30 w 2073"/>
                  <a:gd name="T57" fmla="*/ 788 h 1592"/>
                  <a:gd name="T58" fmla="*/ 86 w 2073"/>
                  <a:gd name="T59" fmla="*/ 773 h 1592"/>
                  <a:gd name="T60" fmla="*/ 155 w 2073"/>
                  <a:gd name="T61" fmla="*/ 757 h 1592"/>
                  <a:gd name="T62" fmla="*/ 234 w 2073"/>
                  <a:gd name="T63" fmla="*/ 739 h 1592"/>
                  <a:gd name="T64" fmla="*/ 325 w 2073"/>
                  <a:gd name="T65" fmla="*/ 722 h 1592"/>
                  <a:gd name="T66" fmla="*/ 425 w 2073"/>
                  <a:gd name="T67" fmla="*/ 705 h 1592"/>
                  <a:gd name="T68" fmla="*/ 534 w 2073"/>
                  <a:gd name="T69" fmla="*/ 690 h 1592"/>
                  <a:gd name="T70" fmla="*/ 650 w 2073"/>
                  <a:gd name="T71" fmla="*/ 677 h 1592"/>
                  <a:gd name="T72" fmla="*/ 773 w 2073"/>
                  <a:gd name="T73" fmla="*/ 668 h 1592"/>
                  <a:gd name="T74" fmla="*/ 902 w 2073"/>
                  <a:gd name="T75" fmla="*/ 663 h 1592"/>
                  <a:gd name="T76" fmla="*/ 1036 w 2073"/>
                  <a:gd name="T77" fmla="*/ 663 h 1592"/>
                  <a:gd name="T78" fmla="*/ 1021 w 2073"/>
                  <a:gd name="T79" fmla="*/ 590 h 1592"/>
                  <a:gd name="T80" fmla="*/ 996 w 2073"/>
                  <a:gd name="T81" fmla="*/ 516 h 1592"/>
                  <a:gd name="T82" fmla="*/ 965 w 2073"/>
                  <a:gd name="T83" fmla="*/ 442 h 1592"/>
                  <a:gd name="T84" fmla="*/ 928 w 2073"/>
                  <a:gd name="T85" fmla="*/ 371 h 1592"/>
                  <a:gd name="T86" fmla="*/ 888 w 2073"/>
                  <a:gd name="T87" fmla="*/ 304 h 1592"/>
                  <a:gd name="T88" fmla="*/ 844 w 2073"/>
                  <a:gd name="T89" fmla="*/ 238 h 1592"/>
                  <a:gd name="T90" fmla="*/ 798 w 2073"/>
                  <a:gd name="T91" fmla="*/ 179 h 1592"/>
                  <a:gd name="T92" fmla="*/ 754 w 2073"/>
                  <a:gd name="T93" fmla="*/ 127 h 1592"/>
                  <a:gd name="T94" fmla="*/ 712 w 2073"/>
                  <a:gd name="T95" fmla="*/ 85 h 1592"/>
                  <a:gd name="T96" fmla="*/ 674 w 2073"/>
                  <a:gd name="T97" fmla="*/ 54 h 159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73"/>
                  <a:gd name="T148" fmla="*/ 0 h 1592"/>
                  <a:gd name="T149" fmla="*/ 2073 w 2073"/>
                  <a:gd name="T150" fmla="*/ 1592 h 159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73" h="1592">
                    <a:moveTo>
                      <a:pt x="1305" y="82"/>
                    </a:moveTo>
                    <a:lnTo>
                      <a:pt x="1283" y="72"/>
                    </a:lnTo>
                    <a:lnTo>
                      <a:pt x="1262" y="61"/>
                    </a:lnTo>
                    <a:lnTo>
                      <a:pt x="1240" y="53"/>
                    </a:lnTo>
                    <a:lnTo>
                      <a:pt x="1217" y="44"/>
                    </a:lnTo>
                    <a:lnTo>
                      <a:pt x="1194" y="37"/>
                    </a:lnTo>
                    <a:lnTo>
                      <a:pt x="1171" y="30"/>
                    </a:lnTo>
                    <a:lnTo>
                      <a:pt x="1147" y="23"/>
                    </a:lnTo>
                    <a:lnTo>
                      <a:pt x="1123" y="18"/>
                    </a:lnTo>
                    <a:lnTo>
                      <a:pt x="1100" y="13"/>
                    </a:lnTo>
                    <a:lnTo>
                      <a:pt x="1076" y="9"/>
                    </a:lnTo>
                    <a:lnTo>
                      <a:pt x="1052" y="6"/>
                    </a:lnTo>
                    <a:lnTo>
                      <a:pt x="1028" y="3"/>
                    </a:lnTo>
                    <a:lnTo>
                      <a:pt x="1003" y="1"/>
                    </a:lnTo>
                    <a:lnTo>
                      <a:pt x="979" y="0"/>
                    </a:lnTo>
                    <a:lnTo>
                      <a:pt x="954" y="0"/>
                    </a:lnTo>
                    <a:lnTo>
                      <a:pt x="930" y="0"/>
                    </a:lnTo>
                    <a:lnTo>
                      <a:pt x="911" y="1"/>
                    </a:lnTo>
                    <a:lnTo>
                      <a:pt x="894" y="3"/>
                    </a:lnTo>
                    <a:lnTo>
                      <a:pt x="876" y="4"/>
                    </a:lnTo>
                    <a:lnTo>
                      <a:pt x="857" y="6"/>
                    </a:lnTo>
                    <a:lnTo>
                      <a:pt x="840" y="9"/>
                    </a:lnTo>
                    <a:lnTo>
                      <a:pt x="821" y="12"/>
                    </a:lnTo>
                    <a:lnTo>
                      <a:pt x="803" y="15"/>
                    </a:lnTo>
                    <a:lnTo>
                      <a:pt x="786" y="20"/>
                    </a:lnTo>
                    <a:lnTo>
                      <a:pt x="767" y="23"/>
                    </a:lnTo>
                    <a:lnTo>
                      <a:pt x="749" y="29"/>
                    </a:lnTo>
                    <a:lnTo>
                      <a:pt x="730" y="34"/>
                    </a:lnTo>
                    <a:lnTo>
                      <a:pt x="713" y="39"/>
                    </a:lnTo>
                    <a:lnTo>
                      <a:pt x="695" y="46"/>
                    </a:lnTo>
                    <a:lnTo>
                      <a:pt x="676" y="52"/>
                    </a:lnTo>
                    <a:lnTo>
                      <a:pt x="659" y="59"/>
                    </a:lnTo>
                    <a:lnTo>
                      <a:pt x="641" y="67"/>
                    </a:lnTo>
                    <a:lnTo>
                      <a:pt x="627" y="73"/>
                    </a:lnTo>
                    <a:lnTo>
                      <a:pt x="612" y="80"/>
                    </a:lnTo>
                    <a:lnTo>
                      <a:pt x="598" y="87"/>
                    </a:lnTo>
                    <a:lnTo>
                      <a:pt x="584" y="94"/>
                    </a:lnTo>
                    <a:lnTo>
                      <a:pt x="569" y="102"/>
                    </a:lnTo>
                    <a:lnTo>
                      <a:pt x="555" y="110"/>
                    </a:lnTo>
                    <a:lnTo>
                      <a:pt x="541" y="118"/>
                    </a:lnTo>
                    <a:lnTo>
                      <a:pt x="528" y="126"/>
                    </a:lnTo>
                    <a:lnTo>
                      <a:pt x="514" y="134"/>
                    </a:lnTo>
                    <a:lnTo>
                      <a:pt x="500" y="143"/>
                    </a:lnTo>
                    <a:lnTo>
                      <a:pt x="486" y="152"/>
                    </a:lnTo>
                    <a:lnTo>
                      <a:pt x="472" y="163"/>
                    </a:lnTo>
                    <a:lnTo>
                      <a:pt x="459" y="172"/>
                    </a:lnTo>
                    <a:lnTo>
                      <a:pt x="445" y="182"/>
                    </a:lnTo>
                    <a:lnTo>
                      <a:pt x="432" y="194"/>
                    </a:lnTo>
                    <a:lnTo>
                      <a:pt x="418" y="204"/>
                    </a:lnTo>
                    <a:lnTo>
                      <a:pt x="389" y="228"/>
                    </a:lnTo>
                    <a:lnTo>
                      <a:pt x="363" y="253"/>
                    </a:lnTo>
                    <a:lnTo>
                      <a:pt x="340" y="276"/>
                    </a:lnTo>
                    <a:lnTo>
                      <a:pt x="318" y="299"/>
                    </a:lnTo>
                    <a:lnTo>
                      <a:pt x="297" y="322"/>
                    </a:lnTo>
                    <a:lnTo>
                      <a:pt x="280" y="344"/>
                    </a:lnTo>
                    <a:lnTo>
                      <a:pt x="264" y="365"/>
                    </a:lnTo>
                    <a:lnTo>
                      <a:pt x="250" y="387"/>
                    </a:lnTo>
                    <a:lnTo>
                      <a:pt x="237" y="408"/>
                    </a:lnTo>
                    <a:lnTo>
                      <a:pt x="227" y="429"/>
                    </a:lnTo>
                    <a:lnTo>
                      <a:pt x="218" y="450"/>
                    </a:lnTo>
                    <a:lnTo>
                      <a:pt x="211" y="469"/>
                    </a:lnTo>
                    <a:lnTo>
                      <a:pt x="205" y="489"/>
                    </a:lnTo>
                    <a:lnTo>
                      <a:pt x="199" y="508"/>
                    </a:lnTo>
                    <a:lnTo>
                      <a:pt x="196" y="528"/>
                    </a:lnTo>
                    <a:lnTo>
                      <a:pt x="194" y="546"/>
                    </a:lnTo>
                    <a:lnTo>
                      <a:pt x="192" y="619"/>
                    </a:lnTo>
                    <a:lnTo>
                      <a:pt x="203" y="690"/>
                    </a:lnTo>
                    <a:lnTo>
                      <a:pt x="219" y="759"/>
                    </a:lnTo>
                    <a:lnTo>
                      <a:pt x="235" y="829"/>
                    </a:lnTo>
                    <a:lnTo>
                      <a:pt x="244" y="899"/>
                    </a:lnTo>
                    <a:lnTo>
                      <a:pt x="243" y="970"/>
                    </a:lnTo>
                    <a:lnTo>
                      <a:pt x="226" y="1045"/>
                    </a:lnTo>
                    <a:lnTo>
                      <a:pt x="185" y="1125"/>
                    </a:lnTo>
                    <a:lnTo>
                      <a:pt x="160" y="1165"/>
                    </a:lnTo>
                    <a:lnTo>
                      <a:pt x="135" y="1209"/>
                    </a:lnTo>
                    <a:lnTo>
                      <a:pt x="111" y="1254"/>
                    </a:lnTo>
                    <a:lnTo>
                      <a:pt x="88" y="1300"/>
                    </a:lnTo>
                    <a:lnTo>
                      <a:pt x="66" y="1348"/>
                    </a:lnTo>
                    <a:lnTo>
                      <a:pt x="46" y="1397"/>
                    </a:lnTo>
                    <a:lnTo>
                      <a:pt x="30" y="1446"/>
                    </a:lnTo>
                    <a:lnTo>
                      <a:pt x="16" y="1496"/>
                    </a:lnTo>
                    <a:lnTo>
                      <a:pt x="11" y="1520"/>
                    </a:lnTo>
                    <a:lnTo>
                      <a:pt x="7" y="1544"/>
                    </a:lnTo>
                    <a:lnTo>
                      <a:pt x="3" y="1568"/>
                    </a:lnTo>
                    <a:lnTo>
                      <a:pt x="0" y="1592"/>
                    </a:lnTo>
                    <a:lnTo>
                      <a:pt x="29" y="1584"/>
                    </a:lnTo>
                    <a:lnTo>
                      <a:pt x="60" y="1575"/>
                    </a:lnTo>
                    <a:lnTo>
                      <a:pt x="94" y="1566"/>
                    </a:lnTo>
                    <a:lnTo>
                      <a:pt x="132" y="1557"/>
                    </a:lnTo>
                    <a:lnTo>
                      <a:pt x="173" y="1546"/>
                    </a:lnTo>
                    <a:lnTo>
                      <a:pt x="215" y="1535"/>
                    </a:lnTo>
                    <a:lnTo>
                      <a:pt x="262" y="1524"/>
                    </a:lnTo>
                    <a:lnTo>
                      <a:pt x="310" y="1513"/>
                    </a:lnTo>
                    <a:lnTo>
                      <a:pt x="361" y="1501"/>
                    </a:lnTo>
                    <a:lnTo>
                      <a:pt x="414" y="1490"/>
                    </a:lnTo>
                    <a:lnTo>
                      <a:pt x="469" y="1478"/>
                    </a:lnTo>
                    <a:lnTo>
                      <a:pt x="528" y="1466"/>
                    </a:lnTo>
                    <a:lnTo>
                      <a:pt x="588" y="1454"/>
                    </a:lnTo>
                    <a:lnTo>
                      <a:pt x="651" y="1443"/>
                    </a:lnTo>
                    <a:lnTo>
                      <a:pt x="715" y="1431"/>
                    </a:lnTo>
                    <a:lnTo>
                      <a:pt x="782" y="1421"/>
                    </a:lnTo>
                    <a:lnTo>
                      <a:pt x="850" y="1409"/>
                    </a:lnTo>
                    <a:lnTo>
                      <a:pt x="922" y="1399"/>
                    </a:lnTo>
                    <a:lnTo>
                      <a:pt x="994" y="1388"/>
                    </a:lnTo>
                    <a:lnTo>
                      <a:pt x="1068" y="1379"/>
                    </a:lnTo>
                    <a:lnTo>
                      <a:pt x="1144" y="1370"/>
                    </a:lnTo>
                    <a:lnTo>
                      <a:pt x="1221" y="1362"/>
                    </a:lnTo>
                    <a:lnTo>
                      <a:pt x="1301" y="1354"/>
                    </a:lnTo>
                    <a:lnTo>
                      <a:pt x="1381" y="1347"/>
                    </a:lnTo>
                    <a:lnTo>
                      <a:pt x="1463" y="1341"/>
                    </a:lnTo>
                    <a:lnTo>
                      <a:pt x="1547" y="1335"/>
                    </a:lnTo>
                    <a:lnTo>
                      <a:pt x="1631" y="1331"/>
                    </a:lnTo>
                    <a:lnTo>
                      <a:pt x="1718" y="1327"/>
                    </a:lnTo>
                    <a:lnTo>
                      <a:pt x="1805" y="1325"/>
                    </a:lnTo>
                    <a:lnTo>
                      <a:pt x="1893" y="1324"/>
                    </a:lnTo>
                    <a:lnTo>
                      <a:pt x="1983" y="1324"/>
                    </a:lnTo>
                    <a:lnTo>
                      <a:pt x="2073" y="1325"/>
                    </a:lnTo>
                    <a:lnTo>
                      <a:pt x="2065" y="1277"/>
                    </a:lnTo>
                    <a:lnTo>
                      <a:pt x="2054" y="1228"/>
                    </a:lnTo>
                    <a:lnTo>
                      <a:pt x="2042" y="1179"/>
                    </a:lnTo>
                    <a:lnTo>
                      <a:pt x="2027" y="1129"/>
                    </a:lnTo>
                    <a:lnTo>
                      <a:pt x="2010" y="1081"/>
                    </a:lnTo>
                    <a:lnTo>
                      <a:pt x="1993" y="1031"/>
                    </a:lnTo>
                    <a:lnTo>
                      <a:pt x="1974" y="982"/>
                    </a:lnTo>
                    <a:lnTo>
                      <a:pt x="1953" y="933"/>
                    </a:lnTo>
                    <a:lnTo>
                      <a:pt x="1931" y="885"/>
                    </a:lnTo>
                    <a:lnTo>
                      <a:pt x="1908" y="837"/>
                    </a:lnTo>
                    <a:lnTo>
                      <a:pt x="1883" y="789"/>
                    </a:lnTo>
                    <a:lnTo>
                      <a:pt x="1857" y="742"/>
                    </a:lnTo>
                    <a:lnTo>
                      <a:pt x="1832" y="696"/>
                    </a:lnTo>
                    <a:lnTo>
                      <a:pt x="1804" y="651"/>
                    </a:lnTo>
                    <a:lnTo>
                      <a:pt x="1777" y="607"/>
                    </a:lnTo>
                    <a:lnTo>
                      <a:pt x="1749" y="564"/>
                    </a:lnTo>
                    <a:lnTo>
                      <a:pt x="1719" y="520"/>
                    </a:lnTo>
                    <a:lnTo>
                      <a:pt x="1689" y="476"/>
                    </a:lnTo>
                    <a:lnTo>
                      <a:pt x="1658" y="435"/>
                    </a:lnTo>
                    <a:lnTo>
                      <a:pt x="1628" y="395"/>
                    </a:lnTo>
                    <a:lnTo>
                      <a:pt x="1597" y="357"/>
                    </a:lnTo>
                    <a:lnTo>
                      <a:pt x="1567" y="321"/>
                    </a:lnTo>
                    <a:lnTo>
                      <a:pt x="1537" y="286"/>
                    </a:lnTo>
                    <a:lnTo>
                      <a:pt x="1508" y="254"/>
                    </a:lnTo>
                    <a:lnTo>
                      <a:pt x="1479" y="224"/>
                    </a:lnTo>
                    <a:lnTo>
                      <a:pt x="1450" y="196"/>
                    </a:lnTo>
                    <a:lnTo>
                      <a:pt x="1424" y="170"/>
                    </a:lnTo>
                    <a:lnTo>
                      <a:pt x="1397" y="147"/>
                    </a:lnTo>
                    <a:lnTo>
                      <a:pt x="1372" y="127"/>
                    </a:lnTo>
                    <a:lnTo>
                      <a:pt x="1349" y="109"/>
                    </a:lnTo>
                    <a:lnTo>
                      <a:pt x="1326" y="94"/>
                    </a:lnTo>
                    <a:lnTo>
                      <a:pt x="1305" y="82"/>
                    </a:lnTo>
                    <a:close/>
                  </a:path>
                </a:pathLst>
              </a:custGeom>
              <a:solidFill>
                <a:srgbClr val="BFDDFF"/>
              </a:solidFill>
              <a:ln w="9525">
                <a:noFill/>
                <a:round/>
                <a:headEnd/>
                <a:tailEnd/>
              </a:ln>
            </p:spPr>
            <p:txBody>
              <a:bodyPr/>
              <a:lstStyle/>
              <a:p>
                <a:endParaRPr lang="en-US"/>
              </a:p>
            </p:txBody>
          </p:sp>
          <p:sp>
            <p:nvSpPr>
              <p:cNvPr id="13" name="Freeform 13">
                <a:extLst>
                  <a:ext uri="{FF2B5EF4-FFF2-40B4-BE49-F238E27FC236}">
                    <a16:creationId xmlns:a16="http://schemas.microsoft.com/office/drawing/2014/main" xmlns="" id="{093662F7-B8F7-49FA-860D-BC191B2A0638}"/>
                  </a:ext>
                </a:extLst>
              </p:cNvPr>
              <p:cNvSpPr>
                <a:spLocks/>
              </p:cNvSpPr>
              <p:nvPr/>
            </p:nvSpPr>
            <p:spPr bwMode="auto">
              <a:xfrm>
                <a:off x="1382" y="2598"/>
                <a:ext cx="1043" cy="381"/>
              </a:xfrm>
              <a:custGeom>
                <a:avLst/>
                <a:gdLst>
                  <a:gd name="T0" fmla="*/ 1040 w 2086"/>
                  <a:gd name="T1" fmla="*/ 25 h 761"/>
                  <a:gd name="T2" fmla="*/ 992 w 2086"/>
                  <a:gd name="T3" fmla="*/ 0 h 761"/>
                  <a:gd name="T4" fmla="*/ 860 w 2086"/>
                  <a:gd name="T5" fmla="*/ 2 h 761"/>
                  <a:gd name="T6" fmla="*/ 732 w 2086"/>
                  <a:gd name="T7" fmla="*/ 9 h 761"/>
                  <a:gd name="T8" fmla="*/ 611 w 2086"/>
                  <a:gd name="T9" fmla="*/ 19 h 761"/>
                  <a:gd name="T10" fmla="*/ 498 w 2086"/>
                  <a:gd name="T11" fmla="*/ 32 h 761"/>
                  <a:gd name="T12" fmla="*/ 392 w 2086"/>
                  <a:gd name="T13" fmla="*/ 49 h 761"/>
                  <a:gd name="T14" fmla="*/ 295 w 2086"/>
                  <a:gd name="T15" fmla="*/ 65 h 761"/>
                  <a:gd name="T16" fmla="*/ 208 w 2086"/>
                  <a:gd name="T17" fmla="*/ 83 h 761"/>
                  <a:gd name="T18" fmla="*/ 132 w 2086"/>
                  <a:gd name="T19" fmla="*/ 100 h 761"/>
                  <a:gd name="T20" fmla="*/ 67 w 2086"/>
                  <a:gd name="T21" fmla="*/ 117 h 761"/>
                  <a:gd name="T22" fmla="*/ 15 w 2086"/>
                  <a:gd name="T23" fmla="*/ 130 h 761"/>
                  <a:gd name="T24" fmla="*/ 1 w 2086"/>
                  <a:gd name="T25" fmla="*/ 183 h 761"/>
                  <a:gd name="T26" fmla="*/ 12 w 2086"/>
                  <a:gd name="T27" fmla="*/ 239 h 761"/>
                  <a:gd name="T28" fmla="*/ 24 w 2086"/>
                  <a:gd name="T29" fmla="*/ 265 h 761"/>
                  <a:gd name="T30" fmla="*/ 40 w 2086"/>
                  <a:gd name="T31" fmla="*/ 289 h 761"/>
                  <a:gd name="T32" fmla="*/ 61 w 2086"/>
                  <a:gd name="T33" fmla="*/ 311 h 761"/>
                  <a:gd name="T34" fmla="*/ 87 w 2086"/>
                  <a:gd name="T35" fmla="*/ 333 h 761"/>
                  <a:gd name="T36" fmla="*/ 118 w 2086"/>
                  <a:gd name="T37" fmla="*/ 351 h 761"/>
                  <a:gd name="T38" fmla="*/ 145 w 2086"/>
                  <a:gd name="T39" fmla="*/ 361 h 761"/>
                  <a:gd name="T40" fmla="*/ 174 w 2086"/>
                  <a:gd name="T41" fmla="*/ 366 h 761"/>
                  <a:gd name="T42" fmla="*/ 202 w 2086"/>
                  <a:gd name="T43" fmla="*/ 367 h 761"/>
                  <a:gd name="T44" fmla="*/ 224 w 2086"/>
                  <a:gd name="T45" fmla="*/ 365 h 761"/>
                  <a:gd name="T46" fmla="*/ 246 w 2086"/>
                  <a:gd name="T47" fmla="*/ 362 h 761"/>
                  <a:gd name="T48" fmla="*/ 269 w 2086"/>
                  <a:gd name="T49" fmla="*/ 357 h 761"/>
                  <a:gd name="T50" fmla="*/ 293 w 2086"/>
                  <a:gd name="T51" fmla="*/ 350 h 761"/>
                  <a:gd name="T52" fmla="*/ 316 w 2086"/>
                  <a:gd name="T53" fmla="*/ 343 h 761"/>
                  <a:gd name="T54" fmla="*/ 359 w 2086"/>
                  <a:gd name="T55" fmla="*/ 329 h 761"/>
                  <a:gd name="T56" fmla="*/ 393 w 2086"/>
                  <a:gd name="T57" fmla="*/ 318 h 761"/>
                  <a:gd name="T58" fmla="*/ 421 w 2086"/>
                  <a:gd name="T59" fmla="*/ 310 h 761"/>
                  <a:gd name="T60" fmla="*/ 443 w 2086"/>
                  <a:gd name="T61" fmla="*/ 305 h 761"/>
                  <a:gd name="T62" fmla="*/ 461 w 2086"/>
                  <a:gd name="T63" fmla="*/ 303 h 761"/>
                  <a:gd name="T64" fmla="*/ 480 w 2086"/>
                  <a:gd name="T65" fmla="*/ 304 h 761"/>
                  <a:gd name="T66" fmla="*/ 500 w 2086"/>
                  <a:gd name="T67" fmla="*/ 310 h 761"/>
                  <a:gd name="T68" fmla="*/ 522 w 2086"/>
                  <a:gd name="T69" fmla="*/ 320 h 761"/>
                  <a:gd name="T70" fmla="*/ 550 w 2086"/>
                  <a:gd name="T71" fmla="*/ 333 h 761"/>
                  <a:gd name="T72" fmla="*/ 587 w 2086"/>
                  <a:gd name="T73" fmla="*/ 350 h 761"/>
                  <a:gd name="T74" fmla="*/ 627 w 2086"/>
                  <a:gd name="T75" fmla="*/ 365 h 761"/>
                  <a:gd name="T76" fmla="*/ 656 w 2086"/>
                  <a:gd name="T77" fmla="*/ 373 h 761"/>
                  <a:gd name="T78" fmla="*/ 691 w 2086"/>
                  <a:gd name="T79" fmla="*/ 379 h 761"/>
                  <a:gd name="T80" fmla="*/ 732 w 2086"/>
                  <a:gd name="T81" fmla="*/ 381 h 761"/>
                  <a:gd name="T82" fmla="*/ 777 w 2086"/>
                  <a:gd name="T83" fmla="*/ 378 h 761"/>
                  <a:gd name="T84" fmla="*/ 824 w 2086"/>
                  <a:gd name="T85" fmla="*/ 367 h 761"/>
                  <a:gd name="T86" fmla="*/ 855 w 2086"/>
                  <a:gd name="T87" fmla="*/ 356 h 761"/>
                  <a:gd name="T88" fmla="*/ 886 w 2086"/>
                  <a:gd name="T89" fmla="*/ 341 h 761"/>
                  <a:gd name="T90" fmla="*/ 917 w 2086"/>
                  <a:gd name="T91" fmla="*/ 322 h 761"/>
                  <a:gd name="T92" fmla="*/ 946 w 2086"/>
                  <a:gd name="T93" fmla="*/ 298 h 761"/>
                  <a:gd name="T94" fmla="*/ 975 w 2086"/>
                  <a:gd name="T95" fmla="*/ 268 h 761"/>
                  <a:gd name="T96" fmla="*/ 1013 w 2086"/>
                  <a:gd name="T97" fmla="*/ 211 h 761"/>
                  <a:gd name="T98" fmla="*/ 1038 w 2086"/>
                  <a:gd name="T99" fmla="*/ 134 h 761"/>
                  <a:gd name="T100" fmla="*/ 1043 w 2086"/>
                  <a:gd name="T101" fmla="*/ 49 h 76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86"/>
                  <a:gd name="T154" fmla="*/ 0 h 761"/>
                  <a:gd name="T155" fmla="*/ 2086 w 2086"/>
                  <a:gd name="T156" fmla="*/ 761 h 76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86" h="761">
                    <a:moveTo>
                      <a:pt x="2085" y="98"/>
                    </a:moveTo>
                    <a:lnTo>
                      <a:pt x="2083" y="74"/>
                    </a:lnTo>
                    <a:lnTo>
                      <a:pt x="2080" y="49"/>
                    </a:lnTo>
                    <a:lnTo>
                      <a:pt x="2078" y="25"/>
                    </a:lnTo>
                    <a:lnTo>
                      <a:pt x="2075" y="1"/>
                    </a:lnTo>
                    <a:lnTo>
                      <a:pt x="1985" y="0"/>
                    </a:lnTo>
                    <a:lnTo>
                      <a:pt x="1895" y="0"/>
                    </a:lnTo>
                    <a:lnTo>
                      <a:pt x="1807" y="1"/>
                    </a:lnTo>
                    <a:lnTo>
                      <a:pt x="1720" y="3"/>
                    </a:lnTo>
                    <a:lnTo>
                      <a:pt x="1633" y="7"/>
                    </a:lnTo>
                    <a:lnTo>
                      <a:pt x="1549" y="11"/>
                    </a:lnTo>
                    <a:lnTo>
                      <a:pt x="1465" y="17"/>
                    </a:lnTo>
                    <a:lnTo>
                      <a:pt x="1383" y="23"/>
                    </a:lnTo>
                    <a:lnTo>
                      <a:pt x="1303" y="30"/>
                    </a:lnTo>
                    <a:lnTo>
                      <a:pt x="1223" y="38"/>
                    </a:lnTo>
                    <a:lnTo>
                      <a:pt x="1146" y="46"/>
                    </a:lnTo>
                    <a:lnTo>
                      <a:pt x="1070" y="55"/>
                    </a:lnTo>
                    <a:lnTo>
                      <a:pt x="996" y="64"/>
                    </a:lnTo>
                    <a:lnTo>
                      <a:pt x="924" y="75"/>
                    </a:lnTo>
                    <a:lnTo>
                      <a:pt x="852" y="85"/>
                    </a:lnTo>
                    <a:lnTo>
                      <a:pt x="784" y="97"/>
                    </a:lnTo>
                    <a:lnTo>
                      <a:pt x="717" y="107"/>
                    </a:lnTo>
                    <a:lnTo>
                      <a:pt x="653" y="119"/>
                    </a:lnTo>
                    <a:lnTo>
                      <a:pt x="590" y="130"/>
                    </a:lnTo>
                    <a:lnTo>
                      <a:pt x="530" y="142"/>
                    </a:lnTo>
                    <a:lnTo>
                      <a:pt x="471" y="154"/>
                    </a:lnTo>
                    <a:lnTo>
                      <a:pt x="416" y="166"/>
                    </a:lnTo>
                    <a:lnTo>
                      <a:pt x="363" y="177"/>
                    </a:lnTo>
                    <a:lnTo>
                      <a:pt x="312" y="189"/>
                    </a:lnTo>
                    <a:lnTo>
                      <a:pt x="264" y="200"/>
                    </a:lnTo>
                    <a:lnTo>
                      <a:pt x="217" y="211"/>
                    </a:lnTo>
                    <a:lnTo>
                      <a:pt x="175" y="222"/>
                    </a:lnTo>
                    <a:lnTo>
                      <a:pt x="134" y="233"/>
                    </a:lnTo>
                    <a:lnTo>
                      <a:pt x="96" y="242"/>
                    </a:lnTo>
                    <a:lnTo>
                      <a:pt x="62" y="251"/>
                    </a:lnTo>
                    <a:lnTo>
                      <a:pt x="31" y="260"/>
                    </a:lnTo>
                    <a:lnTo>
                      <a:pt x="2" y="268"/>
                    </a:lnTo>
                    <a:lnTo>
                      <a:pt x="0" y="318"/>
                    </a:lnTo>
                    <a:lnTo>
                      <a:pt x="2" y="365"/>
                    </a:lnTo>
                    <a:lnTo>
                      <a:pt x="8" y="414"/>
                    </a:lnTo>
                    <a:lnTo>
                      <a:pt x="19" y="460"/>
                    </a:lnTo>
                    <a:lnTo>
                      <a:pt x="25" y="477"/>
                    </a:lnTo>
                    <a:lnTo>
                      <a:pt x="33" y="494"/>
                    </a:lnTo>
                    <a:lnTo>
                      <a:pt x="40" y="511"/>
                    </a:lnTo>
                    <a:lnTo>
                      <a:pt x="49" y="529"/>
                    </a:lnTo>
                    <a:lnTo>
                      <a:pt x="60" y="545"/>
                    </a:lnTo>
                    <a:lnTo>
                      <a:pt x="70" y="561"/>
                    </a:lnTo>
                    <a:lnTo>
                      <a:pt x="81" y="577"/>
                    </a:lnTo>
                    <a:lnTo>
                      <a:pt x="94" y="592"/>
                    </a:lnTo>
                    <a:lnTo>
                      <a:pt x="108" y="608"/>
                    </a:lnTo>
                    <a:lnTo>
                      <a:pt x="123" y="622"/>
                    </a:lnTo>
                    <a:lnTo>
                      <a:pt x="139" y="637"/>
                    </a:lnTo>
                    <a:lnTo>
                      <a:pt x="156" y="651"/>
                    </a:lnTo>
                    <a:lnTo>
                      <a:pt x="174" y="665"/>
                    </a:lnTo>
                    <a:lnTo>
                      <a:pt x="193" y="677"/>
                    </a:lnTo>
                    <a:lnTo>
                      <a:pt x="214" y="690"/>
                    </a:lnTo>
                    <a:lnTo>
                      <a:pt x="236" y="702"/>
                    </a:lnTo>
                    <a:lnTo>
                      <a:pt x="253" y="710"/>
                    </a:lnTo>
                    <a:lnTo>
                      <a:pt x="272" y="717"/>
                    </a:lnTo>
                    <a:lnTo>
                      <a:pt x="290" y="722"/>
                    </a:lnTo>
                    <a:lnTo>
                      <a:pt x="308" y="726"/>
                    </a:lnTo>
                    <a:lnTo>
                      <a:pt x="329" y="729"/>
                    </a:lnTo>
                    <a:lnTo>
                      <a:pt x="349" y="731"/>
                    </a:lnTo>
                    <a:lnTo>
                      <a:pt x="369" y="734"/>
                    </a:lnTo>
                    <a:lnTo>
                      <a:pt x="391" y="734"/>
                    </a:lnTo>
                    <a:lnTo>
                      <a:pt x="405" y="734"/>
                    </a:lnTo>
                    <a:lnTo>
                      <a:pt x="419" y="733"/>
                    </a:lnTo>
                    <a:lnTo>
                      <a:pt x="434" y="731"/>
                    </a:lnTo>
                    <a:lnTo>
                      <a:pt x="448" y="730"/>
                    </a:lnTo>
                    <a:lnTo>
                      <a:pt x="463" y="728"/>
                    </a:lnTo>
                    <a:lnTo>
                      <a:pt x="478" y="726"/>
                    </a:lnTo>
                    <a:lnTo>
                      <a:pt x="493" y="723"/>
                    </a:lnTo>
                    <a:lnTo>
                      <a:pt x="508" y="720"/>
                    </a:lnTo>
                    <a:lnTo>
                      <a:pt x="524" y="718"/>
                    </a:lnTo>
                    <a:lnTo>
                      <a:pt x="539" y="713"/>
                    </a:lnTo>
                    <a:lnTo>
                      <a:pt x="554" y="710"/>
                    </a:lnTo>
                    <a:lnTo>
                      <a:pt x="570" y="705"/>
                    </a:lnTo>
                    <a:lnTo>
                      <a:pt x="586" y="700"/>
                    </a:lnTo>
                    <a:lnTo>
                      <a:pt x="601" y="696"/>
                    </a:lnTo>
                    <a:lnTo>
                      <a:pt x="617" y="691"/>
                    </a:lnTo>
                    <a:lnTo>
                      <a:pt x="633" y="685"/>
                    </a:lnTo>
                    <a:lnTo>
                      <a:pt x="663" y="675"/>
                    </a:lnTo>
                    <a:lnTo>
                      <a:pt x="692" y="666"/>
                    </a:lnTo>
                    <a:lnTo>
                      <a:pt x="719" y="657"/>
                    </a:lnTo>
                    <a:lnTo>
                      <a:pt x="743" y="649"/>
                    </a:lnTo>
                    <a:lnTo>
                      <a:pt x="766" y="642"/>
                    </a:lnTo>
                    <a:lnTo>
                      <a:pt x="787" y="635"/>
                    </a:lnTo>
                    <a:lnTo>
                      <a:pt x="806" y="629"/>
                    </a:lnTo>
                    <a:lnTo>
                      <a:pt x="825" y="624"/>
                    </a:lnTo>
                    <a:lnTo>
                      <a:pt x="842" y="620"/>
                    </a:lnTo>
                    <a:lnTo>
                      <a:pt x="857" y="615"/>
                    </a:lnTo>
                    <a:lnTo>
                      <a:pt x="872" y="613"/>
                    </a:lnTo>
                    <a:lnTo>
                      <a:pt x="886" y="609"/>
                    </a:lnTo>
                    <a:lnTo>
                      <a:pt x="898" y="608"/>
                    </a:lnTo>
                    <a:lnTo>
                      <a:pt x="911" y="607"/>
                    </a:lnTo>
                    <a:lnTo>
                      <a:pt x="923" y="606"/>
                    </a:lnTo>
                    <a:lnTo>
                      <a:pt x="933" y="606"/>
                    </a:lnTo>
                    <a:lnTo>
                      <a:pt x="947" y="607"/>
                    </a:lnTo>
                    <a:lnTo>
                      <a:pt x="961" y="608"/>
                    </a:lnTo>
                    <a:lnTo>
                      <a:pt x="973" y="612"/>
                    </a:lnTo>
                    <a:lnTo>
                      <a:pt x="986" y="615"/>
                    </a:lnTo>
                    <a:lnTo>
                      <a:pt x="1000" y="620"/>
                    </a:lnTo>
                    <a:lnTo>
                      <a:pt x="1014" y="625"/>
                    </a:lnTo>
                    <a:lnTo>
                      <a:pt x="1029" y="632"/>
                    </a:lnTo>
                    <a:lnTo>
                      <a:pt x="1043" y="639"/>
                    </a:lnTo>
                    <a:lnTo>
                      <a:pt x="1061" y="647"/>
                    </a:lnTo>
                    <a:lnTo>
                      <a:pt x="1079" y="657"/>
                    </a:lnTo>
                    <a:lnTo>
                      <a:pt x="1100" y="666"/>
                    </a:lnTo>
                    <a:lnTo>
                      <a:pt x="1122" y="676"/>
                    </a:lnTo>
                    <a:lnTo>
                      <a:pt x="1147" y="688"/>
                    </a:lnTo>
                    <a:lnTo>
                      <a:pt x="1175" y="699"/>
                    </a:lnTo>
                    <a:lnTo>
                      <a:pt x="1205" y="712"/>
                    </a:lnTo>
                    <a:lnTo>
                      <a:pt x="1238" y="725"/>
                    </a:lnTo>
                    <a:lnTo>
                      <a:pt x="1254" y="730"/>
                    </a:lnTo>
                    <a:lnTo>
                      <a:pt x="1272" y="736"/>
                    </a:lnTo>
                    <a:lnTo>
                      <a:pt x="1291" y="741"/>
                    </a:lnTo>
                    <a:lnTo>
                      <a:pt x="1312" y="745"/>
                    </a:lnTo>
                    <a:lnTo>
                      <a:pt x="1334" y="750"/>
                    </a:lnTo>
                    <a:lnTo>
                      <a:pt x="1358" y="755"/>
                    </a:lnTo>
                    <a:lnTo>
                      <a:pt x="1383" y="757"/>
                    </a:lnTo>
                    <a:lnTo>
                      <a:pt x="1409" y="759"/>
                    </a:lnTo>
                    <a:lnTo>
                      <a:pt x="1436" y="760"/>
                    </a:lnTo>
                    <a:lnTo>
                      <a:pt x="1465" y="761"/>
                    </a:lnTo>
                    <a:lnTo>
                      <a:pt x="1494" y="760"/>
                    </a:lnTo>
                    <a:lnTo>
                      <a:pt x="1524" y="758"/>
                    </a:lnTo>
                    <a:lnTo>
                      <a:pt x="1554" y="755"/>
                    </a:lnTo>
                    <a:lnTo>
                      <a:pt x="1585" y="749"/>
                    </a:lnTo>
                    <a:lnTo>
                      <a:pt x="1616" y="742"/>
                    </a:lnTo>
                    <a:lnTo>
                      <a:pt x="1648" y="734"/>
                    </a:lnTo>
                    <a:lnTo>
                      <a:pt x="1669" y="727"/>
                    </a:lnTo>
                    <a:lnTo>
                      <a:pt x="1690" y="720"/>
                    </a:lnTo>
                    <a:lnTo>
                      <a:pt x="1711" y="712"/>
                    </a:lnTo>
                    <a:lnTo>
                      <a:pt x="1731" y="703"/>
                    </a:lnTo>
                    <a:lnTo>
                      <a:pt x="1752" y="693"/>
                    </a:lnTo>
                    <a:lnTo>
                      <a:pt x="1773" y="682"/>
                    </a:lnTo>
                    <a:lnTo>
                      <a:pt x="1792" y="670"/>
                    </a:lnTo>
                    <a:lnTo>
                      <a:pt x="1813" y="658"/>
                    </a:lnTo>
                    <a:lnTo>
                      <a:pt x="1834" y="644"/>
                    </a:lnTo>
                    <a:lnTo>
                      <a:pt x="1853" y="629"/>
                    </a:lnTo>
                    <a:lnTo>
                      <a:pt x="1873" y="613"/>
                    </a:lnTo>
                    <a:lnTo>
                      <a:pt x="1893" y="596"/>
                    </a:lnTo>
                    <a:lnTo>
                      <a:pt x="1912" y="577"/>
                    </a:lnTo>
                    <a:lnTo>
                      <a:pt x="1932" y="556"/>
                    </a:lnTo>
                    <a:lnTo>
                      <a:pt x="1950" y="536"/>
                    </a:lnTo>
                    <a:lnTo>
                      <a:pt x="1969" y="514"/>
                    </a:lnTo>
                    <a:lnTo>
                      <a:pt x="2001" y="469"/>
                    </a:lnTo>
                    <a:lnTo>
                      <a:pt x="2027" y="422"/>
                    </a:lnTo>
                    <a:lnTo>
                      <a:pt x="2048" y="372"/>
                    </a:lnTo>
                    <a:lnTo>
                      <a:pt x="2064" y="320"/>
                    </a:lnTo>
                    <a:lnTo>
                      <a:pt x="2076" y="267"/>
                    </a:lnTo>
                    <a:lnTo>
                      <a:pt x="2083" y="212"/>
                    </a:lnTo>
                    <a:lnTo>
                      <a:pt x="2086" y="155"/>
                    </a:lnTo>
                    <a:lnTo>
                      <a:pt x="2085" y="98"/>
                    </a:lnTo>
                    <a:close/>
                  </a:path>
                </a:pathLst>
              </a:custGeom>
              <a:solidFill>
                <a:srgbClr val="7FA54C"/>
              </a:solidFill>
              <a:ln w="9525">
                <a:noFill/>
                <a:round/>
                <a:headEnd/>
                <a:tailEnd/>
              </a:ln>
            </p:spPr>
            <p:txBody>
              <a:bodyPr/>
              <a:lstStyle/>
              <a:p>
                <a:endParaRPr lang="en-US"/>
              </a:p>
            </p:txBody>
          </p:sp>
          <p:sp>
            <p:nvSpPr>
              <p:cNvPr id="14" name="Freeform 14">
                <a:extLst>
                  <a:ext uri="{FF2B5EF4-FFF2-40B4-BE49-F238E27FC236}">
                    <a16:creationId xmlns:a16="http://schemas.microsoft.com/office/drawing/2014/main" xmlns="" id="{1E81F5A3-F2FE-4F63-939E-0D2502CB0774}"/>
                  </a:ext>
                </a:extLst>
              </p:cNvPr>
              <p:cNvSpPr>
                <a:spLocks/>
              </p:cNvSpPr>
              <p:nvPr/>
            </p:nvSpPr>
            <p:spPr bwMode="auto">
              <a:xfrm>
                <a:off x="1566" y="2034"/>
                <a:ext cx="619" cy="574"/>
              </a:xfrm>
              <a:custGeom>
                <a:avLst/>
                <a:gdLst>
                  <a:gd name="T0" fmla="*/ 616 w 1239"/>
                  <a:gd name="T1" fmla="*/ 258 h 1149"/>
                  <a:gd name="T2" fmla="*/ 616 w 1239"/>
                  <a:gd name="T3" fmla="*/ 105 h 1149"/>
                  <a:gd name="T4" fmla="*/ 587 w 1239"/>
                  <a:gd name="T5" fmla="*/ 105 h 1149"/>
                  <a:gd name="T6" fmla="*/ 587 w 1239"/>
                  <a:gd name="T7" fmla="*/ 241 h 1149"/>
                  <a:gd name="T8" fmla="*/ 558 w 1239"/>
                  <a:gd name="T9" fmla="*/ 214 h 1149"/>
                  <a:gd name="T10" fmla="*/ 558 w 1239"/>
                  <a:gd name="T11" fmla="*/ 71 h 1149"/>
                  <a:gd name="T12" fmla="*/ 508 w 1239"/>
                  <a:gd name="T13" fmla="*/ 71 h 1149"/>
                  <a:gd name="T14" fmla="*/ 508 w 1239"/>
                  <a:gd name="T15" fmla="*/ 159 h 1149"/>
                  <a:gd name="T16" fmla="*/ 436 w 1239"/>
                  <a:gd name="T17" fmla="*/ 159 h 1149"/>
                  <a:gd name="T18" fmla="*/ 436 w 1239"/>
                  <a:gd name="T19" fmla="*/ 0 h 1149"/>
                  <a:gd name="T20" fmla="*/ 389 w 1239"/>
                  <a:gd name="T21" fmla="*/ 0 h 1149"/>
                  <a:gd name="T22" fmla="*/ 389 w 1239"/>
                  <a:gd name="T23" fmla="*/ 179 h 1149"/>
                  <a:gd name="T24" fmla="*/ 344 w 1239"/>
                  <a:gd name="T25" fmla="*/ 137 h 1149"/>
                  <a:gd name="T26" fmla="*/ 299 w 1239"/>
                  <a:gd name="T27" fmla="*/ 137 h 1149"/>
                  <a:gd name="T28" fmla="*/ 299 w 1239"/>
                  <a:gd name="T29" fmla="*/ 234 h 1149"/>
                  <a:gd name="T30" fmla="*/ 191 w 1239"/>
                  <a:gd name="T31" fmla="*/ 234 h 1149"/>
                  <a:gd name="T32" fmla="*/ 191 w 1239"/>
                  <a:gd name="T33" fmla="*/ 10 h 1149"/>
                  <a:gd name="T34" fmla="*/ 90 w 1239"/>
                  <a:gd name="T35" fmla="*/ 10 h 1149"/>
                  <a:gd name="T36" fmla="*/ 90 w 1239"/>
                  <a:gd name="T37" fmla="*/ 132 h 1149"/>
                  <a:gd name="T38" fmla="*/ 47 w 1239"/>
                  <a:gd name="T39" fmla="*/ 132 h 1149"/>
                  <a:gd name="T40" fmla="*/ 47 w 1239"/>
                  <a:gd name="T41" fmla="*/ 91 h 1149"/>
                  <a:gd name="T42" fmla="*/ 0 w 1239"/>
                  <a:gd name="T43" fmla="*/ 91 h 1149"/>
                  <a:gd name="T44" fmla="*/ 0 w 1239"/>
                  <a:gd name="T45" fmla="*/ 574 h 1149"/>
                  <a:gd name="T46" fmla="*/ 619 w 1239"/>
                  <a:gd name="T47" fmla="*/ 574 h 1149"/>
                  <a:gd name="T48" fmla="*/ 616 w 1239"/>
                  <a:gd name="T49" fmla="*/ 258 h 11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39"/>
                  <a:gd name="T76" fmla="*/ 0 h 1149"/>
                  <a:gd name="T77" fmla="*/ 1239 w 1239"/>
                  <a:gd name="T78" fmla="*/ 1149 h 11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39" h="1149">
                    <a:moveTo>
                      <a:pt x="1232" y="517"/>
                    </a:moveTo>
                    <a:lnTo>
                      <a:pt x="1232" y="211"/>
                    </a:lnTo>
                    <a:lnTo>
                      <a:pt x="1174" y="211"/>
                    </a:lnTo>
                    <a:lnTo>
                      <a:pt x="1174" y="483"/>
                    </a:lnTo>
                    <a:lnTo>
                      <a:pt x="1117" y="429"/>
                    </a:lnTo>
                    <a:lnTo>
                      <a:pt x="1117" y="143"/>
                    </a:lnTo>
                    <a:lnTo>
                      <a:pt x="1016" y="143"/>
                    </a:lnTo>
                    <a:lnTo>
                      <a:pt x="1016" y="319"/>
                    </a:lnTo>
                    <a:lnTo>
                      <a:pt x="872" y="319"/>
                    </a:lnTo>
                    <a:lnTo>
                      <a:pt x="872" y="0"/>
                    </a:lnTo>
                    <a:lnTo>
                      <a:pt x="779" y="0"/>
                    </a:lnTo>
                    <a:lnTo>
                      <a:pt x="779" y="358"/>
                    </a:lnTo>
                    <a:lnTo>
                      <a:pt x="689" y="274"/>
                    </a:lnTo>
                    <a:lnTo>
                      <a:pt x="598" y="274"/>
                    </a:lnTo>
                    <a:lnTo>
                      <a:pt x="598" y="469"/>
                    </a:lnTo>
                    <a:lnTo>
                      <a:pt x="382" y="469"/>
                    </a:lnTo>
                    <a:lnTo>
                      <a:pt x="382" y="21"/>
                    </a:lnTo>
                    <a:lnTo>
                      <a:pt x="180" y="21"/>
                    </a:lnTo>
                    <a:lnTo>
                      <a:pt x="180" y="265"/>
                    </a:lnTo>
                    <a:lnTo>
                      <a:pt x="94" y="265"/>
                    </a:lnTo>
                    <a:lnTo>
                      <a:pt x="94" y="183"/>
                    </a:lnTo>
                    <a:lnTo>
                      <a:pt x="0" y="183"/>
                    </a:lnTo>
                    <a:lnTo>
                      <a:pt x="0" y="1149"/>
                    </a:lnTo>
                    <a:lnTo>
                      <a:pt x="1239" y="1149"/>
                    </a:lnTo>
                    <a:lnTo>
                      <a:pt x="1232" y="517"/>
                    </a:lnTo>
                    <a:close/>
                  </a:path>
                </a:pathLst>
              </a:custGeom>
              <a:solidFill>
                <a:srgbClr val="7F7F7F"/>
              </a:solidFill>
              <a:ln w="9525">
                <a:noFill/>
                <a:round/>
                <a:headEnd/>
                <a:tailEnd/>
              </a:ln>
            </p:spPr>
            <p:txBody>
              <a:bodyPr/>
              <a:lstStyle/>
              <a:p>
                <a:endParaRPr lang="en-US"/>
              </a:p>
            </p:txBody>
          </p:sp>
          <p:sp>
            <p:nvSpPr>
              <p:cNvPr id="15" name="Freeform 15">
                <a:extLst>
                  <a:ext uri="{FF2B5EF4-FFF2-40B4-BE49-F238E27FC236}">
                    <a16:creationId xmlns:a16="http://schemas.microsoft.com/office/drawing/2014/main" xmlns="" id="{AAEBC7F5-DFF4-43CA-8413-A0149235A706}"/>
                  </a:ext>
                </a:extLst>
              </p:cNvPr>
              <p:cNvSpPr>
                <a:spLocks/>
              </p:cNvSpPr>
              <p:nvPr/>
            </p:nvSpPr>
            <p:spPr bwMode="auto">
              <a:xfrm>
                <a:off x="1932" y="2786"/>
                <a:ext cx="81" cy="39"/>
              </a:xfrm>
              <a:custGeom>
                <a:avLst/>
                <a:gdLst>
                  <a:gd name="T0" fmla="*/ 0 w 162"/>
                  <a:gd name="T1" fmla="*/ 10 h 78"/>
                  <a:gd name="T2" fmla="*/ 3 w 162"/>
                  <a:gd name="T3" fmla="*/ 36 h 78"/>
                  <a:gd name="T4" fmla="*/ 21 w 162"/>
                  <a:gd name="T5" fmla="*/ 38 h 78"/>
                  <a:gd name="T6" fmla="*/ 23 w 162"/>
                  <a:gd name="T7" fmla="*/ 31 h 78"/>
                  <a:gd name="T8" fmla="*/ 48 w 162"/>
                  <a:gd name="T9" fmla="*/ 39 h 78"/>
                  <a:gd name="T10" fmla="*/ 70 w 162"/>
                  <a:gd name="T11" fmla="*/ 39 h 78"/>
                  <a:gd name="T12" fmla="*/ 71 w 162"/>
                  <a:gd name="T13" fmla="*/ 39 h 78"/>
                  <a:gd name="T14" fmla="*/ 72 w 162"/>
                  <a:gd name="T15" fmla="*/ 39 h 78"/>
                  <a:gd name="T16" fmla="*/ 74 w 162"/>
                  <a:gd name="T17" fmla="*/ 39 h 78"/>
                  <a:gd name="T18" fmla="*/ 76 w 162"/>
                  <a:gd name="T19" fmla="*/ 39 h 78"/>
                  <a:gd name="T20" fmla="*/ 78 w 162"/>
                  <a:gd name="T21" fmla="*/ 39 h 78"/>
                  <a:gd name="T22" fmla="*/ 80 w 162"/>
                  <a:gd name="T23" fmla="*/ 38 h 78"/>
                  <a:gd name="T24" fmla="*/ 81 w 162"/>
                  <a:gd name="T25" fmla="*/ 37 h 78"/>
                  <a:gd name="T26" fmla="*/ 81 w 162"/>
                  <a:gd name="T27" fmla="*/ 35 h 78"/>
                  <a:gd name="T28" fmla="*/ 80 w 162"/>
                  <a:gd name="T29" fmla="*/ 33 h 78"/>
                  <a:gd name="T30" fmla="*/ 79 w 162"/>
                  <a:gd name="T31" fmla="*/ 31 h 78"/>
                  <a:gd name="T32" fmla="*/ 75 w 162"/>
                  <a:gd name="T33" fmla="*/ 27 h 78"/>
                  <a:gd name="T34" fmla="*/ 69 w 162"/>
                  <a:gd name="T35" fmla="*/ 23 h 78"/>
                  <a:gd name="T36" fmla="*/ 61 w 162"/>
                  <a:gd name="T37" fmla="*/ 19 h 78"/>
                  <a:gd name="T38" fmla="*/ 50 w 162"/>
                  <a:gd name="T39" fmla="*/ 13 h 78"/>
                  <a:gd name="T40" fmla="*/ 38 w 162"/>
                  <a:gd name="T41" fmla="*/ 7 h 78"/>
                  <a:gd name="T42" fmla="*/ 22 w 162"/>
                  <a:gd name="T43" fmla="*/ 0 h 78"/>
                  <a:gd name="T44" fmla="*/ 0 w 162"/>
                  <a:gd name="T45" fmla="*/ 10 h 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2"/>
                  <a:gd name="T70" fmla="*/ 0 h 78"/>
                  <a:gd name="T71" fmla="*/ 162 w 162"/>
                  <a:gd name="T72" fmla="*/ 78 h 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2" h="78">
                    <a:moveTo>
                      <a:pt x="0" y="21"/>
                    </a:moveTo>
                    <a:lnTo>
                      <a:pt x="5" y="72"/>
                    </a:lnTo>
                    <a:lnTo>
                      <a:pt x="43" y="76"/>
                    </a:lnTo>
                    <a:lnTo>
                      <a:pt x="47" y="62"/>
                    </a:lnTo>
                    <a:lnTo>
                      <a:pt x="96" y="77"/>
                    </a:lnTo>
                    <a:lnTo>
                      <a:pt x="140" y="78"/>
                    </a:lnTo>
                    <a:lnTo>
                      <a:pt x="142" y="78"/>
                    </a:lnTo>
                    <a:lnTo>
                      <a:pt x="144" y="78"/>
                    </a:lnTo>
                    <a:lnTo>
                      <a:pt x="147" y="78"/>
                    </a:lnTo>
                    <a:lnTo>
                      <a:pt x="152" y="78"/>
                    </a:lnTo>
                    <a:lnTo>
                      <a:pt x="155" y="77"/>
                    </a:lnTo>
                    <a:lnTo>
                      <a:pt x="159" y="76"/>
                    </a:lnTo>
                    <a:lnTo>
                      <a:pt x="161" y="73"/>
                    </a:lnTo>
                    <a:lnTo>
                      <a:pt x="162" y="70"/>
                    </a:lnTo>
                    <a:lnTo>
                      <a:pt x="160" y="66"/>
                    </a:lnTo>
                    <a:lnTo>
                      <a:pt x="157" y="62"/>
                    </a:lnTo>
                    <a:lnTo>
                      <a:pt x="149" y="55"/>
                    </a:lnTo>
                    <a:lnTo>
                      <a:pt x="137" y="47"/>
                    </a:lnTo>
                    <a:lnTo>
                      <a:pt x="122" y="38"/>
                    </a:lnTo>
                    <a:lnTo>
                      <a:pt x="101" y="27"/>
                    </a:lnTo>
                    <a:lnTo>
                      <a:pt x="76" y="14"/>
                    </a:lnTo>
                    <a:lnTo>
                      <a:pt x="44" y="0"/>
                    </a:lnTo>
                    <a:lnTo>
                      <a:pt x="0" y="21"/>
                    </a:lnTo>
                    <a:close/>
                  </a:path>
                </a:pathLst>
              </a:custGeom>
              <a:solidFill>
                <a:srgbClr val="000000"/>
              </a:solidFill>
              <a:ln w="9525">
                <a:noFill/>
                <a:round/>
                <a:headEnd/>
                <a:tailEnd/>
              </a:ln>
            </p:spPr>
            <p:txBody>
              <a:bodyPr/>
              <a:lstStyle/>
              <a:p>
                <a:endParaRPr lang="en-US"/>
              </a:p>
            </p:txBody>
          </p:sp>
          <p:sp>
            <p:nvSpPr>
              <p:cNvPr id="16" name="Freeform 16">
                <a:extLst>
                  <a:ext uri="{FF2B5EF4-FFF2-40B4-BE49-F238E27FC236}">
                    <a16:creationId xmlns:a16="http://schemas.microsoft.com/office/drawing/2014/main" xmlns="" id="{6B253B68-023E-4169-B8B7-0BFEB269CCBB}"/>
                  </a:ext>
                </a:extLst>
              </p:cNvPr>
              <p:cNvSpPr>
                <a:spLocks/>
              </p:cNvSpPr>
              <p:nvPr/>
            </p:nvSpPr>
            <p:spPr bwMode="auto">
              <a:xfrm>
                <a:off x="1901" y="2436"/>
                <a:ext cx="138" cy="361"/>
              </a:xfrm>
              <a:custGeom>
                <a:avLst/>
                <a:gdLst>
                  <a:gd name="T0" fmla="*/ 110 w 275"/>
                  <a:gd name="T1" fmla="*/ 26 h 724"/>
                  <a:gd name="T2" fmla="*/ 101 w 275"/>
                  <a:gd name="T3" fmla="*/ 20 h 724"/>
                  <a:gd name="T4" fmla="*/ 94 w 275"/>
                  <a:gd name="T5" fmla="*/ 13 h 724"/>
                  <a:gd name="T6" fmla="*/ 87 w 275"/>
                  <a:gd name="T7" fmla="*/ 7 h 724"/>
                  <a:gd name="T8" fmla="*/ 81 w 275"/>
                  <a:gd name="T9" fmla="*/ 2 h 724"/>
                  <a:gd name="T10" fmla="*/ 75 w 275"/>
                  <a:gd name="T11" fmla="*/ 0 h 724"/>
                  <a:gd name="T12" fmla="*/ 66 w 275"/>
                  <a:gd name="T13" fmla="*/ 1 h 724"/>
                  <a:gd name="T14" fmla="*/ 57 w 275"/>
                  <a:gd name="T15" fmla="*/ 7 h 724"/>
                  <a:gd name="T16" fmla="*/ 46 w 275"/>
                  <a:gd name="T17" fmla="*/ 17 h 724"/>
                  <a:gd name="T18" fmla="*/ 37 w 275"/>
                  <a:gd name="T19" fmla="*/ 26 h 724"/>
                  <a:gd name="T20" fmla="*/ 28 w 275"/>
                  <a:gd name="T21" fmla="*/ 34 h 724"/>
                  <a:gd name="T22" fmla="*/ 19 w 275"/>
                  <a:gd name="T23" fmla="*/ 43 h 724"/>
                  <a:gd name="T24" fmla="*/ 12 w 275"/>
                  <a:gd name="T25" fmla="*/ 52 h 724"/>
                  <a:gd name="T26" fmla="*/ 5 w 275"/>
                  <a:gd name="T27" fmla="*/ 62 h 724"/>
                  <a:gd name="T28" fmla="*/ 2 w 275"/>
                  <a:gd name="T29" fmla="*/ 72 h 724"/>
                  <a:gd name="T30" fmla="*/ 0 w 275"/>
                  <a:gd name="T31" fmla="*/ 83 h 724"/>
                  <a:gd name="T32" fmla="*/ 2 w 275"/>
                  <a:gd name="T33" fmla="*/ 95 h 724"/>
                  <a:gd name="T34" fmla="*/ 12 w 275"/>
                  <a:gd name="T35" fmla="*/ 137 h 724"/>
                  <a:gd name="T36" fmla="*/ 19 w 275"/>
                  <a:gd name="T37" fmla="*/ 182 h 724"/>
                  <a:gd name="T38" fmla="*/ 24 w 275"/>
                  <a:gd name="T39" fmla="*/ 227 h 724"/>
                  <a:gd name="T40" fmla="*/ 28 w 275"/>
                  <a:gd name="T41" fmla="*/ 268 h 724"/>
                  <a:gd name="T42" fmla="*/ 30 w 275"/>
                  <a:gd name="T43" fmla="*/ 305 h 724"/>
                  <a:gd name="T44" fmla="*/ 31 w 275"/>
                  <a:gd name="T45" fmla="*/ 335 h 724"/>
                  <a:gd name="T46" fmla="*/ 31 w 275"/>
                  <a:gd name="T47" fmla="*/ 354 h 724"/>
                  <a:gd name="T48" fmla="*/ 31 w 275"/>
                  <a:gd name="T49" fmla="*/ 360 h 724"/>
                  <a:gd name="T50" fmla="*/ 81 w 275"/>
                  <a:gd name="T51" fmla="*/ 361 h 724"/>
                  <a:gd name="T52" fmla="*/ 100 w 275"/>
                  <a:gd name="T53" fmla="*/ 326 h 724"/>
                  <a:gd name="T54" fmla="*/ 114 w 275"/>
                  <a:gd name="T55" fmla="*/ 295 h 724"/>
                  <a:gd name="T56" fmla="*/ 125 w 275"/>
                  <a:gd name="T57" fmla="*/ 266 h 724"/>
                  <a:gd name="T58" fmla="*/ 132 w 275"/>
                  <a:gd name="T59" fmla="*/ 240 h 724"/>
                  <a:gd name="T60" fmla="*/ 136 w 275"/>
                  <a:gd name="T61" fmla="*/ 216 h 724"/>
                  <a:gd name="T62" fmla="*/ 138 w 275"/>
                  <a:gd name="T63" fmla="*/ 195 h 724"/>
                  <a:gd name="T64" fmla="*/ 138 w 275"/>
                  <a:gd name="T65" fmla="*/ 175 h 724"/>
                  <a:gd name="T66" fmla="*/ 136 w 275"/>
                  <a:gd name="T67" fmla="*/ 156 h 724"/>
                  <a:gd name="T68" fmla="*/ 133 w 275"/>
                  <a:gd name="T69" fmla="*/ 139 h 724"/>
                  <a:gd name="T70" fmla="*/ 128 w 275"/>
                  <a:gd name="T71" fmla="*/ 122 h 724"/>
                  <a:gd name="T72" fmla="*/ 123 w 275"/>
                  <a:gd name="T73" fmla="*/ 106 h 724"/>
                  <a:gd name="T74" fmla="*/ 119 w 275"/>
                  <a:gd name="T75" fmla="*/ 91 h 724"/>
                  <a:gd name="T76" fmla="*/ 115 w 275"/>
                  <a:gd name="T77" fmla="*/ 75 h 724"/>
                  <a:gd name="T78" fmla="*/ 112 w 275"/>
                  <a:gd name="T79" fmla="*/ 60 h 724"/>
                  <a:gd name="T80" fmla="*/ 110 w 275"/>
                  <a:gd name="T81" fmla="*/ 44 h 724"/>
                  <a:gd name="T82" fmla="*/ 110 w 275"/>
                  <a:gd name="T83" fmla="*/ 26 h 7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5"/>
                  <a:gd name="T127" fmla="*/ 0 h 724"/>
                  <a:gd name="T128" fmla="*/ 275 w 275"/>
                  <a:gd name="T129" fmla="*/ 724 h 7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5" h="724">
                    <a:moveTo>
                      <a:pt x="219" y="53"/>
                    </a:moveTo>
                    <a:lnTo>
                      <a:pt x="201" y="40"/>
                    </a:lnTo>
                    <a:lnTo>
                      <a:pt x="187" y="27"/>
                    </a:lnTo>
                    <a:lnTo>
                      <a:pt x="174" y="14"/>
                    </a:lnTo>
                    <a:lnTo>
                      <a:pt x="161" y="5"/>
                    </a:lnTo>
                    <a:lnTo>
                      <a:pt x="149" y="0"/>
                    </a:lnTo>
                    <a:lnTo>
                      <a:pt x="132" y="2"/>
                    </a:lnTo>
                    <a:lnTo>
                      <a:pt x="114" y="14"/>
                    </a:lnTo>
                    <a:lnTo>
                      <a:pt x="91" y="35"/>
                    </a:lnTo>
                    <a:lnTo>
                      <a:pt x="74" y="52"/>
                    </a:lnTo>
                    <a:lnTo>
                      <a:pt x="55" y="69"/>
                    </a:lnTo>
                    <a:lnTo>
                      <a:pt x="38" y="86"/>
                    </a:lnTo>
                    <a:lnTo>
                      <a:pt x="23" y="105"/>
                    </a:lnTo>
                    <a:lnTo>
                      <a:pt x="10" y="124"/>
                    </a:lnTo>
                    <a:lnTo>
                      <a:pt x="3" y="144"/>
                    </a:lnTo>
                    <a:lnTo>
                      <a:pt x="0" y="166"/>
                    </a:lnTo>
                    <a:lnTo>
                      <a:pt x="3" y="190"/>
                    </a:lnTo>
                    <a:lnTo>
                      <a:pt x="23" y="275"/>
                    </a:lnTo>
                    <a:lnTo>
                      <a:pt x="38" y="365"/>
                    </a:lnTo>
                    <a:lnTo>
                      <a:pt x="48" y="455"/>
                    </a:lnTo>
                    <a:lnTo>
                      <a:pt x="55" y="538"/>
                    </a:lnTo>
                    <a:lnTo>
                      <a:pt x="59" y="612"/>
                    </a:lnTo>
                    <a:lnTo>
                      <a:pt x="61" y="671"/>
                    </a:lnTo>
                    <a:lnTo>
                      <a:pt x="61" y="709"/>
                    </a:lnTo>
                    <a:lnTo>
                      <a:pt x="61" y="722"/>
                    </a:lnTo>
                    <a:lnTo>
                      <a:pt x="162" y="724"/>
                    </a:lnTo>
                    <a:lnTo>
                      <a:pt x="199" y="654"/>
                    </a:lnTo>
                    <a:lnTo>
                      <a:pt x="228" y="591"/>
                    </a:lnTo>
                    <a:lnTo>
                      <a:pt x="250" y="533"/>
                    </a:lnTo>
                    <a:lnTo>
                      <a:pt x="264" y="482"/>
                    </a:lnTo>
                    <a:lnTo>
                      <a:pt x="272" y="434"/>
                    </a:lnTo>
                    <a:lnTo>
                      <a:pt x="275" y="391"/>
                    </a:lnTo>
                    <a:lnTo>
                      <a:pt x="275" y="350"/>
                    </a:lnTo>
                    <a:lnTo>
                      <a:pt x="271" y="313"/>
                    </a:lnTo>
                    <a:lnTo>
                      <a:pt x="265" y="279"/>
                    </a:lnTo>
                    <a:lnTo>
                      <a:pt x="256" y="245"/>
                    </a:lnTo>
                    <a:lnTo>
                      <a:pt x="246" y="213"/>
                    </a:lnTo>
                    <a:lnTo>
                      <a:pt x="238" y="182"/>
                    </a:lnTo>
                    <a:lnTo>
                      <a:pt x="229" y="151"/>
                    </a:lnTo>
                    <a:lnTo>
                      <a:pt x="223" y="120"/>
                    </a:lnTo>
                    <a:lnTo>
                      <a:pt x="219" y="88"/>
                    </a:lnTo>
                    <a:lnTo>
                      <a:pt x="219" y="53"/>
                    </a:lnTo>
                    <a:close/>
                  </a:path>
                </a:pathLst>
              </a:custGeom>
              <a:solidFill>
                <a:srgbClr val="191919"/>
              </a:solidFill>
              <a:ln w="9525">
                <a:noFill/>
                <a:round/>
                <a:headEnd/>
                <a:tailEnd/>
              </a:ln>
            </p:spPr>
            <p:txBody>
              <a:bodyPr/>
              <a:lstStyle/>
              <a:p>
                <a:endParaRPr lang="en-US"/>
              </a:p>
            </p:txBody>
          </p:sp>
          <p:sp>
            <p:nvSpPr>
              <p:cNvPr id="17" name="Freeform 17">
                <a:extLst>
                  <a:ext uri="{FF2B5EF4-FFF2-40B4-BE49-F238E27FC236}">
                    <a16:creationId xmlns:a16="http://schemas.microsoft.com/office/drawing/2014/main" xmlns="" id="{2963B2A0-2C2F-4F8B-AC0F-17B70C8CF97E}"/>
                  </a:ext>
                </a:extLst>
              </p:cNvPr>
              <p:cNvSpPr>
                <a:spLocks/>
              </p:cNvSpPr>
              <p:nvPr/>
            </p:nvSpPr>
            <p:spPr bwMode="auto">
              <a:xfrm>
                <a:off x="2039" y="2846"/>
                <a:ext cx="118" cy="53"/>
              </a:xfrm>
              <a:custGeom>
                <a:avLst/>
                <a:gdLst>
                  <a:gd name="T0" fmla="*/ 0 w 237"/>
                  <a:gd name="T1" fmla="*/ 13 h 106"/>
                  <a:gd name="T2" fmla="*/ 0 w 237"/>
                  <a:gd name="T3" fmla="*/ 50 h 106"/>
                  <a:gd name="T4" fmla="*/ 31 w 237"/>
                  <a:gd name="T5" fmla="*/ 49 h 106"/>
                  <a:gd name="T6" fmla="*/ 33 w 237"/>
                  <a:gd name="T7" fmla="*/ 41 h 106"/>
                  <a:gd name="T8" fmla="*/ 70 w 237"/>
                  <a:gd name="T9" fmla="*/ 53 h 106"/>
                  <a:gd name="T10" fmla="*/ 103 w 237"/>
                  <a:gd name="T11" fmla="*/ 52 h 106"/>
                  <a:gd name="T12" fmla="*/ 103 w 237"/>
                  <a:gd name="T13" fmla="*/ 52 h 106"/>
                  <a:gd name="T14" fmla="*/ 105 w 237"/>
                  <a:gd name="T15" fmla="*/ 52 h 106"/>
                  <a:gd name="T16" fmla="*/ 108 w 237"/>
                  <a:gd name="T17" fmla="*/ 52 h 106"/>
                  <a:gd name="T18" fmla="*/ 111 w 237"/>
                  <a:gd name="T19" fmla="*/ 52 h 106"/>
                  <a:gd name="T20" fmla="*/ 114 w 237"/>
                  <a:gd name="T21" fmla="*/ 51 h 106"/>
                  <a:gd name="T22" fmla="*/ 116 w 237"/>
                  <a:gd name="T23" fmla="*/ 50 h 106"/>
                  <a:gd name="T24" fmla="*/ 118 w 237"/>
                  <a:gd name="T25" fmla="*/ 48 h 106"/>
                  <a:gd name="T26" fmla="*/ 118 w 237"/>
                  <a:gd name="T27" fmla="*/ 46 h 106"/>
                  <a:gd name="T28" fmla="*/ 117 w 237"/>
                  <a:gd name="T29" fmla="*/ 44 h 106"/>
                  <a:gd name="T30" fmla="*/ 114 w 237"/>
                  <a:gd name="T31" fmla="*/ 40 h 106"/>
                  <a:gd name="T32" fmla="*/ 108 w 237"/>
                  <a:gd name="T33" fmla="*/ 36 h 106"/>
                  <a:gd name="T34" fmla="*/ 99 w 237"/>
                  <a:gd name="T35" fmla="*/ 30 h 106"/>
                  <a:gd name="T36" fmla="*/ 88 w 237"/>
                  <a:gd name="T37" fmla="*/ 25 h 106"/>
                  <a:gd name="T38" fmla="*/ 72 w 237"/>
                  <a:gd name="T39" fmla="*/ 18 h 106"/>
                  <a:gd name="T40" fmla="*/ 53 w 237"/>
                  <a:gd name="T41" fmla="*/ 10 h 106"/>
                  <a:gd name="T42" fmla="*/ 29 w 237"/>
                  <a:gd name="T43" fmla="*/ 0 h 106"/>
                  <a:gd name="T44" fmla="*/ 0 w 237"/>
                  <a:gd name="T45" fmla="*/ 13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7"/>
                  <a:gd name="T70" fmla="*/ 0 h 106"/>
                  <a:gd name="T71" fmla="*/ 237 w 237"/>
                  <a:gd name="T72" fmla="*/ 106 h 1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7" h="106">
                    <a:moveTo>
                      <a:pt x="1" y="27"/>
                    </a:moveTo>
                    <a:lnTo>
                      <a:pt x="0" y="99"/>
                    </a:lnTo>
                    <a:lnTo>
                      <a:pt x="62" y="97"/>
                    </a:lnTo>
                    <a:lnTo>
                      <a:pt x="66" y="81"/>
                    </a:lnTo>
                    <a:lnTo>
                      <a:pt x="141" y="106"/>
                    </a:lnTo>
                    <a:lnTo>
                      <a:pt x="206" y="104"/>
                    </a:lnTo>
                    <a:lnTo>
                      <a:pt x="207" y="104"/>
                    </a:lnTo>
                    <a:lnTo>
                      <a:pt x="211" y="104"/>
                    </a:lnTo>
                    <a:lnTo>
                      <a:pt x="217" y="104"/>
                    </a:lnTo>
                    <a:lnTo>
                      <a:pt x="222" y="103"/>
                    </a:lnTo>
                    <a:lnTo>
                      <a:pt x="228" y="102"/>
                    </a:lnTo>
                    <a:lnTo>
                      <a:pt x="233" y="99"/>
                    </a:lnTo>
                    <a:lnTo>
                      <a:pt x="236" y="96"/>
                    </a:lnTo>
                    <a:lnTo>
                      <a:pt x="237" y="91"/>
                    </a:lnTo>
                    <a:lnTo>
                      <a:pt x="235" y="87"/>
                    </a:lnTo>
                    <a:lnTo>
                      <a:pt x="228" y="80"/>
                    </a:lnTo>
                    <a:lnTo>
                      <a:pt x="217" y="72"/>
                    </a:lnTo>
                    <a:lnTo>
                      <a:pt x="199" y="61"/>
                    </a:lnTo>
                    <a:lnTo>
                      <a:pt x="176" y="49"/>
                    </a:lnTo>
                    <a:lnTo>
                      <a:pt x="145" y="35"/>
                    </a:lnTo>
                    <a:lnTo>
                      <a:pt x="106" y="19"/>
                    </a:lnTo>
                    <a:lnTo>
                      <a:pt x="59" y="0"/>
                    </a:lnTo>
                    <a:lnTo>
                      <a:pt x="1" y="27"/>
                    </a:lnTo>
                    <a:close/>
                  </a:path>
                </a:pathLst>
              </a:custGeom>
              <a:solidFill>
                <a:srgbClr val="000000"/>
              </a:solidFill>
              <a:ln w="9525">
                <a:noFill/>
                <a:round/>
                <a:headEnd/>
                <a:tailEnd/>
              </a:ln>
            </p:spPr>
            <p:txBody>
              <a:bodyPr/>
              <a:lstStyle/>
              <a:p>
                <a:endParaRPr lang="en-US"/>
              </a:p>
            </p:txBody>
          </p:sp>
          <p:sp>
            <p:nvSpPr>
              <p:cNvPr id="18" name="Freeform 18">
                <a:extLst>
                  <a:ext uri="{FF2B5EF4-FFF2-40B4-BE49-F238E27FC236}">
                    <a16:creationId xmlns:a16="http://schemas.microsoft.com/office/drawing/2014/main" xmlns="" id="{E5CE1E07-AD45-46D5-A182-F0E8D5065178}"/>
                  </a:ext>
                </a:extLst>
              </p:cNvPr>
              <p:cNvSpPr>
                <a:spLocks/>
              </p:cNvSpPr>
              <p:nvPr/>
            </p:nvSpPr>
            <p:spPr bwMode="auto">
              <a:xfrm>
                <a:off x="2024" y="2399"/>
                <a:ext cx="142" cy="467"/>
              </a:xfrm>
              <a:custGeom>
                <a:avLst/>
                <a:gdLst>
                  <a:gd name="T0" fmla="*/ 51 w 286"/>
                  <a:gd name="T1" fmla="*/ 11 h 935"/>
                  <a:gd name="T2" fmla="*/ 50 w 286"/>
                  <a:gd name="T3" fmla="*/ 11 h 935"/>
                  <a:gd name="T4" fmla="*/ 47 w 286"/>
                  <a:gd name="T5" fmla="*/ 10 h 935"/>
                  <a:gd name="T6" fmla="*/ 42 w 286"/>
                  <a:gd name="T7" fmla="*/ 9 h 935"/>
                  <a:gd name="T8" fmla="*/ 36 w 286"/>
                  <a:gd name="T9" fmla="*/ 7 h 935"/>
                  <a:gd name="T10" fmla="*/ 29 w 286"/>
                  <a:gd name="T11" fmla="*/ 5 h 935"/>
                  <a:gd name="T12" fmla="*/ 20 w 286"/>
                  <a:gd name="T13" fmla="*/ 3 h 935"/>
                  <a:gd name="T14" fmla="*/ 10 w 286"/>
                  <a:gd name="T15" fmla="*/ 2 h 935"/>
                  <a:gd name="T16" fmla="*/ 0 w 286"/>
                  <a:gd name="T17" fmla="*/ 0 h 935"/>
                  <a:gd name="T18" fmla="*/ 7 w 286"/>
                  <a:gd name="T19" fmla="*/ 17 h 935"/>
                  <a:gd name="T20" fmla="*/ 15 w 286"/>
                  <a:gd name="T21" fmla="*/ 37 h 935"/>
                  <a:gd name="T22" fmla="*/ 25 w 286"/>
                  <a:gd name="T23" fmla="*/ 59 h 935"/>
                  <a:gd name="T24" fmla="*/ 34 w 286"/>
                  <a:gd name="T25" fmla="*/ 83 h 935"/>
                  <a:gd name="T26" fmla="*/ 44 w 286"/>
                  <a:gd name="T27" fmla="*/ 109 h 935"/>
                  <a:gd name="T28" fmla="*/ 54 w 286"/>
                  <a:gd name="T29" fmla="*/ 136 h 935"/>
                  <a:gd name="T30" fmla="*/ 63 w 286"/>
                  <a:gd name="T31" fmla="*/ 165 h 935"/>
                  <a:gd name="T32" fmla="*/ 71 w 286"/>
                  <a:gd name="T33" fmla="*/ 195 h 935"/>
                  <a:gd name="T34" fmla="*/ 78 w 286"/>
                  <a:gd name="T35" fmla="*/ 226 h 935"/>
                  <a:gd name="T36" fmla="*/ 83 w 286"/>
                  <a:gd name="T37" fmla="*/ 259 h 935"/>
                  <a:gd name="T38" fmla="*/ 87 w 286"/>
                  <a:gd name="T39" fmla="*/ 292 h 935"/>
                  <a:gd name="T40" fmla="*/ 89 w 286"/>
                  <a:gd name="T41" fmla="*/ 325 h 935"/>
                  <a:gd name="T42" fmla="*/ 89 w 286"/>
                  <a:gd name="T43" fmla="*/ 360 h 935"/>
                  <a:gd name="T44" fmla="*/ 85 w 286"/>
                  <a:gd name="T45" fmla="*/ 394 h 935"/>
                  <a:gd name="T46" fmla="*/ 78 w 286"/>
                  <a:gd name="T47" fmla="*/ 430 h 935"/>
                  <a:gd name="T48" fmla="*/ 69 w 286"/>
                  <a:gd name="T49" fmla="*/ 464 h 935"/>
                  <a:gd name="T50" fmla="*/ 85 w 286"/>
                  <a:gd name="T51" fmla="*/ 467 h 935"/>
                  <a:gd name="T52" fmla="*/ 109 w 286"/>
                  <a:gd name="T53" fmla="*/ 409 h 935"/>
                  <a:gd name="T54" fmla="*/ 126 w 286"/>
                  <a:gd name="T55" fmla="*/ 356 h 935"/>
                  <a:gd name="T56" fmla="*/ 136 w 286"/>
                  <a:gd name="T57" fmla="*/ 306 h 935"/>
                  <a:gd name="T58" fmla="*/ 142 w 286"/>
                  <a:gd name="T59" fmla="*/ 261 h 935"/>
                  <a:gd name="T60" fmla="*/ 142 w 286"/>
                  <a:gd name="T61" fmla="*/ 220 h 935"/>
                  <a:gd name="T62" fmla="*/ 139 w 286"/>
                  <a:gd name="T63" fmla="*/ 183 h 935"/>
                  <a:gd name="T64" fmla="*/ 132 w 286"/>
                  <a:gd name="T65" fmla="*/ 149 h 935"/>
                  <a:gd name="T66" fmla="*/ 123 w 286"/>
                  <a:gd name="T67" fmla="*/ 120 h 935"/>
                  <a:gd name="T68" fmla="*/ 112 w 286"/>
                  <a:gd name="T69" fmla="*/ 94 h 935"/>
                  <a:gd name="T70" fmla="*/ 100 w 286"/>
                  <a:gd name="T71" fmla="*/ 71 h 935"/>
                  <a:gd name="T72" fmla="*/ 88 w 286"/>
                  <a:gd name="T73" fmla="*/ 53 h 935"/>
                  <a:gd name="T74" fmla="*/ 77 w 286"/>
                  <a:gd name="T75" fmla="*/ 38 h 935"/>
                  <a:gd name="T76" fmla="*/ 67 w 286"/>
                  <a:gd name="T77" fmla="*/ 26 h 935"/>
                  <a:gd name="T78" fmla="*/ 59 w 286"/>
                  <a:gd name="T79" fmla="*/ 18 h 935"/>
                  <a:gd name="T80" fmla="*/ 53 w 286"/>
                  <a:gd name="T81" fmla="*/ 13 h 935"/>
                  <a:gd name="T82" fmla="*/ 51 w 286"/>
                  <a:gd name="T83" fmla="*/ 11 h 9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6"/>
                  <a:gd name="T127" fmla="*/ 0 h 935"/>
                  <a:gd name="T128" fmla="*/ 286 w 286"/>
                  <a:gd name="T129" fmla="*/ 935 h 9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6" h="935">
                    <a:moveTo>
                      <a:pt x="103" y="23"/>
                    </a:moveTo>
                    <a:lnTo>
                      <a:pt x="100" y="22"/>
                    </a:lnTo>
                    <a:lnTo>
                      <a:pt x="95" y="21"/>
                    </a:lnTo>
                    <a:lnTo>
                      <a:pt x="85" y="19"/>
                    </a:lnTo>
                    <a:lnTo>
                      <a:pt x="73" y="15"/>
                    </a:lnTo>
                    <a:lnTo>
                      <a:pt x="58" y="11"/>
                    </a:lnTo>
                    <a:lnTo>
                      <a:pt x="40" y="7"/>
                    </a:lnTo>
                    <a:lnTo>
                      <a:pt x="21" y="4"/>
                    </a:lnTo>
                    <a:lnTo>
                      <a:pt x="0" y="0"/>
                    </a:lnTo>
                    <a:lnTo>
                      <a:pt x="15" y="35"/>
                    </a:lnTo>
                    <a:lnTo>
                      <a:pt x="31" y="75"/>
                    </a:lnTo>
                    <a:lnTo>
                      <a:pt x="50" y="119"/>
                    </a:lnTo>
                    <a:lnTo>
                      <a:pt x="69" y="166"/>
                    </a:lnTo>
                    <a:lnTo>
                      <a:pt x="89" y="218"/>
                    </a:lnTo>
                    <a:lnTo>
                      <a:pt x="108" y="272"/>
                    </a:lnTo>
                    <a:lnTo>
                      <a:pt x="127" y="331"/>
                    </a:lnTo>
                    <a:lnTo>
                      <a:pt x="143" y="391"/>
                    </a:lnTo>
                    <a:lnTo>
                      <a:pt x="158" y="453"/>
                    </a:lnTo>
                    <a:lnTo>
                      <a:pt x="168" y="518"/>
                    </a:lnTo>
                    <a:lnTo>
                      <a:pt x="176" y="584"/>
                    </a:lnTo>
                    <a:lnTo>
                      <a:pt x="180" y="651"/>
                    </a:lnTo>
                    <a:lnTo>
                      <a:pt x="179" y="720"/>
                    </a:lnTo>
                    <a:lnTo>
                      <a:pt x="172" y="789"/>
                    </a:lnTo>
                    <a:lnTo>
                      <a:pt x="158" y="860"/>
                    </a:lnTo>
                    <a:lnTo>
                      <a:pt x="138" y="929"/>
                    </a:lnTo>
                    <a:lnTo>
                      <a:pt x="172" y="935"/>
                    </a:lnTo>
                    <a:lnTo>
                      <a:pt x="219" y="819"/>
                    </a:lnTo>
                    <a:lnTo>
                      <a:pt x="254" y="712"/>
                    </a:lnTo>
                    <a:lnTo>
                      <a:pt x="274" y="613"/>
                    </a:lnTo>
                    <a:lnTo>
                      <a:pt x="285" y="523"/>
                    </a:lnTo>
                    <a:lnTo>
                      <a:pt x="286" y="440"/>
                    </a:lnTo>
                    <a:lnTo>
                      <a:pt x="279" y="366"/>
                    </a:lnTo>
                    <a:lnTo>
                      <a:pt x="265" y="299"/>
                    </a:lnTo>
                    <a:lnTo>
                      <a:pt x="248" y="240"/>
                    </a:lnTo>
                    <a:lnTo>
                      <a:pt x="226" y="188"/>
                    </a:lnTo>
                    <a:lnTo>
                      <a:pt x="202" y="143"/>
                    </a:lnTo>
                    <a:lnTo>
                      <a:pt x="178" y="106"/>
                    </a:lnTo>
                    <a:lnTo>
                      <a:pt x="155" y="76"/>
                    </a:lnTo>
                    <a:lnTo>
                      <a:pt x="134" y="53"/>
                    </a:lnTo>
                    <a:lnTo>
                      <a:pt x="118" y="36"/>
                    </a:lnTo>
                    <a:lnTo>
                      <a:pt x="106" y="27"/>
                    </a:lnTo>
                    <a:lnTo>
                      <a:pt x="103" y="23"/>
                    </a:lnTo>
                    <a:close/>
                  </a:path>
                </a:pathLst>
              </a:custGeom>
              <a:solidFill>
                <a:srgbClr val="333333"/>
              </a:solidFill>
              <a:ln w="9525">
                <a:noFill/>
                <a:round/>
                <a:headEnd/>
                <a:tailEnd/>
              </a:ln>
            </p:spPr>
            <p:txBody>
              <a:bodyPr/>
              <a:lstStyle/>
              <a:p>
                <a:endParaRPr lang="en-US"/>
              </a:p>
            </p:txBody>
          </p:sp>
          <p:sp>
            <p:nvSpPr>
              <p:cNvPr id="19" name="Freeform 19">
                <a:extLst>
                  <a:ext uri="{FF2B5EF4-FFF2-40B4-BE49-F238E27FC236}">
                    <a16:creationId xmlns:a16="http://schemas.microsoft.com/office/drawing/2014/main" xmlns="" id="{4947DF27-A0F7-47F3-945C-85E15228C75E}"/>
                  </a:ext>
                </a:extLst>
              </p:cNvPr>
              <p:cNvSpPr>
                <a:spLocks/>
              </p:cNvSpPr>
              <p:nvPr/>
            </p:nvSpPr>
            <p:spPr bwMode="auto">
              <a:xfrm>
                <a:off x="1935" y="2399"/>
                <a:ext cx="184" cy="465"/>
              </a:xfrm>
              <a:custGeom>
                <a:avLst/>
                <a:gdLst>
                  <a:gd name="T0" fmla="*/ 88 w 367"/>
                  <a:gd name="T1" fmla="*/ 0 h 930"/>
                  <a:gd name="T2" fmla="*/ 79 w 367"/>
                  <a:gd name="T3" fmla="*/ 0 h 930"/>
                  <a:gd name="T4" fmla="*/ 70 w 367"/>
                  <a:gd name="T5" fmla="*/ 3 h 930"/>
                  <a:gd name="T6" fmla="*/ 61 w 367"/>
                  <a:gd name="T7" fmla="*/ 7 h 930"/>
                  <a:gd name="T8" fmla="*/ 52 w 367"/>
                  <a:gd name="T9" fmla="*/ 14 h 930"/>
                  <a:gd name="T10" fmla="*/ 43 w 367"/>
                  <a:gd name="T11" fmla="*/ 22 h 930"/>
                  <a:gd name="T12" fmla="*/ 36 w 367"/>
                  <a:gd name="T13" fmla="*/ 30 h 930"/>
                  <a:gd name="T14" fmla="*/ 28 w 367"/>
                  <a:gd name="T15" fmla="*/ 40 h 930"/>
                  <a:gd name="T16" fmla="*/ 22 w 367"/>
                  <a:gd name="T17" fmla="*/ 51 h 930"/>
                  <a:gd name="T18" fmla="*/ 16 w 367"/>
                  <a:gd name="T19" fmla="*/ 61 h 930"/>
                  <a:gd name="T20" fmla="*/ 11 w 367"/>
                  <a:gd name="T21" fmla="*/ 72 h 930"/>
                  <a:gd name="T22" fmla="*/ 7 w 367"/>
                  <a:gd name="T23" fmla="*/ 82 h 930"/>
                  <a:gd name="T24" fmla="*/ 4 w 367"/>
                  <a:gd name="T25" fmla="*/ 91 h 930"/>
                  <a:gd name="T26" fmla="*/ 1 w 367"/>
                  <a:gd name="T27" fmla="*/ 99 h 930"/>
                  <a:gd name="T28" fmla="*/ 0 w 367"/>
                  <a:gd name="T29" fmla="*/ 106 h 930"/>
                  <a:gd name="T30" fmla="*/ 1 w 367"/>
                  <a:gd name="T31" fmla="*/ 111 h 930"/>
                  <a:gd name="T32" fmla="*/ 2 w 367"/>
                  <a:gd name="T33" fmla="*/ 114 h 930"/>
                  <a:gd name="T34" fmla="*/ 28 w 367"/>
                  <a:gd name="T35" fmla="*/ 140 h 930"/>
                  <a:gd name="T36" fmla="*/ 50 w 367"/>
                  <a:gd name="T37" fmla="*/ 169 h 930"/>
                  <a:gd name="T38" fmla="*/ 68 w 367"/>
                  <a:gd name="T39" fmla="*/ 197 h 930"/>
                  <a:gd name="T40" fmla="*/ 81 w 367"/>
                  <a:gd name="T41" fmla="*/ 227 h 930"/>
                  <a:gd name="T42" fmla="*/ 92 w 367"/>
                  <a:gd name="T43" fmla="*/ 256 h 930"/>
                  <a:gd name="T44" fmla="*/ 100 w 367"/>
                  <a:gd name="T45" fmla="*/ 286 h 930"/>
                  <a:gd name="T46" fmla="*/ 105 w 367"/>
                  <a:gd name="T47" fmla="*/ 314 h 930"/>
                  <a:gd name="T48" fmla="*/ 108 w 367"/>
                  <a:gd name="T49" fmla="*/ 340 h 930"/>
                  <a:gd name="T50" fmla="*/ 109 w 367"/>
                  <a:gd name="T51" fmla="*/ 366 h 930"/>
                  <a:gd name="T52" fmla="*/ 108 w 367"/>
                  <a:gd name="T53" fmla="*/ 389 h 930"/>
                  <a:gd name="T54" fmla="*/ 107 w 367"/>
                  <a:gd name="T55" fmla="*/ 411 h 930"/>
                  <a:gd name="T56" fmla="*/ 106 w 367"/>
                  <a:gd name="T57" fmla="*/ 428 h 930"/>
                  <a:gd name="T58" fmla="*/ 103 w 367"/>
                  <a:gd name="T59" fmla="*/ 443 h 930"/>
                  <a:gd name="T60" fmla="*/ 102 w 367"/>
                  <a:gd name="T61" fmla="*/ 454 h 930"/>
                  <a:gd name="T62" fmla="*/ 100 w 367"/>
                  <a:gd name="T63" fmla="*/ 461 h 930"/>
                  <a:gd name="T64" fmla="*/ 99 w 367"/>
                  <a:gd name="T65" fmla="*/ 464 h 930"/>
                  <a:gd name="T66" fmla="*/ 160 w 367"/>
                  <a:gd name="T67" fmla="*/ 465 h 930"/>
                  <a:gd name="T68" fmla="*/ 172 w 367"/>
                  <a:gd name="T69" fmla="*/ 428 h 930"/>
                  <a:gd name="T70" fmla="*/ 179 w 367"/>
                  <a:gd name="T71" fmla="*/ 392 h 930"/>
                  <a:gd name="T72" fmla="*/ 183 w 367"/>
                  <a:gd name="T73" fmla="*/ 356 h 930"/>
                  <a:gd name="T74" fmla="*/ 184 w 367"/>
                  <a:gd name="T75" fmla="*/ 322 h 930"/>
                  <a:gd name="T76" fmla="*/ 182 w 367"/>
                  <a:gd name="T77" fmla="*/ 288 h 930"/>
                  <a:gd name="T78" fmla="*/ 178 w 367"/>
                  <a:gd name="T79" fmla="*/ 254 h 930"/>
                  <a:gd name="T80" fmla="*/ 172 w 367"/>
                  <a:gd name="T81" fmla="*/ 223 h 930"/>
                  <a:gd name="T82" fmla="*/ 164 w 367"/>
                  <a:gd name="T83" fmla="*/ 192 h 930"/>
                  <a:gd name="T84" fmla="*/ 155 w 367"/>
                  <a:gd name="T85" fmla="*/ 162 h 930"/>
                  <a:gd name="T86" fmla="*/ 145 w 367"/>
                  <a:gd name="T87" fmla="*/ 134 h 930"/>
                  <a:gd name="T88" fmla="*/ 135 w 367"/>
                  <a:gd name="T89" fmla="*/ 107 h 930"/>
                  <a:gd name="T90" fmla="*/ 125 w 367"/>
                  <a:gd name="T91" fmla="*/ 82 h 930"/>
                  <a:gd name="T92" fmla="*/ 114 w 367"/>
                  <a:gd name="T93" fmla="*/ 58 h 930"/>
                  <a:gd name="T94" fmla="*/ 104 w 367"/>
                  <a:gd name="T95" fmla="*/ 37 h 930"/>
                  <a:gd name="T96" fmla="*/ 96 w 367"/>
                  <a:gd name="T97" fmla="*/ 18 h 930"/>
                  <a:gd name="T98" fmla="*/ 88 w 367"/>
                  <a:gd name="T99" fmla="*/ 0 h 93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7"/>
                  <a:gd name="T151" fmla="*/ 0 h 930"/>
                  <a:gd name="T152" fmla="*/ 367 w 367"/>
                  <a:gd name="T153" fmla="*/ 930 h 93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7" h="930">
                    <a:moveTo>
                      <a:pt x="176" y="0"/>
                    </a:moveTo>
                    <a:lnTo>
                      <a:pt x="158" y="0"/>
                    </a:lnTo>
                    <a:lnTo>
                      <a:pt x="139" y="5"/>
                    </a:lnTo>
                    <a:lnTo>
                      <a:pt x="121" y="14"/>
                    </a:lnTo>
                    <a:lnTo>
                      <a:pt x="104" y="27"/>
                    </a:lnTo>
                    <a:lnTo>
                      <a:pt x="86" y="43"/>
                    </a:lnTo>
                    <a:lnTo>
                      <a:pt x="71" y="60"/>
                    </a:lnTo>
                    <a:lnTo>
                      <a:pt x="56" y="80"/>
                    </a:lnTo>
                    <a:lnTo>
                      <a:pt x="44" y="101"/>
                    </a:lnTo>
                    <a:lnTo>
                      <a:pt x="32" y="122"/>
                    </a:lnTo>
                    <a:lnTo>
                      <a:pt x="22" y="143"/>
                    </a:lnTo>
                    <a:lnTo>
                      <a:pt x="14" y="163"/>
                    </a:lnTo>
                    <a:lnTo>
                      <a:pt x="7" y="181"/>
                    </a:lnTo>
                    <a:lnTo>
                      <a:pt x="2" y="197"/>
                    </a:lnTo>
                    <a:lnTo>
                      <a:pt x="0" y="211"/>
                    </a:lnTo>
                    <a:lnTo>
                      <a:pt x="1" y="222"/>
                    </a:lnTo>
                    <a:lnTo>
                      <a:pt x="3" y="227"/>
                    </a:lnTo>
                    <a:lnTo>
                      <a:pt x="56" y="280"/>
                    </a:lnTo>
                    <a:lnTo>
                      <a:pt x="99" y="337"/>
                    </a:lnTo>
                    <a:lnTo>
                      <a:pt x="135" y="394"/>
                    </a:lnTo>
                    <a:lnTo>
                      <a:pt x="162" y="453"/>
                    </a:lnTo>
                    <a:lnTo>
                      <a:pt x="184" y="512"/>
                    </a:lnTo>
                    <a:lnTo>
                      <a:pt x="199" y="571"/>
                    </a:lnTo>
                    <a:lnTo>
                      <a:pt x="210" y="627"/>
                    </a:lnTo>
                    <a:lnTo>
                      <a:pt x="215" y="680"/>
                    </a:lnTo>
                    <a:lnTo>
                      <a:pt x="218" y="732"/>
                    </a:lnTo>
                    <a:lnTo>
                      <a:pt x="216" y="778"/>
                    </a:lnTo>
                    <a:lnTo>
                      <a:pt x="214" y="821"/>
                    </a:lnTo>
                    <a:lnTo>
                      <a:pt x="211" y="856"/>
                    </a:lnTo>
                    <a:lnTo>
                      <a:pt x="206" y="886"/>
                    </a:lnTo>
                    <a:lnTo>
                      <a:pt x="203" y="908"/>
                    </a:lnTo>
                    <a:lnTo>
                      <a:pt x="199" y="922"/>
                    </a:lnTo>
                    <a:lnTo>
                      <a:pt x="198" y="927"/>
                    </a:lnTo>
                    <a:lnTo>
                      <a:pt x="320" y="930"/>
                    </a:lnTo>
                    <a:lnTo>
                      <a:pt x="343" y="856"/>
                    </a:lnTo>
                    <a:lnTo>
                      <a:pt x="358" y="784"/>
                    </a:lnTo>
                    <a:lnTo>
                      <a:pt x="366" y="712"/>
                    </a:lnTo>
                    <a:lnTo>
                      <a:pt x="367" y="643"/>
                    </a:lnTo>
                    <a:lnTo>
                      <a:pt x="364" y="575"/>
                    </a:lnTo>
                    <a:lnTo>
                      <a:pt x="356" y="508"/>
                    </a:lnTo>
                    <a:lnTo>
                      <a:pt x="343" y="445"/>
                    </a:lnTo>
                    <a:lnTo>
                      <a:pt x="328" y="383"/>
                    </a:lnTo>
                    <a:lnTo>
                      <a:pt x="310" y="323"/>
                    </a:lnTo>
                    <a:lnTo>
                      <a:pt x="290" y="268"/>
                    </a:lnTo>
                    <a:lnTo>
                      <a:pt x="269" y="213"/>
                    </a:lnTo>
                    <a:lnTo>
                      <a:pt x="249" y="164"/>
                    </a:lnTo>
                    <a:lnTo>
                      <a:pt x="228" y="117"/>
                    </a:lnTo>
                    <a:lnTo>
                      <a:pt x="208" y="74"/>
                    </a:lnTo>
                    <a:lnTo>
                      <a:pt x="191" y="35"/>
                    </a:lnTo>
                    <a:lnTo>
                      <a:pt x="176" y="0"/>
                    </a:lnTo>
                    <a:close/>
                  </a:path>
                </a:pathLst>
              </a:custGeom>
              <a:solidFill>
                <a:srgbClr val="191919"/>
              </a:solidFill>
              <a:ln w="9525">
                <a:noFill/>
                <a:round/>
                <a:headEnd/>
                <a:tailEnd/>
              </a:ln>
            </p:spPr>
            <p:txBody>
              <a:bodyPr/>
              <a:lstStyle/>
              <a:p>
                <a:endParaRPr lang="en-US"/>
              </a:p>
            </p:txBody>
          </p:sp>
          <p:sp>
            <p:nvSpPr>
              <p:cNvPr id="20" name="Freeform 20">
                <a:extLst>
                  <a:ext uri="{FF2B5EF4-FFF2-40B4-BE49-F238E27FC236}">
                    <a16:creationId xmlns:a16="http://schemas.microsoft.com/office/drawing/2014/main" xmlns="" id="{535AB834-3F6B-48A9-B2CB-0109A194A410}"/>
                  </a:ext>
                </a:extLst>
              </p:cNvPr>
              <p:cNvSpPr>
                <a:spLocks/>
              </p:cNvSpPr>
              <p:nvPr/>
            </p:nvSpPr>
            <p:spPr bwMode="auto">
              <a:xfrm>
                <a:off x="1905" y="2116"/>
                <a:ext cx="246" cy="423"/>
              </a:xfrm>
              <a:custGeom>
                <a:avLst/>
                <a:gdLst>
                  <a:gd name="T0" fmla="*/ 81 w 492"/>
                  <a:gd name="T1" fmla="*/ 242 h 845"/>
                  <a:gd name="T2" fmla="*/ 80 w 492"/>
                  <a:gd name="T3" fmla="*/ 174 h 845"/>
                  <a:gd name="T4" fmla="*/ 85 w 492"/>
                  <a:gd name="T5" fmla="*/ 100 h 845"/>
                  <a:gd name="T6" fmla="*/ 101 w 492"/>
                  <a:gd name="T7" fmla="*/ 30 h 845"/>
                  <a:gd name="T8" fmla="*/ 103 w 492"/>
                  <a:gd name="T9" fmla="*/ 1 h 845"/>
                  <a:gd name="T10" fmla="*/ 81 w 492"/>
                  <a:gd name="T11" fmla="*/ 12 h 845"/>
                  <a:gd name="T12" fmla="*/ 61 w 492"/>
                  <a:gd name="T13" fmla="*/ 35 h 845"/>
                  <a:gd name="T14" fmla="*/ 42 w 492"/>
                  <a:gd name="T15" fmla="*/ 67 h 845"/>
                  <a:gd name="T16" fmla="*/ 20 w 492"/>
                  <a:gd name="T17" fmla="*/ 125 h 845"/>
                  <a:gd name="T18" fmla="*/ 5 w 492"/>
                  <a:gd name="T19" fmla="*/ 217 h 845"/>
                  <a:gd name="T20" fmla="*/ 0 w 492"/>
                  <a:gd name="T21" fmla="*/ 306 h 845"/>
                  <a:gd name="T22" fmla="*/ 0 w 492"/>
                  <a:gd name="T23" fmla="*/ 364 h 845"/>
                  <a:gd name="T24" fmla="*/ 24 w 492"/>
                  <a:gd name="T25" fmla="*/ 388 h 845"/>
                  <a:gd name="T26" fmla="*/ 69 w 492"/>
                  <a:gd name="T27" fmla="*/ 410 h 845"/>
                  <a:gd name="T28" fmla="*/ 111 w 492"/>
                  <a:gd name="T29" fmla="*/ 421 h 845"/>
                  <a:gd name="T30" fmla="*/ 151 w 492"/>
                  <a:gd name="T31" fmla="*/ 423 h 845"/>
                  <a:gd name="T32" fmla="*/ 186 w 492"/>
                  <a:gd name="T33" fmla="*/ 420 h 845"/>
                  <a:gd name="T34" fmla="*/ 214 w 492"/>
                  <a:gd name="T35" fmla="*/ 414 h 845"/>
                  <a:gd name="T36" fmla="*/ 234 w 492"/>
                  <a:gd name="T37" fmla="*/ 407 h 845"/>
                  <a:gd name="T38" fmla="*/ 245 w 492"/>
                  <a:gd name="T39" fmla="*/ 402 h 845"/>
                  <a:gd name="T40" fmla="*/ 246 w 492"/>
                  <a:gd name="T41" fmla="*/ 395 h 845"/>
                  <a:gd name="T42" fmla="*/ 240 w 492"/>
                  <a:gd name="T43" fmla="*/ 362 h 845"/>
                  <a:gd name="T44" fmla="*/ 234 w 492"/>
                  <a:gd name="T45" fmla="*/ 319 h 845"/>
                  <a:gd name="T46" fmla="*/ 228 w 492"/>
                  <a:gd name="T47" fmla="*/ 286 h 845"/>
                  <a:gd name="T48" fmla="*/ 215 w 492"/>
                  <a:gd name="T49" fmla="*/ 286 h 845"/>
                  <a:gd name="T50" fmla="*/ 189 w 492"/>
                  <a:gd name="T51" fmla="*/ 296 h 845"/>
                  <a:gd name="T52" fmla="*/ 164 w 492"/>
                  <a:gd name="T53" fmla="*/ 304 h 845"/>
                  <a:gd name="T54" fmla="*/ 142 w 492"/>
                  <a:gd name="T55" fmla="*/ 309 h 845"/>
                  <a:gd name="T56" fmla="*/ 122 w 492"/>
                  <a:gd name="T57" fmla="*/ 311 h 845"/>
                  <a:gd name="T58" fmla="*/ 106 w 492"/>
                  <a:gd name="T59" fmla="*/ 307 h 845"/>
                  <a:gd name="T60" fmla="*/ 94 w 492"/>
                  <a:gd name="T61" fmla="*/ 298 h 845"/>
                  <a:gd name="T62" fmla="*/ 87 w 492"/>
                  <a:gd name="T63" fmla="*/ 282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92"/>
                  <a:gd name="T97" fmla="*/ 0 h 845"/>
                  <a:gd name="T98" fmla="*/ 492 w 492"/>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92" h="845">
                    <a:moveTo>
                      <a:pt x="168" y="541"/>
                    </a:moveTo>
                    <a:lnTo>
                      <a:pt x="162" y="484"/>
                    </a:lnTo>
                    <a:lnTo>
                      <a:pt x="159" y="419"/>
                    </a:lnTo>
                    <a:lnTo>
                      <a:pt x="159" y="348"/>
                    </a:lnTo>
                    <a:lnTo>
                      <a:pt x="161" y="274"/>
                    </a:lnTo>
                    <a:lnTo>
                      <a:pt x="169" y="199"/>
                    </a:lnTo>
                    <a:lnTo>
                      <a:pt x="182" y="127"/>
                    </a:lnTo>
                    <a:lnTo>
                      <a:pt x="202" y="60"/>
                    </a:lnTo>
                    <a:lnTo>
                      <a:pt x="229" y="0"/>
                    </a:lnTo>
                    <a:lnTo>
                      <a:pt x="205" y="1"/>
                    </a:lnTo>
                    <a:lnTo>
                      <a:pt x="183" y="10"/>
                    </a:lnTo>
                    <a:lnTo>
                      <a:pt x="161" y="24"/>
                    </a:lnTo>
                    <a:lnTo>
                      <a:pt x="141" y="45"/>
                    </a:lnTo>
                    <a:lnTo>
                      <a:pt x="121" y="70"/>
                    </a:lnTo>
                    <a:lnTo>
                      <a:pt x="101" y="100"/>
                    </a:lnTo>
                    <a:lnTo>
                      <a:pt x="84" y="133"/>
                    </a:lnTo>
                    <a:lnTo>
                      <a:pt x="66" y="170"/>
                    </a:lnTo>
                    <a:lnTo>
                      <a:pt x="39" y="249"/>
                    </a:lnTo>
                    <a:lnTo>
                      <a:pt x="21" y="340"/>
                    </a:lnTo>
                    <a:lnTo>
                      <a:pt x="9" y="434"/>
                    </a:lnTo>
                    <a:lnTo>
                      <a:pt x="2" y="527"/>
                    </a:lnTo>
                    <a:lnTo>
                      <a:pt x="0" y="612"/>
                    </a:lnTo>
                    <a:lnTo>
                      <a:pt x="0" y="681"/>
                    </a:lnTo>
                    <a:lnTo>
                      <a:pt x="0" y="727"/>
                    </a:lnTo>
                    <a:lnTo>
                      <a:pt x="1" y="744"/>
                    </a:lnTo>
                    <a:lnTo>
                      <a:pt x="47" y="775"/>
                    </a:lnTo>
                    <a:lnTo>
                      <a:pt x="92" y="801"/>
                    </a:lnTo>
                    <a:lnTo>
                      <a:pt x="137" y="819"/>
                    </a:lnTo>
                    <a:lnTo>
                      <a:pt x="181" y="832"/>
                    </a:lnTo>
                    <a:lnTo>
                      <a:pt x="222" y="841"/>
                    </a:lnTo>
                    <a:lnTo>
                      <a:pt x="264" y="844"/>
                    </a:lnTo>
                    <a:lnTo>
                      <a:pt x="302" y="845"/>
                    </a:lnTo>
                    <a:lnTo>
                      <a:pt x="338" y="843"/>
                    </a:lnTo>
                    <a:lnTo>
                      <a:pt x="371" y="840"/>
                    </a:lnTo>
                    <a:lnTo>
                      <a:pt x="401" y="834"/>
                    </a:lnTo>
                    <a:lnTo>
                      <a:pt x="427" y="827"/>
                    </a:lnTo>
                    <a:lnTo>
                      <a:pt x="449" y="820"/>
                    </a:lnTo>
                    <a:lnTo>
                      <a:pt x="468" y="813"/>
                    </a:lnTo>
                    <a:lnTo>
                      <a:pt x="480" y="807"/>
                    </a:lnTo>
                    <a:lnTo>
                      <a:pt x="490" y="804"/>
                    </a:lnTo>
                    <a:lnTo>
                      <a:pt x="492" y="803"/>
                    </a:lnTo>
                    <a:lnTo>
                      <a:pt x="491" y="790"/>
                    </a:lnTo>
                    <a:lnTo>
                      <a:pt x="486" y="762"/>
                    </a:lnTo>
                    <a:lnTo>
                      <a:pt x="480" y="724"/>
                    </a:lnTo>
                    <a:lnTo>
                      <a:pt x="473" y="682"/>
                    </a:lnTo>
                    <a:lnTo>
                      <a:pt x="467" y="638"/>
                    </a:lnTo>
                    <a:lnTo>
                      <a:pt x="461" y="600"/>
                    </a:lnTo>
                    <a:lnTo>
                      <a:pt x="456" y="572"/>
                    </a:lnTo>
                    <a:lnTo>
                      <a:pt x="455" y="561"/>
                    </a:lnTo>
                    <a:lnTo>
                      <a:pt x="429" y="571"/>
                    </a:lnTo>
                    <a:lnTo>
                      <a:pt x="402" y="582"/>
                    </a:lnTo>
                    <a:lnTo>
                      <a:pt x="377" y="591"/>
                    </a:lnTo>
                    <a:lnTo>
                      <a:pt x="351" y="600"/>
                    </a:lnTo>
                    <a:lnTo>
                      <a:pt x="327" y="607"/>
                    </a:lnTo>
                    <a:lnTo>
                      <a:pt x="305" y="614"/>
                    </a:lnTo>
                    <a:lnTo>
                      <a:pt x="283" y="618"/>
                    </a:lnTo>
                    <a:lnTo>
                      <a:pt x="264" y="621"/>
                    </a:lnTo>
                    <a:lnTo>
                      <a:pt x="244" y="621"/>
                    </a:lnTo>
                    <a:lnTo>
                      <a:pt x="228" y="620"/>
                    </a:lnTo>
                    <a:lnTo>
                      <a:pt x="212" y="614"/>
                    </a:lnTo>
                    <a:lnTo>
                      <a:pt x="199" y="607"/>
                    </a:lnTo>
                    <a:lnTo>
                      <a:pt x="188" y="595"/>
                    </a:lnTo>
                    <a:lnTo>
                      <a:pt x="179" y="582"/>
                    </a:lnTo>
                    <a:lnTo>
                      <a:pt x="173" y="563"/>
                    </a:lnTo>
                    <a:lnTo>
                      <a:pt x="168" y="541"/>
                    </a:lnTo>
                    <a:close/>
                  </a:path>
                </a:pathLst>
              </a:custGeom>
              <a:solidFill>
                <a:srgbClr val="191919"/>
              </a:solidFill>
              <a:ln w="9525">
                <a:noFill/>
                <a:round/>
                <a:headEnd/>
                <a:tailEnd/>
              </a:ln>
            </p:spPr>
            <p:txBody>
              <a:bodyPr/>
              <a:lstStyle/>
              <a:p>
                <a:endParaRPr lang="en-US"/>
              </a:p>
            </p:txBody>
          </p:sp>
          <p:sp>
            <p:nvSpPr>
              <p:cNvPr id="21" name="Freeform 21">
                <a:extLst>
                  <a:ext uri="{FF2B5EF4-FFF2-40B4-BE49-F238E27FC236}">
                    <a16:creationId xmlns:a16="http://schemas.microsoft.com/office/drawing/2014/main" xmlns="" id="{F82D4B26-7FD5-4987-B0C8-2928C8609A6C}"/>
                  </a:ext>
                </a:extLst>
              </p:cNvPr>
              <p:cNvSpPr>
                <a:spLocks/>
              </p:cNvSpPr>
              <p:nvPr/>
            </p:nvSpPr>
            <p:spPr bwMode="auto">
              <a:xfrm>
                <a:off x="1968" y="2120"/>
                <a:ext cx="184" cy="390"/>
              </a:xfrm>
              <a:custGeom>
                <a:avLst/>
                <a:gdLst>
                  <a:gd name="T0" fmla="*/ 2 w 367"/>
                  <a:gd name="T1" fmla="*/ 274 h 781"/>
                  <a:gd name="T2" fmla="*/ 3 w 367"/>
                  <a:gd name="T3" fmla="*/ 281 h 781"/>
                  <a:gd name="T4" fmla="*/ 6 w 367"/>
                  <a:gd name="T5" fmla="*/ 289 h 781"/>
                  <a:gd name="T6" fmla="*/ 10 w 367"/>
                  <a:gd name="T7" fmla="*/ 299 h 781"/>
                  <a:gd name="T8" fmla="*/ 15 w 367"/>
                  <a:gd name="T9" fmla="*/ 308 h 781"/>
                  <a:gd name="T10" fmla="*/ 21 w 367"/>
                  <a:gd name="T11" fmla="*/ 318 h 781"/>
                  <a:gd name="T12" fmla="*/ 29 w 367"/>
                  <a:gd name="T13" fmla="*/ 329 h 781"/>
                  <a:gd name="T14" fmla="*/ 39 w 367"/>
                  <a:gd name="T15" fmla="*/ 339 h 781"/>
                  <a:gd name="T16" fmla="*/ 49 w 367"/>
                  <a:gd name="T17" fmla="*/ 349 h 781"/>
                  <a:gd name="T18" fmla="*/ 61 w 367"/>
                  <a:gd name="T19" fmla="*/ 358 h 781"/>
                  <a:gd name="T20" fmla="*/ 74 w 367"/>
                  <a:gd name="T21" fmla="*/ 367 h 781"/>
                  <a:gd name="T22" fmla="*/ 89 w 367"/>
                  <a:gd name="T23" fmla="*/ 375 h 781"/>
                  <a:gd name="T24" fmla="*/ 105 w 367"/>
                  <a:gd name="T25" fmla="*/ 381 h 781"/>
                  <a:gd name="T26" fmla="*/ 123 w 367"/>
                  <a:gd name="T27" fmla="*/ 386 h 781"/>
                  <a:gd name="T28" fmla="*/ 142 w 367"/>
                  <a:gd name="T29" fmla="*/ 389 h 781"/>
                  <a:gd name="T30" fmla="*/ 162 w 367"/>
                  <a:gd name="T31" fmla="*/ 390 h 781"/>
                  <a:gd name="T32" fmla="*/ 184 w 367"/>
                  <a:gd name="T33" fmla="*/ 389 h 781"/>
                  <a:gd name="T34" fmla="*/ 183 w 367"/>
                  <a:gd name="T35" fmla="*/ 347 h 781"/>
                  <a:gd name="T36" fmla="*/ 179 w 367"/>
                  <a:gd name="T37" fmla="*/ 307 h 781"/>
                  <a:gd name="T38" fmla="*/ 175 w 367"/>
                  <a:gd name="T39" fmla="*/ 269 h 781"/>
                  <a:gd name="T40" fmla="*/ 168 w 367"/>
                  <a:gd name="T41" fmla="*/ 232 h 781"/>
                  <a:gd name="T42" fmla="*/ 161 w 367"/>
                  <a:gd name="T43" fmla="*/ 198 h 781"/>
                  <a:gd name="T44" fmla="*/ 153 w 367"/>
                  <a:gd name="T45" fmla="*/ 166 h 781"/>
                  <a:gd name="T46" fmla="*/ 145 w 367"/>
                  <a:gd name="T47" fmla="*/ 136 h 781"/>
                  <a:gd name="T48" fmla="*/ 137 w 367"/>
                  <a:gd name="T49" fmla="*/ 109 h 781"/>
                  <a:gd name="T50" fmla="*/ 128 w 367"/>
                  <a:gd name="T51" fmla="*/ 85 h 781"/>
                  <a:gd name="T52" fmla="*/ 119 w 367"/>
                  <a:gd name="T53" fmla="*/ 63 h 781"/>
                  <a:gd name="T54" fmla="*/ 112 w 367"/>
                  <a:gd name="T55" fmla="*/ 45 h 781"/>
                  <a:gd name="T56" fmla="*/ 105 w 367"/>
                  <a:gd name="T57" fmla="*/ 29 h 781"/>
                  <a:gd name="T58" fmla="*/ 99 w 367"/>
                  <a:gd name="T59" fmla="*/ 16 h 781"/>
                  <a:gd name="T60" fmla="*/ 94 w 367"/>
                  <a:gd name="T61" fmla="*/ 8 h 781"/>
                  <a:gd name="T62" fmla="*/ 92 w 367"/>
                  <a:gd name="T63" fmla="*/ 2 h 781"/>
                  <a:gd name="T64" fmla="*/ 90 w 367"/>
                  <a:gd name="T65" fmla="*/ 0 h 781"/>
                  <a:gd name="T66" fmla="*/ 84 w 367"/>
                  <a:gd name="T67" fmla="*/ 0 h 781"/>
                  <a:gd name="T68" fmla="*/ 78 w 367"/>
                  <a:gd name="T69" fmla="*/ 0 h 781"/>
                  <a:gd name="T70" fmla="*/ 71 w 367"/>
                  <a:gd name="T71" fmla="*/ 0 h 781"/>
                  <a:gd name="T72" fmla="*/ 66 w 367"/>
                  <a:gd name="T73" fmla="*/ 0 h 781"/>
                  <a:gd name="T74" fmla="*/ 59 w 367"/>
                  <a:gd name="T75" fmla="*/ 0 h 781"/>
                  <a:gd name="T76" fmla="*/ 54 w 367"/>
                  <a:gd name="T77" fmla="*/ 1 h 781"/>
                  <a:gd name="T78" fmla="*/ 48 w 367"/>
                  <a:gd name="T79" fmla="*/ 4 h 781"/>
                  <a:gd name="T80" fmla="*/ 42 w 367"/>
                  <a:gd name="T81" fmla="*/ 7 h 781"/>
                  <a:gd name="T82" fmla="*/ 31 w 367"/>
                  <a:gd name="T83" fmla="*/ 31 h 781"/>
                  <a:gd name="T84" fmla="*/ 22 w 367"/>
                  <a:gd name="T85" fmla="*/ 60 h 781"/>
                  <a:gd name="T86" fmla="*/ 14 w 367"/>
                  <a:gd name="T87" fmla="*/ 95 h 781"/>
                  <a:gd name="T88" fmla="*/ 8 w 367"/>
                  <a:gd name="T89" fmla="*/ 132 h 781"/>
                  <a:gd name="T90" fmla="*/ 3 w 367"/>
                  <a:gd name="T91" fmla="*/ 170 h 781"/>
                  <a:gd name="T92" fmla="*/ 0 w 367"/>
                  <a:gd name="T93" fmla="*/ 207 h 781"/>
                  <a:gd name="T94" fmla="*/ 0 w 367"/>
                  <a:gd name="T95" fmla="*/ 243 h 781"/>
                  <a:gd name="T96" fmla="*/ 2 w 367"/>
                  <a:gd name="T97" fmla="*/ 274 h 78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67"/>
                  <a:gd name="T148" fmla="*/ 0 h 781"/>
                  <a:gd name="T149" fmla="*/ 367 w 367"/>
                  <a:gd name="T150" fmla="*/ 781 h 78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67" h="781">
                    <a:moveTo>
                      <a:pt x="3" y="549"/>
                    </a:moveTo>
                    <a:lnTo>
                      <a:pt x="5" y="563"/>
                    </a:lnTo>
                    <a:lnTo>
                      <a:pt x="11" y="579"/>
                    </a:lnTo>
                    <a:lnTo>
                      <a:pt x="19" y="598"/>
                    </a:lnTo>
                    <a:lnTo>
                      <a:pt x="29" y="617"/>
                    </a:lnTo>
                    <a:lnTo>
                      <a:pt x="42" y="637"/>
                    </a:lnTo>
                    <a:lnTo>
                      <a:pt x="58" y="658"/>
                    </a:lnTo>
                    <a:lnTo>
                      <a:pt x="77" y="678"/>
                    </a:lnTo>
                    <a:lnTo>
                      <a:pt x="97" y="698"/>
                    </a:lnTo>
                    <a:lnTo>
                      <a:pt x="122" y="717"/>
                    </a:lnTo>
                    <a:lnTo>
                      <a:pt x="148" y="735"/>
                    </a:lnTo>
                    <a:lnTo>
                      <a:pt x="178" y="750"/>
                    </a:lnTo>
                    <a:lnTo>
                      <a:pt x="209" y="762"/>
                    </a:lnTo>
                    <a:lnTo>
                      <a:pt x="245" y="772"/>
                    </a:lnTo>
                    <a:lnTo>
                      <a:pt x="283" y="779"/>
                    </a:lnTo>
                    <a:lnTo>
                      <a:pt x="323" y="781"/>
                    </a:lnTo>
                    <a:lnTo>
                      <a:pt x="367" y="779"/>
                    </a:lnTo>
                    <a:lnTo>
                      <a:pt x="365" y="694"/>
                    </a:lnTo>
                    <a:lnTo>
                      <a:pt x="358" y="615"/>
                    </a:lnTo>
                    <a:lnTo>
                      <a:pt x="349" y="538"/>
                    </a:lnTo>
                    <a:lnTo>
                      <a:pt x="336" y="465"/>
                    </a:lnTo>
                    <a:lnTo>
                      <a:pt x="322" y="396"/>
                    </a:lnTo>
                    <a:lnTo>
                      <a:pt x="306" y="333"/>
                    </a:lnTo>
                    <a:lnTo>
                      <a:pt x="289" y="273"/>
                    </a:lnTo>
                    <a:lnTo>
                      <a:pt x="273" y="219"/>
                    </a:lnTo>
                    <a:lnTo>
                      <a:pt x="255" y="170"/>
                    </a:lnTo>
                    <a:lnTo>
                      <a:pt x="238" y="126"/>
                    </a:lnTo>
                    <a:lnTo>
                      <a:pt x="223" y="90"/>
                    </a:lnTo>
                    <a:lnTo>
                      <a:pt x="209" y="59"/>
                    </a:lnTo>
                    <a:lnTo>
                      <a:pt x="198" y="33"/>
                    </a:lnTo>
                    <a:lnTo>
                      <a:pt x="188" y="16"/>
                    </a:lnTo>
                    <a:lnTo>
                      <a:pt x="183" y="4"/>
                    </a:lnTo>
                    <a:lnTo>
                      <a:pt x="180" y="1"/>
                    </a:lnTo>
                    <a:lnTo>
                      <a:pt x="168" y="1"/>
                    </a:lnTo>
                    <a:lnTo>
                      <a:pt x="155" y="1"/>
                    </a:lnTo>
                    <a:lnTo>
                      <a:pt x="142" y="0"/>
                    </a:lnTo>
                    <a:lnTo>
                      <a:pt x="131" y="0"/>
                    </a:lnTo>
                    <a:lnTo>
                      <a:pt x="118" y="1"/>
                    </a:lnTo>
                    <a:lnTo>
                      <a:pt x="107" y="3"/>
                    </a:lnTo>
                    <a:lnTo>
                      <a:pt x="95" y="8"/>
                    </a:lnTo>
                    <a:lnTo>
                      <a:pt x="84" y="15"/>
                    </a:lnTo>
                    <a:lnTo>
                      <a:pt x="62" y="62"/>
                    </a:lnTo>
                    <a:lnTo>
                      <a:pt x="43" y="121"/>
                    </a:lnTo>
                    <a:lnTo>
                      <a:pt x="27" y="190"/>
                    </a:lnTo>
                    <a:lnTo>
                      <a:pt x="15" y="264"/>
                    </a:lnTo>
                    <a:lnTo>
                      <a:pt x="5" y="340"/>
                    </a:lnTo>
                    <a:lnTo>
                      <a:pt x="0" y="414"/>
                    </a:lnTo>
                    <a:lnTo>
                      <a:pt x="0" y="486"/>
                    </a:lnTo>
                    <a:lnTo>
                      <a:pt x="3" y="549"/>
                    </a:lnTo>
                    <a:close/>
                  </a:path>
                </a:pathLst>
              </a:custGeom>
              <a:solidFill>
                <a:srgbClr val="333333"/>
              </a:solidFill>
              <a:ln w="9525">
                <a:noFill/>
                <a:round/>
                <a:headEnd/>
                <a:tailEnd/>
              </a:ln>
            </p:spPr>
            <p:txBody>
              <a:bodyPr/>
              <a:lstStyle/>
              <a:p>
                <a:endParaRPr lang="en-US"/>
              </a:p>
            </p:txBody>
          </p:sp>
          <p:sp>
            <p:nvSpPr>
              <p:cNvPr id="22" name="Freeform 22">
                <a:extLst>
                  <a:ext uri="{FF2B5EF4-FFF2-40B4-BE49-F238E27FC236}">
                    <a16:creationId xmlns:a16="http://schemas.microsoft.com/office/drawing/2014/main" xmlns="" id="{F6E9074F-BE8C-4510-942D-572ACAF2BC20}"/>
                  </a:ext>
                </a:extLst>
              </p:cNvPr>
              <p:cNvSpPr>
                <a:spLocks/>
              </p:cNvSpPr>
              <p:nvPr/>
            </p:nvSpPr>
            <p:spPr bwMode="auto">
              <a:xfrm>
                <a:off x="1943" y="2436"/>
                <a:ext cx="28" cy="36"/>
              </a:xfrm>
              <a:custGeom>
                <a:avLst/>
                <a:gdLst>
                  <a:gd name="T0" fmla="*/ 9 w 54"/>
                  <a:gd name="T1" fmla="*/ 0 h 73"/>
                  <a:gd name="T2" fmla="*/ 11 w 54"/>
                  <a:gd name="T3" fmla="*/ 2 h 73"/>
                  <a:gd name="T4" fmla="*/ 15 w 54"/>
                  <a:gd name="T5" fmla="*/ 6 h 73"/>
                  <a:gd name="T6" fmla="*/ 20 w 54"/>
                  <a:gd name="T7" fmla="*/ 12 h 73"/>
                  <a:gd name="T8" fmla="*/ 24 w 54"/>
                  <a:gd name="T9" fmla="*/ 19 h 73"/>
                  <a:gd name="T10" fmla="*/ 27 w 54"/>
                  <a:gd name="T11" fmla="*/ 26 h 73"/>
                  <a:gd name="T12" fmla="*/ 28 w 54"/>
                  <a:gd name="T13" fmla="*/ 32 h 73"/>
                  <a:gd name="T14" fmla="*/ 24 w 54"/>
                  <a:gd name="T15" fmla="*/ 35 h 73"/>
                  <a:gd name="T16" fmla="*/ 16 w 54"/>
                  <a:gd name="T17" fmla="*/ 36 h 73"/>
                  <a:gd name="T18" fmla="*/ 7 w 54"/>
                  <a:gd name="T19" fmla="*/ 33 h 73"/>
                  <a:gd name="T20" fmla="*/ 2 w 54"/>
                  <a:gd name="T21" fmla="*/ 29 h 73"/>
                  <a:gd name="T22" fmla="*/ 0 w 54"/>
                  <a:gd name="T23" fmla="*/ 23 h 73"/>
                  <a:gd name="T24" fmla="*/ 1 w 54"/>
                  <a:gd name="T25" fmla="*/ 16 h 73"/>
                  <a:gd name="T26" fmla="*/ 3 w 54"/>
                  <a:gd name="T27" fmla="*/ 10 h 73"/>
                  <a:gd name="T28" fmla="*/ 6 w 54"/>
                  <a:gd name="T29" fmla="*/ 5 h 73"/>
                  <a:gd name="T30" fmla="*/ 8 w 54"/>
                  <a:gd name="T31" fmla="*/ 1 h 73"/>
                  <a:gd name="T32" fmla="*/ 9 w 54"/>
                  <a:gd name="T33" fmla="*/ 0 h 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
                  <a:gd name="T52" fmla="*/ 0 h 73"/>
                  <a:gd name="T53" fmla="*/ 54 w 54"/>
                  <a:gd name="T54" fmla="*/ 73 h 7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 h="73">
                    <a:moveTo>
                      <a:pt x="18" y="0"/>
                    </a:moveTo>
                    <a:lnTo>
                      <a:pt x="22" y="4"/>
                    </a:lnTo>
                    <a:lnTo>
                      <a:pt x="29" y="13"/>
                    </a:lnTo>
                    <a:lnTo>
                      <a:pt x="38" y="25"/>
                    </a:lnTo>
                    <a:lnTo>
                      <a:pt x="47" y="39"/>
                    </a:lnTo>
                    <a:lnTo>
                      <a:pt x="53" y="53"/>
                    </a:lnTo>
                    <a:lnTo>
                      <a:pt x="54" y="65"/>
                    </a:lnTo>
                    <a:lnTo>
                      <a:pt x="47" y="71"/>
                    </a:lnTo>
                    <a:lnTo>
                      <a:pt x="30" y="73"/>
                    </a:lnTo>
                    <a:lnTo>
                      <a:pt x="13" y="67"/>
                    </a:lnTo>
                    <a:lnTo>
                      <a:pt x="3" y="58"/>
                    </a:lnTo>
                    <a:lnTo>
                      <a:pt x="0" y="46"/>
                    </a:lnTo>
                    <a:lnTo>
                      <a:pt x="2" y="33"/>
                    </a:lnTo>
                    <a:lnTo>
                      <a:pt x="6" y="21"/>
                    </a:lnTo>
                    <a:lnTo>
                      <a:pt x="12" y="10"/>
                    </a:lnTo>
                    <a:lnTo>
                      <a:pt x="16" y="2"/>
                    </a:lnTo>
                    <a:lnTo>
                      <a:pt x="18" y="0"/>
                    </a:lnTo>
                    <a:close/>
                  </a:path>
                </a:pathLst>
              </a:custGeom>
              <a:solidFill>
                <a:srgbClr val="E5A599"/>
              </a:solidFill>
              <a:ln w="9525">
                <a:noFill/>
                <a:round/>
                <a:headEnd/>
                <a:tailEnd/>
              </a:ln>
            </p:spPr>
            <p:txBody>
              <a:bodyPr/>
              <a:lstStyle/>
              <a:p>
                <a:endParaRPr lang="en-US"/>
              </a:p>
            </p:txBody>
          </p:sp>
          <p:sp>
            <p:nvSpPr>
              <p:cNvPr id="23" name="Freeform 23">
                <a:extLst>
                  <a:ext uri="{FF2B5EF4-FFF2-40B4-BE49-F238E27FC236}">
                    <a16:creationId xmlns:a16="http://schemas.microsoft.com/office/drawing/2014/main" xmlns="" id="{34D0F9CB-89F4-485F-902B-3CCCC49162D9}"/>
                  </a:ext>
                </a:extLst>
              </p:cNvPr>
              <p:cNvSpPr>
                <a:spLocks/>
              </p:cNvSpPr>
              <p:nvPr/>
            </p:nvSpPr>
            <p:spPr bwMode="auto">
              <a:xfrm>
                <a:off x="2022" y="2517"/>
                <a:ext cx="17" cy="108"/>
              </a:xfrm>
              <a:custGeom>
                <a:avLst/>
                <a:gdLst>
                  <a:gd name="T0" fmla="*/ 0 w 33"/>
                  <a:gd name="T1" fmla="*/ 108 h 216"/>
                  <a:gd name="T2" fmla="*/ 12 w 33"/>
                  <a:gd name="T3" fmla="*/ 98 h 216"/>
                  <a:gd name="T4" fmla="*/ 17 w 33"/>
                  <a:gd name="T5" fmla="*/ 0 h 216"/>
                  <a:gd name="T6" fmla="*/ 13 w 33"/>
                  <a:gd name="T7" fmla="*/ 6 h 216"/>
                  <a:gd name="T8" fmla="*/ 9 w 33"/>
                  <a:gd name="T9" fmla="*/ 12 h 216"/>
                  <a:gd name="T10" fmla="*/ 6 w 33"/>
                  <a:gd name="T11" fmla="*/ 17 h 216"/>
                  <a:gd name="T12" fmla="*/ 4 w 33"/>
                  <a:gd name="T13" fmla="*/ 21 h 216"/>
                  <a:gd name="T14" fmla="*/ 0 w 33"/>
                  <a:gd name="T15" fmla="*/ 108 h 216"/>
                  <a:gd name="T16" fmla="*/ 0 60000 65536"/>
                  <a:gd name="T17" fmla="*/ 0 60000 65536"/>
                  <a:gd name="T18" fmla="*/ 0 60000 65536"/>
                  <a:gd name="T19" fmla="*/ 0 60000 65536"/>
                  <a:gd name="T20" fmla="*/ 0 60000 65536"/>
                  <a:gd name="T21" fmla="*/ 0 60000 65536"/>
                  <a:gd name="T22" fmla="*/ 0 60000 65536"/>
                  <a:gd name="T23" fmla="*/ 0 60000 65536"/>
                  <a:gd name="T24" fmla="*/ 0 w 33"/>
                  <a:gd name="T25" fmla="*/ 0 h 216"/>
                  <a:gd name="T26" fmla="*/ 33 w 33"/>
                  <a:gd name="T27" fmla="*/ 216 h 2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 h="216">
                    <a:moveTo>
                      <a:pt x="0" y="216"/>
                    </a:moveTo>
                    <a:lnTo>
                      <a:pt x="23" y="195"/>
                    </a:lnTo>
                    <a:lnTo>
                      <a:pt x="33" y="0"/>
                    </a:lnTo>
                    <a:lnTo>
                      <a:pt x="26" y="12"/>
                    </a:lnTo>
                    <a:lnTo>
                      <a:pt x="18" y="24"/>
                    </a:lnTo>
                    <a:lnTo>
                      <a:pt x="12" y="34"/>
                    </a:lnTo>
                    <a:lnTo>
                      <a:pt x="7" y="41"/>
                    </a:lnTo>
                    <a:lnTo>
                      <a:pt x="0" y="216"/>
                    </a:lnTo>
                    <a:close/>
                  </a:path>
                </a:pathLst>
              </a:custGeom>
              <a:solidFill>
                <a:srgbClr val="000000"/>
              </a:solidFill>
              <a:ln w="9525">
                <a:noFill/>
                <a:round/>
                <a:headEnd/>
                <a:tailEnd/>
              </a:ln>
            </p:spPr>
            <p:txBody>
              <a:bodyPr/>
              <a:lstStyle/>
              <a:p>
                <a:endParaRPr lang="en-US"/>
              </a:p>
            </p:txBody>
          </p:sp>
          <p:sp>
            <p:nvSpPr>
              <p:cNvPr id="24" name="Freeform 24">
                <a:extLst>
                  <a:ext uri="{FF2B5EF4-FFF2-40B4-BE49-F238E27FC236}">
                    <a16:creationId xmlns:a16="http://schemas.microsoft.com/office/drawing/2014/main" xmlns="" id="{D6C6B1F0-3603-46E2-861D-43DEBAE858E1}"/>
                  </a:ext>
                </a:extLst>
              </p:cNvPr>
              <p:cNvSpPr>
                <a:spLocks/>
              </p:cNvSpPr>
              <p:nvPr/>
            </p:nvSpPr>
            <p:spPr bwMode="auto">
              <a:xfrm>
                <a:off x="1848" y="2489"/>
                <a:ext cx="192" cy="48"/>
              </a:xfrm>
              <a:custGeom>
                <a:avLst/>
                <a:gdLst>
                  <a:gd name="T0" fmla="*/ 179 w 385"/>
                  <a:gd name="T1" fmla="*/ 30 h 97"/>
                  <a:gd name="T2" fmla="*/ 178 w 385"/>
                  <a:gd name="T3" fmla="*/ 48 h 97"/>
                  <a:gd name="T4" fmla="*/ 180 w 385"/>
                  <a:gd name="T5" fmla="*/ 45 h 97"/>
                  <a:gd name="T6" fmla="*/ 183 w 385"/>
                  <a:gd name="T7" fmla="*/ 40 h 97"/>
                  <a:gd name="T8" fmla="*/ 187 w 385"/>
                  <a:gd name="T9" fmla="*/ 34 h 97"/>
                  <a:gd name="T10" fmla="*/ 191 w 385"/>
                  <a:gd name="T11" fmla="*/ 28 h 97"/>
                  <a:gd name="T12" fmla="*/ 192 w 385"/>
                  <a:gd name="T13" fmla="*/ 15 h 97"/>
                  <a:gd name="T14" fmla="*/ 28 w 385"/>
                  <a:gd name="T15" fmla="*/ 0 h 97"/>
                  <a:gd name="T16" fmla="*/ 0 w 385"/>
                  <a:gd name="T17" fmla="*/ 13 h 97"/>
                  <a:gd name="T18" fmla="*/ 179 w 385"/>
                  <a:gd name="T19" fmla="*/ 3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97"/>
                  <a:gd name="T32" fmla="*/ 385 w 385"/>
                  <a:gd name="T33" fmla="*/ 97 h 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97">
                    <a:moveTo>
                      <a:pt x="358" y="60"/>
                    </a:moveTo>
                    <a:lnTo>
                      <a:pt x="356" y="97"/>
                    </a:lnTo>
                    <a:lnTo>
                      <a:pt x="361" y="90"/>
                    </a:lnTo>
                    <a:lnTo>
                      <a:pt x="367" y="80"/>
                    </a:lnTo>
                    <a:lnTo>
                      <a:pt x="375" y="68"/>
                    </a:lnTo>
                    <a:lnTo>
                      <a:pt x="382" y="56"/>
                    </a:lnTo>
                    <a:lnTo>
                      <a:pt x="385" y="31"/>
                    </a:lnTo>
                    <a:lnTo>
                      <a:pt x="57" y="0"/>
                    </a:lnTo>
                    <a:lnTo>
                      <a:pt x="0" y="27"/>
                    </a:lnTo>
                    <a:lnTo>
                      <a:pt x="358" y="60"/>
                    </a:lnTo>
                    <a:close/>
                  </a:path>
                </a:pathLst>
              </a:custGeom>
              <a:solidFill>
                <a:srgbClr val="592600"/>
              </a:solidFill>
              <a:ln w="9525">
                <a:noFill/>
                <a:round/>
                <a:headEnd/>
                <a:tailEnd/>
              </a:ln>
            </p:spPr>
            <p:txBody>
              <a:bodyPr/>
              <a:lstStyle/>
              <a:p>
                <a:endParaRPr lang="en-US"/>
              </a:p>
            </p:txBody>
          </p:sp>
          <p:sp>
            <p:nvSpPr>
              <p:cNvPr id="25" name="Freeform 25">
                <a:extLst>
                  <a:ext uri="{FF2B5EF4-FFF2-40B4-BE49-F238E27FC236}">
                    <a16:creationId xmlns:a16="http://schemas.microsoft.com/office/drawing/2014/main" xmlns="" id="{EBFF826C-4BCA-4CCF-A663-2AAFA3C5CF82}"/>
                  </a:ext>
                </a:extLst>
              </p:cNvPr>
              <p:cNvSpPr>
                <a:spLocks/>
              </p:cNvSpPr>
              <p:nvPr/>
            </p:nvSpPr>
            <p:spPr bwMode="auto">
              <a:xfrm>
                <a:off x="1848" y="2502"/>
                <a:ext cx="179" cy="95"/>
              </a:xfrm>
              <a:custGeom>
                <a:avLst/>
                <a:gdLst>
                  <a:gd name="T0" fmla="*/ 178 w 358"/>
                  <a:gd name="T1" fmla="*/ 35 h 189"/>
                  <a:gd name="T2" fmla="*/ 179 w 358"/>
                  <a:gd name="T3" fmla="*/ 17 h 189"/>
                  <a:gd name="T4" fmla="*/ 0 w 358"/>
                  <a:gd name="T5" fmla="*/ 0 h 189"/>
                  <a:gd name="T6" fmla="*/ 1 w 358"/>
                  <a:gd name="T7" fmla="*/ 95 h 189"/>
                  <a:gd name="T8" fmla="*/ 10 w 358"/>
                  <a:gd name="T9" fmla="*/ 95 h 189"/>
                  <a:gd name="T10" fmla="*/ 20 w 358"/>
                  <a:gd name="T11" fmla="*/ 94 h 189"/>
                  <a:gd name="T12" fmla="*/ 30 w 358"/>
                  <a:gd name="T13" fmla="*/ 93 h 189"/>
                  <a:gd name="T14" fmla="*/ 41 w 358"/>
                  <a:gd name="T15" fmla="*/ 93 h 189"/>
                  <a:gd name="T16" fmla="*/ 52 w 358"/>
                  <a:gd name="T17" fmla="*/ 92 h 189"/>
                  <a:gd name="T18" fmla="*/ 65 w 358"/>
                  <a:gd name="T19" fmla="*/ 90 h 189"/>
                  <a:gd name="T20" fmla="*/ 77 w 358"/>
                  <a:gd name="T21" fmla="*/ 88 h 189"/>
                  <a:gd name="T22" fmla="*/ 89 w 358"/>
                  <a:gd name="T23" fmla="*/ 85 h 189"/>
                  <a:gd name="T24" fmla="*/ 101 w 358"/>
                  <a:gd name="T25" fmla="*/ 82 h 189"/>
                  <a:gd name="T26" fmla="*/ 114 w 358"/>
                  <a:gd name="T27" fmla="*/ 78 h 189"/>
                  <a:gd name="T28" fmla="*/ 126 w 358"/>
                  <a:gd name="T29" fmla="*/ 73 h 189"/>
                  <a:gd name="T30" fmla="*/ 138 w 358"/>
                  <a:gd name="T31" fmla="*/ 67 h 189"/>
                  <a:gd name="T32" fmla="*/ 149 w 358"/>
                  <a:gd name="T33" fmla="*/ 61 h 189"/>
                  <a:gd name="T34" fmla="*/ 160 w 358"/>
                  <a:gd name="T35" fmla="*/ 54 h 189"/>
                  <a:gd name="T36" fmla="*/ 169 w 358"/>
                  <a:gd name="T37" fmla="*/ 45 h 189"/>
                  <a:gd name="T38" fmla="*/ 178 w 358"/>
                  <a:gd name="T39" fmla="*/ 35 h 18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8"/>
                  <a:gd name="T61" fmla="*/ 0 h 189"/>
                  <a:gd name="T62" fmla="*/ 358 w 358"/>
                  <a:gd name="T63" fmla="*/ 189 h 18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8" h="189">
                    <a:moveTo>
                      <a:pt x="356" y="70"/>
                    </a:moveTo>
                    <a:lnTo>
                      <a:pt x="358" y="33"/>
                    </a:lnTo>
                    <a:lnTo>
                      <a:pt x="0" y="0"/>
                    </a:lnTo>
                    <a:lnTo>
                      <a:pt x="3" y="189"/>
                    </a:lnTo>
                    <a:lnTo>
                      <a:pt x="20" y="189"/>
                    </a:lnTo>
                    <a:lnTo>
                      <a:pt x="39" y="187"/>
                    </a:lnTo>
                    <a:lnTo>
                      <a:pt x="60" y="186"/>
                    </a:lnTo>
                    <a:lnTo>
                      <a:pt x="82" y="185"/>
                    </a:lnTo>
                    <a:lnTo>
                      <a:pt x="105" y="183"/>
                    </a:lnTo>
                    <a:lnTo>
                      <a:pt x="129" y="179"/>
                    </a:lnTo>
                    <a:lnTo>
                      <a:pt x="153" y="176"/>
                    </a:lnTo>
                    <a:lnTo>
                      <a:pt x="178" y="170"/>
                    </a:lnTo>
                    <a:lnTo>
                      <a:pt x="203" y="163"/>
                    </a:lnTo>
                    <a:lnTo>
                      <a:pt x="228" y="156"/>
                    </a:lnTo>
                    <a:lnTo>
                      <a:pt x="252" y="146"/>
                    </a:lnTo>
                    <a:lnTo>
                      <a:pt x="275" y="134"/>
                    </a:lnTo>
                    <a:lnTo>
                      <a:pt x="298" y="122"/>
                    </a:lnTo>
                    <a:lnTo>
                      <a:pt x="319" y="107"/>
                    </a:lnTo>
                    <a:lnTo>
                      <a:pt x="338" y="90"/>
                    </a:lnTo>
                    <a:lnTo>
                      <a:pt x="356" y="70"/>
                    </a:lnTo>
                    <a:close/>
                  </a:path>
                </a:pathLst>
              </a:custGeom>
              <a:solidFill>
                <a:srgbClr val="330000"/>
              </a:solidFill>
              <a:ln w="9525">
                <a:noFill/>
                <a:round/>
                <a:headEnd/>
                <a:tailEnd/>
              </a:ln>
            </p:spPr>
            <p:txBody>
              <a:bodyPr/>
              <a:lstStyle/>
              <a:p>
                <a:endParaRPr lang="en-US"/>
              </a:p>
            </p:txBody>
          </p:sp>
          <p:sp>
            <p:nvSpPr>
              <p:cNvPr id="26" name="Freeform 26">
                <a:extLst>
                  <a:ext uri="{FF2B5EF4-FFF2-40B4-BE49-F238E27FC236}">
                    <a16:creationId xmlns:a16="http://schemas.microsoft.com/office/drawing/2014/main" xmlns="" id="{EF29A95C-2ACD-4DD3-9D91-84B530FDE41B}"/>
                  </a:ext>
                </a:extLst>
              </p:cNvPr>
              <p:cNvSpPr>
                <a:spLocks/>
              </p:cNvSpPr>
              <p:nvPr/>
            </p:nvSpPr>
            <p:spPr bwMode="auto">
              <a:xfrm>
                <a:off x="1849" y="2537"/>
                <a:ext cx="177" cy="88"/>
              </a:xfrm>
              <a:custGeom>
                <a:avLst/>
                <a:gdLst>
                  <a:gd name="T0" fmla="*/ 1 w 354"/>
                  <a:gd name="T1" fmla="*/ 60 h 175"/>
                  <a:gd name="T2" fmla="*/ 0 w 354"/>
                  <a:gd name="T3" fmla="*/ 75 h 175"/>
                  <a:gd name="T4" fmla="*/ 174 w 354"/>
                  <a:gd name="T5" fmla="*/ 88 h 175"/>
                  <a:gd name="T6" fmla="*/ 177 w 354"/>
                  <a:gd name="T7" fmla="*/ 0 h 175"/>
                  <a:gd name="T8" fmla="*/ 168 w 354"/>
                  <a:gd name="T9" fmla="*/ 10 h 175"/>
                  <a:gd name="T10" fmla="*/ 159 w 354"/>
                  <a:gd name="T11" fmla="*/ 19 h 175"/>
                  <a:gd name="T12" fmla="*/ 148 w 354"/>
                  <a:gd name="T13" fmla="*/ 26 h 175"/>
                  <a:gd name="T14" fmla="*/ 137 w 354"/>
                  <a:gd name="T15" fmla="*/ 32 h 175"/>
                  <a:gd name="T16" fmla="*/ 125 w 354"/>
                  <a:gd name="T17" fmla="*/ 38 h 175"/>
                  <a:gd name="T18" fmla="*/ 113 w 354"/>
                  <a:gd name="T19" fmla="*/ 43 h 175"/>
                  <a:gd name="T20" fmla="*/ 100 w 354"/>
                  <a:gd name="T21" fmla="*/ 47 h 175"/>
                  <a:gd name="T22" fmla="*/ 88 w 354"/>
                  <a:gd name="T23" fmla="*/ 50 h 175"/>
                  <a:gd name="T24" fmla="*/ 76 w 354"/>
                  <a:gd name="T25" fmla="*/ 53 h 175"/>
                  <a:gd name="T26" fmla="*/ 63 w 354"/>
                  <a:gd name="T27" fmla="*/ 55 h 175"/>
                  <a:gd name="T28" fmla="*/ 51 w 354"/>
                  <a:gd name="T29" fmla="*/ 57 h 175"/>
                  <a:gd name="T30" fmla="*/ 40 w 354"/>
                  <a:gd name="T31" fmla="*/ 58 h 175"/>
                  <a:gd name="T32" fmla="*/ 29 w 354"/>
                  <a:gd name="T33" fmla="*/ 58 h 175"/>
                  <a:gd name="T34" fmla="*/ 19 w 354"/>
                  <a:gd name="T35" fmla="*/ 59 h 175"/>
                  <a:gd name="T36" fmla="*/ 9 w 354"/>
                  <a:gd name="T37" fmla="*/ 60 h 175"/>
                  <a:gd name="T38" fmla="*/ 1 w 354"/>
                  <a:gd name="T39" fmla="*/ 60 h 1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4"/>
                  <a:gd name="T61" fmla="*/ 0 h 175"/>
                  <a:gd name="T62" fmla="*/ 354 w 354"/>
                  <a:gd name="T63" fmla="*/ 175 h 1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4" h="175">
                    <a:moveTo>
                      <a:pt x="1" y="119"/>
                    </a:moveTo>
                    <a:lnTo>
                      <a:pt x="0" y="149"/>
                    </a:lnTo>
                    <a:lnTo>
                      <a:pt x="347" y="175"/>
                    </a:lnTo>
                    <a:lnTo>
                      <a:pt x="354" y="0"/>
                    </a:lnTo>
                    <a:lnTo>
                      <a:pt x="336" y="20"/>
                    </a:lnTo>
                    <a:lnTo>
                      <a:pt x="317" y="37"/>
                    </a:lnTo>
                    <a:lnTo>
                      <a:pt x="296" y="52"/>
                    </a:lnTo>
                    <a:lnTo>
                      <a:pt x="273" y="64"/>
                    </a:lnTo>
                    <a:lnTo>
                      <a:pt x="250" y="76"/>
                    </a:lnTo>
                    <a:lnTo>
                      <a:pt x="226" y="86"/>
                    </a:lnTo>
                    <a:lnTo>
                      <a:pt x="201" y="93"/>
                    </a:lnTo>
                    <a:lnTo>
                      <a:pt x="176" y="100"/>
                    </a:lnTo>
                    <a:lnTo>
                      <a:pt x="151" y="106"/>
                    </a:lnTo>
                    <a:lnTo>
                      <a:pt x="127" y="109"/>
                    </a:lnTo>
                    <a:lnTo>
                      <a:pt x="103" y="113"/>
                    </a:lnTo>
                    <a:lnTo>
                      <a:pt x="80" y="115"/>
                    </a:lnTo>
                    <a:lnTo>
                      <a:pt x="58" y="116"/>
                    </a:lnTo>
                    <a:lnTo>
                      <a:pt x="37" y="117"/>
                    </a:lnTo>
                    <a:lnTo>
                      <a:pt x="18" y="119"/>
                    </a:lnTo>
                    <a:lnTo>
                      <a:pt x="1" y="119"/>
                    </a:lnTo>
                    <a:close/>
                  </a:path>
                </a:pathLst>
              </a:custGeom>
              <a:solidFill>
                <a:srgbClr val="000000"/>
              </a:solidFill>
              <a:ln w="9525">
                <a:noFill/>
                <a:round/>
                <a:headEnd/>
                <a:tailEnd/>
              </a:ln>
            </p:spPr>
            <p:txBody>
              <a:bodyPr/>
              <a:lstStyle/>
              <a:p>
                <a:endParaRPr lang="en-US"/>
              </a:p>
            </p:txBody>
          </p:sp>
          <p:sp>
            <p:nvSpPr>
              <p:cNvPr id="27" name="Freeform 27">
                <a:extLst>
                  <a:ext uri="{FF2B5EF4-FFF2-40B4-BE49-F238E27FC236}">
                    <a16:creationId xmlns:a16="http://schemas.microsoft.com/office/drawing/2014/main" xmlns="" id="{FE88ADED-5AAE-48CD-995A-0598E8D1F33E}"/>
                  </a:ext>
                </a:extLst>
              </p:cNvPr>
              <p:cNvSpPr>
                <a:spLocks/>
              </p:cNvSpPr>
              <p:nvPr/>
            </p:nvSpPr>
            <p:spPr bwMode="auto">
              <a:xfrm>
                <a:off x="1904" y="2487"/>
                <a:ext cx="19" cy="14"/>
              </a:xfrm>
              <a:custGeom>
                <a:avLst/>
                <a:gdLst>
                  <a:gd name="T0" fmla="*/ 17 w 39"/>
                  <a:gd name="T1" fmla="*/ 14 h 26"/>
                  <a:gd name="T2" fmla="*/ 18 w 39"/>
                  <a:gd name="T3" fmla="*/ 12 h 26"/>
                  <a:gd name="T4" fmla="*/ 19 w 39"/>
                  <a:gd name="T5" fmla="*/ 2 h 26"/>
                  <a:gd name="T6" fmla="*/ 4 w 39"/>
                  <a:gd name="T7" fmla="*/ 0 h 26"/>
                  <a:gd name="T8" fmla="*/ 0 w 39"/>
                  <a:gd name="T9" fmla="*/ 5 h 26"/>
                  <a:gd name="T10" fmla="*/ 17 w 39"/>
                  <a:gd name="T11" fmla="*/ 8 h 26"/>
                  <a:gd name="T12" fmla="*/ 17 w 39"/>
                  <a:gd name="T13" fmla="*/ 14 h 26"/>
                  <a:gd name="T14" fmla="*/ 0 60000 65536"/>
                  <a:gd name="T15" fmla="*/ 0 60000 65536"/>
                  <a:gd name="T16" fmla="*/ 0 60000 65536"/>
                  <a:gd name="T17" fmla="*/ 0 60000 65536"/>
                  <a:gd name="T18" fmla="*/ 0 60000 65536"/>
                  <a:gd name="T19" fmla="*/ 0 60000 65536"/>
                  <a:gd name="T20" fmla="*/ 0 60000 65536"/>
                  <a:gd name="T21" fmla="*/ 0 w 39"/>
                  <a:gd name="T22" fmla="*/ 0 h 26"/>
                  <a:gd name="T23" fmla="*/ 39 w 3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6">
                    <a:moveTo>
                      <a:pt x="34" y="26"/>
                    </a:moveTo>
                    <a:lnTo>
                      <a:pt x="37" y="22"/>
                    </a:lnTo>
                    <a:lnTo>
                      <a:pt x="39" y="3"/>
                    </a:lnTo>
                    <a:lnTo>
                      <a:pt x="9" y="0"/>
                    </a:lnTo>
                    <a:lnTo>
                      <a:pt x="0" y="10"/>
                    </a:lnTo>
                    <a:lnTo>
                      <a:pt x="34" y="14"/>
                    </a:lnTo>
                    <a:lnTo>
                      <a:pt x="34" y="26"/>
                    </a:lnTo>
                    <a:close/>
                  </a:path>
                </a:pathLst>
              </a:custGeom>
              <a:solidFill>
                <a:srgbClr val="7F7F7F"/>
              </a:solidFill>
              <a:ln w="9525">
                <a:noFill/>
                <a:round/>
                <a:headEnd/>
                <a:tailEnd/>
              </a:ln>
            </p:spPr>
            <p:txBody>
              <a:bodyPr/>
              <a:lstStyle/>
              <a:p>
                <a:endParaRPr lang="en-US"/>
              </a:p>
            </p:txBody>
          </p:sp>
          <p:sp>
            <p:nvSpPr>
              <p:cNvPr id="28" name="Freeform 28">
                <a:extLst>
                  <a:ext uri="{FF2B5EF4-FFF2-40B4-BE49-F238E27FC236}">
                    <a16:creationId xmlns:a16="http://schemas.microsoft.com/office/drawing/2014/main" xmlns="" id="{B9D579C3-8D7C-45CA-821A-E8735E97D78D}"/>
                  </a:ext>
                </a:extLst>
              </p:cNvPr>
              <p:cNvSpPr>
                <a:spLocks/>
              </p:cNvSpPr>
              <p:nvPr/>
            </p:nvSpPr>
            <p:spPr bwMode="auto">
              <a:xfrm>
                <a:off x="1904" y="2493"/>
                <a:ext cx="16" cy="8"/>
              </a:xfrm>
              <a:custGeom>
                <a:avLst/>
                <a:gdLst>
                  <a:gd name="T0" fmla="*/ 16 w 34"/>
                  <a:gd name="T1" fmla="*/ 8 h 16"/>
                  <a:gd name="T2" fmla="*/ 16 w 34"/>
                  <a:gd name="T3" fmla="*/ 8 h 16"/>
                  <a:gd name="T4" fmla="*/ 16 w 34"/>
                  <a:gd name="T5" fmla="*/ 2 h 16"/>
                  <a:gd name="T6" fmla="*/ 0 w 34"/>
                  <a:gd name="T7" fmla="*/ 0 h 16"/>
                  <a:gd name="T8" fmla="*/ 0 w 34"/>
                  <a:gd name="T9" fmla="*/ 6 h 16"/>
                  <a:gd name="T10" fmla="*/ 16 w 34"/>
                  <a:gd name="T11" fmla="*/ 8 h 16"/>
                  <a:gd name="T12" fmla="*/ 0 60000 65536"/>
                  <a:gd name="T13" fmla="*/ 0 60000 65536"/>
                  <a:gd name="T14" fmla="*/ 0 60000 65536"/>
                  <a:gd name="T15" fmla="*/ 0 60000 65536"/>
                  <a:gd name="T16" fmla="*/ 0 60000 65536"/>
                  <a:gd name="T17" fmla="*/ 0 60000 65536"/>
                  <a:gd name="T18" fmla="*/ 0 w 34"/>
                  <a:gd name="T19" fmla="*/ 0 h 16"/>
                  <a:gd name="T20" fmla="*/ 34 w 3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34" h="16">
                    <a:moveTo>
                      <a:pt x="34" y="16"/>
                    </a:moveTo>
                    <a:lnTo>
                      <a:pt x="34" y="16"/>
                    </a:lnTo>
                    <a:lnTo>
                      <a:pt x="34" y="4"/>
                    </a:lnTo>
                    <a:lnTo>
                      <a:pt x="0" y="0"/>
                    </a:lnTo>
                    <a:lnTo>
                      <a:pt x="0" y="13"/>
                    </a:lnTo>
                    <a:lnTo>
                      <a:pt x="34" y="16"/>
                    </a:lnTo>
                    <a:close/>
                  </a:path>
                </a:pathLst>
              </a:custGeom>
              <a:solidFill>
                <a:srgbClr val="BFBFBF"/>
              </a:solidFill>
              <a:ln w="9525">
                <a:noFill/>
                <a:round/>
                <a:headEnd/>
                <a:tailEnd/>
              </a:ln>
            </p:spPr>
            <p:txBody>
              <a:bodyPr/>
              <a:lstStyle/>
              <a:p>
                <a:endParaRPr lang="en-US"/>
              </a:p>
            </p:txBody>
          </p:sp>
          <p:sp>
            <p:nvSpPr>
              <p:cNvPr id="29" name="Freeform 29">
                <a:extLst>
                  <a:ext uri="{FF2B5EF4-FFF2-40B4-BE49-F238E27FC236}">
                    <a16:creationId xmlns:a16="http://schemas.microsoft.com/office/drawing/2014/main" xmlns="" id="{8B1E5892-0EA6-4949-BE91-29E70882CD6C}"/>
                  </a:ext>
                </a:extLst>
              </p:cNvPr>
              <p:cNvSpPr>
                <a:spLocks/>
              </p:cNvSpPr>
              <p:nvPr/>
            </p:nvSpPr>
            <p:spPr bwMode="auto">
              <a:xfrm>
                <a:off x="1963" y="2494"/>
                <a:ext cx="19" cy="13"/>
              </a:xfrm>
              <a:custGeom>
                <a:avLst/>
                <a:gdLst>
                  <a:gd name="T0" fmla="*/ 15 w 38"/>
                  <a:gd name="T1" fmla="*/ 13 h 25"/>
                  <a:gd name="T2" fmla="*/ 18 w 38"/>
                  <a:gd name="T3" fmla="*/ 10 h 25"/>
                  <a:gd name="T4" fmla="*/ 19 w 38"/>
                  <a:gd name="T5" fmla="*/ 2 h 25"/>
                  <a:gd name="T6" fmla="*/ 4 w 38"/>
                  <a:gd name="T7" fmla="*/ 0 h 25"/>
                  <a:gd name="T8" fmla="*/ 0 w 38"/>
                  <a:gd name="T9" fmla="*/ 5 h 25"/>
                  <a:gd name="T10" fmla="*/ 16 w 38"/>
                  <a:gd name="T11" fmla="*/ 7 h 25"/>
                  <a:gd name="T12" fmla="*/ 15 w 38"/>
                  <a:gd name="T13" fmla="*/ 13 h 25"/>
                  <a:gd name="T14" fmla="*/ 0 60000 65536"/>
                  <a:gd name="T15" fmla="*/ 0 60000 65536"/>
                  <a:gd name="T16" fmla="*/ 0 60000 65536"/>
                  <a:gd name="T17" fmla="*/ 0 60000 65536"/>
                  <a:gd name="T18" fmla="*/ 0 60000 65536"/>
                  <a:gd name="T19" fmla="*/ 0 60000 65536"/>
                  <a:gd name="T20" fmla="*/ 0 60000 65536"/>
                  <a:gd name="T21" fmla="*/ 0 w 38"/>
                  <a:gd name="T22" fmla="*/ 0 h 25"/>
                  <a:gd name="T23" fmla="*/ 38 w 38"/>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5">
                    <a:moveTo>
                      <a:pt x="31" y="25"/>
                    </a:moveTo>
                    <a:lnTo>
                      <a:pt x="35" y="20"/>
                    </a:lnTo>
                    <a:lnTo>
                      <a:pt x="38" y="3"/>
                    </a:lnTo>
                    <a:lnTo>
                      <a:pt x="8" y="0"/>
                    </a:lnTo>
                    <a:lnTo>
                      <a:pt x="0" y="9"/>
                    </a:lnTo>
                    <a:lnTo>
                      <a:pt x="32" y="13"/>
                    </a:lnTo>
                    <a:lnTo>
                      <a:pt x="31" y="25"/>
                    </a:lnTo>
                    <a:close/>
                  </a:path>
                </a:pathLst>
              </a:custGeom>
              <a:solidFill>
                <a:srgbClr val="7F7F7F"/>
              </a:solidFill>
              <a:ln w="9525">
                <a:noFill/>
                <a:round/>
                <a:headEnd/>
                <a:tailEnd/>
              </a:ln>
            </p:spPr>
            <p:txBody>
              <a:bodyPr/>
              <a:lstStyle/>
              <a:p>
                <a:endParaRPr lang="en-US"/>
              </a:p>
            </p:txBody>
          </p:sp>
          <p:sp>
            <p:nvSpPr>
              <p:cNvPr id="30" name="Freeform 30">
                <a:extLst>
                  <a:ext uri="{FF2B5EF4-FFF2-40B4-BE49-F238E27FC236}">
                    <a16:creationId xmlns:a16="http://schemas.microsoft.com/office/drawing/2014/main" xmlns="" id="{9FEC68AB-B96A-49D3-9680-4D5663A9DF15}"/>
                  </a:ext>
                </a:extLst>
              </p:cNvPr>
              <p:cNvSpPr>
                <a:spLocks/>
              </p:cNvSpPr>
              <p:nvPr/>
            </p:nvSpPr>
            <p:spPr bwMode="auto">
              <a:xfrm>
                <a:off x="1961" y="2499"/>
                <a:ext cx="18" cy="9"/>
              </a:xfrm>
              <a:custGeom>
                <a:avLst/>
                <a:gdLst>
                  <a:gd name="T0" fmla="*/ 17 w 34"/>
                  <a:gd name="T1" fmla="*/ 9 h 17"/>
                  <a:gd name="T2" fmla="*/ 17 w 34"/>
                  <a:gd name="T3" fmla="*/ 8 h 17"/>
                  <a:gd name="T4" fmla="*/ 18 w 34"/>
                  <a:gd name="T5" fmla="*/ 2 h 17"/>
                  <a:gd name="T6" fmla="*/ 1 w 34"/>
                  <a:gd name="T7" fmla="*/ 0 h 17"/>
                  <a:gd name="T8" fmla="*/ 0 w 34"/>
                  <a:gd name="T9" fmla="*/ 7 h 17"/>
                  <a:gd name="T10" fmla="*/ 17 w 34"/>
                  <a:gd name="T11" fmla="*/ 9 h 17"/>
                  <a:gd name="T12" fmla="*/ 0 60000 65536"/>
                  <a:gd name="T13" fmla="*/ 0 60000 65536"/>
                  <a:gd name="T14" fmla="*/ 0 60000 65536"/>
                  <a:gd name="T15" fmla="*/ 0 60000 65536"/>
                  <a:gd name="T16" fmla="*/ 0 60000 65536"/>
                  <a:gd name="T17" fmla="*/ 0 60000 65536"/>
                  <a:gd name="T18" fmla="*/ 0 w 34"/>
                  <a:gd name="T19" fmla="*/ 0 h 17"/>
                  <a:gd name="T20" fmla="*/ 34 w 34"/>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34" h="17">
                    <a:moveTo>
                      <a:pt x="33" y="17"/>
                    </a:moveTo>
                    <a:lnTo>
                      <a:pt x="33" y="16"/>
                    </a:lnTo>
                    <a:lnTo>
                      <a:pt x="34" y="4"/>
                    </a:lnTo>
                    <a:lnTo>
                      <a:pt x="2" y="0"/>
                    </a:lnTo>
                    <a:lnTo>
                      <a:pt x="0" y="14"/>
                    </a:lnTo>
                    <a:lnTo>
                      <a:pt x="33" y="17"/>
                    </a:lnTo>
                    <a:close/>
                  </a:path>
                </a:pathLst>
              </a:custGeom>
              <a:solidFill>
                <a:srgbClr val="BFBFBF"/>
              </a:solidFill>
              <a:ln w="9525">
                <a:noFill/>
                <a:round/>
                <a:headEnd/>
                <a:tailEnd/>
              </a:ln>
            </p:spPr>
            <p:txBody>
              <a:bodyPr/>
              <a:lstStyle/>
              <a:p>
                <a:endParaRPr lang="en-US"/>
              </a:p>
            </p:txBody>
          </p:sp>
          <p:sp>
            <p:nvSpPr>
              <p:cNvPr id="31" name="Freeform 31">
                <a:extLst>
                  <a:ext uri="{FF2B5EF4-FFF2-40B4-BE49-F238E27FC236}">
                    <a16:creationId xmlns:a16="http://schemas.microsoft.com/office/drawing/2014/main" xmlns="" id="{C357A666-8912-4120-8042-393747695F6D}"/>
                  </a:ext>
                </a:extLst>
              </p:cNvPr>
              <p:cNvSpPr>
                <a:spLocks/>
              </p:cNvSpPr>
              <p:nvPr/>
            </p:nvSpPr>
            <p:spPr bwMode="auto">
              <a:xfrm>
                <a:off x="1909" y="2464"/>
                <a:ext cx="68" cy="34"/>
              </a:xfrm>
              <a:custGeom>
                <a:avLst/>
                <a:gdLst>
                  <a:gd name="T0" fmla="*/ 0 w 137"/>
                  <a:gd name="T1" fmla="*/ 27 h 66"/>
                  <a:gd name="T2" fmla="*/ 7 w 137"/>
                  <a:gd name="T3" fmla="*/ 0 h 66"/>
                  <a:gd name="T4" fmla="*/ 65 w 137"/>
                  <a:gd name="T5" fmla="*/ 6 h 66"/>
                  <a:gd name="T6" fmla="*/ 68 w 137"/>
                  <a:gd name="T7" fmla="*/ 33 h 66"/>
                  <a:gd name="T8" fmla="*/ 67 w 137"/>
                  <a:gd name="T9" fmla="*/ 34 h 66"/>
                  <a:gd name="T10" fmla="*/ 64 w 137"/>
                  <a:gd name="T11" fmla="*/ 34 h 66"/>
                  <a:gd name="T12" fmla="*/ 61 w 137"/>
                  <a:gd name="T13" fmla="*/ 34 h 66"/>
                  <a:gd name="T14" fmla="*/ 58 w 137"/>
                  <a:gd name="T15" fmla="*/ 33 h 66"/>
                  <a:gd name="T16" fmla="*/ 56 w 137"/>
                  <a:gd name="T17" fmla="*/ 15 h 66"/>
                  <a:gd name="T18" fmla="*/ 15 w 137"/>
                  <a:gd name="T19" fmla="*/ 10 h 66"/>
                  <a:gd name="T20" fmla="*/ 8 w 137"/>
                  <a:gd name="T21" fmla="*/ 28 h 66"/>
                  <a:gd name="T22" fmla="*/ 8 w 137"/>
                  <a:gd name="T23" fmla="*/ 28 h 66"/>
                  <a:gd name="T24" fmla="*/ 5 w 137"/>
                  <a:gd name="T25" fmla="*/ 28 h 66"/>
                  <a:gd name="T26" fmla="*/ 3 w 137"/>
                  <a:gd name="T27" fmla="*/ 28 h 66"/>
                  <a:gd name="T28" fmla="*/ 0 w 137"/>
                  <a:gd name="T29" fmla="*/ 27 h 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7"/>
                  <a:gd name="T46" fmla="*/ 0 h 66"/>
                  <a:gd name="T47" fmla="*/ 137 w 137"/>
                  <a:gd name="T48" fmla="*/ 66 h 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7" h="66">
                    <a:moveTo>
                      <a:pt x="0" y="52"/>
                    </a:moveTo>
                    <a:lnTo>
                      <a:pt x="15" y="0"/>
                    </a:lnTo>
                    <a:lnTo>
                      <a:pt x="131" y="11"/>
                    </a:lnTo>
                    <a:lnTo>
                      <a:pt x="137" y="65"/>
                    </a:lnTo>
                    <a:lnTo>
                      <a:pt x="135" y="66"/>
                    </a:lnTo>
                    <a:lnTo>
                      <a:pt x="129" y="66"/>
                    </a:lnTo>
                    <a:lnTo>
                      <a:pt x="123" y="66"/>
                    </a:lnTo>
                    <a:lnTo>
                      <a:pt x="117" y="64"/>
                    </a:lnTo>
                    <a:lnTo>
                      <a:pt x="113" y="30"/>
                    </a:lnTo>
                    <a:lnTo>
                      <a:pt x="30" y="20"/>
                    </a:lnTo>
                    <a:lnTo>
                      <a:pt x="17" y="54"/>
                    </a:lnTo>
                    <a:lnTo>
                      <a:pt x="16" y="55"/>
                    </a:lnTo>
                    <a:lnTo>
                      <a:pt x="11" y="55"/>
                    </a:lnTo>
                    <a:lnTo>
                      <a:pt x="6" y="55"/>
                    </a:lnTo>
                    <a:lnTo>
                      <a:pt x="0" y="52"/>
                    </a:lnTo>
                    <a:close/>
                  </a:path>
                </a:pathLst>
              </a:custGeom>
              <a:solidFill>
                <a:srgbClr val="000000"/>
              </a:solidFill>
              <a:ln w="9525">
                <a:noFill/>
                <a:round/>
                <a:headEnd/>
                <a:tailEnd/>
              </a:ln>
            </p:spPr>
            <p:txBody>
              <a:bodyPr/>
              <a:lstStyle/>
              <a:p>
                <a:endParaRPr lang="en-US"/>
              </a:p>
            </p:txBody>
          </p:sp>
          <p:sp>
            <p:nvSpPr>
              <p:cNvPr id="32" name="Freeform 32">
                <a:extLst>
                  <a:ext uri="{FF2B5EF4-FFF2-40B4-BE49-F238E27FC236}">
                    <a16:creationId xmlns:a16="http://schemas.microsoft.com/office/drawing/2014/main" xmlns="" id="{B5FD6DD5-7B14-4943-A1CD-4C64CBEE47E6}"/>
                  </a:ext>
                </a:extLst>
              </p:cNvPr>
              <p:cNvSpPr>
                <a:spLocks/>
              </p:cNvSpPr>
              <p:nvPr/>
            </p:nvSpPr>
            <p:spPr bwMode="auto">
              <a:xfrm>
                <a:off x="1913" y="2422"/>
                <a:ext cx="33" cy="64"/>
              </a:xfrm>
              <a:custGeom>
                <a:avLst/>
                <a:gdLst>
                  <a:gd name="T0" fmla="*/ 15 w 67"/>
                  <a:gd name="T1" fmla="*/ 2 h 127"/>
                  <a:gd name="T2" fmla="*/ 0 w 67"/>
                  <a:gd name="T3" fmla="*/ 0 h 127"/>
                  <a:gd name="T4" fmla="*/ 0 w 67"/>
                  <a:gd name="T5" fmla="*/ 1 h 127"/>
                  <a:gd name="T6" fmla="*/ 0 w 67"/>
                  <a:gd name="T7" fmla="*/ 5 h 127"/>
                  <a:gd name="T8" fmla="*/ 1 w 67"/>
                  <a:gd name="T9" fmla="*/ 10 h 127"/>
                  <a:gd name="T10" fmla="*/ 2 w 67"/>
                  <a:gd name="T11" fmla="*/ 17 h 127"/>
                  <a:gd name="T12" fmla="*/ 1 w 67"/>
                  <a:gd name="T13" fmla="*/ 27 h 127"/>
                  <a:gd name="T14" fmla="*/ 3 w 67"/>
                  <a:gd name="T15" fmla="*/ 40 h 127"/>
                  <a:gd name="T16" fmla="*/ 6 w 67"/>
                  <a:gd name="T17" fmla="*/ 53 h 127"/>
                  <a:gd name="T18" fmla="*/ 14 w 67"/>
                  <a:gd name="T19" fmla="*/ 60 h 127"/>
                  <a:gd name="T20" fmla="*/ 15 w 67"/>
                  <a:gd name="T21" fmla="*/ 62 h 127"/>
                  <a:gd name="T22" fmla="*/ 16 w 67"/>
                  <a:gd name="T23" fmla="*/ 62 h 127"/>
                  <a:gd name="T24" fmla="*/ 18 w 67"/>
                  <a:gd name="T25" fmla="*/ 63 h 127"/>
                  <a:gd name="T26" fmla="*/ 19 w 67"/>
                  <a:gd name="T27" fmla="*/ 63 h 127"/>
                  <a:gd name="T28" fmla="*/ 22 w 67"/>
                  <a:gd name="T29" fmla="*/ 63 h 127"/>
                  <a:gd name="T30" fmla="*/ 23 w 67"/>
                  <a:gd name="T31" fmla="*/ 63 h 127"/>
                  <a:gd name="T32" fmla="*/ 25 w 67"/>
                  <a:gd name="T33" fmla="*/ 64 h 127"/>
                  <a:gd name="T34" fmla="*/ 29 w 67"/>
                  <a:gd name="T35" fmla="*/ 63 h 127"/>
                  <a:gd name="T36" fmla="*/ 33 w 67"/>
                  <a:gd name="T37" fmla="*/ 58 h 127"/>
                  <a:gd name="T38" fmla="*/ 33 w 67"/>
                  <a:gd name="T39" fmla="*/ 51 h 127"/>
                  <a:gd name="T40" fmla="*/ 32 w 67"/>
                  <a:gd name="T41" fmla="*/ 42 h 127"/>
                  <a:gd name="T42" fmla="*/ 29 w 67"/>
                  <a:gd name="T43" fmla="*/ 33 h 127"/>
                  <a:gd name="T44" fmla="*/ 25 w 67"/>
                  <a:gd name="T45" fmla="*/ 24 h 127"/>
                  <a:gd name="T46" fmla="*/ 21 w 67"/>
                  <a:gd name="T47" fmla="*/ 16 h 127"/>
                  <a:gd name="T48" fmla="*/ 18 w 67"/>
                  <a:gd name="T49" fmla="*/ 8 h 127"/>
                  <a:gd name="T50" fmla="*/ 15 w 67"/>
                  <a:gd name="T51" fmla="*/ 2 h 1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7"/>
                  <a:gd name="T79" fmla="*/ 0 h 127"/>
                  <a:gd name="T80" fmla="*/ 67 w 67"/>
                  <a:gd name="T81" fmla="*/ 127 h 1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7" h="127">
                    <a:moveTo>
                      <a:pt x="31" y="4"/>
                    </a:moveTo>
                    <a:lnTo>
                      <a:pt x="0" y="0"/>
                    </a:lnTo>
                    <a:lnTo>
                      <a:pt x="0" y="2"/>
                    </a:lnTo>
                    <a:lnTo>
                      <a:pt x="1" y="9"/>
                    </a:lnTo>
                    <a:lnTo>
                      <a:pt x="2" y="20"/>
                    </a:lnTo>
                    <a:lnTo>
                      <a:pt x="5" y="33"/>
                    </a:lnTo>
                    <a:lnTo>
                      <a:pt x="3" y="54"/>
                    </a:lnTo>
                    <a:lnTo>
                      <a:pt x="6" y="80"/>
                    </a:lnTo>
                    <a:lnTo>
                      <a:pt x="13" y="106"/>
                    </a:lnTo>
                    <a:lnTo>
                      <a:pt x="28" y="119"/>
                    </a:lnTo>
                    <a:lnTo>
                      <a:pt x="30" y="123"/>
                    </a:lnTo>
                    <a:lnTo>
                      <a:pt x="33" y="124"/>
                    </a:lnTo>
                    <a:lnTo>
                      <a:pt x="36" y="125"/>
                    </a:lnTo>
                    <a:lnTo>
                      <a:pt x="39" y="125"/>
                    </a:lnTo>
                    <a:lnTo>
                      <a:pt x="44" y="125"/>
                    </a:lnTo>
                    <a:lnTo>
                      <a:pt x="47" y="126"/>
                    </a:lnTo>
                    <a:lnTo>
                      <a:pt x="51" y="127"/>
                    </a:lnTo>
                    <a:lnTo>
                      <a:pt x="58" y="125"/>
                    </a:lnTo>
                    <a:lnTo>
                      <a:pt x="66" y="115"/>
                    </a:lnTo>
                    <a:lnTo>
                      <a:pt x="67" y="101"/>
                    </a:lnTo>
                    <a:lnTo>
                      <a:pt x="64" y="84"/>
                    </a:lnTo>
                    <a:lnTo>
                      <a:pt x="59" y="66"/>
                    </a:lnTo>
                    <a:lnTo>
                      <a:pt x="51" y="48"/>
                    </a:lnTo>
                    <a:lnTo>
                      <a:pt x="43" y="31"/>
                    </a:lnTo>
                    <a:lnTo>
                      <a:pt x="36" y="16"/>
                    </a:lnTo>
                    <a:lnTo>
                      <a:pt x="31" y="4"/>
                    </a:lnTo>
                    <a:close/>
                  </a:path>
                </a:pathLst>
              </a:custGeom>
              <a:solidFill>
                <a:srgbClr val="B27266"/>
              </a:solidFill>
              <a:ln w="9525">
                <a:noFill/>
                <a:round/>
                <a:headEnd/>
                <a:tailEnd/>
              </a:ln>
            </p:spPr>
            <p:txBody>
              <a:bodyPr/>
              <a:lstStyle/>
              <a:p>
                <a:endParaRPr lang="en-US"/>
              </a:p>
            </p:txBody>
          </p:sp>
          <p:sp>
            <p:nvSpPr>
              <p:cNvPr id="33" name="Freeform 33">
                <a:extLst>
                  <a:ext uri="{FF2B5EF4-FFF2-40B4-BE49-F238E27FC236}">
                    <a16:creationId xmlns:a16="http://schemas.microsoft.com/office/drawing/2014/main" xmlns="" id="{DC9D3AC6-BCE8-452A-9E53-9FB5506E0137}"/>
                  </a:ext>
                </a:extLst>
              </p:cNvPr>
              <p:cNvSpPr>
                <a:spLocks/>
              </p:cNvSpPr>
              <p:nvPr/>
            </p:nvSpPr>
            <p:spPr bwMode="auto">
              <a:xfrm>
                <a:off x="1927" y="2421"/>
                <a:ext cx="33" cy="65"/>
              </a:xfrm>
              <a:custGeom>
                <a:avLst/>
                <a:gdLst>
                  <a:gd name="T0" fmla="*/ 0 w 65"/>
                  <a:gd name="T1" fmla="*/ 1 h 130"/>
                  <a:gd name="T2" fmla="*/ 13 w 65"/>
                  <a:gd name="T3" fmla="*/ 0 h 130"/>
                  <a:gd name="T4" fmla="*/ 14 w 65"/>
                  <a:gd name="T5" fmla="*/ 1 h 130"/>
                  <a:gd name="T6" fmla="*/ 17 w 65"/>
                  <a:gd name="T7" fmla="*/ 2 h 130"/>
                  <a:gd name="T8" fmla="*/ 22 w 65"/>
                  <a:gd name="T9" fmla="*/ 6 h 130"/>
                  <a:gd name="T10" fmla="*/ 26 w 65"/>
                  <a:gd name="T11" fmla="*/ 11 h 130"/>
                  <a:gd name="T12" fmla="*/ 30 w 65"/>
                  <a:gd name="T13" fmla="*/ 19 h 130"/>
                  <a:gd name="T14" fmla="*/ 32 w 65"/>
                  <a:gd name="T15" fmla="*/ 30 h 130"/>
                  <a:gd name="T16" fmla="*/ 33 w 65"/>
                  <a:gd name="T17" fmla="*/ 44 h 130"/>
                  <a:gd name="T18" fmla="*/ 31 w 65"/>
                  <a:gd name="T19" fmla="*/ 61 h 130"/>
                  <a:gd name="T20" fmla="*/ 29 w 65"/>
                  <a:gd name="T21" fmla="*/ 65 h 130"/>
                  <a:gd name="T22" fmla="*/ 28 w 65"/>
                  <a:gd name="T23" fmla="*/ 65 h 130"/>
                  <a:gd name="T24" fmla="*/ 26 w 65"/>
                  <a:gd name="T25" fmla="*/ 65 h 130"/>
                  <a:gd name="T26" fmla="*/ 24 w 65"/>
                  <a:gd name="T27" fmla="*/ 64 h 130"/>
                  <a:gd name="T28" fmla="*/ 21 w 65"/>
                  <a:gd name="T29" fmla="*/ 64 h 130"/>
                  <a:gd name="T30" fmla="*/ 20 w 65"/>
                  <a:gd name="T31" fmla="*/ 65 h 130"/>
                  <a:gd name="T32" fmla="*/ 17 w 65"/>
                  <a:gd name="T33" fmla="*/ 65 h 130"/>
                  <a:gd name="T34" fmla="*/ 15 w 65"/>
                  <a:gd name="T35" fmla="*/ 65 h 130"/>
                  <a:gd name="T36" fmla="*/ 18 w 65"/>
                  <a:gd name="T37" fmla="*/ 59 h 130"/>
                  <a:gd name="T38" fmla="*/ 18 w 65"/>
                  <a:gd name="T39" fmla="*/ 51 h 130"/>
                  <a:gd name="T40" fmla="*/ 17 w 65"/>
                  <a:gd name="T41" fmla="*/ 42 h 130"/>
                  <a:gd name="T42" fmla="*/ 13 w 65"/>
                  <a:gd name="T43" fmla="*/ 33 h 130"/>
                  <a:gd name="T44" fmla="*/ 9 w 65"/>
                  <a:gd name="T45" fmla="*/ 25 h 130"/>
                  <a:gd name="T46" fmla="*/ 6 w 65"/>
                  <a:gd name="T47" fmla="*/ 16 h 130"/>
                  <a:gd name="T48" fmla="*/ 2 w 65"/>
                  <a:gd name="T49" fmla="*/ 8 h 130"/>
                  <a:gd name="T50" fmla="*/ 0 w 65"/>
                  <a:gd name="T51" fmla="*/ 1 h 1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130"/>
                  <a:gd name="T80" fmla="*/ 65 w 65"/>
                  <a:gd name="T81" fmla="*/ 130 h 1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130">
                    <a:moveTo>
                      <a:pt x="0" y="2"/>
                    </a:moveTo>
                    <a:lnTo>
                      <a:pt x="26" y="0"/>
                    </a:lnTo>
                    <a:lnTo>
                      <a:pt x="28" y="1"/>
                    </a:lnTo>
                    <a:lnTo>
                      <a:pt x="34" y="5"/>
                    </a:lnTo>
                    <a:lnTo>
                      <a:pt x="43" y="13"/>
                    </a:lnTo>
                    <a:lnTo>
                      <a:pt x="51" y="23"/>
                    </a:lnTo>
                    <a:lnTo>
                      <a:pt x="59" y="39"/>
                    </a:lnTo>
                    <a:lnTo>
                      <a:pt x="64" y="61"/>
                    </a:lnTo>
                    <a:lnTo>
                      <a:pt x="65" y="89"/>
                    </a:lnTo>
                    <a:lnTo>
                      <a:pt x="61" y="123"/>
                    </a:lnTo>
                    <a:lnTo>
                      <a:pt x="58" y="129"/>
                    </a:lnTo>
                    <a:lnTo>
                      <a:pt x="56" y="130"/>
                    </a:lnTo>
                    <a:lnTo>
                      <a:pt x="51" y="129"/>
                    </a:lnTo>
                    <a:lnTo>
                      <a:pt x="47" y="128"/>
                    </a:lnTo>
                    <a:lnTo>
                      <a:pt x="42" y="128"/>
                    </a:lnTo>
                    <a:lnTo>
                      <a:pt x="39" y="129"/>
                    </a:lnTo>
                    <a:lnTo>
                      <a:pt x="34" y="130"/>
                    </a:lnTo>
                    <a:lnTo>
                      <a:pt x="30" y="129"/>
                    </a:lnTo>
                    <a:lnTo>
                      <a:pt x="35" y="118"/>
                    </a:lnTo>
                    <a:lnTo>
                      <a:pt x="36" y="103"/>
                    </a:lnTo>
                    <a:lnTo>
                      <a:pt x="33" y="85"/>
                    </a:lnTo>
                    <a:lnTo>
                      <a:pt x="26" y="67"/>
                    </a:lnTo>
                    <a:lnTo>
                      <a:pt x="18" y="50"/>
                    </a:lnTo>
                    <a:lnTo>
                      <a:pt x="11" y="32"/>
                    </a:lnTo>
                    <a:lnTo>
                      <a:pt x="4" y="16"/>
                    </a:lnTo>
                    <a:lnTo>
                      <a:pt x="0" y="2"/>
                    </a:lnTo>
                    <a:close/>
                  </a:path>
                </a:pathLst>
              </a:custGeom>
              <a:solidFill>
                <a:srgbClr val="E5A599"/>
              </a:solidFill>
              <a:ln w="9525">
                <a:noFill/>
                <a:round/>
                <a:headEnd/>
                <a:tailEnd/>
              </a:ln>
            </p:spPr>
            <p:txBody>
              <a:bodyPr/>
              <a:lstStyle/>
              <a:p>
                <a:endParaRPr lang="en-US"/>
              </a:p>
            </p:txBody>
          </p:sp>
          <p:sp>
            <p:nvSpPr>
              <p:cNvPr id="34" name="Freeform 34">
                <a:extLst>
                  <a:ext uri="{FF2B5EF4-FFF2-40B4-BE49-F238E27FC236}">
                    <a16:creationId xmlns:a16="http://schemas.microsoft.com/office/drawing/2014/main" xmlns="" id="{EF47C680-4543-41B1-A81B-2827BFAB86B6}"/>
                  </a:ext>
                </a:extLst>
              </p:cNvPr>
              <p:cNvSpPr>
                <a:spLocks/>
              </p:cNvSpPr>
              <p:nvPr/>
            </p:nvSpPr>
            <p:spPr bwMode="auto">
              <a:xfrm>
                <a:off x="1885" y="2123"/>
                <a:ext cx="110" cy="320"/>
              </a:xfrm>
              <a:custGeom>
                <a:avLst/>
                <a:gdLst>
                  <a:gd name="T0" fmla="*/ 108 w 219"/>
                  <a:gd name="T1" fmla="*/ 4 h 639"/>
                  <a:gd name="T2" fmla="*/ 110 w 219"/>
                  <a:gd name="T3" fmla="*/ 1 h 639"/>
                  <a:gd name="T4" fmla="*/ 108 w 219"/>
                  <a:gd name="T5" fmla="*/ 0 h 639"/>
                  <a:gd name="T6" fmla="*/ 103 w 219"/>
                  <a:gd name="T7" fmla="*/ 1 h 639"/>
                  <a:gd name="T8" fmla="*/ 97 w 219"/>
                  <a:gd name="T9" fmla="*/ 5 h 639"/>
                  <a:gd name="T10" fmla="*/ 90 w 219"/>
                  <a:gd name="T11" fmla="*/ 11 h 639"/>
                  <a:gd name="T12" fmla="*/ 81 w 219"/>
                  <a:gd name="T13" fmla="*/ 19 h 639"/>
                  <a:gd name="T14" fmla="*/ 71 w 219"/>
                  <a:gd name="T15" fmla="*/ 28 h 639"/>
                  <a:gd name="T16" fmla="*/ 61 w 219"/>
                  <a:gd name="T17" fmla="*/ 39 h 639"/>
                  <a:gd name="T18" fmla="*/ 50 w 219"/>
                  <a:gd name="T19" fmla="*/ 51 h 639"/>
                  <a:gd name="T20" fmla="*/ 39 w 219"/>
                  <a:gd name="T21" fmla="*/ 65 h 639"/>
                  <a:gd name="T22" fmla="*/ 29 w 219"/>
                  <a:gd name="T23" fmla="*/ 80 h 639"/>
                  <a:gd name="T24" fmla="*/ 20 w 219"/>
                  <a:gd name="T25" fmla="*/ 95 h 639"/>
                  <a:gd name="T26" fmla="*/ 13 w 219"/>
                  <a:gd name="T27" fmla="*/ 112 h 639"/>
                  <a:gd name="T28" fmla="*/ 6 w 219"/>
                  <a:gd name="T29" fmla="*/ 129 h 639"/>
                  <a:gd name="T30" fmla="*/ 2 w 219"/>
                  <a:gd name="T31" fmla="*/ 147 h 639"/>
                  <a:gd name="T32" fmla="*/ 0 w 219"/>
                  <a:gd name="T33" fmla="*/ 165 h 639"/>
                  <a:gd name="T34" fmla="*/ 0 w 219"/>
                  <a:gd name="T35" fmla="*/ 183 h 639"/>
                  <a:gd name="T36" fmla="*/ 1 w 219"/>
                  <a:gd name="T37" fmla="*/ 201 h 639"/>
                  <a:gd name="T38" fmla="*/ 2 w 219"/>
                  <a:gd name="T39" fmla="*/ 218 h 639"/>
                  <a:gd name="T40" fmla="*/ 5 w 219"/>
                  <a:gd name="T41" fmla="*/ 236 h 639"/>
                  <a:gd name="T42" fmla="*/ 9 w 219"/>
                  <a:gd name="T43" fmla="*/ 255 h 639"/>
                  <a:gd name="T44" fmla="*/ 14 w 219"/>
                  <a:gd name="T45" fmla="*/ 275 h 639"/>
                  <a:gd name="T46" fmla="*/ 20 w 219"/>
                  <a:gd name="T47" fmla="*/ 297 h 639"/>
                  <a:gd name="T48" fmla="*/ 27 w 219"/>
                  <a:gd name="T49" fmla="*/ 320 h 639"/>
                  <a:gd name="T50" fmla="*/ 47 w 219"/>
                  <a:gd name="T51" fmla="*/ 316 h 639"/>
                  <a:gd name="T52" fmla="*/ 41 w 219"/>
                  <a:gd name="T53" fmla="*/ 283 h 639"/>
                  <a:gd name="T54" fmla="*/ 36 w 219"/>
                  <a:gd name="T55" fmla="*/ 254 h 639"/>
                  <a:gd name="T56" fmla="*/ 33 w 219"/>
                  <a:gd name="T57" fmla="*/ 226 h 639"/>
                  <a:gd name="T58" fmla="*/ 32 w 219"/>
                  <a:gd name="T59" fmla="*/ 202 h 639"/>
                  <a:gd name="T60" fmla="*/ 32 w 219"/>
                  <a:gd name="T61" fmla="*/ 180 h 639"/>
                  <a:gd name="T62" fmla="*/ 34 w 219"/>
                  <a:gd name="T63" fmla="*/ 160 h 639"/>
                  <a:gd name="T64" fmla="*/ 38 w 219"/>
                  <a:gd name="T65" fmla="*/ 142 h 639"/>
                  <a:gd name="T66" fmla="*/ 42 w 219"/>
                  <a:gd name="T67" fmla="*/ 125 h 639"/>
                  <a:gd name="T68" fmla="*/ 47 w 219"/>
                  <a:gd name="T69" fmla="*/ 109 h 639"/>
                  <a:gd name="T70" fmla="*/ 54 w 219"/>
                  <a:gd name="T71" fmla="*/ 94 h 639"/>
                  <a:gd name="T72" fmla="*/ 61 w 219"/>
                  <a:gd name="T73" fmla="*/ 80 h 639"/>
                  <a:gd name="T74" fmla="*/ 69 w 219"/>
                  <a:gd name="T75" fmla="*/ 65 h 639"/>
                  <a:gd name="T76" fmla="*/ 78 w 219"/>
                  <a:gd name="T77" fmla="*/ 51 h 639"/>
                  <a:gd name="T78" fmla="*/ 88 w 219"/>
                  <a:gd name="T79" fmla="*/ 36 h 639"/>
                  <a:gd name="T80" fmla="*/ 98 w 219"/>
                  <a:gd name="T81" fmla="*/ 20 h 639"/>
                  <a:gd name="T82" fmla="*/ 108 w 219"/>
                  <a:gd name="T83" fmla="*/ 4 h 63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639"/>
                  <a:gd name="T128" fmla="*/ 219 w 219"/>
                  <a:gd name="T129" fmla="*/ 639 h 63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639">
                    <a:moveTo>
                      <a:pt x="216" y="8"/>
                    </a:moveTo>
                    <a:lnTo>
                      <a:pt x="219" y="1"/>
                    </a:lnTo>
                    <a:lnTo>
                      <a:pt x="215" y="0"/>
                    </a:lnTo>
                    <a:lnTo>
                      <a:pt x="206" y="2"/>
                    </a:lnTo>
                    <a:lnTo>
                      <a:pt x="194" y="10"/>
                    </a:lnTo>
                    <a:lnTo>
                      <a:pt x="179" y="22"/>
                    </a:lnTo>
                    <a:lnTo>
                      <a:pt x="161" y="37"/>
                    </a:lnTo>
                    <a:lnTo>
                      <a:pt x="141" y="55"/>
                    </a:lnTo>
                    <a:lnTo>
                      <a:pt x="121" y="77"/>
                    </a:lnTo>
                    <a:lnTo>
                      <a:pt x="99" y="102"/>
                    </a:lnTo>
                    <a:lnTo>
                      <a:pt x="78" y="129"/>
                    </a:lnTo>
                    <a:lnTo>
                      <a:pt x="58" y="159"/>
                    </a:lnTo>
                    <a:lnTo>
                      <a:pt x="40" y="190"/>
                    </a:lnTo>
                    <a:lnTo>
                      <a:pt x="25" y="223"/>
                    </a:lnTo>
                    <a:lnTo>
                      <a:pt x="12" y="258"/>
                    </a:lnTo>
                    <a:lnTo>
                      <a:pt x="4" y="293"/>
                    </a:lnTo>
                    <a:lnTo>
                      <a:pt x="0" y="330"/>
                    </a:lnTo>
                    <a:lnTo>
                      <a:pt x="0" y="365"/>
                    </a:lnTo>
                    <a:lnTo>
                      <a:pt x="1" y="401"/>
                    </a:lnTo>
                    <a:lnTo>
                      <a:pt x="4" y="435"/>
                    </a:lnTo>
                    <a:lnTo>
                      <a:pt x="10" y="472"/>
                    </a:lnTo>
                    <a:lnTo>
                      <a:pt x="18" y="510"/>
                    </a:lnTo>
                    <a:lnTo>
                      <a:pt x="27" y="549"/>
                    </a:lnTo>
                    <a:lnTo>
                      <a:pt x="40" y="593"/>
                    </a:lnTo>
                    <a:lnTo>
                      <a:pt x="54" y="639"/>
                    </a:lnTo>
                    <a:lnTo>
                      <a:pt x="94" y="632"/>
                    </a:lnTo>
                    <a:lnTo>
                      <a:pt x="81" y="566"/>
                    </a:lnTo>
                    <a:lnTo>
                      <a:pt x="72" y="507"/>
                    </a:lnTo>
                    <a:lnTo>
                      <a:pt x="66" y="452"/>
                    </a:lnTo>
                    <a:lnTo>
                      <a:pt x="64" y="404"/>
                    </a:lnTo>
                    <a:lnTo>
                      <a:pt x="64" y="360"/>
                    </a:lnTo>
                    <a:lnTo>
                      <a:pt x="68" y="320"/>
                    </a:lnTo>
                    <a:lnTo>
                      <a:pt x="75" y="283"/>
                    </a:lnTo>
                    <a:lnTo>
                      <a:pt x="83" y="249"/>
                    </a:lnTo>
                    <a:lnTo>
                      <a:pt x="94" y="217"/>
                    </a:lnTo>
                    <a:lnTo>
                      <a:pt x="107" y="187"/>
                    </a:lnTo>
                    <a:lnTo>
                      <a:pt x="122" y="159"/>
                    </a:lnTo>
                    <a:lnTo>
                      <a:pt x="138" y="130"/>
                    </a:lnTo>
                    <a:lnTo>
                      <a:pt x="156" y="101"/>
                    </a:lnTo>
                    <a:lnTo>
                      <a:pt x="175" y="71"/>
                    </a:lnTo>
                    <a:lnTo>
                      <a:pt x="195" y="40"/>
                    </a:lnTo>
                    <a:lnTo>
                      <a:pt x="216" y="8"/>
                    </a:lnTo>
                    <a:close/>
                  </a:path>
                </a:pathLst>
              </a:custGeom>
              <a:solidFill>
                <a:srgbClr val="191919"/>
              </a:solidFill>
              <a:ln w="9525">
                <a:noFill/>
                <a:round/>
                <a:headEnd/>
                <a:tailEnd/>
              </a:ln>
            </p:spPr>
            <p:txBody>
              <a:bodyPr/>
              <a:lstStyle/>
              <a:p>
                <a:endParaRPr lang="en-US"/>
              </a:p>
            </p:txBody>
          </p:sp>
          <p:sp>
            <p:nvSpPr>
              <p:cNvPr id="35" name="Freeform 35">
                <a:extLst>
                  <a:ext uri="{FF2B5EF4-FFF2-40B4-BE49-F238E27FC236}">
                    <a16:creationId xmlns:a16="http://schemas.microsoft.com/office/drawing/2014/main" xmlns="" id="{E1215EDD-0B7D-4EBA-BE5A-E22A4FE34D08}"/>
                  </a:ext>
                </a:extLst>
              </p:cNvPr>
              <p:cNvSpPr>
                <a:spLocks/>
              </p:cNvSpPr>
              <p:nvPr/>
            </p:nvSpPr>
            <p:spPr bwMode="auto">
              <a:xfrm>
                <a:off x="1914" y="2128"/>
                <a:ext cx="123" cy="312"/>
              </a:xfrm>
              <a:custGeom>
                <a:avLst/>
                <a:gdLst>
                  <a:gd name="T0" fmla="*/ 45 w 246"/>
                  <a:gd name="T1" fmla="*/ 304 h 623"/>
                  <a:gd name="T2" fmla="*/ 44 w 246"/>
                  <a:gd name="T3" fmla="*/ 302 h 623"/>
                  <a:gd name="T4" fmla="*/ 44 w 246"/>
                  <a:gd name="T5" fmla="*/ 298 h 623"/>
                  <a:gd name="T6" fmla="*/ 42 w 246"/>
                  <a:gd name="T7" fmla="*/ 291 h 623"/>
                  <a:gd name="T8" fmla="*/ 41 w 246"/>
                  <a:gd name="T9" fmla="*/ 281 h 623"/>
                  <a:gd name="T10" fmla="*/ 40 w 246"/>
                  <a:gd name="T11" fmla="*/ 270 h 623"/>
                  <a:gd name="T12" fmla="*/ 39 w 246"/>
                  <a:gd name="T13" fmla="*/ 257 h 623"/>
                  <a:gd name="T14" fmla="*/ 39 w 246"/>
                  <a:gd name="T15" fmla="*/ 242 h 623"/>
                  <a:gd name="T16" fmla="*/ 40 w 246"/>
                  <a:gd name="T17" fmla="*/ 226 h 623"/>
                  <a:gd name="T18" fmla="*/ 42 w 246"/>
                  <a:gd name="T19" fmla="*/ 209 h 623"/>
                  <a:gd name="T20" fmla="*/ 45 w 246"/>
                  <a:gd name="T21" fmla="*/ 191 h 623"/>
                  <a:gd name="T22" fmla="*/ 50 w 246"/>
                  <a:gd name="T23" fmla="*/ 173 h 623"/>
                  <a:gd name="T24" fmla="*/ 57 w 246"/>
                  <a:gd name="T25" fmla="*/ 155 h 623"/>
                  <a:gd name="T26" fmla="*/ 65 w 246"/>
                  <a:gd name="T27" fmla="*/ 136 h 623"/>
                  <a:gd name="T28" fmla="*/ 77 w 246"/>
                  <a:gd name="T29" fmla="*/ 118 h 623"/>
                  <a:gd name="T30" fmla="*/ 90 w 246"/>
                  <a:gd name="T31" fmla="*/ 101 h 623"/>
                  <a:gd name="T32" fmla="*/ 107 w 246"/>
                  <a:gd name="T33" fmla="*/ 85 h 623"/>
                  <a:gd name="T34" fmla="*/ 119 w 246"/>
                  <a:gd name="T35" fmla="*/ 70 h 623"/>
                  <a:gd name="T36" fmla="*/ 123 w 246"/>
                  <a:gd name="T37" fmla="*/ 55 h 623"/>
                  <a:gd name="T38" fmla="*/ 120 w 246"/>
                  <a:gd name="T39" fmla="*/ 41 h 623"/>
                  <a:gd name="T40" fmla="*/ 113 w 246"/>
                  <a:gd name="T41" fmla="*/ 28 h 623"/>
                  <a:gd name="T42" fmla="*/ 104 w 246"/>
                  <a:gd name="T43" fmla="*/ 17 h 623"/>
                  <a:gd name="T44" fmla="*/ 94 w 246"/>
                  <a:gd name="T45" fmla="*/ 8 h 623"/>
                  <a:gd name="T46" fmla="*/ 86 w 246"/>
                  <a:gd name="T47" fmla="*/ 2 h 623"/>
                  <a:gd name="T48" fmla="*/ 82 w 246"/>
                  <a:gd name="T49" fmla="*/ 0 h 623"/>
                  <a:gd name="T50" fmla="*/ 79 w 246"/>
                  <a:gd name="T51" fmla="*/ 2 h 623"/>
                  <a:gd name="T52" fmla="*/ 74 w 246"/>
                  <a:gd name="T53" fmla="*/ 6 h 623"/>
                  <a:gd name="T54" fmla="*/ 67 w 246"/>
                  <a:gd name="T55" fmla="*/ 12 h 623"/>
                  <a:gd name="T56" fmla="*/ 60 w 246"/>
                  <a:gd name="T57" fmla="*/ 20 h 623"/>
                  <a:gd name="T58" fmla="*/ 50 w 246"/>
                  <a:gd name="T59" fmla="*/ 31 h 623"/>
                  <a:gd name="T60" fmla="*/ 41 w 246"/>
                  <a:gd name="T61" fmla="*/ 45 h 623"/>
                  <a:gd name="T62" fmla="*/ 32 w 246"/>
                  <a:gd name="T63" fmla="*/ 60 h 623"/>
                  <a:gd name="T64" fmla="*/ 23 w 246"/>
                  <a:gd name="T65" fmla="*/ 78 h 623"/>
                  <a:gd name="T66" fmla="*/ 15 w 246"/>
                  <a:gd name="T67" fmla="*/ 99 h 623"/>
                  <a:gd name="T68" fmla="*/ 8 w 246"/>
                  <a:gd name="T69" fmla="*/ 121 h 623"/>
                  <a:gd name="T70" fmla="*/ 4 w 246"/>
                  <a:gd name="T71" fmla="*/ 147 h 623"/>
                  <a:gd name="T72" fmla="*/ 1 w 246"/>
                  <a:gd name="T73" fmla="*/ 175 h 623"/>
                  <a:gd name="T74" fmla="*/ 0 w 246"/>
                  <a:gd name="T75" fmla="*/ 205 h 623"/>
                  <a:gd name="T76" fmla="*/ 3 w 246"/>
                  <a:gd name="T77" fmla="*/ 238 h 623"/>
                  <a:gd name="T78" fmla="*/ 9 w 246"/>
                  <a:gd name="T79" fmla="*/ 274 h 623"/>
                  <a:gd name="T80" fmla="*/ 19 w 246"/>
                  <a:gd name="T81" fmla="*/ 312 h 623"/>
                  <a:gd name="T82" fmla="*/ 45 w 246"/>
                  <a:gd name="T83" fmla="*/ 304 h 6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6"/>
                  <a:gd name="T127" fmla="*/ 0 h 623"/>
                  <a:gd name="T128" fmla="*/ 246 w 246"/>
                  <a:gd name="T129" fmla="*/ 623 h 6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6" h="623">
                    <a:moveTo>
                      <a:pt x="89" y="607"/>
                    </a:moveTo>
                    <a:lnTo>
                      <a:pt x="88" y="604"/>
                    </a:lnTo>
                    <a:lnTo>
                      <a:pt x="87" y="595"/>
                    </a:lnTo>
                    <a:lnTo>
                      <a:pt x="84" y="581"/>
                    </a:lnTo>
                    <a:lnTo>
                      <a:pt x="82" y="562"/>
                    </a:lnTo>
                    <a:lnTo>
                      <a:pt x="80" y="539"/>
                    </a:lnTo>
                    <a:lnTo>
                      <a:pt x="77" y="513"/>
                    </a:lnTo>
                    <a:lnTo>
                      <a:pt x="77" y="484"/>
                    </a:lnTo>
                    <a:lnTo>
                      <a:pt x="80" y="451"/>
                    </a:lnTo>
                    <a:lnTo>
                      <a:pt x="83" y="417"/>
                    </a:lnTo>
                    <a:lnTo>
                      <a:pt x="90" y="381"/>
                    </a:lnTo>
                    <a:lnTo>
                      <a:pt x="99" y="345"/>
                    </a:lnTo>
                    <a:lnTo>
                      <a:pt x="113" y="309"/>
                    </a:lnTo>
                    <a:lnTo>
                      <a:pt x="130" y="272"/>
                    </a:lnTo>
                    <a:lnTo>
                      <a:pt x="153" y="236"/>
                    </a:lnTo>
                    <a:lnTo>
                      <a:pt x="180" y="201"/>
                    </a:lnTo>
                    <a:lnTo>
                      <a:pt x="213" y="169"/>
                    </a:lnTo>
                    <a:lnTo>
                      <a:pt x="238" y="139"/>
                    </a:lnTo>
                    <a:lnTo>
                      <a:pt x="246" y="109"/>
                    </a:lnTo>
                    <a:lnTo>
                      <a:pt x="240" y="82"/>
                    </a:lnTo>
                    <a:lnTo>
                      <a:pt x="226" y="55"/>
                    </a:lnTo>
                    <a:lnTo>
                      <a:pt x="208" y="33"/>
                    </a:lnTo>
                    <a:lnTo>
                      <a:pt x="188" y="16"/>
                    </a:lnTo>
                    <a:lnTo>
                      <a:pt x="172" y="4"/>
                    </a:lnTo>
                    <a:lnTo>
                      <a:pt x="163" y="0"/>
                    </a:lnTo>
                    <a:lnTo>
                      <a:pt x="157" y="3"/>
                    </a:lnTo>
                    <a:lnTo>
                      <a:pt x="148" y="11"/>
                    </a:lnTo>
                    <a:lnTo>
                      <a:pt x="134" y="23"/>
                    </a:lnTo>
                    <a:lnTo>
                      <a:pt x="119" y="40"/>
                    </a:lnTo>
                    <a:lnTo>
                      <a:pt x="100" y="62"/>
                    </a:lnTo>
                    <a:lnTo>
                      <a:pt x="82" y="89"/>
                    </a:lnTo>
                    <a:lnTo>
                      <a:pt x="64" y="120"/>
                    </a:lnTo>
                    <a:lnTo>
                      <a:pt x="46" y="155"/>
                    </a:lnTo>
                    <a:lnTo>
                      <a:pt x="30" y="197"/>
                    </a:lnTo>
                    <a:lnTo>
                      <a:pt x="16" y="242"/>
                    </a:lnTo>
                    <a:lnTo>
                      <a:pt x="7" y="293"/>
                    </a:lnTo>
                    <a:lnTo>
                      <a:pt x="1" y="349"/>
                    </a:lnTo>
                    <a:lnTo>
                      <a:pt x="0" y="410"/>
                    </a:lnTo>
                    <a:lnTo>
                      <a:pt x="6" y="476"/>
                    </a:lnTo>
                    <a:lnTo>
                      <a:pt x="18" y="547"/>
                    </a:lnTo>
                    <a:lnTo>
                      <a:pt x="37" y="623"/>
                    </a:lnTo>
                    <a:lnTo>
                      <a:pt x="89" y="607"/>
                    </a:lnTo>
                    <a:close/>
                  </a:path>
                </a:pathLst>
              </a:custGeom>
              <a:solidFill>
                <a:srgbClr val="333333"/>
              </a:solidFill>
              <a:ln w="9525">
                <a:noFill/>
                <a:round/>
                <a:headEnd/>
                <a:tailEnd/>
              </a:ln>
            </p:spPr>
            <p:txBody>
              <a:bodyPr/>
              <a:lstStyle/>
              <a:p>
                <a:endParaRPr lang="en-US"/>
              </a:p>
            </p:txBody>
          </p:sp>
          <p:sp>
            <p:nvSpPr>
              <p:cNvPr id="36" name="Freeform 36">
                <a:extLst>
                  <a:ext uri="{FF2B5EF4-FFF2-40B4-BE49-F238E27FC236}">
                    <a16:creationId xmlns:a16="http://schemas.microsoft.com/office/drawing/2014/main" xmlns="" id="{A730EED5-C22B-43B3-8400-13380ADB9444}"/>
                  </a:ext>
                </a:extLst>
              </p:cNvPr>
              <p:cNvSpPr>
                <a:spLocks/>
              </p:cNvSpPr>
              <p:nvPr/>
            </p:nvSpPr>
            <p:spPr bwMode="auto">
              <a:xfrm>
                <a:off x="2003" y="2071"/>
                <a:ext cx="57" cy="67"/>
              </a:xfrm>
              <a:custGeom>
                <a:avLst/>
                <a:gdLst>
                  <a:gd name="T0" fmla="*/ 53 w 114"/>
                  <a:gd name="T1" fmla="*/ 38 h 133"/>
                  <a:gd name="T2" fmla="*/ 16 w 114"/>
                  <a:gd name="T3" fmla="*/ 0 h 133"/>
                  <a:gd name="T4" fmla="*/ 0 w 114"/>
                  <a:gd name="T5" fmla="*/ 42 h 133"/>
                  <a:gd name="T6" fmla="*/ 47 w 114"/>
                  <a:gd name="T7" fmla="*/ 67 h 133"/>
                  <a:gd name="T8" fmla="*/ 57 w 114"/>
                  <a:gd name="T9" fmla="*/ 55 h 133"/>
                  <a:gd name="T10" fmla="*/ 53 w 114"/>
                  <a:gd name="T11" fmla="*/ 38 h 133"/>
                  <a:gd name="T12" fmla="*/ 0 60000 65536"/>
                  <a:gd name="T13" fmla="*/ 0 60000 65536"/>
                  <a:gd name="T14" fmla="*/ 0 60000 65536"/>
                  <a:gd name="T15" fmla="*/ 0 60000 65536"/>
                  <a:gd name="T16" fmla="*/ 0 60000 65536"/>
                  <a:gd name="T17" fmla="*/ 0 60000 65536"/>
                  <a:gd name="T18" fmla="*/ 0 w 114"/>
                  <a:gd name="T19" fmla="*/ 0 h 133"/>
                  <a:gd name="T20" fmla="*/ 114 w 114"/>
                  <a:gd name="T21" fmla="*/ 133 h 133"/>
                </a:gdLst>
                <a:ahLst/>
                <a:cxnLst>
                  <a:cxn ang="T12">
                    <a:pos x="T0" y="T1"/>
                  </a:cxn>
                  <a:cxn ang="T13">
                    <a:pos x="T2" y="T3"/>
                  </a:cxn>
                  <a:cxn ang="T14">
                    <a:pos x="T4" y="T5"/>
                  </a:cxn>
                  <a:cxn ang="T15">
                    <a:pos x="T6" y="T7"/>
                  </a:cxn>
                  <a:cxn ang="T16">
                    <a:pos x="T8" y="T9"/>
                  </a:cxn>
                  <a:cxn ang="T17">
                    <a:pos x="T10" y="T11"/>
                  </a:cxn>
                </a:cxnLst>
                <a:rect l="T18" t="T19" r="T20" b="T21"/>
                <a:pathLst>
                  <a:path w="114" h="133">
                    <a:moveTo>
                      <a:pt x="106" y="75"/>
                    </a:moveTo>
                    <a:lnTo>
                      <a:pt x="32" y="0"/>
                    </a:lnTo>
                    <a:lnTo>
                      <a:pt x="0" y="84"/>
                    </a:lnTo>
                    <a:lnTo>
                      <a:pt x="94" y="133"/>
                    </a:lnTo>
                    <a:lnTo>
                      <a:pt x="114" y="110"/>
                    </a:lnTo>
                    <a:lnTo>
                      <a:pt x="106" y="75"/>
                    </a:lnTo>
                    <a:close/>
                  </a:path>
                </a:pathLst>
              </a:custGeom>
              <a:solidFill>
                <a:srgbClr val="B27266"/>
              </a:solidFill>
              <a:ln w="9525">
                <a:noFill/>
                <a:round/>
                <a:headEnd/>
                <a:tailEnd/>
              </a:ln>
            </p:spPr>
            <p:txBody>
              <a:bodyPr/>
              <a:lstStyle/>
              <a:p>
                <a:endParaRPr lang="en-US"/>
              </a:p>
            </p:txBody>
          </p:sp>
          <p:sp>
            <p:nvSpPr>
              <p:cNvPr id="37" name="Freeform 37">
                <a:extLst>
                  <a:ext uri="{FF2B5EF4-FFF2-40B4-BE49-F238E27FC236}">
                    <a16:creationId xmlns:a16="http://schemas.microsoft.com/office/drawing/2014/main" xmlns="" id="{A9CAA2BF-2C4F-4C4D-A52C-A674401076F7}"/>
                  </a:ext>
                </a:extLst>
              </p:cNvPr>
              <p:cNvSpPr>
                <a:spLocks/>
              </p:cNvSpPr>
              <p:nvPr/>
            </p:nvSpPr>
            <p:spPr bwMode="auto">
              <a:xfrm>
                <a:off x="2008" y="2067"/>
                <a:ext cx="50" cy="55"/>
              </a:xfrm>
              <a:custGeom>
                <a:avLst/>
                <a:gdLst>
                  <a:gd name="T0" fmla="*/ 50 w 100"/>
                  <a:gd name="T1" fmla="*/ 27 h 110"/>
                  <a:gd name="T2" fmla="*/ 12 w 100"/>
                  <a:gd name="T3" fmla="*/ 0 h 110"/>
                  <a:gd name="T4" fmla="*/ 0 w 100"/>
                  <a:gd name="T5" fmla="*/ 35 h 110"/>
                  <a:gd name="T6" fmla="*/ 39 w 100"/>
                  <a:gd name="T7" fmla="*/ 55 h 110"/>
                  <a:gd name="T8" fmla="*/ 50 w 100"/>
                  <a:gd name="T9" fmla="*/ 52 h 110"/>
                  <a:gd name="T10" fmla="*/ 50 w 100"/>
                  <a:gd name="T11" fmla="*/ 27 h 110"/>
                  <a:gd name="T12" fmla="*/ 0 60000 65536"/>
                  <a:gd name="T13" fmla="*/ 0 60000 65536"/>
                  <a:gd name="T14" fmla="*/ 0 60000 65536"/>
                  <a:gd name="T15" fmla="*/ 0 60000 65536"/>
                  <a:gd name="T16" fmla="*/ 0 60000 65536"/>
                  <a:gd name="T17" fmla="*/ 0 60000 65536"/>
                  <a:gd name="T18" fmla="*/ 0 w 100"/>
                  <a:gd name="T19" fmla="*/ 0 h 110"/>
                  <a:gd name="T20" fmla="*/ 100 w 100"/>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00" h="110">
                    <a:moveTo>
                      <a:pt x="99" y="53"/>
                    </a:moveTo>
                    <a:lnTo>
                      <a:pt x="24" y="0"/>
                    </a:lnTo>
                    <a:lnTo>
                      <a:pt x="0" y="70"/>
                    </a:lnTo>
                    <a:lnTo>
                      <a:pt x="77" y="110"/>
                    </a:lnTo>
                    <a:lnTo>
                      <a:pt x="100" y="103"/>
                    </a:lnTo>
                    <a:lnTo>
                      <a:pt x="99" y="53"/>
                    </a:lnTo>
                    <a:close/>
                  </a:path>
                </a:pathLst>
              </a:custGeom>
              <a:solidFill>
                <a:srgbClr val="B27266"/>
              </a:solidFill>
              <a:ln w="9525">
                <a:noFill/>
                <a:round/>
                <a:headEnd/>
                <a:tailEnd/>
              </a:ln>
            </p:spPr>
            <p:txBody>
              <a:bodyPr/>
              <a:lstStyle/>
              <a:p>
                <a:endParaRPr lang="en-US"/>
              </a:p>
            </p:txBody>
          </p:sp>
          <p:sp>
            <p:nvSpPr>
              <p:cNvPr id="38" name="Freeform 38">
                <a:extLst>
                  <a:ext uri="{FF2B5EF4-FFF2-40B4-BE49-F238E27FC236}">
                    <a16:creationId xmlns:a16="http://schemas.microsoft.com/office/drawing/2014/main" xmlns="" id="{1EFC0801-39C2-42C6-B4A2-61BD4BDC9B28}"/>
                  </a:ext>
                </a:extLst>
              </p:cNvPr>
              <p:cNvSpPr>
                <a:spLocks/>
              </p:cNvSpPr>
              <p:nvPr/>
            </p:nvSpPr>
            <p:spPr bwMode="auto">
              <a:xfrm>
                <a:off x="2018" y="2025"/>
                <a:ext cx="34" cy="75"/>
              </a:xfrm>
              <a:custGeom>
                <a:avLst/>
                <a:gdLst>
                  <a:gd name="T0" fmla="*/ 12 w 68"/>
                  <a:gd name="T1" fmla="*/ 0 h 149"/>
                  <a:gd name="T2" fmla="*/ 11 w 68"/>
                  <a:gd name="T3" fmla="*/ 1 h 149"/>
                  <a:gd name="T4" fmla="*/ 9 w 68"/>
                  <a:gd name="T5" fmla="*/ 1 h 149"/>
                  <a:gd name="T6" fmla="*/ 8 w 68"/>
                  <a:gd name="T7" fmla="*/ 2 h 149"/>
                  <a:gd name="T8" fmla="*/ 6 w 68"/>
                  <a:gd name="T9" fmla="*/ 3 h 149"/>
                  <a:gd name="T10" fmla="*/ 0 w 68"/>
                  <a:gd name="T11" fmla="*/ 54 h 149"/>
                  <a:gd name="T12" fmla="*/ 1 w 68"/>
                  <a:gd name="T13" fmla="*/ 55 h 149"/>
                  <a:gd name="T14" fmla="*/ 3 w 68"/>
                  <a:gd name="T15" fmla="*/ 57 h 149"/>
                  <a:gd name="T16" fmla="*/ 6 w 68"/>
                  <a:gd name="T17" fmla="*/ 59 h 149"/>
                  <a:gd name="T18" fmla="*/ 11 w 68"/>
                  <a:gd name="T19" fmla="*/ 62 h 149"/>
                  <a:gd name="T20" fmla="*/ 17 w 68"/>
                  <a:gd name="T21" fmla="*/ 66 h 149"/>
                  <a:gd name="T22" fmla="*/ 22 w 68"/>
                  <a:gd name="T23" fmla="*/ 69 h 149"/>
                  <a:gd name="T24" fmla="*/ 28 w 68"/>
                  <a:gd name="T25" fmla="*/ 72 h 149"/>
                  <a:gd name="T26" fmla="*/ 34 w 68"/>
                  <a:gd name="T27" fmla="*/ 75 h 149"/>
                  <a:gd name="T28" fmla="*/ 28 w 68"/>
                  <a:gd name="T29" fmla="*/ 68 h 149"/>
                  <a:gd name="T30" fmla="*/ 23 w 68"/>
                  <a:gd name="T31" fmla="*/ 60 h 149"/>
                  <a:gd name="T32" fmla="*/ 19 w 68"/>
                  <a:gd name="T33" fmla="*/ 50 h 149"/>
                  <a:gd name="T34" fmla="*/ 17 w 68"/>
                  <a:gd name="T35" fmla="*/ 40 h 149"/>
                  <a:gd name="T36" fmla="*/ 15 w 68"/>
                  <a:gd name="T37" fmla="*/ 29 h 149"/>
                  <a:gd name="T38" fmla="*/ 13 w 68"/>
                  <a:gd name="T39" fmla="*/ 19 h 149"/>
                  <a:gd name="T40" fmla="*/ 13 w 68"/>
                  <a:gd name="T41" fmla="*/ 9 h 149"/>
                  <a:gd name="T42" fmla="*/ 12 w 68"/>
                  <a:gd name="T43" fmla="*/ 0 h 14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8"/>
                  <a:gd name="T67" fmla="*/ 0 h 149"/>
                  <a:gd name="T68" fmla="*/ 68 w 68"/>
                  <a:gd name="T69" fmla="*/ 149 h 14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8" h="149">
                    <a:moveTo>
                      <a:pt x="25" y="0"/>
                    </a:moveTo>
                    <a:lnTo>
                      <a:pt x="23" y="1"/>
                    </a:lnTo>
                    <a:lnTo>
                      <a:pt x="19" y="2"/>
                    </a:lnTo>
                    <a:lnTo>
                      <a:pt x="16" y="4"/>
                    </a:lnTo>
                    <a:lnTo>
                      <a:pt x="13" y="5"/>
                    </a:lnTo>
                    <a:lnTo>
                      <a:pt x="0" y="108"/>
                    </a:lnTo>
                    <a:lnTo>
                      <a:pt x="1" y="109"/>
                    </a:lnTo>
                    <a:lnTo>
                      <a:pt x="7" y="113"/>
                    </a:lnTo>
                    <a:lnTo>
                      <a:pt x="13" y="117"/>
                    </a:lnTo>
                    <a:lnTo>
                      <a:pt x="23" y="124"/>
                    </a:lnTo>
                    <a:lnTo>
                      <a:pt x="33" y="131"/>
                    </a:lnTo>
                    <a:lnTo>
                      <a:pt x="45" y="138"/>
                    </a:lnTo>
                    <a:lnTo>
                      <a:pt x="56" y="144"/>
                    </a:lnTo>
                    <a:lnTo>
                      <a:pt x="68" y="149"/>
                    </a:lnTo>
                    <a:lnTo>
                      <a:pt x="56" y="136"/>
                    </a:lnTo>
                    <a:lnTo>
                      <a:pt x="47" y="119"/>
                    </a:lnTo>
                    <a:lnTo>
                      <a:pt x="39" y="100"/>
                    </a:lnTo>
                    <a:lnTo>
                      <a:pt x="34" y="79"/>
                    </a:lnTo>
                    <a:lnTo>
                      <a:pt x="30" y="58"/>
                    </a:lnTo>
                    <a:lnTo>
                      <a:pt x="27" y="38"/>
                    </a:lnTo>
                    <a:lnTo>
                      <a:pt x="26" y="17"/>
                    </a:lnTo>
                    <a:lnTo>
                      <a:pt x="25" y="0"/>
                    </a:lnTo>
                    <a:close/>
                  </a:path>
                </a:pathLst>
              </a:custGeom>
              <a:solidFill>
                <a:srgbClr val="B27266"/>
              </a:solidFill>
              <a:ln w="9525">
                <a:noFill/>
                <a:round/>
                <a:headEnd/>
                <a:tailEnd/>
              </a:ln>
            </p:spPr>
            <p:txBody>
              <a:bodyPr/>
              <a:lstStyle/>
              <a:p>
                <a:endParaRPr lang="en-US"/>
              </a:p>
            </p:txBody>
          </p:sp>
          <p:sp>
            <p:nvSpPr>
              <p:cNvPr id="39" name="Freeform 39">
                <a:extLst>
                  <a:ext uri="{FF2B5EF4-FFF2-40B4-BE49-F238E27FC236}">
                    <a16:creationId xmlns:a16="http://schemas.microsoft.com/office/drawing/2014/main" xmlns="" id="{4CD96337-E1DD-4886-9B2B-D5F9ABFBD2ED}"/>
                  </a:ext>
                </a:extLst>
              </p:cNvPr>
              <p:cNvSpPr>
                <a:spLocks/>
              </p:cNvSpPr>
              <p:nvPr/>
            </p:nvSpPr>
            <p:spPr bwMode="auto">
              <a:xfrm>
                <a:off x="2030" y="2024"/>
                <a:ext cx="37" cy="78"/>
              </a:xfrm>
              <a:custGeom>
                <a:avLst/>
                <a:gdLst>
                  <a:gd name="T0" fmla="*/ 28 w 74"/>
                  <a:gd name="T1" fmla="*/ 6 h 157"/>
                  <a:gd name="T2" fmla="*/ 27 w 74"/>
                  <a:gd name="T3" fmla="*/ 6 h 157"/>
                  <a:gd name="T4" fmla="*/ 25 w 74"/>
                  <a:gd name="T5" fmla="*/ 5 h 157"/>
                  <a:gd name="T6" fmla="*/ 22 w 74"/>
                  <a:gd name="T7" fmla="*/ 3 h 157"/>
                  <a:gd name="T8" fmla="*/ 19 w 74"/>
                  <a:gd name="T9" fmla="*/ 2 h 157"/>
                  <a:gd name="T10" fmla="*/ 14 w 74"/>
                  <a:gd name="T11" fmla="*/ 1 h 157"/>
                  <a:gd name="T12" fmla="*/ 9 w 74"/>
                  <a:gd name="T13" fmla="*/ 0 h 157"/>
                  <a:gd name="T14" fmla="*/ 5 w 74"/>
                  <a:gd name="T15" fmla="*/ 0 h 157"/>
                  <a:gd name="T16" fmla="*/ 0 w 74"/>
                  <a:gd name="T17" fmla="*/ 1 h 157"/>
                  <a:gd name="T18" fmla="*/ 1 w 74"/>
                  <a:gd name="T19" fmla="*/ 10 h 157"/>
                  <a:gd name="T20" fmla="*/ 1 w 74"/>
                  <a:gd name="T21" fmla="*/ 20 h 157"/>
                  <a:gd name="T22" fmla="*/ 2 w 74"/>
                  <a:gd name="T23" fmla="*/ 30 h 157"/>
                  <a:gd name="T24" fmla="*/ 5 w 74"/>
                  <a:gd name="T25" fmla="*/ 41 h 157"/>
                  <a:gd name="T26" fmla="*/ 7 w 74"/>
                  <a:gd name="T27" fmla="*/ 51 h 157"/>
                  <a:gd name="T28" fmla="*/ 11 w 74"/>
                  <a:gd name="T29" fmla="*/ 61 h 157"/>
                  <a:gd name="T30" fmla="*/ 15 w 74"/>
                  <a:gd name="T31" fmla="*/ 69 h 157"/>
                  <a:gd name="T32" fmla="*/ 21 w 74"/>
                  <a:gd name="T33" fmla="*/ 76 h 157"/>
                  <a:gd name="T34" fmla="*/ 26 w 74"/>
                  <a:gd name="T35" fmla="*/ 78 h 157"/>
                  <a:gd name="T36" fmla="*/ 31 w 74"/>
                  <a:gd name="T37" fmla="*/ 78 h 157"/>
                  <a:gd name="T38" fmla="*/ 35 w 74"/>
                  <a:gd name="T39" fmla="*/ 76 h 157"/>
                  <a:gd name="T40" fmla="*/ 37 w 74"/>
                  <a:gd name="T41" fmla="*/ 71 h 157"/>
                  <a:gd name="T42" fmla="*/ 37 w 74"/>
                  <a:gd name="T43" fmla="*/ 52 h 157"/>
                  <a:gd name="T44" fmla="*/ 34 w 74"/>
                  <a:gd name="T45" fmla="*/ 30 h 157"/>
                  <a:gd name="T46" fmla="*/ 30 w 74"/>
                  <a:gd name="T47" fmla="*/ 13 h 157"/>
                  <a:gd name="T48" fmla="*/ 28 w 74"/>
                  <a:gd name="T49" fmla="*/ 6 h 1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157"/>
                  <a:gd name="T77" fmla="*/ 74 w 74"/>
                  <a:gd name="T78" fmla="*/ 157 h 1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157">
                    <a:moveTo>
                      <a:pt x="56" y="13"/>
                    </a:moveTo>
                    <a:lnTo>
                      <a:pt x="55" y="12"/>
                    </a:lnTo>
                    <a:lnTo>
                      <a:pt x="51" y="10"/>
                    </a:lnTo>
                    <a:lnTo>
                      <a:pt x="45" y="7"/>
                    </a:lnTo>
                    <a:lnTo>
                      <a:pt x="37" y="4"/>
                    </a:lnTo>
                    <a:lnTo>
                      <a:pt x="28" y="2"/>
                    </a:lnTo>
                    <a:lnTo>
                      <a:pt x="18" y="0"/>
                    </a:lnTo>
                    <a:lnTo>
                      <a:pt x="9" y="0"/>
                    </a:lnTo>
                    <a:lnTo>
                      <a:pt x="0" y="3"/>
                    </a:lnTo>
                    <a:lnTo>
                      <a:pt x="1" y="20"/>
                    </a:lnTo>
                    <a:lnTo>
                      <a:pt x="2" y="41"/>
                    </a:lnTo>
                    <a:lnTo>
                      <a:pt x="5" y="61"/>
                    </a:lnTo>
                    <a:lnTo>
                      <a:pt x="9" y="82"/>
                    </a:lnTo>
                    <a:lnTo>
                      <a:pt x="14" y="103"/>
                    </a:lnTo>
                    <a:lnTo>
                      <a:pt x="22" y="122"/>
                    </a:lnTo>
                    <a:lnTo>
                      <a:pt x="31" y="139"/>
                    </a:lnTo>
                    <a:lnTo>
                      <a:pt x="43" y="152"/>
                    </a:lnTo>
                    <a:lnTo>
                      <a:pt x="53" y="157"/>
                    </a:lnTo>
                    <a:lnTo>
                      <a:pt x="62" y="157"/>
                    </a:lnTo>
                    <a:lnTo>
                      <a:pt x="70" y="152"/>
                    </a:lnTo>
                    <a:lnTo>
                      <a:pt x="74" y="143"/>
                    </a:lnTo>
                    <a:lnTo>
                      <a:pt x="73" y="104"/>
                    </a:lnTo>
                    <a:lnTo>
                      <a:pt x="67" y="61"/>
                    </a:lnTo>
                    <a:lnTo>
                      <a:pt x="60" y="27"/>
                    </a:lnTo>
                    <a:lnTo>
                      <a:pt x="56" y="13"/>
                    </a:lnTo>
                    <a:close/>
                  </a:path>
                </a:pathLst>
              </a:custGeom>
              <a:solidFill>
                <a:srgbClr val="E5A599"/>
              </a:solidFill>
              <a:ln w="9525">
                <a:noFill/>
                <a:round/>
                <a:headEnd/>
                <a:tailEnd/>
              </a:ln>
            </p:spPr>
            <p:txBody>
              <a:bodyPr/>
              <a:lstStyle/>
              <a:p>
                <a:endParaRPr lang="en-US"/>
              </a:p>
            </p:txBody>
          </p:sp>
          <p:sp>
            <p:nvSpPr>
              <p:cNvPr id="40" name="Freeform 40">
                <a:extLst>
                  <a:ext uri="{FF2B5EF4-FFF2-40B4-BE49-F238E27FC236}">
                    <a16:creationId xmlns:a16="http://schemas.microsoft.com/office/drawing/2014/main" xmlns="" id="{6589D1E3-4276-406E-978A-D21D1F45769F}"/>
                  </a:ext>
                </a:extLst>
              </p:cNvPr>
              <p:cNvSpPr>
                <a:spLocks/>
              </p:cNvSpPr>
              <p:nvPr/>
            </p:nvSpPr>
            <p:spPr bwMode="auto">
              <a:xfrm>
                <a:off x="2056" y="2051"/>
                <a:ext cx="7" cy="25"/>
              </a:xfrm>
              <a:custGeom>
                <a:avLst/>
                <a:gdLst>
                  <a:gd name="T0" fmla="*/ 0 w 12"/>
                  <a:gd name="T1" fmla="*/ 0 h 49"/>
                  <a:gd name="T2" fmla="*/ 1 w 12"/>
                  <a:gd name="T3" fmla="*/ 4 h 49"/>
                  <a:gd name="T4" fmla="*/ 5 w 12"/>
                  <a:gd name="T5" fmla="*/ 11 h 49"/>
                  <a:gd name="T6" fmla="*/ 7 w 12"/>
                  <a:gd name="T7" fmla="*/ 19 h 49"/>
                  <a:gd name="T8" fmla="*/ 6 w 12"/>
                  <a:gd name="T9" fmla="*/ 24 h 49"/>
                  <a:gd name="T10" fmla="*/ 5 w 12"/>
                  <a:gd name="T11" fmla="*/ 25 h 49"/>
                  <a:gd name="T12" fmla="*/ 2 w 12"/>
                  <a:gd name="T13" fmla="*/ 24 h 49"/>
                  <a:gd name="T14" fmla="*/ 2 w 12"/>
                  <a:gd name="T15" fmla="*/ 24 h 49"/>
                  <a:gd name="T16" fmla="*/ 1 w 12"/>
                  <a:gd name="T17" fmla="*/ 24 h 49"/>
                  <a:gd name="T18" fmla="*/ 0 w 12"/>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49"/>
                  <a:gd name="T32" fmla="*/ 12 w 12"/>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49">
                    <a:moveTo>
                      <a:pt x="0" y="0"/>
                    </a:moveTo>
                    <a:lnTo>
                      <a:pt x="2" y="7"/>
                    </a:lnTo>
                    <a:lnTo>
                      <a:pt x="8" y="22"/>
                    </a:lnTo>
                    <a:lnTo>
                      <a:pt x="12" y="38"/>
                    </a:lnTo>
                    <a:lnTo>
                      <a:pt x="11" y="47"/>
                    </a:lnTo>
                    <a:lnTo>
                      <a:pt x="8" y="49"/>
                    </a:lnTo>
                    <a:lnTo>
                      <a:pt x="4" y="48"/>
                    </a:lnTo>
                    <a:lnTo>
                      <a:pt x="3" y="48"/>
                    </a:lnTo>
                    <a:lnTo>
                      <a:pt x="2" y="47"/>
                    </a:lnTo>
                    <a:lnTo>
                      <a:pt x="0" y="0"/>
                    </a:lnTo>
                    <a:close/>
                  </a:path>
                </a:pathLst>
              </a:custGeom>
              <a:solidFill>
                <a:srgbClr val="B27266"/>
              </a:solidFill>
              <a:ln w="9525">
                <a:noFill/>
                <a:round/>
                <a:headEnd/>
                <a:tailEnd/>
              </a:ln>
            </p:spPr>
            <p:txBody>
              <a:bodyPr/>
              <a:lstStyle/>
              <a:p>
                <a:endParaRPr lang="en-US"/>
              </a:p>
            </p:txBody>
          </p:sp>
          <p:sp>
            <p:nvSpPr>
              <p:cNvPr id="41" name="Freeform 41">
                <a:extLst>
                  <a:ext uri="{FF2B5EF4-FFF2-40B4-BE49-F238E27FC236}">
                    <a16:creationId xmlns:a16="http://schemas.microsoft.com/office/drawing/2014/main" xmlns="" id="{C4046556-5BEE-41E7-927B-D6B71D87C13C}"/>
                  </a:ext>
                </a:extLst>
              </p:cNvPr>
              <p:cNvSpPr>
                <a:spLocks/>
              </p:cNvSpPr>
              <p:nvPr/>
            </p:nvSpPr>
            <p:spPr bwMode="auto">
              <a:xfrm>
                <a:off x="2028" y="2020"/>
                <a:ext cx="28" cy="42"/>
              </a:xfrm>
              <a:custGeom>
                <a:avLst/>
                <a:gdLst>
                  <a:gd name="T0" fmla="*/ 28 w 57"/>
                  <a:gd name="T1" fmla="*/ 2 h 83"/>
                  <a:gd name="T2" fmla="*/ 26 w 57"/>
                  <a:gd name="T3" fmla="*/ 2 h 83"/>
                  <a:gd name="T4" fmla="*/ 24 w 57"/>
                  <a:gd name="T5" fmla="*/ 2 h 83"/>
                  <a:gd name="T6" fmla="*/ 21 w 57"/>
                  <a:gd name="T7" fmla="*/ 1 h 83"/>
                  <a:gd name="T8" fmla="*/ 16 w 57"/>
                  <a:gd name="T9" fmla="*/ 0 h 83"/>
                  <a:gd name="T10" fmla="*/ 12 w 57"/>
                  <a:gd name="T11" fmla="*/ 0 h 83"/>
                  <a:gd name="T12" fmla="*/ 7 w 57"/>
                  <a:gd name="T13" fmla="*/ 1 h 83"/>
                  <a:gd name="T14" fmla="*/ 4 w 57"/>
                  <a:gd name="T15" fmla="*/ 2 h 83"/>
                  <a:gd name="T16" fmla="*/ 1 w 57"/>
                  <a:gd name="T17" fmla="*/ 5 h 83"/>
                  <a:gd name="T18" fmla="*/ 0 w 57"/>
                  <a:gd name="T19" fmla="*/ 11 h 83"/>
                  <a:gd name="T20" fmla="*/ 1 w 57"/>
                  <a:gd name="T21" fmla="*/ 22 h 83"/>
                  <a:gd name="T22" fmla="*/ 4 w 57"/>
                  <a:gd name="T23" fmla="*/ 33 h 83"/>
                  <a:gd name="T24" fmla="*/ 6 w 57"/>
                  <a:gd name="T25" fmla="*/ 41 h 83"/>
                  <a:gd name="T26" fmla="*/ 8 w 57"/>
                  <a:gd name="T27" fmla="*/ 42 h 83"/>
                  <a:gd name="T28" fmla="*/ 7 w 57"/>
                  <a:gd name="T29" fmla="*/ 38 h 83"/>
                  <a:gd name="T30" fmla="*/ 6 w 57"/>
                  <a:gd name="T31" fmla="*/ 29 h 83"/>
                  <a:gd name="T32" fmla="*/ 5 w 57"/>
                  <a:gd name="T33" fmla="*/ 19 h 83"/>
                  <a:gd name="T34" fmla="*/ 5 w 57"/>
                  <a:gd name="T35" fmla="*/ 11 h 83"/>
                  <a:gd name="T36" fmla="*/ 7 w 57"/>
                  <a:gd name="T37" fmla="*/ 7 h 83"/>
                  <a:gd name="T38" fmla="*/ 10 w 57"/>
                  <a:gd name="T39" fmla="*/ 6 h 83"/>
                  <a:gd name="T40" fmla="*/ 13 w 57"/>
                  <a:gd name="T41" fmla="*/ 7 h 83"/>
                  <a:gd name="T42" fmla="*/ 16 w 57"/>
                  <a:gd name="T43" fmla="*/ 7 h 83"/>
                  <a:gd name="T44" fmla="*/ 20 w 57"/>
                  <a:gd name="T45" fmla="*/ 6 h 83"/>
                  <a:gd name="T46" fmla="*/ 22 w 57"/>
                  <a:gd name="T47" fmla="*/ 7 h 83"/>
                  <a:gd name="T48" fmla="*/ 23 w 57"/>
                  <a:gd name="T49" fmla="*/ 7 h 83"/>
                  <a:gd name="T50" fmla="*/ 25 w 57"/>
                  <a:gd name="T51" fmla="*/ 9 h 83"/>
                  <a:gd name="T52" fmla="*/ 28 w 57"/>
                  <a:gd name="T53" fmla="*/ 9 h 83"/>
                  <a:gd name="T54" fmla="*/ 28 w 57"/>
                  <a:gd name="T55" fmla="*/ 6 h 83"/>
                  <a:gd name="T56" fmla="*/ 28 w 57"/>
                  <a:gd name="T57" fmla="*/ 3 h 83"/>
                  <a:gd name="T58" fmla="*/ 28 w 57"/>
                  <a:gd name="T59" fmla="*/ 2 h 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7"/>
                  <a:gd name="T91" fmla="*/ 0 h 83"/>
                  <a:gd name="T92" fmla="*/ 57 w 57"/>
                  <a:gd name="T93" fmla="*/ 83 h 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7" h="83">
                    <a:moveTo>
                      <a:pt x="56" y="4"/>
                    </a:moveTo>
                    <a:lnTo>
                      <a:pt x="53" y="4"/>
                    </a:lnTo>
                    <a:lnTo>
                      <a:pt x="49" y="3"/>
                    </a:lnTo>
                    <a:lnTo>
                      <a:pt x="42" y="2"/>
                    </a:lnTo>
                    <a:lnTo>
                      <a:pt x="33" y="0"/>
                    </a:lnTo>
                    <a:lnTo>
                      <a:pt x="25" y="0"/>
                    </a:lnTo>
                    <a:lnTo>
                      <a:pt x="15" y="2"/>
                    </a:lnTo>
                    <a:lnTo>
                      <a:pt x="8" y="4"/>
                    </a:lnTo>
                    <a:lnTo>
                      <a:pt x="3" y="9"/>
                    </a:lnTo>
                    <a:lnTo>
                      <a:pt x="0" y="22"/>
                    </a:lnTo>
                    <a:lnTo>
                      <a:pt x="3" y="43"/>
                    </a:lnTo>
                    <a:lnTo>
                      <a:pt x="8" y="65"/>
                    </a:lnTo>
                    <a:lnTo>
                      <a:pt x="12" y="82"/>
                    </a:lnTo>
                    <a:lnTo>
                      <a:pt x="16" y="83"/>
                    </a:lnTo>
                    <a:lnTo>
                      <a:pt x="15" y="75"/>
                    </a:lnTo>
                    <a:lnTo>
                      <a:pt x="12" y="58"/>
                    </a:lnTo>
                    <a:lnTo>
                      <a:pt x="10" y="37"/>
                    </a:lnTo>
                    <a:lnTo>
                      <a:pt x="10" y="22"/>
                    </a:lnTo>
                    <a:lnTo>
                      <a:pt x="14" y="13"/>
                    </a:lnTo>
                    <a:lnTo>
                      <a:pt x="20" y="12"/>
                    </a:lnTo>
                    <a:lnTo>
                      <a:pt x="26" y="13"/>
                    </a:lnTo>
                    <a:lnTo>
                      <a:pt x="33" y="13"/>
                    </a:lnTo>
                    <a:lnTo>
                      <a:pt x="41" y="12"/>
                    </a:lnTo>
                    <a:lnTo>
                      <a:pt x="44" y="13"/>
                    </a:lnTo>
                    <a:lnTo>
                      <a:pt x="46" y="14"/>
                    </a:lnTo>
                    <a:lnTo>
                      <a:pt x="51" y="17"/>
                    </a:lnTo>
                    <a:lnTo>
                      <a:pt x="56" y="17"/>
                    </a:lnTo>
                    <a:lnTo>
                      <a:pt x="57" y="12"/>
                    </a:lnTo>
                    <a:lnTo>
                      <a:pt x="56" y="6"/>
                    </a:lnTo>
                    <a:lnTo>
                      <a:pt x="56" y="4"/>
                    </a:lnTo>
                    <a:close/>
                  </a:path>
                </a:pathLst>
              </a:custGeom>
              <a:solidFill>
                <a:srgbClr val="191919"/>
              </a:solidFill>
              <a:ln w="9525">
                <a:noFill/>
                <a:round/>
                <a:headEnd/>
                <a:tailEnd/>
              </a:ln>
            </p:spPr>
            <p:txBody>
              <a:bodyPr/>
              <a:lstStyle/>
              <a:p>
                <a:endParaRPr lang="en-US"/>
              </a:p>
            </p:txBody>
          </p:sp>
          <p:sp>
            <p:nvSpPr>
              <p:cNvPr id="42" name="Freeform 42">
                <a:extLst>
                  <a:ext uri="{FF2B5EF4-FFF2-40B4-BE49-F238E27FC236}">
                    <a16:creationId xmlns:a16="http://schemas.microsoft.com/office/drawing/2014/main" xmlns="" id="{19AC18A0-A558-40C8-84C8-C457FD075644}"/>
                  </a:ext>
                </a:extLst>
              </p:cNvPr>
              <p:cNvSpPr>
                <a:spLocks/>
              </p:cNvSpPr>
              <p:nvPr/>
            </p:nvSpPr>
            <p:spPr bwMode="auto">
              <a:xfrm>
                <a:off x="2018" y="2016"/>
                <a:ext cx="45" cy="47"/>
              </a:xfrm>
              <a:custGeom>
                <a:avLst/>
                <a:gdLst>
                  <a:gd name="T0" fmla="*/ 45 w 89"/>
                  <a:gd name="T1" fmla="*/ 11 h 95"/>
                  <a:gd name="T2" fmla="*/ 44 w 89"/>
                  <a:gd name="T3" fmla="*/ 8 h 95"/>
                  <a:gd name="T4" fmla="*/ 43 w 89"/>
                  <a:gd name="T5" fmla="*/ 5 h 95"/>
                  <a:gd name="T6" fmla="*/ 42 w 89"/>
                  <a:gd name="T7" fmla="*/ 4 h 95"/>
                  <a:gd name="T8" fmla="*/ 42 w 89"/>
                  <a:gd name="T9" fmla="*/ 3 h 95"/>
                  <a:gd name="T10" fmla="*/ 38 w 89"/>
                  <a:gd name="T11" fmla="*/ 3 h 95"/>
                  <a:gd name="T12" fmla="*/ 30 w 89"/>
                  <a:gd name="T13" fmla="*/ 0 h 95"/>
                  <a:gd name="T14" fmla="*/ 24 w 89"/>
                  <a:gd name="T15" fmla="*/ 1 h 95"/>
                  <a:gd name="T16" fmla="*/ 24 w 89"/>
                  <a:gd name="T17" fmla="*/ 1 h 95"/>
                  <a:gd name="T18" fmla="*/ 23 w 89"/>
                  <a:gd name="T19" fmla="*/ 1 h 95"/>
                  <a:gd name="T20" fmla="*/ 20 w 89"/>
                  <a:gd name="T21" fmla="*/ 1 h 95"/>
                  <a:gd name="T22" fmla="*/ 18 w 89"/>
                  <a:gd name="T23" fmla="*/ 1 h 95"/>
                  <a:gd name="T24" fmla="*/ 14 w 89"/>
                  <a:gd name="T25" fmla="*/ 1 h 95"/>
                  <a:gd name="T26" fmla="*/ 12 w 89"/>
                  <a:gd name="T27" fmla="*/ 2 h 95"/>
                  <a:gd name="T28" fmla="*/ 9 w 89"/>
                  <a:gd name="T29" fmla="*/ 3 h 95"/>
                  <a:gd name="T30" fmla="*/ 6 w 89"/>
                  <a:gd name="T31" fmla="*/ 5 h 95"/>
                  <a:gd name="T32" fmla="*/ 2 w 89"/>
                  <a:gd name="T33" fmla="*/ 13 h 95"/>
                  <a:gd name="T34" fmla="*/ 0 w 89"/>
                  <a:gd name="T35" fmla="*/ 25 h 95"/>
                  <a:gd name="T36" fmla="*/ 1 w 89"/>
                  <a:gd name="T37" fmla="*/ 38 h 95"/>
                  <a:gd name="T38" fmla="*/ 2 w 89"/>
                  <a:gd name="T39" fmla="*/ 47 h 95"/>
                  <a:gd name="T40" fmla="*/ 2 w 89"/>
                  <a:gd name="T41" fmla="*/ 45 h 95"/>
                  <a:gd name="T42" fmla="*/ 3 w 89"/>
                  <a:gd name="T43" fmla="*/ 42 h 95"/>
                  <a:gd name="T44" fmla="*/ 5 w 89"/>
                  <a:gd name="T45" fmla="*/ 39 h 95"/>
                  <a:gd name="T46" fmla="*/ 8 w 89"/>
                  <a:gd name="T47" fmla="*/ 37 h 95"/>
                  <a:gd name="T48" fmla="*/ 10 w 89"/>
                  <a:gd name="T49" fmla="*/ 38 h 95"/>
                  <a:gd name="T50" fmla="*/ 12 w 89"/>
                  <a:gd name="T51" fmla="*/ 40 h 95"/>
                  <a:gd name="T52" fmla="*/ 13 w 89"/>
                  <a:gd name="T53" fmla="*/ 43 h 95"/>
                  <a:gd name="T54" fmla="*/ 13 w 89"/>
                  <a:gd name="T55" fmla="*/ 44 h 95"/>
                  <a:gd name="T56" fmla="*/ 16 w 89"/>
                  <a:gd name="T57" fmla="*/ 45 h 95"/>
                  <a:gd name="T58" fmla="*/ 14 w 89"/>
                  <a:gd name="T59" fmla="*/ 36 h 95"/>
                  <a:gd name="T60" fmla="*/ 13 w 89"/>
                  <a:gd name="T61" fmla="*/ 25 h 95"/>
                  <a:gd name="T62" fmla="*/ 13 w 89"/>
                  <a:gd name="T63" fmla="*/ 14 h 95"/>
                  <a:gd name="T64" fmla="*/ 14 w 89"/>
                  <a:gd name="T65" fmla="*/ 7 h 95"/>
                  <a:gd name="T66" fmla="*/ 16 w 89"/>
                  <a:gd name="T67" fmla="*/ 6 h 95"/>
                  <a:gd name="T68" fmla="*/ 18 w 89"/>
                  <a:gd name="T69" fmla="*/ 6 h 95"/>
                  <a:gd name="T70" fmla="*/ 20 w 89"/>
                  <a:gd name="T71" fmla="*/ 6 h 95"/>
                  <a:gd name="T72" fmla="*/ 23 w 89"/>
                  <a:gd name="T73" fmla="*/ 7 h 95"/>
                  <a:gd name="T74" fmla="*/ 25 w 89"/>
                  <a:gd name="T75" fmla="*/ 8 h 95"/>
                  <a:gd name="T76" fmla="*/ 28 w 89"/>
                  <a:gd name="T77" fmla="*/ 8 h 95"/>
                  <a:gd name="T78" fmla="*/ 31 w 89"/>
                  <a:gd name="T79" fmla="*/ 8 h 95"/>
                  <a:gd name="T80" fmla="*/ 33 w 89"/>
                  <a:gd name="T81" fmla="*/ 6 h 95"/>
                  <a:gd name="T82" fmla="*/ 35 w 89"/>
                  <a:gd name="T83" fmla="*/ 6 h 95"/>
                  <a:gd name="T84" fmla="*/ 36 w 89"/>
                  <a:gd name="T85" fmla="*/ 8 h 95"/>
                  <a:gd name="T86" fmla="*/ 37 w 89"/>
                  <a:gd name="T87" fmla="*/ 10 h 95"/>
                  <a:gd name="T88" fmla="*/ 37 w 89"/>
                  <a:gd name="T89" fmla="*/ 11 h 95"/>
                  <a:gd name="T90" fmla="*/ 39 w 89"/>
                  <a:gd name="T91" fmla="*/ 12 h 95"/>
                  <a:gd name="T92" fmla="*/ 41 w 89"/>
                  <a:gd name="T93" fmla="*/ 14 h 95"/>
                  <a:gd name="T94" fmla="*/ 44 w 89"/>
                  <a:gd name="T95" fmla="*/ 14 h 95"/>
                  <a:gd name="T96" fmla="*/ 45 w 89"/>
                  <a:gd name="T97" fmla="*/ 11 h 9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9"/>
                  <a:gd name="T148" fmla="*/ 0 h 95"/>
                  <a:gd name="T149" fmla="*/ 89 w 89"/>
                  <a:gd name="T150" fmla="*/ 95 h 9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9" h="95">
                    <a:moveTo>
                      <a:pt x="89" y="23"/>
                    </a:moveTo>
                    <a:lnTo>
                      <a:pt x="88" y="17"/>
                    </a:lnTo>
                    <a:lnTo>
                      <a:pt x="86" y="11"/>
                    </a:lnTo>
                    <a:lnTo>
                      <a:pt x="84" y="8"/>
                    </a:lnTo>
                    <a:lnTo>
                      <a:pt x="83" y="7"/>
                    </a:lnTo>
                    <a:lnTo>
                      <a:pt x="76" y="6"/>
                    </a:lnTo>
                    <a:lnTo>
                      <a:pt x="60" y="0"/>
                    </a:lnTo>
                    <a:lnTo>
                      <a:pt x="48" y="3"/>
                    </a:lnTo>
                    <a:lnTo>
                      <a:pt x="47" y="3"/>
                    </a:lnTo>
                    <a:lnTo>
                      <a:pt x="45" y="3"/>
                    </a:lnTo>
                    <a:lnTo>
                      <a:pt x="40" y="2"/>
                    </a:lnTo>
                    <a:lnTo>
                      <a:pt x="35" y="2"/>
                    </a:lnTo>
                    <a:lnTo>
                      <a:pt x="28" y="3"/>
                    </a:lnTo>
                    <a:lnTo>
                      <a:pt x="23" y="4"/>
                    </a:lnTo>
                    <a:lnTo>
                      <a:pt x="17" y="7"/>
                    </a:lnTo>
                    <a:lnTo>
                      <a:pt x="11" y="11"/>
                    </a:lnTo>
                    <a:lnTo>
                      <a:pt x="3" y="27"/>
                    </a:lnTo>
                    <a:lnTo>
                      <a:pt x="0" y="51"/>
                    </a:lnTo>
                    <a:lnTo>
                      <a:pt x="1" y="76"/>
                    </a:lnTo>
                    <a:lnTo>
                      <a:pt x="4" y="95"/>
                    </a:lnTo>
                    <a:lnTo>
                      <a:pt x="4" y="91"/>
                    </a:lnTo>
                    <a:lnTo>
                      <a:pt x="5" y="84"/>
                    </a:lnTo>
                    <a:lnTo>
                      <a:pt x="9" y="78"/>
                    </a:lnTo>
                    <a:lnTo>
                      <a:pt x="15" y="74"/>
                    </a:lnTo>
                    <a:lnTo>
                      <a:pt x="20" y="76"/>
                    </a:lnTo>
                    <a:lnTo>
                      <a:pt x="24" y="81"/>
                    </a:lnTo>
                    <a:lnTo>
                      <a:pt x="25" y="87"/>
                    </a:lnTo>
                    <a:lnTo>
                      <a:pt x="25" y="89"/>
                    </a:lnTo>
                    <a:lnTo>
                      <a:pt x="32" y="90"/>
                    </a:lnTo>
                    <a:lnTo>
                      <a:pt x="28" y="73"/>
                    </a:lnTo>
                    <a:lnTo>
                      <a:pt x="26" y="51"/>
                    </a:lnTo>
                    <a:lnTo>
                      <a:pt x="25" y="29"/>
                    </a:lnTo>
                    <a:lnTo>
                      <a:pt x="28" y="15"/>
                    </a:lnTo>
                    <a:lnTo>
                      <a:pt x="32" y="13"/>
                    </a:lnTo>
                    <a:lnTo>
                      <a:pt x="35" y="13"/>
                    </a:lnTo>
                    <a:lnTo>
                      <a:pt x="40" y="13"/>
                    </a:lnTo>
                    <a:lnTo>
                      <a:pt x="46" y="15"/>
                    </a:lnTo>
                    <a:lnTo>
                      <a:pt x="50" y="17"/>
                    </a:lnTo>
                    <a:lnTo>
                      <a:pt x="56" y="17"/>
                    </a:lnTo>
                    <a:lnTo>
                      <a:pt x="61" y="17"/>
                    </a:lnTo>
                    <a:lnTo>
                      <a:pt x="65" y="13"/>
                    </a:lnTo>
                    <a:lnTo>
                      <a:pt x="69" y="12"/>
                    </a:lnTo>
                    <a:lnTo>
                      <a:pt x="72" y="17"/>
                    </a:lnTo>
                    <a:lnTo>
                      <a:pt x="73" y="21"/>
                    </a:lnTo>
                    <a:lnTo>
                      <a:pt x="74" y="23"/>
                    </a:lnTo>
                    <a:lnTo>
                      <a:pt x="77" y="25"/>
                    </a:lnTo>
                    <a:lnTo>
                      <a:pt x="81" y="28"/>
                    </a:lnTo>
                    <a:lnTo>
                      <a:pt x="87" y="28"/>
                    </a:lnTo>
                    <a:lnTo>
                      <a:pt x="89" y="23"/>
                    </a:lnTo>
                    <a:close/>
                  </a:path>
                </a:pathLst>
              </a:custGeom>
              <a:solidFill>
                <a:srgbClr val="000000"/>
              </a:solidFill>
              <a:ln w="9525">
                <a:noFill/>
                <a:round/>
                <a:headEnd/>
                <a:tailEnd/>
              </a:ln>
            </p:spPr>
            <p:txBody>
              <a:bodyPr/>
              <a:lstStyle/>
              <a:p>
                <a:endParaRPr lang="en-US"/>
              </a:p>
            </p:txBody>
          </p:sp>
          <p:sp>
            <p:nvSpPr>
              <p:cNvPr id="43" name="Freeform 43">
                <a:extLst>
                  <a:ext uri="{FF2B5EF4-FFF2-40B4-BE49-F238E27FC236}">
                    <a16:creationId xmlns:a16="http://schemas.microsoft.com/office/drawing/2014/main" xmlns="" id="{1A990113-6CA1-4BE0-991A-3053121594EF}"/>
                  </a:ext>
                </a:extLst>
              </p:cNvPr>
              <p:cNvSpPr>
                <a:spLocks/>
              </p:cNvSpPr>
              <p:nvPr/>
            </p:nvSpPr>
            <p:spPr bwMode="auto">
              <a:xfrm>
                <a:off x="1991" y="2101"/>
                <a:ext cx="74" cy="80"/>
              </a:xfrm>
              <a:custGeom>
                <a:avLst/>
                <a:gdLst>
                  <a:gd name="T0" fmla="*/ 69 w 149"/>
                  <a:gd name="T1" fmla="*/ 17 h 160"/>
                  <a:gd name="T2" fmla="*/ 59 w 149"/>
                  <a:gd name="T3" fmla="*/ 34 h 160"/>
                  <a:gd name="T4" fmla="*/ 16 w 149"/>
                  <a:gd name="T5" fmla="*/ 0 h 160"/>
                  <a:gd name="T6" fmla="*/ 0 w 149"/>
                  <a:gd name="T7" fmla="*/ 22 h 160"/>
                  <a:gd name="T8" fmla="*/ 62 w 149"/>
                  <a:gd name="T9" fmla="*/ 80 h 160"/>
                  <a:gd name="T10" fmla="*/ 67 w 149"/>
                  <a:gd name="T11" fmla="*/ 62 h 160"/>
                  <a:gd name="T12" fmla="*/ 71 w 149"/>
                  <a:gd name="T13" fmla="*/ 46 h 160"/>
                  <a:gd name="T14" fmla="*/ 74 w 149"/>
                  <a:gd name="T15" fmla="*/ 35 h 160"/>
                  <a:gd name="T16" fmla="*/ 74 w 149"/>
                  <a:gd name="T17" fmla="*/ 31 h 160"/>
                  <a:gd name="T18" fmla="*/ 69 w 149"/>
                  <a:gd name="T19" fmla="*/ 17 h 1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9"/>
                  <a:gd name="T31" fmla="*/ 0 h 160"/>
                  <a:gd name="T32" fmla="*/ 149 w 149"/>
                  <a:gd name="T33" fmla="*/ 160 h 1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9" h="160">
                    <a:moveTo>
                      <a:pt x="138" y="34"/>
                    </a:moveTo>
                    <a:lnTo>
                      <a:pt x="119" y="68"/>
                    </a:lnTo>
                    <a:lnTo>
                      <a:pt x="33" y="0"/>
                    </a:lnTo>
                    <a:lnTo>
                      <a:pt x="0" y="45"/>
                    </a:lnTo>
                    <a:lnTo>
                      <a:pt x="124" y="160"/>
                    </a:lnTo>
                    <a:lnTo>
                      <a:pt x="134" y="124"/>
                    </a:lnTo>
                    <a:lnTo>
                      <a:pt x="142" y="92"/>
                    </a:lnTo>
                    <a:lnTo>
                      <a:pt x="148" y="70"/>
                    </a:lnTo>
                    <a:lnTo>
                      <a:pt x="149" y="62"/>
                    </a:lnTo>
                    <a:lnTo>
                      <a:pt x="138" y="34"/>
                    </a:lnTo>
                    <a:close/>
                  </a:path>
                </a:pathLst>
              </a:custGeom>
              <a:solidFill>
                <a:srgbClr val="FFFFFF"/>
              </a:solidFill>
              <a:ln w="9525">
                <a:noFill/>
                <a:round/>
                <a:headEnd/>
                <a:tailEnd/>
              </a:ln>
            </p:spPr>
            <p:txBody>
              <a:bodyPr/>
              <a:lstStyle/>
              <a:p>
                <a:endParaRPr lang="en-US"/>
              </a:p>
            </p:txBody>
          </p:sp>
          <p:sp>
            <p:nvSpPr>
              <p:cNvPr id="44" name="Freeform 44">
                <a:extLst>
                  <a:ext uri="{FF2B5EF4-FFF2-40B4-BE49-F238E27FC236}">
                    <a16:creationId xmlns:a16="http://schemas.microsoft.com/office/drawing/2014/main" xmlns="" id="{1F14FD4A-C804-4883-9A76-AC2D9862B098}"/>
                  </a:ext>
                </a:extLst>
              </p:cNvPr>
              <p:cNvSpPr>
                <a:spLocks/>
              </p:cNvSpPr>
              <p:nvPr/>
            </p:nvSpPr>
            <p:spPr bwMode="auto">
              <a:xfrm>
                <a:off x="2038" y="2139"/>
                <a:ext cx="20" cy="42"/>
              </a:xfrm>
              <a:custGeom>
                <a:avLst/>
                <a:gdLst>
                  <a:gd name="T0" fmla="*/ 17 w 40"/>
                  <a:gd name="T1" fmla="*/ 15 h 83"/>
                  <a:gd name="T2" fmla="*/ 17 w 40"/>
                  <a:gd name="T3" fmla="*/ 13 h 83"/>
                  <a:gd name="T4" fmla="*/ 18 w 40"/>
                  <a:gd name="T5" fmla="*/ 13 h 83"/>
                  <a:gd name="T6" fmla="*/ 19 w 40"/>
                  <a:gd name="T7" fmla="*/ 12 h 83"/>
                  <a:gd name="T8" fmla="*/ 19 w 40"/>
                  <a:gd name="T9" fmla="*/ 10 h 83"/>
                  <a:gd name="T10" fmla="*/ 12 w 40"/>
                  <a:gd name="T11" fmla="*/ 0 h 83"/>
                  <a:gd name="T12" fmla="*/ 7 w 40"/>
                  <a:gd name="T13" fmla="*/ 9 h 83"/>
                  <a:gd name="T14" fmla="*/ 7 w 40"/>
                  <a:gd name="T15" fmla="*/ 9 h 83"/>
                  <a:gd name="T16" fmla="*/ 7 w 40"/>
                  <a:gd name="T17" fmla="*/ 10 h 83"/>
                  <a:gd name="T18" fmla="*/ 9 w 40"/>
                  <a:gd name="T19" fmla="*/ 12 h 83"/>
                  <a:gd name="T20" fmla="*/ 9 w 40"/>
                  <a:gd name="T21" fmla="*/ 13 h 83"/>
                  <a:gd name="T22" fmla="*/ 0 w 40"/>
                  <a:gd name="T23" fmla="*/ 28 h 83"/>
                  <a:gd name="T24" fmla="*/ 14 w 40"/>
                  <a:gd name="T25" fmla="*/ 42 h 83"/>
                  <a:gd name="T26" fmla="*/ 20 w 40"/>
                  <a:gd name="T27" fmla="*/ 26 h 83"/>
                  <a:gd name="T28" fmla="*/ 17 w 40"/>
                  <a:gd name="T29" fmla="*/ 15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83"/>
                  <a:gd name="T47" fmla="*/ 40 w 40"/>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83">
                    <a:moveTo>
                      <a:pt x="33" y="29"/>
                    </a:moveTo>
                    <a:lnTo>
                      <a:pt x="34" y="26"/>
                    </a:lnTo>
                    <a:lnTo>
                      <a:pt x="36" y="25"/>
                    </a:lnTo>
                    <a:lnTo>
                      <a:pt x="37" y="23"/>
                    </a:lnTo>
                    <a:lnTo>
                      <a:pt x="38" y="20"/>
                    </a:lnTo>
                    <a:lnTo>
                      <a:pt x="24" y="0"/>
                    </a:lnTo>
                    <a:lnTo>
                      <a:pt x="14" y="17"/>
                    </a:lnTo>
                    <a:lnTo>
                      <a:pt x="14" y="18"/>
                    </a:lnTo>
                    <a:lnTo>
                      <a:pt x="15" y="20"/>
                    </a:lnTo>
                    <a:lnTo>
                      <a:pt x="17" y="23"/>
                    </a:lnTo>
                    <a:lnTo>
                      <a:pt x="18" y="26"/>
                    </a:lnTo>
                    <a:lnTo>
                      <a:pt x="0" y="55"/>
                    </a:lnTo>
                    <a:lnTo>
                      <a:pt x="29" y="83"/>
                    </a:lnTo>
                    <a:lnTo>
                      <a:pt x="40" y="51"/>
                    </a:lnTo>
                    <a:lnTo>
                      <a:pt x="33" y="29"/>
                    </a:lnTo>
                    <a:close/>
                  </a:path>
                </a:pathLst>
              </a:custGeom>
              <a:solidFill>
                <a:srgbClr val="00C4FF"/>
              </a:solidFill>
              <a:ln w="9525">
                <a:noFill/>
                <a:round/>
                <a:headEnd/>
                <a:tailEnd/>
              </a:ln>
            </p:spPr>
            <p:txBody>
              <a:bodyPr/>
              <a:lstStyle/>
              <a:p>
                <a:endParaRPr lang="en-US"/>
              </a:p>
            </p:txBody>
          </p:sp>
          <p:sp>
            <p:nvSpPr>
              <p:cNvPr id="45" name="Freeform 45">
                <a:extLst>
                  <a:ext uri="{FF2B5EF4-FFF2-40B4-BE49-F238E27FC236}">
                    <a16:creationId xmlns:a16="http://schemas.microsoft.com/office/drawing/2014/main" xmlns="" id="{9ECF3F5B-40DC-49D7-A4DF-4CECCF7D6AC0}"/>
                  </a:ext>
                </a:extLst>
              </p:cNvPr>
              <p:cNvSpPr>
                <a:spLocks/>
              </p:cNvSpPr>
              <p:nvPr/>
            </p:nvSpPr>
            <p:spPr bwMode="auto">
              <a:xfrm>
                <a:off x="1594" y="2419"/>
                <a:ext cx="151" cy="418"/>
              </a:xfrm>
              <a:custGeom>
                <a:avLst/>
                <a:gdLst>
                  <a:gd name="T0" fmla="*/ 107 w 301"/>
                  <a:gd name="T1" fmla="*/ 0 h 836"/>
                  <a:gd name="T2" fmla="*/ 104 w 301"/>
                  <a:gd name="T3" fmla="*/ 7 h 836"/>
                  <a:gd name="T4" fmla="*/ 95 w 301"/>
                  <a:gd name="T5" fmla="*/ 25 h 836"/>
                  <a:gd name="T6" fmla="*/ 84 w 301"/>
                  <a:gd name="T7" fmla="*/ 51 h 836"/>
                  <a:gd name="T8" fmla="*/ 70 w 301"/>
                  <a:gd name="T9" fmla="*/ 82 h 836"/>
                  <a:gd name="T10" fmla="*/ 58 w 301"/>
                  <a:gd name="T11" fmla="*/ 114 h 836"/>
                  <a:gd name="T12" fmla="*/ 47 w 301"/>
                  <a:gd name="T13" fmla="*/ 144 h 836"/>
                  <a:gd name="T14" fmla="*/ 40 w 301"/>
                  <a:gd name="T15" fmla="*/ 169 h 836"/>
                  <a:gd name="T16" fmla="*/ 39 w 301"/>
                  <a:gd name="T17" fmla="*/ 184 h 836"/>
                  <a:gd name="T18" fmla="*/ 36 w 301"/>
                  <a:gd name="T19" fmla="*/ 218 h 836"/>
                  <a:gd name="T20" fmla="*/ 31 w 301"/>
                  <a:gd name="T21" fmla="*/ 254 h 836"/>
                  <a:gd name="T22" fmla="*/ 25 w 301"/>
                  <a:gd name="T23" fmla="*/ 287 h 836"/>
                  <a:gd name="T24" fmla="*/ 18 w 301"/>
                  <a:gd name="T25" fmla="*/ 317 h 836"/>
                  <a:gd name="T26" fmla="*/ 12 w 301"/>
                  <a:gd name="T27" fmla="*/ 343 h 836"/>
                  <a:gd name="T28" fmla="*/ 6 w 301"/>
                  <a:gd name="T29" fmla="*/ 364 h 836"/>
                  <a:gd name="T30" fmla="*/ 2 w 301"/>
                  <a:gd name="T31" fmla="*/ 377 h 836"/>
                  <a:gd name="T32" fmla="*/ 0 w 301"/>
                  <a:gd name="T33" fmla="*/ 381 h 836"/>
                  <a:gd name="T34" fmla="*/ 7 w 301"/>
                  <a:gd name="T35" fmla="*/ 391 h 836"/>
                  <a:gd name="T36" fmla="*/ 7 w 301"/>
                  <a:gd name="T37" fmla="*/ 392 h 836"/>
                  <a:gd name="T38" fmla="*/ 7 w 301"/>
                  <a:gd name="T39" fmla="*/ 392 h 836"/>
                  <a:gd name="T40" fmla="*/ 7 w 301"/>
                  <a:gd name="T41" fmla="*/ 392 h 836"/>
                  <a:gd name="T42" fmla="*/ 7 w 301"/>
                  <a:gd name="T43" fmla="*/ 392 h 836"/>
                  <a:gd name="T44" fmla="*/ 18 w 301"/>
                  <a:gd name="T45" fmla="*/ 414 h 836"/>
                  <a:gd name="T46" fmla="*/ 32 w 301"/>
                  <a:gd name="T47" fmla="*/ 418 h 836"/>
                  <a:gd name="T48" fmla="*/ 20 w 301"/>
                  <a:gd name="T49" fmla="*/ 388 h 836"/>
                  <a:gd name="T50" fmla="*/ 59 w 301"/>
                  <a:gd name="T51" fmla="*/ 350 h 836"/>
                  <a:gd name="T52" fmla="*/ 89 w 301"/>
                  <a:gd name="T53" fmla="*/ 313 h 836"/>
                  <a:gd name="T54" fmla="*/ 113 w 301"/>
                  <a:gd name="T55" fmla="*/ 276 h 836"/>
                  <a:gd name="T56" fmla="*/ 130 w 301"/>
                  <a:gd name="T57" fmla="*/ 240 h 836"/>
                  <a:gd name="T58" fmla="*/ 142 w 301"/>
                  <a:gd name="T59" fmla="*/ 207 h 836"/>
                  <a:gd name="T60" fmla="*/ 148 w 301"/>
                  <a:gd name="T61" fmla="*/ 175 h 836"/>
                  <a:gd name="T62" fmla="*/ 151 w 301"/>
                  <a:gd name="T63" fmla="*/ 145 h 836"/>
                  <a:gd name="T64" fmla="*/ 149 w 301"/>
                  <a:gd name="T65" fmla="*/ 117 h 836"/>
                  <a:gd name="T66" fmla="*/ 145 w 301"/>
                  <a:gd name="T67" fmla="*/ 92 h 836"/>
                  <a:gd name="T68" fmla="*/ 140 w 301"/>
                  <a:gd name="T69" fmla="*/ 69 h 836"/>
                  <a:gd name="T70" fmla="*/ 133 w 301"/>
                  <a:gd name="T71" fmla="*/ 48 h 836"/>
                  <a:gd name="T72" fmla="*/ 125 w 301"/>
                  <a:gd name="T73" fmla="*/ 31 h 836"/>
                  <a:gd name="T74" fmla="*/ 118 w 301"/>
                  <a:gd name="T75" fmla="*/ 19 h 836"/>
                  <a:gd name="T76" fmla="*/ 112 w 301"/>
                  <a:gd name="T77" fmla="*/ 8 h 836"/>
                  <a:gd name="T78" fmla="*/ 108 w 301"/>
                  <a:gd name="T79" fmla="*/ 2 h 836"/>
                  <a:gd name="T80" fmla="*/ 107 w 301"/>
                  <a:gd name="T81" fmla="*/ 0 h 8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1"/>
                  <a:gd name="T124" fmla="*/ 0 h 836"/>
                  <a:gd name="T125" fmla="*/ 301 w 301"/>
                  <a:gd name="T126" fmla="*/ 836 h 8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1" h="836">
                    <a:moveTo>
                      <a:pt x="213" y="0"/>
                    </a:moveTo>
                    <a:lnTo>
                      <a:pt x="207" y="13"/>
                    </a:lnTo>
                    <a:lnTo>
                      <a:pt x="190" y="49"/>
                    </a:lnTo>
                    <a:lnTo>
                      <a:pt x="167" y="102"/>
                    </a:lnTo>
                    <a:lnTo>
                      <a:pt x="140" y="163"/>
                    </a:lnTo>
                    <a:lnTo>
                      <a:pt x="115" y="228"/>
                    </a:lnTo>
                    <a:lnTo>
                      <a:pt x="94" y="288"/>
                    </a:lnTo>
                    <a:lnTo>
                      <a:pt x="80" y="337"/>
                    </a:lnTo>
                    <a:lnTo>
                      <a:pt x="78" y="368"/>
                    </a:lnTo>
                    <a:lnTo>
                      <a:pt x="72" y="437"/>
                    </a:lnTo>
                    <a:lnTo>
                      <a:pt x="62" y="508"/>
                    </a:lnTo>
                    <a:lnTo>
                      <a:pt x="49" y="573"/>
                    </a:lnTo>
                    <a:lnTo>
                      <a:pt x="36" y="634"/>
                    </a:lnTo>
                    <a:lnTo>
                      <a:pt x="23" y="686"/>
                    </a:lnTo>
                    <a:lnTo>
                      <a:pt x="11" y="727"/>
                    </a:lnTo>
                    <a:lnTo>
                      <a:pt x="3" y="753"/>
                    </a:lnTo>
                    <a:lnTo>
                      <a:pt x="0" y="762"/>
                    </a:lnTo>
                    <a:lnTo>
                      <a:pt x="14" y="782"/>
                    </a:lnTo>
                    <a:lnTo>
                      <a:pt x="14" y="783"/>
                    </a:lnTo>
                    <a:lnTo>
                      <a:pt x="36" y="828"/>
                    </a:lnTo>
                    <a:lnTo>
                      <a:pt x="64" y="836"/>
                    </a:lnTo>
                    <a:lnTo>
                      <a:pt x="40" y="776"/>
                    </a:lnTo>
                    <a:lnTo>
                      <a:pt x="117" y="700"/>
                    </a:lnTo>
                    <a:lnTo>
                      <a:pt x="178" y="625"/>
                    </a:lnTo>
                    <a:lnTo>
                      <a:pt x="226" y="551"/>
                    </a:lnTo>
                    <a:lnTo>
                      <a:pt x="260" y="481"/>
                    </a:lnTo>
                    <a:lnTo>
                      <a:pt x="283" y="413"/>
                    </a:lnTo>
                    <a:lnTo>
                      <a:pt x="296" y="350"/>
                    </a:lnTo>
                    <a:lnTo>
                      <a:pt x="301" y="290"/>
                    </a:lnTo>
                    <a:lnTo>
                      <a:pt x="298" y="234"/>
                    </a:lnTo>
                    <a:lnTo>
                      <a:pt x="290" y="183"/>
                    </a:lnTo>
                    <a:lnTo>
                      <a:pt x="279" y="137"/>
                    </a:lnTo>
                    <a:lnTo>
                      <a:pt x="265" y="96"/>
                    </a:lnTo>
                    <a:lnTo>
                      <a:pt x="250" y="63"/>
                    </a:lnTo>
                    <a:lnTo>
                      <a:pt x="236" y="37"/>
                    </a:lnTo>
                    <a:lnTo>
                      <a:pt x="224" y="16"/>
                    </a:lnTo>
                    <a:lnTo>
                      <a:pt x="216" y="4"/>
                    </a:lnTo>
                    <a:lnTo>
                      <a:pt x="213" y="0"/>
                    </a:lnTo>
                    <a:close/>
                  </a:path>
                </a:pathLst>
              </a:custGeom>
              <a:solidFill>
                <a:srgbClr val="330000"/>
              </a:solidFill>
              <a:ln w="9525">
                <a:noFill/>
                <a:round/>
                <a:headEnd/>
                <a:tailEnd/>
              </a:ln>
            </p:spPr>
            <p:txBody>
              <a:bodyPr/>
              <a:lstStyle/>
              <a:p>
                <a:endParaRPr lang="en-US"/>
              </a:p>
            </p:txBody>
          </p:sp>
          <p:sp>
            <p:nvSpPr>
              <p:cNvPr id="46" name="Freeform 46">
                <a:extLst>
                  <a:ext uri="{FF2B5EF4-FFF2-40B4-BE49-F238E27FC236}">
                    <a16:creationId xmlns:a16="http://schemas.microsoft.com/office/drawing/2014/main" xmlns="" id="{A96F1C5D-07EF-443D-BF40-C1D308476E38}"/>
                  </a:ext>
                </a:extLst>
              </p:cNvPr>
              <p:cNvSpPr>
                <a:spLocks/>
              </p:cNvSpPr>
              <p:nvPr/>
            </p:nvSpPr>
            <p:spPr bwMode="auto">
              <a:xfrm>
                <a:off x="1583" y="2797"/>
                <a:ext cx="52" cy="52"/>
              </a:xfrm>
              <a:custGeom>
                <a:avLst/>
                <a:gdLst>
                  <a:gd name="T0" fmla="*/ 36 w 102"/>
                  <a:gd name="T1" fmla="*/ 37 h 105"/>
                  <a:gd name="T2" fmla="*/ 33 w 102"/>
                  <a:gd name="T3" fmla="*/ 35 h 105"/>
                  <a:gd name="T4" fmla="*/ 30 w 102"/>
                  <a:gd name="T5" fmla="*/ 31 h 105"/>
                  <a:gd name="T6" fmla="*/ 25 w 102"/>
                  <a:gd name="T7" fmla="*/ 25 h 105"/>
                  <a:gd name="T8" fmla="*/ 20 w 102"/>
                  <a:gd name="T9" fmla="*/ 18 h 105"/>
                  <a:gd name="T10" fmla="*/ 17 w 102"/>
                  <a:gd name="T11" fmla="*/ 11 h 105"/>
                  <a:gd name="T12" fmla="*/ 13 w 102"/>
                  <a:gd name="T13" fmla="*/ 6 h 105"/>
                  <a:gd name="T14" fmla="*/ 11 w 102"/>
                  <a:gd name="T15" fmla="*/ 2 h 105"/>
                  <a:gd name="T16" fmla="*/ 11 w 102"/>
                  <a:gd name="T17" fmla="*/ 0 h 105"/>
                  <a:gd name="T18" fmla="*/ 0 w 102"/>
                  <a:gd name="T19" fmla="*/ 27 h 105"/>
                  <a:gd name="T20" fmla="*/ 5 w 102"/>
                  <a:gd name="T21" fmla="*/ 29 h 105"/>
                  <a:gd name="T22" fmla="*/ 11 w 102"/>
                  <a:gd name="T23" fmla="*/ 20 h 105"/>
                  <a:gd name="T24" fmla="*/ 19 w 102"/>
                  <a:gd name="T25" fmla="*/ 37 h 105"/>
                  <a:gd name="T26" fmla="*/ 20 w 102"/>
                  <a:gd name="T27" fmla="*/ 37 h 105"/>
                  <a:gd name="T28" fmla="*/ 22 w 102"/>
                  <a:gd name="T29" fmla="*/ 39 h 105"/>
                  <a:gd name="T30" fmla="*/ 26 w 102"/>
                  <a:gd name="T31" fmla="*/ 41 h 105"/>
                  <a:gd name="T32" fmla="*/ 31 w 102"/>
                  <a:gd name="T33" fmla="*/ 44 h 105"/>
                  <a:gd name="T34" fmla="*/ 35 w 102"/>
                  <a:gd name="T35" fmla="*/ 47 h 105"/>
                  <a:gd name="T36" fmla="*/ 40 w 102"/>
                  <a:gd name="T37" fmla="*/ 49 h 105"/>
                  <a:gd name="T38" fmla="*/ 45 w 102"/>
                  <a:gd name="T39" fmla="*/ 51 h 105"/>
                  <a:gd name="T40" fmla="*/ 49 w 102"/>
                  <a:gd name="T41" fmla="*/ 52 h 105"/>
                  <a:gd name="T42" fmla="*/ 52 w 102"/>
                  <a:gd name="T43" fmla="*/ 50 h 105"/>
                  <a:gd name="T44" fmla="*/ 50 w 102"/>
                  <a:gd name="T45" fmla="*/ 45 h 105"/>
                  <a:gd name="T46" fmla="*/ 45 w 102"/>
                  <a:gd name="T47" fmla="*/ 40 h 105"/>
                  <a:gd name="T48" fmla="*/ 43 w 102"/>
                  <a:gd name="T49" fmla="*/ 37 h 105"/>
                  <a:gd name="T50" fmla="*/ 43 w 102"/>
                  <a:gd name="T51" fmla="*/ 37 h 105"/>
                  <a:gd name="T52" fmla="*/ 42 w 102"/>
                  <a:gd name="T53" fmla="*/ 38 h 105"/>
                  <a:gd name="T54" fmla="*/ 40 w 102"/>
                  <a:gd name="T55" fmla="*/ 38 h 105"/>
                  <a:gd name="T56" fmla="*/ 36 w 102"/>
                  <a:gd name="T57" fmla="*/ 37 h 10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2"/>
                  <a:gd name="T88" fmla="*/ 0 h 105"/>
                  <a:gd name="T89" fmla="*/ 102 w 102"/>
                  <a:gd name="T90" fmla="*/ 105 h 10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2" h="105">
                    <a:moveTo>
                      <a:pt x="70" y="75"/>
                    </a:moveTo>
                    <a:lnTo>
                      <a:pt x="64" y="71"/>
                    </a:lnTo>
                    <a:lnTo>
                      <a:pt x="58" y="63"/>
                    </a:lnTo>
                    <a:lnTo>
                      <a:pt x="49" y="50"/>
                    </a:lnTo>
                    <a:lnTo>
                      <a:pt x="40" y="36"/>
                    </a:lnTo>
                    <a:lnTo>
                      <a:pt x="33" y="23"/>
                    </a:lnTo>
                    <a:lnTo>
                      <a:pt x="26" y="12"/>
                    </a:lnTo>
                    <a:lnTo>
                      <a:pt x="22" y="4"/>
                    </a:lnTo>
                    <a:lnTo>
                      <a:pt x="21" y="0"/>
                    </a:lnTo>
                    <a:lnTo>
                      <a:pt x="0" y="55"/>
                    </a:lnTo>
                    <a:lnTo>
                      <a:pt x="9" y="59"/>
                    </a:lnTo>
                    <a:lnTo>
                      <a:pt x="22" y="41"/>
                    </a:lnTo>
                    <a:lnTo>
                      <a:pt x="38" y="74"/>
                    </a:lnTo>
                    <a:lnTo>
                      <a:pt x="39" y="75"/>
                    </a:lnTo>
                    <a:lnTo>
                      <a:pt x="44" y="79"/>
                    </a:lnTo>
                    <a:lnTo>
                      <a:pt x="51" y="83"/>
                    </a:lnTo>
                    <a:lnTo>
                      <a:pt x="60" y="89"/>
                    </a:lnTo>
                    <a:lnTo>
                      <a:pt x="69" y="95"/>
                    </a:lnTo>
                    <a:lnTo>
                      <a:pt x="78" y="99"/>
                    </a:lnTo>
                    <a:lnTo>
                      <a:pt x="89" y="103"/>
                    </a:lnTo>
                    <a:lnTo>
                      <a:pt x="97" y="105"/>
                    </a:lnTo>
                    <a:lnTo>
                      <a:pt x="102" y="101"/>
                    </a:lnTo>
                    <a:lnTo>
                      <a:pt x="98" y="90"/>
                    </a:lnTo>
                    <a:lnTo>
                      <a:pt x="89" y="80"/>
                    </a:lnTo>
                    <a:lnTo>
                      <a:pt x="84" y="75"/>
                    </a:lnTo>
                    <a:lnTo>
                      <a:pt x="83" y="76"/>
                    </a:lnTo>
                    <a:lnTo>
                      <a:pt x="78" y="76"/>
                    </a:lnTo>
                    <a:lnTo>
                      <a:pt x="70" y="75"/>
                    </a:lnTo>
                    <a:close/>
                  </a:path>
                </a:pathLst>
              </a:custGeom>
              <a:solidFill>
                <a:srgbClr val="000000"/>
              </a:solidFill>
              <a:ln w="9525">
                <a:noFill/>
                <a:round/>
                <a:headEnd/>
                <a:tailEnd/>
              </a:ln>
            </p:spPr>
            <p:txBody>
              <a:bodyPr/>
              <a:lstStyle/>
              <a:p>
                <a:endParaRPr lang="en-US"/>
              </a:p>
            </p:txBody>
          </p:sp>
          <p:sp>
            <p:nvSpPr>
              <p:cNvPr id="47" name="Freeform 47">
                <a:extLst>
                  <a:ext uri="{FF2B5EF4-FFF2-40B4-BE49-F238E27FC236}">
                    <a16:creationId xmlns:a16="http://schemas.microsoft.com/office/drawing/2014/main" xmlns="" id="{6562248A-11D7-4EDB-8914-B3C1A91EF9F0}"/>
                  </a:ext>
                </a:extLst>
              </p:cNvPr>
              <p:cNvSpPr>
                <a:spLocks/>
              </p:cNvSpPr>
              <p:nvPr/>
            </p:nvSpPr>
            <p:spPr bwMode="auto">
              <a:xfrm>
                <a:off x="1738" y="2575"/>
                <a:ext cx="185" cy="353"/>
              </a:xfrm>
              <a:custGeom>
                <a:avLst/>
                <a:gdLst>
                  <a:gd name="T0" fmla="*/ 89 w 371"/>
                  <a:gd name="T1" fmla="*/ 0 h 706"/>
                  <a:gd name="T2" fmla="*/ 82 w 371"/>
                  <a:gd name="T3" fmla="*/ 1 h 706"/>
                  <a:gd name="T4" fmla="*/ 73 w 371"/>
                  <a:gd name="T5" fmla="*/ 3 h 706"/>
                  <a:gd name="T6" fmla="*/ 64 w 371"/>
                  <a:gd name="T7" fmla="*/ 7 h 706"/>
                  <a:gd name="T8" fmla="*/ 54 w 371"/>
                  <a:gd name="T9" fmla="*/ 11 h 706"/>
                  <a:gd name="T10" fmla="*/ 45 w 371"/>
                  <a:gd name="T11" fmla="*/ 15 h 706"/>
                  <a:gd name="T12" fmla="*/ 35 w 371"/>
                  <a:gd name="T13" fmla="*/ 20 h 706"/>
                  <a:gd name="T14" fmla="*/ 26 w 371"/>
                  <a:gd name="T15" fmla="*/ 25 h 706"/>
                  <a:gd name="T16" fmla="*/ 17 w 371"/>
                  <a:gd name="T17" fmla="*/ 31 h 706"/>
                  <a:gd name="T18" fmla="*/ 11 w 371"/>
                  <a:gd name="T19" fmla="*/ 37 h 706"/>
                  <a:gd name="T20" fmla="*/ 5 w 371"/>
                  <a:gd name="T21" fmla="*/ 43 h 706"/>
                  <a:gd name="T22" fmla="*/ 1 w 371"/>
                  <a:gd name="T23" fmla="*/ 50 h 706"/>
                  <a:gd name="T24" fmla="*/ 0 w 371"/>
                  <a:gd name="T25" fmla="*/ 56 h 706"/>
                  <a:gd name="T26" fmla="*/ 1 w 371"/>
                  <a:gd name="T27" fmla="*/ 63 h 706"/>
                  <a:gd name="T28" fmla="*/ 5 w 371"/>
                  <a:gd name="T29" fmla="*/ 70 h 706"/>
                  <a:gd name="T30" fmla="*/ 12 w 371"/>
                  <a:gd name="T31" fmla="*/ 77 h 706"/>
                  <a:gd name="T32" fmla="*/ 22 w 371"/>
                  <a:gd name="T33" fmla="*/ 83 h 706"/>
                  <a:gd name="T34" fmla="*/ 44 w 371"/>
                  <a:gd name="T35" fmla="*/ 96 h 706"/>
                  <a:gd name="T36" fmla="*/ 64 w 371"/>
                  <a:gd name="T37" fmla="*/ 111 h 706"/>
                  <a:gd name="T38" fmla="*/ 81 w 371"/>
                  <a:gd name="T39" fmla="*/ 130 h 706"/>
                  <a:gd name="T40" fmla="*/ 96 w 371"/>
                  <a:gd name="T41" fmla="*/ 150 h 706"/>
                  <a:gd name="T42" fmla="*/ 111 w 371"/>
                  <a:gd name="T43" fmla="*/ 171 h 706"/>
                  <a:gd name="T44" fmla="*/ 123 w 371"/>
                  <a:gd name="T45" fmla="*/ 193 h 706"/>
                  <a:gd name="T46" fmla="*/ 133 w 371"/>
                  <a:gd name="T47" fmla="*/ 215 h 706"/>
                  <a:gd name="T48" fmla="*/ 142 w 371"/>
                  <a:gd name="T49" fmla="*/ 236 h 706"/>
                  <a:gd name="T50" fmla="*/ 151 w 371"/>
                  <a:gd name="T51" fmla="*/ 258 h 706"/>
                  <a:gd name="T52" fmla="*/ 157 w 371"/>
                  <a:gd name="T53" fmla="*/ 278 h 706"/>
                  <a:gd name="T54" fmla="*/ 162 w 371"/>
                  <a:gd name="T55" fmla="*/ 296 h 706"/>
                  <a:gd name="T56" fmla="*/ 166 w 371"/>
                  <a:gd name="T57" fmla="*/ 312 h 706"/>
                  <a:gd name="T58" fmla="*/ 169 w 371"/>
                  <a:gd name="T59" fmla="*/ 326 h 706"/>
                  <a:gd name="T60" fmla="*/ 171 w 371"/>
                  <a:gd name="T61" fmla="*/ 336 h 706"/>
                  <a:gd name="T62" fmla="*/ 172 w 371"/>
                  <a:gd name="T63" fmla="*/ 342 h 706"/>
                  <a:gd name="T64" fmla="*/ 172 w 371"/>
                  <a:gd name="T65" fmla="*/ 345 h 706"/>
                  <a:gd name="T66" fmla="*/ 185 w 371"/>
                  <a:gd name="T67" fmla="*/ 353 h 706"/>
                  <a:gd name="T68" fmla="*/ 185 w 371"/>
                  <a:gd name="T69" fmla="*/ 323 h 706"/>
                  <a:gd name="T70" fmla="*/ 182 w 371"/>
                  <a:gd name="T71" fmla="*/ 294 h 706"/>
                  <a:gd name="T72" fmla="*/ 179 w 371"/>
                  <a:gd name="T73" fmla="*/ 265 h 706"/>
                  <a:gd name="T74" fmla="*/ 176 w 371"/>
                  <a:gd name="T75" fmla="*/ 237 h 706"/>
                  <a:gd name="T76" fmla="*/ 171 w 371"/>
                  <a:gd name="T77" fmla="*/ 211 h 706"/>
                  <a:gd name="T78" fmla="*/ 166 w 371"/>
                  <a:gd name="T79" fmla="*/ 185 h 706"/>
                  <a:gd name="T80" fmla="*/ 160 w 371"/>
                  <a:gd name="T81" fmla="*/ 161 h 706"/>
                  <a:gd name="T82" fmla="*/ 154 w 371"/>
                  <a:gd name="T83" fmla="*/ 138 h 706"/>
                  <a:gd name="T84" fmla="*/ 147 w 371"/>
                  <a:gd name="T85" fmla="*/ 115 h 706"/>
                  <a:gd name="T86" fmla="*/ 140 w 371"/>
                  <a:gd name="T87" fmla="*/ 94 h 706"/>
                  <a:gd name="T88" fmla="*/ 132 w 371"/>
                  <a:gd name="T89" fmla="*/ 75 h 706"/>
                  <a:gd name="T90" fmla="*/ 123 w 371"/>
                  <a:gd name="T91" fmla="*/ 57 h 706"/>
                  <a:gd name="T92" fmla="*/ 115 w 371"/>
                  <a:gd name="T93" fmla="*/ 41 h 706"/>
                  <a:gd name="T94" fmla="*/ 107 w 371"/>
                  <a:gd name="T95" fmla="*/ 25 h 706"/>
                  <a:gd name="T96" fmla="*/ 98 w 371"/>
                  <a:gd name="T97" fmla="*/ 12 h 706"/>
                  <a:gd name="T98" fmla="*/ 89 w 371"/>
                  <a:gd name="T99" fmla="*/ 0 h 7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71"/>
                  <a:gd name="T151" fmla="*/ 0 h 706"/>
                  <a:gd name="T152" fmla="*/ 371 w 371"/>
                  <a:gd name="T153" fmla="*/ 706 h 70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71" h="706">
                    <a:moveTo>
                      <a:pt x="179" y="0"/>
                    </a:moveTo>
                    <a:lnTo>
                      <a:pt x="164" y="2"/>
                    </a:lnTo>
                    <a:lnTo>
                      <a:pt x="147" y="7"/>
                    </a:lnTo>
                    <a:lnTo>
                      <a:pt x="129" y="14"/>
                    </a:lnTo>
                    <a:lnTo>
                      <a:pt x="109" y="21"/>
                    </a:lnTo>
                    <a:lnTo>
                      <a:pt x="90" y="30"/>
                    </a:lnTo>
                    <a:lnTo>
                      <a:pt x="70" y="39"/>
                    </a:lnTo>
                    <a:lnTo>
                      <a:pt x="52" y="51"/>
                    </a:lnTo>
                    <a:lnTo>
                      <a:pt x="35" y="62"/>
                    </a:lnTo>
                    <a:lnTo>
                      <a:pt x="22" y="74"/>
                    </a:lnTo>
                    <a:lnTo>
                      <a:pt x="10" y="86"/>
                    </a:lnTo>
                    <a:lnTo>
                      <a:pt x="3" y="100"/>
                    </a:lnTo>
                    <a:lnTo>
                      <a:pt x="0" y="113"/>
                    </a:lnTo>
                    <a:lnTo>
                      <a:pt x="2" y="127"/>
                    </a:lnTo>
                    <a:lnTo>
                      <a:pt x="10" y="140"/>
                    </a:lnTo>
                    <a:lnTo>
                      <a:pt x="24" y="153"/>
                    </a:lnTo>
                    <a:lnTo>
                      <a:pt x="45" y="166"/>
                    </a:lnTo>
                    <a:lnTo>
                      <a:pt x="88" y="192"/>
                    </a:lnTo>
                    <a:lnTo>
                      <a:pt x="128" y="223"/>
                    </a:lnTo>
                    <a:lnTo>
                      <a:pt x="162" y="260"/>
                    </a:lnTo>
                    <a:lnTo>
                      <a:pt x="193" y="299"/>
                    </a:lnTo>
                    <a:lnTo>
                      <a:pt x="222" y="342"/>
                    </a:lnTo>
                    <a:lnTo>
                      <a:pt x="246" y="386"/>
                    </a:lnTo>
                    <a:lnTo>
                      <a:pt x="267" y="430"/>
                    </a:lnTo>
                    <a:lnTo>
                      <a:pt x="285" y="473"/>
                    </a:lnTo>
                    <a:lnTo>
                      <a:pt x="302" y="516"/>
                    </a:lnTo>
                    <a:lnTo>
                      <a:pt x="314" y="556"/>
                    </a:lnTo>
                    <a:lnTo>
                      <a:pt x="325" y="592"/>
                    </a:lnTo>
                    <a:lnTo>
                      <a:pt x="333" y="624"/>
                    </a:lnTo>
                    <a:lnTo>
                      <a:pt x="338" y="651"/>
                    </a:lnTo>
                    <a:lnTo>
                      <a:pt x="342" y="671"/>
                    </a:lnTo>
                    <a:lnTo>
                      <a:pt x="344" y="684"/>
                    </a:lnTo>
                    <a:lnTo>
                      <a:pt x="345" y="689"/>
                    </a:lnTo>
                    <a:lnTo>
                      <a:pt x="371" y="706"/>
                    </a:lnTo>
                    <a:lnTo>
                      <a:pt x="370" y="646"/>
                    </a:lnTo>
                    <a:lnTo>
                      <a:pt x="365" y="587"/>
                    </a:lnTo>
                    <a:lnTo>
                      <a:pt x="359" y="530"/>
                    </a:lnTo>
                    <a:lnTo>
                      <a:pt x="352" y="475"/>
                    </a:lnTo>
                    <a:lnTo>
                      <a:pt x="343" y="422"/>
                    </a:lnTo>
                    <a:lnTo>
                      <a:pt x="333" y="371"/>
                    </a:lnTo>
                    <a:lnTo>
                      <a:pt x="321" y="321"/>
                    </a:lnTo>
                    <a:lnTo>
                      <a:pt x="308" y="275"/>
                    </a:lnTo>
                    <a:lnTo>
                      <a:pt x="295" y="230"/>
                    </a:lnTo>
                    <a:lnTo>
                      <a:pt x="280" y="189"/>
                    </a:lnTo>
                    <a:lnTo>
                      <a:pt x="264" y="150"/>
                    </a:lnTo>
                    <a:lnTo>
                      <a:pt x="247" y="114"/>
                    </a:lnTo>
                    <a:lnTo>
                      <a:pt x="231" y="81"/>
                    </a:lnTo>
                    <a:lnTo>
                      <a:pt x="214" y="51"/>
                    </a:lnTo>
                    <a:lnTo>
                      <a:pt x="197" y="24"/>
                    </a:lnTo>
                    <a:lnTo>
                      <a:pt x="179" y="0"/>
                    </a:lnTo>
                    <a:close/>
                  </a:path>
                </a:pathLst>
              </a:custGeom>
              <a:solidFill>
                <a:srgbClr val="330000"/>
              </a:solidFill>
              <a:ln w="9525">
                <a:noFill/>
                <a:round/>
                <a:headEnd/>
                <a:tailEnd/>
              </a:ln>
            </p:spPr>
            <p:txBody>
              <a:bodyPr/>
              <a:lstStyle/>
              <a:p>
                <a:endParaRPr lang="en-US"/>
              </a:p>
            </p:txBody>
          </p:sp>
          <p:sp>
            <p:nvSpPr>
              <p:cNvPr id="48" name="Freeform 48">
                <a:extLst>
                  <a:ext uri="{FF2B5EF4-FFF2-40B4-BE49-F238E27FC236}">
                    <a16:creationId xmlns:a16="http://schemas.microsoft.com/office/drawing/2014/main" xmlns="" id="{87479963-A569-47C0-A198-CD68180647FE}"/>
                  </a:ext>
                </a:extLst>
              </p:cNvPr>
              <p:cNvSpPr>
                <a:spLocks/>
              </p:cNvSpPr>
              <p:nvPr/>
            </p:nvSpPr>
            <p:spPr bwMode="auto">
              <a:xfrm>
                <a:off x="1828" y="2573"/>
                <a:ext cx="143" cy="365"/>
              </a:xfrm>
              <a:custGeom>
                <a:avLst/>
                <a:gdLst>
                  <a:gd name="T0" fmla="*/ 127 w 287"/>
                  <a:gd name="T1" fmla="*/ 116 h 730"/>
                  <a:gd name="T2" fmla="*/ 117 w 287"/>
                  <a:gd name="T3" fmla="*/ 86 h 730"/>
                  <a:gd name="T4" fmla="*/ 104 w 287"/>
                  <a:gd name="T5" fmla="*/ 60 h 730"/>
                  <a:gd name="T6" fmla="*/ 90 w 287"/>
                  <a:gd name="T7" fmla="*/ 41 h 730"/>
                  <a:gd name="T8" fmla="*/ 75 w 287"/>
                  <a:gd name="T9" fmla="*/ 25 h 730"/>
                  <a:gd name="T10" fmla="*/ 60 w 287"/>
                  <a:gd name="T11" fmla="*/ 14 h 730"/>
                  <a:gd name="T12" fmla="*/ 49 w 287"/>
                  <a:gd name="T13" fmla="*/ 6 h 730"/>
                  <a:gd name="T14" fmla="*/ 41 w 287"/>
                  <a:gd name="T15" fmla="*/ 2 h 730"/>
                  <a:gd name="T16" fmla="*/ 38 w 287"/>
                  <a:gd name="T17" fmla="*/ 1 h 730"/>
                  <a:gd name="T18" fmla="*/ 37 w 287"/>
                  <a:gd name="T19" fmla="*/ 1 h 730"/>
                  <a:gd name="T20" fmla="*/ 35 w 287"/>
                  <a:gd name="T21" fmla="*/ 1 h 730"/>
                  <a:gd name="T22" fmla="*/ 31 w 287"/>
                  <a:gd name="T23" fmla="*/ 1 h 730"/>
                  <a:gd name="T24" fmla="*/ 26 w 287"/>
                  <a:gd name="T25" fmla="*/ 0 h 730"/>
                  <a:gd name="T26" fmla="*/ 21 w 287"/>
                  <a:gd name="T27" fmla="*/ 1 h 730"/>
                  <a:gd name="T28" fmla="*/ 14 w 287"/>
                  <a:gd name="T29" fmla="*/ 1 h 730"/>
                  <a:gd name="T30" fmla="*/ 7 w 287"/>
                  <a:gd name="T31" fmla="*/ 1 h 730"/>
                  <a:gd name="T32" fmla="*/ 0 w 287"/>
                  <a:gd name="T33" fmla="*/ 2 h 730"/>
                  <a:gd name="T34" fmla="*/ 9 w 287"/>
                  <a:gd name="T35" fmla="*/ 14 h 730"/>
                  <a:gd name="T36" fmla="*/ 17 w 287"/>
                  <a:gd name="T37" fmla="*/ 27 h 730"/>
                  <a:gd name="T38" fmla="*/ 25 w 287"/>
                  <a:gd name="T39" fmla="*/ 43 h 730"/>
                  <a:gd name="T40" fmla="*/ 34 w 287"/>
                  <a:gd name="T41" fmla="*/ 58 h 730"/>
                  <a:gd name="T42" fmla="*/ 41 w 287"/>
                  <a:gd name="T43" fmla="*/ 76 h 730"/>
                  <a:gd name="T44" fmla="*/ 49 w 287"/>
                  <a:gd name="T45" fmla="*/ 96 h 730"/>
                  <a:gd name="T46" fmla="*/ 56 w 287"/>
                  <a:gd name="T47" fmla="*/ 116 h 730"/>
                  <a:gd name="T48" fmla="*/ 63 w 287"/>
                  <a:gd name="T49" fmla="*/ 139 h 730"/>
                  <a:gd name="T50" fmla="*/ 70 w 287"/>
                  <a:gd name="T51" fmla="*/ 162 h 730"/>
                  <a:gd name="T52" fmla="*/ 75 w 287"/>
                  <a:gd name="T53" fmla="*/ 185 h 730"/>
                  <a:gd name="T54" fmla="*/ 81 w 287"/>
                  <a:gd name="T55" fmla="*/ 211 h 730"/>
                  <a:gd name="T56" fmla="*/ 85 w 287"/>
                  <a:gd name="T57" fmla="*/ 238 h 730"/>
                  <a:gd name="T58" fmla="*/ 88 w 287"/>
                  <a:gd name="T59" fmla="*/ 266 h 730"/>
                  <a:gd name="T60" fmla="*/ 91 w 287"/>
                  <a:gd name="T61" fmla="*/ 294 h 730"/>
                  <a:gd name="T62" fmla="*/ 93 w 287"/>
                  <a:gd name="T63" fmla="*/ 324 h 730"/>
                  <a:gd name="T64" fmla="*/ 94 w 287"/>
                  <a:gd name="T65" fmla="*/ 355 h 730"/>
                  <a:gd name="T66" fmla="*/ 127 w 287"/>
                  <a:gd name="T67" fmla="*/ 364 h 730"/>
                  <a:gd name="T68" fmla="*/ 143 w 287"/>
                  <a:gd name="T69" fmla="*/ 365 h 730"/>
                  <a:gd name="T70" fmla="*/ 107 w 287"/>
                  <a:gd name="T71" fmla="*/ 349 h 730"/>
                  <a:gd name="T72" fmla="*/ 122 w 287"/>
                  <a:gd name="T73" fmla="*/ 310 h 730"/>
                  <a:gd name="T74" fmla="*/ 131 w 287"/>
                  <a:gd name="T75" fmla="*/ 274 h 730"/>
                  <a:gd name="T76" fmla="*/ 136 w 287"/>
                  <a:gd name="T77" fmla="*/ 241 h 730"/>
                  <a:gd name="T78" fmla="*/ 139 w 287"/>
                  <a:gd name="T79" fmla="*/ 211 h 730"/>
                  <a:gd name="T80" fmla="*/ 138 w 287"/>
                  <a:gd name="T81" fmla="*/ 184 h 730"/>
                  <a:gd name="T82" fmla="*/ 135 w 287"/>
                  <a:gd name="T83" fmla="*/ 159 h 730"/>
                  <a:gd name="T84" fmla="*/ 131 w 287"/>
                  <a:gd name="T85" fmla="*/ 137 h 730"/>
                  <a:gd name="T86" fmla="*/ 127 w 287"/>
                  <a:gd name="T87" fmla="*/ 116 h 73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7"/>
                  <a:gd name="T133" fmla="*/ 0 h 730"/>
                  <a:gd name="T134" fmla="*/ 287 w 287"/>
                  <a:gd name="T135" fmla="*/ 730 h 73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7" h="730">
                    <a:moveTo>
                      <a:pt x="254" y="232"/>
                    </a:moveTo>
                    <a:lnTo>
                      <a:pt x="234" y="171"/>
                    </a:lnTo>
                    <a:lnTo>
                      <a:pt x="209" y="121"/>
                    </a:lnTo>
                    <a:lnTo>
                      <a:pt x="180" y="81"/>
                    </a:lnTo>
                    <a:lnTo>
                      <a:pt x="150" y="51"/>
                    </a:lnTo>
                    <a:lnTo>
                      <a:pt x="121" y="28"/>
                    </a:lnTo>
                    <a:lnTo>
                      <a:pt x="98" y="13"/>
                    </a:lnTo>
                    <a:lnTo>
                      <a:pt x="82" y="4"/>
                    </a:lnTo>
                    <a:lnTo>
                      <a:pt x="76" y="2"/>
                    </a:lnTo>
                    <a:lnTo>
                      <a:pt x="75" y="2"/>
                    </a:lnTo>
                    <a:lnTo>
                      <a:pt x="71" y="2"/>
                    </a:lnTo>
                    <a:lnTo>
                      <a:pt x="63" y="2"/>
                    </a:lnTo>
                    <a:lnTo>
                      <a:pt x="53" y="0"/>
                    </a:lnTo>
                    <a:lnTo>
                      <a:pt x="42" y="2"/>
                    </a:lnTo>
                    <a:lnTo>
                      <a:pt x="29" y="2"/>
                    </a:lnTo>
                    <a:lnTo>
                      <a:pt x="15" y="3"/>
                    </a:lnTo>
                    <a:lnTo>
                      <a:pt x="0" y="4"/>
                    </a:lnTo>
                    <a:lnTo>
                      <a:pt x="18" y="28"/>
                    </a:lnTo>
                    <a:lnTo>
                      <a:pt x="35" y="55"/>
                    </a:lnTo>
                    <a:lnTo>
                      <a:pt x="51" y="85"/>
                    </a:lnTo>
                    <a:lnTo>
                      <a:pt x="68" y="117"/>
                    </a:lnTo>
                    <a:lnTo>
                      <a:pt x="83" y="152"/>
                    </a:lnTo>
                    <a:lnTo>
                      <a:pt x="99" y="192"/>
                    </a:lnTo>
                    <a:lnTo>
                      <a:pt x="113" y="233"/>
                    </a:lnTo>
                    <a:lnTo>
                      <a:pt x="127" y="277"/>
                    </a:lnTo>
                    <a:lnTo>
                      <a:pt x="140" y="323"/>
                    </a:lnTo>
                    <a:lnTo>
                      <a:pt x="151" y="371"/>
                    </a:lnTo>
                    <a:lnTo>
                      <a:pt x="162" y="422"/>
                    </a:lnTo>
                    <a:lnTo>
                      <a:pt x="170" y="476"/>
                    </a:lnTo>
                    <a:lnTo>
                      <a:pt x="177" y="531"/>
                    </a:lnTo>
                    <a:lnTo>
                      <a:pt x="182" y="588"/>
                    </a:lnTo>
                    <a:lnTo>
                      <a:pt x="186" y="648"/>
                    </a:lnTo>
                    <a:lnTo>
                      <a:pt x="188" y="709"/>
                    </a:lnTo>
                    <a:lnTo>
                      <a:pt x="254" y="727"/>
                    </a:lnTo>
                    <a:lnTo>
                      <a:pt x="287" y="730"/>
                    </a:lnTo>
                    <a:lnTo>
                      <a:pt x="215" y="697"/>
                    </a:lnTo>
                    <a:lnTo>
                      <a:pt x="244" y="619"/>
                    </a:lnTo>
                    <a:lnTo>
                      <a:pt x="263" y="548"/>
                    </a:lnTo>
                    <a:lnTo>
                      <a:pt x="273" y="482"/>
                    </a:lnTo>
                    <a:lnTo>
                      <a:pt x="278" y="422"/>
                    </a:lnTo>
                    <a:lnTo>
                      <a:pt x="276" y="368"/>
                    </a:lnTo>
                    <a:lnTo>
                      <a:pt x="270" y="318"/>
                    </a:lnTo>
                    <a:lnTo>
                      <a:pt x="263" y="273"/>
                    </a:lnTo>
                    <a:lnTo>
                      <a:pt x="254" y="232"/>
                    </a:lnTo>
                    <a:close/>
                  </a:path>
                </a:pathLst>
              </a:custGeom>
              <a:solidFill>
                <a:srgbClr val="660000"/>
              </a:solidFill>
              <a:ln w="9525">
                <a:noFill/>
                <a:round/>
                <a:headEnd/>
                <a:tailEnd/>
              </a:ln>
            </p:spPr>
            <p:txBody>
              <a:bodyPr/>
              <a:lstStyle/>
              <a:p>
                <a:endParaRPr lang="en-US"/>
              </a:p>
            </p:txBody>
          </p:sp>
          <p:sp>
            <p:nvSpPr>
              <p:cNvPr id="49" name="Freeform 49">
                <a:extLst>
                  <a:ext uri="{FF2B5EF4-FFF2-40B4-BE49-F238E27FC236}">
                    <a16:creationId xmlns:a16="http://schemas.microsoft.com/office/drawing/2014/main" xmlns="" id="{578D6BFC-59A5-4FE3-8C22-63D9C057FBC5}"/>
                  </a:ext>
                </a:extLst>
              </p:cNvPr>
              <p:cNvSpPr>
                <a:spLocks/>
              </p:cNvSpPr>
              <p:nvPr/>
            </p:nvSpPr>
            <p:spPr bwMode="auto">
              <a:xfrm>
                <a:off x="1909" y="2917"/>
                <a:ext cx="68" cy="26"/>
              </a:xfrm>
              <a:custGeom>
                <a:avLst/>
                <a:gdLst>
                  <a:gd name="T0" fmla="*/ 45 w 136"/>
                  <a:gd name="T1" fmla="*/ 19 h 53"/>
                  <a:gd name="T2" fmla="*/ 41 w 136"/>
                  <a:gd name="T3" fmla="*/ 18 h 53"/>
                  <a:gd name="T4" fmla="*/ 34 w 136"/>
                  <a:gd name="T5" fmla="*/ 16 h 53"/>
                  <a:gd name="T6" fmla="*/ 27 w 136"/>
                  <a:gd name="T7" fmla="*/ 13 h 53"/>
                  <a:gd name="T8" fmla="*/ 19 w 136"/>
                  <a:gd name="T9" fmla="*/ 10 h 53"/>
                  <a:gd name="T10" fmla="*/ 12 w 136"/>
                  <a:gd name="T11" fmla="*/ 6 h 53"/>
                  <a:gd name="T12" fmla="*/ 5 w 136"/>
                  <a:gd name="T13" fmla="*/ 3 h 53"/>
                  <a:gd name="T14" fmla="*/ 1 w 136"/>
                  <a:gd name="T15" fmla="*/ 0 h 53"/>
                  <a:gd name="T16" fmla="*/ 0 w 136"/>
                  <a:gd name="T17" fmla="*/ 0 h 53"/>
                  <a:gd name="T18" fmla="*/ 4 w 136"/>
                  <a:gd name="T19" fmla="*/ 25 h 53"/>
                  <a:gd name="T20" fmla="*/ 9 w 136"/>
                  <a:gd name="T21" fmla="*/ 25 h 53"/>
                  <a:gd name="T22" fmla="*/ 11 w 136"/>
                  <a:gd name="T23" fmla="*/ 15 h 53"/>
                  <a:gd name="T24" fmla="*/ 28 w 136"/>
                  <a:gd name="T25" fmla="*/ 25 h 53"/>
                  <a:gd name="T26" fmla="*/ 29 w 136"/>
                  <a:gd name="T27" fmla="*/ 25 h 53"/>
                  <a:gd name="T28" fmla="*/ 33 w 136"/>
                  <a:gd name="T29" fmla="*/ 25 h 53"/>
                  <a:gd name="T30" fmla="*/ 37 w 136"/>
                  <a:gd name="T31" fmla="*/ 26 h 53"/>
                  <a:gd name="T32" fmla="*/ 43 w 136"/>
                  <a:gd name="T33" fmla="*/ 26 h 53"/>
                  <a:gd name="T34" fmla="*/ 49 w 136"/>
                  <a:gd name="T35" fmla="*/ 26 h 53"/>
                  <a:gd name="T36" fmla="*/ 55 w 136"/>
                  <a:gd name="T37" fmla="*/ 26 h 53"/>
                  <a:gd name="T38" fmla="*/ 61 w 136"/>
                  <a:gd name="T39" fmla="*/ 26 h 53"/>
                  <a:gd name="T40" fmla="*/ 66 w 136"/>
                  <a:gd name="T41" fmla="*/ 25 h 53"/>
                  <a:gd name="T42" fmla="*/ 68 w 136"/>
                  <a:gd name="T43" fmla="*/ 24 h 53"/>
                  <a:gd name="T44" fmla="*/ 68 w 136"/>
                  <a:gd name="T45" fmla="*/ 22 h 53"/>
                  <a:gd name="T46" fmla="*/ 66 w 136"/>
                  <a:gd name="T47" fmla="*/ 20 h 53"/>
                  <a:gd name="T48" fmla="*/ 62 w 136"/>
                  <a:gd name="T49" fmla="*/ 19 h 53"/>
                  <a:gd name="T50" fmla="*/ 59 w 136"/>
                  <a:gd name="T51" fmla="*/ 18 h 53"/>
                  <a:gd name="T52" fmla="*/ 55 w 136"/>
                  <a:gd name="T53" fmla="*/ 17 h 53"/>
                  <a:gd name="T54" fmla="*/ 53 w 136"/>
                  <a:gd name="T55" fmla="*/ 16 h 53"/>
                  <a:gd name="T56" fmla="*/ 52 w 136"/>
                  <a:gd name="T57" fmla="*/ 16 h 53"/>
                  <a:gd name="T58" fmla="*/ 52 w 136"/>
                  <a:gd name="T59" fmla="*/ 16 h 53"/>
                  <a:gd name="T60" fmla="*/ 51 w 136"/>
                  <a:gd name="T61" fmla="*/ 16 h 53"/>
                  <a:gd name="T62" fmla="*/ 49 w 136"/>
                  <a:gd name="T63" fmla="*/ 18 h 53"/>
                  <a:gd name="T64" fmla="*/ 45 w 136"/>
                  <a:gd name="T65" fmla="*/ 19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6"/>
                  <a:gd name="T100" fmla="*/ 0 h 53"/>
                  <a:gd name="T101" fmla="*/ 136 w 136"/>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6" h="53">
                    <a:moveTo>
                      <a:pt x="90" y="38"/>
                    </a:moveTo>
                    <a:lnTo>
                      <a:pt x="82" y="37"/>
                    </a:lnTo>
                    <a:lnTo>
                      <a:pt x="69" y="33"/>
                    </a:lnTo>
                    <a:lnTo>
                      <a:pt x="55" y="27"/>
                    </a:lnTo>
                    <a:lnTo>
                      <a:pt x="39" y="20"/>
                    </a:lnTo>
                    <a:lnTo>
                      <a:pt x="24" y="13"/>
                    </a:lnTo>
                    <a:lnTo>
                      <a:pt x="11" y="6"/>
                    </a:lnTo>
                    <a:lnTo>
                      <a:pt x="3" y="1"/>
                    </a:lnTo>
                    <a:lnTo>
                      <a:pt x="0" y="0"/>
                    </a:lnTo>
                    <a:lnTo>
                      <a:pt x="8" y="51"/>
                    </a:lnTo>
                    <a:lnTo>
                      <a:pt x="19" y="51"/>
                    </a:lnTo>
                    <a:lnTo>
                      <a:pt x="22" y="31"/>
                    </a:lnTo>
                    <a:lnTo>
                      <a:pt x="56" y="50"/>
                    </a:lnTo>
                    <a:lnTo>
                      <a:pt x="59" y="50"/>
                    </a:lnTo>
                    <a:lnTo>
                      <a:pt x="66" y="51"/>
                    </a:lnTo>
                    <a:lnTo>
                      <a:pt x="75" y="52"/>
                    </a:lnTo>
                    <a:lnTo>
                      <a:pt x="86" y="53"/>
                    </a:lnTo>
                    <a:lnTo>
                      <a:pt x="99" y="53"/>
                    </a:lnTo>
                    <a:lnTo>
                      <a:pt x="110" y="53"/>
                    </a:lnTo>
                    <a:lnTo>
                      <a:pt x="122" y="53"/>
                    </a:lnTo>
                    <a:lnTo>
                      <a:pt x="131" y="51"/>
                    </a:lnTo>
                    <a:lnTo>
                      <a:pt x="136" y="48"/>
                    </a:lnTo>
                    <a:lnTo>
                      <a:pt x="136" y="45"/>
                    </a:lnTo>
                    <a:lnTo>
                      <a:pt x="132" y="41"/>
                    </a:lnTo>
                    <a:lnTo>
                      <a:pt x="125" y="39"/>
                    </a:lnTo>
                    <a:lnTo>
                      <a:pt x="119" y="36"/>
                    </a:lnTo>
                    <a:lnTo>
                      <a:pt x="110" y="35"/>
                    </a:lnTo>
                    <a:lnTo>
                      <a:pt x="106" y="32"/>
                    </a:lnTo>
                    <a:lnTo>
                      <a:pt x="104" y="32"/>
                    </a:lnTo>
                    <a:lnTo>
                      <a:pt x="102" y="33"/>
                    </a:lnTo>
                    <a:lnTo>
                      <a:pt x="98" y="36"/>
                    </a:lnTo>
                    <a:lnTo>
                      <a:pt x="90" y="38"/>
                    </a:lnTo>
                    <a:close/>
                  </a:path>
                </a:pathLst>
              </a:custGeom>
              <a:solidFill>
                <a:srgbClr val="000000"/>
              </a:solidFill>
              <a:ln w="9525">
                <a:noFill/>
                <a:round/>
                <a:headEnd/>
                <a:tailEnd/>
              </a:ln>
            </p:spPr>
            <p:txBody>
              <a:bodyPr/>
              <a:lstStyle/>
              <a:p>
                <a:endParaRPr lang="en-US"/>
              </a:p>
            </p:txBody>
          </p:sp>
          <p:sp>
            <p:nvSpPr>
              <p:cNvPr id="50" name="Freeform 50">
                <a:extLst>
                  <a:ext uri="{FF2B5EF4-FFF2-40B4-BE49-F238E27FC236}">
                    <a16:creationId xmlns:a16="http://schemas.microsoft.com/office/drawing/2014/main" xmlns="" id="{80F2EC2D-3D7A-47EB-B69D-7B213C0CDD1D}"/>
                  </a:ext>
                </a:extLst>
              </p:cNvPr>
              <p:cNvSpPr>
                <a:spLocks/>
              </p:cNvSpPr>
              <p:nvPr/>
            </p:nvSpPr>
            <p:spPr bwMode="auto">
              <a:xfrm>
                <a:off x="1625" y="2481"/>
                <a:ext cx="269" cy="177"/>
              </a:xfrm>
              <a:custGeom>
                <a:avLst/>
                <a:gdLst>
                  <a:gd name="T0" fmla="*/ 0 w 538"/>
                  <a:gd name="T1" fmla="*/ 20 h 354"/>
                  <a:gd name="T2" fmla="*/ 0 w 538"/>
                  <a:gd name="T3" fmla="*/ 159 h 354"/>
                  <a:gd name="T4" fmla="*/ 1 w 538"/>
                  <a:gd name="T5" fmla="*/ 159 h 354"/>
                  <a:gd name="T6" fmla="*/ 3 w 538"/>
                  <a:gd name="T7" fmla="*/ 160 h 354"/>
                  <a:gd name="T8" fmla="*/ 7 w 538"/>
                  <a:gd name="T9" fmla="*/ 162 h 354"/>
                  <a:gd name="T10" fmla="*/ 12 w 538"/>
                  <a:gd name="T11" fmla="*/ 163 h 354"/>
                  <a:gd name="T12" fmla="*/ 20 w 538"/>
                  <a:gd name="T13" fmla="*/ 166 h 354"/>
                  <a:gd name="T14" fmla="*/ 30 w 538"/>
                  <a:gd name="T15" fmla="*/ 167 h 354"/>
                  <a:gd name="T16" fmla="*/ 42 w 538"/>
                  <a:gd name="T17" fmla="*/ 170 h 354"/>
                  <a:gd name="T18" fmla="*/ 56 w 538"/>
                  <a:gd name="T19" fmla="*/ 172 h 354"/>
                  <a:gd name="T20" fmla="*/ 73 w 538"/>
                  <a:gd name="T21" fmla="*/ 174 h 354"/>
                  <a:gd name="T22" fmla="*/ 92 w 538"/>
                  <a:gd name="T23" fmla="*/ 175 h 354"/>
                  <a:gd name="T24" fmla="*/ 114 w 538"/>
                  <a:gd name="T25" fmla="*/ 177 h 354"/>
                  <a:gd name="T26" fmla="*/ 139 w 538"/>
                  <a:gd name="T27" fmla="*/ 177 h 354"/>
                  <a:gd name="T28" fmla="*/ 166 w 538"/>
                  <a:gd name="T29" fmla="*/ 177 h 354"/>
                  <a:gd name="T30" fmla="*/ 197 w 538"/>
                  <a:gd name="T31" fmla="*/ 177 h 354"/>
                  <a:gd name="T32" fmla="*/ 231 w 538"/>
                  <a:gd name="T33" fmla="*/ 175 h 354"/>
                  <a:gd name="T34" fmla="*/ 269 w 538"/>
                  <a:gd name="T35" fmla="*/ 172 h 354"/>
                  <a:gd name="T36" fmla="*/ 262 w 538"/>
                  <a:gd name="T37" fmla="*/ 151 h 354"/>
                  <a:gd name="T38" fmla="*/ 253 w 538"/>
                  <a:gd name="T39" fmla="*/ 129 h 354"/>
                  <a:gd name="T40" fmla="*/ 242 w 538"/>
                  <a:gd name="T41" fmla="*/ 107 h 354"/>
                  <a:gd name="T42" fmla="*/ 231 w 538"/>
                  <a:gd name="T43" fmla="*/ 86 h 354"/>
                  <a:gd name="T44" fmla="*/ 219 w 538"/>
                  <a:gd name="T45" fmla="*/ 64 h 354"/>
                  <a:gd name="T46" fmla="*/ 205 w 538"/>
                  <a:gd name="T47" fmla="*/ 43 h 354"/>
                  <a:gd name="T48" fmla="*/ 193 w 538"/>
                  <a:gd name="T49" fmla="*/ 22 h 354"/>
                  <a:gd name="T50" fmla="*/ 179 w 538"/>
                  <a:gd name="T51" fmla="*/ 0 h 354"/>
                  <a:gd name="T52" fmla="*/ 0 w 538"/>
                  <a:gd name="T53" fmla="*/ 20 h 35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38"/>
                  <a:gd name="T82" fmla="*/ 0 h 354"/>
                  <a:gd name="T83" fmla="*/ 538 w 538"/>
                  <a:gd name="T84" fmla="*/ 354 h 35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38" h="354">
                    <a:moveTo>
                      <a:pt x="0" y="40"/>
                    </a:moveTo>
                    <a:lnTo>
                      <a:pt x="0" y="317"/>
                    </a:lnTo>
                    <a:lnTo>
                      <a:pt x="1" y="318"/>
                    </a:lnTo>
                    <a:lnTo>
                      <a:pt x="6" y="319"/>
                    </a:lnTo>
                    <a:lnTo>
                      <a:pt x="14" y="323"/>
                    </a:lnTo>
                    <a:lnTo>
                      <a:pt x="25" y="326"/>
                    </a:lnTo>
                    <a:lnTo>
                      <a:pt x="40" y="331"/>
                    </a:lnTo>
                    <a:lnTo>
                      <a:pt x="60" y="334"/>
                    </a:lnTo>
                    <a:lnTo>
                      <a:pt x="84" y="339"/>
                    </a:lnTo>
                    <a:lnTo>
                      <a:pt x="113" y="343"/>
                    </a:lnTo>
                    <a:lnTo>
                      <a:pt x="146" y="348"/>
                    </a:lnTo>
                    <a:lnTo>
                      <a:pt x="184" y="350"/>
                    </a:lnTo>
                    <a:lnTo>
                      <a:pt x="228" y="353"/>
                    </a:lnTo>
                    <a:lnTo>
                      <a:pt x="278" y="354"/>
                    </a:lnTo>
                    <a:lnTo>
                      <a:pt x="333" y="354"/>
                    </a:lnTo>
                    <a:lnTo>
                      <a:pt x="395" y="353"/>
                    </a:lnTo>
                    <a:lnTo>
                      <a:pt x="463" y="349"/>
                    </a:lnTo>
                    <a:lnTo>
                      <a:pt x="538" y="343"/>
                    </a:lnTo>
                    <a:lnTo>
                      <a:pt x="523" y="301"/>
                    </a:lnTo>
                    <a:lnTo>
                      <a:pt x="506" y="257"/>
                    </a:lnTo>
                    <a:lnTo>
                      <a:pt x="485" y="214"/>
                    </a:lnTo>
                    <a:lnTo>
                      <a:pt x="462" y="171"/>
                    </a:lnTo>
                    <a:lnTo>
                      <a:pt x="438" y="128"/>
                    </a:lnTo>
                    <a:lnTo>
                      <a:pt x="411" y="85"/>
                    </a:lnTo>
                    <a:lnTo>
                      <a:pt x="386" y="43"/>
                    </a:lnTo>
                    <a:lnTo>
                      <a:pt x="359" y="0"/>
                    </a:lnTo>
                    <a:lnTo>
                      <a:pt x="0" y="40"/>
                    </a:lnTo>
                    <a:close/>
                  </a:path>
                </a:pathLst>
              </a:custGeom>
              <a:solidFill>
                <a:srgbClr val="000000"/>
              </a:solidFill>
              <a:ln w="9525">
                <a:noFill/>
                <a:round/>
                <a:headEnd/>
                <a:tailEnd/>
              </a:ln>
            </p:spPr>
            <p:txBody>
              <a:bodyPr/>
              <a:lstStyle/>
              <a:p>
                <a:endParaRPr lang="en-US"/>
              </a:p>
            </p:txBody>
          </p:sp>
          <p:sp>
            <p:nvSpPr>
              <p:cNvPr id="51" name="Freeform 51">
                <a:extLst>
                  <a:ext uri="{FF2B5EF4-FFF2-40B4-BE49-F238E27FC236}">
                    <a16:creationId xmlns:a16="http://schemas.microsoft.com/office/drawing/2014/main" xmlns="" id="{75BEC235-D756-49F9-9F0E-B877281FD29D}"/>
                  </a:ext>
                </a:extLst>
              </p:cNvPr>
              <p:cNvSpPr>
                <a:spLocks/>
              </p:cNvSpPr>
              <p:nvPr/>
            </p:nvSpPr>
            <p:spPr bwMode="auto">
              <a:xfrm>
                <a:off x="1805" y="2481"/>
                <a:ext cx="133" cy="173"/>
              </a:xfrm>
              <a:custGeom>
                <a:avLst/>
                <a:gdLst>
                  <a:gd name="T0" fmla="*/ 63 w 266"/>
                  <a:gd name="T1" fmla="*/ 5 h 346"/>
                  <a:gd name="T2" fmla="*/ 0 w 266"/>
                  <a:gd name="T3" fmla="*/ 0 h 346"/>
                  <a:gd name="T4" fmla="*/ 6 w 266"/>
                  <a:gd name="T5" fmla="*/ 22 h 346"/>
                  <a:gd name="T6" fmla="*/ 14 w 266"/>
                  <a:gd name="T7" fmla="*/ 44 h 346"/>
                  <a:gd name="T8" fmla="*/ 23 w 266"/>
                  <a:gd name="T9" fmla="*/ 65 h 346"/>
                  <a:gd name="T10" fmla="*/ 33 w 266"/>
                  <a:gd name="T11" fmla="*/ 87 h 346"/>
                  <a:gd name="T12" fmla="*/ 42 w 266"/>
                  <a:gd name="T13" fmla="*/ 108 h 346"/>
                  <a:gd name="T14" fmla="*/ 51 w 266"/>
                  <a:gd name="T15" fmla="*/ 130 h 346"/>
                  <a:gd name="T16" fmla="*/ 59 w 266"/>
                  <a:gd name="T17" fmla="*/ 152 h 346"/>
                  <a:gd name="T18" fmla="*/ 67 w 266"/>
                  <a:gd name="T19" fmla="*/ 173 h 346"/>
                  <a:gd name="T20" fmla="*/ 77 w 266"/>
                  <a:gd name="T21" fmla="*/ 173 h 346"/>
                  <a:gd name="T22" fmla="*/ 87 w 266"/>
                  <a:gd name="T23" fmla="*/ 173 h 346"/>
                  <a:gd name="T24" fmla="*/ 97 w 266"/>
                  <a:gd name="T25" fmla="*/ 171 h 346"/>
                  <a:gd name="T26" fmla="*/ 105 w 266"/>
                  <a:gd name="T27" fmla="*/ 170 h 346"/>
                  <a:gd name="T28" fmla="*/ 113 w 266"/>
                  <a:gd name="T29" fmla="*/ 168 h 346"/>
                  <a:gd name="T30" fmla="*/ 121 w 266"/>
                  <a:gd name="T31" fmla="*/ 166 h 346"/>
                  <a:gd name="T32" fmla="*/ 127 w 266"/>
                  <a:gd name="T33" fmla="*/ 163 h 346"/>
                  <a:gd name="T34" fmla="*/ 133 w 266"/>
                  <a:gd name="T35" fmla="*/ 161 h 346"/>
                  <a:gd name="T36" fmla="*/ 63 w 266"/>
                  <a:gd name="T37" fmla="*/ 5 h 3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6"/>
                  <a:gd name="T58" fmla="*/ 0 h 346"/>
                  <a:gd name="T59" fmla="*/ 266 w 266"/>
                  <a:gd name="T60" fmla="*/ 346 h 3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6" h="346">
                    <a:moveTo>
                      <a:pt x="126" y="9"/>
                    </a:moveTo>
                    <a:lnTo>
                      <a:pt x="0" y="0"/>
                    </a:lnTo>
                    <a:lnTo>
                      <a:pt x="13" y="44"/>
                    </a:lnTo>
                    <a:lnTo>
                      <a:pt x="29" y="88"/>
                    </a:lnTo>
                    <a:lnTo>
                      <a:pt x="46" y="130"/>
                    </a:lnTo>
                    <a:lnTo>
                      <a:pt x="66" y="174"/>
                    </a:lnTo>
                    <a:lnTo>
                      <a:pt x="84" y="217"/>
                    </a:lnTo>
                    <a:lnTo>
                      <a:pt x="103" y="260"/>
                    </a:lnTo>
                    <a:lnTo>
                      <a:pt x="119" y="303"/>
                    </a:lnTo>
                    <a:lnTo>
                      <a:pt x="134" y="346"/>
                    </a:lnTo>
                    <a:lnTo>
                      <a:pt x="155" y="346"/>
                    </a:lnTo>
                    <a:lnTo>
                      <a:pt x="175" y="345"/>
                    </a:lnTo>
                    <a:lnTo>
                      <a:pt x="194" y="342"/>
                    </a:lnTo>
                    <a:lnTo>
                      <a:pt x="211" y="340"/>
                    </a:lnTo>
                    <a:lnTo>
                      <a:pt x="227" y="335"/>
                    </a:lnTo>
                    <a:lnTo>
                      <a:pt x="242" y="332"/>
                    </a:lnTo>
                    <a:lnTo>
                      <a:pt x="255" y="326"/>
                    </a:lnTo>
                    <a:lnTo>
                      <a:pt x="266" y="321"/>
                    </a:lnTo>
                    <a:lnTo>
                      <a:pt x="126" y="9"/>
                    </a:lnTo>
                    <a:close/>
                  </a:path>
                </a:pathLst>
              </a:custGeom>
              <a:solidFill>
                <a:srgbClr val="0F0F87"/>
              </a:solidFill>
              <a:ln w="9525">
                <a:noFill/>
                <a:round/>
                <a:headEnd/>
                <a:tailEnd/>
              </a:ln>
            </p:spPr>
            <p:txBody>
              <a:bodyPr/>
              <a:lstStyle/>
              <a:p>
                <a:endParaRPr lang="en-US"/>
              </a:p>
            </p:txBody>
          </p:sp>
          <p:sp>
            <p:nvSpPr>
              <p:cNvPr id="52" name="Freeform 52">
                <a:extLst>
                  <a:ext uri="{FF2B5EF4-FFF2-40B4-BE49-F238E27FC236}">
                    <a16:creationId xmlns:a16="http://schemas.microsoft.com/office/drawing/2014/main" xmlns="" id="{C10D1206-E457-4675-A014-896BDF8A616C}"/>
                  </a:ext>
                </a:extLst>
              </p:cNvPr>
              <p:cNvSpPr>
                <a:spLocks/>
              </p:cNvSpPr>
              <p:nvPr/>
            </p:nvSpPr>
            <p:spPr bwMode="auto">
              <a:xfrm>
                <a:off x="1620" y="2156"/>
                <a:ext cx="278" cy="391"/>
              </a:xfrm>
              <a:custGeom>
                <a:avLst/>
                <a:gdLst>
                  <a:gd name="T0" fmla="*/ 165 w 555"/>
                  <a:gd name="T1" fmla="*/ 301 h 781"/>
                  <a:gd name="T2" fmla="*/ 153 w 555"/>
                  <a:gd name="T3" fmla="*/ 269 h 781"/>
                  <a:gd name="T4" fmla="*/ 144 w 555"/>
                  <a:gd name="T5" fmla="*/ 234 h 781"/>
                  <a:gd name="T6" fmla="*/ 135 w 555"/>
                  <a:gd name="T7" fmla="*/ 195 h 781"/>
                  <a:gd name="T8" fmla="*/ 130 w 555"/>
                  <a:gd name="T9" fmla="*/ 154 h 781"/>
                  <a:gd name="T10" fmla="*/ 127 w 555"/>
                  <a:gd name="T11" fmla="*/ 113 h 781"/>
                  <a:gd name="T12" fmla="*/ 128 w 555"/>
                  <a:gd name="T13" fmla="*/ 73 h 781"/>
                  <a:gd name="T14" fmla="*/ 132 w 555"/>
                  <a:gd name="T15" fmla="*/ 35 h 781"/>
                  <a:gd name="T16" fmla="*/ 141 w 555"/>
                  <a:gd name="T17" fmla="*/ 0 h 781"/>
                  <a:gd name="T18" fmla="*/ 124 w 555"/>
                  <a:gd name="T19" fmla="*/ 7 h 781"/>
                  <a:gd name="T20" fmla="*/ 108 w 555"/>
                  <a:gd name="T21" fmla="*/ 19 h 781"/>
                  <a:gd name="T22" fmla="*/ 93 w 555"/>
                  <a:gd name="T23" fmla="*/ 38 h 781"/>
                  <a:gd name="T24" fmla="*/ 80 w 555"/>
                  <a:gd name="T25" fmla="*/ 61 h 781"/>
                  <a:gd name="T26" fmla="*/ 67 w 555"/>
                  <a:gd name="T27" fmla="*/ 88 h 781"/>
                  <a:gd name="T28" fmla="*/ 55 w 555"/>
                  <a:gd name="T29" fmla="*/ 118 h 781"/>
                  <a:gd name="T30" fmla="*/ 45 w 555"/>
                  <a:gd name="T31" fmla="*/ 149 h 781"/>
                  <a:gd name="T32" fmla="*/ 36 w 555"/>
                  <a:gd name="T33" fmla="*/ 182 h 781"/>
                  <a:gd name="T34" fmla="*/ 27 w 555"/>
                  <a:gd name="T35" fmla="*/ 214 h 781"/>
                  <a:gd name="T36" fmla="*/ 20 w 555"/>
                  <a:gd name="T37" fmla="*/ 245 h 781"/>
                  <a:gd name="T38" fmla="*/ 14 w 555"/>
                  <a:gd name="T39" fmla="*/ 274 h 781"/>
                  <a:gd name="T40" fmla="*/ 9 w 555"/>
                  <a:gd name="T41" fmla="*/ 300 h 781"/>
                  <a:gd name="T42" fmla="*/ 5 w 555"/>
                  <a:gd name="T43" fmla="*/ 322 h 781"/>
                  <a:gd name="T44" fmla="*/ 2 w 555"/>
                  <a:gd name="T45" fmla="*/ 339 h 781"/>
                  <a:gd name="T46" fmla="*/ 1 w 555"/>
                  <a:gd name="T47" fmla="*/ 349 h 781"/>
                  <a:gd name="T48" fmla="*/ 0 w 555"/>
                  <a:gd name="T49" fmla="*/ 354 h 781"/>
                  <a:gd name="T50" fmla="*/ 31 w 555"/>
                  <a:gd name="T51" fmla="*/ 366 h 781"/>
                  <a:gd name="T52" fmla="*/ 61 w 555"/>
                  <a:gd name="T53" fmla="*/ 375 h 781"/>
                  <a:gd name="T54" fmla="*/ 89 w 555"/>
                  <a:gd name="T55" fmla="*/ 382 h 781"/>
                  <a:gd name="T56" fmla="*/ 115 w 555"/>
                  <a:gd name="T57" fmla="*/ 386 h 781"/>
                  <a:gd name="T58" fmla="*/ 140 w 555"/>
                  <a:gd name="T59" fmla="*/ 389 h 781"/>
                  <a:gd name="T60" fmla="*/ 163 w 555"/>
                  <a:gd name="T61" fmla="*/ 391 h 781"/>
                  <a:gd name="T62" fmla="*/ 184 w 555"/>
                  <a:gd name="T63" fmla="*/ 391 h 781"/>
                  <a:gd name="T64" fmla="*/ 203 w 555"/>
                  <a:gd name="T65" fmla="*/ 390 h 781"/>
                  <a:gd name="T66" fmla="*/ 220 w 555"/>
                  <a:gd name="T67" fmla="*/ 388 h 781"/>
                  <a:gd name="T68" fmla="*/ 235 w 555"/>
                  <a:gd name="T69" fmla="*/ 385 h 781"/>
                  <a:gd name="T70" fmla="*/ 248 w 555"/>
                  <a:gd name="T71" fmla="*/ 383 h 781"/>
                  <a:gd name="T72" fmla="*/ 259 w 555"/>
                  <a:gd name="T73" fmla="*/ 380 h 781"/>
                  <a:gd name="T74" fmla="*/ 267 w 555"/>
                  <a:gd name="T75" fmla="*/ 377 h 781"/>
                  <a:gd name="T76" fmla="*/ 273 w 555"/>
                  <a:gd name="T77" fmla="*/ 375 h 781"/>
                  <a:gd name="T78" fmla="*/ 277 w 555"/>
                  <a:gd name="T79" fmla="*/ 373 h 781"/>
                  <a:gd name="T80" fmla="*/ 278 w 555"/>
                  <a:gd name="T81" fmla="*/ 373 h 781"/>
                  <a:gd name="T82" fmla="*/ 262 w 555"/>
                  <a:gd name="T83" fmla="*/ 374 h 781"/>
                  <a:gd name="T84" fmla="*/ 248 w 555"/>
                  <a:gd name="T85" fmla="*/ 375 h 781"/>
                  <a:gd name="T86" fmla="*/ 236 w 555"/>
                  <a:gd name="T87" fmla="*/ 376 h 781"/>
                  <a:gd name="T88" fmla="*/ 226 w 555"/>
                  <a:gd name="T89" fmla="*/ 375 h 781"/>
                  <a:gd name="T90" fmla="*/ 217 w 555"/>
                  <a:gd name="T91" fmla="*/ 374 h 781"/>
                  <a:gd name="T92" fmla="*/ 210 w 555"/>
                  <a:gd name="T93" fmla="*/ 372 h 781"/>
                  <a:gd name="T94" fmla="*/ 204 w 555"/>
                  <a:gd name="T95" fmla="*/ 369 h 781"/>
                  <a:gd name="T96" fmla="*/ 198 w 555"/>
                  <a:gd name="T97" fmla="*/ 365 h 781"/>
                  <a:gd name="T98" fmla="*/ 194 w 555"/>
                  <a:gd name="T99" fmla="*/ 360 h 781"/>
                  <a:gd name="T100" fmla="*/ 190 w 555"/>
                  <a:gd name="T101" fmla="*/ 355 h 781"/>
                  <a:gd name="T102" fmla="*/ 186 w 555"/>
                  <a:gd name="T103" fmla="*/ 348 h 781"/>
                  <a:gd name="T104" fmla="*/ 183 w 555"/>
                  <a:gd name="T105" fmla="*/ 340 h 781"/>
                  <a:gd name="T106" fmla="*/ 179 w 555"/>
                  <a:gd name="T107" fmla="*/ 332 h 781"/>
                  <a:gd name="T108" fmla="*/ 175 w 555"/>
                  <a:gd name="T109" fmla="*/ 322 h 781"/>
                  <a:gd name="T110" fmla="*/ 171 w 555"/>
                  <a:gd name="T111" fmla="*/ 312 h 781"/>
                  <a:gd name="T112" fmla="*/ 165 w 555"/>
                  <a:gd name="T113" fmla="*/ 301 h 78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55"/>
                  <a:gd name="T172" fmla="*/ 0 h 781"/>
                  <a:gd name="T173" fmla="*/ 555 w 555"/>
                  <a:gd name="T174" fmla="*/ 781 h 78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55" h="781">
                    <a:moveTo>
                      <a:pt x="330" y="601"/>
                    </a:moveTo>
                    <a:lnTo>
                      <a:pt x="306" y="538"/>
                    </a:lnTo>
                    <a:lnTo>
                      <a:pt x="287" y="467"/>
                    </a:lnTo>
                    <a:lnTo>
                      <a:pt x="270" y="390"/>
                    </a:lnTo>
                    <a:lnTo>
                      <a:pt x="259" y="308"/>
                    </a:lnTo>
                    <a:lnTo>
                      <a:pt x="254" y="226"/>
                    </a:lnTo>
                    <a:lnTo>
                      <a:pt x="255" y="145"/>
                    </a:lnTo>
                    <a:lnTo>
                      <a:pt x="263" y="69"/>
                    </a:lnTo>
                    <a:lnTo>
                      <a:pt x="281" y="0"/>
                    </a:lnTo>
                    <a:lnTo>
                      <a:pt x="247" y="13"/>
                    </a:lnTo>
                    <a:lnTo>
                      <a:pt x="215" y="38"/>
                    </a:lnTo>
                    <a:lnTo>
                      <a:pt x="186" y="75"/>
                    </a:lnTo>
                    <a:lnTo>
                      <a:pt x="159" y="121"/>
                    </a:lnTo>
                    <a:lnTo>
                      <a:pt x="133" y="175"/>
                    </a:lnTo>
                    <a:lnTo>
                      <a:pt x="110" y="235"/>
                    </a:lnTo>
                    <a:lnTo>
                      <a:pt x="90" y="298"/>
                    </a:lnTo>
                    <a:lnTo>
                      <a:pt x="71" y="363"/>
                    </a:lnTo>
                    <a:lnTo>
                      <a:pt x="54" y="428"/>
                    </a:lnTo>
                    <a:lnTo>
                      <a:pt x="40" y="490"/>
                    </a:lnTo>
                    <a:lnTo>
                      <a:pt x="27" y="548"/>
                    </a:lnTo>
                    <a:lnTo>
                      <a:pt x="17" y="599"/>
                    </a:lnTo>
                    <a:lnTo>
                      <a:pt x="10" y="643"/>
                    </a:lnTo>
                    <a:lnTo>
                      <a:pt x="4" y="678"/>
                    </a:lnTo>
                    <a:lnTo>
                      <a:pt x="1" y="698"/>
                    </a:lnTo>
                    <a:lnTo>
                      <a:pt x="0" y="707"/>
                    </a:lnTo>
                    <a:lnTo>
                      <a:pt x="62" y="731"/>
                    </a:lnTo>
                    <a:lnTo>
                      <a:pt x="122" y="749"/>
                    </a:lnTo>
                    <a:lnTo>
                      <a:pt x="177" y="763"/>
                    </a:lnTo>
                    <a:lnTo>
                      <a:pt x="230" y="772"/>
                    </a:lnTo>
                    <a:lnTo>
                      <a:pt x="280" y="778"/>
                    </a:lnTo>
                    <a:lnTo>
                      <a:pt x="326" y="781"/>
                    </a:lnTo>
                    <a:lnTo>
                      <a:pt x="367" y="781"/>
                    </a:lnTo>
                    <a:lnTo>
                      <a:pt x="405" y="779"/>
                    </a:lnTo>
                    <a:lnTo>
                      <a:pt x="440" y="776"/>
                    </a:lnTo>
                    <a:lnTo>
                      <a:pt x="470" y="770"/>
                    </a:lnTo>
                    <a:lnTo>
                      <a:pt x="495" y="765"/>
                    </a:lnTo>
                    <a:lnTo>
                      <a:pt x="517" y="760"/>
                    </a:lnTo>
                    <a:lnTo>
                      <a:pt x="533" y="754"/>
                    </a:lnTo>
                    <a:lnTo>
                      <a:pt x="546" y="749"/>
                    </a:lnTo>
                    <a:lnTo>
                      <a:pt x="553" y="746"/>
                    </a:lnTo>
                    <a:lnTo>
                      <a:pt x="555" y="745"/>
                    </a:lnTo>
                    <a:lnTo>
                      <a:pt x="523" y="748"/>
                    </a:lnTo>
                    <a:lnTo>
                      <a:pt x="495" y="750"/>
                    </a:lnTo>
                    <a:lnTo>
                      <a:pt x="472" y="751"/>
                    </a:lnTo>
                    <a:lnTo>
                      <a:pt x="451" y="750"/>
                    </a:lnTo>
                    <a:lnTo>
                      <a:pt x="434" y="748"/>
                    </a:lnTo>
                    <a:lnTo>
                      <a:pt x="419" y="743"/>
                    </a:lnTo>
                    <a:lnTo>
                      <a:pt x="407" y="738"/>
                    </a:lnTo>
                    <a:lnTo>
                      <a:pt x="396" y="730"/>
                    </a:lnTo>
                    <a:lnTo>
                      <a:pt x="387" y="720"/>
                    </a:lnTo>
                    <a:lnTo>
                      <a:pt x="379" y="709"/>
                    </a:lnTo>
                    <a:lnTo>
                      <a:pt x="372" y="695"/>
                    </a:lnTo>
                    <a:lnTo>
                      <a:pt x="365" y="680"/>
                    </a:lnTo>
                    <a:lnTo>
                      <a:pt x="357" y="664"/>
                    </a:lnTo>
                    <a:lnTo>
                      <a:pt x="350" y="644"/>
                    </a:lnTo>
                    <a:lnTo>
                      <a:pt x="341" y="624"/>
                    </a:lnTo>
                    <a:lnTo>
                      <a:pt x="330" y="601"/>
                    </a:lnTo>
                    <a:close/>
                  </a:path>
                </a:pathLst>
              </a:custGeom>
              <a:solidFill>
                <a:srgbClr val="000000"/>
              </a:solidFill>
              <a:ln w="9525">
                <a:noFill/>
                <a:round/>
                <a:headEnd/>
                <a:tailEnd/>
              </a:ln>
            </p:spPr>
            <p:txBody>
              <a:bodyPr/>
              <a:lstStyle/>
              <a:p>
                <a:endParaRPr lang="en-US"/>
              </a:p>
            </p:txBody>
          </p:sp>
          <p:sp>
            <p:nvSpPr>
              <p:cNvPr id="53" name="Freeform 53">
                <a:extLst>
                  <a:ext uri="{FF2B5EF4-FFF2-40B4-BE49-F238E27FC236}">
                    <a16:creationId xmlns:a16="http://schemas.microsoft.com/office/drawing/2014/main" xmlns="" id="{3FF97815-510B-439F-BDC3-3F1008AF2A56}"/>
                  </a:ext>
                </a:extLst>
              </p:cNvPr>
              <p:cNvSpPr>
                <a:spLocks/>
              </p:cNvSpPr>
              <p:nvPr/>
            </p:nvSpPr>
            <p:spPr bwMode="auto">
              <a:xfrm>
                <a:off x="1741" y="2161"/>
                <a:ext cx="157" cy="372"/>
              </a:xfrm>
              <a:custGeom>
                <a:avLst/>
                <a:gdLst>
                  <a:gd name="T0" fmla="*/ 35 w 315"/>
                  <a:gd name="T1" fmla="*/ 286 h 744"/>
                  <a:gd name="T2" fmla="*/ 40 w 315"/>
                  <a:gd name="T3" fmla="*/ 299 h 744"/>
                  <a:gd name="T4" fmla="*/ 44 w 315"/>
                  <a:gd name="T5" fmla="*/ 311 h 744"/>
                  <a:gd name="T6" fmla="*/ 48 w 315"/>
                  <a:gd name="T7" fmla="*/ 322 h 744"/>
                  <a:gd name="T8" fmla="*/ 52 w 315"/>
                  <a:gd name="T9" fmla="*/ 331 h 744"/>
                  <a:gd name="T10" fmla="*/ 56 w 315"/>
                  <a:gd name="T11" fmla="*/ 340 h 744"/>
                  <a:gd name="T12" fmla="*/ 60 w 315"/>
                  <a:gd name="T13" fmla="*/ 347 h 744"/>
                  <a:gd name="T14" fmla="*/ 64 w 315"/>
                  <a:gd name="T15" fmla="*/ 354 h 744"/>
                  <a:gd name="T16" fmla="*/ 69 w 315"/>
                  <a:gd name="T17" fmla="*/ 360 h 744"/>
                  <a:gd name="T18" fmla="*/ 74 w 315"/>
                  <a:gd name="T19" fmla="*/ 364 h 744"/>
                  <a:gd name="T20" fmla="*/ 81 w 315"/>
                  <a:gd name="T21" fmla="*/ 368 h 744"/>
                  <a:gd name="T22" fmla="*/ 89 w 315"/>
                  <a:gd name="T23" fmla="*/ 370 h 744"/>
                  <a:gd name="T24" fmla="*/ 98 w 315"/>
                  <a:gd name="T25" fmla="*/ 372 h 744"/>
                  <a:gd name="T26" fmla="*/ 109 w 315"/>
                  <a:gd name="T27" fmla="*/ 372 h 744"/>
                  <a:gd name="T28" fmla="*/ 123 w 315"/>
                  <a:gd name="T29" fmla="*/ 372 h 744"/>
                  <a:gd name="T30" fmla="*/ 139 w 315"/>
                  <a:gd name="T31" fmla="*/ 370 h 744"/>
                  <a:gd name="T32" fmla="*/ 157 w 315"/>
                  <a:gd name="T33" fmla="*/ 367 h 744"/>
                  <a:gd name="T34" fmla="*/ 138 w 315"/>
                  <a:gd name="T35" fmla="*/ 333 h 744"/>
                  <a:gd name="T36" fmla="*/ 123 w 315"/>
                  <a:gd name="T37" fmla="*/ 303 h 744"/>
                  <a:gd name="T38" fmla="*/ 112 w 315"/>
                  <a:gd name="T39" fmla="*/ 275 h 744"/>
                  <a:gd name="T40" fmla="*/ 104 w 315"/>
                  <a:gd name="T41" fmla="*/ 250 h 744"/>
                  <a:gd name="T42" fmla="*/ 100 w 315"/>
                  <a:gd name="T43" fmla="*/ 229 h 744"/>
                  <a:gd name="T44" fmla="*/ 98 w 315"/>
                  <a:gd name="T45" fmla="*/ 209 h 744"/>
                  <a:gd name="T46" fmla="*/ 98 w 315"/>
                  <a:gd name="T47" fmla="*/ 193 h 744"/>
                  <a:gd name="T48" fmla="*/ 100 w 315"/>
                  <a:gd name="T49" fmla="*/ 178 h 744"/>
                  <a:gd name="T50" fmla="*/ 103 w 315"/>
                  <a:gd name="T51" fmla="*/ 164 h 744"/>
                  <a:gd name="T52" fmla="*/ 106 w 315"/>
                  <a:gd name="T53" fmla="*/ 152 h 744"/>
                  <a:gd name="T54" fmla="*/ 110 w 315"/>
                  <a:gd name="T55" fmla="*/ 140 h 744"/>
                  <a:gd name="T56" fmla="*/ 113 w 315"/>
                  <a:gd name="T57" fmla="*/ 130 h 744"/>
                  <a:gd name="T58" fmla="*/ 116 w 315"/>
                  <a:gd name="T59" fmla="*/ 119 h 744"/>
                  <a:gd name="T60" fmla="*/ 118 w 315"/>
                  <a:gd name="T61" fmla="*/ 109 h 744"/>
                  <a:gd name="T62" fmla="*/ 119 w 315"/>
                  <a:gd name="T63" fmla="*/ 99 h 744"/>
                  <a:gd name="T64" fmla="*/ 116 w 315"/>
                  <a:gd name="T65" fmla="*/ 89 h 744"/>
                  <a:gd name="T66" fmla="*/ 109 w 315"/>
                  <a:gd name="T67" fmla="*/ 69 h 744"/>
                  <a:gd name="T68" fmla="*/ 102 w 315"/>
                  <a:gd name="T69" fmla="*/ 50 h 744"/>
                  <a:gd name="T70" fmla="*/ 94 w 315"/>
                  <a:gd name="T71" fmla="*/ 36 h 744"/>
                  <a:gd name="T72" fmla="*/ 86 w 315"/>
                  <a:gd name="T73" fmla="*/ 23 h 744"/>
                  <a:gd name="T74" fmla="*/ 79 w 315"/>
                  <a:gd name="T75" fmla="*/ 13 h 744"/>
                  <a:gd name="T76" fmla="*/ 74 w 315"/>
                  <a:gd name="T77" fmla="*/ 6 h 744"/>
                  <a:gd name="T78" fmla="*/ 70 w 315"/>
                  <a:gd name="T79" fmla="*/ 2 h 744"/>
                  <a:gd name="T80" fmla="*/ 69 w 315"/>
                  <a:gd name="T81" fmla="*/ 1 h 744"/>
                  <a:gd name="T82" fmla="*/ 46 w 315"/>
                  <a:gd name="T83" fmla="*/ 3 h 744"/>
                  <a:gd name="T84" fmla="*/ 32 w 315"/>
                  <a:gd name="T85" fmla="*/ 4 h 744"/>
                  <a:gd name="T86" fmla="*/ 24 w 315"/>
                  <a:gd name="T87" fmla="*/ 3 h 744"/>
                  <a:gd name="T88" fmla="*/ 20 w 315"/>
                  <a:gd name="T89" fmla="*/ 1 h 744"/>
                  <a:gd name="T90" fmla="*/ 19 w 315"/>
                  <a:gd name="T91" fmla="*/ 1 h 744"/>
                  <a:gd name="T92" fmla="*/ 20 w 315"/>
                  <a:gd name="T93" fmla="*/ 0 h 744"/>
                  <a:gd name="T94" fmla="*/ 18 w 315"/>
                  <a:gd name="T95" fmla="*/ 1 h 744"/>
                  <a:gd name="T96" fmla="*/ 15 w 315"/>
                  <a:gd name="T97" fmla="*/ 5 h 744"/>
                  <a:gd name="T98" fmla="*/ 6 w 315"/>
                  <a:gd name="T99" fmla="*/ 39 h 744"/>
                  <a:gd name="T100" fmla="*/ 1 w 315"/>
                  <a:gd name="T101" fmla="*/ 75 h 744"/>
                  <a:gd name="T102" fmla="*/ 0 w 315"/>
                  <a:gd name="T103" fmla="*/ 112 h 744"/>
                  <a:gd name="T104" fmla="*/ 2 w 315"/>
                  <a:gd name="T105" fmla="*/ 150 h 744"/>
                  <a:gd name="T106" fmla="*/ 6 w 315"/>
                  <a:gd name="T107" fmla="*/ 187 h 744"/>
                  <a:gd name="T108" fmla="*/ 13 w 315"/>
                  <a:gd name="T109" fmla="*/ 223 h 744"/>
                  <a:gd name="T110" fmla="*/ 23 w 315"/>
                  <a:gd name="T111" fmla="*/ 256 h 744"/>
                  <a:gd name="T112" fmla="*/ 35 w 315"/>
                  <a:gd name="T113" fmla="*/ 286 h 74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15"/>
                  <a:gd name="T172" fmla="*/ 0 h 744"/>
                  <a:gd name="T173" fmla="*/ 315 w 315"/>
                  <a:gd name="T174" fmla="*/ 744 h 74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15" h="744">
                    <a:moveTo>
                      <a:pt x="70" y="572"/>
                    </a:moveTo>
                    <a:lnTo>
                      <a:pt x="80" y="598"/>
                    </a:lnTo>
                    <a:lnTo>
                      <a:pt x="89" y="621"/>
                    </a:lnTo>
                    <a:lnTo>
                      <a:pt x="97" y="643"/>
                    </a:lnTo>
                    <a:lnTo>
                      <a:pt x="105" y="661"/>
                    </a:lnTo>
                    <a:lnTo>
                      <a:pt x="112" y="679"/>
                    </a:lnTo>
                    <a:lnTo>
                      <a:pt x="120" y="694"/>
                    </a:lnTo>
                    <a:lnTo>
                      <a:pt x="128" y="708"/>
                    </a:lnTo>
                    <a:lnTo>
                      <a:pt x="138" y="719"/>
                    </a:lnTo>
                    <a:lnTo>
                      <a:pt x="149" y="728"/>
                    </a:lnTo>
                    <a:lnTo>
                      <a:pt x="162" y="736"/>
                    </a:lnTo>
                    <a:lnTo>
                      <a:pt x="178" y="740"/>
                    </a:lnTo>
                    <a:lnTo>
                      <a:pt x="197" y="744"/>
                    </a:lnTo>
                    <a:lnTo>
                      <a:pt x="219" y="744"/>
                    </a:lnTo>
                    <a:lnTo>
                      <a:pt x="247" y="743"/>
                    </a:lnTo>
                    <a:lnTo>
                      <a:pt x="278" y="739"/>
                    </a:lnTo>
                    <a:lnTo>
                      <a:pt x="315" y="734"/>
                    </a:lnTo>
                    <a:lnTo>
                      <a:pt x="276" y="666"/>
                    </a:lnTo>
                    <a:lnTo>
                      <a:pt x="246" y="605"/>
                    </a:lnTo>
                    <a:lnTo>
                      <a:pt x="224" y="550"/>
                    </a:lnTo>
                    <a:lnTo>
                      <a:pt x="209" y="501"/>
                    </a:lnTo>
                    <a:lnTo>
                      <a:pt x="200" y="458"/>
                    </a:lnTo>
                    <a:lnTo>
                      <a:pt x="196" y="419"/>
                    </a:lnTo>
                    <a:lnTo>
                      <a:pt x="196" y="386"/>
                    </a:lnTo>
                    <a:lnTo>
                      <a:pt x="200" y="355"/>
                    </a:lnTo>
                    <a:lnTo>
                      <a:pt x="206" y="327"/>
                    </a:lnTo>
                    <a:lnTo>
                      <a:pt x="212" y="303"/>
                    </a:lnTo>
                    <a:lnTo>
                      <a:pt x="220" y="280"/>
                    </a:lnTo>
                    <a:lnTo>
                      <a:pt x="227" y="259"/>
                    </a:lnTo>
                    <a:lnTo>
                      <a:pt x="233" y="238"/>
                    </a:lnTo>
                    <a:lnTo>
                      <a:pt x="237" y="219"/>
                    </a:lnTo>
                    <a:lnTo>
                      <a:pt x="238" y="198"/>
                    </a:lnTo>
                    <a:lnTo>
                      <a:pt x="233" y="177"/>
                    </a:lnTo>
                    <a:lnTo>
                      <a:pt x="219" y="137"/>
                    </a:lnTo>
                    <a:lnTo>
                      <a:pt x="204" y="101"/>
                    </a:lnTo>
                    <a:lnTo>
                      <a:pt x="188" y="71"/>
                    </a:lnTo>
                    <a:lnTo>
                      <a:pt x="173" y="46"/>
                    </a:lnTo>
                    <a:lnTo>
                      <a:pt x="159" y="26"/>
                    </a:lnTo>
                    <a:lnTo>
                      <a:pt x="149" y="12"/>
                    </a:lnTo>
                    <a:lnTo>
                      <a:pt x="141" y="4"/>
                    </a:lnTo>
                    <a:lnTo>
                      <a:pt x="139" y="1"/>
                    </a:lnTo>
                    <a:lnTo>
                      <a:pt x="93" y="7"/>
                    </a:lnTo>
                    <a:lnTo>
                      <a:pt x="64" y="8"/>
                    </a:lnTo>
                    <a:lnTo>
                      <a:pt x="48" y="7"/>
                    </a:lnTo>
                    <a:lnTo>
                      <a:pt x="41" y="3"/>
                    </a:lnTo>
                    <a:lnTo>
                      <a:pt x="38" y="1"/>
                    </a:lnTo>
                    <a:lnTo>
                      <a:pt x="40" y="0"/>
                    </a:lnTo>
                    <a:lnTo>
                      <a:pt x="37" y="2"/>
                    </a:lnTo>
                    <a:lnTo>
                      <a:pt x="30" y="9"/>
                    </a:lnTo>
                    <a:lnTo>
                      <a:pt x="13" y="77"/>
                    </a:lnTo>
                    <a:lnTo>
                      <a:pt x="3" y="149"/>
                    </a:lnTo>
                    <a:lnTo>
                      <a:pt x="0" y="224"/>
                    </a:lnTo>
                    <a:lnTo>
                      <a:pt x="4" y="299"/>
                    </a:lnTo>
                    <a:lnTo>
                      <a:pt x="12" y="374"/>
                    </a:lnTo>
                    <a:lnTo>
                      <a:pt x="27" y="446"/>
                    </a:lnTo>
                    <a:lnTo>
                      <a:pt x="47" y="512"/>
                    </a:lnTo>
                    <a:lnTo>
                      <a:pt x="70" y="572"/>
                    </a:lnTo>
                    <a:close/>
                  </a:path>
                </a:pathLst>
              </a:custGeom>
              <a:solidFill>
                <a:srgbClr val="0F0F87"/>
              </a:solidFill>
              <a:ln w="9525">
                <a:noFill/>
                <a:round/>
                <a:headEnd/>
                <a:tailEnd/>
              </a:ln>
            </p:spPr>
            <p:txBody>
              <a:bodyPr/>
              <a:lstStyle/>
              <a:p>
                <a:endParaRPr lang="en-US"/>
              </a:p>
            </p:txBody>
          </p:sp>
          <p:sp>
            <p:nvSpPr>
              <p:cNvPr id="54" name="Freeform 54">
                <a:extLst>
                  <a:ext uri="{FF2B5EF4-FFF2-40B4-BE49-F238E27FC236}">
                    <a16:creationId xmlns:a16="http://schemas.microsoft.com/office/drawing/2014/main" xmlns="" id="{75A97F76-5CD0-4681-A764-9002EF10BDD7}"/>
                  </a:ext>
                </a:extLst>
              </p:cNvPr>
              <p:cNvSpPr>
                <a:spLocks/>
              </p:cNvSpPr>
              <p:nvPr/>
            </p:nvSpPr>
            <p:spPr bwMode="auto">
              <a:xfrm>
                <a:off x="1596" y="2421"/>
                <a:ext cx="10" cy="44"/>
              </a:xfrm>
              <a:custGeom>
                <a:avLst/>
                <a:gdLst>
                  <a:gd name="T0" fmla="*/ 7 w 22"/>
                  <a:gd name="T1" fmla="*/ 0 h 89"/>
                  <a:gd name="T2" fmla="*/ 8 w 22"/>
                  <a:gd name="T3" fmla="*/ 9 h 89"/>
                  <a:gd name="T4" fmla="*/ 10 w 22"/>
                  <a:gd name="T5" fmla="*/ 26 h 89"/>
                  <a:gd name="T6" fmla="*/ 10 w 22"/>
                  <a:gd name="T7" fmla="*/ 42 h 89"/>
                  <a:gd name="T8" fmla="*/ 5 w 22"/>
                  <a:gd name="T9" fmla="*/ 44 h 89"/>
                  <a:gd name="T10" fmla="*/ 0 w 22"/>
                  <a:gd name="T11" fmla="*/ 32 h 89"/>
                  <a:gd name="T12" fmla="*/ 1 w 22"/>
                  <a:gd name="T13" fmla="*/ 17 h 89"/>
                  <a:gd name="T14" fmla="*/ 5 w 22"/>
                  <a:gd name="T15" fmla="*/ 5 h 89"/>
                  <a:gd name="T16" fmla="*/ 7 w 22"/>
                  <a:gd name="T17" fmla="*/ 0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89"/>
                  <a:gd name="T29" fmla="*/ 22 w 22"/>
                  <a:gd name="T30" fmla="*/ 89 h 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89">
                    <a:moveTo>
                      <a:pt x="15" y="0"/>
                    </a:moveTo>
                    <a:lnTo>
                      <a:pt x="17" y="18"/>
                    </a:lnTo>
                    <a:lnTo>
                      <a:pt x="22" y="53"/>
                    </a:lnTo>
                    <a:lnTo>
                      <a:pt x="21" y="84"/>
                    </a:lnTo>
                    <a:lnTo>
                      <a:pt x="10" y="89"/>
                    </a:lnTo>
                    <a:lnTo>
                      <a:pt x="0" y="65"/>
                    </a:lnTo>
                    <a:lnTo>
                      <a:pt x="2" y="35"/>
                    </a:lnTo>
                    <a:lnTo>
                      <a:pt x="10" y="11"/>
                    </a:lnTo>
                    <a:lnTo>
                      <a:pt x="15" y="0"/>
                    </a:lnTo>
                    <a:close/>
                  </a:path>
                </a:pathLst>
              </a:custGeom>
              <a:solidFill>
                <a:srgbClr val="660000"/>
              </a:solidFill>
              <a:ln w="9525">
                <a:noFill/>
                <a:round/>
                <a:headEnd/>
                <a:tailEnd/>
              </a:ln>
            </p:spPr>
            <p:txBody>
              <a:bodyPr/>
              <a:lstStyle/>
              <a:p>
                <a:endParaRPr lang="en-US"/>
              </a:p>
            </p:txBody>
          </p:sp>
          <p:sp>
            <p:nvSpPr>
              <p:cNvPr id="55" name="Freeform 55">
                <a:extLst>
                  <a:ext uri="{FF2B5EF4-FFF2-40B4-BE49-F238E27FC236}">
                    <a16:creationId xmlns:a16="http://schemas.microsoft.com/office/drawing/2014/main" xmlns="" id="{5A8053D2-880C-47D1-923A-CCCB8996BA4C}"/>
                  </a:ext>
                </a:extLst>
              </p:cNvPr>
              <p:cNvSpPr>
                <a:spLocks/>
              </p:cNvSpPr>
              <p:nvPr/>
            </p:nvSpPr>
            <p:spPr bwMode="auto">
              <a:xfrm>
                <a:off x="1574" y="2415"/>
                <a:ext cx="30" cy="63"/>
              </a:xfrm>
              <a:custGeom>
                <a:avLst/>
                <a:gdLst>
                  <a:gd name="T0" fmla="*/ 16 w 60"/>
                  <a:gd name="T1" fmla="*/ 62 h 124"/>
                  <a:gd name="T2" fmla="*/ 19 w 60"/>
                  <a:gd name="T3" fmla="*/ 62 h 124"/>
                  <a:gd name="T4" fmla="*/ 22 w 60"/>
                  <a:gd name="T5" fmla="*/ 55 h 124"/>
                  <a:gd name="T6" fmla="*/ 23 w 60"/>
                  <a:gd name="T7" fmla="*/ 45 h 124"/>
                  <a:gd name="T8" fmla="*/ 22 w 60"/>
                  <a:gd name="T9" fmla="*/ 32 h 124"/>
                  <a:gd name="T10" fmla="*/ 24 w 60"/>
                  <a:gd name="T11" fmla="*/ 21 h 124"/>
                  <a:gd name="T12" fmla="*/ 27 w 60"/>
                  <a:gd name="T13" fmla="*/ 13 h 124"/>
                  <a:gd name="T14" fmla="*/ 29 w 60"/>
                  <a:gd name="T15" fmla="*/ 7 h 124"/>
                  <a:gd name="T16" fmla="*/ 30 w 60"/>
                  <a:gd name="T17" fmla="*/ 5 h 124"/>
                  <a:gd name="T18" fmla="*/ 22 w 60"/>
                  <a:gd name="T19" fmla="*/ 2 h 124"/>
                  <a:gd name="T20" fmla="*/ 16 w 60"/>
                  <a:gd name="T21" fmla="*/ 0 h 124"/>
                  <a:gd name="T22" fmla="*/ 11 w 60"/>
                  <a:gd name="T23" fmla="*/ 4 h 124"/>
                  <a:gd name="T24" fmla="*/ 6 w 60"/>
                  <a:gd name="T25" fmla="*/ 10 h 124"/>
                  <a:gd name="T26" fmla="*/ 3 w 60"/>
                  <a:gd name="T27" fmla="*/ 21 h 124"/>
                  <a:gd name="T28" fmla="*/ 1 w 60"/>
                  <a:gd name="T29" fmla="*/ 32 h 124"/>
                  <a:gd name="T30" fmla="*/ 0 w 60"/>
                  <a:gd name="T31" fmla="*/ 44 h 124"/>
                  <a:gd name="T32" fmla="*/ 2 w 60"/>
                  <a:gd name="T33" fmla="*/ 54 h 124"/>
                  <a:gd name="T34" fmla="*/ 6 w 60"/>
                  <a:gd name="T35" fmla="*/ 61 h 124"/>
                  <a:gd name="T36" fmla="*/ 10 w 60"/>
                  <a:gd name="T37" fmla="*/ 63 h 124"/>
                  <a:gd name="T38" fmla="*/ 12 w 60"/>
                  <a:gd name="T39" fmla="*/ 62 h 124"/>
                  <a:gd name="T40" fmla="*/ 14 w 60"/>
                  <a:gd name="T41" fmla="*/ 62 h 124"/>
                  <a:gd name="T42" fmla="*/ 16 w 60"/>
                  <a:gd name="T43" fmla="*/ 62 h 1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124"/>
                  <a:gd name="T68" fmla="*/ 60 w 60"/>
                  <a:gd name="T69" fmla="*/ 124 h 1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124">
                    <a:moveTo>
                      <a:pt x="32" y="123"/>
                    </a:moveTo>
                    <a:lnTo>
                      <a:pt x="38" y="122"/>
                    </a:lnTo>
                    <a:lnTo>
                      <a:pt x="43" y="109"/>
                    </a:lnTo>
                    <a:lnTo>
                      <a:pt x="45" y="88"/>
                    </a:lnTo>
                    <a:lnTo>
                      <a:pt x="44" y="63"/>
                    </a:lnTo>
                    <a:lnTo>
                      <a:pt x="48" y="42"/>
                    </a:lnTo>
                    <a:lnTo>
                      <a:pt x="53" y="25"/>
                    </a:lnTo>
                    <a:lnTo>
                      <a:pt x="58" y="14"/>
                    </a:lnTo>
                    <a:lnTo>
                      <a:pt x="60" y="9"/>
                    </a:lnTo>
                    <a:lnTo>
                      <a:pt x="43" y="4"/>
                    </a:lnTo>
                    <a:lnTo>
                      <a:pt x="32" y="0"/>
                    </a:lnTo>
                    <a:lnTo>
                      <a:pt x="21" y="7"/>
                    </a:lnTo>
                    <a:lnTo>
                      <a:pt x="12" y="20"/>
                    </a:lnTo>
                    <a:lnTo>
                      <a:pt x="5" y="41"/>
                    </a:lnTo>
                    <a:lnTo>
                      <a:pt x="2" y="63"/>
                    </a:lnTo>
                    <a:lnTo>
                      <a:pt x="0" y="86"/>
                    </a:lnTo>
                    <a:lnTo>
                      <a:pt x="4" y="106"/>
                    </a:lnTo>
                    <a:lnTo>
                      <a:pt x="12" y="121"/>
                    </a:lnTo>
                    <a:lnTo>
                      <a:pt x="19" y="124"/>
                    </a:lnTo>
                    <a:lnTo>
                      <a:pt x="24" y="123"/>
                    </a:lnTo>
                    <a:lnTo>
                      <a:pt x="27" y="122"/>
                    </a:lnTo>
                    <a:lnTo>
                      <a:pt x="32" y="123"/>
                    </a:lnTo>
                    <a:close/>
                  </a:path>
                </a:pathLst>
              </a:custGeom>
              <a:solidFill>
                <a:srgbClr val="660000"/>
              </a:solidFill>
              <a:ln w="9525">
                <a:noFill/>
                <a:round/>
                <a:headEnd/>
                <a:tailEnd/>
              </a:ln>
            </p:spPr>
            <p:txBody>
              <a:bodyPr/>
              <a:lstStyle/>
              <a:p>
                <a:endParaRPr lang="en-US"/>
              </a:p>
            </p:txBody>
          </p:sp>
          <p:sp>
            <p:nvSpPr>
              <p:cNvPr id="56" name="Freeform 56">
                <a:extLst>
                  <a:ext uri="{FF2B5EF4-FFF2-40B4-BE49-F238E27FC236}">
                    <a16:creationId xmlns:a16="http://schemas.microsoft.com/office/drawing/2014/main" xmlns="" id="{168F774A-C3C3-4A56-87D1-BCA07588A92C}"/>
                  </a:ext>
                </a:extLst>
              </p:cNvPr>
              <p:cNvSpPr>
                <a:spLocks/>
              </p:cNvSpPr>
              <p:nvPr/>
            </p:nvSpPr>
            <p:spPr bwMode="auto">
              <a:xfrm>
                <a:off x="1560" y="2418"/>
                <a:ext cx="26" cy="58"/>
              </a:xfrm>
              <a:custGeom>
                <a:avLst/>
                <a:gdLst>
                  <a:gd name="T0" fmla="*/ 26 w 52"/>
                  <a:gd name="T1" fmla="*/ 3 h 115"/>
                  <a:gd name="T2" fmla="*/ 13 w 52"/>
                  <a:gd name="T3" fmla="*/ 0 h 115"/>
                  <a:gd name="T4" fmla="*/ 12 w 52"/>
                  <a:gd name="T5" fmla="*/ 1 h 115"/>
                  <a:gd name="T6" fmla="*/ 10 w 52"/>
                  <a:gd name="T7" fmla="*/ 3 h 115"/>
                  <a:gd name="T8" fmla="*/ 7 w 52"/>
                  <a:gd name="T9" fmla="*/ 7 h 115"/>
                  <a:gd name="T10" fmla="*/ 4 w 52"/>
                  <a:gd name="T11" fmla="*/ 13 h 115"/>
                  <a:gd name="T12" fmla="*/ 2 w 52"/>
                  <a:gd name="T13" fmla="*/ 20 h 115"/>
                  <a:gd name="T14" fmla="*/ 0 w 52"/>
                  <a:gd name="T15" fmla="*/ 28 h 115"/>
                  <a:gd name="T16" fmla="*/ 0 w 52"/>
                  <a:gd name="T17" fmla="*/ 37 h 115"/>
                  <a:gd name="T18" fmla="*/ 2 w 52"/>
                  <a:gd name="T19" fmla="*/ 48 h 115"/>
                  <a:gd name="T20" fmla="*/ 4 w 52"/>
                  <a:gd name="T21" fmla="*/ 52 h 115"/>
                  <a:gd name="T22" fmla="*/ 6 w 52"/>
                  <a:gd name="T23" fmla="*/ 54 h 115"/>
                  <a:gd name="T24" fmla="*/ 10 w 52"/>
                  <a:gd name="T25" fmla="*/ 55 h 115"/>
                  <a:gd name="T26" fmla="*/ 12 w 52"/>
                  <a:gd name="T27" fmla="*/ 55 h 115"/>
                  <a:gd name="T28" fmla="*/ 14 w 52"/>
                  <a:gd name="T29" fmla="*/ 55 h 115"/>
                  <a:gd name="T30" fmla="*/ 16 w 52"/>
                  <a:gd name="T31" fmla="*/ 56 h 115"/>
                  <a:gd name="T32" fmla="*/ 18 w 52"/>
                  <a:gd name="T33" fmla="*/ 58 h 115"/>
                  <a:gd name="T34" fmla="*/ 20 w 52"/>
                  <a:gd name="T35" fmla="*/ 58 h 115"/>
                  <a:gd name="T36" fmla="*/ 15 w 52"/>
                  <a:gd name="T37" fmla="*/ 44 h 115"/>
                  <a:gd name="T38" fmla="*/ 17 w 52"/>
                  <a:gd name="T39" fmla="*/ 30 h 115"/>
                  <a:gd name="T40" fmla="*/ 21 w 52"/>
                  <a:gd name="T41" fmla="*/ 16 h 115"/>
                  <a:gd name="T42" fmla="*/ 26 w 52"/>
                  <a:gd name="T43" fmla="*/ 3 h 1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2"/>
                  <a:gd name="T67" fmla="*/ 0 h 115"/>
                  <a:gd name="T68" fmla="*/ 52 w 52"/>
                  <a:gd name="T69" fmla="*/ 115 h 11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2" h="115">
                    <a:moveTo>
                      <a:pt x="52" y="6"/>
                    </a:moveTo>
                    <a:lnTo>
                      <a:pt x="25" y="0"/>
                    </a:lnTo>
                    <a:lnTo>
                      <a:pt x="24" y="1"/>
                    </a:lnTo>
                    <a:lnTo>
                      <a:pt x="19" y="6"/>
                    </a:lnTo>
                    <a:lnTo>
                      <a:pt x="13" y="14"/>
                    </a:lnTo>
                    <a:lnTo>
                      <a:pt x="8" y="25"/>
                    </a:lnTo>
                    <a:lnTo>
                      <a:pt x="3" y="39"/>
                    </a:lnTo>
                    <a:lnTo>
                      <a:pt x="0" y="56"/>
                    </a:lnTo>
                    <a:lnTo>
                      <a:pt x="0" y="74"/>
                    </a:lnTo>
                    <a:lnTo>
                      <a:pt x="4" y="96"/>
                    </a:lnTo>
                    <a:lnTo>
                      <a:pt x="8" y="103"/>
                    </a:lnTo>
                    <a:lnTo>
                      <a:pt x="12" y="107"/>
                    </a:lnTo>
                    <a:lnTo>
                      <a:pt x="19" y="109"/>
                    </a:lnTo>
                    <a:lnTo>
                      <a:pt x="24" y="109"/>
                    </a:lnTo>
                    <a:lnTo>
                      <a:pt x="28" y="110"/>
                    </a:lnTo>
                    <a:lnTo>
                      <a:pt x="32" y="112"/>
                    </a:lnTo>
                    <a:lnTo>
                      <a:pt x="35" y="115"/>
                    </a:lnTo>
                    <a:lnTo>
                      <a:pt x="40" y="115"/>
                    </a:lnTo>
                    <a:lnTo>
                      <a:pt x="31" y="88"/>
                    </a:lnTo>
                    <a:lnTo>
                      <a:pt x="33" y="59"/>
                    </a:lnTo>
                    <a:lnTo>
                      <a:pt x="41" y="31"/>
                    </a:lnTo>
                    <a:lnTo>
                      <a:pt x="52" y="6"/>
                    </a:lnTo>
                    <a:close/>
                  </a:path>
                </a:pathLst>
              </a:custGeom>
              <a:solidFill>
                <a:srgbClr val="330000"/>
              </a:solidFill>
              <a:ln w="9525">
                <a:noFill/>
                <a:round/>
                <a:headEnd/>
                <a:tailEnd/>
              </a:ln>
            </p:spPr>
            <p:txBody>
              <a:bodyPr/>
              <a:lstStyle/>
              <a:p>
                <a:endParaRPr lang="en-US"/>
              </a:p>
            </p:txBody>
          </p:sp>
          <p:sp>
            <p:nvSpPr>
              <p:cNvPr id="57" name="Freeform 57">
                <a:extLst>
                  <a:ext uri="{FF2B5EF4-FFF2-40B4-BE49-F238E27FC236}">
                    <a16:creationId xmlns:a16="http://schemas.microsoft.com/office/drawing/2014/main" xmlns="" id="{8E66D8C5-669D-418E-89F3-571AD2149247}"/>
                  </a:ext>
                </a:extLst>
              </p:cNvPr>
              <p:cNvSpPr>
                <a:spLocks/>
              </p:cNvSpPr>
              <p:nvPr/>
            </p:nvSpPr>
            <p:spPr bwMode="auto">
              <a:xfrm>
                <a:off x="1578" y="2184"/>
                <a:ext cx="209" cy="248"/>
              </a:xfrm>
              <a:custGeom>
                <a:avLst/>
                <a:gdLst>
                  <a:gd name="T0" fmla="*/ 27 w 418"/>
                  <a:gd name="T1" fmla="*/ 248 h 495"/>
                  <a:gd name="T2" fmla="*/ 28 w 418"/>
                  <a:gd name="T3" fmla="*/ 246 h 495"/>
                  <a:gd name="T4" fmla="*/ 29 w 418"/>
                  <a:gd name="T5" fmla="*/ 241 h 495"/>
                  <a:gd name="T6" fmla="*/ 31 w 418"/>
                  <a:gd name="T7" fmla="*/ 234 h 495"/>
                  <a:gd name="T8" fmla="*/ 36 w 418"/>
                  <a:gd name="T9" fmla="*/ 224 h 495"/>
                  <a:gd name="T10" fmla="*/ 40 w 418"/>
                  <a:gd name="T11" fmla="*/ 212 h 495"/>
                  <a:gd name="T12" fmla="*/ 46 w 418"/>
                  <a:gd name="T13" fmla="*/ 199 h 495"/>
                  <a:gd name="T14" fmla="*/ 53 w 418"/>
                  <a:gd name="T15" fmla="*/ 184 h 495"/>
                  <a:gd name="T16" fmla="*/ 62 w 418"/>
                  <a:gd name="T17" fmla="*/ 169 h 495"/>
                  <a:gd name="T18" fmla="*/ 73 w 418"/>
                  <a:gd name="T19" fmla="*/ 154 h 495"/>
                  <a:gd name="T20" fmla="*/ 85 w 418"/>
                  <a:gd name="T21" fmla="*/ 139 h 495"/>
                  <a:gd name="T22" fmla="*/ 98 w 418"/>
                  <a:gd name="T23" fmla="*/ 124 h 495"/>
                  <a:gd name="T24" fmla="*/ 113 w 418"/>
                  <a:gd name="T25" fmla="*/ 110 h 495"/>
                  <a:gd name="T26" fmla="*/ 130 w 418"/>
                  <a:gd name="T27" fmla="*/ 97 h 495"/>
                  <a:gd name="T28" fmla="*/ 149 w 418"/>
                  <a:gd name="T29" fmla="*/ 86 h 495"/>
                  <a:gd name="T30" fmla="*/ 170 w 418"/>
                  <a:gd name="T31" fmla="*/ 77 h 495"/>
                  <a:gd name="T32" fmla="*/ 193 w 418"/>
                  <a:gd name="T33" fmla="*/ 70 h 495"/>
                  <a:gd name="T34" fmla="*/ 203 w 418"/>
                  <a:gd name="T35" fmla="*/ 65 h 495"/>
                  <a:gd name="T36" fmla="*/ 208 w 418"/>
                  <a:gd name="T37" fmla="*/ 56 h 495"/>
                  <a:gd name="T38" fmla="*/ 209 w 418"/>
                  <a:gd name="T39" fmla="*/ 45 h 495"/>
                  <a:gd name="T40" fmla="*/ 207 w 418"/>
                  <a:gd name="T41" fmla="*/ 33 h 495"/>
                  <a:gd name="T42" fmla="*/ 204 w 418"/>
                  <a:gd name="T43" fmla="*/ 21 h 495"/>
                  <a:gd name="T44" fmla="*/ 200 w 418"/>
                  <a:gd name="T45" fmla="*/ 11 h 495"/>
                  <a:gd name="T46" fmla="*/ 195 w 418"/>
                  <a:gd name="T47" fmla="*/ 4 h 495"/>
                  <a:gd name="T48" fmla="*/ 192 w 418"/>
                  <a:gd name="T49" fmla="*/ 1 h 495"/>
                  <a:gd name="T50" fmla="*/ 191 w 418"/>
                  <a:gd name="T51" fmla="*/ 0 h 495"/>
                  <a:gd name="T52" fmla="*/ 190 w 418"/>
                  <a:gd name="T53" fmla="*/ 0 h 495"/>
                  <a:gd name="T54" fmla="*/ 189 w 418"/>
                  <a:gd name="T55" fmla="*/ 1 h 495"/>
                  <a:gd name="T56" fmla="*/ 188 w 418"/>
                  <a:gd name="T57" fmla="*/ 1 h 495"/>
                  <a:gd name="T58" fmla="*/ 187 w 418"/>
                  <a:gd name="T59" fmla="*/ 1 h 495"/>
                  <a:gd name="T60" fmla="*/ 181 w 418"/>
                  <a:gd name="T61" fmla="*/ 2 h 495"/>
                  <a:gd name="T62" fmla="*/ 174 w 418"/>
                  <a:gd name="T63" fmla="*/ 4 h 495"/>
                  <a:gd name="T64" fmla="*/ 164 w 418"/>
                  <a:gd name="T65" fmla="*/ 7 h 495"/>
                  <a:gd name="T66" fmla="*/ 152 w 418"/>
                  <a:gd name="T67" fmla="*/ 12 h 495"/>
                  <a:gd name="T68" fmla="*/ 137 w 418"/>
                  <a:gd name="T69" fmla="*/ 19 h 495"/>
                  <a:gd name="T70" fmla="*/ 122 w 418"/>
                  <a:gd name="T71" fmla="*/ 27 h 495"/>
                  <a:gd name="T72" fmla="*/ 106 w 418"/>
                  <a:gd name="T73" fmla="*/ 38 h 495"/>
                  <a:gd name="T74" fmla="*/ 90 w 418"/>
                  <a:gd name="T75" fmla="*/ 52 h 495"/>
                  <a:gd name="T76" fmla="*/ 74 w 418"/>
                  <a:gd name="T77" fmla="*/ 69 h 495"/>
                  <a:gd name="T78" fmla="*/ 57 w 418"/>
                  <a:gd name="T79" fmla="*/ 89 h 495"/>
                  <a:gd name="T80" fmla="*/ 43 w 418"/>
                  <a:gd name="T81" fmla="*/ 112 h 495"/>
                  <a:gd name="T82" fmla="*/ 29 w 418"/>
                  <a:gd name="T83" fmla="*/ 139 h 495"/>
                  <a:gd name="T84" fmla="*/ 17 w 418"/>
                  <a:gd name="T85" fmla="*/ 169 h 495"/>
                  <a:gd name="T86" fmla="*/ 7 w 418"/>
                  <a:gd name="T87" fmla="*/ 205 h 495"/>
                  <a:gd name="T88" fmla="*/ 0 w 418"/>
                  <a:gd name="T89" fmla="*/ 244 h 495"/>
                  <a:gd name="T90" fmla="*/ 27 w 418"/>
                  <a:gd name="T91" fmla="*/ 248 h 4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18"/>
                  <a:gd name="T139" fmla="*/ 0 h 495"/>
                  <a:gd name="T140" fmla="*/ 418 w 418"/>
                  <a:gd name="T141" fmla="*/ 495 h 49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18" h="495">
                    <a:moveTo>
                      <a:pt x="55" y="495"/>
                    </a:moveTo>
                    <a:lnTo>
                      <a:pt x="56" y="492"/>
                    </a:lnTo>
                    <a:lnTo>
                      <a:pt x="58" y="482"/>
                    </a:lnTo>
                    <a:lnTo>
                      <a:pt x="63" y="468"/>
                    </a:lnTo>
                    <a:lnTo>
                      <a:pt x="71" y="448"/>
                    </a:lnTo>
                    <a:lnTo>
                      <a:pt x="80" y="424"/>
                    </a:lnTo>
                    <a:lnTo>
                      <a:pt x="92" y="397"/>
                    </a:lnTo>
                    <a:lnTo>
                      <a:pt x="107" y="368"/>
                    </a:lnTo>
                    <a:lnTo>
                      <a:pt x="124" y="338"/>
                    </a:lnTo>
                    <a:lnTo>
                      <a:pt x="145" y="307"/>
                    </a:lnTo>
                    <a:lnTo>
                      <a:pt x="169" y="277"/>
                    </a:lnTo>
                    <a:lnTo>
                      <a:pt x="195" y="247"/>
                    </a:lnTo>
                    <a:lnTo>
                      <a:pt x="227" y="219"/>
                    </a:lnTo>
                    <a:lnTo>
                      <a:pt x="260" y="193"/>
                    </a:lnTo>
                    <a:lnTo>
                      <a:pt x="298" y="171"/>
                    </a:lnTo>
                    <a:lnTo>
                      <a:pt x="339" y="153"/>
                    </a:lnTo>
                    <a:lnTo>
                      <a:pt x="385" y="139"/>
                    </a:lnTo>
                    <a:lnTo>
                      <a:pt x="405" y="129"/>
                    </a:lnTo>
                    <a:lnTo>
                      <a:pt x="415" y="112"/>
                    </a:lnTo>
                    <a:lnTo>
                      <a:pt x="418" y="90"/>
                    </a:lnTo>
                    <a:lnTo>
                      <a:pt x="414" y="65"/>
                    </a:lnTo>
                    <a:lnTo>
                      <a:pt x="407" y="42"/>
                    </a:lnTo>
                    <a:lnTo>
                      <a:pt x="399" y="22"/>
                    </a:lnTo>
                    <a:lnTo>
                      <a:pt x="390" y="8"/>
                    </a:lnTo>
                    <a:lnTo>
                      <a:pt x="384" y="2"/>
                    </a:lnTo>
                    <a:lnTo>
                      <a:pt x="381" y="0"/>
                    </a:lnTo>
                    <a:lnTo>
                      <a:pt x="379" y="0"/>
                    </a:lnTo>
                    <a:lnTo>
                      <a:pt x="377" y="1"/>
                    </a:lnTo>
                    <a:lnTo>
                      <a:pt x="376" y="1"/>
                    </a:lnTo>
                    <a:lnTo>
                      <a:pt x="373" y="1"/>
                    </a:lnTo>
                    <a:lnTo>
                      <a:pt x="362" y="3"/>
                    </a:lnTo>
                    <a:lnTo>
                      <a:pt x="347" y="7"/>
                    </a:lnTo>
                    <a:lnTo>
                      <a:pt x="327" y="14"/>
                    </a:lnTo>
                    <a:lnTo>
                      <a:pt x="303" y="23"/>
                    </a:lnTo>
                    <a:lnTo>
                      <a:pt x="274" y="37"/>
                    </a:lnTo>
                    <a:lnTo>
                      <a:pt x="244" y="54"/>
                    </a:lnTo>
                    <a:lnTo>
                      <a:pt x="213" y="76"/>
                    </a:lnTo>
                    <a:lnTo>
                      <a:pt x="179" y="103"/>
                    </a:lnTo>
                    <a:lnTo>
                      <a:pt x="147" y="137"/>
                    </a:lnTo>
                    <a:lnTo>
                      <a:pt x="115" y="177"/>
                    </a:lnTo>
                    <a:lnTo>
                      <a:pt x="85" y="223"/>
                    </a:lnTo>
                    <a:lnTo>
                      <a:pt x="58" y="277"/>
                    </a:lnTo>
                    <a:lnTo>
                      <a:pt x="34" y="338"/>
                    </a:lnTo>
                    <a:lnTo>
                      <a:pt x="15" y="409"/>
                    </a:lnTo>
                    <a:lnTo>
                      <a:pt x="0" y="488"/>
                    </a:lnTo>
                    <a:lnTo>
                      <a:pt x="55" y="495"/>
                    </a:lnTo>
                    <a:close/>
                  </a:path>
                </a:pathLst>
              </a:custGeom>
              <a:solidFill>
                <a:srgbClr val="0F0F87"/>
              </a:solidFill>
              <a:ln w="9525">
                <a:noFill/>
                <a:round/>
                <a:headEnd/>
                <a:tailEnd/>
              </a:ln>
            </p:spPr>
            <p:txBody>
              <a:bodyPr/>
              <a:lstStyle/>
              <a:p>
                <a:endParaRPr lang="en-US"/>
              </a:p>
            </p:txBody>
          </p:sp>
          <p:sp>
            <p:nvSpPr>
              <p:cNvPr id="58" name="Freeform 58">
                <a:extLst>
                  <a:ext uri="{FF2B5EF4-FFF2-40B4-BE49-F238E27FC236}">
                    <a16:creationId xmlns:a16="http://schemas.microsoft.com/office/drawing/2014/main" xmlns="" id="{DBF46F03-AF5B-4641-BC68-6384FB330FE1}"/>
                  </a:ext>
                </a:extLst>
              </p:cNvPr>
              <p:cNvSpPr>
                <a:spLocks/>
              </p:cNvSpPr>
              <p:nvPr/>
            </p:nvSpPr>
            <p:spPr bwMode="auto">
              <a:xfrm>
                <a:off x="1567" y="2158"/>
                <a:ext cx="223" cy="266"/>
              </a:xfrm>
              <a:custGeom>
                <a:avLst/>
                <a:gdLst>
                  <a:gd name="T0" fmla="*/ 223 w 448"/>
                  <a:gd name="T1" fmla="*/ 17 h 532"/>
                  <a:gd name="T2" fmla="*/ 220 w 448"/>
                  <a:gd name="T3" fmla="*/ 12 h 532"/>
                  <a:gd name="T4" fmla="*/ 215 w 448"/>
                  <a:gd name="T5" fmla="*/ 7 h 532"/>
                  <a:gd name="T6" fmla="*/ 208 w 448"/>
                  <a:gd name="T7" fmla="*/ 4 h 532"/>
                  <a:gd name="T8" fmla="*/ 199 w 448"/>
                  <a:gd name="T9" fmla="*/ 1 h 532"/>
                  <a:gd name="T10" fmla="*/ 190 w 448"/>
                  <a:gd name="T11" fmla="*/ 0 h 532"/>
                  <a:gd name="T12" fmla="*/ 179 w 448"/>
                  <a:gd name="T13" fmla="*/ 0 h 532"/>
                  <a:gd name="T14" fmla="*/ 167 w 448"/>
                  <a:gd name="T15" fmla="*/ 1 h 532"/>
                  <a:gd name="T16" fmla="*/ 154 w 448"/>
                  <a:gd name="T17" fmla="*/ 4 h 532"/>
                  <a:gd name="T18" fmla="*/ 141 w 448"/>
                  <a:gd name="T19" fmla="*/ 9 h 532"/>
                  <a:gd name="T20" fmla="*/ 126 w 448"/>
                  <a:gd name="T21" fmla="*/ 16 h 532"/>
                  <a:gd name="T22" fmla="*/ 112 w 448"/>
                  <a:gd name="T23" fmla="*/ 25 h 532"/>
                  <a:gd name="T24" fmla="*/ 97 w 448"/>
                  <a:gd name="T25" fmla="*/ 36 h 532"/>
                  <a:gd name="T26" fmla="*/ 82 w 448"/>
                  <a:gd name="T27" fmla="*/ 49 h 532"/>
                  <a:gd name="T28" fmla="*/ 66 w 448"/>
                  <a:gd name="T29" fmla="*/ 65 h 532"/>
                  <a:gd name="T30" fmla="*/ 51 w 448"/>
                  <a:gd name="T31" fmla="*/ 83 h 532"/>
                  <a:gd name="T32" fmla="*/ 36 w 448"/>
                  <a:gd name="T33" fmla="*/ 104 h 532"/>
                  <a:gd name="T34" fmla="*/ 29 w 448"/>
                  <a:gd name="T35" fmla="*/ 120 h 532"/>
                  <a:gd name="T36" fmla="*/ 22 w 448"/>
                  <a:gd name="T37" fmla="*/ 137 h 532"/>
                  <a:gd name="T38" fmla="*/ 16 w 448"/>
                  <a:gd name="T39" fmla="*/ 155 h 532"/>
                  <a:gd name="T40" fmla="*/ 10 w 448"/>
                  <a:gd name="T41" fmla="*/ 173 h 532"/>
                  <a:gd name="T42" fmla="*/ 6 w 448"/>
                  <a:gd name="T43" fmla="*/ 193 h 532"/>
                  <a:gd name="T44" fmla="*/ 3 w 448"/>
                  <a:gd name="T45" fmla="*/ 213 h 532"/>
                  <a:gd name="T46" fmla="*/ 1 w 448"/>
                  <a:gd name="T47" fmla="*/ 236 h 532"/>
                  <a:gd name="T48" fmla="*/ 0 w 448"/>
                  <a:gd name="T49" fmla="*/ 261 h 532"/>
                  <a:gd name="T50" fmla="*/ 20 w 448"/>
                  <a:gd name="T51" fmla="*/ 266 h 532"/>
                  <a:gd name="T52" fmla="*/ 29 w 448"/>
                  <a:gd name="T53" fmla="*/ 232 h 532"/>
                  <a:gd name="T54" fmla="*/ 37 w 448"/>
                  <a:gd name="T55" fmla="*/ 203 h 532"/>
                  <a:gd name="T56" fmla="*/ 47 w 448"/>
                  <a:gd name="T57" fmla="*/ 178 h 532"/>
                  <a:gd name="T58" fmla="*/ 57 w 448"/>
                  <a:gd name="T59" fmla="*/ 155 h 532"/>
                  <a:gd name="T60" fmla="*/ 68 w 448"/>
                  <a:gd name="T61" fmla="*/ 136 h 532"/>
                  <a:gd name="T62" fmla="*/ 79 w 448"/>
                  <a:gd name="T63" fmla="*/ 119 h 532"/>
                  <a:gd name="T64" fmla="*/ 91 w 448"/>
                  <a:gd name="T65" fmla="*/ 105 h 532"/>
                  <a:gd name="T66" fmla="*/ 104 w 448"/>
                  <a:gd name="T67" fmla="*/ 92 h 532"/>
                  <a:gd name="T68" fmla="*/ 116 w 448"/>
                  <a:gd name="T69" fmla="*/ 81 h 532"/>
                  <a:gd name="T70" fmla="*/ 130 w 448"/>
                  <a:gd name="T71" fmla="*/ 72 h 532"/>
                  <a:gd name="T72" fmla="*/ 144 w 448"/>
                  <a:gd name="T73" fmla="*/ 63 h 532"/>
                  <a:gd name="T74" fmla="*/ 158 w 448"/>
                  <a:gd name="T75" fmla="*/ 54 h 532"/>
                  <a:gd name="T76" fmla="*/ 174 w 448"/>
                  <a:gd name="T77" fmla="*/ 46 h 532"/>
                  <a:gd name="T78" fmla="*/ 190 w 448"/>
                  <a:gd name="T79" fmla="*/ 37 h 532"/>
                  <a:gd name="T80" fmla="*/ 206 w 448"/>
                  <a:gd name="T81" fmla="*/ 27 h 532"/>
                  <a:gd name="T82" fmla="*/ 223 w 448"/>
                  <a:gd name="T83" fmla="*/ 17 h 5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8"/>
                  <a:gd name="T127" fmla="*/ 0 h 532"/>
                  <a:gd name="T128" fmla="*/ 448 w 448"/>
                  <a:gd name="T129" fmla="*/ 532 h 5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8" h="532">
                    <a:moveTo>
                      <a:pt x="448" y="34"/>
                    </a:moveTo>
                    <a:lnTo>
                      <a:pt x="441" y="24"/>
                    </a:lnTo>
                    <a:lnTo>
                      <a:pt x="431" y="15"/>
                    </a:lnTo>
                    <a:lnTo>
                      <a:pt x="418" y="8"/>
                    </a:lnTo>
                    <a:lnTo>
                      <a:pt x="400" y="2"/>
                    </a:lnTo>
                    <a:lnTo>
                      <a:pt x="382" y="0"/>
                    </a:lnTo>
                    <a:lnTo>
                      <a:pt x="360" y="0"/>
                    </a:lnTo>
                    <a:lnTo>
                      <a:pt x="336" y="3"/>
                    </a:lnTo>
                    <a:lnTo>
                      <a:pt x="310" y="9"/>
                    </a:lnTo>
                    <a:lnTo>
                      <a:pt x="283" y="18"/>
                    </a:lnTo>
                    <a:lnTo>
                      <a:pt x="254" y="32"/>
                    </a:lnTo>
                    <a:lnTo>
                      <a:pt x="224" y="50"/>
                    </a:lnTo>
                    <a:lnTo>
                      <a:pt x="194" y="72"/>
                    </a:lnTo>
                    <a:lnTo>
                      <a:pt x="164" y="99"/>
                    </a:lnTo>
                    <a:lnTo>
                      <a:pt x="133" y="130"/>
                    </a:lnTo>
                    <a:lnTo>
                      <a:pt x="103" y="167"/>
                    </a:lnTo>
                    <a:lnTo>
                      <a:pt x="73" y="208"/>
                    </a:lnTo>
                    <a:lnTo>
                      <a:pt x="58" y="241"/>
                    </a:lnTo>
                    <a:lnTo>
                      <a:pt x="44" y="275"/>
                    </a:lnTo>
                    <a:lnTo>
                      <a:pt x="32" y="310"/>
                    </a:lnTo>
                    <a:lnTo>
                      <a:pt x="21" y="347"/>
                    </a:lnTo>
                    <a:lnTo>
                      <a:pt x="13" y="386"/>
                    </a:lnTo>
                    <a:lnTo>
                      <a:pt x="7" y="427"/>
                    </a:lnTo>
                    <a:lnTo>
                      <a:pt x="3" y="472"/>
                    </a:lnTo>
                    <a:lnTo>
                      <a:pt x="0" y="521"/>
                    </a:lnTo>
                    <a:lnTo>
                      <a:pt x="41" y="532"/>
                    </a:lnTo>
                    <a:lnTo>
                      <a:pt x="58" y="465"/>
                    </a:lnTo>
                    <a:lnTo>
                      <a:pt x="75" y="406"/>
                    </a:lnTo>
                    <a:lnTo>
                      <a:pt x="95" y="356"/>
                    </a:lnTo>
                    <a:lnTo>
                      <a:pt x="115" y="311"/>
                    </a:lnTo>
                    <a:lnTo>
                      <a:pt x="136" y="273"/>
                    </a:lnTo>
                    <a:lnTo>
                      <a:pt x="159" y="239"/>
                    </a:lnTo>
                    <a:lnTo>
                      <a:pt x="183" y="211"/>
                    </a:lnTo>
                    <a:lnTo>
                      <a:pt x="208" y="185"/>
                    </a:lnTo>
                    <a:lnTo>
                      <a:pt x="234" y="163"/>
                    </a:lnTo>
                    <a:lnTo>
                      <a:pt x="261" y="144"/>
                    </a:lnTo>
                    <a:lnTo>
                      <a:pt x="290" y="127"/>
                    </a:lnTo>
                    <a:lnTo>
                      <a:pt x="318" y="109"/>
                    </a:lnTo>
                    <a:lnTo>
                      <a:pt x="350" y="92"/>
                    </a:lnTo>
                    <a:lnTo>
                      <a:pt x="381" y="75"/>
                    </a:lnTo>
                    <a:lnTo>
                      <a:pt x="414" y="55"/>
                    </a:lnTo>
                    <a:lnTo>
                      <a:pt x="448" y="34"/>
                    </a:lnTo>
                    <a:close/>
                  </a:path>
                </a:pathLst>
              </a:custGeom>
              <a:solidFill>
                <a:srgbClr val="000000"/>
              </a:solidFill>
              <a:ln w="9525">
                <a:noFill/>
                <a:round/>
                <a:headEnd/>
                <a:tailEnd/>
              </a:ln>
            </p:spPr>
            <p:txBody>
              <a:bodyPr/>
              <a:lstStyle/>
              <a:p>
                <a:endParaRPr lang="en-US"/>
              </a:p>
            </p:txBody>
          </p:sp>
          <p:sp>
            <p:nvSpPr>
              <p:cNvPr id="59" name="Freeform 59">
                <a:extLst>
                  <a:ext uri="{FF2B5EF4-FFF2-40B4-BE49-F238E27FC236}">
                    <a16:creationId xmlns:a16="http://schemas.microsoft.com/office/drawing/2014/main" xmlns="" id="{5D20E626-63A5-4317-B5C4-06F9F056795E}"/>
                  </a:ext>
                </a:extLst>
              </p:cNvPr>
              <p:cNvSpPr>
                <a:spLocks/>
              </p:cNvSpPr>
              <p:nvPr/>
            </p:nvSpPr>
            <p:spPr bwMode="auto">
              <a:xfrm>
                <a:off x="1764" y="2113"/>
                <a:ext cx="53" cy="102"/>
              </a:xfrm>
              <a:custGeom>
                <a:avLst/>
                <a:gdLst>
                  <a:gd name="T0" fmla="*/ 46 w 105"/>
                  <a:gd name="T1" fmla="*/ 3 h 205"/>
                  <a:gd name="T2" fmla="*/ 13 w 105"/>
                  <a:gd name="T3" fmla="*/ 0 h 205"/>
                  <a:gd name="T4" fmla="*/ 0 w 105"/>
                  <a:gd name="T5" fmla="*/ 33 h 205"/>
                  <a:gd name="T6" fmla="*/ 53 w 105"/>
                  <a:gd name="T7" fmla="*/ 102 h 205"/>
                  <a:gd name="T8" fmla="*/ 34 w 105"/>
                  <a:gd name="T9" fmla="*/ 36 h 205"/>
                  <a:gd name="T10" fmla="*/ 46 w 105"/>
                  <a:gd name="T11" fmla="*/ 3 h 205"/>
                  <a:gd name="T12" fmla="*/ 0 60000 65536"/>
                  <a:gd name="T13" fmla="*/ 0 60000 65536"/>
                  <a:gd name="T14" fmla="*/ 0 60000 65536"/>
                  <a:gd name="T15" fmla="*/ 0 60000 65536"/>
                  <a:gd name="T16" fmla="*/ 0 60000 65536"/>
                  <a:gd name="T17" fmla="*/ 0 60000 65536"/>
                  <a:gd name="T18" fmla="*/ 0 w 105"/>
                  <a:gd name="T19" fmla="*/ 0 h 205"/>
                  <a:gd name="T20" fmla="*/ 105 w 105"/>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105" h="205">
                    <a:moveTo>
                      <a:pt x="92" y="7"/>
                    </a:moveTo>
                    <a:lnTo>
                      <a:pt x="26" y="0"/>
                    </a:lnTo>
                    <a:lnTo>
                      <a:pt x="0" y="66"/>
                    </a:lnTo>
                    <a:lnTo>
                      <a:pt x="105" y="205"/>
                    </a:lnTo>
                    <a:lnTo>
                      <a:pt x="68" y="73"/>
                    </a:lnTo>
                    <a:lnTo>
                      <a:pt x="92" y="7"/>
                    </a:lnTo>
                    <a:close/>
                  </a:path>
                </a:pathLst>
              </a:custGeom>
              <a:solidFill>
                <a:srgbClr val="330000"/>
              </a:solidFill>
              <a:ln w="9525">
                <a:noFill/>
                <a:round/>
                <a:headEnd/>
                <a:tailEnd/>
              </a:ln>
            </p:spPr>
            <p:txBody>
              <a:bodyPr/>
              <a:lstStyle/>
              <a:p>
                <a:endParaRPr lang="en-US"/>
              </a:p>
            </p:txBody>
          </p:sp>
          <p:sp>
            <p:nvSpPr>
              <p:cNvPr id="60" name="Freeform 60">
                <a:extLst>
                  <a:ext uri="{FF2B5EF4-FFF2-40B4-BE49-F238E27FC236}">
                    <a16:creationId xmlns:a16="http://schemas.microsoft.com/office/drawing/2014/main" xmlns="" id="{D2895E2F-E51C-4B94-970D-AF7C0ED531E2}"/>
                  </a:ext>
                </a:extLst>
              </p:cNvPr>
              <p:cNvSpPr>
                <a:spLocks/>
              </p:cNvSpPr>
              <p:nvPr/>
            </p:nvSpPr>
            <p:spPr bwMode="auto">
              <a:xfrm>
                <a:off x="1753" y="2139"/>
                <a:ext cx="70" cy="87"/>
              </a:xfrm>
              <a:custGeom>
                <a:avLst/>
                <a:gdLst>
                  <a:gd name="T0" fmla="*/ 46 w 139"/>
                  <a:gd name="T1" fmla="*/ 11 h 174"/>
                  <a:gd name="T2" fmla="*/ 62 w 139"/>
                  <a:gd name="T3" fmla="*/ 72 h 174"/>
                  <a:gd name="T4" fmla="*/ 13 w 139"/>
                  <a:gd name="T5" fmla="*/ 0 h 174"/>
                  <a:gd name="T6" fmla="*/ 0 w 139"/>
                  <a:gd name="T7" fmla="*/ 15 h 174"/>
                  <a:gd name="T8" fmla="*/ 3 w 139"/>
                  <a:gd name="T9" fmla="*/ 19 h 174"/>
                  <a:gd name="T10" fmla="*/ 10 w 139"/>
                  <a:gd name="T11" fmla="*/ 27 h 174"/>
                  <a:gd name="T12" fmla="*/ 21 w 139"/>
                  <a:gd name="T13" fmla="*/ 39 h 174"/>
                  <a:gd name="T14" fmla="*/ 34 w 139"/>
                  <a:gd name="T15" fmla="*/ 52 h 174"/>
                  <a:gd name="T16" fmla="*/ 47 w 139"/>
                  <a:gd name="T17" fmla="*/ 65 h 174"/>
                  <a:gd name="T18" fmla="*/ 58 w 139"/>
                  <a:gd name="T19" fmla="*/ 77 h 174"/>
                  <a:gd name="T20" fmla="*/ 66 w 139"/>
                  <a:gd name="T21" fmla="*/ 85 h 174"/>
                  <a:gd name="T22" fmla="*/ 70 w 139"/>
                  <a:gd name="T23" fmla="*/ 87 h 174"/>
                  <a:gd name="T24" fmla="*/ 69 w 139"/>
                  <a:gd name="T25" fmla="*/ 79 h 174"/>
                  <a:gd name="T26" fmla="*/ 65 w 139"/>
                  <a:gd name="T27" fmla="*/ 60 h 174"/>
                  <a:gd name="T28" fmla="*/ 59 w 139"/>
                  <a:gd name="T29" fmla="*/ 39 h 174"/>
                  <a:gd name="T30" fmla="*/ 57 w 139"/>
                  <a:gd name="T31" fmla="*/ 22 h 174"/>
                  <a:gd name="T32" fmla="*/ 46 w 139"/>
                  <a:gd name="T33" fmla="*/ 11 h 17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9"/>
                  <a:gd name="T52" fmla="*/ 0 h 174"/>
                  <a:gd name="T53" fmla="*/ 139 w 139"/>
                  <a:gd name="T54" fmla="*/ 174 h 17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9" h="174">
                    <a:moveTo>
                      <a:pt x="92" y="22"/>
                    </a:moveTo>
                    <a:lnTo>
                      <a:pt x="124" y="144"/>
                    </a:lnTo>
                    <a:lnTo>
                      <a:pt x="26" y="0"/>
                    </a:lnTo>
                    <a:lnTo>
                      <a:pt x="0" y="31"/>
                    </a:lnTo>
                    <a:lnTo>
                      <a:pt x="5" y="37"/>
                    </a:lnTo>
                    <a:lnTo>
                      <a:pt x="20" y="54"/>
                    </a:lnTo>
                    <a:lnTo>
                      <a:pt x="42" y="77"/>
                    </a:lnTo>
                    <a:lnTo>
                      <a:pt x="68" y="104"/>
                    </a:lnTo>
                    <a:lnTo>
                      <a:pt x="93" y="130"/>
                    </a:lnTo>
                    <a:lnTo>
                      <a:pt x="116" y="153"/>
                    </a:lnTo>
                    <a:lnTo>
                      <a:pt x="132" y="169"/>
                    </a:lnTo>
                    <a:lnTo>
                      <a:pt x="139" y="174"/>
                    </a:lnTo>
                    <a:lnTo>
                      <a:pt x="137" y="157"/>
                    </a:lnTo>
                    <a:lnTo>
                      <a:pt x="129" y="120"/>
                    </a:lnTo>
                    <a:lnTo>
                      <a:pt x="118" y="77"/>
                    </a:lnTo>
                    <a:lnTo>
                      <a:pt x="114" y="45"/>
                    </a:lnTo>
                    <a:lnTo>
                      <a:pt x="92" y="22"/>
                    </a:lnTo>
                    <a:close/>
                  </a:path>
                </a:pathLst>
              </a:custGeom>
              <a:solidFill>
                <a:srgbClr val="FFFFFF"/>
              </a:solidFill>
              <a:ln w="9525">
                <a:noFill/>
                <a:round/>
                <a:headEnd/>
                <a:tailEnd/>
              </a:ln>
            </p:spPr>
            <p:txBody>
              <a:bodyPr/>
              <a:lstStyle/>
              <a:p>
                <a:endParaRPr lang="en-US"/>
              </a:p>
            </p:txBody>
          </p:sp>
          <p:sp>
            <p:nvSpPr>
              <p:cNvPr id="61" name="Freeform 61">
                <a:extLst>
                  <a:ext uri="{FF2B5EF4-FFF2-40B4-BE49-F238E27FC236}">
                    <a16:creationId xmlns:a16="http://schemas.microsoft.com/office/drawing/2014/main" xmlns="" id="{A8191663-86C9-46EE-B866-64AABD6AB10B}"/>
                  </a:ext>
                </a:extLst>
              </p:cNvPr>
              <p:cNvSpPr>
                <a:spLocks/>
              </p:cNvSpPr>
              <p:nvPr/>
            </p:nvSpPr>
            <p:spPr bwMode="auto">
              <a:xfrm>
                <a:off x="1772" y="2077"/>
                <a:ext cx="46" cy="57"/>
              </a:xfrm>
              <a:custGeom>
                <a:avLst/>
                <a:gdLst>
                  <a:gd name="T0" fmla="*/ 6 w 93"/>
                  <a:gd name="T1" fmla="*/ 0 h 112"/>
                  <a:gd name="T2" fmla="*/ 6 w 93"/>
                  <a:gd name="T3" fmla="*/ 1 h 112"/>
                  <a:gd name="T4" fmla="*/ 4 w 93"/>
                  <a:gd name="T5" fmla="*/ 3 h 112"/>
                  <a:gd name="T6" fmla="*/ 2 w 93"/>
                  <a:gd name="T7" fmla="*/ 5 h 112"/>
                  <a:gd name="T8" fmla="*/ 0 w 93"/>
                  <a:gd name="T9" fmla="*/ 8 h 112"/>
                  <a:gd name="T10" fmla="*/ 1 w 93"/>
                  <a:gd name="T11" fmla="*/ 14 h 112"/>
                  <a:gd name="T12" fmla="*/ 4 w 93"/>
                  <a:gd name="T13" fmla="*/ 26 h 112"/>
                  <a:gd name="T14" fmla="*/ 8 w 93"/>
                  <a:gd name="T15" fmla="*/ 40 h 112"/>
                  <a:gd name="T16" fmla="*/ 12 w 93"/>
                  <a:gd name="T17" fmla="*/ 47 h 112"/>
                  <a:gd name="T18" fmla="*/ 13 w 93"/>
                  <a:gd name="T19" fmla="*/ 48 h 112"/>
                  <a:gd name="T20" fmla="*/ 16 w 93"/>
                  <a:gd name="T21" fmla="*/ 49 h 112"/>
                  <a:gd name="T22" fmla="*/ 20 w 93"/>
                  <a:gd name="T23" fmla="*/ 50 h 112"/>
                  <a:gd name="T24" fmla="*/ 24 w 93"/>
                  <a:gd name="T25" fmla="*/ 52 h 112"/>
                  <a:gd name="T26" fmla="*/ 30 w 93"/>
                  <a:gd name="T27" fmla="*/ 53 h 112"/>
                  <a:gd name="T28" fmla="*/ 35 w 93"/>
                  <a:gd name="T29" fmla="*/ 55 h 112"/>
                  <a:gd name="T30" fmla="*/ 40 w 93"/>
                  <a:gd name="T31" fmla="*/ 56 h 112"/>
                  <a:gd name="T32" fmla="*/ 46 w 93"/>
                  <a:gd name="T33" fmla="*/ 57 h 112"/>
                  <a:gd name="T34" fmla="*/ 39 w 93"/>
                  <a:gd name="T35" fmla="*/ 53 h 112"/>
                  <a:gd name="T36" fmla="*/ 32 w 93"/>
                  <a:gd name="T37" fmla="*/ 47 h 112"/>
                  <a:gd name="T38" fmla="*/ 27 w 93"/>
                  <a:gd name="T39" fmla="*/ 40 h 112"/>
                  <a:gd name="T40" fmla="*/ 21 w 93"/>
                  <a:gd name="T41" fmla="*/ 33 h 112"/>
                  <a:gd name="T42" fmla="*/ 17 w 93"/>
                  <a:gd name="T43" fmla="*/ 24 h 112"/>
                  <a:gd name="T44" fmla="*/ 13 w 93"/>
                  <a:gd name="T45" fmla="*/ 16 h 112"/>
                  <a:gd name="T46" fmla="*/ 9 w 93"/>
                  <a:gd name="T47" fmla="*/ 8 h 112"/>
                  <a:gd name="T48" fmla="*/ 6 w 93"/>
                  <a:gd name="T49" fmla="*/ 0 h 1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3"/>
                  <a:gd name="T76" fmla="*/ 0 h 112"/>
                  <a:gd name="T77" fmla="*/ 93 w 93"/>
                  <a:gd name="T78" fmla="*/ 112 h 1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3" h="112">
                    <a:moveTo>
                      <a:pt x="13" y="0"/>
                    </a:moveTo>
                    <a:lnTo>
                      <a:pt x="12" y="2"/>
                    </a:lnTo>
                    <a:lnTo>
                      <a:pt x="9" y="5"/>
                    </a:lnTo>
                    <a:lnTo>
                      <a:pt x="4" y="10"/>
                    </a:lnTo>
                    <a:lnTo>
                      <a:pt x="0" y="16"/>
                    </a:lnTo>
                    <a:lnTo>
                      <a:pt x="2" y="27"/>
                    </a:lnTo>
                    <a:lnTo>
                      <a:pt x="9" y="51"/>
                    </a:lnTo>
                    <a:lnTo>
                      <a:pt x="17" y="78"/>
                    </a:lnTo>
                    <a:lnTo>
                      <a:pt x="24" y="92"/>
                    </a:lnTo>
                    <a:lnTo>
                      <a:pt x="27" y="94"/>
                    </a:lnTo>
                    <a:lnTo>
                      <a:pt x="33" y="96"/>
                    </a:lnTo>
                    <a:lnTo>
                      <a:pt x="41" y="99"/>
                    </a:lnTo>
                    <a:lnTo>
                      <a:pt x="49" y="102"/>
                    </a:lnTo>
                    <a:lnTo>
                      <a:pt x="60" y="105"/>
                    </a:lnTo>
                    <a:lnTo>
                      <a:pt x="70" y="108"/>
                    </a:lnTo>
                    <a:lnTo>
                      <a:pt x="81" y="110"/>
                    </a:lnTo>
                    <a:lnTo>
                      <a:pt x="93" y="112"/>
                    </a:lnTo>
                    <a:lnTo>
                      <a:pt x="78" y="104"/>
                    </a:lnTo>
                    <a:lnTo>
                      <a:pt x="65" y="93"/>
                    </a:lnTo>
                    <a:lnTo>
                      <a:pt x="54" y="79"/>
                    </a:lnTo>
                    <a:lnTo>
                      <a:pt x="43" y="64"/>
                    </a:lnTo>
                    <a:lnTo>
                      <a:pt x="34" y="48"/>
                    </a:lnTo>
                    <a:lnTo>
                      <a:pt x="26" y="32"/>
                    </a:lnTo>
                    <a:lnTo>
                      <a:pt x="19" y="16"/>
                    </a:lnTo>
                    <a:lnTo>
                      <a:pt x="13" y="0"/>
                    </a:lnTo>
                    <a:close/>
                  </a:path>
                </a:pathLst>
              </a:custGeom>
              <a:solidFill>
                <a:srgbClr val="330000"/>
              </a:solidFill>
              <a:ln w="9525">
                <a:noFill/>
                <a:round/>
                <a:headEnd/>
                <a:tailEnd/>
              </a:ln>
            </p:spPr>
            <p:txBody>
              <a:bodyPr/>
              <a:lstStyle/>
              <a:p>
                <a:endParaRPr lang="en-US"/>
              </a:p>
            </p:txBody>
          </p:sp>
          <p:sp>
            <p:nvSpPr>
              <p:cNvPr id="62" name="Freeform 62">
                <a:extLst>
                  <a:ext uri="{FF2B5EF4-FFF2-40B4-BE49-F238E27FC236}">
                    <a16:creationId xmlns:a16="http://schemas.microsoft.com/office/drawing/2014/main" xmlns="" id="{51BED1D5-3E10-44D0-8A9E-31F23D1215D1}"/>
                  </a:ext>
                </a:extLst>
              </p:cNvPr>
              <p:cNvSpPr>
                <a:spLocks/>
              </p:cNvSpPr>
              <p:nvPr/>
            </p:nvSpPr>
            <p:spPr bwMode="auto">
              <a:xfrm>
                <a:off x="1779" y="2073"/>
                <a:ext cx="50" cy="61"/>
              </a:xfrm>
              <a:custGeom>
                <a:avLst/>
                <a:gdLst>
                  <a:gd name="T0" fmla="*/ 27 w 102"/>
                  <a:gd name="T1" fmla="*/ 1 h 123"/>
                  <a:gd name="T2" fmla="*/ 27 w 102"/>
                  <a:gd name="T3" fmla="*/ 1 h 123"/>
                  <a:gd name="T4" fmla="*/ 25 w 102"/>
                  <a:gd name="T5" fmla="*/ 1 h 123"/>
                  <a:gd name="T6" fmla="*/ 21 w 102"/>
                  <a:gd name="T7" fmla="*/ 0 h 123"/>
                  <a:gd name="T8" fmla="*/ 17 w 102"/>
                  <a:gd name="T9" fmla="*/ 0 h 123"/>
                  <a:gd name="T10" fmla="*/ 13 w 102"/>
                  <a:gd name="T11" fmla="*/ 0 h 123"/>
                  <a:gd name="T12" fmla="*/ 8 w 102"/>
                  <a:gd name="T13" fmla="*/ 1 h 123"/>
                  <a:gd name="T14" fmla="*/ 4 w 102"/>
                  <a:gd name="T15" fmla="*/ 2 h 123"/>
                  <a:gd name="T16" fmla="*/ 0 w 102"/>
                  <a:gd name="T17" fmla="*/ 4 h 123"/>
                  <a:gd name="T18" fmla="*/ 3 w 102"/>
                  <a:gd name="T19" fmla="*/ 12 h 123"/>
                  <a:gd name="T20" fmla="*/ 6 w 102"/>
                  <a:gd name="T21" fmla="*/ 20 h 123"/>
                  <a:gd name="T22" fmla="*/ 10 w 102"/>
                  <a:gd name="T23" fmla="*/ 28 h 123"/>
                  <a:gd name="T24" fmla="*/ 14 w 102"/>
                  <a:gd name="T25" fmla="*/ 36 h 123"/>
                  <a:gd name="T26" fmla="*/ 18 w 102"/>
                  <a:gd name="T27" fmla="*/ 44 h 123"/>
                  <a:gd name="T28" fmla="*/ 24 w 102"/>
                  <a:gd name="T29" fmla="*/ 50 h 123"/>
                  <a:gd name="T30" fmla="*/ 30 w 102"/>
                  <a:gd name="T31" fmla="*/ 56 h 123"/>
                  <a:gd name="T32" fmla="*/ 37 w 102"/>
                  <a:gd name="T33" fmla="*/ 60 h 123"/>
                  <a:gd name="T34" fmla="*/ 42 w 102"/>
                  <a:gd name="T35" fmla="*/ 61 h 123"/>
                  <a:gd name="T36" fmla="*/ 47 w 102"/>
                  <a:gd name="T37" fmla="*/ 60 h 123"/>
                  <a:gd name="T38" fmla="*/ 50 w 102"/>
                  <a:gd name="T39" fmla="*/ 56 h 123"/>
                  <a:gd name="T40" fmla="*/ 50 w 102"/>
                  <a:gd name="T41" fmla="*/ 52 h 123"/>
                  <a:gd name="T42" fmla="*/ 48 w 102"/>
                  <a:gd name="T43" fmla="*/ 39 h 123"/>
                  <a:gd name="T44" fmla="*/ 45 w 102"/>
                  <a:gd name="T45" fmla="*/ 29 h 123"/>
                  <a:gd name="T46" fmla="*/ 41 w 102"/>
                  <a:gd name="T47" fmla="*/ 20 h 123"/>
                  <a:gd name="T48" fmla="*/ 37 w 102"/>
                  <a:gd name="T49" fmla="*/ 13 h 123"/>
                  <a:gd name="T50" fmla="*/ 33 w 102"/>
                  <a:gd name="T51" fmla="*/ 7 h 123"/>
                  <a:gd name="T52" fmla="*/ 30 w 102"/>
                  <a:gd name="T53" fmla="*/ 4 h 123"/>
                  <a:gd name="T54" fmla="*/ 28 w 102"/>
                  <a:gd name="T55" fmla="*/ 2 h 123"/>
                  <a:gd name="T56" fmla="*/ 27 w 102"/>
                  <a:gd name="T57" fmla="*/ 1 h 1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2"/>
                  <a:gd name="T88" fmla="*/ 0 h 123"/>
                  <a:gd name="T89" fmla="*/ 102 w 102"/>
                  <a:gd name="T90" fmla="*/ 123 h 1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2" h="123">
                    <a:moveTo>
                      <a:pt x="56" y="3"/>
                    </a:moveTo>
                    <a:lnTo>
                      <a:pt x="55" y="3"/>
                    </a:lnTo>
                    <a:lnTo>
                      <a:pt x="50" y="2"/>
                    </a:lnTo>
                    <a:lnTo>
                      <a:pt x="43" y="0"/>
                    </a:lnTo>
                    <a:lnTo>
                      <a:pt x="35" y="0"/>
                    </a:lnTo>
                    <a:lnTo>
                      <a:pt x="26" y="0"/>
                    </a:lnTo>
                    <a:lnTo>
                      <a:pt x="17" y="2"/>
                    </a:lnTo>
                    <a:lnTo>
                      <a:pt x="9" y="4"/>
                    </a:lnTo>
                    <a:lnTo>
                      <a:pt x="0" y="9"/>
                    </a:lnTo>
                    <a:lnTo>
                      <a:pt x="6" y="25"/>
                    </a:lnTo>
                    <a:lnTo>
                      <a:pt x="12" y="41"/>
                    </a:lnTo>
                    <a:lnTo>
                      <a:pt x="20" y="57"/>
                    </a:lnTo>
                    <a:lnTo>
                      <a:pt x="28" y="73"/>
                    </a:lnTo>
                    <a:lnTo>
                      <a:pt x="37" y="88"/>
                    </a:lnTo>
                    <a:lnTo>
                      <a:pt x="49" y="101"/>
                    </a:lnTo>
                    <a:lnTo>
                      <a:pt x="62" y="112"/>
                    </a:lnTo>
                    <a:lnTo>
                      <a:pt x="75" y="120"/>
                    </a:lnTo>
                    <a:lnTo>
                      <a:pt x="86" y="123"/>
                    </a:lnTo>
                    <a:lnTo>
                      <a:pt x="95" y="120"/>
                    </a:lnTo>
                    <a:lnTo>
                      <a:pt x="101" y="113"/>
                    </a:lnTo>
                    <a:lnTo>
                      <a:pt x="102" y="104"/>
                    </a:lnTo>
                    <a:lnTo>
                      <a:pt x="97" y="79"/>
                    </a:lnTo>
                    <a:lnTo>
                      <a:pt x="91" y="58"/>
                    </a:lnTo>
                    <a:lnTo>
                      <a:pt x="83" y="40"/>
                    </a:lnTo>
                    <a:lnTo>
                      <a:pt x="75" y="26"/>
                    </a:lnTo>
                    <a:lnTo>
                      <a:pt x="68" y="15"/>
                    </a:lnTo>
                    <a:lnTo>
                      <a:pt x="62" y="9"/>
                    </a:lnTo>
                    <a:lnTo>
                      <a:pt x="57" y="4"/>
                    </a:lnTo>
                    <a:lnTo>
                      <a:pt x="56" y="3"/>
                    </a:lnTo>
                    <a:close/>
                  </a:path>
                </a:pathLst>
              </a:custGeom>
              <a:solidFill>
                <a:srgbClr val="660000"/>
              </a:solidFill>
              <a:ln w="9525">
                <a:noFill/>
                <a:round/>
                <a:headEnd/>
                <a:tailEnd/>
              </a:ln>
            </p:spPr>
            <p:txBody>
              <a:bodyPr/>
              <a:lstStyle/>
              <a:p>
                <a:endParaRPr lang="en-US"/>
              </a:p>
            </p:txBody>
          </p:sp>
          <p:sp>
            <p:nvSpPr>
              <p:cNvPr id="63" name="Freeform 63">
                <a:extLst>
                  <a:ext uri="{FF2B5EF4-FFF2-40B4-BE49-F238E27FC236}">
                    <a16:creationId xmlns:a16="http://schemas.microsoft.com/office/drawing/2014/main" xmlns="" id="{F9A1A553-3027-4CCF-BAD9-E6EC27CDD6B8}"/>
                  </a:ext>
                </a:extLst>
              </p:cNvPr>
              <p:cNvSpPr>
                <a:spLocks/>
              </p:cNvSpPr>
              <p:nvPr/>
            </p:nvSpPr>
            <p:spPr bwMode="auto">
              <a:xfrm>
                <a:off x="1810" y="2095"/>
                <a:ext cx="11" cy="16"/>
              </a:xfrm>
              <a:custGeom>
                <a:avLst/>
                <a:gdLst>
                  <a:gd name="T0" fmla="*/ 0 w 22"/>
                  <a:gd name="T1" fmla="*/ 0 h 33"/>
                  <a:gd name="T2" fmla="*/ 1 w 22"/>
                  <a:gd name="T3" fmla="*/ 2 h 33"/>
                  <a:gd name="T4" fmla="*/ 6 w 22"/>
                  <a:gd name="T5" fmla="*/ 7 h 33"/>
                  <a:gd name="T6" fmla="*/ 10 w 22"/>
                  <a:gd name="T7" fmla="*/ 12 h 33"/>
                  <a:gd name="T8" fmla="*/ 11 w 22"/>
                  <a:gd name="T9" fmla="*/ 15 h 33"/>
                  <a:gd name="T10" fmla="*/ 10 w 22"/>
                  <a:gd name="T11" fmla="*/ 16 h 33"/>
                  <a:gd name="T12" fmla="*/ 9 w 22"/>
                  <a:gd name="T13" fmla="*/ 16 h 33"/>
                  <a:gd name="T14" fmla="*/ 8 w 22"/>
                  <a:gd name="T15" fmla="*/ 16 h 33"/>
                  <a:gd name="T16" fmla="*/ 7 w 22"/>
                  <a:gd name="T17" fmla="*/ 16 h 33"/>
                  <a:gd name="T18" fmla="*/ 0 w 22"/>
                  <a:gd name="T19" fmla="*/ 0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33"/>
                  <a:gd name="T32" fmla="*/ 22 w 22"/>
                  <a:gd name="T33" fmla="*/ 33 h 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33">
                    <a:moveTo>
                      <a:pt x="0" y="0"/>
                    </a:moveTo>
                    <a:lnTo>
                      <a:pt x="3" y="5"/>
                    </a:lnTo>
                    <a:lnTo>
                      <a:pt x="12" y="14"/>
                    </a:lnTo>
                    <a:lnTo>
                      <a:pt x="19" y="24"/>
                    </a:lnTo>
                    <a:lnTo>
                      <a:pt x="22" y="31"/>
                    </a:lnTo>
                    <a:lnTo>
                      <a:pt x="19" y="33"/>
                    </a:lnTo>
                    <a:lnTo>
                      <a:pt x="17" y="33"/>
                    </a:lnTo>
                    <a:lnTo>
                      <a:pt x="16" y="33"/>
                    </a:lnTo>
                    <a:lnTo>
                      <a:pt x="15" y="33"/>
                    </a:lnTo>
                    <a:lnTo>
                      <a:pt x="0" y="0"/>
                    </a:lnTo>
                    <a:close/>
                  </a:path>
                </a:pathLst>
              </a:custGeom>
              <a:solidFill>
                <a:srgbClr val="330000"/>
              </a:solidFill>
              <a:ln w="9525">
                <a:noFill/>
                <a:round/>
                <a:headEnd/>
                <a:tailEnd/>
              </a:ln>
            </p:spPr>
            <p:txBody>
              <a:bodyPr/>
              <a:lstStyle/>
              <a:p>
                <a:endParaRPr lang="en-US"/>
              </a:p>
            </p:txBody>
          </p:sp>
          <p:sp>
            <p:nvSpPr>
              <p:cNvPr id="64" name="Freeform 64">
                <a:extLst>
                  <a:ext uri="{FF2B5EF4-FFF2-40B4-BE49-F238E27FC236}">
                    <a16:creationId xmlns:a16="http://schemas.microsoft.com/office/drawing/2014/main" xmlns="" id="{2F83BE09-C334-4E95-9D05-A6D783C6415D}"/>
                  </a:ext>
                </a:extLst>
              </p:cNvPr>
              <p:cNvSpPr>
                <a:spLocks/>
              </p:cNvSpPr>
              <p:nvPr/>
            </p:nvSpPr>
            <p:spPr bwMode="auto">
              <a:xfrm>
                <a:off x="1791" y="2066"/>
                <a:ext cx="23" cy="14"/>
              </a:xfrm>
              <a:custGeom>
                <a:avLst/>
                <a:gdLst>
                  <a:gd name="T0" fmla="*/ 4 w 46"/>
                  <a:gd name="T1" fmla="*/ 0 h 28"/>
                  <a:gd name="T2" fmla="*/ 2 w 46"/>
                  <a:gd name="T3" fmla="*/ 1 h 28"/>
                  <a:gd name="T4" fmla="*/ 1 w 46"/>
                  <a:gd name="T5" fmla="*/ 2 h 28"/>
                  <a:gd name="T6" fmla="*/ 1 w 46"/>
                  <a:gd name="T7" fmla="*/ 3 h 28"/>
                  <a:gd name="T8" fmla="*/ 0 w 46"/>
                  <a:gd name="T9" fmla="*/ 3 h 28"/>
                  <a:gd name="T10" fmla="*/ 4 w 46"/>
                  <a:gd name="T11" fmla="*/ 2 h 28"/>
                  <a:gd name="T12" fmla="*/ 6 w 46"/>
                  <a:gd name="T13" fmla="*/ 2 h 28"/>
                  <a:gd name="T14" fmla="*/ 10 w 46"/>
                  <a:gd name="T15" fmla="*/ 3 h 28"/>
                  <a:gd name="T16" fmla="*/ 12 w 46"/>
                  <a:gd name="T17" fmla="*/ 5 h 28"/>
                  <a:gd name="T18" fmla="*/ 14 w 46"/>
                  <a:gd name="T19" fmla="*/ 7 h 28"/>
                  <a:gd name="T20" fmla="*/ 16 w 46"/>
                  <a:gd name="T21" fmla="*/ 10 h 28"/>
                  <a:gd name="T22" fmla="*/ 18 w 46"/>
                  <a:gd name="T23" fmla="*/ 12 h 28"/>
                  <a:gd name="T24" fmla="*/ 19 w 46"/>
                  <a:gd name="T25" fmla="*/ 14 h 28"/>
                  <a:gd name="T26" fmla="*/ 20 w 46"/>
                  <a:gd name="T27" fmla="*/ 14 h 28"/>
                  <a:gd name="T28" fmla="*/ 21 w 46"/>
                  <a:gd name="T29" fmla="*/ 13 h 28"/>
                  <a:gd name="T30" fmla="*/ 22 w 46"/>
                  <a:gd name="T31" fmla="*/ 12 h 28"/>
                  <a:gd name="T32" fmla="*/ 23 w 46"/>
                  <a:gd name="T33" fmla="*/ 11 h 28"/>
                  <a:gd name="T34" fmla="*/ 20 w 46"/>
                  <a:gd name="T35" fmla="*/ 9 h 28"/>
                  <a:gd name="T36" fmla="*/ 17 w 46"/>
                  <a:gd name="T37" fmla="*/ 6 h 28"/>
                  <a:gd name="T38" fmla="*/ 13 w 46"/>
                  <a:gd name="T39" fmla="*/ 4 h 28"/>
                  <a:gd name="T40" fmla="*/ 12 w 46"/>
                  <a:gd name="T41" fmla="*/ 2 h 28"/>
                  <a:gd name="T42" fmla="*/ 9 w 46"/>
                  <a:gd name="T43" fmla="*/ 2 h 28"/>
                  <a:gd name="T44" fmla="*/ 6 w 46"/>
                  <a:gd name="T45" fmla="*/ 1 h 28"/>
                  <a:gd name="T46" fmla="*/ 5 w 46"/>
                  <a:gd name="T47" fmla="*/ 0 h 28"/>
                  <a:gd name="T48" fmla="*/ 4 w 46"/>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28"/>
                  <a:gd name="T77" fmla="*/ 46 w 46"/>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28">
                    <a:moveTo>
                      <a:pt x="8" y="0"/>
                    </a:moveTo>
                    <a:lnTo>
                      <a:pt x="4" y="2"/>
                    </a:lnTo>
                    <a:lnTo>
                      <a:pt x="2" y="4"/>
                    </a:lnTo>
                    <a:lnTo>
                      <a:pt x="1" y="5"/>
                    </a:lnTo>
                    <a:lnTo>
                      <a:pt x="0" y="5"/>
                    </a:lnTo>
                    <a:lnTo>
                      <a:pt x="8" y="3"/>
                    </a:lnTo>
                    <a:lnTo>
                      <a:pt x="13" y="4"/>
                    </a:lnTo>
                    <a:lnTo>
                      <a:pt x="19" y="6"/>
                    </a:lnTo>
                    <a:lnTo>
                      <a:pt x="24" y="10"/>
                    </a:lnTo>
                    <a:lnTo>
                      <a:pt x="28" y="14"/>
                    </a:lnTo>
                    <a:lnTo>
                      <a:pt x="32" y="19"/>
                    </a:lnTo>
                    <a:lnTo>
                      <a:pt x="35" y="24"/>
                    </a:lnTo>
                    <a:lnTo>
                      <a:pt x="38" y="28"/>
                    </a:lnTo>
                    <a:lnTo>
                      <a:pt x="40" y="27"/>
                    </a:lnTo>
                    <a:lnTo>
                      <a:pt x="42" y="26"/>
                    </a:lnTo>
                    <a:lnTo>
                      <a:pt x="43" y="24"/>
                    </a:lnTo>
                    <a:lnTo>
                      <a:pt x="46" y="22"/>
                    </a:lnTo>
                    <a:lnTo>
                      <a:pt x="39" y="17"/>
                    </a:lnTo>
                    <a:lnTo>
                      <a:pt x="33" y="11"/>
                    </a:lnTo>
                    <a:lnTo>
                      <a:pt x="27" y="7"/>
                    </a:lnTo>
                    <a:lnTo>
                      <a:pt x="23" y="4"/>
                    </a:lnTo>
                    <a:lnTo>
                      <a:pt x="18" y="3"/>
                    </a:lnTo>
                    <a:lnTo>
                      <a:pt x="13" y="2"/>
                    </a:lnTo>
                    <a:lnTo>
                      <a:pt x="10" y="0"/>
                    </a:lnTo>
                    <a:lnTo>
                      <a:pt x="8" y="0"/>
                    </a:lnTo>
                    <a:close/>
                  </a:path>
                </a:pathLst>
              </a:custGeom>
              <a:solidFill>
                <a:srgbClr val="191919"/>
              </a:solidFill>
              <a:ln w="9525">
                <a:noFill/>
                <a:round/>
                <a:headEnd/>
                <a:tailEnd/>
              </a:ln>
            </p:spPr>
            <p:txBody>
              <a:bodyPr/>
              <a:lstStyle/>
              <a:p>
                <a:endParaRPr lang="en-US"/>
              </a:p>
            </p:txBody>
          </p:sp>
          <p:sp>
            <p:nvSpPr>
              <p:cNvPr id="65" name="Freeform 65">
                <a:extLst>
                  <a:ext uri="{FF2B5EF4-FFF2-40B4-BE49-F238E27FC236}">
                    <a16:creationId xmlns:a16="http://schemas.microsoft.com/office/drawing/2014/main" xmlns="" id="{3F25D89A-FB39-4DA0-BF04-EE32C506C407}"/>
                  </a:ext>
                </a:extLst>
              </p:cNvPr>
              <p:cNvSpPr>
                <a:spLocks/>
              </p:cNvSpPr>
              <p:nvPr/>
            </p:nvSpPr>
            <p:spPr bwMode="auto">
              <a:xfrm>
                <a:off x="1795" y="2065"/>
                <a:ext cx="19" cy="12"/>
              </a:xfrm>
              <a:custGeom>
                <a:avLst/>
                <a:gdLst>
                  <a:gd name="T0" fmla="*/ 0 w 39"/>
                  <a:gd name="T1" fmla="*/ 1 h 23"/>
                  <a:gd name="T2" fmla="*/ 1 w 39"/>
                  <a:gd name="T3" fmla="*/ 1 h 23"/>
                  <a:gd name="T4" fmla="*/ 2 w 39"/>
                  <a:gd name="T5" fmla="*/ 2 h 23"/>
                  <a:gd name="T6" fmla="*/ 5 w 39"/>
                  <a:gd name="T7" fmla="*/ 2 h 23"/>
                  <a:gd name="T8" fmla="*/ 7 w 39"/>
                  <a:gd name="T9" fmla="*/ 3 h 23"/>
                  <a:gd name="T10" fmla="*/ 9 w 39"/>
                  <a:gd name="T11" fmla="*/ 4 h 23"/>
                  <a:gd name="T12" fmla="*/ 12 w 39"/>
                  <a:gd name="T13" fmla="*/ 6 h 23"/>
                  <a:gd name="T14" fmla="*/ 15 w 39"/>
                  <a:gd name="T15" fmla="*/ 9 h 23"/>
                  <a:gd name="T16" fmla="*/ 19 w 39"/>
                  <a:gd name="T17" fmla="*/ 12 h 23"/>
                  <a:gd name="T18" fmla="*/ 19 w 39"/>
                  <a:gd name="T19" fmla="*/ 12 h 23"/>
                  <a:gd name="T20" fmla="*/ 19 w 39"/>
                  <a:gd name="T21" fmla="*/ 12 h 23"/>
                  <a:gd name="T22" fmla="*/ 19 w 39"/>
                  <a:gd name="T23" fmla="*/ 12 h 23"/>
                  <a:gd name="T24" fmla="*/ 19 w 39"/>
                  <a:gd name="T25" fmla="*/ 11 h 23"/>
                  <a:gd name="T26" fmla="*/ 16 w 39"/>
                  <a:gd name="T27" fmla="*/ 7 h 23"/>
                  <a:gd name="T28" fmla="*/ 13 w 39"/>
                  <a:gd name="T29" fmla="*/ 4 h 23"/>
                  <a:gd name="T30" fmla="*/ 11 w 39"/>
                  <a:gd name="T31" fmla="*/ 3 h 23"/>
                  <a:gd name="T32" fmla="*/ 8 w 39"/>
                  <a:gd name="T33" fmla="*/ 2 h 23"/>
                  <a:gd name="T34" fmla="*/ 6 w 39"/>
                  <a:gd name="T35" fmla="*/ 1 h 23"/>
                  <a:gd name="T36" fmla="*/ 4 w 39"/>
                  <a:gd name="T37" fmla="*/ 0 h 23"/>
                  <a:gd name="T38" fmla="*/ 1 w 39"/>
                  <a:gd name="T39" fmla="*/ 0 h 23"/>
                  <a:gd name="T40" fmla="*/ 0 w 39"/>
                  <a:gd name="T41" fmla="*/ 1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23"/>
                  <a:gd name="T65" fmla="*/ 39 w 39"/>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23">
                    <a:moveTo>
                      <a:pt x="0" y="1"/>
                    </a:moveTo>
                    <a:lnTo>
                      <a:pt x="2" y="1"/>
                    </a:lnTo>
                    <a:lnTo>
                      <a:pt x="5" y="3"/>
                    </a:lnTo>
                    <a:lnTo>
                      <a:pt x="10" y="4"/>
                    </a:lnTo>
                    <a:lnTo>
                      <a:pt x="15" y="5"/>
                    </a:lnTo>
                    <a:lnTo>
                      <a:pt x="19" y="8"/>
                    </a:lnTo>
                    <a:lnTo>
                      <a:pt x="25" y="12"/>
                    </a:lnTo>
                    <a:lnTo>
                      <a:pt x="31" y="18"/>
                    </a:lnTo>
                    <a:lnTo>
                      <a:pt x="38" y="23"/>
                    </a:lnTo>
                    <a:lnTo>
                      <a:pt x="39" y="23"/>
                    </a:lnTo>
                    <a:lnTo>
                      <a:pt x="39" y="22"/>
                    </a:lnTo>
                    <a:lnTo>
                      <a:pt x="33" y="14"/>
                    </a:lnTo>
                    <a:lnTo>
                      <a:pt x="27" y="8"/>
                    </a:lnTo>
                    <a:lnTo>
                      <a:pt x="23" y="5"/>
                    </a:lnTo>
                    <a:lnTo>
                      <a:pt x="17" y="3"/>
                    </a:lnTo>
                    <a:lnTo>
                      <a:pt x="12" y="1"/>
                    </a:lnTo>
                    <a:lnTo>
                      <a:pt x="8" y="0"/>
                    </a:lnTo>
                    <a:lnTo>
                      <a:pt x="3" y="0"/>
                    </a:lnTo>
                    <a:lnTo>
                      <a:pt x="0" y="1"/>
                    </a:lnTo>
                    <a:close/>
                  </a:path>
                </a:pathLst>
              </a:custGeom>
              <a:solidFill>
                <a:srgbClr val="191919"/>
              </a:solidFill>
              <a:ln w="9525">
                <a:noFill/>
                <a:round/>
                <a:headEnd/>
                <a:tailEnd/>
              </a:ln>
            </p:spPr>
            <p:txBody>
              <a:bodyPr/>
              <a:lstStyle/>
              <a:p>
                <a:endParaRPr lang="en-US"/>
              </a:p>
            </p:txBody>
          </p:sp>
          <p:sp>
            <p:nvSpPr>
              <p:cNvPr id="66" name="Freeform 66">
                <a:extLst>
                  <a:ext uri="{FF2B5EF4-FFF2-40B4-BE49-F238E27FC236}">
                    <a16:creationId xmlns:a16="http://schemas.microsoft.com/office/drawing/2014/main" xmlns="" id="{B2D2D5A0-5CDF-48D4-BF66-AC480A9F50B0}"/>
                  </a:ext>
                </a:extLst>
              </p:cNvPr>
              <p:cNvSpPr>
                <a:spLocks/>
              </p:cNvSpPr>
              <p:nvPr/>
            </p:nvSpPr>
            <p:spPr bwMode="auto">
              <a:xfrm>
                <a:off x="1762" y="2069"/>
                <a:ext cx="25" cy="65"/>
              </a:xfrm>
              <a:custGeom>
                <a:avLst/>
                <a:gdLst>
                  <a:gd name="T0" fmla="*/ 22 w 51"/>
                  <a:gd name="T1" fmla="*/ 0 h 132"/>
                  <a:gd name="T2" fmla="*/ 12 w 51"/>
                  <a:gd name="T3" fmla="*/ 7 h 132"/>
                  <a:gd name="T4" fmla="*/ 5 w 51"/>
                  <a:gd name="T5" fmla="*/ 14 h 132"/>
                  <a:gd name="T6" fmla="*/ 1 w 51"/>
                  <a:gd name="T7" fmla="*/ 22 h 132"/>
                  <a:gd name="T8" fmla="*/ 0 w 51"/>
                  <a:gd name="T9" fmla="*/ 31 h 132"/>
                  <a:gd name="T10" fmla="*/ 0 w 51"/>
                  <a:gd name="T11" fmla="*/ 39 h 132"/>
                  <a:gd name="T12" fmla="*/ 1 w 51"/>
                  <a:gd name="T13" fmla="*/ 46 h 132"/>
                  <a:gd name="T14" fmla="*/ 3 w 51"/>
                  <a:gd name="T15" fmla="*/ 53 h 132"/>
                  <a:gd name="T16" fmla="*/ 6 w 51"/>
                  <a:gd name="T17" fmla="*/ 59 h 132"/>
                  <a:gd name="T18" fmla="*/ 8 w 51"/>
                  <a:gd name="T19" fmla="*/ 59 h 132"/>
                  <a:gd name="T20" fmla="*/ 10 w 51"/>
                  <a:gd name="T21" fmla="*/ 60 h 132"/>
                  <a:gd name="T22" fmla="*/ 12 w 51"/>
                  <a:gd name="T23" fmla="*/ 61 h 132"/>
                  <a:gd name="T24" fmla="*/ 15 w 51"/>
                  <a:gd name="T25" fmla="*/ 62 h 132"/>
                  <a:gd name="T26" fmla="*/ 18 w 51"/>
                  <a:gd name="T27" fmla="*/ 63 h 132"/>
                  <a:gd name="T28" fmla="*/ 20 w 51"/>
                  <a:gd name="T29" fmla="*/ 64 h 132"/>
                  <a:gd name="T30" fmla="*/ 23 w 51"/>
                  <a:gd name="T31" fmla="*/ 64 h 132"/>
                  <a:gd name="T32" fmla="*/ 25 w 51"/>
                  <a:gd name="T33" fmla="*/ 65 h 132"/>
                  <a:gd name="T34" fmla="*/ 12 w 51"/>
                  <a:gd name="T35" fmla="*/ 53 h 132"/>
                  <a:gd name="T36" fmla="*/ 5 w 51"/>
                  <a:gd name="T37" fmla="*/ 41 h 132"/>
                  <a:gd name="T38" fmla="*/ 4 w 51"/>
                  <a:gd name="T39" fmla="*/ 30 h 132"/>
                  <a:gd name="T40" fmla="*/ 6 w 51"/>
                  <a:gd name="T41" fmla="*/ 21 h 132"/>
                  <a:gd name="T42" fmla="*/ 11 w 51"/>
                  <a:gd name="T43" fmla="*/ 12 h 132"/>
                  <a:gd name="T44" fmla="*/ 16 w 51"/>
                  <a:gd name="T45" fmla="*/ 6 h 132"/>
                  <a:gd name="T46" fmla="*/ 21 w 51"/>
                  <a:gd name="T47" fmla="*/ 2 h 132"/>
                  <a:gd name="T48" fmla="*/ 22 w 51"/>
                  <a:gd name="T49" fmla="*/ 0 h 1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1"/>
                  <a:gd name="T76" fmla="*/ 0 h 132"/>
                  <a:gd name="T77" fmla="*/ 51 w 51"/>
                  <a:gd name="T78" fmla="*/ 132 h 1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1" h="132">
                    <a:moveTo>
                      <a:pt x="45" y="0"/>
                    </a:moveTo>
                    <a:lnTo>
                      <a:pt x="24" y="14"/>
                    </a:lnTo>
                    <a:lnTo>
                      <a:pt x="10" y="29"/>
                    </a:lnTo>
                    <a:lnTo>
                      <a:pt x="2" y="45"/>
                    </a:lnTo>
                    <a:lnTo>
                      <a:pt x="0" y="62"/>
                    </a:lnTo>
                    <a:lnTo>
                      <a:pt x="0" y="79"/>
                    </a:lnTo>
                    <a:lnTo>
                      <a:pt x="2" y="94"/>
                    </a:lnTo>
                    <a:lnTo>
                      <a:pt x="7" y="107"/>
                    </a:lnTo>
                    <a:lnTo>
                      <a:pt x="13" y="119"/>
                    </a:lnTo>
                    <a:lnTo>
                      <a:pt x="17" y="120"/>
                    </a:lnTo>
                    <a:lnTo>
                      <a:pt x="21" y="122"/>
                    </a:lnTo>
                    <a:lnTo>
                      <a:pt x="25" y="123"/>
                    </a:lnTo>
                    <a:lnTo>
                      <a:pt x="30" y="126"/>
                    </a:lnTo>
                    <a:lnTo>
                      <a:pt x="36" y="127"/>
                    </a:lnTo>
                    <a:lnTo>
                      <a:pt x="40" y="129"/>
                    </a:lnTo>
                    <a:lnTo>
                      <a:pt x="46" y="130"/>
                    </a:lnTo>
                    <a:lnTo>
                      <a:pt x="51" y="132"/>
                    </a:lnTo>
                    <a:lnTo>
                      <a:pt x="24" y="107"/>
                    </a:lnTo>
                    <a:lnTo>
                      <a:pt x="10" y="84"/>
                    </a:lnTo>
                    <a:lnTo>
                      <a:pt x="8" y="61"/>
                    </a:lnTo>
                    <a:lnTo>
                      <a:pt x="13" y="42"/>
                    </a:lnTo>
                    <a:lnTo>
                      <a:pt x="22" y="24"/>
                    </a:lnTo>
                    <a:lnTo>
                      <a:pt x="32" y="12"/>
                    </a:lnTo>
                    <a:lnTo>
                      <a:pt x="42" y="4"/>
                    </a:lnTo>
                    <a:lnTo>
                      <a:pt x="45" y="0"/>
                    </a:lnTo>
                    <a:close/>
                  </a:path>
                </a:pathLst>
              </a:custGeom>
              <a:solidFill>
                <a:srgbClr val="191919"/>
              </a:solidFill>
              <a:ln w="9525">
                <a:noFill/>
                <a:round/>
                <a:headEnd/>
                <a:tailEnd/>
              </a:ln>
            </p:spPr>
            <p:txBody>
              <a:bodyPr/>
              <a:lstStyle/>
              <a:p>
                <a:endParaRPr lang="en-US"/>
              </a:p>
            </p:txBody>
          </p:sp>
          <p:sp>
            <p:nvSpPr>
              <p:cNvPr id="67" name="Freeform 67">
                <a:extLst>
                  <a:ext uri="{FF2B5EF4-FFF2-40B4-BE49-F238E27FC236}">
                    <a16:creationId xmlns:a16="http://schemas.microsoft.com/office/drawing/2014/main" xmlns="" id="{67252704-EDBC-4087-A4D9-0B1142A64F56}"/>
                  </a:ext>
                </a:extLst>
              </p:cNvPr>
              <p:cNvSpPr>
                <a:spLocks/>
              </p:cNvSpPr>
              <p:nvPr/>
            </p:nvSpPr>
            <p:spPr bwMode="auto">
              <a:xfrm>
                <a:off x="1741" y="2061"/>
                <a:ext cx="76" cy="74"/>
              </a:xfrm>
              <a:custGeom>
                <a:avLst/>
                <a:gdLst>
                  <a:gd name="T0" fmla="*/ 55 w 151"/>
                  <a:gd name="T1" fmla="*/ 4 h 149"/>
                  <a:gd name="T2" fmla="*/ 60 w 151"/>
                  <a:gd name="T3" fmla="*/ 4 h 149"/>
                  <a:gd name="T4" fmla="*/ 65 w 151"/>
                  <a:gd name="T5" fmla="*/ 6 h 149"/>
                  <a:gd name="T6" fmla="*/ 70 w 151"/>
                  <a:gd name="T7" fmla="*/ 11 h 149"/>
                  <a:gd name="T8" fmla="*/ 74 w 151"/>
                  <a:gd name="T9" fmla="*/ 14 h 149"/>
                  <a:gd name="T10" fmla="*/ 75 w 151"/>
                  <a:gd name="T11" fmla="*/ 13 h 149"/>
                  <a:gd name="T12" fmla="*/ 73 w 151"/>
                  <a:gd name="T13" fmla="*/ 10 h 149"/>
                  <a:gd name="T14" fmla="*/ 68 w 151"/>
                  <a:gd name="T15" fmla="*/ 4 h 149"/>
                  <a:gd name="T16" fmla="*/ 61 w 151"/>
                  <a:gd name="T17" fmla="*/ 0 h 149"/>
                  <a:gd name="T18" fmla="*/ 51 w 151"/>
                  <a:gd name="T19" fmla="*/ 1 h 149"/>
                  <a:gd name="T20" fmla="*/ 46 w 151"/>
                  <a:gd name="T21" fmla="*/ 4 h 149"/>
                  <a:gd name="T22" fmla="*/ 38 w 151"/>
                  <a:gd name="T23" fmla="*/ 3 h 149"/>
                  <a:gd name="T24" fmla="*/ 27 w 151"/>
                  <a:gd name="T25" fmla="*/ 3 h 149"/>
                  <a:gd name="T26" fmla="*/ 15 w 151"/>
                  <a:gd name="T27" fmla="*/ 6 h 149"/>
                  <a:gd name="T28" fmla="*/ 4 w 151"/>
                  <a:gd name="T29" fmla="*/ 18 h 149"/>
                  <a:gd name="T30" fmla="*/ 0 w 151"/>
                  <a:gd name="T31" fmla="*/ 32 h 149"/>
                  <a:gd name="T32" fmla="*/ 5 w 151"/>
                  <a:gd name="T33" fmla="*/ 25 h 149"/>
                  <a:gd name="T34" fmla="*/ 17 w 151"/>
                  <a:gd name="T35" fmla="*/ 11 h 149"/>
                  <a:gd name="T36" fmla="*/ 31 w 151"/>
                  <a:gd name="T37" fmla="*/ 6 h 149"/>
                  <a:gd name="T38" fmla="*/ 41 w 151"/>
                  <a:gd name="T39" fmla="*/ 6 h 149"/>
                  <a:gd name="T40" fmla="*/ 29 w 151"/>
                  <a:gd name="T41" fmla="*/ 8 h 149"/>
                  <a:gd name="T42" fmla="*/ 14 w 151"/>
                  <a:gd name="T43" fmla="*/ 18 h 149"/>
                  <a:gd name="T44" fmla="*/ 8 w 151"/>
                  <a:gd name="T45" fmla="*/ 34 h 149"/>
                  <a:gd name="T46" fmla="*/ 8 w 151"/>
                  <a:gd name="T47" fmla="*/ 49 h 149"/>
                  <a:gd name="T48" fmla="*/ 13 w 151"/>
                  <a:gd name="T49" fmla="*/ 59 h 149"/>
                  <a:gd name="T50" fmla="*/ 19 w 151"/>
                  <a:gd name="T51" fmla="*/ 63 h 149"/>
                  <a:gd name="T52" fmla="*/ 21 w 151"/>
                  <a:gd name="T53" fmla="*/ 64 h 149"/>
                  <a:gd name="T54" fmla="*/ 24 w 151"/>
                  <a:gd name="T55" fmla="*/ 66 h 149"/>
                  <a:gd name="T56" fmla="*/ 24 w 151"/>
                  <a:gd name="T57" fmla="*/ 61 h 149"/>
                  <a:gd name="T58" fmla="*/ 21 w 151"/>
                  <a:gd name="T59" fmla="*/ 47 h 149"/>
                  <a:gd name="T60" fmla="*/ 22 w 151"/>
                  <a:gd name="T61" fmla="*/ 30 h 149"/>
                  <a:gd name="T62" fmla="*/ 33 w 151"/>
                  <a:gd name="T63" fmla="*/ 14 h 149"/>
                  <a:gd name="T64" fmla="*/ 42 w 151"/>
                  <a:gd name="T65" fmla="*/ 9 h 149"/>
                  <a:gd name="T66" fmla="*/ 32 w 151"/>
                  <a:gd name="T67" fmla="*/ 19 h 149"/>
                  <a:gd name="T68" fmla="*/ 25 w 151"/>
                  <a:gd name="T69" fmla="*/ 38 h 149"/>
                  <a:gd name="T70" fmla="*/ 33 w 151"/>
                  <a:gd name="T71" fmla="*/ 61 h 149"/>
                  <a:gd name="T72" fmla="*/ 50 w 151"/>
                  <a:gd name="T73" fmla="*/ 74 h 149"/>
                  <a:gd name="T74" fmla="*/ 57 w 151"/>
                  <a:gd name="T75" fmla="*/ 74 h 149"/>
                  <a:gd name="T76" fmla="*/ 59 w 151"/>
                  <a:gd name="T77" fmla="*/ 73 h 149"/>
                  <a:gd name="T78" fmla="*/ 48 w 151"/>
                  <a:gd name="T79" fmla="*/ 63 h 149"/>
                  <a:gd name="T80" fmla="*/ 38 w 151"/>
                  <a:gd name="T81" fmla="*/ 48 h 149"/>
                  <a:gd name="T82" fmla="*/ 38 w 151"/>
                  <a:gd name="T83" fmla="*/ 29 h 149"/>
                  <a:gd name="T84" fmla="*/ 46 w 151"/>
                  <a:gd name="T85" fmla="*/ 24 h 149"/>
                  <a:gd name="T86" fmla="*/ 49 w 151"/>
                  <a:gd name="T87" fmla="*/ 24 h 149"/>
                  <a:gd name="T88" fmla="*/ 54 w 151"/>
                  <a:gd name="T89" fmla="*/ 23 h 149"/>
                  <a:gd name="T90" fmla="*/ 58 w 151"/>
                  <a:gd name="T91" fmla="*/ 22 h 149"/>
                  <a:gd name="T92" fmla="*/ 63 w 151"/>
                  <a:gd name="T93" fmla="*/ 21 h 149"/>
                  <a:gd name="T94" fmla="*/ 69 w 151"/>
                  <a:gd name="T95" fmla="*/ 18 h 149"/>
                  <a:gd name="T96" fmla="*/ 66 w 151"/>
                  <a:gd name="T97" fmla="*/ 14 h 149"/>
                  <a:gd name="T98" fmla="*/ 62 w 151"/>
                  <a:gd name="T99" fmla="*/ 9 h 149"/>
                  <a:gd name="T100" fmla="*/ 56 w 151"/>
                  <a:gd name="T101" fmla="*/ 6 h 149"/>
                  <a:gd name="T102" fmla="*/ 50 w 151"/>
                  <a:gd name="T103" fmla="*/ 7 h 149"/>
                  <a:gd name="T104" fmla="*/ 51 w 151"/>
                  <a:gd name="T105" fmla="*/ 6 h 149"/>
                  <a:gd name="T106" fmla="*/ 54 w 151"/>
                  <a:gd name="T107" fmla="*/ 4 h 14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1"/>
                  <a:gd name="T163" fmla="*/ 0 h 149"/>
                  <a:gd name="T164" fmla="*/ 151 w 151"/>
                  <a:gd name="T165" fmla="*/ 149 h 14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1" h="149">
                    <a:moveTo>
                      <a:pt x="107" y="9"/>
                    </a:moveTo>
                    <a:lnTo>
                      <a:pt x="110" y="8"/>
                    </a:lnTo>
                    <a:lnTo>
                      <a:pt x="115" y="8"/>
                    </a:lnTo>
                    <a:lnTo>
                      <a:pt x="119" y="9"/>
                    </a:lnTo>
                    <a:lnTo>
                      <a:pt x="124" y="11"/>
                    </a:lnTo>
                    <a:lnTo>
                      <a:pt x="130" y="13"/>
                    </a:lnTo>
                    <a:lnTo>
                      <a:pt x="134" y="16"/>
                    </a:lnTo>
                    <a:lnTo>
                      <a:pt x="140" y="22"/>
                    </a:lnTo>
                    <a:lnTo>
                      <a:pt x="146" y="30"/>
                    </a:lnTo>
                    <a:lnTo>
                      <a:pt x="147" y="29"/>
                    </a:lnTo>
                    <a:lnTo>
                      <a:pt x="148" y="28"/>
                    </a:lnTo>
                    <a:lnTo>
                      <a:pt x="149" y="27"/>
                    </a:lnTo>
                    <a:lnTo>
                      <a:pt x="151" y="26"/>
                    </a:lnTo>
                    <a:lnTo>
                      <a:pt x="146" y="20"/>
                    </a:lnTo>
                    <a:lnTo>
                      <a:pt x="141" y="14"/>
                    </a:lnTo>
                    <a:lnTo>
                      <a:pt x="136" y="8"/>
                    </a:lnTo>
                    <a:lnTo>
                      <a:pt x="129" y="4"/>
                    </a:lnTo>
                    <a:lnTo>
                      <a:pt x="121" y="0"/>
                    </a:lnTo>
                    <a:lnTo>
                      <a:pt x="111" y="0"/>
                    </a:lnTo>
                    <a:lnTo>
                      <a:pt x="102" y="3"/>
                    </a:lnTo>
                    <a:lnTo>
                      <a:pt x="93" y="8"/>
                    </a:lnTo>
                    <a:lnTo>
                      <a:pt x="91" y="8"/>
                    </a:lnTo>
                    <a:lnTo>
                      <a:pt x="85" y="7"/>
                    </a:lnTo>
                    <a:lnTo>
                      <a:pt x="76" y="6"/>
                    </a:lnTo>
                    <a:lnTo>
                      <a:pt x="64" y="5"/>
                    </a:lnTo>
                    <a:lnTo>
                      <a:pt x="53" y="6"/>
                    </a:lnTo>
                    <a:lnTo>
                      <a:pt x="40" y="8"/>
                    </a:lnTo>
                    <a:lnTo>
                      <a:pt x="30" y="13"/>
                    </a:lnTo>
                    <a:lnTo>
                      <a:pt x="20" y="20"/>
                    </a:lnTo>
                    <a:lnTo>
                      <a:pt x="8" y="36"/>
                    </a:lnTo>
                    <a:lnTo>
                      <a:pt x="2" y="50"/>
                    </a:lnTo>
                    <a:lnTo>
                      <a:pt x="0" y="64"/>
                    </a:lnTo>
                    <a:lnTo>
                      <a:pt x="1" y="75"/>
                    </a:lnTo>
                    <a:lnTo>
                      <a:pt x="9" y="51"/>
                    </a:lnTo>
                    <a:lnTo>
                      <a:pt x="21" y="34"/>
                    </a:lnTo>
                    <a:lnTo>
                      <a:pt x="34" y="22"/>
                    </a:lnTo>
                    <a:lnTo>
                      <a:pt x="49" y="15"/>
                    </a:lnTo>
                    <a:lnTo>
                      <a:pt x="62" y="13"/>
                    </a:lnTo>
                    <a:lnTo>
                      <a:pt x="73" y="12"/>
                    </a:lnTo>
                    <a:lnTo>
                      <a:pt x="81" y="13"/>
                    </a:lnTo>
                    <a:lnTo>
                      <a:pt x="84" y="13"/>
                    </a:lnTo>
                    <a:lnTo>
                      <a:pt x="58" y="16"/>
                    </a:lnTo>
                    <a:lnTo>
                      <a:pt x="40" y="26"/>
                    </a:lnTo>
                    <a:lnTo>
                      <a:pt x="27" y="37"/>
                    </a:lnTo>
                    <a:lnTo>
                      <a:pt x="19" y="52"/>
                    </a:lnTo>
                    <a:lnTo>
                      <a:pt x="16" y="68"/>
                    </a:lnTo>
                    <a:lnTo>
                      <a:pt x="15" y="84"/>
                    </a:lnTo>
                    <a:lnTo>
                      <a:pt x="16" y="98"/>
                    </a:lnTo>
                    <a:lnTo>
                      <a:pt x="17" y="110"/>
                    </a:lnTo>
                    <a:lnTo>
                      <a:pt x="25" y="118"/>
                    </a:lnTo>
                    <a:lnTo>
                      <a:pt x="32" y="124"/>
                    </a:lnTo>
                    <a:lnTo>
                      <a:pt x="38" y="127"/>
                    </a:lnTo>
                    <a:lnTo>
                      <a:pt x="40" y="128"/>
                    </a:lnTo>
                    <a:lnTo>
                      <a:pt x="41" y="128"/>
                    </a:lnTo>
                    <a:lnTo>
                      <a:pt x="43" y="129"/>
                    </a:lnTo>
                    <a:lnTo>
                      <a:pt x="48" y="132"/>
                    </a:lnTo>
                    <a:lnTo>
                      <a:pt x="54" y="134"/>
                    </a:lnTo>
                    <a:lnTo>
                      <a:pt x="48" y="122"/>
                    </a:lnTo>
                    <a:lnTo>
                      <a:pt x="43" y="109"/>
                    </a:lnTo>
                    <a:lnTo>
                      <a:pt x="41" y="94"/>
                    </a:lnTo>
                    <a:lnTo>
                      <a:pt x="41" y="77"/>
                    </a:lnTo>
                    <a:lnTo>
                      <a:pt x="43" y="60"/>
                    </a:lnTo>
                    <a:lnTo>
                      <a:pt x="51" y="44"/>
                    </a:lnTo>
                    <a:lnTo>
                      <a:pt x="65" y="29"/>
                    </a:lnTo>
                    <a:lnTo>
                      <a:pt x="86" y="15"/>
                    </a:lnTo>
                    <a:lnTo>
                      <a:pt x="83" y="19"/>
                    </a:lnTo>
                    <a:lnTo>
                      <a:pt x="73" y="27"/>
                    </a:lnTo>
                    <a:lnTo>
                      <a:pt x="63" y="39"/>
                    </a:lnTo>
                    <a:lnTo>
                      <a:pt x="54" y="57"/>
                    </a:lnTo>
                    <a:lnTo>
                      <a:pt x="49" y="76"/>
                    </a:lnTo>
                    <a:lnTo>
                      <a:pt x="51" y="99"/>
                    </a:lnTo>
                    <a:lnTo>
                      <a:pt x="65" y="122"/>
                    </a:lnTo>
                    <a:lnTo>
                      <a:pt x="92" y="147"/>
                    </a:lnTo>
                    <a:lnTo>
                      <a:pt x="100" y="148"/>
                    </a:lnTo>
                    <a:lnTo>
                      <a:pt x="107" y="149"/>
                    </a:lnTo>
                    <a:lnTo>
                      <a:pt x="114" y="149"/>
                    </a:lnTo>
                    <a:lnTo>
                      <a:pt x="121" y="149"/>
                    </a:lnTo>
                    <a:lnTo>
                      <a:pt x="117" y="147"/>
                    </a:lnTo>
                    <a:lnTo>
                      <a:pt x="108" y="138"/>
                    </a:lnTo>
                    <a:lnTo>
                      <a:pt x="96" y="127"/>
                    </a:lnTo>
                    <a:lnTo>
                      <a:pt x="85" y="112"/>
                    </a:lnTo>
                    <a:lnTo>
                      <a:pt x="76" y="96"/>
                    </a:lnTo>
                    <a:lnTo>
                      <a:pt x="71" y="77"/>
                    </a:lnTo>
                    <a:lnTo>
                      <a:pt x="76" y="59"/>
                    </a:lnTo>
                    <a:lnTo>
                      <a:pt x="89" y="41"/>
                    </a:lnTo>
                    <a:lnTo>
                      <a:pt x="91" y="49"/>
                    </a:lnTo>
                    <a:lnTo>
                      <a:pt x="94" y="49"/>
                    </a:lnTo>
                    <a:lnTo>
                      <a:pt x="98" y="49"/>
                    </a:lnTo>
                    <a:lnTo>
                      <a:pt x="102" y="49"/>
                    </a:lnTo>
                    <a:lnTo>
                      <a:pt x="107" y="47"/>
                    </a:lnTo>
                    <a:lnTo>
                      <a:pt x="104" y="29"/>
                    </a:lnTo>
                    <a:lnTo>
                      <a:pt x="116" y="45"/>
                    </a:lnTo>
                    <a:lnTo>
                      <a:pt x="122" y="44"/>
                    </a:lnTo>
                    <a:lnTo>
                      <a:pt x="126" y="43"/>
                    </a:lnTo>
                    <a:lnTo>
                      <a:pt x="132" y="41"/>
                    </a:lnTo>
                    <a:lnTo>
                      <a:pt x="137" y="37"/>
                    </a:lnTo>
                    <a:lnTo>
                      <a:pt x="134" y="33"/>
                    </a:lnTo>
                    <a:lnTo>
                      <a:pt x="131" y="28"/>
                    </a:lnTo>
                    <a:lnTo>
                      <a:pt x="127" y="23"/>
                    </a:lnTo>
                    <a:lnTo>
                      <a:pt x="123" y="19"/>
                    </a:lnTo>
                    <a:lnTo>
                      <a:pt x="118" y="15"/>
                    </a:lnTo>
                    <a:lnTo>
                      <a:pt x="112" y="13"/>
                    </a:lnTo>
                    <a:lnTo>
                      <a:pt x="107" y="12"/>
                    </a:lnTo>
                    <a:lnTo>
                      <a:pt x="99" y="14"/>
                    </a:lnTo>
                    <a:lnTo>
                      <a:pt x="101" y="12"/>
                    </a:lnTo>
                    <a:lnTo>
                      <a:pt x="103" y="11"/>
                    </a:lnTo>
                    <a:lnTo>
                      <a:pt x="107" y="9"/>
                    </a:lnTo>
                    <a:close/>
                  </a:path>
                </a:pathLst>
              </a:custGeom>
              <a:solidFill>
                <a:srgbClr val="000000"/>
              </a:solidFill>
              <a:ln w="9525">
                <a:noFill/>
                <a:round/>
                <a:headEnd/>
                <a:tailEnd/>
              </a:ln>
            </p:spPr>
            <p:txBody>
              <a:bodyPr/>
              <a:lstStyle/>
              <a:p>
                <a:endParaRPr lang="en-US"/>
              </a:p>
            </p:txBody>
          </p:sp>
          <p:sp>
            <p:nvSpPr>
              <p:cNvPr id="68" name="Freeform 68">
                <a:extLst>
                  <a:ext uri="{FF2B5EF4-FFF2-40B4-BE49-F238E27FC236}">
                    <a16:creationId xmlns:a16="http://schemas.microsoft.com/office/drawing/2014/main" xmlns="" id="{B5D1E969-5E68-47CB-A0B7-01C595D215E8}"/>
                  </a:ext>
                </a:extLst>
              </p:cNvPr>
              <p:cNvSpPr>
                <a:spLocks/>
              </p:cNvSpPr>
              <p:nvPr/>
            </p:nvSpPr>
            <p:spPr bwMode="auto">
              <a:xfrm>
                <a:off x="1742" y="2067"/>
                <a:ext cx="41" cy="49"/>
              </a:xfrm>
              <a:custGeom>
                <a:avLst/>
                <a:gdLst>
                  <a:gd name="T0" fmla="*/ 41 w 83"/>
                  <a:gd name="T1" fmla="*/ 1 h 98"/>
                  <a:gd name="T2" fmla="*/ 40 w 83"/>
                  <a:gd name="T3" fmla="*/ 1 h 98"/>
                  <a:gd name="T4" fmla="*/ 36 w 83"/>
                  <a:gd name="T5" fmla="*/ 0 h 98"/>
                  <a:gd name="T6" fmla="*/ 30 w 83"/>
                  <a:gd name="T7" fmla="*/ 1 h 98"/>
                  <a:gd name="T8" fmla="*/ 24 w 83"/>
                  <a:gd name="T9" fmla="*/ 2 h 98"/>
                  <a:gd name="T10" fmla="*/ 16 w 83"/>
                  <a:gd name="T11" fmla="*/ 5 h 98"/>
                  <a:gd name="T12" fmla="*/ 10 w 83"/>
                  <a:gd name="T13" fmla="*/ 11 h 98"/>
                  <a:gd name="T14" fmla="*/ 4 w 83"/>
                  <a:gd name="T15" fmla="*/ 20 h 98"/>
                  <a:gd name="T16" fmla="*/ 0 w 83"/>
                  <a:gd name="T17" fmla="*/ 31 h 98"/>
                  <a:gd name="T18" fmla="*/ 1 w 83"/>
                  <a:gd name="T19" fmla="*/ 37 h 98"/>
                  <a:gd name="T20" fmla="*/ 3 w 83"/>
                  <a:gd name="T21" fmla="*/ 42 h 98"/>
                  <a:gd name="T22" fmla="*/ 5 w 83"/>
                  <a:gd name="T23" fmla="*/ 46 h 98"/>
                  <a:gd name="T24" fmla="*/ 8 w 83"/>
                  <a:gd name="T25" fmla="*/ 49 h 98"/>
                  <a:gd name="T26" fmla="*/ 7 w 83"/>
                  <a:gd name="T27" fmla="*/ 43 h 98"/>
                  <a:gd name="T28" fmla="*/ 7 w 83"/>
                  <a:gd name="T29" fmla="*/ 36 h 98"/>
                  <a:gd name="T30" fmla="*/ 7 w 83"/>
                  <a:gd name="T31" fmla="*/ 28 h 98"/>
                  <a:gd name="T32" fmla="*/ 9 w 83"/>
                  <a:gd name="T33" fmla="*/ 20 h 98"/>
                  <a:gd name="T34" fmla="*/ 13 w 83"/>
                  <a:gd name="T35" fmla="*/ 12 h 98"/>
                  <a:gd name="T36" fmla="*/ 19 w 83"/>
                  <a:gd name="T37" fmla="*/ 7 h 98"/>
                  <a:gd name="T38" fmla="*/ 28 w 83"/>
                  <a:gd name="T39" fmla="*/ 2 h 98"/>
                  <a:gd name="T40" fmla="*/ 41 w 83"/>
                  <a:gd name="T41" fmla="*/ 1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
                  <a:gd name="T64" fmla="*/ 0 h 98"/>
                  <a:gd name="T65" fmla="*/ 83 w 83"/>
                  <a:gd name="T66" fmla="*/ 98 h 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 h="98">
                    <a:moveTo>
                      <a:pt x="83" y="1"/>
                    </a:moveTo>
                    <a:lnTo>
                      <a:pt x="80" y="1"/>
                    </a:lnTo>
                    <a:lnTo>
                      <a:pt x="72" y="0"/>
                    </a:lnTo>
                    <a:lnTo>
                      <a:pt x="61" y="1"/>
                    </a:lnTo>
                    <a:lnTo>
                      <a:pt x="48" y="3"/>
                    </a:lnTo>
                    <a:lnTo>
                      <a:pt x="33" y="10"/>
                    </a:lnTo>
                    <a:lnTo>
                      <a:pt x="20" y="22"/>
                    </a:lnTo>
                    <a:lnTo>
                      <a:pt x="8" y="39"/>
                    </a:lnTo>
                    <a:lnTo>
                      <a:pt x="0" y="63"/>
                    </a:lnTo>
                    <a:lnTo>
                      <a:pt x="2" y="73"/>
                    </a:lnTo>
                    <a:lnTo>
                      <a:pt x="6" y="83"/>
                    </a:lnTo>
                    <a:lnTo>
                      <a:pt x="10" y="91"/>
                    </a:lnTo>
                    <a:lnTo>
                      <a:pt x="16" y="98"/>
                    </a:lnTo>
                    <a:lnTo>
                      <a:pt x="15" y="86"/>
                    </a:lnTo>
                    <a:lnTo>
                      <a:pt x="14" y="72"/>
                    </a:lnTo>
                    <a:lnTo>
                      <a:pt x="15" y="56"/>
                    </a:lnTo>
                    <a:lnTo>
                      <a:pt x="18" y="40"/>
                    </a:lnTo>
                    <a:lnTo>
                      <a:pt x="26" y="25"/>
                    </a:lnTo>
                    <a:lnTo>
                      <a:pt x="39" y="14"/>
                    </a:lnTo>
                    <a:lnTo>
                      <a:pt x="57" y="4"/>
                    </a:lnTo>
                    <a:lnTo>
                      <a:pt x="83" y="1"/>
                    </a:lnTo>
                    <a:close/>
                  </a:path>
                </a:pathLst>
              </a:custGeom>
              <a:solidFill>
                <a:srgbClr val="191919"/>
              </a:solidFill>
              <a:ln w="9525">
                <a:noFill/>
                <a:round/>
                <a:headEnd/>
                <a:tailEnd/>
              </a:ln>
            </p:spPr>
            <p:txBody>
              <a:bodyPr/>
              <a:lstStyle/>
              <a:p>
                <a:endParaRPr lang="en-US"/>
              </a:p>
            </p:txBody>
          </p:sp>
          <p:sp>
            <p:nvSpPr>
              <p:cNvPr id="69" name="Freeform 69">
                <a:extLst>
                  <a:ext uri="{FF2B5EF4-FFF2-40B4-BE49-F238E27FC236}">
                    <a16:creationId xmlns:a16="http://schemas.microsoft.com/office/drawing/2014/main" xmlns="" id="{E88842B9-E871-421F-A7C0-CE46983A9454}"/>
                  </a:ext>
                </a:extLst>
              </p:cNvPr>
              <p:cNvSpPr>
                <a:spLocks/>
              </p:cNvSpPr>
              <p:nvPr/>
            </p:nvSpPr>
            <p:spPr bwMode="auto">
              <a:xfrm>
                <a:off x="1773" y="2103"/>
                <a:ext cx="12" cy="15"/>
              </a:xfrm>
              <a:custGeom>
                <a:avLst/>
                <a:gdLst>
                  <a:gd name="T0" fmla="*/ 11 w 24"/>
                  <a:gd name="T1" fmla="*/ 14 h 29"/>
                  <a:gd name="T2" fmla="*/ 12 w 24"/>
                  <a:gd name="T3" fmla="*/ 13 h 29"/>
                  <a:gd name="T4" fmla="*/ 12 w 24"/>
                  <a:gd name="T5" fmla="*/ 10 h 29"/>
                  <a:gd name="T6" fmla="*/ 12 w 24"/>
                  <a:gd name="T7" fmla="*/ 7 h 29"/>
                  <a:gd name="T8" fmla="*/ 11 w 24"/>
                  <a:gd name="T9" fmla="*/ 4 h 29"/>
                  <a:gd name="T10" fmla="*/ 9 w 24"/>
                  <a:gd name="T11" fmla="*/ 2 h 29"/>
                  <a:gd name="T12" fmla="*/ 6 w 24"/>
                  <a:gd name="T13" fmla="*/ 1 h 29"/>
                  <a:gd name="T14" fmla="*/ 4 w 24"/>
                  <a:gd name="T15" fmla="*/ 0 h 29"/>
                  <a:gd name="T16" fmla="*/ 3 w 24"/>
                  <a:gd name="T17" fmla="*/ 1 h 29"/>
                  <a:gd name="T18" fmla="*/ 1 w 24"/>
                  <a:gd name="T19" fmla="*/ 2 h 29"/>
                  <a:gd name="T20" fmla="*/ 0 w 24"/>
                  <a:gd name="T21" fmla="*/ 4 h 29"/>
                  <a:gd name="T22" fmla="*/ 1 w 24"/>
                  <a:gd name="T23" fmla="*/ 7 h 29"/>
                  <a:gd name="T24" fmla="*/ 2 w 24"/>
                  <a:gd name="T25" fmla="*/ 10 h 29"/>
                  <a:gd name="T26" fmla="*/ 3 w 24"/>
                  <a:gd name="T27" fmla="*/ 13 h 29"/>
                  <a:gd name="T28" fmla="*/ 6 w 24"/>
                  <a:gd name="T29" fmla="*/ 14 h 29"/>
                  <a:gd name="T30" fmla="*/ 9 w 24"/>
                  <a:gd name="T31" fmla="*/ 15 h 29"/>
                  <a:gd name="T32" fmla="*/ 11 w 24"/>
                  <a:gd name="T33" fmla="*/ 14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29"/>
                  <a:gd name="T53" fmla="*/ 24 w 24"/>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29">
                    <a:moveTo>
                      <a:pt x="21" y="28"/>
                    </a:moveTo>
                    <a:lnTo>
                      <a:pt x="23" y="25"/>
                    </a:lnTo>
                    <a:lnTo>
                      <a:pt x="24" y="20"/>
                    </a:lnTo>
                    <a:lnTo>
                      <a:pt x="23" y="14"/>
                    </a:lnTo>
                    <a:lnTo>
                      <a:pt x="21" y="8"/>
                    </a:lnTo>
                    <a:lnTo>
                      <a:pt x="17" y="4"/>
                    </a:lnTo>
                    <a:lnTo>
                      <a:pt x="13" y="1"/>
                    </a:lnTo>
                    <a:lnTo>
                      <a:pt x="8" y="0"/>
                    </a:lnTo>
                    <a:lnTo>
                      <a:pt x="5" y="1"/>
                    </a:lnTo>
                    <a:lnTo>
                      <a:pt x="1" y="4"/>
                    </a:lnTo>
                    <a:lnTo>
                      <a:pt x="0" y="8"/>
                    </a:lnTo>
                    <a:lnTo>
                      <a:pt x="1" y="14"/>
                    </a:lnTo>
                    <a:lnTo>
                      <a:pt x="3" y="20"/>
                    </a:lnTo>
                    <a:lnTo>
                      <a:pt x="7" y="25"/>
                    </a:lnTo>
                    <a:lnTo>
                      <a:pt x="13" y="27"/>
                    </a:lnTo>
                    <a:lnTo>
                      <a:pt x="17" y="29"/>
                    </a:lnTo>
                    <a:lnTo>
                      <a:pt x="21" y="28"/>
                    </a:lnTo>
                    <a:close/>
                  </a:path>
                </a:pathLst>
              </a:custGeom>
              <a:solidFill>
                <a:srgbClr val="330000"/>
              </a:solidFill>
              <a:ln w="9525">
                <a:noFill/>
                <a:round/>
                <a:headEnd/>
                <a:tailEnd/>
              </a:ln>
            </p:spPr>
            <p:txBody>
              <a:bodyPr/>
              <a:lstStyle/>
              <a:p>
                <a:endParaRPr lang="en-US"/>
              </a:p>
            </p:txBody>
          </p:sp>
          <p:sp>
            <p:nvSpPr>
              <p:cNvPr id="70" name="Freeform 70">
                <a:extLst>
                  <a:ext uri="{FF2B5EF4-FFF2-40B4-BE49-F238E27FC236}">
                    <a16:creationId xmlns:a16="http://schemas.microsoft.com/office/drawing/2014/main" xmlns="" id="{0F76BAE5-3426-4C02-9AEE-8229B2FD1915}"/>
                  </a:ext>
                </a:extLst>
              </p:cNvPr>
              <p:cNvSpPr>
                <a:spLocks/>
              </p:cNvSpPr>
              <p:nvPr/>
            </p:nvSpPr>
            <p:spPr bwMode="auto">
              <a:xfrm>
                <a:off x="2272" y="2615"/>
                <a:ext cx="141" cy="352"/>
              </a:xfrm>
              <a:custGeom>
                <a:avLst/>
                <a:gdLst>
                  <a:gd name="T0" fmla="*/ 136 w 281"/>
                  <a:gd name="T1" fmla="*/ 196 h 702"/>
                  <a:gd name="T2" fmla="*/ 140 w 281"/>
                  <a:gd name="T3" fmla="*/ 165 h 702"/>
                  <a:gd name="T4" fmla="*/ 141 w 281"/>
                  <a:gd name="T5" fmla="*/ 135 h 702"/>
                  <a:gd name="T6" fmla="*/ 141 w 281"/>
                  <a:gd name="T7" fmla="*/ 108 h 702"/>
                  <a:gd name="T8" fmla="*/ 138 w 281"/>
                  <a:gd name="T9" fmla="*/ 82 h 702"/>
                  <a:gd name="T10" fmla="*/ 135 w 281"/>
                  <a:gd name="T11" fmla="*/ 59 h 702"/>
                  <a:gd name="T12" fmla="*/ 130 w 281"/>
                  <a:gd name="T13" fmla="*/ 39 h 702"/>
                  <a:gd name="T14" fmla="*/ 124 w 281"/>
                  <a:gd name="T15" fmla="*/ 21 h 702"/>
                  <a:gd name="T16" fmla="*/ 117 w 281"/>
                  <a:gd name="T17" fmla="*/ 6 h 702"/>
                  <a:gd name="T18" fmla="*/ 110 w 281"/>
                  <a:gd name="T19" fmla="*/ 6 h 702"/>
                  <a:gd name="T20" fmla="*/ 100 w 281"/>
                  <a:gd name="T21" fmla="*/ 5 h 702"/>
                  <a:gd name="T22" fmla="*/ 90 w 281"/>
                  <a:gd name="T23" fmla="*/ 4 h 702"/>
                  <a:gd name="T24" fmla="*/ 80 w 281"/>
                  <a:gd name="T25" fmla="*/ 3 h 702"/>
                  <a:gd name="T26" fmla="*/ 68 w 281"/>
                  <a:gd name="T27" fmla="*/ 2 h 702"/>
                  <a:gd name="T28" fmla="*/ 57 w 281"/>
                  <a:gd name="T29" fmla="*/ 1 h 702"/>
                  <a:gd name="T30" fmla="*/ 46 w 281"/>
                  <a:gd name="T31" fmla="*/ 0 h 702"/>
                  <a:gd name="T32" fmla="*/ 35 w 281"/>
                  <a:gd name="T33" fmla="*/ 0 h 702"/>
                  <a:gd name="T34" fmla="*/ 26 w 281"/>
                  <a:gd name="T35" fmla="*/ 1 h 702"/>
                  <a:gd name="T36" fmla="*/ 17 w 281"/>
                  <a:gd name="T37" fmla="*/ 2 h 702"/>
                  <a:gd name="T38" fmla="*/ 10 w 281"/>
                  <a:gd name="T39" fmla="*/ 3 h 702"/>
                  <a:gd name="T40" fmla="*/ 5 w 281"/>
                  <a:gd name="T41" fmla="*/ 7 h 702"/>
                  <a:gd name="T42" fmla="*/ 1 w 281"/>
                  <a:gd name="T43" fmla="*/ 12 h 702"/>
                  <a:gd name="T44" fmla="*/ 0 w 281"/>
                  <a:gd name="T45" fmla="*/ 17 h 702"/>
                  <a:gd name="T46" fmla="*/ 2 w 281"/>
                  <a:gd name="T47" fmla="*/ 25 h 702"/>
                  <a:gd name="T48" fmla="*/ 7 w 281"/>
                  <a:gd name="T49" fmla="*/ 34 h 702"/>
                  <a:gd name="T50" fmla="*/ 31 w 281"/>
                  <a:gd name="T51" fmla="*/ 81 h 702"/>
                  <a:gd name="T52" fmla="*/ 49 w 281"/>
                  <a:gd name="T53" fmla="*/ 131 h 702"/>
                  <a:gd name="T54" fmla="*/ 61 w 281"/>
                  <a:gd name="T55" fmla="*/ 184 h 702"/>
                  <a:gd name="T56" fmla="*/ 68 w 281"/>
                  <a:gd name="T57" fmla="*/ 233 h 702"/>
                  <a:gd name="T58" fmla="*/ 72 w 281"/>
                  <a:gd name="T59" fmla="*/ 277 h 702"/>
                  <a:gd name="T60" fmla="*/ 74 w 281"/>
                  <a:gd name="T61" fmla="*/ 313 h 702"/>
                  <a:gd name="T62" fmla="*/ 74 w 281"/>
                  <a:gd name="T63" fmla="*/ 336 h 702"/>
                  <a:gd name="T64" fmla="*/ 74 w 281"/>
                  <a:gd name="T65" fmla="*/ 345 h 702"/>
                  <a:gd name="T66" fmla="*/ 86 w 281"/>
                  <a:gd name="T67" fmla="*/ 352 h 702"/>
                  <a:gd name="T68" fmla="*/ 96 w 281"/>
                  <a:gd name="T69" fmla="*/ 332 h 702"/>
                  <a:gd name="T70" fmla="*/ 104 w 281"/>
                  <a:gd name="T71" fmla="*/ 312 h 702"/>
                  <a:gd name="T72" fmla="*/ 112 w 281"/>
                  <a:gd name="T73" fmla="*/ 292 h 702"/>
                  <a:gd name="T74" fmla="*/ 118 w 281"/>
                  <a:gd name="T75" fmla="*/ 272 h 702"/>
                  <a:gd name="T76" fmla="*/ 124 w 281"/>
                  <a:gd name="T77" fmla="*/ 253 h 702"/>
                  <a:gd name="T78" fmla="*/ 129 w 281"/>
                  <a:gd name="T79" fmla="*/ 234 h 702"/>
                  <a:gd name="T80" fmla="*/ 133 w 281"/>
                  <a:gd name="T81" fmla="*/ 215 h 702"/>
                  <a:gd name="T82" fmla="*/ 136 w 281"/>
                  <a:gd name="T83" fmla="*/ 196 h 7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1"/>
                  <a:gd name="T127" fmla="*/ 0 h 702"/>
                  <a:gd name="T128" fmla="*/ 281 w 281"/>
                  <a:gd name="T129" fmla="*/ 702 h 7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1" h="702">
                    <a:moveTo>
                      <a:pt x="272" y="390"/>
                    </a:moveTo>
                    <a:lnTo>
                      <a:pt x="279" y="329"/>
                    </a:lnTo>
                    <a:lnTo>
                      <a:pt x="281" y="270"/>
                    </a:lnTo>
                    <a:lnTo>
                      <a:pt x="281" y="215"/>
                    </a:lnTo>
                    <a:lnTo>
                      <a:pt x="276" y="164"/>
                    </a:lnTo>
                    <a:lnTo>
                      <a:pt x="269" y="118"/>
                    </a:lnTo>
                    <a:lnTo>
                      <a:pt x="259" y="77"/>
                    </a:lnTo>
                    <a:lnTo>
                      <a:pt x="248" y="41"/>
                    </a:lnTo>
                    <a:lnTo>
                      <a:pt x="234" y="12"/>
                    </a:lnTo>
                    <a:lnTo>
                      <a:pt x="219" y="11"/>
                    </a:lnTo>
                    <a:lnTo>
                      <a:pt x="200" y="10"/>
                    </a:lnTo>
                    <a:lnTo>
                      <a:pt x="180" y="8"/>
                    </a:lnTo>
                    <a:lnTo>
                      <a:pt x="159" y="5"/>
                    </a:lnTo>
                    <a:lnTo>
                      <a:pt x="136" y="3"/>
                    </a:lnTo>
                    <a:lnTo>
                      <a:pt x="114" y="1"/>
                    </a:lnTo>
                    <a:lnTo>
                      <a:pt x="91" y="0"/>
                    </a:lnTo>
                    <a:lnTo>
                      <a:pt x="70" y="0"/>
                    </a:lnTo>
                    <a:lnTo>
                      <a:pt x="51" y="1"/>
                    </a:lnTo>
                    <a:lnTo>
                      <a:pt x="33" y="3"/>
                    </a:lnTo>
                    <a:lnTo>
                      <a:pt x="19" y="6"/>
                    </a:lnTo>
                    <a:lnTo>
                      <a:pt x="9" y="13"/>
                    </a:lnTo>
                    <a:lnTo>
                      <a:pt x="2" y="23"/>
                    </a:lnTo>
                    <a:lnTo>
                      <a:pt x="0" y="34"/>
                    </a:lnTo>
                    <a:lnTo>
                      <a:pt x="4" y="49"/>
                    </a:lnTo>
                    <a:lnTo>
                      <a:pt x="14" y="67"/>
                    </a:lnTo>
                    <a:lnTo>
                      <a:pt x="62" y="161"/>
                    </a:lnTo>
                    <a:lnTo>
                      <a:pt x="98" y="262"/>
                    </a:lnTo>
                    <a:lnTo>
                      <a:pt x="121" y="366"/>
                    </a:lnTo>
                    <a:lnTo>
                      <a:pt x="136" y="465"/>
                    </a:lnTo>
                    <a:lnTo>
                      <a:pt x="144" y="552"/>
                    </a:lnTo>
                    <a:lnTo>
                      <a:pt x="147" y="624"/>
                    </a:lnTo>
                    <a:lnTo>
                      <a:pt x="147" y="671"/>
                    </a:lnTo>
                    <a:lnTo>
                      <a:pt x="147" y="688"/>
                    </a:lnTo>
                    <a:lnTo>
                      <a:pt x="172" y="702"/>
                    </a:lnTo>
                    <a:lnTo>
                      <a:pt x="191" y="662"/>
                    </a:lnTo>
                    <a:lnTo>
                      <a:pt x="208" y="623"/>
                    </a:lnTo>
                    <a:lnTo>
                      <a:pt x="223" y="582"/>
                    </a:lnTo>
                    <a:lnTo>
                      <a:pt x="236" y="543"/>
                    </a:lnTo>
                    <a:lnTo>
                      <a:pt x="248" y="504"/>
                    </a:lnTo>
                    <a:lnTo>
                      <a:pt x="258" y="466"/>
                    </a:lnTo>
                    <a:lnTo>
                      <a:pt x="265" y="428"/>
                    </a:lnTo>
                    <a:lnTo>
                      <a:pt x="272" y="390"/>
                    </a:lnTo>
                    <a:close/>
                  </a:path>
                </a:pathLst>
              </a:custGeom>
              <a:solidFill>
                <a:srgbClr val="B27266"/>
              </a:solidFill>
              <a:ln w="9525">
                <a:noFill/>
                <a:round/>
                <a:headEnd/>
                <a:tailEnd/>
              </a:ln>
            </p:spPr>
            <p:txBody>
              <a:bodyPr/>
              <a:lstStyle/>
              <a:p>
                <a:endParaRPr lang="en-US"/>
              </a:p>
            </p:txBody>
          </p:sp>
          <p:sp>
            <p:nvSpPr>
              <p:cNvPr id="71" name="Freeform 71">
                <a:extLst>
                  <a:ext uri="{FF2B5EF4-FFF2-40B4-BE49-F238E27FC236}">
                    <a16:creationId xmlns:a16="http://schemas.microsoft.com/office/drawing/2014/main" xmlns="" id="{AA784C88-AF10-4A16-8A21-79A29E1480AB}"/>
                  </a:ext>
                </a:extLst>
              </p:cNvPr>
              <p:cNvSpPr>
                <a:spLocks/>
              </p:cNvSpPr>
              <p:nvPr/>
            </p:nvSpPr>
            <p:spPr bwMode="auto">
              <a:xfrm>
                <a:off x="2357" y="2641"/>
                <a:ext cx="82" cy="345"/>
              </a:xfrm>
              <a:custGeom>
                <a:avLst/>
                <a:gdLst>
                  <a:gd name="T0" fmla="*/ 71 w 166"/>
                  <a:gd name="T1" fmla="*/ 188 h 689"/>
                  <a:gd name="T2" fmla="*/ 78 w 166"/>
                  <a:gd name="T3" fmla="*/ 154 h 689"/>
                  <a:gd name="T4" fmla="*/ 81 w 166"/>
                  <a:gd name="T5" fmla="*/ 123 h 689"/>
                  <a:gd name="T6" fmla="*/ 82 w 166"/>
                  <a:gd name="T7" fmla="*/ 96 h 689"/>
                  <a:gd name="T8" fmla="*/ 82 w 166"/>
                  <a:gd name="T9" fmla="*/ 72 h 689"/>
                  <a:gd name="T10" fmla="*/ 79 w 166"/>
                  <a:gd name="T11" fmla="*/ 53 h 689"/>
                  <a:gd name="T12" fmla="*/ 78 w 166"/>
                  <a:gd name="T13" fmla="*/ 40 h 689"/>
                  <a:gd name="T14" fmla="*/ 75 w 166"/>
                  <a:gd name="T15" fmla="*/ 31 h 689"/>
                  <a:gd name="T16" fmla="*/ 75 w 166"/>
                  <a:gd name="T17" fmla="*/ 28 h 689"/>
                  <a:gd name="T18" fmla="*/ 73 w 166"/>
                  <a:gd name="T19" fmla="*/ 27 h 689"/>
                  <a:gd name="T20" fmla="*/ 68 w 166"/>
                  <a:gd name="T21" fmla="*/ 23 h 689"/>
                  <a:gd name="T22" fmla="*/ 61 w 166"/>
                  <a:gd name="T23" fmla="*/ 19 h 689"/>
                  <a:gd name="T24" fmla="*/ 52 w 166"/>
                  <a:gd name="T25" fmla="*/ 14 h 689"/>
                  <a:gd name="T26" fmla="*/ 42 w 166"/>
                  <a:gd name="T27" fmla="*/ 9 h 689"/>
                  <a:gd name="T28" fmla="*/ 32 w 166"/>
                  <a:gd name="T29" fmla="*/ 4 h 689"/>
                  <a:gd name="T30" fmla="*/ 22 w 166"/>
                  <a:gd name="T31" fmla="*/ 2 h 689"/>
                  <a:gd name="T32" fmla="*/ 14 w 166"/>
                  <a:gd name="T33" fmla="*/ 0 h 689"/>
                  <a:gd name="T34" fmla="*/ 19 w 166"/>
                  <a:gd name="T35" fmla="*/ 32 h 689"/>
                  <a:gd name="T36" fmla="*/ 23 w 166"/>
                  <a:gd name="T37" fmla="*/ 71 h 689"/>
                  <a:gd name="T38" fmla="*/ 25 w 166"/>
                  <a:gd name="T39" fmla="*/ 116 h 689"/>
                  <a:gd name="T40" fmla="*/ 23 w 166"/>
                  <a:gd name="T41" fmla="*/ 167 h 689"/>
                  <a:gd name="T42" fmla="*/ 22 w 166"/>
                  <a:gd name="T43" fmla="*/ 185 h 689"/>
                  <a:gd name="T44" fmla="*/ 21 w 166"/>
                  <a:gd name="T45" fmla="*/ 204 h 689"/>
                  <a:gd name="T46" fmla="*/ 18 w 166"/>
                  <a:gd name="T47" fmla="*/ 224 h 689"/>
                  <a:gd name="T48" fmla="*/ 16 w 166"/>
                  <a:gd name="T49" fmla="*/ 244 h 689"/>
                  <a:gd name="T50" fmla="*/ 12 w 166"/>
                  <a:gd name="T51" fmla="*/ 264 h 689"/>
                  <a:gd name="T52" fmla="*/ 9 w 166"/>
                  <a:gd name="T53" fmla="*/ 284 h 689"/>
                  <a:gd name="T54" fmla="*/ 4 w 166"/>
                  <a:gd name="T55" fmla="*/ 305 h 689"/>
                  <a:gd name="T56" fmla="*/ 0 w 166"/>
                  <a:gd name="T57" fmla="*/ 325 h 689"/>
                  <a:gd name="T58" fmla="*/ 18 w 166"/>
                  <a:gd name="T59" fmla="*/ 339 h 689"/>
                  <a:gd name="T60" fmla="*/ 45 w 166"/>
                  <a:gd name="T61" fmla="*/ 345 h 689"/>
                  <a:gd name="T62" fmla="*/ 16 w 166"/>
                  <a:gd name="T63" fmla="*/ 321 h 689"/>
                  <a:gd name="T64" fmla="*/ 27 w 166"/>
                  <a:gd name="T65" fmla="*/ 303 h 689"/>
                  <a:gd name="T66" fmla="*/ 36 w 166"/>
                  <a:gd name="T67" fmla="*/ 286 h 689"/>
                  <a:gd name="T68" fmla="*/ 44 w 166"/>
                  <a:gd name="T69" fmla="*/ 269 h 689"/>
                  <a:gd name="T70" fmla="*/ 51 w 166"/>
                  <a:gd name="T71" fmla="*/ 252 h 689"/>
                  <a:gd name="T72" fmla="*/ 57 w 166"/>
                  <a:gd name="T73" fmla="*/ 235 h 689"/>
                  <a:gd name="T74" fmla="*/ 63 w 166"/>
                  <a:gd name="T75" fmla="*/ 219 h 689"/>
                  <a:gd name="T76" fmla="*/ 67 w 166"/>
                  <a:gd name="T77" fmla="*/ 204 h 689"/>
                  <a:gd name="T78" fmla="*/ 71 w 166"/>
                  <a:gd name="T79" fmla="*/ 188 h 68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6"/>
                  <a:gd name="T121" fmla="*/ 0 h 689"/>
                  <a:gd name="T122" fmla="*/ 166 w 166"/>
                  <a:gd name="T123" fmla="*/ 689 h 68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6" h="689">
                    <a:moveTo>
                      <a:pt x="144" y="376"/>
                    </a:moveTo>
                    <a:lnTo>
                      <a:pt x="157" y="308"/>
                    </a:lnTo>
                    <a:lnTo>
                      <a:pt x="164" y="246"/>
                    </a:lnTo>
                    <a:lnTo>
                      <a:pt x="166" y="192"/>
                    </a:lnTo>
                    <a:lnTo>
                      <a:pt x="165" y="144"/>
                    </a:lnTo>
                    <a:lnTo>
                      <a:pt x="160" y="106"/>
                    </a:lnTo>
                    <a:lnTo>
                      <a:pt x="157" y="79"/>
                    </a:lnTo>
                    <a:lnTo>
                      <a:pt x="152" y="61"/>
                    </a:lnTo>
                    <a:lnTo>
                      <a:pt x="151" y="56"/>
                    </a:lnTo>
                    <a:lnTo>
                      <a:pt x="148" y="53"/>
                    </a:lnTo>
                    <a:lnTo>
                      <a:pt x="137" y="46"/>
                    </a:lnTo>
                    <a:lnTo>
                      <a:pt x="123" y="38"/>
                    </a:lnTo>
                    <a:lnTo>
                      <a:pt x="105" y="28"/>
                    </a:lnTo>
                    <a:lnTo>
                      <a:pt x="85" y="18"/>
                    </a:lnTo>
                    <a:lnTo>
                      <a:pt x="65" y="8"/>
                    </a:lnTo>
                    <a:lnTo>
                      <a:pt x="45" y="3"/>
                    </a:lnTo>
                    <a:lnTo>
                      <a:pt x="28" y="0"/>
                    </a:lnTo>
                    <a:lnTo>
                      <a:pt x="38" y="64"/>
                    </a:lnTo>
                    <a:lnTo>
                      <a:pt x="46" y="141"/>
                    </a:lnTo>
                    <a:lnTo>
                      <a:pt x="50" y="232"/>
                    </a:lnTo>
                    <a:lnTo>
                      <a:pt x="47" y="333"/>
                    </a:lnTo>
                    <a:lnTo>
                      <a:pt x="45" y="370"/>
                    </a:lnTo>
                    <a:lnTo>
                      <a:pt x="42" y="408"/>
                    </a:lnTo>
                    <a:lnTo>
                      <a:pt x="37" y="447"/>
                    </a:lnTo>
                    <a:lnTo>
                      <a:pt x="32" y="488"/>
                    </a:lnTo>
                    <a:lnTo>
                      <a:pt x="25" y="528"/>
                    </a:lnTo>
                    <a:lnTo>
                      <a:pt x="18" y="568"/>
                    </a:lnTo>
                    <a:lnTo>
                      <a:pt x="9" y="609"/>
                    </a:lnTo>
                    <a:lnTo>
                      <a:pt x="0" y="650"/>
                    </a:lnTo>
                    <a:lnTo>
                      <a:pt x="37" y="678"/>
                    </a:lnTo>
                    <a:lnTo>
                      <a:pt x="91" y="689"/>
                    </a:lnTo>
                    <a:lnTo>
                      <a:pt x="33" y="641"/>
                    </a:lnTo>
                    <a:lnTo>
                      <a:pt x="54" y="605"/>
                    </a:lnTo>
                    <a:lnTo>
                      <a:pt x="73" y="571"/>
                    </a:lnTo>
                    <a:lnTo>
                      <a:pt x="89" y="537"/>
                    </a:lnTo>
                    <a:lnTo>
                      <a:pt x="103" y="503"/>
                    </a:lnTo>
                    <a:lnTo>
                      <a:pt x="115" y="470"/>
                    </a:lnTo>
                    <a:lnTo>
                      <a:pt x="127" y="438"/>
                    </a:lnTo>
                    <a:lnTo>
                      <a:pt x="136" y="407"/>
                    </a:lnTo>
                    <a:lnTo>
                      <a:pt x="144" y="376"/>
                    </a:lnTo>
                    <a:close/>
                  </a:path>
                </a:pathLst>
              </a:custGeom>
              <a:solidFill>
                <a:srgbClr val="E5A599"/>
              </a:solidFill>
              <a:ln w="9525">
                <a:noFill/>
                <a:round/>
                <a:headEnd/>
                <a:tailEnd/>
              </a:ln>
            </p:spPr>
            <p:txBody>
              <a:bodyPr/>
              <a:lstStyle/>
              <a:p>
                <a:endParaRPr lang="en-US"/>
              </a:p>
            </p:txBody>
          </p:sp>
          <p:sp>
            <p:nvSpPr>
              <p:cNvPr id="72" name="Freeform 72">
                <a:extLst>
                  <a:ext uri="{FF2B5EF4-FFF2-40B4-BE49-F238E27FC236}">
                    <a16:creationId xmlns:a16="http://schemas.microsoft.com/office/drawing/2014/main" xmlns="" id="{74A93876-76B5-4F46-8C1E-015F298920A8}"/>
                  </a:ext>
                </a:extLst>
              </p:cNvPr>
              <p:cNvSpPr>
                <a:spLocks/>
              </p:cNvSpPr>
              <p:nvPr/>
            </p:nvSpPr>
            <p:spPr bwMode="auto">
              <a:xfrm>
                <a:off x="2344" y="2955"/>
                <a:ext cx="67" cy="38"/>
              </a:xfrm>
              <a:custGeom>
                <a:avLst/>
                <a:gdLst>
                  <a:gd name="T0" fmla="*/ 43 w 134"/>
                  <a:gd name="T1" fmla="*/ 27 h 75"/>
                  <a:gd name="T2" fmla="*/ 39 w 134"/>
                  <a:gd name="T3" fmla="*/ 26 h 75"/>
                  <a:gd name="T4" fmla="*/ 34 w 134"/>
                  <a:gd name="T5" fmla="*/ 23 h 75"/>
                  <a:gd name="T6" fmla="*/ 26 w 134"/>
                  <a:gd name="T7" fmla="*/ 19 h 75"/>
                  <a:gd name="T8" fmla="*/ 19 w 134"/>
                  <a:gd name="T9" fmla="*/ 14 h 75"/>
                  <a:gd name="T10" fmla="*/ 12 w 134"/>
                  <a:gd name="T11" fmla="*/ 9 h 75"/>
                  <a:gd name="T12" fmla="*/ 6 w 134"/>
                  <a:gd name="T13" fmla="*/ 4 h 75"/>
                  <a:gd name="T14" fmla="*/ 2 w 134"/>
                  <a:gd name="T15" fmla="*/ 2 h 75"/>
                  <a:gd name="T16" fmla="*/ 1 w 134"/>
                  <a:gd name="T17" fmla="*/ 0 h 75"/>
                  <a:gd name="T18" fmla="*/ 0 w 134"/>
                  <a:gd name="T19" fmla="*/ 31 h 75"/>
                  <a:gd name="T20" fmla="*/ 5 w 134"/>
                  <a:gd name="T21" fmla="*/ 31 h 75"/>
                  <a:gd name="T22" fmla="*/ 9 w 134"/>
                  <a:gd name="T23" fmla="*/ 19 h 75"/>
                  <a:gd name="T24" fmla="*/ 25 w 134"/>
                  <a:gd name="T25" fmla="*/ 33 h 75"/>
                  <a:gd name="T26" fmla="*/ 26 w 134"/>
                  <a:gd name="T27" fmla="*/ 34 h 75"/>
                  <a:gd name="T28" fmla="*/ 30 w 134"/>
                  <a:gd name="T29" fmla="*/ 34 h 75"/>
                  <a:gd name="T30" fmla="*/ 34 w 134"/>
                  <a:gd name="T31" fmla="*/ 35 h 75"/>
                  <a:gd name="T32" fmla="*/ 40 w 134"/>
                  <a:gd name="T33" fmla="*/ 36 h 75"/>
                  <a:gd name="T34" fmla="*/ 46 w 134"/>
                  <a:gd name="T35" fmla="*/ 37 h 75"/>
                  <a:gd name="T36" fmla="*/ 53 w 134"/>
                  <a:gd name="T37" fmla="*/ 38 h 75"/>
                  <a:gd name="T38" fmla="*/ 58 w 134"/>
                  <a:gd name="T39" fmla="*/ 38 h 75"/>
                  <a:gd name="T40" fmla="*/ 64 w 134"/>
                  <a:gd name="T41" fmla="*/ 37 h 75"/>
                  <a:gd name="T42" fmla="*/ 67 w 134"/>
                  <a:gd name="T43" fmla="*/ 36 h 75"/>
                  <a:gd name="T44" fmla="*/ 67 w 134"/>
                  <a:gd name="T45" fmla="*/ 34 h 75"/>
                  <a:gd name="T46" fmla="*/ 65 w 134"/>
                  <a:gd name="T47" fmla="*/ 32 h 75"/>
                  <a:gd name="T48" fmla="*/ 61 w 134"/>
                  <a:gd name="T49" fmla="*/ 30 h 75"/>
                  <a:gd name="T50" fmla="*/ 58 w 134"/>
                  <a:gd name="T51" fmla="*/ 28 h 75"/>
                  <a:gd name="T52" fmla="*/ 54 w 134"/>
                  <a:gd name="T53" fmla="*/ 27 h 75"/>
                  <a:gd name="T54" fmla="*/ 52 w 134"/>
                  <a:gd name="T55" fmla="*/ 26 h 75"/>
                  <a:gd name="T56" fmla="*/ 50 w 134"/>
                  <a:gd name="T57" fmla="*/ 25 h 75"/>
                  <a:gd name="T58" fmla="*/ 50 w 134"/>
                  <a:gd name="T59" fmla="*/ 25 h 75"/>
                  <a:gd name="T60" fmla="*/ 50 w 134"/>
                  <a:gd name="T61" fmla="*/ 26 h 75"/>
                  <a:gd name="T62" fmla="*/ 47 w 134"/>
                  <a:gd name="T63" fmla="*/ 27 h 75"/>
                  <a:gd name="T64" fmla="*/ 43 w 134"/>
                  <a:gd name="T65" fmla="*/ 27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4"/>
                  <a:gd name="T100" fmla="*/ 0 h 75"/>
                  <a:gd name="T101" fmla="*/ 134 w 134"/>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4" h="75">
                    <a:moveTo>
                      <a:pt x="86" y="54"/>
                    </a:moveTo>
                    <a:lnTo>
                      <a:pt x="78" y="52"/>
                    </a:lnTo>
                    <a:lnTo>
                      <a:pt x="67" y="46"/>
                    </a:lnTo>
                    <a:lnTo>
                      <a:pt x="52" y="38"/>
                    </a:lnTo>
                    <a:lnTo>
                      <a:pt x="38" y="28"/>
                    </a:lnTo>
                    <a:lnTo>
                      <a:pt x="24" y="17"/>
                    </a:lnTo>
                    <a:lnTo>
                      <a:pt x="13" y="8"/>
                    </a:lnTo>
                    <a:lnTo>
                      <a:pt x="4" y="3"/>
                    </a:lnTo>
                    <a:lnTo>
                      <a:pt x="1" y="0"/>
                    </a:lnTo>
                    <a:lnTo>
                      <a:pt x="0" y="61"/>
                    </a:lnTo>
                    <a:lnTo>
                      <a:pt x="11" y="62"/>
                    </a:lnTo>
                    <a:lnTo>
                      <a:pt x="18" y="38"/>
                    </a:lnTo>
                    <a:lnTo>
                      <a:pt x="51" y="66"/>
                    </a:lnTo>
                    <a:lnTo>
                      <a:pt x="53" y="67"/>
                    </a:lnTo>
                    <a:lnTo>
                      <a:pt x="60" y="68"/>
                    </a:lnTo>
                    <a:lnTo>
                      <a:pt x="69" y="70"/>
                    </a:lnTo>
                    <a:lnTo>
                      <a:pt x="81" y="72"/>
                    </a:lnTo>
                    <a:lnTo>
                      <a:pt x="93" y="74"/>
                    </a:lnTo>
                    <a:lnTo>
                      <a:pt x="106" y="75"/>
                    </a:lnTo>
                    <a:lnTo>
                      <a:pt x="117" y="75"/>
                    </a:lnTo>
                    <a:lnTo>
                      <a:pt x="128" y="74"/>
                    </a:lnTo>
                    <a:lnTo>
                      <a:pt x="134" y="72"/>
                    </a:lnTo>
                    <a:lnTo>
                      <a:pt x="134" y="68"/>
                    </a:lnTo>
                    <a:lnTo>
                      <a:pt x="130" y="64"/>
                    </a:lnTo>
                    <a:lnTo>
                      <a:pt x="123" y="60"/>
                    </a:lnTo>
                    <a:lnTo>
                      <a:pt x="116" y="56"/>
                    </a:lnTo>
                    <a:lnTo>
                      <a:pt x="108" y="53"/>
                    </a:lnTo>
                    <a:lnTo>
                      <a:pt x="104" y="51"/>
                    </a:lnTo>
                    <a:lnTo>
                      <a:pt x="101" y="50"/>
                    </a:lnTo>
                    <a:lnTo>
                      <a:pt x="100" y="51"/>
                    </a:lnTo>
                    <a:lnTo>
                      <a:pt x="95" y="53"/>
                    </a:lnTo>
                    <a:lnTo>
                      <a:pt x="86" y="54"/>
                    </a:lnTo>
                    <a:close/>
                  </a:path>
                </a:pathLst>
              </a:custGeom>
              <a:solidFill>
                <a:srgbClr val="000000"/>
              </a:solidFill>
              <a:ln w="9525">
                <a:noFill/>
                <a:round/>
                <a:headEnd/>
                <a:tailEnd/>
              </a:ln>
            </p:spPr>
            <p:txBody>
              <a:bodyPr/>
              <a:lstStyle/>
              <a:p>
                <a:endParaRPr lang="en-US"/>
              </a:p>
            </p:txBody>
          </p:sp>
          <p:sp>
            <p:nvSpPr>
              <p:cNvPr id="73" name="Freeform 73">
                <a:extLst>
                  <a:ext uri="{FF2B5EF4-FFF2-40B4-BE49-F238E27FC236}">
                    <a16:creationId xmlns:a16="http://schemas.microsoft.com/office/drawing/2014/main" xmlns="" id="{DC320F4A-2EEF-453F-990B-2114D79ABBEA}"/>
                  </a:ext>
                </a:extLst>
              </p:cNvPr>
              <p:cNvSpPr>
                <a:spLocks/>
              </p:cNvSpPr>
              <p:nvPr/>
            </p:nvSpPr>
            <p:spPr bwMode="auto">
              <a:xfrm>
                <a:off x="2155" y="2497"/>
                <a:ext cx="175" cy="369"/>
              </a:xfrm>
              <a:custGeom>
                <a:avLst/>
                <a:gdLst>
                  <a:gd name="T0" fmla="*/ 168 w 349"/>
                  <a:gd name="T1" fmla="*/ 6 h 738"/>
                  <a:gd name="T2" fmla="*/ 164 w 349"/>
                  <a:gd name="T3" fmla="*/ 3 h 738"/>
                  <a:gd name="T4" fmla="*/ 156 w 349"/>
                  <a:gd name="T5" fmla="*/ 2 h 738"/>
                  <a:gd name="T6" fmla="*/ 145 w 349"/>
                  <a:gd name="T7" fmla="*/ 1 h 738"/>
                  <a:gd name="T8" fmla="*/ 139 w 349"/>
                  <a:gd name="T9" fmla="*/ 1 h 738"/>
                  <a:gd name="T10" fmla="*/ 140 w 349"/>
                  <a:gd name="T11" fmla="*/ 4 h 738"/>
                  <a:gd name="T12" fmla="*/ 140 w 349"/>
                  <a:gd name="T13" fmla="*/ 4 h 738"/>
                  <a:gd name="T14" fmla="*/ 139 w 349"/>
                  <a:gd name="T15" fmla="*/ 1 h 738"/>
                  <a:gd name="T16" fmla="*/ 133 w 349"/>
                  <a:gd name="T17" fmla="*/ 0 h 738"/>
                  <a:gd name="T18" fmla="*/ 118 w 349"/>
                  <a:gd name="T19" fmla="*/ 1 h 738"/>
                  <a:gd name="T20" fmla="*/ 100 w 349"/>
                  <a:gd name="T21" fmla="*/ 3 h 738"/>
                  <a:gd name="T22" fmla="*/ 83 w 349"/>
                  <a:gd name="T23" fmla="*/ 7 h 738"/>
                  <a:gd name="T24" fmla="*/ 66 w 349"/>
                  <a:gd name="T25" fmla="*/ 14 h 738"/>
                  <a:gd name="T26" fmla="*/ 53 w 349"/>
                  <a:gd name="T27" fmla="*/ 25 h 738"/>
                  <a:gd name="T28" fmla="*/ 45 w 349"/>
                  <a:gd name="T29" fmla="*/ 38 h 738"/>
                  <a:gd name="T30" fmla="*/ 44 w 349"/>
                  <a:gd name="T31" fmla="*/ 55 h 738"/>
                  <a:gd name="T32" fmla="*/ 56 w 349"/>
                  <a:gd name="T33" fmla="*/ 107 h 738"/>
                  <a:gd name="T34" fmla="*/ 49 w 349"/>
                  <a:gd name="T35" fmla="*/ 197 h 738"/>
                  <a:gd name="T36" fmla="*/ 25 w 349"/>
                  <a:gd name="T37" fmla="*/ 277 h 738"/>
                  <a:gd name="T38" fmla="*/ 4 w 349"/>
                  <a:gd name="T39" fmla="*/ 327 h 738"/>
                  <a:gd name="T40" fmla="*/ 4 w 349"/>
                  <a:gd name="T41" fmla="*/ 344 h 738"/>
                  <a:gd name="T42" fmla="*/ 4 w 349"/>
                  <a:gd name="T43" fmla="*/ 344 h 738"/>
                  <a:gd name="T44" fmla="*/ 4 w 349"/>
                  <a:gd name="T45" fmla="*/ 344 h 738"/>
                  <a:gd name="T46" fmla="*/ 22 w 349"/>
                  <a:gd name="T47" fmla="*/ 369 h 738"/>
                  <a:gd name="T48" fmla="*/ 52 w 349"/>
                  <a:gd name="T49" fmla="*/ 317 h 738"/>
                  <a:gd name="T50" fmla="*/ 106 w 349"/>
                  <a:gd name="T51" fmla="*/ 262 h 738"/>
                  <a:gd name="T52" fmla="*/ 143 w 349"/>
                  <a:gd name="T53" fmla="*/ 205 h 738"/>
                  <a:gd name="T54" fmla="*/ 163 w 349"/>
                  <a:gd name="T55" fmla="*/ 150 h 738"/>
                  <a:gd name="T56" fmla="*/ 173 w 349"/>
                  <a:gd name="T57" fmla="*/ 99 h 738"/>
                  <a:gd name="T58" fmla="*/ 175 w 349"/>
                  <a:gd name="T59" fmla="*/ 56 h 738"/>
                  <a:gd name="T60" fmla="*/ 172 w 349"/>
                  <a:gd name="T61" fmla="*/ 25 h 738"/>
                  <a:gd name="T62" fmla="*/ 170 w 349"/>
                  <a:gd name="T63" fmla="*/ 7 h 7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9"/>
                  <a:gd name="T97" fmla="*/ 0 h 738"/>
                  <a:gd name="T98" fmla="*/ 349 w 349"/>
                  <a:gd name="T99" fmla="*/ 738 h 7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9" h="738">
                    <a:moveTo>
                      <a:pt x="338" y="11"/>
                    </a:moveTo>
                    <a:lnTo>
                      <a:pt x="336" y="11"/>
                    </a:lnTo>
                    <a:lnTo>
                      <a:pt x="333" y="10"/>
                    </a:lnTo>
                    <a:lnTo>
                      <a:pt x="327" y="7"/>
                    </a:lnTo>
                    <a:lnTo>
                      <a:pt x="320" y="6"/>
                    </a:lnTo>
                    <a:lnTo>
                      <a:pt x="311" y="4"/>
                    </a:lnTo>
                    <a:lnTo>
                      <a:pt x="301" y="3"/>
                    </a:lnTo>
                    <a:lnTo>
                      <a:pt x="290" y="1"/>
                    </a:lnTo>
                    <a:lnTo>
                      <a:pt x="278" y="0"/>
                    </a:lnTo>
                    <a:lnTo>
                      <a:pt x="278" y="3"/>
                    </a:lnTo>
                    <a:lnTo>
                      <a:pt x="279" y="6"/>
                    </a:lnTo>
                    <a:lnTo>
                      <a:pt x="279" y="8"/>
                    </a:lnTo>
                    <a:lnTo>
                      <a:pt x="279" y="12"/>
                    </a:lnTo>
                    <a:lnTo>
                      <a:pt x="279" y="8"/>
                    </a:lnTo>
                    <a:lnTo>
                      <a:pt x="279" y="6"/>
                    </a:lnTo>
                    <a:lnTo>
                      <a:pt x="278" y="3"/>
                    </a:lnTo>
                    <a:lnTo>
                      <a:pt x="278" y="0"/>
                    </a:lnTo>
                    <a:lnTo>
                      <a:pt x="265" y="0"/>
                    </a:lnTo>
                    <a:lnTo>
                      <a:pt x="250" y="0"/>
                    </a:lnTo>
                    <a:lnTo>
                      <a:pt x="235" y="1"/>
                    </a:lnTo>
                    <a:lnTo>
                      <a:pt x="218" y="3"/>
                    </a:lnTo>
                    <a:lnTo>
                      <a:pt x="199" y="6"/>
                    </a:lnTo>
                    <a:lnTo>
                      <a:pt x="182" y="10"/>
                    </a:lnTo>
                    <a:lnTo>
                      <a:pt x="165" y="15"/>
                    </a:lnTo>
                    <a:lnTo>
                      <a:pt x="147" y="22"/>
                    </a:lnTo>
                    <a:lnTo>
                      <a:pt x="131" y="29"/>
                    </a:lnTo>
                    <a:lnTo>
                      <a:pt x="117" y="40"/>
                    </a:lnTo>
                    <a:lnTo>
                      <a:pt x="106" y="50"/>
                    </a:lnTo>
                    <a:lnTo>
                      <a:pt x="97" y="63"/>
                    </a:lnTo>
                    <a:lnTo>
                      <a:pt x="90" y="76"/>
                    </a:lnTo>
                    <a:lnTo>
                      <a:pt x="88" y="93"/>
                    </a:lnTo>
                    <a:lnTo>
                      <a:pt x="88" y="111"/>
                    </a:lnTo>
                    <a:lnTo>
                      <a:pt x="93" y="131"/>
                    </a:lnTo>
                    <a:lnTo>
                      <a:pt x="111" y="215"/>
                    </a:lnTo>
                    <a:lnTo>
                      <a:pt x="111" y="304"/>
                    </a:lnTo>
                    <a:lnTo>
                      <a:pt x="97" y="394"/>
                    </a:lnTo>
                    <a:lnTo>
                      <a:pt x="75" y="478"/>
                    </a:lnTo>
                    <a:lnTo>
                      <a:pt x="50" y="554"/>
                    </a:lnTo>
                    <a:lnTo>
                      <a:pt x="25" y="614"/>
                    </a:lnTo>
                    <a:lnTo>
                      <a:pt x="7" y="654"/>
                    </a:lnTo>
                    <a:lnTo>
                      <a:pt x="0" y="669"/>
                    </a:lnTo>
                    <a:lnTo>
                      <a:pt x="8" y="687"/>
                    </a:lnTo>
                    <a:lnTo>
                      <a:pt x="8" y="688"/>
                    </a:lnTo>
                    <a:lnTo>
                      <a:pt x="20" y="728"/>
                    </a:lnTo>
                    <a:lnTo>
                      <a:pt x="44" y="738"/>
                    </a:lnTo>
                    <a:lnTo>
                      <a:pt x="33" y="683"/>
                    </a:lnTo>
                    <a:lnTo>
                      <a:pt x="104" y="633"/>
                    </a:lnTo>
                    <a:lnTo>
                      <a:pt x="164" y="579"/>
                    </a:lnTo>
                    <a:lnTo>
                      <a:pt x="212" y="523"/>
                    </a:lnTo>
                    <a:lnTo>
                      <a:pt x="252" y="467"/>
                    </a:lnTo>
                    <a:lnTo>
                      <a:pt x="285" y="410"/>
                    </a:lnTo>
                    <a:lnTo>
                      <a:pt x="309" y="354"/>
                    </a:lnTo>
                    <a:lnTo>
                      <a:pt x="326" y="300"/>
                    </a:lnTo>
                    <a:lnTo>
                      <a:pt x="338" y="248"/>
                    </a:lnTo>
                    <a:lnTo>
                      <a:pt x="346" y="198"/>
                    </a:lnTo>
                    <a:lnTo>
                      <a:pt x="349" y="154"/>
                    </a:lnTo>
                    <a:lnTo>
                      <a:pt x="349" y="113"/>
                    </a:lnTo>
                    <a:lnTo>
                      <a:pt x="347" y="79"/>
                    </a:lnTo>
                    <a:lnTo>
                      <a:pt x="344" y="50"/>
                    </a:lnTo>
                    <a:lnTo>
                      <a:pt x="341" y="29"/>
                    </a:lnTo>
                    <a:lnTo>
                      <a:pt x="339" y="15"/>
                    </a:lnTo>
                    <a:lnTo>
                      <a:pt x="338" y="11"/>
                    </a:lnTo>
                    <a:close/>
                  </a:path>
                </a:pathLst>
              </a:custGeom>
              <a:solidFill>
                <a:srgbClr val="B27266"/>
              </a:solidFill>
              <a:ln w="9525">
                <a:noFill/>
                <a:round/>
                <a:headEnd/>
                <a:tailEnd/>
              </a:ln>
            </p:spPr>
            <p:txBody>
              <a:bodyPr/>
              <a:lstStyle/>
              <a:p>
                <a:endParaRPr lang="en-US"/>
              </a:p>
            </p:txBody>
          </p:sp>
          <p:sp>
            <p:nvSpPr>
              <p:cNvPr id="74" name="Freeform 74">
                <a:extLst>
                  <a:ext uri="{FF2B5EF4-FFF2-40B4-BE49-F238E27FC236}">
                    <a16:creationId xmlns:a16="http://schemas.microsoft.com/office/drawing/2014/main" xmlns="" id="{0AB81CA2-FDC7-4ED9-9097-E7D0E6047DEC}"/>
                  </a:ext>
                </a:extLst>
              </p:cNvPr>
              <p:cNvSpPr>
                <a:spLocks/>
              </p:cNvSpPr>
              <p:nvPr/>
            </p:nvSpPr>
            <p:spPr bwMode="auto">
              <a:xfrm>
                <a:off x="2141" y="2829"/>
                <a:ext cx="42" cy="47"/>
              </a:xfrm>
              <a:custGeom>
                <a:avLst/>
                <a:gdLst>
                  <a:gd name="T0" fmla="*/ 30 w 84"/>
                  <a:gd name="T1" fmla="*/ 34 h 94"/>
                  <a:gd name="T2" fmla="*/ 25 w 84"/>
                  <a:gd name="T3" fmla="*/ 27 h 94"/>
                  <a:gd name="T4" fmla="*/ 20 w 84"/>
                  <a:gd name="T5" fmla="*/ 16 h 94"/>
                  <a:gd name="T6" fmla="*/ 16 w 84"/>
                  <a:gd name="T7" fmla="*/ 5 h 94"/>
                  <a:gd name="T8" fmla="*/ 14 w 84"/>
                  <a:gd name="T9" fmla="*/ 0 h 94"/>
                  <a:gd name="T10" fmla="*/ 0 w 84"/>
                  <a:gd name="T11" fmla="*/ 23 h 94"/>
                  <a:gd name="T12" fmla="*/ 3 w 84"/>
                  <a:gd name="T13" fmla="*/ 25 h 94"/>
                  <a:gd name="T14" fmla="*/ 11 w 84"/>
                  <a:gd name="T15" fmla="*/ 17 h 94"/>
                  <a:gd name="T16" fmla="*/ 15 w 84"/>
                  <a:gd name="T17" fmla="*/ 32 h 94"/>
                  <a:gd name="T18" fmla="*/ 16 w 84"/>
                  <a:gd name="T19" fmla="*/ 33 h 94"/>
                  <a:gd name="T20" fmla="*/ 18 w 84"/>
                  <a:gd name="T21" fmla="*/ 35 h 94"/>
                  <a:gd name="T22" fmla="*/ 20 w 84"/>
                  <a:gd name="T23" fmla="*/ 37 h 94"/>
                  <a:gd name="T24" fmla="*/ 23 w 84"/>
                  <a:gd name="T25" fmla="*/ 39 h 94"/>
                  <a:gd name="T26" fmla="*/ 27 w 84"/>
                  <a:gd name="T27" fmla="*/ 42 h 94"/>
                  <a:gd name="T28" fmla="*/ 31 w 84"/>
                  <a:gd name="T29" fmla="*/ 45 h 94"/>
                  <a:gd name="T30" fmla="*/ 35 w 84"/>
                  <a:gd name="T31" fmla="*/ 46 h 94"/>
                  <a:gd name="T32" fmla="*/ 39 w 84"/>
                  <a:gd name="T33" fmla="*/ 47 h 94"/>
                  <a:gd name="T34" fmla="*/ 42 w 84"/>
                  <a:gd name="T35" fmla="*/ 46 h 94"/>
                  <a:gd name="T36" fmla="*/ 41 w 84"/>
                  <a:gd name="T37" fmla="*/ 42 h 94"/>
                  <a:gd name="T38" fmla="*/ 38 w 84"/>
                  <a:gd name="T39" fmla="*/ 36 h 94"/>
                  <a:gd name="T40" fmla="*/ 36 w 84"/>
                  <a:gd name="T41" fmla="*/ 34 h 94"/>
                  <a:gd name="T42" fmla="*/ 36 w 84"/>
                  <a:gd name="T43" fmla="*/ 34 h 94"/>
                  <a:gd name="T44" fmla="*/ 35 w 84"/>
                  <a:gd name="T45" fmla="*/ 35 h 94"/>
                  <a:gd name="T46" fmla="*/ 33 w 84"/>
                  <a:gd name="T47" fmla="*/ 34 h 94"/>
                  <a:gd name="T48" fmla="*/ 30 w 84"/>
                  <a:gd name="T49" fmla="*/ 34 h 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
                  <a:gd name="T76" fmla="*/ 0 h 94"/>
                  <a:gd name="T77" fmla="*/ 84 w 84"/>
                  <a:gd name="T78" fmla="*/ 94 h 9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 h="94">
                    <a:moveTo>
                      <a:pt x="60" y="67"/>
                    </a:moveTo>
                    <a:lnTo>
                      <a:pt x="51" y="55"/>
                    </a:lnTo>
                    <a:lnTo>
                      <a:pt x="40" y="32"/>
                    </a:lnTo>
                    <a:lnTo>
                      <a:pt x="32" y="10"/>
                    </a:lnTo>
                    <a:lnTo>
                      <a:pt x="29" y="0"/>
                    </a:lnTo>
                    <a:lnTo>
                      <a:pt x="0" y="46"/>
                    </a:lnTo>
                    <a:lnTo>
                      <a:pt x="7" y="51"/>
                    </a:lnTo>
                    <a:lnTo>
                      <a:pt x="22" y="34"/>
                    </a:lnTo>
                    <a:lnTo>
                      <a:pt x="31" y="64"/>
                    </a:lnTo>
                    <a:lnTo>
                      <a:pt x="32" y="66"/>
                    </a:lnTo>
                    <a:lnTo>
                      <a:pt x="36" y="69"/>
                    </a:lnTo>
                    <a:lnTo>
                      <a:pt x="40" y="74"/>
                    </a:lnTo>
                    <a:lnTo>
                      <a:pt x="47" y="78"/>
                    </a:lnTo>
                    <a:lnTo>
                      <a:pt x="54" y="84"/>
                    </a:lnTo>
                    <a:lnTo>
                      <a:pt x="62" y="89"/>
                    </a:lnTo>
                    <a:lnTo>
                      <a:pt x="70" y="92"/>
                    </a:lnTo>
                    <a:lnTo>
                      <a:pt x="77" y="94"/>
                    </a:lnTo>
                    <a:lnTo>
                      <a:pt x="84" y="92"/>
                    </a:lnTo>
                    <a:lnTo>
                      <a:pt x="81" y="83"/>
                    </a:lnTo>
                    <a:lnTo>
                      <a:pt x="75" y="72"/>
                    </a:lnTo>
                    <a:lnTo>
                      <a:pt x="72" y="68"/>
                    </a:lnTo>
                    <a:lnTo>
                      <a:pt x="69" y="69"/>
                    </a:lnTo>
                    <a:lnTo>
                      <a:pt x="66" y="68"/>
                    </a:lnTo>
                    <a:lnTo>
                      <a:pt x="60" y="67"/>
                    </a:lnTo>
                    <a:close/>
                  </a:path>
                </a:pathLst>
              </a:custGeom>
              <a:solidFill>
                <a:srgbClr val="000000"/>
              </a:solidFill>
              <a:ln w="9525">
                <a:noFill/>
                <a:round/>
                <a:headEnd/>
                <a:tailEnd/>
              </a:ln>
            </p:spPr>
            <p:txBody>
              <a:bodyPr/>
              <a:lstStyle/>
              <a:p>
                <a:endParaRPr lang="en-US"/>
              </a:p>
            </p:txBody>
          </p:sp>
          <p:sp>
            <p:nvSpPr>
              <p:cNvPr id="75" name="Freeform 75">
                <a:extLst>
                  <a:ext uri="{FF2B5EF4-FFF2-40B4-BE49-F238E27FC236}">
                    <a16:creationId xmlns:a16="http://schemas.microsoft.com/office/drawing/2014/main" xmlns="" id="{28536861-15B7-4B9E-9B4B-8A9F2189E7F8}"/>
                  </a:ext>
                </a:extLst>
              </p:cNvPr>
              <p:cNvSpPr>
                <a:spLocks/>
              </p:cNvSpPr>
              <p:nvPr/>
            </p:nvSpPr>
            <p:spPr bwMode="auto">
              <a:xfrm>
                <a:off x="2198" y="2479"/>
                <a:ext cx="184" cy="214"/>
              </a:xfrm>
              <a:custGeom>
                <a:avLst/>
                <a:gdLst>
                  <a:gd name="T0" fmla="*/ 4 w 370"/>
                  <a:gd name="T1" fmla="*/ 0 h 427"/>
                  <a:gd name="T2" fmla="*/ 0 w 370"/>
                  <a:gd name="T3" fmla="*/ 153 h 427"/>
                  <a:gd name="T4" fmla="*/ 1 w 370"/>
                  <a:gd name="T5" fmla="*/ 153 h 427"/>
                  <a:gd name="T6" fmla="*/ 4 w 370"/>
                  <a:gd name="T7" fmla="*/ 156 h 427"/>
                  <a:gd name="T8" fmla="*/ 8 w 370"/>
                  <a:gd name="T9" fmla="*/ 159 h 427"/>
                  <a:gd name="T10" fmla="*/ 15 w 370"/>
                  <a:gd name="T11" fmla="*/ 163 h 427"/>
                  <a:gd name="T12" fmla="*/ 23 w 370"/>
                  <a:gd name="T13" fmla="*/ 168 h 427"/>
                  <a:gd name="T14" fmla="*/ 32 w 370"/>
                  <a:gd name="T15" fmla="*/ 174 h 427"/>
                  <a:gd name="T16" fmla="*/ 43 w 370"/>
                  <a:gd name="T17" fmla="*/ 180 h 427"/>
                  <a:gd name="T18" fmla="*/ 55 w 370"/>
                  <a:gd name="T19" fmla="*/ 186 h 427"/>
                  <a:gd name="T20" fmla="*/ 68 w 370"/>
                  <a:gd name="T21" fmla="*/ 192 h 427"/>
                  <a:gd name="T22" fmla="*/ 83 w 370"/>
                  <a:gd name="T23" fmla="*/ 197 h 427"/>
                  <a:gd name="T24" fmla="*/ 97 w 370"/>
                  <a:gd name="T25" fmla="*/ 202 h 427"/>
                  <a:gd name="T26" fmla="*/ 113 w 370"/>
                  <a:gd name="T27" fmla="*/ 207 h 427"/>
                  <a:gd name="T28" fmla="*/ 129 w 370"/>
                  <a:gd name="T29" fmla="*/ 210 h 427"/>
                  <a:gd name="T30" fmla="*/ 147 w 370"/>
                  <a:gd name="T31" fmla="*/ 213 h 427"/>
                  <a:gd name="T32" fmla="*/ 165 w 370"/>
                  <a:gd name="T33" fmla="*/ 214 h 427"/>
                  <a:gd name="T34" fmla="*/ 182 w 370"/>
                  <a:gd name="T35" fmla="*/ 213 h 427"/>
                  <a:gd name="T36" fmla="*/ 184 w 370"/>
                  <a:gd name="T37" fmla="*/ 190 h 427"/>
                  <a:gd name="T38" fmla="*/ 184 w 370"/>
                  <a:gd name="T39" fmla="*/ 164 h 427"/>
                  <a:gd name="T40" fmla="*/ 183 w 370"/>
                  <a:gd name="T41" fmla="*/ 137 h 427"/>
                  <a:gd name="T42" fmla="*/ 181 w 370"/>
                  <a:gd name="T43" fmla="*/ 108 h 427"/>
                  <a:gd name="T44" fmla="*/ 178 w 370"/>
                  <a:gd name="T45" fmla="*/ 79 h 427"/>
                  <a:gd name="T46" fmla="*/ 173 w 370"/>
                  <a:gd name="T47" fmla="*/ 52 h 427"/>
                  <a:gd name="T48" fmla="*/ 167 w 370"/>
                  <a:gd name="T49" fmla="*/ 27 h 427"/>
                  <a:gd name="T50" fmla="*/ 158 w 370"/>
                  <a:gd name="T51" fmla="*/ 6 h 427"/>
                  <a:gd name="T52" fmla="*/ 4 w 370"/>
                  <a:gd name="T53" fmla="*/ 0 h 4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70"/>
                  <a:gd name="T82" fmla="*/ 0 h 427"/>
                  <a:gd name="T83" fmla="*/ 370 w 370"/>
                  <a:gd name="T84" fmla="*/ 427 h 42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70" h="427">
                    <a:moveTo>
                      <a:pt x="8" y="0"/>
                    </a:moveTo>
                    <a:lnTo>
                      <a:pt x="0" y="305"/>
                    </a:lnTo>
                    <a:lnTo>
                      <a:pt x="2" y="306"/>
                    </a:lnTo>
                    <a:lnTo>
                      <a:pt x="8" y="311"/>
                    </a:lnTo>
                    <a:lnTo>
                      <a:pt x="17" y="318"/>
                    </a:lnTo>
                    <a:lnTo>
                      <a:pt x="30" y="326"/>
                    </a:lnTo>
                    <a:lnTo>
                      <a:pt x="46" y="336"/>
                    </a:lnTo>
                    <a:lnTo>
                      <a:pt x="65" y="348"/>
                    </a:lnTo>
                    <a:lnTo>
                      <a:pt x="86" y="359"/>
                    </a:lnTo>
                    <a:lnTo>
                      <a:pt x="111" y="371"/>
                    </a:lnTo>
                    <a:lnTo>
                      <a:pt x="137" y="383"/>
                    </a:lnTo>
                    <a:lnTo>
                      <a:pt x="166" y="394"/>
                    </a:lnTo>
                    <a:lnTo>
                      <a:pt x="196" y="404"/>
                    </a:lnTo>
                    <a:lnTo>
                      <a:pt x="227" y="413"/>
                    </a:lnTo>
                    <a:lnTo>
                      <a:pt x="260" y="420"/>
                    </a:lnTo>
                    <a:lnTo>
                      <a:pt x="295" y="425"/>
                    </a:lnTo>
                    <a:lnTo>
                      <a:pt x="331" y="427"/>
                    </a:lnTo>
                    <a:lnTo>
                      <a:pt x="366" y="426"/>
                    </a:lnTo>
                    <a:lnTo>
                      <a:pt x="369" y="380"/>
                    </a:lnTo>
                    <a:lnTo>
                      <a:pt x="370" y="328"/>
                    </a:lnTo>
                    <a:lnTo>
                      <a:pt x="368" y="273"/>
                    </a:lnTo>
                    <a:lnTo>
                      <a:pt x="364" y="215"/>
                    </a:lnTo>
                    <a:lnTo>
                      <a:pt x="357" y="157"/>
                    </a:lnTo>
                    <a:lnTo>
                      <a:pt x="348" y="103"/>
                    </a:lnTo>
                    <a:lnTo>
                      <a:pt x="335" y="54"/>
                    </a:lnTo>
                    <a:lnTo>
                      <a:pt x="318" y="12"/>
                    </a:lnTo>
                    <a:lnTo>
                      <a:pt x="8" y="0"/>
                    </a:lnTo>
                    <a:close/>
                  </a:path>
                </a:pathLst>
              </a:custGeom>
              <a:solidFill>
                <a:srgbClr val="000000"/>
              </a:solidFill>
              <a:ln w="9525">
                <a:noFill/>
                <a:round/>
                <a:headEnd/>
                <a:tailEnd/>
              </a:ln>
            </p:spPr>
            <p:txBody>
              <a:bodyPr/>
              <a:lstStyle/>
              <a:p>
                <a:endParaRPr lang="en-US"/>
              </a:p>
            </p:txBody>
          </p:sp>
          <p:sp>
            <p:nvSpPr>
              <p:cNvPr id="76" name="Freeform 76">
                <a:extLst>
                  <a:ext uri="{FF2B5EF4-FFF2-40B4-BE49-F238E27FC236}">
                    <a16:creationId xmlns:a16="http://schemas.microsoft.com/office/drawing/2014/main" xmlns="" id="{0E4A1E0F-AB28-4873-81E6-8FC638038EA2}"/>
                  </a:ext>
                </a:extLst>
              </p:cNvPr>
              <p:cNvSpPr>
                <a:spLocks/>
              </p:cNvSpPr>
              <p:nvPr/>
            </p:nvSpPr>
            <p:spPr bwMode="auto">
              <a:xfrm>
                <a:off x="2336" y="2493"/>
                <a:ext cx="103" cy="199"/>
              </a:xfrm>
              <a:custGeom>
                <a:avLst/>
                <a:gdLst>
                  <a:gd name="T0" fmla="*/ 69 w 206"/>
                  <a:gd name="T1" fmla="*/ 22 h 400"/>
                  <a:gd name="T2" fmla="*/ 0 w 206"/>
                  <a:gd name="T3" fmla="*/ 0 h 400"/>
                  <a:gd name="T4" fmla="*/ 9 w 206"/>
                  <a:gd name="T5" fmla="*/ 21 h 400"/>
                  <a:gd name="T6" fmla="*/ 16 w 206"/>
                  <a:gd name="T7" fmla="*/ 45 h 400"/>
                  <a:gd name="T8" fmla="*/ 23 w 206"/>
                  <a:gd name="T9" fmla="*/ 72 h 400"/>
                  <a:gd name="T10" fmla="*/ 28 w 206"/>
                  <a:gd name="T11" fmla="*/ 99 h 400"/>
                  <a:gd name="T12" fmla="*/ 34 w 206"/>
                  <a:gd name="T13" fmla="*/ 127 h 400"/>
                  <a:gd name="T14" fmla="*/ 38 w 206"/>
                  <a:gd name="T15" fmla="*/ 154 h 400"/>
                  <a:gd name="T16" fmla="*/ 42 w 206"/>
                  <a:gd name="T17" fmla="*/ 178 h 400"/>
                  <a:gd name="T18" fmla="*/ 44 w 206"/>
                  <a:gd name="T19" fmla="*/ 199 h 400"/>
                  <a:gd name="T20" fmla="*/ 52 w 206"/>
                  <a:gd name="T21" fmla="*/ 198 h 400"/>
                  <a:gd name="T22" fmla="*/ 59 w 206"/>
                  <a:gd name="T23" fmla="*/ 197 h 400"/>
                  <a:gd name="T24" fmla="*/ 67 w 206"/>
                  <a:gd name="T25" fmla="*/ 195 h 400"/>
                  <a:gd name="T26" fmla="*/ 75 w 206"/>
                  <a:gd name="T27" fmla="*/ 192 h 400"/>
                  <a:gd name="T28" fmla="*/ 82 w 206"/>
                  <a:gd name="T29" fmla="*/ 189 h 400"/>
                  <a:gd name="T30" fmla="*/ 90 w 206"/>
                  <a:gd name="T31" fmla="*/ 186 h 400"/>
                  <a:gd name="T32" fmla="*/ 97 w 206"/>
                  <a:gd name="T33" fmla="*/ 182 h 400"/>
                  <a:gd name="T34" fmla="*/ 103 w 206"/>
                  <a:gd name="T35" fmla="*/ 178 h 400"/>
                  <a:gd name="T36" fmla="*/ 69 w 206"/>
                  <a:gd name="T37" fmla="*/ 22 h 4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400"/>
                  <a:gd name="T59" fmla="*/ 206 w 206"/>
                  <a:gd name="T60" fmla="*/ 400 h 4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400">
                    <a:moveTo>
                      <a:pt x="138" y="45"/>
                    </a:moveTo>
                    <a:lnTo>
                      <a:pt x="0" y="0"/>
                    </a:lnTo>
                    <a:lnTo>
                      <a:pt x="17" y="42"/>
                    </a:lnTo>
                    <a:lnTo>
                      <a:pt x="32" y="90"/>
                    </a:lnTo>
                    <a:lnTo>
                      <a:pt x="46" y="144"/>
                    </a:lnTo>
                    <a:lnTo>
                      <a:pt x="57" y="199"/>
                    </a:lnTo>
                    <a:lnTo>
                      <a:pt x="67" y="256"/>
                    </a:lnTo>
                    <a:lnTo>
                      <a:pt x="76" y="309"/>
                    </a:lnTo>
                    <a:lnTo>
                      <a:pt x="83" y="358"/>
                    </a:lnTo>
                    <a:lnTo>
                      <a:pt x="88" y="400"/>
                    </a:lnTo>
                    <a:lnTo>
                      <a:pt x="103" y="398"/>
                    </a:lnTo>
                    <a:lnTo>
                      <a:pt x="118" y="395"/>
                    </a:lnTo>
                    <a:lnTo>
                      <a:pt x="133" y="391"/>
                    </a:lnTo>
                    <a:lnTo>
                      <a:pt x="150" y="386"/>
                    </a:lnTo>
                    <a:lnTo>
                      <a:pt x="164" y="380"/>
                    </a:lnTo>
                    <a:lnTo>
                      <a:pt x="179" y="373"/>
                    </a:lnTo>
                    <a:lnTo>
                      <a:pt x="193" y="366"/>
                    </a:lnTo>
                    <a:lnTo>
                      <a:pt x="206" y="358"/>
                    </a:lnTo>
                    <a:lnTo>
                      <a:pt x="138" y="45"/>
                    </a:lnTo>
                    <a:close/>
                  </a:path>
                </a:pathLst>
              </a:custGeom>
              <a:solidFill>
                <a:srgbClr val="0F0F87"/>
              </a:solidFill>
              <a:ln w="9525">
                <a:noFill/>
                <a:round/>
                <a:headEnd/>
                <a:tailEnd/>
              </a:ln>
            </p:spPr>
            <p:txBody>
              <a:bodyPr/>
              <a:lstStyle/>
              <a:p>
                <a:endParaRPr lang="en-US"/>
              </a:p>
            </p:txBody>
          </p:sp>
          <p:sp>
            <p:nvSpPr>
              <p:cNvPr id="77" name="Freeform 77">
                <a:extLst>
                  <a:ext uri="{FF2B5EF4-FFF2-40B4-BE49-F238E27FC236}">
                    <a16:creationId xmlns:a16="http://schemas.microsoft.com/office/drawing/2014/main" xmlns="" id="{098A8131-A7AB-452B-9455-1447A4637434}"/>
                  </a:ext>
                </a:extLst>
              </p:cNvPr>
              <p:cNvSpPr>
                <a:spLocks/>
              </p:cNvSpPr>
              <p:nvPr/>
            </p:nvSpPr>
            <p:spPr bwMode="auto">
              <a:xfrm>
                <a:off x="2193" y="2155"/>
                <a:ext cx="213" cy="389"/>
              </a:xfrm>
              <a:custGeom>
                <a:avLst/>
                <a:gdLst>
                  <a:gd name="T0" fmla="*/ 113 w 426"/>
                  <a:gd name="T1" fmla="*/ 240 h 779"/>
                  <a:gd name="T2" fmla="*/ 102 w 426"/>
                  <a:gd name="T3" fmla="*/ 215 h 779"/>
                  <a:gd name="T4" fmla="*/ 91 w 426"/>
                  <a:gd name="T5" fmla="*/ 188 h 779"/>
                  <a:gd name="T6" fmla="*/ 80 w 426"/>
                  <a:gd name="T7" fmla="*/ 158 h 779"/>
                  <a:gd name="T8" fmla="*/ 70 w 426"/>
                  <a:gd name="T9" fmla="*/ 126 h 779"/>
                  <a:gd name="T10" fmla="*/ 61 w 426"/>
                  <a:gd name="T11" fmla="*/ 95 h 779"/>
                  <a:gd name="T12" fmla="*/ 57 w 426"/>
                  <a:gd name="T13" fmla="*/ 63 h 779"/>
                  <a:gd name="T14" fmla="*/ 57 w 426"/>
                  <a:gd name="T15" fmla="*/ 31 h 779"/>
                  <a:gd name="T16" fmla="*/ 61 w 426"/>
                  <a:gd name="T17" fmla="*/ 0 h 779"/>
                  <a:gd name="T18" fmla="*/ 38 w 426"/>
                  <a:gd name="T19" fmla="*/ 10 h 779"/>
                  <a:gd name="T20" fmla="*/ 23 w 426"/>
                  <a:gd name="T21" fmla="*/ 30 h 779"/>
                  <a:gd name="T22" fmla="*/ 13 w 426"/>
                  <a:gd name="T23" fmla="*/ 60 h 779"/>
                  <a:gd name="T24" fmla="*/ 9 w 426"/>
                  <a:gd name="T25" fmla="*/ 96 h 779"/>
                  <a:gd name="T26" fmla="*/ 9 w 426"/>
                  <a:gd name="T27" fmla="*/ 135 h 779"/>
                  <a:gd name="T28" fmla="*/ 10 w 426"/>
                  <a:gd name="T29" fmla="*/ 175 h 779"/>
                  <a:gd name="T30" fmla="*/ 12 w 426"/>
                  <a:gd name="T31" fmla="*/ 215 h 779"/>
                  <a:gd name="T32" fmla="*/ 13 w 426"/>
                  <a:gd name="T33" fmla="*/ 249 h 779"/>
                  <a:gd name="T34" fmla="*/ 11 w 426"/>
                  <a:gd name="T35" fmla="*/ 291 h 779"/>
                  <a:gd name="T36" fmla="*/ 7 w 426"/>
                  <a:gd name="T37" fmla="*/ 321 h 779"/>
                  <a:gd name="T38" fmla="*/ 2 w 426"/>
                  <a:gd name="T39" fmla="*/ 340 h 779"/>
                  <a:gd name="T40" fmla="*/ 0 w 426"/>
                  <a:gd name="T41" fmla="*/ 346 h 779"/>
                  <a:gd name="T42" fmla="*/ 21 w 426"/>
                  <a:gd name="T43" fmla="*/ 360 h 779"/>
                  <a:gd name="T44" fmla="*/ 43 w 426"/>
                  <a:gd name="T45" fmla="*/ 371 h 779"/>
                  <a:gd name="T46" fmla="*/ 62 w 426"/>
                  <a:gd name="T47" fmla="*/ 379 h 779"/>
                  <a:gd name="T48" fmla="*/ 83 w 426"/>
                  <a:gd name="T49" fmla="*/ 384 h 779"/>
                  <a:gd name="T50" fmla="*/ 101 w 426"/>
                  <a:gd name="T51" fmla="*/ 387 h 779"/>
                  <a:gd name="T52" fmla="*/ 118 w 426"/>
                  <a:gd name="T53" fmla="*/ 389 h 779"/>
                  <a:gd name="T54" fmla="*/ 135 w 426"/>
                  <a:gd name="T55" fmla="*/ 389 h 779"/>
                  <a:gd name="T56" fmla="*/ 151 w 426"/>
                  <a:gd name="T57" fmla="*/ 388 h 779"/>
                  <a:gd name="T58" fmla="*/ 164 w 426"/>
                  <a:gd name="T59" fmla="*/ 386 h 779"/>
                  <a:gd name="T60" fmla="*/ 176 w 426"/>
                  <a:gd name="T61" fmla="*/ 383 h 779"/>
                  <a:gd name="T62" fmla="*/ 187 w 426"/>
                  <a:gd name="T63" fmla="*/ 379 h 779"/>
                  <a:gd name="T64" fmla="*/ 197 w 426"/>
                  <a:gd name="T65" fmla="*/ 376 h 779"/>
                  <a:gd name="T66" fmla="*/ 204 w 426"/>
                  <a:gd name="T67" fmla="*/ 373 h 779"/>
                  <a:gd name="T68" fmla="*/ 209 w 426"/>
                  <a:gd name="T69" fmla="*/ 370 h 779"/>
                  <a:gd name="T70" fmla="*/ 212 w 426"/>
                  <a:gd name="T71" fmla="*/ 368 h 779"/>
                  <a:gd name="T72" fmla="*/ 213 w 426"/>
                  <a:gd name="T73" fmla="*/ 368 h 779"/>
                  <a:gd name="T74" fmla="*/ 212 w 426"/>
                  <a:gd name="T75" fmla="*/ 365 h 779"/>
                  <a:gd name="T76" fmla="*/ 209 w 426"/>
                  <a:gd name="T77" fmla="*/ 360 h 779"/>
                  <a:gd name="T78" fmla="*/ 205 w 426"/>
                  <a:gd name="T79" fmla="*/ 353 h 779"/>
                  <a:gd name="T80" fmla="*/ 201 w 426"/>
                  <a:gd name="T81" fmla="*/ 347 h 779"/>
                  <a:gd name="T82" fmla="*/ 196 w 426"/>
                  <a:gd name="T83" fmla="*/ 340 h 779"/>
                  <a:gd name="T84" fmla="*/ 191 w 426"/>
                  <a:gd name="T85" fmla="*/ 334 h 779"/>
                  <a:gd name="T86" fmla="*/ 189 w 426"/>
                  <a:gd name="T87" fmla="*/ 330 h 779"/>
                  <a:gd name="T88" fmla="*/ 187 w 426"/>
                  <a:gd name="T89" fmla="*/ 329 h 779"/>
                  <a:gd name="T90" fmla="*/ 185 w 426"/>
                  <a:gd name="T91" fmla="*/ 327 h 779"/>
                  <a:gd name="T92" fmla="*/ 179 w 426"/>
                  <a:gd name="T93" fmla="*/ 322 h 779"/>
                  <a:gd name="T94" fmla="*/ 170 w 426"/>
                  <a:gd name="T95" fmla="*/ 315 h 779"/>
                  <a:gd name="T96" fmla="*/ 159 w 426"/>
                  <a:gd name="T97" fmla="*/ 304 h 779"/>
                  <a:gd name="T98" fmla="*/ 146 w 426"/>
                  <a:gd name="T99" fmla="*/ 292 h 779"/>
                  <a:gd name="T100" fmla="*/ 134 w 426"/>
                  <a:gd name="T101" fmla="*/ 277 h 779"/>
                  <a:gd name="T102" fmla="*/ 122 w 426"/>
                  <a:gd name="T103" fmla="*/ 260 h 779"/>
                  <a:gd name="T104" fmla="*/ 113 w 426"/>
                  <a:gd name="T105" fmla="*/ 240 h 77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6"/>
                  <a:gd name="T160" fmla="*/ 0 h 779"/>
                  <a:gd name="T161" fmla="*/ 426 w 426"/>
                  <a:gd name="T162" fmla="*/ 779 h 77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6" h="779">
                    <a:moveTo>
                      <a:pt x="226" y="480"/>
                    </a:moveTo>
                    <a:lnTo>
                      <a:pt x="204" y="431"/>
                    </a:lnTo>
                    <a:lnTo>
                      <a:pt x="182" y="376"/>
                    </a:lnTo>
                    <a:lnTo>
                      <a:pt x="159" y="316"/>
                    </a:lnTo>
                    <a:lnTo>
                      <a:pt x="139" y="253"/>
                    </a:lnTo>
                    <a:lnTo>
                      <a:pt x="123" y="190"/>
                    </a:lnTo>
                    <a:lnTo>
                      <a:pt x="114" y="126"/>
                    </a:lnTo>
                    <a:lnTo>
                      <a:pt x="114" y="62"/>
                    </a:lnTo>
                    <a:lnTo>
                      <a:pt x="123" y="0"/>
                    </a:lnTo>
                    <a:lnTo>
                      <a:pt x="76" y="20"/>
                    </a:lnTo>
                    <a:lnTo>
                      <a:pt x="45" y="61"/>
                    </a:lnTo>
                    <a:lnTo>
                      <a:pt x="26" y="121"/>
                    </a:lnTo>
                    <a:lnTo>
                      <a:pt x="18" y="192"/>
                    </a:lnTo>
                    <a:lnTo>
                      <a:pt x="17" y="271"/>
                    </a:lnTo>
                    <a:lnTo>
                      <a:pt x="19" y="351"/>
                    </a:lnTo>
                    <a:lnTo>
                      <a:pt x="24" y="430"/>
                    </a:lnTo>
                    <a:lnTo>
                      <a:pt x="25" y="499"/>
                    </a:lnTo>
                    <a:lnTo>
                      <a:pt x="22" y="582"/>
                    </a:lnTo>
                    <a:lnTo>
                      <a:pt x="13" y="642"/>
                    </a:lnTo>
                    <a:lnTo>
                      <a:pt x="3" y="680"/>
                    </a:lnTo>
                    <a:lnTo>
                      <a:pt x="0" y="692"/>
                    </a:lnTo>
                    <a:lnTo>
                      <a:pt x="42" y="720"/>
                    </a:lnTo>
                    <a:lnTo>
                      <a:pt x="85" y="742"/>
                    </a:lnTo>
                    <a:lnTo>
                      <a:pt x="125" y="758"/>
                    </a:lnTo>
                    <a:lnTo>
                      <a:pt x="165" y="768"/>
                    </a:lnTo>
                    <a:lnTo>
                      <a:pt x="201" y="775"/>
                    </a:lnTo>
                    <a:lnTo>
                      <a:pt x="237" y="779"/>
                    </a:lnTo>
                    <a:lnTo>
                      <a:pt x="269" y="779"/>
                    </a:lnTo>
                    <a:lnTo>
                      <a:pt x="301" y="777"/>
                    </a:lnTo>
                    <a:lnTo>
                      <a:pt x="328" y="772"/>
                    </a:lnTo>
                    <a:lnTo>
                      <a:pt x="352" y="766"/>
                    </a:lnTo>
                    <a:lnTo>
                      <a:pt x="374" y="759"/>
                    </a:lnTo>
                    <a:lnTo>
                      <a:pt x="393" y="752"/>
                    </a:lnTo>
                    <a:lnTo>
                      <a:pt x="407" y="747"/>
                    </a:lnTo>
                    <a:lnTo>
                      <a:pt x="417" y="741"/>
                    </a:lnTo>
                    <a:lnTo>
                      <a:pt x="424" y="737"/>
                    </a:lnTo>
                    <a:lnTo>
                      <a:pt x="426" y="736"/>
                    </a:lnTo>
                    <a:lnTo>
                      <a:pt x="424" y="730"/>
                    </a:lnTo>
                    <a:lnTo>
                      <a:pt x="418" y="720"/>
                    </a:lnTo>
                    <a:lnTo>
                      <a:pt x="410" y="707"/>
                    </a:lnTo>
                    <a:lnTo>
                      <a:pt x="401" y="694"/>
                    </a:lnTo>
                    <a:lnTo>
                      <a:pt x="392" y="681"/>
                    </a:lnTo>
                    <a:lnTo>
                      <a:pt x="382" y="669"/>
                    </a:lnTo>
                    <a:lnTo>
                      <a:pt x="377" y="661"/>
                    </a:lnTo>
                    <a:lnTo>
                      <a:pt x="374" y="658"/>
                    </a:lnTo>
                    <a:lnTo>
                      <a:pt x="370" y="654"/>
                    </a:lnTo>
                    <a:lnTo>
                      <a:pt x="357" y="645"/>
                    </a:lnTo>
                    <a:lnTo>
                      <a:pt x="339" y="630"/>
                    </a:lnTo>
                    <a:lnTo>
                      <a:pt x="317" y="609"/>
                    </a:lnTo>
                    <a:lnTo>
                      <a:pt x="292" y="584"/>
                    </a:lnTo>
                    <a:lnTo>
                      <a:pt x="268" y="554"/>
                    </a:lnTo>
                    <a:lnTo>
                      <a:pt x="245" y="520"/>
                    </a:lnTo>
                    <a:lnTo>
                      <a:pt x="226" y="480"/>
                    </a:lnTo>
                    <a:close/>
                  </a:path>
                </a:pathLst>
              </a:custGeom>
              <a:solidFill>
                <a:srgbClr val="000000"/>
              </a:solidFill>
              <a:ln w="9525">
                <a:noFill/>
                <a:round/>
                <a:headEnd/>
                <a:tailEnd/>
              </a:ln>
            </p:spPr>
            <p:txBody>
              <a:bodyPr/>
              <a:lstStyle/>
              <a:p>
                <a:endParaRPr lang="en-US"/>
              </a:p>
            </p:txBody>
          </p:sp>
          <p:sp>
            <p:nvSpPr>
              <p:cNvPr id="78" name="Freeform 78">
                <a:extLst>
                  <a:ext uri="{FF2B5EF4-FFF2-40B4-BE49-F238E27FC236}">
                    <a16:creationId xmlns:a16="http://schemas.microsoft.com/office/drawing/2014/main" xmlns="" id="{268CC052-F3BB-471D-9ED7-BDD0565F9BEA}"/>
                  </a:ext>
                </a:extLst>
              </p:cNvPr>
              <p:cNvSpPr>
                <a:spLocks/>
              </p:cNvSpPr>
              <p:nvPr/>
            </p:nvSpPr>
            <p:spPr bwMode="auto">
              <a:xfrm>
                <a:off x="2240" y="2148"/>
                <a:ext cx="167" cy="381"/>
              </a:xfrm>
              <a:custGeom>
                <a:avLst/>
                <a:gdLst>
                  <a:gd name="T0" fmla="*/ 27 w 333"/>
                  <a:gd name="T1" fmla="*/ 313 h 764"/>
                  <a:gd name="T2" fmla="*/ 32 w 333"/>
                  <a:gd name="T3" fmla="*/ 324 h 764"/>
                  <a:gd name="T4" fmla="*/ 36 w 333"/>
                  <a:gd name="T5" fmla="*/ 334 h 764"/>
                  <a:gd name="T6" fmla="*/ 41 w 333"/>
                  <a:gd name="T7" fmla="*/ 343 h 764"/>
                  <a:gd name="T8" fmla="*/ 45 w 333"/>
                  <a:gd name="T9" fmla="*/ 352 h 764"/>
                  <a:gd name="T10" fmla="*/ 51 w 333"/>
                  <a:gd name="T11" fmla="*/ 359 h 764"/>
                  <a:gd name="T12" fmla="*/ 56 w 333"/>
                  <a:gd name="T13" fmla="*/ 365 h 764"/>
                  <a:gd name="T14" fmla="*/ 62 w 333"/>
                  <a:gd name="T15" fmla="*/ 371 h 764"/>
                  <a:gd name="T16" fmla="*/ 69 w 333"/>
                  <a:gd name="T17" fmla="*/ 375 h 764"/>
                  <a:gd name="T18" fmla="*/ 77 w 333"/>
                  <a:gd name="T19" fmla="*/ 378 h 764"/>
                  <a:gd name="T20" fmla="*/ 86 w 333"/>
                  <a:gd name="T21" fmla="*/ 381 h 764"/>
                  <a:gd name="T22" fmla="*/ 95 w 333"/>
                  <a:gd name="T23" fmla="*/ 381 h 764"/>
                  <a:gd name="T24" fmla="*/ 106 w 333"/>
                  <a:gd name="T25" fmla="*/ 381 h 764"/>
                  <a:gd name="T26" fmla="*/ 119 w 333"/>
                  <a:gd name="T27" fmla="*/ 380 h 764"/>
                  <a:gd name="T28" fmla="*/ 133 w 333"/>
                  <a:gd name="T29" fmla="*/ 377 h 764"/>
                  <a:gd name="T30" fmla="*/ 149 w 333"/>
                  <a:gd name="T31" fmla="*/ 374 h 764"/>
                  <a:gd name="T32" fmla="*/ 167 w 333"/>
                  <a:gd name="T33" fmla="*/ 369 h 764"/>
                  <a:gd name="T34" fmla="*/ 155 w 333"/>
                  <a:gd name="T35" fmla="*/ 316 h 764"/>
                  <a:gd name="T36" fmla="*/ 147 w 333"/>
                  <a:gd name="T37" fmla="*/ 268 h 764"/>
                  <a:gd name="T38" fmla="*/ 143 w 333"/>
                  <a:gd name="T39" fmla="*/ 225 h 764"/>
                  <a:gd name="T40" fmla="*/ 141 w 333"/>
                  <a:gd name="T41" fmla="*/ 186 h 764"/>
                  <a:gd name="T42" fmla="*/ 139 w 333"/>
                  <a:gd name="T43" fmla="*/ 151 h 764"/>
                  <a:gd name="T44" fmla="*/ 136 w 333"/>
                  <a:gd name="T45" fmla="*/ 119 h 764"/>
                  <a:gd name="T46" fmla="*/ 130 w 333"/>
                  <a:gd name="T47" fmla="*/ 90 h 764"/>
                  <a:gd name="T48" fmla="*/ 121 w 333"/>
                  <a:gd name="T49" fmla="*/ 63 h 764"/>
                  <a:gd name="T50" fmla="*/ 113 w 333"/>
                  <a:gd name="T51" fmla="*/ 52 h 764"/>
                  <a:gd name="T52" fmla="*/ 104 w 333"/>
                  <a:gd name="T53" fmla="*/ 41 h 764"/>
                  <a:gd name="T54" fmla="*/ 93 w 333"/>
                  <a:gd name="T55" fmla="*/ 30 h 764"/>
                  <a:gd name="T56" fmla="*/ 82 w 333"/>
                  <a:gd name="T57" fmla="*/ 21 h 764"/>
                  <a:gd name="T58" fmla="*/ 72 w 333"/>
                  <a:gd name="T59" fmla="*/ 12 h 764"/>
                  <a:gd name="T60" fmla="*/ 64 w 333"/>
                  <a:gd name="T61" fmla="*/ 6 h 764"/>
                  <a:gd name="T62" fmla="*/ 59 w 333"/>
                  <a:gd name="T63" fmla="*/ 2 h 764"/>
                  <a:gd name="T64" fmla="*/ 56 w 333"/>
                  <a:gd name="T65" fmla="*/ 0 h 764"/>
                  <a:gd name="T66" fmla="*/ 50 w 333"/>
                  <a:gd name="T67" fmla="*/ 2 h 764"/>
                  <a:gd name="T68" fmla="*/ 44 w 333"/>
                  <a:gd name="T69" fmla="*/ 3 h 764"/>
                  <a:gd name="T70" fmla="*/ 37 w 333"/>
                  <a:gd name="T71" fmla="*/ 4 h 764"/>
                  <a:gd name="T72" fmla="*/ 32 w 333"/>
                  <a:gd name="T73" fmla="*/ 5 h 764"/>
                  <a:gd name="T74" fmla="*/ 26 w 333"/>
                  <a:gd name="T75" fmla="*/ 7 h 764"/>
                  <a:gd name="T76" fmla="*/ 21 w 333"/>
                  <a:gd name="T77" fmla="*/ 9 h 764"/>
                  <a:gd name="T78" fmla="*/ 15 w 333"/>
                  <a:gd name="T79" fmla="*/ 12 h 764"/>
                  <a:gd name="T80" fmla="*/ 11 w 333"/>
                  <a:gd name="T81" fmla="*/ 17 h 764"/>
                  <a:gd name="T82" fmla="*/ 4 w 333"/>
                  <a:gd name="T83" fmla="*/ 50 h 764"/>
                  <a:gd name="T84" fmla="*/ 1 w 333"/>
                  <a:gd name="T85" fmla="*/ 88 h 764"/>
                  <a:gd name="T86" fmla="*/ 0 w 333"/>
                  <a:gd name="T87" fmla="*/ 129 h 764"/>
                  <a:gd name="T88" fmla="*/ 2 w 333"/>
                  <a:gd name="T89" fmla="*/ 172 h 764"/>
                  <a:gd name="T90" fmla="*/ 5 w 333"/>
                  <a:gd name="T91" fmla="*/ 213 h 764"/>
                  <a:gd name="T92" fmla="*/ 11 w 333"/>
                  <a:gd name="T93" fmla="*/ 252 h 764"/>
                  <a:gd name="T94" fmla="*/ 18 w 333"/>
                  <a:gd name="T95" fmla="*/ 286 h 764"/>
                  <a:gd name="T96" fmla="*/ 27 w 333"/>
                  <a:gd name="T97" fmla="*/ 313 h 7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3"/>
                  <a:gd name="T148" fmla="*/ 0 h 764"/>
                  <a:gd name="T149" fmla="*/ 333 w 333"/>
                  <a:gd name="T150" fmla="*/ 764 h 76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3" h="764">
                    <a:moveTo>
                      <a:pt x="53" y="628"/>
                    </a:moveTo>
                    <a:lnTo>
                      <a:pt x="63" y="650"/>
                    </a:lnTo>
                    <a:lnTo>
                      <a:pt x="72" y="669"/>
                    </a:lnTo>
                    <a:lnTo>
                      <a:pt x="81" y="688"/>
                    </a:lnTo>
                    <a:lnTo>
                      <a:pt x="90" y="705"/>
                    </a:lnTo>
                    <a:lnTo>
                      <a:pt x="101" y="719"/>
                    </a:lnTo>
                    <a:lnTo>
                      <a:pt x="112" y="732"/>
                    </a:lnTo>
                    <a:lnTo>
                      <a:pt x="124" y="743"/>
                    </a:lnTo>
                    <a:lnTo>
                      <a:pt x="137" y="751"/>
                    </a:lnTo>
                    <a:lnTo>
                      <a:pt x="154" y="758"/>
                    </a:lnTo>
                    <a:lnTo>
                      <a:pt x="171" y="763"/>
                    </a:lnTo>
                    <a:lnTo>
                      <a:pt x="190" y="764"/>
                    </a:lnTo>
                    <a:lnTo>
                      <a:pt x="212" y="764"/>
                    </a:lnTo>
                    <a:lnTo>
                      <a:pt x="238" y="762"/>
                    </a:lnTo>
                    <a:lnTo>
                      <a:pt x="266" y="756"/>
                    </a:lnTo>
                    <a:lnTo>
                      <a:pt x="298" y="749"/>
                    </a:lnTo>
                    <a:lnTo>
                      <a:pt x="333" y="739"/>
                    </a:lnTo>
                    <a:lnTo>
                      <a:pt x="309" y="633"/>
                    </a:lnTo>
                    <a:lnTo>
                      <a:pt x="294" y="538"/>
                    </a:lnTo>
                    <a:lnTo>
                      <a:pt x="286" y="452"/>
                    </a:lnTo>
                    <a:lnTo>
                      <a:pt x="281" y="373"/>
                    </a:lnTo>
                    <a:lnTo>
                      <a:pt x="277" y="303"/>
                    </a:lnTo>
                    <a:lnTo>
                      <a:pt x="271" y="239"/>
                    </a:lnTo>
                    <a:lnTo>
                      <a:pt x="260" y="180"/>
                    </a:lnTo>
                    <a:lnTo>
                      <a:pt x="241" y="126"/>
                    </a:lnTo>
                    <a:lnTo>
                      <a:pt x="226" y="104"/>
                    </a:lnTo>
                    <a:lnTo>
                      <a:pt x="207" y="82"/>
                    </a:lnTo>
                    <a:lnTo>
                      <a:pt x="186" y="61"/>
                    </a:lnTo>
                    <a:lnTo>
                      <a:pt x="164" y="42"/>
                    </a:lnTo>
                    <a:lnTo>
                      <a:pt x="144" y="24"/>
                    </a:lnTo>
                    <a:lnTo>
                      <a:pt x="127" y="12"/>
                    </a:lnTo>
                    <a:lnTo>
                      <a:pt x="117" y="4"/>
                    </a:lnTo>
                    <a:lnTo>
                      <a:pt x="112" y="0"/>
                    </a:lnTo>
                    <a:lnTo>
                      <a:pt x="99" y="4"/>
                    </a:lnTo>
                    <a:lnTo>
                      <a:pt x="87" y="6"/>
                    </a:lnTo>
                    <a:lnTo>
                      <a:pt x="74" y="8"/>
                    </a:lnTo>
                    <a:lnTo>
                      <a:pt x="63" y="10"/>
                    </a:lnTo>
                    <a:lnTo>
                      <a:pt x="51" y="14"/>
                    </a:lnTo>
                    <a:lnTo>
                      <a:pt x="41" y="18"/>
                    </a:lnTo>
                    <a:lnTo>
                      <a:pt x="30" y="25"/>
                    </a:lnTo>
                    <a:lnTo>
                      <a:pt x="21" y="35"/>
                    </a:lnTo>
                    <a:lnTo>
                      <a:pt x="8" y="101"/>
                    </a:lnTo>
                    <a:lnTo>
                      <a:pt x="1" y="177"/>
                    </a:lnTo>
                    <a:lnTo>
                      <a:pt x="0" y="259"/>
                    </a:lnTo>
                    <a:lnTo>
                      <a:pt x="3" y="345"/>
                    </a:lnTo>
                    <a:lnTo>
                      <a:pt x="10" y="427"/>
                    </a:lnTo>
                    <a:lnTo>
                      <a:pt x="21" y="505"/>
                    </a:lnTo>
                    <a:lnTo>
                      <a:pt x="35" y="573"/>
                    </a:lnTo>
                    <a:lnTo>
                      <a:pt x="53" y="628"/>
                    </a:lnTo>
                    <a:close/>
                  </a:path>
                </a:pathLst>
              </a:custGeom>
              <a:solidFill>
                <a:srgbClr val="0F0F87"/>
              </a:solidFill>
              <a:ln w="9525">
                <a:noFill/>
                <a:round/>
                <a:headEnd/>
                <a:tailEnd/>
              </a:ln>
            </p:spPr>
            <p:txBody>
              <a:bodyPr/>
              <a:lstStyle/>
              <a:p>
                <a:endParaRPr lang="en-US"/>
              </a:p>
            </p:txBody>
          </p:sp>
          <p:sp>
            <p:nvSpPr>
              <p:cNvPr id="79" name="Freeform 79">
                <a:extLst>
                  <a:ext uri="{FF2B5EF4-FFF2-40B4-BE49-F238E27FC236}">
                    <a16:creationId xmlns:a16="http://schemas.microsoft.com/office/drawing/2014/main" xmlns="" id="{1D48BA38-A460-4F7F-81E5-941FD387D042}"/>
                  </a:ext>
                </a:extLst>
              </p:cNvPr>
              <p:cNvSpPr>
                <a:spLocks/>
              </p:cNvSpPr>
              <p:nvPr/>
            </p:nvSpPr>
            <p:spPr bwMode="auto">
              <a:xfrm>
                <a:off x="2191" y="2460"/>
                <a:ext cx="29" cy="34"/>
              </a:xfrm>
              <a:custGeom>
                <a:avLst/>
                <a:gdLst>
                  <a:gd name="T0" fmla="*/ 4 w 59"/>
                  <a:gd name="T1" fmla="*/ 0 h 68"/>
                  <a:gd name="T2" fmla="*/ 6 w 59"/>
                  <a:gd name="T3" fmla="*/ 2 h 68"/>
                  <a:gd name="T4" fmla="*/ 11 w 59"/>
                  <a:gd name="T5" fmla="*/ 6 h 68"/>
                  <a:gd name="T6" fmla="*/ 17 w 59"/>
                  <a:gd name="T7" fmla="*/ 12 h 68"/>
                  <a:gd name="T8" fmla="*/ 23 w 59"/>
                  <a:gd name="T9" fmla="*/ 18 h 68"/>
                  <a:gd name="T10" fmla="*/ 28 w 59"/>
                  <a:gd name="T11" fmla="*/ 25 h 68"/>
                  <a:gd name="T12" fmla="*/ 29 w 59"/>
                  <a:gd name="T13" fmla="*/ 31 h 68"/>
                  <a:gd name="T14" fmla="*/ 27 w 59"/>
                  <a:gd name="T15" fmla="*/ 34 h 68"/>
                  <a:gd name="T16" fmla="*/ 19 w 59"/>
                  <a:gd name="T17" fmla="*/ 34 h 68"/>
                  <a:gd name="T18" fmla="*/ 10 w 59"/>
                  <a:gd name="T19" fmla="*/ 31 h 68"/>
                  <a:gd name="T20" fmla="*/ 4 w 59"/>
                  <a:gd name="T21" fmla="*/ 27 h 68"/>
                  <a:gd name="T22" fmla="*/ 0 w 59"/>
                  <a:gd name="T23" fmla="*/ 21 h 68"/>
                  <a:gd name="T24" fmla="*/ 0 w 59"/>
                  <a:gd name="T25" fmla="*/ 16 h 68"/>
                  <a:gd name="T26" fmla="*/ 0 w 59"/>
                  <a:gd name="T27" fmla="*/ 10 h 68"/>
                  <a:gd name="T28" fmla="*/ 2 w 59"/>
                  <a:gd name="T29" fmla="*/ 5 h 68"/>
                  <a:gd name="T30" fmla="*/ 3 w 59"/>
                  <a:gd name="T31" fmla="*/ 1 h 68"/>
                  <a:gd name="T32" fmla="*/ 4 w 59"/>
                  <a:gd name="T33" fmla="*/ 0 h 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9"/>
                  <a:gd name="T52" fmla="*/ 0 h 68"/>
                  <a:gd name="T53" fmla="*/ 59 w 59"/>
                  <a:gd name="T54" fmla="*/ 68 h 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9" h="68">
                    <a:moveTo>
                      <a:pt x="8" y="0"/>
                    </a:moveTo>
                    <a:lnTo>
                      <a:pt x="12" y="4"/>
                    </a:lnTo>
                    <a:lnTo>
                      <a:pt x="22" y="12"/>
                    </a:lnTo>
                    <a:lnTo>
                      <a:pt x="34" y="25"/>
                    </a:lnTo>
                    <a:lnTo>
                      <a:pt x="46" y="37"/>
                    </a:lnTo>
                    <a:lnTo>
                      <a:pt x="56" y="51"/>
                    </a:lnTo>
                    <a:lnTo>
                      <a:pt x="59" y="62"/>
                    </a:lnTo>
                    <a:lnTo>
                      <a:pt x="54" y="68"/>
                    </a:lnTo>
                    <a:lnTo>
                      <a:pt x="38" y="68"/>
                    </a:lnTo>
                    <a:lnTo>
                      <a:pt x="20" y="63"/>
                    </a:lnTo>
                    <a:lnTo>
                      <a:pt x="8" y="55"/>
                    </a:lnTo>
                    <a:lnTo>
                      <a:pt x="1" y="43"/>
                    </a:lnTo>
                    <a:lnTo>
                      <a:pt x="0" y="32"/>
                    </a:lnTo>
                    <a:lnTo>
                      <a:pt x="1" y="20"/>
                    </a:lnTo>
                    <a:lnTo>
                      <a:pt x="5" y="10"/>
                    </a:lnTo>
                    <a:lnTo>
                      <a:pt x="7" y="3"/>
                    </a:lnTo>
                    <a:lnTo>
                      <a:pt x="8" y="0"/>
                    </a:lnTo>
                    <a:close/>
                  </a:path>
                </a:pathLst>
              </a:custGeom>
              <a:solidFill>
                <a:srgbClr val="E5A599"/>
              </a:solidFill>
              <a:ln w="9525">
                <a:noFill/>
                <a:round/>
                <a:headEnd/>
                <a:tailEnd/>
              </a:ln>
            </p:spPr>
            <p:txBody>
              <a:bodyPr/>
              <a:lstStyle/>
              <a:p>
                <a:endParaRPr lang="en-US"/>
              </a:p>
            </p:txBody>
          </p:sp>
          <p:sp>
            <p:nvSpPr>
              <p:cNvPr id="80" name="Freeform 80">
                <a:extLst>
                  <a:ext uri="{FF2B5EF4-FFF2-40B4-BE49-F238E27FC236}">
                    <a16:creationId xmlns:a16="http://schemas.microsoft.com/office/drawing/2014/main" xmlns="" id="{36354C97-73E6-4780-B03D-17119E46041E}"/>
                  </a:ext>
                </a:extLst>
              </p:cNvPr>
              <p:cNvSpPr>
                <a:spLocks/>
              </p:cNvSpPr>
              <p:nvPr/>
            </p:nvSpPr>
            <p:spPr bwMode="auto">
              <a:xfrm>
                <a:off x="2251" y="2106"/>
                <a:ext cx="59" cy="88"/>
              </a:xfrm>
              <a:custGeom>
                <a:avLst/>
                <a:gdLst>
                  <a:gd name="T0" fmla="*/ 32 w 119"/>
                  <a:gd name="T1" fmla="*/ 0 h 175"/>
                  <a:gd name="T2" fmla="*/ 3 w 119"/>
                  <a:gd name="T3" fmla="*/ 10 h 175"/>
                  <a:gd name="T4" fmla="*/ 0 w 119"/>
                  <a:gd name="T5" fmla="*/ 35 h 175"/>
                  <a:gd name="T6" fmla="*/ 59 w 119"/>
                  <a:gd name="T7" fmla="*/ 88 h 175"/>
                  <a:gd name="T8" fmla="*/ 36 w 119"/>
                  <a:gd name="T9" fmla="*/ 29 h 175"/>
                  <a:gd name="T10" fmla="*/ 32 w 119"/>
                  <a:gd name="T11" fmla="*/ 0 h 175"/>
                  <a:gd name="T12" fmla="*/ 0 60000 65536"/>
                  <a:gd name="T13" fmla="*/ 0 60000 65536"/>
                  <a:gd name="T14" fmla="*/ 0 60000 65536"/>
                  <a:gd name="T15" fmla="*/ 0 60000 65536"/>
                  <a:gd name="T16" fmla="*/ 0 60000 65536"/>
                  <a:gd name="T17" fmla="*/ 0 60000 65536"/>
                  <a:gd name="T18" fmla="*/ 0 w 119"/>
                  <a:gd name="T19" fmla="*/ 0 h 175"/>
                  <a:gd name="T20" fmla="*/ 119 w 119"/>
                  <a:gd name="T21" fmla="*/ 175 h 175"/>
                </a:gdLst>
                <a:ahLst/>
                <a:cxnLst>
                  <a:cxn ang="T12">
                    <a:pos x="T0" y="T1"/>
                  </a:cxn>
                  <a:cxn ang="T13">
                    <a:pos x="T2" y="T3"/>
                  </a:cxn>
                  <a:cxn ang="T14">
                    <a:pos x="T4" y="T5"/>
                  </a:cxn>
                  <a:cxn ang="T15">
                    <a:pos x="T6" y="T7"/>
                  </a:cxn>
                  <a:cxn ang="T16">
                    <a:pos x="T8" y="T9"/>
                  </a:cxn>
                  <a:cxn ang="T17">
                    <a:pos x="T10" y="T11"/>
                  </a:cxn>
                </a:cxnLst>
                <a:rect l="T18" t="T19" r="T20" b="T21"/>
                <a:pathLst>
                  <a:path w="119" h="175">
                    <a:moveTo>
                      <a:pt x="65" y="0"/>
                    </a:moveTo>
                    <a:lnTo>
                      <a:pt x="6" y="20"/>
                    </a:lnTo>
                    <a:lnTo>
                      <a:pt x="0" y="69"/>
                    </a:lnTo>
                    <a:lnTo>
                      <a:pt x="119" y="175"/>
                    </a:lnTo>
                    <a:lnTo>
                      <a:pt x="73" y="57"/>
                    </a:lnTo>
                    <a:lnTo>
                      <a:pt x="65" y="0"/>
                    </a:lnTo>
                    <a:close/>
                  </a:path>
                </a:pathLst>
              </a:custGeom>
              <a:solidFill>
                <a:srgbClr val="B27266"/>
              </a:solidFill>
              <a:ln w="9525">
                <a:noFill/>
                <a:round/>
                <a:headEnd/>
                <a:tailEnd/>
              </a:ln>
            </p:spPr>
            <p:txBody>
              <a:bodyPr/>
              <a:lstStyle/>
              <a:p>
                <a:endParaRPr lang="en-US"/>
              </a:p>
            </p:txBody>
          </p:sp>
          <p:sp>
            <p:nvSpPr>
              <p:cNvPr id="81" name="Freeform 81">
                <a:extLst>
                  <a:ext uri="{FF2B5EF4-FFF2-40B4-BE49-F238E27FC236}">
                    <a16:creationId xmlns:a16="http://schemas.microsoft.com/office/drawing/2014/main" xmlns="" id="{063B0024-4D04-425F-862F-C56B5A94B64F}"/>
                  </a:ext>
                </a:extLst>
              </p:cNvPr>
              <p:cNvSpPr>
                <a:spLocks/>
              </p:cNvSpPr>
              <p:nvPr/>
            </p:nvSpPr>
            <p:spPr bwMode="auto">
              <a:xfrm>
                <a:off x="2251" y="2052"/>
                <a:ext cx="38" cy="70"/>
              </a:xfrm>
              <a:custGeom>
                <a:avLst/>
                <a:gdLst>
                  <a:gd name="T0" fmla="*/ 11 w 77"/>
                  <a:gd name="T1" fmla="*/ 0 h 139"/>
                  <a:gd name="T2" fmla="*/ 10 w 77"/>
                  <a:gd name="T3" fmla="*/ 1 h 139"/>
                  <a:gd name="T4" fmla="*/ 7 w 77"/>
                  <a:gd name="T5" fmla="*/ 3 h 139"/>
                  <a:gd name="T6" fmla="*/ 4 w 77"/>
                  <a:gd name="T7" fmla="*/ 4 h 139"/>
                  <a:gd name="T8" fmla="*/ 0 w 77"/>
                  <a:gd name="T9" fmla="*/ 7 h 139"/>
                  <a:gd name="T10" fmla="*/ 6 w 77"/>
                  <a:gd name="T11" fmla="*/ 62 h 139"/>
                  <a:gd name="T12" fmla="*/ 7 w 77"/>
                  <a:gd name="T13" fmla="*/ 62 h 139"/>
                  <a:gd name="T14" fmla="*/ 8 w 77"/>
                  <a:gd name="T15" fmla="*/ 63 h 139"/>
                  <a:gd name="T16" fmla="*/ 12 w 77"/>
                  <a:gd name="T17" fmla="*/ 64 h 139"/>
                  <a:gd name="T18" fmla="*/ 15 w 77"/>
                  <a:gd name="T19" fmla="*/ 64 h 139"/>
                  <a:gd name="T20" fmla="*/ 21 w 77"/>
                  <a:gd name="T21" fmla="*/ 65 h 139"/>
                  <a:gd name="T22" fmla="*/ 26 w 77"/>
                  <a:gd name="T23" fmla="*/ 66 h 139"/>
                  <a:gd name="T24" fmla="*/ 32 w 77"/>
                  <a:gd name="T25" fmla="*/ 68 h 139"/>
                  <a:gd name="T26" fmla="*/ 38 w 77"/>
                  <a:gd name="T27" fmla="*/ 70 h 139"/>
                  <a:gd name="T28" fmla="*/ 31 w 77"/>
                  <a:gd name="T29" fmla="*/ 64 h 139"/>
                  <a:gd name="T30" fmla="*/ 25 w 77"/>
                  <a:gd name="T31" fmla="*/ 57 h 139"/>
                  <a:gd name="T32" fmla="*/ 21 w 77"/>
                  <a:gd name="T33" fmla="*/ 48 h 139"/>
                  <a:gd name="T34" fmla="*/ 17 w 77"/>
                  <a:gd name="T35" fmla="*/ 38 h 139"/>
                  <a:gd name="T36" fmla="*/ 15 w 77"/>
                  <a:gd name="T37" fmla="*/ 29 h 139"/>
                  <a:gd name="T38" fmla="*/ 13 w 77"/>
                  <a:gd name="T39" fmla="*/ 19 h 139"/>
                  <a:gd name="T40" fmla="*/ 12 w 77"/>
                  <a:gd name="T41" fmla="*/ 9 h 139"/>
                  <a:gd name="T42" fmla="*/ 11 w 77"/>
                  <a:gd name="T43" fmla="*/ 0 h 1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
                  <a:gd name="T67" fmla="*/ 0 h 139"/>
                  <a:gd name="T68" fmla="*/ 77 w 77"/>
                  <a:gd name="T69" fmla="*/ 139 h 1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 h="139">
                    <a:moveTo>
                      <a:pt x="23" y="0"/>
                    </a:moveTo>
                    <a:lnTo>
                      <a:pt x="20" y="1"/>
                    </a:lnTo>
                    <a:lnTo>
                      <a:pt x="15" y="5"/>
                    </a:lnTo>
                    <a:lnTo>
                      <a:pt x="8" y="8"/>
                    </a:lnTo>
                    <a:lnTo>
                      <a:pt x="0" y="14"/>
                    </a:lnTo>
                    <a:lnTo>
                      <a:pt x="13" y="124"/>
                    </a:lnTo>
                    <a:lnTo>
                      <a:pt x="14" y="124"/>
                    </a:lnTo>
                    <a:lnTo>
                      <a:pt x="17" y="126"/>
                    </a:lnTo>
                    <a:lnTo>
                      <a:pt x="24" y="127"/>
                    </a:lnTo>
                    <a:lnTo>
                      <a:pt x="31" y="128"/>
                    </a:lnTo>
                    <a:lnTo>
                      <a:pt x="42" y="130"/>
                    </a:lnTo>
                    <a:lnTo>
                      <a:pt x="52" y="132"/>
                    </a:lnTo>
                    <a:lnTo>
                      <a:pt x="65" y="136"/>
                    </a:lnTo>
                    <a:lnTo>
                      <a:pt x="77" y="139"/>
                    </a:lnTo>
                    <a:lnTo>
                      <a:pt x="62" y="128"/>
                    </a:lnTo>
                    <a:lnTo>
                      <a:pt x="51" y="113"/>
                    </a:lnTo>
                    <a:lnTo>
                      <a:pt x="42" y="96"/>
                    </a:lnTo>
                    <a:lnTo>
                      <a:pt x="35" y="76"/>
                    </a:lnTo>
                    <a:lnTo>
                      <a:pt x="30" y="58"/>
                    </a:lnTo>
                    <a:lnTo>
                      <a:pt x="27" y="37"/>
                    </a:lnTo>
                    <a:lnTo>
                      <a:pt x="24" y="18"/>
                    </a:lnTo>
                    <a:lnTo>
                      <a:pt x="23" y="0"/>
                    </a:lnTo>
                    <a:close/>
                  </a:path>
                </a:pathLst>
              </a:custGeom>
              <a:solidFill>
                <a:srgbClr val="B27266"/>
              </a:solidFill>
              <a:ln w="9525">
                <a:noFill/>
                <a:round/>
                <a:headEnd/>
                <a:tailEnd/>
              </a:ln>
            </p:spPr>
            <p:txBody>
              <a:bodyPr/>
              <a:lstStyle/>
              <a:p>
                <a:endParaRPr lang="en-US"/>
              </a:p>
            </p:txBody>
          </p:sp>
          <p:sp>
            <p:nvSpPr>
              <p:cNvPr id="82" name="Freeform 82">
                <a:extLst>
                  <a:ext uri="{FF2B5EF4-FFF2-40B4-BE49-F238E27FC236}">
                    <a16:creationId xmlns:a16="http://schemas.microsoft.com/office/drawing/2014/main" xmlns="" id="{37AE383A-A443-4702-88AB-32816B236A83}"/>
                  </a:ext>
                </a:extLst>
              </p:cNvPr>
              <p:cNvSpPr>
                <a:spLocks/>
              </p:cNvSpPr>
              <p:nvPr/>
            </p:nvSpPr>
            <p:spPr bwMode="auto">
              <a:xfrm>
                <a:off x="2262" y="2050"/>
                <a:ext cx="46" cy="73"/>
              </a:xfrm>
              <a:custGeom>
                <a:avLst/>
                <a:gdLst>
                  <a:gd name="T0" fmla="*/ 35 w 91"/>
                  <a:gd name="T1" fmla="*/ 5 h 147"/>
                  <a:gd name="T2" fmla="*/ 34 w 91"/>
                  <a:gd name="T3" fmla="*/ 4 h 147"/>
                  <a:gd name="T4" fmla="*/ 31 w 91"/>
                  <a:gd name="T5" fmla="*/ 3 h 147"/>
                  <a:gd name="T6" fmla="*/ 27 w 91"/>
                  <a:gd name="T7" fmla="*/ 2 h 147"/>
                  <a:gd name="T8" fmla="*/ 23 w 91"/>
                  <a:gd name="T9" fmla="*/ 1 h 147"/>
                  <a:gd name="T10" fmla="*/ 18 w 91"/>
                  <a:gd name="T11" fmla="*/ 0 h 147"/>
                  <a:gd name="T12" fmla="*/ 12 w 91"/>
                  <a:gd name="T13" fmla="*/ 0 h 147"/>
                  <a:gd name="T14" fmla="*/ 5 w 91"/>
                  <a:gd name="T15" fmla="*/ 1 h 147"/>
                  <a:gd name="T16" fmla="*/ 0 w 91"/>
                  <a:gd name="T17" fmla="*/ 2 h 147"/>
                  <a:gd name="T18" fmla="*/ 1 w 91"/>
                  <a:gd name="T19" fmla="*/ 11 h 147"/>
                  <a:gd name="T20" fmla="*/ 1 w 91"/>
                  <a:gd name="T21" fmla="*/ 21 h 147"/>
                  <a:gd name="T22" fmla="*/ 3 w 91"/>
                  <a:gd name="T23" fmla="*/ 30 h 147"/>
                  <a:gd name="T24" fmla="*/ 5 w 91"/>
                  <a:gd name="T25" fmla="*/ 40 h 147"/>
                  <a:gd name="T26" fmla="*/ 8 w 91"/>
                  <a:gd name="T27" fmla="*/ 49 h 147"/>
                  <a:gd name="T28" fmla="*/ 12 w 91"/>
                  <a:gd name="T29" fmla="*/ 58 h 147"/>
                  <a:gd name="T30" fmla="*/ 18 w 91"/>
                  <a:gd name="T31" fmla="*/ 65 h 147"/>
                  <a:gd name="T32" fmla="*/ 25 w 91"/>
                  <a:gd name="T33" fmla="*/ 71 h 147"/>
                  <a:gd name="T34" fmla="*/ 28 w 91"/>
                  <a:gd name="T35" fmla="*/ 72 h 147"/>
                  <a:gd name="T36" fmla="*/ 31 w 91"/>
                  <a:gd name="T37" fmla="*/ 73 h 147"/>
                  <a:gd name="T38" fmla="*/ 34 w 91"/>
                  <a:gd name="T39" fmla="*/ 73 h 147"/>
                  <a:gd name="T40" fmla="*/ 37 w 91"/>
                  <a:gd name="T41" fmla="*/ 73 h 147"/>
                  <a:gd name="T42" fmla="*/ 39 w 91"/>
                  <a:gd name="T43" fmla="*/ 71 h 147"/>
                  <a:gd name="T44" fmla="*/ 41 w 91"/>
                  <a:gd name="T45" fmla="*/ 70 h 147"/>
                  <a:gd name="T46" fmla="*/ 42 w 91"/>
                  <a:gd name="T47" fmla="*/ 67 h 147"/>
                  <a:gd name="T48" fmla="*/ 44 w 91"/>
                  <a:gd name="T49" fmla="*/ 64 h 147"/>
                  <a:gd name="T50" fmla="*/ 46 w 91"/>
                  <a:gd name="T51" fmla="*/ 50 h 147"/>
                  <a:gd name="T52" fmla="*/ 46 w 91"/>
                  <a:gd name="T53" fmla="*/ 38 h 147"/>
                  <a:gd name="T54" fmla="*/ 45 w 91"/>
                  <a:gd name="T55" fmla="*/ 28 h 147"/>
                  <a:gd name="T56" fmla="*/ 43 w 91"/>
                  <a:gd name="T57" fmla="*/ 20 h 147"/>
                  <a:gd name="T58" fmla="*/ 40 w 91"/>
                  <a:gd name="T59" fmla="*/ 13 h 147"/>
                  <a:gd name="T60" fmla="*/ 38 w 91"/>
                  <a:gd name="T61" fmla="*/ 8 h 147"/>
                  <a:gd name="T62" fmla="*/ 35 w 91"/>
                  <a:gd name="T63" fmla="*/ 6 h 147"/>
                  <a:gd name="T64" fmla="*/ 35 w 91"/>
                  <a:gd name="T65" fmla="*/ 5 h 1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147"/>
                  <a:gd name="T101" fmla="*/ 91 w 91"/>
                  <a:gd name="T102" fmla="*/ 147 h 1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147">
                    <a:moveTo>
                      <a:pt x="69" y="10"/>
                    </a:moveTo>
                    <a:lnTo>
                      <a:pt x="67" y="8"/>
                    </a:lnTo>
                    <a:lnTo>
                      <a:pt x="62" y="7"/>
                    </a:lnTo>
                    <a:lnTo>
                      <a:pt x="54" y="5"/>
                    </a:lnTo>
                    <a:lnTo>
                      <a:pt x="45" y="3"/>
                    </a:lnTo>
                    <a:lnTo>
                      <a:pt x="35" y="0"/>
                    </a:lnTo>
                    <a:lnTo>
                      <a:pt x="23" y="0"/>
                    </a:lnTo>
                    <a:lnTo>
                      <a:pt x="10" y="2"/>
                    </a:lnTo>
                    <a:lnTo>
                      <a:pt x="0" y="5"/>
                    </a:lnTo>
                    <a:lnTo>
                      <a:pt x="1" y="23"/>
                    </a:lnTo>
                    <a:lnTo>
                      <a:pt x="2" y="42"/>
                    </a:lnTo>
                    <a:lnTo>
                      <a:pt x="5" y="61"/>
                    </a:lnTo>
                    <a:lnTo>
                      <a:pt x="9" y="80"/>
                    </a:lnTo>
                    <a:lnTo>
                      <a:pt x="15" y="98"/>
                    </a:lnTo>
                    <a:lnTo>
                      <a:pt x="24" y="116"/>
                    </a:lnTo>
                    <a:lnTo>
                      <a:pt x="36" y="131"/>
                    </a:lnTo>
                    <a:lnTo>
                      <a:pt x="50" y="142"/>
                    </a:lnTo>
                    <a:lnTo>
                      <a:pt x="55" y="144"/>
                    </a:lnTo>
                    <a:lnTo>
                      <a:pt x="61" y="147"/>
                    </a:lnTo>
                    <a:lnTo>
                      <a:pt x="67" y="147"/>
                    </a:lnTo>
                    <a:lnTo>
                      <a:pt x="73" y="146"/>
                    </a:lnTo>
                    <a:lnTo>
                      <a:pt x="77" y="143"/>
                    </a:lnTo>
                    <a:lnTo>
                      <a:pt x="82" y="140"/>
                    </a:lnTo>
                    <a:lnTo>
                      <a:pt x="84" y="135"/>
                    </a:lnTo>
                    <a:lnTo>
                      <a:pt x="87" y="129"/>
                    </a:lnTo>
                    <a:lnTo>
                      <a:pt x="91" y="101"/>
                    </a:lnTo>
                    <a:lnTo>
                      <a:pt x="91" y="76"/>
                    </a:lnTo>
                    <a:lnTo>
                      <a:pt x="89" y="56"/>
                    </a:lnTo>
                    <a:lnTo>
                      <a:pt x="85" y="40"/>
                    </a:lnTo>
                    <a:lnTo>
                      <a:pt x="80" y="26"/>
                    </a:lnTo>
                    <a:lnTo>
                      <a:pt x="75" y="16"/>
                    </a:lnTo>
                    <a:lnTo>
                      <a:pt x="70" y="12"/>
                    </a:lnTo>
                    <a:lnTo>
                      <a:pt x="69" y="10"/>
                    </a:lnTo>
                    <a:close/>
                  </a:path>
                </a:pathLst>
              </a:custGeom>
              <a:solidFill>
                <a:srgbClr val="E5A599"/>
              </a:solidFill>
              <a:ln w="9525">
                <a:noFill/>
                <a:round/>
                <a:headEnd/>
                <a:tailEnd/>
              </a:ln>
            </p:spPr>
            <p:txBody>
              <a:bodyPr/>
              <a:lstStyle/>
              <a:p>
                <a:endParaRPr lang="en-US"/>
              </a:p>
            </p:txBody>
          </p:sp>
          <p:sp>
            <p:nvSpPr>
              <p:cNvPr id="83" name="Freeform 83">
                <a:extLst>
                  <a:ext uri="{FF2B5EF4-FFF2-40B4-BE49-F238E27FC236}">
                    <a16:creationId xmlns:a16="http://schemas.microsoft.com/office/drawing/2014/main" xmlns="" id="{46E7AAE8-96A8-44EC-A910-DAD0D689CA50}"/>
                  </a:ext>
                </a:extLst>
              </p:cNvPr>
              <p:cNvSpPr>
                <a:spLocks/>
              </p:cNvSpPr>
              <p:nvPr/>
            </p:nvSpPr>
            <p:spPr bwMode="auto">
              <a:xfrm>
                <a:off x="2293" y="2078"/>
                <a:ext cx="8" cy="20"/>
              </a:xfrm>
              <a:custGeom>
                <a:avLst/>
                <a:gdLst>
                  <a:gd name="T0" fmla="*/ 0 w 15"/>
                  <a:gd name="T1" fmla="*/ 0 h 40"/>
                  <a:gd name="T2" fmla="*/ 2 w 15"/>
                  <a:gd name="T3" fmla="*/ 3 h 40"/>
                  <a:gd name="T4" fmla="*/ 5 w 15"/>
                  <a:gd name="T5" fmla="*/ 9 h 40"/>
                  <a:gd name="T6" fmla="*/ 8 w 15"/>
                  <a:gd name="T7" fmla="*/ 15 h 40"/>
                  <a:gd name="T8" fmla="*/ 8 w 15"/>
                  <a:gd name="T9" fmla="*/ 19 h 40"/>
                  <a:gd name="T10" fmla="*/ 6 w 15"/>
                  <a:gd name="T11" fmla="*/ 20 h 40"/>
                  <a:gd name="T12" fmla="*/ 4 w 15"/>
                  <a:gd name="T13" fmla="*/ 20 h 40"/>
                  <a:gd name="T14" fmla="*/ 4 w 15"/>
                  <a:gd name="T15" fmla="*/ 20 h 40"/>
                  <a:gd name="T16" fmla="*/ 3 w 15"/>
                  <a:gd name="T17" fmla="*/ 19 h 40"/>
                  <a:gd name="T18" fmla="*/ 0 w 15"/>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40"/>
                  <a:gd name="T32" fmla="*/ 15 w 1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40">
                    <a:moveTo>
                      <a:pt x="0" y="0"/>
                    </a:moveTo>
                    <a:lnTo>
                      <a:pt x="4" y="5"/>
                    </a:lnTo>
                    <a:lnTo>
                      <a:pt x="10" y="17"/>
                    </a:lnTo>
                    <a:lnTo>
                      <a:pt x="15" y="30"/>
                    </a:lnTo>
                    <a:lnTo>
                      <a:pt x="15" y="38"/>
                    </a:lnTo>
                    <a:lnTo>
                      <a:pt x="12" y="40"/>
                    </a:lnTo>
                    <a:lnTo>
                      <a:pt x="8" y="39"/>
                    </a:lnTo>
                    <a:lnTo>
                      <a:pt x="7" y="39"/>
                    </a:lnTo>
                    <a:lnTo>
                      <a:pt x="6" y="38"/>
                    </a:lnTo>
                    <a:lnTo>
                      <a:pt x="0" y="0"/>
                    </a:lnTo>
                    <a:close/>
                  </a:path>
                </a:pathLst>
              </a:custGeom>
              <a:solidFill>
                <a:srgbClr val="B27266"/>
              </a:solidFill>
              <a:ln w="9525">
                <a:noFill/>
                <a:round/>
                <a:headEnd/>
                <a:tailEnd/>
              </a:ln>
            </p:spPr>
            <p:txBody>
              <a:bodyPr/>
              <a:lstStyle/>
              <a:p>
                <a:endParaRPr lang="en-US"/>
              </a:p>
            </p:txBody>
          </p:sp>
          <p:sp>
            <p:nvSpPr>
              <p:cNvPr id="84" name="Freeform 84">
                <a:extLst>
                  <a:ext uri="{FF2B5EF4-FFF2-40B4-BE49-F238E27FC236}">
                    <a16:creationId xmlns:a16="http://schemas.microsoft.com/office/drawing/2014/main" xmlns="" id="{AD8E2E3C-8FFE-4F70-A943-3E7402A4EABB}"/>
                  </a:ext>
                </a:extLst>
              </p:cNvPr>
              <p:cNvSpPr>
                <a:spLocks/>
              </p:cNvSpPr>
              <p:nvPr/>
            </p:nvSpPr>
            <p:spPr bwMode="auto">
              <a:xfrm>
                <a:off x="2246" y="2047"/>
                <a:ext cx="55" cy="68"/>
              </a:xfrm>
              <a:custGeom>
                <a:avLst/>
                <a:gdLst>
                  <a:gd name="T0" fmla="*/ 34 w 109"/>
                  <a:gd name="T1" fmla="*/ 0 h 136"/>
                  <a:gd name="T2" fmla="*/ 26 w 109"/>
                  <a:gd name="T3" fmla="*/ 2 h 136"/>
                  <a:gd name="T4" fmla="*/ 19 w 109"/>
                  <a:gd name="T5" fmla="*/ 6 h 136"/>
                  <a:gd name="T6" fmla="*/ 11 w 109"/>
                  <a:gd name="T7" fmla="*/ 12 h 136"/>
                  <a:gd name="T8" fmla="*/ 5 w 109"/>
                  <a:gd name="T9" fmla="*/ 20 h 136"/>
                  <a:gd name="T10" fmla="*/ 1 w 109"/>
                  <a:gd name="T11" fmla="*/ 29 h 136"/>
                  <a:gd name="T12" fmla="*/ 0 w 109"/>
                  <a:gd name="T13" fmla="*/ 40 h 136"/>
                  <a:gd name="T14" fmla="*/ 3 w 109"/>
                  <a:gd name="T15" fmla="*/ 53 h 136"/>
                  <a:gd name="T16" fmla="*/ 11 w 109"/>
                  <a:gd name="T17" fmla="*/ 68 h 136"/>
                  <a:gd name="T18" fmla="*/ 13 w 109"/>
                  <a:gd name="T19" fmla="*/ 68 h 136"/>
                  <a:gd name="T20" fmla="*/ 16 w 109"/>
                  <a:gd name="T21" fmla="*/ 67 h 136"/>
                  <a:gd name="T22" fmla="*/ 19 w 109"/>
                  <a:gd name="T23" fmla="*/ 67 h 136"/>
                  <a:gd name="T24" fmla="*/ 20 w 109"/>
                  <a:gd name="T25" fmla="*/ 67 h 136"/>
                  <a:gd name="T26" fmla="*/ 19 w 109"/>
                  <a:gd name="T27" fmla="*/ 66 h 136"/>
                  <a:gd name="T28" fmla="*/ 16 w 109"/>
                  <a:gd name="T29" fmla="*/ 61 h 136"/>
                  <a:gd name="T30" fmla="*/ 13 w 109"/>
                  <a:gd name="T31" fmla="*/ 55 h 136"/>
                  <a:gd name="T32" fmla="*/ 11 w 109"/>
                  <a:gd name="T33" fmla="*/ 47 h 136"/>
                  <a:gd name="T34" fmla="*/ 9 w 109"/>
                  <a:gd name="T35" fmla="*/ 38 h 136"/>
                  <a:gd name="T36" fmla="*/ 11 w 109"/>
                  <a:gd name="T37" fmla="*/ 29 h 136"/>
                  <a:gd name="T38" fmla="*/ 15 w 109"/>
                  <a:gd name="T39" fmla="*/ 19 h 136"/>
                  <a:gd name="T40" fmla="*/ 24 w 109"/>
                  <a:gd name="T41" fmla="*/ 10 h 136"/>
                  <a:gd name="T42" fmla="*/ 20 w 109"/>
                  <a:gd name="T43" fmla="*/ 21 h 136"/>
                  <a:gd name="T44" fmla="*/ 27 w 109"/>
                  <a:gd name="T45" fmla="*/ 20 h 136"/>
                  <a:gd name="T46" fmla="*/ 32 w 109"/>
                  <a:gd name="T47" fmla="*/ 6 h 136"/>
                  <a:gd name="T48" fmla="*/ 36 w 109"/>
                  <a:gd name="T49" fmla="*/ 19 h 136"/>
                  <a:gd name="T50" fmla="*/ 55 w 109"/>
                  <a:gd name="T51" fmla="*/ 12 h 136"/>
                  <a:gd name="T52" fmla="*/ 54 w 109"/>
                  <a:gd name="T53" fmla="*/ 10 h 136"/>
                  <a:gd name="T54" fmla="*/ 53 w 109"/>
                  <a:gd name="T55" fmla="*/ 9 h 136"/>
                  <a:gd name="T56" fmla="*/ 51 w 109"/>
                  <a:gd name="T57" fmla="*/ 6 h 136"/>
                  <a:gd name="T58" fmla="*/ 49 w 109"/>
                  <a:gd name="T59" fmla="*/ 4 h 136"/>
                  <a:gd name="T60" fmla="*/ 46 w 109"/>
                  <a:gd name="T61" fmla="*/ 1 h 136"/>
                  <a:gd name="T62" fmla="*/ 42 w 109"/>
                  <a:gd name="T63" fmla="*/ 1 h 136"/>
                  <a:gd name="T64" fmla="*/ 38 w 109"/>
                  <a:gd name="T65" fmla="*/ 0 h 136"/>
                  <a:gd name="T66" fmla="*/ 34 w 109"/>
                  <a:gd name="T67" fmla="*/ 0 h 1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9"/>
                  <a:gd name="T103" fmla="*/ 0 h 136"/>
                  <a:gd name="T104" fmla="*/ 109 w 109"/>
                  <a:gd name="T105" fmla="*/ 136 h 1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9" h="136">
                    <a:moveTo>
                      <a:pt x="67" y="0"/>
                    </a:moveTo>
                    <a:lnTo>
                      <a:pt x="52" y="4"/>
                    </a:lnTo>
                    <a:lnTo>
                      <a:pt x="37" y="12"/>
                    </a:lnTo>
                    <a:lnTo>
                      <a:pt x="22" y="24"/>
                    </a:lnTo>
                    <a:lnTo>
                      <a:pt x="10" y="40"/>
                    </a:lnTo>
                    <a:lnTo>
                      <a:pt x="2" y="58"/>
                    </a:lnTo>
                    <a:lnTo>
                      <a:pt x="0" y="81"/>
                    </a:lnTo>
                    <a:lnTo>
                      <a:pt x="6" y="107"/>
                    </a:lnTo>
                    <a:lnTo>
                      <a:pt x="21" y="136"/>
                    </a:lnTo>
                    <a:lnTo>
                      <a:pt x="26" y="136"/>
                    </a:lnTo>
                    <a:lnTo>
                      <a:pt x="32" y="134"/>
                    </a:lnTo>
                    <a:lnTo>
                      <a:pt x="37" y="133"/>
                    </a:lnTo>
                    <a:lnTo>
                      <a:pt x="39" y="133"/>
                    </a:lnTo>
                    <a:lnTo>
                      <a:pt x="37" y="131"/>
                    </a:lnTo>
                    <a:lnTo>
                      <a:pt x="32" y="123"/>
                    </a:lnTo>
                    <a:lnTo>
                      <a:pt x="26" y="110"/>
                    </a:lnTo>
                    <a:lnTo>
                      <a:pt x="21" y="95"/>
                    </a:lnTo>
                    <a:lnTo>
                      <a:pt x="18" y="77"/>
                    </a:lnTo>
                    <a:lnTo>
                      <a:pt x="21" y="58"/>
                    </a:lnTo>
                    <a:lnTo>
                      <a:pt x="30" y="39"/>
                    </a:lnTo>
                    <a:lnTo>
                      <a:pt x="47" y="20"/>
                    </a:lnTo>
                    <a:lnTo>
                      <a:pt x="40" y="42"/>
                    </a:lnTo>
                    <a:lnTo>
                      <a:pt x="54" y="41"/>
                    </a:lnTo>
                    <a:lnTo>
                      <a:pt x="64" y="12"/>
                    </a:lnTo>
                    <a:lnTo>
                      <a:pt x="71" y="38"/>
                    </a:lnTo>
                    <a:lnTo>
                      <a:pt x="109" y="25"/>
                    </a:lnTo>
                    <a:lnTo>
                      <a:pt x="108" y="21"/>
                    </a:lnTo>
                    <a:lnTo>
                      <a:pt x="105" y="17"/>
                    </a:lnTo>
                    <a:lnTo>
                      <a:pt x="101" y="12"/>
                    </a:lnTo>
                    <a:lnTo>
                      <a:pt x="97" y="8"/>
                    </a:lnTo>
                    <a:lnTo>
                      <a:pt x="91" y="3"/>
                    </a:lnTo>
                    <a:lnTo>
                      <a:pt x="84" y="1"/>
                    </a:lnTo>
                    <a:lnTo>
                      <a:pt x="76" y="0"/>
                    </a:lnTo>
                    <a:lnTo>
                      <a:pt x="67" y="0"/>
                    </a:lnTo>
                    <a:close/>
                  </a:path>
                </a:pathLst>
              </a:custGeom>
              <a:solidFill>
                <a:srgbClr val="592600"/>
              </a:solidFill>
              <a:ln w="9525">
                <a:noFill/>
                <a:round/>
                <a:headEnd/>
                <a:tailEnd/>
              </a:ln>
            </p:spPr>
            <p:txBody>
              <a:bodyPr/>
              <a:lstStyle/>
              <a:p>
                <a:endParaRPr lang="en-US"/>
              </a:p>
            </p:txBody>
          </p:sp>
          <p:sp>
            <p:nvSpPr>
              <p:cNvPr id="85" name="Freeform 85">
                <a:extLst>
                  <a:ext uri="{FF2B5EF4-FFF2-40B4-BE49-F238E27FC236}">
                    <a16:creationId xmlns:a16="http://schemas.microsoft.com/office/drawing/2014/main" xmlns="" id="{957070AE-E226-43FC-8ED4-ADD163BB06E5}"/>
                  </a:ext>
                </a:extLst>
              </p:cNvPr>
              <p:cNvSpPr>
                <a:spLocks/>
              </p:cNvSpPr>
              <p:nvPr/>
            </p:nvSpPr>
            <p:spPr bwMode="auto">
              <a:xfrm>
                <a:off x="2198" y="2040"/>
                <a:ext cx="108" cy="75"/>
              </a:xfrm>
              <a:custGeom>
                <a:avLst/>
                <a:gdLst>
                  <a:gd name="T0" fmla="*/ 77 w 217"/>
                  <a:gd name="T1" fmla="*/ 2 h 150"/>
                  <a:gd name="T2" fmla="*/ 68 w 217"/>
                  <a:gd name="T3" fmla="*/ 0 h 150"/>
                  <a:gd name="T4" fmla="*/ 52 w 217"/>
                  <a:gd name="T5" fmla="*/ 2 h 150"/>
                  <a:gd name="T6" fmla="*/ 32 w 217"/>
                  <a:gd name="T7" fmla="*/ 16 h 150"/>
                  <a:gd name="T8" fmla="*/ 21 w 217"/>
                  <a:gd name="T9" fmla="*/ 30 h 150"/>
                  <a:gd name="T10" fmla="*/ 16 w 217"/>
                  <a:gd name="T11" fmla="*/ 34 h 150"/>
                  <a:gd name="T12" fmla="*/ 10 w 217"/>
                  <a:gd name="T13" fmla="*/ 38 h 150"/>
                  <a:gd name="T14" fmla="*/ 3 w 217"/>
                  <a:gd name="T15" fmla="*/ 42 h 150"/>
                  <a:gd name="T16" fmla="*/ 2 w 217"/>
                  <a:gd name="T17" fmla="*/ 49 h 150"/>
                  <a:gd name="T18" fmla="*/ 12 w 217"/>
                  <a:gd name="T19" fmla="*/ 46 h 150"/>
                  <a:gd name="T20" fmla="*/ 19 w 217"/>
                  <a:gd name="T21" fmla="*/ 39 h 150"/>
                  <a:gd name="T22" fmla="*/ 27 w 217"/>
                  <a:gd name="T23" fmla="*/ 30 h 150"/>
                  <a:gd name="T24" fmla="*/ 44 w 217"/>
                  <a:gd name="T25" fmla="*/ 12 h 150"/>
                  <a:gd name="T26" fmla="*/ 59 w 217"/>
                  <a:gd name="T27" fmla="*/ 5 h 150"/>
                  <a:gd name="T28" fmla="*/ 70 w 217"/>
                  <a:gd name="T29" fmla="*/ 5 h 150"/>
                  <a:gd name="T30" fmla="*/ 74 w 217"/>
                  <a:gd name="T31" fmla="*/ 6 h 150"/>
                  <a:gd name="T32" fmla="*/ 47 w 217"/>
                  <a:gd name="T33" fmla="*/ 19 h 150"/>
                  <a:gd name="T34" fmla="*/ 33 w 217"/>
                  <a:gd name="T35" fmla="*/ 36 h 150"/>
                  <a:gd name="T36" fmla="*/ 29 w 217"/>
                  <a:gd name="T37" fmla="*/ 54 h 150"/>
                  <a:gd name="T38" fmla="*/ 29 w 217"/>
                  <a:gd name="T39" fmla="*/ 69 h 150"/>
                  <a:gd name="T40" fmla="*/ 35 w 217"/>
                  <a:gd name="T41" fmla="*/ 71 h 150"/>
                  <a:gd name="T42" fmla="*/ 43 w 217"/>
                  <a:gd name="T43" fmla="*/ 73 h 150"/>
                  <a:gd name="T44" fmla="*/ 50 w 217"/>
                  <a:gd name="T45" fmla="*/ 74 h 150"/>
                  <a:gd name="T46" fmla="*/ 59 w 217"/>
                  <a:gd name="T47" fmla="*/ 75 h 150"/>
                  <a:gd name="T48" fmla="*/ 48 w 217"/>
                  <a:gd name="T49" fmla="*/ 47 h 150"/>
                  <a:gd name="T50" fmla="*/ 53 w 217"/>
                  <a:gd name="T51" fmla="*/ 27 h 150"/>
                  <a:gd name="T52" fmla="*/ 67 w 217"/>
                  <a:gd name="T53" fmla="*/ 13 h 150"/>
                  <a:gd name="T54" fmla="*/ 82 w 217"/>
                  <a:gd name="T55" fmla="*/ 7 h 150"/>
                  <a:gd name="T56" fmla="*/ 90 w 217"/>
                  <a:gd name="T57" fmla="*/ 7 h 150"/>
                  <a:gd name="T58" fmla="*/ 97 w 217"/>
                  <a:gd name="T59" fmla="*/ 11 h 150"/>
                  <a:gd name="T60" fmla="*/ 101 w 217"/>
                  <a:gd name="T61" fmla="*/ 15 h 150"/>
                  <a:gd name="T62" fmla="*/ 103 w 217"/>
                  <a:gd name="T63" fmla="*/ 19 h 150"/>
                  <a:gd name="T64" fmla="*/ 108 w 217"/>
                  <a:gd name="T65" fmla="*/ 17 h 150"/>
                  <a:gd name="T66" fmla="*/ 104 w 217"/>
                  <a:gd name="T67" fmla="*/ 10 h 150"/>
                  <a:gd name="T68" fmla="*/ 96 w 217"/>
                  <a:gd name="T69" fmla="*/ 3 h 150"/>
                  <a:gd name="T70" fmla="*/ 85 w 217"/>
                  <a:gd name="T71" fmla="*/ 1 h 1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7"/>
                  <a:gd name="T109" fmla="*/ 0 h 150"/>
                  <a:gd name="T110" fmla="*/ 217 w 217"/>
                  <a:gd name="T111" fmla="*/ 150 h 1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7" h="150">
                    <a:moveTo>
                      <a:pt x="157" y="6"/>
                    </a:moveTo>
                    <a:lnTo>
                      <a:pt x="154" y="4"/>
                    </a:lnTo>
                    <a:lnTo>
                      <a:pt x="148" y="2"/>
                    </a:lnTo>
                    <a:lnTo>
                      <a:pt x="136" y="0"/>
                    </a:lnTo>
                    <a:lnTo>
                      <a:pt x="122" y="0"/>
                    </a:lnTo>
                    <a:lnTo>
                      <a:pt x="105" y="4"/>
                    </a:lnTo>
                    <a:lnTo>
                      <a:pt x="85" y="15"/>
                    </a:lnTo>
                    <a:lnTo>
                      <a:pt x="65" y="32"/>
                    </a:lnTo>
                    <a:lnTo>
                      <a:pt x="43" y="60"/>
                    </a:lnTo>
                    <a:lnTo>
                      <a:pt x="42" y="61"/>
                    </a:lnTo>
                    <a:lnTo>
                      <a:pt x="38" y="63"/>
                    </a:lnTo>
                    <a:lnTo>
                      <a:pt x="33" y="68"/>
                    </a:lnTo>
                    <a:lnTo>
                      <a:pt x="28" y="72"/>
                    </a:lnTo>
                    <a:lnTo>
                      <a:pt x="21" y="77"/>
                    </a:lnTo>
                    <a:lnTo>
                      <a:pt x="14" y="82"/>
                    </a:lnTo>
                    <a:lnTo>
                      <a:pt x="7" y="84"/>
                    </a:lnTo>
                    <a:lnTo>
                      <a:pt x="0" y="85"/>
                    </a:lnTo>
                    <a:lnTo>
                      <a:pt x="5" y="99"/>
                    </a:lnTo>
                    <a:lnTo>
                      <a:pt x="24" y="92"/>
                    </a:lnTo>
                    <a:lnTo>
                      <a:pt x="31" y="86"/>
                    </a:lnTo>
                    <a:lnTo>
                      <a:pt x="39" y="79"/>
                    </a:lnTo>
                    <a:lnTo>
                      <a:pt x="46" y="71"/>
                    </a:lnTo>
                    <a:lnTo>
                      <a:pt x="54" y="61"/>
                    </a:lnTo>
                    <a:lnTo>
                      <a:pt x="71" y="39"/>
                    </a:lnTo>
                    <a:lnTo>
                      <a:pt x="89" y="24"/>
                    </a:lnTo>
                    <a:lnTo>
                      <a:pt x="105" y="15"/>
                    </a:lnTo>
                    <a:lnTo>
                      <a:pt x="119" y="10"/>
                    </a:lnTo>
                    <a:lnTo>
                      <a:pt x="131" y="9"/>
                    </a:lnTo>
                    <a:lnTo>
                      <a:pt x="141" y="10"/>
                    </a:lnTo>
                    <a:lnTo>
                      <a:pt x="146" y="11"/>
                    </a:lnTo>
                    <a:lnTo>
                      <a:pt x="149" y="12"/>
                    </a:lnTo>
                    <a:lnTo>
                      <a:pt x="118" y="23"/>
                    </a:lnTo>
                    <a:lnTo>
                      <a:pt x="95" y="37"/>
                    </a:lnTo>
                    <a:lnTo>
                      <a:pt x="77" y="53"/>
                    </a:lnTo>
                    <a:lnTo>
                      <a:pt x="67" y="71"/>
                    </a:lnTo>
                    <a:lnTo>
                      <a:pt x="60" y="91"/>
                    </a:lnTo>
                    <a:lnTo>
                      <a:pt x="58" y="108"/>
                    </a:lnTo>
                    <a:lnTo>
                      <a:pt x="57" y="124"/>
                    </a:lnTo>
                    <a:lnTo>
                      <a:pt x="58" y="137"/>
                    </a:lnTo>
                    <a:lnTo>
                      <a:pt x="65" y="139"/>
                    </a:lnTo>
                    <a:lnTo>
                      <a:pt x="71" y="141"/>
                    </a:lnTo>
                    <a:lnTo>
                      <a:pt x="78" y="144"/>
                    </a:lnTo>
                    <a:lnTo>
                      <a:pt x="86" y="146"/>
                    </a:lnTo>
                    <a:lnTo>
                      <a:pt x="95" y="147"/>
                    </a:lnTo>
                    <a:lnTo>
                      <a:pt x="101" y="148"/>
                    </a:lnTo>
                    <a:lnTo>
                      <a:pt x="110" y="150"/>
                    </a:lnTo>
                    <a:lnTo>
                      <a:pt x="118" y="150"/>
                    </a:lnTo>
                    <a:lnTo>
                      <a:pt x="103" y="121"/>
                    </a:lnTo>
                    <a:lnTo>
                      <a:pt x="97" y="95"/>
                    </a:lnTo>
                    <a:lnTo>
                      <a:pt x="99" y="72"/>
                    </a:lnTo>
                    <a:lnTo>
                      <a:pt x="107" y="54"/>
                    </a:lnTo>
                    <a:lnTo>
                      <a:pt x="119" y="38"/>
                    </a:lnTo>
                    <a:lnTo>
                      <a:pt x="134" y="26"/>
                    </a:lnTo>
                    <a:lnTo>
                      <a:pt x="149" y="18"/>
                    </a:lnTo>
                    <a:lnTo>
                      <a:pt x="164" y="14"/>
                    </a:lnTo>
                    <a:lnTo>
                      <a:pt x="173" y="14"/>
                    </a:lnTo>
                    <a:lnTo>
                      <a:pt x="181" y="15"/>
                    </a:lnTo>
                    <a:lnTo>
                      <a:pt x="188" y="17"/>
                    </a:lnTo>
                    <a:lnTo>
                      <a:pt x="194" y="22"/>
                    </a:lnTo>
                    <a:lnTo>
                      <a:pt x="198" y="26"/>
                    </a:lnTo>
                    <a:lnTo>
                      <a:pt x="202" y="31"/>
                    </a:lnTo>
                    <a:lnTo>
                      <a:pt x="205" y="35"/>
                    </a:lnTo>
                    <a:lnTo>
                      <a:pt x="206" y="39"/>
                    </a:lnTo>
                    <a:lnTo>
                      <a:pt x="217" y="35"/>
                    </a:lnTo>
                    <a:lnTo>
                      <a:pt x="216" y="33"/>
                    </a:lnTo>
                    <a:lnTo>
                      <a:pt x="213" y="27"/>
                    </a:lnTo>
                    <a:lnTo>
                      <a:pt x="209" y="21"/>
                    </a:lnTo>
                    <a:lnTo>
                      <a:pt x="202" y="12"/>
                    </a:lnTo>
                    <a:lnTo>
                      <a:pt x="192" y="6"/>
                    </a:lnTo>
                    <a:lnTo>
                      <a:pt x="182" y="1"/>
                    </a:lnTo>
                    <a:lnTo>
                      <a:pt x="171" y="1"/>
                    </a:lnTo>
                    <a:lnTo>
                      <a:pt x="157" y="6"/>
                    </a:lnTo>
                    <a:close/>
                  </a:path>
                </a:pathLst>
              </a:custGeom>
              <a:solidFill>
                <a:srgbClr val="330000"/>
              </a:solidFill>
              <a:ln w="9525">
                <a:noFill/>
                <a:round/>
                <a:headEnd/>
                <a:tailEnd/>
              </a:ln>
            </p:spPr>
            <p:txBody>
              <a:bodyPr/>
              <a:lstStyle/>
              <a:p>
                <a:endParaRPr lang="en-US"/>
              </a:p>
            </p:txBody>
          </p:sp>
          <p:sp>
            <p:nvSpPr>
              <p:cNvPr id="86" name="Freeform 86">
                <a:extLst>
                  <a:ext uri="{FF2B5EF4-FFF2-40B4-BE49-F238E27FC236}">
                    <a16:creationId xmlns:a16="http://schemas.microsoft.com/office/drawing/2014/main" xmlns="" id="{8B7B2983-FAA1-4058-BC08-F57219EEC9BB}"/>
                  </a:ext>
                </a:extLst>
              </p:cNvPr>
              <p:cNvSpPr>
                <a:spLocks/>
              </p:cNvSpPr>
              <p:nvPr/>
            </p:nvSpPr>
            <p:spPr bwMode="auto">
              <a:xfrm>
                <a:off x="2202" y="2045"/>
                <a:ext cx="70" cy="64"/>
              </a:xfrm>
              <a:custGeom>
                <a:avLst/>
                <a:gdLst>
                  <a:gd name="T0" fmla="*/ 70 w 140"/>
                  <a:gd name="T1" fmla="*/ 1 h 128"/>
                  <a:gd name="T2" fmla="*/ 69 w 140"/>
                  <a:gd name="T3" fmla="*/ 1 h 128"/>
                  <a:gd name="T4" fmla="*/ 66 w 140"/>
                  <a:gd name="T5" fmla="*/ 1 h 128"/>
                  <a:gd name="T6" fmla="*/ 61 w 140"/>
                  <a:gd name="T7" fmla="*/ 0 h 128"/>
                  <a:gd name="T8" fmla="*/ 55 w 140"/>
                  <a:gd name="T9" fmla="*/ 1 h 128"/>
                  <a:gd name="T10" fmla="*/ 48 w 140"/>
                  <a:gd name="T11" fmla="*/ 3 h 128"/>
                  <a:gd name="T12" fmla="*/ 40 w 140"/>
                  <a:gd name="T13" fmla="*/ 7 h 128"/>
                  <a:gd name="T14" fmla="*/ 31 w 140"/>
                  <a:gd name="T15" fmla="*/ 15 h 128"/>
                  <a:gd name="T16" fmla="*/ 22 w 140"/>
                  <a:gd name="T17" fmla="*/ 26 h 128"/>
                  <a:gd name="T18" fmla="*/ 18 w 140"/>
                  <a:gd name="T19" fmla="*/ 31 h 128"/>
                  <a:gd name="T20" fmla="*/ 15 w 140"/>
                  <a:gd name="T21" fmla="*/ 35 h 128"/>
                  <a:gd name="T22" fmla="*/ 11 w 140"/>
                  <a:gd name="T23" fmla="*/ 38 h 128"/>
                  <a:gd name="T24" fmla="*/ 7 w 140"/>
                  <a:gd name="T25" fmla="*/ 41 h 128"/>
                  <a:gd name="T26" fmla="*/ 0 w 140"/>
                  <a:gd name="T27" fmla="*/ 48 h 128"/>
                  <a:gd name="T28" fmla="*/ 3 w 140"/>
                  <a:gd name="T29" fmla="*/ 52 h 128"/>
                  <a:gd name="T30" fmla="*/ 10 w 140"/>
                  <a:gd name="T31" fmla="*/ 46 h 128"/>
                  <a:gd name="T32" fmla="*/ 8 w 140"/>
                  <a:gd name="T33" fmla="*/ 56 h 128"/>
                  <a:gd name="T34" fmla="*/ 9 w 140"/>
                  <a:gd name="T35" fmla="*/ 57 h 128"/>
                  <a:gd name="T36" fmla="*/ 13 w 140"/>
                  <a:gd name="T37" fmla="*/ 58 h 128"/>
                  <a:gd name="T38" fmla="*/ 18 w 140"/>
                  <a:gd name="T39" fmla="*/ 61 h 128"/>
                  <a:gd name="T40" fmla="*/ 24 w 140"/>
                  <a:gd name="T41" fmla="*/ 64 h 128"/>
                  <a:gd name="T42" fmla="*/ 24 w 140"/>
                  <a:gd name="T43" fmla="*/ 57 h 128"/>
                  <a:gd name="T44" fmla="*/ 24 w 140"/>
                  <a:gd name="T45" fmla="*/ 49 h 128"/>
                  <a:gd name="T46" fmla="*/ 25 w 140"/>
                  <a:gd name="T47" fmla="*/ 41 h 128"/>
                  <a:gd name="T48" fmla="*/ 29 w 140"/>
                  <a:gd name="T49" fmla="*/ 31 h 128"/>
                  <a:gd name="T50" fmla="*/ 34 w 140"/>
                  <a:gd name="T51" fmla="*/ 22 h 128"/>
                  <a:gd name="T52" fmla="*/ 43 w 140"/>
                  <a:gd name="T53" fmla="*/ 14 h 128"/>
                  <a:gd name="T54" fmla="*/ 54 w 140"/>
                  <a:gd name="T55" fmla="*/ 7 h 128"/>
                  <a:gd name="T56" fmla="*/ 70 w 140"/>
                  <a:gd name="T57" fmla="*/ 1 h 12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0"/>
                  <a:gd name="T88" fmla="*/ 0 h 128"/>
                  <a:gd name="T89" fmla="*/ 140 w 140"/>
                  <a:gd name="T90" fmla="*/ 128 h 12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0" h="128">
                    <a:moveTo>
                      <a:pt x="140" y="3"/>
                    </a:moveTo>
                    <a:lnTo>
                      <a:pt x="137" y="2"/>
                    </a:lnTo>
                    <a:lnTo>
                      <a:pt x="132" y="1"/>
                    </a:lnTo>
                    <a:lnTo>
                      <a:pt x="122" y="0"/>
                    </a:lnTo>
                    <a:lnTo>
                      <a:pt x="110" y="1"/>
                    </a:lnTo>
                    <a:lnTo>
                      <a:pt x="96" y="6"/>
                    </a:lnTo>
                    <a:lnTo>
                      <a:pt x="80" y="15"/>
                    </a:lnTo>
                    <a:lnTo>
                      <a:pt x="62" y="30"/>
                    </a:lnTo>
                    <a:lnTo>
                      <a:pt x="45" y="52"/>
                    </a:lnTo>
                    <a:lnTo>
                      <a:pt x="37" y="62"/>
                    </a:lnTo>
                    <a:lnTo>
                      <a:pt x="30" y="70"/>
                    </a:lnTo>
                    <a:lnTo>
                      <a:pt x="22" y="77"/>
                    </a:lnTo>
                    <a:lnTo>
                      <a:pt x="15" y="83"/>
                    </a:lnTo>
                    <a:lnTo>
                      <a:pt x="0" y="96"/>
                    </a:lnTo>
                    <a:lnTo>
                      <a:pt x="7" y="105"/>
                    </a:lnTo>
                    <a:lnTo>
                      <a:pt x="20" y="93"/>
                    </a:lnTo>
                    <a:lnTo>
                      <a:pt x="16" y="113"/>
                    </a:lnTo>
                    <a:lnTo>
                      <a:pt x="19" y="114"/>
                    </a:lnTo>
                    <a:lnTo>
                      <a:pt x="26" y="117"/>
                    </a:lnTo>
                    <a:lnTo>
                      <a:pt x="35" y="122"/>
                    </a:lnTo>
                    <a:lnTo>
                      <a:pt x="49" y="128"/>
                    </a:lnTo>
                    <a:lnTo>
                      <a:pt x="48" y="115"/>
                    </a:lnTo>
                    <a:lnTo>
                      <a:pt x="49" y="99"/>
                    </a:lnTo>
                    <a:lnTo>
                      <a:pt x="51" y="82"/>
                    </a:lnTo>
                    <a:lnTo>
                      <a:pt x="58" y="62"/>
                    </a:lnTo>
                    <a:lnTo>
                      <a:pt x="68" y="44"/>
                    </a:lnTo>
                    <a:lnTo>
                      <a:pt x="86" y="28"/>
                    </a:lnTo>
                    <a:lnTo>
                      <a:pt x="109" y="14"/>
                    </a:lnTo>
                    <a:lnTo>
                      <a:pt x="140" y="3"/>
                    </a:lnTo>
                    <a:close/>
                  </a:path>
                </a:pathLst>
              </a:custGeom>
              <a:solidFill>
                <a:srgbClr val="592600"/>
              </a:solidFill>
              <a:ln w="9525">
                <a:noFill/>
                <a:round/>
                <a:headEnd/>
                <a:tailEnd/>
              </a:ln>
            </p:spPr>
            <p:txBody>
              <a:bodyPr/>
              <a:lstStyle/>
              <a:p>
                <a:endParaRPr lang="en-US"/>
              </a:p>
            </p:txBody>
          </p:sp>
          <p:sp>
            <p:nvSpPr>
              <p:cNvPr id="87" name="Freeform 87">
                <a:extLst>
                  <a:ext uri="{FF2B5EF4-FFF2-40B4-BE49-F238E27FC236}">
                    <a16:creationId xmlns:a16="http://schemas.microsoft.com/office/drawing/2014/main" xmlns="" id="{3894D684-09C6-405C-A3C2-3AAC0DDA9D09}"/>
                  </a:ext>
                </a:extLst>
              </p:cNvPr>
              <p:cNvSpPr>
                <a:spLocks/>
              </p:cNvSpPr>
              <p:nvPr/>
            </p:nvSpPr>
            <p:spPr bwMode="auto">
              <a:xfrm>
                <a:off x="2280" y="2544"/>
                <a:ext cx="19" cy="121"/>
              </a:xfrm>
              <a:custGeom>
                <a:avLst/>
                <a:gdLst>
                  <a:gd name="T0" fmla="*/ 0 w 38"/>
                  <a:gd name="T1" fmla="*/ 121 h 242"/>
                  <a:gd name="T2" fmla="*/ 13 w 38"/>
                  <a:gd name="T3" fmla="*/ 110 h 242"/>
                  <a:gd name="T4" fmla="*/ 19 w 38"/>
                  <a:gd name="T5" fmla="*/ 0 h 242"/>
                  <a:gd name="T6" fmla="*/ 15 w 38"/>
                  <a:gd name="T7" fmla="*/ 7 h 242"/>
                  <a:gd name="T8" fmla="*/ 11 w 38"/>
                  <a:gd name="T9" fmla="*/ 13 h 242"/>
                  <a:gd name="T10" fmla="*/ 7 w 38"/>
                  <a:gd name="T11" fmla="*/ 19 h 242"/>
                  <a:gd name="T12" fmla="*/ 4 w 38"/>
                  <a:gd name="T13" fmla="*/ 23 h 242"/>
                  <a:gd name="T14" fmla="*/ 0 w 38"/>
                  <a:gd name="T15" fmla="*/ 121 h 242"/>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42"/>
                  <a:gd name="T26" fmla="*/ 38 w 38"/>
                  <a:gd name="T27" fmla="*/ 242 h 2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42">
                    <a:moveTo>
                      <a:pt x="0" y="242"/>
                    </a:moveTo>
                    <a:lnTo>
                      <a:pt x="26" y="220"/>
                    </a:lnTo>
                    <a:lnTo>
                      <a:pt x="38" y="0"/>
                    </a:lnTo>
                    <a:lnTo>
                      <a:pt x="30" y="13"/>
                    </a:lnTo>
                    <a:lnTo>
                      <a:pt x="22" y="26"/>
                    </a:lnTo>
                    <a:lnTo>
                      <a:pt x="14" y="38"/>
                    </a:lnTo>
                    <a:lnTo>
                      <a:pt x="8" y="46"/>
                    </a:lnTo>
                    <a:lnTo>
                      <a:pt x="0" y="242"/>
                    </a:lnTo>
                    <a:close/>
                  </a:path>
                </a:pathLst>
              </a:custGeom>
              <a:solidFill>
                <a:srgbClr val="000000"/>
              </a:solidFill>
              <a:ln w="9525">
                <a:noFill/>
                <a:round/>
                <a:headEnd/>
                <a:tailEnd/>
              </a:ln>
            </p:spPr>
            <p:txBody>
              <a:bodyPr/>
              <a:lstStyle/>
              <a:p>
                <a:endParaRPr lang="en-US"/>
              </a:p>
            </p:txBody>
          </p:sp>
          <p:sp>
            <p:nvSpPr>
              <p:cNvPr id="88" name="Freeform 88">
                <a:extLst>
                  <a:ext uri="{FF2B5EF4-FFF2-40B4-BE49-F238E27FC236}">
                    <a16:creationId xmlns:a16="http://schemas.microsoft.com/office/drawing/2014/main" xmlns="" id="{16FEA229-80DA-4896-AB20-6EEBC39F8C73}"/>
                  </a:ext>
                </a:extLst>
              </p:cNvPr>
              <p:cNvSpPr>
                <a:spLocks/>
              </p:cNvSpPr>
              <p:nvPr/>
            </p:nvSpPr>
            <p:spPr bwMode="auto">
              <a:xfrm>
                <a:off x="2085" y="2513"/>
                <a:ext cx="216" cy="54"/>
              </a:xfrm>
              <a:custGeom>
                <a:avLst/>
                <a:gdLst>
                  <a:gd name="T0" fmla="*/ 201 w 431"/>
                  <a:gd name="T1" fmla="*/ 33 h 109"/>
                  <a:gd name="T2" fmla="*/ 200 w 431"/>
                  <a:gd name="T3" fmla="*/ 54 h 109"/>
                  <a:gd name="T4" fmla="*/ 203 w 431"/>
                  <a:gd name="T5" fmla="*/ 50 h 109"/>
                  <a:gd name="T6" fmla="*/ 207 w 431"/>
                  <a:gd name="T7" fmla="*/ 44 h 109"/>
                  <a:gd name="T8" fmla="*/ 211 w 431"/>
                  <a:gd name="T9" fmla="*/ 38 h 109"/>
                  <a:gd name="T10" fmla="*/ 215 w 431"/>
                  <a:gd name="T11" fmla="*/ 31 h 109"/>
                  <a:gd name="T12" fmla="*/ 216 w 431"/>
                  <a:gd name="T13" fmla="*/ 17 h 109"/>
                  <a:gd name="T14" fmla="*/ 32 w 431"/>
                  <a:gd name="T15" fmla="*/ 0 h 109"/>
                  <a:gd name="T16" fmla="*/ 0 w 431"/>
                  <a:gd name="T17" fmla="*/ 15 h 109"/>
                  <a:gd name="T18" fmla="*/ 201 w 431"/>
                  <a:gd name="T19" fmla="*/ 33 h 1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9"/>
                  <a:gd name="T32" fmla="*/ 431 w 431"/>
                  <a:gd name="T33" fmla="*/ 109 h 1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9">
                    <a:moveTo>
                      <a:pt x="401" y="67"/>
                    </a:moveTo>
                    <a:lnTo>
                      <a:pt x="399" y="109"/>
                    </a:lnTo>
                    <a:lnTo>
                      <a:pt x="405" y="101"/>
                    </a:lnTo>
                    <a:lnTo>
                      <a:pt x="413" y="89"/>
                    </a:lnTo>
                    <a:lnTo>
                      <a:pt x="421" y="76"/>
                    </a:lnTo>
                    <a:lnTo>
                      <a:pt x="429" y="63"/>
                    </a:lnTo>
                    <a:lnTo>
                      <a:pt x="431" y="35"/>
                    </a:lnTo>
                    <a:lnTo>
                      <a:pt x="64" y="0"/>
                    </a:lnTo>
                    <a:lnTo>
                      <a:pt x="0" y="30"/>
                    </a:lnTo>
                    <a:lnTo>
                      <a:pt x="401" y="67"/>
                    </a:lnTo>
                    <a:close/>
                  </a:path>
                </a:pathLst>
              </a:custGeom>
              <a:solidFill>
                <a:srgbClr val="592600"/>
              </a:solidFill>
              <a:ln w="9525">
                <a:noFill/>
                <a:round/>
                <a:headEnd/>
                <a:tailEnd/>
              </a:ln>
            </p:spPr>
            <p:txBody>
              <a:bodyPr/>
              <a:lstStyle/>
              <a:p>
                <a:endParaRPr lang="en-US"/>
              </a:p>
            </p:txBody>
          </p:sp>
          <p:sp>
            <p:nvSpPr>
              <p:cNvPr id="89" name="Freeform 89">
                <a:extLst>
                  <a:ext uri="{FF2B5EF4-FFF2-40B4-BE49-F238E27FC236}">
                    <a16:creationId xmlns:a16="http://schemas.microsoft.com/office/drawing/2014/main" xmlns="" id="{7FB7F6FD-C5BA-43A7-B9B6-864573AC9D7D}"/>
                  </a:ext>
                </a:extLst>
              </p:cNvPr>
              <p:cNvSpPr>
                <a:spLocks/>
              </p:cNvSpPr>
              <p:nvPr/>
            </p:nvSpPr>
            <p:spPr bwMode="auto">
              <a:xfrm>
                <a:off x="2085" y="2528"/>
                <a:ext cx="201" cy="106"/>
              </a:xfrm>
              <a:custGeom>
                <a:avLst/>
                <a:gdLst>
                  <a:gd name="T0" fmla="*/ 200 w 401"/>
                  <a:gd name="T1" fmla="*/ 40 h 212"/>
                  <a:gd name="T2" fmla="*/ 201 w 401"/>
                  <a:gd name="T3" fmla="*/ 19 h 212"/>
                  <a:gd name="T4" fmla="*/ 0 w 401"/>
                  <a:gd name="T5" fmla="*/ 0 h 212"/>
                  <a:gd name="T6" fmla="*/ 2 w 401"/>
                  <a:gd name="T7" fmla="*/ 106 h 212"/>
                  <a:gd name="T8" fmla="*/ 11 w 401"/>
                  <a:gd name="T9" fmla="*/ 106 h 212"/>
                  <a:gd name="T10" fmla="*/ 22 w 401"/>
                  <a:gd name="T11" fmla="*/ 106 h 212"/>
                  <a:gd name="T12" fmla="*/ 34 w 401"/>
                  <a:gd name="T13" fmla="*/ 105 h 212"/>
                  <a:gd name="T14" fmla="*/ 46 w 401"/>
                  <a:gd name="T15" fmla="*/ 104 h 212"/>
                  <a:gd name="T16" fmla="*/ 59 w 401"/>
                  <a:gd name="T17" fmla="*/ 103 h 212"/>
                  <a:gd name="T18" fmla="*/ 72 w 401"/>
                  <a:gd name="T19" fmla="*/ 101 h 212"/>
                  <a:gd name="T20" fmla="*/ 86 w 401"/>
                  <a:gd name="T21" fmla="*/ 99 h 212"/>
                  <a:gd name="T22" fmla="*/ 100 w 401"/>
                  <a:gd name="T23" fmla="*/ 96 h 212"/>
                  <a:gd name="T24" fmla="*/ 114 w 401"/>
                  <a:gd name="T25" fmla="*/ 92 h 212"/>
                  <a:gd name="T26" fmla="*/ 128 w 401"/>
                  <a:gd name="T27" fmla="*/ 88 h 212"/>
                  <a:gd name="T28" fmla="*/ 142 w 401"/>
                  <a:gd name="T29" fmla="*/ 82 h 212"/>
                  <a:gd name="T30" fmla="*/ 155 w 401"/>
                  <a:gd name="T31" fmla="*/ 76 h 212"/>
                  <a:gd name="T32" fmla="*/ 167 w 401"/>
                  <a:gd name="T33" fmla="*/ 69 h 212"/>
                  <a:gd name="T34" fmla="*/ 179 w 401"/>
                  <a:gd name="T35" fmla="*/ 60 h 212"/>
                  <a:gd name="T36" fmla="*/ 190 w 401"/>
                  <a:gd name="T37" fmla="*/ 51 h 212"/>
                  <a:gd name="T38" fmla="*/ 200 w 401"/>
                  <a:gd name="T39" fmla="*/ 40 h 2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1"/>
                  <a:gd name="T61" fmla="*/ 0 h 212"/>
                  <a:gd name="T62" fmla="*/ 401 w 401"/>
                  <a:gd name="T63" fmla="*/ 212 h 2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1" h="212">
                    <a:moveTo>
                      <a:pt x="399" y="79"/>
                    </a:moveTo>
                    <a:lnTo>
                      <a:pt x="401" y="37"/>
                    </a:lnTo>
                    <a:lnTo>
                      <a:pt x="0" y="0"/>
                    </a:lnTo>
                    <a:lnTo>
                      <a:pt x="4" y="212"/>
                    </a:lnTo>
                    <a:lnTo>
                      <a:pt x="22" y="212"/>
                    </a:lnTo>
                    <a:lnTo>
                      <a:pt x="44" y="211"/>
                    </a:lnTo>
                    <a:lnTo>
                      <a:pt x="67" y="210"/>
                    </a:lnTo>
                    <a:lnTo>
                      <a:pt x="91" y="208"/>
                    </a:lnTo>
                    <a:lnTo>
                      <a:pt x="118" y="205"/>
                    </a:lnTo>
                    <a:lnTo>
                      <a:pt x="144" y="202"/>
                    </a:lnTo>
                    <a:lnTo>
                      <a:pt x="172" y="197"/>
                    </a:lnTo>
                    <a:lnTo>
                      <a:pt x="200" y="192"/>
                    </a:lnTo>
                    <a:lnTo>
                      <a:pt x="227" y="184"/>
                    </a:lnTo>
                    <a:lnTo>
                      <a:pt x="255" y="176"/>
                    </a:lnTo>
                    <a:lnTo>
                      <a:pt x="283" y="164"/>
                    </a:lnTo>
                    <a:lnTo>
                      <a:pt x="309" y="151"/>
                    </a:lnTo>
                    <a:lnTo>
                      <a:pt x="333" y="137"/>
                    </a:lnTo>
                    <a:lnTo>
                      <a:pt x="358" y="120"/>
                    </a:lnTo>
                    <a:lnTo>
                      <a:pt x="379" y="101"/>
                    </a:lnTo>
                    <a:lnTo>
                      <a:pt x="399" y="79"/>
                    </a:lnTo>
                    <a:close/>
                  </a:path>
                </a:pathLst>
              </a:custGeom>
              <a:solidFill>
                <a:srgbClr val="330000"/>
              </a:solidFill>
              <a:ln w="9525">
                <a:noFill/>
                <a:round/>
                <a:headEnd/>
                <a:tailEnd/>
              </a:ln>
            </p:spPr>
            <p:txBody>
              <a:bodyPr/>
              <a:lstStyle/>
              <a:p>
                <a:endParaRPr lang="en-US"/>
              </a:p>
            </p:txBody>
          </p:sp>
          <p:sp>
            <p:nvSpPr>
              <p:cNvPr id="90" name="Freeform 90">
                <a:extLst>
                  <a:ext uri="{FF2B5EF4-FFF2-40B4-BE49-F238E27FC236}">
                    <a16:creationId xmlns:a16="http://schemas.microsoft.com/office/drawing/2014/main" xmlns="" id="{9A241464-F296-4DBE-9089-5E6105FD4F80}"/>
                  </a:ext>
                </a:extLst>
              </p:cNvPr>
              <p:cNvSpPr>
                <a:spLocks/>
              </p:cNvSpPr>
              <p:nvPr/>
            </p:nvSpPr>
            <p:spPr bwMode="auto">
              <a:xfrm>
                <a:off x="2086" y="2567"/>
                <a:ext cx="199" cy="98"/>
              </a:xfrm>
              <a:custGeom>
                <a:avLst/>
                <a:gdLst>
                  <a:gd name="T0" fmla="*/ 1 w 396"/>
                  <a:gd name="T1" fmla="*/ 67 h 196"/>
                  <a:gd name="T2" fmla="*/ 0 w 396"/>
                  <a:gd name="T3" fmla="*/ 84 h 196"/>
                  <a:gd name="T4" fmla="*/ 195 w 396"/>
                  <a:gd name="T5" fmla="*/ 98 h 196"/>
                  <a:gd name="T6" fmla="*/ 199 w 396"/>
                  <a:gd name="T7" fmla="*/ 0 h 196"/>
                  <a:gd name="T8" fmla="*/ 189 w 396"/>
                  <a:gd name="T9" fmla="*/ 11 h 196"/>
                  <a:gd name="T10" fmla="*/ 178 w 396"/>
                  <a:gd name="T11" fmla="*/ 21 h 196"/>
                  <a:gd name="T12" fmla="*/ 166 w 396"/>
                  <a:gd name="T13" fmla="*/ 29 h 196"/>
                  <a:gd name="T14" fmla="*/ 154 w 396"/>
                  <a:gd name="T15" fmla="*/ 36 h 196"/>
                  <a:gd name="T16" fmla="*/ 141 w 396"/>
                  <a:gd name="T17" fmla="*/ 43 h 196"/>
                  <a:gd name="T18" fmla="*/ 127 w 396"/>
                  <a:gd name="T19" fmla="*/ 49 h 196"/>
                  <a:gd name="T20" fmla="*/ 113 w 396"/>
                  <a:gd name="T21" fmla="*/ 52 h 196"/>
                  <a:gd name="T22" fmla="*/ 99 w 396"/>
                  <a:gd name="T23" fmla="*/ 56 h 196"/>
                  <a:gd name="T24" fmla="*/ 85 w 396"/>
                  <a:gd name="T25" fmla="*/ 59 h 196"/>
                  <a:gd name="T26" fmla="*/ 71 w 396"/>
                  <a:gd name="T27" fmla="*/ 61 h 196"/>
                  <a:gd name="T28" fmla="*/ 58 w 396"/>
                  <a:gd name="T29" fmla="*/ 63 h 196"/>
                  <a:gd name="T30" fmla="*/ 44 w 396"/>
                  <a:gd name="T31" fmla="*/ 65 h 196"/>
                  <a:gd name="T32" fmla="*/ 32 w 396"/>
                  <a:gd name="T33" fmla="*/ 66 h 196"/>
                  <a:gd name="T34" fmla="*/ 21 w 396"/>
                  <a:gd name="T35" fmla="*/ 66 h 196"/>
                  <a:gd name="T36" fmla="*/ 10 w 396"/>
                  <a:gd name="T37" fmla="*/ 67 h 196"/>
                  <a:gd name="T38" fmla="*/ 1 w 396"/>
                  <a:gd name="T39" fmla="*/ 67 h 1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6"/>
                  <a:gd name="T61" fmla="*/ 0 h 196"/>
                  <a:gd name="T62" fmla="*/ 396 w 396"/>
                  <a:gd name="T63" fmla="*/ 196 h 19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6" h="196">
                    <a:moveTo>
                      <a:pt x="1" y="133"/>
                    </a:moveTo>
                    <a:lnTo>
                      <a:pt x="0" y="167"/>
                    </a:lnTo>
                    <a:lnTo>
                      <a:pt x="388" y="196"/>
                    </a:lnTo>
                    <a:lnTo>
                      <a:pt x="396" y="0"/>
                    </a:lnTo>
                    <a:lnTo>
                      <a:pt x="376" y="22"/>
                    </a:lnTo>
                    <a:lnTo>
                      <a:pt x="355" y="41"/>
                    </a:lnTo>
                    <a:lnTo>
                      <a:pt x="330" y="58"/>
                    </a:lnTo>
                    <a:lnTo>
                      <a:pt x="306" y="72"/>
                    </a:lnTo>
                    <a:lnTo>
                      <a:pt x="280" y="85"/>
                    </a:lnTo>
                    <a:lnTo>
                      <a:pt x="252" y="97"/>
                    </a:lnTo>
                    <a:lnTo>
                      <a:pt x="224" y="105"/>
                    </a:lnTo>
                    <a:lnTo>
                      <a:pt x="197" y="113"/>
                    </a:lnTo>
                    <a:lnTo>
                      <a:pt x="169" y="118"/>
                    </a:lnTo>
                    <a:lnTo>
                      <a:pt x="141" y="123"/>
                    </a:lnTo>
                    <a:lnTo>
                      <a:pt x="115" y="126"/>
                    </a:lnTo>
                    <a:lnTo>
                      <a:pt x="88" y="129"/>
                    </a:lnTo>
                    <a:lnTo>
                      <a:pt x="64" y="131"/>
                    </a:lnTo>
                    <a:lnTo>
                      <a:pt x="41" y="132"/>
                    </a:lnTo>
                    <a:lnTo>
                      <a:pt x="19" y="133"/>
                    </a:lnTo>
                    <a:lnTo>
                      <a:pt x="1" y="133"/>
                    </a:lnTo>
                    <a:close/>
                  </a:path>
                </a:pathLst>
              </a:custGeom>
              <a:solidFill>
                <a:srgbClr val="000000"/>
              </a:solidFill>
              <a:ln w="9525">
                <a:noFill/>
                <a:round/>
                <a:headEnd/>
                <a:tailEnd/>
              </a:ln>
            </p:spPr>
            <p:txBody>
              <a:bodyPr/>
              <a:lstStyle/>
              <a:p>
                <a:endParaRPr lang="en-US"/>
              </a:p>
            </p:txBody>
          </p:sp>
          <p:sp>
            <p:nvSpPr>
              <p:cNvPr id="91" name="Freeform 91">
                <a:extLst>
                  <a:ext uri="{FF2B5EF4-FFF2-40B4-BE49-F238E27FC236}">
                    <a16:creationId xmlns:a16="http://schemas.microsoft.com/office/drawing/2014/main" xmlns="" id="{1FD82182-65AB-4395-9E5F-B21ED8799B41}"/>
                  </a:ext>
                </a:extLst>
              </p:cNvPr>
              <p:cNvSpPr>
                <a:spLocks/>
              </p:cNvSpPr>
              <p:nvPr/>
            </p:nvSpPr>
            <p:spPr bwMode="auto">
              <a:xfrm>
                <a:off x="2147" y="2510"/>
                <a:ext cx="22" cy="15"/>
              </a:xfrm>
              <a:custGeom>
                <a:avLst/>
                <a:gdLst>
                  <a:gd name="T0" fmla="*/ 20 w 42"/>
                  <a:gd name="T1" fmla="*/ 15 h 30"/>
                  <a:gd name="T2" fmla="*/ 21 w 42"/>
                  <a:gd name="T3" fmla="*/ 13 h 30"/>
                  <a:gd name="T4" fmla="*/ 22 w 42"/>
                  <a:gd name="T5" fmla="*/ 2 h 30"/>
                  <a:gd name="T6" fmla="*/ 4 w 42"/>
                  <a:gd name="T7" fmla="*/ 0 h 30"/>
                  <a:gd name="T8" fmla="*/ 0 w 42"/>
                  <a:gd name="T9" fmla="*/ 6 h 30"/>
                  <a:gd name="T10" fmla="*/ 19 w 42"/>
                  <a:gd name="T11" fmla="*/ 8 h 30"/>
                  <a:gd name="T12" fmla="*/ 20 w 42"/>
                  <a:gd name="T13" fmla="*/ 15 h 30"/>
                  <a:gd name="T14" fmla="*/ 0 60000 65536"/>
                  <a:gd name="T15" fmla="*/ 0 60000 65536"/>
                  <a:gd name="T16" fmla="*/ 0 60000 65536"/>
                  <a:gd name="T17" fmla="*/ 0 60000 65536"/>
                  <a:gd name="T18" fmla="*/ 0 60000 65536"/>
                  <a:gd name="T19" fmla="*/ 0 60000 65536"/>
                  <a:gd name="T20" fmla="*/ 0 60000 65536"/>
                  <a:gd name="T21" fmla="*/ 0 w 42"/>
                  <a:gd name="T22" fmla="*/ 0 h 30"/>
                  <a:gd name="T23" fmla="*/ 42 w 42"/>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30">
                    <a:moveTo>
                      <a:pt x="38" y="30"/>
                    </a:moveTo>
                    <a:lnTo>
                      <a:pt x="41" y="25"/>
                    </a:lnTo>
                    <a:lnTo>
                      <a:pt x="42" y="4"/>
                    </a:lnTo>
                    <a:lnTo>
                      <a:pt x="8" y="0"/>
                    </a:lnTo>
                    <a:lnTo>
                      <a:pt x="0" y="11"/>
                    </a:lnTo>
                    <a:lnTo>
                      <a:pt x="37" y="16"/>
                    </a:lnTo>
                    <a:lnTo>
                      <a:pt x="38" y="30"/>
                    </a:lnTo>
                    <a:close/>
                  </a:path>
                </a:pathLst>
              </a:custGeom>
              <a:solidFill>
                <a:srgbClr val="7F7F7F"/>
              </a:solidFill>
              <a:ln w="9525">
                <a:noFill/>
                <a:round/>
                <a:headEnd/>
                <a:tailEnd/>
              </a:ln>
            </p:spPr>
            <p:txBody>
              <a:bodyPr/>
              <a:lstStyle/>
              <a:p>
                <a:endParaRPr lang="en-US"/>
              </a:p>
            </p:txBody>
          </p:sp>
          <p:sp>
            <p:nvSpPr>
              <p:cNvPr id="92" name="Freeform 92">
                <a:extLst>
                  <a:ext uri="{FF2B5EF4-FFF2-40B4-BE49-F238E27FC236}">
                    <a16:creationId xmlns:a16="http://schemas.microsoft.com/office/drawing/2014/main" xmlns="" id="{8C977ED9-316F-4183-A516-8965CD7141FB}"/>
                  </a:ext>
                </a:extLst>
              </p:cNvPr>
              <p:cNvSpPr>
                <a:spLocks/>
              </p:cNvSpPr>
              <p:nvPr/>
            </p:nvSpPr>
            <p:spPr bwMode="auto">
              <a:xfrm>
                <a:off x="2147" y="2516"/>
                <a:ext cx="19" cy="9"/>
              </a:xfrm>
              <a:custGeom>
                <a:avLst/>
                <a:gdLst>
                  <a:gd name="T0" fmla="*/ 19 w 38"/>
                  <a:gd name="T1" fmla="*/ 9 h 19"/>
                  <a:gd name="T2" fmla="*/ 19 w 38"/>
                  <a:gd name="T3" fmla="*/ 9 h 19"/>
                  <a:gd name="T4" fmla="*/ 19 w 38"/>
                  <a:gd name="T5" fmla="*/ 2 h 19"/>
                  <a:gd name="T6" fmla="*/ 0 w 38"/>
                  <a:gd name="T7" fmla="*/ 0 h 19"/>
                  <a:gd name="T8" fmla="*/ 0 w 38"/>
                  <a:gd name="T9" fmla="*/ 7 h 19"/>
                  <a:gd name="T10" fmla="*/ 19 w 38"/>
                  <a:gd name="T11" fmla="*/ 9 h 19"/>
                  <a:gd name="T12" fmla="*/ 0 60000 65536"/>
                  <a:gd name="T13" fmla="*/ 0 60000 65536"/>
                  <a:gd name="T14" fmla="*/ 0 60000 65536"/>
                  <a:gd name="T15" fmla="*/ 0 60000 65536"/>
                  <a:gd name="T16" fmla="*/ 0 60000 65536"/>
                  <a:gd name="T17" fmla="*/ 0 60000 65536"/>
                  <a:gd name="T18" fmla="*/ 0 w 38"/>
                  <a:gd name="T19" fmla="*/ 0 h 19"/>
                  <a:gd name="T20" fmla="*/ 38 w 38"/>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38" h="19">
                    <a:moveTo>
                      <a:pt x="37" y="19"/>
                    </a:moveTo>
                    <a:lnTo>
                      <a:pt x="38" y="19"/>
                    </a:lnTo>
                    <a:lnTo>
                      <a:pt x="37" y="5"/>
                    </a:lnTo>
                    <a:lnTo>
                      <a:pt x="0" y="0"/>
                    </a:lnTo>
                    <a:lnTo>
                      <a:pt x="0" y="15"/>
                    </a:lnTo>
                    <a:lnTo>
                      <a:pt x="37" y="19"/>
                    </a:lnTo>
                    <a:close/>
                  </a:path>
                </a:pathLst>
              </a:custGeom>
              <a:solidFill>
                <a:srgbClr val="BFBFBF"/>
              </a:solidFill>
              <a:ln w="9525">
                <a:noFill/>
                <a:round/>
                <a:headEnd/>
                <a:tailEnd/>
              </a:ln>
            </p:spPr>
            <p:txBody>
              <a:bodyPr/>
              <a:lstStyle/>
              <a:p>
                <a:endParaRPr lang="en-US"/>
              </a:p>
            </p:txBody>
          </p:sp>
          <p:sp>
            <p:nvSpPr>
              <p:cNvPr id="93" name="Freeform 93">
                <a:extLst>
                  <a:ext uri="{FF2B5EF4-FFF2-40B4-BE49-F238E27FC236}">
                    <a16:creationId xmlns:a16="http://schemas.microsoft.com/office/drawing/2014/main" xmlns="" id="{42ABCC9B-D2BB-4CD9-A79A-1118BD06F704}"/>
                  </a:ext>
                </a:extLst>
              </p:cNvPr>
              <p:cNvSpPr>
                <a:spLocks/>
              </p:cNvSpPr>
              <p:nvPr/>
            </p:nvSpPr>
            <p:spPr bwMode="auto">
              <a:xfrm>
                <a:off x="2213" y="2518"/>
                <a:ext cx="21" cy="15"/>
              </a:xfrm>
              <a:custGeom>
                <a:avLst/>
                <a:gdLst>
                  <a:gd name="T0" fmla="*/ 18 w 43"/>
                  <a:gd name="T1" fmla="*/ 15 h 29"/>
                  <a:gd name="T2" fmla="*/ 19 w 43"/>
                  <a:gd name="T3" fmla="*/ 12 h 29"/>
                  <a:gd name="T4" fmla="*/ 21 w 43"/>
                  <a:gd name="T5" fmla="*/ 2 h 29"/>
                  <a:gd name="T6" fmla="*/ 5 w 43"/>
                  <a:gd name="T7" fmla="*/ 0 h 29"/>
                  <a:gd name="T8" fmla="*/ 0 w 43"/>
                  <a:gd name="T9" fmla="*/ 5 h 29"/>
                  <a:gd name="T10" fmla="*/ 18 w 43"/>
                  <a:gd name="T11" fmla="*/ 8 h 29"/>
                  <a:gd name="T12" fmla="*/ 18 w 43"/>
                  <a:gd name="T13" fmla="*/ 15 h 29"/>
                  <a:gd name="T14" fmla="*/ 0 60000 65536"/>
                  <a:gd name="T15" fmla="*/ 0 60000 65536"/>
                  <a:gd name="T16" fmla="*/ 0 60000 65536"/>
                  <a:gd name="T17" fmla="*/ 0 60000 65536"/>
                  <a:gd name="T18" fmla="*/ 0 60000 65536"/>
                  <a:gd name="T19" fmla="*/ 0 60000 65536"/>
                  <a:gd name="T20" fmla="*/ 0 60000 65536"/>
                  <a:gd name="T21" fmla="*/ 0 w 43"/>
                  <a:gd name="T22" fmla="*/ 0 h 29"/>
                  <a:gd name="T23" fmla="*/ 43 w 43"/>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9">
                    <a:moveTo>
                      <a:pt x="36" y="29"/>
                    </a:moveTo>
                    <a:lnTo>
                      <a:pt x="39" y="23"/>
                    </a:lnTo>
                    <a:lnTo>
                      <a:pt x="43" y="3"/>
                    </a:lnTo>
                    <a:lnTo>
                      <a:pt x="11" y="0"/>
                    </a:lnTo>
                    <a:lnTo>
                      <a:pt x="0" y="10"/>
                    </a:lnTo>
                    <a:lnTo>
                      <a:pt x="37" y="15"/>
                    </a:lnTo>
                    <a:lnTo>
                      <a:pt x="36" y="29"/>
                    </a:lnTo>
                    <a:close/>
                  </a:path>
                </a:pathLst>
              </a:custGeom>
              <a:solidFill>
                <a:srgbClr val="7F7F7F"/>
              </a:solidFill>
              <a:ln w="9525">
                <a:noFill/>
                <a:round/>
                <a:headEnd/>
                <a:tailEnd/>
              </a:ln>
            </p:spPr>
            <p:txBody>
              <a:bodyPr/>
              <a:lstStyle/>
              <a:p>
                <a:endParaRPr lang="en-US"/>
              </a:p>
            </p:txBody>
          </p:sp>
          <p:sp>
            <p:nvSpPr>
              <p:cNvPr id="94" name="Freeform 94">
                <a:extLst>
                  <a:ext uri="{FF2B5EF4-FFF2-40B4-BE49-F238E27FC236}">
                    <a16:creationId xmlns:a16="http://schemas.microsoft.com/office/drawing/2014/main" xmlns="" id="{64227803-D0DC-4D89-9EF4-E8FFC388C6CA}"/>
                  </a:ext>
                </a:extLst>
              </p:cNvPr>
              <p:cNvSpPr>
                <a:spLocks/>
              </p:cNvSpPr>
              <p:nvPr/>
            </p:nvSpPr>
            <p:spPr bwMode="auto">
              <a:xfrm>
                <a:off x="2212" y="2524"/>
                <a:ext cx="20" cy="9"/>
              </a:xfrm>
              <a:custGeom>
                <a:avLst/>
                <a:gdLst>
                  <a:gd name="T0" fmla="*/ 19 w 39"/>
                  <a:gd name="T1" fmla="*/ 9 h 19"/>
                  <a:gd name="T2" fmla="*/ 19 w 39"/>
                  <a:gd name="T3" fmla="*/ 9 h 19"/>
                  <a:gd name="T4" fmla="*/ 20 w 39"/>
                  <a:gd name="T5" fmla="*/ 2 h 19"/>
                  <a:gd name="T6" fmla="*/ 1 w 39"/>
                  <a:gd name="T7" fmla="*/ 0 h 19"/>
                  <a:gd name="T8" fmla="*/ 0 w 39"/>
                  <a:gd name="T9" fmla="*/ 7 h 19"/>
                  <a:gd name="T10" fmla="*/ 19 w 39"/>
                  <a:gd name="T11" fmla="*/ 9 h 19"/>
                  <a:gd name="T12" fmla="*/ 0 60000 65536"/>
                  <a:gd name="T13" fmla="*/ 0 60000 65536"/>
                  <a:gd name="T14" fmla="*/ 0 60000 65536"/>
                  <a:gd name="T15" fmla="*/ 0 60000 65536"/>
                  <a:gd name="T16" fmla="*/ 0 60000 65536"/>
                  <a:gd name="T17" fmla="*/ 0 60000 65536"/>
                  <a:gd name="T18" fmla="*/ 0 w 39"/>
                  <a:gd name="T19" fmla="*/ 0 h 19"/>
                  <a:gd name="T20" fmla="*/ 39 w 39"/>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39" h="19">
                    <a:moveTo>
                      <a:pt x="37" y="19"/>
                    </a:moveTo>
                    <a:lnTo>
                      <a:pt x="38" y="19"/>
                    </a:lnTo>
                    <a:lnTo>
                      <a:pt x="39" y="5"/>
                    </a:lnTo>
                    <a:lnTo>
                      <a:pt x="2" y="0"/>
                    </a:lnTo>
                    <a:lnTo>
                      <a:pt x="0" y="15"/>
                    </a:lnTo>
                    <a:lnTo>
                      <a:pt x="37" y="19"/>
                    </a:lnTo>
                    <a:close/>
                  </a:path>
                </a:pathLst>
              </a:custGeom>
              <a:solidFill>
                <a:srgbClr val="BFBFBF"/>
              </a:solidFill>
              <a:ln w="9525">
                <a:noFill/>
                <a:round/>
                <a:headEnd/>
                <a:tailEnd/>
              </a:ln>
            </p:spPr>
            <p:txBody>
              <a:bodyPr/>
              <a:lstStyle/>
              <a:p>
                <a:endParaRPr lang="en-US"/>
              </a:p>
            </p:txBody>
          </p:sp>
          <p:sp>
            <p:nvSpPr>
              <p:cNvPr id="95" name="Freeform 95">
                <a:extLst>
                  <a:ext uri="{FF2B5EF4-FFF2-40B4-BE49-F238E27FC236}">
                    <a16:creationId xmlns:a16="http://schemas.microsoft.com/office/drawing/2014/main" xmlns="" id="{0D1AAC1F-8720-432B-A698-229F52552179}"/>
                  </a:ext>
                </a:extLst>
              </p:cNvPr>
              <p:cNvSpPr>
                <a:spLocks/>
              </p:cNvSpPr>
              <p:nvPr/>
            </p:nvSpPr>
            <p:spPr bwMode="auto">
              <a:xfrm>
                <a:off x="2153" y="2484"/>
                <a:ext cx="77" cy="39"/>
              </a:xfrm>
              <a:custGeom>
                <a:avLst/>
                <a:gdLst>
                  <a:gd name="T0" fmla="*/ 0 w 154"/>
                  <a:gd name="T1" fmla="*/ 30 h 76"/>
                  <a:gd name="T2" fmla="*/ 9 w 154"/>
                  <a:gd name="T3" fmla="*/ 0 h 76"/>
                  <a:gd name="T4" fmla="*/ 74 w 154"/>
                  <a:gd name="T5" fmla="*/ 7 h 76"/>
                  <a:gd name="T6" fmla="*/ 77 w 154"/>
                  <a:gd name="T7" fmla="*/ 38 h 76"/>
                  <a:gd name="T8" fmla="*/ 76 w 154"/>
                  <a:gd name="T9" fmla="*/ 38 h 76"/>
                  <a:gd name="T10" fmla="*/ 73 w 154"/>
                  <a:gd name="T11" fmla="*/ 39 h 76"/>
                  <a:gd name="T12" fmla="*/ 70 w 154"/>
                  <a:gd name="T13" fmla="*/ 38 h 76"/>
                  <a:gd name="T14" fmla="*/ 67 w 154"/>
                  <a:gd name="T15" fmla="*/ 37 h 76"/>
                  <a:gd name="T16" fmla="*/ 63 w 154"/>
                  <a:gd name="T17" fmla="*/ 18 h 76"/>
                  <a:gd name="T18" fmla="*/ 17 w 154"/>
                  <a:gd name="T19" fmla="*/ 12 h 76"/>
                  <a:gd name="T20" fmla="*/ 10 w 154"/>
                  <a:gd name="T21" fmla="*/ 31 h 76"/>
                  <a:gd name="T22" fmla="*/ 9 w 154"/>
                  <a:gd name="T23" fmla="*/ 32 h 76"/>
                  <a:gd name="T24" fmla="*/ 7 w 154"/>
                  <a:gd name="T25" fmla="*/ 32 h 76"/>
                  <a:gd name="T26" fmla="*/ 3 w 154"/>
                  <a:gd name="T27" fmla="*/ 32 h 76"/>
                  <a:gd name="T28" fmla="*/ 0 w 154"/>
                  <a:gd name="T29" fmla="*/ 30 h 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4"/>
                  <a:gd name="T46" fmla="*/ 0 h 76"/>
                  <a:gd name="T47" fmla="*/ 154 w 154"/>
                  <a:gd name="T48" fmla="*/ 76 h 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4" h="76">
                    <a:moveTo>
                      <a:pt x="0" y="59"/>
                    </a:moveTo>
                    <a:lnTo>
                      <a:pt x="18" y="0"/>
                    </a:lnTo>
                    <a:lnTo>
                      <a:pt x="148" y="14"/>
                    </a:lnTo>
                    <a:lnTo>
                      <a:pt x="154" y="75"/>
                    </a:lnTo>
                    <a:lnTo>
                      <a:pt x="151" y="75"/>
                    </a:lnTo>
                    <a:lnTo>
                      <a:pt x="146" y="76"/>
                    </a:lnTo>
                    <a:lnTo>
                      <a:pt x="139" y="75"/>
                    </a:lnTo>
                    <a:lnTo>
                      <a:pt x="133" y="73"/>
                    </a:lnTo>
                    <a:lnTo>
                      <a:pt x="127" y="35"/>
                    </a:lnTo>
                    <a:lnTo>
                      <a:pt x="34" y="24"/>
                    </a:lnTo>
                    <a:lnTo>
                      <a:pt x="20" y="61"/>
                    </a:lnTo>
                    <a:lnTo>
                      <a:pt x="18" y="62"/>
                    </a:lnTo>
                    <a:lnTo>
                      <a:pt x="14" y="62"/>
                    </a:lnTo>
                    <a:lnTo>
                      <a:pt x="7" y="62"/>
                    </a:lnTo>
                    <a:lnTo>
                      <a:pt x="0" y="59"/>
                    </a:lnTo>
                    <a:close/>
                  </a:path>
                </a:pathLst>
              </a:custGeom>
              <a:solidFill>
                <a:srgbClr val="000000"/>
              </a:solidFill>
              <a:ln w="9525">
                <a:noFill/>
                <a:round/>
                <a:headEnd/>
                <a:tailEnd/>
              </a:ln>
            </p:spPr>
            <p:txBody>
              <a:bodyPr/>
              <a:lstStyle/>
              <a:p>
                <a:endParaRPr lang="en-US"/>
              </a:p>
            </p:txBody>
          </p:sp>
          <p:sp>
            <p:nvSpPr>
              <p:cNvPr id="96" name="Freeform 96">
                <a:extLst>
                  <a:ext uri="{FF2B5EF4-FFF2-40B4-BE49-F238E27FC236}">
                    <a16:creationId xmlns:a16="http://schemas.microsoft.com/office/drawing/2014/main" xmlns="" id="{30B3ED38-E323-4B7C-952F-6AB6E987BB5D}"/>
                  </a:ext>
                </a:extLst>
              </p:cNvPr>
              <p:cNvSpPr>
                <a:spLocks/>
              </p:cNvSpPr>
              <p:nvPr/>
            </p:nvSpPr>
            <p:spPr bwMode="auto">
              <a:xfrm>
                <a:off x="2172" y="2466"/>
                <a:ext cx="11" cy="41"/>
              </a:xfrm>
              <a:custGeom>
                <a:avLst/>
                <a:gdLst>
                  <a:gd name="T0" fmla="*/ 3 w 22"/>
                  <a:gd name="T1" fmla="*/ 0 h 82"/>
                  <a:gd name="T2" fmla="*/ 2 w 22"/>
                  <a:gd name="T3" fmla="*/ 2 h 82"/>
                  <a:gd name="T4" fmla="*/ 1 w 22"/>
                  <a:gd name="T5" fmla="*/ 6 h 82"/>
                  <a:gd name="T6" fmla="*/ 1 w 22"/>
                  <a:gd name="T7" fmla="*/ 12 h 82"/>
                  <a:gd name="T8" fmla="*/ 0 w 22"/>
                  <a:gd name="T9" fmla="*/ 20 h 82"/>
                  <a:gd name="T10" fmla="*/ 1 w 22"/>
                  <a:gd name="T11" fmla="*/ 27 h 82"/>
                  <a:gd name="T12" fmla="*/ 3 w 22"/>
                  <a:gd name="T13" fmla="*/ 34 h 82"/>
                  <a:gd name="T14" fmla="*/ 6 w 22"/>
                  <a:gd name="T15" fmla="*/ 39 h 82"/>
                  <a:gd name="T16" fmla="*/ 11 w 22"/>
                  <a:gd name="T17" fmla="*/ 41 h 82"/>
                  <a:gd name="T18" fmla="*/ 3 w 22"/>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82"/>
                  <a:gd name="T32" fmla="*/ 22 w 22"/>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82">
                    <a:moveTo>
                      <a:pt x="5" y="0"/>
                    </a:moveTo>
                    <a:lnTo>
                      <a:pt x="4" y="4"/>
                    </a:lnTo>
                    <a:lnTo>
                      <a:pt x="3" y="13"/>
                    </a:lnTo>
                    <a:lnTo>
                      <a:pt x="1" y="25"/>
                    </a:lnTo>
                    <a:lnTo>
                      <a:pt x="0" y="40"/>
                    </a:lnTo>
                    <a:lnTo>
                      <a:pt x="1" y="55"/>
                    </a:lnTo>
                    <a:lnTo>
                      <a:pt x="5" y="68"/>
                    </a:lnTo>
                    <a:lnTo>
                      <a:pt x="11" y="77"/>
                    </a:lnTo>
                    <a:lnTo>
                      <a:pt x="22" y="82"/>
                    </a:lnTo>
                    <a:lnTo>
                      <a:pt x="5" y="0"/>
                    </a:lnTo>
                    <a:close/>
                  </a:path>
                </a:pathLst>
              </a:custGeom>
              <a:solidFill>
                <a:srgbClr val="B27266"/>
              </a:solidFill>
              <a:ln w="9525">
                <a:noFill/>
                <a:round/>
                <a:headEnd/>
                <a:tailEnd/>
              </a:ln>
            </p:spPr>
            <p:txBody>
              <a:bodyPr/>
              <a:lstStyle/>
              <a:p>
                <a:endParaRPr lang="en-US"/>
              </a:p>
            </p:txBody>
          </p:sp>
          <p:sp>
            <p:nvSpPr>
              <p:cNvPr id="97" name="Freeform 97">
                <a:extLst>
                  <a:ext uri="{FF2B5EF4-FFF2-40B4-BE49-F238E27FC236}">
                    <a16:creationId xmlns:a16="http://schemas.microsoft.com/office/drawing/2014/main" xmlns="" id="{46695961-591C-4979-B9B4-22BE2B07F229}"/>
                  </a:ext>
                </a:extLst>
              </p:cNvPr>
              <p:cNvSpPr>
                <a:spLocks/>
              </p:cNvSpPr>
              <p:nvPr/>
            </p:nvSpPr>
            <p:spPr bwMode="auto">
              <a:xfrm>
                <a:off x="2171" y="2448"/>
                <a:ext cx="29" cy="62"/>
              </a:xfrm>
              <a:custGeom>
                <a:avLst/>
                <a:gdLst>
                  <a:gd name="T0" fmla="*/ 15 w 59"/>
                  <a:gd name="T1" fmla="*/ 62 h 124"/>
                  <a:gd name="T2" fmla="*/ 8 w 59"/>
                  <a:gd name="T3" fmla="*/ 55 h 124"/>
                  <a:gd name="T4" fmla="*/ 3 w 59"/>
                  <a:gd name="T5" fmla="*/ 33 h 124"/>
                  <a:gd name="T6" fmla="*/ 1 w 59"/>
                  <a:gd name="T7" fmla="*/ 12 h 124"/>
                  <a:gd name="T8" fmla="*/ 0 w 59"/>
                  <a:gd name="T9" fmla="*/ 2 h 124"/>
                  <a:gd name="T10" fmla="*/ 8 w 59"/>
                  <a:gd name="T11" fmla="*/ 0 h 124"/>
                  <a:gd name="T12" fmla="*/ 11 w 59"/>
                  <a:gd name="T13" fmla="*/ 6 h 124"/>
                  <a:gd name="T14" fmla="*/ 15 w 59"/>
                  <a:gd name="T15" fmla="*/ 14 h 124"/>
                  <a:gd name="T16" fmla="*/ 19 w 59"/>
                  <a:gd name="T17" fmla="*/ 22 h 124"/>
                  <a:gd name="T18" fmla="*/ 24 w 59"/>
                  <a:gd name="T19" fmla="*/ 31 h 124"/>
                  <a:gd name="T20" fmla="*/ 27 w 59"/>
                  <a:gd name="T21" fmla="*/ 40 h 124"/>
                  <a:gd name="T22" fmla="*/ 29 w 59"/>
                  <a:gd name="T23" fmla="*/ 48 h 124"/>
                  <a:gd name="T24" fmla="*/ 29 w 59"/>
                  <a:gd name="T25" fmla="*/ 55 h 124"/>
                  <a:gd name="T26" fmla="*/ 25 w 59"/>
                  <a:gd name="T27" fmla="*/ 61 h 124"/>
                  <a:gd name="T28" fmla="*/ 22 w 59"/>
                  <a:gd name="T29" fmla="*/ 62 h 124"/>
                  <a:gd name="T30" fmla="*/ 19 w 59"/>
                  <a:gd name="T31" fmla="*/ 62 h 124"/>
                  <a:gd name="T32" fmla="*/ 18 w 59"/>
                  <a:gd name="T33" fmla="*/ 61 h 124"/>
                  <a:gd name="T34" fmla="*/ 15 w 59"/>
                  <a:gd name="T35" fmla="*/ 62 h 1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
                  <a:gd name="T55" fmla="*/ 0 h 124"/>
                  <a:gd name="T56" fmla="*/ 59 w 59"/>
                  <a:gd name="T57" fmla="*/ 124 h 1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 h="124">
                    <a:moveTo>
                      <a:pt x="31" y="123"/>
                    </a:moveTo>
                    <a:lnTo>
                      <a:pt x="17" y="109"/>
                    </a:lnTo>
                    <a:lnTo>
                      <a:pt x="7" y="66"/>
                    </a:lnTo>
                    <a:lnTo>
                      <a:pt x="2" y="23"/>
                    </a:lnTo>
                    <a:lnTo>
                      <a:pt x="0" y="3"/>
                    </a:lnTo>
                    <a:lnTo>
                      <a:pt x="17" y="0"/>
                    </a:lnTo>
                    <a:lnTo>
                      <a:pt x="22" y="12"/>
                    </a:lnTo>
                    <a:lnTo>
                      <a:pt x="30" y="27"/>
                    </a:lnTo>
                    <a:lnTo>
                      <a:pt x="39" y="43"/>
                    </a:lnTo>
                    <a:lnTo>
                      <a:pt x="48" y="61"/>
                    </a:lnTo>
                    <a:lnTo>
                      <a:pt x="55" y="79"/>
                    </a:lnTo>
                    <a:lnTo>
                      <a:pt x="59" y="96"/>
                    </a:lnTo>
                    <a:lnTo>
                      <a:pt x="58" y="110"/>
                    </a:lnTo>
                    <a:lnTo>
                      <a:pt x="51" y="121"/>
                    </a:lnTo>
                    <a:lnTo>
                      <a:pt x="44" y="124"/>
                    </a:lnTo>
                    <a:lnTo>
                      <a:pt x="39" y="124"/>
                    </a:lnTo>
                    <a:lnTo>
                      <a:pt x="36" y="121"/>
                    </a:lnTo>
                    <a:lnTo>
                      <a:pt x="31" y="123"/>
                    </a:lnTo>
                    <a:close/>
                  </a:path>
                </a:pathLst>
              </a:custGeom>
              <a:solidFill>
                <a:srgbClr val="B27266"/>
              </a:solidFill>
              <a:ln w="9525">
                <a:noFill/>
                <a:round/>
                <a:headEnd/>
                <a:tailEnd/>
              </a:ln>
            </p:spPr>
            <p:txBody>
              <a:bodyPr/>
              <a:lstStyle/>
              <a:p>
                <a:endParaRPr lang="en-US"/>
              </a:p>
            </p:txBody>
          </p:sp>
          <p:sp>
            <p:nvSpPr>
              <p:cNvPr id="98" name="Freeform 98">
                <a:extLst>
                  <a:ext uri="{FF2B5EF4-FFF2-40B4-BE49-F238E27FC236}">
                    <a16:creationId xmlns:a16="http://schemas.microsoft.com/office/drawing/2014/main" xmlns="" id="{42214DB8-8D20-4A2A-9DEF-18784E20F48D}"/>
                  </a:ext>
                </a:extLst>
              </p:cNvPr>
              <p:cNvSpPr>
                <a:spLocks/>
              </p:cNvSpPr>
              <p:nvPr/>
            </p:nvSpPr>
            <p:spPr bwMode="auto">
              <a:xfrm>
                <a:off x="2178" y="2444"/>
                <a:ext cx="35" cy="65"/>
              </a:xfrm>
              <a:custGeom>
                <a:avLst/>
                <a:gdLst>
                  <a:gd name="T0" fmla="*/ 0 w 70"/>
                  <a:gd name="T1" fmla="*/ 2 h 130"/>
                  <a:gd name="T2" fmla="*/ 13 w 70"/>
                  <a:gd name="T3" fmla="*/ 0 h 130"/>
                  <a:gd name="T4" fmla="*/ 14 w 70"/>
                  <a:gd name="T5" fmla="*/ 2 h 130"/>
                  <a:gd name="T6" fmla="*/ 17 w 70"/>
                  <a:gd name="T7" fmla="*/ 7 h 130"/>
                  <a:gd name="T8" fmla="*/ 21 w 70"/>
                  <a:gd name="T9" fmla="*/ 16 h 130"/>
                  <a:gd name="T10" fmla="*/ 26 w 70"/>
                  <a:gd name="T11" fmla="*/ 26 h 130"/>
                  <a:gd name="T12" fmla="*/ 30 w 70"/>
                  <a:gd name="T13" fmla="*/ 36 h 130"/>
                  <a:gd name="T14" fmla="*/ 34 w 70"/>
                  <a:gd name="T15" fmla="*/ 47 h 130"/>
                  <a:gd name="T16" fmla="*/ 35 w 70"/>
                  <a:gd name="T17" fmla="*/ 55 h 130"/>
                  <a:gd name="T18" fmla="*/ 34 w 70"/>
                  <a:gd name="T19" fmla="*/ 61 h 130"/>
                  <a:gd name="T20" fmla="*/ 33 w 70"/>
                  <a:gd name="T21" fmla="*/ 64 h 130"/>
                  <a:gd name="T22" fmla="*/ 31 w 70"/>
                  <a:gd name="T23" fmla="*/ 65 h 130"/>
                  <a:gd name="T24" fmla="*/ 29 w 70"/>
                  <a:gd name="T25" fmla="*/ 64 h 130"/>
                  <a:gd name="T26" fmla="*/ 27 w 70"/>
                  <a:gd name="T27" fmla="*/ 64 h 130"/>
                  <a:gd name="T28" fmla="*/ 24 w 70"/>
                  <a:gd name="T29" fmla="*/ 64 h 130"/>
                  <a:gd name="T30" fmla="*/ 23 w 70"/>
                  <a:gd name="T31" fmla="*/ 65 h 130"/>
                  <a:gd name="T32" fmla="*/ 20 w 70"/>
                  <a:gd name="T33" fmla="*/ 65 h 130"/>
                  <a:gd name="T34" fmla="*/ 18 w 70"/>
                  <a:gd name="T35" fmla="*/ 65 h 130"/>
                  <a:gd name="T36" fmla="*/ 20 w 70"/>
                  <a:gd name="T37" fmla="*/ 59 h 130"/>
                  <a:gd name="T38" fmla="*/ 20 w 70"/>
                  <a:gd name="T39" fmla="*/ 51 h 130"/>
                  <a:gd name="T40" fmla="*/ 18 w 70"/>
                  <a:gd name="T41" fmla="*/ 43 h 130"/>
                  <a:gd name="T42" fmla="*/ 15 w 70"/>
                  <a:gd name="T43" fmla="*/ 34 h 130"/>
                  <a:gd name="T44" fmla="*/ 10 w 70"/>
                  <a:gd name="T45" fmla="*/ 25 h 130"/>
                  <a:gd name="T46" fmla="*/ 6 w 70"/>
                  <a:gd name="T47" fmla="*/ 16 h 130"/>
                  <a:gd name="T48" fmla="*/ 2 w 70"/>
                  <a:gd name="T49" fmla="*/ 8 h 130"/>
                  <a:gd name="T50" fmla="*/ 0 w 70"/>
                  <a:gd name="T51" fmla="*/ 2 h 1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130"/>
                  <a:gd name="T80" fmla="*/ 70 w 70"/>
                  <a:gd name="T81" fmla="*/ 130 h 1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130">
                    <a:moveTo>
                      <a:pt x="0" y="4"/>
                    </a:moveTo>
                    <a:lnTo>
                      <a:pt x="26" y="0"/>
                    </a:lnTo>
                    <a:lnTo>
                      <a:pt x="29" y="5"/>
                    </a:lnTo>
                    <a:lnTo>
                      <a:pt x="34" y="15"/>
                    </a:lnTo>
                    <a:lnTo>
                      <a:pt x="43" y="32"/>
                    </a:lnTo>
                    <a:lnTo>
                      <a:pt x="52" y="52"/>
                    </a:lnTo>
                    <a:lnTo>
                      <a:pt x="60" y="73"/>
                    </a:lnTo>
                    <a:lnTo>
                      <a:pt x="67" y="94"/>
                    </a:lnTo>
                    <a:lnTo>
                      <a:pt x="70" y="111"/>
                    </a:lnTo>
                    <a:lnTo>
                      <a:pt x="68" y="123"/>
                    </a:lnTo>
                    <a:lnTo>
                      <a:pt x="66" y="128"/>
                    </a:lnTo>
                    <a:lnTo>
                      <a:pt x="62" y="129"/>
                    </a:lnTo>
                    <a:lnTo>
                      <a:pt x="59" y="128"/>
                    </a:lnTo>
                    <a:lnTo>
                      <a:pt x="54" y="128"/>
                    </a:lnTo>
                    <a:lnTo>
                      <a:pt x="49" y="128"/>
                    </a:lnTo>
                    <a:lnTo>
                      <a:pt x="46" y="129"/>
                    </a:lnTo>
                    <a:lnTo>
                      <a:pt x="41" y="130"/>
                    </a:lnTo>
                    <a:lnTo>
                      <a:pt x="37" y="130"/>
                    </a:lnTo>
                    <a:lnTo>
                      <a:pt x="41" y="118"/>
                    </a:lnTo>
                    <a:lnTo>
                      <a:pt x="41" y="103"/>
                    </a:lnTo>
                    <a:lnTo>
                      <a:pt x="37" y="87"/>
                    </a:lnTo>
                    <a:lnTo>
                      <a:pt x="30" y="68"/>
                    </a:lnTo>
                    <a:lnTo>
                      <a:pt x="21" y="51"/>
                    </a:lnTo>
                    <a:lnTo>
                      <a:pt x="13" y="32"/>
                    </a:lnTo>
                    <a:lnTo>
                      <a:pt x="5" y="17"/>
                    </a:lnTo>
                    <a:lnTo>
                      <a:pt x="0" y="4"/>
                    </a:lnTo>
                    <a:close/>
                  </a:path>
                </a:pathLst>
              </a:custGeom>
              <a:solidFill>
                <a:srgbClr val="E5A599"/>
              </a:solidFill>
              <a:ln w="9525">
                <a:noFill/>
                <a:round/>
                <a:headEnd/>
                <a:tailEnd/>
              </a:ln>
            </p:spPr>
            <p:txBody>
              <a:bodyPr/>
              <a:lstStyle/>
              <a:p>
                <a:endParaRPr lang="en-US"/>
              </a:p>
            </p:txBody>
          </p:sp>
          <p:sp>
            <p:nvSpPr>
              <p:cNvPr id="99" name="Freeform 99">
                <a:extLst>
                  <a:ext uri="{FF2B5EF4-FFF2-40B4-BE49-F238E27FC236}">
                    <a16:creationId xmlns:a16="http://schemas.microsoft.com/office/drawing/2014/main" xmlns="" id="{F18B397A-5C06-4A7F-9443-5BE5EE8E52CD}"/>
                  </a:ext>
                </a:extLst>
              </p:cNvPr>
              <p:cNvSpPr>
                <a:spLocks/>
              </p:cNvSpPr>
              <p:nvPr/>
            </p:nvSpPr>
            <p:spPr bwMode="auto">
              <a:xfrm>
                <a:off x="2139" y="2146"/>
                <a:ext cx="110" cy="319"/>
              </a:xfrm>
              <a:custGeom>
                <a:avLst/>
                <a:gdLst>
                  <a:gd name="T0" fmla="*/ 110 w 219"/>
                  <a:gd name="T1" fmla="*/ 0 h 638"/>
                  <a:gd name="T2" fmla="*/ 107 w 219"/>
                  <a:gd name="T3" fmla="*/ 1 h 638"/>
                  <a:gd name="T4" fmla="*/ 102 w 219"/>
                  <a:gd name="T5" fmla="*/ 3 h 638"/>
                  <a:gd name="T6" fmla="*/ 96 w 219"/>
                  <a:gd name="T7" fmla="*/ 6 h 638"/>
                  <a:gd name="T8" fmla="*/ 88 w 219"/>
                  <a:gd name="T9" fmla="*/ 11 h 638"/>
                  <a:gd name="T10" fmla="*/ 80 w 219"/>
                  <a:gd name="T11" fmla="*/ 17 h 638"/>
                  <a:gd name="T12" fmla="*/ 71 w 219"/>
                  <a:gd name="T13" fmla="*/ 24 h 638"/>
                  <a:gd name="T14" fmla="*/ 62 w 219"/>
                  <a:gd name="T15" fmla="*/ 34 h 638"/>
                  <a:gd name="T16" fmla="*/ 52 w 219"/>
                  <a:gd name="T17" fmla="*/ 43 h 638"/>
                  <a:gd name="T18" fmla="*/ 43 w 219"/>
                  <a:gd name="T19" fmla="*/ 55 h 638"/>
                  <a:gd name="T20" fmla="*/ 34 w 219"/>
                  <a:gd name="T21" fmla="*/ 68 h 638"/>
                  <a:gd name="T22" fmla="*/ 25 w 219"/>
                  <a:gd name="T23" fmla="*/ 81 h 638"/>
                  <a:gd name="T24" fmla="*/ 17 w 219"/>
                  <a:gd name="T25" fmla="*/ 95 h 638"/>
                  <a:gd name="T26" fmla="*/ 10 w 219"/>
                  <a:gd name="T27" fmla="*/ 111 h 638"/>
                  <a:gd name="T28" fmla="*/ 5 w 219"/>
                  <a:gd name="T29" fmla="*/ 127 h 638"/>
                  <a:gd name="T30" fmla="*/ 2 w 219"/>
                  <a:gd name="T31" fmla="*/ 145 h 638"/>
                  <a:gd name="T32" fmla="*/ 0 w 219"/>
                  <a:gd name="T33" fmla="*/ 163 h 638"/>
                  <a:gd name="T34" fmla="*/ 0 w 219"/>
                  <a:gd name="T35" fmla="*/ 180 h 638"/>
                  <a:gd name="T36" fmla="*/ 1 w 219"/>
                  <a:gd name="T37" fmla="*/ 198 h 638"/>
                  <a:gd name="T38" fmla="*/ 2 w 219"/>
                  <a:gd name="T39" fmla="*/ 216 h 638"/>
                  <a:gd name="T40" fmla="*/ 5 w 219"/>
                  <a:gd name="T41" fmla="*/ 234 h 638"/>
                  <a:gd name="T42" fmla="*/ 9 w 219"/>
                  <a:gd name="T43" fmla="*/ 253 h 638"/>
                  <a:gd name="T44" fmla="*/ 14 w 219"/>
                  <a:gd name="T45" fmla="*/ 274 h 638"/>
                  <a:gd name="T46" fmla="*/ 20 w 219"/>
                  <a:gd name="T47" fmla="*/ 296 h 638"/>
                  <a:gd name="T48" fmla="*/ 27 w 219"/>
                  <a:gd name="T49" fmla="*/ 319 h 638"/>
                  <a:gd name="T50" fmla="*/ 48 w 219"/>
                  <a:gd name="T51" fmla="*/ 316 h 638"/>
                  <a:gd name="T52" fmla="*/ 42 w 219"/>
                  <a:gd name="T53" fmla="*/ 282 h 638"/>
                  <a:gd name="T54" fmla="*/ 36 w 219"/>
                  <a:gd name="T55" fmla="*/ 252 h 638"/>
                  <a:gd name="T56" fmla="*/ 34 w 219"/>
                  <a:gd name="T57" fmla="*/ 224 h 638"/>
                  <a:gd name="T58" fmla="*/ 32 w 219"/>
                  <a:gd name="T59" fmla="*/ 200 h 638"/>
                  <a:gd name="T60" fmla="*/ 33 w 219"/>
                  <a:gd name="T61" fmla="*/ 178 h 638"/>
                  <a:gd name="T62" fmla="*/ 35 w 219"/>
                  <a:gd name="T63" fmla="*/ 158 h 638"/>
                  <a:gd name="T64" fmla="*/ 38 w 219"/>
                  <a:gd name="T65" fmla="*/ 139 h 638"/>
                  <a:gd name="T66" fmla="*/ 42 w 219"/>
                  <a:gd name="T67" fmla="*/ 122 h 638"/>
                  <a:gd name="T68" fmla="*/ 48 w 219"/>
                  <a:gd name="T69" fmla="*/ 106 h 638"/>
                  <a:gd name="T70" fmla="*/ 54 w 219"/>
                  <a:gd name="T71" fmla="*/ 91 h 638"/>
                  <a:gd name="T72" fmla="*/ 62 w 219"/>
                  <a:gd name="T73" fmla="*/ 76 h 638"/>
                  <a:gd name="T74" fmla="*/ 70 w 219"/>
                  <a:gd name="T75" fmla="*/ 61 h 638"/>
                  <a:gd name="T76" fmla="*/ 79 w 219"/>
                  <a:gd name="T77" fmla="*/ 47 h 638"/>
                  <a:gd name="T78" fmla="*/ 89 w 219"/>
                  <a:gd name="T79" fmla="*/ 32 h 638"/>
                  <a:gd name="T80" fmla="*/ 99 w 219"/>
                  <a:gd name="T81" fmla="*/ 17 h 638"/>
                  <a:gd name="T82" fmla="*/ 110 w 219"/>
                  <a:gd name="T83" fmla="*/ 0 h 6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638"/>
                  <a:gd name="T128" fmla="*/ 219 w 219"/>
                  <a:gd name="T129" fmla="*/ 638 h 6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638">
                    <a:moveTo>
                      <a:pt x="219" y="0"/>
                    </a:moveTo>
                    <a:lnTo>
                      <a:pt x="213" y="1"/>
                    </a:lnTo>
                    <a:lnTo>
                      <a:pt x="204" y="6"/>
                    </a:lnTo>
                    <a:lnTo>
                      <a:pt x="191" y="12"/>
                    </a:lnTo>
                    <a:lnTo>
                      <a:pt x="176" y="22"/>
                    </a:lnTo>
                    <a:lnTo>
                      <a:pt x="160" y="34"/>
                    </a:lnTo>
                    <a:lnTo>
                      <a:pt x="141" y="49"/>
                    </a:lnTo>
                    <a:lnTo>
                      <a:pt x="123" y="68"/>
                    </a:lnTo>
                    <a:lnTo>
                      <a:pt x="103" y="87"/>
                    </a:lnTo>
                    <a:lnTo>
                      <a:pt x="85" y="110"/>
                    </a:lnTo>
                    <a:lnTo>
                      <a:pt x="67" y="135"/>
                    </a:lnTo>
                    <a:lnTo>
                      <a:pt x="49" y="162"/>
                    </a:lnTo>
                    <a:lnTo>
                      <a:pt x="34" y="191"/>
                    </a:lnTo>
                    <a:lnTo>
                      <a:pt x="20" y="222"/>
                    </a:lnTo>
                    <a:lnTo>
                      <a:pt x="10" y="254"/>
                    </a:lnTo>
                    <a:lnTo>
                      <a:pt x="3" y="289"/>
                    </a:lnTo>
                    <a:lnTo>
                      <a:pt x="0" y="326"/>
                    </a:lnTo>
                    <a:lnTo>
                      <a:pt x="0" y="361"/>
                    </a:lnTo>
                    <a:lnTo>
                      <a:pt x="1" y="396"/>
                    </a:lnTo>
                    <a:lnTo>
                      <a:pt x="4" y="432"/>
                    </a:lnTo>
                    <a:lnTo>
                      <a:pt x="10" y="469"/>
                    </a:lnTo>
                    <a:lnTo>
                      <a:pt x="18" y="507"/>
                    </a:lnTo>
                    <a:lnTo>
                      <a:pt x="27" y="548"/>
                    </a:lnTo>
                    <a:lnTo>
                      <a:pt x="40" y="591"/>
                    </a:lnTo>
                    <a:lnTo>
                      <a:pt x="54" y="638"/>
                    </a:lnTo>
                    <a:lnTo>
                      <a:pt x="95" y="631"/>
                    </a:lnTo>
                    <a:lnTo>
                      <a:pt x="83" y="564"/>
                    </a:lnTo>
                    <a:lnTo>
                      <a:pt x="72" y="504"/>
                    </a:lnTo>
                    <a:lnTo>
                      <a:pt x="67" y="449"/>
                    </a:lnTo>
                    <a:lnTo>
                      <a:pt x="64" y="401"/>
                    </a:lnTo>
                    <a:lnTo>
                      <a:pt x="65" y="356"/>
                    </a:lnTo>
                    <a:lnTo>
                      <a:pt x="69" y="315"/>
                    </a:lnTo>
                    <a:lnTo>
                      <a:pt x="75" y="277"/>
                    </a:lnTo>
                    <a:lnTo>
                      <a:pt x="84" y="244"/>
                    </a:lnTo>
                    <a:lnTo>
                      <a:pt x="95" y="212"/>
                    </a:lnTo>
                    <a:lnTo>
                      <a:pt x="108" y="182"/>
                    </a:lnTo>
                    <a:lnTo>
                      <a:pt x="123" y="152"/>
                    </a:lnTo>
                    <a:lnTo>
                      <a:pt x="140" y="123"/>
                    </a:lnTo>
                    <a:lnTo>
                      <a:pt x="158" y="94"/>
                    </a:lnTo>
                    <a:lnTo>
                      <a:pt x="177" y="64"/>
                    </a:lnTo>
                    <a:lnTo>
                      <a:pt x="198" y="33"/>
                    </a:lnTo>
                    <a:lnTo>
                      <a:pt x="219" y="0"/>
                    </a:lnTo>
                    <a:close/>
                  </a:path>
                </a:pathLst>
              </a:custGeom>
              <a:solidFill>
                <a:srgbClr val="000000"/>
              </a:solidFill>
              <a:ln w="9525">
                <a:noFill/>
                <a:round/>
                <a:headEnd/>
                <a:tailEnd/>
              </a:ln>
            </p:spPr>
            <p:txBody>
              <a:bodyPr/>
              <a:lstStyle/>
              <a:p>
                <a:endParaRPr lang="en-US"/>
              </a:p>
            </p:txBody>
          </p:sp>
          <p:sp>
            <p:nvSpPr>
              <p:cNvPr id="100" name="Freeform 100">
                <a:extLst>
                  <a:ext uri="{FF2B5EF4-FFF2-40B4-BE49-F238E27FC236}">
                    <a16:creationId xmlns:a16="http://schemas.microsoft.com/office/drawing/2014/main" xmlns="" id="{FD12F2C7-E37A-4F9D-956C-A0159C67500F}"/>
                  </a:ext>
                </a:extLst>
              </p:cNvPr>
              <p:cNvSpPr>
                <a:spLocks/>
              </p:cNvSpPr>
              <p:nvPr/>
            </p:nvSpPr>
            <p:spPr bwMode="auto">
              <a:xfrm>
                <a:off x="2168" y="2147"/>
                <a:ext cx="124" cy="315"/>
              </a:xfrm>
              <a:custGeom>
                <a:avLst/>
                <a:gdLst>
                  <a:gd name="T0" fmla="*/ 45 w 248"/>
                  <a:gd name="T1" fmla="*/ 307 h 630"/>
                  <a:gd name="T2" fmla="*/ 45 w 248"/>
                  <a:gd name="T3" fmla="*/ 305 h 630"/>
                  <a:gd name="T4" fmla="*/ 44 w 248"/>
                  <a:gd name="T5" fmla="*/ 301 h 630"/>
                  <a:gd name="T6" fmla="*/ 43 w 248"/>
                  <a:gd name="T7" fmla="*/ 293 h 630"/>
                  <a:gd name="T8" fmla="*/ 41 w 248"/>
                  <a:gd name="T9" fmla="*/ 284 h 630"/>
                  <a:gd name="T10" fmla="*/ 40 w 248"/>
                  <a:gd name="T11" fmla="*/ 273 h 630"/>
                  <a:gd name="T12" fmla="*/ 40 w 248"/>
                  <a:gd name="T13" fmla="*/ 259 h 630"/>
                  <a:gd name="T14" fmla="*/ 40 w 248"/>
                  <a:gd name="T15" fmla="*/ 244 h 630"/>
                  <a:gd name="T16" fmla="*/ 41 w 248"/>
                  <a:gd name="T17" fmla="*/ 227 h 630"/>
                  <a:gd name="T18" fmla="*/ 42 w 248"/>
                  <a:gd name="T19" fmla="*/ 211 h 630"/>
                  <a:gd name="T20" fmla="*/ 46 w 248"/>
                  <a:gd name="T21" fmla="*/ 193 h 630"/>
                  <a:gd name="T22" fmla="*/ 51 w 248"/>
                  <a:gd name="T23" fmla="*/ 174 h 630"/>
                  <a:gd name="T24" fmla="*/ 57 w 248"/>
                  <a:gd name="T25" fmla="*/ 156 h 630"/>
                  <a:gd name="T26" fmla="*/ 67 w 248"/>
                  <a:gd name="T27" fmla="*/ 137 h 630"/>
                  <a:gd name="T28" fmla="*/ 78 w 248"/>
                  <a:gd name="T29" fmla="*/ 119 h 630"/>
                  <a:gd name="T30" fmla="*/ 91 w 248"/>
                  <a:gd name="T31" fmla="*/ 102 h 630"/>
                  <a:gd name="T32" fmla="*/ 108 w 248"/>
                  <a:gd name="T33" fmla="*/ 85 h 630"/>
                  <a:gd name="T34" fmla="*/ 120 w 248"/>
                  <a:gd name="T35" fmla="*/ 70 h 630"/>
                  <a:gd name="T36" fmla="*/ 124 w 248"/>
                  <a:gd name="T37" fmla="*/ 54 h 630"/>
                  <a:gd name="T38" fmla="*/ 122 w 248"/>
                  <a:gd name="T39" fmla="*/ 41 h 630"/>
                  <a:gd name="T40" fmla="*/ 114 w 248"/>
                  <a:gd name="T41" fmla="*/ 27 h 630"/>
                  <a:gd name="T42" fmla="*/ 105 w 248"/>
                  <a:gd name="T43" fmla="*/ 17 h 630"/>
                  <a:gd name="T44" fmla="*/ 95 w 248"/>
                  <a:gd name="T45" fmla="*/ 8 h 630"/>
                  <a:gd name="T46" fmla="*/ 87 w 248"/>
                  <a:gd name="T47" fmla="*/ 2 h 630"/>
                  <a:gd name="T48" fmla="*/ 82 w 248"/>
                  <a:gd name="T49" fmla="*/ 0 h 630"/>
                  <a:gd name="T50" fmla="*/ 79 w 248"/>
                  <a:gd name="T51" fmla="*/ 1 h 630"/>
                  <a:gd name="T52" fmla="*/ 75 w 248"/>
                  <a:gd name="T53" fmla="*/ 5 h 630"/>
                  <a:gd name="T54" fmla="*/ 68 w 248"/>
                  <a:gd name="T55" fmla="*/ 12 h 630"/>
                  <a:gd name="T56" fmla="*/ 60 w 248"/>
                  <a:gd name="T57" fmla="*/ 20 h 630"/>
                  <a:gd name="T58" fmla="*/ 51 w 248"/>
                  <a:gd name="T59" fmla="*/ 31 h 630"/>
                  <a:gd name="T60" fmla="*/ 42 w 248"/>
                  <a:gd name="T61" fmla="*/ 45 h 630"/>
                  <a:gd name="T62" fmla="*/ 33 w 248"/>
                  <a:gd name="T63" fmla="*/ 60 h 630"/>
                  <a:gd name="T64" fmla="*/ 24 w 248"/>
                  <a:gd name="T65" fmla="*/ 79 h 630"/>
                  <a:gd name="T66" fmla="*/ 16 w 248"/>
                  <a:gd name="T67" fmla="*/ 99 h 630"/>
                  <a:gd name="T68" fmla="*/ 9 w 248"/>
                  <a:gd name="T69" fmla="*/ 122 h 630"/>
                  <a:gd name="T70" fmla="*/ 4 w 248"/>
                  <a:gd name="T71" fmla="*/ 148 h 630"/>
                  <a:gd name="T72" fmla="*/ 1 w 248"/>
                  <a:gd name="T73" fmla="*/ 176 h 630"/>
                  <a:gd name="T74" fmla="*/ 0 w 248"/>
                  <a:gd name="T75" fmla="*/ 207 h 630"/>
                  <a:gd name="T76" fmla="*/ 3 w 248"/>
                  <a:gd name="T77" fmla="*/ 240 h 630"/>
                  <a:gd name="T78" fmla="*/ 10 w 248"/>
                  <a:gd name="T79" fmla="*/ 277 h 630"/>
                  <a:gd name="T80" fmla="*/ 19 w 248"/>
                  <a:gd name="T81" fmla="*/ 315 h 630"/>
                  <a:gd name="T82" fmla="*/ 45 w 248"/>
                  <a:gd name="T83" fmla="*/ 307 h 6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8"/>
                  <a:gd name="T127" fmla="*/ 0 h 630"/>
                  <a:gd name="T128" fmla="*/ 248 w 248"/>
                  <a:gd name="T129" fmla="*/ 630 h 6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8" h="630">
                    <a:moveTo>
                      <a:pt x="90" y="613"/>
                    </a:moveTo>
                    <a:lnTo>
                      <a:pt x="89" y="609"/>
                    </a:lnTo>
                    <a:lnTo>
                      <a:pt x="88" y="601"/>
                    </a:lnTo>
                    <a:lnTo>
                      <a:pt x="86" y="586"/>
                    </a:lnTo>
                    <a:lnTo>
                      <a:pt x="82" y="568"/>
                    </a:lnTo>
                    <a:lnTo>
                      <a:pt x="80" y="545"/>
                    </a:lnTo>
                    <a:lnTo>
                      <a:pt x="79" y="518"/>
                    </a:lnTo>
                    <a:lnTo>
                      <a:pt x="79" y="488"/>
                    </a:lnTo>
                    <a:lnTo>
                      <a:pt x="81" y="455"/>
                    </a:lnTo>
                    <a:lnTo>
                      <a:pt x="84" y="422"/>
                    </a:lnTo>
                    <a:lnTo>
                      <a:pt x="91" y="386"/>
                    </a:lnTo>
                    <a:lnTo>
                      <a:pt x="101" y="349"/>
                    </a:lnTo>
                    <a:lnTo>
                      <a:pt x="114" y="311"/>
                    </a:lnTo>
                    <a:lnTo>
                      <a:pt x="133" y="274"/>
                    </a:lnTo>
                    <a:lnTo>
                      <a:pt x="155" y="238"/>
                    </a:lnTo>
                    <a:lnTo>
                      <a:pt x="182" y="204"/>
                    </a:lnTo>
                    <a:lnTo>
                      <a:pt x="216" y="170"/>
                    </a:lnTo>
                    <a:lnTo>
                      <a:pt x="240" y="139"/>
                    </a:lnTo>
                    <a:lnTo>
                      <a:pt x="248" y="109"/>
                    </a:lnTo>
                    <a:lnTo>
                      <a:pt x="243" y="82"/>
                    </a:lnTo>
                    <a:lnTo>
                      <a:pt x="228" y="55"/>
                    </a:lnTo>
                    <a:lnTo>
                      <a:pt x="210" y="33"/>
                    </a:lnTo>
                    <a:lnTo>
                      <a:pt x="190" y="16"/>
                    </a:lnTo>
                    <a:lnTo>
                      <a:pt x="173" y="5"/>
                    </a:lnTo>
                    <a:lnTo>
                      <a:pt x="164" y="0"/>
                    </a:lnTo>
                    <a:lnTo>
                      <a:pt x="158" y="3"/>
                    </a:lnTo>
                    <a:lnTo>
                      <a:pt x="149" y="11"/>
                    </a:lnTo>
                    <a:lnTo>
                      <a:pt x="136" y="24"/>
                    </a:lnTo>
                    <a:lnTo>
                      <a:pt x="120" y="41"/>
                    </a:lnTo>
                    <a:lnTo>
                      <a:pt x="102" y="63"/>
                    </a:lnTo>
                    <a:lnTo>
                      <a:pt x="83" y="90"/>
                    </a:lnTo>
                    <a:lnTo>
                      <a:pt x="65" y="121"/>
                    </a:lnTo>
                    <a:lnTo>
                      <a:pt x="48" y="158"/>
                    </a:lnTo>
                    <a:lnTo>
                      <a:pt x="31" y="199"/>
                    </a:lnTo>
                    <a:lnTo>
                      <a:pt x="18" y="245"/>
                    </a:lnTo>
                    <a:lnTo>
                      <a:pt x="7" y="296"/>
                    </a:lnTo>
                    <a:lnTo>
                      <a:pt x="1" y="352"/>
                    </a:lnTo>
                    <a:lnTo>
                      <a:pt x="0" y="415"/>
                    </a:lnTo>
                    <a:lnTo>
                      <a:pt x="6" y="481"/>
                    </a:lnTo>
                    <a:lnTo>
                      <a:pt x="19" y="553"/>
                    </a:lnTo>
                    <a:lnTo>
                      <a:pt x="38" y="630"/>
                    </a:lnTo>
                    <a:lnTo>
                      <a:pt x="90" y="613"/>
                    </a:lnTo>
                    <a:close/>
                  </a:path>
                </a:pathLst>
              </a:custGeom>
              <a:solidFill>
                <a:srgbClr val="0F0F87"/>
              </a:solidFill>
              <a:ln w="9525">
                <a:noFill/>
                <a:round/>
                <a:headEnd/>
                <a:tailEnd/>
              </a:ln>
            </p:spPr>
            <p:txBody>
              <a:bodyPr/>
              <a:lstStyle/>
              <a:p>
                <a:endParaRPr lang="en-US"/>
              </a:p>
            </p:txBody>
          </p:sp>
          <p:sp>
            <p:nvSpPr>
              <p:cNvPr id="101" name="Freeform 101">
                <a:extLst>
                  <a:ext uri="{FF2B5EF4-FFF2-40B4-BE49-F238E27FC236}">
                    <a16:creationId xmlns:a16="http://schemas.microsoft.com/office/drawing/2014/main" xmlns="" id="{91BD10BC-99B9-466A-B7AD-4E72227ABF4A}"/>
                  </a:ext>
                </a:extLst>
              </p:cNvPr>
              <p:cNvSpPr>
                <a:spLocks/>
              </p:cNvSpPr>
              <p:nvPr/>
            </p:nvSpPr>
            <p:spPr bwMode="auto">
              <a:xfrm>
                <a:off x="2243" y="2131"/>
                <a:ext cx="74" cy="73"/>
              </a:xfrm>
              <a:custGeom>
                <a:avLst/>
                <a:gdLst>
                  <a:gd name="T0" fmla="*/ 44 w 148"/>
                  <a:gd name="T1" fmla="*/ 3 h 145"/>
                  <a:gd name="T2" fmla="*/ 65 w 148"/>
                  <a:gd name="T3" fmla="*/ 57 h 145"/>
                  <a:gd name="T4" fmla="*/ 9 w 148"/>
                  <a:gd name="T5" fmla="*/ 0 h 145"/>
                  <a:gd name="T6" fmla="*/ 0 w 148"/>
                  <a:gd name="T7" fmla="*/ 17 h 145"/>
                  <a:gd name="T8" fmla="*/ 3 w 148"/>
                  <a:gd name="T9" fmla="*/ 19 h 145"/>
                  <a:gd name="T10" fmla="*/ 11 w 148"/>
                  <a:gd name="T11" fmla="*/ 26 h 145"/>
                  <a:gd name="T12" fmla="*/ 23 w 148"/>
                  <a:gd name="T13" fmla="*/ 35 h 145"/>
                  <a:gd name="T14" fmla="*/ 37 w 148"/>
                  <a:gd name="T15" fmla="*/ 46 h 145"/>
                  <a:gd name="T16" fmla="*/ 50 w 148"/>
                  <a:gd name="T17" fmla="*/ 56 h 145"/>
                  <a:gd name="T18" fmla="*/ 61 w 148"/>
                  <a:gd name="T19" fmla="*/ 65 h 145"/>
                  <a:gd name="T20" fmla="*/ 71 w 148"/>
                  <a:gd name="T21" fmla="*/ 71 h 145"/>
                  <a:gd name="T22" fmla="*/ 74 w 148"/>
                  <a:gd name="T23" fmla="*/ 73 h 145"/>
                  <a:gd name="T24" fmla="*/ 73 w 148"/>
                  <a:gd name="T25" fmla="*/ 70 h 145"/>
                  <a:gd name="T26" fmla="*/ 72 w 148"/>
                  <a:gd name="T27" fmla="*/ 65 h 145"/>
                  <a:gd name="T28" fmla="*/ 69 w 148"/>
                  <a:gd name="T29" fmla="*/ 57 h 145"/>
                  <a:gd name="T30" fmla="*/ 66 w 148"/>
                  <a:gd name="T31" fmla="*/ 49 h 145"/>
                  <a:gd name="T32" fmla="*/ 62 w 148"/>
                  <a:gd name="T33" fmla="*/ 39 h 145"/>
                  <a:gd name="T34" fmla="*/ 59 w 148"/>
                  <a:gd name="T35" fmla="*/ 31 h 145"/>
                  <a:gd name="T36" fmla="*/ 57 w 148"/>
                  <a:gd name="T37" fmla="*/ 24 h 145"/>
                  <a:gd name="T38" fmla="*/ 56 w 148"/>
                  <a:gd name="T39" fmla="*/ 19 h 145"/>
                  <a:gd name="T40" fmla="*/ 44 w 148"/>
                  <a:gd name="T41" fmla="*/ 3 h 1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8"/>
                  <a:gd name="T64" fmla="*/ 0 h 145"/>
                  <a:gd name="T65" fmla="*/ 148 w 148"/>
                  <a:gd name="T66" fmla="*/ 145 h 1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8" h="145">
                    <a:moveTo>
                      <a:pt x="89" y="6"/>
                    </a:moveTo>
                    <a:lnTo>
                      <a:pt x="129" y="114"/>
                    </a:lnTo>
                    <a:lnTo>
                      <a:pt x="17" y="0"/>
                    </a:lnTo>
                    <a:lnTo>
                      <a:pt x="0" y="33"/>
                    </a:lnTo>
                    <a:lnTo>
                      <a:pt x="6" y="38"/>
                    </a:lnTo>
                    <a:lnTo>
                      <a:pt x="23" y="52"/>
                    </a:lnTo>
                    <a:lnTo>
                      <a:pt x="46" y="69"/>
                    </a:lnTo>
                    <a:lnTo>
                      <a:pt x="73" y="91"/>
                    </a:lnTo>
                    <a:lnTo>
                      <a:pt x="100" y="112"/>
                    </a:lnTo>
                    <a:lnTo>
                      <a:pt x="123" y="129"/>
                    </a:lnTo>
                    <a:lnTo>
                      <a:pt x="141" y="141"/>
                    </a:lnTo>
                    <a:lnTo>
                      <a:pt x="148" y="145"/>
                    </a:lnTo>
                    <a:lnTo>
                      <a:pt x="146" y="140"/>
                    </a:lnTo>
                    <a:lnTo>
                      <a:pt x="143" y="129"/>
                    </a:lnTo>
                    <a:lnTo>
                      <a:pt x="138" y="114"/>
                    </a:lnTo>
                    <a:lnTo>
                      <a:pt x="131" y="97"/>
                    </a:lnTo>
                    <a:lnTo>
                      <a:pt x="125" y="78"/>
                    </a:lnTo>
                    <a:lnTo>
                      <a:pt x="119" y="61"/>
                    </a:lnTo>
                    <a:lnTo>
                      <a:pt x="115" y="47"/>
                    </a:lnTo>
                    <a:lnTo>
                      <a:pt x="113" y="37"/>
                    </a:lnTo>
                    <a:lnTo>
                      <a:pt x="89" y="6"/>
                    </a:lnTo>
                    <a:close/>
                  </a:path>
                </a:pathLst>
              </a:custGeom>
              <a:solidFill>
                <a:srgbClr val="FFFFFF"/>
              </a:solidFill>
              <a:ln w="9525">
                <a:noFill/>
                <a:round/>
                <a:headEnd/>
                <a:tailEnd/>
              </a:ln>
            </p:spPr>
            <p:txBody>
              <a:bodyPr/>
              <a:lstStyle/>
              <a:p>
                <a:endParaRPr lang="en-US"/>
              </a:p>
            </p:txBody>
          </p:sp>
          <p:sp>
            <p:nvSpPr>
              <p:cNvPr id="102" name="Freeform 102">
                <a:extLst>
                  <a:ext uri="{FF2B5EF4-FFF2-40B4-BE49-F238E27FC236}">
                    <a16:creationId xmlns:a16="http://schemas.microsoft.com/office/drawing/2014/main" xmlns="" id="{F835B8D9-EEFB-48F2-BA0C-4001005B4726}"/>
                  </a:ext>
                </a:extLst>
              </p:cNvPr>
              <p:cNvSpPr>
                <a:spLocks/>
              </p:cNvSpPr>
              <p:nvPr/>
            </p:nvSpPr>
            <p:spPr bwMode="auto">
              <a:xfrm>
                <a:off x="1390" y="2870"/>
                <a:ext cx="90" cy="44"/>
              </a:xfrm>
              <a:custGeom>
                <a:avLst/>
                <a:gdLst>
                  <a:gd name="T0" fmla="*/ 0 w 181"/>
                  <a:gd name="T1" fmla="*/ 13 h 87"/>
                  <a:gd name="T2" fmla="*/ 2 w 181"/>
                  <a:gd name="T3" fmla="*/ 41 h 87"/>
                  <a:gd name="T4" fmla="*/ 24 w 181"/>
                  <a:gd name="T5" fmla="*/ 43 h 87"/>
                  <a:gd name="T6" fmla="*/ 26 w 181"/>
                  <a:gd name="T7" fmla="*/ 35 h 87"/>
                  <a:gd name="T8" fmla="*/ 53 w 181"/>
                  <a:gd name="T9" fmla="*/ 44 h 87"/>
                  <a:gd name="T10" fmla="*/ 78 w 181"/>
                  <a:gd name="T11" fmla="*/ 44 h 87"/>
                  <a:gd name="T12" fmla="*/ 79 w 181"/>
                  <a:gd name="T13" fmla="*/ 44 h 87"/>
                  <a:gd name="T14" fmla="*/ 80 w 181"/>
                  <a:gd name="T15" fmla="*/ 44 h 87"/>
                  <a:gd name="T16" fmla="*/ 82 w 181"/>
                  <a:gd name="T17" fmla="*/ 44 h 87"/>
                  <a:gd name="T18" fmla="*/ 84 w 181"/>
                  <a:gd name="T19" fmla="*/ 44 h 87"/>
                  <a:gd name="T20" fmla="*/ 86 w 181"/>
                  <a:gd name="T21" fmla="*/ 43 h 87"/>
                  <a:gd name="T22" fmla="*/ 88 w 181"/>
                  <a:gd name="T23" fmla="*/ 43 h 87"/>
                  <a:gd name="T24" fmla="*/ 90 w 181"/>
                  <a:gd name="T25" fmla="*/ 42 h 87"/>
                  <a:gd name="T26" fmla="*/ 90 w 181"/>
                  <a:gd name="T27" fmla="*/ 40 h 87"/>
                  <a:gd name="T28" fmla="*/ 89 w 181"/>
                  <a:gd name="T29" fmla="*/ 38 h 87"/>
                  <a:gd name="T30" fmla="*/ 87 w 181"/>
                  <a:gd name="T31" fmla="*/ 35 h 87"/>
                  <a:gd name="T32" fmla="*/ 83 w 181"/>
                  <a:gd name="T33" fmla="*/ 31 h 87"/>
                  <a:gd name="T34" fmla="*/ 76 w 181"/>
                  <a:gd name="T35" fmla="*/ 27 h 87"/>
                  <a:gd name="T36" fmla="*/ 68 w 181"/>
                  <a:gd name="T37" fmla="*/ 21 h 87"/>
                  <a:gd name="T38" fmla="*/ 56 w 181"/>
                  <a:gd name="T39" fmla="*/ 16 h 87"/>
                  <a:gd name="T40" fmla="*/ 42 w 181"/>
                  <a:gd name="T41" fmla="*/ 8 h 87"/>
                  <a:gd name="T42" fmla="*/ 24 w 181"/>
                  <a:gd name="T43" fmla="*/ 0 h 87"/>
                  <a:gd name="T44" fmla="*/ 0 w 181"/>
                  <a:gd name="T45" fmla="*/ 13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1"/>
                  <a:gd name="T70" fmla="*/ 0 h 87"/>
                  <a:gd name="T71" fmla="*/ 181 w 181"/>
                  <a:gd name="T72" fmla="*/ 87 h 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1" h="87">
                    <a:moveTo>
                      <a:pt x="0" y="25"/>
                    </a:moveTo>
                    <a:lnTo>
                      <a:pt x="4" y="81"/>
                    </a:lnTo>
                    <a:lnTo>
                      <a:pt x="48" y="85"/>
                    </a:lnTo>
                    <a:lnTo>
                      <a:pt x="52" y="70"/>
                    </a:lnTo>
                    <a:lnTo>
                      <a:pt x="106" y="87"/>
                    </a:lnTo>
                    <a:lnTo>
                      <a:pt x="156" y="87"/>
                    </a:lnTo>
                    <a:lnTo>
                      <a:pt x="158" y="87"/>
                    </a:lnTo>
                    <a:lnTo>
                      <a:pt x="160" y="87"/>
                    </a:lnTo>
                    <a:lnTo>
                      <a:pt x="165" y="87"/>
                    </a:lnTo>
                    <a:lnTo>
                      <a:pt x="169" y="87"/>
                    </a:lnTo>
                    <a:lnTo>
                      <a:pt x="173" y="86"/>
                    </a:lnTo>
                    <a:lnTo>
                      <a:pt x="177" y="85"/>
                    </a:lnTo>
                    <a:lnTo>
                      <a:pt x="180" y="83"/>
                    </a:lnTo>
                    <a:lnTo>
                      <a:pt x="181" y="79"/>
                    </a:lnTo>
                    <a:lnTo>
                      <a:pt x="178" y="75"/>
                    </a:lnTo>
                    <a:lnTo>
                      <a:pt x="174" y="69"/>
                    </a:lnTo>
                    <a:lnTo>
                      <a:pt x="166" y="62"/>
                    </a:lnTo>
                    <a:lnTo>
                      <a:pt x="153" y="53"/>
                    </a:lnTo>
                    <a:lnTo>
                      <a:pt x="136" y="42"/>
                    </a:lnTo>
                    <a:lnTo>
                      <a:pt x="113" y="31"/>
                    </a:lnTo>
                    <a:lnTo>
                      <a:pt x="84" y="16"/>
                    </a:lnTo>
                    <a:lnTo>
                      <a:pt x="48" y="0"/>
                    </a:lnTo>
                    <a:lnTo>
                      <a:pt x="0" y="25"/>
                    </a:lnTo>
                    <a:close/>
                  </a:path>
                </a:pathLst>
              </a:custGeom>
              <a:solidFill>
                <a:srgbClr val="000000"/>
              </a:solidFill>
              <a:ln w="9525">
                <a:noFill/>
                <a:round/>
                <a:headEnd/>
                <a:tailEnd/>
              </a:ln>
            </p:spPr>
            <p:txBody>
              <a:bodyPr/>
              <a:lstStyle/>
              <a:p>
                <a:endParaRPr lang="en-US"/>
              </a:p>
            </p:txBody>
          </p:sp>
          <p:sp>
            <p:nvSpPr>
              <p:cNvPr id="103" name="Freeform 103">
                <a:extLst>
                  <a:ext uri="{FF2B5EF4-FFF2-40B4-BE49-F238E27FC236}">
                    <a16:creationId xmlns:a16="http://schemas.microsoft.com/office/drawing/2014/main" xmlns="" id="{C2A5134D-394D-4F0A-83FE-D433881C7772}"/>
                  </a:ext>
                </a:extLst>
              </p:cNvPr>
              <p:cNvSpPr>
                <a:spLocks/>
              </p:cNvSpPr>
              <p:nvPr/>
            </p:nvSpPr>
            <p:spPr bwMode="auto">
              <a:xfrm>
                <a:off x="1356" y="2482"/>
                <a:ext cx="153" cy="401"/>
              </a:xfrm>
              <a:custGeom>
                <a:avLst/>
                <a:gdLst>
                  <a:gd name="T0" fmla="*/ 122 w 306"/>
                  <a:gd name="T1" fmla="*/ 29 h 803"/>
                  <a:gd name="T2" fmla="*/ 112 w 306"/>
                  <a:gd name="T3" fmla="*/ 22 h 803"/>
                  <a:gd name="T4" fmla="*/ 104 w 306"/>
                  <a:gd name="T5" fmla="*/ 14 h 803"/>
                  <a:gd name="T6" fmla="*/ 96 w 306"/>
                  <a:gd name="T7" fmla="*/ 7 h 803"/>
                  <a:gd name="T8" fmla="*/ 90 w 306"/>
                  <a:gd name="T9" fmla="*/ 2 h 803"/>
                  <a:gd name="T10" fmla="*/ 82 w 306"/>
                  <a:gd name="T11" fmla="*/ 0 h 803"/>
                  <a:gd name="T12" fmla="*/ 74 w 306"/>
                  <a:gd name="T13" fmla="*/ 1 h 803"/>
                  <a:gd name="T14" fmla="*/ 63 w 306"/>
                  <a:gd name="T15" fmla="*/ 7 h 803"/>
                  <a:gd name="T16" fmla="*/ 50 w 306"/>
                  <a:gd name="T17" fmla="*/ 18 h 803"/>
                  <a:gd name="T18" fmla="*/ 41 w 306"/>
                  <a:gd name="T19" fmla="*/ 28 h 803"/>
                  <a:gd name="T20" fmla="*/ 30 w 306"/>
                  <a:gd name="T21" fmla="*/ 38 h 803"/>
                  <a:gd name="T22" fmla="*/ 21 w 306"/>
                  <a:gd name="T23" fmla="*/ 48 h 803"/>
                  <a:gd name="T24" fmla="*/ 12 w 306"/>
                  <a:gd name="T25" fmla="*/ 57 h 803"/>
                  <a:gd name="T26" fmla="*/ 5 w 306"/>
                  <a:gd name="T27" fmla="*/ 68 h 803"/>
                  <a:gd name="T28" fmla="*/ 1 w 306"/>
                  <a:gd name="T29" fmla="*/ 80 h 803"/>
                  <a:gd name="T30" fmla="*/ 0 w 306"/>
                  <a:gd name="T31" fmla="*/ 92 h 803"/>
                  <a:gd name="T32" fmla="*/ 1 w 306"/>
                  <a:gd name="T33" fmla="*/ 105 h 803"/>
                  <a:gd name="T34" fmla="*/ 12 w 306"/>
                  <a:gd name="T35" fmla="*/ 153 h 803"/>
                  <a:gd name="T36" fmla="*/ 21 w 306"/>
                  <a:gd name="T37" fmla="*/ 202 h 803"/>
                  <a:gd name="T38" fmla="*/ 27 w 306"/>
                  <a:gd name="T39" fmla="*/ 252 h 803"/>
                  <a:gd name="T40" fmla="*/ 30 w 306"/>
                  <a:gd name="T41" fmla="*/ 298 h 803"/>
                  <a:gd name="T42" fmla="*/ 33 w 306"/>
                  <a:gd name="T43" fmla="*/ 339 h 803"/>
                  <a:gd name="T44" fmla="*/ 34 w 306"/>
                  <a:gd name="T45" fmla="*/ 371 h 803"/>
                  <a:gd name="T46" fmla="*/ 34 w 306"/>
                  <a:gd name="T47" fmla="*/ 393 h 803"/>
                  <a:gd name="T48" fmla="*/ 34 w 306"/>
                  <a:gd name="T49" fmla="*/ 401 h 803"/>
                  <a:gd name="T50" fmla="*/ 90 w 306"/>
                  <a:gd name="T51" fmla="*/ 401 h 803"/>
                  <a:gd name="T52" fmla="*/ 110 w 306"/>
                  <a:gd name="T53" fmla="*/ 363 h 803"/>
                  <a:gd name="T54" fmla="*/ 126 w 306"/>
                  <a:gd name="T55" fmla="*/ 328 h 803"/>
                  <a:gd name="T56" fmla="*/ 138 w 306"/>
                  <a:gd name="T57" fmla="*/ 295 h 803"/>
                  <a:gd name="T58" fmla="*/ 146 w 306"/>
                  <a:gd name="T59" fmla="*/ 267 h 803"/>
                  <a:gd name="T60" fmla="*/ 151 w 306"/>
                  <a:gd name="T61" fmla="*/ 240 h 803"/>
                  <a:gd name="T62" fmla="*/ 153 w 306"/>
                  <a:gd name="T63" fmla="*/ 216 h 803"/>
                  <a:gd name="T64" fmla="*/ 153 w 306"/>
                  <a:gd name="T65" fmla="*/ 193 h 803"/>
                  <a:gd name="T66" fmla="*/ 151 w 306"/>
                  <a:gd name="T67" fmla="*/ 173 h 803"/>
                  <a:gd name="T68" fmla="*/ 147 w 306"/>
                  <a:gd name="T69" fmla="*/ 154 h 803"/>
                  <a:gd name="T70" fmla="*/ 142 w 306"/>
                  <a:gd name="T71" fmla="*/ 135 h 803"/>
                  <a:gd name="T72" fmla="*/ 137 w 306"/>
                  <a:gd name="T73" fmla="*/ 118 h 803"/>
                  <a:gd name="T74" fmla="*/ 133 w 306"/>
                  <a:gd name="T75" fmla="*/ 101 h 803"/>
                  <a:gd name="T76" fmla="*/ 128 w 306"/>
                  <a:gd name="T77" fmla="*/ 83 h 803"/>
                  <a:gd name="T78" fmla="*/ 124 w 306"/>
                  <a:gd name="T79" fmla="*/ 66 h 803"/>
                  <a:gd name="T80" fmla="*/ 122 w 306"/>
                  <a:gd name="T81" fmla="*/ 48 h 803"/>
                  <a:gd name="T82" fmla="*/ 122 w 306"/>
                  <a:gd name="T83" fmla="*/ 29 h 8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06"/>
                  <a:gd name="T127" fmla="*/ 0 h 803"/>
                  <a:gd name="T128" fmla="*/ 306 w 306"/>
                  <a:gd name="T129" fmla="*/ 803 h 8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06" h="803">
                    <a:moveTo>
                      <a:pt x="244" y="59"/>
                    </a:moveTo>
                    <a:lnTo>
                      <a:pt x="224" y="44"/>
                    </a:lnTo>
                    <a:lnTo>
                      <a:pt x="208" y="29"/>
                    </a:lnTo>
                    <a:lnTo>
                      <a:pt x="193" y="15"/>
                    </a:lnTo>
                    <a:lnTo>
                      <a:pt x="180" y="5"/>
                    </a:lnTo>
                    <a:lnTo>
                      <a:pt x="165" y="0"/>
                    </a:lnTo>
                    <a:lnTo>
                      <a:pt x="147" y="3"/>
                    </a:lnTo>
                    <a:lnTo>
                      <a:pt x="127" y="14"/>
                    </a:lnTo>
                    <a:lnTo>
                      <a:pt x="101" y="37"/>
                    </a:lnTo>
                    <a:lnTo>
                      <a:pt x="82" y="57"/>
                    </a:lnTo>
                    <a:lnTo>
                      <a:pt x="61" y="76"/>
                    </a:lnTo>
                    <a:lnTo>
                      <a:pt x="42" y="96"/>
                    </a:lnTo>
                    <a:lnTo>
                      <a:pt x="25" y="115"/>
                    </a:lnTo>
                    <a:lnTo>
                      <a:pt x="11" y="137"/>
                    </a:lnTo>
                    <a:lnTo>
                      <a:pt x="2" y="160"/>
                    </a:lnTo>
                    <a:lnTo>
                      <a:pt x="0" y="185"/>
                    </a:lnTo>
                    <a:lnTo>
                      <a:pt x="3" y="211"/>
                    </a:lnTo>
                    <a:lnTo>
                      <a:pt x="25" y="306"/>
                    </a:lnTo>
                    <a:lnTo>
                      <a:pt x="42" y="405"/>
                    </a:lnTo>
                    <a:lnTo>
                      <a:pt x="54" y="504"/>
                    </a:lnTo>
                    <a:lnTo>
                      <a:pt x="61" y="597"/>
                    </a:lnTo>
                    <a:lnTo>
                      <a:pt x="65" y="679"/>
                    </a:lnTo>
                    <a:lnTo>
                      <a:pt x="68" y="743"/>
                    </a:lnTo>
                    <a:lnTo>
                      <a:pt x="68" y="787"/>
                    </a:lnTo>
                    <a:lnTo>
                      <a:pt x="68" y="802"/>
                    </a:lnTo>
                    <a:lnTo>
                      <a:pt x="180" y="803"/>
                    </a:lnTo>
                    <a:lnTo>
                      <a:pt x="221" y="726"/>
                    </a:lnTo>
                    <a:lnTo>
                      <a:pt x="253" y="656"/>
                    </a:lnTo>
                    <a:lnTo>
                      <a:pt x="276" y="591"/>
                    </a:lnTo>
                    <a:lnTo>
                      <a:pt x="292" y="534"/>
                    </a:lnTo>
                    <a:lnTo>
                      <a:pt x="302" y="481"/>
                    </a:lnTo>
                    <a:lnTo>
                      <a:pt x="306" y="432"/>
                    </a:lnTo>
                    <a:lnTo>
                      <a:pt x="305" y="387"/>
                    </a:lnTo>
                    <a:lnTo>
                      <a:pt x="301" y="346"/>
                    </a:lnTo>
                    <a:lnTo>
                      <a:pt x="294" y="308"/>
                    </a:lnTo>
                    <a:lnTo>
                      <a:pt x="284" y="271"/>
                    </a:lnTo>
                    <a:lnTo>
                      <a:pt x="274" y="236"/>
                    </a:lnTo>
                    <a:lnTo>
                      <a:pt x="265" y="202"/>
                    </a:lnTo>
                    <a:lnTo>
                      <a:pt x="256" y="167"/>
                    </a:lnTo>
                    <a:lnTo>
                      <a:pt x="249" y="133"/>
                    </a:lnTo>
                    <a:lnTo>
                      <a:pt x="244" y="97"/>
                    </a:lnTo>
                    <a:lnTo>
                      <a:pt x="244" y="59"/>
                    </a:lnTo>
                    <a:close/>
                  </a:path>
                </a:pathLst>
              </a:custGeom>
              <a:solidFill>
                <a:srgbClr val="191919"/>
              </a:solidFill>
              <a:ln w="9525">
                <a:noFill/>
                <a:round/>
                <a:headEnd/>
                <a:tailEnd/>
              </a:ln>
            </p:spPr>
            <p:txBody>
              <a:bodyPr/>
              <a:lstStyle/>
              <a:p>
                <a:endParaRPr lang="en-US"/>
              </a:p>
            </p:txBody>
          </p:sp>
          <p:sp>
            <p:nvSpPr>
              <p:cNvPr id="104" name="Freeform 104">
                <a:extLst>
                  <a:ext uri="{FF2B5EF4-FFF2-40B4-BE49-F238E27FC236}">
                    <a16:creationId xmlns:a16="http://schemas.microsoft.com/office/drawing/2014/main" xmlns="" id="{D56E9F2B-0189-44CA-8E37-C186D263FE90}"/>
                  </a:ext>
                </a:extLst>
              </p:cNvPr>
              <p:cNvSpPr>
                <a:spLocks/>
              </p:cNvSpPr>
              <p:nvPr/>
            </p:nvSpPr>
            <p:spPr bwMode="auto">
              <a:xfrm>
                <a:off x="1509" y="2937"/>
                <a:ext cx="131" cy="59"/>
              </a:xfrm>
              <a:custGeom>
                <a:avLst/>
                <a:gdLst>
                  <a:gd name="T0" fmla="*/ 0 w 264"/>
                  <a:gd name="T1" fmla="*/ 15 h 118"/>
                  <a:gd name="T2" fmla="*/ 0 w 264"/>
                  <a:gd name="T3" fmla="*/ 55 h 118"/>
                  <a:gd name="T4" fmla="*/ 34 w 264"/>
                  <a:gd name="T5" fmla="*/ 53 h 118"/>
                  <a:gd name="T6" fmla="*/ 36 w 264"/>
                  <a:gd name="T7" fmla="*/ 45 h 118"/>
                  <a:gd name="T8" fmla="*/ 78 w 264"/>
                  <a:gd name="T9" fmla="*/ 59 h 118"/>
                  <a:gd name="T10" fmla="*/ 115 w 264"/>
                  <a:gd name="T11" fmla="*/ 58 h 118"/>
                  <a:gd name="T12" fmla="*/ 115 w 264"/>
                  <a:gd name="T13" fmla="*/ 58 h 118"/>
                  <a:gd name="T14" fmla="*/ 117 w 264"/>
                  <a:gd name="T15" fmla="*/ 58 h 118"/>
                  <a:gd name="T16" fmla="*/ 120 w 264"/>
                  <a:gd name="T17" fmla="*/ 58 h 118"/>
                  <a:gd name="T18" fmla="*/ 123 w 264"/>
                  <a:gd name="T19" fmla="*/ 57 h 118"/>
                  <a:gd name="T20" fmla="*/ 127 w 264"/>
                  <a:gd name="T21" fmla="*/ 56 h 118"/>
                  <a:gd name="T22" fmla="*/ 130 w 264"/>
                  <a:gd name="T23" fmla="*/ 55 h 118"/>
                  <a:gd name="T24" fmla="*/ 131 w 264"/>
                  <a:gd name="T25" fmla="*/ 53 h 118"/>
                  <a:gd name="T26" fmla="*/ 131 w 264"/>
                  <a:gd name="T27" fmla="*/ 51 h 118"/>
                  <a:gd name="T28" fmla="*/ 130 w 264"/>
                  <a:gd name="T29" fmla="*/ 48 h 118"/>
                  <a:gd name="T30" fmla="*/ 126 w 264"/>
                  <a:gd name="T31" fmla="*/ 44 h 118"/>
                  <a:gd name="T32" fmla="*/ 120 w 264"/>
                  <a:gd name="T33" fmla="*/ 40 h 118"/>
                  <a:gd name="T34" fmla="*/ 110 w 264"/>
                  <a:gd name="T35" fmla="*/ 34 h 118"/>
                  <a:gd name="T36" fmla="*/ 97 w 264"/>
                  <a:gd name="T37" fmla="*/ 28 h 118"/>
                  <a:gd name="T38" fmla="*/ 80 w 264"/>
                  <a:gd name="T39" fmla="*/ 20 h 118"/>
                  <a:gd name="T40" fmla="*/ 59 w 264"/>
                  <a:gd name="T41" fmla="*/ 11 h 118"/>
                  <a:gd name="T42" fmla="*/ 33 w 264"/>
                  <a:gd name="T43" fmla="*/ 0 h 118"/>
                  <a:gd name="T44" fmla="*/ 0 w 264"/>
                  <a:gd name="T45" fmla="*/ 15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4"/>
                  <a:gd name="T70" fmla="*/ 0 h 118"/>
                  <a:gd name="T71" fmla="*/ 264 w 264"/>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4" h="118">
                    <a:moveTo>
                      <a:pt x="1" y="29"/>
                    </a:moveTo>
                    <a:lnTo>
                      <a:pt x="0" y="109"/>
                    </a:lnTo>
                    <a:lnTo>
                      <a:pt x="69" y="106"/>
                    </a:lnTo>
                    <a:lnTo>
                      <a:pt x="73" y="89"/>
                    </a:lnTo>
                    <a:lnTo>
                      <a:pt x="157" y="118"/>
                    </a:lnTo>
                    <a:lnTo>
                      <a:pt x="231" y="115"/>
                    </a:lnTo>
                    <a:lnTo>
                      <a:pt x="232" y="115"/>
                    </a:lnTo>
                    <a:lnTo>
                      <a:pt x="236" y="115"/>
                    </a:lnTo>
                    <a:lnTo>
                      <a:pt x="242" y="115"/>
                    </a:lnTo>
                    <a:lnTo>
                      <a:pt x="248" y="113"/>
                    </a:lnTo>
                    <a:lnTo>
                      <a:pt x="255" y="111"/>
                    </a:lnTo>
                    <a:lnTo>
                      <a:pt x="261" y="109"/>
                    </a:lnTo>
                    <a:lnTo>
                      <a:pt x="264" y="105"/>
                    </a:lnTo>
                    <a:lnTo>
                      <a:pt x="264" y="101"/>
                    </a:lnTo>
                    <a:lnTo>
                      <a:pt x="262" y="95"/>
                    </a:lnTo>
                    <a:lnTo>
                      <a:pt x="254" y="88"/>
                    </a:lnTo>
                    <a:lnTo>
                      <a:pt x="241" y="79"/>
                    </a:lnTo>
                    <a:lnTo>
                      <a:pt x="222" y="67"/>
                    </a:lnTo>
                    <a:lnTo>
                      <a:pt x="196" y="55"/>
                    </a:lnTo>
                    <a:lnTo>
                      <a:pt x="161" y="39"/>
                    </a:lnTo>
                    <a:lnTo>
                      <a:pt x="119" y="21"/>
                    </a:lnTo>
                    <a:lnTo>
                      <a:pt x="66" y="0"/>
                    </a:lnTo>
                    <a:lnTo>
                      <a:pt x="1" y="29"/>
                    </a:lnTo>
                    <a:close/>
                  </a:path>
                </a:pathLst>
              </a:custGeom>
              <a:solidFill>
                <a:srgbClr val="000000"/>
              </a:solidFill>
              <a:ln w="9525">
                <a:noFill/>
                <a:round/>
                <a:headEnd/>
                <a:tailEnd/>
              </a:ln>
            </p:spPr>
            <p:txBody>
              <a:bodyPr/>
              <a:lstStyle/>
              <a:p>
                <a:endParaRPr lang="en-US"/>
              </a:p>
            </p:txBody>
          </p:sp>
          <p:sp>
            <p:nvSpPr>
              <p:cNvPr id="105" name="Freeform 105">
                <a:extLst>
                  <a:ext uri="{FF2B5EF4-FFF2-40B4-BE49-F238E27FC236}">
                    <a16:creationId xmlns:a16="http://schemas.microsoft.com/office/drawing/2014/main" xmlns="" id="{DDB1A9DC-7E71-40E9-9702-A372116C7D8A}"/>
                  </a:ext>
                </a:extLst>
              </p:cNvPr>
              <p:cNvSpPr>
                <a:spLocks/>
              </p:cNvSpPr>
              <p:nvPr/>
            </p:nvSpPr>
            <p:spPr bwMode="auto">
              <a:xfrm>
                <a:off x="1492" y="2440"/>
                <a:ext cx="159" cy="519"/>
              </a:xfrm>
              <a:custGeom>
                <a:avLst/>
                <a:gdLst>
                  <a:gd name="T0" fmla="*/ 57 w 319"/>
                  <a:gd name="T1" fmla="*/ 13 h 1038"/>
                  <a:gd name="T2" fmla="*/ 55 w 319"/>
                  <a:gd name="T3" fmla="*/ 12 h 1038"/>
                  <a:gd name="T4" fmla="*/ 52 w 319"/>
                  <a:gd name="T5" fmla="*/ 11 h 1038"/>
                  <a:gd name="T6" fmla="*/ 47 w 319"/>
                  <a:gd name="T7" fmla="*/ 10 h 1038"/>
                  <a:gd name="T8" fmla="*/ 40 w 319"/>
                  <a:gd name="T9" fmla="*/ 8 h 1038"/>
                  <a:gd name="T10" fmla="*/ 31 w 319"/>
                  <a:gd name="T11" fmla="*/ 6 h 1038"/>
                  <a:gd name="T12" fmla="*/ 22 w 319"/>
                  <a:gd name="T13" fmla="*/ 4 h 1038"/>
                  <a:gd name="T14" fmla="*/ 11 w 319"/>
                  <a:gd name="T15" fmla="*/ 2 h 1038"/>
                  <a:gd name="T16" fmla="*/ 0 w 319"/>
                  <a:gd name="T17" fmla="*/ 0 h 1038"/>
                  <a:gd name="T18" fmla="*/ 8 w 319"/>
                  <a:gd name="T19" fmla="*/ 19 h 1038"/>
                  <a:gd name="T20" fmla="*/ 17 w 319"/>
                  <a:gd name="T21" fmla="*/ 41 h 1038"/>
                  <a:gd name="T22" fmla="*/ 27 w 319"/>
                  <a:gd name="T23" fmla="*/ 66 h 1038"/>
                  <a:gd name="T24" fmla="*/ 38 w 319"/>
                  <a:gd name="T25" fmla="*/ 93 h 1038"/>
                  <a:gd name="T26" fmla="*/ 49 w 319"/>
                  <a:gd name="T27" fmla="*/ 121 h 1038"/>
                  <a:gd name="T28" fmla="*/ 60 w 319"/>
                  <a:gd name="T29" fmla="*/ 151 h 1038"/>
                  <a:gd name="T30" fmla="*/ 70 w 319"/>
                  <a:gd name="T31" fmla="*/ 184 h 1038"/>
                  <a:gd name="T32" fmla="*/ 79 w 319"/>
                  <a:gd name="T33" fmla="*/ 217 h 1038"/>
                  <a:gd name="T34" fmla="*/ 87 w 319"/>
                  <a:gd name="T35" fmla="*/ 252 h 1038"/>
                  <a:gd name="T36" fmla="*/ 94 w 319"/>
                  <a:gd name="T37" fmla="*/ 287 h 1038"/>
                  <a:gd name="T38" fmla="*/ 98 w 319"/>
                  <a:gd name="T39" fmla="*/ 324 h 1038"/>
                  <a:gd name="T40" fmla="*/ 100 w 319"/>
                  <a:gd name="T41" fmla="*/ 362 h 1038"/>
                  <a:gd name="T42" fmla="*/ 99 w 319"/>
                  <a:gd name="T43" fmla="*/ 400 h 1038"/>
                  <a:gd name="T44" fmla="*/ 95 w 319"/>
                  <a:gd name="T45" fmla="*/ 439 h 1038"/>
                  <a:gd name="T46" fmla="*/ 88 w 319"/>
                  <a:gd name="T47" fmla="*/ 477 h 1038"/>
                  <a:gd name="T48" fmla="*/ 76 w 319"/>
                  <a:gd name="T49" fmla="*/ 517 h 1038"/>
                  <a:gd name="T50" fmla="*/ 96 w 319"/>
                  <a:gd name="T51" fmla="*/ 519 h 1038"/>
                  <a:gd name="T52" fmla="*/ 122 w 319"/>
                  <a:gd name="T53" fmla="*/ 455 h 1038"/>
                  <a:gd name="T54" fmla="*/ 141 w 319"/>
                  <a:gd name="T55" fmla="*/ 395 h 1038"/>
                  <a:gd name="T56" fmla="*/ 153 w 319"/>
                  <a:gd name="T57" fmla="*/ 340 h 1038"/>
                  <a:gd name="T58" fmla="*/ 159 w 319"/>
                  <a:gd name="T59" fmla="*/ 290 h 1038"/>
                  <a:gd name="T60" fmla="*/ 159 w 319"/>
                  <a:gd name="T61" fmla="*/ 244 h 1038"/>
                  <a:gd name="T62" fmla="*/ 155 w 319"/>
                  <a:gd name="T63" fmla="*/ 203 h 1038"/>
                  <a:gd name="T64" fmla="*/ 148 w 319"/>
                  <a:gd name="T65" fmla="*/ 166 h 1038"/>
                  <a:gd name="T66" fmla="*/ 137 w 319"/>
                  <a:gd name="T67" fmla="*/ 132 h 1038"/>
                  <a:gd name="T68" fmla="*/ 125 w 319"/>
                  <a:gd name="T69" fmla="*/ 104 h 1038"/>
                  <a:gd name="T70" fmla="*/ 112 w 319"/>
                  <a:gd name="T71" fmla="*/ 79 h 1038"/>
                  <a:gd name="T72" fmla="*/ 99 w 319"/>
                  <a:gd name="T73" fmla="*/ 59 h 1038"/>
                  <a:gd name="T74" fmla="*/ 85 w 319"/>
                  <a:gd name="T75" fmla="*/ 42 h 1038"/>
                  <a:gd name="T76" fmla="*/ 74 w 319"/>
                  <a:gd name="T77" fmla="*/ 29 h 1038"/>
                  <a:gd name="T78" fmla="*/ 65 w 319"/>
                  <a:gd name="T79" fmla="*/ 20 h 1038"/>
                  <a:gd name="T80" fmla="*/ 59 w 319"/>
                  <a:gd name="T81" fmla="*/ 14 h 1038"/>
                  <a:gd name="T82" fmla="*/ 57 w 319"/>
                  <a:gd name="T83" fmla="*/ 13 h 10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9"/>
                  <a:gd name="T127" fmla="*/ 0 h 1038"/>
                  <a:gd name="T128" fmla="*/ 319 w 319"/>
                  <a:gd name="T129" fmla="*/ 1038 h 10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9" h="1038">
                    <a:moveTo>
                      <a:pt x="114" y="26"/>
                    </a:moveTo>
                    <a:lnTo>
                      <a:pt x="111" y="24"/>
                    </a:lnTo>
                    <a:lnTo>
                      <a:pt x="105" y="23"/>
                    </a:lnTo>
                    <a:lnTo>
                      <a:pt x="94" y="20"/>
                    </a:lnTo>
                    <a:lnTo>
                      <a:pt x="80" y="16"/>
                    </a:lnTo>
                    <a:lnTo>
                      <a:pt x="63" y="12"/>
                    </a:lnTo>
                    <a:lnTo>
                      <a:pt x="45" y="8"/>
                    </a:lnTo>
                    <a:lnTo>
                      <a:pt x="23" y="4"/>
                    </a:lnTo>
                    <a:lnTo>
                      <a:pt x="0" y="0"/>
                    </a:lnTo>
                    <a:lnTo>
                      <a:pt x="16" y="39"/>
                    </a:lnTo>
                    <a:lnTo>
                      <a:pt x="34" y="83"/>
                    </a:lnTo>
                    <a:lnTo>
                      <a:pt x="55" y="132"/>
                    </a:lnTo>
                    <a:lnTo>
                      <a:pt x="76" y="186"/>
                    </a:lnTo>
                    <a:lnTo>
                      <a:pt x="98" y="242"/>
                    </a:lnTo>
                    <a:lnTo>
                      <a:pt x="120" y="303"/>
                    </a:lnTo>
                    <a:lnTo>
                      <a:pt x="140" y="368"/>
                    </a:lnTo>
                    <a:lnTo>
                      <a:pt x="159" y="435"/>
                    </a:lnTo>
                    <a:lnTo>
                      <a:pt x="175" y="504"/>
                    </a:lnTo>
                    <a:lnTo>
                      <a:pt x="188" y="575"/>
                    </a:lnTo>
                    <a:lnTo>
                      <a:pt x="196" y="649"/>
                    </a:lnTo>
                    <a:lnTo>
                      <a:pt x="200" y="725"/>
                    </a:lnTo>
                    <a:lnTo>
                      <a:pt x="198" y="801"/>
                    </a:lnTo>
                    <a:lnTo>
                      <a:pt x="190" y="878"/>
                    </a:lnTo>
                    <a:lnTo>
                      <a:pt x="176" y="955"/>
                    </a:lnTo>
                    <a:lnTo>
                      <a:pt x="153" y="1033"/>
                    </a:lnTo>
                    <a:lnTo>
                      <a:pt x="192" y="1038"/>
                    </a:lnTo>
                    <a:lnTo>
                      <a:pt x="245" y="910"/>
                    </a:lnTo>
                    <a:lnTo>
                      <a:pt x="282" y="791"/>
                    </a:lnTo>
                    <a:lnTo>
                      <a:pt x="306" y="681"/>
                    </a:lnTo>
                    <a:lnTo>
                      <a:pt x="318" y="581"/>
                    </a:lnTo>
                    <a:lnTo>
                      <a:pt x="319" y="489"/>
                    </a:lnTo>
                    <a:lnTo>
                      <a:pt x="311" y="406"/>
                    </a:lnTo>
                    <a:lnTo>
                      <a:pt x="296" y="332"/>
                    </a:lnTo>
                    <a:lnTo>
                      <a:pt x="275" y="265"/>
                    </a:lnTo>
                    <a:lnTo>
                      <a:pt x="251" y="209"/>
                    </a:lnTo>
                    <a:lnTo>
                      <a:pt x="224" y="159"/>
                    </a:lnTo>
                    <a:lnTo>
                      <a:pt x="198" y="118"/>
                    </a:lnTo>
                    <a:lnTo>
                      <a:pt x="171" y="84"/>
                    </a:lnTo>
                    <a:lnTo>
                      <a:pt x="149" y="58"/>
                    </a:lnTo>
                    <a:lnTo>
                      <a:pt x="131" y="41"/>
                    </a:lnTo>
                    <a:lnTo>
                      <a:pt x="118" y="29"/>
                    </a:lnTo>
                    <a:lnTo>
                      <a:pt x="114" y="26"/>
                    </a:lnTo>
                    <a:close/>
                  </a:path>
                </a:pathLst>
              </a:custGeom>
              <a:solidFill>
                <a:srgbClr val="333333"/>
              </a:solidFill>
              <a:ln w="9525">
                <a:noFill/>
                <a:round/>
                <a:headEnd/>
                <a:tailEnd/>
              </a:ln>
            </p:spPr>
            <p:txBody>
              <a:bodyPr/>
              <a:lstStyle/>
              <a:p>
                <a:endParaRPr lang="en-US"/>
              </a:p>
            </p:txBody>
          </p:sp>
          <p:sp>
            <p:nvSpPr>
              <p:cNvPr id="106" name="Freeform 106">
                <a:extLst>
                  <a:ext uri="{FF2B5EF4-FFF2-40B4-BE49-F238E27FC236}">
                    <a16:creationId xmlns:a16="http://schemas.microsoft.com/office/drawing/2014/main" xmlns="" id="{EBAE32C1-B152-41D6-BEDE-4C255724AD1B}"/>
                  </a:ext>
                </a:extLst>
              </p:cNvPr>
              <p:cNvSpPr>
                <a:spLocks/>
              </p:cNvSpPr>
              <p:nvPr/>
            </p:nvSpPr>
            <p:spPr bwMode="auto">
              <a:xfrm>
                <a:off x="1394" y="2440"/>
                <a:ext cx="205" cy="517"/>
              </a:xfrm>
              <a:custGeom>
                <a:avLst/>
                <a:gdLst>
                  <a:gd name="T0" fmla="*/ 98 w 410"/>
                  <a:gd name="T1" fmla="*/ 0 h 1034"/>
                  <a:gd name="T2" fmla="*/ 88 w 410"/>
                  <a:gd name="T3" fmla="*/ 0 h 1034"/>
                  <a:gd name="T4" fmla="*/ 77 w 410"/>
                  <a:gd name="T5" fmla="*/ 3 h 1034"/>
                  <a:gd name="T6" fmla="*/ 67 w 410"/>
                  <a:gd name="T7" fmla="*/ 7 h 1034"/>
                  <a:gd name="T8" fmla="*/ 57 w 410"/>
                  <a:gd name="T9" fmla="*/ 14 h 1034"/>
                  <a:gd name="T10" fmla="*/ 48 w 410"/>
                  <a:gd name="T11" fmla="*/ 24 h 1034"/>
                  <a:gd name="T12" fmla="*/ 39 w 410"/>
                  <a:gd name="T13" fmla="*/ 33 h 1034"/>
                  <a:gd name="T14" fmla="*/ 31 w 410"/>
                  <a:gd name="T15" fmla="*/ 44 h 1034"/>
                  <a:gd name="T16" fmla="*/ 24 w 410"/>
                  <a:gd name="T17" fmla="*/ 56 h 1034"/>
                  <a:gd name="T18" fmla="*/ 17 w 410"/>
                  <a:gd name="T19" fmla="*/ 67 h 1034"/>
                  <a:gd name="T20" fmla="*/ 12 w 410"/>
                  <a:gd name="T21" fmla="*/ 79 h 1034"/>
                  <a:gd name="T22" fmla="*/ 7 w 410"/>
                  <a:gd name="T23" fmla="*/ 90 h 1034"/>
                  <a:gd name="T24" fmla="*/ 3 w 410"/>
                  <a:gd name="T25" fmla="*/ 100 h 1034"/>
                  <a:gd name="T26" fmla="*/ 1 w 410"/>
                  <a:gd name="T27" fmla="*/ 109 h 1034"/>
                  <a:gd name="T28" fmla="*/ 0 w 410"/>
                  <a:gd name="T29" fmla="*/ 117 h 1034"/>
                  <a:gd name="T30" fmla="*/ 0 w 410"/>
                  <a:gd name="T31" fmla="*/ 122 h 1034"/>
                  <a:gd name="T32" fmla="*/ 2 w 410"/>
                  <a:gd name="T33" fmla="*/ 125 h 1034"/>
                  <a:gd name="T34" fmla="*/ 31 w 410"/>
                  <a:gd name="T35" fmla="*/ 155 h 1034"/>
                  <a:gd name="T36" fmla="*/ 54 w 410"/>
                  <a:gd name="T37" fmla="*/ 187 h 1034"/>
                  <a:gd name="T38" fmla="*/ 75 w 410"/>
                  <a:gd name="T39" fmla="*/ 219 h 1034"/>
                  <a:gd name="T40" fmla="*/ 90 w 410"/>
                  <a:gd name="T41" fmla="*/ 251 h 1034"/>
                  <a:gd name="T42" fmla="*/ 102 w 410"/>
                  <a:gd name="T43" fmla="*/ 284 h 1034"/>
                  <a:gd name="T44" fmla="*/ 110 w 410"/>
                  <a:gd name="T45" fmla="*/ 316 h 1034"/>
                  <a:gd name="T46" fmla="*/ 116 w 410"/>
                  <a:gd name="T47" fmla="*/ 348 h 1034"/>
                  <a:gd name="T48" fmla="*/ 119 w 410"/>
                  <a:gd name="T49" fmla="*/ 378 h 1034"/>
                  <a:gd name="T50" fmla="*/ 120 w 410"/>
                  <a:gd name="T51" fmla="*/ 406 h 1034"/>
                  <a:gd name="T52" fmla="*/ 120 w 410"/>
                  <a:gd name="T53" fmla="*/ 432 h 1034"/>
                  <a:gd name="T54" fmla="*/ 119 w 410"/>
                  <a:gd name="T55" fmla="*/ 456 h 1034"/>
                  <a:gd name="T56" fmla="*/ 117 w 410"/>
                  <a:gd name="T57" fmla="*/ 476 h 1034"/>
                  <a:gd name="T58" fmla="*/ 114 w 410"/>
                  <a:gd name="T59" fmla="*/ 492 h 1034"/>
                  <a:gd name="T60" fmla="*/ 112 w 410"/>
                  <a:gd name="T61" fmla="*/ 504 h 1034"/>
                  <a:gd name="T62" fmla="*/ 110 w 410"/>
                  <a:gd name="T63" fmla="*/ 512 h 1034"/>
                  <a:gd name="T64" fmla="*/ 110 w 410"/>
                  <a:gd name="T65" fmla="*/ 515 h 1034"/>
                  <a:gd name="T66" fmla="*/ 179 w 410"/>
                  <a:gd name="T67" fmla="*/ 517 h 1034"/>
                  <a:gd name="T68" fmla="*/ 191 w 410"/>
                  <a:gd name="T69" fmla="*/ 476 h 1034"/>
                  <a:gd name="T70" fmla="*/ 199 w 410"/>
                  <a:gd name="T71" fmla="*/ 435 h 1034"/>
                  <a:gd name="T72" fmla="*/ 204 w 410"/>
                  <a:gd name="T73" fmla="*/ 396 h 1034"/>
                  <a:gd name="T74" fmla="*/ 205 w 410"/>
                  <a:gd name="T75" fmla="*/ 357 h 1034"/>
                  <a:gd name="T76" fmla="*/ 203 w 410"/>
                  <a:gd name="T77" fmla="*/ 319 h 1034"/>
                  <a:gd name="T78" fmla="*/ 198 w 410"/>
                  <a:gd name="T79" fmla="*/ 282 h 1034"/>
                  <a:gd name="T80" fmla="*/ 191 w 410"/>
                  <a:gd name="T81" fmla="*/ 247 h 1034"/>
                  <a:gd name="T82" fmla="*/ 183 w 410"/>
                  <a:gd name="T83" fmla="*/ 212 h 1034"/>
                  <a:gd name="T84" fmla="*/ 172 w 410"/>
                  <a:gd name="T85" fmla="*/ 180 h 1034"/>
                  <a:gd name="T86" fmla="*/ 161 w 410"/>
                  <a:gd name="T87" fmla="*/ 148 h 1034"/>
                  <a:gd name="T88" fmla="*/ 150 w 410"/>
                  <a:gd name="T89" fmla="*/ 119 h 1034"/>
                  <a:gd name="T90" fmla="*/ 138 w 410"/>
                  <a:gd name="T91" fmla="*/ 91 h 1034"/>
                  <a:gd name="T92" fmla="*/ 126 w 410"/>
                  <a:gd name="T93" fmla="*/ 65 h 1034"/>
                  <a:gd name="T94" fmla="*/ 115 w 410"/>
                  <a:gd name="T95" fmla="*/ 41 h 1034"/>
                  <a:gd name="T96" fmla="*/ 106 w 410"/>
                  <a:gd name="T97" fmla="*/ 19 h 1034"/>
                  <a:gd name="T98" fmla="*/ 98 w 410"/>
                  <a:gd name="T99" fmla="*/ 0 h 10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10"/>
                  <a:gd name="T151" fmla="*/ 0 h 1034"/>
                  <a:gd name="T152" fmla="*/ 410 w 410"/>
                  <a:gd name="T153" fmla="*/ 1034 h 103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10" h="1034">
                    <a:moveTo>
                      <a:pt x="196" y="0"/>
                    </a:moveTo>
                    <a:lnTo>
                      <a:pt x="175" y="0"/>
                    </a:lnTo>
                    <a:lnTo>
                      <a:pt x="154" y="6"/>
                    </a:lnTo>
                    <a:lnTo>
                      <a:pt x="134" y="15"/>
                    </a:lnTo>
                    <a:lnTo>
                      <a:pt x="114" y="29"/>
                    </a:lnTo>
                    <a:lnTo>
                      <a:pt x="95" y="48"/>
                    </a:lnTo>
                    <a:lnTo>
                      <a:pt x="78" y="67"/>
                    </a:lnTo>
                    <a:lnTo>
                      <a:pt x="62" y="89"/>
                    </a:lnTo>
                    <a:lnTo>
                      <a:pt x="48" y="112"/>
                    </a:lnTo>
                    <a:lnTo>
                      <a:pt x="34" y="135"/>
                    </a:lnTo>
                    <a:lnTo>
                      <a:pt x="23" y="158"/>
                    </a:lnTo>
                    <a:lnTo>
                      <a:pt x="14" y="180"/>
                    </a:lnTo>
                    <a:lnTo>
                      <a:pt x="7" y="201"/>
                    </a:lnTo>
                    <a:lnTo>
                      <a:pt x="2" y="219"/>
                    </a:lnTo>
                    <a:lnTo>
                      <a:pt x="0" y="234"/>
                    </a:lnTo>
                    <a:lnTo>
                      <a:pt x="0" y="245"/>
                    </a:lnTo>
                    <a:lnTo>
                      <a:pt x="3" y="251"/>
                    </a:lnTo>
                    <a:lnTo>
                      <a:pt x="62" y="311"/>
                    </a:lnTo>
                    <a:lnTo>
                      <a:pt x="109" y="374"/>
                    </a:lnTo>
                    <a:lnTo>
                      <a:pt x="150" y="438"/>
                    </a:lnTo>
                    <a:lnTo>
                      <a:pt x="180" y="503"/>
                    </a:lnTo>
                    <a:lnTo>
                      <a:pt x="204" y="568"/>
                    </a:lnTo>
                    <a:lnTo>
                      <a:pt x="221" y="633"/>
                    </a:lnTo>
                    <a:lnTo>
                      <a:pt x="233" y="696"/>
                    </a:lnTo>
                    <a:lnTo>
                      <a:pt x="238" y="756"/>
                    </a:lnTo>
                    <a:lnTo>
                      <a:pt x="241" y="812"/>
                    </a:lnTo>
                    <a:lnTo>
                      <a:pt x="241" y="865"/>
                    </a:lnTo>
                    <a:lnTo>
                      <a:pt x="238" y="912"/>
                    </a:lnTo>
                    <a:lnTo>
                      <a:pt x="234" y="952"/>
                    </a:lnTo>
                    <a:lnTo>
                      <a:pt x="229" y="984"/>
                    </a:lnTo>
                    <a:lnTo>
                      <a:pt x="225" y="1009"/>
                    </a:lnTo>
                    <a:lnTo>
                      <a:pt x="221" y="1024"/>
                    </a:lnTo>
                    <a:lnTo>
                      <a:pt x="220" y="1030"/>
                    </a:lnTo>
                    <a:lnTo>
                      <a:pt x="357" y="1034"/>
                    </a:lnTo>
                    <a:lnTo>
                      <a:pt x="382" y="952"/>
                    </a:lnTo>
                    <a:lnTo>
                      <a:pt x="398" y="871"/>
                    </a:lnTo>
                    <a:lnTo>
                      <a:pt x="408" y="793"/>
                    </a:lnTo>
                    <a:lnTo>
                      <a:pt x="410" y="715"/>
                    </a:lnTo>
                    <a:lnTo>
                      <a:pt x="405" y="639"/>
                    </a:lnTo>
                    <a:lnTo>
                      <a:pt x="396" y="565"/>
                    </a:lnTo>
                    <a:lnTo>
                      <a:pt x="382" y="495"/>
                    </a:lnTo>
                    <a:lnTo>
                      <a:pt x="365" y="425"/>
                    </a:lnTo>
                    <a:lnTo>
                      <a:pt x="344" y="360"/>
                    </a:lnTo>
                    <a:lnTo>
                      <a:pt x="322" y="296"/>
                    </a:lnTo>
                    <a:lnTo>
                      <a:pt x="299" y="238"/>
                    </a:lnTo>
                    <a:lnTo>
                      <a:pt x="276" y="182"/>
                    </a:lnTo>
                    <a:lnTo>
                      <a:pt x="253" y="130"/>
                    </a:lnTo>
                    <a:lnTo>
                      <a:pt x="231" y="82"/>
                    </a:lnTo>
                    <a:lnTo>
                      <a:pt x="212" y="39"/>
                    </a:lnTo>
                    <a:lnTo>
                      <a:pt x="196" y="0"/>
                    </a:lnTo>
                    <a:close/>
                  </a:path>
                </a:pathLst>
              </a:custGeom>
              <a:solidFill>
                <a:srgbClr val="191919"/>
              </a:solidFill>
              <a:ln w="9525">
                <a:noFill/>
                <a:round/>
                <a:headEnd/>
                <a:tailEnd/>
              </a:ln>
            </p:spPr>
            <p:txBody>
              <a:bodyPr/>
              <a:lstStyle/>
              <a:p>
                <a:endParaRPr lang="en-US"/>
              </a:p>
            </p:txBody>
          </p:sp>
          <p:sp>
            <p:nvSpPr>
              <p:cNvPr id="107" name="Freeform 107">
                <a:extLst>
                  <a:ext uri="{FF2B5EF4-FFF2-40B4-BE49-F238E27FC236}">
                    <a16:creationId xmlns:a16="http://schemas.microsoft.com/office/drawing/2014/main" xmlns="" id="{FE823335-824B-4391-A85A-CBFF79B2D103}"/>
                  </a:ext>
                </a:extLst>
              </p:cNvPr>
              <p:cNvSpPr>
                <a:spLocks/>
              </p:cNvSpPr>
              <p:nvPr/>
            </p:nvSpPr>
            <p:spPr bwMode="auto">
              <a:xfrm>
                <a:off x="1361" y="2126"/>
                <a:ext cx="274" cy="470"/>
              </a:xfrm>
              <a:custGeom>
                <a:avLst/>
                <a:gdLst>
                  <a:gd name="T0" fmla="*/ 91 w 548"/>
                  <a:gd name="T1" fmla="*/ 270 h 940"/>
                  <a:gd name="T2" fmla="*/ 88 w 548"/>
                  <a:gd name="T3" fmla="*/ 194 h 940"/>
                  <a:gd name="T4" fmla="*/ 94 w 548"/>
                  <a:gd name="T5" fmla="*/ 112 h 940"/>
                  <a:gd name="T6" fmla="*/ 112 w 548"/>
                  <a:gd name="T7" fmla="*/ 34 h 940"/>
                  <a:gd name="T8" fmla="*/ 114 w 548"/>
                  <a:gd name="T9" fmla="*/ 2 h 940"/>
                  <a:gd name="T10" fmla="*/ 89 w 548"/>
                  <a:gd name="T11" fmla="*/ 14 h 940"/>
                  <a:gd name="T12" fmla="*/ 68 w 548"/>
                  <a:gd name="T13" fmla="*/ 40 h 940"/>
                  <a:gd name="T14" fmla="*/ 46 w 548"/>
                  <a:gd name="T15" fmla="*/ 75 h 940"/>
                  <a:gd name="T16" fmla="*/ 22 w 548"/>
                  <a:gd name="T17" fmla="*/ 139 h 940"/>
                  <a:gd name="T18" fmla="*/ 5 w 548"/>
                  <a:gd name="T19" fmla="*/ 242 h 940"/>
                  <a:gd name="T20" fmla="*/ 0 w 548"/>
                  <a:gd name="T21" fmla="*/ 341 h 940"/>
                  <a:gd name="T22" fmla="*/ 0 w 548"/>
                  <a:gd name="T23" fmla="*/ 405 h 940"/>
                  <a:gd name="T24" fmla="*/ 26 w 548"/>
                  <a:gd name="T25" fmla="*/ 431 h 940"/>
                  <a:gd name="T26" fmla="*/ 76 w 548"/>
                  <a:gd name="T27" fmla="*/ 456 h 940"/>
                  <a:gd name="T28" fmla="*/ 124 w 548"/>
                  <a:gd name="T29" fmla="*/ 468 h 940"/>
                  <a:gd name="T30" fmla="*/ 167 w 548"/>
                  <a:gd name="T31" fmla="*/ 470 h 940"/>
                  <a:gd name="T32" fmla="*/ 206 w 548"/>
                  <a:gd name="T33" fmla="*/ 467 h 940"/>
                  <a:gd name="T34" fmla="*/ 238 w 548"/>
                  <a:gd name="T35" fmla="*/ 460 h 940"/>
                  <a:gd name="T36" fmla="*/ 261 w 548"/>
                  <a:gd name="T37" fmla="*/ 453 h 940"/>
                  <a:gd name="T38" fmla="*/ 273 w 548"/>
                  <a:gd name="T39" fmla="*/ 447 h 940"/>
                  <a:gd name="T40" fmla="*/ 273 w 548"/>
                  <a:gd name="T41" fmla="*/ 440 h 940"/>
                  <a:gd name="T42" fmla="*/ 268 w 548"/>
                  <a:gd name="T43" fmla="*/ 403 h 940"/>
                  <a:gd name="T44" fmla="*/ 260 w 548"/>
                  <a:gd name="T45" fmla="*/ 355 h 940"/>
                  <a:gd name="T46" fmla="*/ 254 w 548"/>
                  <a:gd name="T47" fmla="*/ 319 h 940"/>
                  <a:gd name="T48" fmla="*/ 238 w 548"/>
                  <a:gd name="T49" fmla="*/ 318 h 940"/>
                  <a:gd name="T50" fmla="*/ 209 w 548"/>
                  <a:gd name="T51" fmla="*/ 329 h 940"/>
                  <a:gd name="T52" fmla="*/ 182 w 548"/>
                  <a:gd name="T53" fmla="*/ 339 h 940"/>
                  <a:gd name="T54" fmla="*/ 158 w 548"/>
                  <a:gd name="T55" fmla="*/ 344 h 940"/>
                  <a:gd name="T56" fmla="*/ 136 w 548"/>
                  <a:gd name="T57" fmla="*/ 346 h 940"/>
                  <a:gd name="T58" fmla="*/ 118 w 548"/>
                  <a:gd name="T59" fmla="*/ 342 h 940"/>
                  <a:gd name="T60" fmla="*/ 105 w 548"/>
                  <a:gd name="T61" fmla="*/ 332 h 940"/>
                  <a:gd name="T62" fmla="*/ 96 w 548"/>
                  <a:gd name="T63" fmla="*/ 314 h 9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8"/>
                  <a:gd name="T97" fmla="*/ 0 h 940"/>
                  <a:gd name="T98" fmla="*/ 548 w 548"/>
                  <a:gd name="T99" fmla="*/ 940 h 9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8" h="940">
                    <a:moveTo>
                      <a:pt x="188" y="603"/>
                    </a:moveTo>
                    <a:lnTo>
                      <a:pt x="182" y="540"/>
                    </a:lnTo>
                    <a:lnTo>
                      <a:pt x="177" y="466"/>
                    </a:lnTo>
                    <a:lnTo>
                      <a:pt x="176" y="388"/>
                    </a:lnTo>
                    <a:lnTo>
                      <a:pt x="180" y="305"/>
                    </a:lnTo>
                    <a:lnTo>
                      <a:pt x="188" y="223"/>
                    </a:lnTo>
                    <a:lnTo>
                      <a:pt x="203" y="142"/>
                    </a:lnTo>
                    <a:lnTo>
                      <a:pt x="225" y="67"/>
                    </a:lnTo>
                    <a:lnTo>
                      <a:pt x="255" y="0"/>
                    </a:lnTo>
                    <a:lnTo>
                      <a:pt x="228" y="3"/>
                    </a:lnTo>
                    <a:lnTo>
                      <a:pt x="203" y="12"/>
                    </a:lnTo>
                    <a:lnTo>
                      <a:pt x="179" y="28"/>
                    </a:lnTo>
                    <a:lnTo>
                      <a:pt x="157" y="51"/>
                    </a:lnTo>
                    <a:lnTo>
                      <a:pt x="135" y="79"/>
                    </a:lnTo>
                    <a:lnTo>
                      <a:pt x="113" y="112"/>
                    </a:lnTo>
                    <a:lnTo>
                      <a:pt x="92" y="150"/>
                    </a:lnTo>
                    <a:lnTo>
                      <a:pt x="73" y="191"/>
                    </a:lnTo>
                    <a:lnTo>
                      <a:pt x="44" y="278"/>
                    </a:lnTo>
                    <a:lnTo>
                      <a:pt x="23" y="378"/>
                    </a:lnTo>
                    <a:lnTo>
                      <a:pt x="10" y="484"/>
                    </a:lnTo>
                    <a:lnTo>
                      <a:pt x="2" y="587"/>
                    </a:lnTo>
                    <a:lnTo>
                      <a:pt x="0" y="681"/>
                    </a:lnTo>
                    <a:lnTo>
                      <a:pt x="0" y="757"/>
                    </a:lnTo>
                    <a:lnTo>
                      <a:pt x="0" y="809"/>
                    </a:lnTo>
                    <a:lnTo>
                      <a:pt x="1" y="828"/>
                    </a:lnTo>
                    <a:lnTo>
                      <a:pt x="52" y="862"/>
                    </a:lnTo>
                    <a:lnTo>
                      <a:pt x="103" y="890"/>
                    </a:lnTo>
                    <a:lnTo>
                      <a:pt x="152" y="911"/>
                    </a:lnTo>
                    <a:lnTo>
                      <a:pt x="201" y="926"/>
                    </a:lnTo>
                    <a:lnTo>
                      <a:pt x="248" y="935"/>
                    </a:lnTo>
                    <a:lnTo>
                      <a:pt x="293" y="939"/>
                    </a:lnTo>
                    <a:lnTo>
                      <a:pt x="335" y="940"/>
                    </a:lnTo>
                    <a:lnTo>
                      <a:pt x="376" y="938"/>
                    </a:lnTo>
                    <a:lnTo>
                      <a:pt x="412" y="934"/>
                    </a:lnTo>
                    <a:lnTo>
                      <a:pt x="446" y="927"/>
                    </a:lnTo>
                    <a:lnTo>
                      <a:pt x="476" y="920"/>
                    </a:lnTo>
                    <a:lnTo>
                      <a:pt x="501" y="912"/>
                    </a:lnTo>
                    <a:lnTo>
                      <a:pt x="521" y="905"/>
                    </a:lnTo>
                    <a:lnTo>
                      <a:pt x="536" y="899"/>
                    </a:lnTo>
                    <a:lnTo>
                      <a:pt x="545" y="894"/>
                    </a:lnTo>
                    <a:lnTo>
                      <a:pt x="548" y="893"/>
                    </a:lnTo>
                    <a:lnTo>
                      <a:pt x="546" y="879"/>
                    </a:lnTo>
                    <a:lnTo>
                      <a:pt x="542" y="848"/>
                    </a:lnTo>
                    <a:lnTo>
                      <a:pt x="536" y="806"/>
                    </a:lnTo>
                    <a:lnTo>
                      <a:pt x="528" y="758"/>
                    </a:lnTo>
                    <a:lnTo>
                      <a:pt x="520" y="710"/>
                    </a:lnTo>
                    <a:lnTo>
                      <a:pt x="514" y="667"/>
                    </a:lnTo>
                    <a:lnTo>
                      <a:pt x="509" y="638"/>
                    </a:lnTo>
                    <a:lnTo>
                      <a:pt x="507" y="624"/>
                    </a:lnTo>
                    <a:lnTo>
                      <a:pt x="477" y="635"/>
                    </a:lnTo>
                    <a:lnTo>
                      <a:pt x="447" y="647"/>
                    </a:lnTo>
                    <a:lnTo>
                      <a:pt x="419" y="658"/>
                    </a:lnTo>
                    <a:lnTo>
                      <a:pt x="392" y="667"/>
                    </a:lnTo>
                    <a:lnTo>
                      <a:pt x="365" y="677"/>
                    </a:lnTo>
                    <a:lnTo>
                      <a:pt x="340" y="684"/>
                    </a:lnTo>
                    <a:lnTo>
                      <a:pt x="316" y="688"/>
                    </a:lnTo>
                    <a:lnTo>
                      <a:pt x="293" y="690"/>
                    </a:lnTo>
                    <a:lnTo>
                      <a:pt x="272" y="692"/>
                    </a:lnTo>
                    <a:lnTo>
                      <a:pt x="254" y="689"/>
                    </a:lnTo>
                    <a:lnTo>
                      <a:pt x="236" y="684"/>
                    </a:lnTo>
                    <a:lnTo>
                      <a:pt x="222" y="676"/>
                    </a:lnTo>
                    <a:lnTo>
                      <a:pt x="210" y="664"/>
                    </a:lnTo>
                    <a:lnTo>
                      <a:pt x="199" y="648"/>
                    </a:lnTo>
                    <a:lnTo>
                      <a:pt x="192" y="627"/>
                    </a:lnTo>
                    <a:lnTo>
                      <a:pt x="188" y="603"/>
                    </a:lnTo>
                    <a:close/>
                  </a:path>
                </a:pathLst>
              </a:custGeom>
              <a:solidFill>
                <a:srgbClr val="191919"/>
              </a:solidFill>
              <a:ln w="9525">
                <a:noFill/>
                <a:round/>
                <a:headEnd/>
                <a:tailEnd/>
              </a:ln>
            </p:spPr>
            <p:txBody>
              <a:bodyPr/>
              <a:lstStyle/>
              <a:p>
                <a:endParaRPr lang="en-US"/>
              </a:p>
            </p:txBody>
          </p:sp>
          <p:sp>
            <p:nvSpPr>
              <p:cNvPr id="108" name="Freeform 108">
                <a:extLst>
                  <a:ext uri="{FF2B5EF4-FFF2-40B4-BE49-F238E27FC236}">
                    <a16:creationId xmlns:a16="http://schemas.microsoft.com/office/drawing/2014/main" xmlns="" id="{7C3F7BDB-EF62-471E-96CD-A51D9B94C927}"/>
                  </a:ext>
                </a:extLst>
              </p:cNvPr>
              <p:cNvSpPr>
                <a:spLocks/>
              </p:cNvSpPr>
              <p:nvPr/>
            </p:nvSpPr>
            <p:spPr bwMode="auto">
              <a:xfrm>
                <a:off x="1430" y="2130"/>
                <a:ext cx="205" cy="434"/>
              </a:xfrm>
              <a:custGeom>
                <a:avLst/>
                <a:gdLst>
                  <a:gd name="T0" fmla="*/ 2 w 411"/>
                  <a:gd name="T1" fmla="*/ 306 h 868"/>
                  <a:gd name="T2" fmla="*/ 4 w 411"/>
                  <a:gd name="T3" fmla="*/ 314 h 868"/>
                  <a:gd name="T4" fmla="*/ 7 w 411"/>
                  <a:gd name="T5" fmla="*/ 323 h 868"/>
                  <a:gd name="T6" fmla="*/ 11 w 411"/>
                  <a:gd name="T7" fmla="*/ 333 h 868"/>
                  <a:gd name="T8" fmla="*/ 17 w 411"/>
                  <a:gd name="T9" fmla="*/ 344 h 868"/>
                  <a:gd name="T10" fmla="*/ 24 w 411"/>
                  <a:gd name="T11" fmla="*/ 355 h 868"/>
                  <a:gd name="T12" fmla="*/ 33 w 411"/>
                  <a:gd name="T13" fmla="*/ 366 h 868"/>
                  <a:gd name="T14" fmla="*/ 43 w 411"/>
                  <a:gd name="T15" fmla="*/ 377 h 868"/>
                  <a:gd name="T16" fmla="*/ 55 w 411"/>
                  <a:gd name="T17" fmla="*/ 389 h 868"/>
                  <a:gd name="T18" fmla="*/ 68 w 411"/>
                  <a:gd name="T19" fmla="*/ 399 h 868"/>
                  <a:gd name="T20" fmla="*/ 83 w 411"/>
                  <a:gd name="T21" fmla="*/ 408 h 868"/>
                  <a:gd name="T22" fmla="*/ 100 w 411"/>
                  <a:gd name="T23" fmla="*/ 417 h 868"/>
                  <a:gd name="T24" fmla="*/ 117 w 411"/>
                  <a:gd name="T25" fmla="*/ 424 h 868"/>
                  <a:gd name="T26" fmla="*/ 137 w 411"/>
                  <a:gd name="T27" fmla="*/ 430 h 868"/>
                  <a:gd name="T28" fmla="*/ 158 w 411"/>
                  <a:gd name="T29" fmla="*/ 433 h 868"/>
                  <a:gd name="T30" fmla="*/ 181 w 411"/>
                  <a:gd name="T31" fmla="*/ 434 h 868"/>
                  <a:gd name="T32" fmla="*/ 205 w 411"/>
                  <a:gd name="T33" fmla="*/ 433 h 868"/>
                  <a:gd name="T34" fmla="*/ 203 w 411"/>
                  <a:gd name="T35" fmla="*/ 386 h 868"/>
                  <a:gd name="T36" fmla="*/ 200 w 411"/>
                  <a:gd name="T37" fmla="*/ 342 h 868"/>
                  <a:gd name="T38" fmla="*/ 195 w 411"/>
                  <a:gd name="T39" fmla="*/ 299 h 868"/>
                  <a:gd name="T40" fmla="*/ 188 w 411"/>
                  <a:gd name="T41" fmla="*/ 259 h 868"/>
                  <a:gd name="T42" fmla="*/ 180 w 411"/>
                  <a:gd name="T43" fmla="*/ 221 h 868"/>
                  <a:gd name="T44" fmla="*/ 171 w 411"/>
                  <a:gd name="T45" fmla="*/ 185 h 868"/>
                  <a:gd name="T46" fmla="*/ 162 w 411"/>
                  <a:gd name="T47" fmla="*/ 153 h 868"/>
                  <a:gd name="T48" fmla="*/ 152 w 411"/>
                  <a:gd name="T49" fmla="*/ 122 h 868"/>
                  <a:gd name="T50" fmla="*/ 142 w 411"/>
                  <a:gd name="T51" fmla="*/ 96 h 868"/>
                  <a:gd name="T52" fmla="*/ 133 w 411"/>
                  <a:gd name="T53" fmla="*/ 71 h 868"/>
                  <a:gd name="T54" fmla="*/ 124 w 411"/>
                  <a:gd name="T55" fmla="*/ 51 h 868"/>
                  <a:gd name="T56" fmla="*/ 117 w 411"/>
                  <a:gd name="T57" fmla="*/ 33 h 868"/>
                  <a:gd name="T58" fmla="*/ 110 w 411"/>
                  <a:gd name="T59" fmla="*/ 20 h 868"/>
                  <a:gd name="T60" fmla="*/ 105 w 411"/>
                  <a:gd name="T61" fmla="*/ 9 h 868"/>
                  <a:gd name="T62" fmla="*/ 102 w 411"/>
                  <a:gd name="T63" fmla="*/ 3 h 868"/>
                  <a:gd name="T64" fmla="*/ 101 w 411"/>
                  <a:gd name="T65" fmla="*/ 1 h 868"/>
                  <a:gd name="T66" fmla="*/ 93 w 411"/>
                  <a:gd name="T67" fmla="*/ 1 h 868"/>
                  <a:gd name="T68" fmla="*/ 86 w 411"/>
                  <a:gd name="T69" fmla="*/ 1 h 868"/>
                  <a:gd name="T70" fmla="*/ 79 w 411"/>
                  <a:gd name="T71" fmla="*/ 0 h 868"/>
                  <a:gd name="T72" fmla="*/ 73 w 411"/>
                  <a:gd name="T73" fmla="*/ 0 h 868"/>
                  <a:gd name="T74" fmla="*/ 66 w 411"/>
                  <a:gd name="T75" fmla="*/ 1 h 868"/>
                  <a:gd name="T76" fmla="*/ 59 w 411"/>
                  <a:gd name="T77" fmla="*/ 2 h 868"/>
                  <a:gd name="T78" fmla="*/ 53 w 411"/>
                  <a:gd name="T79" fmla="*/ 5 h 868"/>
                  <a:gd name="T80" fmla="*/ 47 w 411"/>
                  <a:gd name="T81" fmla="*/ 9 h 868"/>
                  <a:gd name="T82" fmla="*/ 35 w 411"/>
                  <a:gd name="T83" fmla="*/ 35 h 868"/>
                  <a:gd name="T84" fmla="*/ 24 w 411"/>
                  <a:gd name="T85" fmla="*/ 68 h 868"/>
                  <a:gd name="T86" fmla="*/ 16 w 411"/>
                  <a:gd name="T87" fmla="*/ 106 h 868"/>
                  <a:gd name="T88" fmla="*/ 8 w 411"/>
                  <a:gd name="T89" fmla="*/ 147 h 868"/>
                  <a:gd name="T90" fmla="*/ 3 w 411"/>
                  <a:gd name="T91" fmla="*/ 189 h 868"/>
                  <a:gd name="T92" fmla="*/ 0 w 411"/>
                  <a:gd name="T93" fmla="*/ 231 h 868"/>
                  <a:gd name="T94" fmla="*/ 0 w 411"/>
                  <a:gd name="T95" fmla="*/ 271 h 868"/>
                  <a:gd name="T96" fmla="*/ 2 w 411"/>
                  <a:gd name="T97" fmla="*/ 306 h 86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11"/>
                  <a:gd name="T148" fmla="*/ 0 h 868"/>
                  <a:gd name="T149" fmla="*/ 411 w 411"/>
                  <a:gd name="T150" fmla="*/ 868 h 86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11" h="868">
                    <a:moveTo>
                      <a:pt x="5" y="612"/>
                    </a:moveTo>
                    <a:lnTo>
                      <a:pt x="9" y="627"/>
                    </a:lnTo>
                    <a:lnTo>
                      <a:pt x="14" y="646"/>
                    </a:lnTo>
                    <a:lnTo>
                      <a:pt x="22" y="665"/>
                    </a:lnTo>
                    <a:lnTo>
                      <a:pt x="34" y="687"/>
                    </a:lnTo>
                    <a:lnTo>
                      <a:pt x="49" y="709"/>
                    </a:lnTo>
                    <a:lnTo>
                      <a:pt x="66" y="732"/>
                    </a:lnTo>
                    <a:lnTo>
                      <a:pt x="87" y="754"/>
                    </a:lnTo>
                    <a:lnTo>
                      <a:pt x="110" y="777"/>
                    </a:lnTo>
                    <a:lnTo>
                      <a:pt x="136" y="798"/>
                    </a:lnTo>
                    <a:lnTo>
                      <a:pt x="166" y="816"/>
                    </a:lnTo>
                    <a:lnTo>
                      <a:pt x="200" y="833"/>
                    </a:lnTo>
                    <a:lnTo>
                      <a:pt x="235" y="847"/>
                    </a:lnTo>
                    <a:lnTo>
                      <a:pt x="275" y="859"/>
                    </a:lnTo>
                    <a:lnTo>
                      <a:pt x="316" y="866"/>
                    </a:lnTo>
                    <a:lnTo>
                      <a:pt x="362" y="868"/>
                    </a:lnTo>
                    <a:lnTo>
                      <a:pt x="411" y="866"/>
                    </a:lnTo>
                    <a:lnTo>
                      <a:pt x="407" y="772"/>
                    </a:lnTo>
                    <a:lnTo>
                      <a:pt x="400" y="684"/>
                    </a:lnTo>
                    <a:lnTo>
                      <a:pt x="390" y="598"/>
                    </a:lnTo>
                    <a:lnTo>
                      <a:pt x="376" y="518"/>
                    </a:lnTo>
                    <a:lnTo>
                      <a:pt x="360" y="442"/>
                    </a:lnTo>
                    <a:lnTo>
                      <a:pt x="343" y="370"/>
                    </a:lnTo>
                    <a:lnTo>
                      <a:pt x="324" y="305"/>
                    </a:lnTo>
                    <a:lnTo>
                      <a:pt x="305" y="245"/>
                    </a:lnTo>
                    <a:lnTo>
                      <a:pt x="285" y="191"/>
                    </a:lnTo>
                    <a:lnTo>
                      <a:pt x="267" y="142"/>
                    </a:lnTo>
                    <a:lnTo>
                      <a:pt x="249" y="101"/>
                    </a:lnTo>
                    <a:lnTo>
                      <a:pt x="234" y="66"/>
                    </a:lnTo>
                    <a:lnTo>
                      <a:pt x="220" y="39"/>
                    </a:lnTo>
                    <a:lnTo>
                      <a:pt x="211" y="18"/>
                    </a:lnTo>
                    <a:lnTo>
                      <a:pt x="204" y="6"/>
                    </a:lnTo>
                    <a:lnTo>
                      <a:pt x="202" y="2"/>
                    </a:lnTo>
                    <a:lnTo>
                      <a:pt x="187" y="2"/>
                    </a:lnTo>
                    <a:lnTo>
                      <a:pt x="173" y="2"/>
                    </a:lnTo>
                    <a:lnTo>
                      <a:pt x="159" y="0"/>
                    </a:lnTo>
                    <a:lnTo>
                      <a:pt x="146" y="0"/>
                    </a:lnTo>
                    <a:lnTo>
                      <a:pt x="133" y="2"/>
                    </a:lnTo>
                    <a:lnTo>
                      <a:pt x="119" y="4"/>
                    </a:lnTo>
                    <a:lnTo>
                      <a:pt x="106" y="9"/>
                    </a:lnTo>
                    <a:lnTo>
                      <a:pt x="94" y="17"/>
                    </a:lnTo>
                    <a:lnTo>
                      <a:pt x="71" y="70"/>
                    </a:lnTo>
                    <a:lnTo>
                      <a:pt x="49" y="135"/>
                    </a:lnTo>
                    <a:lnTo>
                      <a:pt x="32" y="211"/>
                    </a:lnTo>
                    <a:lnTo>
                      <a:pt x="17" y="293"/>
                    </a:lnTo>
                    <a:lnTo>
                      <a:pt x="6" y="378"/>
                    </a:lnTo>
                    <a:lnTo>
                      <a:pt x="0" y="462"/>
                    </a:lnTo>
                    <a:lnTo>
                      <a:pt x="0" y="542"/>
                    </a:lnTo>
                    <a:lnTo>
                      <a:pt x="5" y="612"/>
                    </a:lnTo>
                    <a:close/>
                  </a:path>
                </a:pathLst>
              </a:custGeom>
              <a:solidFill>
                <a:srgbClr val="333333"/>
              </a:solidFill>
              <a:ln w="9525">
                <a:noFill/>
                <a:round/>
                <a:headEnd/>
                <a:tailEnd/>
              </a:ln>
            </p:spPr>
            <p:txBody>
              <a:bodyPr/>
              <a:lstStyle/>
              <a:p>
                <a:endParaRPr lang="en-US"/>
              </a:p>
            </p:txBody>
          </p:sp>
          <p:sp>
            <p:nvSpPr>
              <p:cNvPr id="109" name="Freeform 109">
                <a:extLst>
                  <a:ext uri="{FF2B5EF4-FFF2-40B4-BE49-F238E27FC236}">
                    <a16:creationId xmlns:a16="http://schemas.microsoft.com/office/drawing/2014/main" xmlns="" id="{21167BAF-9CE9-42E4-A977-D9D0885A4526}"/>
                  </a:ext>
                </a:extLst>
              </p:cNvPr>
              <p:cNvSpPr>
                <a:spLocks/>
              </p:cNvSpPr>
              <p:nvPr/>
            </p:nvSpPr>
            <p:spPr bwMode="auto">
              <a:xfrm>
                <a:off x="1403" y="2481"/>
                <a:ext cx="30" cy="40"/>
              </a:xfrm>
              <a:custGeom>
                <a:avLst/>
                <a:gdLst>
                  <a:gd name="T0" fmla="*/ 10 w 61"/>
                  <a:gd name="T1" fmla="*/ 0 h 81"/>
                  <a:gd name="T2" fmla="*/ 12 w 61"/>
                  <a:gd name="T3" fmla="*/ 2 h 81"/>
                  <a:gd name="T4" fmla="*/ 16 w 61"/>
                  <a:gd name="T5" fmla="*/ 7 h 81"/>
                  <a:gd name="T6" fmla="*/ 21 w 61"/>
                  <a:gd name="T7" fmla="*/ 14 h 81"/>
                  <a:gd name="T8" fmla="*/ 26 w 61"/>
                  <a:gd name="T9" fmla="*/ 22 h 81"/>
                  <a:gd name="T10" fmla="*/ 30 w 61"/>
                  <a:gd name="T11" fmla="*/ 29 h 81"/>
                  <a:gd name="T12" fmla="*/ 30 w 61"/>
                  <a:gd name="T13" fmla="*/ 36 h 81"/>
                  <a:gd name="T14" fmla="*/ 26 w 61"/>
                  <a:gd name="T15" fmla="*/ 40 h 81"/>
                  <a:gd name="T16" fmla="*/ 17 w 61"/>
                  <a:gd name="T17" fmla="*/ 40 h 81"/>
                  <a:gd name="T18" fmla="*/ 7 w 61"/>
                  <a:gd name="T19" fmla="*/ 37 h 81"/>
                  <a:gd name="T20" fmla="*/ 2 w 61"/>
                  <a:gd name="T21" fmla="*/ 32 h 81"/>
                  <a:gd name="T22" fmla="*/ 0 w 61"/>
                  <a:gd name="T23" fmla="*/ 25 h 81"/>
                  <a:gd name="T24" fmla="*/ 1 w 61"/>
                  <a:gd name="T25" fmla="*/ 18 h 81"/>
                  <a:gd name="T26" fmla="*/ 3 w 61"/>
                  <a:gd name="T27" fmla="*/ 11 h 81"/>
                  <a:gd name="T28" fmla="*/ 7 w 61"/>
                  <a:gd name="T29" fmla="*/ 6 h 81"/>
                  <a:gd name="T30" fmla="*/ 9 w 61"/>
                  <a:gd name="T31" fmla="*/ 2 h 81"/>
                  <a:gd name="T32" fmla="*/ 10 w 61"/>
                  <a:gd name="T33" fmla="*/ 0 h 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1"/>
                  <a:gd name="T52" fmla="*/ 0 h 81"/>
                  <a:gd name="T53" fmla="*/ 61 w 61"/>
                  <a:gd name="T54" fmla="*/ 81 h 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1" h="81">
                    <a:moveTo>
                      <a:pt x="21" y="0"/>
                    </a:moveTo>
                    <a:lnTo>
                      <a:pt x="24" y="4"/>
                    </a:lnTo>
                    <a:lnTo>
                      <a:pt x="32" y="14"/>
                    </a:lnTo>
                    <a:lnTo>
                      <a:pt x="43" y="28"/>
                    </a:lnTo>
                    <a:lnTo>
                      <a:pt x="53" y="44"/>
                    </a:lnTo>
                    <a:lnTo>
                      <a:pt x="60" y="59"/>
                    </a:lnTo>
                    <a:lnTo>
                      <a:pt x="61" y="72"/>
                    </a:lnTo>
                    <a:lnTo>
                      <a:pt x="53" y="80"/>
                    </a:lnTo>
                    <a:lnTo>
                      <a:pt x="35" y="81"/>
                    </a:lnTo>
                    <a:lnTo>
                      <a:pt x="15" y="75"/>
                    </a:lnTo>
                    <a:lnTo>
                      <a:pt x="4" y="65"/>
                    </a:lnTo>
                    <a:lnTo>
                      <a:pt x="0" y="51"/>
                    </a:lnTo>
                    <a:lnTo>
                      <a:pt x="2" y="37"/>
                    </a:lnTo>
                    <a:lnTo>
                      <a:pt x="7" y="23"/>
                    </a:lnTo>
                    <a:lnTo>
                      <a:pt x="14" y="12"/>
                    </a:lnTo>
                    <a:lnTo>
                      <a:pt x="19" y="4"/>
                    </a:lnTo>
                    <a:lnTo>
                      <a:pt x="21" y="0"/>
                    </a:lnTo>
                    <a:close/>
                  </a:path>
                </a:pathLst>
              </a:custGeom>
              <a:solidFill>
                <a:srgbClr val="660000"/>
              </a:solidFill>
              <a:ln w="9525">
                <a:noFill/>
                <a:round/>
                <a:headEnd/>
                <a:tailEnd/>
              </a:ln>
            </p:spPr>
            <p:txBody>
              <a:bodyPr/>
              <a:lstStyle/>
              <a:p>
                <a:endParaRPr lang="en-US"/>
              </a:p>
            </p:txBody>
          </p:sp>
          <p:sp>
            <p:nvSpPr>
              <p:cNvPr id="110" name="Freeform 110">
                <a:extLst>
                  <a:ext uri="{FF2B5EF4-FFF2-40B4-BE49-F238E27FC236}">
                    <a16:creationId xmlns:a16="http://schemas.microsoft.com/office/drawing/2014/main" xmlns="" id="{5E4A2369-1A7E-4866-86A9-B8A4E52CC672}"/>
                  </a:ext>
                </a:extLst>
              </p:cNvPr>
              <p:cNvSpPr>
                <a:spLocks/>
              </p:cNvSpPr>
              <p:nvPr/>
            </p:nvSpPr>
            <p:spPr bwMode="auto">
              <a:xfrm>
                <a:off x="1490" y="2571"/>
                <a:ext cx="19" cy="120"/>
              </a:xfrm>
              <a:custGeom>
                <a:avLst/>
                <a:gdLst>
                  <a:gd name="T0" fmla="*/ 0 w 38"/>
                  <a:gd name="T1" fmla="*/ 120 h 240"/>
                  <a:gd name="T2" fmla="*/ 13 w 38"/>
                  <a:gd name="T3" fmla="*/ 109 h 240"/>
                  <a:gd name="T4" fmla="*/ 19 w 38"/>
                  <a:gd name="T5" fmla="*/ 0 h 240"/>
                  <a:gd name="T6" fmla="*/ 15 w 38"/>
                  <a:gd name="T7" fmla="*/ 7 h 240"/>
                  <a:gd name="T8" fmla="*/ 11 w 38"/>
                  <a:gd name="T9" fmla="*/ 13 h 240"/>
                  <a:gd name="T10" fmla="*/ 7 w 38"/>
                  <a:gd name="T11" fmla="*/ 19 h 240"/>
                  <a:gd name="T12" fmla="*/ 4 w 38"/>
                  <a:gd name="T13" fmla="*/ 23 h 240"/>
                  <a:gd name="T14" fmla="*/ 0 w 38"/>
                  <a:gd name="T15" fmla="*/ 120 h 240"/>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40"/>
                  <a:gd name="T26" fmla="*/ 38 w 38"/>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40">
                    <a:moveTo>
                      <a:pt x="0" y="240"/>
                    </a:moveTo>
                    <a:lnTo>
                      <a:pt x="27" y="217"/>
                    </a:lnTo>
                    <a:lnTo>
                      <a:pt x="38" y="0"/>
                    </a:lnTo>
                    <a:lnTo>
                      <a:pt x="30" y="14"/>
                    </a:lnTo>
                    <a:lnTo>
                      <a:pt x="22" y="26"/>
                    </a:lnTo>
                    <a:lnTo>
                      <a:pt x="14" y="38"/>
                    </a:lnTo>
                    <a:lnTo>
                      <a:pt x="8" y="46"/>
                    </a:lnTo>
                    <a:lnTo>
                      <a:pt x="0" y="240"/>
                    </a:lnTo>
                    <a:close/>
                  </a:path>
                </a:pathLst>
              </a:custGeom>
              <a:solidFill>
                <a:srgbClr val="000000"/>
              </a:solidFill>
              <a:ln w="9525">
                <a:noFill/>
                <a:round/>
                <a:headEnd/>
                <a:tailEnd/>
              </a:ln>
            </p:spPr>
            <p:txBody>
              <a:bodyPr/>
              <a:lstStyle/>
              <a:p>
                <a:endParaRPr lang="en-US"/>
              </a:p>
            </p:txBody>
          </p:sp>
          <p:sp>
            <p:nvSpPr>
              <p:cNvPr id="111" name="Freeform 111">
                <a:extLst>
                  <a:ext uri="{FF2B5EF4-FFF2-40B4-BE49-F238E27FC236}">
                    <a16:creationId xmlns:a16="http://schemas.microsoft.com/office/drawing/2014/main" xmlns="" id="{9563FB98-E9EA-416A-900B-32B2A76012A6}"/>
                  </a:ext>
                </a:extLst>
              </p:cNvPr>
              <p:cNvSpPr>
                <a:spLocks/>
              </p:cNvSpPr>
              <p:nvPr/>
            </p:nvSpPr>
            <p:spPr bwMode="auto">
              <a:xfrm>
                <a:off x="1296" y="2540"/>
                <a:ext cx="214" cy="55"/>
              </a:xfrm>
              <a:custGeom>
                <a:avLst/>
                <a:gdLst>
                  <a:gd name="T0" fmla="*/ 200 w 429"/>
                  <a:gd name="T1" fmla="*/ 35 h 108"/>
                  <a:gd name="T2" fmla="*/ 198 w 429"/>
                  <a:gd name="T3" fmla="*/ 55 h 108"/>
                  <a:gd name="T4" fmla="*/ 201 w 429"/>
                  <a:gd name="T5" fmla="*/ 51 h 108"/>
                  <a:gd name="T6" fmla="*/ 205 w 429"/>
                  <a:gd name="T7" fmla="*/ 45 h 108"/>
                  <a:gd name="T8" fmla="*/ 209 w 429"/>
                  <a:gd name="T9" fmla="*/ 39 h 108"/>
                  <a:gd name="T10" fmla="*/ 213 w 429"/>
                  <a:gd name="T11" fmla="*/ 32 h 108"/>
                  <a:gd name="T12" fmla="*/ 214 w 429"/>
                  <a:gd name="T13" fmla="*/ 17 h 108"/>
                  <a:gd name="T14" fmla="*/ 33 w 429"/>
                  <a:gd name="T15" fmla="*/ 0 h 108"/>
                  <a:gd name="T16" fmla="*/ 0 w 429"/>
                  <a:gd name="T17" fmla="*/ 15 h 108"/>
                  <a:gd name="T18" fmla="*/ 200 w 429"/>
                  <a:gd name="T19" fmla="*/ 35 h 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9"/>
                  <a:gd name="T31" fmla="*/ 0 h 108"/>
                  <a:gd name="T32" fmla="*/ 429 w 429"/>
                  <a:gd name="T33" fmla="*/ 108 h 1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9" h="108">
                    <a:moveTo>
                      <a:pt x="400" y="68"/>
                    </a:moveTo>
                    <a:lnTo>
                      <a:pt x="396" y="108"/>
                    </a:lnTo>
                    <a:lnTo>
                      <a:pt x="402" y="100"/>
                    </a:lnTo>
                    <a:lnTo>
                      <a:pt x="410" y="88"/>
                    </a:lnTo>
                    <a:lnTo>
                      <a:pt x="418" y="76"/>
                    </a:lnTo>
                    <a:lnTo>
                      <a:pt x="426" y="62"/>
                    </a:lnTo>
                    <a:lnTo>
                      <a:pt x="429" y="34"/>
                    </a:lnTo>
                    <a:lnTo>
                      <a:pt x="66" y="0"/>
                    </a:lnTo>
                    <a:lnTo>
                      <a:pt x="0" y="30"/>
                    </a:lnTo>
                    <a:lnTo>
                      <a:pt x="400" y="68"/>
                    </a:lnTo>
                    <a:close/>
                  </a:path>
                </a:pathLst>
              </a:custGeom>
              <a:solidFill>
                <a:srgbClr val="592600"/>
              </a:solidFill>
              <a:ln w="9525">
                <a:noFill/>
                <a:round/>
                <a:headEnd/>
                <a:tailEnd/>
              </a:ln>
            </p:spPr>
            <p:txBody>
              <a:bodyPr/>
              <a:lstStyle/>
              <a:p>
                <a:endParaRPr lang="en-US"/>
              </a:p>
            </p:txBody>
          </p:sp>
          <p:sp>
            <p:nvSpPr>
              <p:cNvPr id="112" name="Freeform 112">
                <a:extLst>
                  <a:ext uri="{FF2B5EF4-FFF2-40B4-BE49-F238E27FC236}">
                    <a16:creationId xmlns:a16="http://schemas.microsoft.com/office/drawing/2014/main" xmlns="" id="{257AFD75-6E93-4505-B731-24B9567E64E0}"/>
                  </a:ext>
                </a:extLst>
              </p:cNvPr>
              <p:cNvSpPr>
                <a:spLocks/>
              </p:cNvSpPr>
              <p:nvPr/>
            </p:nvSpPr>
            <p:spPr bwMode="auto">
              <a:xfrm>
                <a:off x="1296" y="2555"/>
                <a:ext cx="200" cy="105"/>
              </a:xfrm>
              <a:custGeom>
                <a:avLst/>
                <a:gdLst>
                  <a:gd name="T0" fmla="*/ 198 w 400"/>
                  <a:gd name="T1" fmla="*/ 39 h 209"/>
                  <a:gd name="T2" fmla="*/ 200 w 400"/>
                  <a:gd name="T3" fmla="*/ 19 h 209"/>
                  <a:gd name="T4" fmla="*/ 0 w 400"/>
                  <a:gd name="T5" fmla="*/ 0 h 209"/>
                  <a:gd name="T6" fmla="*/ 3 w 400"/>
                  <a:gd name="T7" fmla="*/ 105 h 209"/>
                  <a:gd name="T8" fmla="*/ 12 w 400"/>
                  <a:gd name="T9" fmla="*/ 105 h 209"/>
                  <a:gd name="T10" fmla="*/ 23 w 400"/>
                  <a:gd name="T11" fmla="*/ 104 h 209"/>
                  <a:gd name="T12" fmla="*/ 34 w 400"/>
                  <a:gd name="T13" fmla="*/ 104 h 209"/>
                  <a:gd name="T14" fmla="*/ 46 w 400"/>
                  <a:gd name="T15" fmla="*/ 103 h 209"/>
                  <a:gd name="T16" fmla="*/ 59 w 400"/>
                  <a:gd name="T17" fmla="*/ 102 h 209"/>
                  <a:gd name="T18" fmla="*/ 72 w 400"/>
                  <a:gd name="T19" fmla="*/ 100 h 209"/>
                  <a:gd name="T20" fmla="*/ 86 w 400"/>
                  <a:gd name="T21" fmla="*/ 98 h 209"/>
                  <a:gd name="T22" fmla="*/ 100 w 400"/>
                  <a:gd name="T23" fmla="*/ 95 h 209"/>
                  <a:gd name="T24" fmla="*/ 113 w 400"/>
                  <a:gd name="T25" fmla="*/ 91 h 209"/>
                  <a:gd name="T26" fmla="*/ 127 w 400"/>
                  <a:gd name="T27" fmla="*/ 87 h 209"/>
                  <a:gd name="T28" fmla="*/ 141 w 400"/>
                  <a:gd name="T29" fmla="*/ 82 h 209"/>
                  <a:gd name="T30" fmla="*/ 154 w 400"/>
                  <a:gd name="T31" fmla="*/ 76 h 209"/>
                  <a:gd name="T32" fmla="*/ 166 w 400"/>
                  <a:gd name="T33" fmla="*/ 68 h 209"/>
                  <a:gd name="T34" fmla="*/ 178 w 400"/>
                  <a:gd name="T35" fmla="*/ 60 h 209"/>
                  <a:gd name="T36" fmla="*/ 189 w 400"/>
                  <a:gd name="T37" fmla="*/ 50 h 209"/>
                  <a:gd name="T38" fmla="*/ 198 w 400"/>
                  <a:gd name="T39" fmla="*/ 39 h 20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0"/>
                  <a:gd name="T61" fmla="*/ 0 h 209"/>
                  <a:gd name="T62" fmla="*/ 400 w 400"/>
                  <a:gd name="T63" fmla="*/ 209 h 20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0" h="209">
                    <a:moveTo>
                      <a:pt x="396" y="78"/>
                    </a:moveTo>
                    <a:lnTo>
                      <a:pt x="400" y="38"/>
                    </a:lnTo>
                    <a:lnTo>
                      <a:pt x="0" y="0"/>
                    </a:lnTo>
                    <a:lnTo>
                      <a:pt x="5" y="209"/>
                    </a:lnTo>
                    <a:lnTo>
                      <a:pt x="23" y="209"/>
                    </a:lnTo>
                    <a:lnTo>
                      <a:pt x="45" y="208"/>
                    </a:lnTo>
                    <a:lnTo>
                      <a:pt x="68" y="207"/>
                    </a:lnTo>
                    <a:lnTo>
                      <a:pt x="92" y="206"/>
                    </a:lnTo>
                    <a:lnTo>
                      <a:pt x="118" y="204"/>
                    </a:lnTo>
                    <a:lnTo>
                      <a:pt x="144" y="200"/>
                    </a:lnTo>
                    <a:lnTo>
                      <a:pt x="172" y="196"/>
                    </a:lnTo>
                    <a:lnTo>
                      <a:pt x="199" y="190"/>
                    </a:lnTo>
                    <a:lnTo>
                      <a:pt x="227" y="182"/>
                    </a:lnTo>
                    <a:lnTo>
                      <a:pt x="255" y="174"/>
                    </a:lnTo>
                    <a:lnTo>
                      <a:pt x="281" y="163"/>
                    </a:lnTo>
                    <a:lnTo>
                      <a:pt x="308" y="151"/>
                    </a:lnTo>
                    <a:lnTo>
                      <a:pt x="332" y="136"/>
                    </a:lnTo>
                    <a:lnTo>
                      <a:pt x="355" y="120"/>
                    </a:lnTo>
                    <a:lnTo>
                      <a:pt x="377" y="100"/>
                    </a:lnTo>
                    <a:lnTo>
                      <a:pt x="396" y="78"/>
                    </a:lnTo>
                    <a:close/>
                  </a:path>
                </a:pathLst>
              </a:custGeom>
              <a:solidFill>
                <a:srgbClr val="330000"/>
              </a:solidFill>
              <a:ln w="9525">
                <a:noFill/>
                <a:round/>
                <a:headEnd/>
                <a:tailEnd/>
              </a:ln>
            </p:spPr>
            <p:txBody>
              <a:bodyPr/>
              <a:lstStyle/>
              <a:p>
                <a:endParaRPr lang="en-US"/>
              </a:p>
            </p:txBody>
          </p:sp>
          <p:sp>
            <p:nvSpPr>
              <p:cNvPr id="113" name="Freeform 113">
                <a:extLst>
                  <a:ext uri="{FF2B5EF4-FFF2-40B4-BE49-F238E27FC236}">
                    <a16:creationId xmlns:a16="http://schemas.microsoft.com/office/drawing/2014/main" xmlns="" id="{2FDC94D8-5A91-4194-A707-0F96AB7704EB}"/>
                  </a:ext>
                </a:extLst>
              </p:cNvPr>
              <p:cNvSpPr>
                <a:spLocks/>
              </p:cNvSpPr>
              <p:nvPr/>
            </p:nvSpPr>
            <p:spPr bwMode="auto">
              <a:xfrm>
                <a:off x="1298" y="2595"/>
                <a:ext cx="196" cy="96"/>
              </a:xfrm>
              <a:custGeom>
                <a:avLst/>
                <a:gdLst>
                  <a:gd name="T0" fmla="*/ 1 w 393"/>
                  <a:gd name="T1" fmla="*/ 65 h 194"/>
                  <a:gd name="T2" fmla="*/ 0 w 393"/>
                  <a:gd name="T3" fmla="*/ 81 h 194"/>
                  <a:gd name="T4" fmla="*/ 192 w 393"/>
                  <a:gd name="T5" fmla="*/ 96 h 194"/>
                  <a:gd name="T6" fmla="*/ 196 w 393"/>
                  <a:gd name="T7" fmla="*/ 0 h 194"/>
                  <a:gd name="T8" fmla="*/ 187 w 393"/>
                  <a:gd name="T9" fmla="*/ 11 h 194"/>
                  <a:gd name="T10" fmla="*/ 176 w 393"/>
                  <a:gd name="T11" fmla="*/ 21 h 194"/>
                  <a:gd name="T12" fmla="*/ 164 w 393"/>
                  <a:gd name="T13" fmla="*/ 29 h 194"/>
                  <a:gd name="T14" fmla="*/ 152 w 393"/>
                  <a:gd name="T15" fmla="*/ 36 h 194"/>
                  <a:gd name="T16" fmla="*/ 139 w 393"/>
                  <a:gd name="T17" fmla="*/ 42 h 194"/>
                  <a:gd name="T18" fmla="*/ 126 w 393"/>
                  <a:gd name="T19" fmla="*/ 48 h 194"/>
                  <a:gd name="T20" fmla="*/ 112 w 393"/>
                  <a:gd name="T21" fmla="*/ 51 h 194"/>
                  <a:gd name="T22" fmla="*/ 98 w 393"/>
                  <a:gd name="T23" fmla="*/ 55 h 194"/>
                  <a:gd name="T24" fmla="*/ 84 w 393"/>
                  <a:gd name="T25" fmla="*/ 58 h 194"/>
                  <a:gd name="T26" fmla="*/ 70 w 393"/>
                  <a:gd name="T27" fmla="*/ 60 h 194"/>
                  <a:gd name="T28" fmla="*/ 57 w 393"/>
                  <a:gd name="T29" fmla="*/ 62 h 194"/>
                  <a:gd name="T30" fmla="*/ 44 w 393"/>
                  <a:gd name="T31" fmla="*/ 63 h 194"/>
                  <a:gd name="T32" fmla="*/ 32 w 393"/>
                  <a:gd name="T33" fmla="*/ 64 h 194"/>
                  <a:gd name="T34" fmla="*/ 21 w 393"/>
                  <a:gd name="T35" fmla="*/ 64 h 194"/>
                  <a:gd name="T36" fmla="*/ 10 w 393"/>
                  <a:gd name="T37" fmla="*/ 65 h 194"/>
                  <a:gd name="T38" fmla="*/ 1 w 393"/>
                  <a:gd name="T39" fmla="*/ 65 h 19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3"/>
                  <a:gd name="T61" fmla="*/ 0 h 194"/>
                  <a:gd name="T62" fmla="*/ 393 w 393"/>
                  <a:gd name="T63" fmla="*/ 194 h 19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3" h="194">
                    <a:moveTo>
                      <a:pt x="2" y="131"/>
                    </a:moveTo>
                    <a:lnTo>
                      <a:pt x="0" y="164"/>
                    </a:lnTo>
                    <a:lnTo>
                      <a:pt x="385" y="194"/>
                    </a:lnTo>
                    <a:lnTo>
                      <a:pt x="393" y="0"/>
                    </a:lnTo>
                    <a:lnTo>
                      <a:pt x="374" y="22"/>
                    </a:lnTo>
                    <a:lnTo>
                      <a:pt x="352" y="42"/>
                    </a:lnTo>
                    <a:lnTo>
                      <a:pt x="329" y="58"/>
                    </a:lnTo>
                    <a:lnTo>
                      <a:pt x="305" y="73"/>
                    </a:lnTo>
                    <a:lnTo>
                      <a:pt x="278" y="85"/>
                    </a:lnTo>
                    <a:lnTo>
                      <a:pt x="252" y="96"/>
                    </a:lnTo>
                    <a:lnTo>
                      <a:pt x="224" y="104"/>
                    </a:lnTo>
                    <a:lnTo>
                      <a:pt x="196" y="112"/>
                    </a:lnTo>
                    <a:lnTo>
                      <a:pt x="169" y="118"/>
                    </a:lnTo>
                    <a:lnTo>
                      <a:pt x="141" y="122"/>
                    </a:lnTo>
                    <a:lnTo>
                      <a:pt x="115" y="126"/>
                    </a:lnTo>
                    <a:lnTo>
                      <a:pt x="89" y="128"/>
                    </a:lnTo>
                    <a:lnTo>
                      <a:pt x="65" y="129"/>
                    </a:lnTo>
                    <a:lnTo>
                      <a:pt x="42" y="130"/>
                    </a:lnTo>
                    <a:lnTo>
                      <a:pt x="20" y="131"/>
                    </a:lnTo>
                    <a:lnTo>
                      <a:pt x="2" y="131"/>
                    </a:lnTo>
                    <a:close/>
                  </a:path>
                </a:pathLst>
              </a:custGeom>
              <a:solidFill>
                <a:srgbClr val="000000"/>
              </a:solidFill>
              <a:ln w="9525">
                <a:noFill/>
                <a:round/>
                <a:headEnd/>
                <a:tailEnd/>
              </a:ln>
            </p:spPr>
            <p:txBody>
              <a:bodyPr/>
              <a:lstStyle/>
              <a:p>
                <a:endParaRPr lang="en-US"/>
              </a:p>
            </p:txBody>
          </p:sp>
          <p:sp>
            <p:nvSpPr>
              <p:cNvPr id="114" name="Freeform 114">
                <a:extLst>
                  <a:ext uri="{FF2B5EF4-FFF2-40B4-BE49-F238E27FC236}">
                    <a16:creationId xmlns:a16="http://schemas.microsoft.com/office/drawing/2014/main" xmlns="" id="{C84FC6F4-3910-4D31-BC09-5F4A88802C6E}"/>
                  </a:ext>
                </a:extLst>
              </p:cNvPr>
              <p:cNvSpPr>
                <a:spLocks/>
              </p:cNvSpPr>
              <p:nvPr/>
            </p:nvSpPr>
            <p:spPr bwMode="auto">
              <a:xfrm>
                <a:off x="1359" y="2539"/>
                <a:ext cx="21" cy="14"/>
              </a:xfrm>
              <a:custGeom>
                <a:avLst/>
                <a:gdLst>
                  <a:gd name="T0" fmla="*/ 18 w 41"/>
                  <a:gd name="T1" fmla="*/ 14 h 29"/>
                  <a:gd name="T2" fmla="*/ 20 w 41"/>
                  <a:gd name="T3" fmla="*/ 12 h 29"/>
                  <a:gd name="T4" fmla="*/ 21 w 41"/>
                  <a:gd name="T5" fmla="*/ 2 h 29"/>
                  <a:gd name="T6" fmla="*/ 4 w 41"/>
                  <a:gd name="T7" fmla="*/ 0 h 29"/>
                  <a:gd name="T8" fmla="*/ 0 w 41"/>
                  <a:gd name="T9" fmla="*/ 6 h 29"/>
                  <a:gd name="T10" fmla="*/ 18 w 41"/>
                  <a:gd name="T11" fmla="*/ 8 h 29"/>
                  <a:gd name="T12" fmla="*/ 18 w 41"/>
                  <a:gd name="T13" fmla="*/ 14 h 29"/>
                  <a:gd name="T14" fmla="*/ 0 60000 65536"/>
                  <a:gd name="T15" fmla="*/ 0 60000 65536"/>
                  <a:gd name="T16" fmla="*/ 0 60000 65536"/>
                  <a:gd name="T17" fmla="*/ 0 60000 65536"/>
                  <a:gd name="T18" fmla="*/ 0 60000 65536"/>
                  <a:gd name="T19" fmla="*/ 0 60000 65536"/>
                  <a:gd name="T20" fmla="*/ 0 60000 65536"/>
                  <a:gd name="T21" fmla="*/ 0 w 41"/>
                  <a:gd name="T22" fmla="*/ 0 h 29"/>
                  <a:gd name="T23" fmla="*/ 41 w 4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9">
                    <a:moveTo>
                      <a:pt x="36" y="29"/>
                    </a:moveTo>
                    <a:lnTo>
                      <a:pt x="40" y="24"/>
                    </a:lnTo>
                    <a:lnTo>
                      <a:pt x="41" y="4"/>
                    </a:lnTo>
                    <a:lnTo>
                      <a:pt x="8" y="0"/>
                    </a:lnTo>
                    <a:lnTo>
                      <a:pt x="0" y="12"/>
                    </a:lnTo>
                    <a:lnTo>
                      <a:pt x="36" y="16"/>
                    </a:lnTo>
                    <a:lnTo>
                      <a:pt x="36" y="29"/>
                    </a:lnTo>
                    <a:close/>
                  </a:path>
                </a:pathLst>
              </a:custGeom>
              <a:solidFill>
                <a:srgbClr val="7F7F7F"/>
              </a:solidFill>
              <a:ln w="9525">
                <a:noFill/>
                <a:round/>
                <a:headEnd/>
                <a:tailEnd/>
              </a:ln>
            </p:spPr>
            <p:txBody>
              <a:bodyPr/>
              <a:lstStyle/>
              <a:p>
                <a:endParaRPr lang="en-US"/>
              </a:p>
            </p:txBody>
          </p:sp>
          <p:sp>
            <p:nvSpPr>
              <p:cNvPr id="115" name="Freeform 115">
                <a:extLst>
                  <a:ext uri="{FF2B5EF4-FFF2-40B4-BE49-F238E27FC236}">
                    <a16:creationId xmlns:a16="http://schemas.microsoft.com/office/drawing/2014/main" xmlns="" id="{87FB14BE-9791-4B29-937F-A6293CA4091F}"/>
                  </a:ext>
                </a:extLst>
              </p:cNvPr>
              <p:cNvSpPr>
                <a:spLocks/>
              </p:cNvSpPr>
              <p:nvPr/>
            </p:nvSpPr>
            <p:spPr bwMode="auto">
              <a:xfrm>
                <a:off x="1359" y="2544"/>
                <a:ext cx="18" cy="10"/>
              </a:xfrm>
              <a:custGeom>
                <a:avLst/>
                <a:gdLst>
                  <a:gd name="T0" fmla="*/ 18 w 36"/>
                  <a:gd name="T1" fmla="*/ 10 h 18"/>
                  <a:gd name="T2" fmla="*/ 18 w 36"/>
                  <a:gd name="T3" fmla="*/ 9 h 18"/>
                  <a:gd name="T4" fmla="*/ 18 w 36"/>
                  <a:gd name="T5" fmla="*/ 2 h 18"/>
                  <a:gd name="T6" fmla="*/ 0 w 36"/>
                  <a:gd name="T7" fmla="*/ 0 h 18"/>
                  <a:gd name="T8" fmla="*/ 0 w 36"/>
                  <a:gd name="T9" fmla="*/ 8 h 18"/>
                  <a:gd name="T10" fmla="*/ 18 w 36"/>
                  <a:gd name="T11" fmla="*/ 10 h 18"/>
                  <a:gd name="T12" fmla="*/ 0 60000 65536"/>
                  <a:gd name="T13" fmla="*/ 0 60000 65536"/>
                  <a:gd name="T14" fmla="*/ 0 60000 65536"/>
                  <a:gd name="T15" fmla="*/ 0 60000 65536"/>
                  <a:gd name="T16" fmla="*/ 0 60000 65536"/>
                  <a:gd name="T17" fmla="*/ 0 60000 65536"/>
                  <a:gd name="T18" fmla="*/ 0 w 36"/>
                  <a:gd name="T19" fmla="*/ 0 h 18"/>
                  <a:gd name="T20" fmla="*/ 36 w 36"/>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36" h="18">
                    <a:moveTo>
                      <a:pt x="36" y="18"/>
                    </a:moveTo>
                    <a:lnTo>
                      <a:pt x="36" y="17"/>
                    </a:lnTo>
                    <a:lnTo>
                      <a:pt x="36" y="4"/>
                    </a:lnTo>
                    <a:lnTo>
                      <a:pt x="0" y="0"/>
                    </a:lnTo>
                    <a:lnTo>
                      <a:pt x="0" y="15"/>
                    </a:lnTo>
                    <a:lnTo>
                      <a:pt x="36" y="18"/>
                    </a:lnTo>
                    <a:close/>
                  </a:path>
                </a:pathLst>
              </a:custGeom>
              <a:solidFill>
                <a:srgbClr val="BFBFBF"/>
              </a:solidFill>
              <a:ln w="9525">
                <a:noFill/>
                <a:round/>
                <a:headEnd/>
                <a:tailEnd/>
              </a:ln>
            </p:spPr>
            <p:txBody>
              <a:bodyPr/>
              <a:lstStyle/>
              <a:p>
                <a:endParaRPr lang="en-US"/>
              </a:p>
            </p:txBody>
          </p:sp>
          <p:sp>
            <p:nvSpPr>
              <p:cNvPr id="116" name="Freeform 116">
                <a:extLst>
                  <a:ext uri="{FF2B5EF4-FFF2-40B4-BE49-F238E27FC236}">
                    <a16:creationId xmlns:a16="http://schemas.microsoft.com/office/drawing/2014/main" xmlns="" id="{2CA878F1-1723-4AEC-8B47-89674941D45D}"/>
                  </a:ext>
                </a:extLst>
              </p:cNvPr>
              <p:cNvSpPr>
                <a:spLocks/>
              </p:cNvSpPr>
              <p:nvPr/>
            </p:nvSpPr>
            <p:spPr bwMode="auto">
              <a:xfrm>
                <a:off x="1423" y="2546"/>
                <a:ext cx="22" cy="15"/>
              </a:xfrm>
              <a:custGeom>
                <a:avLst/>
                <a:gdLst>
                  <a:gd name="T0" fmla="*/ 18 w 42"/>
                  <a:gd name="T1" fmla="*/ 15 h 29"/>
                  <a:gd name="T2" fmla="*/ 20 w 42"/>
                  <a:gd name="T3" fmla="*/ 12 h 29"/>
                  <a:gd name="T4" fmla="*/ 22 w 42"/>
                  <a:gd name="T5" fmla="*/ 3 h 29"/>
                  <a:gd name="T6" fmla="*/ 5 w 42"/>
                  <a:gd name="T7" fmla="*/ 0 h 29"/>
                  <a:gd name="T8" fmla="*/ 0 w 42"/>
                  <a:gd name="T9" fmla="*/ 6 h 29"/>
                  <a:gd name="T10" fmla="*/ 19 w 42"/>
                  <a:gd name="T11" fmla="*/ 8 h 29"/>
                  <a:gd name="T12" fmla="*/ 18 w 42"/>
                  <a:gd name="T13" fmla="*/ 15 h 29"/>
                  <a:gd name="T14" fmla="*/ 0 60000 65536"/>
                  <a:gd name="T15" fmla="*/ 0 60000 65536"/>
                  <a:gd name="T16" fmla="*/ 0 60000 65536"/>
                  <a:gd name="T17" fmla="*/ 0 60000 65536"/>
                  <a:gd name="T18" fmla="*/ 0 60000 65536"/>
                  <a:gd name="T19" fmla="*/ 0 60000 65536"/>
                  <a:gd name="T20" fmla="*/ 0 60000 65536"/>
                  <a:gd name="T21" fmla="*/ 0 w 42"/>
                  <a:gd name="T22" fmla="*/ 0 h 29"/>
                  <a:gd name="T23" fmla="*/ 42 w 42"/>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29">
                    <a:moveTo>
                      <a:pt x="35" y="29"/>
                    </a:moveTo>
                    <a:lnTo>
                      <a:pt x="39" y="24"/>
                    </a:lnTo>
                    <a:lnTo>
                      <a:pt x="42" y="5"/>
                    </a:lnTo>
                    <a:lnTo>
                      <a:pt x="10" y="0"/>
                    </a:lnTo>
                    <a:lnTo>
                      <a:pt x="0" y="12"/>
                    </a:lnTo>
                    <a:lnTo>
                      <a:pt x="36" y="15"/>
                    </a:lnTo>
                    <a:lnTo>
                      <a:pt x="35" y="29"/>
                    </a:lnTo>
                    <a:close/>
                  </a:path>
                </a:pathLst>
              </a:custGeom>
              <a:solidFill>
                <a:srgbClr val="7F7F7F"/>
              </a:solidFill>
              <a:ln w="9525">
                <a:noFill/>
                <a:round/>
                <a:headEnd/>
                <a:tailEnd/>
              </a:ln>
            </p:spPr>
            <p:txBody>
              <a:bodyPr/>
              <a:lstStyle/>
              <a:p>
                <a:endParaRPr lang="en-US"/>
              </a:p>
            </p:txBody>
          </p:sp>
          <p:sp>
            <p:nvSpPr>
              <p:cNvPr id="117" name="Freeform 117">
                <a:extLst>
                  <a:ext uri="{FF2B5EF4-FFF2-40B4-BE49-F238E27FC236}">
                    <a16:creationId xmlns:a16="http://schemas.microsoft.com/office/drawing/2014/main" xmlns="" id="{497C280A-691C-4A87-8C13-588EEFCD046D}"/>
                  </a:ext>
                </a:extLst>
              </p:cNvPr>
              <p:cNvSpPr>
                <a:spLocks/>
              </p:cNvSpPr>
              <p:nvPr/>
            </p:nvSpPr>
            <p:spPr bwMode="auto">
              <a:xfrm>
                <a:off x="1423" y="2552"/>
                <a:ext cx="19" cy="9"/>
              </a:xfrm>
              <a:custGeom>
                <a:avLst/>
                <a:gdLst>
                  <a:gd name="T0" fmla="*/ 18 w 38"/>
                  <a:gd name="T1" fmla="*/ 9 h 18"/>
                  <a:gd name="T2" fmla="*/ 19 w 38"/>
                  <a:gd name="T3" fmla="*/ 9 h 18"/>
                  <a:gd name="T4" fmla="*/ 19 w 38"/>
                  <a:gd name="T5" fmla="*/ 1 h 18"/>
                  <a:gd name="T6" fmla="*/ 1 w 38"/>
                  <a:gd name="T7" fmla="*/ 0 h 18"/>
                  <a:gd name="T8" fmla="*/ 0 w 38"/>
                  <a:gd name="T9" fmla="*/ 7 h 18"/>
                  <a:gd name="T10" fmla="*/ 18 w 38"/>
                  <a:gd name="T11" fmla="*/ 9 h 18"/>
                  <a:gd name="T12" fmla="*/ 0 60000 65536"/>
                  <a:gd name="T13" fmla="*/ 0 60000 65536"/>
                  <a:gd name="T14" fmla="*/ 0 60000 65536"/>
                  <a:gd name="T15" fmla="*/ 0 60000 65536"/>
                  <a:gd name="T16" fmla="*/ 0 60000 65536"/>
                  <a:gd name="T17" fmla="*/ 0 60000 65536"/>
                  <a:gd name="T18" fmla="*/ 0 w 38"/>
                  <a:gd name="T19" fmla="*/ 0 h 18"/>
                  <a:gd name="T20" fmla="*/ 38 w 38"/>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38" h="18">
                    <a:moveTo>
                      <a:pt x="36" y="18"/>
                    </a:moveTo>
                    <a:lnTo>
                      <a:pt x="37" y="17"/>
                    </a:lnTo>
                    <a:lnTo>
                      <a:pt x="38" y="3"/>
                    </a:lnTo>
                    <a:lnTo>
                      <a:pt x="2" y="0"/>
                    </a:lnTo>
                    <a:lnTo>
                      <a:pt x="0" y="15"/>
                    </a:lnTo>
                    <a:lnTo>
                      <a:pt x="36" y="18"/>
                    </a:lnTo>
                    <a:close/>
                  </a:path>
                </a:pathLst>
              </a:custGeom>
              <a:solidFill>
                <a:srgbClr val="BFBFBF"/>
              </a:solidFill>
              <a:ln w="9525">
                <a:noFill/>
                <a:round/>
                <a:headEnd/>
                <a:tailEnd/>
              </a:ln>
            </p:spPr>
            <p:txBody>
              <a:bodyPr/>
              <a:lstStyle/>
              <a:p>
                <a:endParaRPr lang="en-US"/>
              </a:p>
            </p:txBody>
          </p:sp>
          <p:sp>
            <p:nvSpPr>
              <p:cNvPr id="118" name="Freeform 118">
                <a:extLst>
                  <a:ext uri="{FF2B5EF4-FFF2-40B4-BE49-F238E27FC236}">
                    <a16:creationId xmlns:a16="http://schemas.microsoft.com/office/drawing/2014/main" xmlns="" id="{93CA5461-F4CB-4482-8697-54355F9185C6}"/>
                  </a:ext>
                </a:extLst>
              </p:cNvPr>
              <p:cNvSpPr>
                <a:spLocks/>
              </p:cNvSpPr>
              <p:nvPr/>
            </p:nvSpPr>
            <p:spPr bwMode="auto">
              <a:xfrm>
                <a:off x="1365" y="2513"/>
                <a:ext cx="76" cy="38"/>
              </a:xfrm>
              <a:custGeom>
                <a:avLst/>
                <a:gdLst>
                  <a:gd name="T0" fmla="*/ 0 w 152"/>
                  <a:gd name="T1" fmla="*/ 29 h 76"/>
                  <a:gd name="T2" fmla="*/ 8 w 152"/>
                  <a:gd name="T3" fmla="*/ 0 h 76"/>
                  <a:gd name="T4" fmla="*/ 73 w 152"/>
                  <a:gd name="T5" fmla="*/ 7 h 76"/>
                  <a:gd name="T6" fmla="*/ 76 w 152"/>
                  <a:gd name="T7" fmla="*/ 38 h 76"/>
                  <a:gd name="T8" fmla="*/ 75 w 152"/>
                  <a:gd name="T9" fmla="*/ 38 h 76"/>
                  <a:gd name="T10" fmla="*/ 72 w 152"/>
                  <a:gd name="T11" fmla="*/ 38 h 76"/>
                  <a:gd name="T12" fmla="*/ 68 w 152"/>
                  <a:gd name="T13" fmla="*/ 38 h 76"/>
                  <a:gd name="T14" fmla="*/ 65 w 152"/>
                  <a:gd name="T15" fmla="*/ 37 h 76"/>
                  <a:gd name="T16" fmla="*/ 63 w 152"/>
                  <a:gd name="T17" fmla="*/ 18 h 76"/>
                  <a:gd name="T18" fmla="*/ 16 w 152"/>
                  <a:gd name="T19" fmla="*/ 12 h 76"/>
                  <a:gd name="T20" fmla="*/ 10 w 152"/>
                  <a:gd name="T21" fmla="*/ 30 h 76"/>
                  <a:gd name="T22" fmla="*/ 9 w 152"/>
                  <a:gd name="T23" fmla="*/ 31 h 76"/>
                  <a:gd name="T24" fmla="*/ 6 w 152"/>
                  <a:gd name="T25" fmla="*/ 31 h 76"/>
                  <a:gd name="T26" fmla="*/ 3 w 152"/>
                  <a:gd name="T27" fmla="*/ 31 h 76"/>
                  <a:gd name="T28" fmla="*/ 0 w 152"/>
                  <a:gd name="T29" fmla="*/ 29 h 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2"/>
                  <a:gd name="T46" fmla="*/ 0 h 76"/>
                  <a:gd name="T47" fmla="*/ 152 w 152"/>
                  <a:gd name="T48" fmla="*/ 76 h 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2" h="76">
                    <a:moveTo>
                      <a:pt x="0" y="59"/>
                    </a:moveTo>
                    <a:lnTo>
                      <a:pt x="16" y="0"/>
                    </a:lnTo>
                    <a:lnTo>
                      <a:pt x="145" y="14"/>
                    </a:lnTo>
                    <a:lnTo>
                      <a:pt x="152" y="75"/>
                    </a:lnTo>
                    <a:lnTo>
                      <a:pt x="150" y="75"/>
                    </a:lnTo>
                    <a:lnTo>
                      <a:pt x="143" y="76"/>
                    </a:lnTo>
                    <a:lnTo>
                      <a:pt x="136" y="75"/>
                    </a:lnTo>
                    <a:lnTo>
                      <a:pt x="130" y="73"/>
                    </a:lnTo>
                    <a:lnTo>
                      <a:pt x="126" y="35"/>
                    </a:lnTo>
                    <a:lnTo>
                      <a:pt x="32" y="25"/>
                    </a:lnTo>
                    <a:lnTo>
                      <a:pt x="20" y="60"/>
                    </a:lnTo>
                    <a:lnTo>
                      <a:pt x="17" y="62"/>
                    </a:lnTo>
                    <a:lnTo>
                      <a:pt x="13" y="63"/>
                    </a:lnTo>
                    <a:lnTo>
                      <a:pt x="7" y="63"/>
                    </a:lnTo>
                    <a:lnTo>
                      <a:pt x="0" y="59"/>
                    </a:lnTo>
                    <a:close/>
                  </a:path>
                </a:pathLst>
              </a:custGeom>
              <a:solidFill>
                <a:srgbClr val="000000"/>
              </a:solidFill>
              <a:ln w="9525">
                <a:noFill/>
                <a:round/>
                <a:headEnd/>
                <a:tailEnd/>
              </a:ln>
            </p:spPr>
            <p:txBody>
              <a:bodyPr/>
              <a:lstStyle/>
              <a:p>
                <a:endParaRPr lang="en-US"/>
              </a:p>
            </p:txBody>
          </p:sp>
          <p:sp>
            <p:nvSpPr>
              <p:cNvPr id="119" name="Freeform 119">
                <a:extLst>
                  <a:ext uri="{FF2B5EF4-FFF2-40B4-BE49-F238E27FC236}">
                    <a16:creationId xmlns:a16="http://schemas.microsoft.com/office/drawing/2014/main" xmlns="" id="{AABCFD65-0AD0-46D8-B086-CA4D99E597FF}"/>
                  </a:ext>
                </a:extLst>
              </p:cNvPr>
              <p:cNvSpPr>
                <a:spLocks/>
              </p:cNvSpPr>
              <p:nvPr/>
            </p:nvSpPr>
            <p:spPr bwMode="auto">
              <a:xfrm>
                <a:off x="1369" y="2467"/>
                <a:ext cx="37" cy="70"/>
              </a:xfrm>
              <a:custGeom>
                <a:avLst/>
                <a:gdLst>
                  <a:gd name="T0" fmla="*/ 17 w 75"/>
                  <a:gd name="T1" fmla="*/ 2 h 142"/>
                  <a:gd name="T2" fmla="*/ 0 w 75"/>
                  <a:gd name="T3" fmla="*/ 0 h 142"/>
                  <a:gd name="T4" fmla="*/ 0 w 75"/>
                  <a:gd name="T5" fmla="*/ 1 h 142"/>
                  <a:gd name="T6" fmla="*/ 0 w 75"/>
                  <a:gd name="T7" fmla="*/ 5 h 142"/>
                  <a:gd name="T8" fmla="*/ 2 w 75"/>
                  <a:gd name="T9" fmla="*/ 11 h 142"/>
                  <a:gd name="T10" fmla="*/ 3 w 75"/>
                  <a:gd name="T11" fmla="*/ 18 h 142"/>
                  <a:gd name="T12" fmla="*/ 2 w 75"/>
                  <a:gd name="T13" fmla="*/ 29 h 142"/>
                  <a:gd name="T14" fmla="*/ 3 w 75"/>
                  <a:gd name="T15" fmla="*/ 44 h 142"/>
                  <a:gd name="T16" fmla="*/ 7 w 75"/>
                  <a:gd name="T17" fmla="*/ 58 h 142"/>
                  <a:gd name="T18" fmla="*/ 16 w 75"/>
                  <a:gd name="T19" fmla="*/ 66 h 142"/>
                  <a:gd name="T20" fmla="*/ 17 w 75"/>
                  <a:gd name="T21" fmla="*/ 67 h 142"/>
                  <a:gd name="T22" fmla="*/ 19 w 75"/>
                  <a:gd name="T23" fmla="*/ 69 h 142"/>
                  <a:gd name="T24" fmla="*/ 20 w 75"/>
                  <a:gd name="T25" fmla="*/ 69 h 142"/>
                  <a:gd name="T26" fmla="*/ 22 w 75"/>
                  <a:gd name="T27" fmla="*/ 69 h 142"/>
                  <a:gd name="T28" fmla="*/ 24 w 75"/>
                  <a:gd name="T29" fmla="*/ 69 h 142"/>
                  <a:gd name="T30" fmla="*/ 26 w 75"/>
                  <a:gd name="T31" fmla="*/ 70 h 142"/>
                  <a:gd name="T32" fmla="*/ 28 w 75"/>
                  <a:gd name="T33" fmla="*/ 70 h 142"/>
                  <a:gd name="T34" fmla="*/ 32 w 75"/>
                  <a:gd name="T35" fmla="*/ 69 h 142"/>
                  <a:gd name="T36" fmla="*/ 36 w 75"/>
                  <a:gd name="T37" fmla="*/ 63 h 142"/>
                  <a:gd name="T38" fmla="*/ 37 w 75"/>
                  <a:gd name="T39" fmla="*/ 55 h 142"/>
                  <a:gd name="T40" fmla="*/ 36 w 75"/>
                  <a:gd name="T41" fmla="*/ 46 h 142"/>
                  <a:gd name="T42" fmla="*/ 33 w 75"/>
                  <a:gd name="T43" fmla="*/ 36 h 142"/>
                  <a:gd name="T44" fmla="*/ 28 w 75"/>
                  <a:gd name="T45" fmla="*/ 26 h 142"/>
                  <a:gd name="T46" fmla="*/ 23 w 75"/>
                  <a:gd name="T47" fmla="*/ 17 h 142"/>
                  <a:gd name="T48" fmla="*/ 19 w 75"/>
                  <a:gd name="T49" fmla="*/ 9 h 142"/>
                  <a:gd name="T50" fmla="*/ 17 w 75"/>
                  <a:gd name="T51" fmla="*/ 2 h 14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5"/>
                  <a:gd name="T79" fmla="*/ 0 h 142"/>
                  <a:gd name="T80" fmla="*/ 75 w 75"/>
                  <a:gd name="T81" fmla="*/ 142 h 14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5" h="142">
                    <a:moveTo>
                      <a:pt x="35" y="5"/>
                    </a:moveTo>
                    <a:lnTo>
                      <a:pt x="0" y="0"/>
                    </a:lnTo>
                    <a:lnTo>
                      <a:pt x="0" y="3"/>
                    </a:lnTo>
                    <a:lnTo>
                      <a:pt x="1" y="11"/>
                    </a:lnTo>
                    <a:lnTo>
                      <a:pt x="4" y="22"/>
                    </a:lnTo>
                    <a:lnTo>
                      <a:pt x="6" y="37"/>
                    </a:lnTo>
                    <a:lnTo>
                      <a:pt x="5" y="59"/>
                    </a:lnTo>
                    <a:lnTo>
                      <a:pt x="7" y="90"/>
                    </a:lnTo>
                    <a:lnTo>
                      <a:pt x="15" y="118"/>
                    </a:lnTo>
                    <a:lnTo>
                      <a:pt x="32" y="133"/>
                    </a:lnTo>
                    <a:lnTo>
                      <a:pt x="35" y="136"/>
                    </a:lnTo>
                    <a:lnTo>
                      <a:pt x="38" y="139"/>
                    </a:lnTo>
                    <a:lnTo>
                      <a:pt x="40" y="140"/>
                    </a:lnTo>
                    <a:lnTo>
                      <a:pt x="44" y="140"/>
                    </a:lnTo>
                    <a:lnTo>
                      <a:pt x="49" y="140"/>
                    </a:lnTo>
                    <a:lnTo>
                      <a:pt x="52" y="141"/>
                    </a:lnTo>
                    <a:lnTo>
                      <a:pt x="57" y="142"/>
                    </a:lnTo>
                    <a:lnTo>
                      <a:pt x="65" y="140"/>
                    </a:lnTo>
                    <a:lnTo>
                      <a:pt x="73" y="128"/>
                    </a:lnTo>
                    <a:lnTo>
                      <a:pt x="75" y="112"/>
                    </a:lnTo>
                    <a:lnTo>
                      <a:pt x="72" y="94"/>
                    </a:lnTo>
                    <a:lnTo>
                      <a:pt x="66" y="74"/>
                    </a:lnTo>
                    <a:lnTo>
                      <a:pt x="57" y="53"/>
                    </a:lnTo>
                    <a:lnTo>
                      <a:pt x="47" y="35"/>
                    </a:lnTo>
                    <a:lnTo>
                      <a:pt x="39" y="18"/>
                    </a:lnTo>
                    <a:lnTo>
                      <a:pt x="35" y="5"/>
                    </a:lnTo>
                    <a:close/>
                  </a:path>
                </a:pathLst>
              </a:custGeom>
              <a:solidFill>
                <a:srgbClr val="330000"/>
              </a:solidFill>
              <a:ln w="9525">
                <a:noFill/>
                <a:round/>
                <a:headEnd/>
                <a:tailEnd/>
              </a:ln>
            </p:spPr>
            <p:txBody>
              <a:bodyPr/>
              <a:lstStyle/>
              <a:p>
                <a:endParaRPr lang="en-US"/>
              </a:p>
            </p:txBody>
          </p:sp>
          <p:sp>
            <p:nvSpPr>
              <p:cNvPr id="120" name="Freeform 120">
                <a:extLst>
                  <a:ext uri="{FF2B5EF4-FFF2-40B4-BE49-F238E27FC236}">
                    <a16:creationId xmlns:a16="http://schemas.microsoft.com/office/drawing/2014/main" xmlns="" id="{57E57825-F86F-4655-A848-5BD7FD17BC21}"/>
                  </a:ext>
                </a:extLst>
              </p:cNvPr>
              <p:cNvSpPr>
                <a:spLocks/>
              </p:cNvSpPr>
              <p:nvPr/>
            </p:nvSpPr>
            <p:spPr bwMode="auto">
              <a:xfrm>
                <a:off x="1385" y="2464"/>
                <a:ext cx="36" cy="72"/>
              </a:xfrm>
              <a:custGeom>
                <a:avLst/>
                <a:gdLst>
                  <a:gd name="T0" fmla="*/ 0 w 73"/>
                  <a:gd name="T1" fmla="*/ 1 h 144"/>
                  <a:gd name="T2" fmla="*/ 14 w 73"/>
                  <a:gd name="T3" fmla="*/ 0 h 144"/>
                  <a:gd name="T4" fmla="*/ 16 w 73"/>
                  <a:gd name="T5" fmla="*/ 1 h 144"/>
                  <a:gd name="T6" fmla="*/ 19 w 73"/>
                  <a:gd name="T7" fmla="*/ 2 h 144"/>
                  <a:gd name="T8" fmla="*/ 24 w 73"/>
                  <a:gd name="T9" fmla="*/ 6 h 144"/>
                  <a:gd name="T10" fmla="*/ 28 w 73"/>
                  <a:gd name="T11" fmla="*/ 13 h 144"/>
                  <a:gd name="T12" fmla="*/ 33 w 73"/>
                  <a:gd name="T13" fmla="*/ 22 h 144"/>
                  <a:gd name="T14" fmla="*/ 36 w 73"/>
                  <a:gd name="T15" fmla="*/ 34 h 144"/>
                  <a:gd name="T16" fmla="*/ 36 w 73"/>
                  <a:gd name="T17" fmla="*/ 49 h 144"/>
                  <a:gd name="T18" fmla="*/ 33 w 73"/>
                  <a:gd name="T19" fmla="*/ 69 h 144"/>
                  <a:gd name="T20" fmla="*/ 32 w 73"/>
                  <a:gd name="T21" fmla="*/ 72 h 144"/>
                  <a:gd name="T22" fmla="*/ 30 w 73"/>
                  <a:gd name="T23" fmla="*/ 72 h 144"/>
                  <a:gd name="T24" fmla="*/ 28 w 73"/>
                  <a:gd name="T25" fmla="*/ 72 h 144"/>
                  <a:gd name="T26" fmla="*/ 26 w 73"/>
                  <a:gd name="T27" fmla="*/ 71 h 144"/>
                  <a:gd name="T28" fmla="*/ 24 w 73"/>
                  <a:gd name="T29" fmla="*/ 71 h 144"/>
                  <a:gd name="T30" fmla="*/ 21 w 73"/>
                  <a:gd name="T31" fmla="*/ 72 h 144"/>
                  <a:gd name="T32" fmla="*/ 18 w 73"/>
                  <a:gd name="T33" fmla="*/ 72 h 144"/>
                  <a:gd name="T34" fmla="*/ 16 w 73"/>
                  <a:gd name="T35" fmla="*/ 72 h 144"/>
                  <a:gd name="T36" fmla="*/ 20 w 73"/>
                  <a:gd name="T37" fmla="*/ 65 h 144"/>
                  <a:gd name="T38" fmla="*/ 20 w 73"/>
                  <a:gd name="T39" fmla="*/ 57 h 144"/>
                  <a:gd name="T40" fmla="*/ 18 w 73"/>
                  <a:gd name="T41" fmla="*/ 47 h 144"/>
                  <a:gd name="T42" fmla="*/ 14 w 73"/>
                  <a:gd name="T43" fmla="*/ 37 h 144"/>
                  <a:gd name="T44" fmla="*/ 10 w 73"/>
                  <a:gd name="T45" fmla="*/ 27 h 144"/>
                  <a:gd name="T46" fmla="*/ 6 w 73"/>
                  <a:gd name="T47" fmla="*/ 17 h 144"/>
                  <a:gd name="T48" fmla="*/ 2 w 73"/>
                  <a:gd name="T49" fmla="*/ 9 h 144"/>
                  <a:gd name="T50" fmla="*/ 0 w 73"/>
                  <a:gd name="T51" fmla="*/ 1 h 1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3"/>
                  <a:gd name="T79" fmla="*/ 0 h 144"/>
                  <a:gd name="T80" fmla="*/ 73 w 73"/>
                  <a:gd name="T81" fmla="*/ 144 h 1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3" h="144">
                    <a:moveTo>
                      <a:pt x="0" y="2"/>
                    </a:moveTo>
                    <a:lnTo>
                      <a:pt x="29" y="0"/>
                    </a:lnTo>
                    <a:lnTo>
                      <a:pt x="32" y="1"/>
                    </a:lnTo>
                    <a:lnTo>
                      <a:pt x="38" y="5"/>
                    </a:lnTo>
                    <a:lnTo>
                      <a:pt x="48" y="13"/>
                    </a:lnTo>
                    <a:lnTo>
                      <a:pt x="57" y="26"/>
                    </a:lnTo>
                    <a:lnTo>
                      <a:pt x="66" y="45"/>
                    </a:lnTo>
                    <a:lnTo>
                      <a:pt x="72" y="68"/>
                    </a:lnTo>
                    <a:lnTo>
                      <a:pt x="73" y="99"/>
                    </a:lnTo>
                    <a:lnTo>
                      <a:pt x="67" y="138"/>
                    </a:lnTo>
                    <a:lnTo>
                      <a:pt x="65" y="143"/>
                    </a:lnTo>
                    <a:lnTo>
                      <a:pt x="61" y="144"/>
                    </a:lnTo>
                    <a:lnTo>
                      <a:pt x="57" y="143"/>
                    </a:lnTo>
                    <a:lnTo>
                      <a:pt x="52" y="141"/>
                    </a:lnTo>
                    <a:lnTo>
                      <a:pt x="48" y="141"/>
                    </a:lnTo>
                    <a:lnTo>
                      <a:pt x="43" y="143"/>
                    </a:lnTo>
                    <a:lnTo>
                      <a:pt x="37" y="144"/>
                    </a:lnTo>
                    <a:lnTo>
                      <a:pt x="33" y="144"/>
                    </a:lnTo>
                    <a:lnTo>
                      <a:pt x="40" y="130"/>
                    </a:lnTo>
                    <a:lnTo>
                      <a:pt x="40" y="114"/>
                    </a:lnTo>
                    <a:lnTo>
                      <a:pt x="36" y="94"/>
                    </a:lnTo>
                    <a:lnTo>
                      <a:pt x="29" y="75"/>
                    </a:lnTo>
                    <a:lnTo>
                      <a:pt x="20" y="54"/>
                    </a:lnTo>
                    <a:lnTo>
                      <a:pt x="12" y="34"/>
                    </a:lnTo>
                    <a:lnTo>
                      <a:pt x="5" y="17"/>
                    </a:lnTo>
                    <a:lnTo>
                      <a:pt x="0" y="2"/>
                    </a:lnTo>
                    <a:close/>
                  </a:path>
                </a:pathLst>
              </a:custGeom>
              <a:solidFill>
                <a:srgbClr val="660000"/>
              </a:solidFill>
              <a:ln w="9525">
                <a:noFill/>
                <a:round/>
                <a:headEnd/>
                <a:tailEnd/>
              </a:ln>
            </p:spPr>
            <p:txBody>
              <a:bodyPr/>
              <a:lstStyle/>
              <a:p>
                <a:endParaRPr lang="en-US"/>
              </a:p>
            </p:txBody>
          </p:sp>
          <p:sp>
            <p:nvSpPr>
              <p:cNvPr id="121" name="Freeform 121">
                <a:extLst>
                  <a:ext uri="{FF2B5EF4-FFF2-40B4-BE49-F238E27FC236}">
                    <a16:creationId xmlns:a16="http://schemas.microsoft.com/office/drawing/2014/main" xmlns="" id="{4F9A42D9-FBCA-451F-990D-41A708596A98}"/>
                  </a:ext>
                </a:extLst>
              </p:cNvPr>
              <p:cNvSpPr>
                <a:spLocks/>
              </p:cNvSpPr>
              <p:nvPr/>
            </p:nvSpPr>
            <p:spPr bwMode="auto">
              <a:xfrm>
                <a:off x="1338" y="2134"/>
                <a:ext cx="122" cy="356"/>
              </a:xfrm>
              <a:custGeom>
                <a:avLst/>
                <a:gdLst>
                  <a:gd name="T0" fmla="*/ 121 w 243"/>
                  <a:gd name="T1" fmla="*/ 5 h 710"/>
                  <a:gd name="T2" fmla="*/ 122 w 243"/>
                  <a:gd name="T3" fmla="*/ 1 h 710"/>
                  <a:gd name="T4" fmla="*/ 120 w 243"/>
                  <a:gd name="T5" fmla="*/ 0 h 710"/>
                  <a:gd name="T6" fmla="*/ 116 w 243"/>
                  <a:gd name="T7" fmla="*/ 2 h 710"/>
                  <a:gd name="T8" fmla="*/ 109 w 243"/>
                  <a:gd name="T9" fmla="*/ 6 h 710"/>
                  <a:gd name="T10" fmla="*/ 100 w 243"/>
                  <a:gd name="T11" fmla="*/ 12 h 710"/>
                  <a:gd name="T12" fmla="*/ 90 w 243"/>
                  <a:gd name="T13" fmla="*/ 20 h 710"/>
                  <a:gd name="T14" fmla="*/ 79 w 243"/>
                  <a:gd name="T15" fmla="*/ 31 h 710"/>
                  <a:gd name="T16" fmla="*/ 68 w 243"/>
                  <a:gd name="T17" fmla="*/ 43 h 710"/>
                  <a:gd name="T18" fmla="*/ 56 w 243"/>
                  <a:gd name="T19" fmla="*/ 57 h 710"/>
                  <a:gd name="T20" fmla="*/ 44 w 243"/>
                  <a:gd name="T21" fmla="*/ 72 h 710"/>
                  <a:gd name="T22" fmla="*/ 33 w 243"/>
                  <a:gd name="T23" fmla="*/ 88 h 710"/>
                  <a:gd name="T24" fmla="*/ 23 w 243"/>
                  <a:gd name="T25" fmla="*/ 106 h 710"/>
                  <a:gd name="T26" fmla="*/ 14 w 243"/>
                  <a:gd name="T27" fmla="*/ 124 h 710"/>
                  <a:gd name="T28" fmla="*/ 7 w 243"/>
                  <a:gd name="T29" fmla="*/ 143 h 710"/>
                  <a:gd name="T30" fmla="*/ 3 w 243"/>
                  <a:gd name="T31" fmla="*/ 164 h 710"/>
                  <a:gd name="T32" fmla="*/ 0 w 243"/>
                  <a:gd name="T33" fmla="*/ 184 h 710"/>
                  <a:gd name="T34" fmla="*/ 0 w 243"/>
                  <a:gd name="T35" fmla="*/ 204 h 710"/>
                  <a:gd name="T36" fmla="*/ 1 w 243"/>
                  <a:gd name="T37" fmla="*/ 223 h 710"/>
                  <a:gd name="T38" fmla="*/ 3 w 243"/>
                  <a:gd name="T39" fmla="*/ 242 h 710"/>
                  <a:gd name="T40" fmla="*/ 6 w 243"/>
                  <a:gd name="T41" fmla="*/ 263 h 710"/>
                  <a:gd name="T42" fmla="*/ 11 w 243"/>
                  <a:gd name="T43" fmla="*/ 284 h 710"/>
                  <a:gd name="T44" fmla="*/ 16 w 243"/>
                  <a:gd name="T45" fmla="*/ 306 h 710"/>
                  <a:gd name="T46" fmla="*/ 22 w 243"/>
                  <a:gd name="T47" fmla="*/ 330 h 710"/>
                  <a:gd name="T48" fmla="*/ 30 w 243"/>
                  <a:gd name="T49" fmla="*/ 356 h 710"/>
                  <a:gd name="T50" fmla="*/ 53 w 243"/>
                  <a:gd name="T51" fmla="*/ 352 h 710"/>
                  <a:gd name="T52" fmla="*/ 46 w 243"/>
                  <a:gd name="T53" fmla="*/ 315 h 710"/>
                  <a:gd name="T54" fmla="*/ 41 w 243"/>
                  <a:gd name="T55" fmla="*/ 282 h 710"/>
                  <a:gd name="T56" fmla="*/ 38 w 243"/>
                  <a:gd name="T57" fmla="*/ 252 h 710"/>
                  <a:gd name="T58" fmla="*/ 36 w 243"/>
                  <a:gd name="T59" fmla="*/ 225 h 710"/>
                  <a:gd name="T60" fmla="*/ 37 w 243"/>
                  <a:gd name="T61" fmla="*/ 200 h 710"/>
                  <a:gd name="T62" fmla="*/ 38 w 243"/>
                  <a:gd name="T63" fmla="*/ 179 h 710"/>
                  <a:gd name="T64" fmla="*/ 42 w 243"/>
                  <a:gd name="T65" fmla="*/ 157 h 710"/>
                  <a:gd name="T66" fmla="*/ 47 w 243"/>
                  <a:gd name="T67" fmla="*/ 139 h 710"/>
                  <a:gd name="T68" fmla="*/ 53 w 243"/>
                  <a:gd name="T69" fmla="*/ 121 h 710"/>
                  <a:gd name="T70" fmla="*/ 60 w 243"/>
                  <a:gd name="T71" fmla="*/ 104 h 710"/>
                  <a:gd name="T72" fmla="*/ 68 w 243"/>
                  <a:gd name="T73" fmla="*/ 88 h 710"/>
                  <a:gd name="T74" fmla="*/ 77 w 243"/>
                  <a:gd name="T75" fmla="*/ 73 h 710"/>
                  <a:gd name="T76" fmla="*/ 87 w 243"/>
                  <a:gd name="T77" fmla="*/ 56 h 710"/>
                  <a:gd name="T78" fmla="*/ 98 w 243"/>
                  <a:gd name="T79" fmla="*/ 40 h 710"/>
                  <a:gd name="T80" fmla="*/ 109 w 243"/>
                  <a:gd name="T81" fmla="*/ 23 h 710"/>
                  <a:gd name="T82" fmla="*/ 121 w 243"/>
                  <a:gd name="T83" fmla="*/ 5 h 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3"/>
                  <a:gd name="T127" fmla="*/ 0 h 710"/>
                  <a:gd name="T128" fmla="*/ 243 w 243"/>
                  <a:gd name="T129" fmla="*/ 710 h 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3" h="710">
                    <a:moveTo>
                      <a:pt x="241" y="9"/>
                    </a:moveTo>
                    <a:lnTo>
                      <a:pt x="243" y="2"/>
                    </a:lnTo>
                    <a:lnTo>
                      <a:pt x="240" y="0"/>
                    </a:lnTo>
                    <a:lnTo>
                      <a:pt x="231" y="3"/>
                    </a:lnTo>
                    <a:lnTo>
                      <a:pt x="217" y="11"/>
                    </a:lnTo>
                    <a:lnTo>
                      <a:pt x="199" y="24"/>
                    </a:lnTo>
                    <a:lnTo>
                      <a:pt x="180" y="40"/>
                    </a:lnTo>
                    <a:lnTo>
                      <a:pt x="158" y="62"/>
                    </a:lnTo>
                    <a:lnTo>
                      <a:pt x="135" y="86"/>
                    </a:lnTo>
                    <a:lnTo>
                      <a:pt x="111" y="114"/>
                    </a:lnTo>
                    <a:lnTo>
                      <a:pt x="88" y="144"/>
                    </a:lnTo>
                    <a:lnTo>
                      <a:pt x="66" y="176"/>
                    </a:lnTo>
                    <a:lnTo>
                      <a:pt x="46" y="212"/>
                    </a:lnTo>
                    <a:lnTo>
                      <a:pt x="28" y="248"/>
                    </a:lnTo>
                    <a:lnTo>
                      <a:pt x="14" y="286"/>
                    </a:lnTo>
                    <a:lnTo>
                      <a:pt x="5" y="327"/>
                    </a:lnTo>
                    <a:lnTo>
                      <a:pt x="0" y="367"/>
                    </a:lnTo>
                    <a:lnTo>
                      <a:pt x="0" y="406"/>
                    </a:lnTo>
                    <a:lnTo>
                      <a:pt x="1" y="444"/>
                    </a:lnTo>
                    <a:lnTo>
                      <a:pt x="6" y="483"/>
                    </a:lnTo>
                    <a:lnTo>
                      <a:pt x="12" y="524"/>
                    </a:lnTo>
                    <a:lnTo>
                      <a:pt x="21" y="566"/>
                    </a:lnTo>
                    <a:lnTo>
                      <a:pt x="31" y="610"/>
                    </a:lnTo>
                    <a:lnTo>
                      <a:pt x="44" y="659"/>
                    </a:lnTo>
                    <a:lnTo>
                      <a:pt x="60" y="710"/>
                    </a:lnTo>
                    <a:lnTo>
                      <a:pt x="106" y="702"/>
                    </a:lnTo>
                    <a:lnTo>
                      <a:pt x="91" y="629"/>
                    </a:lnTo>
                    <a:lnTo>
                      <a:pt x="81" y="563"/>
                    </a:lnTo>
                    <a:lnTo>
                      <a:pt x="75" y="503"/>
                    </a:lnTo>
                    <a:lnTo>
                      <a:pt x="72" y="449"/>
                    </a:lnTo>
                    <a:lnTo>
                      <a:pt x="73" y="399"/>
                    </a:lnTo>
                    <a:lnTo>
                      <a:pt x="76" y="356"/>
                    </a:lnTo>
                    <a:lnTo>
                      <a:pt x="83" y="314"/>
                    </a:lnTo>
                    <a:lnTo>
                      <a:pt x="93" y="277"/>
                    </a:lnTo>
                    <a:lnTo>
                      <a:pt x="105" y="241"/>
                    </a:lnTo>
                    <a:lnTo>
                      <a:pt x="120" y="208"/>
                    </a:lnTo>
                    <a:lnTo>
                      <a:pt x="136" y="176"/>
                    </a:lnTo>
                    <a:lnTo>
                      <a:pt x="154" y="145"/>
                    </a:lnTo>
                    <a:lnTo>
                      <a:pt x="174" y="112"/>
                    </a:lnTo>
                    <a:lnTo>
                      <a:pt x="196" y="79"/>
                    </a:lnTo>
                    <a:lnTo>
                      <a:pt x="218" y="46"/>
                    </a:lnTo>
                    <a:lnTo>
                      <a:pt x="241" y="9"/>
                    </a:lnTo>
                    <a:close/>
                  </a:path>
                </a:pathLst>
              </a:custGeom>
              <a:solidFill>
                <a:srgbClr val="191919"/>
              </a:solidFill>
              <a:ln w="9525">
                <a:noFill/>
                <a:round/>
                <a:headEnd/>
                <a:tailEnd/>
              </a:ln>
            </p:spPr>
            <p:txBody>
              <a:bodyPr/>
              <a:lstStyle/>
              <a:p>
                <a:endParaRPr lang="en-US"/>
              </a:p>
            </p:txBody>
          </p:sp>
          <p:sp>
            <p:nvSpPr>
              <p:cNvPr id="122" name="Freeform 122">
                <a:extLst>
                  <a:ext uri="{FF2B5EF4-FFF2-40B4-BE49-F238E27FC236}">
                    <a16:creationId xmlns:a16="http://schemas.microsoft.com/office/drawing/2014/main" xmlns="" id="{980C0C73-D5D1-4E2C-97BA-C74A031F3A83}"/>
                  </a:ext>
                </a:extLst>
              </p:cNvPr>
              <p:cNvSpPr>
                <a:spLocks/>
              </p:cNvSpPr>
              <p:nvPr/>
            </p:nvSpPr>
            <p:spPr bwMode="auto">
              <a:xfrm>
                <a:off x="1370" y="2139"/>
                <a:ext cx="136" cy="347"/>
              </a:xfrm>
              <a:custGeom>
                <a:avLst/>
                <a:gdLst>
                  <a:gd name="T0" fmla="*/ 49 w 272"/>
                  <a:gd name="T1" fmla="*/ 338 h 692"/>
                  <a:gd name="T2" fmla="*/ 48 w 272"/>
                  <a:gd name="T3" fmla="*/ 336 h 692"/>
                  <a:gd name="T4" fmla="*/ 47 w 272"/>
                  <a:gd name="T5" fmla="*/ 331 h 692"/>
                  <a:gd name="T6" fmla="*/ 46 w 272"/>
                  <a:gd name="T7" fmla="*/ 323 h 692"/>
                  <a:gd name="T8" fmla="*/ 44 w 272"/>
                  <a:gd name="T9" fmla="*/ 313 h 692"/>
                  <a:gd name="T10" fmla="*/ 43 w 272"/>
                  <a:gd name="T11" fmla="*/ 300 h 692"/>
                  <a:gd name="T12" fmla="*/ 42 w 272"/>
                  <a:gd name="T13" fmla="*/ 285 h 692"/>
                  <a:gd name="T14" fmla="*/ 42 w 272"/>
                  <a:gd name="T15" fmla="*/ 269 h 692"/>
                  <a:gd name="T16" fmla="*/ 43 w 272"/>
                  <a:gd name="T17" fmla="*/ 251 h 692"/>
                  <a:gd name="T18" fmla="*/ 46 w 272"/>
                  <a:gd name="T19" fmla="*/ 232 h 692"/>
                  <a:gd name="T20" fmla="*/ 49 w 272"/>
                  <a:gd name="T21" fmla="*/ 213 h 692"/>
                  <a:gd name="T22" fmla="*/ 55 w 272"/>
                  <a:gd name="T23" fmla="*/ 193 h 692"/>
                  <a:gd name="T24" fmla="*/ 62 w 272"/>
                  <a:gd name="T25" fmla="*/ 172 h 692"/>
                  <a:gd name="T26" fmla="*/ 72 w 272"/>
                  <a:gd name="T27" fmla="*/ 151 h 692"/>
                  <a:gd name="T28" fmla="*/ 84 w 272"/>
                  <a:gd name="T29" fmla="*/ 132 h 692"/>
                  <a:gd name="T30" fmla="*/ 99 w 272"/>
                  <a:gd name="T31" fmla="*/ 113 h 692"/>
                  <a:gd name="T32" fmla="*/ 118 w 272"/>
                  <a:gd name="T33" fmla="*/ 94 h 692"/>
                  <a:gd name="T34" fmla="*/ 132 w 272"/>
                  <a:gd name="T35" fmla="*/ 77 h 692"/>
                  <a:gd name="T36" fmla="*/ 136 w 272"/>
                  <a:gd name="T37" fmla="*/ 61 h 692"/>
                  <a:gd name="T38" fmla="*/ 133 w 272"/>
                  <a:gd name="T39" fmla="*/ 45 h 692"/>
                  <a:gd name="T40" fmla="*/ 125 w 272"/>
                  <a:gd name="T41" fmla="*/ 31 h 692"/>
                  <a:gd name="T42" fmla="*/ 115 w 272"/>
                  <a:gd name="T43" fmla="*/ 19 h 692"/>
                  <a:gd name="T44" fmla="*/ 104 w 272"/>
                  <a:gd name="T45" fmla="*/ 9 h 692"/>
                  <a:gd name="T46" fmla="*/ 95 w 272"/>
                  <a:gd name="T47" fmla="*/ 3 h 692"/>
                  <a:gd name="T48" fmla="*/ 89 w 272"/>
                  <a:gd name="T49" fmla="*/ 0 h 692"/>
                  <a:gd name="T50" fmla="*/ 87 w 272"/>
                  <a:gd name="T51" fmla="*/ 2 h 692"/>
                  <a:gd name="T52" fmla="*/ 81 w 272"/>
                  <a:gd name="T53" fmla="*/ 7 h 692"/>
                  <a:gd name="T54" fmla="*/ 74 w 272"/>
                  <a:gd name="T55" fmla="*/ 13 h 692"/>
                  <a:gd name="T56" fmla="*/ 66 w 272"/>
                  <a:gd name="T57" fmla="*/ 23 h 692"/>
                  <a:gd name="T58" fmla="*/ 55 w 272"/>
                  <a:gd name="T59" fmla="*/ 35 h 692"/>
                  <a:gd name="T60" fmla="*/ 45 w 272"/>
                  <a:gd name="T61" fmla="*/ 49 h 692"/>
                  <a:gd name="T62" fmla="*/ 35 w 272"/>
                  <a:gd name="T63" fmla="*/ 66 h 692"/>
                  <a:gd name="T64" fmla="*/ 25 w 272"/>
                  <a:gd name="T65" fmla="*/ 87 h 692"/>
                  <a:gd name="T66" fmla="*/ 17 w 272"/>
                  <a:gd name="T67" fmla="*/ 109 h 692"/>
                  <a:gd name="T68" fmla="*/ 9 w 272"/>
                  <a:gd name="T69" fmla="*/ 135 h 692"/>
                  <a:gd name="T70" fmla="*/ 3 w 272"/>
                  <a:gd name="T71" fmla="*/ 163 h 692"/>
                  <a:gd name="T72" fmla="*/ 1 w 272"/>
                  <a:gd name="T73" fmla="*/ 194 h 692"/>
                  <a:gd name="T74" fmla="*/ 0 w 272"/>
                  <a:gd name="T75" fmla="*/ 228 h 692"/>
                  <a:gd name="T76" fmla="*/ 2 w 272"/>
                  <a:gd name="T77" fmla="*/ 265 h 692"/>
                  <a:gd name="T78" fmla="*/ 9 w 272"/>
                  <a:gd name="T79" fmla="*/ 304 h 692"/>
                  <a:gd name="T80" fmla="*/ 20 w 272"/>
                  <a:gd name="T81" fmla="*/ 347 h 692"/>
                  <a:gd name="T82" fmla="*/ 49 w 272"/>
                  <a:gd name="T83" fmla="*/ 338 h 6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2"/>
                  <a:gd name="T127" fmla="*/ 0 h 692"/>
                  <a:gd name="T128" fmla="*/ 272 w 272"/>
                  <a:gd name="T129" fmla="*/ 692 h 6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2" h="692">
                    <a:moveTo>
                      <a:pt x="98" y="674"/>
                    </a:moveTo>
                    <a:lnTo>
                      <a:pt x="96" y="670"/>
                    </a:lnTo>
                    <a:lnTo>
                      <a:pt x="95" y="661"/>
                    </a:lnTo>
                    <a:lnTo>
                      <a:pt x="92" y="645"/>
                    </a:lnTo>
                    <a:lnTo>
                      <a:pt x="89" y="624"/>
                    </a:lnTo>
                    <a:lnTo>
                      <a:pt x="87" y="599"/>
                    </a:lnTo>
                    <a:lnTo>
                      <a:pt x="85" y="569"/>
                    </a:lnTo>
                    <a:lnTo>
                      <a:pt x="85" y="537"/>
                    </a:lnTo>
                    <a:lnTo>
                      <a:pt x="87" y="501"/>
                    </a:lnTo>
                    <a:lnTo>
                      <a:pt x="92" y="463"/>
                    </a:lnTo>
                    <a:lnTo>
                      <a:pt x="99" y="424"/>
                    </a:lnTo>
                    <a:lnTo>
                      <a:pt x="110" y="384"/>
                    </a:lnTo>
                    <a:lnTo>
                      <a:pt x="125" y="343"/>
                    </a:lnTo>
                    <a:lnTo>
                      <a:pt x="145" y="302"/>
                    </a:lnTo>
                    <a:lnTo>
                      <a:pt x="169" y="263"/>
                    </a:lnTo>
                    <a:lnTo>
                      <a:pt x="199" y="225"/>
                    </a:lnTo>
                    <a:lnTo>
                      <a:pt x="236" y="188"/>
                    </a:lnTo>
                    <a:lnTo>
                      <a:pt x="263" y="154"/>
                    </a:lnTo>
                    <a:lnTo>
                      <a:pt x="272" y="121"/>
                    </a:lnTo>
                    <a:lnTo>
                      <a:pt x="266" y="90"/>
                    </a:lnTo>
                    <a:lnTo>
                      <a:pt x="251" y="61"/>
                    </a:lnTo>
                    <a:lnTo>
                      <a:pt x="230" y="37"/>
                    </a:lnTo>
                    <a:lnTo>
                      <a:pt x="208" y="18"/>
                    </a:lnTo>
                    <a:lnTo>
                      <a:pt x="190" y="6"/>
                    </a:lnTo>
                    <a:lnTo>
                      <a:pt x="179" y="0"/>
                    </a:lnTo>
                    <a:lnTo>
                      <a:pt x="174" y="3"/>
                    </a:lnTo>
                    <a:lnTo>
                      <a:pt x="162" y="13"/>
                    </a:lnTo>
                    <a:lnTo>
                      <a:pt x="148" y="26"/>
                    </a:lnTo>
                    <a:lnTo>
                      <a:pt x="131" y="45"/>
                    </a:lnTo>
                    <a:lnTo>
                      <a:pt x="111" y="69"/>
                    </a:lnTo>
                    <a:lnTo>
                      <a:pt x="91" y="98"/>
                    </a:lnTo>
                    <a:lnTo>
                      <a:pt x="70" y="132"/>
                    </a:lnTo>
                    <a:lnTo>
                      <a:pt x="50" y="173"/>
                    </a:lnTo>
                    <a:lnTo>
                      <a:pt x="33" y="218"/>
                    </a:lnTo>
                    <a:lnTo>
                      <a:pt x="18" y="270"/>
                    </a:lnTo>
                    <a:lnTo>
                      <a:pt x="7" y="325"/>
                    </a:lnTo>
                    <a:lnTo>
                      <a:pt x="1" y="387"/>
                    </a:lnTo>
                    <a:lnTo>
                      <a:pt x="0" y="455"/>
                    </a:lnTo>
                    <a:lnTo>
                      <a:pt x="5" y="529"/>
                    </a:lnTo>
                    <a:lnTo>
                      <a:pt x="19" y="607"/>
                    </a:lnTo>
                    <a:lnTo>
                      <a:pt x="41" y="692"/>
                    </a:lnTo>
                    <a:lnTo>
                      <a:pt x="98" y="674"/>
                    </a:lnTo>
                    <a:close/>
                  </a:path>
                </a:pathLst>
              </a:custGeom>
              <a:solidFill>
                <a:srgbClr val="333333"/>
              </a:solidFill>
              <a:ln w="9525">
                <a:noFill/>
                <a:round/>
                <a:headEnd/>
                <a:tailEnd/>
              </a:ln>
            </p:spPr>
            <p:txBody>
              <a:bodyPr/>
              <a:lstStyle/>
              <a:p>
                <a:endParaRPr lang="en-US"/>
              </a:p>
            </p:txBody>
          </p:sp>
          <p:sp>
            <p:nvSpPr>
              <p:cNvPr id="123" name="Freeform 123">
                <a:extLst>
                  <a:ext uri="{FF2B5EF4-FFF2-40B4-BE49-F238E27FC236}">
                    <a16:creationId xmlns:a16="http://schemas.microsoft.com/office/drawing/2014/main" xmlns="" id="{1F37764D-DCDB-4B69-86B7-0F61D70E0483}"/>
                  </a:ext>
                </a:extLst>
              </p:cNvPr>
              <p:cNvSpPr>
                <a:spLocks/>
              </p:cNvSpPr>
              <p:nvPr/>
            </p:nvSpPr>
            <p:spPr bwMode="auto">
              <a:xfrm>
                <a:off x="1468" y="2076"/>
                <a:ext cx="64" cy="74"/>
              </a:xfrm>
              <a:custGeom>
                <a:avLst/>
                <a:gdLst>
                  <a:gd name="T0" fmla="*/ 59 w 128"/>
                  <a:gd name="T1" fmla="*/ 41 h 149"/>
                  <a:gd name="T2" fmla="*/ 18 w 128"/>
                  <a:gd name="T3" fmla="*/ 0 h 149"/>
                  <a:gd name="T4" fmla="*/ 0 w 128"/>
                  <a:gd name="T5" fmla="*/ 47 h 149"/>
                  <a:gd name="T6" fmla="*/ 53 w 128"/>
                  <a:gd name="T7" fmla="*/ 74 h 149"/>
                  <a:gd name="T8" fmla="*/ 64 w 128"/>
                  <a:gd name="T9" fmla="*/ 61 h 149"/>
                  <a:gd name="T10" fmla="*/ 59 w 128"/>
                  <a:gd name="T11" fmla="*/ 41 h 149"/>
                  <a:gd name="T12" fmla="*/ 0 60000 65536"/>
                  <a:gd name="T13" fmla="*/ 0 60000 65536"/>
                  <a:gd name="T14" fmla="*/ 0 60000 65536"/>
                  <a:gd name="T15" fmla="*/ 0 60000 65536"/>
                  <a:gd name="T16" fmla="*/ 0 60000 65536"/>
                  <a:gd name="T17" fmla="*/ 0 60000 65536"/>
                  <a:gd name="T18" fmla="*/ 0 w 128"/>
                  <a:gd name="T19" fmla="*/ 0 h 149"/>
                  <a:gd name="T20" fmla="*/ 128 w 128"/>
                  <a:gd name="T21" fmla="*/ 149 h 149"/>
                </a:gdLst>
                <a:ahLst/>
                <a:cxnLst>
                  <a:cxn ang="T12">
                    <a:pos x="T0" y="T1"/>
                  </a:cxn>
                  <a:cxn ang="T13">
                    <a:pos x="T2" y="T3"/>
                  </a:cxn>
                  <a:cxn ang="T14">
                    <a:pos x="T4" y="T5"/>
                  </a:cxn>
                  <a:cxn ang="T15">
                    <a:pos x="T6" y="T7"/>
                  </a:cxn>
                  <a:cxn ang="T16">
                    <a:pos x="T8" y="T9"/>
                  </a:cxn>
                  <a:cxn ang="T17">
                    <a:pos x="T10" y="T11"/>
                  </a:cxn>
                </a:cxnLst>
                <a:rect l="T18" t="T19" r="T20" b="T21"/>
                <a:pathLst>
                  <a:path w="128" h="149">
                    <a:moveTo>
                      <a:pt x="119" y="83"/>
                    </a:moveTo>
                    <a:lnTo>
                      <a:pt x="37" y="0"/>
                    </a:lnTo>
                    <a:lnTo>
                      <a:pt x="0" y="94"/>
                    </a:lnTo>
                    <a:lnTo>
                      <a:pt x="106" y="149"/>
                    </a:lnTo>
                    <a:lnTo>
                      <a:pt x="128" y="123"/>
                    </a:lnTo>
                    <a:lnTo>
                      <a:pt x="119" y="83"/>
                    </a:lnTo>
                    <a:close/>
                  </a:path>
                </a:pathLst>
              </a:custGeom>
              <a:solidFill>
                <a:srgbClr val="330000"/>
              </a:solidFill>
              <a:ln w="9525">
                <a:noFill/>
                <a:round/>
                <a:headEnd/>
                <a:tailEnd/>
              </a:ln>
            </p:spPr>
            <p:txBody>
              <a:bodyPr/>
              <a:lstStyle/>
              <a:p>
                <a:endParaRPr lang="en-US"/>
              </a:p>
            </p:txBody>
          </p:sp>
          <p:sp>
            <p:nvSpPr>
              <p:cNvPr id="124" name="Freeform 124">
                <a:extLst>
                  <a:ext uri="{FF2B5EF4-FFF2-40B4-BE49-F238E27FC236}">
                    <a16:creationId xmlns:a16="http://schemas.microsoft.com/office/drawing/2014/main" xmlns="" id="{9F1999B5-A6A3-48AA-9EF3-E8EDF267CBBC}"/>
                  </a:ext>
                </a:extLst>
              </p:cNvPr>
              <p:cNvSpPr>
                <a:spLocks/>
              </p:cNvSpPr>
              <p:nvPr/>
            </p:nvSpPr>
            <p:spPr bwMode="auto">
              <a:xfrm>
                <a:off x="1475" y="2071"/>
                <a:ext cx="55" cy="62"/>
              </a:xfrm>
              <a:custGeom>
                <a:avLst/>
                <a:gdLst>
                  <a:gd name="T0" fmla="*/ 55 w 111"/>
                  <a:gd name="T1" fmla="*/ 30 h 123"/>
                  <a:gd name="T2" fmla="*/ 13 w 111"/>
                  <a:gd name="T3" fmla="*/ 0 h 123"/>
                  <a:gd name="T4" fmla="*/ 0 w 111"/>
                  <a:gd name="T5" fmla="*/ 39 h 123"/>
                  <a:gd name="T6" fmla="*/ 42 w 111"/>
                  <a:gd name="T7" fmla="*/ 62 h 123"/>
                  <a:gd name="T8" fmla="*/ 55 w 111"/>
                  <a:gd name="T9" fmla="*/ 58 h 123"/>
                  <a:gd name="T10" fmla="*/ 55 w 111"/>
                  <a:gd name="T11" fmla="*/ 30 h 123"/>
                  <a:gd name="T12" fmla="*/ 0 60000 65536"/>
                  <a:gd name="T13" fmla="*/ 0 60000 65536"/>
                  <a:gd name="T14" fmla="*/ 0 60000 65536"/>
                  <a:gd name="T15" fmla="*/ 0 60000 65536"/>
                  <a:gd name="T16" fmla="*/ 0 60000 65536"/>
                  <a:gd name="T17" fmla="*/ 0 60000 65536"/>
                  <a:gd name="T18" fmla="*/ 0 w 111"/>
                  <a:gd name="T19" fmla="*/ 0 h 123"/>
                  <a:gd name="T20" fmla="*/ 111 w 111"/>
                  <a:gd name="T21" fmla="*/ 123 h 123"/>
                </a:gdLst>
                <a:ahLst/>
                <a:cxnLst>
                  <a:cxn ang="T12">
                    <a:pos x="T0" y="T1"/>
                  </a:cxn>
                  <a:cxn ang="T13">
                    <a:pos x="T2" y="T3"/>
                  </a:cxn>
                  <a:cxn ang="T14">
                    <a:pos x="T4" y="T5"/>
                  </a:cxn>
                  <a:cxn ang="T15">
                    <a:pos x="T6" y="T7"/>
                  </a:cxn>
                  <a:cxn ang="T16">
                    <a:pos x="T8" y="T9"/>
                  </a:cxn>
                  <a:cxn ang="T17">
                    <a:pos x="T10" y="T11"/>
                  </a:cxn>
                </a:cxnLst>
                <a:rect l="T18" t="T19" r="T20" b="T21"/>
                <a:pathLst>
                  <a:path w="111" h="123">
                    <a:moveTo>
                      <a:pt x="111" y="59"/>
                    </a:moveTo>
                    <a:lnTo>
                      <a:pt x="27" y="0"/>
                    </a:lnTo>
                    <a:lnTo>
                      <a:pt x="0" y="78"/>
                    </a:lnTo>
                    <a:lnTo>
                      <a:pt x="85" y="123"/>
                    </a:lnTo>
                    <a:lnTo>
                      <a:pt x="111" y="115"/>
                    </a:lnTo>
                    <a:lnTo>
                      <a:pt x="111" y="59"/>
                    </a:lnTo>
                    <a:close/>
                  </a:path>
                </a:pathLst>
              </a:custGeom>
              <a:solidFill>
                <a:srgbClr val="330000"/>
              </a:solidFill>
              <a:ln w="9525">
                <a:noFill/>
                <a:round/>
                <a:headEnd/>
                <a:tailEnd/>
              </a:ln>
            </p:spPr>
            <p:txBody>
              <a:bodyPr/>
              <a:lstStyle/>
              <a:p>
                <a:endParaRPr lang="en-US"/>
              </a:p>
            </p:txBody>
          </p:sp>
          <p:sp>
            <p:nvSpPr>
              <p:cNvPr id="125" name="Freeform 125">
                <a:extLst>
                  <a:ext uri="{FF2B5EF4-FFF2-40B4-BE49-F238E27FC236}">
                    <a16:creationId xmlns:a16="http://schemas.microsoft.com/office/drawing/2014/main" xmlns="" id="{A3793161-C040-4F67-918A-5DCFAE71FFDB}"/>
                  </a:ext>
                </a:extLst>
              </p:cNvPr>
              <p:cNvSpPr>
                <a:spLocks/>
              </p:cNvSpPr>
              <p:nvPr/>
            </p:nvSpPr>
            <p:spPr bwMode="auto">
              <a:xfrm>
                <a:off x="1486" y="2024"/>
                <a:ext cx="37" cy="84"/>
              </a:xfrm>
              <a:custGeom>
                <a:avLst/>
                <a:gdLst>
                  <a:gd name="T0" fmla="*/ 14 w 75"/>
                  <a:gd name="T1" fmla="*/ 0 h 167"/>
                  <a:gd name="T2" fmla="*/ 12 w 75"/>
                  <a:gd name="T3" fmla="*/ 1 h 167"/>
                  <a:gd name="T4" fmla="*/ 10 w 75"/>
                  <a:gd name="T5" fmla="*/ 2 h 167"/>
                  <a:gd name="T6" fmla="*/ 8 w 75"/>
                  <a:gd name="T7" fmla="*/ 3 h 167"/>
                  <a:gd name="T8" fmla="*/ 7 w 75"/>
                  <a:gd name="T9" fmla="*/ 4 h 167"/>
                  <a:gd name="T10" fmla="*/ 0 w 75"/>
                  <a:gd name="T11" fmla="*/ 60 h 167"/>
                  <a:gd name="T12" fmla="*/ 1 w 75"/>
                  <a:gd name="T13" fmla="*/ 61 h 167"/>
                  <a:gd name="T14" fmla="*/ 3 w 75"/>
                  <a:gd name="T15" fmla="*/ 63 h 167"/>
                  <a:gd name="T16" fmla="*/ 7 w 75"/>
                  <a:gd name="T17" fmla="*/ 66 h 167"/>
                  <a:gd name="T18" fmla="*/ 12 w 75"/>
                  <a:gd name="T19" fmla="*/ 69 h 167"/>
                  <a:gd name="T20" fmla="*/ 18 w 75"/>
                  <a:gd name="T21" fmla="*/ 73 h 167"/>
                  <a:gd name="T22" fmla="*/ 25 w 75"/>
                  <a:gd name="T23" fmla="*/ 77 h 167"/>
                  <a:gd name="T24" fmla="*/ 31 w 75"/>
                  <a:gd name="T25" fmla="*/ 81 h 167"/>
                  <a:gd name="T26" fmla="*/ 37 w 75"/>
                  <a:gd name="T27" fmla="*/ 84 h 167"/>
                  <a:gd name="T28" fmla="*/ 31 w 75"/>
                  <a:gd name="T29" fmla="*/ 76 h 167"/>
                  <a:gd name="T30" fmla="*/ 26 w 75"/>
                  <a:gd name="T31" fmla="*/ 67 h 167"/>
                  <a:gd name="T32" fmla="*/ 22 w 75"/>
                  <a:gd name="T33" fmla="*/ 56 h 167"/>
                  <a:gd name="T34" fmla="*/ 19 w 75"/>
                  <a:gd name="T35" fmla="*/ 45 h 167"/>
                  <a:gd name="T36" fmla="*/ 16 w 75"/>
                  <a:gd name="T37" fmla="*/ 33 h 167"/>
                  <a:gd name="T38" fmla="*/ 15 w 75"/>
                  <a:gd name="T39" fmla="*/ 21 h 167"/>
                  <a:gd name="T40" fmla="*/ 14 w 75"/>
                  <a:gd name="T41" fmla="*/ 10 h 167"/>
                  <a:gd name="T42" fmla="*/ 14 w 75"/>
                  <a:gd name="T43" fmla="*/ 0 h 1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
                  <a:gd name="T67" fmla="*/ 0 h 167"/>
                  <a:gd name="T68" fmla="*/ 75 w 75"/>
                  <a:gd name="T69" fmla="*/ 167 h 16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 h="167">
                    <a:moveTo>
                      <a:pt x="28" y="0"/>
                    </a:moveTo>
                    <a:lnTo>
                      <a:pt x="25" y="1"/>
                    </a:lnTo>
                    <a:lnTo>
                      <a:pt x="21" y="3"/>
                    </a:lnTo>
                    <a:lnTo>
                      <a:pt x="17" y="5"/>
                    </a:lnTo>
                    <a:lnTo>
                      <a:pt x="14" y="8"/>
                    </a:lnTo>
                    <a:lnTo>
                      <a:pt x="0" y="120"/>
                    </a:lnTo>
                    <a:lnTo>
                      <a:pt x="2" y="122"/>
                    </a:lnTo>
                    <a:lnTo>
                      <a:pt x="7" y="126"/>
                    </a:lnTo>
                    <a:lnTo>
                      <a:pt x="15" y="131"/>
                    </a:lnTo>
                    <a:lnTo>
                      <a:pt x="25" y="138"/>
                    </a:lnTo>
                    <a:lnTo>
                      <a:pt x="37" y="146"/>
                    </a:lnTo>
                    <a:lnTo>
                      <a:pt x="50" y="154"/>
                    </a:lnTo>
                    <a:lnTo>
                      <a:pt x="62" y="161"/>
                    </a:lnTo>
                    <a:lnTo>
                      <a:pt x="75" y="167"/>
                    </a:lnTo>
                    <a:lnTo>
                      <a:pt x="62" y="152"/>
                    </a:lnTo>
                    <a:lnTo>
                      <a:pt x="52" y="133"/>
                    </a:lnTo>
                    <a:lnTo>
                      <a:pt x="44" y="112"/>
                    </a:lnTo>
                    <a:lnTo>
                      <a:pt x="38" y="89"/>
                    </a:lnTo>
                    <a:lnTo>
                      <a:pt x="33" y="65"/>
                    </a:lnTo>
                    <a:lnTo>
                      <a:pt x="30" y="42"/>
                    </a:lnTo>
                    <a:lnTo>
                      <a:pt x="29" y="19"/>
                    </a:lnTo>
                    <a:lnTo>
                      <a:pt x="28" y="0"/>
                    </a:lnTo>
                    <a:close/>
                  </a:path>
                </a:pathLst>
              </a:custGeom>
              <a:solidFill>
                <a:srgbClr val="330000"/>
              </a:solidFill>
              <a:ln w="9525">
                <a:noFill/>
                <a:round/>
                <a:headEnd/>
                <a:tailEnd/>
              </a:ln>
            </p:spPr>
            <p:txBody>
              <a:bodyPr/>
              <a:lstStyle/>
              <a:p>
                <a:endParaRPr lang="en-US"/>
              </a:p>
            </p:txBody>
          </p:sp>
          <p:sp>
            <p:nvSpPr>
              <p:cNvPr id="126" name="Freeform 126">
                <a:extLst>
                  <a:ext uri="{FF2B5EF4-FFF2-40B4-BE49-F238E27FC236}">
                    <a16:creationId xmlns:a16="http://schemas.microsoft.com/office/drawing/2014/main" xmlns="" id="{122ACF4E-0F09-4940-A406-7A4D6F43B923}"/>
                  </a:ext>
                </a:extLst>
              </p:cNvPr>
              <p:cNvSpPr>
                <a:spLocks/>
              </p:cNvSpPr>
              <p:nvPr/>
            </p:nvSpPr>
            <p:spPr bwMode="auto">
              <a:xfrm>
                <a:off x="1499" y="2023"/>
                <a:ext cx="41" cy="88"/>
              </a:xfrm>
              <a:custGeom>
                <a:avLst/>
                <a:gdLst>
                  <a:gd name="T0" fmla="*/ 32 w 81"/>
                  <a:gd name="T1" fmla="*/ 7 h 176"/>
                  <a:gd name="T2" fmla="*/ 31 w 81"/>
                  <a:gd name="T3" fmla="*/ 7 h 176"/>
                  <a:gd name="T4" fmla="*/ 29 w 81"/>
                  <a:gd name="T5" fmla="*/ 6 h 176"/>
                  <a:gd name="T6" fmla="*/ 25 w 81"/>
                  <a:gd name="T7" fmla="*/ 4 h 176"/>
                  <a:gd name="T8" fmla="*/ 21 w 81"/>
                  <a:gd name="T9" fmla="*/ 3 h 176"/>
                  <a:gd name="T10" fmla="*/ 16 w 81"/>
                  <a:gd name="T11" fmla="*/ 1 h 176"/>
                  <a:gd name="T12" fmla="*/ 10 w 81"/>
                  <a:gd name="T13" fmla="*/ 0 h 176"/>
                  <a:gd name="T14" fmla="*/ 5 w 81"/>
                  <a:gd name="T15" fmla="*/ 0 h 176"/>
                  <a:gd name="T16" fmla="*/ 0 w 81"/>
                  <a:gd name="T17" fmla="*/ 1 h 176"/>
                  <a:gd name="T18" fmla="*/ 1 w 81"/>
                  <a:gd name="T19" fmla="*/ 11 h 176"/>
                  <a:gd name="T20" fmla="*/ 1 w 81"/>
                  <a:gd name="T21" fmla="*/ 22 h 176"/>
                  <a:gd name="T22" fmla="*/ 3 w 81"/>
                  <a:gd name="T23" fmla="*/ 34 h 176"/>
                  <a:gd name="T24" fmla="*/ 5 w 81"/>
                  <a:gd name="T25" fmla="*/ 46 h 176"/>
                  <a:gd name="T26" fmla="*/ 8 w 81"/>
                  <a:gd name="T27" fmla="*/ 57 h 176"/>
                  <a:gd name="T28" fmla="*/ 12 w 81"/>
                  <a:gd name="T29" fmla="*/ 68 h 176"/>
                  <a:gd name="T30" fmla="*/ 17 w 81"/>
                  <a:gd name="T31" fmla="*/ 78 h 176"/>
                  <a:gd name="T32" fmla="*/ 24 w 81"/>
                  <a:gd name="T33" fmla="*/ 85 h 176"/>
                  <a:gd name="T34" fmla="*/ 27 w 81"/>
                  <a:gd name="T35" fmla="*/ 87 h 176"/>
                  <a:gd name="T36" fmla="*/ 29 w 81"/>
                  <a:gd name="T37" fmla="*/ 88 h 176"/>
                  <a:gd name="T38" fmla="*/ 32 w 81"/>
                  <a:gd name="T39" fmla="*/ 88 h 176"/>
                  <a:gd name="T40" fmla="*/ 35 w 81"/>
                  <a:gd name="T41" fmla="*/ 88 h 176"/>
                  <a:gd name="T42" fmla="*/ 37 w 81"/>
                  <a:gd name="T43" fmla="*/ 87 h 176"/>
                  <a:gd name="T44" fmla="*/ 39 w 81"/>
                  <a:gd name="T45" fmla="*/ 86 h 176"/>
                  <a:gd name="T46" fmla="*/ 40 w 81"/>
                  <a:gd name="T47" fmla="*/ 83 h 176"/>
                  <a:gd name="T48" fmla="*/ 41 w 81"/>
                  <a:gd name="T49" fmla="*/ 80 h 176"/>
                  <a:gd name="T50" fmla="*/ 41 w 81"/>
                  <a:gd name="T51" fmla="*/ 58 h 176"/>
                  <a:gd name="T52" fmla="*/ 38 w 81"/>
                  <a:gd name="T53" fmla="*/ 34 h 176"/>
                  <a:gd name="T54" fmla="*/ 34 w 81"/>
                  <a:gd name="T55" fmla="*/ 15 h 176"/>
                  <a:gd name="T56" fmla="*/ 32 w 81"/>
                  <a:gd name="T57" fmla="*/ 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1"/>
                  <a:gd name="T88" fmla="*/ 0 h 176"/>
                  <a:gd name="T89" fmla="*/ 81 w 81"/>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1" h="176">
                    <a:moveTo>
                      <a:pt x="63" y="15"/>
                    </a:moveTo>
                    <a:lnTo>
                      <a:pt x="62" y="14"/>
                    </a:lnTo>
                    <a:lnTo>
                      <a:pt x="57" y="12"/>
                    </a:lnTo>
                    <a:lnTo>
                      <a:pt x="49" y="8"/>
                    </a:lnTo>
                    <a:lnTo>
                      <a:pt x="41" y="5"/>
                    </a:lnTo>
                    <a:lnTo>
                      <a:pt x="31" y="3"/>
                    </a:lnTo>
                    <a:lnTo>
                      <a:pt x="20" y="0"/>
                    </a:lnTo>
                    <a:lnTo>
                      <a:pt x="10" y="0"/>
                    </a:lnTo>
                    <a:lnTo>
                      <a:pt x="0" y="3"/>
                    </a:lnTo>
                    <a:lnTo>
                      <a:pt x="1" y="22"/>
                    </a:lnTo>
                    <a:lnTo>
                      <a:pt x="2" y="45"/>
                    </a:lnTo>
                    <a:lnTo>
                      <a:pt x="5" y="68"/>
                    </a:lnTo>
                    <a:lnTo>
                      <a:pt x="10" y="92"/>
                    </a:lnTo>
                    <a:lnTo>
                      <a:pt x="16" y="115"/>
                    </a:lnTo>
                    <a:lnTo>
                      <a:pt x="24" y="136"/>
                    </a:lnTo>
                    <a:lnTo>
                      <a:pt x="34" y="155"/>
                    </a:lnTo>
                    <a:lnTo>
                      <a:pt x="47" y="170"/>
                    </a:lnTo>
                    <a:lnTo>
                      <a:pt x="53" y="173"/>
                    </a:lnTo>
                    <a:lnTo>
                      <a:pt x="58" y="175"/>
                    </a:lnTo>
                    <a:lnTo>
                      <a:pt x="64" y="176"/>
                    </a:lnTo>
                    <a:lnTo>
                      <a:pt x="69" y="175"/>
                    </a:lnTo>
                    <a:lnTo>
                      <a:pt x="73" y="174"/>
                    </a:lnTo>
                    <a:lnTo>
                      <a:pt x="77" y="171"/>
                    </a:lnTo>
                    <a:lnTo>
                      <a:pt x="80" y="166"/>
                    </a:lnTo>
                    <a:lnTo>
                      <a:pt x="81" y="160"/>
                    </a:lnTo>
                    <a:lnTo>
                      <a:pt x="81" y="117"/>
                    </a:lnTo>
                    <a:lnTo>
                      <a:pt x="75" y="68"/>
                    </a:lnTo>
                    <a:lnTo>
                      <a:pt x="67" y="30"/>
                    </a:lnTo>
                    <a:lnTo>
                      <a:pt x="63" y="15"/>
                    </a:lnTo>
                    <a:close/>
                  </a:path>
                </a:pathLst>
              </a:custGeom>
              <a:solidFill>
                <a:srgbClr val="660000"/>
              </a:solidFill>
              <a:ln w="9525">
                <a:noFill/>
                <a:round/>
                <a:headEnd/>
                <a:tailEnd/>
              </a:ln>
            </p:spPr>
            <p:txBody>
              <a:bodyPr/>
              <a:lstStyle/>
              <a:p>
                <a:endParaRPr lang="en-US"/>
              </a:p>
            </p:txBody>
          </p:sp>
          <p:sp>
            <p:nvSpPr>
              <p:cNvPr id="127" name="Freeform 127">
                <a:extLst>
                  <a:ext uri="{FF2B5EF4-FFF2-40B4-BE49-F238E27FC236}">
                    <a16:creationId xmlns:a16="http://schemas.microsoft.com/office/drawing/2014/main" xmlns="" id="{6DB3B861-E37A-47ED-9CB9-1AEA353E04F2}"/>
                  </a:ext>
                </a:extLst>
              </p:cNvPr>
              <p:cNvSpPr>
                <a:spLocks/>
              </p:cNvSpPr>
              <p:nvPr/>
            </p:nvSpPr>
            <p:spPr bwMode="auto">
              <a:xfrm>
                <a:off x="1528" y="2054"/>
                <a:ext cx="7" cy="28"/>
              </a:xfrm>
              <a:custGeom>
                <a:avLst/>
                <a:gdLst>
                  <a:gd name="T0" fmla="*/ 0 w 14"/>
                  <a:gd name="T1" fmla="*/ 0 h 56"/>
                  <a:gd name="T2" fmla="*/ 2 w 14"/>
                  <a:gd name="T3" fmla="*/ 4 h 56"/>
                  <a:gd name="T4" fmla="*/ 5 w 14"/>
                  <a:gd name="T5" fmla="*/ 13 h 56"/>
                  <a:gd name="T6" fmla="*/ 7 w 14"/>
                  <a:gd name="T7" fmla="*/ 22 h 56"/>
                  <a:gd name="T8" fmla="*/ 7 w 14"/>
                  <a:gd name="T9" fmla="*/ 27 h 56"/>
                  <a:gd name="T10" fmla="*/ 4 w 14"/>
                  <a:gd name="T11" fmla="*/ 28 h 56"/>
                  <a:gd name="T12" fmla="*/ 3 w 14"/>
                  <a:gd name="T13" fmla="*/ 28 h 56"/>
                  <a:gd name="T14" fmla="*/ 2 w 14"/>
                  <a:gd name="T15" fmla="*/ 28 h 56"/>
                  <a:gd name="T16" fmla="*/ 2 w 14"/>
                  <a:gd name="T17" fmla="*/ 27 h 56"/>
                  <a:gd name="T18" fmla="*/ 0 w 14"/>
                  <a:gd name="T19" fmla="*/ 0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56"/>
                  <a:gd name="T32" fmla="*/ 14 w 14"/>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56">
                    <a:moveTo>
                      <a:pt x="0" y="0"/>
                    </a:moveTo>
                    <a:lnTo>
                      <a:pt x="4" y="7"/>
                    </a:lnTo>
                    <a:lnTo>
                      <a:pt x="10" y="25"/>
                    </a:lnTo>
                    <a:lnTo>
                      <a:pt x="14" y="43"/>
                    </a:lnTo>
                    <a:lnTo>
                      <a:pt x="13" y="53"/>
                    </a:lnTo>
                    <a:lnTo>
                      <a:pt x="8" y="56"/>
                    </a:lnTo>
                    <a:lnTo>
                      <a:pt x="6" y="55"/>
                    </a:lnTo>
                    <a:lnTo>
                      <a:pt x="4" y="55"/>
                    </a:lnTo>
                    <a:lnTo>
                      <a:pt x="3" y="53"/>
                    </a:lnTo>
                    <a:lnTo>
                      <a:pt x="0" y="0"/>
                    </a:lnTo>
                    <a:close/>
                  </a:path>
                </a:pathLst>
              </a:custGeom>
              <a:solidFill>
                <a:srgbClr val="330000"/>
              </a:solidFill>
              <a:ln w="9525">
                <a:noFill/>
                <a:round/>
                <a:headEnd/>
                <a:tailEnd/>
              </a:ln>
            </p:spPr>
            <p:txBody>
              <a:bodyPr/>
              <a:lstStyle/>
              <a:p>
                <a:endParaRPr lang="en-US"/>
              </a:p>
            </p:txBody>
          </p:sp>
          <p:sp>
            <p:nvSpPr>
              <p:cNvPr id="128" name="Freeform 128">
                <a:extLst>
                  <a:ext uri="{FF2B5EF4-FFF2-40B4-BE49-F238E27FC236}">
                    <a16:creationId xmlns:a16="http://schemas.microsoft.com/office/drawing/2014/main" xmlns="" id="{6FAD4444-E307-4B94-BD5B-C2A2C0BBE6BA}"/>
                  </a:ext>
                </a:extLst>
              </p:cNvPr>
              <p:cNvSpPr>
                <a:spLocks/>
              </p:cNvSpPr>
              <p:nvPr/>
            </p:nvSpPr>
            <p:spPr bwMode="auto">
              <a:xfrm>
                <a:off x="1496" y="2020"/>
                <a:ext cx="32" cy="46"/>
              </a:xfrm>
              <a:custGeom>
                <a:avLst/>
                <a:gdLst>
                  <a:gd name="T0" fmla="*/ 31 w 63"/>
                  <a:gd name="T1" fmla="*/ 2 h 91"/>
                  <a:gd name="T2" fmla="*/ 30 w 63"/>
                  <a:gd name="T3" fmla="*/ 2 h 91"/>
                  <a:gd name="T4" fmla="*/ 27 w 63"/>
                  <a:gd name="T5" fmla="*/ 2 h 91"/>
                  <a:gd name="T6" fmla="*/ 24 w 63"/>
                  <a:gd name="T7" fmla="*/ 1 h 91"/>
                  <a:gd name="T8" fmla="*/ 19 w 63"/>
                  <a:gd name="T9" fmla="*/ 0 h 91"/>
                  <a:gd name="T10" fmla="*/ 14 w 63"/>
                  <a:gd name="T11" fmla="*/ 0 h 91"/>
                  <a:gd name="T12" fmla="*/ 9 w 63"/>
                  <a:gd name="T13" fmla="*/ 0 h 91"/>
                  <a:gd name="T14" fmla="*/ 5 w 63"/>
                  <a:gd name="T15" fmla="*/ 2 h 91"/>
                  <a:gd name="T16" fmla="*/ 2 w 63"/>
                  <a:gd name="T17" fmla="*/ 5 h 91"/>
                  <a:gd name="T18" fmla="*/ 0 w 63"/>
                  <a:gd name="T19" fmla="*/ 12 h 91"/>
                  <a:gd name="T20" fmla="*/ 2 w 63"/>
                  <a:gd name="T21" fmla="*/ 24 h 91"/>
                  <a:gd name="T22" fmla="*/ 5 w 63"/>
                  <a:gd name="T23" fmla="*/ 36 h 91"/>
                  <a:gd name="T24" fmla="*/ 7 w 63"/>
                  <a:gd name="T25" fmla="*/ 45 h 91"/>
                  <a:gd name="T26" fmla="*/ 9 w 63"/>
                  <a:gd name="T27" fmla="*/ 46 h 91"/>
                  <a:gd name="T28" fmla="*/ 9 w 63"/>
                  <a:gd name="T29" fmla="*/ 42 h 91"/>
                  <a:gd name="T30" fmla="*/ 7 w 63"/>
                  <a:gd name="T31" fmla="*/ 32 h 91"/>
                  <a:gd name="T32" fmla="*/ 6 w 63"/>
                  <a:gd name="T33" fmla="*/ 21 h 91"/>
                  <a:gd name="T34" fmla="*/ 6 w 63"/>
                  <a:gd name="T35" fmla="*/ 12 h 91"/>
                  <a:gd name="T36" fmla="*/ 8 w 63"/>
                  <a:gd name="T37" fmla="*/ 7 h 91"/>
                  <a:gd name="T38" fmla="*/ 11 w 63"/>
                  <a:gd name="T39" fmla="*/ 6 h 91"/>
                  <a:gd name="T40" fmla="*/ 15 w 63"/>
                  <a:gd name="T41" fmla="*/ 7 h 91"/>
                  <a:gd name="T42" fmla="*/ 19 w 63"/>
                  <a:gd name="T43" fmla="*/ 7 h 91"/>
                  <a:gd name="T44" fmla="*/ 23 w 63"/>
                  <a:gd name="T45" fmla="*/ 6 h 91"/>
                  <a:gd name="T46" fmla="*/ 25 w 63"/>
                  <a:gd name="T47" fmla="*/ 7 h 91"/>
                  <a:gd name="T48" fmla="*/ 26 w 63"/>
                  <a:gd name="T49" fmla="*/ 8 h 91"/>
                  <a:gd name="T50" fmla="*/ 28 w 63"/>
                  <a:gd name="T51" fmla="*/ 9 h 91"/>
                  <a:gd name="T52" fmla="*/ 31 w 63"/>
                  <a:gd name="T53" fmla="*/ 9 h 91"/>
                  <a:gd name="T54" fmla="*/ 32 w 63"/>
                  <a:gd name="T55" fmla="*/ 6 h 91"/>
                  <a:gd name="T56" fmla="*/ 31 w 63"/>
                  <a:gd name="T57" fmla="*/ 3 h 91"/>
                  <a:gd name="T58" fmla="*/ 31 w 63"/>
                  <a:gd name="T59" fmla="*/ 2 h 9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3"/>
                  <a:gd name="T91" fmla="*/ 0 h 91"/>
                  <a:gd name="T92" fmla="*/ 63 w 63"/>
                  <a:gd name="T93" fmla="*/ 91 h 9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3" h="91">
                    <a:moveTo>
                      <a:pt x="62" y="4"/>
                    </a:moveTo>
                    <a:lnTo>
                      <a:pt x="60" y="4"/>
                    </a:lnTo>
                    <a:lnTo>
                      <a:pt x="54" y="3"/>
                    </a:lnTo>
                    <a:lnTo>
                      <a:pt x="47" y="2"/>
                    </a:lnTo>
                    <a:lnTo>
                      <a:pt x="37" y="0"/>
                    </a:lnTo>
                    <a:lnTo>
                      <a:pt x="28" y="0"/>
                    </a:lnTo>
                    <a:lnTo>
                      <a:pt x="17" y="0"/>
                    </a:lnTo>
                    <a:lnTo>
                      <a:pt x="9" y="4"/>
                    </a:lnTo>
                    <a:lnTo>
                      <a:pt x="3" y="9"/>
                    </a:lnTo>
                    <a:lnTo>
                      <a:pt x="0" y="23"/>
                    </a:lnTo>
                    <a:lnTo>
                      <a:pt x="3" y="47"/>
                    </a:lnTo>
                    <a:lnTo>
                      <a:pt x="9" y="71"/>
                    </a:lnTo>
                    <a:lnTo>
                      <a:pt x="14" y="90"/>
                    </a:lnTo>
                    <a:lnTo>
                      <a:pt x="18" y="91"/>
                    </a:lnTo>
                    <a:lnTo>
                      <a:pt x="17" y="83"/>
                    </a:lnTo>
                    <a:lnTo>
                      <a:pt x="14" y="64"/>
                    </a:lnTo>
                    <a:lnTo>
                      <a:pt x="11" y="41"/>
                    </a:lnTo>
                    <a:lnTo>
                      <a:pt x="11" y="23"/>
                    </a:lnTo>
                    <a:lnTo>
                      <a:pt x="15" y="13"/>
                    </a:lnTo>
                    <a:lnTo>
                      <a:pt x="22" y="12"/>
                    </a:lnTo>
                    <a:lnTo>
                      <a:pt x="29" y="13"/>
                    </a:lnTo>
                    <a:lnTo>
                      <a:pt x="37" y="13"/>
                    </a:lnTo>
                    <a:lnTo>
                      <a:pt x="46" y="12"/>
                    </a:lnTo>
                    <a:lnTo>
                      <a:pt x="49" y="13"/>
                    </a:lnTo>
                    <a:lnTo>
                      <a:pt x="52" y="15"/>
                    </a:lnTo>
                    <a:lnTo>
                      <a:pt x="56" y="18"/>
                    </a:lnTo>
                    <a:lnTo>
                      <a:pt x="61" y="17"/>
                    </a:lnTo>
                    <a:lnTo>
                      <a:pt x="63" y="12"/>
                    </a:lnTo>
                    <a:lnTo>
                      <a:pt x="62" y="6"/>
                    </a:lnTo>
                    <a:lnTo>
                      <a:pt x="62" y="4"/>
                    </a:lnTo>
                    <a:close/>
                  </a:path>
                </a:pathLst>
              </a:custGeom>
              <a:solidFill>
                <a:srgbClr val="191919"/>
              </a:solidFill>
              <a:ln w="9525">
                <a:noFill/>
                <a:round/>
                <a:headEnd/>
                <a:tailEnd/>
              </a:ln>
            </p:spPr>
            <p:txBody>
              <a:bodyPr/>
              <a:lstStyle/>
              <a:p>
                <a:endParaRPr lang="en-US"/>
              </a:p>
            </p:txBody>
          </p:sp>
          <p:sp>
            <p:nvSpPr>
              <p:cNvPr id="129" name="Freeform 129">
                <a:extLst>
                  <a:ext uri="{FF2B5EF4-FFF2-40B4-BE49-F238E27FC236}">
                    <a16:creationId xmlns:a16="http://schemas.microsoft.com/office/drawing/2014/main" xmlns="" id="{43404098-5A29-4313-A010-1590642855B1}"/>
                  </a:ext>
                </a:extLst>
              </p:cNvPr>
              <p:cNvSpPr>
                <a:spLocks/>
              </p:cNvSpPr>
              <p:nvPr/>
            </p:nvSpPr>
            <p:spPr bwMode="auto">
              <a:xfrm>
                <a:off x="1486" y="2016"/>
                <a:ext cx="49" cy="51"/>
              </a:xfrm>
              <a:custGeom>
                <a:avLst/>
                <a:gdLst>
                  <a:gd name="T0" fmla="*/ 49 w 99"/>
                  <a:gd name="T1" fmla="*/ 12 h 104"/>
                  <a:gd name="T2" fmla="*/ 49 w 99"/>
                  <a:gd name="T3" fmla="*/ 8 h 104"/>
                  <a:gd name="T4" fmla="*/ 48 w 99"/>
                  <a:gd name="T5" fmla="*/ 5 h 104"/>
                  <a:gd name="T6" fmla="*/ 46 w 99"/>
                  <a:gd name="T7" fmla="*/ 4 h 104"/>
                  <a:gd name="T8" fmla="*/ 46 w 99"/>
                  <a:gd name="T9" fmla="*/ 3 h 104"/>
                  <a:gd name="T10" fmla="*/ 42 w 99"/>
                  <a:gd name="T11" fmla="*/ 3 h 104"/>
                  <a:gd name="T12" fmla="*/ 33 w 99"/>
                  <a:gd name="T13" fmla="*/ 0 h 104"/>
                  <a:gd name="T14" fmla="*/ 26 w 99"/>
                  <a:gd name="T15" fmla="*/ 0 h 104"/>
                  <a:gd name="T16" fmla="*/ 26 w 99"/>
                  <a:gd name="T17" fmla="*/ 0 h 104"/>
                  <a:gd name="T18" fmla="*/ 24 w 99"/>
                  <a:gd name="T19" fmla="*/ 0 h 104"/>
                  <a:gd name="T20" fmla="*/ 22 w 99"/>
                  <a:gd name="T21" fmla="*/ 0 h 104"/>
                  <a:gd name="T22" fmla="*/ 19 w 99"/>
                  <a:gd name="T23" fmla="*/ 0 h 104"/>
                  <a:gd name="T24" fmla="*/ 16 w 99"/>
                  <a:gd name="T25" fmla="*/ 0 h 104"/>
                  <a:gd name="T26" fmla="*/ 12 w 99"/>
                  <a:gd name="T27" fmla="*/ 2 h 104"/>
                  <a:gd name="T28" fmla="*/ 9 w 99"/>
                  <a:gd name="T29" fmla="*/ 3 h 104"/>
                  <a:gd name="T30" fmla="*/ 6 w 99"/>
                  <a:gd name="T31" fmla="*/ 5 h 104"/>
                  <a:gd name="T32" fmla="*/ 2 w 99"/>
                  <a:gd name="T33" fmla="*/ 14 h 104"/>
                  <a:gd name="T34" fmla="*/ 0 w 99"/>
                  <a:gd name="T35" fmla="*/ 27 h 104"/>
                  <a:gd name="T36" fmla="*/ 0 w 99"/>
                  <a:gd name="T37" fmla="*/ 41 h 104"/>
                  <a:gd name="T38" fmla="*/ 2 w 99"/>
                  <a:gd name="T39" fmla="*/ 51 h 104"/>
                  <a:gd name="T40" fmla="*/ 2 w 99"/>
                  <a:gd name="T41" fmla="*/ 49 h 104"/>
                  <a:gd name="T42" fmla="*/ 3 w 99"/>
                  <a:gd name="T43" fmla="*/ 45 h 104"/>
                  <a:gd name="T44" fmla="*/ 4 w 99"/>
                  <a:gd name="T45" fmla="*/ 42 h 104"/>
                  <a:gd name="T46" fmla="*/ 8 w 99"/>
                  <a:gd name="T47" fmla="*/ 40 h 104"/>
                  <a:gd name="T48" fmla="*/ 11 w 99"/>
                  <a:gd name="T49" fmla="*/ 41 h 104"/>
                  <a:gd name="T50" fmla="*/ 13 w 99"/>
                  <a:gd name="T51" fmla="*/ 44 h 104"/>
                  <a:gd name="T52" fmla="*/ 14 w 99"/>
                  <a:gd name="T53" fmla="*/ 47 h 104"/>
                  <a:gd name="T54" fmla="*/ 14 w 99"/>
                  <a:gd name="T55" fmla="*/ 48 h 104"/>
                  <a:gd name="T56" fmla="*/ 18 w 99"/>
                  <a:gd name="T57" fmla="*/ 49 h 104"/>
                  <a:gd name="T58" fmla="*/ 16 w 99"/>
                  <a:gd name="T59" fmla="*/ 39 h 104"/>
                  <a:gd name="T60" fmla="*/ 14 w 99"/>
                  <a:gd name="T61" fmla="*/ 27 h 104"/>
                  <a:gd name="T62" fmla="*/ 14 w 99"/>
                  <a:gd name="T63" fmla="*/ 15 h 104"/>
                  <a:gd name="T64" fmla="*/ 16 w 99"/>
                  <a:gd name="T65" fmla="*/ 8 h 104"/>
                  <a:gd name="T66" fmla="*/ 18 w 99"/>
                  <a:gd name="T67" fmla="*/ 7 h 104"/>
                  <a:gd name="T68" fmla="*/ 19 w 99"/>
                  <a:gd name="T69" fmla="*/ 6 h 104"/>
                  <a:gd name="T70" fmla="*/ 22 w 99"/>
                  <a:gd name="T71" fmla="*/ 7 h 104"/>
                  <a:gd name="T72" fmla="*/ 25 w 99"/>
                  <a:gd name="T73" fmla="*/ 8 h 104"/>
                  <a:gd name="T74" fmla="*/ 28 w 99"/>
                  <a:gd name="T75" fmla="*/ 9 h 104"/>
                  <a:gd name="T76" fmla="*/ 31 w 99"/>
                  <a:gd name="T77" fmla="*/ 9 h 104"/>
                  <a:gd name="T78" fmla="*/ 34 w 99"/>
                  <a:gd name="T79" fmla="*/ 9 h 104"/>
                  <a:gd name="T80" fmla="*/ 36 w 99"/>
                  <a:gd name="T81" fmla="*/ 7 h 104"/>
                  <a:gd name="T82" fmla="*/ 38 w 99"/>
                  <a:gd name="T83" fmla="*/ 6 h 104"/>
                  <a:gd name="T84" fmla="*/ 40 w 99"/>
                  <a:gd name="T85" fmla="*/ 8 h 104"/>
                  <a:gd name="T86" fmla="*/ 41 w 99"/>
                  <a:gd name="T87" fmla="*/ 11 h 104"/>
                  <a:gd name="T88" fmla="*/ 41 w 99"/>
                  <a:gd name="T89" fmla="*/ 12 h 104"/>
                  <a:gd name="T90" fmla="*/ 42 w 99"/>
                  <a:gd name="T91" fmla="*/ 13 h 104"/>
                  <a:gd name="T92" fmla="*/ 45 w 99"/>
                  <a:gd name="T93" fmla="*/ 14 h 104"/>
                  <a:gd name="T94" fmla="*/ 48 w 99"/>
                  <a:gd name="T95" fmla="*/ 15 h 104"/>
                  <a:gd name="T96" fmla="*/ 49 w 99"/>
                  <a:gd name="T97" fmla="*/ 12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9"/>
                  <a:gd name="T148" fmla="*/ 0 h 104"/>
                  <a:gd name="T149" fmla="*/ 99 w 99"/>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9" h="104">
                    <a:moveTo>
                      <a:pt x="99" y="24"/>
                    </a:moveTo>
                    <a:lnTo>
                      <a:pt x="98" y="16"/>
                    </a:lnTo>
                    <a:lnTo>
                      <a:pt x="96" y="11"/>
                    </a:lnTo>
                    <a:lnTo>
                      <a:pt x="93" y="8"/>
                    </a:lnTo>
                    <a:lnTo>
                      <a:pt x="92" y="7"/>
                    </a:lnTo>
                    <a:lnTo>
                      <a:pt x="84" y="6"/>
                    </a:lnTo>
                    <a:lnTo>
                      <a:pt x="66" y="0"/>
                    </a:lnTo>
                    <a:lnTo>
                      <a:pt x="53" y="1"/>
                    </a:lnTo>
                    <a:lnTo>
                      <a:pt x="52" y="1"/>
                    </a:lnTo>
                    <a:lnTo>
                      <a:pt x="48" y="1"/>
                    </a:lnTo>
                    <a:lnTo>
                      <a:pt x="44" y="0"/>
                    </a:lnTo>
                    <a:lnTo>
                      <a:pt x="38" y="0"/>
                    </a:lnTo>
                    <a:lnTo>
                      <a:pt x="32" y="1"/>
                    </a:lnTo>
                    <a:lnTo>
                      <a:pt x="25" y="4"/>
                    </a:lnTo>
                    <a:lnTo>
                      <a:pt x="18" y="6"/>
                    </a:lnTo>
                    <a:lnTo>
                      <a:pt x="12" y="11"/>
                    </a:lnTo>
                    <a:lnTo>
                      <a:pt x="4" y="29"/>
                    </a:lnTo>
                    <a:lnTo>
                      <a:pt x="0" y="56"/>
                    </a:lnTo>
                    <a:lnTo>
                      <a:pt x="1" y="84"/>
                    </a:lnTo>
                    <a:lnTo>
                      <a:pt x="5" y="104"/>
                    </a:lnTo>
                    <a:lnTo>
                      <a:pt x="5" y="100"/>
                    </a:lnTo>
                    <a:lnTo>
                      <a:pt x="6" y="92"/>
                    </a:lnTo>
                    <a:lnTo>
                      <a:pt x="9" y="85"/>
                    </a:lnTo>
                    <a:lnTo>
                      <a:pt x="16" y="81"/>
                    </a:lnTo>
                    <a:lnTo>
                      <a:pt x="23" y="83"/>
                    </a:lnTo>
                    <a:lnTo>
                      <a:pt x="27" y="89"/>
                    </a:lnTo>
                    <a:lnTo>
                      <a:pt x="28" y="95"/>
                    </a:lnTo>
                    <a:lnTo>
                      <a:pt x="28" y="97"/>
                    </a:lnTo>
                    <a:lnTo>
                      <a:pt x="36" y="99"/>
                    </a:lnTo>
                    <a:lnTo>
                      <a:pt x="32" y="80"/>
                    </a:lnTo>
                    <a:lnTo>
                      <a:pt x="29" y="56"/>
                    </a:lnTo>
                    <a:lnTo>
                      <a:pt x="29" y="31"/>
                    </a:lnTo>
                    <a:lnTo>
                      <a:pt x="32" y="16"/>
                    </a:lnTo>
                    <a:lnTo>
                      <a:pt x="36" y="14"/>
                    </a:lnTo>
                    <a:lnTo>
                      <a:pt x="39" y="13"/>
                    </a:lnTo>
                    <a:lnTo>
                      <a:pt x="45" y="14"/>
                    </a:lnTo>
                    <a:lnTo>
                      <a:pt x="51" y="16"/>
                    </a:lnTo>
                    <a:lnTo>
                      <a:pt x="57" y="18"/>
                    </a:lnTo>
                    <a:lnTo>
                      <a:pt x="62" y="19"/>
                    </a:lnTo>
                    <a:lnTo>
                      <a:pt x="68" y="18"/>
                    </a:lnTo>
                    <a:lnTo>
                      <a:pt x="73" y="14"/>
                    </a:lnTo>
                    <a:lnTo>
                      <a:pt x="77" y="13"/>
                    </a:lnTo>
                    <a:lnTo>
                      <a:pt x="80" y="16"/>
                    </a:lnTo>
                    <a:lnTo>
                      <a:pt x="82" y="22"/>
                    </a:lnTo>
                    <a:lnTo>
                      <a:pt x="83" y="24"/>
                    </a:lnTo>
                    <a:lnTo>
                      <a:pt x="85" y="27"/>
                    </a:lnTo>
                    <a:lnTo>
                      <a:pt x="91" y="29"/>
                    </a:lnTo>
                    <a:lnTo>
                      <a:pt x="96" y="30"/>
                    </a:lnTo>
                    <a:lnTo>
                      <a:pt x="99" y="24"/>
                    </a:lnTo>
                    <a:close/>
                  </a:path>
                </a:pathLst>
              </a:custGeom>
              <a:solidFill>
                <a:srgbClr val="000000"/>
              </a:solidFill>
              <a:ln w="9525">
                <a:noFill/>
                <a:round/>
                <a:headEnd/>
                <a:tailEnd/>
              </a:ln>
            </p:spPr>
            <p:txBody>
              <a:bodyPr/>
              <a:lstStyle/>
              <a:p>
                <a:endParaRPr lang="en-US"/>
              </a:p>
            </p:txBody>
          </p:sp>
          <p:sp>
            <p:nvSpPr>
              <p:cNvPr id="130" name="Freeform 130">
                <a:extLst>
                  <a:ext uri="{FF2B5EF4-FFF2-40B4-BE49-F238E27FC236}">
                    <a16:creationId xmlns:a16="http://schemas.microsoft.com/office/drawing/2014/main" xmlns="" id="{08AD8144-DF10-4286-9F7A-A809F1D26D95}"/>
                  </a:ext>
                </a:extLst>
              </p:cNvPr>
              <p:cNvSpPr>
                <a:spLocks/>
              </p:cNvSpPr>
              <p:nvPr/>
            </p:nvSpPr>
            <p:spPr bwMode="auto">
              <a:xfrm>
                <a:off x="1456" y="2110"/>
                <a:ext cx="82" cy="88"/>
              </a:xfrm>
              <a:custGeom>
                <a:avLst/>
                <a:gdLst>
                  <a:gd name="T0" fmla="*/ 76 w 165"/>
                  <a:gd name="T1" fmla="*/ 19 h 177"/>
                  <a:gd name="T2" fmla="*/ 65 w 165"/>
                  <a:gd name="T3" fmla="*/ 38 h 177"/>
                  <a:gd name="T4" fmla="*/ 17 w 165"/>
                  <a:gd name="T5" fmla="*/ 0 h 177"/>
                  <a:gd name="T6" fmla="*/ 0 w 165"/>
                  <a:gd name="T7" fmla="*/ 25 h 177"/>
                  <a:gd name="T8" fmla="*/ 68 w 165"/>
                  <a:gd name="T9" fmla="*/ 88 h 177"/>
                  <a:gd name="T10" fmla="*/ 74 w 165"/>
                  <a:gd name="T11" fmla="*/ 68 h 177"/>
                  <a:gd name="T12" fmla="*/ 79 w 165"/>
                  <a:gd name="T13" fmla="*/ 51 h 177"/>
                  <a:gd name="T14" fmla="*/ 81 w 165"/>
                  <a:gd name="T15" fmla="*/ 39 h 177"/>
                  <a:gd name="T16" fmla="*/ 82 w 165"/>
                  <a:gd name="T17" fmla="*/ 34 h 177"/>
                  <a:gd name="T18" fmla="*/ 76 w 165"/>
                  <a:gd name="T19" fmla="*/ 19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5"/>
                  <a:gd name="T31" fmla="*/ 0 h 177"/>
                  <a:gd name="T32" fmla="*/ 165 w 165"/>
                  <a:gd name="T33" fmla="*/ 177 h 1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5" h="177">
                    <a:moveTo>
                      <a:pt x="152" y="38"/>
                    </a:moveTo>
                    <a:lnTo>
                      <a:pt x="131" y="76"/>
                    </a:lnTo>
                    <a:lnTo>
                      <a:pt x="35" y="0"/>
                    </a:lnTo>
                    <a:lnTo>
                      <a:pt x="0" y="50"/>
                    </a:lnTo>
                    <a:lnTo>
                      <a:pt x="137" y="177"/>
                    </a:lnTo>
                    <a:lnTo>
                      <a:pt x="149" y="137"/>
                    </a:lnTo>
                    <a:lnTo>
                      <a:pt x="158" y="103"/>
                    </a:lnTo>
                    <a:lnTo>
                      <a:pt x="163" y="78"/>
                    </a:lnTo>
                    <a:lnTo>
                      <a:pt x="165" y="69"/>
                    </a:lnTo>
                    <a:lnTo>
                      <a:pt x="152" y="38"/>
                    </a:lnTo>
                    <a:close/>
                  </a:path>
                </a:pathLst>
              </a:custGeom>
              <a:solidFill>
                <a:srgbClr val="FFFFFF"/>
              </a:solidFill>
              <a:ln w="9525">
                <a:noFill/>
                <a:round/>
                <a:headEnd/>
                <a:tailEnd/>
              </a:ln>
            </p:spPr>
            <p:txBody>
              <a:bodyPr/>
              <a:lstStyle/>
              <a:p>
                <a:endParaRPr lang="en-US"/>
              </a:p>
            </p:txBody>
          </p:sp>
          <p:sp>
            <p:nvSpPr>
              <p:cNvPr id="131" name="Freeform 131">
                <a:extLst>
                  <a:ext uri="{FF2B5EF4-FFF2-40B4-BE49-F238E27FC236}">
                    <a16:creationId xmlns:a16="http://schemas.microsoft.com/office/drawing/2014/main" xmlns="" id="{E07CC974-50B5-4D6E-85EA-47DC56907B52}"/>
                  </a:ext>
                </a:extLst>
              </p:cNvPr>
              <p:cNvSpPr>
                <a:spLocks/>
              </p:cNvSpPr>
              <p:nvPr/>
            </p:nvSpPr>
            <p:spPr bwMode="auto">
              <a:xfrm>
                <a:off x="1507" y="2152"/>
                <a:ext cx="23" cy="46"/>
              </a:xfrm>
              <a:custGeom>
                <a:avLst/>
                <a:gdLst>
                  <a:gd name="T0" fmla="*/ 19 w 46"/>
                  <a:gd name="T1" fmla="*/ 17 h 92"/>
                  <a:gd name="T2" fmla="*/ 19 w 46"/>
                  <a:gd name="T3" fmla="*/ 15 h 92"/>
                  <a:gd name="T4" fmla="*/ 20 w 46"/>
                  <a:gd name="T5" fmla="*/ 14 h 92"/>
                  <a:gd name="T6" fmla="*/ 21 w 46"/>
                  <a:gd name="T7" fmla="*/ 13 h 92"/>
                  <a:gd name="T8" fmla="*/ 21 w 46"/>
                  <a:gd name="T9" fmla="*/ 11 h 92"/>
                  <a:gd name="T10" fmla="*/ 13 w 46"/>
                  <a:gd name="T11" fmla="*/ 0 h 92"/>
                  <a:gd name="T12" fmla="*/ 8 w 46"/>
                  <a:gd name="T13" fmla="*/ 10 h 92"/>
                  <a:gd name="T14" fmla="*/ 8 w 46"/>
                  <a:gd name="T15" fmla="*/ 11 h 92"/>
                  <a:gd name="T16" fmla="*/ 9 w 46"/>
                  <a:gd name="T17" fmla="*/ 11 h 92"/>
                  <a:gd name="T18" fmla="*/ 10 w 46"/>
                  <a:gd name="T19" fmla="*/ 13 h 92"/>
                  <a:gd name="T20" fmla="*/ 11 w 46"/>
                  <a:gd name="T21" fmla="*/ 14 h 92"/>
                  <a:gd name="T22" fmla="*/ 0 w 46"/>
                  <a:gd name="T23" fmla="*/ 31 h 92"/>
                  <a:gd name="T24" fmla="*/ 17 w 46"/>
                  <a:gd name="T25" fmla="*/ 46 h 92"/>
                  <a:gd name="T26" fmla="*/ 23 w 46"/>
                  <a:gd name="T27" fmla="*/ 28 h 92"/>
                  <a:gd name="T28" fmla="*/ 19 w 46"/>
                  <a:gd name="T29" fmla="*/ 17 h 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92"/>
                  <a:gd name="T47" fmla="*/ 46 w 46"/>
                  <a:gd name="T48" fmla="*/ 92 h 9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92">
                    <a:moveTo>
                      <a:pt x="37" y="33"/>
                    </a:moveTo>
                    <a:lnTo>
                      <a:pt x="38" y="30"/>
                    </a:lnTo>
                    <a:lnTo>
                      <a:pt x="40" y="28"/>
                    </a:lnTo>
                    <a:lnTo>
                      <a:pt x="41" y="26"/>
                    </a:lnTo>
                    <a:lnTo>
                      <a:pt x="42" y="22"/>
                    </a:lnTo>
                    <a:lnTo>
                      <a:pt x="27" y="0"/>
                    </a:lnTo>
                    <a:lnTo>
                      <a:pt x="16" y="20"/>
                    </a:lnTo>
                    <a:lnTo>
                      <a:pt x="16" y="21"/>
                    </a:lnTo>
                    <a:lnTo>
                      <a:pt x="17" y="22"/>
                    </a:lnTo>
                    <a:lnTo>
                      <a:pt x="19" y="26"/>
                    </a:lnTo>
                    <a:lnTo>
                      <a:pt x="21" y="29"/>
                    </a:lnTo>
                    <a:lnTo>
                      <a:pt x="0" y="62"/>
                    </a:lnTo>
                    <a:lnTo>
                      <a:pt x="33" y="92"/>
                    </a:lnTo>
                    <a:lnTo>
                      <a:pt x="46" y="56"/>
                    </a:lnTo>
                    <a:lnTo>
                      <a:pt x="37" y="33"/>
                    </a:lnTo>
                    <a:close/>
                  </a:path>
                </a:pathLst>
              </a:custGeom>
              <a:solidFill>
                <a:srgbClr val="7F0000"/>
              </a:solidFill>
              <a:ln w="9525">
                <a:noFill/>
                <a:round/>
                <a:headEnd/>
                <a:tailEnd/>
              </a:ln>
            </p:spPr>
            <p:txBody>
              <a:bodyPr/>
              <a:lstStyle/>
              <a:p>
                <a:endParaRPr lang="en-US"/>
              </a:p>
            </p:txBody>
          </p:sp>
          <p:sp>
            <p:nvSpPr>
              <p:cNvPr id="132" name="Freeform 132">
                <a:extLst>
                  <a:ext uri="{FF2B5EF4-FFF2-40B4-BE49-F238E27FC236}">
                    <a16:creationId xmlns:a16="http://schemas.microsoft.com/office/drawing/2014/main" xmlns="" id="{C23C2FEC-8EC4-4C27-8912-6CAD7B63A0C2}"/>
                  </a:ext>
                </a:extLst>
              </p:cNvPr>
              <p:cNvSpPr>
                <a:spLocks/>
              </p:cNvSpPr>
              <p:nvPr/>
            </p:nvSpPr>
            <p:spPr bwMode="auto">
              <a:xfrm>
                <a:off x="1809" y="1970"/>
                <a:ext cx="19" cy="20"/>
              </a:xfrm>
              <a:custGeom>
                <a:avLst/>
                <a:gdLst>
                  <a:gd name="T0" fmla="*/ 19 w 40"/>
                  <a:gd name="T1" fmla="*/ 7 h 39"/>
                  <a:gd name="T2" fmla="*/ 15 w 40"/>
                  <a:gd name="T3" fmla="*/ 12 h 39"/>
                  <a:gd name="T4" fmla="*/ 17 w 40"/>
                  <a:gd name="T5" fmla="*/ 19 h 39"/>
                  <a:gd name="T6" fmla="*/ 10 w 40"/>
                  <a:gd name="T7" fmla="*/ 16 h 39"/>
                  <a:gd name="T8" fmla="*/ 5 w 40"/>
                  <a:gd name="T9" fmla="*/ 20 h 39"/>
                  <a:gd name="T10" fmla="*/ 5 w 40"/>
                  <a:gd name="T11" fmla="*/ 13 h 39"/>
                  <a:gd name="T12" fmla="*/ 0 w 40"/>
                  <a:gd name="T13" fmla="*/ 9 h 39"/>
                  <a:gd name="T14" fmla="*/ 7 w 40"/>
                  <a:gd name="T15" fmla="*/ 7 h 39"/>
                  <a:gd name="T16" fmla="*/ 9 w 40"/>
                  <a:gd name="T17" fmla="*/ 0 h 39"/>
                  <a:gd name="T18" fmla="*/ 12 w 40"/>
                  <a:gd name="T19" fmla="*/ 7 h 39"/>
                  <a:gd name="T20" fmla="*/ 19 w 40"/>
                  <a:gd name="T21" fmla="*/ 7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39"/>
                  <a:gd name="T35" fmla="*/ 40 w 40"/>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39">
                    <a:moveTo>
                      <a:pt x="40" y="13"/>
                    </a:moveTo>
                    <a:lnTo>
                      <a:pt x="31" y="23"/>
                    </a:lnTo>
                    <a:lnTo>
                      <a:pt x="35" y="37"/>
                    </a:lnTo>
                    <a:lnTo>
                      <a:pt x="22" y="31"/>
                    </a:lnTo>
                    <a:lnTo>
                      <a:pt x="11" y="39"/>
                    </a:lnTo>
                    <a:lnTo>
                      <a:pt x="11" y="26"/>
                    </a:lnTo>
                    <a:lnTo>
                      <a:pt x="0" y="18"/>
                    </a:lnTo>
                    <a:lnTo>
                      <a:pt x="14" y="14"/>
                    </a:lnTo>
                    <a:lnTo>
                      <a:pt x="19" y="0"/>
                    </a:lnTo>
                    <a:lnTo>
                      <a:pt x="26" y="13"/>
                    </a:lnTo>
                    <a:lnTo>
                      <a:pt x="40" y="13"/>
                    </a:lnTo>
                    <a:close/>
                  </a:path>
                </a:pathLst>
              </a:custGeom>
              <a:solidFill>
                <a:srgbClr val="FFFFFF"/>
              </a:solidFill>
              <a:ln w="9525">
                <a:noFill/>
                <a:round/>
                <a:headEnd/>
                <a:tailEnd/>
              </a:ln>
            </p:spPr>
            <p:txBody>
              <a:bodyPr/>
              <a:lstStyle/>
              <a:p>
                <a:endParaRPr lang="en-US"/>
              </a:p>
            </p:txBody>
          </p:sp>
          <p:sp>
            <p:nvSpPr>
              <p:cNvPr id="133" name="Freeform 133">
                <a:extLst>
                  <a:ext uri="{FF2B5EF4-FFF2-40B4-BE49-F238E27FC236}">
                    <a16:creationId xmlns:a16="http://schemas.microsoft.com/office/drawing/2014/main" xmlns="" id="{C362865D-8037-449B-88F1-6DE15112C45D}"/>
                  </a:ext>
                </a:extLst>
              </p:cNvPr>
              <p:cNvSpPr>
                <a:spLocks/>
              </p:cNvSpPr>
              <p:nvPr/>
            </p:nvSpPr>
            <p:spPr bwMode="auto">
              <a:xfrm>
                <a:off x="1704" y="1998"/>
                <a:ext cx="16" cy="15"/>
              </a:xfrm>
              <a:custGeom>
                <a:avLst/>
                <a:gdLst>
                  <a:gd name="T0" fmla="*/ 16 w 31"/>
                  <a:gd name="T1" fmla="*/ 6 h 31"/>
                  <a:gd name="T2" fmla="*/ 11 w 31"/>
                  <a:gd name="T3" fmla="*/ 9 h 31"/>
                  <a:gd name="T4" fmla="*/ 11 w 31"/>
                  <a:gd name="T5" fmla="*/ 15 h 31"/>
                  <a:gd name="T6" fmla="*/ 7 w 31"/>
                  <a:gd name="T7" fmla="*/ 12 h 31"/>
                  <a:gd name="T8" fmla="*/ 1 w 31"/>
                  <a:gd name="T9" fmla="*/ 13 h 31"/>
                  <a:gd name="T10" fmla="*/ 3 w 31"/>
                  <a:gd name="T11" fmla="*/ 8 h 31"/>
                  <a:gd name="T12" fmla="*/ 0 w 31"/>
                  <a:gd name="T13" fmla="*/ 3 h 31"/>
                  <a:gd name="T14" fmla="*/ 5 w 31"/>
                  <a:gd name="T15" fmla="*/ 4 h 31"/>
                  <a:gd name="T16" fmla="*/ 9 w 31"/>
                  <a:gd name="T17" fmla="*/ 0 h 31"/>
                  <a:gd name="T18" fmla="*/ 11 w 31"/>
                  <a:gd name="T19" fmla="*/ 5 h 31"/>
                  <a:gd name="T20" fmla="*/ 16 w 31"/>
                  <a:gd name="T21" fmla="*/ 6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1"/>
                  <a:gd name="T35" fmla="*/ 31 w 31"/>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1">
                    <a:moveTo>
                      <a:pt x="31" y="13"/>
                    </a:moveTo>
                    <a:lnTo>
                      <a:pt x="21" y="19"/>
                    </a:lnTo>
                    <a:lnTo>
                      <a:pt x="21" y="31"/>
                    </a:lnTo>
                    <a:lnTo>
                      <a:pt x="13" y="24"/>
                    </a:lnTo>
                    <a:lnTo>
                      <a:pt x="1" y="26"/>
                    </a:lnTo>
                    <a:lnTo>
                      <a:pt x="6" y="16"/>
                    </a:lnTo>
                    <a:lnTo>
                      <a:pt x="0" y="6"/>
                    </a:lnTo>
                    <a:lnTo>
                      <a:pt x="10" y="8"/>
                    </a:lnTo>
                    <a:lnTo>
                      <a:pt x="17" y="0"/>
                    </a:lnTo>
                    <a:lnTo>
                      <a:pt x="21" y="10"/>
                    </a:lnTo>
                    <a:lnTo>
                      <a:pt x="31" y="13"/>
                    </a:lnTo>
                    <a:close/>
                  </a:path>
                </a:pathLst>
              </a:custGeom>
              <a:solidFill>
                <a:srgbClr val="FFFFFF"/>
              </a:solidFill>
              <a:ln w="9525">
                <a:noFill/>
                <a:round/>
                <a:headEnd/>
                <a:tailEnd/>
              </a:ln>
            </p:spPr>
            <p:txBody>
              <a:bodyPr/>
              <a:lstStyle/>
              <a:p>
                <a:endParaRPr lang="en-US"/>
              </a:p>
            </p:txBody>
          </p:sp>
          <p:sp>
            <p:nvSpPr>
              <p:cNvPr id="134" name="Freeform 134">
                <a:extLst>
                  <a:ext uri="{FF2B5EF4-FFF2-40B4-BE49-F238E27FC236}">
                    <a16:creationId xmlns:a16="http://schemas.microsoft.com/office/drawing/2014/main" xmlns="" id="{91660AFD-BA1A-4D10-9492-F0D8AE95F2C4}"/>
                  </a:ext>
                </a:extLst>
              </p:cNvPr>
              <p:cNvSpPr>
                <a:spLocks/>
              </p:cNvSpPr>
              <p:nvPr/>
            </p:nvSpPr>
            <p:spPr bwMode="auto">
              <a:xfrm>
                <a:off x="1901" y="2057"/>
                <a:ext cx="16" cy="16"/>
              </a:xfrm>
              <a:custGeom>
                <a:avLst/>
                <a:gdLst>
                  <a:gd name="T0" fmla="*/ 16 w 31"/>
                  <a:gd name="T1" fmla="*/ 3 h 32"/>
                  <a:gd name="T2" fmla="*/ 13 w 31"/>
                  <a:gd name="T3" fmla="*/ 8 h 32"/>
                  <a:gd name="T4" fmla="*/ 15 w 31"/>
                  <a:gd name="T5" fmla="*/ 14 h 32"/>
                  <a:gd name="T6" fmla="*/ 10 w 31"/>
                  <a:gd name="T7" fmla="*/ 12 h 32"/>
                  <a:gd name="T8" fmla="*/ 6 w 31"/>
                  <a:gd name="T9" fmla="*/ 16 h 32"/>
                  <a:gd name="T10" fmla="*/ 5 w 31"/>
                  <a:gd name="T11" fmla="*/ 10 h 32"/>
                  <a:gd name="T12" fmla="*/ 0 w 31"/>
                  <a:gd name="T13" fmla="*/ 8 h 32"/>
                  <a:gd name="T14" fmla="*/ 5 w 31"/>
                  <a:gd name="T15" fmla="*/ 6 h 32"/>
                  <a:gd name="T16" fmla="*/ 7 w 31"/>
                  <a:gd name="T17" fmla="*/ 0 h 32"/>
                  <a:gd name="T18" fmla="*/ 10 w 31"/>
                  <a:gd name="T19" fmla="*/ 4 h 32"/>
                  <a:gd name="T20" fmla="*/ 16 w 31"/>
                  <a:gd name="T21" fmla="*/ 3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2"/>
                  <a:gd name="T35" fmla="*/ 31 w 3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2">
                    <a:moveTo>
                      <a:pt x="31" y="7"/>
                    </a:moveTo>
                    <a:lnTo>
                      <a:pt x="25" y="17"/>
                    </a:lnTo>
                    <a:lnTo>
                      <a:pt x="30" y="28"/>
                    </a:lnTo>
                    <a:lnTo>
                      <a:pt x="19" y="24"/>
                    </a:lnTo>
                    <a:lnTo>
                      <a:pt x="11" y="32"/>
                    </a:lnTo>
                    <a:lnTo>
                      <a:pt x="10" y="21"/>
                    </a:lnTo>
                    <a:lnTo>
                      <a:pt x="0" y="16"/>
                    </a:lnTo>
                    <a:lnTo>
                      <a:pt x="10" y="12"/>
                    </a:lnTo>
                    <a:lnTo>
                      <a:pt x="13" y="0"/>
                    </a:lnTo>
                    <a:lnTo>
                      <a:pt x="19" y="9"/>
                    </a:lnTo>
                    <a:lnTo>
                      <a:pt x="31" y="7"/>
                    </a:lnTo>
                    <a:close/>
                  </a:path>
                </a:pathLst>
              </a:custGeom>
              <a:solidFill>
                <a:srgbClr val="FFFFFF"/>
              </a:solidFill>
              <a:ln w="9525">
                <a:noFill/>
                <a:round/>
                <a:headEnd/>
                <a:tailEnd/>
              </a:ln>
            </p:spPr>
            <p:txBody>
              <a:bodyPr/>
              <a:lstStyle/>
              <a:p>
                <a:endParaRPr lang="en-US"/>
              </a:p>
            </p:txBody>
          </p:sp>
        </p:grpSp>
      </p:grpSp>
      <p:sp>
        <p:nvSpPr>
          <p:cNvPr id="135" name="Rectangle 6">
            <a:extLst>
              <a:ext uri="{FF2B5EF4-FFF2-40B4-BE49-F238E27FC236}">
                <a16:creationId xmlns:a16="http://schemas.microsoft.com/office/drawing/2014/main" xmlns="" id="{2F36EE89-9D3B-4EE1-AD9A-9E13C224789A}"/>
              </a:ext>
            </a:extLst>
          </p:cNvPr>
          <p:cNvSpPr>
            <a:spLocks noChangeArrowheads="1"/>
          </p:cNvSpPr>
          <p:nvPr/>
        </p:nvSpPr>
        <p:spPr bwMode="auto">
          <a:xfrm>
            <a:off x="4038600" y="2574925"/>
            <a:ext cx="3810000" cy="1220788"/>
          </a:xfrm>
          <a:prstGeom prst="rect">
            <a:avLst/>
          </a:prstGeom>
          <a:noFill/>
          <a:ln w="9525">
            <a:noFill/>
            <a:miter lim="800000"/>
            <a:headEnd/>
            <a:tailEnd/>
          </a:ln>
        </p:spPr>
        <p:txBody>
          <a:bodyPr>
            <a:spAutoFit/>
          </a:bodyPr>
          <a:lstStyle/>
          <a:p>
            <a:pPr lvl="1" algn="just"/>
            <a:r>
              <a:rPr lang="en-US" b="1" dirty="0"/>
              <a:t>	IN FI, master data is includes general ledger and sub ledger accounts , as well as bank master records</a:t>
            </a:r>
            <a:r>
              <a:rPr lang="en-US" sz="2000" b="1" dirty="0"/>
              <a:t>.</a:t>
            </a:r>
          </a:p>
        </p:txBody>
      </p:sp>
      <p:sp>
        <p:nvSpPr>
          <p:cNvPr id="2" name="Rectangle 1">
            <a:extLst>
              <a:ext uri="{FF2B5EF4-FFF2-40B4-BE49-F238E27FC236}">
                <a16:creationId xmlns:a16="http://schemas.microsoft.com/office/drawing/2014/main" xmlns="" id="{A365D9B2-4E19-4E1C-B3AF-3E54A327F3FF}"/>
              </a:ext>
            </a:extLst>
          </p:cNvPr>
          <p:cNvSpPr/>
          <p:nvPr/>
        </p:nvSpPr>
        <p:spPr>
          <a:xfrm>
            <a:off x="381000" y="4628314"/>
            <a:ext cx="6477000" cy="1815882"/>
          </a:xfrm>
          <a:prstGeom prst="rect">
            <a:avLst/>
          </a:prstGeom>
        </p:spPr>
        <p:txBody>
          <a:bodyPr wrap="square">
            <a:spAutoFit/>
          </a:bodyPr>
          <a:lstStyle/>
          <a:p>
            <a:r>
              <a:rPr lang="en-US" b="1" dirty="0"/>
              <a:t>The master record contains data that controls how business transactions are recorded and processed by the system. It also includes all the information about a customer that you need to be able to conduct business with him</a:t>
            </a:r>
          </a:p>
          <a:p>
            <a:endParaRPr lang="en-US" b="1" dirty="0"/>
          </a:p>
          <a:p>
            <a:r>
              <a:rPr lang="en-US" b="1" dirty="0"/>
              <a:t>The Accounts Receivable application component records and manages accounting data for all customers. It is also an integral part of the sales system: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726FCB-0BB2-495E-AC8F-C1832586B5AB}"/>
              </a:ext>
            </a:extLst>
          </p:cNvPr>
          <p:cNvSpPr>
            <a:spLocks noGrp="1"/>
          </p:cNvSpPr>
          <p:nvPr>
            <p:ph type="title"/>
          </p:nvPr>
        </p:nvSpPr>
        <p:spPr/>
        <p:txBody>
          <a:bodyPr/>
          <a:lstStyle/>
          <a:p>
            <a:r>
              <a:rPr lang="en-US" sz="3200" dirty="0"/>
              <a:t>Master Data Activity Flow </a:t>
            </a:r>
          </a:p>
        </p:txBody>
      </p:sp>
      <p:pic>
        <p:nvPicPr>
          <p:cNvPr id="4" name="Picture 3">
            <a:extLst>
              <a:ext uri="{FF2B5EF4-FFF2-40B4-BE49-F238E27FC236}">
                <a16:creationId xmlns:a16="http://schemas.microsoft.com/office/drawing/2014/main" xmlns="" id="{51C95ED5-4861-4375-AE68-37DFC997C6E4}"/>
              </a:ext>
            </a:extLst>
          </p:cNvPr>
          <p:cNvPicPr>
            <a:picLocks noChangeAspect="1"/>
          </p:cNvPicPr>
          <p:nvPr/>
        </p:nvPicPr>
        <p:blipFill>
          <a:blip r:embed="rId3"/>
          <a:stretch>
            <a:fillRect/>
          </a:stretch>
        </p:blipFill>
        <p:spPr>
          <a:xfrm>
            <a:off x="-1" y="1207550"/>
            <a:ext cx="8229601" cy="4892704"/>
          </a:xfrm>
          <a:prstGeom prst="rect">
            <a:avLst/>
          </a:prstGeom>
        </p:spPr>
      </p:pic>
    </p:spTree>
    <p:extLst>
      <p:ext uri="{BB962C8B-B14F-4D97-AF65-F5344CB8AC3E}">
        <p14:creationId xmlns:p14="http://schemas.microsoft.com/office/powerpoint/2010/main" val="2891749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162B99-0328-44DB-A453-D40846DBD8D1}"/>
              </a:ext>
            </a:extLst>
          </p:cNvPr>
          <p:cNvSpPr>
            <a:spLocks noGrp="1"/>
          </p:cNvSpPr>
          <p:nvPr>
            <p:ph type="title"/>
          </p:nvPr>
        </p:nvSpPr>
        <p:spPr/>
        <p:txBody>
          <a:bodyPr/>
          <a:lstStyle/>
          <a:p>
            <a:r>
              <a:rPr lang="en-US" dirty="0"/>
              <a:t>Customer Master Data</a:t>
            </a:r>
          </a:p>
        </p:txBody>
      </p:sp>
      <p:pic>
        <p:nvPicPr>
          <p:cNvPr id="4" name="Content Placeholder 3">
            <a:extLst>
              <a:ext uri="{FF2B5EF4-FFF2-40B4-BE49-F238E27FC236}">
                <a16:creationId xmlns:a16="http://schemas.microsoft.com/office/drawing/2014/main" xmlns="" id="{4C2BB8E6-7B4C-4C95-B4F4-7E38624A6573}"/>
              </a:ext>
            </a:extLst>
          </p:cNvPr>
          <p:cNvPicPr>
            <a:picLocks noGrp="1" noChangeAspect="1" noChangeArrowheads="1"/>
          </p:cNvPicPr>
          <p:nvPr>
            <p:ph idx="1"/>
          </p:nvPr>
        </p:nvPicPr>
        <p:blipFill>
          <a:blip r:embed="rId2" cstate="print"/>
          <a:srcRect/>
          <a:stretch>
            <a:fillRect/>
          </a:stretch>
        </p:blipFill>
        <p:spPr>
          <a:xfrm>
            <a:off x="145249" y="1447800"/>
            <a:ext cx="8876183" cy="3200400"/>
          </a:xfrm>
          <a:ln w="28575">
            <a:solidFill>
              <a:schemeClr val="tx1"/>
            </a:solidFill>
          </a:ln>
        </p:spPr>
      </p:pic>
    </p:spTree>
    <p:extLst>
      <p:ext uri="{BB962C8B-B14F-4D97-AF65-F5344CB8AC3E}">
        <p14:creationId xmlns:p14="http://schemas.microsoft.com/office/powerpoint/2010/main" val="867388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E68A90-04A7-41DC-A274-0E9E0FDDE52B}"/>
              </a:ext>
            </a:extLst>
          </p:cNvPr>
          <p:cNvSpPr>
            <a:spLocks noGrp="1"/>
          </p:cNvSpPr>
          <p:nvPr>
            <p:ph type="title"/>
          </p:nvPr>
        </p:nvSpPr>
        <p:spPr/>
        <p:txBody>
          <a:bodyPr/>
          <a:lstStyle/>
          <a:p>
            <a:r>
              <a:rPr lang="en-US" dirty="0"/>
              <a:t>Customer Master Data</a:t>
            </a:r>
          </a:p>
        </p:txBody>
      </p:sp>
      <p:pic>
        <p:nvPicPr>
          <p:cNvPr id="5" name="Picture 8">
            <a:extLst>
              <a:ext uri="{FF2B5EF4-FFF2-40B4-BE49-F238E27FC236}">
                <a16:creationId xmlns:a16="http://schemas.microsoft.com/office/drawing/2014/main" xmlns="" id="{775C5AAA-B283-4CE6-A6C3-CF92EB60BCD2}"/>
              </a:ext>
            </a:extLst>
          </p:cNvPr>
          <p:cNvPicPr>
            <a:picLocks noGrp="1" noChangeAspect="1" noChangeArrowheads="1"/>
          </p:cNvPicPr>
          <p:nvPr>
            <p:ph idx="1"/>
          </p:nvPr>
        </p:nvPicPr>
        <p:blipFill>
          <a:blip r:embed="rId2" cstate="print"/>
          <a:srcRect/>
          <a:stretch>
            <a:fillRect/>
          </a:stretch>
        </p:blipFill>
        <p:spPr bwMode="auto">
          <a:xfrm>
            <a:off x="352424" y="1295400"/>
            <a:ext cx="7953375" cy="4772951"/>
          </a:xfrm>
          <a:prstGeom prst="rect">
            <a:avLst/>
          </a:prstGeom>
          <a:noFill/>
          <a:ln w="28575" algn="ctr">
            <a:solidFill>
              <a:schemeClr val="tx1"/>
            </a:solidFill>
            <a:miter lim="800000"/>
            <a:headEnd/>
            <a:tailEnd/>
          </a:ln>
        </p:spPr>
      </p:pic>
    </p:spTree>
    <p:extLst>
      <p:ext uri="{BB962C8B-B14F-4D97-AF65-F5344CB8AC3E}">
        <p14:creationId xmlns:p14="http://schemas.microsoft.com/office/powerpoint/2010/main" val="2787982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8D029-C6C8-4135-9E2C-D92ACA12CFC3}"/>
              </a:ext>
            </a:extLst>
          </p:cNvPr>
          <p:cNvSpPr>
            <a:spLocks noGrp="1"/>
          </p:cNvSpPr>
          <p:nvPr>
            <p:ph type="title"/>
          </p:nvPr>
        </p:nvSpPr>
        <p:spPr/>
        <p:txBody>
          <a:bodyPr/>
          <a:lstStyle/>
          <a:p>
            <a:r>
              <a:rPr lang="en-US" dirty="0"/>
              <a:t>Customer Master Data</a:t>
            </a:r>
          </a:p>
        </p:txBody>
      </p:sp>
      <p:pic>
        <p:nvPicPr>
          <p:cNvPr id="4" name="Picture 4">
            <a:extLst>
              <a:ext uri="{FF2B5EF4-FFF2-40B4-BE49-F238E27FC236}">
                <a16:creationId xmlns:a16="http://schemas.microsoft.com/office/drawing/2014/main" xmlns="" id="{42EB9806-D416-4040-AC8A-ADCBF1D55919}"/>
              </a:ext>
            </a:extLst>
          </p:cNvPr>
          <p:cNvPicPr>
            <a:picLocks noGrp="1" noChangeAspect="1" noChangeArrowheads="1"/>
          </p:cNvPicPr>
          <p:nvPr>
            <p:ph idx="1"/>
          </p:nvPr>
        </p:nvPicPr>
        <p:blipFill>
          <a:blip r:embed="rId2" cstate="print"/>
          <a:srcRect/>
          <a:stretch>
            <a:fillRect/>
          </a:stretch>
        </p:blipFill>
        <p:spPr bwMode="auto">
          <a:xfrm>
            <a:off x="352425" y="1219200"/>
            <a:ext cx="7458075" cy="4856163"/>
          </a:xfrm>
          <a:prstGeom prst="rect">
            <a:avLst/>
          </a:prstGeom>
          <a:noFill/>
          <a:ln w="9525">
            <a:noFill/>
            <a:miter lim="800000"/>
            <a:headEnd/>
            <a:tailEnd/>
          </a:ln>
        </p:spPr>
      </p:pic>
    </p:spTree>
    <p:extLst>
      <p:ext uri="{BB962C8B-B14F-4D97-AF65-F5344CB8AC3E}">
        <p14:creationId xmlns:p14="http://schemas.microsoft.com/office/powerpoint/2010/main" val="1470555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DF6577-23D2-419F-BC0E-65812ECD843C}"/>
              </a:ext>
            </a:extLst>
          </p:cNvPr>
          <p:cNvSpPr>
            <a:spLocks noGrp="1"/>
          </p:cNvSpPr>
          <p:nvPr>
            <p:ph type="title"/>
          </p:nvPr>
        </p:nvSpPr>
        <p:spPr>
          <a:xfrm>
            <a:off x="304801" y="436563"/>
            <a:ext cx="8782050" cy="671512"/>
          </a:xfrm>
        </p:spPr>
        <p:txBody>
          <a:bodyPr/>
          <a:lstStyle/>
          <a:p>
            <a:r>
              <a:rPr lang="en-US" sz="2800" dirty="0"/>
              <a:t>Customer Master Data</a:t>
            </a:r>
          </a:p>
        </p:txBody>
      </p:sp>
      <p:pic>
        <p:nvPicPr>
          <p:cNvPr id="4" name="Picture 5">
            <a:extLst>
              <a:ext uri="{FF2B5EF4-FFF2-40B4-BE49-F238E27FC236}">
                <a16:creationId xmlns:a16="http://schemas.microsoft.com/office/drawing/2014/main" xmlns="" id="{3196D13C-3045-4E3B-8C21-52B4462738F0}"/>
              </a:ext>
            </a:extLst>
          </p:cNvPr>
          <p:cNvPicPr>
            <a:picLocks noGrp="1" noChangeAspect="1" noChangeArrowheads="1"/>
          </p:cNvPicPr>
          <p:nvPr>
            <p:ph idx="1"/>
          </p:nvPr>
        </p:nvPicPr>
        <p:blipFill>
          <a:blip r:embed="rId2" cstate="print"/>
          <a:srcRect/>
          <a:stretch>
            <a:fillRect/>
          </a:stretch>
        </p:blipFill>
        <p:spPr bwMode="auto">
          <a:xfrm>
            <a:off x="1" y="1123573"/>
            <a:ext cx="9086850" cy="4911725"/>
          </a:xfrm>
          <a:prstGeom prst="rect">
            <a:avLst/>
          </a:prstGeom>
          <a:noFill/>
          <a:ln w="28575" algn="ctr">
            <a:solidFill>
              <a:schemeClr val="tx1"/>
            </a:solidFill>
            <a:miter lim="800000"/>
            <a:headEnd/>
            <a:tailEnd/>
          </a:ln>
        </p:spPr>
      </p:pic>
    </p:spTree>
    <p:extLst>
      <p:ext uri="{BB962C8B-B14F-4D97-AF65-F5344CB8AC3E}">
        <p14:creationId xmlns:p14="http://schemas.microsoft.com/office/powerpoint/2010/main" val="2518089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657A0-8C5E-4680-98E3-670289910DBC}"/>
              </a:ext>
            </a:extLst>
          </p:cNvPr>
          <p:cNvSpPr>
            <a:spLocks noGrp="1"/>
          </p:cNvSpPr>
          <p:nvPr>
            <p:ph type="title"/>
          </p:nvPr>
        </p:nvSpPr>
        <p:spPr/>
        <p:txBody>
          <a:bodyPr/>
          <a:lstStyle/>
          <a:p>
            <a:r>
              <a:rPr lang="en-US" sz="3200" dirty="0"/>
              <a:t>Customer Master Data</a:t>
            </a:r>
          </a:p>
        </p:txBody>
      </p:sp>
      <p:pic>
        <p:nvPicPr>
          <p:cNvPr id="4" name="Content Placeholder 3">
            <a:extLst>
              <a:ext uri="{FF2B5EF4-FFF2-40B4-BE49-F238E27FC236}">
                <a16:creationId xmlns:a16="http://schemas.microsoft.com/office/drawing/2014/main" xmlns="" id="{F2AC41BE-E02D-4304-B070-3C90B70EEDD7}"/>
              </a:ext>
            </a:extLst>
          </p:cNvPr>
          <p:cNvPicPr>
            <a:picLocks noGrp="1" noChangeAspect="1" noChangeArrowheads="1"/>
          </p:cNvPicPr>
          <p:nvPr>
            <p:ph idx="1"/>
          </p:nvPr>
        </p:nvPicPr>
        <p:blipFill>
          <a:blip r:embed="rId2" cstate="print"/>
          <a:srcRect/>
          <a:stretch>
            <a:fillRect/>
          </a:stretch>
        </p:blipFill>
        <p:spPr>
          <a:xfrm>
            <a:off x="352424" y="1137780"/>
            <a:ext cx="8734425" cy="4729620"/>
          </a:xfrm>
          <a:ln w="28575">
            <a:solidFill>
              <a:schemeClr val="tx1"/>
            </a:solidFill>
          </a:ln>
        </p:spPr>
      </p:pic>
    </p:spTree>
    <p:extLst>
      <p:ext uri="{BB962C8B-B14F-4D97-AF65-F5344CB8AC3E}">
        <p14:creationId xmlns:p14="http://schemas.microsoft.com/office/powerpoint/2010/main" val="218523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067CE7-603D-4316-AA8F-1E078FC3EAE1}"/>
              </a:ext>
            </a:extLst>
          </p:cNvPr>
          <p:cNvSpPr>
            <a:spLocks noGrp="1"/>
          </p:cNvSpPr>
          <p:nvPr>
            <p:ph type="title"/>
          </p:nvPr>
        </p:nvSpPr>
        <p:spPr/>
        <p:txBody>
          <a:bodyPr/>
          <a:lstStyle/>
          <a:p>
            <a:r>
              <a:rPr lang="en-US" dirty="0"/>
              <a:t>Over view </a:t>
            </a:r>
          </a:p>
        </p:txBody>
      </p:sp>
      <p:sp>
        <p:nvSpPr>
          <p:cNvPr id="3" name="Content Placeholder 2">
            <a:extLst>
              <a:ext uri="{FF2B5EF4-FFF2-40B4-BE49-F238E27FC236}">
                <a16:creationId xmlns:a16="http://schemas.microsoft.com/office/drawing/2014/main" xmlns="" id="{3A083D56-7046-47C1-ABE7-225DEFF096CF}"/>
              </a:ext>
            </a:extLst>
          </p:cNvPr>
          <p:cNvSpPr>
            <a:spLocks noGrp="1"/>
          </p:cNvSpPr>
          <p:nvPr>
            <p:ph idx="1"/>
          </p:nvPr>
        </p:nvSpPr>
        <p:spPr>
          <a:xfrm>
            <a:off x="0" y="1108075"/>
            <a:ext cx="8991600" cy="5064125"/>
          </a:xfrm>
        </p:spPr>
        <p:txBody>
          <a:bodyPr/>
          <a:lstStyle/>
          <a:p>
            <a:pPr marL="0" indent="0">
              <a:buNone/>
            </a:pPr>
            <a:endParaRPr lang="en-US" sz="2800" dirty="0"/>
          </a:p>
          <a:p>
            <a:pPr marL="514350" indent="-514350">
              <a:buFont typeface="+mj-lt"/>
              <a:buAutoNum type="arabicPeriod"/>
            </a:pPr>
            <a:r>
              <a:rPr lang="en-US" sz="2800" dirty="0"/>
              <a:t>Customer account group</a:t>
            </a:r>
          </a:p>
          <a:p>
            <a:pPr marL="514350" indent="-514350">
              <a:buFont typeface="+mj-lt"/>
              <a:buAutoNum type="arabicPeriod"/>
            </a:pPr>
            <a:r>
              <a:rPr lang="en-US" sz="2800" dirty="0"/>
              <a:t> Customer master data </a:t>
            </a:r>
          </a:p>
          <a:p>
            <a:pPr marL="514350" indent="-514350">
              <a:buFont typeface="+mj-lt"/>
              <a:buAutoNum type="arabicPeriod"/>
            </a:pPr>
            <a:r>
              <a:rPr lang="en-US" sz="2800" dirty="0"/>
              <a:t> Posting of Invoices and Cash Receipts</a:t>
            </a:r>
          </a:p>
          <a:p>
            <a:pPr marL="0" indent="0">
              <a:buNone/>
            </a:pPr>
            <a:endParaRPr lang="en-US" sz="2800" dirty="0"/>
          </a:p>
          <a:p>
            <a:pPr marL="514350" indent="-514350">
              <a:buFont typeface="+mj-lt"/>
              <a:buAutoNum type="arabicPeriod"/>
            </a:pPr>
            <a:endParaRPr lang="en-US" sz="2800" dirty="0"/>
          </a:p>
        </p:txBody>
      </p:sp>
    </p:spTree>
    <p:extLst>
      <p:ext uri="{BB962C8B-B14F-4D97-AF65-F5344CB8AC3E}">
        <p14:creationId xmlns:p14="http://schemas.microsoft.com/office/powerpoint/2010/main" val="387544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F3DE6D-17B3-47A8-8EAF-23ABD1BCBEEB}"/>
              </a:ext>
            </a:extLst>
          </p:cNvPr>
          <p:cNvSpPr>
            <a:spLocks noGrp="1"/>
          </p:cNvSpPr>
          <p:nvPr>
            <p:ph type="title"/>
          </p:nvPr>
        </p:nvSpPr>
        <p:spPr/>
        <p:txBody>
          <a:bodyPr/>
          <a:lstStyle/>
          <a:p>
            <a:r>
              <a:rPr lang="en-US" sz="3600" dirty="0"/>
              <a:t>Customer Master Data</a:t>
            </a:r>
            <a:r>
              <a:rPr lang="en-US" dirty="0"/>
              <a:t>:</a:t>
            </a:r>
          </a:p>
        </p:txBody>
      </p:sp>
      <p:pic>
        <p:nvPicPr>
          <p:cNvPr id="4" name="Picture 5">
            <a:extLst>
              <a:ext uri="{FF2B5EF4-FFF2-40B4-BE49-F238E27FC236}">
                <a16:creationId xmlns:a16="http://schemas.microsoft.com/office/drawing/2014/main" xmlns="" id="{0ED44EE8-ECCA-4090-825D-3A57BB215909}"/>
              </a:ext>
            </a:extLst>
          </p:cNvPr>
          <p:cNvPicPr>
            <a:picLocks noGrp="1" noChangeAspect="1" noChangeArrowheads="1"/>
          </p:cNvPicPr>
          <p:nvPr>
            <p:ph idx="1"/>
          </p:nvPr>
        </p:nvPicPr>
        <p:blipFill>
          <a:blip r:embed="rId2" cstate="print"/>
          <a:srcRect/>
          <a:stretch>
            <a:fillRect/>
          </a:stretch>
        </p:blipFill>
        <p:spPr bwMode="auto">
          <a:xfrm>
            <a:off x="0" y="1440133"/>
            <a:ext cx="9086850" cy="4655867"/>
          </a:xfrm>
          <a:prstGeom prst="rect">
            <a:avLst/>
          </a:prstGeom>
          <a:noFill/>
          <a:ln w="28575" algn="ctr">
            <a:solidFill>
              <a:schemeClr val="tx1"/>
            </a:solidFill>
            <a:miter lim="800000"/>
            <a:headEnd/>
            <a:tailEnd/>
          </a:ln>
        </p:spPr>
      </p:pic>
    </p:spTree>
    <p:extLst>
      <p:ext uri="{BB962C8B-B14F-4D97-AF65-F5344CB8AC3E}">
        <p14:creationId xmlns:p14="http://schemas.microsoft.com/office/powerpoint/2010/main" val="3359949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1F0721-19CD-45D6-9C43-161D3A7963CA}"/>
              </a:ext>
            </a:extLst>
          </p:cNvPr>
          <p:cNvSpPr>
            <a:spLocks noGrp="1"/>
          </p:cNvSpPr>
          <p:nvPr>
            <p:ph type="title"/>
          </p:nvPr>
        </p:nvSpPr>
        <p:spPr/>
        <p:txBody>
          <a:bodyPr/>
          <a:lstStyle/>
          <a:p>
            <a:r>
              <a:rPr lang="en-US" sz="2000" dirty="0"/>
              <a:t>Master data </a:t>
            </a:r>
          </a:p>
        </p:txBody>
      </p:sp>
      <p:pic>
        <p:nvPicPr>
          <p:cNvPr id="4" name="Picture 4">
            <a:extLst>
              <a:ext uri="{FF2B5EF4-FFF2-40B4-BE49-F238E27FC236}">
                <a16:creationId xmlns:a16="http://schemas.microsoft.com/office/drawing/2014/main" xmlns="" id="{EB0A4E46-245E-4AD9-85F4-A478605FB184}"/>
              </a:ext>
            </a:extLst>
          </p:cNvPr>
          <p:cNvPicPr>
            <a:picLocks noGrp="1" noChangeAspect="1" noChangeArrowheads="1"/>
          </p:cNvPicPr>
          <p:nvPr>
            <p:ph idx="1"/>
          </p:nvPr>
        </p:nvPicPr>
        <p:blipFill>
          <a:blip r:embed="rId2" cstate="print"/>
          <a:srcRect/>
          <a:stretch>
            <a:fillRect/>
          </a:stretch>
        </p:blipFill>
        <p:spPr>
          <a:xfrm>
            <a:off x="152400" y="1447800"/>
            <a:ext cx="4416570" cy="2286000"/>
          </a:xfrm>
          <a:noFill/>
          <a:ln w="38100" cap="flat" algn="ctr">
            <a:solidFill>
              <a:schemeClr val="tx1"/>
            </a:solidFill>
          </a:ln>
        </p:spPr>
      </p:pic>
    </p:spTree>
    <p:extLst>
      <p:ext uri="{BB962C8B-B14F-4D97-AF65-F5344CB8AC3E}">
        <p14:creationId xmlns:p14="http://schemas.microsoft.com/office/powerpoint/2010/main" val="3920455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z="2800" dirty="0"/>
              <a:t>Customer </a:t>
            </a:r>
            <a:r>
              <a:rPr lang="en-US" sz="2800" dirty="0" smtClean="0"/>
              <a:t>Invoice  </a:t>
            </a:r>
            <a:r>
              <a:rPr lang="en-US" sz="2800" dirty="0"/>
              <a:t>Posting</a:t>
            </a:r>
          </a:p>
        </p:txBody>
      </p:sp>
      <p:sp>
        <p:nvSpPr>
          <p:cNvPr id="25603" name="Content Placeholder 2"/>
          <p:cNvSpPr>
            <a:spLocks noGrp="1"/>
          </p:cNvSpPr>
          <p:nvPr>
            <p:ph idx="1"/>
          </p:nvPr>
        </p:nvSpPr>
        <p:spPr>
          <a:xfrm>
            <a:off x="228600" y="1108075"/>
            <a:ext cx="8220075" cy="4835525"/>
          </a:xfrm>
        </p:spPr>
        <p:txBody>
          <a:bodyPr/>
          <a:lstStyle/>
          <a:p>
            <a:pPr algn="just"/>
            <a:r>
              <a:rPr lang="en-US" sz="2000" b="0" dirty="0"/>
              <a:t>You enter the general data for the posting document on the screen in the document header, for example, invoice date, posting date, reference, document header text, and so on. For entering invoice and credit memos received, you can define a document type for each transaction, which then appears as a general default value. SAP has provided standard document types for these transactions. However, we can configure and use different type of documents to meet special requirement of client.  </a:t>
            </a:r>
          </a:p>
          <a:p>
            <a:pPr algn="just"/>
            <a:r>
              <a:rPr lang="en-US" sz="2000" b="0" dirty="0"/>
              <a:t>You can overwrite this proposed document type at any time as long as the document type field is ready for input during document entry. </a:t>
            </a:r>
          </a:p>
          <a:p>
            <a:pPr algn="just"/>
            <a:r>
              <a:rPr lang="en-US" sz="2000" b="0" dirty="0"/>
              <a:t>If you do not define a document type, the system proposes standard document types; for example, DR for posting customer invoices, DZ for receipts from customer.</a:t>
            </a:r>
          </a:p>
        </p:txBody>
      </p:sp>
    </p:spTree>
    <p:extLst>
      <p:ext uri="{BB962C8B-B14F-4D97-AF65-F5344CB8AC3E}">
        <p14:creationId xmlns:p14="http://schemas.microsoft.com/office/powerpoint/2010/main" val="4074623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2800" dirty="0"/>
              <a:t>Enjoy Posting Screen: Additional Line Items</a:t>
            </a:r>
          </a:p>
        </p:txBody>
      </p:sp>
      <p:sp>
        <p:nvSpPr>
          <p:cNvPr id="26627" name="Content Placeholder 2"/>
          <p:cNvSpPr>
            <a:spLocks noGrp="1"/>
          </p:cNvSpPr>
          <p:nvPr>
            <p:ph idx="1"/>
          </p:nvPr>
        </p:nvSpPr>
        <p:spPr>
          <a:xfrm>
            <a:off x="57150" y="1108075"/>
            <a:ext cx="8934450" cy="4911725"/>
          </a:xfrm>
        </p:spPr>
        <p:txBody>
          <a:bodyPr/>
          <a:lstStyle/>
          <a:p>
            <a:pPr algn="just"/>
            <a:r>
              <a:rPr lang="en-US" sz="2000" b="0" dirty="0"/>
              <a:t>Enter the additional line items for the document in the table in the bottom section of the screen. </a:t>
            </a:r>
          </a:p>
          <a:p>
            <a:pPr algn="just"/>
            <a:r>
              <a:rPr lang="en-US" sz="2000" b="0" dirty="0"/>
              <a:t>The account name appears once you have made and confirmed your entries.</a:t>
            </a:r>
          </a:p>
          <a:p>
            <a:pPr algn="just"/>
            <a:r>
              <a:rPr lang="en-US" sz="2000" b="0" dirty="0"/>
              <a:t>You can select different fields or columns and change the size and sequence of the columns and fields. </a:t>
            </a:r>
          </a:p>
          <a:p>
            <a:pPr algn="just"/>
            <a:r>
              <a:rPr lang="en-US" sz="2000" b="0" dirty="0"/>
              <a:t>You can also copy line items.</a:t>
            </a:r>
          </a:p>
          <a:p>
            <a:pPr algn="just"/>
            <a:r>
              <a:rPr lang="en-US" sz="2000" b="0" dirty="0"/>
              <a:t>At the top of the screen, you can select from park, post or hold, to complete the document entry transaction once the balance is zero</a:t>
            </a:r>
            <a:r>
              <a:rPr lang="en-US" sz="2000" dirty="0"/>
              <a:t>.</a:t>
            </a:r>
          </a:p>
          <a:p>
            <a:pPr algn="just">
              <a:buNone/>
            </a:pPr>
            <a:r>
              <a:rPr lang="en-US" sz="2000" dirty="0"/>
              <a:t> </a:t>
            </a:r>
          </a:p>
        </p:txBody>
      </p:sp>
    </p:spTree>
    <p:extLst>
      <p:ext uri="{BB962C8B-B14F-4D97-AF65-F5344CB8AC3E}">
        <p14:creationId xmlns:p14="http://schemas.microsoft.com/office/powerpoint/2010/main" val="1880779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2800" dirty="0"/>
              <a:t>Post Customer Invoice Transaction Code FB70</a:t>
            </a:r>
          </a:p>
        </p:txBody>
      </p:sp>
      <p:sp>
        <p:nvSpPr>
          <p:cNvPr id="2" name="Content Placeholder 1"/>
          <p:cNvSpPr>
            <a:spLocks noGrp="1"/>
          </p:cNvSpPr>
          <p:nvPr>
            <p:ph idx="1"/>
          </p:nvPr>
        </p:nvSpPr>
        <p:spPr>
          <a:xfrm>
            <a:off x="417252" y="914400"/>
            <a:ext cx="7812348" cy="5114328"/>
          </a:xfrm>
        </p:spPr>
        <p:txBody>
          <a:bodyPr/>
          <a:lstStyle/>
          <a:p>
            <a:endParaRPr lang="en-IN"/>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060" y="914400"/>
            <a:ext cx="7696200" cy="511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102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2400" dirty="0"/>
              <a:t>Post Customer Credit Memo Transaction Code FB75</a:t>
            </a:r>
          </a:p>
        </p:txBody>
      </p:sp>
      <p:sp>
        <p:nvSpPr>
          <p:cNvPr id="2" name="Content Placeholder 1"/>
          <p:cNvSpPr>
            <a:spLocks noGrp="1"/>
          </p:cNvSpPr>
          <p:nvPr>
            <p:ph idx="1"/>
          </p:nvPr>
        </p:nvSpPr>
        <p:spPr>
          <a:xfrm>
            <a:off x="457200" y="1219200"/>
            <a:ext cx="8534400" cy="4867274"/>
          </a:xfrm>
        </p:spPr>
        <p:txBody>
          <a:bodyPr/>
          <a:lstStyle/>
          <a:p>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8534400" cy="509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3871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Process </a:t>
            </a:r>
            <a:r>
              <a:rPr lang="en-IN" sz="2400" dirty="0"/>
              <a:t>for Cash Receipts</a:t>
            </a:r>
          </a:p>
        </p:txBody>
      </p:sp>
      <p:sp>
        <p:nvSpPr>
          <p:cNvPr id="3" name="Content Placeholder 2"/>
          <p:cNvSpPr>
            <a:spLocks noGrp="1"/>
          </p:cNvSpPr>
          <p:nvPr>
            <p:ph idx="1"/>
          </p:nvPr>
        </p:nvSpPr>
        <p:spPr>
          <a:xfrm>
            <a:off x="152400" y="838200"/>
            <a:ext cx="8991600" cy="5181600"/>
          </a:xfrm>
        </p:spPr>
        <p:txBody>
          <a:bodyPr/>
          <a:lstStyle/>
          <a:p>
            <a:endParaRPr lang="en-IN" sz="2000" dirty="0" smtClean="0"/>
          </a:p>
          <a:p>
            <a:r>
              <a:rPr lang="en-IN" sz="2000" b="0" dirty="0">
                <a:effectLst/>
              </a:rPr>
              <a:t>cash receipt is recognized when an entity receives cash from any external source, such as a customer, an investor, or a bank. Typically, this cash is recognized when money is received from a customer to offset </a:t>
            </a:r>
            <a:r>
              <a:rPr lang="en-IN" sz="2000" b="0" dirty="0" smtClean="0">
                <a:effectLst/>
              </a:rPr>
              <a:t>the AR balances </a:t>
            </a:r>
            <a:r>
              <a:rPr lang="en-IN" sz="2000" dirty="0">
                <a:effectLst/>
              </a:rPr>
              <a:t> </a:t>
            </a:r>
            <a:r>
              <a:rPr lang="en-IN" sz="2000" b="0" dirty="0">
                <a:effectLst/>
              </a:rPr>
              <a:t>generated when the sale transaction occurred.</a:t>
            </a:r>
          </a:p>
          <a:p>
            <a:endParaRPr lang="en-IN" sz="2000" dirty="0"/>
          </a:p>
          <a:p>
            <a:r>
              <a:rPr lang="en-IN" sz="1200" b="0" dirty="0" smtClean="0"/>
              <a:t>.</a:t>
            </a:r>
            <a:endParaRPr lang="en-IN" sz="1200" b="0" dirty="0"/>
          </a:p>
        </p:txBody>
      </p:sp>
    </p:spTree>
    <p:extLst>
      <p:ext uri="{BB962C8B-B14F-4D97-AF65-F5344CB8AC3E}">
        <p14:creationId xmlns:p14="http://schemas.microsoft.com/office/powerpoint/2010/main" val="718540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t>Cash Journal Posting</a:t>
            </a:r>
          </a:p>
        </p:txBody>
      </p:sp>
      <p:sp>
        <p:nvSpPr>
          <p:cNvPr id="3" name="Content Placeholder 2"/>
          <p:cNvSpPr>
            <a:spLocks noGrp="1"/>
          </p:cNvSpPr>
          <p:nvPr>
            <p:ph idx="1"/>
          </p:nvPr>
        </p:nvSpPr>
        <p:spPr>
          <a:xfrm>
            <a:off x="228600" y="762000"/>
            <a:ext cx="8610600" cy="5257800"/>
          </a:xfrm>
        </p:spPr>
        <p:txBody>
          <a:bodyPr/>
          <a:lstStyle/>
          <a:p>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762000"/>
            <a:ext cx="8167688" cy="485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8248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685800"/>
            <a:ext cx="8143875" cy="5257800"/>
          </a:xfrm>
        </p:spPr>
        <p:txBody>
          <a:bodyPr/>
          <a:lstStyle/>
          <a:p>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09600"/>
            <a:ext cx="8229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228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47700" y="609600"/>
            <a:ext cx="7800975" cy="5334000"/>
          </a:xfrm>
        </p:spPr>
        <p:txBody>
          <a:bodyPr/>
          <a:lstStyle/>
          <a:p>
            <a:endParaRPr lang="en-IN"/>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415772"/>
            <a:ext cx="7696199" cy="560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912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pPr algn="ctr">
              <a:defRPr/>
            </a:pPr>
            <a:r>
              <a:rPr lang="en-US" sz="4000" dirty="0"/>
              <a:t>Customer Account Group</a:t>
            </a:r>
          </a:p>
        </p:txBody>
      </p:sp>
      <p:sp>
        <p:nvSpPr>
          <p:cNvPr id="15363" name="Rectangle 3"/>
          <p:cNvSpPr>
            <a:spLocks noGrp="1" noChangeArrowheads="1"/>
          </p:cNvSpPr>
          <p:nvPr>
            <p:ph type="body" idx="1"/>
          </p:nvPr>
        </p:nvSpPr>
        <p:spPr>
          <a:xfrm>
            <a:off x="381000" y="1219200"/>
            <a:ext cx="8382000" cy="4876800"/>
          </a:xfrm>
        </p:spPr>
        <p:txBody>
          <a:bodyPr/>
          <a:lstStyle/>
          <a:p>
            <a:endParaRPr lang="en-US" dirty="0">
              <a:effectLst/>
            </a:endParaRPr>
          </a:p>
          <a:p>
            <a:endParaRPr lang="en-US" dirty="0">
              <a:effectLst/>
            </a:endParaRPr>
          </a:p>
        </p:txBody>
      </p:sp>
      <p:sp>
        <p:nvSpPr>
          <p:cNvPr id="15365" name="Rectangle 6"/>
          <p:cNvSpPr>
            <a:spLocks noChangeArrowheads="1"/>
          </p:cNvSpPr>
          <p:nvPr/>
        </p:nvSpPr>
        <p:spPr bwMode="auto">
          <a:xfrm>
            <a:off x="0" y="1295400"/>
            <a:ext cx="8839200" cy="369332"/>
          </a:xfrm>
          <a:prstGeom prst="rect">
            <a:avLst/>
          </a:prstGeom>
          <a:noFill/>
          <a:ln w="12700" algn="ctr">
            <a:noFill/>
            <a:miter lim="800000"/>
            <a:headEnd/>
            <a:tailEnd/>
          </a:ln>
        </p:spPr>
        <p:txBody>
          <a:bodyPr>
            <a:spAutoFit/>
          </a:bodyPr>
          <a:lstStyle/>
          <a:p>
            <a:r>
              <a:rPr lang="en-US" sz="1800" dirty="0"/>
              <a:t>.</a:t>
            </a:r>
          </a:p>
        </p:txBody>
      </p:sp>
      <p:grpSp>
        <p:nvGrpSpPr>
          <p:cNvPr id="7" name="Group 3">
            <a:extLst>
              <a:ext uri="{FF2B5EF4-FFF2-40B4-BE49-F238E27FC236}">
                <a16:creationId xmlns:a16="http://schemas.microsoft.com/office/drawing/2014/main" xmlns="" id="{2DF46819-B812-40F2-8634-FB9EC5962190}"/>
              </a:ext>
            </a:extLst>
          </p:cNvPr>
          <p:cNvGrpSpPr>
            <a:grpSpLocks/>
          </p:cNvGrpSpPr>
          <p:nvPr/>
        </p:nvGrpSpPr>
        <p:grpSpPr bwMode="auto">
          <a:xfrm>
            <a:off x="304800" y="1524000"/>
            <a:ext cx="5086350" cy="3232150"/>
            <a:chOff x="144" y="868"/>
            <a:chExt cx="3204" cy="2036"/>
          </a:xfrm>
        </p:grpSpPr>
        <p:sp>
          <p:nvSpPr>
            <p:cNvPr id="8" name="AutoShape 4">
              <a:extLst>
                <a:ext uri="{FF2B5EF4-FFF2-40B4-BE49-F238E27FC236}">
                  <a16:creationId xmlns:a16="http://schemas.microsoft.com/office/drawing/2014/main" xmlns="" id="{A7A98992-F81C-45DA-A253-F2CDF38DC14C}"/>
                </a:ext>
              </a:extLst>
            </p:cNvPr>
            <p:cNvSpPr>
              <a:spLocks noChangeArrowheads="1"/>
            </p:cNvSpPr>
            <p:nvPr/>
          </p:nvSpPr>
          <p:spPr bwMode="auto">
            <a:xfrm>
              <a:off x="144" y="1298"/>
              <a:ext cx="1200" cy="1304"/>
            </a:xfrm>
            <a:prstGeom prst="flowChartPunchedCard">
              <a:avLst/>
            </a:prstGeom>
            <a:gradFill rotWithShape="1">
              <a:gsLst>
                <a:gs pos="0">
                  <a:srgbClr val="969696"/>
                </a:gs>
                <a:gs pos="100000">
                  <a:srgbClr val="454545"/>
                </a:gs>
              </a:gsLst>
              <a:lin ang="5400000" scaled="1"/>
            </a:gradFill>
            <a:ln w="12700">
              <a:noFill/>
              <a:miter lim="800000"/>
              <a:headEnd/>
              <a:tailEnd/>
            </a:ln>
          </p:spPr>
          <p:txBody>
            <a:bodyPr wrap="none" anchor="ctr"/>
            <a:lstStyle/>
            <a:p>
              <a:endParaRPr lang="en-US"/>
            </a:p>
          </p:txBody>
        </p:sp>
        <p:pic>
          <p:nvPicPr>
            <p:cNvPr id="9" name="Picture 5" descr="j0078708">
              <a:extLst>
                <a:ext uri="{FF2B5EF4-FFF2-40B4-BE49-F238E27FC236}">
                  <a16:creationId xmlns:a16="http://schemas.microsoft.com/office/drawing/2014/main" xmlns="" id="{2D44F755-E459-47F4-814A-801DD7E33F59}"/>
                </a:ext>
              </a:extLst>
            </p:cNvPr>
            <p:cNvPicPr>
              <a:picLocks noChangeAspect="1" noChangeArrowheads="1"/>
            </p:cNvPicPr>
            <p:nvPr/>
          </p:nvPicPr>
          <p:blipFill>
            <a:blip r:embed="rId3" cstate="print"/>
            <a:srcRect/>
            <a:stretch>
              <a:fillRect/>
            </a:stretch>
          </p:blipFill>
          <p:spPr bwMode="auto">
            <a:xfrm>
              <a:off x="308" y="1768"/>
              <a:ext cx="816" cy="766"/>
            </a:xfrm>
            <a:prstGeom prst="rect">
              <a:avLst/>
            </a:prstGeom>
            <a:solidFill>
              <a:srgbClr val="C0C0C0"/>
            </a:solidFill>
            <a:effectLst>
              <a:outerShdw dist="96720" dir="1391915" algn="ctr" rotWithShape="0">
                <a:srgbClr val="808080"/>
              </a:outerShdw>
            </a:effectLst>
          </p:spPr>
        </p:pic>
        <p:sp>
          <p:nvSpPr>
            <p:cNvPr id="10" name="Text Box 6">
              <a:extLst>
                <a:ext uri="{FF2B5EF4-FFF2-40B4-BE49-F238E27FC236}">
                  <a16:creationId xmlns:a16="http://schemas.microsoft.com/office/drawing/2014/main" xmlns="" id="{44D53F5E-1BC8-403D-ACB6-4C66C32DA35E}"/>
                </a:ext>
              </a:extLst>
            </p:cNvPr>
            <p:cNvSpPr txBox="1">
              <a:spLocks noChangeArrowheads="1"/>
            </p:cNvSpPr>
            <p:nvPr/>
          </p:nvSpPr>
          <p:spPr bwMode="auto">
            <a:xfrm>
              <a:off x="236" y="1353"/>
              <a:ext cx="1085" cy="442"/>
            </a:xfrm>
            <a:prstGeom prst="rect">
              <a:avLst/>
            </a:prstGeom>
            <a:noFill/>
            <a:ln w="12700">
              <a:noFill/>
              <a:miter lim="800000"/>
              <a:headEnd/>
              <a:tailEnd/>
            </a:ln>
          </p:spPr>
          <p:txBody>
            <a:bodyPr wrap="none">
              <a:spAutoFit/>
            </a:bodyPr>
            <a:lstStyle/>
            <a:p>
              <a:pPr algn="ctr"/>
              <a:r>
                <a:rPr lang="en-US" sz="2000" b="1" dirty="0">
                  <a:solidFill>
                    <a:schemeClr val="tx2"/>
                  </a:solidFill>
                </a:rPr>
                <a:t>Customer</a:t>
              </a:r>
            </a:p>
            <a:p>
              <a:pPr algn="ctr"/>
              <a:r>
                <a:rPr lang="en-US" sz="2000" b="1" dirty="0">
                  <a:solidFill>
                    <a:schemeClr val="tx2"/>
                  </a:solidFill>
                </a:rPr>
                <a:t>Account Grp</a:t>
              </a:r>
            </a:p>
          </p:txBody>
        </p:sp>
        <p:sp>
          <p:nvSpPr>
            <p:cNvPr id="11" name="AutoShape 7">
              <a:extLst>
                <a:ext uri="{FF2B5EF4-FFF2-40B4-BE49-F238E27FC236}">
                  <a16:creationId xmlns:a16="http://schemas.microsoft.com/office/drawing/2014/main" xmlns="" id="{C96B9A28-BE3A-44D0-A4B4-4ECCD638FE3F}"/>
                </a:ext>
              </a:extLst>
            </p:cNvPr>
            <p:cNvSpPr>
              <a:spLocks noChangeArrowheads="1"/>
            </p:cNvSpPr>
            <p:nvPr/>
          </p:nvSpPr>
          <p:spPr bwMode="auto">
            <a:xfrm>
              <a:off x="1400" y="1344"/>
              <a:ext cx="376" cy="1066"/>
            </a:xfrm>
            <a:custGeom>
              <a:avLst/>
              <a:gdLst>
                <a:gd name="T0" fmla="*/ 4 w 21600"/>
                <a:gd name="T1" fmla="*/ 0 h 21600"/>
                <a:gd name="T2" fmla="*/ 0 w 21600"/>
                <a:gd name="T3" fmla="*/ 26 h 21600"/>
                <a:gd name="T4" fmla="*/ 4 w 21600"/>
                <a:gd name="T5" fmla="*/ 53 h 21600"/>
                <a:gd name="T6" fmla="*/ 7 w 21600"/>
                <a:gd name="T7" fmla="*/ 26 h 21600"/>
                <a:gd name="T8" fmla="*/ 17694720 60000 65536"/>
                <a:gd name="T9" fmla="*/ 11796480 60000 65536"/>
                <a:gd name="T10" fmla="*/ 5898240 60000 65536"/>
                <a:gd name="T11" fmla="*/ 0 60000 65536"/>
                <a:gd name="T12" fmla="*/ 3389 w 21600"/>
                <a:gd name="T13" fmla="*/ 6018 h 21600"/>
                <a:gd name="T14" fmla="*/ 18153 w 21600"/>
                <a:gd name="T15" fmla="*/ 15582 h 21600"/>
              </a:gdLst>
              <a:ahLst/>
              <a:cxnLst>
                <a:cxn ang="T8">
                  <a:pos x="T0" y="T1"/>
                </a:cxn>
                <a:cxn ang="T9">
                  <a:pos x="T2" y="T3"/>
                </a:cxn>
                <a:cxn ang="T10">
                  <a:pos x="T4" y="T5"/>
                </a:cxn>
                <a:cxn ang="T11">
                  <a:pos x="T6" y="T7"/>
                </a:cxn>
              </a:cxnLst>
              <a:rect l="T12" t="T13" r="T14" b="T15"/>
              <a:pathLst>
                <a:path w="21600" h="21600">
                  <a:moveTo>
                    <a:pt x="13812" y="0"/>
                  </a:moveTo>
                  <a:lnTo>
                    <a:pt x="13812" y="6014"/>
                  </a:lnTo>
                  <a:lnTo>
                    <a:pt x="3375" y="6014"/>
                  </a:lnTo>
                  <a:lnTo>
                    <a:pt x="3375" y="15586"/>
                  </a:lnTo>
                  <a:lnTo>
                    <a:pt x="13812" y="15586"/>
                  </a:lnTo>
                  <a:lnTo>
                    <a:pt x="13812" y="21600"/>
                  </a:lnTo>
                  <a:lnTo>
                    <a:pt x="21600" y="10800"/>
                  </a:lnTo>
                  <a:close/>
                </a:path>
                <a:path w="21600" h="21600">
                  <a:moveTo>
                    <a:pt x="1350" y="6014"/>
                  </a:moveTo>
                  <a:lnTo>
                    <a:pt x="1350" y="15586"/>
                  </a:lnTo>
                  <a:lnTo>
                    <a:pt x="2700" y="15586"/>
                  </a:lnTo>
                  <a:lnTo>
                    <a:pt x="2700" y="6014"/>
                  </a:lnTo>
                  <a:close/>
                </a:path>
                <a:path w="21600" h="21600">
                  <a:moveTo>
                    <a:pt x="0" y="6014"/>
                  </a:moveTo>
                  <a:lnTo>
                    <a:pt x="0" y="15586"/>
                  </a:lnTo>
                  <a:lnTo>
                    <a:pt x="675" y="15586"/>
                  </a:lnTo>
                  <a:lnTo>
                    <a:pt x="675" y="6014"/>
                  </a:lnTo>
                  <a:close/>
                </a:path>
              </a:pathLst>
            </a:custGeom>
            <a:solidFill>
              <a:srgbClr val="C0C0C0"/>
            </a:solidFill>
            <a:ln w="12700">
              <a:noFill/>
              <a:miter lim="800000"/>
              <a:headEnd/>
              <a:tailEnd/>
            </a:ln>
          </p:spPr>
          <p:txBody>
            <a:bodyPr wrap="none" anchor="ctr"/>
            <a:lstStyle/>
            <a:p>
              <a:endParaRPr lang="en-US"/>
            </a:p>
          </p:txBody>
        </p:sp>
        <p:sp>
          <p:nvSpPr>
            <p:cNvPr id="12" name="Rectangle 8">
              <a:extLst>
                <a:ext uri="{FF2B5EF4-FFF2-40B4-BE49-F238E27FC236}">
                  <a16:creationId xmlns:a16="http://schemas.microsoft.com/office/drawing/2014/main" xmlns="" id="{5BD840B7-1815-4674-BD51-EC5A7475AA3E}"/>
                </a:ext>
              </a:extLst>
            </p:cNvPr>
            <p:cNvSpPr>
              <a:spLocks noChangeArrowheads="1"/>
            </p:cNvSpPr>
            <p:nvPr/>
          </p:nvSpPr>
          <p:spPr bwMode="auto">
            <a:xfrm>
              <a:off x="1804" y="868"/>
              <a:ext cx="240" cy="2036"/>
            </a:xfrm>
            <a:prstGeom prst="rect">
              <a:avLst/>
            </a:prstGeom>
            <a:solidFill>
              <a:srgbClr val="808000"/>
            </a:solidFill>
            <a:ln w="12700">
              <a:noFill/>
              <a:miter lim="800000"/>
              <a:headEnd/>
              <a:tailEnd/>
            </a:ln>
          </p:spPr>
          <p:txBody>
            <a:bodyPr wrap="none" anchor="ctr"/>
            <a:lstStyle/>
            <a:p>
              <a:pPr algn="ctr"/>
              <a:endParaRPr lang="en-GB" b="1">
                <a:solidFill>
                  <a:schemeClr val="tx2"/>
                </a:solidFill>
              </a:endParaRPr>
            </a:p>
          </p:txBody>
        </p:sp>
        <p:sp>
          <p:nvSpPr>
            <p:cNvPr id="13" name="AutoShape 9">
              <a:extLst>
                <a:ext uri="{FF2B5EF4-FFF2-40B4-BE49-F238E27FC236}">
                  <a16:creationId xmlns:a16="http://schemas.microsoft.com/office/drawing/2014/main" xmlns="" id="{65ADB7B0-69C5-4D3C-980E-328E2B8848F7}"/>
                </a:ext>
              </a:extLst>
            </p:cNvPr>
            <p:cNvSpPr>
              <a:spLocks noChangeArrowheads="1"/>
            </p:cNvSpPr>
            <p:nvPr/>
          </p:nvSpPr>
          <p:spPr bwMode="auto">
            <a:xfrm rot="-5400000">
              <a:off x="2502" y="1470"/>
              <a:ext cx="384" cy="1296"/>
            </a:xfrm>
            <a:prstGeom prst="flowChartDocument">
              <a:avLst/>
            </a:prstGeom>
            <a:gradFill rotWithShape="1">
              <a:gsLst>
                <a:gs pos="0">
                  <a:srgbClr val="F2FFEB"/>
                </a:gs>
                <a:gs pos="100000">
                  <a:srgbClr val="70766D"/>
                </a:gs>
              </a:gsLst>
              <a:lin ang="5400000" scaled="1"/>
            </a:gradFill>
            <a:ln w="12700">
              <a:noFill/>
              <a:miter lim="800000"/>
              <a:headEnd/>
              <a:tailEnd/>
            </a:ln>
          </p:spPr>
          <p:txBody>
            <a:bodyPr wrap="none" anchor="ctr"/>
            <a:lstStyle/>
            <a:p>
              <a:endParaRPr lang="en-US"/>
            </a:p>
          </p:txBody>
        </p:sp>
        <p:sp>
          <p:nvSpPr>
            <p:cNvPr id="14" name="Text Box 10">
              <a:extLst>
                <a:ext uri="{FF2B5EF4-FFF2-40B4-BE49-F238E27FC236}">
                  <a16:creationId xmlns:a16="http://schemas.microsoft.com/office/drawing/2014/main" xmlns="" id="{36B6F8B0-4AA1-4776-BDD0-4FD25C011E3C}"/>
                </a:ext>
              </a:extLst>
            </p:cNvPr>
            <p:cNvSpPr txBox="1">
              <a:spLocks noChangeArrowheads="1"/>
            </p:cNvSpPr>
            <p:nvPr/>
          </p:nvSpPr>
          <p:spPr bwMode="auto">
            <a:xfrm>
              <a:off x="2048" y="1995"/>
              <a:ext cx="1132" cy="231"/>
            </a:xfrm>
            <a:prstGeom prst="rect">
              <a:avLst/>
            </a:prstGeom>
            <a:noFill/>
            <a:ln w="12700">
              <a:noFill/>
              <a:miter lim="800000"/>
              <a:headEnd/>
              <a:tailEnd/>
            </a:ln>
          </p:spPr>
          <p:txBody>
            <a:bodyPr wrap="none">
              <a:spAutoFit/>
            </a:bodyPr>
            <a:lstStyle/>
            <a:p>
              <a:r>
                <a:rPr lang="en-US" b="1">
                  <a:solidFill>
                    <a:schemeClr val="tx2"/>
                  </a:solidFill>
                </a:rPr>
                <a:t>Field Selection</a:t>
              </a:r>
            </a:p>
          </p:txBody>
        </p:sp>
        <p:sp>
          <p:nvSpPr>
            <p:cNvPr id="15" name="AutoShape 11">
              <a:extLst>
                <a:ext uri="{FF2B5EF4-FFF2-40B4-BE49-F238E27FC236}">
                  <a16:creationId xmlns:a16="http://schemas.microsoft.com/office/drawing/2014/main" xmlns="" id="{AD03905B-F1C3-46E5-A19D-7DDC0114BC57}"/>
                </a:ext>
              </a:extLst>
            </p:cNvPr>
            <p:cNvSpPr>
              <a:spLocks noChangeArrowheads="1"/>
            </p:cNvSpPr>
            <p:nvPr/>
          </p:nvSpPr>
          <p:spPr bwMode="auto">
            <a:xfrm rot="-5400000">
              <a:off x="2508" y="1916"/>
              <a:ext cx="384" cy="1296"/>
            </a:xfrm>
            <a:prstGeom prst="flowChartDocument">
              <a:avLst/>
            </a:prstGeom>
            <a:gradFill rotWithShape="1">
              <a:gsLst>
                <a:gs pos="0">
                  <a:srgbClr val="F2FFEB"/>
                </a:gs>
                <a:gs pos="100000">
                  <a:srgbClr val="70766D"/>
                </a:gs>
              </a:gsLst>
              <a:lin ang="5400000" scaled="1"/>
            </a:gradFill>
            <a:ln w="12700">
              <a:noFill/>
              <a:miter lim="800000"/>
              <a:headEnd/>
              <a:tailEnd/>
            </a:ln>
          </p:spPr>
          <p:txBody>
            <a:bodyPr wrap="none" anchor="ctr"/>
            <a:lstStyle/>
            <a:p>
              <a:endParaRPr lang="en-US"/>
            </a:p>
          </p:txBody>
        </p:sp>
        <p:sp>
          <p:nvSpPr>
            <p:cNvPr id="16" name="Text Box 12">
              <a:extLst>
                <a:ext uri="{FF2B5EF4-FFF2-40B4-BE49-F238E27FC236}">
                  <a16:creationId xmlns:a16="http://schemas.microsoft.com/office/drawing/2014/main" xmlns="" id="{95425E3A-6D62-4D88-8B5E-65AC5B8787B9}"/>
                </a:ext>
              </a:extLst>
            </p:cNvPr>
            <p:cNvSpPr txBox="1">
              <a:spLocks noChangeArrowheads="1"/>
            </p:cNvSpPr>
            <p:nvPr/>
          </p:nvSpPr>
          <p:spPr bwMode="auto">
            <a:xfrm>
              <a:off x="2054" y="2441"/>
              <a:ext cx="1140" cy="231"/>
            </a:xfrm>
            <a:prstGeom prst="rect">
              <a:avLst/>
            </a:prstGeom>
            <a:noFill/>
            <a:ln w="12700">
              <a:noFill/>
              <a:miter lim="800000"/>
              <a:headEnd/>
              <a:tailEnd/>
            </a:ln>
          </p:spPr>
          <p:txBody>
            <a:bodyPr wrap="none">
              <a:spAutoFit/>
            </a:bodyPr>
            <a:lstStyle/>
            <a:p>
              <a:r>
                <a:rPr lang="en-US" b="1">
                  <a:solidFill>
                    <a:schemeClr val="tx2"/>
                  </a:solidFill>
                </a:rPr>
                <a:t>Number Range</a:t>
              </a:r>
            </a:p>
          </p:txBody>
        </p:sp>
        <p:sp>
          <p:nvSpPr>
            <p:cNvPr id="17" name="AutoShape 13">
              <a:extLst>
                <a:ext uri="{FF2B5EF4-FFF2-40B4-BE49-F238E27FC236}">
                  <a16:creationId xmlns:a16="http://schemas.microsoft.com/office/drawing/2014/main" xmlns="" id="{999225E0-2746-460E-835B-B1E1B0F62123}"/>
                </a:ext>
              </a:extLst>
            </p:cNvPr>
            <p:cNvSpPr>
              <a:spLocks noChangeArrowheads="1"/>
            </p:cNvSpPr>
            <p:nvPr/>
          </p:nvSpPr>
          <p:spPr bwMode="auto">
            <a:xfrm rot="-5400000">
              <a:off x="2508" y="1020"/>
              <a:ext cx="384" cy="1296"/>
            </a:xfrm>
            <a:prstGeom prst="flowChartDocument">
              <a:avLst/>
            </a:prstGeom>
            <a:gradFill rotWithShape="1">
              <a:gsLst>
                <a:gs pos="0">
                  <a:srgbClr val="F2FFEB"/>
                </a:gs>
                <a:gs pos="100000">
                  <a:srgbClr val="70766D"/>
                </a:gs>
              </a:gsLst>
              <a:lin ang="5400000" scaled="1"/>
            </a:gradFill>
            <a:ln w="12700">
              <a:noFill/>
              <a:miter lim="800000"/>
              <a:headEnd/>
              <a:tailEnd/>
            </a:ln>
          </p:spPr>
          <p:txBody>
            <a:bodyPr wrap="none" anchor="ctr"/>
            <a:lstStyle/>
            <a:p>
              <a:endParaRPr lang="en-US"/>
            </a:p>
          </p:txBody>
        </p:sp>
        <p:sp>
          <p:nvSpPr>
            <p:cNvPr id="18" name="Text Box 14">
              <a:extLst>
                <a:ext uri="{FF2B5EF4-FFF2-40B4-BE49-F238E27FC236}">
                  <a16:creationId xmlns:a16="http://schemas.microsoft.com/office/drawing/2014/main" xmlns="" id="{A7F71891-D931-4F51-AF7D-494B69931EC8}"/>
                </a:ext>
              </a:extLst>
            </p:cNvPr>
            <p:cNvSpPr txBox="1">
              <a:spLocks noChangeArrowheads="1"/>
            </p:cNvSpPr>
            <p:nvPr/>
          </p:nvSpPr>
          <p:spPr bwMode="auto">
            <a:xfrm>
              <a:off x="2064" y="1555"/>
              <a:ext cx="1212" cy="231"/>
            </a:xfrm>
            <a:prstGeom prst="rect">
              <a:avLst/>
            </a:prstGeom>
            <a:noFill/>
            <a:ln w="12700">
              <a:noFill/>
              <a:miter lim="800000"/>
              <a:headEnd/>
              <a:tailEnd/>
            </a:ln>
          </p:spPr>
          <p:txBody>
            <a:bodyPr wrap="none">
              <a:spAutoFit/>
            </a:bodyPr>
            <a:lstStyle/>
            <a:p>
              <a:r>
                <a:rPr lang="en-US" b="1">
                  <a:solidFill>
                    <a:schemeClr val="tx2"/>
                  </a:solidFill>
                </a:rPr>
                <a:t>Partner Schema</a:t>
              </a:r>
            </a:p>
          </p:txBody>
        </p:sp>
        <p:sp>
          <p:nvSpPr>
            <p:cNvPr id="19" name="AutoShape 15">
              <a:extLst>
                <a:ext uri="{FF2B5EF4-FFF2-40B4-BE49-F238E27FC236}">
                  <a16:creationId xmlns:a16="http://schemas.microsoft.com/office/drawing/2014/main" xmlns="" id="{A7EEA878-0996-4671-9B5B-4DFC1C37830E}"/>
                </a:ext>
              </a:extLst>
            </p:cNvPr>
            <p:cNvSpPr>
              <a:spLocks noChangeArrowheads="1"/>
            </p:cNvSpPr>
            <p:nvPr/>
          </p:nvSpPr>
          <p:spPr bwMode="auto">
            <a:xfrm rot="-5400000">
              <a:off x="2508" y="572"/>
              <a:ext cx="384" cy="1296"/>
            </a:xfrm>
            <a:prstGeom prst="flowChartDocument">
              <a:avLst/>
            </a:prstGeom>
            <a:gradFill rotWithShape="1">
              <a:gsLst>
                <a:gs pos="0">
                  <a:srgbClr val="F2FFEB"/>
                </a:gs>
                <a:gs pos="100000">
                  <a:srgbClr val="70766D"/>
                </a:gs>
              </a:gsLst>
              <a:lin ang="5400000" scaled="1"/>
            </a:gradFill>
            <a:ln w="12700">
              <a:noFill/>
              <a:miter lim="800000"/>
              <a:headEnd/>
              <a:tailEnd/>
            </a:ln>
          </p:spPr>
          <p:txBody>
            <a:bodyPr wrap="none" anchor="ctr"/>
            <a:lstStyle/>
            <a:p>
              <a:endParaRPr lang="en-US"/>
            </a:p>
          </p:txBody>
        </p:sp>
        <p:sp>
          <p:nvSpPr>
            <p:cNvPr id="20" name="Text Box 16">
              <a:extLst>
                <a:ext uri="{FF2B5EF4-FFF2-40B4-BE49-F238E27FC236}">
                  <a16:creationId xmlns:a16="http://schemas.microsoft.com/office/drawing/2014/main" xmlns="" id="{883CD1FB-1F38-48B0-9495-A38A6A6A79DB}"/>
                </a:ext>
              </a:extLst>
            </p:cNvPr>
            <p:cNvSpPr txBox="1">
              <a:spLocks noChangeArrowheads="1"/>
            </p:cNvSpPr>
            <p:nvPr/>
          </p:nvSpPr>
          <p:spPr bwMode="auto">
            <a:xfrm>
              <a:off x="2340" y="1084"/>
              <a:ext cx="556" cy="231"/>
            </a:xfrm>
            <a:prstGeom prst="rect">
              <a:avLst/>
            </a:prstGeom>
            <a:noFill/>
            <a:ln w="12700">
              <a:noFill/>
              <a:miter lim="800000"/>
              <a:headEnd/>
              <a:tailEnd/>
            </a:ln>
          </p:spPr>
          <p:txBody>
            <a:bodyPr wrap="none">
              <a:spAutoFit/>
            </a:bodyPr>
            <a:lstStyle/>
            <a:p>
              <a:r>
                <a:rPr lang="en-US" b="1">
                  <a:solidFill>
                    <a:schemeClr val="tx2"/>
                  </a:solidFill>
                </a:rPr>
                <a:t>Status</a:t>
              </a:r>
            </a:p>
          </p:txBody>
        </p:sp>
        <p:sp>
          <p:nvSpPr>
            <p:cNvPr id="21" name="Text Box 17">
              <a:extLst>
                <a:ext uri="{FF2B5EF4-FFF2-40B4-BE49-F238E27FC236}">
                  <a16:creationId xmlns:a16="http://schemas.microsoft.com/office/drawing/2014/main" xmlns="" id="{6AA3ADF7-2549-45B4-9D9E-D6051E49D95A}"/>
                </a:ext>
              </a:extLst>
            </p:cNvPr>
            <p:cNvSpPr txBox="1">
              <a:spLocks noChangeArrowheads="1"/>
            </p:cNvSpPr>
            <p:nvPr/>
          </p:nvSpPr>
          <p:spPr bwMode="auto">
            <a:xfrm>
              <a:off x="1832" y="1257"/>
              <a:ext cx="236" cy="1450"/>
            </a:xfrm>
            <a:prstGeom prst="rect">
              <a:avLst/>
            </a:prstGeom>
            <a:solidFill>
              <a:schemeClr val="hlink"/>
            </a:solidFill>
            <a:ln w="12700">
              <a:solidFill>
                <a:srgbClr val="0000FF"/>
              </a:solidFill>
              <a:miter lim="800000"/>
              <a:headEnd/>
              <a:tailEnd/>
            </a:ln>
          </p:spPr>
          <p:txBody>
            <a:bodyPr wrap="none">
              <a:spAutoFit/>
            </a:bodyPr>
            <a:lstStyle/>
            <a:p>
              <a:r>
                <a:rPr lang="en-US" b="1">
                  <a:solidFill>
                    <a:schemeClr val="tx2"/>
                  </a:solidFill>
                </a:rPr>
                <a:t>C</a:t>
              </a:r>
            </a:p>
            <a:p>
              <a:r>
                <a:rPr lang="en-US" b="1">
                  <a:solidFill>
                    <a:schemeClr val="tx2"/>
                  </a:solidFill>
                </a:rPr>
                <a:t>O</a:t>
              </a:r>
            </a:p>
            <a:p>
              <a:r>
                <a:rPr lang="en-US" b="1">
                  <a:solidFill>
                    <a:schemeClr val="tx2"/>
                  </a:solidFill>
                </a:rPr>
                <a:t>N</a:t>
              </a:r>
            </a:p>
            <a:p>
              <a:r>
                <a:rPr lang="en-US" b="1">
                  <a:solidFill>
                    <a:schemeClr val="tx2"/>
                  </a:solidFill>
                </a:rPr>
                <a:t>T</a:t>
              </a:r>
            </a:p>
            <a:p>
              <a:r>
                <a:rPr lang="en-US" b="1">
                  <a:solidFill>
                    <a:schemeClr val="tx2"/>
                  </a:solidFill>
                </a:rPr>
                <a:t>R</a:t>
              </a:r>
            </a:p>
            <a:p>
              <a:r>
                <a:rPr lang="en-US" b="1">
                  <a:solidFill>
                    <a:schemeClr val="tx2"/>
                  </a:solidFill>
                </a:rPr>
                <a:t>O</a:t>
              </a:r>
            </a:p>
            <a:p>
              <a:r>
                <a:rPr lang="en-US" b="1">
                  <a:solidFill>
                    <a:schemeClr val="tx2"/>
                  </a:solidFill>
                </a:rPr>
                <a:t>L</a:t>
              </a:r>
            </a:p>
            <a:p>
              <a:r>
                <a:rPr lang="en-US" b="1">
                  <a:solidFill>
                    <a:schemeClr val="tx2"/>
                  </a:solidFill>
                </a:rPr>
                <a:t>S</a:t>
              </a:r>
            </a:p>
          </p:txBody>
        </p:sp>
      </p:grpSp>
      <p:sp>
        <p:nvSpPr>
          <p:cNvPr id="22" name="Text Box 19">
            <a:extLst>
              <a:ext uri="{FF2B5EF4-FFF2-40B4-BE49-F238E27FC236}">
                <a16:creationId xmlns:a16="http://schemas.microsoft.com/office/drawing/2014/main" xmlns="" id="{A9BCB674-C8C7-4E51-9073-19B90A96F8A0}"/>
              </a:ext>
            </a:extLst>
          </p:cNvPr>
          <p:cNvSpPr txBox="1">
            <a:spLocks noChangeArrowheads="1"/>
          </p:cNvSpPr>
          <p:nvPr/>
        </p:nvSpPr>
        <p:spPr bwMode="auto">
          <a:xfrm>
            <a:off x="5562600" y="1371600"/>
            <a:ext cx="2971800" cy="4248150"/>
          </a:xfrm>
          <a:prstGeom prst="rect">
            <a:avLst/>
          </a:prstGeom>
          <a:solidFill>
            <a:schemeClr val="folHlink"/>
          </a:solidFill>
          <a:ln w="9525" algn="ctr">
            <a:noFill/>
            <a:miter lim="800000"/>
            <a:headEnd/>
            <a:tailEnd/>
          </a:ln>
        </p:spPr>
        <p:txBody>
          <a:bodyPr>
            <a:spAutoFit/>
          </a:bodyPr>
          <a:lstStyle/>
          <a:p>
            <a:pPr>
              <a:spcBef>
                <a:spcPct val="50000"/>
              </a:spcBef>
              <a:buFontTx/>
              <a:buChar char="•"/>
            </a:pPr>
            <a:endParaRPr lang="en-US" sz="1600" dirty="0"/>
          </a:p>
          <a:p>
            <a:pPr>
              <a:spcBef>
                <a:spcPct val="50000"/>
              </a:spcBef>
              <a:buFontTx/>
              <a:buChar char="•"/>
            </a:pPr>
            <a:r>
              <a:rPr lang="en-US" sz="1600" dirty="0"/>
              <a:t>The status of the fields in the master record.</a:t>
            </a:r>
          </a:p>
          <a:p>
            <a:pPr>
              <a:spcBef>
                <a:spcPct val="50000"/>
              </a:spcBef>
              <a:buFontTx/>
              <a:buChar char="•"/>
            </a:pPr>
            <a:r>
              <a:rPr lang="en-US" sz="1600" dirty="0"/>
              <a:t> Whether the account is for one – time customer or General customer.</a:t>
            </a:r>
          </a:p>
          <a:p>
            <a:pPr>
              <a:spcBef>
                <a:spcPct val="50000"/>
              </a:spcBef>
              <a:buFontTx/>
              <a:buChar char="•"/>
            </a:pPr>
            <a:r>
              <a:rPr lang="en-US" sz="1600" dirty="0">
                <a:solidFill>
                  <a:schemeClr val="tx2"/>
                </a:solidFill>
              </a:rPr>
              <a:t>Which fields in the customer master should be optional, required, display or suppressed.</a:t>
            </a:r>
          </a:p>
          <a:p>
            <a:pPr>
              <a:spcBef>
                <a:spcPct val="50000"/>
              </a:spcBef>
              <a:buFontTx/>
              <a:buChar char="•"/>
            </a:pPr>
            <a:r>
              <a:rPr lang="en-US" sz="1600" dirty="0">
                <a:solidFill>
                  <a:schemeClr val="tx2"/>
                </a:solidFill>
              </a:rPr>
              <a:t>The number range of the accounts.</a:t>
            </a:r>
          </a:p>
          <a:p>
            <a:pPr>
              <a:spcBef>
                <a:spcPct val="50000"/>
              </a:spcBef>
              <a:buFontTx/>
              <a:buChar char="•"/>
            </a:pPr>
            <a:endParaRPr lang="en-US" sz="1600" dirty="0"/>
          </a:p>
          <a:p>
            <a:pPr>
              <a:spcBef>
                <a:spcPct val="50000"/>
              </a:spcBef>
            </a:pPr>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effectLst/>
              </a:rPr>
              <a:t>Customer </a:t>
            </a:r>
            <a:r>
              <a:rPr lang="en-IN" sz="2800" dirty="0" smtClean="0">
                <a:effectLst/>
              </a:rPr>
              <a:t>Incoming Cash/ Bank  </a:t>
            </a:r>
            <a:r>
              <a:rPr lang="en-IN" sz="2800" dirty="0">
                <a:effectLst/>
              </a:rPr>
              <a:t>Payments</a:t>
            </a:r>
            <a:r>
              <a:rPr lang="en-IN" dirty="0">
                <a:effectLst/>
              </a:rPr>
              <a:t/>
            </a:r>
            <a:br>
              <a:rPr lang="en-IN" dirty="0">
                <a:effectLst/>
              </a:rPr>
            </a:br>
            <a:endParaRPr lang="en-IN" dirty="0"/>
          </a:p>
        </p:txBody>
      </p:sp>
      <p:sp>
        <p:nvSpPr>
          <p:cNvPr id="3" name="Content Placeholder 2"/>
          <p:cNvSpPr>
            <a:spLocks noGrp="1"/>
          </p:cNvSpPr>
          <p:nvPr>
            <p:ph idx="1"/>
          </p:nvPr>
        </p:nvSpPr>
        <p:spPr>
          <a:xfrm>
            <a:off x="647700" y="914400"/>
            <a:ext cx="7800975" cy="5029200"/>
          </a:xfrm>
        </p:spPr>
        <p:txBody>
          <a:bodyPr/>
          <a:lstStyle/>
          <a:p>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23925"/>
            <a:ext cx="7848599"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7641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609600"/>
            <a:ext cx="7962900" cy="5486400"/>
          </a:xfrm>
        </p:spPr>
        <p:txBody>
          <a:bodyPr/>
          <a:lstStyle/>
          <a:p>
            <a:endParaRPr lang="en-US" dirty="0" smtClean="0"/>
          </a:p>
          <a:p>
            <a:endParaRPr lang="en-US" dirty="0"/>
          </a:p>
          <a:p>
            <a:endParaRPr lang="en-US" dirty="0" smtClean="0"/>
          </a:p>
          <a:p>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685800"/>
            <a:ext cx="38862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1905000"/>
            <a:ext cx="5029200" cy="3621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830" y="5943600"/>
            <a:ext cx="37338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329946"/>
            <a:ext cx="34004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8305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xfrm>
            <a:off x="-76200" y="700088"/>
            <a:ext cx="8734425" cy="671512"/>
          </a:xfrm>
        </p:spPr>
        <p:txBody>
          <a:bodyPr/>
          <a:lstStyle/>
          <a:p>
            <a:pPr algn="ctr">
              <a:defRPr/>
            </a:pPr>
            <a:r>
              <a:rPr lang="en-US" sz="3600" dirty="0"/>
              <a:t>Customer  Account Group</a:t>
            </a:r>
            <a:r>
              <a:rPr lang="en-US" dirty="0"/>
              <a:t/>
            </a:r>
            <a:br>
              <a:rPr lang="en-US" dirty="0"/>
            </a:br>
            <a:endParaRPr lang="en-US" sz="3600" b="0" dirty="0"/>
          </a:p>
        </p:txBody>
      </p:sp>
      <p:sp>
        <p:nvSpPr>
          <p:cNvPr id="16387" name="Rectangle 3"/>
          <p:cNvSpPr>
            <a:spLocks noGrp="1" noChangeArrowheads="1"/>
          </p:cNvSpPr>
          <p:nvPr>
            <p:ph type="body" idx="1"/>
          </p:nvPr>
        </p:nvSpPr>
        <p:spPr>
          <a:xfrm>
            <a:off x="381000" y="1219200"/>
            <a:ext cx="8229600" cy="3810000"/>
          </a:xfrm>
        </p:spPr>
        <p:txBody>
          <a:bodyPr/>
          <a:lstStyle/>
          <a:p>
            <a:pPr>
              <a:buFontTx/>
              <a:buNone/>
            </a:pPr>
            <a:endParaRPr lang="en-US" dirty="0">
              <a:effectLst/>
            </a:endParaRPr>
          </a:p>
          <a:p>
            <a:endParaRPr lang="en-US" dirty="0">
              <a:effectLst/>
            </a:endParaRPr>
          </a:p>
        </p:txBody>
      </p:sp>
      <p:sp>
        <p:nvSpPr>
          <p:cNvPr id="6" name="Rectangle 13">
            <a:extLst>
              <a:ext uri="{FF2B5EF4-FFF2-40B4-BE49-F238E27FC236}">
                <a16:creationId xmlns:a16="http://schemas.microsoft.com/office/drawing/2014/main" xmlns="" id="{1C97CD9D-BDDC-44D4-AAA6-0EC07C4FD589}"/>
              </a:ext>
            </a:extLst>
          </p:cNvPr>
          <p:cNvSpPr>
            <a:spLocks noChangeArrowheads="1"/>
          </p:cNvSpPr>
          <p:nvPr/>
        </p:nvSpPr>
        <p:spPr bwMode="auto">
          <a:xfrm>
            <a:off x="180974" y="1371600"/>
            <a:ext cx="8963026" cy="4648200"/>
          </a:xfrm>
          <a:prstGeom prst="rect">
            <a:avLst/>
          </a:prstGeom>
          <a:noFill/>
          <a:ln w="9525" algn="ctr">
            <a:solidFill>
              <a:schemeClr val="tx1"/>
            </a:solidFill>
            <a:miter lim="800000"/>
            <a:headEnd/>
            <a:tailEnd/>
          </a:ln>
        </p:spPr>
        <p:txBody>
          <a:bodyPr wrap="none" anchor="ctr"/>
          <a:lstStyle/>
          <a:p>
            <a:endParaRPr lang="en-US"/>
          </a:p>
        </p:txBody>
      </p:sp>
      <p:sp>
        <p:nvSpPr>
          <p:cNvPr id="8" name="Rectangle 12">
            <a:extLst>
              <a:ext uri="{FF2B5EF4-FFF2-40B4-BE49-F238E27FC236}">
                <a16:creationId xmlns:a16="http://schemas.microsoft.com/office/drawing/2014/main" xmlns="" id="{B18F89CD-955C-467F-96B0-E732266D8E2B}"/>
              </a:ext>
            </a:extLst>
          </p:cNvPr>
          <p:cNvSpPr>
            <a:spLocks noChangeArrowheads="1"/>
          </p:cNvSpPr>
          <p:nvPr/>
        </p:nvSpPr>
        <p:spPr bwMode="auto">
          <a:xfrm>
            <a:off x="2814637" y="1524000"/>
            <a:ext cx="2671754" cy="914400"/>
          </a:xfrm>
          <a:prstGeom prst="rect">
            <a:avLst/>
          </a:prstGeom>
          <a:solidFill>
            <a:srgbClr val="FFABFF"/>
          </a:solidFill>
          <a:ln w="12700">
            <a:noFill/>
            <a:miter lim="800000"/>
            <a:headEnd/>
            <a:tailEnd/>
          </a:ln>
          <a:effectLst>
            <a:outerShdw dist="53882" dir="2700000" algn="ctr" rotWithShape="0">
              <a:schemeClr val="folHlink"/>
            </a:outerShdw>
          </a:effectLst>
        </p:spPr>
        <p:txBody>
          <a:bodyPr wrap="none" lIns="87312" tIns="44450" rIns="87312" bIns="44450" anchor="ctr"/>
          <a:lstStyle/>
          <a:p>
            <a:pPr algn="ctr" defTabSz="684213">
              <a:defRPr/>
            </a:pPr>
            <a:r>
              <a:rPr lang="en-US" b="1" dirty="0">
                <a:solidFill>
                  <a:schemeClr val="tx2"/>
                </a:solidFill>
              </a:rPr>
              <a:t>General Customer or </a:t>
            </a:r>
            <a:br>
              <a:rPr lang="en-US" b="1" dirty="0">
                <a:solidFill>
                  <a:schemeClr val="tx2"/>
                </a:solidFill>
              </a:rPr>
            </a:br>
            <a:r>
              <a:rPr lang="en-US" b="1" dirty="0">
                <a:solidFill>
                  <a:schemeClr val="tx2"/>
                </a:solidFill>
              </a:rPr>
              <a:t>one- time customer </a:t>
            </a:r>
          </a:p>
        </p:txBody>
      </p:sp>
      <p:sp>
        <p:nvSpPr>
          <p:cNvPr id="9" name="Line 2">
            <a:extLst>
              <a:ext uri="{FF2B5EF4-FFF2-40B4-BE49-F238E27FC236}">
                <a16:creationId xmlns:a16="http://schemas.microsoft.com/office/drawing/2014/main" xmlns="" id="{DB2C6474-3D4B-488A-A095-0D87BA3F074A}"/>
              </a:ext>
            </a:extLst>
          </p:cNvPr>
          <p:cNvSpPr>
            <a:spLocks noChangeShapeType="1"/>
          </p:cNvSpPr>
          <p:nvPr/>
        </p:nvSpPr>
        <p:spPr bwMode="auto">
          <a:xfrm flipV="1">
            <a:off x="4267200" y="2438400"/>
            <a:ext cx="0" cy="660400"/>
          </a:xfrm>
          <a:prstGeom prst="line">
            <a:avLst/>
          </a:prstGeom>
          <a:noFill/>
          <a:ln w="50800">
            <a:solidFill>
              <a:schemeClr val="folHlink"/>
            </a:solidFill>
            <a:round/>
            <a:headEnd/>
            <a:tailEnd type="triangle" w="med" len="med"/>
          </a:ln>
        </p:spPr>
        <p:txBody>
          <a:bodyPr wrap="none" anchor="ctr"/>
          <a:lstStyle/>
          <a:p>
            <a:endParaRPr lang="en-US"/>
          </a:p>
        </p:txBody>
      </p:sp>
      <p:sp>
        <p:nvSpPr>
          <p:cNvPr id="10" name="Oval 11">
            <a:extLst>
              <a:ext uri="{FF2B5EF4-FFF2-40B4-BE49-F238E27FC236}">
                <a16:creationId xmlns:a16="http://schemas.microsoft.com/office/drawing/2014/main" xmlns="" id="{B560192B-0F67-4DC2-B542-7593F18DCB7E}"/>
              </a:ext>
            </a:extLst>
          </p:cNvPr>
          <p:cNvSpPr>
            <a:spLocks noChangeArrowheads="1"/>
          </p:cNvSpPr>
          <p:nvPr/>
        </p:nvSpPr>
        <p:spPr bwMode="auto">
          <a:xfrm>
            <a:off x="3223657" y="2743200"/>
            <a:ext cx="2262736" cy="1270000"/>
          </a:xfrm>
          <a:prstGeom prst="ellipse">
            <a:avLst/>
          </a:prstGeom>
          <a:solidFill>
            <a:schemeClr val="accent2"/>
          </a:solidFill>
          <a:ln w="12700">
            <a:solidFill>
              <a:schemeClr val="bg2"/>
            </a:solidFill>
            <a:round/>
            <a:headEnd/>
            <a:tailEnd/>
          </a:ln>
          <a:effectLst>
            <a:outerShdw dist="53882" dir="2700000" algn="ctr" rotWithShape="0">
              <a:schemeClr val="bg2"/>
            </a:outerShdw>
          </a:effectLst>
        </p:spPr>
        <p:txBody>
          <a:bodyPr wrap="none" lIns="90488" tIns="44450" rIns="90488" bIns="44450" anchor="ctr"/>
          <a:lstStyle/>
          <a:p>
            <a:pPr algn="ctr">
              <a:defRPr/>
            </a:pPr>
            <a:r>
              <a:rPr lang="en-US" sz="2000" b="1" dirty="0">
                <a:solidFill>
                  <a:schemeClr val="bg1"/>
                </a:solidFill>
                <a:effectLst>
                  <a:outerShdw blurRad="38100" dist="38100" dir="2700000" algn="tl">
                    <a:srgbClr val="000000"/>
                  </a:outerShdw>
                </a:effectLst>
              </a:rPr>
              <a:t>Account group</a:t>
            </a:r>
            <a:br>
              <a:rPr lang="en-US" sz="2000" b="1" dirty="0">
                <a:solidFill>
                  <a:schemeClr val="bg1"/>
                </a:solidFill>
                <a:effectLst>
                  <a:outerShdw blurRad="38100" dist="38100" dir="2700000" algn="tl">
                    <a:srgbClr val="000000"/>
                  </a:outerShdw>
                </a:effectLst>
              </a:rPr>
            </a:br>
            <a:r>
              <a:rPr lang="en-US" sz="2000" b="1" dirty="0">
                <a:solidFill>
                  <a:schemeClr val="bg1"/>
                </a:solidFill>
                <a:effectLst>
                  <a:outerShdw blurRad="38100" dist="38100" dir="2700000" algn="tl">
                    <a:srgbClr val="000000"/>
                  </a:outerShdw>
                </a:effectLst>
              </a:rPr>
              <a:t>determines...</a:t>
            </a:r>
          </a:p>
        </p:txBody>
      </p:sp>
      <p:sp>
        <p:nvSpPr>
          <p:cNvPr id="11" name="Line 3">
            <a:extLst>
              <a:ext uri="{FF2B5EF4-FFF2-40B4-BE49-F238E27FC236}">
                <a16:creationId xmlns:a16="http://schemas.microsoft.com/office/drawing/2014/main" xmlns="" id="{F60F50DA-240D-4E75-8395-65A97CDB6486}"/>
              </a:ext>
            </a:extLst>
          </p:cNvPr>
          <p:cNvSpPr>
            <a:spLocks noChangeShapeType="1"/>
          </p:cNvSpPr>
          <p:nvPr/>
        </p:nvSpPr>
        <p:spPr bwMode="auto">
          <a:xfrm>
            <a:off x="5540953" y="3200399"/>
            <a:ext cx="457202" cy="1"/>
          </a:xfrm>
          <a:prstGeom prst="line">
            <a:avLst/>
          </a:prstGeom>
          <a:noFill/>
          <a:ln w="50800">
            <a:solidFill>
              <a:schemeClr val="folHlink"/>
            </a:solidFill>
            <a:round/>
            <a:headEnd/>
            <a:tailEnd type="triangle" w="med" len="med"/>
          </a:ln>
        </p:spPr>
        <p:txBody>
          <a:bodyPr wrap="none" anchor="ctr"/>
          <a:lstStyle/>
          <a:p>
            <a:endParaRPr lang="en-US"/>
          </a:p>
        </p:txBody>
      </p:sp>
      <p:sp>
        <p:nvSpPr>
          <p:cNvPr id="12" name="Rectangle 8">
            <a:extLst>
              <a:ext uri="{FF2B5EF4-FFF2-40B4-BE49-F238E27FC236}">
                <a16:creationId xmlns:a16="http://schemas.microsoft.com/office/drawing/2014/main" xmlns="" id="{1DE43CB4-8919-439E-96D9-C4BFD53D3BAA}"/>
              </a:ext>
            </a:extLst>
          </p:cNvPr>
          <p:cNvSpPr>
            <a:spLocks noChangeArrowheads="1"/>
          </p:cNvSpPr>
          <p:nvPr/>
        </p:nvSpPr>
        <p:spPr bwMode="auto">
          <a:xfrm>
            <a:off x="6226755" y="2793999"/>
            <a:ext cx="2435225" cy="660401"/>
          </a:xfrm>
          <a:prstGeom prst="rect">
            <a:avLst/>
          </a:prstGeom>
          <a:solidFill>
            <a:srgbClr val="FFABFF"/>
          </a:solidFill>
          <a:ln w="12700">
            <a:noFill/>
            <a:miter lim="800000"/>
            <a:headEnd/>
            <a:tailEnd/>
          </a:ln>
          <a:effectLst>
            <a:outerShdw dist="53882" dir="2700000" algn="ctr" rotWithShape="0">
              <a:schemeClr val="folHlink"/>
            </a:outerShdw>
          </a:effectLst>
        </p:spPr>
        <p:txBody>
          <a:bodyPr wrap="none" lIns="87312" tIns="44450" rIns="87312" bIns="44450" anchor="ctr"/>
          <a:lstStyle/>
          <a:p>
            <a:pPr algn="ctr" defTabSz="684213">
              <a:defRPr/>
            </a:pPr>
            <a:r>
              <a:rPr lang="en-US" b="1" dirty="0">
                <a:solidFill>
                  <a:schemeClr val="tx2"/>
                </a:solidFill>
              </a:rPr>
              <a:t>Field selection</a:t>
            </a:r>
          </a:p>
        </p:txBody>
      </p:sp>
      <p:sp>
        <p:nvSpPr>
          <p:cNvPr id="14" name="Line 4">
            <a:extLst>
              <a:ext uri="{FF2B5EF4-FFF2-40B4-BE49-F238E27FC236}">
                <a16:creationId xmlns:a16="http://schemas.microsoft.com/office/drawing/2014/main" xmlns="" id="{01219934-EA48-4E5E-9C15-28967380AEFA}"/>
              </a:ext>
            </a:extLst>
          </p:cNvPr>
          <p:cNvSpPr>
            <a:spLocks noChangeShapeType="1"/>
          </p:cNvSpPr>
          <p:nvPr/>
        </p:nvSpPr>
        <p:spPr bwMode="auto">
          <a:xfrm>
            <a:off x="4419600" y="4014492"/>
            <a:ext cx="0" cy="558800"/>
          </a:xfrm>
          <a:prstGeom prst="line">
            <a:avLst/>
          </a:prstGeom>
          <a:noFill/>
          <a:ln w="50800">
            <a:solidFill>
              <a:schemeClr val="folHlink"/>
            </a:solidFill>
            <a:round/>
            <a:headEnd/>
            <a:tailEnd type="triangle" w="med" len="med"/>
          </a:ln>
        </p:spPr>
        <p:txBody>
          <a:bodyPr wrap="none" anchor="ctr"/>
          <a:lstStyle/>
          <a:p>
            <a:endParaRPr lang="en-US"/>
          </a:p>
        </p:txBody>
      </p:sp>
      <p:sp>
        <p:nvSpPr>
          <p:cNvPr id="16" name="Rectangle 7">
            <a:extLst>
              <a:ext uri="{FF2B5EF4-FFF2-40B4-BE49-F238E27FC236}">
                <a16:creationId xmlns:a16="http://schemas.microsoft.com/office/drawing/2014/main" xmlns="" id="{7E227415-7BAF-4F11-85C6-37B361A2F405}"/>
              </a:ext>
            </a:extLst>
          </p:cNvPr>
          <p:cNvSpPr>
            <a:spLocks noChangeArrowheads="1"/>
          </p:cNvSpPr>
          <p:nvPr/>
        </p:nvSpPr>
        <p:spPr bwMode="auto">
          <a:xfrm>
            <a:off x="3201987" y="4686300"/>
            <a:ext cx="2435225" cy="685800"/>
          </a:xfrm>
          <a:prstGeom prst="rect">
            <a:avLst/>
          </a:prstGeom>
          <a:solidFill>
            <a:srgbClr val="FFABFF"/>
          </a:solidFill>
          <a:ln w="12700">
            <a:noFill/>
            <a:miter lim="800000"/>
            <a:headEnd/>
            <a:tailEnd/>
          </a:ln>
          <a:effectLst>
            <a:outerShdw dist="53882" dir="2700000" algn="ctr" rotWithShape="0">
              <a:schemeClr val="folHlink"/>
            </a:outerShdw>
          </a:effectLst>
        </p:spPr>
        <p:txBody>
          <a:bodyPr wrap="none" lIns="87312" tIns="44450" rIns="87312" bIns="44450" anchor="ctr"/>
          <a:lstStyle/>
          <a:p>
            <a:pPr algn="ctr" defTabSz="684213">
              <a:defRPr/>
            </a:pPr>
            <a:r>
              <a:rPr lang="en-US" b="1" dirty="0">
                <a:solidFill>
                  <a:schemeClr val="tx2"/>
                </a:solidFill>
              </a:rPr>
              <a:t>Number</a:t>
            </a:r>
          </a:p>
          <a:p>
            <a:pPr algn="ctr" defTabSz="684213">
              <a:defRPr/>
            </a:pPr>
            <a:r>
              <a:rPr lang="en-US" b="1" dirty="0">
                <a:solidFill>
                  <a:schemeClr val="tx2"/>
                </a:solidFill>
              </a:rPr>
              <a:t>assignment interval</a:t>
            </a:r>
          </a:p>
        </p:txBody>
      </p:sp>
      <p:sp>
        <p:nvSpPr>
          <p:cNvPr id="17" name="Line 5">
            <a:extLst>
              <a:ext uri="{FF2B5EF4-FFF2-40B4-BE49-F238E27FC236}">
                <a16:creationId xmlns:a16="http://schemas.microsoft.com/office/drawing/2014/main" xmlns="" id="{F187A08C-D910-4BAB-BB81-B3C3DD3ED432}"/>
              </a:ext>
            </a:extLst>
          </p:cNvPr>
          <p:cNvSpPr>
            <a:spLocks noChangeShapeType="1"/>
          </p:cNvSpPr>
          <p:nvPr/>
        </p:nvSpPr>
        <p:spPr bwMode="auto">
          <a:xfrm flipH="1">
            <a:off x="2915472" y="3581400"/>
            <a:ext cx="286515" cy="50800"/>
          </a:xfrm>
          <a:prstGeom prst="line">
            <a:avLst/>
          </a:prstGeom>
          <a:noFill/>
          <a:ln w="50800">
            <a:solidFill>
              <a:schemeClr val="folHlink"/>
            </a:solidFill>
            <a:round/>
            <a:headEnd/>
            <a:tailEnd type="triangle" w="med" len="med"/>
          </a:ln>
        </p:spPr>
        <p:txBody>
          <a:bodyPr wrap="none" anchor="ctr"/>
          <a:lstStyle/>
          <a:p>
            <a:endParaRPr lang="en-US"/>
          </a:p>
        </p:txBody>
      </p:sp>
      <p:sp>
        <p:nvSpPr>
          <p:cNvPr id="18" name="Rectangle 6">
            <a:extLst>
              <a:ext uri="{FF2B5EF4-FFF2-40B4-BE49-F238E27FC236}">
                <a16:creationId xmlns:a16="http://schemas.microsoft.com/office/drawing/2014/main" xmlns="" id="{A47AC237-06B1-4908-BC26-B7BC91EE55D3}"/>
              </a:ext>
            </a:extLst>
          </p:cNvPr>
          <p:cNvSpPr>
            <a:spLocks noChangeArrowheads="1"/>
          </p:cNvSpPr>
          <p:nvPr/>
        </p:nvSpPr>
        <p:spPr bwMode="auto">
          <a:xfrm>
            <a:off x="448732" y="3160362"/>
            <a:ext cx="2397125" cy="652462"/>
          </a:xfrm>
          <a:prstGeom prst="rect">
            <a:avLst/>
          </a:prstGeom>
          <a:solidFill>
            <a:srgbClr val="FFABFF"/>
          </a:solidFill>
          <a:ln w="12700">
            <a:noFill/>
            <a:miter lim="800000"/>
            <a:headEnd/>
            <a:tailEnd/>
          </a:ln>
          <a:effectLst>
            <a:outerShdw dist="53882" dir="2700000" algn="ctr" rotWithShape="0">
              <a:schemeClr val="folHlink"/>
            </a:outerShdw>
          </a:effectLst>
        </p:spPr>
        <p:txBody>
          <a:bodyPr wrap="none" lIns="87312" tIns="44450" rIns="87312" bIns="44450" anchor="ctr"/>
          <a:lstStyle/>
          <a:p>
            <a:pPr algn="ctr" defTabSz="684213">
              <a:defRPr/>
            </a:pPr>
            <a:r>
              <a:rPr lang="en-US" b="1" dirty="0">
                <a:solidFill>
                  <a:schemeClr val="tx2"/>
                </a:solidFill>
              </a:rPr>
              <a:t>Type of number</a:t>
            </a:r>
          </a:p>
          <a:p>
            <a:pPr algn="ctr" defTabSz="684213">
              <a:defRPr/>
            </a:pPr>
            <a:r>
              <a:rPr lang="en-US" b="1" dirty="0">
                <a:solidFill>
                  <a:schemeClr val="tx2"/>
                </a:solidFill>
              </a:rPr>
              <a:t>assignment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cstate="print"/>
          <a:srcRect/>
          <a:stretch>
            <a:fillRect/>
          </a:stretch>
        </p:blipFill>
        <p:spPr bwMode="auto">
          <a:xfrm>
            <a:off x="6553200" y="1981200"/>
            <a:ext cx="1240292" cy="3181350"/>
          </a:xfrm>
          <a:prstGeom prst="rect">
            <a:avLst/>
          </a:prstGeom>
          <a:noFill/>
          <a:ln w="12700">
            <a:noFill/>
            <a:miter lim="800000"/>
            <a:headEnd/>
            <a:tailEnd/>
          </a:ln>
          <a:effectLst/>
        </p:spPr>
      </p:pic>
      <p:sp>
        <p:nvSpPr>
          <p:cNvPr id="2" name="Title 1"/>
          <p:cNvSpPr>
            <a:spLocks noGrp="1"/>
          </p:cNvSpPr>
          <p:nvPr>
            <p:ph type="title"/>
          </p:nvPr>
        </p:nvSpPr>
        <p:spPr/>
        <p:txBody>
          <a:bodyPr/>
          <a:lstStyle/>
          <a:p>
            <a:r>
              <a:rPr lang="en-US" dirty="0"/>
              <a:t>Account group</a:t>
            </a:r>
          </a:p>
        </p:txBody>
      </p:sp>
      <p:sp>
        <p:nvSpPr>
          <p:cNvPr id="3" name="Content Placeholder 2"/>
          <p:cNvSpPr>
            <a:spLocks noGrp="1"/>
          </p:cNvSpPr>
          <p:nvPr>
            <p:ph idx="1"/>
          </p:nvPr>
        </p:nvSpPr>
        <p:spPr>
          <a:xfrm>
            <a:off x="228601" y="838200"/>
            <a:ext cx="8382000" cy="5410199"/>
          </a:xfrm>
        </p:spPr>
        <p:txBody>
          <a:bodyPr/>
          <a:lstStyle/>
          <a:p>
            <a:pPr marL="0">
              <a:lnSpc>
                <a:spcPct val="100000"/>
              </a:lnSpc>
              <a:buNone/>
            </a:pPr>
            <a:endParaRPr lang="en-US" sz="1600" dirty="0"/>
          </a:p>
          <a:p>
            <a:pPr marL="0">
              <a:lnSpc>
                <a:spcPct val="100000"/>
              </a:lnSpc>
              <a:buNone/>
            </a:pPr>
            <a:r>
              <a:rPr lang="en-US" sz="1600" dirty="0"/>
              <a:t>Grouping of similar accounts in ranges. It ensures that only the relevant screens and fields are displayed and ready for input for each of the customer’s different partner functions. You maintain the account groups in Customizing (IMG), or copy the defaulted account groups.</a:t>
            </a:r>
          </a:p>
          <a:p>
            <a:pPr eaLnBrk="1" hangingPunct="1">
              <a:lnSpc>
                <a:spcPct val="120000"/>
              </a:lnSpc>
              <a:spcBef>
                <a:spcPts val="600"/>
              </a:spcBef>
              <a:spcAft>
                <a:spcPts val="600"/>
              </a:spcAft>
              <a:buFontTx/>
              <a:buNone/>
            </a:pPr>
            <a:endParaRPr lang="en-US" sz="1600" b="1" dirty="0"/>
          </a:p>
          <a:p>
            <a:pPr eaLnBrk="1" hangingPunct="1">
              <a:lnSpc>
                <a:spcPct val="120000"/>
              </a:lnSpc>
              <a:spcBef>
                <a:spcPts val="600"/>
              </a:spcBef>
              <a:spcAft>
                <a:spcPts val="600"/>
              </a:spcAft>
              <a:buClr>
                <a:schemeClr val="tx2">
                  <a:lumMod val="50000"/>
                </a:schemeClr>
              </a:buClr>
              <a:buFontTx/>
              <a:buNone/>
            </a:pPr>
            <a:r>
              <a:rPr lang="en-US" sz="1600" b="1" dirty="0"/>
              <a:t>Account Groups controls:</a:t>
            </a:r>
          </a:p>
          <a:p>
            <a:pPr eaLnBrk="1" hangingPunct="1">
              <a:lnSpc>
                <a:spcPts val="1000"/>
              </a:lnSpc>
              <a:spcBef>
                <a:spcPts val="600"/>
              </a:spcBef>
              <a:spcAft>
                <a:spcPts val="600"/>
              </a:spcAft>
              <a:buClr>
                <a:schemeClr val="tx2">
                  <a:lumMod val="50000"/>
                </a:schemeClr>
              </a:buClr>
            </a:pPr>
            <a:r>
              <a:rPr lang="en-US" sz="1600" dirty="0"/>
              <a:t>The number ranges of the Accounts</a:t>
            </a:r>
          </a:p>
          <a:p>
            <a:pPr eaLnBrk="1" hangingPunct="1">
              <a:lnSpc>
                <a:spcPts val="1000"/>
              </a:lnSpc>
              <a:spcBef>
                <a:spcPts val="600"/>
              </a:spcBef>
              <a:spcAft>
                <a:spcPts val="600"/>
              </a:spcAft>
              <a:buClr>
                <a:schemeClr val="tx2">
                  <a:lumMod val="50000"/>
                </a:schemeClr>
              </a:buClr>
            </a:pPr>
            <a:r>
              <a:rPr lang="en-US" sz="1600" dirty="0"/>
              <a:t>The status of the fields in the Master record</a:t>
            </a:r>
          </a:p>
          <a:p>
            <a:pPr eaLnBrk="1" hangingPunct="1">
              <a:lnSpc>
                <a:spcPts val="1000"/>
              </a:lnSpc>
              <a:spcBef>
                <a:spcPts val="600"/>
              </a:spcBef>
              <a:spcAft>
                <a:spcPts val="600"/>
              </a:spcAft>
              <a:buClr>
                <a:schemeClr val="tx2">
                  <a:lumMod val="50000"/>
                </a:schemeClr>
              </a:buClr>
              <a:buNone/>
            </a:pPr>
            <a:r>
              <a:rPr lang="en-US" sz="1600" dirty="0"/>
              <a:t>   (If fields are mandatory, suppressed, changeable)</a:t>
            </a:r>
          </a:p>
          <a:p>
            <a:pPr eaLnBrk="1" hangingPunct="1">
              <a:lnSpc>
                <a:spcPts val="1000"/>
              </a:lnSpc>
              <a:spcBef>
                <a:spcPts val="600"/>
              </a:spcBef>
              <a:spcAft>
                <a:spcPts val="600"/>
              </a:spcAft>
              <a:buClr>
                <a:schemeClr val="tx2">
                  <a:lumMod val="50000"/>
                </a:schemeClr>
              </a:buClr>
            </a:pPr>
            <a:r>
              <a:rPr lang="en-US" sz="1600" dirty="0"/>
              <a:t>Authorization, who is allowed to Create, Change and  </a:t>
            </a:r>
          </a:p>
          <a:p>
            <a:pPr eaLnBrk="1" hangingPunct="1">
              <a:lnSpc>
                <a:spcPts val="1000"/>
              </a:lnSpc>
              <a:spcBef>
                <a:spcPts val="600"/>
              </a:spcBef>
              <a:spcAft>
                <a:spcPts val="600"/>
              </a:spcAft>
              <a:buClr>
                <a:schemeClr val="tx2">
                  <a:lumMod val="50000"/>
                </a:schemeClr>
              </a:buClr>
              <a:buNone/>
            </a:pPr>
            <a:r>
              <a:rPr lang="en-US" sz="1600" dirty="0"/>
              <a:t>   display Master Records </a:t>
            </a:r>
          </a:p>
          <a:p>
            <a:pPr eaLnBrk="1" hangingPunct="1">
              <a:lnSpc>
                <a:spcPts val="1000"/>
              </a:lnSpc>
              <a:spcBef>
                <a:spcPts val="600"/>
              </a:spcBef>
              <a:spcAft>
                <a:spcPts val="600"/>
              </a:spcAft>
              <a:buClr>
                <a:schemeClr val="tx2">
                  <a:lumMod val="50000"/>
                </a:schemeClr>
              </a:buClr>
            </a:pPr>
            <a:r>
              <a:rPr lang="en-US" sz="1600" dirty="0"/>
              <a:t>If the Account is a One Time Customer</a:t>
            </a:r>
          </a:p>
          <a:p>
            <a:pPr eaLnBrk="1" hangingPunct="1">
              <a:lnSpc>
                <a:spcPct val="120000"/>
              </a:lnSpc>
              <a:spcBef>
                <a:spcPts val="600"/>
              </a:spcBef>
              <a:spcAft>
                <a:spcPts val="600"/>
              </a:spcAft>
              <a:buFontTx/>
              <a:buNone/>
            </a:pPr>
            <a:endParaRPr lang="en-US" sz="1600" b="1" dirty="0"/>
          </a:p>
          <a:p>
            <a:pPr eaLnBrk="1" hangingPunct="1">
              <a:lnSpc>
                <a:spcPct val="120000"/>
              </a:lnSpc>
              <a:spcBef>
                <a:spcPts val="600"/>
              </a:spcBef>
              <a:spcAft>
                <a:spcPts val="600"/>
              </a:spcAft>
              <a:buFontTx/>
              <a:buNone/>
            </a:pPr>
            <a:endParaRPr lang="en-US" sz="1600" b="1" dirty="0"/>
          </a:p>
          <a:p>
            <a:pPr eaLnBrk="1" hangingPunct="1">
              <a:lnSpc>
                <a:spcPct val="120000"/>
              </a:lnSpc>
              <a:spcBef>
                <a:spcPts val="600"/>
              </a:spcBef>
              <a:spcAft>
                <a:spcPts val="600"/>
              </a:spcAft>
              <a:buFontTx/>
              <a:buNone/>
            </a:pPr>
            <a:endParaRPr lang="en-US" sz="1600" b="1" dirty="0"/>
          </a:p>
          <a:p>
            <a:pPr eaLnBrk="1" hangingPunct="1">
              <a:lnSpc>
                <a:spcPct val="120000"/>
              </a:lnSpc>
              <a:spcBef>
                <a:spcPts val="600"/>
              </a:spcBef>
              <a:spcAft>
                <a:spcPts val="600"/>
              </a:spcAft>
              <a:buFontTx/>
              <a:buNone/>
            </a:pPr>
            <a:endParaRPr lang="en-US" sz="1600" b="1" dirty="0"/>
          </a:p>
          <a:p>
            <a:pPr eaLnBrk="1" hangingPunct="1">
              <a:lnSpc>
                <a:spcPct val="120000"/>
              </a:lnSpc>
              <a:spcBef>
                <a:spcPts val="600"/>
              </a:spcBef>
              <a:spcAft>
                <a:spcPts val="600"/>
              </a:spcAft>
              <a:buFontTx/>
              <a:buNone/>
            </a:pPr>
            <a:endParaRPr lang="en-US" sz="1600" b="1" dirty="0"/>
          </a:p>
          <a:p>
            <a:pPr eaLnBrk="1" hangingPunct="1">
              <a:lnSpc>
                <a:spcPct val="120000"/>
              </a:lnSpc>
              <a:spcBef>
                <a:spcPts val="600"/>
              </a:spcBef>
              <a:spcAft>
                <a:spcPts val="600"/>
              </a:spcAft>
              <a:buFontTx/>
              <a:buNone/>
            </a:pPr>
            <a:endParaRPr lang="en-US" sz="1600" b="1" dirty="0"/>
          </a:p>
        </p:txBody>
      </p:sp>
    </p:spTree>
    <p:extLst>
      <p:ext uri="{BB962C8B-B14F-4D97-AF65-F5344CB8AC3E}">
        <p14:creationId xmlns:p14="http://schemas.microsoft.com/office/powerpoint/2010/main" val="2033166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Number ranges</a:t>
            </a:r>
          </a:p>
        </p:txBody>
      </p:sp>
      <p:sp>
        <p:nvSpPr>
          <p:cNvPr id="3" name="Content Placeholder 2"/>
          <p:cNvSpPr>
            <a:spLocks noGrp="1"/>
          </p:cNvSpPr>
          <p:nvPr>
            <p:ph idx="1"/>
          </p:nvPr>
        </p:nvSpPr>
        <p:spPr>
          <a:xfrm>
            <a:off x="609600" y="838200"/>
            <a:ext cx="7924801" cy="4572000"/>
          </a:xfrm>
        </p:spPr>
        <p:txBody>
          <a:bodyPr/>
          <a:lstStyle/>
          <a:p>
            <a:pPr marL="0">
              <a:lnSpc>
                <a:spcPts val="2000"/>
              </a:lnSpc>
              <a:buNone/>
            </a:pPr>
            <a:endParaRPr lang="en-US" sz="1600" dirty="0"/>
          </a:p>
          <a:p>
            <a:pPr marL="0">
              <a:lnSpc>
                <a:spcPts val="2000"/>
              </a:lnSpc>
              <a:buNone/>
            </a:pPr>
            <a:r>
              <a:rPr lang="en-US" sz="1600" dirty="0"/>
              <a:t>The range of possible account numbers is divided into smaller number ranges. </a:t>
            </a:r>
            <a:r>
              <a:rPr lang="en-US" sz="1600" b="1" dirty="0"/>
              <a:t>Number ranges must not overlap</a:t>
            </a:r>
            <a:r>
              <a:rPr lang="en-US" sz="1600" dirty="0"/>
              <a:t>. For each number range you can </a:t>
            </a:r>
            <a:r>
              <a:rPr lang="en-US" sz="1600" b="1" dirty="0"/>
              <a:t>define whether the number assignment is internal or external</a:t>
            </a:r>
            <a:r>
              <a:rPr lang="en-US" sz="1600" dirty="0"/>
              <a:t>. </a:t>
            </a:r>
          </a:p>
          <a:p>
            <a:pPr marL="0">
              <a:lnSpc>
                <a:spcPts val="2000"/>
              </a:lnSpc>
              <a:buNone/>
            </a:pPr>
            <a:r>
              <a:rPr lang="en-US" sz="1600" dirty="0"/>
              <a:t>Internal numbers are assigned by the system, whereas external numbers are entered by the user who creates the record. External numbers may be alphanumeric. </a:t>
            </a:r>
          </a:p>
          <a:p>
            <a:pPr marL="0">
              <a:lnSpc>
                <a:spcPct val="100000"/>
              </a:lnSpc>
              <a:buNone/>
            </a:pPr>
            <a:r>
              <a:rPr lang="en-US" sz="1600" b="1" dirty="0"/>
              <a:t>Each number range can be assigned to one or more account groups.</a:t>
            </a:r>
            <a:r>
              <a:rPr lang="en-US" sz="1600" dirty="0"/>
              <a:t> </a:t>
            </a:r>
            <a:endParaRPr lang="en-US" sz="1600" b="1" dirty="0"/>
          </a:p>
        </p:txBody>
      </p:sp>
      <p:pic>
        <p:nvPicPr>
          <p:cNvPr id="1026" name="Picture 2"/>
          <p:cNvPicPr>
            <a:picLocks noChangeAspect="1" noChangeArrowheads="1"/>
          </p:cNvPicPr>
          <p:nvPr/>
        </p:nvPicPr>
        <p:blipFill>
          <a:blip r:embed="rId2" cstate="print"/>
          <a:srcRect/>
          <a:stretch>
            <a:fillRect/>
          </a:stretch>
        </p:blipFill>
        <p:spPr bwMode="auto">
          <a:xfrm>
            <a:off x="578602" y="3084798"/>
            <a:ext cx="5105401" cy="2944043"/>
          </a:xfrm>
          <a:prstGeom prst="rect">
            <a:avLst/>
          </a:prstGeom>
          <a:noFill/>
          <a:ln w="9525">
            <a:noFill/>
            <a:miter lim="800000"/>
            <a:headEnd/>
            <a:tailEnd/>
          </a:ln>
        </p:spPr>
      </p:pic>
    </p:spTree>
    <p:extLst>
      <p:ext uri="{BB962C8B-B14F-4D97-AF65-F5344CB8AC3E}">
        <p14:creationId xmlns:p14="http://schemas.microsoft.com/office/powerpoint/2010/main" val="375312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Number ranges</a:t>
            </a:r>
            <a:endParaRPr lang="en-US" dirty="0"/>
          </a:p>
        </p:txBody>
      </p:sp>
      <p:graphicFrame>
        <p:nvGraphicFramePr>
          <p:cNvPr id="8" name="Content Placeholder 7"/>
          <p:cNvGraphicFramePr>
            <a:graphicFrameLocks noGrp="1"/>
          </p:cNvGraphicFramePr>
          <p:nvPr>
            <p:ph idx="1"/>
          </p:nvPr>
        </p:nvGraphicFramePr>
        <p:xfrm>
          <a:off x="619125" y="1152525"/>
          <a:ext cx="7991476" cy="2565400"/>
        </p:xfrm>
        <a:graphic>
          <a:graphicData uri="http://schemas.openxmlformats.org/drawingml/2006/table">
            <a:tbl>
              <a:tblPr firstRow="1" bandRow="1">
                <a:tableStyleId>{5C22544A-7EE6-4342-B048-85BDC9FD1C3A}</a:tableStyleId>
              </a:tblPr>
              <a:tblGrid>
                <a:gridCol w="3995738">
                  <a:extLst>
                    <a:ext uri="{9D8B030D-6E8A-4147-A177-3AD203B41FA5}">
                      <a16:colId xmlns:a16="http://schemas.microsoft.com/office/drawing/2014/main" xmlns="" val="20000"/>
                    </a:ext>
                  </a:extLst>
                </a:gridCol>
                <a:gridCol w="3995738">
                  <a:extLst>
                    <a:ext uri="{9D8B030D-6E8A-4147-A177-3AD203B41FA5}">
                      <a16:colId xmlns:a16="http://schemas.microsoft.com/office/drawing/2014/main" xmlns="" val="20001"/>
                    </a:ext>
                  </a:extLst>
                </a:gridCol>
              </a:tblGrid>
              <a:tr h="370840">
                <a:tc>
                  <a:txBody>
                    <a:bodyPr/>
                    <a:lstStyle/>
                    <a:p>
                      <a:r>
                        <a:rPr lang="en-US" dirty="0"/>
                        <a:t>Internal</a:t>
                      </a:r>
                      <a:r>
                        <a:rPr lang="en-US" baseline="0" dirty="0"/>
                        <a:t> Number Range</a:t>
                      </a:r>
                      <a:endParaRPr lang="en-US" dirty="0"/>
                    </a:p>
                  </a:txBody>
                  <a:tcPr/>
                </a:tc>
                <a:tc>
                  <a:txBody>
                    <a:bodyPr/>
                    <a:lstStyle/>
                    <a:p>
                      <a:r>
                        <a:rPr lang="en-US" dirty="0"/>
                        <a:t>External Number Range</a:t>
                      </a:r>
                    </a:p>
                  </a:txBody>
                  <a:tcPr/>
                </a:tc>
                <a:extLst>
                  <a:ext uri="{0D108BD9-81ED-4DB2-BD59-A6C34878D82A}">
                    <a16:rowId xmlns:a16="http://schemas.microsoft.com/office/drawing/2014/main" xmlns="" val="10000"/>
                  </a:ext>
                </a:extLst>
              </a:tr>
              <a:tr h="370840">
                <a:tc>
                  <a:txBody>
                    <a:bodyPr/>
                    <a:lstStyle/>
                    <a:p>
                      <a:r>
                        <a:rPr lang="en-US" dirty="0"/>
                        <a:t>System</a:t>
                      </a:r>
                      <a:r>
                        <a:rPr lang="en-US" baseline="0" dirty="0"/>
                        <a:t> will automatically allocate the number range within the given range, sequentially.</a:t>
                      </a:r>
                      <a:endParaRPr lang="en-US" dirty="0"/>
                    </a:p>
                  </a:txBody>
                  <a:tcPr/>
                </a:tc>
                <a:tc>
                  <a:txBody>
                    <a:bodyPr/>
                    <a:lstStyle/>
                    <a:p>
                      <a:r>
                        <a:rPr lang="en-US" dirty="0"/>
                        <a:t>User has to assign</a:t>
                      </a:r>
                      <a:r>
                        <a:rPr lang="en-US" baseline="0" dirty="0"/>
                        <a:t> externally the number, as required.</a:t>
                      </a:r>
                      <a:endParaRPr lang="en-US" dirty="0"/>
                    </a:p>
                  </a:txBody>
                  <a:tcPr/>
                </a:tc>
                <a:extLst>
                  <a:ext uri="{0D108BD9-81ED-4DB2-BD59-A6C34878D82A}">
                    <a16:rowId xmlns:a16="http://schemas.microsoft.com/office/drawing/2014/main" xmlns="" val="10001"/>
                  </a:ext>
                </a:extLst>
              </a:tr>
              <a:tr h="370840">
                <a:tc>
                  <a:txBody>
                    <a:bodyPr/>
                    <a:lstStyle/>
                    <a:p>
                      <a:r>
                        <a:rPr lang="en-US" dirty="0"/>
                        <a:t>Alpha</a:t>
                      </a:r>
                      <a:r>
                        <a:rPr lang="en-US" baseline="0" dirty="0"/>
                        <a:t> Numeric number is not possible.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Alpha</a:t>
                      </a:r>
                      <a:r>
                        <a:rPr lang="en-US" baseline="0" dirty="0"/>
                        <a:t> Numeric number is possible.</a:t>
                      </a:r>
                      <a:endParaRPr lang="en-US" dirty="0"/>
                    </a:p>
                    <a:p>
                      <a:endParaRPr lang="en-US" dirty="0"/>
                    </a:p>
                  </a:txBody>
                  <a:tcPr/>
                </a:tc>
                <a:extLst>
                  <a:ext uri="{0D108BD9-81ED-4DB2-BD59-A6C34878D82A}">
                    <a16:rowId xmlns:a16="http://schemas.microsoft.com/office/drawing/2014/main" xmlns="" val="10002"/>
                  </a:ext>
                </a:extLst>
              </a:tr>
              <a:tr h="370840">
                <a:tc>
                  <a:txBody>
                    <a:bodyPr/>
                    <a:lstStyle/>
                    <a:p>
                      <a:r>
                        <a:rPr lang="en-US" dirty="0"/>
                        <a:t>System will give next number.</a:t>
                      </a:r>
                    </a:p>
                  </a:txBody>
                  <a:tcPr/>
                </a:tc>
                <a:tc>
                  <a:txBody>
                    <a:bodyPr/>
                    <a:lstStyle/>
                    <a:p>
                      <a:r>
                        <a:rPr lang="en-US" dirty="0"/>
                        <a:t>User has to select the number</a:t>
                      </a:r>
                      <a:r>
                        <a:rPr lang="en-US" baseline="0" dirty="0"/>
                        <a:t> by checking the existing records.</a:t>
                      </a:r>
                      <a:endParaRPr lang="en-US"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66469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a:xfrm>
            <a:off x="381000" y="381000"/>
            <a:ext cx="7620000" cy="671513"/>
          </a:xfrm>
        </p:spPr>
        <p:txBody>
          <a:bodyPr/>
          <a:lstStyle/>
          <a:p>
            <a:pPr algn="ctr">
              <a:defRPr/>
            </a:pPr>
            <a:r>
              <a:rPr lang="en-US" sz="4000" dirty="0"/>
              <a:t>Customer Account Group</a:t>
            </a:r>
            <a:endParaRPr lang="en-US" sz="4000" b="0" dirty="0"/>
          </a:p>
        </p:txBody>
      </p:sp>
      <p:pic>
        <p:nvPicPr>
          <p:cNvPr id="4" name="Picture 14">
            <a:extLst>
              <a:ext uri="{FF2B5EF4-FFF2-40B4-BE49-F238E27FC236}">
                <a16:creationId xmlns:a16="http://schemas.microsoft.com/office/drawing/2014/main" xmlns="" id="{08FF892F-E1B2-4C72-8230-3618DDB0D2CF}"/>
              </a:ext>
            </a:extLst>
          </p:cNvPr>
          <p:cNvPicPr>
            <a:picLocks noChangeAspect="1" noChangeArrowheads="1"/>
          </p:cNvPicPr>
          <p:nvPr/>
        </p:nvPicPr>
        <p:blipFill>
          <a:blip r:embed="rId3" cstate="print"/>
          <a:srcRect/>
          <a:stretch>
            <a:fillRect/>
          </a:stretch>
        </p:blipFill>
        <p:spPr bwMode="auto">
          <a:xfrm>
            <a:off x="685800" y="1371600"/>
            <a:ext cx="3733800" cy="2362200"/>
          </a:xfrm>
          <a:prstGeom prst="rect">
            <a:avLst/>
          </a:prstGeom>
          <a:noFill/>
          <a:ln w="28575" cap="flat" algn="ctr">
            <a:solidFill>
              <a:schemeClr val="tx1"/>
            </a:solidFill>
            <a:miter lim="800000"/>
            <a:headEnd/>
            <a:tailEnd/>
          </a:ln>
          <a:effectLst/>
        </p:spPr>
      </p:pic>
      <p:pic>
        <p:nvPicPr>
          <p:cNvPr id="5" name="Picture 21">
            <a:extLst>
              <a:ext uri="{FF2B5EF4-FFF2-40B4-BE49-F238E27FC236}">
                <a16:creationId xmlns:a16="http://schemas.microsoft.com/office/drawing/2014/main" xmlns="" id="{5950C06C-3CE8-4C9B-B1FB-AD88D46295D2}"/>
              </a:ext>
            </a:extLst>
          </p:cNvPr>
          <p:cNvPicPr>
            <a:picLocks noChangeAspect="1" noChangeArrowheads="1"/>
          </p:cNvPicPr>
          <p:nvPr/>
        </p:nvPicPr>
        <p:blipFill>
          <a:blip r:embed="rId4" cstate="print"/>
          <a:srcRect/>
          <a:stretch>
            <a:fillRect/>
          </a:stretch>
        </p:blipFill>
        <p:spPr bwMode="auto">
          <a:xfrm>
            <a:off x="4495800" y="1295400"/>
            <a:ext cx="4457700" cy="3200400"/>
          </a:xfrm>
          <a:prstGeom prst="rect">
            <a:avLst/>
          </a:prstGeom>
          <a:noFill/>
          <a:ln w="28575" cap="flat" algn="ctr">
            <a:solidFill>
              <a:schemeClr val="tx1"/>
            </a:solidFill>
            <a:miter lim="800000"/>
            <a:headEnd/>
            <a:tailEnd/>
          </a:ln>
          <a:effectLst/>
        </p:spPr>
      </p:pic>
      <p:sp>
        <p:nvSpPr>
          <p:cNvPr id="6" name="AutoShape 24">
            <a:extLst>
              <a:ext uri="{FF2B5EF4-FFF2-40B4-BE49-F238E27FC236}">
                <a16:creationId xmlns:a16="http://schemas.microsoft.com/office/drawing/2014/main" xmlns="" id="{C2EDAAF7-C83F-4806-A177-BC36462A8B9D}"/>
              </a:ext>
            </a:extLst>
          </p:cNvPr>
          <p:cNvSpPr>
            <a:spLocks noChangeArrowheads="1"/>
          </p:cNvSpPr>
          <p:nvPr/>
        </p:nvSpPr>
        <p:spPr bwMode="auto">
          <a:xfrm>
            <a:off x="6477000" y="3352800"/>
            <a:ext cx="2362200" cy="1143000"/>
          </a:xfrm>
          <a:prstGeom prst="wedgeRectCallout">
            <a:avLst>
              <a:gd name="adj1" fmla="val -101477"/>
              <a:gd name="adj2" fmla="val -28611"/>
            </a:avLst>
          </a:prstGeom>
          <a:noFill/>
          <a:ln w="9525" algn="ctr">
            <a:solidFill>
              <a:srgbClr val="FF00FF"/>
            </a:solidFill>
            <a:miter lim="800000"/>
            <a:headEnd/>
            <a:tailEnd/>
          </a:ln>
        </p:spPr>
        <p:txBody>
          <a:bodyPr/>
          <a:lstStyle/>
          <a:p>
            <a:pPr algn="ctr"/>
            <a:endParaRPr lang="en-US"/>
          </a:p>
        </p:txBody>
      </p:sp>
      <p:sp>
        <p:nvSpPr>
          <p:cNvPr id="7" name="Text Box 25">
            <a:extLst>
              <a:ext uri="{FF2B5EF4-FFF2-40B4-BE49-F238E27FC236}">
                <a16:creationId xmlns:a16="http://schemas.microsoft.com/office/drawing/2014/main" xmlns="" id="{CBED3585-3392-44D7-8016-E0ADF92BA92D}"/>
              </a:ext>
            </a:extLst>
          </p:cNvPr>
          <p:cNvSpPr txBox="1">
            <a:spLocks noChangeArrowheads="1"/>
          </p:cNvSpPr>
          <p:nvPr/>
        </p:nvSpPr>
        <p:spPr bwMode="auto">
          <a:xfrm>
            <a:off x="6629400" y="3429000"/>
            <a:ext cx="2133600" cy="915988"/>
          </a:xfrm>
          <a:prstGeom prst="rect">
            <a:avLst/>
          </a:prstGeom>
          <a:noFill/>
          <a:ln w="9525" algn="ctr">
            <a:noFill/>
            <a:miter lim="800000"/>
            <a:headEnd/>
            <a:tailEnd/>
          </a:ln>
        </p:spPr>
        <p:txBody>
          <a:bodyPr>
            <a:spAutoFit/>
          </a:bodyPr>
          <a:lstStyle/>
          <a:p>
            <a:pPr>
              <a:spcBef>
                <a:spcPct val="50000"/>
              </a:spcBef>
            </a:pPr>
            <a:r>
              <a:rPr lang="en-US" dirty="0"/>
              <a:t>Double click General data and Follow…..steps</a:t>
            </a:r>
          </a:p>
        </p:txBody>
      </p:sp>
      <p:sp>
        <p:nvSpPr>
          <p:cNvPr id="8" name="Text Box 32">
            <a:extLst>
              <a:ext uri="{FF2B5EF4-FFF2-40B4-BE49-F238E27FC236}">
                <a16:creationId xmlns:a16="http://schemas.microsoft.com/office/drawing/2014/main" xmlns="" id="{364288E3-80A8-4504-BE2D-F18F66383A34}"/>
              </a:ext>
            </a:extLst>
          </p:cNvPr>
          <p:cNvSpPr txBox="1">
            <a:spLocks noChangeArrowheads="1"/>
          </p:cNvSpPr>
          <p:nvPr/>
        </p:nvSpPr>
        <p:spPr bwMode="auto">
          <a:xfrm>
            <a:off x="457200" y="4478338"/>
            <a:ext cx="8458200" cy="2379662"/>
          </a:xfrm>
          <a:prstGeom prst="rect">
            <a:avLst/>
          </a:prstGeom>
          <a:noFill/>
          <a:ln w="9525" algn="ctr">
            <a:noFill/>
            <a:miter lim="800000"/>
            <a:headEnd/>
            <a:tailEnd/>
          </a:ln>
        </p:spPr>
        <p:txBody>
          <a:bodyPr>
            <a:spAutoFit/>
          </a:bodyPr>
          <a:lstStyle/>
          <a:p>
            <a:endParaRPr lang="en-US" sz="1400" b="1" dirty="0"/>
          </a:p>
          <a:p>
            <a:r>
              <a:rPr lang="en-US" sz="1400" b="1" dirty="0"/>
              <a:t>Field Status Group</a:t>
            </a:r>
            <a:r>
              <a:rPr lang="en-US" sz="1400" dirty="0"/>
              <a:t>: For each activity, you can define the status of fields separately in the individual areas of a master record in the same manner as account groups:</a:t>
            </a:r>
          </a:p>
          <a:p>
            <a:r>
              <a:rPr lang="en-US" dirty="0"/>
              <a:t>1. </a:t>
            </a:r>
            <a:r>
              <a:rPr lang="en-US" sz="1600" dirty="0"/>
              <a:t>General data area:</a:t>
            </a:r>
          </a:p>
          <a:p>
            <a:r>
              <a:rPr lang="en-US" dirty="0"/>
              <a:t>2. Company code area : </a:t>
            </a:r>
            <a:r>
              <a:rPr lang="en-US" sz="1600" dirty="0"/>
              <a:t>These settings affect all company codes.</a:t>
            </a:r>
          </a:p>
          <a:p>
            <a:r>
              <a:rPr lang="en-US" dirty="0"/>
              <a:t>3. Sales area: </a:t>
            </a:r>
            <a:r>
              <a:rPr lang="en-US" sz="1600" dirty="0"/>
              <a:t>These settings affect all sales organizations.</a:t>
            </a:r>
          </a:p>
          <a:p>
            <a:pPr>
              <a:spcBef>
                <a:spcPct val="50000"/>
              </a:spcBef>
            </a:pPr>
            <a:endParaRPr lang="en-US" dirty="0"/>
          </a:p>
          <a:p>
            <a:pPr>
              <a:spcBef>
                <a:spcPct val="50000"/>
              </a:spcBef>
            </a:pPr>
            <a:endParaRPr lang="en-US" dirty="0"/>
          </a:p>
        </p:txBody>
      </p:sp>
    </p:spTree>
    <p:extLst>
      <p:ext uri="{BB962C8B-B14F-4D97-AF65-F5344CB8AC3E}">
        <p14:creationId xmlns:p14="http://schemas.microsoft.com/office/powerpoint/2010/main" val="16444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354F29-594C-4DAA-9D6C-0A09C6B1BD00}"/>
              </a:ext>
            </a:extLst>
          </p:cNvPr>
          <p:cNvSpPr>
            <a:spLocks noGrp="1"/>
          </p:cNvSpPr>
          <p:nvPr>
            <p:ph type="ctrTitle"/>
          </p:nvPr>
        </p:nvSpPr>
        <p:spPr>
          <a:xfrm>
            <a:off x="533400" y="381001"/>
            <a:ext cx="7924800" cy="990599"/>
          </a:xfrm>
        </p:spPr>
        <p:txBody>
          <a:bodyPr/>
          <a:lstStyle/>
          <a:p>
            <a:r>
              <a:rPr lang="en-US" sz="3200" dirty="0"/>
              <a:t>Customer Account Group</a:t>
            </a:r>
          </a:p>
        </p:txBody>
      </p:sp>
      <p:pic>
        <p:nvPicPr>
          <p:cNvPr id="6" name="Picture 5">
            <a:extLst>
              <a:ext uri="{FF2B5EF4-FFF2-40B4-BE49-F238E27FC236}">
                <a16:creationId xmlns:a16="http://schemas.microsoft.com/office/drawing/2014/main" xmlns="" id="{549CBC97-D1EA-41A9-9B74-298F2BDCEA1A}"/>
              </a:ext>
            </a:extLst>
          </p:cNvPr>
          <p:cNvPicPr>
            <a:picLocks noChangeAspect="1" noChangeArrowheads="1"/>
          </p:cNvPicPr>
          <p:nvPr/>
        </p:nvPicPr>
        <p:blipFill>
          <a:blip r:embed="rId2" cstate="print"/>
          <a:srcRect/>
          <a:stretch>
            <a:fillRect/>
          </a:stretch>
        </p:blipFill>
        <p:spPr bwMode="auto">
          <a:xfrm>
            <a:off x="381000" y="1371601"/>
            <a:ext cx="3352800" cy="2895600"/>
          </a:xfrm>
          <a:prstGeom prst="rect">
            <a:avLst/>
          </a:prstGeom>
          <a:noFill/>
          <a:ln w="28575" cap="flat" algn="ctr">
            <a:solidFill>
              <a:schemeClr val="tx1"/>
            </a:solidFill>
            <a:miter lim="800000"/>
            <a:headEnd/>
            <a:tailEnd/>
          </a:ln>
          <a:effectLst/>
        </p:spPr>
      </p:pic>
      <p:pic>
        <p:nvPicPr>
          <p:cNvPr id="7" name="Picture 8">
            <a:extLst>
              <a:ext uri="{FF2B5EF4-FFF2-40B4-BE49-F238E27FC236}">
                <a16:creationId xmlns:a16="http://schemas.microsoft.com/office/drawing/2014/main" xmlns="" id="{727929DA-46F7-456D-A2CB-AB311DA5928F}"/>
              </a:ext>
            </a:extLst>
          </p:cNvPr>
          <p:cNvPicPr>
            <a:picLocks noChangeAspect="1" noChangeArrowheads="1"/>
          </p:cNvPicPr>
          <p:nvPr/>
        </p:nvPicPr>
        <p:blipFill>
          <a:blip r:embed="rId3" cstate="print"/>
          <a:srcRect/>
          <a:stretch>
            <a:fillRect/>
          </a:stretch>
        </p:blipFill>
        <p:spPr>
          <a:xfrm>
            <a:off x="4183856" y="1028701"/>
            <a:ext cx="3824288" cy="3581400"/>
          </a:xfrm>
          <a:prstGeom prst="rect">
            <a:avLst/>
          </a:prstGeom>
          <a:noFill/>
          <a:ln w="28575" cap="flat" algn="ctr">
            <a:solidFill>
              <a:schemeClr val="tx1"/>
            </a:solidFill>
          </a:ln>
        </p:spPr>
      </p:pic>
      <p:sp>
        <p:nvSpPr>
          <p:cNvPr id="8" name="Text Box 11">
            <a:extLst>
              <a:ext uri="{FF2B5EF4-FFF2-40B4-BE49-F238E27FC236}">
                <a16:creationId xmlns:a16="http://schemas.microsoft.com/office/drawing/2014/main" xmlns="" id="{A881FC7B-FA1F-48F5-BE7A-32F3310D3285}"/>
              </a:ext>
            </a:extLst>
          </p:cNvPr>
          <p:cNvSpPr txBox="1">
            <a:spLocks noChangeArrowheads="1"/>
          </p:cNvSpPr>
          <p:nvPr/>
        </p:nvSpPr>
        <p:spPr bwMode="auto">
          <a:xfrm>
            <a:off x="381000" y="5105400"/>
            <a:ext cx="8534400" cy="1015663"/>
          </a:xfrm>
          <a:prstGeom prst="rect">
            <a:avLst/>
          </a:prstGeom>
          <a:noFill/>
          <a:ln w="9525" algn="ctr">
            <a:noFill/>
            <a:miter lim="800000"/>
            <a:headEnd/>
            <a:tailEnd/>
          </a:ln>
        </p:spPr>
        <p:txBody>
          <a:bodyPr wrap="square">
            <a:spAutoFit/>
          </a:bodyPr>
          <a:lstStyle/>
          <a:p>
            <a:pPr>
              <a:spcBef>
                <a:spcPct val="50000"/>
              </a:spcBef>
            </a:pPr>
            <a:r>
              <a:rPr lang="en-US" sz="2000" b="1" dirty="0"/>
              <a:t>First screen </a:t>
            </a:r>
            <a:r>
              <a:rPr lang="en-US" sz="2000" dirty="0"/>
              <a:t>displays  general data:  Which contains address information of customer. </a:t>
            </a:r>
            <a:r>
              <a:rPr lang="en-US" sz="2000" b="1" dirty="0"/>
              <a:t>Second screen </a:t>
            </a:r>
            <a:r>
              <a:rPr lang="en-US" sz="2000" dirty="0"/>
              <a:t>displays which fields are required , optional, suppressed.</a:t>
            </a:r>
          </a:p>
        </p:txBody>
      </p:sp>
    </p:spTree>
    <p:extLst>
      <p:ext uri="{BB962C8B-B14F-4D97-AF65-F5344CB8AC3E}">
        <p14:creationId xmlns:p14="http://schemas.microsoft.com/office/powerpoint/2010/main" val="4131604462"/>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alpha val="50000"/>
          </a:srgbClr>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CCFFFF">
            <a:alpha val="50000"/>
          </a:srgbClr>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940159531F9840AD110D230F87C98E" ma:contentTypeVersion="0" ma:contentTypeDescription="Create a new document." ma:contentTypeScope="" ma:versionID="0f60984163e91ec47d50b5e84dfa986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319804A-AF66-4F3B-AFAC-3E1E6DD87A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73B0EF5-C401-4E4C-A570-A31C9AFF0D89}">
  <ds:schemaRefs>
    <ds:schemaRef ds:uri="http://schemas.microsoft.com/sharepoint/v3/contenttype/forms"/>
  </ds:schemaRefs>
</ds:datastoreItem>
</file>

<file path=customXml/itemProps3.xml><?xml version="1.0" encoding="utf-8"?>
<ds:datastoreItem xmlns:ds="http://schemas.openxmlformats.org/officeDocument/2006/customXml" ds:itemID="{FEFA2E84-CFE6-45A1-995F-900B1651E4B2}">
  <ds:schemaRefs>
    <ds:schemaRef ds:uri="http://purl.org/dc/terms/"/>
    <ds:schemaRef ds:uri="http://purl.org/dc/dcmitype/"/>
    <ds:schemaRef ds:uri="http://schemas.microsoft.com/office/2006/documentManagement/types"/>
    <ds:schemaRef ds:uri="http://www.w3.org/XML/1998/namespace"/>
    <ds:schemaRef ds:uri="http://schemas.microsoft.com/office/infopath/2007/PartnerControl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7304</TotalTime>
  <Words>1209</Words>
  <Application>Microsoft Office PowerPoint</Application>
  <PresentationFormat>On-screen Show (4:3)</PresentationFormat>
  <Paragraphs>157</Paragraphs>
  <Slides>31</Slides>
  <Notes>14</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Default Design</vt:lpstr>
      <vt:lpstr>Account Receivables</vt:lpstr>
      <vt:lpstr>Over view </vt:lpstr>
      <vt:lpstr>Customer Account Group</vt:lpstr>
      <vt:lpstr>Customer  Account Group </vt:lpstr>
      <vt:lpstr>Account group</vt:lpstr>
      <vt:lpstr>Number ranges</vt:lpstr>
      <vt:lpstr>Number ranges</vt:lpstr>
      <vt:lpstr>Customer Account Group</vt:lpstr>
      <vt:lpstr>Customer Account Group</vt:lpstr>
      <vt:lpstr>Customer Account Group</vt:lpstr>
      <vt:lpstr>Customer Account Group</vt:lpstr>
      <vt:lpstr>Customer Master Data </vt:lpstr>
      <vt:lpstr>Customer Master Data</vt:lpstr>
      <vt:lpstr>Master Data Activity Flow </vt:lpstr>
      <vt:lpstr>Customer Master Data</vt:lpstr>
      <vt:lpstr>Customer Master Data</vt:lpstr>
      <vt:lpstr>Customer Master Data</vt:lpstr>
      <vt:lpstr>Customer Master Data</vt:lpstr>
      <vt:lpstr>Customer Master Data</vt:lpstr>
      <vt:lpstr>Customer Master Data:</vt:lpstr>
      <vt:lpstr>Master data </vt:lpstr>
      <vt:lpstr>Customer Invoice  Posting</vt:lpstr>
      <vt:lpstr>Enjoy Posting Screen: Additional Line Items</vt:lpstr>
      <vt:lpstr>Post Customer Invoice Transaction Code FB70</vt:lpstr>
      <vt:lpstr>Post Customer Credit Memo Transaction Code FB75</vt:lpstr>
      <vt:lpstr>Process for Cash Receipts</vt:lpstr>
      <vt:lpstr>Cash Journal Posting</vt:lpstr>
      <vt:lpstr>PowerPoint Presentation</vt:lpstr>
      <vt:lpstr>PowerPoint Presentation</vt:lpstr>
      <vt:lpstr>Customer Incoming Cash/ Bank  Payments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SAP CoE</dc:title>
  <dc:subject>Training User Manual-FI</dc:subject>
  <dc:creator>Prashant Deshmukh</dc:creator>
  <cp:lastModifiedBy>Welcome</cp:lastModifiedBy>
  <cp:revision>876</cp:revision>
  <cp:lastPrinted>1998-05-07T19:57:38Z</cp:lastPrinted>
  <dcterms:created xsi:type="dcterms:W3CDTF">1998-04-30T19:10:22Z</dcterms:created>
  <dcterms:modified xsi:type="dcterms:W3CDTF">2018-02-12T01:16:38Z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0x01010002940159531F9840AD110D230F87C98E</vt:lpwstr>
  </property>
</Properties>
</file>