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57"/>
  </p:notesMasterIdLst>
  <p:handoutMasterIdLst>
    <p:handoutMasterId r:id="rId58"/>
  </p:handoutMasterIdLst>
  <p:sldIdLst>
    <p:sldId id="257" r:id="rId5"/>
    <p:sldId id="561" r:id="rId6"/>
    <p:sldId id="469" r:id="rId7"/>
    <p:sldId id="562" r:id="rId8"/>
    <p:sldId id="563" r:id="rId9"/>
    <p:sldId id="504" r:id="rId10"/>
    <p:sldId id="505" r:id="rId11"/>
    <p:sldId id="564" r:id="rId12"/>
    <p:sldId id="506" r:id="rId13"/>
    <p:sldId id="507" r:id="rId14"/>
    <p:sldId id="568" r:id="rId15"/>
    <p:sldId id="569" r:id="rId16"/>
    <p:sldId id="570" r:id="rId17"/>
    <p:sldId id="571" r:id="rId18"/>
    <p:sldId id="512" r:id="rId19"/>
    <p:sldId id="513" r:id="rId20"/>
    <p:sldId id="514" r:id="rId21"/>
    <p:sldId id="515" r:id="rId22"/>
    <p:sldId id="545" r:id="rId23"/>
    <p:sldId id="546" r:id="rId24"/>
    <p:sldId id="547" r:id="rId25"/>
    <p:sldId id="548" r:id="rId26"/>
    <p:sldId id="549" r:id="rId27"/>
    <p:sldId id="550" r:id="rId28"/>
    <p:sldId id="551" r:id="rId29"/>
    <p:sldId id="552" r:id="rId30"/>
    <p:sldId id="553" r:id="rId31"/>
    <p:sldId id="555" r:id="rId32"/>
    <p:sldId id="556" r:id="rId33"/>
    <p:sldId id="557" r:id="rId34"/>
    <p:sldId id="558" r:id="rId35"/>
    <p:sldId id="567" r:id="rId36"/>
    <p:sldId id="565" r:id="rId37"/>
    <p:sldId id="566" r:id="rId38"/>
    <p:sldId id="525" r:id="rId39"/>
    <p:sldId id="554" r:id="rId40"/>
    <p:sldId id="526" r:id="rId41"/>
    <p:sldId id="527" r:id="rId42"/>
    <p:sldId id="528" r:id="rId43"/>
    <p:sldId id="529" r:id="rId44"/>
    <p:sldId id="530" r:id="rId45"/>
    <p:sldId id="531" r:id="rId46"/>
    <p:sldId id="532" r:id="rId47"/>
    <p:sldId id="533" r:id="rId48"/>
    <p:sldId id="534" r:id="rId49"/>
    <p:sldId id="535" r:id="rId50"/>
    <p:sldId id="536" r:id="rId51"/>
    <p:sldId id="559" r:id="rId52"/>
    <p:sldId id="560" r:id="rId53"/>
    <p:sldId id="537" r:id="rId54"/>
    <p:sldId id="538" r:id="rId55"/>
    <p:sldId id="389" r:id="rId56"/>
  </p:sldIdLst>
  <p:sldSz cx="9144000" cy="6858000" type="screen4x3"/>
  <p:notesSz cx="6858000" cy="9144000"/>
  <p:defaultTextStyle>
    <a:defPPr>
      <a:defRPr lang="en-US"/>
    </a:defPPr>
    <a:lvl1pPr algn="l" rtl="0" eaLnBrk="0" fontAlgn="base" hangingPunct="0">
      <a:spcBef>
        <a:spcPct val="0"/>
      </a:spcBef>
      <a:spcAft>
        <a:spcPct val="0"/>
      </a:spcAft>
      <a:defRPr sz="1400" kern="1200">
        <a:solidFill>
          <a:schemeClr val="tx1"/>
        </a:solidFill>
        <a:latin typeface="Arial" charset="0"/>
        <a:ea typeface="+mn-ea"/>
        <a:cs typeface="+mn-cs"/>
      </a:defRPr>
    </a:lvl1pPr>
    <a:lvl2pPr marL="457200" algn="l" rtl="0" eaLnBrk="0" fontAlgn="base" hangingPunct="0">
      <a:spcBef>
        <a:spcPct val="0"/>
      </a:spcBef>
      <a:spcAft>
        <a:spcPct val="0"/>
      </a:spcAft>
      <a:defRPr sz="1400" kern="1200">
        <a:solidFill>
          <a:schemeClr val="tx1"/>
        </a:solidFill>
        <a:latin typeface="Arial" charset="0"/>
        <a:ea typeface="+mn-ea"/>
        <a:cs typeface="+mn-cs"/>
      </a:defRPr>
    </a:lvl2pPr>
    <a:lvl3pPr marL="914400" algn="l" rtl="0" eaLnBrk="0" fontAlgn="base" hangingPunct="0">
      <a:spcBef>
        <a:spcPct val="0"/>
      </a:spcBef>
      <a:spcAft>
        <a:spcPct val="0"/>
      </a:spcAft>
      <a:defRPr sz="1400" kern="1200">
        <a:solidFill>
          <a:schemeClr val="tx1"/>
        </a:solidFill>
        <a:latin typeface="Arial" charset="0"/>
        <a:ea typeface="+mn-ea"/>
        <a:cs typeface="+mn-cs"/>
      </a:defRPr>
    </a:lvl3pPr>
    <a:lvl4pPr marL="1371600" algn="l" rtl="0" eaLnBrk="0" fontAlgn="base" hangingPunct="0">
      <a:spcBef>
        <a:spcPct val="0"/>
      </a:spcBef>
      <a:spcAft>
        <a:spcPct val="0"/>
      </a:spcAft>
      <a:defRPr sz="1400" kern="1200">
        <a:solidFill>
          <a:schemeClr val="tx1"/>
        </a:solidFill>
        <a:latin typeface="Arial" charset="0"/>
        <a:ea typeface="+mn-ea"/>
        <a:cs typeface="+mn-cs"/>
      </a:defRPr>
    </a:lvl4pPr>
    <a:lvl5pPr marL="1828800" algn="l" rtl="0" eaLnBrk="0" fontAlgn="base" hangingPunct="0">
      <a:spcBef>
        <a:spcPct val="0"/>
      </a:spcBef>
      <a:spcAft>
        <a:spcPct val="0"/>
      </a:spcAft>
      <a:defRPr sz="1400" kern="1200">
        <a:solidFill>
          <a:schemeClr val="tx1"/>
        </a:solidFill>
        <a:latin typeface="Arial" charset="0"/>
        <a:ea typeface="+mn-ea"/>
        <a:cs typeface="+mn-cs"/>
      </a:defRPr>
    </a:lvl5pPr>
    <a:lvl6pPr marL="2286000" algn="l" defTabSz="914400" rtl="0" eaLnBrk="1" latinLnBrk="0" hangingPunct="1">
      <a:defRPr sz="1400" kern="1200">
        <a:solidFill>
          <a:schemeClr val="tx1"/>
        </a:solidFill>
        <a:latin typeface="Arial" charset="0"/>
        <a:ea typeface="+mn-ea"/>
        <a:cs typeface="+mn-cs"/>
      </a:defRPr>
    </a:lvl6pPr>
    <a:lvl7pPr marL="2743200" algn="l" defTabSz="914400" rtl="0" eaLnBrk="1" latinLnBrk="0" hangingPunct="1">
      <a:defRPr sz="1400" kern="1200">
        <a:solidFill>
          <a:schemeClr val="tx1"/>
        </a:solidFill>
        <a:latin typeface="Arial" charset="0"/>
        <a:ea typeface="+mn-ea"/>
        <a:cs typeface="+mn-cs"/>
      </a:defRPr>
    </a:lvl7pPr>
    <a:lvl8pPr marL="3200400" algn="l" defTabSz="914400" rtl="0" eaLnBrk="1" latinLnBrk="0" hangingPunct="1">
      <a:defRPr sz="1400" kern="1200">
        <a:solidFill>
          <a:schemeClr val="tx1"/>
        </a:solidFill>
        <a:latin typeface="Arial" charset="0"/>
        <a:ea typeface="+mn-ea"/>
        <a:cs typeface="+mn-cs"/>
      </a:defRPr>
    </a:lvl8pPr>
    <a:lvl9pPr marL="3657600" algn="l" defTabSz="914400" rtl="0" eaLnBrk="1" latinLnBrk="0" hangingPunct="1">
      <a:defRPr sz="1400" kern="1200">
        <a:solidFill>
          <a:schemeClr val="tx1"/>
        </a:solidFill>
        <a:latin typeface="Arial" charset="0"/>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FF33"/>
    <a:srgbClr val="99CCFF"/>
    <a:srgbClr val="CCFFCC"/>
    <a:srgbClr val="FFCCFF"/>
    <a:srgbClr val="00FFCC"/>
    <a:srgbClr val="FFFF99"/>
    <a:srgbClr val="CCCCFF"/>
    <a:srgbClr val="CC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029" autoAdjust="0"/>
    <p:restoredTop sz="86456" autoAdjust="0"/>
  </p:normalViewPr>
  <p:slideViewPr>
    <p:cSldViewPr>
      <p:cViewPr>
        <p:scale>
          <a:sx n="70" d="100"/>
          <a:sy n="70" d="100"/>
        </p:scale>
        <p:origin x="-1164" y="168"/>
      </p:cViewPr>
      <p:guideLst>
        <p:guide orient="horz" pos="2160"/>
        <p:guide pos="2880"/>
      </p:guideLst>
    </p:cSldViewPr>
  </p:slideViewPr>
  <p:outlineViewPr>
    <p:cViewPr>
      <p:scale>
        <a:sx n="33" d="100"/>
        <a:sy n="33" d="100"/>
      </p:scale>
      <p:origin x="0" y="-38004"/>
    </p:cViewPr>
  </p:outlineViewPr>
  <p:notesTextViewPr>
    <p:cViewPr>
      <p:scale>
        <a:sx n="100" d="100"/>
        <a:sy n="100" d="100"/>
      </p:scale>
      <p:origin x="0" y="0"/>
    </p:cViewPr>
  </p:notesTextViewPr>
  <p:sorterViewPr>
    <p:cViewPr>
      <p:scale>
        <a:sx n="66" d="100"/>
        <a:sy n="66" d="100"/>
      </p:scale>
      <p:origin x="0" y="300"/>
    </p:cViewPr>
  </p:sorterViewPr>
  <p:notesViewPr>
    <p:cSldViewPr>
      <p:cViewPr varScale="1">
        <p:scale>
          <a:sx n="53" d="100"/>
          <a:sy n="53" d="100"/>
        </p:scale>
        <p:origin x="-1836"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notesMaster" Target="notesMasters/notesMaster1.xml"/><Relationship Id="rId61"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6048CA2-FA61-46D1-8FB8-1D493C516D63}"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2F5CCDB5-9137-44D3-9FB1-1EE1574BD27A}">
      <dgm:prSet phldrT="[Text]" custT="1"/>
      <dgm:spPr>
        <a:solidFill>
          <a:schemeClr val="accent2"/>
        </a:solidFill>
      </dgm:spPr>
      <dgm:t>
        <a:bodyPr/>
        <a:lstStyle/>
        <a:p>
          <a:r>
            <a:rPr lang="en-US" sz="2000" dirty="0"/>
            <a:t>Down payments</a:t>
          </a:r>
        </a:p>
      </dgm:t>
    </dgm:pt>
    <dgm:pt modelId="{B314E240-96CE-4125-9155-DC07A333CCA3}" type="parTrans" cxnId="{ECF25993-7839-4925-9D7B-9F86E16289DC}">
      <dgm:prSet/>
      <dgm:spPr/>
      <dgm:t>
        <a:bodyPr/>
        <a:lstStyle/>
        <a:p>
          <a:endParaRPr lang="en-US"/>
        </a:p>
      </dgm:t>
    </dgm:pt>
    <dgm:pt modelId="{F60DD68F-2C17-4EE8-AAE3-146DAA3419A4}" type="sibTrans" cxnId="{ECF25993-7839-4925-9D7B-9F86E16289DC}">
      <dgm:prSet/>
      <dgm:spPr/>
      <dgm:t>
        <a:bodyPr/>
        <a:lstStyle/>
        <a:p>
          <a:endParaRPr lang="en-US"/>
        </a:p>
      </dgm:t>
    </dgm:pt>
    <dgm:pt modelId="{0B386064-3A73-4A8C-A5CC-FFD2E91A9EC0}">
      <dgm:prSet phldrT="[Text]" custT="1"/>
      <dgm:spPr>
        <a:solidFill>
          <a:schemeClr val="accent2">
            <a:alpha val="45000"/>
          </a:schemeClr>
        </a:solidFill>
      </dgm:spPr>
      <dgm:t>
        <a:bodyPr/>
        <a:lstStyle/>
        <a:p>
          <a:r>
            <a:rPr lang="en-US" sz="1600" dirty="0"/>
            <a:t>Down payment request</a:t>
          </a:r>
        </a:p>
      </dgm:t>
    </dgm:pt>
    <dgm:pt modelId="{B47BCB75-220F-448F-A2F6-433D7CF5784E}" type="parTrans" cxnId="{FDF77922-A118-48CB-80FD-3E14AA2D1546}">
      <dgm:prSet/>
      <dgm:spPr/>
      <dgm:t>
        <a:bodyPr/>
        <a:lstStyle/>
        <a:p>
          <a:endParaRPr lang="en-US"/>
        </a:p>
      </dgm:t>
    </dgm:pt>
    <dgm:pt modelId="{D2C19050-13BE-4271-AF56-CDAD8373C46F}" type="sibTrans" cxnId="{FDF77922-A118-48CB-80FD-3E14AA2D1546}">
      <dgm:prSet/>
      <dgm:spPr/>
      <dgm:t>
        <a:bodyPr/>
        <a:lstStyle/>
        <a:p>
          <a:endParaRPr lang="en-US"/>
        </a:p>
      </dgm:t>
    </dgm:pt>
    <dgm:pt modelId="{FBEB0C6E-2127-49C6-BAB4-2D75FB7ADF41}">
      <dgm:prSet phldrT="[Text]" custT="1"/>
      <dgm:spPr>
        <a:solidFill>
          <a:schemeClr val="accent2">
            <a:alpha val="45000"/>
          </a:schemeClr>
        </a:solidFill>
      </dgm:spPr>
      <dgm:t>
        <a:bodyPr/>
        <a:lstStyle/>
        <a:p>
          <a:r>
            <a:rPr lang="en-US" sz="1600" dirty="0"/>
            <a:t>Down payment</a:t>
          </a:r>
        </a:p>
      </dgm:t>
    </dgm:pt>
    <dgm:pt modelId="{93F8DE98-258D-4596-91D3-950FA1AA1A45}" type="parTrans" cxnId="{9E079C78-0946-42FF-82E8-26B9243A2316}">
      <dgm:prSet/>
      <dgm:spPr/>
      <dgm:t>
        <a:bodyPr/>
        <a:lstStyle/>
        <a:p>
          <a:endParaRPr lang="en-US"/>
        </a:p>
      </dgm:t>
    </dgm:pt>
    <dgm:pt modelId="{644C53D2-A4DD-4DF9-B4F1-C75E51B0F772}" type="sibTrans" cxnId="{9E079C78-0946-42FF-82E8-26B9243A2316}">
      <dgm:prSet/>
      <dgm:spPr/>
      <dgm:t>
        <a:bodyPr/>
        <a:lstStyle/>
        <a:p>
          <a:endParaRPr lang="en-US"/>
        </a:p>
      </dgm:t>
    </dgm:pt>
    <dgm:pt modelId="{F0C869F4-D643-4670-BEC5-CBCF38F5C06B}">
      <dgm:prSet phldrT="[Text]" custT="1"/>
      <dgm:spPr>
        <a:solidFill>
          <a:schemeClr val="accent2"/>
        </a:solidFill>
      </dgm:spPr>
      <dgm:t>
        <a:bodyPr/>
        <a:lstStyle/>
        <a:p>
          <a:r>
            <a:rPr lang="en-US" sz="2000" dirty="0"/>
            <a:t>Bills of exchange</a:t>
          </a:r>
        </a:p>
      </dgm:t>
    </dgm:pt>
    <dgm:pt modelId="{6A5F4173-F941-4B66-B65E-AF2E9C11A436}" type="parTrans" cxnId="{352D49C3-F212-4CCC-A0AD-CC141038986F}">
      <dgm:prSet/>
      <dgm:spPr/>
      <dgm:t>
        <a:bodyPr/>
        <a:lstStyle/>
        <a:p>
          <a:endParaRPr lang="en-US"/>
        </a:p>
      </dgm:t>
    </dgm:pt>
    <dgm:pt modelId="{AF9105AD-3B64-4BE4-8EE5-47A2F16AAC47}" type="sibTrans" cxnId="{352D49C3-F212-4CCC-A0AD-CC141038986F}">
      <dgm:prSet/>
      <dgm:spPr/>
      <dgm:t>
        <a:bodyPr/>
        <a:lstStyle/>
        <a:p>
          <a:endParaRPr lang="en-US"/>
        </a:p>
      </dgm:t>
    </dgm:pt>
    <dgm:pt modelId="{DFD96739-0688-4518-88BF-7171F270FD0E}">
      <dgm:prSet phldrT="[Text]" custT="1"/>
      <dgm:spPr>
        <a:solidFill>
          <a:schemeClr val="accent2">
            <a:alpha val="45000"/>
          </a:schemeClr>
        </a:solidFill>
      </dgm:spPr>
      <dgm:t>
        <a:bodyPr/>
        <a:lstStyle/>
        <a:p>
          <a:r>
            <a:rPr lang="en-US" sz="1600" dirty="0"/>
            <a:t>Bills of exchange payment request</a:t>
          </a:r>
        </a:p>
      </dgm:t>
    </dgm:pt>
    <dgm:pt modelId="{11257BB0-4767-4CD0-82DF-CB5A364B7FA5}" type="parTrans" cxnId="{A54DAE0F-E9B0-4447-BB61-32210F87167A}">
      <dgm:prSet/>
      <dgm:spPr/>
      <dgm:t>
        <a:bodyPr/>
        <a:lstStyle/>
        <a:p>
          <a:endParaRPr lang="en-US"/>
        </a:p>
      </dgm:t>
    </dgm:pt>
    <dgm:pt modelId="{B220FF5C-071F-456E-AFB0-D705EEC4B1B3}" type="sibTrans" cxnId="{A54DAE0F-E9B0-4447-BB61-32210F87167A}">
      <dgm:prSet/>
      <dgm:spPr/>
      <dgm:t>
        <a:bodyPr/>
        <a:lstStyle/>
        <a:p>
          <a:endParaRPr lang="en-US"/>
        </a:p>
      </dgm:t>
    </dgm:pt>
    <dgm:pt modelId="{F004215C-4E11-400D-B528-3EF1F1C81EFC}">
      <dgm:prSet phldrT="[Text]" custT="1"/>
      <dgm:spPr>
        <a:solidFill>
          <a:schemeClr val="accent2">
            <a:alpha val="45000"/>
          </a:schemeClr>
        </a:solidFill>
      </dgm:spPr>
      <dgm:t>
        <a:bodyPr/>
        <a:lstStyle/>
        <a:p>
          <a:r>
            <a:rPr lang="en-US" sz="1600" dirty="0"/>
            <a:t>Check/bills of exchange</a:t>
          </a:r>
        </a:p>
      </dgm:t>
    </dgm:pt>
    <dgm:pt modelId="{558073BF-8912-40AA-A662-86019A3A7BCD}" type="parTrans" cxnId="{1F8F08E6-AEB4-4289-B7EF-3486334EDDAB}">
      <dgm:prSet/>
      <dgm:spPr/>
      <dgm:t>
        <a:bodyPr/>
        <a:lstStyle/>
        <a:p>
          <a:endParaRPr lang="en-US"/>
        </a:p>
      </dgm:t>
    </dgm:pt>
    <dgm:pt modelId="{2B9DDEE7-23B5-442B-8F3E-7F678D89E95B}" type="sibTrans" cxnId="{1F8F08E6-AEB4-4289-B7EF-3486334EDDAB}">
      <dgm:prSet/>
      <dgm:spPr/>
      <dgm:t>
        <a:bodyPr/>
        <a:lstStyle/>
        <a:p>
          <a:endParaRPr lang="en-US"/>
        </a:p>
      </dgm:t>
    </dgm:pt>
    <dgm:pt modelId="{4053BD66-65BB-4DFC-BC14-A30B6030597B}">
      <dgm:prSet phldrT="[Text]" custT="1"/>
      <dgm:spPr>
        <a:solidFill>
          <a:schemeClr val="accent2"/>
        </a:solidFill>
      </dgm:spPr>
      <dgm:t>
        <a:bodyPr/>
        <a:lstStyle/>
        <a:p>
          <a:r>
            <a:rPr lang="en-US" sz="2000" dirty="0"/>
            <a:t>Other transactions</a:t>
          </a:r>
        </a:p>
      </dgm:t>
    </dgm:pt>
    <dgm:pt modelId="{20F699D6-B4D9-4C75-80C9-2853AA52239B}" type="parTrans" cxnId="{2544C325-83D9-4417-9418-B34E24744C2D}">
      <dgm:prSet/>
      <dgm:spPr/>
      <dgm:t>
        <a:bodyPr/>
        <a:lstStyle/>
        <a:p>
          <a:endParaRPr lang="en-US"/>
        </a:p>
      </dgm:t>
    </dgm:pt>
    <dgm:pt modelId="{438E1EB9-E6CC-4684-A70A-35B487974FA5}" type="sibTrans" cxnId="{2544C325-83D9-4417-9418-B34E24744C2D}">
      <dgm:prSet/>
      <dgm:spPr/>
      <dgm:t>
        <a:bodyPr/>
        <a:lstStyle/>
        <a:p>
          <a:endParaRPr lang="en-US"/>
        </a:p>
      </dgm:t>
    </dgm:pt>
    <dgm:pt modelId="{D7B6B39D-5A22-4099-8FDA-4AA4495A9827}">
      <dgm:prSet phldrT="[Text]" custT="1"/>
      <dgm:spPr>
        <a:solidFill>
          <a:schemeClr val="accent2">
            <a:alpha val="45000"/>
          </a:schemeClr>
        </a:solidFill>
      </dgm:spPr>
      <dgm:t>
        <a:bodyPr/>
        <a:lstStyle/>
        <a:p>
          <a:r>
            <a:rPr lang="en-US" sz="1600" dirty="0"/>
            <a:t>Individual value adjustments</a:t>
          </a:r>
        </a:p>
      </dgm:t>
    </dgm:pt>
    <dgm:pt modelId="{EB1BBA30-797A-4583-B17D-2673F6B5AD84}" type="parTrans" cxnId="{C22FBD83-7BF8-4AFE-B3B5-BF9A3B0A4ABC}">
      <dgm:prSet/>
      <dgm:spPr/>
      <dgm:t>
        <a:bodyPr/>
        <a:lstStyle/>
        <a:p>
          <a:endParaRPr lang="en-US"/>
        </a:p>
      </dgm:t>
    </dgm:pt>
    <dgm:pt modelId="{B4E9A1B9-EE39-4F29-86CE-61B009E00CD8}" type="sibTrans" cxnId="{C22FBD83-7BF8-4AFE-B3B5-BF9A3B0A4ABC}">
      <dgm:prSet/>
      <dgm:spPr/>
      <dgm:t>
        <a:bodyPr/>
        <a:lstStyle/>
        <a:p>
          <a:endParaRPr lang="en-US"/>
        </a:p>
      </dgm:t>
    </dgm:pt>
    <dgm:pt modelId="{85E776B0-8922-4B90-98B5-15ECF55C8608}">
      <dgm:prSet phldrT="[Text]" custT="1"/>
      <dgm:spPr>
        <a:solidFill>
          <a:schemeClr val="accent2">
            <a:alpha val="45000"/>
          </a:schemeClr>
        </a:solidFill>
      </dgm:spPr>
      <dgm:t>
        <a:bodyPr/>
        <a:lstStyle/>
        <a:p>
          <a:r>
            <a:rPr lang="en-US" sz="1600" dirty="0"/>
            <a:t>Guarantee of payment</a:t>
          </a:r>
        </a:p>
      </dgm:t>
    </dgm:pt>
    <dgm:pt modelId="{E2957B80-BC2B-40BD-9E97-7ABF8743067E}" type="parTrans" cxnId="{B76CBC07-60B2-4BDB-88B9-3C9D3DEAEFA0}">
      <dgm:prSet/>
      <dgm:spPr/>
      <dgm:t>
        <a:bodyPr/>
        <a:lstStyle/>
        <a:p>
          <a:endParaRPr lang="en-US"/>
        </a:p>
      </dgm:t>
    </dgm:pt>
    <dgm:pt modelId="{9FF1CCDE-11B0-4887-A0B9-8CA7F33CD05C}" type="sibTrans" cxnId="{B76CBC07-60B2-4BDB-88B9-3C9D3DEAEFA0}">
      <dgm:prSet/>
      <dgm:spPr/>
      <dgm:t>
        <a:bodyPr/>
        <a:lstStyle/>
        <a:p>
          <a:endParaRPr lang="en-US"/>
        </a:p>
      </dgm:t>
    </dgm:pt>
    <dgm:pt modelId="{4E611326-A42E-420D-AC47-63110E3AC923}">
      <dgm:prSet phldrT="[Text]" custT="1"/>
      <dgm:spPr>
        <a:solidFill>
          <a:schemeClr val="accent2">
            <a:alpha val="45000"/>
          </a:schemeClr>
        </a:solidFill>
      </dgm:spPr>
      <dgm:t>
        <a:bodyPr/>
        <a:lstStyle/>
        <a:p>
          <a:r>
            <a:rPr lang="en-US" sz="1600" dirty="0"/>
            <a:t>Bills of exchange</a:t>
          </a:r>
        </a:p>
      </dgm:t>
    </dgm:pt>
    <dgm:pt modelId="{C763458F-A8BC-4715-8B73-89117A28A7EE}" type="parTrans" cxnId="{5A09153E-9FA7-4916-90D5-928F919FA3E7}">
      <dgm:prSet/>
      <dgm:spPr/>
      <dgm:t>
        <a:bodyPr/>
        <a:lstStyle/>
        <a:p>
          <a:endParaRPr lang="en-US"/>
        </a:p>
      </dgm:t>
    </dgm:pt>
    <dgm:pt modelId="{26F4B556-8677-4D3D-A88D-2C14B6F23D05}" type="sibTrans" cxnId="{5A09153E-9FA7-4916-90D5-928F919FA3E7}">
      <dgm:prSet/>
      <dgm:spPr/>
      <dgm:t>
        <a:bodyPr/>
        <a:lstStyle/>
        <a:p>
          <a:endParaRPr lang="en-US"/>
        </a:p>
      </dgm:t>
    </dgm:pt>
    <dgm:pt modelId="{EDB72876-FB8C-4E94-803C-6906C1024A5D}">
      <dgm:prSet phldrT="[Text]" custT="1"/>
      <dgm:spPr>
        <a:solidFill>
          <a:schemeClr val="accent2">
            <a:alpha val="45000"/>
          </a:schemeClr>
        </a:solidFill>
      </dgm:spPr>
      <dgm:t>
        <a:bodyPr/>
        <a:lstStyle/>
        <a:p>
          <a:r>
            <a:rPr lang="en-US" sz="1600" dirty="0"/>
            <a:t>Interest</a:t>
          </a:r>
        </a:p>
      </dgm:t>
    </dgm:pt>
    <dgm:pt modelId="{CA4127D8-D482-42FC-8CAA-F6F8D0943673}" type="parTrans" cxnId="{E6C1BE0B-BEB4-40C7-81C1-5D7EE86C0EC1}">
      <dgm:prSet/>
      <dgm:spPr/>
      <dgm:t>
        <a:bodyPr/>
        <a:lstStyle/>
        <a:p>
          <a:endParaRPr lang="en-US"/>
        </a:p>
      </dgm:t>
    </dgm:pt>
    <dgm:pt modelId="{B338ABC8-CFD5-4E90-A7AE-04BBE10C5C61}" type="sibTrans" cxnId="{E6C1BE0B-BEB4-40C7-81C1-5D7EE86C0EC1}">
      <dgm:prSet/>
      <dgm:spPr/>
      <dgm:t>
        <a:bodyPr/>
        <a:lstStyle/>
        <a:p>
          <a:endParaRPr lang="en-US"/>
        </a:p>
      </dgm:t>
    </dgm:pt>
    <dgm:pt modelId="{0F443027-35B2-47C9-8BD9-83C90152B202}">
      <dgm:prSet phldrT="[Text]" custT="1"/>
      <dgm:spPr>
        <a:solidFill>
          <a:schemeClr val="accent2">
            <a:alpha val="45000"/>
          </a:schemeClr>
        </a:solidFill>
      </dgm:spPr>
      <dgm:t>
        <a:bodyPr/>
        <a:lstStyle/>
        <a:p>
          <a:r>
            <a:rPr lang="en-US" sz="1600" dirty="0"/>
            <a:t>User-defined</a:t>
          </a:r>
        </a:p>
      </dgm:t>
    </dgm:pt>
    <dgm:pt modelId="{B9598338-4AB9-461A-9BC5-05D457EC50BE}" type="parTrans" cxnId="{678929EE-7111-4E0E-A483-2B67DBAB8F9B}">
      <dgm:prSet/>
      <dgm:spPr/>
      <dgm:t>
        <a:bodyPr/>
        <a:lstStyle/>
        <a:p>
          <a:endParaRPr lang="en-US"/>
        </a:p>
      </dgm:t>
    </dgm:pt>
    <dgm:pt modelId="{09B026DD-1423-4CFA-907D-58EA18FD2EF9}" type="sibTrans" cxnId="{678929EE-7111-4E0E-A483-2B67DBAB8F9B}">
      <dgm:prSet/>
      <dgm:spPr/>
      <dgm:t>
        <a:bodyPr/>
        <a:lstStyle/>
        <a:p>
          <a:endParaRPr lang="en-US"/>
        </a:p>
      </dgm:t>
    </dgm:pt>
    <dgm:pt modelId="{A2749FB8-CDF1-467D-9FBB-AC1B3A41D228}">
      <dgm:prSet phldrT="[Text]" custT="1"/>
      <dgm:spPr>
        <a:solidFill>
          <a:schemeClr val="accent2">
            <a:alpha val="45000"/>
          </a:schemeClr>
        </a:solidFill>
      </dgm:spPr>
      <dgm:t>
        <a:bodyPr/>
        <a:lstStyle/>
        <a:p>
          <a:endParaRPr lang="en-US" sz="1600" dirty="0"/>
        </a:p>
      </dgm:t>
    </dgm:pt>
    <dgm:pt modelId="{BCA3A8CD-1A47-4589-91FE-2C53BBC99396}" type="parTrans" cxnId="{D1E67303-8185-479E-AE56-F2EDAE5F793D}">
      <dgm:prSet/>
      <dgm:spPr/>
      <dgm:t>
        <a:bodyPr/>
        <a:lstStyle/>
        <a:p>
          <a:endParaRPr lang="en-US"/>
        </a:p>
      </dgm:t>
    </dgm:pt>
    <dgm:pt modelId="{502D049B-5FA7-4758-8518-6EDE114943B6}" type="sibTrans" cxnId="{D1E67303-8185-479E-AE56-F2EDAE5F793D}">
      <dgm:prSet/>
      <dgm:spPr/>
      <dgm:t>
        <a:bodyPr/>
        <a:lstStyle/>
        <a:p>
          <a:endParaRPr lang="en-US"/>
        </a:p>
      </dgm:t>
    </dgm:pt>
    <dgm:pt modelId="{9A5D3FA1-053A-4ECB-B80E-D58568E6C13B}">
      <dgm:prSet phldrT="[Text]" custT="1"/>
      <dgm:spPr>
        <a:solidFill>
          <a:schemeClr val="accent2">
            <a:alpha val="45000"/>
          </a:schemeClr>
        </a:solidFill>
      </dgm:spPr>
      <dgm:t>
        <a:bodyPr/>
        <a:lstStyle/>
        <a:p>
          <a:endParaRPr lang="en-US" sz="1600" dirty="0"/>
        </a:p>
      </dgm:t>
    </dgm:pt>
    <dgm:pt modelId="{87F28B55-7492-42FE-9C63-575D417B9980}" type="parTrans" cxnId="{6FDD5944-0D21-40A5-A900-A1484D6EE1E4}">
      <dgm:prSet/>
      <dgm:spPr/>
      <dgm:t>
        <a:bodyPr/>
        <a:lstStyle/>
        <a:p>
          <a:endParaRPr lang="en-US"/>
        </a:p>
      </dgm:t>
    </dgm:pt>
    <dgm:pt modelId="{0CFF0924-8C17-4E91-B35F-576E1068BBAF}" type="sibTrans" cxnId="{6FDD5944-0D21-40A5-A900-A1484D6EE1E4}">
      <dgm:prSet/>
      <dgm:spPr/>
      <dgm:t>
        <a:bodyPr/>
        <a:lstStyle/>
        <a:p>
          <a:endParaRPr lang="en-US"/>
        </a:p>
      </dgm:t>
    </dgm:pt>
    <dgm:pt modelId="{598FB48D-1B9F-4175-AD36-3E92182F9DD3}">
      <dgm:prSet phldrT="[Text]" custT="1"/>
      <dgm:spPr>
        <a:solidFill>
          <a:schemeClr val="accent2">
            <a:alpha val="45000"/>
          </a:schemeClr>
        </a:solidFill>
      </dgm:spPr>
      <dgm:t>
        <a:bodyPr/>
        <a:lstStyle/>
        <a:p>
          <a:endParaRPr lang="en-US" sz="1600" dirty="0"/>
        </a:p>
      </dgm:t>
    </dgm:pt>
    <dgm:pt modelId="{99115D1E-91E9-463C-AF17-23FCF03A1303}" type="parTrans" cxnId="{5F8ED666-D06F-4F76-8AA7-3A5DDC682705}">
      <dgm:prSet/>
      <dgm:spPr/>
      <dgm:t>
        <a:bodyPr/>
        <a:lstStyle/>
        <a:p>
          <a:endParaRPr lang="en-US"/>
        </a:p>
      </dgm:t>
    </dgm:pt>
    <dgm:pt modelId="{4865D793-8F08-47F9-8F53-C135E22B6950}" type="sibTrans" cxnId="{5F8ED666-D06F-4F76-8AA7-3A5DDC682705}">
      <dgm:prSet/>
      <dgm:spPr/>
      <dgm:t>
        <a:bodyPr/>
        <a:lstStyle/>
        <a:p>
          <a:endParaRPr lang="en-US"/>
        </a:p>
      </dgm:t>
    </dgm:pt>
    <dgm:pt modelId="{9AD63AFC-BD74-475C-8E1E-41A786AF86B4}">
      <dgm:prSet phldrT="[Text]" custT="1"/>
      <dgm:spPr>
        <a:solidFill>
          <a:schemeClr val="accent2">
            <a:alpha val="45000"/>
          </a:schemeClr>
        </a:solidFill>
      </dgm:spPr>
      <dgm:t>
        <a:bodyPr/>
        <a:lstStyle/>
        <a:p>
          <a:endParaRPr lang="en-US" sz="1600" dirty="0"/>
        </a:p>
      </dgm:t>
    </dgm:pt>
    <dgm:pt modelId="{90A9E598-3B8E-409E-8D69-5DE0345385EC}" type="parTrans" cxnId="{F436FBF3-7790-47A1-96F5-B003BFBB572F}">
      <dgm:prSet/>
      <dgm:spPr/>
      <dgm:t>
        <a:bodyPr/>
        <a:lstStyle/>
        <a:p>
          <a:endParaRPr lang="en-US"/>
        </a:p>
      </dgm:t>
    </dgm:pt>
    <dgm:pt modelId="{B1960978-B8F5-499D-AF16-AA967CF64310}" type="sibTrans" cxnId="{F436FBF3-7790-47A1-96F5-B003BFBB572F}">
      <dgm:prSet/>
      <dgm:spPr/>
      <dgm:t>
        <a:bodyPr/>
        <a:lstStyle/>
        <a:p>
          <a:endParaRPr lang="en-US"/>
        </a:p>
      </dgm:t>
    </dgm:pt>
    <dgm:pt modelId="{A3EB37D7-5492-4D89-A59F-14E44A541BA7}">
      <dgm:prSet phldrT="[Text]" custT="1"/>
      <dgm:spPr>
        <a:solidFill>
          <a:schemeClr val="accent2">
            <a:alpha val="45000"/>
          </a:schemeClr>
        </a:solidFill>
      </dgm:spPr>
      <dgm:t>
        <a:bodyPr/>
        <a:lstStyle/>
        <a:p>
          <a:endParaRPr lang="en-US" sz="1600" dirty="0"/>
        </a:p>
      </dgm:t>
    </dgm:pt>
    <dgm:pt modelId="{4D4A8E8D-03C0-49F9-A153-042DFCF57A05}" type="parTrans" cxnId="{D7D0D30C-5CDE-41CF-889F-3FA37276C512}">
      <dgm:prSet/>
      <dgm:spPr/>
      <dgm:t>
        <a:bodyPr/>
        <a:lstStyle/>
        <a:p>
          <a:endParaRPr lang="en-US"/>
        </a:p>
      </dgm:t>
    </dgm:pt>
    <dgm:pt modelId="{7A1F52E5-4876-4ED9-BBE5-B76D1B38A58A}" type="sibTrans" cxnId="{D7D0D30C-5CDE-41CF-889F-3FA37276C512}">
      <dgm:prSet/>
      <dgm:spPr/>
      <dgm:t>
        <a:bodyPr/>
        <a:lstStyle/>
        <a:p>
          <a:endParaRPr lang="en-US"/>
        </a:p>
      </dgm:t>
    </dgm:pt>
    <dgm:pt modelId="{A2C099A2-5D12-45F4-96CD-BCE9137A85E7}">
      <dgm:prSet phldrT="[Text]" custT="1"/>
      <dgm:spPr>
        <a:solidFill>
          <a:schemeClr val="accent2">
            <a:alpha val="45000"/>
          </a:schemeClr>
        </a:solidFill>
      </dgm:spPr>
      <dgm:t>
        <a:bodyPr/>
        <a:lstStyle/>
        <a:p>
          <a:endParaRPr lang="en-US" sz="1600" dirty="0"/>
        </a:p>
      </dgm:t>
    </dgm:pt>
    <dgm:pt modelId="{7FFD950B-3A1D-4AE3-9F68-81393CEDC16E}" type="parTrans" cxnId="{F3351AD2-7A70-4086-B8DF-EFD80D76F702}">
      <dgm:prSet/>
      <dgm:spPr/>
      <dgm:t>
        <a:bodyPr/>
        <a:lstStyle/>
        <a:p>
          <a:endParaRPr lang="en-US"/>
        </a:p>
      </dgm:t>
    </dgm:pt>
    <dgm:pt modelId="{3E1CC49A-B7A5-40F8-9EE8-ABAFBAD841AA}" type="sibTrans" cxnId="{F3351AD2-7A70-4086-B8DF-EFD80D76F702}">
      <dgm:prSet/>
      <dgm:spPr/>
      <dgm:t>
        <a:bodyPr/>
        <a:lstStyle/>
        <a:p>
          <a:endParaRPr lang="en-US"/>
        </a:p>
      </dgm:t>
    </dgm:pt>
    <dgm:pt modelId="{2B90A9DF-BECA-4BBE-A6E8-E4BFA8CCED51}" type="pres">
      <dgm:prSet presAssocID="{86048CA2-FA61-46D1-8FB8-1D493C516D63}" presName="Name0" presStyleCnt="0">
        <dgm:presLayoutVars>
          <dgm:dir/>
          <dgm:animLvl val="lvl"/>
          <dgm:resizeHandles val="exact"/>
        </dgm:presLayoutVars>
      </dgm:prSet>
      <dgm:spPr/>
      <dgm:t>
        <a:bodyPr/>
        <a:lstStyle/>
        <a:p>
          <a:endParaRPr lang="en-IN"/>
        </a:p>
      </dgm:t>
    </dgm:pt>
    <dgm:pt modelId="{E018B649-1718-430F-83A5-66F965931E88}" type="pres">
      <dgm:prSet presAssocID="{2F5CCDB5-9137-44D3-9FB1-1EE1574BD27A}" presName="composite" presStyleCnt="0"/>
      <dgm:spPr/>
    </dgm:pt>
    <dgm:pt modelId="{9C1EBE32-2BF9-481E-81F5-E253F4298E37}" type="pres">
      <dgm:prSet presAssocID="{2F5CCDB5-9137-44D3-9FB1-1EE1574BD27A}" presName="parTx" presStyleLbl="alignNode1" presStyleIdx="0" presStyleCnt="3">
        <dgm:presLayoutVars>
          <dgm:chMax val="0"/>
          <dgm:chPref val="0"/>
          <dgm:bulletEnabled val="1"/>
        </dgm:presLayoutVars>
      </dgm:prSet>
      <dgm:spPr/>
      <dgm:t>
        <a:bodyPr/>
        <a:lstStyle/>
        <a:p>
          <a:endParaRPr lang="en-IN"/>
        </a:p>
      </dgm:t>
    </dgm:pt>
    <dgm:pt modelId="{335D9F5B-6F50-4C45-AA31-0CC77652E860}" type="pres">
      <dgm:prSet presAssocID="{2F5CCDB5-9137-44D3-9FB1-1EE1574BD27A}" presName="desTx" presStyleLbl="alignAccFollowNode1" presStyleIdx="0" presStyleCnt="3">
        <dgm:presLayoutVars>
          <dgm:bulletEnabled val="1"/>
        </dgm:presLayoutVars>
      </dgm:prSet>
      <dgm:spPr/>
      <dgm:t>
        <a:bodyPr/>
        <a:lstStyle/>
        <a:p>
          <a:endParaRPr lang="en-IN"/>
        </a:p>
      </dgm:t>
    </dgm:pt>
    <dgm:pt modelId="{7DF2294C-23A8-4BC9-BAD2-480DCB8A76AA}" type="pres">
      <dgm:prSet presAssocID="{F60DD68F-2C17-4EE8-AAE3-146DAA3419A4}" presName="space" presStyleCnt="0"/>
      <dgm:spPr/>
    </dgm:pt>
    <dgm:pt modelId="{FB06BDDE-EB4A-4BEC-ADE1-57728A8C1283}" type="pres">
      <dgm:prSet presAssocID="{F0C869F4-D643-4670-BEC5-CBCF38F5C06B}" presName="composite" presStyleCnt="0"/>
      <dgm:spPr/>
    </dgm:pt>
    <dgm:pt modelId="{307A6993-BFF4-4A0A-9E1B-FC241D7B08BF}" type="pres">
      <dgm:prSet presAssocID="{F0C869F4-D643-4670-BEC5-CBCF38F5C06B}" presName="parTx" presStyleLbl="alignNode1" presStyleIdx="1" presStyleCnt="3">
        <dgm:presLayoutVars>
          <dgm:chMax val="0"/>
          <dgm:chPref val="0"/>
          <dgm:bulletEnabled val="1"/>
        </dgm:presLayoutVars>
      </dgm:prSet>
      <dgm:spPr/>
      <dgm:t>
        <a:bodyPr/>
        <a:lstStyle/>
        <a:p>
          <a:endParaRPr lang="en-IN"/>
        </a:p>
      </dgm:t>
    </dgm:pt>
    <dgm:pt modelId="{E36501CF-C396-4D7C-87CE-705204681BC1}" type="pres">
      <dgm:prSet presAssocID="{F0C869F4-D643-4670-BEC5-CBCF38F5C06B}" presName="desTx" presStyleLbl="alignAccFollowNode1" presStyleIdx="1" presStyleCnt="3">
        <dgm:presLayoutVars>
          <dgm:bulletEnabled val="1"/>
        </dgm:presLayoutVars>
      </dgm:prSet>
      <dgm:spPr/>
      <dgm:t>
        <a:bodyPr/>
        <a:lstStyle/>
        <a:p>
          <a:endParaRPr lang="en-IN"/>
        </a:p>
      </dgm:t>
    </dgm:pt>
    <dgm:pt modelId="{0F167AE5-BCFA-4C2C-A924-6C8E4EB7B5D9}" type="pres">
      <dgm:prSet presAssocID="{AF9105AD-3B64-4BE4-8EE5-47A2F16AAC47}" presName="space" presStyleCnt="0"/>
      <dgm:spPr/>
    </dgm:pt>
    <dgm:pt modelId="{4CFF8159-580A-4EF3-AB82-1404C6DADA22}" type="pres">
      <dgm:prSet presAssocID="{4053BD66-65BB-4DFC-BC14-A30B6030597B}" presName="composite" presStyleCnt="0"/>
      <dgm:spPr/>
    </dgm:pt>
    <dgm:pt modelId="{9F77F089-9D11-4016-A936-9A2E7C223A63}" type="pres">
      <dgm:prSet presAssocID="{4053BD66-65BB-4DFC-BC14-A30B6030597B}" presName="parTx" presStyleLbl="alignNode1" presStyleIdx="2" presStyleCnt="3">
        <dgm:presLayoutVars>
          <dgm:chMax val="0"/>
          <dgm:chPref val="0"/>
          <dgm:bulletEnabled val="1"/>
        </dgm:presLayoutVars>
      </dgm:prSet>
      <dgm:spPr/>
      <dgm:t>
        <a:bodyPr/>
        <a:lstStyle/>
        <a:p>
          <a:endParaRPr lang="en-IN"/>
        </a:p>
      </dgm:t>
    </dgm:pt>
    <dgm:pt modelId="{5D9D349A-E96A-4123-9754-50FE6DC2B5DE}" type="pres">
      <dgm:prSet presAssocID="{4053BD66-65BB-4DFC-BC14-A30B6030597B}" presName="desTx" presStyleLbl="alignAccFollowNode1" presStyleIdx="2" presStyleCnt="3">
        <dgm:presLayoutVars>
          <dgm:bulletEnabled val="1"/>
        </dgm:presLayoutVars>
      </dgm:prSet>
      <dgm:spPr/>
      <dgm:t>
        <a:bodyPr/>
        <a:lstStyle/>
        <a:p>
          <a:endParaRPr lang="en-IN"/>
        </a:p>
      </dgm:t>
    </dgm:pt>
  </dgm:ptLst>
  <dgm:cxnLst>
    <dgm:cxn modelId="{B71D4CD0-6985-43AD-BDFE-A42F1490F730}" type="presOf" srcId="{85E776B0-8922-4B90-98B5-15ECF55C8608}" destId="{5D9D349A-E96A-4123-9754-50FE6DC2B5DE}" srcOrd="0" destOrd="2" presId="urn:microsoft.com/office/officeart/2005/8/layout/hList1"/>
    <dgm:cxn modelId="{E6C1BE0B-BEB4-40C7-81C1-5D7EE86C0EC1}" srcId="{4053BD66-65BB-4DFC-BC14-A30B6030597B}" destId="{EDB72876-FB8C-4E94-803C-6906C1024A5D}" srcOrd="4" destOrd="0" parTransId="{CA4127D8-D482-42FC-8CAA-F6F8D0943673}" sibTransId="{B338ABC8-CFD5-4E90-A7AE-04BBE10C5C61}"/>
    <dgm:cxn modelId="{5A09153E-9FA7-4916-90D5-928F919FA3E7}" srcId="{F0C869F4-D643-4670-BEC5-CBCF38F5C06B}" destId="{4E611326-A42E-420D-AC47-63110E3AC923}" srcOrd="2" destOrd="0" parTransId="{C763458F-A8BC-4715-8B73-89117A28A7EE}" sibTransId="{26F4B556-8677-4D3D-A88D-2C14B6F23D05}"/>
    <dgm:cxn modelId="{9E079C78-0946-42FF-82E8-26B9243A2316}" srcId="{2F5CCDB5-9137-44D3-9FB1-1EE1574BD27A}" destId="{FBEB0C6E-2127-49C6-BAB4-2D75FB7ADF41}" srcOrd="2" destOrd="0" parTransId="{93F8DE98-258D-4596-91D3-950FA1AA1A45}" sibTransId="{644C53D2-A4DD-4DF9-B4F1-C75E51B0F772}"/>
    <dgm:cxn modelId="{F3351AD2-7A70-4086-B8DF-EFD80D76F702}" srcId="{4053BD66-65BB-4DFC-BC14-A30B6030597B}" destId="{A2C099A2-5D12-45F4-96CD-BCE9137A85E7}" srcOrd="5" destOrd="0" parTransId="{7FFD950B-3A1D-4AE3-9F68-81393CEDC16E}" sibTransId="{3E1CC49A-B7A5-40F8-9EE8-ABAFBAD841AA}"/>
    <dgm:cxn modelId="{4AA2798F-DD1D-46BF-A32E-A599AD3C7B0A}" type="presOf" srcId="{A3EB37D7-5492-4D89-A59F-14E44A541BA7}" destId="{5D9D349A-E96A-4123-9754-50FE6DC2B5DE}" srcOrd="0" destOrd="3" presId="urn:microsoft.com/office/officeart/2005/8/layout/hList1"/>
    <dgm:cxn modelId="{BBDCC215-BBD1-4215-A1EE-AC822E32F031}" type="presOf" srcId="{DFD96739-0688-4518-88BF-7171F270FD0E}" destId="{E36501CF-C396-4D7C-87CE-705204681BC1}" srcOrd="0" destOrd="0" presId="urn:microsoft.com/office/officeart/2005/8/layout/hList1"/>
    <dgm:cxn modelId="{D66EB197-FE0E-4377-907C-11063F7586FA}" type="presOf" srcId="{4053BD66-65BB-4DFC-BC14-A30B6030597B}" destId="{9F77F089-9D11-4016-A936-9A2E7C223A63}" srcOrd="0" destOrd="0" presId="urn:microsoft.com/office/officeart/2005/8/layout/hList1"/>
    <dgm:cxn modelId="{739BB3B4-BB90-422B-8054-9E320BD0EC56}" type="presOf" srcId="{D7B6B39D-5A22-4099-8FDA-4AA4495A9827}" destId="{5D9D349A-E96A-4123-9754-50FE6DC2B5DE}" srcOrd="0" destOrd="0" presId="urn:microsoft.com/office/officeart/2005/8/layout/hList1"/>
    <dgm:cxn modelId="{352D49C3-F212-4CCC-A0AD-CC141038986F}" srcId="{86048CA2-FA61-46D1-8FB8-1D493C516D63}" destId="{F0C869F4-D643-4670-BEC5-CBCF38F5C06B}" srcOrd="1" destOrd="0" parTransId="{6A5F4173-F941-4B66-B65E-AF2E9C11A436}" sibTransId="{AF9105AD-3B64-4BE4-8EE5-47A2F16AAC47}"/>
    <dgm:cxn modelId="{D7D0D30C-5CDE-41CF-889F-3FA37276C512}" srcId="{4053BD66-65BB-4DFC-BC14-A30B6030597B}" destId="{A3EB37D7-5492-4D89-A59F-14E44A541BA7}" srcOrd="3" destOrd="0" parTransId="{4D4A8E8D-03C0-49F9-A153-042DFCF57A05}" sibTransId="{7A1F52E5-4876-4ED9-BBE5-B76D1B38A58A}"/>
    <dgm:cxn modelId="{ECF25993-7839-4925-9D7B-9F86E16289DC}" srcId="{86048CA2-FA61-46D1-8FB8-1D493C516D63}" destId="{2F5CCDB5-9137-44D3-9FB1-1EE1574BD27A}" srcOrd="0" destOrd="0" parTransId="{B314E240-96CE-4125-9155-DC07A333CCA3}" sibTransId="{F60DD68F-2C17-4EE8-AAE3-146DAA3419A4}"/>
    <dgm:cxn modelId="{B76CBC07-60B2-4BDB-88B9-3C9D3DEAEFA0}" srcId="{4053BD66-65BB-4DFC-BC14-A30B6030597B}" destId="{85E776B0-8922-4B90-98B5-15ECF55C8608}" srcOrd="2" destOrd="0" parTransId="{E2957B80-BC2B-40BD-9E97-7ABF8743067E}" sibTransId="{9FF1CCDE-11B0-4887-A0B9-8CA7F33CD05C}"/>
    <dgm:cxn modelId="{FDF77922-A118-48CB-80FD-3E14AA2D1546}" srcId="{2F5CCDB5-9137-44D3-9FB1-1EE1574BD27A}" destId="{0B386064-3A73-4A8C-A5CC-FFD2E91A9EC0}" srcOrd="0" destOrd="0" parTransId="{B47BCB75-220F-448F-A2F6-433D7CF5784E}" sibTransId="{D2C19050-13BE-4271-AF56-CDAD8373C46F}"/>
    <dgm:cxn modelId="{180F9A06-524D-427C-ABC7-52847E9DA2A1}" type="presOf" srcId="{4E611326-A42E-420D-AC47-63110E3AC923}" destId="{E36501CF-C396-4D7C-87CE-705204681BC1}" srcOrd="0" destOrd="2" presId="urn:microsoft.com/office/officeart/2005/8/layout/hList1"/>
    <dgm:cxn modelId="{1171ADC5-D379-4B28-89A9-40B2E18588EB}" type="presOf" srcId="{2F5CCDB5-9137-44D3-9FB1-1EE1574BD27A}" destId="{9C1EBE32-2BF9-481E-81F5-E253F4298E37}" srcOrd="0" destOrd="0" presId="urn:microsoft.com/office/officeart/2005/8/layout/hList1"/>
    <dgm:cxn modelId="{F1562201-4958-428A-BD8D-EDE2449D80F6}" type="presOf" srcId="{0B386064-3A73-4A8C-A5CC-FFD2E91A9EC0}" destId="{335D9F5B-6F50-4C45-AA31-0CC77652E860}" srcOrd="0" destOrd="0" presId="urn:microsoft.com/office/officeart/2005/8/layout/hList1"/>
    <dgm:cxn modelId="{6FDD5944-0D21-40A5-A900-A1484D6EE1E4}" srcId="{F0C869F4-D643-4670-BEC5-CBCF38F5C06B}" destId="{9A5D3FA1-053A-4ECB-B80E-D58568E6C13B}" srcOrd="1" destOrd="0" parTransId="{87F28B55-7492-42FE-9C63-575D417B9980}" sibTransId="{0CFF0924-8C17-4E91-B35F-576E1068BBAF}"/>
    <dgm:cxn modelId="{C22FBD83-7BF8-4AFE-B3B5-BF9A3B0A4ABC}" srcId="{4053BD66-65BB-4DFC-BC14-A30B6030597B}" destId="{D7B6B39D-5A22-4099-8FDA-4AA4495A9827}" srcOrd="0" destOrd="0" parTransId="{EB1BBA30-797A-4583-B17D-2673F6B5AD84}" sibTransId="{B4E9A1B9-EE39-4F29-86CE-61B009E00CD8}"/>
    <dgm:cxn modelId="{2544C325-83D9-4417-9418-B34E24744C2D}" srcId="{86048CA2-FA61-46D1-8FB8-1D493C516D63}" destId="{4053BD66-65BB-4DFC-BC14-A30B6030597B}" srcOrd="2" destOrd="0" parTransId="{20F699D6-B4D9-4C75-80C9-2853AA52239B}" sibTransId="{438E1EB9-E6CC-4684-A70A-35B487974FA5}"/>
    <dgm:cxn modelId="{678929EE-7111-4E0E-A483-2B67DBAB8F9B}" srcId="{4053BD66-65BB-4DFC-BC14-A30B6030597B}" destId="{0F443027-35B2-47C9-8BD9-83C90152B202}" srcOrd="6" destOrd="0" parTransId="{B9598338-4AB9-461A-9BC5-05D457EC50BE}" sibTransId="{09B026DD-1423-4CFA-907D-58EA18FD2EF9}"/>
    <dgm:cxn modelId="{A54DAE0F-E9B0-4447-BB61-32210F87167A}" srcId="{F0C869F4-D643-4670-BEC5-CBCF38F5C06B}" destId="{DFD96739-0688-4518-88BF-7171F270FD0E}" srcOrd="0" destOrd="0" parTransId="{11257BB0-4767-4CD0-82DF-CB5A364B7FA5}" sibTransId="{B220FF5C-071F-456E-AFB0-D705EEC4B1B3}"/>
    <dgm:cxn modelId="{D1E67303-8185-479E-AE56-F2EDAE5F793D}" srcId="{2F5CCDB5-9137-44D3-9FB1-1EE1574BD27A}" destId="{A2749FB8-CDF1-467D-9FBB-AC1B3A41D228}" srcOrd="1" destOrd="0" parTransId="{BCA3A8CD-1A47-4589-91FE-2C53BBC99396}" sibTransId="{502D049B-5FA7-4758-8518-6EDE114943B6}"/>
    <dgm:cxn modelId="{49327C6A-9B5C-4E88-AD12-48BCC831AC40}" type="presOf" srcId="{0F443027-35B2-47C9-8BD9-83C90152B202}" destId="{5D9D349A-E96A-4123-9754-50FE6DC2B5DE}" srcOrd="0" destOrd="6" presId="urn:microsoft.com/office/officeart/2005/8/layout/hList1"/>
    <dgm:cxn modelId="{79D872D5-9946-4F50-B38E-5A5DD4A08F42}" type="presOf" srcId="{FBEB0C6E-2127-49C6-BAB4-2D75FB7ADF41}" destId="{335D9F5B-6F50-4C45-AA31-0CC77652E860}" srcOrd="0" destOrd="2" presId="urn:microsoft.com/office/officeart/2005/8/layout/hList1"/>
    <dgm:cxn modelId="{1F8F08E6-AEB4-4289-B7EF-3486334EDDAB}" srcId="{F0C869F4-D643-4670-BEC5-CBCF38F5C06B}" destId="{F004215C-4E11-400D-B528-3EF1F1C81EFC}" srcOrd="4" destOrd="0" parTransId="{558073BF-8912-40AA-A662-86019A3A7BCD}" sibTransId="{2B9DDEE7-23B5-442B-8F3E-7F678D89E95B}"/>
    <dgm:cxn modelId="{5F8ED666-D06F-4F76-8AA7-3A5DDC682705}" srcId="{F0C869F4-D643-4670-BEC5-CBCF38F5C06B}" destId="{598FB48D-1B9F-4175-AD36-3E92182F9DD3}" srcOrd="3" destOrd="0" parTransId="{99115D1E-91E9-463C-AF17-23FCF03A1303}" sibTransId="{4865D793-8F08-47F9-8F53-C135E22B6950}"/>
    <dgm:cxn modelId="{B2548302-2570-4C4D-8160-046C273C0716}" type="presOf" srcId="{EDB72876-FB8C-4E94-803C-6906C1024A5D}" destId="{5D9D349A-E96A-4123-9754-50FE6DC2B5DE}" srcOrd="0" destOrd="4" presId="urn:microsoft.com/office/officeart/2005/8/layout/hList1"/>
    <dgm:cxn modelId="{84CC8417-6F4E-42F5-BF54-9A74EC47CDA0}" type="presOf" srcId="{A2749FB8-CDF1-467D-9FBB-AC1B3A41D228}" destId="{335D9F5B-6F50-4C45-AA31-0CC77652E860}" srcOrd="0" destOrd="1" presId="urn:microsoft.com/office/officeart/2005/8/layout/hList1"/>
    <dgm:cxn modelId="{6156B666-E033-4607-9BD5-AB52DC51379A}" type="presOf" srcId="{F004215C-4E11-400D-B528-3EF1F1C81EFC}" destId="{E36501CF-C396-4D7C-87CE-705204681BC1}" srcOrd="0" destOrd="4" presId="urn:microsoft.com/office/officeart/2005/8/layout/hList1"/>
    <dgm:cxn modelId="{814CBB76-B865-4B3C-BEF5-9E7955431DF7}" type="presOf" srcId="{9A5D3FA1-053A-4ECB-B80E-D58568E6C13B}" destId="{E36501CF-C396-4D7C-87CE-705204681BC1}" srcOrd="0" destOrd="1" presId="urn:microsoft.com/office/officeart/2005/8/layout/hList1"/>
    <dgm:cxn modelId="{5F985539-EBE3-4815-B450-D69FDE08DAD0}" type="presOf" srcId="{598FB48D-1B9F-4175-AD36-3E92182F9DD3}" destId="{E36501CF-C396-4D7C-87CE-705204681BC1}" srcOrd="0" destOrd="3" presId="urn:microsoft.com/office/officeart/2005/8/layout/hList1"/>
    <dgm:cxn modelId="{6CF91382-B784-45BA-AB3C-9DF1F0677EB6}" type="presOf" srcId="{86048CA2-FA61-46D1-8FB8-1D493C516D63}" destId="{2B90A9DF-BECA-4BBE-A6E8-E4BFA8CCED51}" srcOrd="0" destOrd="0" presId="urn:microsoft.com/office/officeart/2005/8/layout/hList1"/>
    <dgm:cxn modelId="{37BE2E1E-EB1E-4D88-B63D-EC2D96F12D88}" type="presOf" srcId="{F0C869F4-D643-4670-BEC5-CBCF38F5C06B}" destId="{307A6993-BFF4-4A0A-9E1B-FC241D7B08BF}" srcOrd="0" destOrd="0" presId="urn:microsoft.com/office/officeart/2005/8/layout/hList1"/>
    <dgm:cxn modelId="{F9820DE3-7509-4339-A716-B1E242F839EB}" type="presOf" srcId="{A2C099A2-5D12-45F4-96CD-BCE9137A85E7}" destId="{5D9D349A-E96A-4123-9754-50FE6DC2B5DE}" srcOrd="0" destOrd="5" presId="urn:microsoft.com/office/officeart/2005/8/layout/hList1"/>
    <dgm:cxn modelId="{F436FBF3-7790-47A1-96F5-B003BFBB572F}" srcId="{4053BD66-65BB-4DFC-BC14-A30B6030597B}" destId="{9AD63AFC-BD74-475C-8E1E-41A786AF86B4}" srcOrd="1" destOrd="0" parTransId="{90A9E598-3B8E-409E-8D69-5DE0345385EC}" sibTransId="{B1960978-B8F5-499D-AF16-AA967CF64310}"/>
    <dgm:cxn modelId="{1832BC7A-94AE-444D-884A-DC40350555DE}" type="presOf" srcId="{9AD63AFC-BD74-475C-8E1E-41A786AF86B4}" destId="{5D9D349A-E96A-4123-9754-50FE6DC2B5DE}" srcOrd="0" destOrd="1" presId="urn:microsoft.com/office/officeart/2005/8/layout/hList1"/>
    <dgm:cxn modelId="{4F0A80A7-09DA-4F72-982D-F5413208CD59}" type="presParOf" srcId="{2B90A9DF-BECA-4BBE-A6E8-E4BFA8CCED51}" destId="{E018B649-1718-430F-83A5-66F965931E88}" srcOrd="0" destOrd="0" presId="urn:microsoft.com/office/officeart/2005/8/layout/hList1"/>
    <dgm:cxn modelId="{9D00EA40-89F3-43F4-8C7B-104DB4A13F9E}" type="presParOf" srcId="{E018B649-1718-430F-83A5-66F965931E88}" destId="{9C1EBE32-2BF9-481E-81F5-E253F4298E37}" srcOrd="0" destOrd="0" presId="urn:microsoft.com/office/officeart/2005/8/layout/hList1"/>
    <dgm:cxn modelId="{8723D76D-A6D2-489F-AA46-B306A7C9E05F}" type="presParOf" srcId="{E018B649-1718-430F-83A5-66F965931E88}" destId="{335D9F5B-6F50-4C45-AA31-0CC77652E860}" srcOrd="1" destOrd="0" presId="urn:microsoft.com/office/officeart/2005/8/layout/hList1"/>
    <dgm:cxn modelId="{4874C690-B752-462A-A4CC-FC7F14E09BDA}" type="presParOf" srcId="{2B90A9DF-BECA-4BBE-A6E8-E4BFA8CCED51}" destId="{7DF2294C-23A8-4BC9-BAD2-480DCB8A76AA}" srcOrd="1" destOrd="0" presId="urn:microsoft.com/office/officeart/2005/8/layout/hList1"/>
    <dgm:cxn modelId="{B72F65A5-ECC8-4DE5-A50E-7806256C1397}" type="presParOf" srcId="{2B90A9DF-BECA-4BBE-A6E8-E4BFA8CCED51}" destId="{FB06BDDE-EB4A-4BEC-ADE1-57728A8C1283}" srcOrd="2" destOrd="0" presId="urn:microsoft.com/office/officeart/2005/8/layout/hList1"/>
    <dgm:cxn modelId="{000FB46D-BE1A-4B62-9369-E5C6221162FD}" type="presParOf" srcId="{FB06BDDE-EB4A-4BEC-ADE1-57728A8C1283}" destId="{307A6993-BFF4-4A0A-9E1B-FC241D7B08BF}" srcOrd="0" destOrd="0" presId="urn:microsoft.com/office/officeart/2005/8/layout/hList1"/>
    <dgm:cxn modelId="{7B915E4C-4A74-4CE2-B5F9-0771EAB88648}" type="presParOf" srcId="{FB06BDDE-EB4A-4BEC-ADE1-57728A8C1283}" destId="{E36501CF-C396-4D7C-87CE-705204681BC1}" srcOrd="1" destOrd="0" presId="urn:microsoft.com/office/officeart/2005/8/layout/hList1"/>
    <dgm:cxn modelId="{79989E85-7B2C-494F-A007-F06FC6D2A4DA}" type="presParOf" srcId="{2B90A9DF-BECA-4BBE-A6E8-E4BFA8CCED51}" destId="{0F167AE5-BCFA-4C2C-A924-6C8E4EB7B5D9}" srcOrd="3" destOrd="0" presId="urn:microsoft.com/office/officeart/2005/8/layout/hList1"/>
    <dgm:cxn modelId="{07BE3DFE-DEA1-4AC3-9BE6-B1EC236E5DAA}" type="presParOf" srcId="{2B90A9DF-BECA-4BBE-A6E8-E4BFA8CCED51}" destId="{4CFF8159-580A-4EF3-AB82-1404C6DADA22}" srcOrd="4" destOrd="0" presId="urn:microsoft.com/office/officeart/2005/8/layout/hList1"/>
    <dgm:cxn modelId="{7BB40E0E-A7C2-4944-8A25-4549AE0AF383}" type="presParOf" srcId="{4CFF8159-580A-4EF3-AB82-1404C6DADA22}" destId="{9F77F089-9D11-4016-A936-9A2E7C223A63}" srcOrd="0" destOrd="0" presId="urn:microsoft.com/office/officeart/2005/8/layout/hList1"/>
    <dgm:cxn modelId="{7876A814-2591-405C-B163-C3E6D6EEE356}" type="presParOf" srcId="{4CFF8159-580A-4EF3-AB82-1404C6DADA22}" destId="{5D9D349A-E96A-4123-9754-50FE6DC2B5DE}"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C1EBE32-2BF9-481E-81F5-E253F4298E37}">
      <dsp:nvSpPr>
        <dsp:cNvPr id="0" name=""/>
        <dsp:cNvSpPr/>
      </dsp:nvSpPr>
      <dsp:spPr>
        <a:xfrm>
          <a:off x="2592" y="8990"/>
          <a:ext cx="2527771" cy="691200"/>
        </a:xfrm>
        <a:prstGeom prst="rect">
          <a:avLst/>
        </a:prstGeom>
        <a:solidFill>
          <a:schemeClr val="accent2"/>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lvl="0" algn="ctr" defTabSz="889000">
            <a:lnSpc>
              <a:spcPct val="90000"/>
            </a:lnSpc>
            <a:spcBef>
              <a:spcPct val="0"/>
            </a:spcBef>
            <a:spcAft>
              <a:spcPct val="35000"/>
            </a:spcAft>
          </a:pPr>
          <a:r>
            <a:rPr lang="en-US" sz="2000" kern="1200" dirty="0"/>
            <a:t>Down payments</a:t>
          </a:r>
        </a:p>
      </dsp:txBody>
      <dsp:txXfrm>
        <a:off x="2592" y="8990"/>
        <a:ext cx="2527771" cy="691200"/>
      </dsp:txXfrm>
    </dsp:sp>
    <dsp:sp modelId="{335D9F5B-6F50-4C45-AA31-0CC77652E860}">
      <dsp:nvSpPr>
        <dsp:cNvPr id="0" name=""/>
        <dsp:cNvSpPr/>
      </dsp:nvSpPr>
      <dsp:spPr>
        <a:xfrm>
          <a:off x="2592" y="700190"/>
          <a:ext cx="2527771" cy="2110218"/>
        </a:xfrm>
        <a:prstGeom prst="rect">
          <a:avLst/>
        </a:prstGeom>
        <a:solidFill>
          <a:schemeClr val="accent2">
            <a:alpha val="4500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n-US" sz="1600" kern="1200" dirty="0"/>
            <a:t>Down payment request</a:t>
          </a:r>
        </a:p>
        <a:p>
          <a:pPr marL="171450" lvl="1" indent="-171450" algn="l" defTabSz="711200">
            <a:lnSpc>
              <a:spcPct val="90000"/>
            </a:lnSpc>
            <a:spcBef>
              <a:spcPct val="0"/>
            </a:spcBef>
            <a:spcAft>
              <a:spcPct val="15000"/>
            </a:spcAft>
            <a:buChar char="••"/>
          </a:pPr>
          <a:endParaRPr lang="en-US" sz="1600" kern="1200" dirty="0"/>
        </a:p>
        <a:p>
          <a:pPr marL="171450" lvl="1" indent="-171450" algn="l" defTabSz="711200">
            <a:lnSpc>
              <a:spcPct val="90000"/>
            </a:lnSpc>
            <a:spcBef>
              <a:spcPct val="0"/>
            </a:spcBef>
            <a:spcAft>
              <a:spcPct val="15000"/>
            </a:spcAft>
            <a:buChar char="••"/>
          </a:pPr>
          <a:r>
            <a:rPr lang="en-US" sz="1600" kern="1200" dirty="0"/>
            <a:t>Down payment</a:t>
          </a:r>
        </a:p>
      </dsp:txBody>
      <dsp:txXfrm>
        <a:off x="2592" y="700190"/>
        <a:ext cx="2527771" cy="2110218"/>
      </dsp:txXfrm>
    </dsp:sp>
    <dsp:sp modelId="{307A6993-BFF4-4A0A-9E1B-FC241D7B08BF}">
      <dsp:nvSpPr>
        <dsp:cNvPr id="0" name=""/>
        <dsp:cNvSpPr/>
      </dsp:nvSpPr>
      <dsp:spPr>
        <a:xfrm>
          <a:off x="2884251" y="8990"/>
          <a:ext cx="2527771" cy="691200"/>
        </a:xfrm>
        <a:prstGeom prst="rect">
          <a:avLst/>
        </a:prstGeom>
        <a:solidFill>
          <a:schemeClr val="accent2"/>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lvl="0" algn="ctr" defTabSz="889000">
            <a:lnSpc>
              <a:spcPct val="90000"/>
            </a:lnSpc>
            <a:spcBef>
              <a:spcPct val="0"/>
            </a:spcBef>
            <a:spcAft>
              <a:spcPct val="35000"/>
            </a:spcAft>
          </a:pPr>
          <a:r>
            <a:rPr lang="en-US" sz="2000" kern="1200" dirty="0"/>
            <a:t>Bills of exchange</a:t>
          </a:r>
        </a:p>
      </dsp:txBody>
      <dsp:txXfrm>
        <a:off x="2884251" y="8990"/>
        <a:ext cx="2527771" cy="691200"/>
      </dsp:txXfrm>
    </dsp:sp>
    <dsp:sp modelId="{E36501CF-C396-4D7C-87CE-705204681BC1}">
      <dsp:nvSpPr>
        <dsp:cNvPr id="0" name=""/>
        <dsp:cNvSpPr/>
      </dsp:nvSpPr>
      <dsp:spPr>
        <a:xfrm>
          <a:off x="2884251" y="700190"/>
          <a:ext cx="2527771" cy="2110218"/>
        </a:xfrm>
        <a:prstGeom prst="rect">
          <a:avLst/>
        </a:prstGeom>
        <a:solidFill>
          <a:schemeClr val="accent2">
            <a:alpha val="4500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n-US" sz="1600" kern="1200" dirty="0"/>
            <a:t>Bills of exchange payment request</a:t>
          </a:r>
        </a:p>
        <a:p>
          <a:pPr marL="171450" lvl="1" indent="-171450" algn="l" defTabSz="711200">
            <a:lnSpc>
              <a:spcPct val="90000"/>
            </a:lnSpc>
            <a:spcBef>
              <a:spcPct val="0"/>
            </a:spcBef>
            <a:spcAft>
              <a:spcPct val="15000"/>
            </a:spcAft>
            <a:buChar char="••"/>
          </a:pPr>
          <a:endParaRPr lang="en-US" sz="1600" kern="1200" dirty="0"/>
        </a:p>
        <a:p>
          <a:pPr marL="171450" lvl="1" indent="-171450" algn="l" defTabSz="711200">
            <a:lnSpc>
              <a:spcPct val="90000"/>
            </a:lnSpc>
            <a:spcBef>
              <a:spcPct val="0"/>
            </a:spcBef>
            <a:spcAft>
              <a:spcPct val="15000"/>
            </a:spcAft>
            <a:buChar char="••"/>
          </a:pPr>
          <a:r>
            <a:rPr lang="en-US" sz="1600" kern="1200" dirty="0"/>
            <a:t>Bills of exchange</a:t>
          </a:r>
        </a:p>
        <a:p>
          <a:pPr marL="171450" lvl="1" indent="-171450" algn="l" defTabSz="711200">
            <a:lnSpc>
              <a:spcPct val="90000"/>
            </a:lnSpc>
            <a:spcBef>
              <a:spcPct val="0"/>
            </a:spcBef>
            <a:spcAft>
              <a:spcPct val="15000"/>
            </a:spcAft>
            <a:buChar char="••"/>
          </a:pPr>
          <a:endParaRPr lang="en-US" sz="1600" kern="1200" dirty="0"/>
        </a:p>
        <a:p>
          <a:pPr marL="171450" lvl="1" indent="-171450" algn="l" defTabSz="711200">
            <a:lnSpc>
              <a:spcPct val="90000"/>
            </a:lnSpc>
            <a:spcBef>
              <a:spcPct val="0"/>
            </a:spcBef>
            <a:spcAft>
              <a:spcPct val="15000"/>
            </a:spcAft>
            <a:buChar char="••"/>
          </a:pPr>
          <a:r>
            <a:rPr lang="en-US" sz="1600" kern="1200" dirty="0"/>
            <a:t>Check/bills of exchange</a:t>
          </a:r>
        </a:p>
      </dsp:txBody>
      <dsp:txXfrm>
        <a:off x="2884251" y="700190"/>
        <a:ext cx="2527771" cy="2110218"/>
      </dsp:txXfrm>
    </dsp:sp>
    <dsp:sp modelId="{9F77F089-9D11-4016-A936-9A2E7C223A63}">
      <dsp:nvSpPr>
        <dsp:cNvPr id="0" name=""/>
        <dsp:cNvSpPr/>
      </dsp:nvSpPr>
      <dsp:spPr>
        <a:xfrm>
          <a:off x="5765911" y="8990"/>
          <a:ext cx="2527771" cy="691200"/>
        </a:xfrm>
        <a:prstGeom prst="rect">
          <a:avLst/>
        </a:prstGeom>
        <a:solidFill>
          <a:schemeClr val="accent2"/>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lvl="0" algn="ctr" defTabSz="889000">
            <a:lnSpc>
              <a:spcPct val="90000"/>
            </a:lnSpc>
            <a:spcBef>
              <a:spcPct val="0"/>
            </a:spcBef>
            <a:spcAft>
              <a:spcPct val="35000"/>
            </a:spcAft>
          </a:pPr>
          <a:r>
            <a:rPr lang="en-US" sz="2000" kern="1200" dirty="0"/>
            <a:t>Other transactions</a:t>
          </a:r>
        </a:p>
      </dsp:txBody>
      <dsp:txXfrm>
        <a:off x="5765911" y="8990"/>
        <a:ext cx="2527771" cy="691200"/>
      </dsp:txXfrm>
    </dsp:sp>
    <dsp:sp modelId="{5D9D349A-E96A-4123-9754-50FE6DC2B5DE}">
      <dsp:nvSpPr>
        <dsp:cNvPr id="0" name=""/>
        <dsp:cNvSpPr/>
      </dsp:nvSpPr>
      <dsp:spPr>
        <a:xfrm>
          <a:off x="5765911" y="700190"/>
          <a:ext cx="2527771" cy="2110218"/>
        </a:xfrm>
        <a:prstGeom prst="rect">
          <a:avLst/>
        </a:prstGeom>
        <a:solidFill>
          <a:schemeClr val="accent2">
            <a:alpha val="4500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n-US" sz="1600" kern="1200" dirty="0"/>
            <a:t>Individual value adjustments</a:t>
          </a:r>
        </a:p>
        <a:p>
          <a:pPr marL="171450" lvl="1" indent="-171450" algn="l" defTabSz="711200">
            <a:lnSpc>
              <a:spcPct val="90000"/>
            </a:lnSpc>
            <a:spcBef>
              <a:spcPct val="0"/>
            </a:spcBef>
            <a:spcAft>
              <a:spcPct val="15000"/>
            </a:spcAft>
            <a:buChar char="••"/>
          </a:pPr>
          <a:endParaRPr lang="en-US" sz="1600" kern="1200" dirty="0"/>
        </a:p>
        <a:p>
          <a:pPr marL="171450" lvl="1" indent="-171450" algn="l" defTabSz="711200">
            <a:lnSpc>
              <a:spcPct val="90000"/>
            </a:lnSpc>
            <a:spcBef>
              <a:spcPct val="0"/>
            </a:spcBef>
            <a:spcAft>
              <a:spcPct val="15000"/>
            </a:spcAft>
            <a:buChar char="••"/>
          </a:pPr>
          <a:r>
            <a:rPr lang="en-US" sz="1600" kern="1200" dirty="0"/>
            <a:t>Guarantee of payment</a:t>
          </a:r>
        </a:p>
        <a:p>
          <a:pPr marL="171450" lvl="1" indent="-171450" algn="l" defTabSz="711200">
            <a:lnSpc>
              <a:spcPct val="90000"/>
            </a:lnSpc>
            <a:spcBef>
              <a:spcPct val="0"/>
            </a:spcBef>
            <a:spcAft>
              <a:spcPct val="15000"/>
            </a:spcAft>
            <a:buChar char="••"/>
          </a:pPr>
          <a:endParaRPr lang="en-US" sz="1600" kern="1200" dirty="0"/>
        </a:p>
        <a:p>
          <a:pPr marL="171450" lvl="1" indent="-171450" algn="l" defTabSz="711200">
            <a:lnSpc>
              <a:spcPct val="90000"/>
            </a:lnSpc>
            <a:spcBef>
              <a:spcPct val="0"/>
            </a:spcBef>
            <a:spcAft>
              <a:spcPct val="15000"/>
            </a:spcAft>
            <a:buChar char="••"/>
          </a:pPr>
          <a:r>
            <a:rPr lang="en-US" sz="1600" kern="1200" dirty="0"/>
            <a:t>Interest</a:t>
          </a:r>
        </a:p>
        <a:p>
          <a:pPr marL="171450" lvl="1" indent="-171450" algn="l" defTabSz="711200">
            <a:lnSpc>
              <a:spcPct val="90000"/>
            </a:lnSpc>
            <a:spcBef>
              <a:spcPct val="0"/>
            </a:spcBef>
            <a:spcAft>
              <a:spcPct val="15000"/>
            </a:spcAft>
            <a:buChar char="••"/>
          </a:pPr>
          <a:endParaRPr lang="en-US" sz="1600" kern="1200" dirty="0"/>
        </a:p>
        <a:p>
          <a:pPr marL="171450" lvl="1" indent="-171450" algn="l" defTabSz="711200">
            <a:lnSpc>
              <a:spcPct val="90000"/>
            </a:lnSpc>
            <a:spcBef>
              <a:spcPct val="0"/>
            </a:spcBef>
            <a:spcAft>
              <a:spcPct val="15000"/>
            </a:spcAft>
            <a:buChar char="••"/>
          </a:pPr>
          <a:r>
            <a:rPr lang="en-US" sz="1600" kern="1200" dirty="0"/>
            <a:t>User-defined</a:t>
          </a:r>
        </a:p>
      </dsp:txBody>
      <dsp:txXfrm>
        <a:off x="5765911" y="700190"/>
        <a:ext cx="2527771" cy="2110218"/>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8619532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idx="2"/>
          </p:nvPr>
        </p:nvSpPr>
        <p:spPr bwMode="auto">
          <a:xfrm>
            <a:off x="1149350" y="692150"/>
            <a:ext cx="4559300" cy="3416300"/>
          </a:xfrm>
          <a:prstGeom prst="rect">
            <a:avLst/>
          </a:prstGeom>
          <a:noFill/>
          <a:ln w="12700">
            <a:solidFill>
              <a:srgbClr val="000000"/>
            </a:solidFill>
            <a:miter lim="800000"/>
            <a:headEnd/>
            <a:tailEnd/>
          </a:ln>
        </p:spPr>
      </p:sp>
      <p:sp>
        <p:nvSpPr>
          <p:cNvPr id="2051" name="Rectangle 3"/>
          <p:cNvSpPr>
            <a:spLocks noGrp="1" noChangeArrowheads="1"/>
          </p:cNvSpPr>
          <p:nvPr>
            <p:ph type="body" sz="quarter" idx="3"/>
          </p:nvPr>
        </p:nvSpPr>
        <p:spPr bwMode="auto">
          <a:xfrm>
            <a:off x="914400" y="4343400"/>
            <a:ext cx="5029200" cy="4114800"/>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83372522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spect="1" noChangeArrowheads="1" noTextEdit="1"/>
          </p:cNvSpPr>
          <p:nvPr>
            <p:ph type="sldImg"/>
          </p:nvPr>
        </p:nvSpPr>
        <p:spPr>
          <a:xfrm>
            <a:off x="1150938" y="692150"/>
            <a:ext cx="4556125" cy="3416300"/>
          </a:xfrm>
          <a:ln cap="flat"/>
        </p:spPr>
      </p:sp>
      <p:sp>
        <p:nvSpPr>
          <p:cNvPr id="58371" name="Rectangle 3"/>
          <p:cNvSpPr>
            <a:spLocks noGrp="1" noChangeArrowheads="1"/>
          </p:cNvSpPr>
          <p:nvPr>
            <p:ph type="body" idx="1"/>
          </p:nvPr>
        </p:nvSpPr>
        <p:spPr>
          <a:noFill/>
          <a:ln w="9525"/>
        </p:spPr>
        <p:txBody>
          <a:bodyPr/>
          <a:lstStyle/>
          <a:p>
            <a:r>
              <a:rPr lang="en-US"/>
              <a:t>This In-house course was developed to meet the needs of SAP R/3 Consultants working at Capgemini. This course is designed to present a high level view of XXXX and to provide the Consultants with basic information about how to use this Functionality.</a:t>
            </a:r>
          </a:p>
          <a:p>
            <a:endParaRPr lang="en-US"/>
          </a:p>
          <a:p>
            <a:r>
              <a:rPr lang="en-US"/>
              <a:t>More in-depth courses have been developed to train Consultants in specific areas discussed during this course.</a:t>
            </a:r>
          </a:p>
          <a:p>
            <a:endParaRPr lang="en-US"/>
          </a:p>
          <a:p>
            <a:r>
              <a:rPr lang="en-US"/>
              <a:t>Your comments at the conclusion of this training session are appreciated and will help us better tailor future courses to meet your training needs.</a:t>
            </a:r>
          </a:p>
          <a:p>
            <a:r>
              <a:rPr lang="en-US"/>
              <a:t> </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1770023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1204501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9080919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1949374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1EFC7F60-379B-4E4A-AD68-849F5E8F1CFC}" type="slidenum">
              <a:rPr lang="en-US" smtClean="0"/>
              <a:pPr>
                <a:defRPr/>
              </a:pPr>
              <a:t>37</a:t>
            </a:fld>
            <a:endParaRPr lang="en-US" dirty="0"/>
          </a:p>
        </p:txBody>
      </p:sp>
    </p:spTree>
    <p:extLst>
      <p:ext uri="{BB962C8B-B14F-4D97-AF65-F5344CB8AC3E}">
        <p14:creationId xmlns:p14="http://schemas.microsoft.com/office/powerpoint/2010/main" val="1668481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2329866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8449910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732066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9139889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169520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1051111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7"/>
          <p:cNvSpPr>
            <a:spLocks noGrp="1" noChangeArrowheads="1"/>
          </p:cNvSpPr>
          <p:nvPr>
            <p:ph type="hdr" sz="quarter"/>
          </p:nvPr>
        </p:nvSpPr>
        <p:spPr>
          <a:ln/>
        </p:spPr>
        <p:txBody>
          <a:bodyPr/>
          <a:lstStyle/>
          <a:p>
            <a:r>
              <a:rPr lang="en-GB"/>
              <a:t>HR07: HR PAYROLL</a:t>
            </a:r>
          </a:p>
        </p:txBody>
      </p:sp>
      <p:sp>
        <p:nvSpPr>
          <p:cNvPr id="5" name="Rectangle 18"/>
          <p:cNvSpPr>
            <a:spLocks noGrp="1" noChangeArrowheads="1"/>
          </p:cNvSpPr>
          <p:nvPr>
            <p:ph type="ftr" sz="quarter" idx="4"/>
          </p:nvPr>
        </p:nvSpPr>
        <p:spPr>
          <a:ln/>
        </p:spPr>
        <p:txBody>
          <a:bodyPr/>
          <a:lstStyle/>
          <a:p>
            <a:r>
              <a:rPr lang="en-IE"/>
              <a:t> HR</a:t>
            </a:r>
            <a:endParaRPr lang="en-GB"/>
          </a:p>
        </p:txBody>
      </p:sp>
      <p:sp>
        <p:nvSpPr>
          <p:cNvPr id="6" name="Rectangle 19"/>
          <p:cNvSpPr>
            <a:spLocks noGrp="1" noChangeArrowheads="1"/>
          </p:cNvSpPr>
          <p:nvPr>
            <p:ph type="sldNum" sz="quarter" idx="5"/>
          </p:nvPr>
        </p:nvSpPr>
        <p:spPr>
          <a:ln/>
        </p:spPr>
        <p:txBody>
          <a:bodyPr/>
          <a:lstStyle/>
          <a:p>
            <a:r>
              <a:rPr lang="en-GB"/>
              <a:t>Page </a:t>
            </a:r>
            <a:fld id="{AF78C9C2-FC0D-4804-9BBD-C42BEC3F263A}" type="slidenum">
              <a:rPr lang="en-GB"/>
              <a:pPr/>
              <a:t>6</a:t>
            </a:fld>
            <a:endParaRPr lang="en-GB"/>
          </a:p>
        </p:txBody>
      </p:sp>
      <p:sp>
        <p:nvSpPr>
          <p:cNvPr id="690178" name="Rectangle 2"/>
          <p:cNvSpPr>
            <a:spLocks noGrp="1" noChangeArrowheads="1"/>
          </p:cNvSpPr>
          <p:nvPr>
            <p:ph type="body" idx="1"/>
          </p:nvPr>
        </p:nvSpPr>
        <p:spPr bwMode="auto">
          <a:xfrm>
            <a:off x="839723" y="4643357"/>
            <a:ext cx="5178555" cy="285428"/>
          </a:xfrm>
          <a:prstGeom prst="rect">
            <a:avLst/>
          </a:prstGeom>
          <a:noFill/>
          <a:ln>
            <a:miter lim="800000"/>
            <a:headEnd/>
            <a:tailEnd/>
          </a:ln>
        </p:spPr>
        <p:txBody>
          <a:bodyPr lIns="87094" tIns="43547" rIns="87094" bIns="43547"/>
          <a:lstStyle/>
          <a:p>
            <a:endParaRPr lang="en-US"/>
          </a:p>
        </p:txBody>
      </p:sp>
      <p:sp>
        <p:nvSpPr>
          <p:cNvPr id="690179" name="Rectangle 3"/>
          <p:cNvSpPr>
            <a:spLocks noGrp="1" noRot="1" noChangeAspect="1" noChangeArrowheads="1"/>
          </p:cNvSpPr>
          <p:nvPr>
            <p:ph type="sldImg"/>
          </p:nvPr>
        </p:nvSpPr>
        <p:spPr bwMode="auto">
          <a:xfrm>
            <a:off x="1152525" y="690563"/>
            <a:ext cx="4556125" cy="3417887"/>
          </a:xfrm>
          <a:prstGeom prst="rect">
            <a:avLst/>
          </a:prstGeom>
          <a:noFill/>
          <a:ln w="12699" cap="flat">
            <a:solidFill>
              <a:schemeClr val="tx1"/>
            </a:solidFill>
            <a:miter lim="800000"/>
            <a:headEnd/>
            <a:tailEnd/>
          </a:ln>
        </p:spPr>
      </p:sp>
    </p:spTree>
    <p:extLst>
      <p:ext uri="{BB962C8B-B14F-4D97-AF65-F5344CB8AC3E}">
        <p14:creationId xmlns:p14="http://schemas.microsoft.com/office/powerpoint/2010/main" val="25595311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7"/>
          <p:cNvSpPr>
            <a:spLocks noGrp="1" noChangeArrowheads="1"/>
          </p:cNvSpPr>
          <p:nvPr>
            <p:ph type="hdr" sz="quarter"/>
          </p:nvPr>
        </p:nvSpPr>
        <p:spPr>
          <a:ln/>
        </p:spPr>
        <p:txBody>
          <a:bodyPr/>
          <a:lstStyle/>
          <a:p>
            <a:r>
              <a:rPr lang="en-GB"/>
              <a:t>HR07: HR PAYROLL</a:t>
            </a:r>
          </a:p>
        </p:txBody>
      </p:sp>
      <p:sp>
        <p:nvSpPr>
          <p:cNvPr id="5" name="Rectangle 18"/>
          <p:cNvSpPr>
            <a:spLocks noGrp="1" noChangeArrowheads="1"/>
          </p:cNvSpPr>
          <p:nvPr>
            <p:ph type="ftr" sz="quarter" idx="4"/>
          </p:nvPr>
        </p:nvSpPr>
        <p:spPr>
          <a:ln/>
        </p:spPr>
        <p:txBody>
          <a:bodyPr/>
          <a:lstStyle/>
          <a:p>
            <a:r>
              <a:rPr lang="en-IE"/>
              <a:t> HR</a:t>
            </a:r>
            <a:endParaRPr lang="en-GB"/>
          </a:p>
        </p:txBody>
      </p:sp>
      <p:sp>
        <p:nvSpPr>
          <p:cNvPr id="6" name="Rectangle 19"/>
          <p:cNvSpPr>
            <a:spLocks noGrp="1" noChangeArrowheads="1"/>
          </p:cNvSpPr>
          <p:nvPr>
            <p:ph type="sldNum" sz="quarter" idx="5"/>
          </p:nvPr>
        </p:nvSpPr>
        <p:spPr>
          <a:ln/>
        </p:spPr>
        <p:txBody>
          <a:bodyPr/>
          <a:lstStyle/>
          <a:p>
            <a:r>
              <a:rPr lang="en-GB"/>
              <a:t>Page </a:t>
            </a:r>
            <a:fld id="{D4303A89-6C0E-4986-8202-2C99EF7A8545}" type="slidenum">
              <a:rPr lang="en-GB"/>
              <a:pPr/>
              <a:t>7</a:t>
            </a:fld>
            <a:endParaRPr lang="en-GB"/>
          </a:p>
        </p:txBody>
      </p:sp>
      <p:sp>
        <p:nvSpPr>
          <p:cNvPr id="919554" name="Rectangle 2"/>
          <p:cNvSpPr>
            <a:spLocks noGrp="1" noRot="1" noChangeAspect="1" noChangeArrowheads="1" noTextEdit="1"/>
          </p:cNvSpPr>
          <p:nvPr>
            <p:ph type="sldImg"/>
          </p:nvPr>
        </p:nvSpPr>
        <p:spPr>
          <a:xfrm>
            <a:off x="1128713" y="701675"/>
            <a:ext cx="4586287" cy="3440113"/>
          </a:xfrm>
          <a:ln/>
        </p:spPr>
      </p:sp>
      <p:sp>
        <p:nvSpPr>
          <p:cNvPr id="919555" name="Rectangle 3"/>
          <p:cNvSpPr>
            <a:spLocks noGrp="1" noChangeArrowheads="1"/>
          </p:cNvSpPr>
          <p:nvPr>
            <p:ph type="body" idx="1"/>
          </p:nvPr>
        </p:nvSpPr>
        <p:spPr>
          <a:xfrm>
            <a:off x="947709" y="4881704"/>
            <a:ext cx="4972252" cy="3603163"/>
          </a:xfrm>
          <a:ln/>
        </p:spPr>
        <p:txBody>
          <a:bodyPr/>
          <a:lstStyle/>
          <a:p>
            <a:r>
              <a:rPr lang="en-GB" dirty="0"/>
              <a:t>Open items are incomplete transactions, such as an invoice for which goods or services have not yet been received. </a:t>
            </a:r>
          </a:p>
          <a:p>
            <a:r>
              <a:rPr lang="en-GB" dirty="0"/>
              <a:t>In order for an open item transaction to be considered complete, the transaction must be cleared. A transaction is considered cleared when an offset value is posted to it, so that the resulting balance of the items is zero. </a:t>
            </a:r>
          </a:p>
          <a:p>
            <a:r>
              <a:rPr lang="en-GB" dirty="0"/>
              <a:t>In the above example: </a:t>
            </a:r>
          </a:p>
          <a:p>
            <a:pPr lvl="1"/>
            <a:r>
              <a:rPr lang="en-GB" dirty="0"/>
              <a:t>Two invoices are posted to the Customer account. These invoices are regarded as the open items because at this point the corresponding payment has not been received.</a:t>
            </a:r>
          </a:p>
          <a:p>
            <a:pPr lvl="1"/>
            <a:r>
              <a:rPr lang="en-GB" dirty="0"/>
              <a:t>The payment is received and the invoices are set off against it.</a:t>
            </a:r>
          </a:p>
          <a:p>
            <a:pPr lvl="1"/>
            <a:r>
              <a:rPr lang="en-GB" dirty="0"/>
              <a:t>The transaction is now cleared and the resulting balance is zero.</a:t>
            </a:r>
          </a:p>
        </p:txBody>
      </p:sp>
    </p:spTree>
    <p:extLst>
      <p:ext uri="{BB962C8B-B14F-4D97-AF65-F5344CB8AC3E}">
        <p14:creationId xmlns:p14="http://schemas.microsoft.com/office/powerpoint/2010/main" val="34901999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7"/>
          <p:cNvSpPr>
            <a:spLocks noGrp="1" noChangeArrowheads="1"/>
          </p:cNvSpPr>
          <p:nvPr>
            <p:ph type="hdr" sz="quarter"/>
          </p:nvPr>
        </p:nvSpPr>
        <p:spPr>
          <a:ln/>
        </p:spPr>
        <p:txBody>
          <a:bodyPr/>
          <a:lstStyle/>
          <a:p>
            <a:r>
              <a:rPr lang="en-GB"/>
              <a:t>HR07: HR PAYROLL</a:t>
            </a:r>
          </a:p>
        </p:txBody>
      </p:sp>
      <p:sp>
        <p:nvSpPr>
          <p:cNvPr id="5" name="Rectangle 18"/>
          <p:cNvSpPr>
            <a:spLocks noGrp="1" noChangeArrowheads="1"/>
          </p:cNvSpPr>
          <p:nvPr>
            <p:ph type="ftr" sz="quarter" idx="4"/>
          </p:nvPr>
        </p:nvSpPr>
        <p:spPr>
          <a:ln/>
        </p:spPr>
        <p:txBody>
          <a:bodyPr/>
          <a:lstStyle/>
          <a:p>
            <a:r>
              <a:rPr lang="en-IE"/>
              <a:t> HR</a:t>
            </a:r>
            <a:endParaRPr lang="en-GB"/>
          </a:p>
        </p:txBody>
      </p:sp>
      <p:sp>
        <p:nvSpPr>
          <p:cNvPr id="6" name="Rectangle 19"/>
          <p:cNvSpPr>
            <a:spLocks noGrp="1" noChangeArrowheads="1"/>
          </p:cNvSpPr>
          <p:nvPr>
            <p:ph type="sldNum" sz="quarter" idx="5"/>
          </p:nvPr>
        </p:nvSpPr>
        <p:spPr>
          <a:ln/>
        </p:spPr>
        <p:txBody>
          <a:bodyPr/>
          <a:lstStyle/>
          <a:p>
            <a:r>
              <a:rPr lang="en-GB"/>
              <a:t>Page </a:t>
            </a:r>
            <a:fld id="{872A2393-043D-408F-80CF-FFE91186F019}" type="slidenum">
              <a:rPr lang="en-GB"/>
              <a:pPr/>
              <a:t>12</a:t>
            </a:fld>
            <a:endParaRPr lang="en-GB"/>
          </a:p>
        </p:txBody>
      </p:sp>
      <p:sp>
        <p:nvSpPr>
          <p:cNvPr id="914434" name="Rectangle 2"/>
          <p:cNvSpPr>
            <a:spLocks noGrp="1" noRot="1" noChangeAspect="1" noChangeArrowheads="1" noTextEdit="1"/>
          </p:cNvSpPr>
          <p:nvPr>
            <p:ph type="sldImg"/>
          </p:nvPr>
        </p:nvSpPr>
        <p:spPr>
          <a:ln/>
        </p:spPr>
      </p:sp>
      <p:sp>
        <p:nvSpPr>
          <p:cNvPr id="914435" name="Rectangle 3"/>
          <p:cNvSpPr>
            <a:spLocks noGrp="1" noChangeArrowheads="1"/>
          </p:cNvSpPr>
          <p:nvPr>
            <p:ph type="body" idx="1"/>
          </p:nvPr>
        </p:nvSpPr>
        <p:spPr>
          <a:ln/>
        </p:spPr>
        <p:txBody>
          <a:bodyPr/>
          <a:lstStyle/>
          <a:p>
            <a:r>
              <a:rPr lang="en-US" dirty="0"/>
              <a:t>“Nobody’s perfect”. As a result, the document created may contain incorrect information. </a:t>
            </a:r>
          </a:p>
          <a:p>
            <a:r>
              <a:rPr lang="en-US" dirty="0"/>
              <a:t>The system provides a function to reverse G/L, A/R and A/P documents both individually or in mass process. </a:t>
            </a:r>
          </a:p>
          <a:p>
            <a:r>
              <a:rPr lang="en-US" dirty="0"/>
              <a:t> A document may be reversed either by: </a:t>
            </a:r>
          </a:p>
          <a:p>
            <a:pPr lvl="1"/>
            <a:r>
              <a:rPr lang="en-US" dirty="0"/>
              <a:t> entering a </a:t>
            </a:r>
            <a:r>
              <a:rPr lang="en-US" b="1" dirty="0"/>
              <a:t>standard reversal posting </a:t>
            </a:r>
            <a:r>
              <a:rPr lang="en-US" dirty="0"/>
              <a:t>or </a:t>
            </a:r>
          </a:p>
          <a:p>
            <a:pPr lvl="1"/>
            <a:r>
              <a:rPr lang="en-US" dirty="0"/>
              <a:t> entering a </a:t>
            </a:r>
            <a:r>
              <a:rPr lang="en-US" b="1" dirty="0"/>
              <a:t>negative posting</a:t>
            </a:r>
            <a:r>
              <a:rPr lang="en-US" dirty="0"/>
              <a:t>. </a:t>
            </a:r>
          </a:p>
          <a:p>
            <a:pPr>
              <a:buFont typeface="Wingdings" pitchFamily="2" charset="2"/>
              <a:buNone/>
            </a:pPr>
            <a:endParaRPr lang="en-US" dirty="0"/>
          </a:p>
          <a:p>
            <a:r>
              <a:rPr lang="en-US" dirty="0"/>
              <a:t>To reverse a document user must enter </a:t>
            </a:r>
            <a:r>
              <a:rPr lang="en-US" b="1" dirty="0"/>
              <a:t>the reason code. </a:t>
            </a:r>
            <a:r>
              <a:rPr lang="en-US" dirty="0"/>
              <a:t> </a:t>
            </a:r>
          </a:p>
          <a:p>
            <a:r>
              <a:rPr lang="en-US" dirty="0"/>
              <a:t>Documents with cleared items cannot be reversed. The clearing document must first be reset.</a:t>
            </a:r>
          </a:p>
          <a:p>
            <a:r>
              <a:rPr lang="en-US" dirty="0"/>
              <a:t>To enable negative postings, you need to set the relevant indicators: for the company code and a relevant document type.</a:t>
            </a:r>
          </a:p>
          <a:p>
            <a:endParaRPr lang="en-US" dirty="0"/>
          </a:p>
        </p:txBody>
      </p:sp>
    </p:spTree>
    <p:extLst>
      <p:ext uri="{BB962C8B-B14F-4D97-AF65-F5344CB8AC3E}">
        <p14:creationId xmlns:p14="http://schemas.microsoft.com/office/powerpoint/2010/main" val="13672199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7"/>
          <p:cNvSpPr>
            <a:spLocks noGrp="1" noChangeArrowheads="1"/>
          </p:cNvSpPr>
          <p:nvPr>
            <p:ph type="hdr" sz="quarter"/>
          </p:nvPr>
        </p:nvSpPr>
        <p:spPr>
          <a:ln/>
        </p:spPr>
        <p:txBody>
          <a:bodyPr/>
          <a:lstStyle/>
          <a:p>
            <a:r>
              <a:rPr lang="en-GB"/>
              <a:t>HR07: HR PAYROLL</a:t>
            </a:r>
          </a:p>
        </p:txBody>
      </p:sp>
      <p:sp>
        <p:nvSpPr>
          <p:cNvPr id="5" name="Rectangle 18"/>
          <p:cNvSpPr>
            <a:spLocks noGrp="1" noChangeArrowheads="1"/>
          </p:cNvSpPr>
          <p:nvPr>
            <p:ph type="ftr" sz="quarter" idx="4"/>
          </p:nvPr>
        </p:nvSpPr>
        <p:spPr>
          <a:ln/>
        </p:spPr>
        <p:txBody>
          <a:bodyPr/>
          <a:lstStyle/>
          <a:p>
            <a:r>
              <a:rPr lang="en-IE"/>
              <a:t> HR</a:t>
            </a:r>
            <a:endParaRPr lang="en-GB"/>
          </a:p>
        </p:txBody>
      </p:sp>
      <p:sp>
        <p:nvSpPr>
          <p:cNvPr id="6" name="Rectangle 19"/>
          <p:cNvSpPr>
            <a:spLocks noGrp="1" noChangeArrowheads="1"/>
          </p:cNvSpPr>
          <p:nvPr>
            <p:ph type="sldNum" sz="quarter" idx="5"/>
          </p:nvPr>
        </p:nvSpPr>
        <p:spPr>
          <a:ln/>
        </p:spPr>
        <p:txBody>
          <a:bodyPr/>
          <a:lstStyle/>
          <a:p>
            <a:r>
              <a:rPr lang="en-GB"/>
              <a:t>Page </a:t>
            </a:r>
            <a:fld id="{908C71A2-BA30-4000-8B02-EBB9A807A2B0}" type="slidenum">
              <a:rPr lang="en-GB"/>
              <a:pPr/>
              <a:t>14</a:t>
            </a:fld>
            <a:endParaRPr lang="en-GB"/>
          </a:p>
        </p:txBody>
      </p:sp>
      <p:sp>
        <p:nvSpPr>
          <p:cNvPr id="929794" name="Rectangle 2"/>
          <p:cNvSpPr>
            <a:spLocks noGrp="1" noRot="1" noChangeAspect="1" noChangeArrowheads="1" noTextEdit="1"/>
          </p:cNvSpPr>
          <p:nvPr>
            <p:ph type="sldImg"/>
          </p:nvPr>
        </p:nvSpPr>
        <p:spPr>
          <a:ln/>
        </p:spPr>
      </p:sp>
      <p:sp>
        <p:nvSpPr>
          <p:cNvPr id="929795" name="Rectangle 3"/>
          <p:cNvSpPr>
            <a:spLocks noGrp="1" noChangeArrowheads="1"/>
          </p:cNvSpPr>
          <p:nvPr>
            <p:ph type="body" idx="1"/>
          </p:nvPr>
        </p:nvSpPr>
        <p:spPr>
          <a:ln/>
        </p:spPr>
        <p:txBody>
          <a:bodyPr/>
          <a:lstStyle/>
          <a:p>
            <a:pPr>
              <a:spcBef>
                <a:spcPct val="20000"/>
              </a:spcBef>
              <a:buClr>
                <a:srgbClr val="0066CC"/>
              </a:buClr>
              <a:buSzPct val="80000"/>
              <a:buFont typeface="Wingdings" pitchFamily="2" charset="2"/>
              <a:buChar char="u"/>
            </a:pPr>
            <a:endParaRPr lang="en-US"/>
          </a:p>
        </p:txBody>
      </p:sp>
    </p:spTree>
    <p:extLst>
      <p:ext uri="{BB962C8B-B14F-4D97-AF65-F5344CB8AC3E}">
        <p14:creationId xmlns:p14="http://schemas.microsoft.com/office/powerpoint/2010/main" val="8736308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r>
              <a:rPr lang="en-US" dirty="0"/>
              <a:t>Select</a:t>
            </a:r>
            <a:r>
              <a:rPr lang="en-US" baseline="0" dirty="0"/>
              <a:t> the Accounts button on top and mention the Discount (</a:t>
            </a:r>
            <a:r>
              <a:rPr lang="en-US" baseline="0" dirty="0" err="1"/>
              <a:t>Expenes</a:t>
            </a:r>
            <a:r>
              <a:rPr lang="en-US" baseline="0" dirty="0"/>
              <a:t>) GL. System will capture the discount amount automatically, whenever the discount granted to the customers while clearing the open items.</a:t>
            </a:r>
            <a:endParaRPr lang="en-US" dirty="0"/>
          </a:p>
        </p:txBody>
      </p:sp>
      <p:sp>
        <p:nvSpPr>
          <p:cNvPr id="4" name="Slide Number Placeholder 3"/>
          <p:cNvSpPr>
            <a:spLocks noGrp="1"/>
          </p:cNvSpPr>
          <p:nvPr>
            <p:ph type="sldNum" sz="quarter" idx="10"/>
          </p:nvPr>
        </p:nvSpPr>
        <p:spPr/>
        <p:txBody>
          <a:bodyPr/>
          <a:lstStyle/>
          <a:p>
            <a:fld id="{655734CD-BD82-4B78-BF20-8FC081B55E48}" type="slidenum">
              <a:rPr lang="en-US" smtClean="0"/>
              <a:pPr/>
              <a:t>15</a:t>
            </a:fld>
            <a:endParaRPr lang="en-US" dirty="0"/>
          </a:p>
        </p:txBody>
      </p:sp>
    </p:spTree>
    <p:extLst>
      <p:ext uri="{BB962C8B-B14F-4D97-AF65-F5344CB8AC3E}">
        <p14:creationId xmlns:p14="http://schemas.microsoft.com/office/powerpoint/2010/main" val="35141162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55734CD-BD82-4B78-BF20-8FC081B55E48}" type="slidenum">
              <a:rPr lang="en-US" smtClean="0"/>
              <a:pPr/>
              <a:t>16</a:t>
            </a:fld>
            <a:endParaRPr lang="en-US" dirty="0"/>
          </a:p>
        </p:txBody>
      </p:sp>
    </p:spTree>
    <p:extLst>
      <p:ext uri="{BB962C8B-B14F-4D97-AF65-F5344CB8AC3E}">
        <p14:creationId xmlns:p14="http://schemas.microsoft.com/office/powerpoint/2010/main" val="3469563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843507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04038" y="436563"/>
            <a:ext cx="2182812" cy="550703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52425" y="436563"/>
            <a:ext cx="6399213" cy="55070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352425" y="436563"/>
            <a:ext cx="8734425" cy="671512"/>
          </a:xfrm>
        </p:spPr>
        <p:txBody>
          <a:bodyPr/>
          <a:lstStyle/>
          <a:p>
            <a:r>
              <a:rPr lang="en-US"/>
              <a:t>Click to edit Master title style</a:t>
            </a:r>
          </a:p>
        </p:txBody>
      </p:sp>
      <p:sp>
        <p:nvSpPr>
          <p:cNvPr id="3" name="Content Placeholder 2"/>
          <p:cNvSpPr>
            <a:spLocks noGrp="1"/>
          </p:cNvSpPr>
          <p:nvPr>
            <p:ph sz="half" idx="1"/>
          </p:nvPr>
        </p:nvSpPr>
        <p:spPr>
          <a:xfrm>
            <a:off x="647700" y="1962150"/>
            <a:ext cx="3824288" cy="39814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24388" y="1962150"/>
            <a:ext cx="3824287" cy="19145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24388" y="4029075"/>
            <a:ext cx="3824287" cy="19145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352425" y="436563"/>
            <a:ext cx="8734425" cy="671512"/>
          </a:xfrm>
        </p:spPr>
        <p:txBody>
          <a:bodyPr/>
          <a:lstStyle/>
          <a:p>
            <a:r>
              <a:rPr lang="en-US"/>
              <a:t>Click to edit Master title style</a:t>
            </a:r>
          </a:p>
        </p:txBody>
      </p:sp>
      <p:sp>
        <p:nvSpPr>
          <p:cNvPr id="3" name="Table Placeholder 2"/>
          <p:cNvSpPr>
            <a:spLocks noGrp="1"/>
          </p:cNvSpPr>
          <p:nvPr>
            <p:ph type="tbl" idx="1"/>
          </p:nvPr>
        </p:nvSpPr>
        <p:spPr>
          <a:xfrm>
            <a:off x="647700" y="1962150"/>
            <a:ext cx="7800975" cy="3981450"/>
          </a:xfrm>
        </p:spPr>
        <p:txBody>
          <a:bodyPr/>
          <a:lstStyle/>
          <a:p>
            <a:pPr lvl="0"/>
            <a:endParaRPr lang="en-US" noProof="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47700" y="1962150"/>
            <a:ext cx="3824288" cy="39814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4388" y="1962150"/>
            <a:ext cx="3824287" cy="39814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5">
            <a:lum/>
          </a:blip>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body" idx="1"/>
          </p:nvPr>
        </p:nvSpPr>
        <p:spPr bwMode="auto">
          <a:xfrm>
            <a:off x="647700" y="1962150"/>
            <a:ext cx="7800975" cy="3981450"/>
          </a:xfrm>
          <a:prstGeom prst="rect">
            <a:avLst/>
          </a:prstGeom>
          <a:noFill/>
          <a:ln w="12700">
            <a:noFill/>
            <a:miter lim="800000"/>
            <a:headEnd/>
            <a:tailEnd/>
          </a:ln>
          <a:effectLst/>
        </p:spPr>
        <p:txBody>
          <a:bodyPr vert="horz" wrap="square" lIns="0" tIns="0" rIns="0" bIns="0" numCol="1" anchor="t" anchorCtr="0" compatLnSpc="1">
            <a:prstTxWarp prst="textNoShape">
              <a:avLst/>
            </a:prstTxWarp>
          </a:bodyPr>
          <a:lstStyle/>
          <a:p>
            <a:pPr lvl="0"/>
            <a:r>
              <a:rPr lang="en-US"/>
              <a:t>Text (Arial 22)</a:t>
            </a:r>
          </a:p>
          <a:p>
            <a:pPr lvl="1"/>
            <a:r>
              <a:rPr lang="en-US"/>
              <a:t>2nd level text (Arial 18)</a:t>
            </a:r>
          </a:p>
          <a:p>
            <a:pPr lvl="2"/>
            <a:r>
              <a:rPr lang="en-US"/>
              <a:t>3rd level text (Arial 18)</a:t>
            </a:r>
          </a:p>
          <a:p>
            <a:pPr lvl="3"/>
            <a:r>
              <a:rPr lang="en-US"/>
              <a:t>4th level text (Arial 16)</a:t>
            </a:r>
          </a:p>
          <a:p>
            <a:pPr lvl="4"/>
            <a:r>
              <a:rPr lang="en-US"/>
              <a:t>5th level text (Arial 14 smallest size)</a:t>
            </a:r>
          </a:p>
        </p:txBody>
      </p:sp>
      <p:sp>
        <p:nvSpPr>
          <p:cNvPr id="1033" name="Rectangle 9"/>
          <p:cNvSpPr>
            <a:spLocks noChangeArrowheads="1"/>
          </p:cNvSpPr>
          <p:nvPr userDrawn="1"/>
        </p:nvSpPr>
        <p:spPr bwMode="auto">
          <a:xfrm>
            <a:off x="630238" y="6708775"/>
            <a:ext cx="4410075" cy="136525"/>
          </a:xfrm>
          <a:prstGeom prst="rect">
            <a:avLst/>
          </a:prstGeom>
          <a:noFill/>
          <a:ln w="12700">
            <a:noFill/>
            <a:miter lim="800000"/>
            <a:headEnd/>
            <a:tailEnd/>
          </a:ln>
          <a:effectLst/>
        </p:spPr>
        <p:txBody>
          <a:bodyPr lIns="0" tIns="0" rIns="0" bIns="0" anchor="ctr">
            <a:spAutoFit/>
          </a:bodyPr>
          <a:lstStyle/>
          <a:p>
            <a:pPr marL="95250" indent="-95250" defTabSz="762000">
              <a:lnSpc>
                <a:spcPct val="90000"/>
              </a:lnSpc>
              <a:buSzPct val="120000"/>
              <a:buFont typeface="Symbol" pitchFamily="18" charset="2"/>
              <a:buChar char="ã"/>
              <a:defRPr/>
            </a:pPr>
            <a:r>
              <a:rPr lang="en-US" sz="1000"/>
              <a:t>India SAP CoE, Slide </a:t>
            </a:r>
            <a:fld id="{0911D423-973F-4533-93A7-DF7F1439864D}" type="slidenum">
              <a:rPr lang="en-US" sz="1000"/>
              <a:pPr marL="95250" indent="-95250" defTabSz="762000">
                <a:lnSpc>
                  <a:spcPct val="90000"/>
                </a:lnSpc>
                <a:buSzPct val="120000"/>
                <a:buFont typeface="Symbol" pitchFamily="18" charset="2"/>
                <a:buChar char="ã"/>
                <a:defRPr/>
              </a:pPr>
              <a:t>‹#›</a:t>
            </a:fld>
            <a:endParaRPr lang="en-US" sz="1000"/>
          </a:p>
        </p:txBody>
      </p:sp>
      <p:sp>
        <p:nvSpPr>
          <p:cNvPr id="1034" name="Freeform 10"/>
          <p:cNvSpPr>
            <a:spLocks/>
          </p:cNvSpPr>
          <p:nvPr/>
        </p:nvSpPr>
        <p:spPr bwMode="auto">
          <a:xfrm>
            <a:off x="0" y="0"/>
            <a:ext cx="6483350" cy="276225"/>
          </a:xfrm>
          <a:custGeom>
            <a:avLst/>
            <a:gdLst/>
            <a:ahLst/>
            <a:cxnLst>
              <a:cxn ang="0">
                <a:pos x="0" y="0"/>
              </a:cxn>
              <a:cxn ang="0">
                <a:pos x="4083" y="0"/>
              </a:cxn>
              <a:cxn ang="0">
                <a:pos x="4083" y="173"/>
              </a:cxn>
              <a:cxn ang="0">
                <a:pos x="0" y="173"/>
              </a:cxn>
              <a:cxn ang="0">
                <a:pos x="0" y="0"/>
              </a:cxn>
            </a:cxnLst>
            <a:rect l="0" t="0" r="r" b="b"/>
            <a:pathLst>
              <a:path w="4084" h="174">
                <a:moveTo>
                  <a:pt x="0" y="0"/>
                </a:moveTo>
                <a:lnTo>
                  <a:pt x="4083" y="0"/>
                </a:lnTo>
                <a:lnTo>
                  <a:pt x="4083" y="173"/>
                </a:lnTo>
                <a:lnTo>
                  <a:pt x="0" y="173"/>
                </a:lnTo>
                <a:lnTo>
                  <a:pt x="0" y="0"/>
                </a:lnTo>
              </a:path>
            </a:pathLst>
          </a:custGeom>
          <a:solidFill>
            <a:srgbClr val="0019D1"/>
          </a:solidFill>
          <a:ln w="12700" cap="rnd" cmpd="sng">
            <a:noFill/>
            <a:prstDash val="solid"/>
            <a:round/>
            <a:headEnd type="none" w="med" len="med"/>
            <a:tailEnd type="none" w="med" len="med"/>
          </a:ln>
          <a:effectLst/>
        </p:spPr>
        <p:txBody>
          <a:bodyPr/>
          <a:lstStyle/>
          <a:p>
            <a:pPr>
              <a:defRPr/>
            </a:pPr>
            <a:endParaRPr lang="en-US"/>
          </a:p>
        </p:txBody>
      </p:sp>
      <p:sp>
        <p:nvSpPr>
          <p:cNvPr id="1044" name="Rectangle 20"/>
          <p:cNvSpPr>
            <a:spLocks noGrp="1" noChangeArrowheads="1"/>
          </p:cNvSpPr>
          <p:nvPr>
            <p:ph type="title"/>
          </p:nvPr>
        </p:nvSpPr>
        <p:spPr bwMode="auto">
          <a:xfrm>
            <a:off x="352425" y="436563"/>
            <a:ext cx="8734425" cy="671512"/>
          </a:xfrm>
          <a:prstGeom prst="rect">
            <a:avLst/>
          </a:prstGeom>
          <a:noFill/>
          <a:ln w="12700">
            <a:noFill/>
            <a:miter lim="800000"/>
            <a:headEnd/>
            <a:tailEnd/>
          </a:ln>
          <a:effectLst/>
        </p:spPr>
        <p:txBody>
          <a:bodyPr vert="horz" wrap="square" lIns="0" tIns="0" rIns="0" bIns="0" numCol="1" anchor="t" anchorCtr="0" compatLnSpc="1">
            <a:prstTxWarp prst="textNoShape">
              <a:avLst/>
            </a:prstTxWarp>
          </a:bodyPr>
          <a:lstStyle/>
          <a:p>
            <a:pPr lvl="0"/>
            <a:r>
              <a:rPr lang="en-US"/>
              <a:t>SAP Basics Class</a:t>
            </a:r>
          </a:p>
        </p:txBody>
      </p:sp>
      <p:pic>
        <p:nvPicPr>
          <p:cNvPr id="4102" name="Picture 21" descr="Capgemini"/>
          <p:cNvPicPr>
            <a:picLocks noChangeAspect="1" noChangeArrowheads="1"/>
          </p:cNvPicPr>
          <p:nvPr userDrawn="1"/>
        </p:nvPicPr>
        <p:blipFill>
          <a:blip r:embed="rId16" cstate="print"/>
          <a:srcRect/>
          <a:stretch>
            <a:fillRect/>
          </a:stretch>
        </p:blipFill>
        <p:spPr bwMode="auto">
          <a:xfrm>
            <a:off x="7162800" y="6324600"/>
            <a:ext cx="1697038" cy="3810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rtl="0" eaLnBrk="0" fontAlgn="base" hangingPunct="0">
        <a:spcBef>
          <a:spcPct val="0"/>
        </a:spcBef>
        <a:spcAft>
          <a:spcPct val="0"/>
        </a:spcAft>
        <a:defRPr sz="4400" b="1">
          <a:solidFill>
            <a:schemeClr val="tx2"/>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4400" b="1">
          <a:solidFill>
            <a:schemeClr val="tx2"/>
          </a:solidFill>
          <a:effectLst>
            <a:outerShdw blurRad="38100" dist="38100" dir="2700000" algn="tl">
              <a:srgbClr val="C0C0C0"/>
            </a:outerShdw>
          </a:effectLst>
          <a:latin typeface="Arial" charset="0"/>
        </a:defRPr>
      </a:lvl2pPr>
      <a:lvl3pPr algn="l" rtl="0" eaLnBrk="0" fontAlgn="base" hangingPunct="0">
        <a:spcBef>
          <a:spcPct val="0"/>
        </a:spcBef>
        <a:spcAft>
          <a:spcPct val="0"/>
        </a:spcAft>
        <a:defRPr sz="4400" b="1">
          <a:solidFill>
            <a:schemeClr val="tx2"/>
          </a:solidFill>
          <a:effectLst>
            <a:outerShdw blurRad="38100" dist="38100" dir="2700000" algn="tl">
              <a:srgbClr val="C0C0C0"/>
            </a:outerShdw>
          </a:effectLst>
          <a:latin typeface="Arial" charset="0"/>
        </a:defRPr>
      </a:lvl3pPr>
      <a:lvl4pPr algn="l" rtl="0" eaLnBrk="0" fontAlgn="base" hangingPunct="0">
        <a:spcBef>
          <a:spcPct val="0"/>
        </a:spcBef>
        <a:spcAft>
          <a:spcPct val="0"/>
        </a:spcAft>
        <a:defRPr sz="4400" b="1">
          <a:solidFill>
            <a:schemeClr val="tx2"/>
          </a:solidFill>
          <a:effectLst>
            <a:outerShdw blurRad="38100" dist="38100" dir="2700000" algn="tl">
              <a:srgbClr val="C0C0C0"/>
            </a:outerShdw>
          </a:effectLst>
          <a:latin typeface="Arial" charset="0"/>
        </a:defRPr>
      </a:lvl4pPr>
      <a:lvl5pPr algn="l" rtl="0" eaLnBrk="0" fontAlgn="base" hangingPunct="0">
        <a:spcBef>
          <a:spcPct val="0"/>
        </a:spcBef>
        <a:spcAft>
          <a:spcPct val="0"/>
        </a:spcAft>
        <a:defRPr sz="4400" b="1">
          <a:solidFill>
            <a:schemeClr val="tx2"/>
          </a:solidFill>
          <a:effectLst>
            <a:outerShdw blurRad="38100" dist="38100" dir="2700000" algn="tl">
              <a:srgbClr val="C0C0C0"/>
            </a:outerShdw>
          </a:effectLst>
          <a:latin typeface="Arial" charset="0"/>
        </a:defRPr>
      </a:lvl5pPr>
      <a:lvl6pPr marL="457200" algn="l" rtl="0" eaLnBrk="0" fontAlgn="base" hangingPunct="0">
        <a:spcBef>
          <a:spcPct val="0"/>
        </a:spcBef>
        <a:spcAft>
          <a:spcPct val="0"/>
        </a:spcAft>
        <a:defRPr sz="4400" b="1">
          <a:solidFill>
            <a:schemeClr val="tx2"/>
          </a:solidFill>
          <a:effectLst>
            <a:outerShdw blurRad="38100" dist="38100" dir="2700000" algn="tl">
              <a:srgbClr val="C0C0C0"/>
            </a:outerShdw>
          </a:effectLst>
          <a:latin typeface="Arial" charset="0"/>
        </a:defRPr>
      </a:lvl6pPr>
      <a:lvl7pPr marL="914400" algn="l" rtl="0" eaLnBrk="0" fontAlgn="base" hangingPunct="0">
        <a:spcBef>
          <a:spcPct val="0"/>
        </a:spcBef>
        <a:spcAft>
          <a:spcPct val="0"/>
        </a:spcAft>
        <a:defRPr sz="4400" b="1">
          <a:solidFill>
            <a:schemeClr val="tx2"/>
          </a:solidFill>
          <a:effectLst>
            <a:outerShdw blurRad="38100" dist="38100" dir="2700000" algn="tl">
              <a:srgbClr val="C0C0C0"/>
            </a:outerShdw>
          </a:effectLst>
          <a:latin typeface="Arial" charset="0"/>
        </a:defRPr>
      </a:lvl7pPr>
      <a:lvl8pPr marL="1371600" algn="l" rtl="0" eaLnBrk="0" fontAlgn="base" hangingPunct="0">
        <a:spcBef>
          <a:spcPct val="0"/>
        </a:spcBef>
        <a:spcAft>
          <a:spcPct val="0"/>
        </a:spcAft>
        <a:defRPr sz="4400" b="1">
          <a:solidFill>
            <a:schemeClr val="tx2"/>
          </a:solidFill>
          <a:effectLst>
            <a:outerShdw blurRad="38100" dist="38100" dir="2700000" algn="tl">
              <a:srgbClr val="C0C0C0"/>
            </a:outerShdw>
          </a:effectLst>
          <a:latin typeface="Arial" charset="0"/>
        </a:defRPr>
      </a:lvl8pPr>
      <a:lvl9pPr marL="1828800" algn="l" rtl="0" eaLnBrk="0" fontAlgn="base" hangingPunct="0">
        <a:spcBef>
          <a:spcPct val="0"/>
        </a:spcBef>
        <a:spcAft>
          <a:spcPct val="0"/>
        </a:spcAft>
        <a:defRPr sz="4400" b="1">
          <a:solidFill>
            <a:schemeClr val="tx2"/>
          </a:solidFill>
          <a:effectLst>
            <a:outerShdw blurRad="38100" dist="38100" dir="2700000" algn="tl">
              <a:srgbClr val="C0C0C0"/>
            </a:outerShdw>
          </a:effectLst>
          <a:latin typeface="Arial" charset="0"/>
        </a:defRPr>
      </a:lvl9pPr>
    </p:titleStyle>
    <p:bodyStyle>
      <a:lvl1pPr marL="342900" indent="-342900" algn="l" rtl="0" eaLnBrk="0" fontAlgn="base" hangingPunct="0">
        <a:spcBef>
          <a:spcPct val="20000"/>
        </a:spcBef>
        <a:spcAft>
          <a:spcPct val="0"/>
        </a:spcAft>
        <a:buSzPct val="100000"/>
        <a:buChar char="•"/>
        <a:defRPr sz="3200" b="1">
          <a:solidFill>
            <a:schemeClr val="tx1"/>
          </a:solidFill>
          <a:effectLst>
            <a:outerShdw blurRad="38100" dist="38100" dir="2700000" algn="tl">
              <a:srgbClr val="C0C0C0"/>
            </a:outerShdw>
          </a:effectLst>
          <a:latin typeface="+mn-lt"/>
          <a:ea typeface="+mn-ea"/>
          <a:cs typeface="+mn-cs"/>
        </a:defRPr>
      </a:lvl1pPr>
      <a:lvl2pPr marL="742950" indent="-285750" algn="l" rtl="0" eaLnBrk="0" fontAlgn="base" hangingPunct="0">
        <a:spcBef>
          <a:spcPct val="20000"/>
        </a:spcBef>
        <a:spcAft>
          <a:spcPct val="0"/>
        </a:spcAft>
        <a:buSzPct val="100000"/>
        <a:buChar char="–"/>
        <a:defRPr sz="2800" b="1">
          <a:solidFill>
            <a:schemeClr val="tx1"/>
          </a:solidFill>
          <a:effectLst>
            <a:outerShdw blurRad="38100" dist="38100" dir="2700000" algn="tl">
              <a:srgbClr val="C0C0C0"/>
            </a:outerShdw>
          </a:effectLst>
          <a:latin typeface="+mn-lt"/>
        </a:defRPr>
      </a:lvl2pPr>
      <a:lvl3pPr marL="1143000" indent="-228600" algn="l" rtl="0" eaLnBrk="0" fontAlgn="base" hangingPunct="0">
        <a:spcBef>
          <a:spcPct val="20000"/>
        </a:spcBef>
        <a:spcAft>
          <a:spcPct val="0"/>
        </a:spcAft>
        <a:buSzPct val="100000"/>
        <a:buChar char="•"/>
        <a:defRPr sz="2400" b="1">
          <a:solidFill>
            <a:schemeClr val="tx1"/>
          </a:solidFill>
          <a:effectLst>
            <a:outerShdw blurRad="38100" dist="38100" dir="2700000" algn="tl">
              <a:srgbClr val="C0C0C0"/>
            </a:outerShdw>
          </a:effectLst>
          <a:latin typeface="+mn-lt"/>
        </a:defRPr>
      </a:lvl3pPr>
      <a:lvl4pPr marL="1600200" indent="-228600" algn="l" rtl="0" eaLnBrk="0" fontAlgn="base" hangingPunct="0">
        <a:spcBef>
          <a:spcPct val="20000"/>
        </a:spcBef>
        <a:spcAft>
          <a:spcPct val="0"/>
        </a:spcAft>
        <a:buSzPct val="100000"/>
        <a:buChar char="–"/>
        <a:defRPr sz="2000" b="1">
          <a:solidFill>
            <a:schemeClr val="tx1"/>
          </a:solidFill>
          <a:effectLst>
            <a:outerShdw blurRad="38100" dist="38100" dir="2700000" algn="tl">
              <a:srgbClr val="C0C0C0"/>
            </a:outerShdw>
          </a:effectLst>
          <a:latin typeface="+mn-lt"/>
        </a:defRPr>
      </a:lvl4pPr>
      <a:lvl5pPr marL="2057400" indent="-228600" algn="l" rtl="0" eaLnBrk="0" fontAlgn="base" hangingPunct="0">
        <a:spcBef>
          <a:spcPct val="20000"/>
        </a:spcBef>
        <a:spcAft>
          <a:spcPct val="0"/>
        </a:spcAft>
        <a:buSzPct val="100000"/>
        <a:buChar char="»"/>
        <a:defRPr sz="2000" b="1">
          <a:solidFill>
            <a:schemeClr val="tx1"/>
          </a:solidFill>
          <a:effectLst>
            <a:outerShdw blurRad="38100" dist="38100" dir="2700000" algn="tl">
              <a:srgbClr val="C0C0C0"/>
            </a:outerShdw>
          </a:effectLst>
          <a:latin typeface="+mn-lt"/>
        </a:defRPr>
      </a:lvl5pPr>
      <a:lvl6pPr marL="2514600" indent="-228600" algn="l" rtl="0" eaLnBrk="0" fontAlgn="base" hangingPunct="0">
        <a:spcBef>
          <a:spcPct val="20000"/>
        </a:spcBef>
        <a:spcAft>
          <a:spcPct val="0"/>
        </a:spcAft>
        <a:buSzPct val="100000"/>
        <a:buChar char="»"/>
        <a:defRPr sz="2000" b="1">
          <a:solidFill>
            <a:schemeClr val="tx1"/>
          </a:solidFill>
          <a:effectLst>
            <a:outerShdw blurRad="38100" dist="38100" dir="2700000" algn="tl">
              <a:srgbClr val="C0C0C0"/>
            </a:outerShdw>
          </a:effectLst>
          <a:latin typeface="+mn-lt"/>
        </a:defRPr>
      </a:lvl6pPr>
      <a:lvl7pPr marL="2971800" indent="-228600" algn="l" rtl="0" eaLnBrk="0" fontAlgn="base" hangingPunct="0">
        <a:spcBef>
          <a:spcPct val="20000"/>
        </a:spcBef>
        <a:spcAft>
          <a:spcPct val="0"/>
        </a:spcAft>
        <a:buSzPct val="100000"/>
        <a:buChar char="»"/>
        <a:defRPr sz="2000" b="1">
          <a:solidFill>
            <a:schemeClr val="tx1"/>
          </a:solidFill>
          <a:effectLst>
            <a:outerShdw blurRad="38100" dist="38100" dir="2700000" algn="tl">
              <a:srgbClr val="C0C0C0"/>
            </a:outerShdw>
          </a:effectLst>
          <a:latin typeface="+mn-lt"/>
        </a:defRPr>
      </a:lvl7pPr>
      <a:lvl8pPr marL="3429000" indent="-228600" algn="l" rtl="0" eaLnBrk="0" fontAlgn="base" hangingPunct="0">
        <a:spcBef>
          <a:spcPct val="20000"/>
        </a:spcBef>
        <a:spcAft>
          <a:spcPct val="0"/>
        </a:spcAft>
        <a:buSzPct val="100000"/>
        <a:buChar char="»"/>
        <a:defRPr sz="2000" b="1">
          <a:solidFill>
            <a:schemeClr val="tx1"/>
          </a:solidFill>
          <a:effectLst>
            <a:outerShdw blurRad="38100" dist="38100" dir="2700000" algn="tl">
              <a:srgbClr val="C0C0C0"/>
            </a:outerShdw>
          </a:effectLst>
          <a:latin typeface="+mn-lt"/>
        </a:defRPr>
      </a:lvl8pPr>
      <a:lvl9pPr marL="3886200" indent="-228600" algn="l" rtl="0" eaLnBrk="0" fontAlgn="base" hangingPunct="0">
        <a:spcBef>
          <a:spcPct val="20000"/>
        </a:spcBef>
        <a:spcAft>
          <a:spcPct val="0"/>
        </a:spcAft>
        <a:buSzPct val="100000"/>
        <a:buChar char="»"/>
        <a:defRPr sz="2000" b="1">
          <a:solidFill>
            <a:schemeClr val="tx1"/>
          </a:solidFill>
          <a:effectLst>
            <a:outerShdw blurRad="38100" dist="38100" dir="2700000" algn="tl">
              <a:srgbClr val="C0C0C0"/>
            </a:outerShdw>
          </a:effectLst>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6.xml"/><Relationship Id="rId5" Type="http://schemas.openxmlformats.org/officeDocument/2006/relationships/image" Target="../media/image17.png"/><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35.png"/><Relationship Id="rId4" Type="http://schemas.openxmlformats.org/officeDocument/2006/relationships/image" Target="../media/image34.pn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hyperlink" Target="https://websmp209.sap-ag.de/" TargetMode="External"/><Relationship Id="rId2" Type="http://schemas.openxmlformats.org/officeDocument/2006/relationships/hyperlink" Target="http://help.sap.com/saphelp_47x200/helpdata/en/e1/8e51341a06084de10000009b38f83b/frameset.htm/" TargetMode="External"/><Relationship Id="rId1" Type="http://schemas.openxmlformats.org/officeDocument/2006/relationships/slideLayout" Target="../slideLayouts/slideLayout2.xml"/><Relationship Id="rId5" Type="http://schemas.openxmlformats.org/officeDocument/2006/relationships/hyperlink" Target="http://www.sapfans.com/" TargetMode="External"/><Relationship Id="rId4" Type="http://schemas.openxmlformats.org/officeDocument/2006/relationships/hyperlink" Target="http://erpgenie.com/"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6.xml"/><Relationship Id="rId1" Type="http://schemas.openxmlformats.org/officeDocument/2006/relationships/tags" Target="../tags/tag1.xml"/><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004887" y="838200"/>
            <a:ext cx="7134225" cy="671512"/>
          </a:xfrm>
        </p:spPr>
        <p:txBody>
          <a:bodyPr/>
          <a:lstStyle/>
          <a:p>
            <a:pPr algn="ctr">
              <a:defRPr/>
            </a:pPr>
            <a:r>
              <a:rPr lang="en-US" sz="2800" dirty="0">
                <a:solidFill>
                  <a:schemeClr val="accent4"/>
                </a:solidFill>
              </a:rPr>
              <a:t>Account Receivables Part 2</a:t>
            </a:r>
            <a:endParaRPr lang="en-US" sz="2800" dirty="0">
              <a:solidFill>
                <a:schemeClr val="tx1"/>
              </a:solidFill>
            </a:endParaRPr>
          </a:p>
        </p:txBody>
      </p:sp>
    </p:spTree>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2800" dirty="0">
                <a:cs typeface="Arial" charset="0"/>
              </a:rPr>
              <a:t>Post Customer’s documents with clearing – F-30</a:t>
            </a:r>
            <a:r>
              <a:rPr lang="en-GB" dirty="0">
                <a:cs typeface="Arial" charset="0"/>
              </a:rPr>
              <a:t/>
            </a:r>
            <a:br>
              <a:rPr lang="en-GB" dirty="0">
                <a:cs typeface="Arial" charset="0"/>
              </a:rPr>
            </a:br>
            <a:endParaRPr lang="en-US" dirty="0"/>
          </a:p>
        </p:txBody>
      </p:sp>
      <p:pic>
        <p:nvPicPr>
          <p:cNvPr id="5" name="Content Placeholder 4">
            <a:extLst>
              <a:ext uri="{FF2B5EF4-FFF2-40B4-BE49-F238E27FC236}">
                <a16:creationId xmlns:a16="http://schemas.microsoft.com/office/drawing/2014/main" xmlns="" id="{CD885C92-E221-44C2-AD21-3EE17CB674CE}"/>
              </a:ext>
            </a:extLst>
          </p:cNvPr>
          <p:cNvPicPr>
            <a:picLocks noGrp="1" noChangeAspect="1"/>
          </p:cNvPicPr>
          <p:nvPr>
            <p:ph idx="1"/>
          </p:nvPr>
        </p:nvPicPr>
        <p:blipFill>
          <a:blip r:embed="rId2"/>
          <a:stretch>
            <a:fillRect/>
          </a:stretch>
        </p:blipFill>
        <p:spPr>
          <a:xfrm>
            <a:off x="352425" y="1080953"/>
            <a:ext cx="6781800" cy="4876801"/>
          </a:xfrm>
          <a:prstGeom prst="rect">
            <a:avLst/>
          </a:prstGeom>
        </p:spPr>
      </p:pic>
    </p:spTree>
    <p:extLst>
      <p:ext uri="{BB962C8B-B14F-4D97-AF65-F5344CB8AC3E}">
        <p14:creationId xmlns:p14="http://schemas.microsoft.com/office/powerpoint/2010/main" val="36023158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2400" dirty="0">
                <a:cs typeface="Arial" charset="0"/>
              </a:rPr>
              <a:t>Reverse documents – FB08 &amp; F.80.</a:t>
            </a:r>
            <a:r>
              <a:rPr lang="en-GB" dirty="0">
                <a:cs typeface="Arial" charset="0"/>
              </a:rPr>
              <a:t/>
            </a:r>
            <a:br>
              <a:rPr lang="en-GB" dirty="0">
                <a:cs typeface="Arial" charset="0"/>
              </a:rPr>
            </a:br>
            <a:endParaRPr lang="en-US" dirty="0"/>
          </a:p>
        </p:txBody>
      </p:sp>
      <p:pic>
        <p:nvPicPr>
          <p:cNvPr id="113666" name="Picture 2"/>
          <p:cNvPicPr>
            <a:picLocks noGrp="1" noChangeAspect="1" noChangeArrowheads="1"/>
          </p:cNvPicPr>
          <p:nvPr>
            <p:ph idx="1"/>
          </p:nvPr>
        </p:nvPicPr>
        <p:blipFill>
          <a:blip r:embed="rId2" cstate="print"/>
          <a:srcRect/>
          <a:stretch>
            <a:fillRect/>
          </a:stretch>
        </p:blipFill>
        <p:spPr bwMode="auto">
          <a:xfrm>
            <a:off x="457200" y="990600"/>
            <a:ext cx="4191000" cy="4953000"/>
          </a:xfrm>
          <a:prstGeom prst="rect">
            <a:avLst/>
          </a:prstGeom>
          <a:noFill/>
          <a:ln w="9525">
            <a:noFill/>
            <a:miter lim="800000"/>
            <a:headEnd/>
            <a:tailEnd/>
          </a:ln>
        </p:spPr>
      </p:pic>
      <p:pic>
        <p:nvPicPr>
          <p:cNvPr id="113667" name="Picture 3"/>
          <p:cNvPicPr>
            <a:picLocks noChangeAspect="1" noChangeArrowheads="1"/>
          </p:cNvPicPr>
          <p:nvPr/>
        </p:nvPicPr>
        <p:blipFill>
          <a:blip r:embed="rId3" cstate="print"/>
          <a:srcRect/>
          <a:stretch>
            <a:fillRect/>
          </a:stretch>
        </p:blipFill>
        <p:spPr bwMode="auto">
          <a:xfrm>
            <a:off x="5029200" y="1097757"/>
            <a:ext cx="2971800" cy="4464844"/>
          </a:xfrm>
          <a:prstGeom prst="rect">
            <a:avLst/>
          </a:prstGeom>
          <a:noFill/>
          <a:ln w="9525">
            <a:noFill/>
            <a:miter lim="800000"/>
            <a:headEnd/>
            <a:tailEnd/>
          </a:ln>
        </p:spPr>
      </p:pic>
    </p:spTree>
    <p:extLst>
      <p:ext uri="{BB962C8B-B14F-4D97-AF65-F5344CB8AC3E}">
        <p14:creationId xmlns:p14="http://schemas.microsoft.com/office/powerpoint/2010/main" val="32749786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3410" name="Rectangle 2"/>
          <p:cNvSpPr>
            <a:spLocks noGrp="1" noChangeArrowheads="1"/>
          </p:cNvSpPr>
          <p:nvPr>
            <p:ph type="title"/>
          </p:nvPr>
        </p:nvSpPr>
        <p:spPr/>
        <p:txBody>
          <a:bodyPr/>
          <a:lstStyle/>
          <a:p>
            <a:r>
              <a:rPr lang="en-US"/>
              <a:t>Reverse a Customer document</a:t>
            </a:r>
          </a:p>
        </p:txBody>
      </p:sp>
      <p:pic>
        <p:nvPicPr>
          <p:cNvPr id="913411" name="Picture 3"/>
          <p:cNvPicPr>
            <a:picLocks noChangeAspect="1" noChangeArrowheads="1"/>
          </p:cNvPicPr>
          <p:nvPr/>
        </p:nvPicPr>
        <p:blipFill>
          <a:blip r:embed="rId3" cstate="print"/>
          <a:srcRect/>
          <a:stretch>
            <a:fillRect/>
          </a:stretch>
        </p:blipFill>
        <p:spPr bwMode="auto">
          <a:xfrm>
            <a:off x="2286000" y="1295400"/>
            <a:ext cx="1609725" cy="4257675"/>
          </a:xfrm>
          <a:prstGeom prst="rect">
            <a:avLst/>
          </a:prstGeom>
          <a:noFill/>
          <a:ln w="9525">
            <a:noFill/>
            <a:miter lim="800000"/>
            <a:headEnd/>
            <a:tailEnd/>
          </a:ln>
          <a:effectLst/>
        </p:spPr>
      </p:pic>
      <p:sp>
        <p:nvSpPr>
          <p:cNvPr id="913412" name="Rectangle 4"/>
          <p:cNvSpPr>
            <a:spLocks noChangeArrowheads="1"/>
          </p:cNvSpPr>
          <p:nvPr/>
        </p:nvSpPr>
        <p:spPr bwMode="auto">
          <a:xfrm>
            <a:off x="4953000" y="1447800"/>
            <a:ext cx="3810000" cy="4343400"/>
          </a:xfrm>
          <a:prstGeom prst="rect">
            <a:avLst/>
          </a:prstGeom>
          <a:noFill/>
          <a:ln w="9525">
            <a:noFill/>
            <a:miter lim="800000"/>
            <a:headEnd/>
            <a:tailEnd/>
          </a:ln>
          <a:effectLst/>
        </p:spPr>
        <p:txBody>
          <a:bodyPr/>
          <a:lstStyle/>
          <a:p>
            <a:pPr marL="342900" indent="-342900" algn="l" rtl="0">
              <a:spcBef>
                <a:spcPct val="20000"/>
              </a:spcBef>
              <a:buClr>
                <a:srgbClr val="0066CC"/>
              </a:buClr>
              <a:buSzPct val="80000"/>
              <a:buFont typeface="Wingdings" pitchFamily="2" charset="2"/>
              <a:buNone/>
            </a:pPr>
            <a:endParaRPr lang="en-US" sz="1800">
              <a:cs typeface="Arial" charset="0"/>
            </a:endParaRPr>
          </a:p>
          <a:p>
            <a:pPr marL="342900" indent="-342900" algn="l" rtl="0">
              <a:spcBef>
                <a:spcPct val="20000"/>
              </a:spcBef>
              <a:buClr>
                <a:srgbClr val="0066CC"/>
              </a:buClr>
              <a:buSzPct val="80000"/>
              <a:buFont typeface="Wingdings" pitchFamily="2" charset="2"/>
              <a:buNone/>
            </a:pPr>
            <a:r>
              <a:rPr lang="en-US" sz="1800">
                <a:cs typeface="Arial" charset="0"/>
              </a:rPr>
              <a:t>Document entered incorrectly</a:t>
            </a:r>
          </a:p>
          <a:p>
            <a:pPr marL="342900" indent="-342900" algn="l" rtl="0">
              <a:spcBef>
                <a:spcPct val="20000"/>
              </a:spcBef>
              <a:buClr>
                <a:srgbClr val="0066CC"/>
              </a:buClr>
              <a:buSzPct val="80000"/>
              <a:buFont typeface="Wingdings" pitchFamily="2" charset="2"/>
              <a:buNone/>
            </a:pPr>
            <a:endParaRPr lang="en-US" sz="1800">
              <a:cs typeface="Arial" charset="0"/>
            </a:endParaRPr>
          </a:p>
          <a:p>
            <a:pPr marL="342900" indent="-342900" algn="l" rtl="0">
              <a:spcBef>
                <a:spcPct val="20000"/>
              </a:spcBef>
              <a:buClr>
                <a:srgbClr val="0066CC"/>
              </a:buClr>
              <a:buSzPct val="80000"/>
              <a:buFont typeface="Wingdings" pitchFamily="2" charset="2"/>
              <a:buNone/>
            </a:pPr>
            <a:endParaRPr lang="en-US" sz="1800">
              <a:cs typeface="Arial" charset="0"/>
            </a:endParaRPr>
          </a:p>
          <a:p>
            <a:pPr marL="342900" indent="-342900" algn="l" rtl="0">
              <a:spcBef>
                <a:spcPct val="20000"/>
              </a:spcBef>
              <a:buClr>
                <a:srgbClr val="0066CC"/>
              </a:buClr>
              <a:buSzPct val="80000"/>
              <a:buFont typeface="Wingdings" pitchFamily="2" charset="2"/>
              <a:buNone/>
            </a:pPr>
            <a:endParaRPr lang="en-US" sz="1800">
              <a:cs typeface="Arial" charset="0"/>
            </a:endParaRPr>
          </a:p>
          <a:p>
            <a:pPr marL="342900" indent="-342900" algn="l" rtl="0">
              <a:spcBef>
                <a:spcPct val="20000"/>
              </a:spcBef>
              <a:buClr>
                <a:srgbClr val="0066CC"/>
              </a:buClr>
              <a:buSzPct val="80000"/>
              <a:buFont typeface="Wingdings" pitchFamily="2" charset="2"/>
              <a:buNone/>
            </a:pPr>
            <a:r>
              <a:rPr lang="en-US" sz="1800">
                <a:cs typeface="Arial" charset="0"/>
              </a:rPr>
              <a:t>Document corrected by Reversal:</a:t>
            </a:r>
          </a:p>
          <a:p>
            <a:pPr marL="800100" lvl="1" indent="-342900" algn="l" rtl="0">
              <a:spcBef>
                <a:spcPct val="20000"/>
              </a:spcBef>
              <a:buClr>
                <a:srgbClr val="0066CC"/>
              </a:buClr>
              <a:buSzPct val="80000"/>
              <a:buFont typeface="Wingdings" pitchFamily="2" charset="2"/>
              <a:buChar char="Ø"/>
            </a:pPr>
            <a:r>
              <a:rPr lang="en-US" sz="1600">
                <a:cs typeface="Arial" charset="0"/>
              </a:rPr>
              <a:t>Reverse with a standard reversal posting</a:t>
            </a:r>
          </a:p>
          <a:p>
            <a:pPr marL="800100" lvl="1" indent="-342900" algn="l" rtl="0">
              <a:spcBef>
                <a:spcPct val="20000"/>
              </a:spcBef>
              <a:buClr>
                <a:srgbClr val="0066CC"/>
              </a:buClr>
              <a:buSzPct val="80000"/>
              <a:buFont typeface="Wingdings" pitchFamily="2" charset="2"/>
              <a:buChar char="Ø"/>
            </a:pPr>
            <a:r>
              <a:rPr lang="en-US" sz="1600">
                <a:cs typeface="Arial" charset="0"/>
              </a:rPr>
              <a:t>Reverse with a negative posting</a:t>
            </a:r>
          </a:p>
          <a:p>
            <a:pPr marL="800100" lvl="1" indent="-342900" algn="l" rtl="0">
              <a:spcBef>
                <a:spcPct val="20000"/>
              </a:spcBef>
              <a:buClr>
                <a:srgbClr val="0066CC"/>
              </a:buClr>
              <a:buSzPct val="80000"/>
              <a:buFont typeface="Wingdings" pitchFamily="2" charset="2"/>
              <a:buNone/>
            </a:pPr>
            <a:endParaRPr lang="en-US" sz="1600">
              <a:cs typeface="Arial" charset="0"/>
            </a:endParaRPr>
          </a:p>
          <a:p>
            <a:pPr marL="800100" lvl="1" indent="-342900" algn="l" rtl="0">
              <a:spcBef>
                <a:spcPct val="20000"/>
              </a:spcBef>
              <a:buClr>
                <a:srgbClr val="0066CC"/>
              </a:buClr>
              <a:buSzPct val="80000"/>
              <a:buFont typeface="Wingdings" pitchFamily="2" charset="2"/>
              <a:buNone/>
            </a:pPr>
            <a:r>
              <a:rPr lang="en-US" sz="1600">
                <a:cs typeface="Arial" charset="0"/>
              </a:rPr>
              <a:t>Document re-entered correctly</a:t>
            </a:r>
          </a:p>
          <a:p>
            <a:pPr marL="342900" indent="-342900" algn="l" rtl="0">
              <a:spcBef>
                <a:spcPct val="20000"/>
              </a:spcBef>
              <a:buClr>
                <a:srgbClr val="0066CC"/>
              </a:buClr>
              <a:buSzPct val="80000"/>
              <a:buFont typeface="Wingdings" pitchFamily="2" charset="2"/>
              <a:buChar char="u"/>
            </a:pPr>
            <a:endParaRPr lang="en-US" sz="1800">
              <a:cs typeface="Arial" charset="0"/>
            </a:endParaRPr>
          </a:p>
          <a:p>
            <a:pPr marL="342900" indent="-342900" algn="l" rtl="0">
              <a:spcBef>
                <a:spcPct val="20000"/>
              </a:spcBef>
              <a:buClr>
                <a:srgbClr val="0066CC"/>
              </a:buClr>
              <a:buSzPct val="80000"/>
              <a:buFont typeface="Wingdings" pitchFamily="2" charset="2"/>
              <a:buNone/>
            </a:pPr>
            <a:endParaRPr lang="en-US" sz="1800">
              <a:cs typeface="Arial" charset="0"/>
            </a:endParaRPr>
          </a:p>
        </p:txBody>
      </p:sp>
      <p:grpSp>
        <p:nvGrpSpPr>
          <p:cNvPr id="2" name="Group 5"/>
          <p:cNvGrpSpPr>
            <a:grpSpLocks/>
          </p:cNvGrpSpPr>
          <p:nvPr/>
        </p:nvGrpSpPr>
        <p:grpSpPr bwMode="auto">
          <a:xfrm>
            <a:off x="0" y="1905000"/>
            <a:ext cx="1909763" cy="2514600"/>
            <a:chOff x="97" y="730"/>
            <a:chExt cx="1728" cy="2048"/>
          </a:xfrm>
        </p:grpSpPr>
        <p:sp>
          <p:nvSpPr>
            <p:cNvPr id="913414" name="Freeform 6"/>
            <p:cNvSpPr>
              <a:spLocks/>
            </p:cNvSpPr>
            <p:nvPr/>
          </p:nvSpPr>
          <p:spPr bwMode="gray">
            <a:xfrm>
              <a:off x="176" y="732"/>
              <a:ext cx="1645" cy="2046"/>
            </a:xfrm>
            <a:custGeom>
              <a:avLst/>
              <a:gdLst/>
              <a:ahLst/>
              <a:cxnLst>
                <a:cxn ang="0">
                  <a:pos x="1435" y="294"/>
                </a:cxn>
                <a:cxn ang="0">
                  <a:pos x="1506" y="300"/>
                </a:cxn>
                <a:cxn ang="0">
                  <a:pos x="1565" y="286"/>
                </a:cxn>
                <a:cxn ang="0">
                  <a:pos x="1628" y="190"/>
                </a:cxn>
                <a:cxn ang="0">
                  <a:pos x="1639" y="78"/>
                </a:cxn>
                <a:cxn ang="0">
                  <a:pos x="1557" y="25"/>
                </a:cxn>
                <a:cxn ang="0">
                  <a:pos x="1467" y="8"/>
                </a:cxn>
                <a:cxn ang="0">
                  <a:pos x="1371" y="0"/>
                </a:cxn>
                <a:cxn ang="0">
                  <a:pos x="1276" y="4"/>
                </a:cxn>
                <a:cxn ang="0">
                  <a:pos x="1181" y="11"/>
                </a:cxn>
                <a:cxn ang="0">
                  <a:pos x="1085" y="26"/>
                </a:cxn>
                <a:cxn ang="0">
                  <a:pos x="1060" y="46"/>
                </a:cxn>
                <a:cxn ang="0">
                  <a:pos x="1026" y="185"/>
                </a:cxn>
                <a:cxn ang="0">
                  <a:pos x="1008" y="369"/>
                </a:cxn>
                <a:cxn ang="0">
                  <a:pos x="999" y="552"/>
                </a:cxn>
                <a:cxn ang="0">
                  <a:pos x="988" y="935"/>
                </a:cxn>
                <a:cxn ang="0">
                  <a:pos x="997" y="1318"/>
                </a:cxn>
                <a:cxn ang="0">
                  <a:pos x="1008" y="1584"/>
                </a:cxn>
                <a:cxn ang="0">
                  <a:pos x="948" y="1608"/>
                </a:cxn>
                <a:cxn ang="0">
                  <a:pos x="881" y="1620"/>
                </a:cxn>
                <a:cxn ang="0">
                  <a:pos x="807" y="1640"/>
                </a:cxn>
                <a:cxn ang="0">
                  <a:pos x="725" y="1658"/>
                </a:cxn>
                <a:cxn ang="0">
                  <a:pos x="647" y="1675"/>
                </a:cxn>
                <a:cxn ang="0">
                  <a:pos x="568" y="1693"/>
                </a:cxn>
                <a:cxn ang="0">
                  <a:pos x="486" y="1709"/>
                </a:cxn>
                <a:cxn ang="0">
                  <a:pos x="412" y="1726"/>
                </a:cxn>
                <a:cxn ang="0">
                  <a:pos x="357" y="1740"/>
                </a:cxn>
                <a:cxn ang="0">
                  <a:pos x="300" y="1749"/>
                </a:cxn>
                <a:cxn ang="0">
                  <a:pos x="246" y="1758"/>
                </a:cxn>
                <a:cxn ang="0">
                  <a:pos x="190" y="1761"/>
                </a:cxn>
                <a:cxn ang="0">
                  <a:pos x="134" y="1761"/>
                </a:cxn>
                <a:cxn ang="0">
                  <a:pos x="109" y="1801"/>
                </a:cxn>
                <a:cxn ang="0">
                  <a:pos x="55" y="1801"/>
                </a:cxn>
                <a:cxn ang="0">
                  <a:pos x="1" y="1826"/>
                </a:cxn>
                <a:cxn ang="0">
                  <a:pos x="18" y="1903"/>
                </a:cxn>
                <a:cxn ang="0">
                  <a:pos x="55" y="1965"/>
                </a:cxn>
                <a:cxn ang="0">
                  <a:pos x="109" y="2010"/>
                </a:cxn>
                <a:cxn ang="0">
                  <a:pos x="177" y="2031"/>
                </a:cxn>
                <a:cxn ang="0">
                  <a:pos x="269" y="2042"/>
                </a:cxn>
                <a:cxn ang="0">
                  <a:pos x="361" y="2042"/>
                </a:cxn>
                <a:cxn ang="0">
                  <a:pos x="450" y="2035"/>
                </a:cxn>
                <a:cxn ang="0">
                  <a:pos x="540" y="2017"/>
                </a:cxn>
                <a:cxn ang="0">
                  <a:pos x="630" y="1994"/>
                </a:cxn>
                <a:cxn ang="0">
                  <a:pos x="711" y="1967"/>
                </a:cxn>
                <a:cxn ang="0">
                  <a:pos x="791" y="1940"/>
                </a:cxn>
                <a:cxn ang="0">
                  <a:pos x="863" y="1915"/>
                </a:cxn>
                <a:cxn ang="0">
                  <a:pos x="939" y="1894"/>
                </a:cxn>
                <a:cxn ang="0">
                  <a:pos x="1021" y="1877"/>
                </a:cxn>
                <a:cxn ang="0">
                  <a:pos x="1139" y="1833"/>
                </a:cxn>
                <a:cxn ang="0">
                  <a:pos x="1244" y="1806"/>
                </a:cxn>
                <a:cxn ang="0">
                  <a:pos x="1300" y="1755"/>
                </a:cxn>
                <a:cxn ang="0">
                  <a:pos x="1344" y="1569"/>
                </a:cxn>
                <a:cxn ang="0">
                  <a:pos x="1345" y="1264"/>
                </a:cxn>
                <a:cxn ang="0">
                  <a:pos x="1321" y="950"/>
                </a:cxn>
                <a:cxn ang="0">
                  <a:pos x="1322" y="738"/>
                </a:cxn>
                <a:cxn ang="0">
                  <a:pos x="1346" y="522"/>
                </a:cxn>
                <a:cxn ang="0">
                  <a:pos x="1374" y="365"/>
                </a:cxn>
              </a:cxnLst>
              <a:rect l="0" t="0" r="r" b="b"/>
              <a:pathLst>
                <a:path w="1645" h="2046">
                  <a:moveTo>
                    <a:pt x="1398" y="309"/>
                  </a:moveTo>
                  <a:lnTo>
                    <a:pt x="1414" y="300"/>
                  </a:lnTo>
                  <a:lnTo>
                    <a:pt x="1435" y="294"/>
                  </a:lnTo>
                  <a:lnTo>
                    <a:pt x="1458" y="294"/>
                  </a:lnTo>
                  <a:lnTo>
                    <a:pt x="1482" y="297"/>
                  </a:lnTo>
                  <a:lnTo>
                    <a:pt x="1506" y="300"/>
                  </a:lnTo>
                  <a:lnTo>
                    <a:pt x="1528" y="300"/>
                  </a:lnTo>
                  <a:lnTo>
                    <a:pt x="1550" y="294"/>
                  </a:lnTo>
                  <a:lnTo>
                    <a:pt x="1565" y="286"/>
                  </a:lnTo>
                  <a:lnTo>
                    <a:pt x="1589" y="259"/>
                  </a:lnTo>
                  <a:lnTo>
                    <a:pt x="1609" y="226"/>
                  </a:lnTo>
                  <a:lnTo>
                    <a:pt x="1628" y="190"/>
                  </a:lnTo>
                  <a:lnTo>
                    <a:pt x="1640" y="153"/>
                  </a:lnTo>
                  <a:lnTo>
                    <a:pt x="1644" y="112"/>
                  </a:lnTo>
                  <a:lnTo>
                    <a:pt x="1639" y="78"/>
                  </a:lnTo>
                  <a:lnTo>
                    <a:pt x="1620" y="51"/>
                  </a:lnTo>
                  <a:lnTo>
                    <a:pt x="1589" y="35"/>
                  </a:lnTo>
                  <a:lnTo>
                    <a:pt x="1557" y="25"/>
                  </a:lnTo>
                  <a:lnTo>
                    <a:pt x="1528" y="17"/>
                  </a:lnTo>
                  <a:lnTo>
                    <a:pt x="1497" y="11"/>
                  </a:lnTo>
                  <a:lnTo>
                    <a:pt x="1467" y="8"/>
                  </a:lnTo>
                  <a:lnTo>
                    <a:pt x="1435" y="4"/>
                  </a:lnTo>
                  <a:lnTo>
                    <a:pt x="1403" y="1"/>
                  </a:lnTo>
                  <a:lnTo>
                    <a:pt x="1371" y="0"/>
                  </a:lnTo>
                  <a:lnTo>
                    <a:pt x="1340" y="0"/>
                  </a:lnTo>
                  <a:lnTo>
                    <a:pt x="1308" y="1"/>
                  </a:lnTo>
                  <a:lnTo>
                    <a:pt x="1276" y="4"/>
                  </a:lnTo>
                  <a:lnTo>
                    <a:pt x="1244" y="6"/>
                  </a:lnTo>
                  <a:lnTo>
                    <a:pt x="1213" y="8"/>
                  </a:lnTo>
                  <a:lnTo>
                    <a:pt x="1181" y="11"/>
                  </a:lnTo>
                  <a:lnTo>
                    <a:pt x="1149" y="17"/>
                  </a:lnTo>
                  <a:lnTo>
                    <a:pt x="1117" y="21"/>
                  </a:lnTo>
                  <a:lnTo>
                    <a:pt x="1085" y="26"/>
                  </a:lnTo>
                  <a:lnTo>
                    <a:pt x="1078" y="29"/>
                  </a:lnTo>
                  <a:lnTo>
                    <a:pt x="1070" y="35"/>
                  </a:lnTo>
                  <a:lnTo>
                    <a:pt x="1060" y="46"/>
                  </a:lnTo>
                  <a:lnTo>
                    <a:pt x="1053" y="61"/>
                  </a:lnTo>
                  <a:lnTo>
                    <a:pt x="1039" y="122"/>
                  </a:lnTo>
                  <a:lnTo>
                    <a:pt x="1026" y="185"/>
                  </a:lnTo>
                  <a:lnTo>
                    <a:pt x="1018" y="246"/>
                  </a:lnTo>
                  <a:lnTo>
                    <a:pt x="1011" y="307"/>
                  </a:lnTo>
                  <a:lnTo>
                    <a:pt x="1008" y="369"/>
                  </a:lnTo>
                  <a:lnTo>
                    <a:pt x="1003" y="430"/>
                  </a:lnTo>
                  <a:lnTo>
                    <a:pt x="1000" y="491"/>
                  </a:lnTo>
                  <a:lnTo>
                    <a:pt x="999" y="552"/>
                  </a:lnTo>
                  <a:lnTo>
                    <a:pt x="995" y="680"/>
                  </a:lnTo>
                  <a:lnTo>
                    <a:pt x="989" y="807"/>
                  </a:lnTo>
                  <a:lnTo>
                    <a:pt x="988" y="935"/>
                  </a:lnTo>
                  <a:lnTo>
                    <a:pt x="988" y="1063"/>
                  </a:lnTo>
                  <a:lnTo>
                    <a:pt x="989" y="1189"/>
                  </a:lnTo>
                  <a:lnTo>
                    <a:pt x="997" y="1318"/>
                  </a:lnTo>
                  <a:lnTo>
                    <a:pt x="1008" y="1443"/>
                  </a:lnTo>
                  <a:lnTo>
                    <a:pt x="1026" y="1571"/>
                  </a:lnTo>
                  <a:lnTo>
                    <a:pt x="1008" y="1584"/>
                  </a:lnTo>
                  <a:lnTo>
                    <a:pt x="988" y="1595"/>
                  </a:lnTo>
                  <a:lnTo>
                    <a:pt x="968" y="1602"/>
                  </a:lnTo>
                  <a:lnTo>
                    <a:pt x="948" y="1608"/>
                  </a:lnTo>
                  <a:lnTo>
                    <a:pt x="925" y="1612"/>
                  </a:lnTo>
                  <a:lnTo>
                    <a:pt x="904" y="1615"/>
                  </a:lnTo>
                  <a:lnTo>
                    <a:pt x="881" y="1620"/>
                  </a:lnTo>
                  <a:lnTo>
                    <a:pt x="861" y="1626"/>
                  </a:lnTo>
                  <a:lnTo>
                    <a:pt x="833" y="1633"/>
                  </a:lnTo>
                  <a:lnTo>
                    <a:pt x="807" y="1640"/>
                  </a:lnTo>
                  <a:lnTo>
                    <a:pt x="779" y="1647"/>
                  </a:lnTo>
                  <a:lnTo>
                    <a:pt x="754" y="1652"/>
                  </a:lnTo>
                  <a:lnTo>
                    <a:pt x="725" y="1658"/>
                  </a:lnTo>
                  <a:lnTo>
                    <a:pt x="700" y="1663"/>
                  </a:lnTo>
                  <a:lnTo>
                    <a:pt x="674" y="1669"/>
                  </a:lnTo>
                  <a:lnTo>
                    <a:pt x="647" y="1675"/>
                  </a:lnTo>
                  <a:lnTo>
                    <a:pt x="621" y="1682"/>
                  </a:lnTo>
                  <a:lnTo>
                    <a:pt x="595" y="1687"/>
                  </a:lnTo>
                  <a:lnTo>
                    <a:pt x="568" y="1693"/>
                  </a:lnTo>
                  <a:lnTo>
                    <a:pt x="539" y="1698"/>
                  </a:lnTo>
                  <a:lnTo>
                    <a:pt x="514" y="1704"/>
                  </a:lnTo>
                  <a:lnTo>
                    <a:pt x="486" y="1709"/>
                  </a:lnTo>
                  <a:lnTo>
                    <a:pt x="459" y="1718"/>
                  </a:lnTo>
                  <a:lnTo>
                    <a:pt x="431" y="1723"/>
                  </a:lnTo>
                  <a:lnTo>
                    <a:pt x="412" y="1726"/>
                  </a:lnTo>
                  <a:lnTo>
                    <a:pt x="393" y="1733"/>
                  </a:lnTo>
                  <a:lnTo>
                    <a:pt x="376" y="1736"/>
                  </a:lnTo>
                  <a:lnTo>
                    <a:pt x="357" y="1740"/>
                  </a:lnTo>
                  <a:lnTo>
                    <a:pt x="338" y="1743"/>
                  </a:lnTo>
                  <a:lnTo>
                    <a:pt x="319" y="1748"/>
                  </a:lnTo>
                  <a:lnTo>
                    <a:pt x="300" y="1749"/>
                  </a:lnTo>
                  <a:lnTo>
                    <a:pt x="283" y="1752"/>
                  </a:lnTo>
                  <a:lnTo>
                    <a:pt x="263" y="1755"/>
                  </a:lnTo>
                  <a:lnTo>
                    <a:pt x="246" y="1758"/>
                  </a:lnTo>
                  <a:lnTo>
                    <a:pt x="227" y="1759"/>
                  </a:lnTo>
                  <a:lnTo>
                    <a:pt x="209" y="1761"/>
                  </a:lnTo>
                  <a:lnTo>
                    <a:pt x="190" y="1761"/>
                  </a:lnTo>
                  <a:lnTo>
                    <a:pt x="172" y="1761"/>
                  </a:lnTo>
                  <a:lnTo>
                    <a:pt x="153" y="1761"/>
                  </a:lnTo>
                  <a:lnTo>
                    <a:pt x="134" y="1761"/>
                  </a:lnTo>
                  <a:lnTo>
                    <a:pt x="132" y="1783"/>
                  </a:lnTo>
                  <a:lnTo>
                    <a:pt x="123" y="1795"/>
                  </a:lnTo>
                  <a:lnTo>
                    <a:pt x="109" y="1801"/>
                  </a:lnTo>
                  <a:lnTo>
                    <a:pt x="93" y="1802"/>
                  </a:lnTo>
                  <a:lnTo>
                    <a:pt x="74" y="1801"/>
                  </a:lnTo>
                  <a:lnTo>
                    <a:pt x="55" y="1801"/>
                  </a:lnTo>
                  <a:lnTo>
                    <a:pt x="36" y="1801"/>
                  </a:lnTo>
                  <a:lnTo>
                    <a:pt x="20" y="1806"/>
                  </a:lnTo>
                  <a:lnTo>
                    <a:pt x="1" y="1826"/>
                  </a:lnTo>
                  <a:lnTo>
                    <a:pt x="0" y="1852"/>
                  </a:lnTo>
                  <a:lnTo>
                    <a:pt x="8" y="1880"/>
                  </a:lnTo>
                  <a:lnTo>
                    <a:pt x="18" y="1903"/>
                  </a:lnTo>
                  <a:lnTo>
                    <a:pt x="28" y="1926"/>
                  </a:lnTo>
                  <a:lnTo>
                    <a:pt x="41" y="1945"/>
                  </a:lnTo>
                  <a:lnTo>
                    <a:pt x="55" y="1965"/>
                  </a:lnTo>
                  <a:lnTo>
                    <a:pt x="72" y="1981"/>
                  </a:lnTo>
                  <a:lnTo>
                    <a:pt x="89" y="1996"/>
                  </a:lnTo>
                  <a:lnTo>
                    <a:pt x="109" y="2010"/>
                  </a:lnTo>
                  <a:lnTo>
                    <a:pt x="127" y="2020"/>
                  </a:lnTo>
                  <a:lnTo>
                    <a:pt x="147" y="2026"/>
                  </a:lnTo>
                  <a:lnTo>
                    <a:pt x="177" y="2031"/>
                  </a:lnTo>
                  <a:lnTo>
                    <a:pt x="209" y="2038"/>
                  </a:lnTo>
                  <a:lnTo>
                    <a:pt x="238" y="2041"/>
                  </a:lnTo>
                  <a:lnTo>
                    <a:pt x="269" y="2042"/>
                  </a:lnTo>
                  <a:lnTo>
                    <a:pt x="300" y="2045"/>
                  </a:lnTo>
                  <a:lnTo>
                    <a:pt x="329" y="2045"/>
                  </a:lnTo>
                  <a:lnTo>
                    <a:pt x="361" y="2042"/>
                  </a:lnTo>
                  <a:lnTo>
                    <a:pt x="391" y="2041"/>
                  </a:lnTo>
                  <a:lnTo>
                    <a:pt x="421" y="2038"/>
                  </a:lnTo>
                  <a:lnTo>
                    <a:pt x="450" y="2035"/>
                  </a:lnTo>
                  <a:lnTo>
                    <a:pt x="481" y="2028"/>
                  </a:lnTo>
                  <a:lnTo>
                    <a:pt x="510" y="2023"/>
                  </a:lnTo>
                  <a:lnTo>
                    <a:pt x="540" y="2017"/>
                  </a:lnTo>
                  <a:lnTo>
                    <a:pt x="571" y="2010"/>
                  </a:lnTo>
                  <a:lnTo>
                    <a:pt x="600" y="2002"/>
                  </a:lnTo>
                  <a:lnTo>
                    <a:pt x="630" y="1994"/>
                  </a:lnTo>
                  <a:lnTo>
                    <a:pt x="659" y="1984"/>
                  </a:lnTo>
                  <a:lnTo>
                    <a:pt x="686" y="1974"/>
                  </a:lnTo>
                  <a:lnTo>
                    <a:pt x="711" y="1967"/>
                  </a:lnTo>
                  <a:lnTo>
                    <a:pt x="738" y="1958"/>
                  </a:lnTo>
                  <a:lnTo>
                    <a:pt x="764" y="1948"/>
                  </a:lnTo>
                  <a:lnTo>
                    <a:pt x="791" y="1940"/>
                  </a:lnTo>
                  <a:lnTo>
                    <a:pt x="814" y="1930"/>
                  </a:lnTo>
                  <a:lnTo>
                    <a:pt x="838" y="1923"/>
                  </a:lnTo>
                  <a:lnTo>
                    <a:pt x="863" y="1915"/>
                  </a:lnTo>
                  <a:lnTo>
                    <a:pt x="887" y="1908"/>
                  </a:lnTo>
                  <a:lnTo>
                    <a:pt x="915" y="1901"/>
                  </a:lnTo>
                  <a:lnTo>
                    <a:pt x="939" y="1894"/>
                  </a:lnTo>
                  <a:lnTo>
                    <a:pt x="965" y="1885"/>
                  </a:lnTo>
                  <a:lnTo>
                    <a:pt x="993" y="1880"/>
                  </a:lnTo>
                  <a:lnTo>
                    <a:pt x="1021" y="1877"/>
                  </a:lnTo>
                  <a:lnTo>
                    <a:pt x="1051" y="1872"/>
                  </a:lnTo>
                  <a:lnTo>
                    <a:pt x="1095" y="1848"/>
                  </a:lnTo>
                  <a:lnTo>
                    <a:pt x="1139" y="1833"/>
                  </a:lnTo>
                  <a:lnTo>
                    <a:pt x="1178" y="1822"/>
                  </a:lnTo>
                  <a:lnTo>
                    <a:pt x="1213" y="1815"/>
                  </a:lnTo>
                  <a:lnTo>
                    <a:pt x="1244" y="1806"/>
                  </a:lnTo>
                  <a:lnTo>
                    <a:pt x="1267" y="1795"/>
                  </a:lnTo>
                  <a:lnTo>
                    <a:pt x="1287" y="1780"/>
                  </a:lnTo>
                  <a:lnTo>
                    <a:pt x="1300" y="1755"/>
                  </a:lnTo>
                  <a:lnTo>
                    <a:pt x="1320" y="1693"/>
                  </a:lnTo>
                  <a:lnTo>
                    <a:pt x="1335" y="1630"/>
                  </a:lnTo>
                  <a:lnTo>
                    <a:pt x="1344" y="1569"/>
                  </a:lnTo>
                  <a:lnTo>
                    <a:pt x="1346" y="1503"/>
                  </a:lnTo>
                  <a:lnTo>
                    <a:pt x="1346" y="1386"/>
                  </a:lnTo>
                  <a:lnTo>
                    <a:pt x="1345" y="1264"/>
                  </a:lnTo>
                  <a:lnTo>
                    <a:pt x="1339" y="1142"/>
                  </a:lnTo>
                  <a:lnTo>
                    <a:pt x="1329" y="1024"/>
                  </a:lnTo>
                  <a:lnTo>
                    <a:pt x="1321" y="950"/>
                  </a:lnTo>
                  <a:lnTo>
                    <a:pt x="1317" y="880"/>
                  </a:lnTo>
                  <a:lnTo>
                    <a:pt x="1320" y="807"/>
                  </a:lnTo>
                  <a:lnTo>
                    <a:pt x="1322" y="738"/>
                  </a:lnTo>
                  <a:lnTo>
                    <a:pt x="1329" y="669"/>
                  </a:lnTo>
                  <a:lnTo>
                    <a:pt x="1337" y="595"/>
                  </a:lnTo>
                  <a:lnTo>
                    <a:pt x="1346" y="522"/>
                  </a:lnTo>
                  <a:lnTo>
                    <a:pt x="1359" y="445"/>
                  </a:lnTo>
                  <a:lnTo>
                    <a:pt x="1366" y="405"/>
                  </a:lnTo>
                  <a:lnTo>
                    <a:pt x="1374" y="365"/>
                  </a:lnTo>
                  <a:lnTo>
                    <a:pt x="1381" y="332"/>
                  </a:lnTo>
                  <a:lnTo>
                    <a:pt x="1398" y="309"/>
                  </a:lnTo>
                </a:path>
              </a:pathLst>
            </a:custGeom>
            <a:solidFill>
              <a:srgbClr val="DADADA"/>
            </a:solidFill>
            <a:ln w="12700" cap="rnd" cmpd="sng">
              <a:noFill/>
              <a:prstDash val="solid"/>
              <a:round/>
              <a:headEnd type="none" w="med" len="med"/>
              <a:tailEnd type="none" w="med" len="med"/>
            </a:ln>
            <a:effectLst/>
          </p:spPr>
          <p:txBody>
            <a:bodyPr/>
            <a:lstStyle/>
            <a:p>
              <a:endParaRPr lang="en-US"/>
            </a:p>
          </p:txBody>
        </p:sp>
        <p:sp>
          <p:nvSpPr>
            <p:cNvPr id="913415" name="Freeform 7"/>
            <p:cNvSpPr>
              <a:spLocks/>
            </p:cNvSpPr>
            <p:nvPr/>
          </p:nvSpPr>
          <p:spPr bwMode="gray">
            <a:xfrm>
              <a:off x="97" y="730"/>
              <a:ext cx="1622" cy="1905"/>
            </a:xfrm>
            <a:custGeom>
              <a:avLst/>
              <a:gdLst/>
              <a:ahLst/>
              <a:cxnLst>
                <a:cxn ang="0">
                  <a:pos x="527" y="133"/>
                </a:cxn>
                <a:cxn ang="0">
                  <a:pos x="595" y="129"/>
                </a:cxn>
                <a:cxn ang="0">
                  <a:pos x="665" y="136"/>
                </a:cxn>
                <a:cxn ang="0">
                  <a:pos x="728" y="147"/>
                </a:cxn>
                <a:cxn ang="0">
                  <a:pos x="788" y="154"/>
                </a:cxn>
                <a:cxn ang="0">
                  <a:pos x="849" y="153"/>
                </a:cxn>
                <a:cxn ang="0">
                  <a:pos x="909" y="146"/>
                </a:cxn>
                <a:cxn ang="0">
                  <a:pos x="971" y="128"/>
                </a:cxn>
                <a:cxn ang="0">
                  <a:pos x="1058" y="89"/>
                </a:cxn>
                <a:cxn ang="0">
                  <a:pos x="1165" y="50"/>
                </a:cxn>
                <a:cxn ang="0">
                  <a:pos x="1274" y="17"/>
                </a:cxn>
                <a:cxn ang="0">
                  <a:pos x="1382" y="0"/>
                </a:cxn>
                <a:cxn ang="0">
                  <a:pos x="1491" y="4"/>
                </a:cxn>
                <a:cxn ang="0">
                  <a:pos x="1585" y="31"/>
                </a:cxn>
                <a:cxn ang="0">
                  <a:pos x="1617" y="96"/>
                </a:cxn>
                <a:cxn ang="0">
                  <a:pos x="1613" y="178"/>
                </a:cxn>
                <a:cxn ang="0">
                  <a:pos x="1544" y="230"/>
                </a:cxn>
                <a:cxn ang="0">
                  <a:pos x="1417" y="219"/>
                </a:cxn>
                <a:cxn ang="0">
                  <a:pos x="1341" y="248"/>
                </a:cxn>
                <a:cxn ang="0">
                  <a:pos x="1329" y="495"/>
                </a:cxn>
                <a:cxn ang="0">
                  <a:pos x="1339" y="761"/>
                </a:cxn>
                <a:cxn ang="0">
                  <a:pos x="1363" y="1155"/>
                </a:cxn>
                <a:cxn ang="0">
                  <a:pos x="1378" y="1546"/>
                </a:cxn>
                <a:cxn ang="0">
                  <a:pos x="1373" y="1638"/>
                </a:cxn>
                <a:cxn ang="0">
                  <a:pos x="1336" y="1714"/>
                </a:cxn>
                <a:cxn ang="0">
                  <a:pos x="1274" y="1753"/>
                </a:cxn>
                <a:cxn ang="0">
                  <a:pos x="1212" y="1772"/>
                </a:cxn>
                <a:cxn ang="0">
                  <a:pos x="1148" y="1788"/>
                </a:cxn>
                <a:cxn ang="0">
                  <a:pos x="1084" y="1799"/>
                </a:cxn>
                <a:cxn ang="0">
                  <a:pos x="1019" y="1810"/>
                </a:cxn>
                <a:cxn ang="0">
                  <a:pos x="951" y="1824"/>
                </a:cxn>
                <a:cxn ang="0">
                  <a:pos x="863" y="1842"/>
                </a:cxn>
                <a:cxn ang="0">
                  <a:pos x="775" y="1860"/>
                </a:cxn>
                <a:cxn ang="0">
                  <a:pos x="687" y="1872"/>
                </a:cxn>
                <a:cxn ang="0">
                  <a:pos x="599" y="1885"/>
                </a:cxn>
                <a:cxn ang="0">
                  <a:pos x="512" y="1892"/>
                </a:cxn>
                <a:cxn ang="0">
                  <a:pos x="426" y="1893"/>
                </a:cxn>
                <a:cxn ang="0">
                  <a:pos x="342" y="1901"/>
                </a:cxn>
                <a:cxn ang="0">
                  <a:pos x="259" y="1904"/>
                </a:cxn>
                <a:cxn ang="0">
                  <a:pos x="175" y="1903"/>
                </a:cxn>
                <a:cxn ang="0">
                  <a:pos x="94" y="1886"/>
                </a:cxn>
                <a:cxn ang="0">
                  <a:pos x="23" y="1844"/>
                </a:cxn>
                <a:cxn ang="0">
                  <a:pos x="0" y="1743"/>
                </a:cxn>
                <a:cxn ang="0">
                  <a:pos x="33" y="1645"/>
                </a:cxn>
                <a:cxn ang="0">
                  <a:pos x="102" y="1613"/>
                </a:cxn>
                <a:cxn ang="0">
                  <a:pos x="184" y="1631"/>
                </a:cxn>
                <a:cxn ang="0">
                  <a:pos x="270" y="1641"/>
                </a:cxn>
                <a:cxn ang="0">
                  <a:pos x="361" y="1329"/>
                </a:cxn>
                <a:cxn ang="0">
                  <a:pos x="329" y="992"/>
                </a:cxn>
                <a:cxn ang="0">
                  <a:pos x="301" y="684"/>
                </a:cxn>
                <a:cxn ang="0">
                  <a:pos x="319" y="412"/>
                </a:cxn>
                <a:cxn ang="0">
                  <a:pos x="348" y="302"/>
                </a:cxn>
                <a:cxn ang="0">
                  <a:pos x="400" y="207"/>
                </a:cxn>
                <a:cxn ang="0">
                  <a:pos x="453" y="140"/>
                </a:cxn>
                <a:cxn ang="0">
                  <a:pos x="483" y="140"/>
                </a:cxn>
              </a:cxnLst>
              <a:rect l="0" t="0" r="r" b="b"/>
              <a:pathLst>
                <a:path w="1622" h="1905">
                  <a:moveTo>
                    <a:pt x="483" y="140"/>
                  </a:moveTo>
                  <a:lnTo>
                    <a:pt x="504" y="137"/>
                  </a:lnTo>
                  <a:lnTo>
                    <a:pt x="527" y="133"/>
                  </a:lnTo>
                  <a:lnTo>
                    <a:pt x="550" y="132"/>
                  </a:lnTo>
                  <a:lnTo>
                    <a:pt x="572" y="129"/>
                  </a:lnTo>
                  <a:lnTo>
                    <a:pt x="595" y="129"/>
                  </a:lnTo>
                  <a:lnTo>
                    <a:pt x="620" y="129"/>
                  </a:lnTo>
                  <a:lnTo>
                    <a:pt x="641" y="132"/>
                  </a:lnTo>
                  <a:lnTo>
                    <a:pt x="665" y="136"/>
                  </a:lnTo>
                  <a:lnTo>
                    <a:pt x="687" y="139"/>
                  </a:lnTo>
                  <a:lnTo>
                    <a:pt x="708" y="143"/>
                  </a:lnTo>
                  <a:lnTo>
                    <a:pt x="728" y="147"/>
                  </a:lnTo>
                  <a:lnTo>
                    <a:pt x="747" y="150"/>
                  </a:lnTo>
                  <a:lnTo>
                    <a:pt x="767" y="153"/>
                  </a:lnTo>
                  <a:lnTo>
                    <a:pt x="788" y="154"/>
                  </a:lnTo>
                  <a:lnTo>
                    <a:pt x="810" y="154"/>
                  </a:lnTo>
                  <a:lnTo>
                    <a:pt x="830" y="154"/>
                  </a:lnTo>
                  <a:lnTo>
                    <a:pt x="849" y="153"/>
                  </a:lnTo>
                  <a:lnTo>
                    <a:pt x="870" y="153"/>
                  </a:lnTo>
                  <a:lnTo>
                    <a:pt x="890" y="148"/>
                  </a:lnTo>
                  <a:lnTo>
                    <a:pt x="909" y="146"/>
                  </a:lnTo>
                  <a:lnTo>
                    <a:pt x="929" y="140"/>
                  </a:lnTo>
                  <a:lnTo>
                    <a:pt x="949" y="136"/>
                  </a:lnTo>
                  <a:lnTo>
                    <a:pt x="971" y="128"/>
                  </a:lnTo>
                  <a:lnTo>
                    <a:pt x="990" y="121"/>
                  </a:lnTo>
                  <a:lnTo>
                    <a:pt x="1024" y="104"/>
                  </a:lnTo>
                  <a:lnTo>
                    <a:pt x="1058" y="89"/>
                  </a:lnTo>
                  <a:lnTo>
                    <a:pt x="1095" y="76"/>
                  </a:lnTo>
                  <a:lnTo>
                    <a:pt x="1129" y="61"/>
                  </a:lnTo>
                  <a:lnTo>
                    <a:pt x="1165" y="50"/>
                  </a:lnTo>
                  <a:lnTo>
                    <a:pt x="1201" y="36"/>
                  </a:lnTo>
                  <a:lnTo>
                    <a:pt x="1237" y="28"/>
                  </a:lnTo>
                  <a:lnTo>
                    <a:pt x="1274" y="17"/>
                  </a:lnTo>
                  <a:lnTo>
                    <a:pt x="1310" y="10"/>
                  </a:lnTo>
                  <a:lnTo>
                    <a:pt x="1346" y="4"/>
                  </a:lnTo>
                  <a:lnTo>
                    <a:pt x="1382" y="0"/>
                  </a:lnTo>
                  <a:lnTo>
                    <a:pt x="1419" y="0"/>
                  </a:lnTo>
                  <a:lnTo>
                    <a:pt x="1455" y="0"/>
                  </a:lnTo>
                  <a:lnTo>
                    <a:pt x="1491" y="4"/>
                  </a:lnTo>
                  <a:lnTo>
                    <a:pt x="1527" y="10"/>
                  </a:lnTo>
                  <a:lnTo>
                    <a:pt x="1563" y="19"/>
                  </a:lnTo>
                  <a:lnTo>
                    <a:pt x="1585" y="31"/>
                  </a:lnTo>
                  <a:lnTo>
                    <a:pt x="1601" y="49"/>
                  </a:lnTo>
                  <a:lnTo>
                    <a:pt x="1610" y="71"/>
                  </a:lnTo>
                  <a:lnTo>
                    <a:pt x="1617" y="96"/>
                  </a:lnTo>
                  <a:lnTo>
                    <a:pt x="1621" y="123"/>
                  </a:lnTo>
                  <a:lnTo>
                    <a:pt x="1618" y="153"/>
                  </a:lnTo>
                  <a:lnTo>
                    <a:pt x="1613" y="178"/>
                  </a:lnTo>
                  <a:lnTo>
                    <a:pt x="1603" y="202"/>
                  </a:lnTo>
                  <a:lnTo>
                    <a:pt x="1580" y="223"/>
                  </a:lnTo>
                  <a:lnTo>
                    <a:pt x="1544" y="230"/>
                  </a:lnTo>
                  <a:lnTo>
                    <a:pt x="1503" y="230"/>
                  </a:lnTo>
                  <a:lnTo>
                    <a:pt x="1460" y="225"/>
                  </a:lnTo>
                  <a:lnTo>
                    <a:pt x="1417" y="219"/>
                  </a:lnTo>
                  <a:lnTo>
                    <a:pt x="1382" y="219"/>
                  </a:lnTo>
                  <a:lnTo>
                    <a:pt x="1353" y="226"/>
                  </a:lnTo>
                  <a:lnTo>
                    <a:pt x="1341" y="248"/>
                  </a:lnTo>
                  <a:lnTo>
                    <a:pt x="1331" y="334"/>
                  </a:lnTo>
                  <a:lnTo>
                    <a:pt x="1329" y="419"/>
                  </a:lnTo>
                  <a:lnTo>
                    <a:pt x="1329" y="495"/>
                  </a:lnTo>
                  <a:lnTo>
                    <a:pt x="1331" y="553"/>
                  </a:lnTo>
                  <a:lnTo>
                    <a:pt x="1334" y="675"/>
                  </a:lnTo>
                  <a:lnTo>
                    <a:pt x="1339" y="761"/>
                  </a:lnTo>
                  <a:lnTo>
                    <a:pt x="1348" y="867"/>
                  </a:lnTo>
                  <a:lnTo>
                    <a:pt x="1359" y="1032"/>
                  </a:lnTo>
                  <a:lnTo>
                    <a:pt x="1363" y="1155"/>
                  </a:lnTo>
                  <a:lnTo>
                    <a:pt x="1363" y="1269"/>
                  </a:lnTo>
                  <a:lnTo>
                    <a:pt x="1364" y="1394"/>
                  </a:lnTo>
                  <a:lnTo>
                    <a:pt x="1378" y="1546"/>
                  </a:lnTo>
                  <a:lnTo>
                    <a:pt x="1382" y="1575"/>
                  </a:lnTo>
                  <a:lnTo>
                    <a:pt x="1378" y="1606"/>
                  </a:lnTo>
                  <a:lnTo>
                    <a:pt x="1373" y="1638"/>
                  </a:lnTo>
                  <a:lnTo>
                    <a:pt x="1363" y="1665"/>
                  </a:lnTo>
                  <a:lnTo>
                    <a:pt x="1351" y="1692"/>
                  </a:lnTo>
                  <a:lnTo>
                    <a:pt x="1336" y="1714"/>
                  </a:lnTo>
                  <a:lnTo>
                    <a:pt x="1317" y="1733"/>
                  </a:lnTo>
                  <a:lnTo>
                    <a:pt x="1295" y="1746"/>
                  </a:lnTo>
                  <a:lnTo>
                    <a:pt x="1274" y="1753"/>
                  </a:lnTo>
                  <a:lnTo>
                    <a:pt x="1253" y="1760"/>
                  </a:lnTo>
                  <a:lnTo>
                    <a:pt x="1232" y="1765"/>
                  </a:lnTo>
                  <a:lnTo>
                    <a:pt x="1212" y="1772"/>
                  </a:lnTo>
                  <a:lnTo>
                    <a:pt x="1191" y="1778"/>
                  </a:lnTo>
                  <a:lnTo>
                    <a:pt x="1170" y="1782"/>
                  </a:lnTo>
                  <a:lnTo>
                    <a:pt x="1148" y="1788"/>
                  </a:lnTo>
                  <a:lnTo>
                    <a:pt x="1127" y="1792"/>
                  </a:lnTo>
                  <a:lnTo>
                    <a:pt x="1104" y="1794"/>
                  </a:lnTo>
                  <a:lnTo>
                    <a:pt x="1084" y="1799"/>
                  </a:lnTo>
                  <a:lnTo>
                    <a:pt x="1061" y="1803"/>
                  </a:lnTo>
                  <a:lnTo>
                    <a:pt x="1039" y="1807"/>
                  </a:lnTo>
                  <a:lnTo>
                    <a:pt x="1019" y="1810"/>
                  </a:lnTo>
                  <a:lnTo>
                    <a:pt x="996" y="1814"/>
                  </a:lnTo>
                  <a:lnTo>
                    <a:pt x="973" y="1819"/>
                  </a:lnTo>
                  <a:lnTo>
                    <a:pt x="951" y="1824"/>
                  </a:lnTo>
                  <a:lnTo>
                    <a:pt x="922" y="1829"/>
                  </a:lnTo>
                  <a:lnTo>
                    <a:pt x="892" y="1835"/>
                  </a:lnTo>
                  <a:lnTo>
                    <a:pt x="863" y="1842"/>
                  </a:lnTo>
                  <a:lnTo>
                    <a:pt x="834" y="1849"/>
                  </a:lnTo>
                  <a:lnTo>
                    <a:pt x="804" y="1854"/>
                  </a:lnTo>
                  <a:lnTo>
                    <a:pt x="775" y="1860"/>
                  </a:lnTo>
                  <a:lnTo>
                    <a:pt x="744" y="1864"/>
                  </a:lnTo>
                  <a:lnTo>
                    <a:pt x="716" y="1869"/>
                  </a:lnTo>
                  <a:lnTo>
                    <a:pt x="687" y="1872"/>
                  </a:lnTo>
                  <a:lnTo>
                    <a:pt x="658" y="1878"/>
                  </a:lnTo>
                  <a:lnTo>
                    <a:pt x="629" y="1882"/>
                  </a:lnTo>
                  <a:lnTo>
                    <a:pt x="599" y="1885"/>
                  </a:lnTo>
                  <a:lnTo>
                    <a:pt x="570" y="1887"/>
                  </a:lnTo>
                  <a:lnTo>
                    <a:pt x="541" y="1890"/>
                  </a:lnTo>
                  <a:lnTo>
                    <a:pt x="512" y="1892"/>
                  </a:lnTo>
                  <a:lnTo>
                    <a:pt x="482" y="1892"/>
                  </a:lnTo>
                  <a:lnTo>
                    <a:pt x="453" y="1892"/>
                  </a:lnTo>
                  <a:lnTo>
                    <a:pt x="426" y="1893"/>
                  </a:lnTo>
                  <a:lnTo>
                    <a:pt x="399" y="1896"/>
                  </a:lnTo>
                  <a:lnTo>
                    <a:pt x="371" y="1897"/>
                  </a:lnTo>
                  <a:lnTo>
                    <a:pt x="342" y="1901"/>
                  </a:lnTo>
                  <a:lnTo>
                    <a:pt x="313" y="1903"/>
                  </a:lnTo>
                  <a:lnTo>
                    <a:pt x="285" y="1904"/>
                  </a:lnTo>
                  <a:lnTo>
                    <a:pt x="259" y="1904"/>
                  </a:lnTo>
                  <a:lnTo>
                    <a:pt x="231" y="1904"/>
                  </a:lnTo>
                  <a:lnTo>
                    <a:pt x="204" y="1904"/>
                  </a:lnTo>
                  <a:lnTo>
                    <a:pt x="175" y="1903"/>
                  </a:lnTo>
                  <a:lnTo>
                    <a:pt x="148" y="1900"/>
                  </a:lnTo>
                  <a:lnTo>
                    <a:pt x="122" y="1893"/>
                  </a:lnTo>
                  <a:lnTo>
                    <a:pt x="94" y="1886"/>
                  </a:lnTo>
                  <a:lnTo>
                    <a:pt x="70" y="1875"/>
                  </a:lnTo>
                  <a:lnTo>
                    <a:pt x="45" y="1864"/>
                  </a:lnTo>
                  <a:lnTo>
                    <a:pt x="23" y="1844"/>
                  </a:lnTo>
                  <a:lnTo>
                    <a:pt x="8" y="1817"/>
                  </a:lnTo>
                  <a:lnTo>
                    <a:pt x="0" y="1782"/>
                  </a:lnTo>
                  <a:lnTo>
                    <a:pt x="0" y="1743"/>
                  </a:lnTo>
                  <a:lnTo>
                    <a:pt x="5" y="1707"/>
                  </a:lnTo>
                  <a:lnTo>
                    <a:pt x="15" y="1672"/>
                  </a:lnTo>
                  <a:lnTo>
                    <a:pt x="33" y="1645"/>
                  </a:lnTo>
                  <a:lnTo>
                    <a:pt x="55" y="1624"/>
                  </a:lnTo>
                  <a:lnTo>
                    <a:pt x="78" y="1616"/>
                  </a:lnTo>
                  <a:lnTo>
                    <a:pt x="102" y="1613"/>
                  </a:lnTo>
                  <a:lnTo>
                    <a:pt x="128" y="1617"/>
                  </a:lnTo>
                  <a:lnTo>
                    <a:pt x="155" y="1624"/>
                  </a:lnTo>
                  <a:lnTo>
                    <a:pt x="184" y="1631"/>
                  </a:lnTo>
                  <a:lnTo>
                    <a:pt x="214" y="1639"/>
                  </a:lnTo>
                  <a:lnTo>
                    <a:pt x="241" y="1642"/>
                  </a:lnTo>
                  <a:lnTo>
                    <a:pt x="270" y="1641"/>
                  </a:lnTo>
                  <a:lnTo>
                    <a:pt x="322" y="1542"/>
                  </a:lnTo>
                  <a:lnTo>
                    <a:pt x="351" y="1437"/>
                  </a:lnTo>
                  <a:lnTo>
                    <a:pt x="361" y="1329"/>
                  </a:lnTo>
                  <a:lnTo>
                    <a:pt x="357" y="1218"/>
                  </a:lnTo>
                  <a:lnTo>
                    <a:pt x="346" y="1105"/>
                  </a:lnTo>
                  <a:lnTo>
                    <a:pt x="329" y="992"/>
                  </a:lnTo>
                  <a:lnTo>
                    <a:pt x="313" y="882"/>
                  </a:lnTo>
                  <a:lnTo>
                    <a:pt x="303" y="772"/>
                  </a:lnTo>
                  <a:lnTo>
                    <a:pt x="301" y="684"/>
                  </a:lnTo>
                  <a:lnTo>
                    <a:pt x="302" y="592"/>
                  </a:lnTo>
                  <a:lnTo>
                    <a:pt x="308" y="503"/>
                  </a:lnTo>
                  <a:lnTo>
                    <a:pt x="319" y="412"/>
                  </a:lnTo>
                  <a:lnTo>
                    <a:pt x="326" y="373"/>
                  </a:lnTo>
                  <a:lnTo>
                    <a:pt x="336" y="337"/>
                  </a:lnTo>
                  <a:lnTo>
                    <a:pt x="348" y="302"/>
                  </a:lnTo>
                  <a:lnTo>
                    <a:pt x="365" y="268"/>
                  </a:lnTo>
                  <a:lnTo>
                    <a:pt x="381" y="239"/>
                  </a:lnTo>
                  <a:lnTo>
                    <a:pt x="400" y="207"/>
                  </a:lnTo>
                  <a:lnTo>
                    <a:pt x="423" y="175"/>
                  </a:lnTo>
                  <a:lnTo>
                    <a:pt x="445" y="147"/>
                  </a:lnTo>
                  <a:lnTo>
                    <a:pt x="453" y="140"/>
                  </a:lnTo>
                  <a:lnTo>
                    <a:pt x="464" y="140"/>
                  </a:lnTo>
                  <a:lnTo>
                    <a:pt x="474" y="140"/>
                  </a:lnTo>
                  <a:lnTo>
                    <a:pt x="483" y="140"/>
                  </a:lnTo>
                </a:path>
              </a:pathLst>
            </a:custGeom>
            <a:solidFill>
              <a:srgbClr val="FFFFFF"/>
            </a:solidFill>
            <a:ln w="12700" cap="rnd" cmpd="sng">
              <a:noFill/>
              <a:prstDash val="solid"/>
              <a:round/>
              <a:headEnd type="none" w="med" len="med"/>
              <a:tailEnd type="none" w="med" len="med"/>
            </a:ln>
            <a:effectLst/>
          </p:spPr>
          <p:txBody>
            <a:bodyPr/>
            <a:lstStyle/>
            <a:p>
              <a:endParaRPr lang="en-US"/>
            </a:p>
          </p:txBody>
        </p:sp>
        <p:sp>
          <p:nvSpPr>
            <p:cNvPr id="913416" name="Freeform 8"/>
            <p:cNvSpPr>
              <a:spLocks/>
            </p:cNvSpPr>
            <p:nvPr/>
          </p:nvSpPr>
          <p:spPr bwMode="gray">
            <a:xfrm>
              <a:off x="97" y="730"/>
              <a:ext cx="1628" cy="1912"/>
            </a:xfrm>
            <a:custGeom>
              <a:avLst/>
              <a:gdLst/>
              <a:ahLst/>
              <a:cxnLst>
                <a:cxn ang="0">
                  <a:pos x="506" y="138"/>
                </a:cxn>
                <a:cxn ang="0">
                  <a:pos x="574" y="129"/>
                </a:cxn>
                <a:cxn ang="0">
                  <a:pos x="644" y="132"/>
                </a:cxn>
                <a:cxn ang="0">
                  <a:pos x="711" y="143"/>
                </a:cxn>
                <a:cxn ang="0">
                  <a:pos x="770" y="153"/>
                </a:cxn>
                <a:cxn ang="0">
                  <a:pos x="833" y="154"/>
                </a:cxn>
                <a:cxn ang="0">
                  <a:pos x="894" y="149"/>
                </a:cxn>
                <a:cxn ang="0">
                  <a:pos x="953" y="136"/>
                </a:cxn>
                <a:cxn ang="0">
                  <a:pos x="1027" y="104"/>
                </a:cxn>
                <a:cxn ang="0">
                  <a:pos x="1133" y="61"/>
                </a:cxn>
                <a:cxn ang="0">
                  <a:pos x="1242" y="28"/>
                </a:cxn>
                <a:cxn ang="0">
                  <a:pos x="1351" y="4"/>
                </a:cxn>
                <a:cxn ang="0">
                  <a:pos x="1460" y="0"/>
                </a:cxn>
                <a:cxn ang="0">
                  <a:pos x="1569" y="19"/>
                </a:cxn>
                <a:cxn ang="0">
                  <a:pos x="1616" y="71"/>
                </a:cxn>
                <a:cxn ang="0">
                  <a:pos x="1624" y="153"/>
                </a:cxn>
                <a:cxn ang="0">
                  <a:pos x="1585" y="224"/>
                </a:cxn>
                <a:cxn ang="0">
                  <a:pos x="1465" y="225"/>
                </a:cxn>
                <a:cxn ang="0">
                  <a:pos x="1358" y="227"/>
                </a:cxn>
                <a:cxn ang="0">
                  <a:pos x="1334" y="420"/>
                </a:cxn>
                <a:cxn ang="0">
                  <a:pos x="1339" y="678"/>
                </a:cxn>
                <a:cxn ang="0">
                  <a:pos x="1364" y="1036"/>
                </a:cxn>
                <a:cxn ang="0">
                  <a:pos x="1370" y="1399"/>
                </a:cxn>
                <a:cxn ang="0">
                  <a:pos x="1383" y="1612"/>
                </a:cxn>
                <a:cxn ang="0">
                  <a:pos x="1356" y="1698"/>
                </a:cxn>
                <a:cxn ang="0">
                  <a:pos x="1300" y="1752"/>
                </a:cxn>
                <a:cxn ang="0">
                  <a:pos x="1237" y="1772"/>
                </a:cxn>
                <a:cxn ang="0">
                  <a:pos x="1174" y="1789"/>
                </a:cxn>
                <a:cxn ang="0">
                  <a:pos x="1108" y="1801"/>
                </a:cxn>
                <a:cxn ang="0">
                  <a:pos x="1043" y="1814"/>
                </a:cxn>
                <a:cxn ang="0">
                  <a:pos x="977" y="1826"/>
                </a:cxn>
                <a:cxn ang="0">
                  <a:pos x="895" y="1841"/>
                </a:cxn>
                <a:cxn ang="0">
                  <a:pos x="807" y="1861"/>
                </a:cxn>
                <a:cxn ang="0">
                  <a:pos x="718" y="1876"/>
                </a:cxn>
                <a:cxn ang="0">
                  <a:pos x="631" y="1889"/>
                </a:cxn>
                <a:cxn ang="0">
                  <a:pos x="543" y="1897"/>
                </a:cxn>
                <a:cxn ang="0">
                  <a:pos x="454" y="1898"/>
                </a:cxn>
                <a:cxn ang="0">
                  <a:pos x="372" y="1904"/>
                </a:cxn>
                <a:cxn ang="0">
                  <a:pos x="287" y="1911"/>
                </a:cxn>
                <a:cxn ang="0">
                  <a:pos x="204" y="1911"/>
                </a:cxn>
                <a:cxn ang="0">
                  <a:pos x="122" y="1900"/>
                </a:cxn>
                <a:cxn ang="0">
                  <a:pos x="45" y="1871"/>
                </a:cxn>
                <a:cxn ang="0">
                  <a:pos x="0" y="1789"/>
                </a:cxn>
                <a:cxn ang="0">
                  <a:pos x="15" y="1679"/>
                </a:cxn>
                <a:cxn ang="0">
                  <a:pos x="78" y="1621"/>
                </a:cxn>
                <a:cxn ang="0">
                  <a:pos x="155" y="1630"/>
                </a:cxn>
                <a:cxn ang="0">
                  <a:pos x="242" y="1648"/>
                </a:cxn>
                <a:cxn ang="0">
                  <a:pos x="352" y="1442"/>
                </a:cxn>
                <a:cxn ang="0">
                  <a:pos x="347" y="1109"/>
                </a:cxn>
                <a:cxn ang="0">
                  <a:pos x="304" y="775"/>
                </a:cxn>
                <a:cxn ang="0">
                  <a:pos x="309" y="505"/>
                </a:cxn>
                <a:cxn ang="0">
                  <a:pos x="337" y="338"/>
                </a:cxn>
                <a:cxn ang="0">
                  <a:pos x="382" y="239"/>
                </a:cxn>
                <a:cxn ang="0">
                  <a:pos x="447" y="148"/>
                </a:cxn>
                <a:cxn ang="0">
                  <a:pos x="476" y="141"/>
                </a:cxn>
              </a:cxnLst>
              <a:rect l="0" t="0" r="r" b="b"/>
              <a:pathLst>
                <a:path w="1628" h="1912">
                  <a:moveTo>
                    <a:pt x="485" y="141"/>
                  </a:moveTo>
                  <a:lnTo>
                    <a:pt x="485" y="141"/>
                  </a:lnTo>
                  <a:lnTo>
                    <a:pt x="506" y="138"/>
                  </a:lnTo>
                  <a:lnTo>
                    <a:pt x="529" y="134"/>
                  </a:lnTo>
                  <a:lnTo>
                    <a:pt x="552" y="132"/>
                  </a:lnTo>
                  <a:lnTo>
                    <a:pt x="574" y="129"/>
                  </a:lnTo>
                  <a:lnTo>
                    <a:pt x="597" y="129"/>
                  </a:lnTo>
                  <a:lnTo>
                    <a:pt x="622" y="129"/>
                  </a:lnTo>
                  <a:lnTo>
                    <a:pt x="644" y="132"/>
                  </a:lnTo>
                  <a:lnTo>
                    <a:pt x="668" y="136"/>
                  </a:lnTo>
                  <a:lnTo>
                    <a:pt x="689" y="139"/>
                  </a:lnTo>
                  <a:lnTo>
                    <a:pt x="711" y="143"/>
                  </a:lnTo>
                  <a:lnTo>
                    <a:pt x="731" y="148"/>
                  </a:lnTo>
                  <a:lnTo>
                    <a:pt x="750" y="150"/>
                  </a:lnTo>
                  <a:lnTo>
                    <a:pt x="770" y="153"/>
                  </a:lnTo>
                  <a:lnTo>
                    <a:pt x="791" y="154"/>
                  </a:lnTo>
                  <a:lnTo>
                    <a:pt x="813" y="154"/>
                  </a:lnTo>
                  <a:lnTo>
                    <a:pt x="833" y="154"/>
                  </a:lnTo>
                  <a:lnTo>
                    <a:pt x="852" y="153"/>
                  </a:lnTo>
                  <a:lnTo>
                    <a:pt x="873" y="153"/>
                  </a:lnTo>
                  <a:lnTo>
                    <a:pt x="894" y="149"/>
                  </a:lnTo>
                  <a:lnTo>
                    <a:pt x="913" y="146"/>
                  </a:lnTo>
                  <a:lnTo>
                    <a:pt x="933" y="141"/>
                  </a:lnTo>
                  <a:lnTo>
                    <a:pt x="953" y="136"/>
                  </a:lnTo>
                  <a:lnTo>
                    <a:pt x="974" y="128"/>
                  </a:lnTo>
                  <a:lnTo>
                    <a:pt x="993" y="121"/>
                  </a:lnTo>
                  <a:lnTo>
                    <a:pt x="1027" y="104"/>
                  </a:lnTo>
                  <a:lnTo>
                    <a:pt x="1062" y="89"/>
                  </a:lnTo>
                  <a:lnTo>
                    <a:pt x="1099" y="77"/>
                  </a:lnTo>
                  <a:lnTo>
                    <a:pt x="1133" y="61"/>
                  </a:lnTo>
                  <a:lnTo>
                    <a:pt x="1169" y="50"/>
                  </a:lnTo>
                  <a:lnTo>
                    <a:pt x="1205" y="36"/>
                  </a:lnTo>
                  <a:lnTo>
                    <a:pt x="1242" y="28"/>
                  </a:lnTo>
                  <a:lnTo>
                    <a:pt x="1279" y="17"/>
                  </a:lnTo>
                  <a:lnTo>
                    <a:pt x="1315" y="10"/>
                  </a:lnTo>
                  <a:lnTo>
                    <a:pt x="1351" y="4"/>
                  </a:lnTo>
                  <a:lnTo>
                    <a:pt x="1387" y="0"/>
                  </a:lnTo>
                  <a:lnTo>
                    <a:pt x="1424" y="0"/>
                  </a:lnTo>
                  <a:lnTo>
                    <a:pt x="1460" y="0"/>
                  </a:lnTo>
                  <a:lnTo>
                    <a:pt x="1497" y="4"/>
                  </a:lnTo>
                  <a:lnTo>
                    <a:pt x="1532" y="10"/>
                  </a:lnTo>
                  <a:lnTo>
                    <a:pt x="1569" y="19"/>
                  </a:lnTo>
                  <a:lnTo>
                    <a:pt x="1590" y="31"/>
                  </a:lnTo>
                  <a:lnTo>
                    <a:pt x="1607" y="49"/>
                  </a:lnTo>
                  <a:lnTo>
                    <a:pt x="1616" y="71"/>
                  </a:lnTo>
                  <a:lnTo>
                    <a:pt x="1623" y="96"/>
                  </a:lnTo>
                  <a:lnTo>
                    <a:pt x="1627" y="124"/>
                  </a:lnTo>
                  <a:lnTo>
                    <a:pt x="1624" y="153"/>
                  </a:lnTo>
                  <a:lnTo>
                    <a:pt x="1619" y="178"/>
                  </a:lnTo>
                  <a:lnTo>
                    <a:pt x="1609" y="203"/>
                  </a:lnTo>
                  <a:lnTo>
                    <a:pt x="1585" y="224"/>
                  </a:lnTo>
                  <a:lnTo>
                    <a:pt x="1550" y="231"/>
                  </a:lnTo>
                  <a:lnTo>
                    <a:pt x="1508" y="231"/>
                  </a:lnTo>
                  <a:lnTo>
                    <a:pt x="1465" y="225"/>
                  </a:lnTo>
                  <a:lnTo>
                    <a:pt x="1423" y="220"/>
                  </a:lnTo>
                  <a:lnTo>
                    <a:pt x="1387" y="220"/>
                  </a:lnTo>
                  <a:lnTo>
                    <a:pt x="1358" y="227"/>
                  </a:lnTo>
                  <a:lnTo>
                    <a:pt x="1346" y="249"/>
                  </a:lnTo>
                  <a:lnTo>
                    <a:pt x="1335" y="335"/>
                  </a:lnTo>
                  <a:lnTo>
                    <a:pt x="1334" y="420"/>
                  </a:lnTo>
                  <a:lnTo>
                    <a:pt x="1334" y="497"/>
                  </a:lnTo>
                  <a:lnTo>
                    <a:pt x="1335" y="555"/>
                  </a:lnTo>
                  <a:lnTo>
                    <a:pt x="1339" y="678"/>
                  </a:lnTo>
                  <a:lnTo>
                    <a:pt x="1344" y="764"/>
                  </a:lnTo>
                  <a:lnTo>
                    <a:pt x="1353" y="870"/>
                  </a:lnTo>
                  <a:lnTo>
                    <a:pt x="1364" y="1036"/>
                  </a:lnTo>
                  <a:lnTo>
                    <a:pt x="1368" y="1159"/>
                  </a:lnTo>
                  <a:lnTo>
                    <a:pt x="1368" y="1274"/>
                  </a:lnTo>
                  <a:lnTo>
                    <a:pt x="1370" y="1399"/>
                  </a:lnTo>
                  <a:lnTo>
                    <a:pt x="1383" y="1552"/>
                  </a:lnTo>
                  <a:lnTo>
                    <a:pt x="1387" y="1581"/>
                  </a:lnTo>
                  <a:lnTo>
                    <a:pt x="1383" y="1612"/>
                  </a:lnTo>
                  <a:lnTo>
                    <a:pt x="1378" y="1644"/>
                  </a:lnTo>
                  <a:lnTo>
                    <a:pt x="1368" y="1672"/>
                  </a:lnTo>
                  <a:lnTo>
                    <a:pt x="1356" y="1698"/>
                  </a:lnTo>
                  <a:lnTo>
                    <a:pt x="1340" y="1720"/>
                  </a:lnTo>
                  <a:lnTo>
                    <a:pt x="1322" y="1740"/>
                  </a:lnTo>
                  <a:lnTo>
                    <a:pt x="1300" y="1752"/>
                  </a:lnTo>
                  <a:lnTo>
                    <a:pt x="1279" y="1759"/>
                  </a:lnTo>
                  <a:lnTo>
                    <a:pt x="1257" y="1766"/>
                  </a:lnTo>
                  <a:lnTo>
                    <a:pt x="1237" y="1772"/>
                  </a:lnTo>
                  <a:lnTo>
                    <a:pt x="1217" y="1779"/>
                  </a:lnTo>
                  <a:lnTo>
                    <a:pt x="1195" y="1784"/>
                  </a:lnTo>
                  <a:lnTo>
                    <a:pt x="1174" y="1789"/>
                  </a:lnTo>
                  <a:lnTo>
                    <a:pt x="1152" y="1794"/>
                  </a:lnTo>
                  <a:lnTo>
                    <a:pt x="1131" y="1798"/>
                  </a:lnTo>
                  <a:lnTo>
                    <a:pt x="1108" y="1801"/>
                  </a:lnTo>
                  <a:lnTo>
                    <a:pt x="1088" y="1805"/>
                  </a:lnTo>
                  <a:lnTo>
                    <a:pt x="1065" y="1809"/>
                  </a:lnTo>
                  <a:lnTo>
                    <a:pt x="1043" y="1814"/>
                  </a:lnTo>
                  <a:lnTo>
                    <a:pt x="1022" y="1816"/>
                  </a:lnTo>
                  <a:lnTo>
                    <a:pt x="1000" y="1821"/>
                  </a:lnTo>
                  <a:lnTo>
                    <a:pt x="977" y="1826"/>
                  </a:lnTo>
                  <a:lnTo>
                    <a:pt x="954" y="1830"/>
                  </a:lnTo>
                  <a:lnTo>
                    <a:pt x="925" y="1836"/>
                  </a:lnTo>
                  <a:lnTo>
                    <a:pt x="895" y="1841"/>
                  </a:lnTo>
                  <a:lnTo>
                    <a:pt x="866" y="1848"/>
                  </a:lnTo>
                  <a:lnTo>
                    <a:pt x="837" y="1855"/>
                  </a:lnTo>
                  <a:lnTo>
                    <a:pt x="807" y="1861"/>
                  </a:lnTo>
                  <a:lnTo>
                    <a:pt x="778" y="1866"/>
                  </a:lnTo>
                  <a:lnTo>
                    <a:pt x="747" y="1871"/>
                  </a:lnTo>
                  <a:lnTo>
                    <a:pt x="718" y="1876"/>
                  </a:lnTo>
                  <a:lnTo>
                    <a:pt x="689" y="1879"/>
                  </a:lnTo>
                  <a:lnTo>
                    <a:pt x="660" y="1885"/>
                  </a:lnTo>
                  <a:lnTo>
                    <a:pt x="631" y="1889"/>
                  </a:lnTo>
                  <a:lnTo>
                    <a:pt x="601" y="1892"/>
                  </a:lnTo>
                  <a:lnTo>
                    <a:pt x="572" y="1894"/>
                  </a:lnTo>
                  <a:lnTo>
                    <a:pt x="543" y="1897"/>
                  </a:lnTo>
                  <a:lnTo>
                    <a:pt x="514" y="1898"/>
                  </a:lnTo>
                  <a:lnTo>
                    <a:pt x="483" y="1898"/>
                  </a:lnTo>
                  <a:lnTo>
                    <a:pt x="454" y="1898"/>
                  </a:lnTo>
                  <a:lnTo>
                    <a:pt x="428" y="1900"/>
                  </a:lnTo>
                  <a:lnTo>
                    <a:pt x="400" y="1903"/>
                  </a:lnTo>
                  <a:lnTo>
                    <a:pt x="372" y="1904"/>
                  </a:lnTo>
                  <a:lnTo>
                    <a:pt x="343" y="1908"/>
                  </a:lnTo>
                  <a:lnTo>
                    <a:pt x="314" y="1910"/>
                  </a:lnTo>
                  <a:lnTo>
                    <a:pt x="287" y="1911"/>
                  </a:lnTo>
                  <a:lnTo>
                    <a:pt x="260" y="1911"/>
                  </a:lnTo>
                  <a:lnTo>
                    <a:pt x="232" y="1911"/>
                  </a:lnTo>
                  <a:lnTo>
                    <a:pt x="204" y="1911"/>
                  </a:lnTo>
                  <a:lnTo>
                    <a:pt x="175" y="1910"/>
                  </a:lnTo>
                  <a:lnTo>
                    <a:pt x="149" y="1907"/>
                  </a:lnTo>
                  <a:lnTo>
                    <a:pt x="122" y="1900"/>
                  </a:lnTo>
                  <a:lnTo>
                    <a:pt x="95" y="1893"/>
                  </a:lnTo>
                  <a:lnTo>
                    <a:pt x="71" y="1882"/>
                  </a:lnTo>
                  <a:lnTo>
                    <a:pt x="45" y="1871"/>
                  </a:lnTo>
                  <a:lnTo>
                    <a:pt x="23" y="1851"/>
                  </a:lnTo>
                  <a:lnTo>
                    <a:pt x="8" y="1823"/>
                  </a:lnTo>
                  <a:lnTo>
                    <a:pt x="0" y="1789"/>
                  </a:lnTo>
                  <a:lnTo>
                    <a:pt x="0" y="1750"/>
                  </a:lnTo>
                  <a:lnTo>
                    <a:pt x="5" y="1713"/>
                  </a:lnTo>
                  <a:lnTo>
                    <a:pt x="15" y="1679"/>
                  </a:lnTo>
                  <a:lnTo>
                    <a:pt x="33" y="1651"/>
                  </a:lnTo>
                  <a:lnTo>
                    <a:pt x="56" y="1630"/>
                  </a:lnTo>
                  <a:lnTo>
                    <a:pt x="78" y="1621"/>
                  </a:lnTo>
                  <a:lnTo>
                    <a:pt x="102" y="1619"/>
                  </a:lnTo>
                  <a:lnTo>
                    <a:pt x="129" y="1623"/>
                  </a:lnTo>
                  <a:lnTo>
                    <a:pt x="155" y="1630"/>
                  </a:lnTo>
                  <a:lnTo>
                    <a:pt x="184" y="1637"/>
                  </a:lnTo>
                  <a:lnTo>
                    <a:pt x="215" y="1645"/>
                  </a:lnTo>
                  <a:lnTo>
                    <a:pt x="242" y="1648"/>
                  </a:lnTo>
                  <a:lnTo>
                    <a:pt x="271" y="1647"/>
                  </a:lnTo>
                  <a:lnTo>
                    <a:pt x="323" y="1548"/>
                  </a:lnTo>
                  <a:lnTo>
                    <a:pt x="352" y="1442"/>
                  </a:lnTo>
                  <a:lnTo>
                    <a:pt x="362" y="1333"/>
                  </a:lnTo>
                  <a:lnTo>
                    <a:pt x="358" y="1222"/>
                  </a:lnTo>
                  <a:lnTo>
                    <a:pt x="347" y="1109"/>
                  </a:lnTo>
                  <a:lnTo>
                    <a:pt x="331" y="995"/>
                  </a:lnTo>
                  <a:lnTo>
                    <a:pt x="314" y="885"/>
                  </a:lnTo>
                  <a:lnTo>
                    <a:pt x="304" y="775"/>
                  </a:lnTo>
                  <a:lnTo>
                    <a:pt x="302" y="686"/>
                  </a:lnTo>
                  <a:lnTo>
                    <a:pt x="303" y="594"/>
                  </a:lnTo>
                  <a:lnTo>
                    <a:pt x="309" y="505"/>
                  </a:lnTo>
                  <a:lnTo>
                    <a:pt x="321" y="413"/>
                  </a:lnTo>
                  <a:lnTo>
                    <a:pt x="327" y="374"/>
                  </a:lnTo>
                  <a:lnTo>
                    <a:pt x="337" y="338"/>
                  </a:lnTo>
                  <a:lnTo>
                    <a:pt x="350" y="303"/>
                  </a:lnTo>
                  <a:lnTo>
                    <a:pt x="366" y="269"/>
                  </a:lnTo>
                  <a:lnTo>
                    <a:pt x="382" y="239"/>
                  </a:lnTo>
                  <a:lnTo>
                    <a:pt x="401" y="207"/>
                  </a:lnTo>
                  <a:lnTo>
                    <a:pt x="424" y="175"/>
                  </a:lnTo>
                  <a:lnTo>
                    <a:pt x="447" y="148"/>
                  </a:lnTo>
                  <a:lnTo>
                    <a:pt x="454" y="141"/>
                  </a:lnTo>
                  <a:lnTo>
                    <a:pt x="466" y="141"/>
                  </a:lnTo>
                  <a:lnTo>
                    <a:pt x="476" y="141"/>
                  </a:lnTo>
                  <a:lnTo>
                    <a:pt x="485" y="141"/>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sp>
          <p:nvSpPr>
            <p:cNvPr id="913417" name="Freeform 9"/>
            <p:cNvSpPr>
              <a:spLocks/>
            </p:cNvSpPr>
            <p:nvPr/>
          </p:nvSpPr>
          <p:spPr bwMode="gray">
            <a:xfrm>
              <a:off x="368" y="2207"/>
              <a:ext cx="1046" cy="265"/>
            </a:xfrm>
            <a:custGeom>
              <a:avLst/>
              <a:gdLst/>
              <a:ahLst/>
              <a:cxnLst>
                <a:cxn ang="0">
                  <a:pos x="1045" y="260"/>
                </a:cxn>
                <a:cxn ang="0">
                  <a:pos x="1045" y="260"/>
                </a:cxn>
                <a:cxn ang="0">
                  <a:pos x="1039" y="261"/>
                </a:cxn>
                <a:cxn ang="0">
                  <a:pos x="1020" y="264"/>
                </a:cxn>
                <a:cxn ang="0">
                  <a:pos x="995" y="261"/>
                </a:cxn>
                <a:cxn ang="0">
                  <a:pos x="971" y="249"/>
                </a:cxn>
                <a:cxn ang="0">
                  <a:pos x="955" y="220"/>
                </a:cxn>
                <a:cxn ang="0">
                  <a:pos x="953" y="174"/>
                </a:cxn>
                <a:cxn ang="0">
                  <a:pos x="972" y="101"/>
                </a:cxn>
                <a:cxn ang="0">
                  <a:pos x="1016" y="0"/>
                </a:cxn>
                <a:cxn ang="0">
                  <a:pos x="1005" y="0"/>
                </a:cxn>
                <a:cxn ang="0">
                  <a:pos x="978" y="8"/>
                </a:cxn>
                <a:cxn ang="0">
                  <a:pos x="934" y="19"/>
                </a:cxn>
                <a:cxn ang="0">
                  <a:pos x="877" y="33"/>
                </a:cxn>
                <a:cxn ang="0">
                  <a:pos x="808" y="49"/>
                </a:cxn>
                <a:cxn ang="0">
                  <a:pos x="732" y="70"/>
                </a:cxn>
                <a:cxn ang="0">
                  <a:pos x="647" y="89"/>
                </a:cxn>
                <a:cxn ang="0">
                  <a:pos x="560" y="107"/>
                </a:cxn>
                <a:cxn ang="0">
                  <a:pos x="472" y="124"/>
                </a:cxn>
                <a:cxn ang="0">
                  <a:pos x="382" y="141"/>
                </a:cxn>
                <a:cxn ang="0">
                  <a:pos x="298" y="156"/>
                </a:cxn>
                <a:cxn ang="0">
                  <a:pos x="220" y="168"/>
                </a:cxn>
                <a:cxn ang="0">
                  <a:pos x="146" y="175"/>
                </a:cxn>
                <a:cxn ang="0">
                  <a:pos x="83" y="179"/>
                </a:cxn>
                <a:cxn ang="0">
                  <a:pos x="34" y="176"/>
                </a:cxn>
                <a:cxn ang="0">
                  <a:pos x="0" y="170"/>
                </a:cxn>
              </a:cxnLst>
              <a:rect l="0" t="0" r="r" b="b"/>
              <a:pathLst>
                <a:path w="1046" h="265">
                  <a:moveTo>
                    <a:pt x="1045" y="260"/>
                  </a:moveTo>
                  <a:lnTo>
                    <a:pt x="1045" y="260"/>
                  </a:lnTo>
                  <a:lnTo>
                    <a:pt x="1039" y="261"/>
                  </a:lnTo>
                  <a:lnTo>
                    <a:pt x="1020" y="264"/>
                  </a:lnTo>
                  <a:lnTo>
                    <a:pt x="995" y="261"/>
                  </a:lnTo>
                  <a:lnTo>
                    <a:pt x="971" y="249"/>
                  </a:lnTo>
                  <a:lnTo>
                    <a:pt x="955" y="220"/>
                  </a:lnTo>
                  <a:lnTo>
                    <a:pt x="953" y="174"/>
                  </a:lnTo>
                  <a:lnTo>
                    <a:pt x="972" y="101"/>
                  </a:lnTo>
                  <a:lnTo>
                    <a:pt x="1016" y="0"/>
                  </a:lnTo>
                  <a:lnTo>
                    <a:pt x="1005" y="0"/>
                  </a:lnTo>
                  <a:lnTo>
                    <a:pt x="978" y="8"/>
                  </a:lnTo>
                  <a:lnTo>
                    <a:pt x="934" y="19"/>
                  </a:lnTo>
                  <a:lnTo>
                    <a:pt x="877" y="33"/>
                  </a:lnTo>
                  <a:lnTo>
                    <a:pt x="808" y="49"/>
                  </a:lnTo>
                  <a:lnTo>
                    <a:pt x="732" y="70"/>
                  </a:lnTo>
                  <a:lnTo>
                    <a:pt x="647" y="89"/>
                  </a:lnTo>
                  <a:lnTo>
                    <a:pt x="560" y="107"/>
                  </a:lnTo>
                  <a:lnTo>
                    <a:pt x="472" y="124"/>
                  </a:lnTo>
                  <a:lnTo>
                    <a:pt x="382" y="141"/>
                  </a:lnTo>
                  <a:lnTo>
                    <a:pt x="298" y="156"/>
                  </a:lnTo>
                  <a:lnTo>
                    <a:pt x="220" y="168"/>
                  </a:lnTo>
                  <a:lnTo>
                    <a:pt x="146" y="175"/>
                  </a:lnTo>
                  <a:lnTo>
                    <a:pt x="83" y="179"/>
                  </a:lnTo>
                  <a:lnTo>
                    <a:pt x="34" y="176"/>
                  </a:lnTo>
                  <a:lnTo>
                    <a:pt x="0" y="170"/>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sp>
          <p:nvSpPr>
            <p:cNvPr id="913418" name="Freeform 10"/>
            <p:cNvSpPr>
              <a:spLocks/>
            </p:cNvSpPr>
            <p:nvPr/>
          </p:nvSpPr>
          <p:spPr bwMode="gray">
            <a:xfrm>
              <a:off x="1435" y="732"/>
              <a:ext cx="197" cy="352"/>
            </a:xfrm>
            <a:custGeom>
              <a:avLst/>
              <a:gdLst/>
              <a:ahLst/>
              <a:cxnLst>
                <a:cxn ang="0">
                  <a:pos x="196" y="0"/>
                </a:cxn>
                <a:cxn ang="0">
                  <a:pos x="196" y="0"/>
                </a:cxn>
                <a:cxn ang="0">
                  <a:pos x="160" y="13"/>
                </a:cxn>
                <a:cxn ang="0">
                  <a:pos x="124" y="28"/>
                </a:cxn>
                <a:cxn ang="0">
                  <a:pos x="89" y="46"/>
                </a:cxn>
                <a:cxn ang="0">
                  <a:pos x="58" y="70"/>
                </a:cxn>
                <a:cxn ang="0">
                  <a:pos x="32" y="110"/>
                </a:cxn>
                <a:cxn ang="0">
                  <a:pos x="14" y="166"/>
                </a:cxn>
                <a:cxn ang="0">
                  <a:pos x="1" y="247"/>
                </a:cxn>
                <a:cxn ang="0">
                  <a:pos x="0" y="351"/>
                </a:cxn>
              </a:cxnLst>
              <a:rect l="0" t="0" r="r" b="b"/>
              <a:pathLst>
                <a:path w="197" h="352">
                  <a:moveTo>
                    <a:pt x="196" y="0"/>
                  </a:moveTo>
                  <a:lnTo>
                    <a:pt x="196" y="0"/>
                  </a:lnTo>
                  <a:lnTo>
                    <a:pt x="160" y="13"/>
                  </a:lnTo>
                  <a:lnTo>
                    <a:pt x="124" y="28"/>
                  </a:lnTo>
                  <a:lnTo>
                    <a:pt x="89" y="46"/>
                  </a:lnTo>
                  <a:lnTo>
                    <a:pt x="58" y="70"/>
                  </a:lnTo>
                  <a:lnTo>
                    <a:pt x="32" y="110"/>
                  </a:lnTo>
                  <a:lnTo>
                    <a:pt x="14" y="166"/>
                  </a:lnTo>
                  <a:lnTo>
                    <a:pt x="1" y="247"/>
                  </a:lnTo>
                  <a:lnTo>
                    <a:pt x="0" y="351"/>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sp>
          <p:nvSpPr>
            <p:cNvPr id="913419" name="Line 11"/>
            <p:cNvSpPr>
              <a:spLocks noChangeShapeType="1"/>
            </p:cNvSpPr>
            <p:nvPr/>
          </p:nvSpPr>
          <p:spPr bwMode="gray">
            <a:xfrm>
              <a:off x="1333" y="1210"/>
              <a:ext cx="133" cy="0"/>
            </a:xfrm>
            <a:prstGeom prst="line">
              <a:avLst/>
            </a:prstGeom>
            <a:noFill/>
            <a:ln w="12700">
              <a:solidFill>
                <a:srgbClr val="000000"/>
              </a:solidFill>
              <a:round/>
              <a:headEnd/>
              <a:tailEnd/>
            </a:ln>
            <a:effectLst/>
          </p:spPr>
          <p:txBody>
            <a:bodyPr wrap="none" anchor="ctr"/>
            <a:lstStyle/>
            <a:p>
              <a:endParaRPr lang="en-US"/>
            </a:p>
          </p:txBody>
        </p:sp>
        <p:sp>
          <p:nvSpPr>
            <p:cNvPr id="913420" name="Line 12"/>
            <p:cNvSpPr>
              <a:spLocks noChangeShapeType="1"/>
            </p:cNvSpPr>
            <p:nvPr/>
          </p:nvSpPr>
          <p:spPr bwMode="gray">
            <a:xfrm>
              <a:off x="1376" y="1239"/>
              <a:ext cx="73" cy="0"/>
            </a:xfrm>
            <a:prstGeom prst="line">
              <a:avLst/>
            </a:prstGeom>
            <a:noFill/>
            <a:ln w="12700">
              <a:solidFill>
                <a:srgbClr val="000000"/>
              </a:solidFill>
              <a:round/>
              <a:headEnd/>
              <a:tailEnd/>
            </a:ln>
            <a:effectLst/>
          </p:spPr>
          <p:txBody>
            <a:bodyPr wrap="none" anchor="ctr"/>
            <a:lstStyle/>
            <a:p>
              <a:endParaRPr lang="en-US"/>
            </a:p>
          </p:txBody>
        </p:sp>
        <p:sp>
          <p:nvSpPr>
            <p:cNvPr id="913421" name="Line 13"/>
            <p:cNvSpPr>
              <a:spLocks noChangeShapeType="1"/>
            </p:cNvSpPr>
            <p:nvPr/>
          </p:nvSpPr>
          <p:spPr bwMode="gray">
            <a:xfrm>
              <a:off x="500" y="952"/>
              <a:ext cx="188" cy="2"/>
            </a:xfrm>
            <a:prstGeom prst="line">
              <a:avLst/>
            </a:prstGeom>
            <a:noFill/>
            <a:ln w="12700">
              <a:solidFill>
                <a:srgbClr val="000000"/>
              </a:solidFill>
              <a:round/>
              <a:headEnd/>
              <a:tailEnd/>
            </a:ln>
            <a:effectLst/>
          </p:spPr>
          <p:txBody>
            <a:bodyPr wrap="none" anchor="ctr"/>
            <a:lstStyle/>
            <a:p>
              <a:endParaRPr lang="en-US"/>
            </a:p>
          </p:txBody>
        </p:sp>
        <p:sp>
          <p:nvSpPr>
            <p:cNvPr id="913422" name="Line 14"/>
            <p:cNvSpPr>
              <a:spLocks noChangeShapeType="1"/>
            </p:cNvSpPr>
            <p:nvPr/>
          </p:nvSpPr>
          <p:spPr bwMode="gray">
            <a:xfrm>
              <a:off x="465" y="1002"/>
              <a:ext cx="119" cy="0"/>
            </a:xfrm>
            <a:prstGeom prst="line">
              <a:avLst/>
            </a:prstGeom>
            <a:noFill/>
            <a:ln w="12700">
              <a:solidFill>
                <a:srgbClr val="000000"/>
              </a:solidFill>
              <a:round/>
              <a:headEnd/>
              <a:tailEnd/>
            </a:ln>
            <a:effectLst/>
          </p:spPr>
          <p:txBody>
            <a:bodyPr wrap="none" anchor="ctr"/>
            <a:lstStyle/>
            <a:p>
              <a:endParaRPr lang="en-US"/>
            </a:p>
          </p:txBody>
        </p:sp>
        <p:sp>
          <p:nvSpPr>
            <p:cNvPr id="913423" name="Line 15"/>
            <p:cNvSpPr>
              <a:spLocks noChangeShapeType="1"/>
            </p:cNvSpPr>
            <p:nvPr/>
          </p:nvSpPr>
          <p:spPr bwMode="gray">
            <a:xfrm>
              <a:off x="439" y="1067"/>
              <a:ext cx="95" cy="7"/>
            </a:xfrm>
            <a:prstGeom prst="line">
              <a:avLst/>
            </a:prstGeom>
            <a:noFill/>
            <a:ln w="12700">
              <a:solidFill>
                <a:srgbClr val="000000"/>
              </a:solidFill>
              <a:round/>
              <a:headEnd/>
              <a:tailEnd/>
            </a:ln>
            <a:effectLst/>
          </p:spPr>
          <p:txBody>
            <a:bodyPr wrap="none" anchor="ctr"/>
            <a:lstStyle/>
            <a:p>
              <a:endParaRPr lang="en-US"/>
            </a:p>
          </p:txBody>
        </p:sp>
        <p:sp>
          <p:nvSpPr>
            <p:cNvPr id="913424" name="Line 16"/>
            <p:cNvSpPr>
              <a:spLocks noChangeShapeType="1"/>
            </p:cNvSpPr>
            <p:nvPr/>
          </p:nvSpPr>
          <p:spPr bwMode="gray">
            <a:xfrm flipV="1">
              <a:off x="1290" y="1935"/>
              <a:ext cx="228" cy="14"/>
            </a:xfrm>
            <a:prstGeom prst="line">
              <a:avLst/>
            </a:prstGeom>
            <a:noFill/>
            <a:ln w="12700">
              <a:solidFill>
                <a:srgbClr val="000000"/>
              </a:solidFill>
              <a:round/>
              <a:headEnd/>
              <a:tailEnd/>
            </a:ln>
            <a:effectLst/>
          </p:spPr>
          <p:txBody>
            <a:bodyPr wrap="none" anchor="ctr"/>
            <a:lstStyle/>
            <a:p>
              <a:endParaRPr lang="en-US"/>
            </a:p>
          </p:txBody>
        </p:sp>
        <p:sp>
          <p:nvSpPr>
            <p:cNvPr id="913425" name="Line 17"/>
            <p:cNvSpPr>
              <a:spLocks noChangeShapeType="1"/>
            </p:cNvSpPr>
            <p:nvPr/>
          </p:nvSpPr>
          <p:spPr bwMode="gray">
            <a:xfrm flipV="1">
              <a:off x="1363" y="1974"/>
              <a:ext cx="155" cy="22"/>
            </a:xfrm>
            <a:prstGeom prst="line">
              <a:avLst/>
            </a:prstGeom>
            <a:noFill/>
            <a:ln w="12700">
              <a:solidFill>
                <a:srgbClr val="000000"/>
              </a:solidFill>
              <a:round/>
              <a:headEnd/>
              <a:tailEnd/>
            </a:ln>
            <a:effectLst/>
          </p:spPr>
          <p:txBody>
            <a:bodyPr wrap="none" anchor="ctr"/>
            <a:lstStyle/>
            <a:p>
              <a:endParaRPr lang="en-US"/>
            </a:p>
          </p:txBody>
        </p:sp>
        <p:sp>
          <p:nvSpPr>
            <p:cNvPr id="913426" name="Line 18"/>
            <p:cNvSpPr>
              <a:spLocks noChangeShapeType="1"/>
            </p:cNvSpPr>
            <p:nvPr/>
          </p:nvSpPr>
          <p:spPr bwMode="gray">
            <a:xfrm flipV="1">
              <a:off x="1417" y="2037"/>
              <a:ext cx="101" cy="22"/>
            </a:xfrm>
            <a:prstGeom prst="line">
              <a:avLst/>
            </a:prstGeom>
            <a:noFill/>
            <a:ln w="12700">
              <a:solidFill>
                <a:srgbClr val="000000"/>
              </a:solidFill>
              <a:round/>
              <a:headEnd/>
              <a:tailEnd/>
            </a:ln>
            <a:effectLst/>
          </p:spPr>
          <p:txBody>
            <a:bodyPr wrap="none" anchor="ctr"/>
            <a:lstStyle/>
            <a:p>
              <a:endParaRPr lang="en-US"/>
            </a:p>
          </p:txBody>
        </p:sp>
        <p:sp>
          <p:nvSpPr>
            <p:cNvPr id="913427" name="Rectangle 19"/>
            <p:cNvSpPr>
              <a:spLocks noChangeArrowheads="1"/>
            </p:cNvSpPr>
            <p:nvPr/>
          </p:nvSpPr>
          <p:spPr bwMode="gray">
            <a:xfrm>
              <a:off x="269" y="914"/>
              <a:ext cx="1345" cy="269"/>
            </a:xfrm>
            <a:prstGeom prst="rect">
              <a:avLst/>
            </a:prstGeom>
            <a:noFill/>
            <a:ln w="12700">
              <a:noFill/>
              <a:miter lim="800000"/>
              <a:headEnd/>
              <a:tailEnd/>
            </a:ln>
            <a:effectLst/>
          </p:spPr>
          <p:txBody>
            <a:bodyPr wrap="none" lIns="101600" tIns="50800" rIns="101600" bIns="50800">
              <a:spAutoFit/>
            </a:bodyPr>
            <a:lstStyle/>
            <a:p>
              <a:pPr defTabSz="1106488" rtl="0" eaLnBrk="0" hangingPunct="0">
                <a:spcBef>
                  <a:spcPct val="0"/>
                </a:spcBef>
              </a:pPr>
              <a:r>
                <a:rPr lang="en-US" sz="1500" b="1" i="1">
                  <a:cs typeface="Times New Roman (Arabic)" charset="-78"/>
                </a:rPr>
                <a:t>Balance sheet</a:t>
              </a:r>
            </a:p>
          </p:txBody>
        </p:sp>
        <p:sp>
          <p:nvSpPr>
            <p:cNvPr id="913428" name="Rectangle 20"/>
            <p:cNvSpPr>
              <a:spLocks noChangeArrowheads="1"/>
            </p:cNvSpPr>
            <p:nvPr/>
          </p:nvSpPr>
          <p:spPr bwMode="gray">
            <a:xfrm>
              <a:off x="514" y="1071"/>
              <a:ext cx="751" cy="269"/>
            </a:xfrm>
            <a:prstGeom prst="rect">
              <a:avLst/>
            </a:prstGeom>
            <a:noFill/>
            <a:ln w="12700">
              <a:noFill/>
              <a:miter lim="800000"/>
              <a:headEnd/>
              <a:tailEnd/>
            </a:ln>
            <a:effectLst/>
          </p:spPr>
          <p:txBody>
            <a:bodyPr wrap="none" lIns="101600" tIns="50800" rIns="101600" bIns="50800">
              <a:spAutoFit/>
            </a:bodyPr>
            <a:lstStyle/>
            <a:p>
              <a:pPr algn="l" defTabSz="1106488" rtl="0" eaLnBrk="0" hangingPunct="0">
                <a:spcBef>
                  <a:spcPct val="0"/>
                </a:spcBef>
              </a:pPr>
              <a:r>
                <a:rPr lang="en-US" sz="1500" b="1">
                  <a:cs typeface="Times New Roman (Arabic)" charset="-78"/>
                </a:rPr>
                <a:t>Assets</a:t>
              </a:r>
            </a:p>
          </p:txBody>
        </p:sp>
        <p:sp>
          <p:nvSpPr>
            <p:cNvPr id="913429" name="Line 21"/>
            <p:cNvSpPr>
              <a:spLocks noChangeShapeType="1"/>
            </p:cNvSpPr>
            <p:nvPr/>
          </p:nvSpPr>
          <p:spPr bwMode="gray">
            <a:xfrm>
              <a:off x="615" y="1296"/>
              <a:ext cx="644" cy="0"/>
            </a:xfrm>
            <a:prstGeom prst="line">
              <a:avLst/>
            </a:prstGeom>
            <a:noFill/>
            <a:ln w="12700">
              <a:solidFill>
                <a:schemeClr val="tx1"/>
              </a:solidFill>
              <a:prstDash val="dash"/>
              <a:round/>
              <a:headEnd/>
              <a:tailEnd/>
            </a:ln>
            <a:effectLst/>
          </p:spPr>
          <p:txBody>
            <a:bodyPr wrap="none" anchor="ctr"/>
            <a:lstStyle/>
            <a:p>
              <a:endParaRPr lang="en-US"/>
            </a:p>
          </p:txBody>
        </p:sp>
        <p:sp>
          <p:nvSpPr>
            <p:cNvPr id="913430" name="Line 22"/>
            <p:cNvSpPr>
              <a:spLocks noChangeShapeType="1"/>
            </p:cNvSpPr>
            <p:nvPr/>
          </p:nvSpPr>
          <p:spPr bwMode="gray">
            <a:xfrm flipV="1">
              <a:off x="610" y="1351"/>
              <a:ext cx="422" cy="11"/>
            </a:xfrm>
            <a:prstGeom prst="line">
              <a:avLst/>
            </a:prstGeom>
            <a:noFill/>
            <a:ln w="12700">
              <a:solidFill>
                <a:schemeClr val="tx1"/>
              </a:solidFill>
              <a:prstDash val="dash"/>
              <a:round/>
              <a:headEnd/>
              <a:tailEnd/>
            </a:ln>
            <a:effectLst/>
          </p:spPr>
          <p:txBody>
            <a:bodyPr wrap="none" anchor="ctr"/>
            <a:lstStyle/>
            <a:p>
              <a:endParaRPr lang="en-US"/>
            </a:p>
          </p:txBody>
        </p:sp>
        <p:sp>
          <p:nvSpPr>
            <p:cNvPr id="913431" name="Line 23"/>
            <p:cNvSpPr>
              <a:spLocks noChangeShapeType="1"/>
            </p:cNvSpPr>
            <p:nvPr/>
          </p:nvSpPr>
          <p:spPr bwMode="gray">
            <a:xfrm>
              <a:off x="603" y="1424"/>
              <a:ext cx="644" cy="0"/>
            </a:xfrm>
            <a:prstGeom prst="line">
              <a:avLst/>
            </a:prstGeom>
            <a:noFill/>
            <a:ln w="12700">
              <a:solidFill>
                <a:schemeClr val="tx1"/>
              </a:solidFill>
              <a:prstDash val="dash"/>
              <a:round/>
              <a:headEnd/>
              <a:tailEnd/>
            </a:ln>
            <a:effectLst/>
          </p:spPr>
          <p:txBody>
            <a:bodyPr wrap="none" anchor="ctr"/>
            <a:lstStyle/>
            <a:p>
              <a:endParaRPr lang="en-US"/>
            </a:p>
          </p:txBody>
        </p:sp>
        <p:sp>
          <p:nvSpPr>
            <p:cNvPr id="913432" name="Line 24"/>
            <p:cNvSpPr>
              <a:spLocks noChangeShapeType="1"/>
            </p:cNvSpPr>
            <p:nvPr/>
          </p:nvSpPr>
          <p:spPr bwMode="gray">
            <a:xfrm flipV="1">
              <a:off x="606" y="1472"/>
              <a:ext cx="421" cy="11"/>
            </a:xfrm>
            <a:prstGeom prst="line">
              <a:avLst/>
            </a:prstGeom>
            <a:noFill/>
            <a:ln w="12700">
              <a:solidFill>
                <a:schemeClr val="tx1"/>
              </a:solidFill>
              <a:prstDash val="dash"/>
              <a:round/>
              <a:headEnd/>
              <a:tailEnd/>
            </a:ln>
            <a:effectLst/>
          </p:spPr>
          <p:txBody>
            <a:bodyPr wrap="none" anchor="ctr"/>
            <a:lstStyle/>
            <a:p>
              <a:endParaRPr lang="en-US"/>
            </a:p>
          </p:txBody>
        </p:sp>
        <p:sp>
          <p:nvSpPr>
            <p:cNvPr id="913433" name="Rectangle 25"/>
            <p:cNvSpPr>
              <a:spLocks noChangeArrowheads="1"/>
            </p:cNvSpPr>
            <p:nvPr/>
          </p:nvSpPr>
          <p:spPr bwMode="gray">
            <a:xfrm>
              <a:off x="488" y="1485"/>
              <a:ext cx="976" cy="269"/>
            </a:xfrm>
            <a:prstGeom prst="rect">
              <a:avLst/>
            </a:prstGeom>
            <a:noFill/>
            <a:ln w="12700">
              <a:noFill/>
              <a:miter lim="800000"/>
              <a:headEnd/>
              <a:tailEnd/>
            </a:ln>
            <a:effectLst/>
          </p:spPr>
          <p:txBody>
            <a:bodyPr wrap="none" lIns="101600" tIns="50800" rIns="101600" bIns="50800">
              <a:spAutoFit/>
            </a:bodyPr>
            <a:lstStyle/>
            <a:p>
              <a:pPr algn="l" defTabSz="1106488" rtl="0" eaLnBrk="0" hangingPunct="0">
                <a:spcBef>
                  <a:spcPct val="0"/>
                </a:spcBef>
              </a:pPr>
              <a:r>
                <a:rPr lang="en-US" sz="1500" b="1">
                  <a:cs typeface="Times New Roman (Arabic)" charset="-78"/>
                </a:rPr>
                <a:t>Liabilities</a:t>
              </a:r>
            </a:p>
          </p:txBody>
        </p:sp>
        <p:sp>
          <p:nvSpPr>
            <p:cNvPr id="913434" name="Line 26"/>
            <p:cNvSpPr>
              <a:spLocks noChangeShapeType="1"/>
            </p:cNvSpPr>
            <p:nvPr/>
          </p:nvSpPr>
          <p:spPr bwMode="gray">
            <a:xfrm>
              <a:off x="588" y="1710"/>
              <a:ext cx="645" cy="0"/>
            </a:xfrm>
            <a:prstGeom prst="line">
              <a:avLst/>
            </a:prstGeom>
            <a:noFill/>
            <a:ln w="12700">
              <a:solidFill>
                <a:schemeClr val="tx1"/>
              </a:solidFill>
              <a:prstDash val="dash"/>
              <a:round/>
              <a:headEnd/>
              <a:tailEnd/>
            </a:ln>
            <a:effectLst/>
          </p:spPr>
          <p:txBody>
            <a:bodyPr wrap="none" anchor="ctr"/>
            <a:lstStyle/>
            <a:p>
              <a:endParaRPr lang="en-US"/>
            </a:p>
          </p:txBody>
        </p:sp>
        <p:sp>
          <p:nvSpPr>
            <p:cNvPr id="913435" name="Line 27"/>
            <p:cNvSpPr>
              <a:spLocks noChangeShapeType="1"/>
            </p:cNvSpPr>
            <p:nvPr/>
          </p:nvSpPr>
          <p:spPr bwMode="gray">
            <a:xfrm flipV="1">
              <a:off x="584" y="1764"/>
              <a:ext cx="421" cy="12"/>
            </a:xfrm>
            <a:prstGeom prst="line">
              <a:avLst/>
            </a:prstGeom>
            <a:noFill/>
            <a:ln w="12700">
              <a:solidFill>
                <a:schemeClr val="tx1"/>
              </a:solidFill>
              <a:prstDash val="dash"/>
              <a:round/>
              <a:headEnd/>
              <a:tailEnd/>
            </a:ln>
            <a:effectLst/>
          </p:spPr>
          <p:txBody>
            <a:bodyPr wrap="none" anchor="ctr"/>
            <a:lstStyle/>
            <a:p>
              <a:endParaRPr lang="en-US"/>
            </a:p>
          </p:txBody>
        </p:sp>
        <p:sp>
          <p:nvSpPr>
            <p:cNvPr id="913436" name="Line 28"/>
            <p:cNvSpPr>
              <a:spLocks noChangeShapeType="1"/>
            </p:cNvSpPr>
            <p:nvPr/>
          </p:nvSpPr>
          <p:spPr bwMode="gray">
            <a:xfrm>
              <a:off x="576" y="1838"/>
              <a:ext cx="645" cy="0"/>
            </a:xfrm>
            <a:prstGeom prst="line">
              <a:avLst/>
            </a:prstGeom>
            <a:noFill/>
            <a:ln w="12700">
              <a:solidFill>
                <a:schemeClr val="tx1"/>
              </a:solidFill>
              <a:prstDash val="dash"/>
              <a:round/>
              <a:headEnd/>
              <a:tailEnd/>
            </a:ln>
            <a:effectLst/>
          </p:spPr>
          <p:txBody>
            <a:bodyPr wrap="none" anchor="ctr"/>
            <a:lstStyle/>
            <a:p>
              <a:endParaRPr lang="en-US"/>
            </a:p>
          </p:txBody>
        </p:sp>
        <p:sp>
          <p:nvSpPr>
            <p:cNvPr id="913437" name="Line 29"/>
            <p:cNvSpPr>
              <a:spLocks noChangeShapeType="1"/>
            </p:cNvSpPr>
            <p:nvPr/>
          </p:nvSpPr>
          <p:spPr bwMode="gray">
            <a:xfrm flipV="1">
              <a:off x="580" y="1885"/>
              <a:ext cx="421" cy="12"/>
            </a:xfrm>
            <a:prstGeom prst="line">
              <a:avLst/>
            </a:prstGeom>
            <a:noFill/>
            <a:ln w="12700">
              <a:solidFill>
                <a:schemeClr val="tx1"/>
              </a:solidFill>
              <a:prstDash val="dash"/>
              <a:round/>
              <a:headEnd/>
              <a:tailEnd/>
            </a:ln>
            <a:effectLst/>
          </p:spPr>
          <p:txBody>
            <a:bodyPr wrap="none" anchor="ctr"/>
            <a:lstStyle/>
            <a:p>
              <a:endParaRPr lang="en-US"/>
            </a:p>
          </p:txBody>
        </p:sp>
        <p:sp>
          <p:nvSpPr>
            <p:cNvPr id="913438" name="Rectangle 30"/>
            <p:cNvSpPr>
              <a:spLocks noChangeArrowheads="1"/>
            </p:cNvSpPr>
            <p:nvPr/>
          </p:nvSpPr>
          <p:spPr bwMode="gray">
            <a:xfrm>
              <a:off x="502" y="1925"/>
              <a:ext cx="1323" cy="269"/>
            </a:xfrm>
            <a:prstGeom prst="rect">
              <a:avLst/>
            </a:prstGeom>
            <a:noFill/>
            <a:ln w="12700">
              <a:noFill/>
              <a:miter lim="800000"/>
              <a:headEnd/>
              <a:tailEnd/>
            </a:ln>
            <a:effectLst/>
          </p:spPr>
          <p:txBody>
            <a:bodyPr wrap="none" lIns="101600" tIns="50800" rIns="101600" bIns="50800">
              <a:spAutoFit/>
            </a:bodyPr>
            <a:lstStyle/>
            <a:p>
              <a:pPr algn="l" defTabSz="1106488" rtl="0" eaLnBrk="0" hangingPunct="0">
                <a:spcBef>
                  <a:spcPct val="0"/>
                </a:spcBef>
              </a:pPr>
              <a:r>
                <a:rPr lang="en-US" sz="1500" b="1">
                  <a:cs typeface="Times New Roman (Arabic)" charset="-78"/>
                </a:rPr>
                <a:t>Shared equity</a:t>
              </a:r>
            </a:p>
          </p:txBody>
        </p:sp>
        <p:sp>
          <p:nvSpPr>
            <p:cNvPr id="913439" name="Line 31"/>
            <p:cNvSpPr>
              <a:spLocks noChangeShapeType="1"/>
            </p:cNvSpPr>
            <p:nvPr/>
          </p:nvSpPr>
          <p:spPr bwMode="gray">
            <a:xfrm>
              <a:off x="604" y="2150"/>
              <a:ext cx="644" cy="0"/>
            </a:xfrm>
            <a:prstGeom prst="line">
              <a:avLst/>
            </a:prstGeom>
            <a:noFill/>
            <a:ln w="12700">
              <a:solidFill>
                <a:schemeClr val="tx1"/>
              </a:solidFill>
              <a:prstDash val="dash"/>
              <a:round/>
              <a:headEnd/>
              <a:tailEnd/>
            </a:ln>
            <a:effectLst/>
          </p:spPr>
          <p:txBody>
            <a:bodyPr wrap="none" anchor="ctr"/>
            <a:lstStyle/>
            <a:p>
              <a:endParaRPr lang="en-US"/>
            </a:p>
          </p:txBody>
        </p:sp>
        <p:sp>
          <p:nvSpPr>
            <p:cNvPr id="913440" name="Line 32"/>
            <p:cNvSpPr>
              <a:spLocks noChangeShapeType="1"/>
            </p:cNvSpPr>
            <p:nvPr/>
          </p:nvSpPr>
          <p:spPr bwMode="gray">
            <a:xfrm>
              <a:off x="599" y="2212"/>
              <a:ext cx="411" cy="1"/>
            </a:xfrm>
            <a:prstGeom prst="line">
              <a:avLst/>
            </a:prstGeom>
            <a:noFill/>
            <a:ln w="12700">
              <a:solidFill>
                <a:schemeClr val="tx1"/>
              </a:solidFill>
              <a:prstDash val="dash"/>
              <a:round/>
              <a:headEnd/>
              <a:tailEnd/>
            </a:ln>
            <a:effectLst/>
          </p:spPr>
          <p:txBody>
            <a:bodyPr wrap="none" anchor="ctr"/>
            <a:lstStyle/>
            <a:p>
              <a:endParaRPr lang="en-US"/>
            </a:p>
          </p:txBody>
        </p:sp>
        <p:sp>
          <p:nvSpPr>
            <p:cNvPr id="913441" name="Line 33"/>
            <p:cNvSpPr>
              <a:spLocks noChangeShapeType="1"/>
            </p:cNvSpPr>
            <p:nvPr/>
          </p:nvSpPr>
          <p:spPr bwMode="gray">
            <a:xfrm>
              <a:off x="592" y="2278"/>
              <a:ext cx="418" cy="1"/>
            </a:xfrm>
            <a:prstGeom prst="line">
              <a:avLst/>
            </a:prstGeom>
            <a:noFill/>
            <a:ln w="12700">
              <a:solidFill>
                <a:schemeClr val="tx1"/>
              </a:solidFill>
              <a:prstDash val="dash"/>
              <a:round/>
              <a:headEnd/>
              <a:tailEnd/>
            </a:ln>
            <a:effectLst/>
          </p:spPr>
          <p:txBody>
            <a:bodyPr wrap="none" anchor="ctr"/>
            <a:lstStyle/>
            <a:p>
              <a:endParaRPr lang="en-US"/>
            </a:p>
          </p:txBody>
        </p:sp>
      </p:grpSp>
      <p:sp>
        <p:nvSpPr>
          <p:cNvPr id="913442" name="AutoShape 34"/>
          <p:cNvSpPr>
            <a:spLocks noChangeArrowheads="1"/>
          </p:cNvSpPr>
          <p:nvPr/>
        </p:nvSpPr>
        <p:spPr bwMode="auto">
          <a:xfrm>
            <a:off x="4114800" y="1828800"/>
            <a:ext cx="685800" cy="228600"/>
          </a:xfrm>
          <a:prstGeom prst="leftArrow">
            <a:avLst>
              <a:gd name="adj1" fmla="val 50000"/>
              <a:gd name="adj2" fmla="val 75000"/>
            </a:avLst>
          </a:prstGeom>
          <a:solidFill>
            <a:schemeClr val="accent1"/>
          </a:solidFill>
          <a:ln w="9525">
            <a:solidFill>
              <a:schemeClr val="tx1"/>
            </a:solidFill>
            <a:miter lim="800000"/>
            <a:headEnd/>
            <a:tailEnd/>
          </a:ln>
          <a:effectLst/>
        </p:spPr>
        <p:txBody>
          <a:bodyPr wrap="none" anchor="ctr"/>
          <a:lstStyle/>
          <a:p>
            <a:endParaRPr lang="en-US"/>
          </a:p>
        </p:txBody>
      </p:sp>
      <p:sp>
        <p:nvSpPr>
          <p:cNvPr id="913443" name="AutoShape 35"/>
          <p:cNvSpPr>
            <a:spLocks noChangeArrowheads="1"/>
          </p:cNvSpPr>
          <p:nvPr/>
        </p:nvSpPr>
        <p:spPr bwMode="auto">
          <a:xfrm>
            <a:off x="4114800" y="3352800"/>
            <a:ext cx="685800" cy="228600"/>
          </a:xfrm>
          <a:prstGeom prst="leftArrow">
            <a:avLst>
              <a:gd name="adj1" fmla="val 50000"/>
              <a:gd name="adj2" fmla="val 75000"/>
            </a:avLst>
          </a:prstGeom>
          <a:solidFill>
            <a:schemeClr val="accent1"/>
          </a:solidFill>
          <a:ln w="9525">
            <a:solidFill>
              <a:schemeClr val="tx1"/>
            </a:solidFill>
            <a:miter lim="800000"/>
            <a:headEnd/>
            <a:tailEnd/>
          </a:ln>
          <a:effectLst/>
        </p:spPr>
        <p:txBody>
          <a:bodyPr wrap="none" anchor="ctr"/>
          <a:lstStyle/>
          <a:p>
            <a:endParaRPr lang="en-US"/>
          </a:p>
        </p:txBody>
      </p:sp>
      <p:sp>
        <p:nvSpPr>
          <p:cNvPr id="913444" name="AutoShape 36"/>
          <p:cNvSpPr>
            <a:spLocks noChangeArrowheads="1"/>
          </p:cNvSpPr>
          <p:nvPr/>
        </p:nvSpPr>
        <p:spPr bwMode="auto">
          <a:xfrm>
            <a:off x="4191000" y="4876800"/>
            <a:ext cx="685800" cy="228600"/>
          </a:xfrm>
          <a:prstGeom prst="leftArrow">
            <a:avLst>
              <a:gd name="adj1" fmla="val 50000"/>
              <a:gd name="adj2" fmla="val 75000"/>
            </a:avLst>
          </a:prstGeom>
          <a:solidFill>
            <a:schemeClr val="accent1"/>
          </a:solidFill>
          <a:ln w="9525">
            <a:solidFill>
              <a:schemeClr val="tx1"/>
            </a:solidFill>
            <a:miter lim="800000"/>
            <a:headEnd/>
            <a:tailEnd/>
          </a:ln>
          <a:effectLst/>
        </p:spPr>
        <p:txBody>
          <a:bodyPr wrap="none" anchor="ctr"/>
          <a:lstStyle/>
          <a:p>
            <a:endParaRPr lang="en-US"/>
          </a:p>
        </p:txBody>
      </p:sp>
    </p:spTree>
    <p:extLst>
      <p:ext uri="{BB962C8B-B14F-4D97-AF65-F5344CB8AC3E}">
        <p14:creationId xmlns:p14="http://schemas.microsoft.com/office/powerpoint/2010/main" val="5251158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5458" name="Rectangle 2"/>
          <p:cNvSpPr>
            <a:spLocks noGrp="1" noChangeArrowheads="1"/>
          </p:cNvSpPr>
          <p:nvPr>
            <p:ph type="title"/>
          </p:nvPr>
        </p:nvSpPr>
        <p:spPr/>
        <p:txBody>
          <a:bodyPr/>
          <a:lstStyle/>
          <a:p>
            <a:r>
              <a:rPr lang="en-US"/>
              <a:t>Mass Reversal of Documents</a:t>
            </a:r>
          </a:p>
        </p:txBody>
      </p:sp>
      <p:pic>
        <p:nvPicPr>
          <p:cNvPr id="915459" name="Picture 3"/>
          <p:cNvPicPr>
            <a:picLocks noChangeAspect="1" noChangeArrowheads="1"/>
          </p:cNvPicPr>
          <p:nvPr/>
        </p:nvPicPr>
        <p:blipFill>
          <a:blip r:embed="rId2" cstate="print"/>
          <a:srcRect/>
          <a:stretch>
            <a:fillRect/>
          </a:stretch>
        </p:blipFill>
        <p:spPr bwMode="auto">
          <a:xfrm>
            <a:off x="1143000" y="1447800"/>
            <a:ext cx="1276350" cy="1371600"/>
          </a:xfrm>
          <a:prstGeom prst="rect">
            <a:avLst/>
          </a:prstGeom>
          <a:noFill/>
          <a:ln w="38100">
            <a:noFill/>
            <a:miter lim="800000"/>
            <a:headEnd/>
            <a:tailEnd/>
          </a:ln>
          <a:effectLst/>
        </p:spPr>
      </p:pic>
      <p:pic>
        <p:nvPicPr>
          <p:cNvPr id="915460" name="Picture 4"/>
          <p:cNvPicPr>
            <a:picLocks noChangeAspect="1" noChangeArrowheads="1"/>
          </p:cNvPicPr>
          <p:nvPr/>
        </p:nvPicPr>
        <p:blipFill>
          <a:blip r:embed="rId2" cstate="print"/>
          <a:srcRect/>
          <a:stretch>
            <a:fillRect/>
          </a:stretch>
        </p:blipFill>
        <p:spPr bwMode="auto">
          <a:xfrm>
            <a:off x="2971800" y="1447800"/>
            <a:ext cx="1276350" cy="1371600"/>
          </a:xfrm>
          <a:prstGeom prst="rect">
            <a:avLst/>
          </a:prstGeom>
          <a:noFill/>
          <a:ln w="38100">
            <a:noFill/>
            <a:miter lim="800000"/>
            <a:headEnd/>
            <a:tailEnd/>
          </a:ln>
          <a:effectLst/>
        </p:spPr>
      </p:pic>
      <p:pic>
        <p:nvPicPr>
          <p:cNvPr id="915461" name="Picture 5"/>
          <p:cNvPicPr>
            <a:picLocks noChangeAspect="1" noChangeArrowheads="1"/>
          </p:cNvPicPr>
          <p:nvPr/>
        </p:nvPicPr>
        <p:blipFill>
          <a:blip r:embed="rId2" cstate="print"/>
          <a:srcRect/>
          <a:stretch>
            <a:fillRect/>
          </a:stretch>
        </p:blipFill>
        <p:spPr bwMode="auto">
          <a:xfrm>
            <a:off x="4819650" y="1447800"/>
            <a:ext cx="1276350" cy="1371600"/>
          </a:xfrm>
          <a:prstGeom prst="rect">
            <a:avLst/>
          </a:prstGeom>
          <a:noFill/>
          <a:ln w="38100">
            <a:noFill/>
            <a:miter lim="800000"/>
            <a:headEnd/>
            <a:tailEnd/>
          </a:ln>
          <a:effectLst/>
        </p:spPr>
      </p:pic>
      <p:pic>
        <p:nvPicPr>
          <p:cNvPr id="915462" name="Picture 6"/>
          <p:cNvPicPr>
            <a:picLocks noChangeAspect="1" noChangeArrowheads="1"/>
          </p:cNvPicPr>
          <p:nvPr/>
        </p:nvPicPr>
        <p:blipFill>
          <a:blip r:embed="rId2" cstate="print"/>
          <a:srcRect/>
          <a:stretch>
            <a:fillRect/>
          </a:stretch>
        </p:blipFill>
        <p:spPr bwMode="auto">
          <a:xfrm>
            <a:off x="6800850" y="1447800"/>
            <a:ext cx="1276350" cy="1371600"/>
          </a:xfrm>
          <a:prstGeom prst="rect">
            <a:avLst/>
          </a:prstGeom>
          <a:noFill/>
          <a:ln w="38100">
            <a:noFill/>
            <a:miter lim="800000"/>
            <a:headEnd/>
            <a:tailEnd/>
          </a:ln>
          <a:effectLst/>
        </p:spPr>
      </p:pic>
      <p:sp>
        <p:nvSpPr>
          <p:cNvPr id="915463" name="AutoShape 7"/>
          <p:cNvSpPr>
            <a:spLocks noChangeArrowheads="1"/>
          </p:cNvSpPr>
          <p:nvPr/>
        </p:nvSpPr>
        <p:spPr bwMode="auto">
          <a:xfrm rot="-2959100">
            <a:off x="1752600" y="1219200"/>
            <a:ext cx="152400" cy="1828800"/>
          </a:xfrm>
          <a:prstGeom prst="flowChartTerminator">
            <a:avLst/>
          </a:prstGeom>
          <a:solidFill>
            <a:srgbClr val="FF0000"/>
          </a:solidFill>
          <a:ln w="38100">
            <a:noFill/>
            <a:miter lim="800000"/>
            <a:headEnd/>
            <a:tailEnd/>
          </a:ln>
          <a:effectLst/>
        </p:spPr>
        <p:txBody>
          <a:bodyPr wrap="none" anchor="ctr"/>
          <a:lstStyle/>
          <a:p>
            <a:endParaRPr lang="en-US"/>
          </a:p>
        </p:txBody>
      </p:sp>
      <p:sp>
        <p:nvSpPr>
          <p:cNvPr id="915464" name="AutoShape 8"/>
          <p:cNvSpPr>
            <a:spLocks noChangeArrowheads="1"/>
          </p:cNvSpPr>
          <p:nvPr/>
        </p:nvSpPr>
        <p:spPr bwMode="auto">
          <a:xfrm rot="-7763768">
            <a:off x="1676400" y="1219200"/>
            <a:ext cx="152400" cy="1828800"/>
          </a:xfrm>
          <a:prstGeom prst="flowChartTerminator">
            <a:avLst/>
          </a:prstGeom>
          <a:solidFill>
            <a:srgbClr val="FF0000"/>
          </a:solidFill>
          <a:ln w="38100">
            <a:noFill/>
            <a:miter lim="800000"/>
            <a:headEnd/>
            <a:tailEnd/>
          </a:ln>
          <a:effectLst/>
        </p:spPr>
        <p:txBody>
          <a:bodyPr wrap="none" anchor="ctr"/>
          <a:lstStyle/>
          <a:p>
            <a:endParaRPr lang="en-US"/>
          </a:p>
        </p:txBody>
      </p:sp>
      <p:sp>
        <p:nvSpPr>
          <p:cNvPr id="915465" name="AutoShape 9"/>
          <p:cNvSpPr>
            <a:spLocks noChangeArrowheads="1"/>
          </p:cNvSpPr>
          <p:nvPr/>
        </p:nvSpPr>
        <p:spPr bwMode="auto">
          <a:xfrm rot="-2959100">
            <a:off x="3581400" y="1143000"/>
            <a:ext cx="152400" cy="1828800"/>
          </a:xfrm>
          <a:prstGeom prst="flowChartTerminator">
            <a:avLst/>
          </a:prstGeom>
          <a:solidFill>
            <a:srgbClr val="FF0000"/>
          </a:solidFill>
          <a:ln w="38100">
            <a:noFill/>
            <a:miter lim="800000"/>
            <a:headEnd/>
            <a:tailEnd/>
          </a:ln>
          <a:effectLst/>
        </p:spPr>
        <p:txBody>
          <a:bodyPr wrap="none" anchor="ctr"/>
          <a:lstStyle/>
          <a:p>
            <a:endParaRPr lang="en-US"/>
          </a:p>
        </p:txBody>
      </p:sp>
      <p:sp>
        <p:nvSpPr>
          <p:cNvPr id="915466" name="AutoShape 10"/>
          <p:cNvSpPr>
            <a:spLocks noChangeArrowheads="1"/>
          </p:cNvSpPr>
          <p:nvPr/>
        </p:nvSpPr>
        <p:spPr bwMode="auto">
          <a:xfrm rot="-7763768">
            <a:off x="3505200" y="1143000"/>
            <a:ext cx="152400" cy="1828800"/>
          </a:xfrm>
          <a:prstGeom prst="flowChartTerminator">
            <a:avLst/>
          </a:prstGeom>
          <a:solidFill>
            <a:srgbClr val="FF0000"/>
          </a:solidFill>
          <a:ln w="38100">
            <a:noFill/>
            <a:miter lim="800000"/>
            <a:headEnd/>
            <a:tailEnd/>
          </a:ln>
          <a:effectLst/>
        </p:spPr>
        <p:txBody>
          <a:bodyPr wrap="none" anchor="ctr"/>
          <a:lstStyle/>
          <a:p>
            <a:endParaRPr lang="en-US"/>
          </a:p>
        </p:txBody>
      </p:sp>
      <p:sp>
        <p:nvSpPr>
          <p:cNvPr id="915467" name="AutoShape 11"/>
          <p:cNvSpPr>
            <a:spLocks noChangeArrowheads="1"/>
          </p:cNvSpPr>
          <p:nvPr/>
        </p:nvSpPr>
        <p:spPr bwMode="auto">
          <a:xfrm rot="-2959100">
            <a:off x="5410200" y="1219200"/>
            <a:ext cx="152400" cy="1828800"/>
          </a:xfrm>
          <a:prstGeom prst="flowChartTerminator">
            <a:avLst/>
          </a:prstGeom>
          <a:solidFill>
            <a:srgbClr val="FF0000"/>
          </a:solidFill>
          <a:ln w="38100">
            <a:noFill/>
            <a:miter lim="800000"/>
            <a:headEnd/>
            <a:tailEnd/>
          </a:ln>
          <a:effectLst/>
        </p:spPr>
        <p:txBody>
          <a:bodyPr wrap="none" anchor="ctr"/>
          <a:lstStyle/>
          <a:p>
            <a:endParaRPr lang="en-US"/>
          </a:p>
        </p:txBody>
      </p:sp>
      <p:sp>
        <p:nvSpPr>
          <p:cNvPr id="915468" name="AutoShape 12"/>
          <p:cNvSpPr>
            <a:spLocks noChangeArrowheads="1"/>
          </p:cNvSpPr>
          <p:nvPr/>
        </p:nvSpPr>
        <p:spPr bwMode="auto">
          <a:xfrm rot="-7763768">
            <a:off x="5334000" y="1219200"/>
            <a:ext cx="152400" cy="1828800"/>
          </a:xfrm>
          <a:prstGeom prst="flowChartTerminator">
            <a:avLst/>
          </a:prstGeom>
          <a:solidFill>
            <a:srgbClr val="FF0000"/>
          </a:solidFill>
          <a:ln w="38100">
            <a:noFill/>
            <a:miter lim="800000"/>
            <a:headEnd/>
            <a:tailEnd/>
          </a:ln>
          <a:effectLst/>
        </p:spPr>
        <p:txBody>
          <a:bodyPr wrap="none" anchor="ctr"/>
          <a:lstStyle/>
          <a:p>
            <a:endParaRPr lang="en-US"/>
          </a:p>
        </p:txBody>
      </p:sp>
      <p:sp>
        <p:nvSpPr>
          <p:cNvPr id="915469" name="AutoShape 13"/>
          <p:cNvSpPr>
            <a:spLocks noChangeArrowheads="1"/>
          </p:cNvSpPr>
          <p:nvPr/>
        </p:nvSpPr>
        <p:spPr bwMode="auto">
          <a:xfrm rot="-2959100">
            <a:off x="7391400" y="1219200"/>
            <a:ext cx="152400" cy="1828800"/>
          </a:xfrm>
          <a:prstGeom prst="flowChartTerminator">
            <a:avLst/>
          </a:prstGeom>
          <a:solidFill>
            <a:srgbClr val="FF0000"/>
          </a:solidFill>
          <a:ln w="38100">
            <a:noFill/>
            <a:miter lim="800000"/>
            <a:headEnd/>
            <a:tailEnd/>
          </a:ln>
          <a:effectLst/>
        </p:spPr>
        <p:txBody>
          <a:bodyPr wrap="none" anchor="ctr"/>
          <a:lstStyle/>
          <a:p>
            <a:endParaRPr lang="en-US"/>
          </a:p>
        </p:txBody>
      </p:sp>
      <p:sp>
        <p:nvSpPr>
          <p:cNvPr id="915470" name="AutoShape 14"/>
          <p:cNvSpPr>
            <a:spLocks noChangeArrowheads="1"/>
          </p:cNvSpPr>
          <p:nvPr/>
        </p:nvSpPr>
        <p:spPr bwMode="auto">
          <a:xfrm rot="-7763768">
            <a:off x="7315200" y="1219200"/>
            <a:ext cx="152400" cy="1828800"/>
          </a:xfrm>
          <a:prstGeom prst="flowChartTerminator">
            <a:avLst/>
          </a:prstGeom>
          <a:solidFill>
            <a:srgbClr val="FF0000"/>
          </a:solidFill>
          <a:ln w="38100">
            <a:noFill/>
            <a:miter lim="800000"/>
            <a:headEnd/>
            <a:tailEnd/>
          </a:ln>
          <a:effectLst/>
        </p:spPr>
        <p:txBody>
          <a:bodyPr wrap="none" anchor="ctr"/>
          <a:lstStyle/>
          <a:p>
            <a:endParaRPr lang="en-US"/>
          </a:p>
        </p:txBody>
      </p:sp>
      <p:sp>
        <p:nvSpPr>
          <p:cNvPr id="915471" name="Rectangle 15"/>
          <p:cNvSpPr>
            <a:spLocks noChangeArrowheads="1"/>
          </p:cNvSpPr>
          <p:nvPr/>
        </p:nvSpPr>
        <p:spPr bwMode="auto">
          <a:xfrm>
            <a:off x="609600" y="4953000"/>
            <a:ext cx="8077200" cy="696913"/>
          </a:xfrm>
          <a:prstGeom prst="rect">
            <a:avLst/>
          </a:prstGeom>
          <a:noFill/>
          <a:ln w="9525">
            <a:noFill/>
            <a:miter lim="800000"/>
            <a:headEnd/>
            <a:tailEnd/>
          </a:ln>
          <a:effectLst/>
        </p:spPr>
        <p:txBody>
          <a:bodyPr lIns="92075" tIns="46038" rIns="92075" bIns="46038">
            <a:spAutoFit/>
          </a:bodyPr>
          <a:lstStyle/>
          <a:p>
            <a:pPr marL="342900" indent="-342900" algn="l" rtl="0">
              <a:spcBef>
                <a:spcPct val="20000"/>
              </a:spcBef>
              <a:buClr>
                <a:srgbClr val="0066CC"/>
              </a:buClr>
              <a:buSzPct val="80000"/>
              <a:buFont typeface="Wingdings" pitchFamily="2" charset="2"/>
              <a:buChar char="u"/>
            </a:pPr>
            <a:r>
              <a:rPr lang="en-GB" sz="1800">
                <a:cs typeface="Arial" charset="0"/>
              </a:rPr>
              <a:t>Many documents may be reversed at the same time,</a:t>
            </a:r>
          </a:p>
          <a:p>
            <a:pPr marL="342900" indent="-342900" algn="l" rtl="0">
              <a:spcBef>
                <a:spcPct val="20000"/>
              </a:spcBef>
              <a:buClr>
                <a:srgbClr val="0066CC"/>
              </a:buClr>
              <a:buSzPct val="80000"/>
              <a:buFont typeface="Wingdings" pitchFamily="2" charset="2"/>
              <a:buChar char="u"/>
            </a:pPr>
            <a:r>
              <a:rPr lang="en-GB" sz="1800">
                <a:cs typeface="Arial" charset="0"/>
              </a:rPr>
              <a:t>Process may be scheduled to be performed in the background.</a:t>
            </a:r>
          </a:p>
        </p:txBody>
      </p:sp>
      <p:sp>
        <p:nvSpPr>
          <p:cNvPr id="915472" name="AutoShape 16"/>
          <p:cNvSpPr>
            <a:spLocks noChangeArrowheads="1"/>
          </p:cNvSpPr>
          <p:nvPr/>
        </p:nvSpPr>
        <p:spPr bwMode="auto">
          <a:xfrm>
            <a:off x="3581400" y="3352800"/>
            <a:ext cx="1933575" cy="1447800"/>
          </a:xfrm>
          <a:prstGeom prst="can">
            <a:avLst>
              <a:gd name="adj" fmla="val 15625"/>
            </a:avLst>
          </a:prstGeom>
          <a:gradFill rotWithShape="0">
            <a:gsLst>
              <a:gs pos="0">
                <a:schemeClr val="hlink">
                  <a:gamma/>
                  <a:shade val="56078"/>
                  <a:invGamma/>
                </a:schemeClr>
              </a:gs>
              <a:gs pos="50000">
                <a:schemeClr val="hlink"/>
              </a:gs>
              <a:gs pos="100000">
                <a:schemeClr val="hlink">
                  <a:gamma/>
                  <a:shade val="56078"/>
                  <a:invGamma/>
                </a:schemeClr>
              </a:gs>
            </a:gsLst>
            <a:lin ang="0" scaled="1"/>
          </a:gradFill>
          <a:ln w="12700">
            <a:solidFill>
              <a:schemeClr val="tx1"/>
            </a:solidFill>
            <a:round/>
            <a:headEnd/>
            <a:tailEnd/>
          </a:ln>
          <a:effectLst>
            <a:outerShdw dist="35921" dir="2700000" algn="ctr" rotWithShape="0">
              <a:srgbClr val="919191"/>
            </a:outerShdw>
          </a:effectLst>
        </p:spPr>
        <p:txBody>
          <a:bodyPr anchor="ctr"/>
          <a:lstStyle/>
          <a:p>
            <a:pPr rtl="0" eaLnBrk="0" hangingPunct="0">
              <a:lnSpc>
                <a:spcPct val="80000"/>
              </a:lnSpc>
              <a:spcBef>
                <a:spcPct val="0"/>
              </a:spcBef>
            </a:pPr>
            <a:r>
              <a:rPr lang="de-DE" sz="1600" b="1">
                <a:solidFill>
                  <a:schemeClr val="bg1"/>
                </a:solidFill>
                <a:cs typeface="Times New Roman (Arabic)" charset="-78"/>
              </a:rPr>
              <a:t>Mass Reversal Procedure</a:t>
            </a:r>
          </a:p>
        </p:txBody>
      </p:sp>
      <p:cxnSp>
        <p:nvCxnSpPr>
          <p:cNvPr id="915473" name="AutoShape 17"/>
          <p:cNvCxnSpPr>
            <a:cxnSpLocks noChangeShapeType="1"/>
            <a:stCxn id="915472" idx="2"/>
            <a:endCxn id="915463" idx="1"/>
          </p:cNvCxnSpPr>
          <p:nvPr/>
        </p:nvCxnSpPr>
        <p:spPr bwMode="auto">
          <a:xfrm rot="10800000">
            <a:off x="1778000" y="2190750"/>
            <a:ext cx="1803400" cy="1885950"/>
          </a:xfrm>
          <a:prstGeom prst="bentConnector2">
            <a:avLst/>
          </a:prstGeom>
          <a:noFill/>
          <a:ln w="38100">
            <a:solidFill>
              <a:srgbClr val="993366"/>
            </a:solidFill>
            <a:miter lim="800000"/>
            <a:headEnd/>
            <a:tailEnd type="triangle" w="med" len="med"/>
          </a:ln>
          <a:effectLst/>
        </p:spPr>
      </p:cxnSp>
      <p:cxnSp>
        <p:nvCxnSpPr>
          <p:cNvPr id="915474" name="AutoShape 18"/>
          <p:cNvCxnSpPr>
            <a:cxnSpLocks noChangeShapeType="1"/>
            <a:stCxn id="915472" idx="4"/>
            <a:endCxn id="915470" idx="1"/>
          </p:cNvCxnSpPr>
          <p:nvPr/>
        </p:nvCxnSpPr>
        <p:spPr bwMode="auto">
          <a:xfrm flipV="1">
            <a:off x="5514975" y="2192338"/>
            <a:ext cx="1924050" cy="1884362"/>
          </a:xfrm>
          <a:prstGeom prst="bentConnector2">
            <a:avLst/>
          </a:prstGeom>
          <a:noFill/>
          <a:ln w="38100">
            <a:solidFill>
              <a:srgbClr val="993366"/>
            </a:solidFill>
            <a:miter lim="800000"/>
            <a:headEnd/>
            <a:tailEnd type="triangle" w="med" len="med"/>
          </a:ln>
          <a:effectLst/>
        </p:spPr>
      </p:cxnSp>
    </p:spTree>
    <p:extLst>
      <p:ext uri="{BB962C8B-B14F-4D97-AF65-F5344CB8AC3E}">
        <p14:creationId xmlns:p14="http://schemas.microsoft.com/office/powerpoint/2010/main" val="33067666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9154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5472" grpId="0" animBg="1"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8770" name="Picture 2"/>
          <p:cNvPicPr>
            <a:picLocks noChangeAspect="1" noChangeArrowheads="1"/>
          </p:cNvPicPr>
          <p:nvPr/>
        </p:nvPicPr>
        <p:blipFill>
          <a:blip r:embed="rId3" cstate="print"/>
          <a:srcRect/>
          <a:stretch>
            <a:fillRect/>
          </a:stretch>
        </p:blipFill>
        <p:spPr bwMode="auto">
          <a:xfrm>
            <a:off x="2819400" y="2438400"/>
            <a:ext cx="5486400" cy="1985963"/>
          </a:xfrm>
          <a:prstGeom prst="rect">
            <a:avLst/>
          </a:prstGeom>
          <a:noFill/>
          <a:ln w="19050">
            <a:solidFill>
              <a:schemeClr val="tx1"/>
            </a:solidFill>
            <a:miter lim="800000"/>
            <a:headEnd/>
            <a:tailEnd/>
          </a:ln>
          <a:effectLst/>
        </p:spPr>
      </p:pic>
      <p:sp>
        <p:nvSpPr>
          <p:cNvPr id="928771" name="Rectangle 3"/>
          <p:cNvSpPr>
            <a:spLocks noGrp="1" noChangeArrowheads="1"/>
          </p:cNvSpPr>
          <p:nvPr>
            <p:ph type="title"/>
          </p:nvPr>
        </p:nvSpPr>
        <p:spPr/>
        <p:txBody>
          <a:bodyPr/>
          <a:lstStyle/>
          <a:p>
            <a:r>
              <a:rPr lang="en-US"/>
              <a:t>Reversal of Clearing</a:t>
            </a:r>
          </a:p>
        </p:txBody>
      </p:sp>
      <p:sp>
        <p:nvSpPr>
          <p:cNvPr id="928772" name="Rectangle 4"/>
          <p:cNvSpPr>
            <a:spLocks noChangeArrowheads="1"/>
          </p:cNvSpPr>
          <p:nvPr/>
        </p:nvSpPr>
        <p:spPr bwMode="auto">
          <a:xfrm>
            <a:off x="609600" y="5181600"/>
            <a:ext cx="8077200" cy="762000"/>
          </a:xfrm>
          <a:prstGeom prst="rect">
            <a:avLst/>
          </a:prstGeom>
          <a:noFill/>
          <a:ln w="9525">
            <a:noFill/>
            <a:miter lim="800000"/>
            <a:headEnd/>
            <a:tailEnd/>
          </a:ln>
          <a:effectLst/>
        </p:spPr>
        <p:txBody>
          <a:bodyPr lIns="92075" tIns="46038" rIns="92075" bIns="46038">
            <a:spAutoFit/>
          </a:bodyPr>
          <a:lstStyle/>
          <a:p>
            <a:pPr marL="342900" indent="-342900" algn="l" rtl="0">
              <a:spcBef>
                <a:spcPct val="20000"/>
              </a:spcBef>
              <a:buClr>
                <a:srgbClr val="0066CC"/>
              </a:buClr>
              <a:buSzPct val="80000"/>
              <a:buFont typeface="Wingdings" pitchFamily="2" charset="2"/>
              <a:buChar char="u"/>
            </a:pPr>
            <a:r>
              <a:rPr lang="en-GB" sz="2000">
                <a:cs typeface="Arial" charset="0"/>
              </a:rPr>
              <a:t>Reversal of documents that were cleared before is not possible,</a:t>
            </a:r>
          </a:p>
          <a:p>
            <a:pPr marL="342900" indent="-342900" algn="l" rtl="0">
              <a:spcBef>
                <a:spcPct val="20000"/>
              </a:spcBef>
              <a:buClr>
                <a:srgbClr val="0066CC"/>
              </a:buClr>
              <a:buSzPct val="80000"/>
              <a:buFont typeface="Wingdings" pitchFamily="2" charset="2"/>
              <a:buChar char="u"/>
            </a:pPr>
            <a:r>
              <a:rPr lang="en-GB" sz="2000">
                <a:cs typeface="Arial" charset="0"/>
              </a:rPr>
              <a:t>First the clearing operation must be reset.</a:t>
            </a:r>
          </a:p>
        </p:txBody>
      </p:sp>
      <p:sp>
        <p:nvSpPr>
          <p:cNvPr id="928773" name="Text Box 5"/>
          <p:cNvSpPr txBox="1">
            <a:spLocks noChangeArrowheads="1"/>
          </p:cNvSpPr>
          <p:nvPr/>
        </p:nvSpPr>
        <p:spPr bwMode="auto">
          <a:xfrm>
            <a:off x="6007100" y="2133600"/>
            <a:ext cx="2533650" cy="379413"/>
          </a:xfrm>
          <a:prstGeom prst="rect">
            <a:avLst/>
          </a:prstGeom>
          <a:solidFill>
            <a:srgbClr val="0066CC"/>
          </a:solidFill>
          <a:ln w="12700">
            <a:solidFill>
              <a:srgbClr val="0066CC"/>
            </a:solidFill>
            <a:miter lim="800000"/>
            <a:headEnd/>
            <a:tailEnd/>
          </a:ln>
          <a:effectLst/>
        </p:spPr>
        <p:txBody>
          <a:bodyPr wrap="none" anchor="ctr">
            <a:spAutoFit/>
          </a:bodyPr>
          <a:lstStyle/>
          <a:p>
            <a:pPr rtl="0" eaLnBrk="0" hangingPunct="0">
              <a:spcBef>
                <a:spcPct val="0"/>
              </a:spcBef>
            </a:pPr>
            <a:r>
              <a:rPr lang="en-US" sz="1800" b="1">
                <a:solidFill>
                  <a:schemeClr val="bg1"/>
                </a:solidFill>
                <a:cs typeface="Times New Roman (Arabic)" charset="-78"/>
              </a:rPr>
              <a:t>Display cleared items</a:t>
            </a:r>
          </a:p>
        </p:txBody>
      </p:sp>
      <p:sp>
        <p:nvSpPr>
          <p:cNvPr id="928774" name="Text Box 6"/>
          <p:cNvSpPr txBox="1">
            <a:spLocks noChangeArrowheads="1"/>
          </p:cNvSpPr>
          <p:nvPr/>
        </p:nvSpPr>
        <p:spPr bwMode="auto">
          <a:xfrm>
            <a:off x="457200" y="4648200"/>
            <a:ext cx="2368550" cy="379413"/>
          </a:xfrm>
          <a:prstGeom prst="rect">
            <a:avLst/>
          </a:prstGeom>
          <a:solidFill>
            <a:srgbClr val="0066CC"/>
          </a:solidFill>
          <a:ln w="12700">
            <a:solidFill>
              <a:srgbClr val="0066CC"/>
            </a:solidFill>
            <a:miter lim="800000"/>
            <a:headEnd/>
            <a:tailEnd/>
          </a:ln>
          <a:effectLst/>
        </p:spPr>
        <p:txBody>
          <a:bodyPr wrap="none" anchor="ctr">
            <a:spAutoFit/>
          </a:bodyPr>
          <a:lstStyle/>
          <a:p>
            <a:pPr rtl="0" eaLnBrk="0" hangingPunct="0">
              <a:spcBef>
                <a:spcPct val="0"/>
              </a:spcBef>
            </a:pPr>
            <a:r>
              <a:rPr lang="en-US" sz="1800" b="1">
                <a:solidFill>
                  <a:schemeClr val="bg1"/>
                </a:solidFill>
                <a:cs typeface="Times New Roman (Arabic)" charset="-78"/>
              </a:rPr>
              <a:t>Reversal of clearing</a:t>
            </a:r>
          </a:p>
        </p:txBody>
      </p:sp>
      <p:pic>
        <p:nvPicPr>
          <p:cNvPr id="928775" name="Picture 7"/>
          <p:cNvPicPr>
            <a:picLocks noChangeAspect="1" noChangeArrowheads="1"/>
          </p:cNvPicPr>
          <p:nvPr/>
        </p:nvPicPr>
        <p:blipFill>
          <a:blip r:embed="rId4" cstate="print"/>
          <a:srcRect/>
          <a:stretch>
            <a:fillRect/>
          </a:stretch>
        </p:blipFill>
        <p:spPr bwMode="auto">
          <a:xfrm>
            <a:off x="457200" y="990600"/>
            <a:ext cx="3200400" cy="2244725"/>
          </a:xfrm>
          <a:prstGeom prst="rect">
            <a:avLst/>
          </a:prstGeom>
          <a:noFill/>
          <a:ln w="19050">
            <a:solidFill>
              <a:schemeClr val="tx1"/>
            </a:solidFill>
            <a:miter lim="800000"/>
            <a:headEnd/>
            <a:tailEnd/>
          </a:ln>
          <a:effectLst/>
        </p:spPr>
      </p:pic>
      <p:pic>
        <p:nvPicPr>
          <p:cNvPr id="928776" name="Picture 8"/>
          <p:cNvPicPr>
            <a:picLocks noChangeAspect="1" noChangeArrowheads="1"/>
          </p:cNvPicPr>
          <p:nvPr/>
        </p:nvPicPr>
        <p:blipFill>
          <a:blip r:embed="rId5" cstate="print"/>
          <a:srcRect/>
          <a:stretch>
            <a:fillRect/>
          </a:stretch>
        </p:blipFill>
        <p:spPr bwMode="auto">
          <a:xfrm>
            <a:off x="1143000" y="3581400"/>
            <a:ext cx="719138" cy="838200"/>
          </a:xfrm>
          <a:prstGeom prst="rect">
            <a:avLst/>
          </a:prstGeom>
          <a:noFill/>
          <a:ln w="19050">
            <a:solidFill>
              <a:schemeClr val="tx1"/>
            </a:solidFill>
            <a:miter lim="800000"/>
            <a:headEnd/>
            <a:tailEnd/>
          </a:ln>
          <a:effectLst/>
        </p:spPr>
      </p:pic>
      <p:sp>
        <p:nvSpPr>
          <p:cNvPr id="928777" name="Oval 9"/>
          <p:cNvSpPr>
            <a:spLocks noChangeArrowheads="1"/>
          </p:cNvSpPr>
          <p:nvPr/>
        </p:nvSpPr>
        <p:spPr bwMode="auto">
          <a:xfrm>
            <a:off x="228600" y="1371600"/>
            <a:ext cx="3581400" cy="457200"/>
          </a:xfrm>
          <a:prstGeom prst="ellipse">
            <a:avLst/>
          </a:prstGeom>
          <a:noFill/>
          <a:ln w="28575">
            <a:solidFill>
              <a:srgbClr val="FF3300"/>
            </a:solidFill>
            <a:round/>
            <a:headEnd/>
            <a:tailEnd/>
          </a:ln>
          <a:effectLst/>
        </p:spPr>
        <p:txBody>
          <a:bodyPr wrap="none" anchor="ctr"/>
          <a:lstStyle/>
          <a:p>
            <a:endParaRPr lang="en-US"/>
          </a:p>
        </p:txBody>
      </p:sp>
    </p:spTree>
    <p:extLst>
      <p:ext uri="{BB962C8B-B14F-4D97-AF65-F5344CB8AC3E}">
        <p14:creationId xmlns:p14="http://schemas.microsoft.com/office/powerpoint/2010/main" val="2319876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3200" dirty="0">
                <a:cs typeface="Arial" charset="0"/>
              </a:rPr>
              <a:t>Perform automatically clearing procedures </a:t>
            </a:r>
            <a:r>
              <a:rPr lang="en-GB" dirty="0">
                <a:cs typeface="Arial" charset="0"/>
              </a:rPr>
              <a:t/>
            </a:r>
            <a:br>
              <a:rPr lang="en-GB" dirty="0">
                <a:cs typeface="Arial" charset="0"/>
              </a:rPr>
            </a:br>
            <a:endParaRPr lang="en-US" dirty="0"/>
          </a:p>
        </p:txBody>
      </p:sp>
      <p:pic>
        <p:nvPicPr>
          <p:cNvPr id="114690" name="Picture 2"/>
          <p:cNvPicPr>
            <a:picLocks noGrp="1" noChangeAspect="1" noChangeArrowheads="1"/>
          </p:cNvPicPr>
          <p:nvPr>
            <p:ph idx="1"/>
          </p:nvPr>
        </p:nvPicPr>
        <p:blipFill>
          <a:blip r:embed="rId3" cstate="print"/>
          <a:srcRect/>
          <a:stretch>
            <a:fillRect/>
          </a:stretch>
        </p:blipFill>
        <p:spPr bwMode="auto">
          <a:xfrm>
            <a:off x="352425" y="1371600"/>
            <a:ext cx="7134225" cy="3343275"/>
          </a:xfrm>
          <a:prstGeom prst="rect">
            <a:avLst/>
          </a:prstGeom>
          <a:noFill/>
          <a:ln w="9525">
            <a:noFill/>
            <a:miter lim="800000"/>
            <a:headEnd/>
            <a:tailEnd/>
          </a:ln>
        </p:spPr>
      </p:pic>
    </p:spTree>
    <p:extLst>
      <p:ext uri="{BB962C8B-B14F-4D97-AF65-F5344CB8AC3E}">
        <p14:creationId xmlns:p14="http://schemas.microsoft.com/office/powerpoint/2010/main" val="18094147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Clearing – Partial &amp; Residual.</a:t>
            </a:r>
          </a:p>
        </p:txBody>
      </p:sp>
      <p:sp>
        <p:nvSpPr>
          <p:cNvPr id="3" name="Content Placeholder 2"/>
          <p:cNvSpPr>
            <a:spLocks noGrp="1"/>
          </p:cNvSpPr>
          <p:nvPr>
            <p:ph idx="1"/>
          </p:nvPr>
        </p:nvSpPr>
        <p:spPr>
          <a:xfrm>
            <a:off x="152400" y="1108075"/>
            <a:ext cx="8296275" cy="4835525"/>
          </a:xfrm>
        </p:spPr>
        <p:txBody>
          <a:bodyPr/>
          <a:lstStyle/>
          <a:p>
            <a:r>
              <a:rPr lang="en-US" sz="2000" b="0" dirty="0"/>
              <a:t>If the payment difference is the outside the  Tolerance limit,  it has to be processed manually</a:t>
            </a:r>
            <a:br>
              <a:rPr lang="en-US" sz="2000" b="0" dirty="0"/>
            </a:br>
            <a:r>
              <a:rPr lang="en-US" sz="2000" b="0" dirty="0"/>
              <a:t>Post the payment as a partial payment, where all the documents remain in the account as open items</a:t>
            </a:r>
          </a:p>
          <a:p>
            <a:r>
              <a:rPr lang="en-US" sz="2000" b="0" dirty="0"/>
              <a:t>Post the payment difference as a residual item, whereby only the residual item remains in the account and the original document and the payment are cleared. A new document number is created with reference to the original documents.</a:t>
            </a:r>
          </a:p>
          <a:p>
            <a:r>
              <a:rPr lang="en-US" sz="2000" b="0" dirty="0"/>
              <a:t>Post the payment difference to a different account as a difference posting</a:t>
            </a:r>
          </a:p>
          <a:p>
            <a:r>
              <a:rPr lang="en-US" sz="2000" b="0" dirty="0"/>
              <a:t>using reason codes and automatic determination.</a:t>
            </a:r>
          </a:p>
          <a:p>
            <a:r>
              <a:rPr lang="en-US" sz="2000" b="0" dirty="0"/>
              <a:t>. Write off the difference (manual account assignment)</a:t>
            </a:r>
          </a:p>
          <a:p>
            <a:r>
              <a:rPr lang="en-US" sz="2000" b="0" dirty="0"/>
              <a:t>Partial Clearing.</a:t>
            </a:r>
          </a:p>
          <a:p>
            <a:r>
              <a:rPr lang="en-US" sz="2000" b="0" dirty="0"/>
              <a:t>Residual clearing.</a:t>
            </a:r>
          </a:p>
        </p:txBody>
      </p:sp>
    </p:spTree>
    <p:extLst>
      <p:ext uri="{BB962C8B-B14F-4D97-AF65-F5344CB8AC3E}">
        <p14:creationId xmlns:p14="http://schemas.microsoft.com/office/powerpoint/2010/main" val="15409725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Clearing – Partial &amp; Residual</a:t>
            </a:r>
            <a:r>
              <a:rPr lang="en-US" dirty="0"/>
              <a:t>.</a:t>
            </a:r>
          </a:p>
        </p:txBody>
      </p:sp>
      <p:pic>
        <p:nvPicPr>
          <p:cNvPr id="4" name="Content Placeholder 3"/>
          <p:cNvPicPr>
            <a:picLocks noGrp="1"/>
          </p:cNvPicPr>
          <p:nvPr>
            <p:ph idx="1"/>
          </p:nvPr>
        </p:nvPicPr>
        <p:blipFill>
          <a:blip r:embed="rId2" cstate="print"/>
          <a:srcRect/>
          <a:stretch>
            <a:fillRect/>
          </a:stretch>
        </p:blipFill>
        <p:spPr bwMode="auto">
          <a:xfrm>
            <a:off x="685800" y="1295401"/>
            <a:ext cx="5410200" cy="4495800"/>
          </a:xfrm>
          <a:prstGeom prst="rect">
            <a:avLst/>
          </a:prstGeom>
          <a:noFill/>
          <a:ln w="9525">
            <a:noFill/>
            <a:miter lim="800000"/>
            <a:headEnd/>
            <a:tailEnd/>
          </a:ln>
        </p:spPr>
      </p:pic>
    </p:spTree>
    <p:extLst>
      <p:ext uri="{BB962C8B-B14F-4D97-AF65-F5344CB8AC3E}">
        <p14:creationId xmlns:p14="http://schemas.microsoft.com/office/powerpoint/2010/main" val="11881783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Resetting Cleared Items.</a:t>
            </a:r>
          </a:p>
        </p:txBody>
      </p:sp>
      <p:sp>
        <p:nvSpPr>
          <p:cNvPr id="3" name="Content Placeholder 2"/>
          <p:cNvSpPr>
            <a:spLocks noGrp="1"/>
          </p:cNvSpPr>
          <p:nvPr>
            <p:ph idx="1"/>
          </p:nvPr>
        </p:nvSpPr>
        <p:spPr>
          <a:xfrm>
            <a:off x="57150" y="1108075"/>
            <a:ext cx="9029700" cy="4835525"/>
          </a:xfrm>
        </p:spPr>
        <p:txBody>
          <a:bodyPr/>
          <a:lstStyle/>
          <a:p>
            <a:endParaRPr lang="en-US" dirty="0"/>
          </a:p>
          <a:p>
            <a:endParaRPr lang="en-US" dirty="0"/>
          </a:p>
          <a:p>
            <a:r>
              <a:rPr lang="en-US" b="0" dirty="0"/>
              <a:t>Users can reset clearing for individual documents. When you reset clearing, the clearing data is removed from the items.</a:t>
            </a:r>
            <a:br>
              <a:rPr lang="en-US" b="0" dirty="0"/>
            </a:br>
            <a:r>
              <a:rPr lang="en-US" b="0" dirty="0"/>
              <a:t>The changes are logged and can be displayed in change documents.</a:t>
            </a:r>
          </a:p>
          <a:p>
            <a:endParaRPr lang="en-US" dirty="0"/>
          </a:p>
        </p:txBody>
      </p:sp>
    </p:spTree>
    <p:extLst>
      <p:ext uri="{BB962C8B-B14F-4D97-AF65-F5344CB8AC3E}">
        <p14:creationId xmlns:p14="http://schemas.microsoft.com/office/powerpoint/2010/main" val="28178037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a:t>Payment differences</a:t>
            </a:r>
          </a:p>
        </p:txBody>
      </p:sp>
      <p:sp>
        <p:nvSpPr>
          <p:cNvPr id="3" name="Content Placeholder 2"/>
          <p:cNvSpPr>
            <a:spLocks noGrp="1"/>
          </p:cNvSpPr>
          <p:nvPr>
            <p:ph idx="1"/>
          </p:nvPr>
        </p:nvSpPr>
        <p:spPr/>
        <p:txBody>
          <a:bodyPr/>
          <a:lstStyle/>
          <a:p>
            <a:pPr>
              <a:buNone/>
            </a:pPr>
            <a:r>
              <a:rPr lang="en-US" sz="1800" b="1" u="sng" dirty="0"/>
              <a:t>Objective:</a:t>
            </a:r>
          </a:p>
          <a:p>
            <a:pPr>
              <a:buNone/>
            </a:pPr>
            <a:r>
              <a:rPr lang="en-US" sz="1600" b="1" dirty="0"/>
              <a:t>After the lesson you will be able to:</a:t>
            </a:r>
          </a:p>
          <a:p>
            <a:pPr>
              <a:buNone/>
            </a:pPr>
            <a:endParaRPr lang="en-US" sz="1800" b="1" dirty="0"/>
          </a:p>
          <a:p>
            <a:r>
              <a:rPr lang="en-US" sz="1800" dirty="0"/>
              <a:t>Post payment differences</a:t>
            </a:r>
          </a:p>
          <a:p>
            <a:r>
              <a:rPr lang="en-US" sz="1800" dirty="0"/>
              <a:t>Describe tolerance groups and their role for posting payment differences</a:t>
            </a:r>
          </a:p>
          <a:p>
            <a:r>
              <a:rPr lang="en-US" sz="1800" dirty="0"/>
              <a:t>Post partial and residual payments</a:t>
            </a:r>
          </a:p>
          <a:p>
            <a:r>
              <a:rPr lang="en-US" sz="1800" dirty="0"/>
              <a:t>Create and use payment difference reason codes</a:t>
            </a:r>
          </a:p>
        </p:txBody>
      </p:sp>
    </p:spTree>
    <p:extLst>
      <p:ext uri="{BB962C8B-B14F-4D97-AF65-F5344CB8AC3E}">
        <p14:creationId xmlns:p14="http://schemas.microsoft.com/office/powerpoint/2010/main" val="33577545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8ADF837-C99B-40AE-BBA0-7EA0ED7EA307}"/>
              </a:ext>
            </a:extLst>
          </p:cNvPr>
          <p:cNvSpPr>
            <a:spLocks noGrp="1"/>
          </p:cNvSpPr>
          <p:nvPr>
            <p:ph type="title"/>
          </p:nvPr>
        </p:nvSpPr>
        <p:spPr>
          <a:xfrm>
            <a:off x="352425" y="436563"/>
            <a:ext cx="8734425" cy="477837"/>
          </a:xfrm>
        </p:spPr>
        <p:txBody>
          <a:bodyPr/>
          <a:lstStyle/>
          <a:p>
            <a:r>
              <a:rPr lang="en-US" sz="2800" dirty="0"/>
              <a:t>Contents </a:t>
            </a:r>
          </a:p>
        </p:txBody>
      </p:sp>
      <p:sp>
        <p:nvSpPr>
          <p:cNvPr id="3" name="Content Placeholder 2">
            <a:extLst>
              <a:ext uri="{FF2B5EF4-FFF2-40B4-BE49-F238E27FC236}">
                <a16:creationId xmlns:a16="http://schemas.microsoft.com/office/drawing/2014/main" xmlns="" id="{EDCF14C5-EF4E-4C59-8DEF-5C50A431F27A}"/>
              </a:ext>
            </a:extLst>
          </p:cNvPr>
          <p:cNvSpPr>
            <a:spLocks noGrp="1"/>
          </p:cNvSpPr>
          <p:nvPr>
            <p:ph idx="1"/>
          </p:nvPr>
        </p:nvSpPr>
        <p:spPr>
          <a:xfrm>
            <a:off x="352426" y="1108075"/>
            <a:ext cx="8096250" cy="4835525"/>
          </a:xfrm>
        </p:spPr>
        <p:txBody>
          <a:bodyPr/>
          <a:lstStyle/>
          <a:p>
            <a:pPr marL="457200" indent="-457200">
              <a:buFont typeface="+mj-lt"/>
              <a:buAutoNum type="arabicPeriod"/>
            </a:pPr>
            <a:r>
              <a:rPr lang="en-US" sz="2000" dirty="0" smtClean="0"/>
              <a:t>Clearing </a:t>
            </a:r>
            <a:r>
              <a:rPr lang="en-US" sz="2000" dirty="0"/>
              <a:t>open items </a:t>
            </a:r>
            <a:endParaRPr lang="en-US" sz="2000" dirty="0" smtClean="0"/>
          </a:p>
          <a:p>
            <a:pPr marL="457200" indent="-457200">
              <a:buFont typeface="+mj-lt"/>
              <a:buAutoNum type="arabicPeriod"/>
            </a:pPr>
            <a:r>
              <a:rPr lang="en-US" sz="2000" dirty="0" smtClean="0"/>
              <a:t>Adjustment </a:t>
            </a:r>
            <a:r>
              <a:rPr lang="en-US" sz="2000" dirty="0"/>
              <a:t>of payment differences</a:t>
            </a:r>
          </a:p>
          <a:p>
            <a:pPr marL="457200" indent="-457200">
              <a:buFont typeface="+mj-lt"/>
              <a:buAutoNum type="arabicPeriod"/>
            </a:pPr>
            <a:r>
              <a:rPr lang="en-US" sz="2000" dirty="0"/>
              <a:t>Special GL transactions </a:t>
            </a:r>
          </a:p>
          <a:p>
            <a:pPr marL="457200" indent="-457200">
              <a:buFont typeface="+mj-lt"/>
              <a:buAutoNum type="arabicPeriod"/>
            </a:pPr>
            <a:endParaRPr lang="en-US" sz="2000" dirty="0"/>
          </a:p>
        </p:txBody>
      </p:sp>
    </p:spTree>
    <p:extLst>
      <p:ext uri="{BB962C8B-B14F-4D97-AF65-F5344CB8AC3E}">
        <p14:creationId xmlns:p14="http://schemas.microsoft.com/office/powerpoint/2010/main" val="6195884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Tolerance  groups</a:t>
            </a:r>
          </a:p>
        </p:txBody>
      </p:sp>
      <p:sp>
        <p:nvSpPr>
          <p:cNvPr id="3" name="Content Placeholder 2"/>
          <p:cNvSpPr>
            <a:spLocks noGrp="1"/>
          </p:cNvSpPr>
          <p:nvPr>
            <p:ph idx="1"/>
          </p:nvPr>
        </p:nvSpPr>
        <p:spPr>
          <a:xfrm>
            <a:off x="352425" y="1108074"/>
            <a:ext cx="8639175" cy="4835525"/>
          </a:xfrm>
        </p:spPr>
        <p:txBody>
          <a:bodyPr/>
          <a:lstStyle/>
          <a:p>
            <a:pPr>
              <a:buNone/>
            </a:pPr>
            <a:r>
              <a:rPr lang="en-US" sz="1800" b="0" i="1" dirty="0">
                <a:solidFill>
                  <a:schemeClr val="accent2"/>
                </a:solidFill>
              </a:rPr>
              <a:t>Customers often pay invoices with deductions that sometimes exceed the tolerance limits of the company</a:t>
            </a:r>
            <a:r>
              <a:rPr lang="en-US" sz="1800" i="1" dirty="0">
                <a:solidFill>
                  <a:schemeClr val="accent2"/>
                </a:solidFill>
              </a:rPr>
              <a:t>.</a:t>
            </a:r>
          </a:p>
          <a:p>
            <a:pPr>
              <a:buNone/>
            </a:pPr>
            <a:r>
              <a:rPr lang="en-US" sz="1800" u="sng" dirty="0"/>
              <a:t>In accounting there are three types of tolerances:</a:t>
            </a:r>
          </a:p>
          <a:p>
            <a:pPr>
              <a:buNone/>
            </a:pPr>
            <a:r>
              <a:rPr lang="en-US" sz="1800" b="1" dirty="0"/>
              <a:t>Employee tolerance group:  </a:t>
            </a:r>
            <a:r>
              <a:rPr lang="en-US" sz="1800" i="1" dirty="0"/>
              <a:t>(refer authorizations lesson slides)</a:t>
            </a:r>
          </a:p>
          <a:p>
            <a:r>
              <a:rPr lang="en-US" sz="1600" dirty="0"/>
              <a:t>Upper limits for posting transactions</a:t>
            </a:r>
          </a:p>
          <a:p>
            <a:r>
              <a:rPr lang="en-US" sz="1600" dirty="0"/>
              <a:t>Permitted payment differences</a:t>
            </a:r>
          </a:p>
          <a:p>
            <a:endParaRPr lang="en-US" sz="1600" dirty="0"/>
          </a:p>
          <a:p>
            <a:pPr>
              <a:buNone/>
            </a:pPr>
            <a:r>
              <a:rPr lang="en-US" sz="1800" b="1" dirty="0"/>
              <a:t>G/L account tolerance group:</a:t>
            </a:r>
          </a:p>
          <a:p>
            <a:r>
              <a:rPr lang="en-US" sz="1600" dirty="0"/>
              <a:t>Permitted payment differences (ex: automatic clearing procedures).</a:t>
            </a:r>
          </a:p>
          <a:p>
            <a:endParaRPr lang="en-US" sz="1600" b="1" dirty="0"/>
          </a:p>
          <a:p>
            <a:pPr>
              <a:buNone/>
            </a:pPr>
            <a:r>
              <a:rPr lang="en-US" sz="1800" b="1" dirty="0"/>
              <a:t>Customer/vendor tolerance groups</a:t>
            </a:r>
            <a:r>
              <a:rPr lang="en-US" sz="1800" dirty="0"/>
              <a:t>: </a:t>
            </a:r>
          </a:p>
          <a:p>
            <a:r>
              <a:rPr lang="en-US" sz="1600" dirty="0"/>
              <a:t>Permitted payment differences</a:t>
            </a:r>
          </a:p>
          <a:p>
            <a:r>
              <a:rPr lang="en-US" sz="1600" dirty="0"/>
              <a:t>Clearing transactions</a:t>
            </a:r>
          </a:p>
          <a:p>
            <a:r>
              <a:rPr lang="en-US" sz="1600" dirty="0"/>
              <a:t>Posting residual items from payment differences</a:t>
            </a:r>
          </a:p>
          <a:p>
            <a:r>
              <a:rPr lang="en-US" sz="1600" dirty="0"/>
              <a:t>Tolerances for payment advice notes</a:t>
            </a:r>
            <a:endParaRPr lang="en-US" sz="1600" i="1" dirty="0"/>
          </a:p>
        </p:txBody>
      </p:sp>
    </p:spTree>
    <p:extLst>
      <p:ext uri="{BB962C8B-B14F-4D97-AF65-F5344CB8AC3E}">
        <p14:creationId xmlns:p14="http://schemas.microsoft.com/office/powerpoint/2010/main" val="27073991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dirty="0"/>
          </a:p>
        </p:txBody>
      </p:sp>
      <p:pic>
        <p:nvPicPr>
          <p:cNvPr id="7170" name="Picture 2"/>
          <p:cNvPicPr>
            <a:picLocks noChangeAspect="1" noChangeArrowheads="1"/>
          </p:cNvPicPr>
          <p:nvPr/>
        </p:nvPicPr>
        <p:blipFill>
          <a:blip r:embed="rId3" cstate="print"/>
          <a:srcRect/>
          <a:stretch>
            <a:fillRect/>
          </a:stretch>
        </p:blipFill>
        <p:spPr bwMode="auto">
          <a:xfrm>
            <a:off x="228600" y="655545"/>
            <a:ext cx="7010400" cy="5298387"/>
          </a:xfrm>
          <a:prstGeom prst="rect">
            <a:avLst/>
          </a:prstGeom>
          <a:noFill/>
          <a:ln w="9525">
            <a:noFill/>
            <a:miter lim="800000"/>
            <a:headEnd/>
            <a:tailEnd/>
          </a:ln>
          <a:effectLst/>
        </p:spPr>
      </p:pic>
    </p:spTree>
    <p:extLst>
      <p:ext uri="{BB962C8B-B14F-4D97-AF65-F5344CB8AC3E}">
        <p14:creationId xmlns:p14="http://schemas.microsoft.com/office/powerpoint/2010/main" val="2838233154"/>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cstate="print"/>
          <a:srcRect/>
          <a:stretch>
            <a:fillRect/>
          </a:stretch>
        </p:blipFill>
        <p:spPr bwMode="auto">
          <a:xfrm>
            <a:off x="152400" y="1962150"/>
            <a:ext cx="7287059" cy="2436592"/>
          </a:xfrm>
          <a:prstGeom prst="rect">
            <a:avLst/>
          </a:prstGeom>
          <a:noFill/>
          <a:ln w="9525">
            <a:noFill/>
            <a:miter lim="800000"/>
            <a:headEnd/>
            <a:tailEnd/>
          </a:ln>
          <a:effectLst/>
        </p:spPr>
      </p:pic>
    </p:spTree>
    <p:extLst>
      <p:ext uri="{BB962C8B-B14F-4D97-AF65-F5344CB8AC3E}">
        <p14:creationId xmlns:p14="http://schemas.microsoft.com/office/powerpoint/2010/main" val="2304346295"/>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dirty="0"/>
          </a:p>
        </p:txBody>
      </p:sp>
      <p:pic>
        <p:nvPicPr>
          <p:cNvPr id="5122" name="Picture 2"/>
          <p:cNvPicPr>
            <a:picLocks noChangeAspect="1" noChangeArrowheads="1"/>
          </p:cNvPicPr>
          <p:nvPr/>
        </p:nvPicPr>
        <p:blipFill>
          <a:blip r:embed="rId3" cstate="print"/>
          <a:srcRect/>
          <a:stretch>
            <a:fillRect/>
          </a:stretch>
        </p:blipFill>
        <p:spPr bwMode="auto">
          <a:xfrm>
            <a:off x="57150" y="402983"/>
            <a:ext cx="7800975" cy="5950281"/>
          </a:xfrm>
          <a:prstGeom prst="rect">
            <a:avLst/>
          </a:prstGeom>
          <a:noFill/>
          <a:ln w="9525">
            <a:noFill/>
            <a:miter lim="800000"/>
            <a:headEnd/>
            <a:tailEnd/>
          </a:ln>
          <a:effectLst/>
        </p:spPr>
      </p:pic>
    </p:spTree>
    <p:extLst>
      <p:ext uri="{BB962C8B-B14F-4D97-AF65-F5344CB8AC3E}">
        <p14:creationId xmlns:p14="http://schemas.microsoft.com/office/powerpoint/2010/main" val="1911415151"/>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609599"/>
            <a:ext cx="8705850" cy="498475"/>
          </a:xfrm>
        </p:spPr>
        <p:txBody>
          <a:bodyPr/>
          <a:lstStyle/>
          <a:p>
            <a:r>
              <a:rPr lang="en-US" sz="3200" dirty="0"/>
              <a:t>Permitted payment differences</a:t>
            </a:r>
          </a:p>
        </p:txBody>
      </p:sp>
      <p:sp>
        <p:nvSpPr>
          <p:cNvPr id="3" name="Content Placeholder 2"/>
          <p:cNvSpPr>
            <a:spLocks noGrp="1"/>
          </p:cNvSpPr>
          <p:nvPr>
            <p:ph idx="1"/>
          </p:nvPr>
        </p:nvSpPr>
        <p:spPr>
          <a:xfrm>
            <a:off x="457200" y="1438275"/>
            <a:ext cx="7800975" cy="3981450"/>
          </a:xfrm>
        </p:spPr>
        <p:txBody>
          <a:bodyPr/>
          <a:lstStyle/>
          <a:p>
            <a:r>
              <a:rPr lang="en-US" sz="1600" dirty="0"/>
              <a:t>Consider an example of </a:t>
            </a:r>
            <a:r>
              <a:rPr lang="en-US" sz="1600" b="1" dirty="0"/>
              <a:t>Customer invoice</a:t>
            </a:r>
            <a:r>
              <a:rPr lang="en-US" sz="1600" dirty="0"/>
              <a:t>. At the time of clearing the </a:t>
            </a:r>
            <a:r>
              <a:rPr lang="en-US" sz="1600" b="1" dirty="0"/>
              <a:t>least of employee tolerance and customer tolerance group is considered </a:t>
            </a:r>
            <a:r>
              <a:rPr lang="en-US" sz="1600" dirty="0"/>
              <a:t>by the system.</a:t>
            </a:r>
          </a:p>
          <a:p>
            <a:r>
              <a:rPr lang="en-US" sz="1600" dirty="0"/>
              <a:t>They control the automatic posting of </a:t>
            </a:r>
            <a:r>
              <a:rPr lang="en-US" sz="1600" b="1" dirty="0"/>
              <a:t>cash discount adjustments and unauthorized customer deductions.</a:t>
            </a:r>
            <a:endParaRPr lang="en-US" sz="1600" dirty="0"/>
          </a:p>
        </p:txBody>
      </p:sp>
      <p:pic>
        <p:nvPicPr>
          <p:cNvPr id="1026" name="Picture 2"/>
          <p:cNvPicPr>
            <a:picLocks noChangeAspect="1" noChangeArrowheads="1"/>
          </p:cNvPicPr>
          <p:nvPr/>
        </p:nvPicPr>
        <p:blipFill>
          <a:blip r:embed="rId2" cstate="print">
            <a:duotone>
              <a:prstClr val="black"/>
              <a:schemeClr val="tx2">
                <a:tint val="45000"/>
                <a:satMod val="400000"/>
              </a:schemeClr>
            </a:duotone>
          </a:blip>
          <a:srcRect/>
          <a:stretch>
            <a:fillRect/>
          </a:stretch>
        </p:blipFill>
        <p:spPr bwMode="auto">
          <a:xfrm>
            <a:off x="990600" y="2667000"/>
            <a:ext cx="4724400" cy="2981325"/>
          </a:xfrm>
          <a:prstGeom prst="rect">
            <a:avLst/>
          </a:prstGeom>
          <a:noFill/>
          <a:ln w="9525">
            <a:noFill/>
            <a:miter lim="800000"/>
            <a:headEnd/>
            <a:tailEnd/>
          </a:ln>
          <a:effectLst/>
        </p:spPr>
      </p:pic>
    </p:spTree>
    <p:extLst>
      <p:ext uri="{BB962C8B-B14F-4D97-AF65-F5344CB8AC3E}">
        <p14:creationId xmlns:p14="http://schemas.microsoft.com/office/powerpoint/2010/main" val="19488689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Example on payment difference</a:t>
            </a:r>
          </a:p>
        </p:txBody>
      </p:sp>
      <p:sp>
        <p:nvSpPr>
          <p:cNvPr id="3" name="Content Placeholder 2"/>
          <p:cNvSpPr>
            <a:spLocks noGrp="1"/>
          </p:cNvSpPr>
          <p:nvPr>
            <p:ph idx="1"/>
          </p:nvPr>
        </p:nvSpPr>
        <p:spPr>
          <a:xfrm>
            <a:off x="304800" y="923925"/>
            <a:ext cx="7991475" cy="4867275"/>
          </a:xfrm>
        </p:spPr>
        <p:txBody>
          <a:bodyPr/>
          <a:lstStyle/>
          <a:p>
            <a:pPr>
              <a:buNone/>
            </a:pPr>
            <a:r>
              <a:rPr lang="en-US" sz="1600" u="sng" dirty="0"/>
              <a:t>Considering the below example:</a:t>
            </a:r>
          </a:p>
          <a:p>
            <a:r>
              <a:rPr lang="en-US" sz="1600" dirty="0"/>
              <a:t> If the difference in payment is within the tolerance of cash discount it is adjusted to </a:t>
            </a:r>
            <a:r>
              <a:rPr lang="en-US" sz="1600" b="1" dirty="0"/>
              <a:t>cash discount account</a:t>
            </a:r>
            <a:r>
              <a:rPr lang="en-US" sz="1600" dirty="0"/>
              <a:t>. </a:t>
            </a:r>
          </a:p>
          <a:p>
            <a:r>
              <a:rPr lang="en-US" sz="1600" dirty="0"/>
              <a:t>If difference exceeds cash discount adjustment and within unauthorized tolerance limit then adjusted to </a:t>
            </a:r>
            <a:r>
              <a:rPr lang="en-US" sz="1600" b="1" dirty="0"/>
              <a:t>unauthorized customer deductions. </a:t>
            </a:r>
          </a:p>
          <a:p>
            <a:r>
              <a:rPr lang="en-US" sz="1600" dirty="0"/>
              <a:t>If difference exceeds unauthorized tolerance limit then it has to be processed manually.</a:t>
            </a:r>
          </a:p>
        </p:txBody>
      </p:sp>
      <p:pic>
        <p:nvPicPr>
          <p:cNvPr id="2051" name="Picture 3"/>
          <p:cNvPicPr>
            <a:picLocks noChangeAspect="1" noChangeArrowheads="1"/>
          </p:cNvPicPr>
          <p:nvPr/>
        </p:nvPicPr>
        <p:blipFill>
          <a:blip r:embed="rId2" cstate="print"/>
          <a:srcRect/>
          <a:stretch>
            <a:fillRect/>
          </a:stretch>
        </p:blipFill>
        <p:spPr bwMode="auto">
          <a:xfrm>
            <a:off x="383422" y="2877976"/>
            <a:ext cx="5795818" cy="3429000"/>
          </a:xfrm>
          <a:prstGeom prst="rect">
            <a:avLst/>
          </a:prstGeom>
          <a:noFill/>
          <a:ln w="9525">
            <a:noFill/>
            <a:miter lim="800000"/>
            <a:headEnd/>
            <a:tailEnd/>
          </a:ln>
          <a:effectLst/>
        </p:spPr>
      </p:pic>
    </p:spTree>
    <p:extLst>
      <p:ext uri="{BB962C8B-B14F-4D97-AF65-F5344CB8AC3E}">
        <p14:creationId xmlns:p14="http://schemas.microsoft.com/office/powerpoint/2010/main" val="16397964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2034" y="481013"/>
            <a:ext cx="8734425" cy="671512"/>
          </a:xfrm>
        </p:spPr>
        <p:txBody>
          <a:bodyPr/>
          <a:lstStyle/>
          <a:p>
            <a:r>
              <a:rPr lang="en-US" sz="3200" dirty="0"/>
              <a:t>Processing payment differences</a:t>
            </a:r>
          </a:p>
        </p:txBody>
      </p:sp>
      <p:sp>
        <p:nvSpPr>
          <p:cNvPr id="6" name="Content Placeholder 5"/>
          <p:cNvSpPr>
            <a:spLocks noGrp="1"/>
          </p:cNvSpPr>
          <p:nvPr>
            <p:ph idx="1"/>
          </p:nvPr>
        </p:nvSpPr>
        <p:spPr/>
        <p:txBody>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8" name="Flowchart: Decision 7"/>
          <p:cNvSpPr/>
          <p:nvPr/>
        </p:nvSpPr>
        <p:spPr bwMode="auto">
          <a:xfrm>
            <a:off x="2819400" y="914400"/>
            <a:ext cx="3276600" cy="1600200"/>
          </a:xfrm>
          <a:prstGeom prst="flowChartDecision">
            <a:avLst/>
          </a:prstGeom>
          <a:solidFill>
            <a:schemeClr val="accent2">
              <a:alpha val="56000"/>
            </a:schemeClr>
          </a:solidFill>
          <a:ln w="19050" cap="flat" cmpd="sng" algn="ctr">
            <a:solidFill>
              <a:srgbClr val="003366"/>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85000"/>
              </a:lnSpc>
              <a:spcBef>
                <a:spcPct val="0"/>
              </a:spcBef>
              <a:spcAft>
                <a:spcPct val="0"/>
              </a:spcAft>
              <a:buClrTx/>
              <a:buSzTx/>
              <a:buFontTx/>
              <a:buNone/>
              <a:tabLst/>
            </a:pPr>
            <a:r>
              <a:rPr kumimoji="0" lang="en-US" b="1" i="0" u="none" strike="noStrike" cap="none" normalizeH="0" baseline="0" dirty="0">
                <a:ln>
                  <a:noFill/>
                </a:ln>
                <a:effectLst/>
                <a:latin typeface="Arial" charset="0"/>
              </a:rPr>
              <a:t>Processing </a:t>
            </a:r>
          </a:p>
          <a:p>
            <a:pPr marL="0" marR="0" indent="0" algn="ctr" defTabSz="914400" rtl="0" eaLnBrk="0" fontAlgn="base" latinLnBrk="0" hangingPunct="0">
              <a:lnSpc>
                <a:spcPct val="85000"/>
              </a:lnSpc>
              <a:spcBef>
                <a:spcPct val="0"/>
              </a:spcBef>
              <a:spcAft>
                <a:spcPct val="0"/>
              </a:spcAft>
              <a:buClrTx/>
              <a:buSzTx/>
              <a:buFontTx/>
              <a:buNone/>
              <a:tabLst/>
            </a:pPr>
            <a:r>
              <a:rPr kumimoji="0" lang="en-US" b="1" i="0" u="none" strike="noStrike" cap="none" normalizeH="0" baseline="0" dirty="0">
                <a:ln>
                  <a:noFill/>
                </a:ln>
                <a:effectLst/>
                <a:latin typeface="Arial" charset="0"/>
              </a:rPr>
              <a:t> payment differences</a:t>
            </a:r>
            <a:endParaRPr kumimoji="0" lang="en-US" sz="2000" b="1" i="0" u="none" strike="noStrike" cap="none" normalizeH="0" baseline="0" dirty="0">
              <a:ln>
                <a:noFill/>
              </a:ln>
              <a:effectLst/>
              <a:latin typeface="Arial" charset="0"/>
            </a:endParaRPr>
          </a:p>
        </p:txBody>
      </p:sp>
      <p:sp>
        <p:nvSpPr>
          <p:cNvPr id="9" name="Oval 8"/>
          <p:cNvSpPr/>
          <p:nvPr/>
        </p:nvSpPr>
        <p:spPr bwMode="auto">
          <a:xfrm>
            <a:off x="1143000" y="2133600"/>
            <a:ext cx="2057400" cy="1295400"/>
          </a:xfrm>
          <a:prstGeom prst="ellipse">
            <a:avLst/>
          </a:prstGeom>
          <a:solidFill>
            <a:schemeClr val="accent1"/>
          </a:solidFill>
          <a:ln w="19050" cap="flat" cmpd="sng" algn="ctr">
            <a:solidFill>
              <a:srgbClr val="003366"/>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85000"/>
              </a:lnSpc>
              <a:spcBef>
                <a:spcPct val="0"/>
              </a:spcBef>
              <a:spcAft>
                <a:spcPct val="0"/>
              </a:spcAft>
              <a:buClrTx/>
              <a:buSzTx/>
              <a:buFontTx/>
              <a:buNone/>
              <a:tabLst/>
            </a:pPr>
            <a:r>
              <a:rPr kumimoji="0" lang="en-US" sz="2000" b="1" i="0" u="none" strike="noStrike" cap="none" normalizeH="0" baseline="0" dirty="0">
                <a:ln>
                  <a:noFill/>
                </a:ln>
                <a:solidFill>
                  <a:schemeClr val="accent6">
                    <a:lumMod val="20000"/>
                    <a:lumOff val="80000"/>
                  </a:schemeClr>
                </a:solidFill>
                <a:effectLst/>
                <a:latin typeface="Arial" charset="0"/>
              </a:rPr>
              <a:t> </a:t>
            </a:r>
            <a:r>
              <a:rPr kumimoji="0" lang="en-US" sz="2000" b="1" i="0" u="none" strike="noStrike" cap="none" normalizeH="0" baseline="0" dirty="0">
                <a:ln>
                  <a:noFill/>
                </a:ln>
                <a:effectLst/>
                <a:latin typeface="Arial" charset="0"/>
              </a:rPr>
              <a:t>Within defined</a:t>
            </a:r>
            <a:r>
              <a:rPr kumimoji="0" lang="en-US" sz="2000" b="1" i="0" u="none" strike="noStrike" cap="none" normalizeH="0" dirty="0">
                <a:ln>
                  <a:noFill/>
                </a:ln>
                <a:effectLst/>
                <a:latin typeface="Arial" charset="0"/>
              </a:rPr>
              <a:t> </a:t>
            </a:r>
          </a:p>
          <a:p>
            <a:pPr marL="0" marR="0" indent="0" algn="ctr" defTabSz="914400" rtl="0" eaLnBrk="0" fontAlgn="base" latinLnBrk="0" hangingPunct="0">
              <a:lnSpc>
                <a:spcPct val="85000"/>
              </a:lnSpc>
              <a:spcBef>
                <a:spcPct val="0"/>
              </a:spcBef>
              <a:spcAft>
                <a:spcPct val="0"/>
              </a:spcAft>
              <a:buClrTx/>
              <a:buSzTx/>
              <a:buFontTx/>
              <a:buNone/>
              <a:tabLst/>
            </a:pPr>
            <a:r>
              <a:rPr lang="en-US" sz="2000" b="1" baseline="0" dirty="0"/>
              <a:t>tolerances</a:t>
            </a:r>
            <a:endParaRPr kumimoji="0" lang="en-US" sz="2000" b="1" i="0" u="none" strike="noStrike" cap="none" normalizeH="0" baseline="0" dirty="0">
              <a:ln>
                <a:noFill/>
              </a:ln>
              <a:effectLst/>
              <a:latin typeface="Arial" charset="0"/>
            </a:endParaRPr>
          </a:p>
        </p:txBody>
      </p:sp>
      <p:sp>
        <p:nvSpPr>
          <p:cNvPr id="10" name="Oval 9"/>
          <p:cNvSpPr/>
          <p:nvPr/>
        </p:nvSpPr>
        <p:spPr bwMode="auto">
          <a:xfrm>
            <a:off x="5562600" y="2133600"/>
            <a:ext cx="2286000" cy="1371600"/>
          </a:xfrm>
          <a:prstGeom prst="ellipse">
            <a:avLst/>
          </a:prstGeom>
          <a:solidFill>
            <a:schemeClr val="accent1"/>
          </a:solidFill>
          <a:ln w="19050" cap="flat" cmpd="sng" algn="ctr">
            <a:solidFill>
              <a:srgbClr val="003366"/>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85000"/>
              </a:lnSpc>
              <a:spcBef>
                <a:spcPct val="0"/>
              </a:spcBef>
              <a:spcAft>
                <a:spcPct val="0"/>
              </a:spcAft>
              <a:buClrTx/>
              <a:buSzTx/>
              <a:buFontTx/>
              <a:buNone/>
              <a:tabLst/>
            </a:pPr>
            <a:r>
              <a:rPr kumimoji="0" lang="en-US" sz="2000" b="1" i="0" u="none" strike="noStrike" cap="none" normalizeH="0" baseline="0" dirty="0">
                <a:ln>
                  <a:noFill/>
                </a:ln>
                <a:effectLst/>
                <a:latin typeface="Arial" charset="0"/>
              </a:rPr>
              <a:t>Outside of </a:t>
            </a:r>
          </a:p>
          <a:p>
            <a:pPr marL="0" marR="0" indent="0" algn="ctr" defTabSz="914400" rtl="0" eaLnBrk="0" fontAlgn="base" latinLnBrk="0" hangingPunct="0">
              <a:lnSpc>
                <a:spcPct val="85000"/>
              </a:lnSpc>
              <a:spcBef>
                <a:spcPct val="0"/>
              </a:spcBef>
              <a:spcAft>
                <a:spcPct val="0"/>
              </a:spcAft>
              <a:buClrTx/>
              <a:buSzTx/>
              <a:buFontTx/>
              <a:buNone/>
              <a:tabLst/>
            </a:pPr>
            <a:r>
              <a:rPr kumimoji="0" lang="en-US" sz="2000" b="1" i="0" u="none" strike="noStrike" cap="none" normalizeH="0" baseline="0" dirty="0">
                <a:ln>
                  <a:noFill/>
                </a:ln>
                <a:effectLst/>
                <a:latin typeface="Arial" charset="0"/>
              </a:rPr>
              <a:t>tolerances</a:t>
            </a:r>
          </a:p>
        </p:txBody>
      </p:sp>
      <p:sp>
        <p:nvSpPr>
          <p:cNvPr id="11" name="Rounded Rectangle 10"/>
          <p:cNvSpPr/>
          <p:nvPr/>
        </p:nvSpPr>
        <p:spPr bwMode="auto">
          <a:xfrm>
            <a:off x="76200" y="3581400"/>
            <a:ext cx="1524000" cy="1066800"/>
          </a:xfrm>
          <a:prstGeom prst="roundRect">
            <a:avLst/>
          </a:prstGeom>
          <a:solidFill>
            <a:schemeClr val="accent6">
              <a:lumMod val="20000"/>
              <a:lumOff val="80000"/>
            </a:schemeClr>
          </a:solidFill>
          <a:ln w="19050" cap="flat" cmpd="sng" algn="ctr">
            <a:solidFill>
              <a:srgbClr val="003366"/>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85000"/>
              </a:lnSpc>
              <a:spcBef>
                <a:spcPct val="0"/>
              </a:spcBef>
              <a:spcAft>
                <a:spcPct val="0"/>
              </a:spcAft>
              <a:buClrTx/>
              <a:buSzTx/>
              <a:buFontTx/>
              <a:buNone/>
              <a:tabLst/>
            </a:pPr>
            <a:r>
              <a:rPr kumimoji="0" lang="en-US" sz="1600" b="1" i="0" u="none" strike="noStrike" cap="none" normalizeH="0" baseline="0" dirty="0">
                <a:ln>
                  <a:noFill/>
                </a:ln>
                <a:effectLst/>
                <a:latin typeface="Arial" charset="0"/>
              </a:rPr>
              <a:t>Automatic </a:t>
            </a:r>
          </a:p>
          <a:p>
            <a:pPr marL="0" marR="0" indent="0" algn="ctr" defTabSz="914400" rtl="0" eaLnBrk="0" fontAlgn="base" latinLnBrk="0" hangingPunct="0">
              <a:lnSpc>
                <a:spcPct val="85000"/>
              </a:lnSpc>
              <a:spcBef>
                <a:spcPct val="0"/>
              </a:spcBef>
              <a:spcAft>
                <a:spcPct val="0"/>
              </a:spcAft>
              <a:buClrTx/>
              <a:buSzTx/>
              <a:buFontTx/>
              <a:buNone/>
              <a:tabLst/>
            </a:pPr>
            <a:r>
              <a:rPr kumimoji="0" lang="en-US" sz="1600" b="1" i="0" u="none" strike="noStrike" cap="none" normalizeH="0" baseline="0" dirty="0">
                <a:ln>
                  <a:noFill/>
                </a:ln>
                <a:effectLst/>
                <a:latin typeface="Arial" charset="0"/>
              </a:rPr>
              <a:t>cash discount </a:t>
            </a:r>
          </a:p>
          <a:p>
            <a:pPr marL="0" marR="0" indent="0" algn="ctr" defTabSz="914400" rtl="0" eaLnBrk="0" fontAlgn="base" latinLnBrk="0" hangingPunct="0">
              <a:lnSpc>
                <a:spcPct val="85000"/>
              </a:lnSpc>
              <a:spcBef>
                <a:spcPct val="0"/>
              </a:spcBef>
              <a:spcAft>
                <a:spcPct val="0"/>
              </a:spcAft>
              <a:buClrTx/>
              <a:buSzTx/>
              <a:buFontTx/>
              <a:buNone/>
              <a:tabLst/>
            </a:pPr>
            <a:r>
              <a:rPr kumimoji="0" lang="en-US" sz="1600" b="1" i="0" u="none" strike="noStrike" cap="none" normalizeH="0" baseline="0" dirty="0">
                <a:ln>
                  <a:noFill/>
                </a:ln>
                <a:effectLst/>
                <a:latin typeface="Arial" charset="0"/>
              </a:rPr>
              <a:t>adjustment</a:t>
            </a:r>
          </a:p>
        </p:txBody>
      </p:sp>
      <p:sp>
        <p:nvSpPr>
          <p:cNvPr id="12" name="Rounded Rectangle 11"/>
          <p:cNvSpPr/>
          <p:nvPr/>
        </p:nvSpPr>
        <p:spPr bwMode="auto">
          <a:xfrm>
            <a:off x="2590800" y="3581400"/>
            <a:ext cx="1524000" cy="1066800"/>
          </a:xfrm>
          <a:prstGeom prst="roundRect">
            <a:avLst/>
          </a:prstGeom>
          <a:solidFill>
            <a:schemeClr val="accent6">
              <a:lumMod val="20000"/>
              <a:lumOff val="80000"/>
            </a:schemeClr>
          </a:solidFill>
          <a:ln w="19050" cap="flat" cmpd="sng" algn="ctr">
            <a:solidFill>
              <a:srgbClr val="003366"/>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85000"/>
              </a:lnSpc>
              <a:spcBef>
                <a:spcPct val="0"/>
              </a:spcBef>
              <a:spcAft>
                <a:spcPct val="0"/>
              </a:spcAft>
              <a:buClrTx/>
              <a:buSzTx/>
              <a:buFontTx/>
              <a:buNone/>
              <a:tabLst/>
            </a:pPr>
            <a:r>
              <a:rPr lang="en-US" sz="1600" b="1" dirty="0"/>
              <a:t>Manual</a:t>
            </a:r>
            <a:endParaRPr kumimoji="0" lang="en-US" sz="1600" b="1" i="0" u="none" strike="noStrike" cap="none" normalizeH="0" baseline="0" dirty="0">
              <a:ln>
                <a:noFill/>
              </a:ln>
              <a:effectLst/>
              <a:latin typeface="Arial" charset="0"/>
            </a:endParaRPr>
          </a:p>
          <a:p>
            <a:pPr marL="0" marR="0" indent="0" algn="ctr" defTabSz="914400" rtl="0" eaLnBrk="0" fontAlgn="base" latinLnBrk="0" hangingPunct="0">
              <a:lnSpc>
                <a:spcPct val="85000"/>
              </a:lnSpc>
              <a:spcBef>
                <a:spcPct val="0"/>
              </a:spcBef>
              <a:spcAft>
                <a:spcPct val="0"/>
              </a:spcAft>
              <a:buClrTx/>
              <a:buSzTx/>
              <a:buFontTx/>
              <a:buNone/>
              <a:tabLst/>
            </a:pPr>
            <a:r>
              <a:rPr kumimoji="0" lang="en-US" sz="1600" b="1" i="0" u="none" strike="noStrike" cap="none" normalizeH="0" baseline="0" dirty="0">
                <a:ln>
                  <a:noFill/>
                </a:ln>
                <a:effectLst/>
                <a:latin typeface="Arial" charset="0"/>
              </a:rPr>
              <a:t>cash discount </a:t>
            </a:r>
          </a:p>
          <a:p>
            <a:pPr marL="0" marR="0" indent="0" algn="ctr" defTabSz="914400" rtl="0" eaLnBrk="0" fontAlgn="base" latinLnBrk="0" hangingPunct="0">
              <a:lnSpc>
                <a:spcPct val="85000"/>
              </a:lnSpc>
              <a:spcBef>
                <a:spcPct val="0"/>
              </a:spcBef>
              <a:spcAft>
                <a:spcPct val="0"/>
              </a:spcAft>
              <a:buClrTx/>
              <a:buSzTx/>
              <a:buFontTx/>
              <a:buNone/>
              <a:tabLst/>
            </a:pPr>
            <a:r>
              <a:rPr kumimoji="0" lang="en-US" sz="1600" b="1" i="0" u="none" strike="noStrike" cap="none" normalizeH="0" baseline="0" dirty="0">
                <a:ln>
                  <a:noFill/>
                </a:ln>
                <a:effectLst/>
                <a:latin typeface="Arial" charset="0"/>
              </a:rPr>
              <a:t>adjustment</a:t>
            </a:r>
          </a:p>
        </p:txBody>
      </p:sp>
      <p:sp>
        <p:nvSpPr>
          <p:cNvPr id="13" name="Rounded Rectangle 12"/>
          <p:cNvSpPr/>
          <p:nvPr/>
        </p:nvSpPr>
        <p:spPr bwMode="auto">
          <a:xfrm>
            <a:off x="1295400" y="4953000"/>
            <a:ext cx="1524000" cy="1066800"/>
          </a:xfrm>
          <a:prstGeom prst="roundRect">
            <a:avLst/>
          </a:prstGeom>
          <a:solidFill>
            <a:schemeClr val="accent6">
              <a:lumMod val="20000"/>
              <a:lumOff val="80000"/>
            </a:schemeClr>
          </a:solidFill>
          <a:ln w="19050" cap="flat" cmpd="sng" algn="ctr">
            <a:solidFill>
              <a:srgbClr val="003366"/>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85000"/>
              </a:lnSpc>
              <a:spcBef>
                <a:spcPct val="0"/>
              </a:spcBef>
              <a:spcAft>
                <a:spcPct val="0"/>
              </a:spcAft>
              <a:buClrTx/>
              <a:buSzTx/>
              <a:buFontTx/>
              <a:buNone/>
              <a:tabLst/>
            </a:pPr>
            <a:r>
              <a:rPr kumimoji="0" lang="en-US" sz="1600" b="1" i="0" u="none" strike="noStrike" cap="none" normalizeH="0" baseline="0" dirty="0">
                <a:ln>
                  <a:noFill/>
                </a:ln>
                <a:effectLst/>
                <a:latin typeface="Arial" charset="0"/>
              </a:rPr>
              <a:t>Automatic </a:t>
            </a:r>
          </a:p>
          <a:p>
            <a:pPr marL="0" marR="0" indent="0" algn="ctr" defTabSz="914400" rtl="0" eaLnBrk="0" fontAlgn="base" latinLnBrk="0" hangingPunct="0">
              <a:lnSpc>
                <a:spcPct val="85000"/>
              </a:lnSpc>
              <a:spcBef>
                <a:spcPct val="0"/>
              </a:spcBef>
              <a:spcAft>
                <a:spcPct val="0"/>
              </a:spcAft>
              <a:buClrTx/>
              <a:buSzTx/>
              <a:buFontTx/>
              <a:buNone/>
              <a:tabLst/>
            </a:pPr>
            <a:r>
              <a:rPr kumimoji="0" lang="en-US" sz="1600" b="1" i="0" u="none" strike="noStrike" cap="none" normalizeH="0" baseline="0" dirty="0">
                <a:ln>
                  <a:noFill/>
                </a:ln>
                <a:effectLst/>
                <a:latin typeface="Arial" charset="0"/>
              </a:rPr>
              <a:t>Posting of </a:t>
            </a:r>
          </a:p>
          <a:p>
            <a:pPr marL="0" marR="0" indent="0" algn="ctr" defTabSz="914400" rtl="0" eaLnBrk="0" fontAlgn="base" latinLnBrk="0" hangingPunct="0">
              <a:lnSpc>
                <a:spcPct val="85000"/>
              </a:lnSpc>
              <a:spcBef>
                <a:spcPct val="0"/>
              </a:spcBef>
              <a:spcAft>
                <a:spcPct val="0"/>
              </a:spcAft>
              <a:buClrTx/>
              <a:buSzTx/>
              <a:buFontTx/>
              <a:buNone/>
              <a:tabLst/>
            </a:pPr>
            <a:r>
              <a:rPr kumimoji="0" lang="en-US" sz="1600" b="1" i="0" u="none" strike="noStrike" cap="none" normalizeH="0" baseline="0" dirty="0">
                <a:ln>
                  <a:noFill/>
                </a:ln>
                <a:effectLst/>
                <a:latin typeface="Arial" charset="0"/>
              </a:rPr>
              <a:t>unauthorized</a:t>
            </a:r>
          </a:p>
          <a:p>
            <a:pPr marL="0" marR="0" indent="0" algn="ctr" defTabSz="914400" rtl="0" eaLnBrk="0" fontAlgn="base" latinLnBrk="0" hangingPunct="0">
              <a:lnSpc>
                <a:spcPct val="85000"/>
              </a:lnSpc>
              <a:spcBef>
                <a:spcPct val="0"/>
              </a:spcBef>
              <a:spcAft>
                <a:spcPct val="0"/>
              </a:spcAft>
              <a:buClrTx/>
              <a:buSzTx/>
              <a:buFontTx/>
              <a:buNone/>
              <a:tabLst/>
            </a:pPr>
            <a:r>
              <a:rPr lang="en-US" sz="1600" b="1" dirty="0"/>
              <a:t>deductions</a:t>
            </a:r>
            <a:endParaRPr kumimoji="0" lang="en-US" sz="1600" b="1" i="0" u="none" strike="noStrike" cap="none" normalizeH="0" baseline="0" dirty="0">
              <a:ln>
                <a:noFill/>
              </a:ln>
              <a:effectLst/>
              <a:latin typeface="Arial" charset="0"/>
            </a:endParaRPr>
          </a:p>
        </p:txBody>
      </p:sp>
      <p:sp>
        <p:nvSpPr>
          <p:cNvPr id="14" name="Rounded Rectangle 13"/>
          <p:cNvSpPr/>
          <p:nvPr/>
        </p:nvSpPr>
        <p:spPr bwMode="auto">
          <a:xfrm>
            <a:off x="4648200" y="3581400"/>
            <a:ext cx="1524000" cy="1066800"/>
          </a:xfrm>
          <a:prstGeom prst="roundRect">
            <a:avLst/>
          </a:prstGeom>
          <a:solidFill>
            <a:schemeClr val="accent6">
              <a:lumMod val="20000"/>
              <a:lumOff val="80000"/>
            </a:schemeClr>
          </a:solidFill>
          <a:ln w="19050" cap="flat" cmpd="sng" algn="ctr">
            <a:solidFill>
              <a:srgbClr val="003366"/>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85000"/>
              </a:lnSpc>
              <a:spcBef>
                <a:spcPct val="0"/>
              </a:spcBef>
              <a:spcAft>
                <a:spcPct val="0"/>
              </a:spcAft>
              <a:buClrTx/>
              <a:buSzTx/>
              <a:buFontTx/>
              <a:buNone/>
              <a:tabLst/>
            </a:pPr>
            <a:r>
              <a:rPr kumimoji="0" lang="en-US" sz="1600" b="1" i="0" u="none" strike="noStrike" cap="none" normalizeH="0" baseline="0" dirty="0">
                <a:ln>
                  <a:noFill/>
                </a:ln>
                <a:effectLst/>
                <a:latin typeface="Arial" charset="0"/>
              </a:rPr>
              <a:t>Partial </a:t>
            </a:r>
          </a:p>
          <a:p>
            <a:pPr marL="0" marR="0" indent="0" algn="ctr" defTabSz="914400" rtl="0" eaLnBrk="0" fontAlgn="base" latinLnBrk="0" hangingPunct="0">
              <a:lnSpc>
                <a:spcPct val="85000"/>
              </a:lnSpc>
              <a:spcBef>
                <a:spcPct val="0"/>
              </a:spcBef>
              <a:spcAft>
                <a:spcPct val="0"/>
              </a:spcAft>
              <a:buClrTx/>
              <a:buSzTx/>
              <a:buFontTx/>
              <a:buNone/>
              <a:tabLst/>
            </a:pPr>
            <a:r>
              <a:rPr kumimoji="0" lang="en-US" sz="1600" b="1" i="0" u="none" strike="noStrike" cap="none" normalizeH="0" baseline="0" dirty="0">
                <a:ln>
                  <a:noFill/>
                </a:ln>
                <a:effectLst/>
                <a:latin typeface="Arial" charset="0"/>
              </a:rPr>
              <a:t>payment</a:t>
            </a:r>
          </a:p>
        </p:txBody>
      </p:sp>
      <p:sp>
        <p:nvSpPr>
          <p:cNvPr id="15" name="Rounded Rectangle 14"/>
          <p:cNvSpPr/>
          <p:nvPr/>
        </p:nvSpPr>
        <p:spPr bwMode="auto">
          <a:xfrm>
            <a:off x="7467600" y="3581400"/>
            <a:ext cx="1524000" cy="1066800"/>
          </a:xfrm>
          <a:prstGeom prst="roundRect">
            <a:avLst/>
          </a:prstGeom>
          <a:solidFill>
            <a:schemeClr val="accent6">
              <a:lumMod val="20000"/>
              <a:lumOff val="80000"/>
            </a:schemeClr>
          </a:solidFill>
          <a:ln w="19050" cap="flat" cmpd="sng" algn="ctr">
            <a:solidFill>
              <a:srgbClr val="003366"/>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85000"/>
              </a:lnSpc>
              <a:spcBef>
                <a:spcPct val="0"/>
              </a:spcBef>
              <a:spcAft>
                <a:spcPct val="0"/>
              </a:spcAft>
              <a:buClrTx/>
              <a:buSzTx/>
              <a:buFontTx/>
              <a:buNone/>
              <a:tabLst/>
            </a:pPr>
            <a:r>
              <a:rPr kumimoji="0" lang="en-US" sz="1600" b="1" i="0" u="none" strike="noStrike" cap="none" normalizeH="0" baseline="0" dirty="0">
                <a:ln>
                  <a:noFill/>
                </a:ln>
                <a:effectLst/>
                <a:latin typeface="Arial" charset="0"/>
              </a:rPr>
              <a:t>Residual </a:t>
            </a:r>
            <a:endParaRPr lang="en-US" sz="1600" b="1" dirty="0"/>
          </a:p>
          <a:p>
            <a:pPr marL="0" marR="0" indent="0" algn="ctr" defTabSz="914400" rtl="0" eaLnBrk="0" fontAlgn="base" latinLnBrk="0" hangingPunct="0">
              <a:lnSpc>
                <a:spcPct val="85000"/>
              </a:lnSpc>
              <a:spcBef>
                <a:spcPct val="0"/>
              </a:spcBef>
              <a:spcAft>
                <a:spcPct val="0"/>
              </a:spcAft>
              <a:buClrTx/>
              <a:buSzTx/>
              <a:buFontTx/>
              <a:buNone/>
              <a:tabLst/>
            </a:pPr>
            <a:r>
              <a:rPr kumimoji="0" lang="en-US" sz="1600" b="1" i="0" u="none" strike="noStrike" cap="none" normalizeH="0" baseline="0" dirty="0">
                <a:ln>
                  <a:noFill/>
                </a:ln>
                <a:effectLst/>
                <a:latin typeface="Arial" charset="0"/>
              </a:rPr>
              <a:t>items</a:t>
            </a:r>
          </a:p>
        </p:txBody>
      </p:sp>
      <p:sp>
        <p:nvSpPr>
          <p:cNvPr id="16" name="Rounded Rectangle 15"/>
          <p:cNvSpPr/>
          <p:nvPr/>
        </p:nvSpPr>
        <p:spPr bwMode="auto">
          <a:xfrm>
            <a:off x="5029200" y="4876800"/>
            <a:ext cx="1524000" cy="1066800"/>
          </a:xfrm>
          <a:prstGeom prst="roundRect">
            <a:avLst/>
          </a:prstGeom>
          <a:solidFill>
            <a:schemeClr val="accent6">
              <a:lumMod val="20000"/>
              <a:lumOff val="80000"/>
            </a:schemeClr>
          </a:solidFill>
          <a:ln w="19050" cap="flat" cmpd="sng" algn="ctr">
            <a:solidFill>
              <a:srgbClr val="003366"/>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85000"/>
              </a:lnSpc>
              <a:spcBef>
                <a:spcPct val="0"/>
              </a:spcBef>
              <a:spcAft>
                <a:spcPct val="0"/>
              </a:spcAft>
              <a:buClrTx/>
              <a:buSzTx/>
              <a:buFontTx/>
              <a:buNone/>
              <a:tabLst/>
            </a:pPr>
            <a:r>
              <a:rPr kumimoji="0" lang="en-US" sz="1600" b="1" i="0" u="none" strike="noStrike" cap="none" normalizeH="0" baseline="0" dirty="0">
                <a:ln>
                  <a:noFill/>
                </a:ln>
                <a:effectLst/>
                <a:latin typeface="Arial" charset="0"/>
              </a:rPr>
              <a:t>Clear </a:t>
            </a:r>
          </a:p>
          <a:p>
            <a:pPr marL="0" marR="0" indent="0" algn="ctr" defTabSz="914400" rtl="0" eaLnBrk="0" fontAlgn="base" latinLnBrk="0" hangingPunct="0">
              <a:lnSpc>
                <a:spcPct val="85000"/>
              </a:lnSpc>
              <a:spcBef>
                <a:spcPct val="0"/>
              </a:spcBef>
              <a:spcAft>
                <a:spcPct val="0"/>
              </a:spcAft>
              <a:buClrTx/>
              <a:buSzTx/>
              <a:buFontTx/>
              <a:buNone/>
              <a:tabLst/>
            </a:pPr>
            <a:r>
              <a:rPr lang="en-US" sz="1600" b="1" dirty="0"/>
              <a:t>Difference </a:t>
            </a:r>
          </a:p>
          <a:p>
            <a:pPr marL="0" marR="0" indent="0" algn="ctr" defTabSz="914400" rtl="0" eaLnBrk="0" fontAlgn="base" latinLnBrk="0" hangingPunct="0">
              <a:lnSpc>
                <a:spcPct val="85000"/>
              </a:lnSpc>
              <a:spcBef>
                <a:spcPct val="0"/>
              </a:spcBef>
              <a:spcAft>
                <a:spcPct val="0"/>
              </a:spcAft>
              <a:buClrTx/>
              <a:buSzTx/>
              <a:buFontTx/>
              <a:buNone/>
              <a:tabLst/>
            </a:pPr>
            <a:r>
              <a:rPr kumimoji="0" lang="en-US" sz="1600" b="1" i="0" u="none" strike="noStrike" cap="none" normalizeH="0" baseline="0" dirty="0">
                <a:ln>
                  <a:noFill/>
                </a:ln>
                <a:effectLst/>
                <a:latin typeface="Arial" charset="0"/>
              </a:rPr>
              <a:t>manually</a:t>
            </a:r>
          </a:p>
        </p:txBody>
      </p:sp>
      <p:sp>
        <p:nvSpPr>
          <p:cNvPr id="17" name="Rounded Rectangle 16"/>
          <p:cNvSpPr/>
          <p:nvPr/>
        </p:nvSpPr>
        <p:spPr bwMode="auto">
          <a:xfrm>
            <a:off x="6781800" y="4876800"/>
            <a:ext cx="1524000" cy="1066800"/>
          </a:xfrm>
          <a:prstGeom prst="roundRect">
            <a:avLst/>
          </a:prstGeom>
          <a:solidFill>
            <a:schemeClr val="accent6">
              <a:lumMod val="20000"/>
              <a:lumOff val="80000"/>
            </a:schemeClr>
          </a:solidFill>
          <a:ln w="19050" cap="flat" cmpd="sng" algn="ctr">
            <a:solidFill>
              <a:srgbClr val="003366"/>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85000"/>
              </a:lnSpc>
              <a:spcBef>
                <a:spcPct val="0"/>
              </a:spcBef>
              <a:spcAft>
                <a:spcPct val="0"/>
              </a:spcAft>
              <a:buClrTx/>
              <a:buSzTx/>
              <a:buFontTx/>
              <a:buNone/>
              <a:tabLst/>
            </a:pPr>
            <a:r>
              <a:rPr kumimoji="0" lang="en-US" sz="1600" b="1" i="0" u="none" strike="noStrike" cap="none" normalizeH="0" baseline="0" dirty="0">
                <a:ln>
                  <a:noFill/>
                </a:ln>
                <a:effectLst/>
                <a:latin typeface="Arial" charset="0"/>
              </a:rPr>
              <a:t>Payment on</a:t>
            </a:r>
          </a:p>
          <a:p>
            <a:pPr marL="0" marR="0" indent="0" algn="ctr" defTabSz="914400" rtl="0" eaLnBrk="0" fontAlgn="base" latinLnBrk="0" hangingPunct="0">
              <a:lnSpc>
                <a:spcPct val="85000"/>
              </a:lnSpc>
              <a:spcBef>
                <a:spcPct val="0"/>
              </a:spcBef>
              <a:spcAft>
                <a:spcPct val="0"/>
              </a:spcAft>
              <a:buClrTx/>
              <a:buSzTx/>
              <a:buFontTx/>
              <a:buNone/>
              <a:tabLst/>
            </a:pPr>
            <a:r>
              <a:rPr lang="en-US" sz="1600" b="1" dirty="0"/>
              <a:t>account</a:t>
            </a:r>
            <a:endParaRPr kumimoji="0" lang="en-US" sz="1600" b="1" i="0" u="none" strike="noStrike" cap="none" normalizeH="0" baseline="0" dirty="0">
              <a:ln>
                <a:noFill/>
              </a:ln>
              <a:effectLst/>
              <a:latin typeface="Arial" charset="0"/>
            </a:endParaRPr>
          </a:p>
        </p:txBody>
      </p:sp>
      <p:cxnSp>
        <p:nvCxnSpPr>
          <p:cNvPr id="19" name="Straight Arrow Connector 18"/>
          <p:cNvCxnSpPr/>
          <p:nvPr/>
        </p:nvCxnSpPr>
        <p:spPr bwMode="auto">
          <a:xfrm rot="10800000" flipV="1">
            <a:off x="3048000" y="2057400"/>
            <a:ext cx="457200" cy="381000"/>
          </a:xfrm>
          <a:prstGeom prst="straightConnector1">
            <a:avLst/>
          </a:prstGeom>
          <a:solidFill>
            <a:schemeClr val="accent1"/>
          </a:solidFill>
          <a:ln w="19050" cap="flat" cmpd="sng" algn="ctr">
            <a:solidFill>
              <a:srgbClr val="003366"/>
            </a:solidFill>
            <a:prstDash val="solid"/>
            <a:round/>
            <a:headEnd type="none" w="med" len="med"/>
            <a:tailEnd type="arrow"/>
          </a:ln>
          <a:effectLst/>
        </p:spPr>
      </p:cxnSp>
      <p:cxnSp>
        <p:nvCxnSpPr>
          <p:cNvPr id="21" name="Straight Arrow Connector 20"/>
          <p:cNvCxnSpPr/>
          <p:nvPr/>
        </p:nvCxnSpPr>
        <p:spPr bwMode="auto">
          <a:xfrm>
            <a:off x="5257800" y="2133600"/>
            <a:ext cx="457200" cy="381000"/>
          </a:xfrm>
          <a:prstGeom prst="straightConnector1">
            <a:avLst/>
          </a:prstGeom>
          <a:solidFill>
            <a:schemeClr val="accent1"/>
          </a:solidFill>
          <a:ln w="19050" cap="flat" cmpd="sng" algn="ctr">
            <a:solidFill>
              <a:srgbClr val="003366"/>
            </a:solidFill>
            <a:prstDash val="solid"/>
            <a:round/>
            <a:headEnd type="none" w="med" len="med"/>
            <a:tailEnd type="arrow"/>
          </a:ln>
          <a:effectLst/>
        </p:spPr>
      </p:cxnSp>
      <p:cxnSp>
        <p:nvCxnSpPr>
          <p:cNvPr id="23" name="Straight Arrow Connector 22"/>
          <p:cNvCxnSpPr>
            <a:stCxn id="9" idx="3"/>
          </p:cNvCxnSpPr>
          <p:nvPr/>
        </p:nvCxnSpPr>
        <p:spPr bwMode="auto">
          <a:xfrm rot="5400000">
            <a:off x="1122597" y="3259697"/>
            <a:ext cx="342107" cy="301299"/>
          </a:xfrm>
          <a:prstGeom prst="straightConnector1">
            <a:avLst/>
          </a:prstGeom>
          <a:solidFill>
            <a:schemeClr val="accent1"/>
          </a:solidFill>
          <a:ln w="19050" cap="flat" cmpd="sng" algn="ctr">
            <a:solidFill>
              <a:srgbClr val="003366"/>
            </a:solidFill>
            <a:prstDash val="solid"/>
            <a:round/>
            <a:headEnd type="none" w="med" len="med"/>
            <a:tailEnd type="arrow"/>
          </a:ln>
          <a:effectLst/>
        </p:spPr>
      </p:cxnSp>
      <p:cxnSp>
        <p:nvCxnSpPr>
          <p:cNvPr id="27" name="Straight Arrow Connector 26"/>
          <p:cNvCxnSpPr>
            <a:stCxn id="9" idx="4"/>
          </p:cNvCxnSpPr>
          <p:nvPr/>
        </p:nvCxnSpPr>
        <p:spPr bwMode="auto">
          <a:xfrm rot="5400000">
            <a:off x="1428750" y="4133850"/>
            <a:ext cx="1447800" cy="38100"/>
          </a:xfrm>
          <a:prstGeom prst="straightConnector1">
            <a:avLst/>
          </a:prstGeom>
          <a:solidFill>
            <a:schemeClr val="accent1"/>
          </a:solidFill>
          <a:ln w="19050" cap="flat" cmpd="sng" algn="ctr">
            <a:solidFill>
              <a:srgbClr val="003366"/>
            </a:solidFill>
            <a:prstDash val="solid"/>
            <a:round/>
            <a:headEnd type="none" w="med" len="med"/>
            <a:tailEnd type="arrow"/>
          </a:ln>
          <a:effectLst/>
        </p:spPr>
      </p:cxnSp>
      <p:cxnSp>
        <p:nvCxnSpPr>
          <p:cNvPr id="29" name="Straight Arrow Connector 28"/>
          <p:cNvCxnSpPr>
            <a:stCxn id="9" idx="5"/>
          </p:cNvCxnSpPr>
          <p:nvPr/>
        </p:nvCxnSpPr>
        <p:spPr bwMode="auto">
          <a:xfrm rot="16200000" flipH="1">
            <a:off x="2878697" y="3259696"/>
            <a:ext cx="342107" cy="301299"/>
          </a:xfrm>
          <a:prstGeom prst="straightConnector1">
            <a:avLst/>
          </a:prstGeom>
          <a:solidFill>
            <a:schemeClr val="accent1"/>
          </a:solidFill>
          <a:ln w="19050" cap="flat" cmpd="sng" algn="ctr">
            <a:solidFill>
              <a:srgbClr val="003366"/>
            </a:solidFill>
            <a:prstDash val="solid"/>
            <a:round/>
            <a:headEnd type="none" w="med" len="med"/>
            <a:tailEnd type="arrow"/>
          </a:ln>
          <a:effectLst/>
        </p:spPr>
      </p:cxnSp>
      <p:cxnSp>
        <p:nvCxnSpPr>
          <p:cNvPr id="31" name="Straight Arrow Connector 30"/>
          <p:cNvCxnSpPr/>
          <p:nvPr/>
        </p:nvCxnSpPr>
        <p:spPr bwMode="auto">
          <a:xfrm rot="5400000">
            <a:off x="5791200" y="3352800"/>
            <a:ext cx="228600" cy="228600"/>
          </a:xfrm>
          <a:prstGeom prst="straightConnector1">
            <a:avLst/>
          </a:prstGeom>
          <a:solidFill>
            <a:schemeClr val="accent1"/>
          </a:solidFill>
          <a:ln w="19050" cap="flat" cmpd="sng" algn="ctr">
            <a:solidFill>
              <a:srgbClr val="003366"/>
            </a:solidFill>
            <a:prstDash val="solid"/>
            <a:round/>
            <a:headEnd type="none" w="med" len="med"/>
            <a:tailEnd type="arrow"/>
          </a:ln>
          <a:effectLst/>
        </p:spPr>
      </p:cxnSp>
      <p:cxnSp>
        <p:nvCxnSpPr>
          <p:cNvPr id="33" name="Straight Arrow Connector 32"/>
          <p:cNvCxnSpPr>
            <a:stCxn id="10" idx="4"/>
          </p:cNvCxnSpPr>
          <p:nvPr/>
        </p:nvCxnSpPr>
        <p:spPr bwMode="auto">
          <a:xfrm rot="5400000">
            <a:off x="5753100" y="3924300"/>
            <a:ext cx="1371600" cy="533400"/>
          </a:xfrm>
          <a:prstGeom prst="straightConnector1">
            <a:avLst/>
          </a:prstGeom>
          <a:solidFill>
            <a:schemeClr val="accent1"/>
          </a:solidFill>
          <a:ln w="19050" cap="flat" cmpd="sng" algn="ctr">
            <a:solidFill>
              <a:srgbClr val="003366"/>
            </a:solidFill>
            <a:prstDash val="solid"/>
            <a:round/>
            <a:headEnd type="none" w="med" len="med"/>
            <a:tailEnd type="arrow"/>
          </a:ln>
          <a:effectLst/>
        </p:spPr>
      </p:cxnSp>
      <p:cxnSp>
        <p:nvCxnSpPr>
          <p:cNvPr id="35" name="Straight Arrow Connector 34"/>
          <p:cNvCxnSpPr>
            <a:stCxn id="10" idx="4"/>
          </p:cNvCxnSpPr>
          <p:nvPr/>
        </p:nvCxnSpPr>
        <p:spPr bwMode="auto">
          <a:xfrm rot="16200000" flipH="1">
            <a:off x="6324600" y="3886200"/>
            <a:ext cx="1371600" cy="609600"/>
          </a:xfrm>
          <a:prstGeom prst="straightConnector1">
            <a:avLst/>
          </a:prstGeom>
          <a:solidFill>
            <a:schemeClr val="accent1"/>
          </a:solidFill>
          <a:ln w="19050" cap="flat" cmpd="sng" algn="ctr">
            <a:solidFill>
              <a:srgbClr val="003366"/>
            </a:solidFill>
            <a:prstDash val="solid"/>
            <a:round/>
            <a:headEnd type="none" w="med" len="med"/>
            <a:tailEnd type="arrow"/>
          </a:ln>
          <a:effectLst/>
        </p:spPr>
      </p:cxnSp>
      <p:cxnSp>
        <p:nvCxnSpPr>
          <p:cNvPr id="37" name="Straight Arrow Connector 36"/>
          <p:cNvCxnSpPr>
            <a:stCxn id="10" idx="5"/>
          </p:cNvCxnSpPr>
          <p:nvPr/>
        </p:nvCxnSpPr>
        <p:spPr bwMode="auto">
          <a:xfrm rot="16200000" flipH="1">
            <a:off x="7542678" y="3275478"/>
            <a:ext cx="277066" cy="334777"/>
          </a:xfrm>
          <a:prstGeom prst="straightConnector1">
            <a:avLst/>
          </a:prstGeom>
          <a:solidFill>
            <a:schemeClr val="accent1"/>
          </a:solidFill>
          <a:ln w="19050" cap="flat" cmpd="sng" algn="ctr">
            <a:solidFill>
              <a:srgbClr val="003366"/>
            </a:solidFill>
            <a:prstDash val="solid"/>
            <a:round/>
            <a:headEnd type="none" w="med" len="med"/>
            <a:tailEnd type="arrow"/>
          </a:ln>
          <a:effectLst/>
        </p:spPr>
      </p:cxnSp>
    </p:spTree>
    <p:extLst>
      <p:ext uri="{BB962C8B-B14F-4D97-AF65-F5344CB8AC3E}">
        <p14:creationId xmlns:p14="http://schemas.microsoft.com/office/powerpoint/2010/main" val="13730544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Manually processing – Outside tolerance limits</a:t>
            </a:r>
          </a:p>
        </p:txBody>
      </p:sp>
      <p:sp>
        <p:nvSpPr>
          <p:cNvPr id="3" name="Content Placeholder 2"/>
          <p:cNvSpPr>
            <a:spLocks noGrp="1"/>
          </p:cNvSpPr>
          <p:nvPr>
            <p:ph idx="1"/>
          </p:nvPr>
        </p:nvSpPr>
        <p:spPr>
          <a:xfrm>
            <a:off x="3962400" y="1152525"/>
            <a:ext cx="4648200" cy="4867275"/>
          </a:xfrm>
        </p:spPr>
        <p:txBody>
          <a:bodyPr/>
          <a:lstStyle/>
          <a:p>
            <a:r>
              <a:rPr lang="en-US" dirty="0"/>
              <a:t>Partial payment</a:t>
            </a:r>
          </a:p>
          <a:p>
            <a:pPr lvl="1"/>
            <a:r>
              <a:rPr lang="en-US" sz="1600" u="sng" dirty="0"/>
              <a:t>Both items </a:t>
            </a:r>
            <a:r>
              <a:rPr lang="en-US" sz="1600" dirty="0"/>
              <a:t>remain as </a:t>
            </a:r>
            <a:r>
              <a:rPr lang="en-US" sz="1600" u="sng" dirty="0"/>
              <a:t>open items </a:t>
            </a:r>
          </a:p>
          <a:p>
            <a:pPr lvl="1"/>
            <a:endParaRPr lang="en-US" dirty="0"/>
          </a:p>
          <a:p>
            <a:r>
              <a:rPr lang="en-US" dirty="0"/>
              <a:t>Residual items</a:t>
            </a:r>
          </a:p>
          <a:p>
            <a:pPr lvl="1"/>
            <a:r>
              <a:rPr lang="en-US" sz="1600" dirty="0"/>
              <a:t>Payment amount and invoice are cleared and </a:t>
            </a:r>
            <a:r>
              <a:rPr lang="en-US" sz="1600" u="sng" dirty="0"/>
              <a:t>new item gets generated </a:t>
            </a:r>
            <a:r>
              <a:rPr lang="en-US" sz="1600" dirty="0"/>
              <a:t>with remaining amount.</a:t>
            </a:r>
          </a:p>
          <a:p>
            <a:pPr lvl="1"/>
            <a:r>
              <a:rPr lang="en-US" sz="1600" dirty="0"/>
              <a:t>TOP (from cleared item/new TOP)</a:t>
            </a:r>
          </a:p>
          <a:p>
            <a:pPr lvl="1"/>
            <a:endParaRPr lang="en-US" sz="1600" dirty="0"/>
          </a:p>
          <a:p>
            <a:pPr lvl="1"/>
            <a:endParaRPr lang="en-US" sz="1600" dirty="0"/>
          </a:p>
          <a:p>
            <a:r>
              <a:rPr lang="en-US" sz="1800" dirty="0"/>
              <a:t>Payment differences</a:t>
            </a:r>
          </a:p>
          <a:p>
            <a:pPr lvl="1"/>
            <a:r>
              <a:rPr lang="en-US" sz="1600" dirty="0"/>
              <a:t>Post the payment difference to a different </a:t>
            </a:r>
            <a:r>
              <a:rPr lang="en-US" sz="1600" u="sng" dirty="0"/>
              <a:t>account</a:t>
            </a:r>
            <a:r>
              <a:rPr lang="en-US" sz="1600" dirty="0"/>
              <a:t> as a difference posting using </a:t>
            </a:r>
            <a:r>
              <a:rPr lang="en-US" sz="1600" u="sng" dirty="0"/>
              <a:t>reason codes </a:t>
            </a:r>
            <a:r>
              <a:rPr lang="en-US" sz="1600" dirty="0"/>
              <a:t>and </a:t>
            </a:r>
            <a:r>
              <a:rPr lang="en-US" sz="1600" u="sng" dirty="0"/>
              <a:t>automatic determination</a:t>
            </a:r>
            <a:r>
              <a:rPr lang="en-US" sz="1600" dirty="0"/>
              <a:t>.</a:t>
            </a:r>
          </a:p>
        </p:txBody>
      </p:sp>
      <p:pic>
        <p:nvPicPr>
          <p:cNvPr id="4098" name="Picture 2"/>
          <p:cNvPicPr>
            <a:picLocks noChangeAspect="1" noChangeArrowheads="1"/>
          </p:cNvPicPr>
          <p:nvPr/>
        </p:nvPicPr>
        <p:blipFill>
          <a:blip r:embed="rId2" cstate="print"/>
          <a:srcRect/>
          <a:stretch>
            <a:fillRect/>
          </a:stretch>
        </p:blipFill>
        <p:spPr bwMode="auto">
          <a:xfrm>
            <a:off x="421777" y="1491734"/>
            <a:ext cx="1905354" cy="2438400"/>
          </a:xfrm>
          <a:prstGeom prst="rect">
            <a:avLst/>
          </a:prstGeom>
          <a:noFill/>
          <a:ln w="9525">
            <a:noFill/>
            <a:miter lim="800000"/>
            <a:headEnd/>
            <a:tailEnd/>
          </a:ln>
          <a:effectLst/>
        </p:spPr>
      </p:pic>
      <p:pic>
        <p:nvPicPr>
          <p:cNvPr id="4099" name="Picture 3"/>
          <p:cNvPicPr>
            <a:picLocks noChangeAspect="1" noChangeArrowheads="1"/>
          </p:cNvPicPr>
          <p:nvPr/>
        </p:nvPicPr>
        <p:blipFill>
          <a:blip r:embed="rId3" cstate="print"/>
          <a:srcRect/>
          <a:stretch>
            <a:fillRect/>
          </a:stretch>
        </p:blipFill>
        <p:spPr bwMode="auto">
          <a:xfrm>
            <a:off x="352425" y="4161295"/>
            <a:ext cx="2552700" cy="990600"/>
          </a:xfrm>
          <a:prstGeom prst="rect">
            <a:avLst/>
          </a:prstGeom>
          <a:noFill/>
          <a:ln w="9525">
            <a:noFill/>
            <a:miter lim="800000"/>
            <a:headEnd/>
            <a:tailEnd/>
          </a:ln>
          <a:effectLst/>
        </p:spPr>
      </p:pic>
      <p:sp>
        <p:nvSpPr>
          <p:cNvPr id="6" name="TextBox 5"/>
          <p:cNvSpPr txBox="1"/>
          <p:nvPr/>
        </p:nvSpPr>
        <p:spPr>
          <a:xfrm>
            <a:off x="2403331" y="1459468"/>
            <a:ext cx="1787669" cy="369332"/>
          </a:xfrm>
          <a:prstGeom prst="rect">
            <a:avLst/>
          </a:prstGeom>
          <a:noFill/>
        </p:spPr>
        <p:txBody>
          <a:bodyPr wrap="none" rtlCol="0">
            <a:spAutoFit/>
          </a:bodyPr>
          <a:lstStyle/>
          <a:p>
            <a:r>
              <a:rPr lang="en-US" dirty="0"/>
              <a:t>Partial payment</a:t>
            </a:r>
          </a:p>
        </p:txBody>
      </p:sp>
      <p:sp>
        <p:nvSpPr>
          <p:cNvPr id="8" name="TextBox 7"/>
          <p:cNvSpPr txBox="1"/>
          <p:nvPr/>
        </p:nvSpPr>
        <p:spPr>
          <a:xfrm>
            <a:off x="2327131" y="2831068"/>
            <a:ext cx="1582484" cy="369332"/>
          </a:xfrm>
          <a:prstGeom prst="rect">
            <a:avLst/>
          </a:prstGeom>
          <a:noFill/>
        </p:spPr>
        <p:txBody>
          <a:bodyPr wrap="none" rtlCol="0">
            <a:spAutoFit/>
          </a:bodyPr>
          <a:lstStyle/>
          <a:p>
            <a:r>
              <a:rPr lang="en-US" dirty="0"/>
              <a:t>Residual item</a:t>
            </a:r>
          </a:p>
        </p:txBody>
      </p:sp>
      <p:sp>
        <p:nvSpPr>
          <p:cNvPr id="9" name="TextBox 8"/>
          <p:cNvSpPr txBox="1"/>
          <p:nvPr/>
        </p:nvSpPr>
        <p:spPr>
          <a:xfrm>
            <a:off x="838200" y="5181600"/>
            <a:ext cx="2283638" cy="369332"/>
          </a:xfrm>
          <a:prstGeom prst="rect">
            <a:avLst/>
          </a:prstGeom>
          <a:noFill/>
        </p:spPr>
        <p:txBody>
          <a:bodyPr wrap="none" rtlCol="0">
            <a:spAutoFit/>
          </a:bodyPr>
          <a:lstStyle/>
          <a:p>
            <a:r>
              <a:rPr lang="en-US" dirty="0"/>
              <a:t>Payment differences</a:t>
            </a:r>
          </a:p>
        </p:txBody>
      </p:sp>
    </p:spTree>
    <p:extLst>
      <p:ext uri="{BB962C8B-B14F-4D97-AF65-F5344CB8AC3E}">
        <p14:creationId xmlns:p14="http://schemas.microsoft.com/office/powerpoint/2010/main" val="13255772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Reason codes</a:t>
            </a:r>
          </a:p>
        </p:txBody>
      </p:sp>
      <p:sp>
        <p:nvSpPr>
          <p:cNvPr id="3" name="Content Placeholder 2"/>
          <p:cNvSpPr>
            <a:spLocks noGrp="1"/>
          </p:cNvSpPr>
          <p:nvPr>
            <p:ph idx="1"/>
          </p:nvPr>
        </p:nvSpPr>
        <p:spPr>
          <a:xfrm>
            <a:off x="5562600" y="1152525"/>
            <a:ext cx="3048000" cy="4867275"/>
          </a:xfrm>
        </p:spPr>
        <p:txBody>
          <a:bodyPr/>
          <a:lstStyle/>
          <a:p>
            <a:endParaRPr lang="en-US" sz="1600" dirty="0"/>
          </a:p>
          <a:p>
            <a:endParaRPr lang="en-US" sz="1600" dirty="0"/>
          </a:p>
          <a:p>
            <a:r>
              <a:rPr lang="en-US" sz="1600" dirty="0"/>
              <a:t>Reason codes are used to describe the reason for the payment difference.</a:t>
            </a:r>
          </a:p>
          <a:p>
            <a:endParaRPr lang="en-US" sz="1600" dirty="0"/>
          </a:p>
          <a:p>
            <a:r>
              <a:rPr lang="en-US" sz="1600" dirty="0"/>
              <a:t>To assign more than one reason code to a payment difference, click on “distribute difference”.</a:t>
            </a:r>
          </a:p>
          <a:p>
            <a:pPr>
              <a:buNone/>
            </a:pPr>
            <a:endParaRPr lang="en-US" sz="1600" dirty="0"/>
          </a:p>
          <a:p>
            <a:r>
              <a:rPr lang="en-US" sz="1600" dirty="0"/>
              <a:t>Reason codes can be assigned to:</a:t>
            </a:r>
          </a:p>
          <a:p>
            <a:pPr lvl="1"/>
            <a:r>
              <a:rPr lang="en-US" sz="1600" dirty="0"/>
              <a:t>Difference postings</a:t>
            </a:r>
          </a:p>
          <a:p>
            <a:pPr lvl="1"/>
            <a:r>
              <a:rPr lang="en-US" sz="1600" dirty="0"/>
              <a:t>Partial payments</a:t>
            </a:r>
          </a:p>
          <a:p>
            <a:pPr lvl="1"/>
            <a:r>
              <a:rPr lang="en-US" sz="1600" dirty="0"/>
              <a:t>Residual items</a:t>
            </a:r>
          </a:p>
        </p:txBody>
      </p:sp>
      <p:pic>
        <p:nvPicPr>
          <p:cNvPr id="8194" name="Picture 2"/>
          <p:cNvPicPr>
            <a:picLocks noChangeAspect="1" noChangeArrowheads="1"/>
          </p:cNvPicPr>
          <p:nvPr/>
        </p:nvPicPr>
        <p:blipFill>
          <a:blip r:embed="rId2" cstate="print"/>
          <a:srcRect/>
          <a:stretch>
            <a:fillRect/>
          </a:stretch>
        </p:blipFill>
        <p:spPr bwMode="auto">
          <a:xfrm>
            <a:off x="84116" y="1152525"/>
            <a:ext cx="5478484" cy="4574044"/>
          </a:xfrm>
          <a:prstGeom prst="rect">
            <a:avLst/>
          </a:prstGeom>
          <a:noFill/>
          <a:ln w="9525">
            <a:noFill/>
            <a:miter lim="800000"/>
            <a:headEnd/>
            <a:tailEnd/>
          </a:ln>
          <a:effectLst/>
        </p:spPr>
      </p:pic>
    </p:spTree>
    <p:extLst>
      <p:ext uri="{BB962C8B-B14F-4D97-AF65-F5344CB8AC3E}">
        <p14:creationId xmlns:p14="http://schemas.microsoft.com/office/powerpoint/2010/main" val="5884454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Realized exchange rate differences</a:t>
            </a:r>
          </a:p>
        </p:txBody>
      </p:sp>
      <p:sp>
        <p:nvSpPr>
          <p:cNvPr id="3" name="Content Placeholder 2"/>
          <p:cNvSpPr>
            <a:spLocks noGrp="1"/>
          </p:cNvSpPr>
          <p:nvPr>
            <p:ph idx="1"/>
          </p:nvPr>
        </p:nvSpPr>
        <p:spPr>
          <a:xfrm>
            <a:off x="352426" y="1108075"/>
            <a:ext cx="8172450" cy="4749800"/>
          </a:xfrm>
        </p:spPr>
        <p:txBody>
          <a:bodyPr/>
          <a:lstStyle/>
          <a:p>
            <a:r>
              <a:rPr lang="en-US" sz="1600" dirty="0"/>
              <a:t>When </a:t>
            </a:r>
            <a:r>
              <a:rPr lang="en-US" sz="1600" b="1" dirty="0"/>
              <a:t>clearing open items in a foreign currency</a:t>
            </a:r>
            <a:r>
              <a:rPr lang="en-US" sz="1600" dirty="0"/>
              <a:t>, exchange rate differences may occur due to fluctuations in exchange rates.</a:t>
            </a:r>
          </a:p>
          <a:p>
            <a:r>
              <a:rPr lang="en-US" sz="1600" dirty="0"/>
              <a:t>The system posts these exchange rate differences automatically as </a:t>
            </a:r>
            <a:r>
              <a:rPr lang="en-US" sz="1600" b="1" dirty="0"/>
              <a:t>realized gains or losses.</a:t>
            </a:r>
          </a:p>
          <a:p>
            <a:r>
              <a:rPr lang="en-US" sz="1600" dirty="0"/>
              <a:t>The system posts the differences </a:t>
            </a:r>
            <a:r>
              <a:rPr lang="en-US" sz="1600" b="1" dirty="0"/>
              <a:t>automatically to the revenue/expense account </a:t>
            </a:r>
            <a:r>
              <a:rPr lang="en-US" sz="1600" dirty="0"/>
              <a:t>for exchange rate differences that you defined during configuration.</a:t>
            </a:r>
          </a:p>
          <a:p>
            <a:r>
              <a:rPr lang="en-US" sz="1600" dirty="0"/>
              <a:t>The realized difference is </a:t>
            </a:r>
            <a:r>
              <a:rPr lang="en-US" sz="1600" b="1" dirty="0"/>
              <a:t>stored in the cleared line item</a:t>
            </a:r>
            <a:r>
              <a:rPr lang="en-US" sz="1600" dirty="0"/>
              <a:t>.</a:t>
            </a:r>
          </a:p>
        </p:txBody>
      </p:sp>
      <p:pic>
        <p:nvPicPr>
          <p:cNvPr id="9218" name="Picture 2"/>
          <p:cNvPicPr>
            <a:picLocks noChangeAspect="1" noChangeArrowheads="1"/>
          </p:cNvPicPr>
          <p:nvPr/>
        </p:nvPicPr>
        <p:blipFill>
          <a:blip r:embed="rId2" cstate="print"/>
          <a:srcRect/>
          <a:stretch>
            <a:fillRect/>
          </a:stretch>
        </p:blipFill>
        <p:spPr bwMode="auto">
          <a:xfrm>
            <a:off x="532108" y="3424237"/>
            <a:ext cx="5105400" cy="2714625"/>
          </a:xfrm>
          <a:prstGeom prst="rect">
            <a:avLst/>
          </a:prstGeom>
          <a:noFill/>
          <a:ln w="9525">
            <a:noFill/>
            <a:miter lim="800000"/>
            <a:headEnd/>
            <a:tailEnd/>
          </a:ln>
          <a:effectLst/>
        </p:spPr>
      </p:pic>
    </p:spTree>
    <p:extLst>
      <p:ext uri="{BB962C8B-B14F-4D97-AF65-F5344CB8AC3E}">
        <p14:creationId xmlns:p14="http://schemas.microsoft.com/office/powerpoint/2010/main" val="28512489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C2E13C9-6165-4DF5-BB1A-69C224726B58}"/>
              </a:ext>
            </a:extLst>
          </p:cNvPr>
          <p:cNvSpPr>
            <a:spLocks noGrp="1"/>
          </p:cNvSpPr>
          <p:nvPr>
            <p:ph type="title"/>
          </p:nvPr>
        </p:nvSpPr>
        <p:spPr/>
        <p:txBody>
          <a:bodyPr/>
          <a:lstStyle/>
          <a:p>
            <a:r>
              <a:rPr lang="en-US" dirty="0"/>
              <a:t>Incoming Payments</a:t>
            </a:r>
          </a:p>
        </p:txBody>
      </p:sp>
      <p:pic>
        <p:nvPicPr>
          <p:cNvPr id="12" name="Content Placeholder 11">
            <a:extLst>
              <a:ext uri="{FF2B5EF4-FFF2-40B4-BE49-F238E27FC236}">
                <a16:creationId xmlns:a16="http://schemas.microsoft.com/office/drawing/2014/main" xmlns="" id="{15AF8FB5-B1CD-4E26-9B1E-7D51AFFEE8B4}"/>
              </a:ext>
            </a:extLst>
          </p:cNvPr>
          <p:cNvPicPr>
            <a:picLocks noGrp="1" noChangeAspect="1"/>
          </p:cNvPicPr>
          <p:nvPr>
            <p:ph idx="1"/>
          </p:nvPr>
        </p:nvPicPr>
        <p:blipFill>
          <a:blip r:embed="rId2"/>
          <a:stretch>
            <a:fillRect/>
          </a:stretch>
        </p:blipFill>
        <p:spPr>
          <a:xfrm>
            <a:off x="609601" y="1567051"/>
            <a:ext cx="8512188" cy="4071749"/>
          </a:xfrm>
          <a:prstGeom prst="rect">
            <a:avLst/>
          </a:prstGeom>
        </p:spPr>
      </p:pic>
    </p:spTree>
    <p:extLst>
      <p:ext uri="{BB962C8B-B14F-4D97-AF65-F5344CB8AC3E}">
        <p14:creationId xmlns:p14="http://schemas.microsoft.com/office/powerpoint/2010/main" val="300475081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Account determination</a:t>
            </a:r>
          </a:p>
        </p:txBody>
      </p:sp>
      <p:sp>
        <p:nvSpPr>
          <p:cNvPr id="3" name="Content Placeholder 2"/>
          <p:cNvSpPr>
            <a:spLocks noGrp="1"/>
          </p:cNvSpPr>
          <p:nvPr>
            <p:ph idx="1"/>
          </p:nvPr>
        </p:nvSpPr>
        <p:spPr>
          <a:xfrm>
            <a:off x="457200" y="1108075"/>
            <a:ext cx="7991475" cy="4835525"/>
          </a:xfrm>
        </p:spPr>
        <p:txBody>
          <a:bodyPr/>
          <a:lstStyle/>
          <a:p>
            <a:r>
              <a:rPr lang="en-US" sz="1600" dirty="0"/>
              <a:t>All reconciliation accounts and all G/L accounts with open item transactions in foreign currency must be assigned revenue/expense accounts for realized losses and gains.</a:t>
            </a:r>
          </a:p>
          <a:p>
            <a:pPr>
              <a:buNone/>
            </a:pPr>
            <a:r>
              <a:rPr lang="en-US" sz="1600" u="sng" dirty="0"/>
              <a:t>One gain/loss account can be assigned:</a:t>
            </a:r>
          </a:p>
          <a:p>
            <a:pPr lvl="1"/>
            <a:r>
              <a:rPr lang="en-US" sz="1400" dirty="0"/>
              <a:t>To all currencies and currency types</a:t>
            </a:r>
          </a:p>
          <a:p>
            <a:pPr lvl="1"/>
            <a:r>
              <a:rPr lang="en-US" sz="1400" dirty="0"/>
              <a:t>Per currencies and currency type</a:t>
            </a:r>
          </a:p>
          <a:p>
            <a:pPr lvl="1"/>
            <a:r>
              <a:rPr lang="en-US" sz="1400" dirty="0"/>
              <a:t>Per currency</a:t>
            </a:r>
          </a:p>
          <a:p>
            <a:pPr lvl="1"/>
            <a:r>
              <a:rPr lang="en-US" sz="1400" dirty="0"/>
              <a:t>Per currency type</a:t>
            </a:r>
            <a:endParaRPr lang="en-US" sz="2400" dirty="0"/>
          </a:p>
        </p:txBody>
      </p:sp>
      <p:pic>
        <p:nvPicPr>
          <p:cNvPr id="10242" name="Picture 2"/>
          <p:cNvPicPr>
            <a:picLocks noChangeAspect="1" noChangeArrowheads="1"/>
          </p:cNvPicPr>
          <p:nvPr/>
        </p:nvPicPr>
        <p:blipFill>
          <a:blip r:embed="rId3" cstate="print"/>
          <a:srcRect/>
          <a:stretch>
            <a:fillRect/>
          </a:stretch>
        </p:blipFill>
        <p:spPr bwMode="auto">
          <a:xfrm>
            <a:off x="490780" y="3265218"/>
            <a:ext cx="5486400" cy="3371850"/>
          </a:xfrm>
          <a:prstGeom prst="rect">
            <a:avLst/>
          </a:prstGeom>
          <a:noFill/>
          <a:ln w="9525">
            <a:noFill/>
            <a:miter lim="800000"/>
            <a:headEnd/>
            <a:tailEnd/>
          </a:ln>
          <a:effectLst/>
        </p:spPr>
      </p:pic>
    </p:spTree>
    <p:extLst>
      <p:ext uri="{BB962C8B-B14F-4D97-AF65-F5344CB8AC3E}">
        <p14:creationId xmlns:p14="http://schemas.microsoft.com/office/powerpoint/2010/main" val="26340758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Unrealized exchange rate differences</a:t>
            </a:r>
          </a:p>
        </p:txBody>
      </p:sp>
      <p:sp>
        <p:nvSpPr>
          <p:cNvPr id="3" name="Content Placeholder 2"/>
          <p:cNvSpPr>
            <a:spLocks noGrp="1"/>
          </p:cNvSpPr>
          <p:nvPr>
            <p:ph idx="1"/>
          </p:nvPr>
        </p:nvSpPr>
        <p:spPr>
          <a:xfrm>
            <a:off x="352426" y="1198563"/>
            <a:ext cx="8096250" cy="4745037"/>
          </a:xfrm>
        </p:spPr>
        <p:txBody>
          <a:bodyPr/>
          <a:lstStyle/>
          <a:p>
            <a:r>
              <a:rPr lang="en-US" sz="1600" dirty="0"/>
              <a:t>Exchange rate differences are also posted when </a:t>
            </a:r>
            <a:r>
              <a:rPr lang="en-US" sz="1600" b="1" dirty="0"/>
              <a:t>open items are valuated for the financial statements. </a:t>
            </a:r>
          </a:p>
          <a:p>
            <a:endParaRPr lang="en-US" sz="1600" dirty="0"/>
          </a:p>
          <a:p>
            <a:r>
              <a:rPr lang="en-US" sz="1600" dirty="0"/>
              <a:t>These exchange rate differences from valuation are posted to </a:t>
            </a:r>
            <a:r>
              <a:rPr lang="en-US" sz="1600" b="1" dirty="0"/>
              <a:t>another exchange rate difference account (unrealized loss/gain) and to a financial statement adjustment account</a:t>
            </a:r>
            <a:r>
              <a:rPr lang="en-US" sz="1600" dirty="0"/>
              <a:t>. </a:t>
            </a:r>
          </a:p>
          <a:p>
            <a:endParaRPr lang="en-US" sz="1600" dirty="0"/>
          </a:p>
          <a:p>
            <a:r>
              <a:rPr lang="en-US" sz="1600" dirty="0"/>
              <a:t>When clearing an open item that has already been valuated, the system </a:t>
            </a:r>
            <a:r>
              <a:rPr lang="en-US" sz="1600" b="1" dirty="0"/>
              <a:t>reverses the balance sheet correction account </a:t>
            </a:r>
            <a:r>
              <a:rPr lang="en-US" sz="1600" dirty="0"/>
              <a:t>and posts the remaining exchange rate difference to the account for realized exchange rate differences.</a:t>
            </a:r>
          </a:p>
          <a:p>
            <a:pPr>
              <a:buNone/>
            </a:pPr>
            <a:endParaRPr lang="en-US" sz="1600" dirty="0"/>
          </a:p>
        </p:txBody>
      </p:sp>
    </p:spTree>
    <p:extLst>
      <p:ext uri="{BB962C8B-B14F-4D97-AF65-F5344CB8AC3E}">
        <p14:creationId xmlns:p14="http://schemas.microsoft.com/office/powerpoint/2010/main" val="86085014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Content Placeholder 2"/>
          <p:cNvSpPr>
            <a:spLocks noGrp="1"/>
          </p:cNvSpPr>
          <p:nvPr>
            <p:ph idx="1"/>
          </p:nvPr>
        </p:nvSpPr>
        <p:spPr/>
        <p:txBody>
          <a:bodyPr/>
          <a:lstStyle/>
          <a:p>
            <a:pPr>
              <a:buNone/>
            </a:pPr>
            <a:r>
              <a:rPr lang="en-US" sz="1800" b="1" dirty="0"/>
              <a:t>Unit Objectives</a:t>
            </a:r>
            <a:r>
              <a:rPr lang="en-US" sz="1800" dirty="0"/>
              <a:t/>
            </a:r>
            <a:br>
              <a:rPr lang="en-US" sz="1800" dirty="0"/>
            </a:br>
            <a:endParaRPr lang="en-US" sz="1800" dirty="0"/>
          </a:p>
          <a:p>
            <a:r>
              <a:rPr lang="en-US" sz="1800" dirty="0"/>
              <a:t>Describe special G/L transactions</a:t>
            </a:r>
          </a:p>
          <a:p>
            <a:r>
              <a:rPr lang="en-US" sz="1800" dirty="0"/>
              <a:t>Explain the particularities of special G/L transactions</a:t>
            </a:r>
          </a:p>
          <a:p>
            <a:r>
              <a:rPr lang="en-US" sz="1800" dirty="0"/>
              <a:t>Explain the functions of special G/L transactions</a:t>
            </a:r>
          </a:p>
          <a:p>
            <a:r>
              <a:rPr lang="en-US" sz="1800" dirty="0"/>
              <a:t>Configure special G/L transactions or check their configuration</a:t>
            </a:r>
          </a:p>
          <a:p>
            <a:r>
              <a:rPr lang="en-US" sz="1800" dirty="0"/>
              <a:t>Create your own special G/L transactions as needed</a:t>
            </a:r>
          </a:p>
        </p:txBody>
      </p:sp>
      <p:sp>
        <p:nvSpPr>
          <p:cNvPr id="4" name="Title 1"/>
          <p:cNvSpPr txBox="1">
            <a:spLocks/>
          </p:cNvSpPr>
          <p:nvPr/>
        </p:nvSpPr>
        <p:spPr bwMode="auto">
          <a:xfrm>
            <a:off x="198439" y="225426"/>
            <a:ext cx="8377237" cy="547688"/>
          </a:xfrm>
          <a:prstGeom prst="rect">
            <a:avLst/>
          </a:prstGeom>
          <a:noFill/>
          <a:ln w="9525">
            <a:noFill/>
            <a:miter lim="800000"/>
            <a:headEnd/>
            <a:tailEnd/>
          </a:ln>
        </p:spPr>
        <p:txBody>
          <a:bodyPr lIns="180000" tIns="36000" rIns="108000" bIns="36000" anchor="ctr"/>
          <a:lstStyle/>
          <a:p>
            <a:pPr eaLnBrk="0" hangingPunct="0">
              <a:lnSpc>
                <a:spcPct val="90000"/>
              </a:lnSpc>
              <a:defRPr/>
            </a:pPr>
            <a:endParaRPr lang="en-US" sz="2400" b="1" kern="0" dirty="0">
              <a:latin typeface="+mj-lt"/>
              <a:ea typeface="+mj-ea"/>
              <a:cs typeface="+mj-cs"/>
            </a:endParaRPr>
          </a:p>
        </p:txBody>
      </p:sp>
      <p:sp>
        <p:nvSpPr>
          <p:cNvPr id="7172" name="Title 4"/>
          <p:cNvSpPr>
            <a:spLocks noGrp="1"/>
          </p:cNvSpPr>
          <p:nvPr>
            <p:ph type="title"/>
          </p:nvPr>
        </p:nvSpPr>
        <p:spPr>
          <a:xfrm>
            <a:off x="304801" y="228600"/>
            <a:ext cx="8377239" cy="547688"/>
          </a:xfrm>
        </p:spPr>
        <p:txBody>
          <a:bodyPr/>
          <a:lstStyle/>
          <a:p>
            <a:r>
              <a:rPr lang="en-US" dirty="0"/>
              <a:t>Special G/L transactions</a:t>
            </a:r>
          </a:p>
        </p:txBody>
      </p:sp>
    </p:spTree>
    <p:extLst>
      <p:ext uri="{BB962C8B-B14F-4D97-AF65-F5344CB8AC3E}">
        <p14:creationId xmlns:p14="http://schemas.microsoft.com/office/powerpoint/2010/main" val="365511919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Special GL transaction </a:t>
            </a:r>
          </a:p>
        </p:txBody>
      </p:sp>
      <p:sp>
        <p:nvSpPr>
          <p:cNvPr id="3" name="Content Placeholder 2"/>
          <p:cNvSpPr>
            <a:spLocks noGrp="1"/>
          </p:cNvSpPr>
          <p:nvPr>
            <p:ph idx="1"/>
          </p:nvPr>
        </p:nvSpPr>
        <p:spPr>
          <a:xfrm>
            <a:off x="533401" y="990601"/>
            <a:ext cx="8553449" cy="5029199"/>
          </a:xfrm>
        </p:spPr>
        <p:txBody>
          <a:bodyPr/>
          <a:lstStyle/>
          <a:p>
            <a:pPr algn="just">
              <a:lnSpc>
                <a:spcPct val="100000"/>
              </a:lnSpc>
              <a:buNone/>
            </a:pPr>
            <a:r>
              <a:rPr lang="en-US" sz="1800" b="1" dirty="0"/>
              <a:t>Reconciliation account:</a:t>
            </a:r>
          </a:p>
          <a:p>
            <a:pPr algn="just">
              <a:lnSpc>
                <a:spcPct val="100000"/>
              </a:lnSpc>
            </a:pPr>
            <a:r>
              <a:rPr lang="en-US" sz="1600" b="1" dirty="0"/>
              <a:t>Transactions in the sub ledgers </a:t>
            </a:r>
            <a:r>
              <a:rPr lang="en-US" sz="1600" dirty="0"/>
              <a:t>(AR/AP) are </a:t>
            </a:r>
            <a:r>
              <a:rPr lang="en-US" sz="1600" b="1" dirty="0"/>
              <a:t>also posted on the reconciliation accounts</a:t>
            </a:r>
            <a:r>
              <a:rPr lang="en-US" sz="1600" dirty="0"/>
              <a:t> in the general ledger, to have the values available in form of totals as well in the general ledger in order to be able to quickly create a financial/income statement.</a:t>
            </a:r>
          </a:p>
          <a:p>
            <a:pPr algn="just">
              <a:lnSpc>
                <a:spcPct val="100000"/>
              </a:lnSpc>
            </a:pPr>
            <a:r>
              <a:rPr lang="en-US" sz="1600" dirty="0"/>
              <a:t>The Reconciliation Account field can be found in the company code segment of the customer/vendor master record.</a:t>
            </a:r>
          </a:p>
          <a:p>
            <a:pPr algn="just">
              <a:lnSpc>
                <a:spcPct val="100000"/>
              </a:lnSpc>
            </a:pPr>
            <a:r>
              <a:rPr lang="en-US" sz="1600" dirty="0"/>
              <a:t>For example when you post a vendor, automatically the reconciliation account also gets posted.</a:t>
            </a:r>
          </a:p>
          <a:p>
            <a:pPr algn="ctr">
              <a:lnSpc>
                <a:spcPct val="100000"/>
              </a:lnSpc>
              <a:buNone/>
            </a:pPr>
            <a:r>
              <a:rPr lang="en-US" sz="1800" b="1" i="1" dirty="0">
                <a:solidFill>
                  <a:srgbClr val="FF0000"/>
                </a:solidFill>
              </a:rPr>
              <a:t>But</a:t>
            </a:r>
          </a:p>
          <a:p>
            <a:pPr algn="just">
              <a:lnSpc>
                <a:spcPct val="100000"/>
              </a:lnSpc>
            </a:pPr>
            <a:endParaRPr lang="en-US" sz="1600" dirty="0"/>
          </a:p>
          <a:p>
            <a:pPr algn="just">
              <a:lnSpc>
                <a:spcPct val="100000"/>
              </a:lnSpc>
            </a:pPr>
            <a:r>
              <a:rPr lang="en-US" sz="1600" b="1" dirty="0"/>
              <a:t>Certain business transactions </a:t>
            </a:r>
            <a:r>
              <a:rPr lang="en-US" sz="1600" dirty="0"/>
              <a:t>should be </a:t>
            </a:r>
            <a:r>
              <a:rPr lang="en-US" sz="1600" b="1" dirty="0"/>
              <a:t>displayed separately </a:t>
            </a:r>
            <a:r>
              <a:rPr lang="en-US" sz="1600" dirty="0"/>
              <a:t>in the general ledger and sub ledger in financial accounting. </a:t>
            </a:r>
          </a:p>
          <a:p>
            <a:pPr algn="just">
              <a:lnSpc>
                <a:spcPct val="100000"/>
              </a:lnSpc>
            </a:pPr>
            <a:r>
              <a:rPr lang="en-US" sz="1600" dirty="0"/>
              <a:t>Ex: </a:t>
            </a:r>
            <a:r>
              <a:rPr lang="en-US" sz="1600" b="1" dirty="0"/>
              <a:t>Down payment </a:t>
            </a:r>
            <a:r>
              <a:rPr lang="en-US" sz="1600" dirty="0"/>
              <a:t>to vendor is not a liability hence to be shown on assets side. </a:t>
            </a:r>
            <a:r>
              <a:rPr lang="en-US" sz="1600" b="1" dirty="0"/>
              <a:t>Down payment request, Doubtful receivables</a:t>
            </a:r>
            <a:r>
              <a:rPr lang="en-US" sz="1600" dirty="0"/>
              <a:t> etc.</a:t>
            </a:r>
          </a:p>
          <a:p>
            <a:pPr algn="just">
              <a:lnSpc>
                <a:spcPct val="100000"/>
              </a:lnSpc>
            </a:pPr>
            <a:r>
              <a:rPr lang="en-US" sz="1600" dirty="0"/>
              <a:t>For this type of transactions ALTERNATIVE RECONCILIATION ACCOUNTS are used.</a:t>
            </a:r>
          </a:p>
          <a:p>
            <a:pPr algn="just">
              <a:lnSpc>
                <a:spcPct val="100000"/>
              </a:lnSpc>
            </a:pPr>
            <a:endParaRPr lang="en-US" sz="1600" dirty="0"/>
          </a:p>
        </p:txBody>
      </p:sp>
    </p:spTree>
    <p:extLst>
      <p:ext uri="{BB962C8B-B14F-4D97-AF65-F5344CB8AC3E}">
        <p14:creationId xmlns:p14="http://schemas.microsoft.com/office/powerpoint/2010/main" val="383939113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bwMode="auto">
          <a:xfrm>
            <a:off x="457200" y="1752600"/>
            <a:ext cx="7924800" cy="1295400"/>
          </a:xfrm>
          <a:prstGeom prst="roundRect">
            <a:avLst/>
          </a:prstGeom>
          <a:solidFill>
            <a:schemeClr val="accent6">
              <a:lumMod val="40000"/>
              <a:lumOff val="60000"/>
            </a:schemeClr>
          </a:solidFill>
          <a:ln w="19050" cap="flat" cmpd="sng" algn="ctr">
            <a:solidFill>
              <a:srgbClr val="003366"/>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85000"/>
              </a:lnSpc>
              <a:spcBef>
                <a:spcPct val="0"/>
              </a:spcBef>
              <a:spcAft>
                <a:spcPct val="0"/>
              </a:spcAft>
              <a:buClrTx/>
              <a:buSzTx/>
              <a:buFontTx/>
              <a:buNone/>
              <a:tabLst/>
            </a:pPr>
            <a:endParaRPr kumimoji="0" lang="en-US" sz="2000" b="1" i="0" u="none" strike="noStrike" cap="none" normalizeH="0" baseline="0">
              <a:ln>
                <a:noFill/>
              </a:ln>
              <a:solidFill>
                <a:schemeClr val="bg1"/>
              </a:solidFill>
              <a:effectLst/>
              <a:latin typeface="Arial" charset="0"/>
            </a:endParaRPr>
          </a:p>
        </p:txBody>
      </p:sp>
      <p:sp>
        <p:nvSpPr>
          <p:cNvPr id="2" name="Title 1"/>
          <p:cNvSpPr>
            <a:spLocks noGrp="1"/>
          </p:cNvSpPr>
          <p:nvPr>
            <p:ph type="title"/>
          </p:nvPr>
        </p:nvSpPr>
        <p:spPr/>
        <p:txBody>
          <a:bodyPr/>
          <a:lstStyle/>
          <a:p>
            <a:r>
              <a:rPr lang="en-US" sz="3200" dirty="0"/>
              <a:t>Alternative Reconciliation account</a:t>
            </a:r>
          </a:p>
        </p:txBody>
      </p:sp>
      <p:sp>
        <p:nvSpPr>
          <p:cNvPr id="3" name="Content Placeholder 2"/>
          <p:cNvSpPr>
            <a:spLocks noGrp="1"/>
          </p:cNvSpPr>
          <p:nvPr>
            <p:ph idx="1"/>
          </p:nvPr>
        </p:nvSpPr>
        <p:spPr>
          <a:xfrm>
            <a:off x="152400" y="1108075"/>
            <a:ext cx="8734425" cy="4749800"/>
          </a:xfrm>
        </p:spPr>
        <p:txBody>
          <a:bodyPr/>
          <a:lstStyle/>
          <a:p>
            <a:pPr>
              <a:lnSpc>
                <a:spcPct val="100000"/>
              </a:lnSpc>
            </a:pPr>
            <a:r>
              <a:rPr lang="en-US" sz="1600" dirty="0"/>
              <a:t>Special G/L transactions are transactions in the accounts receivable and payable, which are displayed separately in the general ledger and the sub ledgers.</a:t>
            </a:r>
          </a:p>
          <a:p>
            <a:pPr>
              <a:buNone/>
            </a:pPr>
            <a:endParaRPr lang="en-US" sz="1600" dirty="0"/>
          </a:p>
          <a:p>
            <a:pPr>
              <a:buNone/>
            </a:pPr>
            <a:r>
              <a:rPr lang="en-US" sz="1600" dirty="0"/>
              <a:t>	-</a:t>
            </a:r>
            <a:r>
              <a:rPr lang="en-US" sz="1500" dirty="0"/>
              <a:t>When you post vendor account, respective RECONCILIATION ACCOUNT is posted.</a:t>
            </a:r>
          </a:p>
          <a:p>
            <a:pPr>
              <a:buNone/>
            </a:pPr>
            <a:r>
              <a:rPr lang="en-US" sz="1500" dirty="0"/>
              <a:t>	-When you post vendor account (using a SPL G/L INDICATOR), respective </a:t>
            </a:r>
          </a:p>
          <a:p>
            <a:pPr>
              <a:buNone/>
            </a:pPr>
            <a:r>
              <a:rPr lang="en-US" sz="1500" dirty="0"/>
              <a:t>	   ALTERNATIVE. RECONCILIATION ACCOUNT is posted.</a:t>
            </a:r>
          </a:p>
          <a:p>
            <a:pPr>
              <a:buNone/>
            </a:pPr>
            <a:endParaRPr lang="en-US" sz="1600" dirty="0"/>
          </a:p>
          <a:p>
            <a:endParaRPr lang="en-US" sz="1600" dirty="0"/>
          </a:p>
          <a:p>
            <a:endParaRPr lang="en-US" sz="1600" dirty="0"/>
          </a:p>
        </p:txBody>
      </p:sp>
      <p:pic>
        <p:nvPicPr>
          <p:cNvPr id="1026" name="Picture 2"/>
          <p:cNvPicPr>
            <a:picLocks noChangeAspect="1" noChangeArrowheads="1"/>
          </p:cNvPicPr>
          <p:nvPr/>
        </p:nvPicPr>
        <p:blipFill>
          <a:blip r:embed="rId2" cstate="print"/>
          <a:srcRect/>
          <a:stretch>
            <a:fillRect/>
          </a:stretch>
        </p:blipFill>
        <p:spPr bwMode="auto">
          <a:xfrm>
            <a:off x="2057400" y="3167601"/>
            <a:ext cx="4343400" cy="2790165"/>
          </a:xfrm>
          <a:prstGeom prst="rect">
            <a:avLst/>
          </a:prstGeom>
          <a:noFill/>
          <a:ln w="9525">
            <a:noFill/>
            <a:miter lim="800000"/>
            <a:headEnd/>
            <a:tailEnd/>
          </a:ln>
          <a:effectLst/>
        </p:spPr>
      </p:pic>
    </p:spTree>
    <p:extLst>
      <p:ext uri="{BB962C8B-B14F-4D97-AF65-F5344CB8AC3E}">
        <p14:creationId xmlns:p14="http://schemas.microsoft.com/office/powerpoint/2010/main" val="220488733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Special general ledger types</a:t>
            </a:r>
          </a:p>
        </p:txBody>
      </p:sp>
      <p:sp>
        <p:nvSpPr>
          <p:cNvPr id="3" name="Content Placeholder 2"/>
          <p:cNvSpPr>
            <a:spLocks noGrp="1"/>
          </p:cNvSpPr>
          <p:nvPr>
            <p:ph idx="1"/>
          </p:nvPr>
        </p:nvSpPr>
        <p:spPr>
          <a:xfrm>
            <a:off x="152400" y="990600"/>
            <a:ext cx="8372475" cy="4791075"/>
          </a:xfrm>
        </p:spPr>
        <p:txBody>
          <a:bodyPr/>
          <a:lstStyle/>
          <a:p>
            <a:pPr>
              <a:lnSpc>
                <a:spcPct val="100000"/>
              </a:lnSpc>
            </a:pPr>
            <a:r>
              <a:rPr lang="en-US" sz="1600" dirty="0"/>
              <a:t>There are </a:t>
            </a:r>
            <a:r>
              <a:rPr lang="en-US" sz="1600" b="1" dirty="0"/>
              <a:t>three ways </a:t>
            </a:r>
            <a:r>
              <a:rPr lang="en-US" sz="1600" dirty="0"/>
              <a:t>(special general ledger types) of </a:t>
            </a:r>
            <a:r>
              <a:rPr lang="en-US" sz="1600" b="1" dirty="0"/>
              <a:t>transferring special general ledger entries </a:t>
            </a:r>
            <a:r>
              <a:rPr lang="en-US" sz="1600" dirty="0"/>
              <a:t>to the system.</a:t>
            </a:r>
          </a:p>
          <a:p>
            <a:pPr>
              <a:lnSpc>
                <a:spcPct val="100000"/>
              </a:lnSpc>
            </a:pPr>
            <a:r>
              <a:rPr lang="en-US" sz="1600" u="sng" dirty="0"/>
              <a:t>Automatic offsetting entries (statistical):</a:t>
            </a:r>
          </a:p>
          <a:p>
            <a:pPr lvl="1">
              <a:lnSpc>
                <a:spcPct val="100000"/>
              </a:lnSpc>
            </a:pPr>
            <a:r>
              <a:rPr lang="en-US" sz="1400" dirty="0"/>
              <a:t>Transactions which are always posted on the </a:t>
            </a:r>
            <a:r>
              <a:rPr lang="en-US" sz="1400" b="1" dirty="0"/>
              <a:t>same offsetting account. </a:t>
            </a:r>
          </a:p>
          <a:p>
            <a:pPr lvl="1">
              <a:lnSpc>
                <a:spcPct val="100000"/>
              </a:lnSpc>
            </a:pPr>
            <a:r>
              <a:rPr lang="en-US" sz="1400" dirty="0"/>
              <a:t>They are usually included in the </a:t>
            </a:r>
            <a:r>
              <a:rPr lang="en-US" sz="1400" b="1" dirty="0"/>
              <a:t>notes to financial statements</a:t>
            </a:r>
            <a:r>
              <a:rPr lang="en-US" sz="1400" dirty="0"/>
              <a:t>. </a:t>
            </a:r>
          </a:p>
          <a:p>
            <a:pPr lvl="1">
              <a:lnSpc>
                <a:spcPct val="100000"/>
              </a:lnSpc>
            </a:pPr>
            <a:r>
              <a:rPr lang="en-US" sz="1400" i="1" dirty="0"/>
              <a:t>Example: posting of a </a:t>
            </a:r>
            <a:r>
              <a:rPr lang="en-US" sz="1400" b="1" i="1" dirty="0"/>
              <a:t>guarantee</a:t>
            </a:r>
            <a:r>
              <a:rPr lang="en-US" sz="1400" i="1" dirty="0"/>
              <a:t> of payment.</a:t>
            </a:r>
          </a:p>
          <a:p>
            <a:pPr lvl="1">
              <a:lnSpc>
                <a:spcPct val="100000"/>
              </a:lnSpc>
            </a:pPr>
            <a:endParaRPr lang="en-US" sz="1600" dirty="0"/>
          </a:p>
          <a:p>
            <a:pPr>
              <a:lnSpc>
                <a:spcPct val="100000"/>
              </a:lnSpc>
            </a:pPr>
            <a:r>
              <a:rPr lang="en-US" sz="1600" u="sng" dirty="0"/>
              <a:t>Noted items:</a:t>
            </a:r>
          </a:p>
          <a:p>
            <a:pPr lvl="1">
              <a:lnSpc>
                <a:spcPct val="100000"/>
              </a:lnSpc>
            </a:pPr>
            <a:r>
              <a:rPr lang="en-US" sz="1400" b="1" dirty="0"/>
              <a:t>informational character </a:t>
            </a:r>
            <a:r>
              <a:rPr lang="en-US" sz="1400" dirty="0"/>
              <a:t>which only remind the user about due payments or payments to be made and are </a:t>
            </a:r>
            <a:r>
              <a:rPr lang="en-US" sz="1400" b="1" dirty="0"/>
              <a:t>not displayed/updated in G/L accounts</a:t>
            </a:r>
            <a:r>
              <a:rPr lang="en-US" sz="1400" dirty="0"/>
              <a:t>.</a:t>
            </a:r>
          </a:p>
          <a:p>
            <a:pPr lvl="1">
              <a:lnSpc>
                <a:spcPct val="100000"/>
              </a:lnSpc>
            </a:pPr>
            <a:r>
              <a:rPr lang="en-US" sz="1400" b="1" dirty="0"/>
              <a:t> Only one line item </a:t>
            </a:r>
            <a:r>
              <a:rPr lang="en-US" sz="1400" dirty="0"/>
              <a:t>is updated and no offsetting entry required, hence no zero balance check.</a:t>
            </a:r>
          </a:p>
          <a:p>
            <a:pPr lvl="1">
              <a:lnSpc>
                <a:spcPct val="100000"/>
              </a:lnSpc>
            </a:pPr>
            <a:r>
              <a:rPr lang="en-US" sz="1400" i="1" dirty="0"/>
              <a:t>Example: Down payment request</a:t>
            </a:r>
            <a:r>
              <a:rPr lang="en-US" sz="1400" dirty="0"/>
              <a:t>.</a:t>
            </a:r>
          </a:p>
          <a:p>
            <a:pPr lvl="1">
              <a:lnSpc>
                <a:spcPct val="100000"/>
              </a:lnSpc>
            </a:pPr>
            <a:endParaRPr lang="en-US" sz="1400" dirty="0"/>
          </a:p>
          <a:p>
            <a:pPr>
              <a:lnSpc>
                <a:spcPct val="100000"/>
              </a:lnSpc>
            </a:pPr>
            <a:r>
              <a:rPr lang="en-US" sz="1600" u="sng" dirty="0"/>
              <a:t>Free offsetting entries:</a:t>
            </a:r>
          </a:p>
          <a:p>
            <a:pPr lvl="1">
              <a:lnSpc>
                <a:spcPct val="100000"/>
              </a:lnSpc>
            </a:pPr>
            <a:r>
              <a:rPr lang="en-US" sz="1400" dirty="0"/>
              <a:t>Part of financial statements and creates a proper posting in General Ledger</a:t>
            </a:r>
          </a:p>
          <a:p>
            <a:pPr lvl="1">
              <a:lnSpc>
                <a:spcPct val="100000"/>
              </a:lnSpc>
            </a:pPr>
            <a:r>
              <a:rPr lang="en-US" sz="1400" dirty="0"/>
              <a:t>Freely defined offsetting entries.</a:t>
            </a:r>
          </a:p>
          <a:p>
            <a:pPr lvl="1">
              <a:lnSpc>
                <a:spcPct val="100000"/>
              </a:lnSpc>
            </a:pPr>
            <a:r>
              <a:rPr lang="en-US" sz="1400" i="1" dirty="0"/>
              <a:t>Example: Down payment received.</a:t>
            </a:r>
          </a:p>
        </p:txBody>
      </p:sp>
    </p:spTree>
    <p:extLst>
      <p:ext uri="{BB962C8B-B14F-4D97-AF65-F5344CB8AC3E}">
        <p14:creationId xmlns:p14="http://schemas.microsoft.com/office/powerpoint/2010/main" val="86926279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Special General Ledger Classes</a:t>
            </a:r>
          </a:p>
        </p:txBody>
      </p:sp>
      <p:sp>
        <p:nvSpPr>
          <p:cNvPr id="3" name="Content Placeholder 2"/>
          <p:cNvSpPr>
            <a:spLocks noGrp="1"/>
          </p:cNvSpPr>
          <p:nvPr>
            <p:ph idx="1"/>
          </p:nvPr>
        </p:nvSpPr>
        <p:spPr>
          <a:xfrm>
            <a:off x="152400" y="1371600"/>
            <a:ext cx="8296275" cy="4572000"/>
          </a:xfrm>
        </p:spPr>
        <p:txBody>
          <a:bodyPr/>
          <a:lstStyle/>
          <a:p>
            <a:r>
              <a:rPr lang="en-US" sz="1800" dirty="0"/>
              <a:t>Special G/L transactions can be divided roughly into three classes:</a:t>
            </a:r>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r>
              <a:rPr lang="en-US" sz="1600" dirty="0"/>
              <a:t>SAP system provides special preconfigured programs and entry screens for all.</a:t>
            </a:r>
          </a:p>
          <a:p>
            <a:r>
              <a:rPr lang="en-US" sz="1600" dirty="0"/>
              <a:t>The processing of down payments is integrated in the dunning and payment programs.</a:t>
            </a:r>
          </a:p>
        </p:txBody>
      </p:sp>
      <p:graphicFrame>
        <p:nvGraphicFramePr>
          <p:cNvPr id="4" name="Diagram 3"/>
          <p:cNvGraphicFramePr/>
          <p:nvPr>
            <p:extLst/>
          </p:nvPr>
        </p:nvGraphicFramePr>
        <p:xfrm>
          <a:off x="152400" y="1600200"/>
          <a:ext cx="8296275" cy="2819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1363911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Remember…</a:t>
            </a:r>
          </a:p>
        </p:txBody>
      </p:sp>
      <p:sp>
        <p:nvSpPr>
          <p:cNvPr id="3" name="Content Placeholder 2"/>
          <p:cNvSpPr>
            <a:spLocks noGrp="1"/>
          </p:cNvSpPr>
          <p:nvPr>
            <p:ph idx="1"/>
          </p:nvPr>
        </p:nvSpPr>
        <p:spPr/>
        <p:txBody>
          <a:bodyPr/>
          <a:lstStyle/>
          <a:p>
            <a:endParaRPr lang="en-US" dirty="0"/>
          </a:p>
        </p:txBody>
      </p:sp>
      <p:graphicFrame>
        <p:nvGraphicFramePr>
          <p:cNvPr id="4" name="Table 3"/>
          <p:cNvGraphicFramePr>
            <a:graphicFrameLocks noGrp="1"/>
          </p:cNvGraphicFramePr>
          <p:nvPr/>
        </p:nvGraphicFramePr>
        <p:xfrm>
          <a:off x="76200" y="1219200"/>
          <a:ext cx="8991600" cy="4851399"/>
        </p:xfrm>
        <a:graphic>
          <a:graphicData uri="http://schemas.openxmlformats.org/drawingml/2006/table">
            <a:tbl>
              <a:tblPr firstRow="1" bandRow="1">
                <a:tableStyleId>{8A107856-5554-42FB-B03E-39F5DBC370BA}</a:tableStyleId>
              </a:tblPr>
              <a:tblGrid>
                <a:gridCol w="2247900">
                  <a:extLst>
                    <a:ext uri="{9D8B030D-6E8A-4147-A177-3AD203B41FA5}">
                      <a16:colId xmlns:a16="http://schemas.microsoft.com/office/drawing/2014/main" xmlns="" val="20000"/>
                    </a:ext>
                  </a:extLst>
                </a:gridCol>
                <a:gridCol w="2247900">
                  <a:extLst>
                    <a:ext uri="{9D8B030D-6E8A-4147-A177-3AD203B41FA5}">
                      <a16:colId xmlns:a16="http://schemas.microsoft.com/office/drawing/2014/main" xmlns="" val="20001"/>
                    </a:ext>
                  </a:extLst>
                </a:gridCol>
                <a:gridCol w="2247900">
                  <a:extLst>
                    <a:ext uri="{9D8B030D-6E8A-4147-A177-3AD203B41FA5}">
                      <a16:colId xmlns:a16="http://schemas.microsoft.com/office/drawing/2014/main" xmlns="" val="20002"/>
                    </a:ext>
                  </a:extLst>
                </a:gridCol>
                <a:gridCol w="2247900">
                  <a:extLst>
                    <a:ext uri="{9D8B030D-6E8A-4147-A177-3AD203B41FA5}">
                      <a16:colId xmlns:a16="http://schemas.microsoft.com/office/drawing/2014/main" xmlns="" val="20003"/>
                    </a:ext>
                  </a:extLst>
                </a:gridCol>
              </a:tblGrid>
              <a:tr h="711200">
                <a:tc>
                  <a:txBody>
                    <a:bodyPr/>
                    <a:lstStyle/>
                    <a:p>
                      <a:r>
                        <a:rPr lang="en-US" sz="1800" dirty="0">
                          <a:solidFill>
                            <a:schemeClr val="bg1"/>
                          </a:solidFill>
                        </a:rPr>
                        <a:t>Special</a:t>
                      </a:r>
                      <a:r>
                        <a:rPr lang="en-US" sz="1800" baseline="0" dirty="0">
                          <a:solidFill>
                            <a:schemeClr val="bg1"/>
                          </a:solidFill>
                        </a:rPr>
                        <a:t> G/L types</a:t>
                      </a:r>
                      <a:endParaRPr lang="en-US" sz="1800" dirty="0">
                        <a:solidFill>
                          <a:schemeClr val="bg1"/>
                        </a:solidFill>
                      </a:endParaRPr>
                    </a:p>
                  </a:txBody>
                  <a:tcPr>
                    <a:solidFill>
                      <a:schemeClr val="tx2"/>
                    </a:solidFill>
                  </a:tcPr>
                </a:tc>
                <a:tc>
                  <a:txBody>
                    <a:bodyPr/>
                    <a:lstStyle/>
                    <a:p>
                      <a:r>
                        <a:rPr lang="en-US" sz="1800" dirty="0">
                          <a:solidFill>
                            <a:schemeClr val="bg1"/>
                          </a:solidFill>
                        </a:rPr>
                        <a:t>Alternative Reconciliation account</a:t>
                      </a:r>
                    </a:p>
                  </a:txBody>
                  <a:tcPr>
                    <a:solidFill>
                      <a:schemeClr val="tx2"/>
                    </a:solidFill>
                  </a:tcPr>
                </a:tc>
                <a:tc>
                  <a:txBody>
                    <a:bodyPr/>
                    <a:lstStyle/>
                    <a:p>
                      <a:r>
                        <a:rPr lang="en-US" sz="1800" dirty="0">
                          <a:solidFill>
                            <a:schemeClr val="bg1"/>
                          </a:solidFill>
                        </a:rPr>
                        <a:t>Offsetting entry</a:t>
                      </a:r>
                    </a:p>
                  </a:txBody>
                  <a:tcPr>
                    <a:solidFill>
                      <a:schemeClr val="tx2"/>
                    </a:solidFill>
                  </a:tcPr>
                </a:tc>
                <a:tc>
                  <a:txBody>
                    <a:bodyPr/>
                    <a:lstStyle/>
                    <a:p>
                      <a:r>
                        <a:rPr lang="en-US" sz="1800" dirty="0">
                          <a:solidFill>
                            <a:schemeClr val="bg1"/>
                          </a:solidFill>
                        </a:rPr>
                        <a:t>Examples</a:t>
                      </a:r>
                    </a:p>
                  </a:txBody>
                  <a:tcPr>
                    <a:solidFill>
                      <a:schemeClr val="tx2"/>
                    </a:solidFill>
                  </a:tcPr>
                </a:tc>
                <a:extLst>
                  <a:ext uri="{0D108BD9-81ED-4DB2-BD59-A6C34878D82A}">
                    <a16:rowId xmlns:a16="http://schemas.microsoft.com/office/drawing/2014/main" xmlns="" val="10000"/>
                  </a:ext>
                </a:extLst>
              </a:tr>
              <a:tr h="1312333">
                <a:tc>
                  <a:txBody>
                    <a:bodyPr/>
                    <a:lstStyle/>
                    <a:p>
                      <a:r>
                        <a:rPr lang="en-US" sz="1600" b="1" u="none" dirty="0"/>
                        <a:t>Noted items</a:t>
                      </a:r>
                    </a:p>
                  </a:txBody>
                  <a:tcPr/>
                </a:tc>
                <a:tc>
                  <a:txBody>
                    <a:bodyPr/>
                    <a:lstStyle/>
                    <a:p>
                      <a:r>
                        <a:rPr lang="en-US" sz="1600" dirty="0"/>
                        <a:t>Configured at</a:t>
                      </a:r>
                    </a:p>
                    <a:p>
                      <a:r>
                        <a:rPr lang="en-US" sz="1600" dirty="0"/>
                        <a:t> Spl G/L indicator</a:t>
                      </a:r>
                    </a:p>
                  </a:txBody>
                  <a:tcPr/>
                </a:tc>
                <a:tc>
                  <a:txBody>
                    <a:bodyPr/>
                    <a:lstStyle/>
                    <a:p>
                      <a:r>
                        <a:rPr lang="en-US" sz="1600" dirty="0"/>
                        <a:t>Not</a:t>
                      </a:r>
                      <a:r>
                        <a:rPr lang="en-US" sz="1600" baseline="0" dirty="0"/>
                        <a:t> required</a:t>
                      </a:r>
                      <a:endParaRPr lang="en-US" sz="1600" dirty="0"/>
                    </a:p>
                  </a:txBody>
                  <a:tcPr/>
                </a:tc>
                <a:tc>
                  <a:txBody>
                    <a:bodyPr/>
                    <a:lstStyle/>
                    <a:p>
                      <a:r>
                        <a:rPr lang="en-US" sz="1600" dirty="0"/>
                        <a:t>Down payment request</a:t>
                      </a:r>
                    </a:p>
                  </a:txBody>
                  <a:tcPr/>
                </a:tc>
                <a:extLst>
                  <a:ext uri="{0D108BD9-81ED-4DB2-BD59-A6C34878D82A}">
                    <a16:rowId xmlns:a16="http://schemas.microsoft.com/office/drawing/2014/main" xmlns="" val="10001"/>
                  </a:ext>
                </a:extLst>
              </a:tr>
              <a:tr h="1312333">
                <a:tc>
                  <a:txBody>
                    <a:bodyPr/>
                    <a:lstStyle/>
                    <a:p>
                      <a:r>
                        <a:rPr lang="en-US" sz="1600" b="1" u="none" dirty="0"/>
                        <a:t>Automatic offsetting entries</a:t>
                      </a:r>
                    </a:p>
                  </a:txBody>
                  <a:tcPr/>
                </a:tc>
                <a:tc>
                  <a:txBody>
                    <a:bodyPr/>
                    <a:lstStyle/>
                    <a:p>
                      <a:r>
                        <a:rPr lang="en-US" sz="1600" dirty="0"/>
                        <a:t>Configured at </a:t>
                      </a:r>
                    </a:p>
                    <a:p>
                      <a:r>
                        <a:rPr lang="en-US" sz="1600" dirty="0"/>
                        <a:t>Spl G/L indicator</a:t>
                      </a:r>
                    </a:p>
                  </a:txBody>
                  <a:tcPr/>
                </a:tc>
                <a:tc>
                  <a:txBody>
                    <a:bodyPr/>
                    <a:lstStyle/>
                    <a:p>
                      <a:r>
                        <a:rPr lang="en-US" sz="1600" dirty="0"/>
                        <a:t>Configured at (</a:t>
                      </a:r>
                      <a:r>
                        <a:rPr lang="en-US" sz="1600" dirty="0" err="1"/>
                        <a:t>Tcode</a:t>
                      </a:r>
                      <a:r>
                        <a:rPr lang="en-US" sz="1600" dirty="0"/>
                        <a:t>:</a:t>
                      </a:r>
                      <a:r>
                        <a:rPr lang="en-US" sz="1600" baseline="0" dirty="0"/>
                        <a:t> </a:t>
                      </a:r>
                      <a:r>
                        <a:rPr lang="en-US" sz="1600" dirty="0"/>
                        <a:t>OBXS), </a:t>
                      </a:r>
                    </a:p>
                    <a:p>
                      <a:endParaRPr lang="en-US" sz="1600" i="1" dirty="0"/>
                    </a:p>
                    <a:p>
                      <a:r>
                        <a:rPr lang="en-US" sz="1600" i="1" dirty="0"/>
                        <a:t>Shown in coming slides</a:t>
                      </a:r>
                    </a:p>
                  </a:txBody>
                  <a:tcPr/>
                </a:tc>
                <a:tc>
                  <a:txBody>
                    <a:bodyPr/>
                    <a:lstStyle/>
                    <a:p>
                      <a:r>
                        <a:rPr lang="en-US" sz="1600" i="0" dirty="0"/>
                        <a:t>Guarantees</a:t>
                      </a:r>
                    </a:p>
                  </a:txBody>
                  <a:tcPr/>
                </a:tc>
                <a:extLst>
                  <a:ext uri="{0D108BD9-81ED-4DB2-BD59-A6C34878D82A}">
                    <a16:rowId xmlns:a16="http://schemas.microsoft.com/office/drawing/2014/main" xmlns="" val="10002"/>
                  </a:ext>
                </a:extLst>
              </a:tr>
              <a:tr h="1312333">
                <a:tc>
                  <a:txBody>
                    <a:bodyPr/>
                    <a:lstStyle/>
                    <a:p>
                      <a:r>
                        <a:rPr lang="en-US" sz="1600" b="1" u="none" dirty="0"/>
                        <a:t>Manual offsetting entries</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Configured at </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Spl G/L indicator</a:t>
                      </a:r>
                    </a:p>
                    <a:p>
                      <a:endParaRPr lang="en-US" sz="1600" dirty="0"/>
                    </a:p>
                  </a:txBody>
                  <a:tcPr/>
                </a:tc>
                <a:tc>
                  <a:txBody>
                    <a:bodyPr/>
                    <a:lstStyle/>
                    <a:p>
                      <a:r>
                        <a:rPr lang="en-US" sz="1600" dirty="0"/>
                        <a:t>To be assigned manually</a:t>
                      </a:r>
                    </a:p>
                  </a:txBody>
                  <a:tcPr/>
                </a:tc>
                <a:tc>
                  <a:txBody>
                    <a:bodyPr/>
                    <a:lstStyle/>
                    <a:p>
                      <a:r>
                        <a:rPr lang="en-US" sz="1600" dirty="0"/>
                        <a:t>Down payment made/received</a:t>
                      </a:r>
                    </a:p>
                  </a:txBody>
                  <a:tcPr/>
                </a:tc>
                <a:extLst>
                  <a:ext uri="{0D108BD9-81ED-4DB2-BD59-A6C34878D82A}">
                    <a16:rowId xmlns:a16="http://schemas.microsoft.com/office/drawing/2014/main" xmlns="" val="10003"/>
                  </a:ext>
                </a:extLst>
              </a:tr>
            </a:tbl>
          </a:graphicData>
        </a:graphic>
      </p:graphicFrame>
    </p:spTree>
    <p:extLst>
      <p:ext uri="{BB962C8B-B14F-4D97-AF65-F5344CB8AC3E}">
        <p14:creationId xmlns:p14="http://schemas.microsoft.com/office/powerpoint/2010/main" val="31865439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dirty="0"/>
              <a:t>Configurations for Special G/L transactions</a:t>
            </a:r>
          </a:p>
        </p:txBody>
      </p:sp>
      <p:sp>
        <p:nvSpPr>
          <p:cNvPr id="3" name="Content Placeholder 2"/>
          <p:cNvSpPr>
            <a:spLocks noGrp="1"/>
          </p:cNvSpPr>
          <p:nvPr>
            <p:ph idx="1"/>
          </p:nvPr>
        </p:nvSpPr>
        <p:spPr>
          <a:xfrm>
            <a:off x="57151" y="1108075"/>
            <a:ext cx="7410449" cy="2320925"/>
          </a:xfrm>
        </p:spPr>
        <p:txBody>
          <a:bodyPr/>
          <a:lstStyle/>
          <a:p>
            <a:r>
              <a:rPr lang="en-US" sz="1600" dirty="0"/>
              <a:t>Special GL transactions are posted by means of	</a:t>
            </a:r>
          </a:p>
          <a:p>
            <a:pPr lvl="1"/>
            <a:r>
              <a:rPr lang="en-US" sz="1600" dirty="0"/>
              <a:t>Posting keys</a:t>
            </a:r>
          </a:p>
          <a:p>
            <a:pPr lvl="1"/>
            <a:r>
              <a:rPr lang="en-US" sz="1600" dirty="0"/>
              <a:t>Special GL indicators</a:t>
            </a:r>
          </a:p>
          <a:p>
            <a:pPr lvl="1"/>
            <a:endParaRPr lang="en-US" sz="1600" dirty="0"/>
          </a:p>
          <a:p>
            <a:r>
              <a:rPr lang="en-US" sz="1600" dirty="0"/>
              <a:t>Special G/L transactions are posted to an account stored in Customizing and not to the reconciliation account stored in the master record.</a:t>
            </a:r>
          </a:p>
          <a:p>
            <a:endParaRPr lang="en-US" sz="1600" dirty="0"/>
          </a:p>
          <a:p>
            <a:r>
              <a:rPr lang="en-US" sz="1600" dirty="0"/>
              <a:t>For Special G/L accounts line item display must be activated.</a:t>
            </a:r>
          </a:p>
          <a:p>
            <a:endParaRPr lang="en-US" sz="1600" dirty="0"/>
          </a:p>
          <a:p>
            <a:r>
              <a:rPr lang="en-US" sz="1600" dirty="0"/>
              <a:t>Configuration for Special G/L accounts must be as follows:</a:t>
            </a:r>
          </a:p>
        </p:txBody>
      </p:sp>
      <p:pic>
        <p:nvPicPr>
          <p:cNvPr id="1026" name="Picture 2"/>
          <p:cNvPicPr>
            <a:picLocks noChangeAspect="1" noChangeArrowheads="1"/>
          </p:cNvPicPr>
          <p:nvPr/>
        </p:nvPicPr>
        <p:blipFill>
          <a:blip r:embed="rId3" cstate="print"/>
          <a:srcRect/>
          <a:stretch>
            <a:fillRect/>
          </a:stretch>
        </p:blipFill>
        <p:spPr bwMode="auto">
          <a:xfrm>
            <a:off x="19373" y="3981450"/>
            <a:ext cx="4514850" cy="2876550"/>
          </a:xfrm>
          <a:prstGeom prst="rect">
            <a:avLst/>
          </a:prstGeom>
          <a:noFill/>
          <a:ln w="9525">
            <a:noFill/>
            <a:miter lim="800000"/>
            <a:headEnd/>
            <a:tailEnd/>
          </a:ln>
          <a:effectLst/>
        </p:spPr>
      </p:pic>
    </p:spTree>
    <p:extLst>
      <p:ext uri="{BB962C8B-B14F-4D97-AF65-F5344CB8AC3E}">
        <p14:creationId xmlns:p14="http://schemas.microsoft.com/office/powerpoint/2010/main" val="269545082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Posting key for Special G/L transactions</a:t>
            </a:r>
          </a:p>
        </p:txBody>
      </p:sp>
      <p:sp>
        <p:nvSpPr>
          <p:cNvPr id="3" name="Content Placeholder 2"/>
          <p:cNvSpPr>
            <a:spLocks noGrp="1"/>
          </p:cNvSpPr>
          <p:nvPr>
            <p:ph idx="1"/>
          </p:nvPr>
        </p:nvSpPr>
        <p:spPr/>
        <p:txBody>
          <a:bodyPr/>
          <a:lstStyle/>
          <a:p>
            <a:pPr>
              <a:lnSpc>
                <a:spcPct val="100000"/>
              </a:lnSpc>
            </a:pPr>
            <a:r>
              <a:rPr lang="en-US" sz="1600" dirty="0"/>
              <a:t>The special G/L transactions of the standard system are assigned to the posting keys {customer (09 and 19), Vendor (29 and 39)}.</a:t>
            </a:r>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p:txBody>
      </p:sp>
      <p:pic>
        <p:nvPicPr>
          <p:cNvPr id="2050" name="Picture 2"/>
          <p:cNvPicPr>
            <a:picLocks noChangeAspect="1" noChangeArrowheads="1"/>
          </p:cNvPicPr>
          <p:nvPr/>
        </p:nvPicPr>
        <p:blipFill>
          <a:blip r:embed="rId2" cstate="print"/>
          <a:srcRect/>
          <a:stretch>
            <a:fillRect/>
          </a:stretch>
        </p:blipFill>
        <p:spPr bwMode="auto">
          <a:xfrm>
            <a:off x="352425" y="2438400"/>
            <a:ext cx="7010400" cy="3732810"/>
          </a:xfrm>
          <a:prstGeom prst="rect">
            <a:avLst/>
          </a:prstGeom>
          <a:noFill/>
          <a:ln w="9525">
            <a:noFill/>
            <a:miter lim="800000"/>
            <a:headEnd/>
            <a:tailEnd/>
          </a:ln>
          <a:effectLst/>
        </p:spPr>
      </p:pic>
    </p:spTree>
    <p:extLst>
      <p:ext uri="{BB962C8B-B14F-4D97-AF65-F5344CB8AC3E}">
        <p14:creationId xmlns:p14="http://schemas.microsoft.com/office/powerpoint/2010/main" val="36520163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Clearing open items</a:t>
            </a:r>
          </a:p>
        </p:txBody>
      </p:sp>
      <p:sp>
        <p:nvSpPr>
          <p:cNvPr id="3" name="Content Placeholder 2"/>
          <p:cNvSpPr>
            <a:spLocks noGrp="1"/>
          </p:cNvSpPr>
          <p:nvPr>
            <p:ph idx="1"/>
          </p:nvPr>
        </p:nvSpPr>
        <p:spPr>
          <a:xfrm>
            <a:off x="152400" y="1219200"/>
            <a:ext cx="8734425" cy="3886200"/>
          </a:xfrm>
        </p:spPr>
        <p:txBody>
          <a:bodyPr/>
          <a:lstStyle/>
          <a:p>
            <a:r>
              <a:rPr lang="en-US" sz="1800" dirty="0"/>
              <a:t>Open items are </a:t>
            </a:r>
            <a:r>
              <a:rPr lang="en-US" sz="1800" b="1" dirty="0"/>
              <a:t>incomplete transactions</a:t>
            </a:r>
            <a:r>
              <a:rPr lang="en-US" sz="1800" dirty="0"/>
              <a:t>, such as </a:t>
            </a:r>
            <a:r>
              <a:rPr lang="en-US" sz="1800" b="1" dirty="0"/>
              <a:t>invoices</a:t>
            </a:r>
            <a:r>
              <a:rPr lang="en-US" sz="1800" dirty="0"/>
              <a:t> that have not been paid.</a:t>
            </a:r>
          </a:p>
          <a:p>
            <a:r>
              <a:rPr lang="en-US" sz="1800" dirty="0"/>
              <a:t>Documents cannot be archived until they are cleared.</a:t>
            </a:r>
          </a:p>
          <a:p>
            <a:endParaRPr lang="en-US" sz="1800" dirty="0"/>
          </a:p>
          <a:p>
            <a:pPr>
              <a:buNone/>
            </a:pPr>
            <a:r>
              <a:rPr lang="en-US" sz="1800" b="1" dirty="0"/>
              <a:t>Types of clearing in SAP Financials:</a:t>
            </a:r>
          </a:p>
          <a:p>
            <a:pPr lvl="1"/>
            <a:r>
              <a:rPr lang="en-US" sz="1800" dirty="0"/>
              <a:t>Post with clearing</a:t>
            </a:r>
          </a:p>
          <a:p>
            <a:pPr lvl="1"/>
            <a:r>
              <a:rPr lang="en-US" sz="1800" dirty="0"/>
              <a:t>Account clearing</a:t>
            </a:r>
          </a:p>
          <a:p>
            <a:pPr lvl="1"/>
            <a:endParaRPr lang="en-US" sz="1600" dirty="0"/>
          </a:p>
          <a:p>
            <a:pPr lvl="1"/>
            <a:endParaRPr lang="en-US" sz="1600" dirty="0"/>
          </a:p>
          <a:p>
            <a:pPr lvl="1"/>
            <a:endParaRPr lang="en-US" sz="1600" dirty="0"/>
          </a:p>
          <a:p>
            <a:pPr lvl="1"/>
            <a:endParaRPr lang="en-US" sz="1600" dirty="0"/>
          </a:p>
          <a:p>
            <a:pPr lvl="1"/>
            <a:endParaRPr lang="en-US" sz="1600" dirty="0"/>
          </a:p>
          <a:p>
            <a:pPr lvl="1"/>
            <a:endParaRPr lang="en-US" sz="1600" dirty="0"/>
          </a:p>
          <a:p>
            <a:pPr lvl="1"/>
            <a:endParaRPr lang="en-US" sz="1600" dirty="0"/>
          </a:p>
          <a:p>
            <a:pPr lvl="1"/>
            <a:endParaRPr lang="en-US" sz="1600" dirty="0"/>
          </a:p>
          <a:p>
            <a:r>
              <a:rPr lang="en-US" sz="1800" dirty="0"/>
              <a:t>A clearing transaction always creates a </a:t>
            </a:r>
            <a:r>
              <a:rPr lang="en-US" sz="1800" b="1" dirty="0"/>
              <a:t>clearing document</a:t>
            </a:r>
            <a:r>
              <a:rPr lang="en-US" sz="1800" dirty="0"/>
              <a:t>.</a:t>
            </a:r>
          </a:p>
        </p:txBody>
      </p:sp>
      <p:pic>
        <p:nvPicPr>
          <p:cNvPr id="18434" name="Picture 2"/>
          <p:cNvPicPr>
            <a:picLocks noChangeAspect="1" noChangeArrowheads="1"/>
          </p:cNvPicPr>
          <p:nvPr/>
        </p:nvPicPr>
        <p:blipFill>
          <a:blip r:embed="rId2" cstate="print"/>
          <a:srcRect/>
          <a:stretch>
            <a:fillRect/>
          </a:stretch>
        </p:blipFill>
        <p:spPr bwMode="auto">
          <a:xfrm>
            <a:off x="3223383" y="3048000"/>
            <a:ext cx="5311017" cy="2729684"/>
          </a:xfrm>
          <a:prstGeom prst="rect">
            <a:avLst/>
          </a:prstGeom>
          <a:noFill/>
          <a:ln w="9525">
            <a:noFill/>
            <a:miter lim="800000"/>
            <a:headEnd/>
            <a:tailEnd/>
          </a:ln>
          <a:effectLst/>
        </p:spPr>
      </p:pic>
    </p:spTree>
    <p:extLst>
      <p:ext uri="{BB962C8B-B14F-4D97-AF65-F5344CB8AC3E}">
        <p14:creationId xmlns:p14="http://schemas.microsoft.com/office/powerpoint/2010/main" val="315190894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Special G/L indicator </a:t>
            </a:r>
          </a:p>
        </p:txBody>
      </p:sp>
      <p:sp>
        <p:nvSpPr>
          <p:cNvPr id="3" name="Content Placeholder 2"/>
          <p:cNvSpPr>
            <a:spLocks noGrp="1"/>
          </p:cNvSpPr>
          <p:nvPr>
            <p:ph idx="1"/>
          </p:nvPr>
        </p:nvSpPr>
        <p:spPr>
          <a:xfrm>
            <a:off x="352426" y="1108076"/>
            <a:ext cx="8096250" cy="4673600"/>
          </a:xfrm>
        </p:spPr>
        <p:txBody>
          <a:bodyPr/>
          <a:lstStyle/>
          <a:p>
            <a:pPr>
              <a:lnSpc>
                <a:spcPct val="100000"/>
              </a:lnSpc>
            </a:pPr>
            <a:r>
              <a:rPr lang="en-US" sz="1600" dirty="0"/>
              <a:t>It is a pre configured single character indicator used to say the type of special G/L transaction.</a:t>
            </a:r>
          </a:p>
          <a:p>
            <a:pPr>
              <a:lnSpc>
                <a:spcPct val="100000"/>
              </a:lnSpc>
            </a:pPr>
            <a:r>
              <a:rPr lang="en-US" sz="1600" dirty="0"/>
              <a:t>It is defined separately for each account type.</a:t>
            </a:r>
          </a:p>
          <a:p>
            <a:pPr>
              <a:lnSpc>
                <a:spcPct val="100000"/>
              </a:lnSpc>
            </a:pPr>
            <a:r>
              <a:rPr lang="en-US" sz="1600" dirty="0"/>
              <a:t>Even though Spl G/L indicators are pre-configured, as per the requirement, we can change:</a:t>
            </a:r>
          </a:p>
          <a:p>
            <a:pPr lvl="1">
              <a:lnSpc>
                <a:spcPct val="100000"/>
              </a:lnSpc>
            </a:pPr>
            <a:r>
              <a:rPr lang="en-US" sz="1600" dirty="0"/>
              <a:t>Different account numbers for reconciliation accounts or special G/L accounts</a:t>
            </a:r>
          </a:p>
          <a:p>
            <a:pPr lvl="1">
              <a:lnSpc>
                <a:spcPct val="100000"/>
              </a:lnSpc>
            </a:pPr>
            <a:r>
              <a:rPr lang="en-US" sz="1600" dirty="0"/>
              <a:t>Other posting keys or G/L indicators for individual transactions</a:t>
            </a:r>
          </a:p>
          <a:p>
            <a:pPr lvl="1">
              <a:lnSpc>
                <a:spcPct val="100000"/>
              </a:lnSpc>
            </a:pPr>
            <a:r>
              <a:rPr lang="en-US" sz="1600" dirty="0"/>
              <a:t>Other settings for the automatic postings, including the accounts to be posted to, posting keys and rules for account assignments with automatic postings.</a:t>
            </a:r>
          </a:p>
          <a:p>
            <a:pPr lvl="1">
              <a:lnSpc>
                <a:spcPct val="100000"/>
              </a:lnSpc>
            </a:pPr>
            <a:r>
              <a:rPr lang="en-US" sz="1600" dirty="0"/>
              <a:t>Account type is important, as special G/L indicators are configured separately for each account type.</a:t>
            </a:r>
          </a:p>
          <a:p>
            <a:pPr lvl="1">
              <a:lnSpc>
                <a:spcPct val="100000"/>
              </a:lnSpc>
            </a:pPr>
            <a:endParaRPr lang="en-US" sz="1600" dirty="0"/>
          </a:p>
          <a:p>
            <a:r>
              <a:rPr lang="en-US" sz="1600" dirty="0"/>
              <a:t>The </a:t>
            </a:r>
            <a:r>
              <a:rPr lang="en-US" sz="1600" b="1" dirty="0"/>
              <a:t>special G/L indicator </a:t>
            </a:r>
            <a:r>
              <a:rPr lang="en-US" sz="1600" dirty="0"/>
              <a:t>indicates that the posting key is used to enter special G/L transactions.</a:t>
            </a:r>
          </a:p>
        </p:txBody>
      </p:sp>
      <p:sp>
        <p:nvSpPr>
          <p:cNvPr id="7" name="TextBox 6"/>
          <p:cNvSpPr txBox="1"/>
          <p:nvPr/>
        </p:nvSpPr>
        <p:spPr>
          <a:xfrm>
            <a:off x="6858000" y="6211669"/>
            <a:ext cx="1668085" cy="646331"/>
          </a:xfrm>
          <a:prstGeom prst="rect">
            <a:avLst/>
          </a:prstGeom>
          <a:noFill/>
        </p:spPr>
        <p:txBody>
          <a:bodyPr wrap="none" rtlCol="0">
            <a:spAutoFit/>
          </a:bodyPr>
          <a:lstStyle/>
          <a:p>
            <a:pPr algn="ctr"/>
            <a:r>
              <a:rPr lang="en-US" dirty="0">
                <a:hlinkClick r:id="" action="ppaction://noaction"/>
              </a:rPr>
              <a:t>Click to view</a:t>
            </a:r>
          </a:p>
          <a:p>
            <a:pPr algn="ctr"/>
            <a:r>
              <a:rPr lang="en-US" dirty="0">
                <a:hlinkClick r:id="" action="ppaction://noaction"/>
              </a:rPr>
              <a:t>SAP SCREEN</a:t>
            </a:r>
            <a:endParaRPr lang="en-US" dirty="0"/>
          </a:p>
        </p:txBody>
      </p:sp>
    </p:spTree>
    <p:extLst>
      <p:ext uri="{BB962C8B-B14F-4D97-AF65-F5344CB8AC3E}">
        <p14:creationId xmlns:p14="http://schemas.microsoft.com/office/powerpoint/2010/main" val="165243064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099" name="Picture 3"/>
          <p:cNvPicPr>
            <a:picLocks noChangeAspect="1" noChangeArrowheads="1"/>
          </p:cNvPicPr>
          <p:nvPr/>
        </p:nvPicPr>
        <p:blipFill>
          <a:blip r:embed="rId3" cstate="print"/>
          <a:srcRect/>
          <a:stretch>
            <a:fillRect/>
          </a:stretch>
        </p:blipFill>
        <p:spPr bwMode="auto">
          <a:xfrm>
            <a:off x="16308" y="3875"/>
            <a:ext cx="4038600" cy="2002473"/>
          </a:xfrm>
          <a:prstGeom prst="rect">
            <a:avLst/>
          </a:prstGeom>
          <a:noFill/>
          <a:ln w="9525">
            <a:noFill/>
            <a:miter lim="800000"/>
            <a:headEnd/>
            <a:tailEnd/>
          </a:ln>
          <a:effectLst/>
        </p:spPr>
      </p:pic>
      <p:pic>
        <p:nvPicPr>
          <p:cNvPr id="4100" name="Picture 4"/>
          <p:cNvPicPr>
            <a:picLocks noChangeAspect="1" noChangeArrowheads="1"/>
          </p:cNvPicPr>
          <p:nvPr/>
        </p:nvPicPr>
        <p:blipFill>
          <a:blip r:embed="rId4" cstate="print"/>
          <a:srcRect/>
          <a:stretch>
            <a:fillRect/>
          </a:stretch>
        </p:blipFill>
        <p:spPr bwMode="auto">
          <a:xfrm>
            <a:off x="16308" y="3829050"/>
            <a:ext cx="5000625" cy="2876550"/>
          </a:xfrm>
          <a:prstGeom prst="rect">
            <a:avLst/>
          </a:prstGeom>
          <a:noFill/>
          <a:ln w="9525">
            <a:noFill/>
            <a:miter lim="800000"/>
            <a:headEnd/>
            <a:tailEnd/>
          </a:ln>
          <a:effectLst/>
        </p:spPr>
      </p:pic>
      <p:pic>
        <p:nvPicPr>
          <p:cNvPr id="4098" name="Picture 2"/>
          <p:cNvPicPr>
            <a:picLocks noChangeAspect="1" noChangeArrowheads="1"/>
          </p:cNvPicPr>
          <p:nvPr/>
        </p:nvPicPr>
        <p:blipFill>
          <a:blip r:embed="rId5" cstate="print"/>
          <a:srcRect/>
          <a:stretch>
            <a:fillRect/>
          </a:stretch>
        </p:blipFill>
        <p:spPr bwMode="auto">
          <a:xfrm>
            <a:off x="4107374" y="1129942"/>
            <a:ext cx="5067300" cy="3162300"/>
          </a:xfrm>
          <a:prstGeom prst="rect">
            <a:avLst/>
          </a:prstGeom>
          <a:noFill/>
          <a:ln w="9525">
            <a:noFill/>
            <a:miter lim="800000"/>
            <a:headEnd/>
            <a:tailEnd/>
          </a:ln>
          <a:effectLst/>
        </p:spPr>
      </p:pic>
      <p:sp>
        <p:nvSpPr>
          <p:cNvPr id="7" name="Oval 6"/>
          <p:cNvSpPr/>
          <p:nvPr/>
        </p:nvSpPr>
        <p:spPr bwMode="auto">
          <a:xfrm>
            <a:off x="7174747" y="972751"/>
            <a:ext cx="2057400" cy="609600"/>
          </a:xfrm>
          <a:prstGeom prst="ellipse">
            <a:avLst/>
          </a:prstGeom>
          <a:noFill/>
          <a:ln w="19050" cap="flat" cmpd="sng" algn="ctr">
            <a:solidFill>
              <a:srgbClr val="003366"/>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85000"/>
              </a:lnSpc>
              <a:spcBef>
                <a:spcPct val="0"/>
              </a:spcBef>
              <a:spcAft>
                <a:spcPct val="0"/>
              </a:spcAft>
              <a:buClrTx/>
              <a:buSzTx/>
              <a:buFontTx/>
              <a:buNone/>
              <a:tabLst/>
            </a:pPr>
            <a:endParaRPr kumimoji="0" lang="en-US" sz="2000" b="1" i="0" u="none" strike="noStrike" cap="none" normalizeH="0" baseline="0">
              <a:ln>
                <a:noFill/>
              </a:ln>
              <a:solidFill>
                <a:schemeClr val="bg1"/>
              </a:solidFill>
              <a:effectLst/>
              <a:latin typeface="Arial" charset="0"/>
            </a:endParaRPr>
          </a:p>
        </p:txBody>
      </p:sp>
      <p:sp>
        <p:nvSpPr>
          <p:cNvPr id="9" name="Oval 8"/>
          <p:cNvSpPr/>
          <p:nvPr/>
        </p:nvSpPr>
        <p:spPr bwMode="auto">
          <a:xfrm>
            <a:off x="3276600" y="3733800"/>
            <a:ext cx="2057400" cy="609600"/>
          </a:xfrm>
          <a:prstGeom prst="ellipse">
            <a:avLst/>
          </a:prstGeom>
          <a:noFill/>
          <a:ln w="19050" cap="flat" cmpd="sng" algn="ctr">
            <a:solidFill>
              <a:srgbClr val="003366"/>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85000"/>
              </a:lnSpc>
              <a:spcBef>
                <a:spcPct val="0"/>
              </a:spcBef>
              <a:spcAft>
                <a:spcPct val="0"/>
              </a:spcAft>
              <a:buClrTx/>
              <a:buSzTx/>
              <a:buFontTx/>
              <a:buNone/>
              <a:tabLst/>
            </a:pPr>
            <a:endParaRPr kumimoji="0" lang="en-US" sz="2000" b="1" i="0" u="none" strike="noStrike" cap="none" normalizeH="0" baseline="0">
              <a:ln>
                <a:noFill/>
              </a:ln>
              <a:solidFill>
                <a:schemeClr val="bg1"/>
              </a:solidFill>
              <a:effectLst/>
              <a:latin typeface="Arial" charset="0"/>
            </a:endParaRPr>
          </a:p>
        </p:txBody>
      </p:sp>
      <p:sp>
        <p:nvSpPr>
          <p:cNvPr id="11" name="Bent Arrow 10"/>
          <p:cNvSpPr/>
          <p:nvPr/>
        </p:nvSpPr>
        <p:spPr bwMode="auto">
          <a:xfrm rot="10800000">
            <a:off x="5257800" y="3886200"/>
            <a:ext cx="1219200" cy="1752600"/>
          </a:xfrm>
          <a:prstGeom prst="bentArrow">
            <a:avLst/>
          </a:prstGeom>
          <a:solidFill>
            <a:schemeClr val="accent1"/>
          </a:solidFill>
          <a:ln w="19050" cap="flat" cmpd="sng" algn="ctr">
            <a:solidFill>
              <a:srgbClr val="003366"/>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85000"/>
              </a:lnSpc>
              <a:spcBef>
                <a:spcPct val="0"/>
              </a:spcBef>
              <a:spcAft>
                <a:spcPct val="0"/>
              </a:spcAft>
              <a:buClrTx/>
              <a:buSzTx/>
              <a:buFontTx/>
              <a:buNone/>
              <a:tabLst/>
            </a:pPr>
            <a:endParaRPr kumimoji="0" lang="en-US" sz="2000" b="1" i="0" u="none" strike="noStrike" cap="none" normalizeH="0" baseline="0">
              <a:ln>
                <a:noFill/>
              </a:ln>
              <a:solidFill>
                <a:schemeClr val="bg1"/>
              </a:solidFill>
              <a:effectLst/>
              <a:latin typeface="Arial" charset="0"/>
            </a:endParaRPr>
          </a:p>
        </p:txBody>
      </p:sp>
      <p:sp>
        <p:nvSpPr>
          <p:cNvPr id="13" name="Bent Arrow 12"/>
          <p:cNvSpPr/>
          <p:nvPr/>
        </p:nvSpPr>
        <p:spPr bwMode="auto">
          <a:xfrm rot="5400000">
            <a:off x="4876800" y="-381000"/>
            <a:ext cx="381000" cy="1752600"/>
          </a:xfrm>
          <a:prstGeom prst="bentArrow">
            <a:avLst/>
          </a:prstGeom>
          <a:solidFill>
            <a:schemeClr val="accent1"/>
          </a:solidFill>
          <a:ln w="19050" cap="flat" cmpd="sng" algn="ctr">
            <a:solidFill>
              <a:srgbClr val="003366"/>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85000"/>
              </a:lnSpc>
              <a:spcBef>
                <a:spcPct val="0"/>
              </a:spcBef>
              <a:spcAft>
                <a:spcPct val="0"/>
              </a:spcAft>
              <a:buClrTx/>
              <a:buSzTx/>
              <a:buFontTx/>
              <a:buNone/>
              <a:tabLst/>
            </a:pPr>
            <a:endParaRPr kumimoji="0" lang="en-US" sz="2000" b="1" i="0" u="none" strike="noStrike" cap="none" normalizeH="0" baseline="0">
              <a:ln>
                <a:noFill/>
              </a:ln>
              <a:solidFill>
                <a:schemeClr val="bg1"/>
              </a:solidFill>
              <a:effectLst/>
              <a:latin typeface="Arial" charset="0"/>
            </a:endParaRPr>
          </a:p>
        </p:txBody>
      </p:sp>
      <p:sp>
        <p:nvSpPr>
          <p:cNvPr id="14" name="Action Button: Home 13">
            <a:hlinkClick r:id="" action="ppaction://hlinkshowjump?jump=lastslideviewed" highlightClick="1"/>
          </p:cNvPr>
          <p:cNvSpPr/>
          <p:nvPr/>
        </p:nvSpPr>
        <p:spPr bwMode="auto">
          <a:xfrm>
            <a:off x="7076268" y="4953001"/>
            <a:ext cx="685800" cy="685800"/>
          </a:xfrm>
          <a:prstGeom prst="actionButtonHome">
            <a:avLst/>
          </a:prstGeom>
          <a:solidFill>
            <a:schemeClr val="accent1"/>
          </a:solidFill>
          <a:ln w="19050" cap="flat" cmpd="sng" algn="ctr">
            <a:solidFill>
              <a:srgbClr val="003366"/>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85000"/>
              </a:lnSpc>
              <a:spcBef>
                <a:spcPct val="0"/>
              </a:spcBef>
              <a:spcAft>
                <a:spcPct val="0"/>
              </a:spcAft>
              <a:buClrTx/>
              <a:buSzTx/>
              <a:buFontTx/>
              <a:buNone/>
              <a:tabLst/>
            </a:pPr>
            <a:endParaRPr kumimoji="0" lang="en-US" sz="2000" b="1" i="0" u="none" strike="noStrike" cap="none" normalizeH="0" baseline="0">
              <a:ln>
                <a:noFill/>
              </a:ln>
              <a:solidFill>
                <a:schemeClr val="bg1"/>
              </a:solidFill>
              <a:effectLst/>
              <a:latin typeface="Arial" charset="0"/>
            </a:endParaRPr>
          </a:p>
        </p:txBody>
      </p:sp>
    </p:spTree>
    <p:extLst>
      <p:ext uri="{BB962C8B-B14F-4D97-AF65-F5344CB8AC3E}">
        <p14:creationId xmlns:p14="http://schemas.microsoft.com/office/powerpoint/2010/main" val="1855306949"/>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bwMode="auto">
          <a:xfrm>
            <a:off x="1" y="4236744"/>
            <a:ext cx="9144000" cy="1773531"/>
          </a:xfrm>
          <a:prstGeom prst="roundRect">
            <a:avLst>
              <a:gd name="adj" fmla="val 0"/>
            </a:avLst>
          </a:prstGeom>
          <a:solidFill>
            <a:schemeClr val="accent6">
              <a:lumMod val="20000"/>
              <a:lumOff val="80000"/>
            </a:schemeClr>
          </a:solidFill>
          <a:ln w="19050" cap="flat" cmpd="sng" algn="ctr">
            <a:solidFill>
              <a:srgbClr val="003366"/>
            </a:solidFill>
            <a:prstDash val="solid"/>
            <a:round/>
            <a:headEnd type="none" w="med" len="med"/>
            <a:tailEnd type="none" w="med" len="med"/>
          </a:ln>
          <a:effectLst>
            <a:outerShdw blurRad="50800" dist="38100" dir="2700000" algn="tl" rotWithShape="0">
              <a:prstClr val="black">
                <a:alpha val="40000"/>
              </a:prstClr>
            </a:outerShdw>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85000"/>
              </a:lnSpc>
              <a:spcBef>
                <a:spcPct val="0"/>
              </a:spcBef>
              <a:spcAft>
                <a:spcPct val="0"/>
              </a:spcAft>
              <a:buClrTx/>
              <a:buSzTx/>
              <a:buFontTx/>
              <a:buNone/>
              <a:tabLst/>
            </a:pPr>
            <a:endParaRPr kumimoji="0" lang="en-US" sz="2000" b="1" i="0" u="none" strike="noStrike" cap="none" normalizeH="0" baseline="0">
              <a:ln>
                <a:noFill/>
              </a:ln>
              <a:solidFill>
                <a:schemeClr val="bg1"/>
              </a:solidFill>
              <a:effectLst/>
              <a:latin typeface="Arial" charset="0"/>
            </a:endParaRPr>
          </a:p>
        </p:txBody>
      </p:sp>
      <p:sp>
        <p:nvSpPr>
          <p:cNvPr id="2" name="Title 1"/>
          <p:cNvSpPr>
            <a:spLocks noGrp="1"/>
          </p:cNvSpPr>
          <p:nvPr>
            <p:ph type="title"/>
          </p:nvPr>
        </p:nvSpPr>
        <p:spPr/>
        <p:txBody>
          <a:bodyPr/>
          <a:lstStyle/>
          <a:p>
            <a:r>
              <a:rPr lang="en-US" sz="2800" dirty="0"/>
              <a:t>Spl. G/L indicators: Properties and Accounts</a:t>
            </a:r>
          </a:p>
        </p:txBody>
      </p:sp>
      <p:sp>
        <p:nvSpPr>
          <p:cNvPr id="3" name="Content Placeholder 2"/>
          <p:cNvSpPr>
            <a:spLocks noGrp="1"/>
          </p:cNvSpPr>
          <p:nvPr>
            <p:ph idx="1"/>
          </p:nvPr>
        </p:nvSpPr>
        <p:spPr>
          <a:xfrm>
            <a:off x="57150" y="1108075"/>
            <a:ext cx="8677275" cy="5103595"/>
          </a:xfrm>
        </p:spPr>
        <p:txBody>
          <a:bodyPr/>
          <a:lstStyle/>
          <a:p>
            <a:pPr>
              <a:lnSpc>
                <a:spcPct val="100000"/>
              </a:lnSpc>
              <a:buNone/>
            </a:pPr>
            <a:r>
              <a:rPr lang="en-US" sz="1600" dirty="0"/>
              <a:t>The characteristics of each special G/L indicator are defined in connection with the account type under Properties.</a:t>
            </a:r>
          </a:p>
          <a:p>
            <a:pPr>
              <a:lnSpc>
                <a:spcPct val="100000"/>
              </a:lnSpc>
            </a:pPr>
            <a:r>
              <a:rPr lang="en-US" sz="1400" b="1" dirty="0"/>
              <a:t>Noted items: </a:t>
            </a:r>
            <a:r>
              <a:rPr lang="en-US" sz="1400" dirty="0"/>
              <a:t>You can determine that a special G/L transaction does not update any account balances.</a:t>
            </a:r>
          </a:p>
          <a:p>
            <a:pPr>
              <a:lnSpc>
                <a:spcPct val="100000"/>
              </a:lnSpc>
            </a:pPr>
            <a:r>
              <a:rPr lang="en-US" sz="1400" b="1" dirty="0"/>
              <a:t>Relevance to credit limit check: </a:t>
            </a:r>
            <a:r>
              <a:rPr lang="en-US" sz="1400" dirty="0"/>
              <a:t>You can include special G/L transactions in the credit limit check for customers.</a:t>
            </a:r>
          </a:p>
          <a:p>
            <a:pPr>
              <a:lnSpc>
                <a:spcPct val="100000"/>
              </a:lnSpc>
            </a:pPr>
            <a:r>
              <a:rPr lang="en-US" sz="1400" b="1" dirty="0"/>
              <a:t>Warning against commitments: </a:t>
            </a:r>
            <a:r>
              <a:rPr lang="en-US" sz="1400" dirty="0"/>
              <a:t>You can determine that the user is notified by a warning message about the existence of a special G/L transaction when posting to a customer or vendor account.</a:t>
            </a:r>
          </a:p>
          <a:p>
            <a:pPr>
              <a:lnSpc>
                <a:spcPct val="100000"/>
              </a:lnSpc>
            </a:pPr>
            <a:r>
              <a:rPr lang="en-US" sz="1400" b="1" dirty="0"/>
              <a:t>Target special G/L indicator: </a:t>
            </a:r>
            <a:r>
              <a:rPr lang="en-US" sz="1400" dirty="0"/>
              <a:t>The target special G/L indicator is used in the standard system for down payment requests.</a:t>
            </a:r>
          </a:p>
          <a:p>
            <a:pPr>
              <a:lnSpc>
                <a:spcPct val="100000"/>
              </a:lnSpc>
            </a:pPr>
            <a:r>
              <a:rPr lang="en-US" sz="1400" b="1" dirty="0"/>
              <a:t>Special G/L transaction class: </a:t>
            </a:r>
            <a:r>
              <a:rPr lang="en-US" sz="1400" dirty="0"/>
              <a:t>The special G/L transaction class determines whether the transaction is a down payment, a bill of exchange or any other type of transaction.</a:t>
            </a:r>
          </a:p>
          <a:p>
            <a:pPr>
              <a:lnSpc>
                <a:spcPct val="100000"/>
              </a:lnSpc>
            </a:pPr>
            <a:r>
              <a:rPr lang="en-US" sz="1400" b="1" dirty="0"/>
              <a:t>Posting key: </a:t>
            </a:r>
            <a:r>
              <a:rPr lang="en-US" sz="1400" dirty="0"/>
              <a:t>Only these posting keys can be used with the respective special G/L indicators.</a:t>
            </a:r>
          </a:p>
          <a:p>
            <a:pPr>
              <a:lnSpc>
                <a:spcPct val="100000"/>
              </a:lnSpc>
              <a:buNone/>
            </a:pPr>
            <a:r>
              <a:rPr lang="en-US" sz="1600" dirty="0"/>
              <a:t>    The alternative Special G/L account is stored in the account determination according to the chart of accounts. </a:t>
            </a:r>
          </a:p>
          <a:p>
            <a:pPr>
              <a:lnSpc>
                <a:spcPct val="100000"/>
              </a:lnSpc>
              <a:buNone/>
            </a:pPr>
            <a:r>
              <a:rPr lang="en-US" sz="1600" dirty="0"/>
              <a:t>         If a special G/L indicator is used when posting customer/vendor invoice, instead of posting to the respective reconciliation account the Alternative reconciliation account assigned in account determination gets posted.</a:t>
            </a:r>
          </a:p>
        </p:txBody>
      </p:sp>
      <p:sp>
        <p:nvSpPr>
          <p:cNvPr id="4" name="TextBox 3"/>
          <p:cNvSpPr txBox="1"/>
          <p:nvPr/>
        </p:nvSpPr>
        <p:spPr>
          <a:xfrm>
            <a:off x="6858000" y="6211669"/>
            <a:ext cx="1668085" cy="646331"/>
          </a:xfrm>
          <a:prstGeom prst="rect">
            <a:avLst/>
          </a:prstGeom>
          <a:noFill/>
        </p:spPr>
        <p:txBody>
          <a:bodyPr wrap="none" rtlCol="0">
            <a:spAutoFit/>
          </a:bodyPr>
          <a:lstStyle/>
          <a:p>
            <a:pPr algn="ctr"/>
            <a:r>
              <a:rPr lang="en-US" dirty="0">
                <a:hlinkClick r:id="" action="ppaction://noaction"/>
              </a:rPr>
              <a:t>Click to view</a:t>
            </a:r>
          </a:p>
          <a:p>
            <a:pPr algn="ctr"/>
            <a:r>
              <a:rPr lang="en-US" dirty="0">
                <a:hlinkClick r:id="" action="ppaction://noaction"/>
              </a:rPr>
              <a:t>SAP SCREEN</a:t>
            </a:r>
            <a:endParaRPr lang="en-US" dirty="0"/>
          </a:p>
        </p:txBody>
      </p:sp>
    </p:spTree>
    <p:extLst>
      <p:ext uri="{BB962C8B-B14F-4D97-AF65-F5344CB8AC3E}">
        <p14:creationId xmlns:p14="http://schemas.microsoft.com/office/powerpoint/2010/main" val="42253793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Automatic offsetting entries</a:t>
            </a:r>
          </a:p>
        </p:txBody>
      </p:sp>
      <p:sp>
        <p:nvSpPr>
          <p:cNvPr id="3" name="Content Placeholder 2"/>
          <p:cNvSpPr>
            <a:spLocks noGrp="1"/>
          </p:cNvSpPr>
          <p:nvPr>
            <p:ph idx="1"/>
          </p:nvPr>
        </p:nvSpPr>
        <p:spPr>
          <a:xfrm>
            <a:off x="57150" y="1108075"/>
            <a:ext cx="8391525" cy="4835525"/>
          </a:xfrm>
        </p:spPr>
        <p:txBody>
          <a:bodyPr/>
          <a:lstStyle/>
          <a:p>
            <a:pPr>
              <a:lnSpc>
                <a:spcPct val="100000"/>
              </a:lnSpc>
            </a:pPr>
            <a:r>
              <a:rPr lang="en-US" sz="1600" dirty="0"/>
              <a:t>Statistical postings are always made on the same offsetting account. The account is stored on the basis of a </a:t>
            </a:r>
            <a:r>
              <a:rPr lang="en-US" sz="1600" b="1" dirty="0"/>
              <a:t>combination of the account type </a:t>
            </a:r>
            <a:r>
              <a:rPr lang="en-US" sz="1600" dirty="0"/>
              <a:t>(customer or vendor account) </a:t>
            </a:r>
            <a:r>
              <a:rPr lang="en-US" sz="1600" b="1" dirty="0"/>
              <a:t>and the special G/L indicator used.</a:t>
            </a:r>
          </a:p>
        </p:txBody>
      </p:sp>
      <p:pic>
        <p:nvPicPr>
          <p:cNvPr id="5122" name="Picture 2"/>
          <p:cNvPicPr>
            <a:picLocks noChangeAspect="1" noChangeArrowheads="1"/>
          </p:cNvPicPr>
          <p:nvPr/>
        </p:nvPicPr>
        <p:blipFill>
          <a:blip r:embed="rId3" cstate="print"/>
          <a:srcRect/>
          <a:stretch>
            <a:fillRect/>
          </a:stretch>
        </p:blipFill>
        <p:spPr bwMode="auto">
          <a:xfrm>
            <a:off x="228600" y="2841194"/>
            <a:ext cx="5791200" cy="3580243"/>
          </a:xfrm>
          <a:prstGeom prst="rect">
            <a:avLst/>
          </a:prstGeom>
          <a:noFill/>
          <a:ln w="9525">
            <a:noFill/>
            <a:miter lim="800000"/>
            <a:headEnd/>
            <a:tailEnd/>
          </a:ln>
          <a:effectLst/>
        </p:spPr>
      </p:pic>
      <p:sp>
        <p:nvSpPr>
          <p:cNvPr id="5" name="TextBox 4"/>
          <p:cNvSpPr txBox="1"/>
          <p:nvPr/>
        </p:nvSpPr>
        <p:spPr>
          <a:xfrm>
            <a:off x="1710836" y="2328446"/>
            <a:ext cx="4613764" cy="338554"/>
          </a:xfrm>
          <a:prstGeom prst="rect">
            <a:avLst/>
          </a:prstGeom>
          <a:noFill/>
        </p:spPr>
        <p:txBody>
          <a:bodyPr wrap="none" rtlCol="0">
            <a:spAutoFit/>
          </a:bodyPr>
          <a:lstStyle/>
          <a:p>
            <a:r>
              <a:rPr lang="en-US" sz="1600" b="1" dirty="0"/>
              <a:t>Configuration for automatic offsetting entries</a:t>
            </a:r>
          </a:p>
        </p:txBody>
      </p:sp>
    </p:spTree>
    <p:extLst>
      <p:ext uri="{BB962C8B-B14F-4D97-AF65-F5344CB8AC3E}">
        <p14:creationId xmlns:p14="http://schemas.microsoft.com/office/powerpoint/2010/main" val="279628238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503754"/>
            <a:ext cx="8734425" cy="671512"/>
          </a:xfrm>
        </p:spPr>
        <p:txBody>
          <a:bodyPr/>
          <a:lstStyle/>
          <a:p>
            <a:r>
              <a:rPr lang="en-US" sz="3200" dirty="0"/>
              <a:t>Example of Automatic offsetting entry</a:t>
            </a:r>
          </a:p>
        </p:txBody>
      </p:sp>
      <p:pic>
        <p:nvPicPr>
          <p:cNvPr id="2050" name="Picture 2"/>
          <p:cNvPicPr>
            <a:picLocks noChangeAspect="1" noChangeArrowheads="1"/>
          </p:cNvPicPr>
          <p:nvPr/>
        </p:nvPicPr>
        <p:blipFill>
          <a:blip r:embed="rId2" cstate="print"/>
          <a:srcRect/>
          <a:stretch>
            <a:fillRect/>
          </a:stretch>
        </p:blipFill>
        <p:spPr bwMode="auto">
          <a:xfrm>
            <a:off x="457200" y="1687943"/>
            <a:ext cx="7010400" cy="4186442"/>
          </a:xfrm>
          <a:prstGeom prst="rect">
            <a:avLst/>
          </a:prstGeom>
          <a:noFill/>
          <a:ln w="9525">
            <a:noFill/>
            <a:miter lim="800000"/>
            <a:headEnd/>
            <a:tailEnd/>
          </a:ln>
          <a:effectLst/>
        </p:spPr>
      </p:pic>
      <p:sp>
        <p:nvSpPr>
          <p:cNvPr id="5" name="TextBox 4"/>
          <p:cNvSpPr txBox="1"/>
          <p:nvPr/>
        </p:nvSpPr>
        <p:spPr>
          <a:xfrm>
            <a:off x="0" y="990600"/>
            <a:ext cx="9144000" cy="369332"/>
          </a:xfrm>
          <a:prstGeom prst="rect">
            <a:avLst/>
          </a:prstGeom>
          <a:noFill/>
        </p:spPr>
        <p:txBody>
          <a:bodyPr wrap="square" rtlCol="0">
            <a:spAutoFit/>
          </a:bodyPr>
          <a:lstStyle/>
          <a:p>
            <a:pPr algn="ctr"/>
            <a:r>
              <a:rPr lang="en-US" b="1" dirty="0"/>
              <a:t>Two line items with postings on a predefined offsetting account</a:t>
            </a:r>
          </a:p>
        </p:txBody>
      </p:sp>
    </p:spTree>
    <p:extLst>
      <p:ext uri="{BB962C8B-B14F-4D97-AF65-F5344CB8AC3E}">
        <p14:creationId xmlns:p14="http://schemas.microsoft.com/office/powerpoint/2010/main" val="154875132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Example of Noted item </a:t>
            </a:r>
          </a:p>
        </p:txBody>
      </p:sp>
      <p:pic>
        <p:nvPicPr>
          <p:cNvPr id="3075" name="Picture 3"/>
          <p:cNvPicPr>
            <a:picLocks noChangeAspect="1" noChangeArrowheads="1"/>
          </p:cNvPicPr>
          <p:nvPr/>
        </p:nvPicPr>
        <p:blipFill>
          <a:blip r:embed="rId2" cstate="print"/>
          <a:srcRect/>
          <a:stretch>
            <a:fillRect/>
          </a:stretch>
        </p:blipFill>
        <p:spPr bwMode="auto">
          <a:xfrm>
            <a:off x="457200" y="1852375"/>
            <a:ext cx="6812532" cy="4015026"/>
          </a:xfrm>
          <a:prstGeom prst="rect">
            <a:avLst/>
          </a:prstGeom>
          <a:noFill/>
          <a:ln w="9525">
            <a:noFill/>
            <a:miter lim="800000"/>
            <a:headEnd/>
            <a:tailEnd/>
          </a:ln>
          <a:effectLst/>
        </p:spPr>
      </p:pic>
      <p:sp>
        <p:nvSpPr>
          <p:cNvPr id="7" name="TextBox 6"/>
          <p:cNvSpPr txBox="1"/>
          <p:nvPr/>
        </p:nvSpPr>
        <p:spPr>
          <a:xfrm>
            <a:off x="0" y="990600"/>
            <a:ext cx="9144000" cy="800219"/>
          </a:xfrm>
          <a:prstGeom prst="rect">
            <a:avLst/>
          </a:prstGeom>
          <a:noFill/>
        </p:spPr>
        <p:txBody>
          <a:bodyPr wrap="square" rtlCol="0">
            <a:spAutoFit/>
          </a:bodyPr>
          <a:lstStyle/>
          <a:p>
            <a:r>
              <a:rPr lang="en-US" sz="1600" b="1" dirty="0"/>
              <a:t>	Noted item is created. </a:t>
            </a:r>
          </a:p>
          <a:p>
            <a:r>
              <a:rPr lang="en-US" sz="1600" b="1" dirty="0"/>
              <a:t>               The transaction figures are not updated in the general ledger in the process.</a:t>
            </a:r>
          </a:p>
          <a:p>
            <a:endParaRPr lang="en-US" b="1" dirty="0"/>
          </a:p>
        </p:txBody>
      </p:sp>
    </p:spTree>
    <p:extLst>
      <p:ext uri="{BB962C8B-B14F-4D97-AF65-F5344CB8AC3E}">
        <p14:creationId xmlns:p14="http://schemas.microsoft.com/office/powerpoint/2010/main" val="134915064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2425" y="436563"/>
            <a:ext cx="8734425" cy="671512"/>
          </a:xfrm>
        </p:spPr>
        <p:txBody>
          <a:bodyPr/>
          <a:lstStyle/>
          <a:p>
            <a:r>
              <a:rPr lang="en-US" sz="3200" dirty="0"/>
              <a:t>Example of free offsetting entry</a:t>
            </a:r>
          </a:p>
        </p:txBody>
      </p:sp>
      <p:pic>
        <p:nvPicPr>
          <p:cNvPr id="4098" name="Picture 2"/>
          <p:cNvPicPr>
            <a:picLocks noChangeAspect="1" noChangeArrowheads="1"/>
          </p:cNvPicPr>
          <p:nvPr/>
        </p:nvPicPr>
        <p:blipFill>
          <a:blip r:embed="rId2" cstate="print"/>
          <a:srcRect/>
          <a:stretch>
            <a:fillRect/>
          </a:stretch>
        </p:blipFill>
        <p:spPr bwMode="auto">
          <a:xfrm>
            <a:off x="352425" y="1838352"/>
            <a:ext cx="6415102" cy="3837181"/>
          </a:xfrm>
          <a:prstGeom prst="rect">
            <a:avLst/>
          </a:prstGeom>
          <a:noFill/>
          <a:ln w="9525">
            <a:noFill/>
            <a:miter lim="800000"/>
            <a:headEnd/>
            <a:tailEnd/>
          </a:ln>
          <a:effectLst/>
        </p:spPr>
      </p:pic>
      <p:sp>
        <p:nvSpPr>
          <p:cNvPr id="5" name="TextBox 4"/>
          <p:cNvSpPr txBox="1"/>
          <p:nvPr/>
        </p:nvSpPr>
        <p:spPr>
          <a:xfrm>
            <a:off x="0" y="1066800"/>
            <a:ext cx="9144000" cy="369332"/>
          </a:xfrm>
          <a:prstGeom prst="rect">
            <a:avLst/>
          </a:prstGeom>
          <a:noFill/>
        </p:spPr>
        <p:txBody>
          <a:bodyPr wrap="square" rtlCol="0">
            <a:spAutoFit/>
          </a:bodyPr>
          <a:lstStyle/>
          <a:p>
            <a:pPr algn="ctr"/>
            <a:r>
              <a:rPr lang="en-US" b="1" dirty="0"/>
              <a:t>The account for the offsetting item is entered at the same time as the posting.</a:t>
            </a:r>
          </a:p>
        </p:txBody>
      </p:sp>
    </p:spTree>
    <p:extLst>
      <p:ext uri="{BB962C8B-B14F-4D97-AF65-F5344CB8AC3E}">
        <p14:creationId xmlns:p14="http://schemas.microsoft.com/office/powerpoint/2010/main" val="176473120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Example of down payment in customer area</a:t>
            </a:r>
          </a:p>
        </p:txBody>
      </p:sp>
      <p:sp>
        <p:nvSpPr>
          <p:cNvPr id="3" name="Content Placeholder 2"/>
          <p:cNvSpPr>
            <a:spLocks noGrp="1"/>
          </p:cNvSpPr>
          <p:nvPr>
            <p:ph idx="1"/>
          </p:nvPr>
        </p:nvSpPr>
        <p:spPr>
          <a:xfrm>
            <a:off x="381000" y="990600"/>
            <a:ext cx="2819399" cy="5638799"/>
          </a:xfrm>
        </p:spPr>
        <p:txBody>
          <a:bodyPr/>
          <a:lstStyle/>
          <a:p>
            <a:pPr marL="457200" indent="-457200">
              <a:buFont typeface="+mj-lt"/>
              <a:buAutoNum type="arabicPeriod"/>
            </a:pPr>
            <a:r>
              <a:rPr lang="en-US" sz="1800" dirty="0"/>
              <a:t>The down payment request is posted.</a:t>
            </a:r>
          </a:p>
          <a:p>
            <a:pPr marL="457200" indent="-457200">
              <a:buFont typeface="+mj-lt"/>
              <a:buAutoNum type="arabicPeriod"/>
            </a:pPr>
            <a:endParaRPr lang="en-US" sz="1800" dirty="0"/>
          </a:p>
          <a:p>
            <a:pPr marL="457200" indent="-457200">
              <a:buFont typeface="+mj-lt"/>
              <a:buAutoNum type="arabicPeriod"/>
            </a:pPr>
            <a:r>
              <a:rPr lang="en-US" sz="1800" dirty="0"/>
              <a:t>The down payment made is entered.</a:t>
            </a:r>
          </a:p>
          <a:p>
            <a:pPr marL="457200" indent="-457200">
              <a:buFont typeface="+mj-lt"/>
              <a:buAutoNum type="arabicPeriod"/>
            </a:pPr>
            <a:endParaRPr lang="en-US" sz="1800" dirty="0"/>
          </a:p>
          <a:p>
            <a:pPr marL="457200" indent="-457200">
              <a:buFont typeface="+mj-lt"/>
              <a:buAutoNum type="arabicPeriod"/>
            </a:pPr>
            <a:r>
              <a:rPr lang="en-US" sz="1800" dirty="0"/>
              <a:t>The vendor invoice is created.</a:t>
            </a:r>
          </a:p>
          <a:p>
            <a:pPr marL="457200" indent="-457200">
              <a:buFont typeface="+mj-lt"/>
              <a:buAutoNum type="arabicPeriod"/>
            </a:pPr>
            <a:endParaRPr lang="en-US" sz="1800" dirty="0"/>
          </a:p>
          <a:p>
            <a:pPr marL="457200" indent="-457200">
              <a:buFont typeface="+mj-lt"/>
              <a:buAutoNum type="arabicPeriod"/>
            </a:pPr>
            <a:r>
              <a:rPr lang="en-US" sz="1800" dirty="0"/>
              <a:t>The down payment is cleared.</a:t>
            </a:r>
          </a:p>
          <a:p>
            <a:pPr marL="457200" indent="-457200">
              <a:buFont typeface="+mj-lt"/>
              <a:buAutoNum type="arabicPeriod"/>
            </a:pPr>
            <a:endParaRPr lang="en-US" sz="1800" dirty="0"/>
          </a:p>
          <a:p>
            <a:pPr marL="457200" indent="-457200">
              <a:buFont typeface="+mj-lt"/>
              <a:buAutoNum type="arabicPeriod"/>
            </a:pPr>
            <a:r>
              <a:rPr lang="en-US" sz="1800" dirty="0"/>
              <a:t>The payment is cleared during the payment of the balance.</a:t>
            </a:r>
          </a:p>
        </p:txBody>
      </p:sp>
      <p:pic>
        <p:nvPicPr>
          <p:cNvPr id="5122" name="Picture 2"/>
          <p:cNvPicPr>
            <a:picLocks noChangeAspect="1" noChangeArrowheads="1"/>
          </p:cNvPicPr>
          <p:nvPr/>
        </p:nvPicPr>
        <p:blipFill>
          <a:blip r:embed="rId3" cstate="print"/>
          <a:srcRect/>
          <a:stretch>
            <a:fillRect/>
          </a:stretch>
        </p:blipFill>
        <p:spPr bwMode="auto">
          <a:xfrm>
            <a:off x="3581401" y="838200"/>
            <a:ext cx="5210174" cy="5067430"/>
          </a:xfrm>
          <a:prstGeom prst="rect">
            <a:avLst/>
          </a:prstGeom>
          <a:noFill/>
          <a:ln w="9525">
            <a:noFill/>
            <a:miter lim="800000"/>
            <a:headEnd/>
            <a:tailEnd/>
          </a:ln>
          <a:effectLst/>
        </p:spPr>
      </p:pic>
    </p:spTree>
    <p:extLst>
      <p:ext uri="{BB962C8B-B14F-4D97-AF65-F5344CB8AC3E}">
        <p14:creationId xmlns:p14="http://schemas.microsoft.com/office/powerpoint/2010/main" val="74040205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F5C3729-8B51-4C5E-86A1-2DA12AF04A27}"/>
              </a:ext>
            </a:extLst>
          </p:cNvPr>
          <p:cNvSpPr>
            <a:spLocks noGrp="1"/>
          </p:cNvSpPr>
          <p:nvPr>
            <p:ph type="title"/>
          </p:nvPr>
        </p:nvSpPr>
        <p:spPr/>
        <p:txBody>
          <a:bodyPr/>
          <a:lstStyle/>
          <a:p>
            <a:r>
              <a:rPr lang="en-US" sz="2000" dirty="0"/>
              <a:t>Paying the down payment with the payment program (F110)</a:t>
            </a:r>
          </a:p>
        </p:txBody>
      </p:sp>
      <p:sp>
        <p:nvSpPr>
          <p:cNvPr id="3" name="Content Placeholder 2">
            <a:extLst>
              <a:ext uri="{FF2B5EF4-FFF2-40B4-BE49-F238E27FC236}">
                <a16:creationId xmlns:a16="http://schemas.microsoft.com/office/drawing/2014/main" xmlns="" id="{3EBF36C8-9D4B-4242-802A-087504A3507D}"/>
              </a:ext>
            </a:extLst>
          </p:cNvPr>
          <p:cNvSpPr>
            <a:spLocks noGrp="1"/>
          </p:cNvSpPr>
          <p:nvPr>
            <p:ph idx="1"/>
          </p:nvPr>
        </p:nvSpPr>
        <p:spPr>
          <a:xfrm>
            <a:off x="352426" y="914400"/>
            <a:ext cx="8096250" cy="5029200"/>
          </a:xfrm>
        </p:spPr>
        <p:txBody>
          <a:bodyPr/>
          <a:lstStyle/>
          <a:p>
            <a:r>
              <a:rPr lang="en-US" sz="1600" dirty="0"/>
              <a:t>IMG — Financial Accounting (New) —- Accounts Receivable and Accounts Payable—- Business Transactions— Outgoing Payments— Automatic Outgoing Payments—- Payment Method/Bank Selection for Payment Program— Set Up All Company Codes for Payment Transactions</a:t>
            </a:r>
          </a:p>
          <a:p>
            <a:endParaRPr lang="en-US" sz="1600" dirty="0"/>
          </a:p>
          <a:p>
            <a:endParaRPr lang="en-US" sz="1600" dirty="0"/>
          </a:p>
        </p:txBody>
      </p:sp>
      <p:pic>
        <p:nvPicPr>
          <p:cNvPr id="4" name="Picture 3">
            <a:extLst>
              <a:ext uri="{FF2B5EF4-FFF2-40B4-BE49-F238E27FC236}">
                <a16:creationId xmlns:a16="http://schemas.microsoft.com/office/drawing/2014/main" xmlns="" id="{44A95DB2-7EBB-4ADC-8AD0-374ED613DFEC}"/>
              </a:ext>
            </a:extLst>
          </p:cNvPr>
          <p:cNvPicPr>
            <a:picLocks noChangeAspect="1"/>
          </p:cNvPicPr>
          <p:nvPr/>
        </p:nvPicPr>
        <p:blipFill>
          <a:blip r:embed="rId2"/>
          <a:stretch>
            <a:fillRect/>
          </a:stretch>
        </p:blipFill>
        <p:spPr>
          <a:xfrm>
            <a:off x="695323" y="2438400"/>
            <a:ext cx="6000531" cy="2362200"/>
          </a:xfrm>
          <a:prstGeom prst="rect">
            <a:avLst/>
          </a:prstGeom>
        </p:spPr>
      </p:pic>
    </p:spTree>
    <p:extLst>
      <p:ext uri="{BB962C8B-B14F-4D97-AF65-F5344CB8AC3E}">
        <p14:creationId xmlns:p14="http://schemas.microsoft.com/office/powerpoint/2010/main" val="171262110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C3E2261-8926-47C7-A21E-A0BAD8C52044}"/>
              </a:ext>
            </a:extLst>
          </p:cNvPr>
          <p:cNvSpPr>
            <a:spLocks noGrp="1"/>
          </p:cNvSpPr>
          <p:nvPr>
            <p:ph type="title"/>
          </p:nvPr>
        </p:nvSpPr>
        <p:spPr/>
        <p:txBody>
          <a:bodyPr/>
          <a:lstStyle/>
          <a:p>
            <a:r>
              <a:rPr lang="en-US" sz="2000" dirty="0"/>
              <a:t>Paying the down payment with the payment program (F110)</a:t>
            </a:r>
            <a:endParaRPr lang="en-US" sz="2000" b="0" dirty="0"/>
          </a:p>
        </p:txBody>
      </p:sp>
      <p:sp>
        <p:nvSpPr>
          <p:cNvPr id="3" name="Content Placeholder 2">
            <a:extLst>
              <a:ext uri="{FF2B5EF4-FFF2-40B4-BE49-F238E27FC236}">
                <a16:creationId xmlns:a16="http://schemas.microsoft.com/office/drawing/2014/main" xmlns="" id="{D1608766-A3C2-4291-86BC-EDFAF51BC66C}"/>
              </a:ext>
            </a:extLst>
          </p:cNvPr>
          <p:cNvSpPr>
            <a:spLocks noGrp="1"/>
          </p:cNvSpPr>
          <p:nvPr>
            <p:ph idx="1"/>
          </p:nvPr>
        </p:nvSpPr>
        <p:spPr>
          <a:xfrm>
            <a:off x="228600" y="1108075"/>
            <a:ext cx="8220075" cy="4835525"/>
          </a:xfrm>
        </p:spPr>
        <p:txBody>
          <a:bodyPr/>
          <a:lstStyle/>
          <a:p>
            <a:r>
              <a:rPr lang="en-US" sz="1800" dirty="0"/>
              <a:t>Double click on your company code</a:t>
            </a:r>
            <a:r>
              <a:rPr lang="en-US" dirty="0"/>
              <a:t>.</a:t>
            </a:r>
          </a:p>
        </p:txBody>
      </p:sp>
      <p:pic>
        <p:nvPicPr>
          <p:cNvPr id="4" name="Picture 3">
            <a:extLst>
              <a:ext uri="{FF2B5EF4-FFF2-40B4-BE49-F238E27FC236}">
                <a16:creationId xmlns:a16="http://schemas.microsoft.com/office/drawing/2014/main" xmlns="" id="{4F63DC0C-A16E-480C-BB8F-BA6E59DC4BB0}"/>
              </a:ext>
            </a:extLst>
          </p:cNvPr>
          <p:cNvPicPr>
            <a:picLocks noChangeAspect="1"/>
          </p:cNvPicPr>
          <p:nvPr/>
        </p:nvPicPr>
        <p:blipFill>
          <a:blip r:embed="rId2"/>
          <a:stretch>
            <a:fillRect/>
          </a:stretch>
        </p:blipFill>
        <p:spPr>
          <a:xfrm>
            <a:off x="659163" y="1557337"/>
            <a:ext cx="5132038" cy="5018623"/>
          </a:xfrm>
          <a:prstGeom prst="rect">
            <a:avLst/>
          </a:prstGeom>
        </p:spPr>
      </p:pic>
    </p:spTree>
    <p:extLst>
      <p:ext uri="{BB962C8B-B14F-4D97-AF65-F5344CB8AC3E}">
        <p14:creationId xmlns:p14="http://schemas.microsoft.com/office/powerpoint/2010/main" val="31269805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Post with clearing</a:t>
            </a:r>
          </a:p>
        </p:txBody>
      </p:sp>
      <p:sp>
        <p:nvSpPr>
          <p:cNvPr id="3" name="Content Placeholder 2"/>
          <p:cNvSpPr>
            <a:spLocks noGrp="1"/>
          </p:cNvSpPr>
          <p:nvPr>
            <p:ph idx="1"/>
          </p:nvPr>
        </p:nvSpPr>
        <p:spPr>
          <a:xfrm>
            <a:off x="352426" y="1198563"/>
            <a:ext cx="8096250" cy="4745037"/>
          </a:xfrm>
        </p:spPr>
        <p:txBody>
          <a:bodyPr/>
          <a:lstStyle/>
          <a:p>
            <a:r>
              <a:rPr lang="en-US" sz="1600" dirty="0"/>
              <a:t>When you use the "posting with clearing" function, enter the </a:t>
            </a:r>
            <a:r>
              <a:rPr lang="en-US" sz="1600" b="1" dirty="0"/>
              <a:t>clearing document amount</a:t>
            </a:r>
            <a:r>
              <a:rPr lang="en-US" sz="1600" dirty="0"/>
              <a:t> and then </a:t>
            </a:r>
            <a:r>
              <a:rPr lang="en-US" sz="1600" b="1" dirty="0"/>
              <a:t>select the open items </a:t>
            </a:r>
            <a:r>
              <a:rPr lang="en-US" sz="1600" dirty="0"/>
              <a:t>that are to be cleared.</a:t>
            </a:r>
          </a:p>
          <a:p>
            <a:pPr lvl="1"/>
            <a:r>
              <a:rPr lang="en-US" sz="1600" dirty="0"/>
              <a:t>If clearing amount equals selected open items amount system clears it.</a:t>
            </a:r>
          </a:p>
          <a:p>
            <a:pPr lvl="1"/>
            <a:r>
              <a:rPr lang="en-US" sz="1600" dirty="0"/>
              <a:t>If there is any difference system allows to post the difference.</a:t>
            </a:r>
          </a:p>
          <a:p>
            <a:pPr lvl="1">
              <a:buNone/>
            </a:pPr>
            <a:endParaRPr lang="en-US" sz="2600" dirty="0"/>
          </a:p>
          <a:p>
            <a:r>
              <a:rPr lang="en-US" sz="1600" dirty="0"/>
              <a:t>Post with clearing can be done either manually or by Automatic Payment Program.</a:t>
            </a:r>
          </a:p>
        </p:txBody>
      </p:sp>
      <p:pic>
        <p:nvPicPr>
          <p:cNvPr id="19458" name="Picture 2"/>
          <p:cNvPicPr>
            <a:picLocks noChangeAspect="1" noChangeArrowheads="1"/>
          </p:cNvPicPr>
          <p:nvPr/>
        </p:nvPicPr>
        <p:blipFill>
          <a:blip r:embed="rId3" cstate="print"/>
          <a:srcRect/>
          <a:stretch>
            <a:fillRect/>
          </a:stretch>
        </p:blipFill>
        <p:spPr bwMode="auto">
          <a:xfrm>
            <a:off x="533400" y="3405753"/>
            <a:ext cx="4895850" cy="3495675"/>
          </a:xfrm>
          <a:prstGeom prst="rect">
            <a:avLst/>
          </a:prstGeom>
          <a:noFill/>
          <a:ln w="9525">
            <a:noFill/>
            <a:miter lim="800000"/>
            <a:headEnd/>
            <a:tailEnd/>
          </a:ln>
          <a:effectLst/>
        </p:spPr>
      </p:pic>
    </p:spTree>
    <p:extLst>
      <p:ext uri="{BB962C8B-B14F-4D97-AF65-F5344CB8AC3E}">
        <p14:creationId xmlns:p14="http://schemas.microsoft.com/office/powerpoint/2010/main" val="11170075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8914" name="Rectangle 2"/>
          <p:cNvSpPr>
            <a:spLocks noGrp="1" noChangeArrowheads="1"/>
          </p:cNvSpPr>
          <p:nvPr>
            <p:ph type="title"/>
          </p:nvPr>
        </p:nvSpPr>
        <p:spPr/>
        <p:txBody>
          <a:bodyPr/>
          <a:lstStyle/>
          <a:p>
            <a:pPr>
              <a:defRPr/>
            </a:pPr>
            <a:r>
              <a:rPr lang="en-US"/>
              <a:t>Bills of Exchange:</a:t>
            </a:r>
          </a:p>
        </p:txBody>
      </p:sp>
      <p:sp>
        <p:nvSpPr>
          <p:cNvPr id="678915" name="Rectangle 3"/>
          <p:cNvSpPr>
            <a:spLocks noGrp="1" noChangeArrowheads="1"/>
          </p:cNvSpPr>
          <p:nvPr>
            <p:ph type="body" idx="1"/>
          </p:nvPr>
        </p:nvSpPr>
        <p:spPr>
          <a:xfrm>
            <a:off x="304800" y="1676400"/>
            <a:ext cx="8382000" cy="3981450"/>
          </a:xfrm>
        </p:spPr>
        <p:txBody>
          <a:bodyPr/>
          <a:lstStyle/>
          <a:p>
            <a:pPr algn="just">
              <a:lnSpc>
                <a:spcPct val="90000"/>
              </a:lnSpc>
              <a:defRPr/>
            </a:pPr>
            <a:r>
              <a:rPr lang="en-US" sz="1800" b="0">
                <a:effectLst/>
              </a:rPr>
              <a:t>Bills of exchange are handled as special G/L transactions in the SAP System. These transactions are thus maintained independently of other transactions in the subsidiary ledger and are posted to a special G/L account in the general ledger.</a:t>
            </a:r>
          </a:p>
          <a:p>
            <a:pPr>
              <a:lnSpc>
                <a:spcPct val="90000"/>
              </a:lnSpc>
              <a:buFontTx/>
              <a:buNone/>
              <a:defRPr/>
            </a:pPr>
            <a:endParaRPr lang="en-US" sz="1800" b="0">
              <a:effectLst/>
            </a:endParaRPr>
          </a:p>
          <a:p>
            <a:pPr algn="just">
              <a:lnSpc>
                <a:spcPct val="90000"/>
              </a:lnSpc>
              <a:buFontTx/>
              <a:buNone/>
              <a:defRPr/>
            </a:pPr>
            <a:r>
              <a:rPr lang="en-US" sz="1800" b="0">
                <a:effectLst/>
              </a:rPr>
              <a:t>     </a:t>
            </a:r>
            <a:r>
              <a:rPr lang="en-US" sz="1800">
                <a:effectLst/>
              </a:rPr>
              <a:t>The following types of bill of exchange can be managed in and posted to the Accounts</a:t>
            </a:r>
          </a:p>
          <a:p>
            <a:pPr>
              <a:lnSpc>
                <a:spcPct val="90000"/>
              </a:lnSpc>
              <a:defRPr/>
            </a:pPr>
            <a:endParaRPr lang="en-US" sz="1800" b="0">
              <a:effectLst/>
            </a:endParaRPr>
          </a:p>
          <a:p>
            <a:pPr algn="just">
              <a:lnSpc>
                <a:spcPct val="90000"/>
              </a:lnSpc>
              <a:defRPr/>
            </a:pPr>
            <a:r>
              <a:rPr lang="en-US" sz="1800" b="0">
                <a:effectLst/>
              </a:rPr>
              <a:t> Receivable (FI-AR) and Accounts Payable (FI-AP) application components:</a:t>
            </a:r>
          </a:p>
          <a:p>
            <a:pPr algn="just">
              <a:lnSpc>
                <a:spcPct val="90000"/>
              </a:lnSpc>
              <a:defRPr/>
            </a:pPr>
            <a:r>
              <a:rPr lang="en-US" sz="1800" b="0">
                <a:effectLst/>
              </a:rPr>
              <a:t> Bills of Exchange Receivable</a:t>
            </a:r>
          </a:p>
          <a:p>
            <a:pPr algn="just">
              <a:lnSpc>
                <a:spcPct val="90000"/>
              </a:lnSpc>
              <a:defRPr/>
            </a:pPr>
            <a:r>
              <a:rPr lang="en-US" sz="1800" b="0">
                <a:effectLst/>
              </a:rPr>
              <a:t> Bank Bills and Bills of Exchange Payment Requests</a:t>
            </a:r>
          </a:p>
          <a:p>
            <a:pPr algn="just">
              <a:lnSpc>
                <a:spcPct val="90000"/>
              </a:lnSpc>
              <a:defRPr/>
            </a:pPr>
            <a:r>
              <a:rPr lang="en-US" sz="1800" b="0">
                <a:effectLst/>
              </a:rPr>
              <a:t> Bills of Exchange Payable</a:t>
            </a:r>
          </a:p>
          <a:p>
            <a:pPr algn="just">
              <a:lnSpc>
                <a:spcPct val="90000"/>
              </a:lnSpc>
              <a:defRPr/>
            </a:pPr>
            <a:r>
              <a:rPr lang="en-US" sz="1800" b="0">
                <a:effectLst/>
              </a:rPr>
              <a:t> Check/bill of exchange in Accounts Receivable (reverse bill of exchange)</a:t>
            </a:r>
          </a:p>
          <a:p>
            <a:pPr algn="just">
              <a:lnSpc>
                <a:spcPct val="90000"/>
              </a:lnSpc>
              <a:defRPr/>
            </a:pPr>
            <a:r>
              <a:rPr lang="en-US" sz="1800" b="0">
                <a:effectLst/>
              </a:rPr>
              <a:t> Check/bill of exchange in Accounts Payable (reverse bill of exchange)</a:t>
            </a:r>
          </a:p>
          <a:p>
            <a:pPr algn="just">
              <a:lnSpc>
                <a:spcPct val="90000"/>
              </a:lnSpc>
              <a:defRPr/>
            </a:pPr>
            <a:endParaRPr lang="en-US" sz="1800"/>
          </a:p>
        </p:txBody>
      </p:sp>
      <p:sp>
        <p:nvSpPr>
          <p:cNvPr id="35844" name="Rectangle 4"/>
          <p:cNvSpPr>
            <a:spLocks noChangeArrowheads="1"/>
          </p:cNvSpPr>
          <p:nvPr/>
        </p:nvSpPr>
        <p:spPr bwMode="auto">
          <a:xfrm>
            <a:off x="152400" y="1143000"/>
            <a:ext cx="8763000" cy="4724400"/>
          </a:xfrm>
          <a:prstGeom prst="rect">
            <a:avLst/>
          </a:prstGeom>
          <a:noFill/>
          <a:ln w="28575" algn="ctr">
            <a:solidFill>
              <a:schemeClr val="tx1"/>
            </a:solidFill>
            <a:miter lim="800000"/>
            <a:headEnd/>
            <a:tailEnd/>
          </a:ln>
        </p:spPr>
        <p:txBody>
          <a:bodyPr wrap="none" anchor="ctr"/>
          <a:lstStyle/>
          <a:p>
            <a:endParaRPr lang="en-US"/>
          </a:p>
        </p:txBody>
      </p:sp>
    </p:spTree>
    <p:extLst>
      <p:ext uri="{BB962C8B-B14F-4D97-AF65-F5344CB8AC3E}">
        <p14:creationId xmlns:p14="http://schemas.microsoft.com/office/powerpoint/2010/main" val="142903165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42" name="Rectangle 2"/>
          <p:cNvSpPr>
            <a:spLocks noGrp="1" noChangeArrowheads="1"/>
          </p:cNvSpPr>
          <p:nvPr>
            <p:ph type="title"/>
          </p:nvPr>
        </p:nvSpPr>
        <p:spPr>
          <a:xfrm>
            <a:off x="352425" y="700088"/>
            <a:ext cx="8734425" cy="671512"/>
          </a:xfrm>
        </p:spPr>
        <p:txBody>
          <a:bodyPr/>
          <a:lstStyle/>
          <a:p>
            <a:pPr>
              <a:defRPr/>
            </a:pPr>
            <a:r>
              <a:rPr lang="en-US" dirty="0"/>
              <a:t>Bills of Exchange Receivable:</a:t>
            </a:r>
          </a:p>
        </p:txBody>
      </p:sp>
      <p:sp>
        <p:nvSpPr>
          <p:cNvPr id="778243" name="Rectangle 3"/>
          <p:cNvSpPr>
            <a:spLocks noGrp="1" noChangeArrowheads="1"/>
          </p:cNvSpPr>
          <p:nvPr>
            <p:ph type="body" idx="1"/>
          </p:nvPr>
        </p:nvSpPr>
        <p:spPr>
          <a:xfrm>
            <a:off x="152400" y="1600200"/>
            <a:ext cx="8763000" cy="4343400"/>
          </a:xfrm>
        </p:spPr>
        <p:txBody>
          <a:bodyPr/>
          <a:lstStyle/>
          <a:p>
            <a:pPr>
              <a:lnSpc>
                <a:spcPct val="90000"/>
              </a:lnSpc>
              <a:defRPr/>
            </a:pPr>
            <a:r>
              <a:rPr lang="en-US" sz="2000" b="0" dirty="0">
                <a:effectLst/>
              </a:rPr>
              <a:t>Bills of exchange receivable are managed using the special G/L method in the SAP System. When </a:t>
            </a:r>
            <a:r>
              <a:rPr lang="en-US" sz="2000" dirty="0">
                <a:effectLst/>
              </a:rPr>
              <a:t>posting a bill of exchange receivable, </a:t>
            </a:r>
            <a:r>
              <a:rPr lang="en-US" sz="2000" b="0" dirty="0">
                <a:effectLst/>
              </a:rPr>
              <a:t>you normally clear open items or post the payment as a payment on account. The system posts a bill of exchange receivable to the customer account and reduces the receivables from goods and services on the reconciliation account. The bill of exchange receivable is also automatically posted to the special G/L account for bills of exchange receivable in the general ledger. </a:t>
            </a:r>
          </a:p>
          <a:p>
            <a:pPr>
              <a:lnSpc>
                <a:spcPct val="90000"/>
              </a:lnSpc>
              <a:defRPr/>
            </a:pPr>
            <a:r>
              <a:rPr lang="en-US" sz="2000" b="0" dirty="0">
                <a:effectLst/>
              </a:rPr>
              <a:t>Bills of exchange are a form of short-term finance. If your customer pays by bill of exchange, he does not make payment immediately, but only once the period specified on the bill has elapsed (three months, for example). Bills of exchange can be passed on to third parties for refinancing.</a:t>
            </a:r>
          </a:p>
          <a:p>
            <a:pPr algn="just">
              <a:lnSpc>
                <a:spcPct val="90000"/>
              </a:lnSpc>
              <a:defRPr/>
            </a:pPr>
            <a:endParaRPr lang="en-US" sz="2000" b="0" dirty="0">
              <a:effectLst/>
            </a:endParaRPr>
          </a:p>
          <a:p>
            <a:pPr algn="just">
              <a:lnSpc>
                <a:spcPct val="90000"/>
              </a:lnSpc>
              <a:defRPr/>
            </a:pPr>
            <a:endParaRPr lang="en-US" sz="2000" b="0" dirty="0">
              <a:effectLst/>
            </a:endParaRPr>
          </a:p>
          <a:p>
            <a:pPr algn="just">
              <a:lnSpc>
                <a:spcPct val="90000"/>
              </a:lnSpc>
              <a:defRPr/>
            </a:pPr>
            <a:endParaRPr lang="en-US" sz="2000" dirty="0"/>
          </a:p>
        </p:txBody>
      </p:sp>
      <p:sp>
        <p:nvSpPr>
          <p:cNvPr id="36868" name="Rectangle 4"/>
          <p:cNvSpPr>
            <a:spLocks noChangeArrowheads="1"/>
          </p:cNvSpPr>
          <p:nvPr/>
        </p:nvSpPr>
        <p:spPr bwMode="auto">
          <a:xfrm>
            <a:off x="152400" y="1600200"/>
            <a:ext cx="8839200" cy="4191000"/>
          </a:xfrm>
          <a:prstGeom prst="rect">
            <a:avLst/>
          </a:prstGeom>
          <a:noFill/>
          <a:ln w="28575" algn="ctr">
            <a:solidFill>
              <a:schemeClr val="tx1"/>
            </a:solidFill>
            <a:miter lim="800000"/>
            <a:headEnd/>
            <a:tailEnd/>
          </a:ln>
        </p:spPr>
        <p:txBody>
          <a:bodyPr wrap="none" anchor="ctr"/>
          <a:lstStyle/>
          <a:p>
            <a:endParaRPr lang="en-US"/>
          </a:p>
        </p:txBody>
      </p:sp>
    </p:spTree>
    <p:extLst>
      <p:ext uri="{BB962C8B-B14F-4D97-AF65-F5344CB8AC3E}">
        <p14:creationId xmlns:p14="http://schemas.microsoft.com/office/powerpoint/2010/main" val="227992438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r>
              <a:rPr lang="en-US" sz="4000" dirty="0">
                <a:effectLst/>
              </a:rPr>
              <a:t>Help me</a:t>
            </a:r>
          </a:p>
        </p:txBody>
      </p:sp>
      <p:sp>
        <p:nvSpPr>
          <p:cNvPr id="56323" name="Rectangle 3"/>
          <p:cNvSpPr>
            <a:spLocks noGrp="1" noChangeArrowheads="1"/>
          </p:cNvSpPr>
          <p:nvPr>
            <p:ph type="body" idx="1"/>
          </p:nvPr>
        </p:nvSpPr>
        <p:spPr>
          <a:xfrm>
            <a:off x="381000" y="1828800"/>
            <a:ext cx="8382000" cy="4191000"/>
          </a:xfrm>
        </p:spPr>
        <p:txBody>
          <a:bodyPr/>
          <a:lstStyle/>
          <a:p>
            <a:pPr indent="-231775" algn="ctr">
              <a:buFontTx/>
              <a:buNone/>
            </a:pPr>
            <a:r>
              <a:rPr lang="en-US" sz="1800">
                <a:effectLst/>
              </a:rPr>
              <a:t>Tips and Tricks</a:t>
            </a:r>
          </a:p>
          <a:p>
            <a:pPr indent="-231775">
              <a:buFontTx/>
              <a:buNone/>
            </a:pPr>
            <a:r>
              <a:rPr lang="en-US" sz="1800" b="0">
                <a:effectLst/>
              </a:rPr>
              <a:t>List of sites where SAP functional &amp; help documentation is available:</a:t>
            </a:r>
          </a:p>
          <a:p>
            <a:pPr indent="-231775"/>
            <a:r>
              <a:rPr lang="en-US" sz="1800">
                <a:effectLst/>
                <a:hlinkClick r:id="rId2"/>
              </a:rPr>
              <a:t>http://help.sap.com/saphelp_47x200/helpdata/en/e1/8e51341a06084de10000009b38f83b/frameset.htm/</a:t>
            </a:r>
            <a:r>
              <a:rPr lang="en-US" sz="1800" b="0">
                <a:effectLst/>
              </a:rPr>
              <a:t> provides detailed help on R/3 core modules.</a:t>
            </a:r>
          </a:p>
          <a:p>
            <a:pPr indent="-231775"/>
            <a:r>
              <a:rPr lang="en-US" sz="1800" b="0">
                <a:effectLst/>
              </a:rPr>
              <a:t>Sap releases notes and updates on various functionalities which are available at </a:t>
            </a:r>
            <a:r>
              <a:rPr lang="en-US" sz="1800">
                <a:effectLst/>
                <a:hlinkClick r:id="rId3"/>
              </a:rPr>
              <a:t>https://websmp209.sap-ag.de/</a:t>
            </a:r>
            <a:r>
              <a:rPr lang="en-US" sz="1800" b="0">
                <a:effectLst/>
              </a:rPr>
              <a:t> (sap market place) site of SAP.</a:t>
            </a:r>
          </a:p>
          <a:p>
            <a:pPr indent="-231775"/>
            <a:r>
              <a:rPr lang="en-US" sz="1800" b="0">
                <a:effectLst/>
              </a:rPr>
              <a:t>OSS login: Each SAP corporate client is provided with login for</a:t>
            </a:r>
          </a:p>
          <a:p>
            <a:pPr indent="-231775">
              <a:buFontTx/>
              <a:buNone/>
            </a:pPr>
            <a:r>
              <a:rPr lang="en-US" sz="1800" b="0">
                <a:effectLst/>
              </a:rPr>
              <a:t>	support and maintenance to </a:t>
            </a:r>
            <a:r>
              <a:rPr lang="en-US" sz="1800">
                <a:effectLst/>
                <a:hlinkClick r:id="rId3"/>
              </a:rPr>
              <a:t>https://websmp209.sap-ag.de/</a:t>
            </a:r>
            <a:r>
              <a:rPr lang="en-US" sz="1800" b="0">
                <a:effectLst/>
              </a:rPr>
              <a:t> sap service marketplace site by SAP.  Any critical issues with respect to specific application can be discussed with SAP itself through OSS login.</a:t>
            </a:r>
          </a:p>
          <a:p>
            <a:pPr indent="-231775"/>
            <a:r>
              <a:rPr lang="en-US" sz="1800" b="0">
                <a:effectLst/>
              </a:rPr>
              <a:t>Various other sites storing SAP information are </a:t>
            </a:r>
            <a:r>
              <a:rPr lang="en-US" sz="1800">
                <a:effectLst/>
                <a:hlinkClick r:id="rId4"/>
              </a:rPr>
              <a:t>http://erpgenie.com/</a:t>
            </a:r>
            <a:r>
              <a:rPr lang="en-US" sz="1800">
                <a:effectLst/>
              </a:rPr>
              <a:t> ; </a:t>
            </a:r>
            <a:r>
              <a:rPr lang="en-US" sz="1800">
                <a:effectLst/>
                <a:hlinkClick r:id="rId5"/>
              </a:rPr>
              <a:t>http://www.sapfans.com/</a:t>
            </a:r>
            <a:r>
              <a:rPr lang="en-US" sz="1800">
                <a:effectLst/>
              </a:rPr>
              <a:t>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9154" name="Rectangle 2"/>
          <p:cNvSpPr>
            <a:spLocks noGrp="1" noChangeArrowheads="1"/>
          </p:cNvSpPr>
          <p:nvPr>
            <p:ph type="title"/>
          </p:nvPr>
        </p:nvSpPr>
        <p:spPr>
          <a:xfrm>
            <a:off x="381000" y="228600"/>
            <a:ext cx="8763000" cy="609600"/>
          </a:xfrm>
          <a:noFill/>
          <a:ln/>
        </p:spPr>
        <p:txBody>
          <a:bodyPr lIns="90488" tIns="44450" rIns="90488" bIns="44450"/>
          <a:lstStyle/>
          <a:p>
            <a:r>
              <a:rPr lang="en-US" sz="2400" dirty="0"/>
              <a:t>Clear Customer Transactions.</a:t>
            </a:r>
            <a:r>
              <a:rPr lang="en-US" dirty="0"/>
              <a:t/>
            </a:r>
            <a:br>
              <a:rPr lang="en-US" dirty="0"/>
            </a:br>
            <a:endParaRPr lang="en-US" b="0" dirty="0"/>
          </a:p>
        </p:txBody>
      </p:sp>
      <p:sp>
        <p:nvSpPr>
          <p:cNvPr id="689158" name="Rectangle 6"/>
          <p:cNvSpPr>
            <a:spLocks noChangeArrowheads="1"/>
          </p:cNvSpPr>
          <p:nvPr/>
        </p:nvSpPr>
        <p:spPr bwMode="auto">
          <a:xfrm>
            <a:off x="381000" y="990600"/>
            <a:ext cx="8534400" cy="2246769"/>
          </a:xfrm>
          <a:prstGeom prst="rect">
            <a:avLst/>
          </a:prstGeom>
          <a:noFill/>
          <a:ln w="9525" cap="rnd">
            <a:noFill/>
            <a:miter lim="800000"/>
            <a:headEnd/>
            <a:tailEnd/>
          </a:ln>
          <a:effectLst/>
        </p:spPr>
        <p:txBody>
          <a:bodyPr>
            <a:spAutoFit/>
          </a:bodyPr>
          <a:lstStyle/>
          <a:p>
            <a:pPr algn="l" rtl="0">
              <a:spcBef>
                <a:spcPct val="50000"/>
              </a:spcBef>
              <a:buClr>
                <a:srgbClr val="0066CC"/>
              </a:buClr>
              <a:buFont typeface="Wingdings" pitchFamily="2" charset="2"/>
              <a:buChar char="u"/>
            </a:pPr>
            <a:r>
              <a:rPr lang="en-GB" sz="2000" dirty="0">
                <a:cs typeface="Arial" charset="0"/>
              </a:rPr>
              <a:t>Clear outstanding items on Customer’s – F-32</a:t>
            </a:r>
          </a:p>
          <a:p>
            <a:pPr algn="l" rtl="0">
              <a:spcBef>
                <a:spcPct val="50000"/>
              </a:spcBef>
              <a:buClr>
                <a:srgbClr val="0066CC"/>
              </a:buClr>
              <a:buFont typeface="Wingdings" pitchFamily="2" charset="2"/>
              <a:buChar char="u"/>
            </a:pPr>
            <a:r>
              <a:rPr lang="en-GB" sz="2000" dirty="0">
                <a:cs typeface="Arial" charset="0"/>
              </a:rPr>
              <a:t>Post Customer’s documents with clearing – F-30</a:t>
            </a:r>
          </a:p>
          <a:p>
            <a:pPr>
              <a:spcBef>
                <a:spcPct val="50000"/>
              </a:spcBef>
              <a:buClr>
                <a:srgbClr val="0066CC"/>
              </a:buClr>
              <a:buFont typeface="Wingdings" pitchFamily="2" charset="2"/>
              <a:buChar char="u"/>
            </a:pPr>
            <a:r>
              <a:rPr lang="en-GB" sz="2000" dirty="0">
                <a:cs typeface="Arial" charset="0"/>
              </a:rPr>
              <a:t>Reverse documents – FB08 &amp; F.80.</a:t>
            </a:r>
          </a:p>
          <a:p>
            <a:pPr algn="l" rtl="0">
              <a:spcBef>
                <a:spcPct val="50000"/>
              </a:spcBef>
              <a:buClr>
                <a:srgbClr val="0066CC"/>
              </a:buClr>
              <a:buFont typeface="Wingdings" pitchFamily="2" charset="2"/>
              <a:buChar char="u"/>
            </a:pPr>
            <a:r>
              <a:rPr lang="en-GB" sz="2000" dirty="0">
                <a:cs typeface="Arial" charset="0"/>
              </a:rPr>
              <a:t>Perform automatically clearing procedures </a:t>
            </a:r>
          </a:p>
          <a:p>
            <a:pPr algn="l" rtl="0">
              <a:spcBef>
                <a:spcPct val="50000"/>
              </a:spcBef>
              <a:buClr>
                <a:srgbClr val="0066CC"/>
              </a:buClr>
              <a:buFont typeface="Wingdings" pitchFamily="2" charset="2"/>
              <a:buChar char="u"/>
            </a:pPr>
            <a:r>
              <a:rPr lang="en-GB" sz="2000" dirty="0">
                <a:cs typeface="Arial" charset="0"/>
              </a:rPr>
              <a:t>Reversal of Clearing.</a:t>
            </a:r>
          </a:p>
        </p:txBody>
      </p:sp>
    </p:spTree>
    <p:extLst>
      <p:ext uri="{BB962C8B-B14F-4D97-AF65-F5344CB8AC3E}">
        <p14:creationId xmlns:p14="http://schemas.microsoft.com/office/powerpoint/2010/main" val="772865778"/>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8530" name="Rectangle 2"/>
          <p:cNvSpPr>
            <a:spLocks noGrp="1" noChangeArrowheads="1"/>
          </p:cNvSpPr>
          <p:nvPr>
            <p:ph type="title"/>
          </p:nvPr>
        </p:nvSpPr>
        <p:spPr/>
        <p:txBody>
          <a:bodyPr/>
          <a:lstStyle/>
          <a:p>
            <a:r>
              <a:rPr lang="en-GB" sz="3200" dirty="0"/>
              <a:t>Open Item Clearing</a:t>
            </a:r>
          </a:p>
        </p:txBody>
      </p:sp>
      <p:pic>
        <p:nvPicPr>
          <p:cNvPr id="918531" name="Picture 3" descr="open_items"/>
          <p:cNvPicPr>
            <a:picLocks noChangeAspect="1" noChangeArrowheads="1"/>
          </p:cNvPicPr>
          <p:nvPr/>
        </p:nvPicPr>
        <p:blipFill>
          <a:blip r:embed="rId4" cstate="print"/>
          <a:srcRect/>
          <a:stretch>
            <a:fillRect/>
          </a:stretch>
        </p:blipFill>
        <p:spPr bwMode="auto">
          <a:xfrm>
            <a:off x="190500" y="1143001"/>
            <a:ext cx="8191500" cy="4667144"/>
          </a:xfrm>
          <a:prstGeom prst="rect">
            <a:avLst/>
          </a:prstGeom>
          <a:noFill/>
        </p:spPr>
      </p:pic>
      <p:pic>
        <p:nvPicPr>
          <p:cNvPr id="918532" name="Picture 4"/>
          <p:cNvPicPr>
            <a:picLocks noChangeAspect="1" noChangeArrowheads="1"/>
          </p:cNvPicPr>
          <p:nvPr/>
        </p:nvPicPr>
        <p:blipFill>
          <a:blip r:embed="rId5" cstate="print"/>
          <a:srcRect/>
          <a:stretch>
            <a:fillRect/>
          </a:stretch>
        </p:blipFill>
        <p:spPr bwMode="auto">
          <a:xfrm>
            <a:off x="6019800" y="1752600"/>
            <a:ext cx="1600200" cy="1017588"/>
          </a:xfrm>
          <a:prstGeom prst="rect">
            <a:avLst/>
          </a:prstGeom>
          <a:noFill/>
          <a:ln w="9525">
            <a:noFill/>
            <a:miter lim="800000"/>
            <a:headEnd/>
            <a:tailEnd/>
          </a:ln>
          <a:effectLst/>
        </p:spPr>
      </p:pic>
      <p:sp>
        <p:nvSpPr>
          <p:cNvPr id="918533" name="Oval 5"/>
          <p:cNvSpPr>
            <a:spLocks noChangeArrowheads="1"/>
          </p:cNvSpPr>
          <p:nvPr/>
        </p:nvSpPr>
        <p:spPr bwMode="auto">
          <a:xfrm>
            <a:off x="2819400" y="1143000"/>
            <a:ext cx="685800" cy="609600"/>
          </a:xfrm>
          <a:prstGeom prst="ellipse">
            <a:avLst/>
          </a:prstGeom>
          <a:solidFill>
            <a:srgbClr val="0066CC"/>
          </a:solidFill>
          <a:ln w="9525">
            <a:noFill/>
            <a:round/>
            <a:headEnd/>
            <a:tailEnd/>
          </a:ln>
          <a:effectLst/>
        </p:spPr>
        <p:txBody>
          <a:bodyPr wrap="none" anchor="ctr"/>
          <a:lstStyle/>
          <a:p>
            <a:r>
              <a:rPr lang="en-US" sz="1800" b="1">
                <a:solidFill>
                  <a:schemeClr val="bg1"/>
                </a:solidFill>
              </a:rPr>
              <a:t>1</a:t>
            </a:r>
          </a:p>
        </p:txBody>
      </p:sp>
      <p:sp>
        <p:nvSpPr>
          <p:cNvPr id="918534" name="Oval 6"/>
          <p:cNvSpPr>
            <a:spLocks noChangeArrowheads="1"/>
          </p:cNvSpPr>
          <p:nvPr/>
        </p:nvSpPr>
        <p:spPr bwMode="auto">
          <a:xfrm>
            <a:off x="5410200" y="1181100"/>
            <a:ext cx="685800" cy="609600"/>
          </a:xfrm>
          <a:prstGeom prst="ellipse">
            <a:avLst/>
          </a:prstGeom>
          <a:solidFill>
            <a:srgbClr val="0066CC"/>
          </a:solidFill>
          <a:ln w="9525">
            <a:noFill/>
            <a:round/>
            <a:headEnd/>
            <a:tailEnd/>
          </a:ln>
          <a:effectLst/>
        </p:spPr>
        <p:txBody>
          <a:bodyPr wrap="none" anchor="ctr"/>
          <a:lstStyle/>
          <a:p>
            <a:r>
              <a:rPr lang="en-US" sz="1800" b="1">
                <a:solidFill>
                  <a:schemeClr val="bg1"/>
                </a:solidFill>
              </a:rPr>
              <a:t>2</a:t>
            </a:r>
          </a:p>
        </p:txBody>
      </p:sp>
      <p:sp>
        <p:nvSpPr>
          <p:cNvPr id="918535" name="Oval 7"/>
          <p:cNvSpPr>
            <a:spLocks noChangeArrowheads="1"/>
          </p:cNvSpPr>
          <p:nvPr/>
        </p:nvSpPr>
        <p:spPr bwMode="auto">
          <a:xfrm>
            <a:off x="4114800" y="3581400"/>
            <a:ext cx="685800" cy="609600"/>
          </a:xfrm>
          <a:prstGeom prst="ellipse">
            <a:avLst/>
          </a:prstGeom>
          <a:solidFill>
            <a:srgbClr val="0066CC"/>
          </a:solidFill>
          <a:ln w="9525">
            <a:noFill/>
            <a:round/>
            <a:headEnd/>
            <a:tailEnd/>
          </a:ln>
          <a:effectLst/>
        </p:spPr>
        <p:txBody>
          <a:bodyPr wrap="none" anchor="ctr"/>
          <a:lstStyle/>
          <a:p>
            <a:r>
              <a:rPr lang="en-US" sz="1800" b="1">
                <a:solidFill>
                  <a:schemeClr val="bg1"/>
                </a:solidFill>
              </a:rPr>
              <a:t>3</a:t>
            </a:r>
          </a:p>
        </p:txBody>
      </p:sp>
    </p:spTree>
    <p:custDataLst>
      <p:tags r:id="rId1"/>
    </p:custDataLst>
    <p:extLst>
      <p:ext uri="{BB962C8B-B14F-4D97-AF65-F5344CB8AC3E}">
        <p14:creationId xmlns:p14="http://schemas.microsoft.com/office/powerpoint/2010/main" val="27387247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Automatic clearing program</a:t>
            </a:r>
          </a:p>
        </p:txBody>
      </p:sp>
      <p:sp>
        <p:nvSpPr>
          <p:cNvPr id="3" name="Content Placeholder 2"/>
          <p:cNvSpPr>
            <a:spLocks noGrp="1"/>
          </p:cNvSpPr>
          <p:nvPr>
            <p:ph idx="1"/>
          </p:nvPr>
        </p:nvSpPr>
        <p:spPr/>
        <p:txBody>
          <a:bodyPr/>
          <a:lstStyle/>
          <a:p>
            <a:pPr>
              <a:buNone/>
            </a:pPr>
            <a:r>
              <a:rPr lang="en-US" sz="1600" b="1" dirty="0"/>
              <a:t>Steps in the clearing program</a:t>
            </a:r>
          </a:p>
          <a:p>
            <a:r>
              <a:rPr lang="en-US" sz="1600" dirty="0"/>
              <a:t>Group items for each account</a:t>
            </a:r>
          </a:p>
          <a:p>
            <a:r>
              <a:rPr lang="en-US" sz="1600" dirty="0"/>
              <a:t>If balance is zero, items are marked for clearing.</a:t>
            </a:r>
          </a:p>
          <a:p>
            <a:endParaRPr lang="en-US" sz="1600" dirty="0"/>
          </a:p>
          <a:p>
            <a:pPr>
              <a:buNone/>
            </a:pPr>
            <a:r>
              <a:rPr lang="en-US" sz="1600" b="1" dirty="0"/>
              <a:t>Prerequisites for clearing</a:t>
            </a:r>
          </a:p>
          <a:p>
            <a:r>
              <a:rPr lang="en-US" sz="1600" dirty="0"/>
              <a:t>User criteria must be defined in customizing</a:t>
            </a:r>
          </a:p>
          <a:p>
            <a:r>
              <a:rPr lang="en-US" sz="1600" dirty="0"/>
              <a:t>Accounts to be cleared must be defined for automatic clearing</a:t>
            </a:r>
          </a:p>
          <a:p>
            <a:endParaRPr lang="en-US" sz="1600" dirty="0"/>
          </a:p>
          <a:p>
            <a:pPr>
              <a:buNone/>
            </a:pPr>
            <a:r>
              <a:rPr lang="en-US" sz="1600" b="1" dirty="0"/>
              <a:t>Items that are not cleared:</a:t>
            </a:r>
          </a:p>
          <a:p>
            <a:r>
              <a:rPr lang="en-US" sz="1600" dirty="0"/>
              <a:t>Noted Items</a:t>
            </a:r>
          </a:p>
          <a:p>
            <a:r>
              <a:rPr lang="en-US" sz="1600" dirty="0"/>
              <a:t>Statistical postings, bill of exchange postings</a:t>
            </a:r>
          </a:p>
          <a:p>
            <a:r>
              <a:rPr lang="en-US" sz="1600" dirty="0"/>
              <a:t>Items with withholding tax entries.</a:t>
            </a:r>
          </a:p>
        </p:txBody>
      </p:sp>
      <p:pic>
        <p:nvPicPr>
          <p:cNvPr id="21508" name="Picture 4"/>
          <p:cNvPicPr>
            <a:picLocks noChangeAspect="1" noChangeArrowheads="1"/>
          </p:cNvPicPr>
          <p:nvPr/>
        </p:nvPicPr>
        <p:blipFill>
          <a:blip r:embed="rId2" cstate="print"/>
          <a:srcRect/>
          <a:stretch>
            <a:fillRect/>
          </a:stretch>
        </p:blipFill>
        <p:spPr bwMode="auto">
          <a:xfrm>
            <a:off x="6781800" y="1066800"/>
            <a:ext cx="1876425" cy="4648200"/>
          </a:xfrm>
          <a:prstGeom prst="rect">
            <a:avLst/>
          </a:prstGeom>
          <a:noFill/>
          <a:ln w="9525">
            <a:noFill/>
            <a:miter lim="800000"/>
            <a:headEnd/>
            <a:tailEnd/>
          </a:ln>
          <a:effectLst/>
        </p:spPr>
      </p:pic>
    </p:spTree>
    <p:extLst>
      <p:ext uri="{BB962C8B-B14F-4D97-AF65-F5344CB8AC3E}">
        <p14:creationId xmlns:p14="http://schemas.microsoft.com/office/powerpoint/2010/main" val="9741833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232018" y="457200"/>
            <a:ext cx="8343657" cy="381000"/>
          </a:xfrm>
        </p:spPr>
        <p:txBody>
          <a:bodyPr/>
          <a:lstStyle/>
          <a:p>
            <a:r>
              <a:rPr lang="en-US" sz="3200" dirty="0"/>
              <a:t>Clear Customer Transaction code F-32</a:t>
            </a:r>
            <a:r>
              <a:rPr lang="en-US" dirty="0"/>
              <a:t/>
            </a:r>
            <a:br>
              <a:rPr lang="en-US" dirty="0"/>
            </a:br>
            <a:r>
              <a:rPr lang="en-US" dirty="0"/>
              <a:t/>
            </a:r>
            <a:br>
              <a:rPr lang="en-US" dirty="0"/>
            </a:br>
            <a:r>
              <a:rPr lang="en-US" dirty="0"/>
              <a:t/>
            </a:r>
            <a:br>
              <a:rPr lang="en-US" dirty="0"/>
            </a:br>
            <a:endParaRPr lang="en-US" dirty="0"/>
          </a:p>
        </p:txBody>
      </p:sp>
      <p:sp>
        <p:nvSpPr>
          <p:cNvPr id="3" name="Content Placeholder 2">
            <a:extLst>
              <a:ext uri="{FF2B5EF4-FFF2-40B4-BE49-F238E27FC236}">
                <a16:creationId xmlns:a16="http://schemas.microsoft.com/office/drawing/2014/main" xmlns="" id="{9D8F018E-10BB-428C-AA26-78C114CF0C20}"/>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xmlns="" id="{C7BF75EE-106E-40E8-9EE0-E10DCAC29E41}"/>
              </a:ext>
            </a:extLst>
          </p:cNvPr>
          <p:cNvPicPr>
            <a:picLocks noChangeAspect="1"/>
          </p:cNvPicPr>
          <p:nvPr/>
        </p:nvPicPr>
        <p:blipFill>
          <a:blip r:embed="rId2"/>
          <a:stretch>
            <a:fillRect/>
          </a:stretch>
        </p:blipFill>
        <p:spPr>
          <a:xfrm>
            <a:off x="103800" y="1295400"/>
            <a:ext cx="8448628" cy="4761137"/>
          </a:xfrm>
          <a:prstGeom prst="rect">
            <a:avLst/>
          </a:prstGeom>
        </p:spPr>
      </p:pic>
    </p:spTree>
    <p:extLst>
      <p:ext uri="{BB962C8B-B14F-4D97-AF65-F5344CB8AC3E}">
        <p14:creationId xmlns:p14="http://schemas.microsoft.com/office/powerpoint/2010/main" val="256092332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STATUS" val="0"/>
  <p:tag name="_SLIDEID" val="260"/>
  <p:tag name="_SIGNATURE" val="96076"/>
  <p:tag name="LOIOGUID" val="542A95D1F5E9D211B19B00A0C9F06992"/>
  <p:tag name="READONLY" val="0"/>
  <p:tag name="FILE" val="C:\SAPIrRoot\I080541_11253900540011D3AF45000064657374\IWBTRAIN\11253905540011D3AF45000064657374\CCF5683850B58744E10000009B38F8CF\00000001.ppt"/>
  <p:tag name="SLIDEID" val="256"/>
</p:tagLst>
</file>

<file path=ppt/theme/theme1.xml><?xml version="1.0" encoding="utf-8"?>
<a:theme xmlns:a="http://schemas.openxmlformats.org/drawingml/2006/main" name="Default Design">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CCFFFF">
            <a:alpha val="50000"/>
          </a:srgbClr>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rgbClr val="CCFFFF">
            <a:alpha val="50000"/>
          </a:srgbClr>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2940159531F9840AD110D230F87C98E" ma:contentTypeVersion="0" ma:contentTypeDescription="Create a new document." ma:contentTypeScope="" ma:versionID="0f60984163e91ec47d50b5e84dfa9869">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EFA2E84-CFE6-45A1-995F-900B1651E4B2}">
  <ds:schemaRefs>
    <ds:schemaRef ds:uri="http://schemas.microsoft.com/office/2006/documentManagement/types"/>
    <ds:schemaRef ds:uri="http://schemas.microsoft.com/office/2006/metadata/properties"/>
    <ds:schemaRef ds:uri="http://purl.org/dc/elements/1.1/"/>
    <ds:schemaRef ds:uri="http://purl.org/dc/terms/"/>
    <ds:schemaRef ds:uri="http://purl.org/dc/dcmitype/"/>
    <ds:schemaRef ds:uri="http://www.w3.org/XML/1998/namespace"/>
    <ds:schemaRef ds:uri="http://schemas.microsoft.com/office/infopath/2007/PartnerControls"/>
    <ds:schemaRef ds:uri="http://schemas.openxmlformats.org/package/2006/metadata/core-properties"/>
  </ds:schemaRefs>
</ds:datastoreItem>
</file>

<file path=customXml/itemProps2.xml><?xml version="1.0" encoding="utf-8"?>
<ds:datastoreItem xmlns:ds="http://schemas.openxmlformats.org/officeDocument/2006/customXml" ds:itemID="{773B0EF5-C401-4E4C-A570-A31C9AFF0D89}">
  <ds:schemaRefs>
    <ds:schemaRef ds:uri="http://schemas.microsoft.com/sharepoint/v3/contenttype/forms"/>
  </ds:schemaRefs>
</ds:datastoreItem>
</file>

<file path=customXml/itemProps3.xml><?xml version="1.0" encoding="utf-8"?>
<ds:datastoreItem xmlns:ds="http://schemas.openxmlformats.org/officeDocument/2006/customXml" ds:itemID="{D319804A-AF66-4F3B-AFAC-3E1E6DD87AF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7009</TotalTime>
  <Words>2652</Words>
  <Application>Microsoft Office PowerPoint</Application>
  <PresentationFormat>On-screen Show (4:3)</PresentationFormat>
  <Paragraphs>417</Paragraphs>
  <Slides>52</Slides>
  <Notes>19</Notes>
  <HiddenSlides>4</HiddenSlides>
  <MMClips>0</MMClips>
  <ScaleCrop>false</ScaleCrop>
  <HeadingPairs>
    <vt:vector size="4" baseType="variant">
      <vt:variant>
        <vt:lpstr>Theme</vt:lpstr>
      </vt:variant>
      <vt:variant>
        <vt:i4>1</vt:i4>
      </vt:variant>
      <vt:variant>
        <vt:lpstr>Slide Titles</vt:lpstr>
      </vt:variant>
      <vt:variant>
        <vt:i4>52</vt:i4>
      </vt:variant>
    </vt:vector>
  </HeadingPairs>
  <TitlesOfParts>
    <vt:vector size="53" baseType="lpstr">
      <vt:lpstr>Default Design</vt:lpstr>
      <vt:lpstr>Account Receivables Part 2</vt:lpstr>
      <vt:lpstr>Contents </vt:lpstr>
      <vt:lpstr>Incoming Payments</vt:lpstr>
      <vt:lpstr>Clearing open items</vt:lpstr>
      <vt:lpstr>Post with clearing</vt:lpstr>
      <vt:lpstr>Clear Customer Transactions. </vt:lpstr>
      <vt:lpstr>Open Item Clearing</vt:lpstr>
      <vt:lpstr>Automatic clearing program</vt:lpstr>
      <vt:lpstr>Clear Customer Transaction code F-32   </vt:lpstr>
      <vt:lpstr>Post Customer’s documents with clearing – F-30 </vt:lpstr>
      <vt:lpstr>Reverse documents – FB08 &amp; F.80. </vt:lpstr>
      <vt:lpstr>Reverse a Customer document</vt:lpstr>
      <vt:lpstr>Mass Reversal of Documents</vt:lpstr>
      <vt:lpstr>Reversal of Clearing</vt:lpstr>
      <vt:lpstr>Perform automatically clearing procedures  </vt:lpstr>
      <vt:lpstr>Clearing – Partial &amp; Residual.</vt:lpstr>
      <vt:lpstr>Clearing – Partial &amp; Residual.</vt:lpstr>
      <vt:lpstr>Resetting Cleared Items.</vt:lpstr>
      <vt:lpstr>Payment differences</vt:lpstr>
      <vt:lpstr>Tolerance  groups</vt:lpstr>
      <vt:lpstr>PowerPoint Presentation</vt:lpstr>
      <vt:lpstr>PowerPoint Presentation</vt:lpstr>
      <vt:lpstr>PowerPoint Presentation</vt:lpstr>
      <vt:lpstr>Permitted payment differences</vt:lpstr>
      <vt:lpstr>Example on payment difference</vt:lpstr>
      <vt:lpstr>Processing payment differences</vt:lpstr>
      <vt:lpstr>Manually processing – Outside tolerance limits</vt:lpstr>
      <vt:lpstr>Reason codes</vt:lpstr>
      <vt:lpstr>Realized exchange rate differences</vt:lpstr>
      <vt:lpstr>Account determination</vt:lpstr>
      <vt:lpstr>Unrealized exchange rate differences</vt:lpstr>
      <vt:lpstr>Special G/L transactions</vt:lpstr>
      <vt:lpstr>Special GL transaction </vt:lpstr>
      <vt:lpstr>Alternative Reconciliation account</vt:lpstr>
      <vt:lpstr>Special general ledger types</vt:lpstr>
      <vt:lpstr>Special General Ledger Classes</vt:lpstr>
      <vt:lpstr>Remember…</vt:lpstr>
      <vt:lpstr>Configurations for Special G/L transactions</vt:lpstr>
      <vt:lpstr>Posting key for Special G/L transactions</vt:lpstr>
      <vt:lpstr>Special G/L indicator </vt:lpstr>
      <vt:lpstr>PowerPoint Presentation</vt:lpstr>
      <vt:lpstr>Spl. G/L indicators: Properties and Accounts</vt:lpstr>
      <vt:lpstr>Automatic offsetting entries</vt:lpstr>
      <vt:lpstr>Example of Automatic offsetting entry</vt:lpstr>
      <vt:lpstr>Example of Noted item </vt:lpstr>
      <vt:lpstr>Example of free offsetting entry</vt:lpstr>
      <vt:lpstr>Example of down payment in customer area</vt:lpstr>
      <vt:lpstr>Paying the down payment with the payment program (F110)</vt:lpstr>
      <vt:lpstr>Paying the down payment with the payment program (F110)</vt:lpstr>
      <vt:lpstr>Bills of Exchange:</vt:lpstr>
      <vt:lpstr>Bills of Exchange Receivable:</vt:lpstr>
      <vt:lpstr>Help me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India SAP CoE</dc:title>
  <dc:subject>Training User Manual-FI</dc:subject>
  <dc:creator>Prashant Deshmukh</dc:creator>
  <cp:lastModifiedBy>Welcome</cp:lastModifiedBy>
  <cp:revision>881</cp:revision>
  <cp:lastPrinted>1998-05-07T19:57:38Z</cp:lastPrinted>
  <dcterms:created xsi:type="dcterms:W3CDTF">1998-04-30T19:10:22Z</dcterms:created>
  <dcterms:modified xsi:type="dcterms:W3CDTF">2018-02-12T01:21:20Z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0x01010002940159531F9840AD110D230F87C98E</vt:lpwstr>
  </property>
</Properties>
</file>