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7" r:id="rId5"/>
    <p:sldId id="595" r:id="rId6"/>
    <p:sldId id="596" r:id="rId7"/>
    <p:sldId id="597" r:id="rId8"/>
    <p:sldId id="598" r:id="rId9"/>
    <p:sldId id="599" r:id="rId10"/>
    <p:sldId id="600" r:id="rId11"/>
    <p:sldId id="601" r:id="rId12"/>
    <p:sldId id="602" r:id="rId13"/>
    <p:sldId id="603" r:id="rId14"/>
    <p:sldId id="604" r:id="rId15"/>
    <p:sldId id="607" r:id="rId16"/>
    <p:sldId id="608" r:id="rId17"/>
    <p:sldId id="609" r:id="rId18"/>
    <p:sldId id="610" r:id="rId19"/>
    <p:sldId id="611" r:id="rId20"/>
    <p:sldId id="612" r:id="rId21"/>
    <p:sldId id="616" r:id="rId22"/>
    <p:sldId id="613" r:id="rId23"/>
    <p:sldId id="614" r:id="rId24"/>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99CCFF"/>
    <a:srgbClr val="CCFFCC"/>
    <a:srgbClr val="FFCCFF"/>
    <a:srgbClr val="00FFCC"/>
    <a:srgbClr val="FFFF99"/>
    <a:srgbClr val="CC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56" autoAdjust="0"/>
  </p:normalViewPr>
  <p:slideViewPr>
    <p:cSldViewPr>
      <p:cViewPr varScale="1">
        <p:scale>
          <a:sx n="62" d="100"/>
          <a:sy n="62" d="100"/>
        </p:scale>
        <p:origin x="960" y="72"/>
      </p:cViewPr>
      <p:guideLst>
        <p:guide orient="horz" pos="2160"/>
        <p:guide pos="2880"/>
      </p:guideLst>
    </p:cSldViewPr>
  </p:slideViewPr>
  <p:outlineViewPr>
    <p:cViewPr>
      <p:scale>
        <a:sx n="33" d="100"/>
        <a:sy n="33" d="100"/>
      </p:scale>
      <p:origin x="0" y="-88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50938" y="692150"/>
            <a:ext cx="4556125" cy="3416300"/>
          </a:xfrm>
          <a:ln cap="flat"/>
        </p:spPr>
      </p:sp>
      <p:sp>
        <p:nvSpPr>
          <p:cNvPr id="58371" name="Rectangle 3"/>
          <p:cNvSpPr>
            <a:spLocks noGrp="1" noChangeArrowheads="1"/>
          </p:cNvSpPr>
          <p:nvPr>
            <p:ph type="body" idx="1"/>
          </p:nvPr>
        </p:nvSpPr>
        <p:spPr>
          <a:noFill/>
          <a:ln w="9525"/>
        </p:spPr>
        <p:txBody>
          <a:bodyPr/>
          <a:lstStyle/>
          <a:p>
            <a:r>
              <a:rPr lang="en-US"/>
              <a:t>This In-house course was developed to meet the needs of SAP R/3 Consultants working at Capgemini. This course is designed to present a high level view of XXXX and to provide the Consultants with basic information about how to use this Functionality.</a:t>
            </a:r>
          </a:p>
          <a:p>
            <a:endParaRPr lang="en-US"/>
          </a:p>
          <a:p>
            <a:r>
              <a:rPr lang="en-US"/>
              <a:t>More in-depth courses have been developed to train Consultants in specific areas discussed during this course.</a:t>
            </a:r>
          </a:p>
          <a:p>
            <a:endParaRPr lang="en-US"/>
          </a:p>
          <a:p>
            <a:r>
              <a:rPr lang="en-US"/>
              <a:t>Your comments at the conclusion of this training session are appreciated and will help us better tailor future courses to meet your training needs.</a:t>
            </a:r>
          </a:p>
          <a:p>
            <a:r>
              <a:rPr 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A8720B4-6E0E-4404-87E2-27DBF1A4571F}"/>
              </a:ext>
            </a:extLst>
          </p:cNvPr>
          <p:cNvSpPr>
            <a:spLocks noGrp="1" noRot="1" noChangeAspect="1" noChangeArrowheads="1" noTextEdit="1"/>
          </p:cNvSpPr>
          <p:nvPr>
            <p:ph type="sldImg"/>
          </p:nvPr>
        </p:nvSpPr>
        <p:spPr>
          <a:xfrm>
            <a:off x="1150938" y="692150"/>
            <a:ext cx="4556125" cy="3416300"/>
          </a:xfrm>
          <a:ln/>
        </p:spPr>
      </p:sp>
      <p:sp>
        <p:nvSpPr>
          <p:cNvPr id="117763" name="Rectangle 3">
            <a:extLst>
              <a:ext uri="{FF2B5EF4-FFF2-40B4-BE49-F238E27FC236}">
                <a16:creationId xmlns:a16="http://schemas.microsoft.com/office/drawing/2014/main" id="{6B25DBCF-35BB-4349-8FA1-256C0949C5F6}"/>
              </a:ext>
            </a:extLst>
          </p:cNvPr>
          <p:cNvSpPr>
            <a:spLocks noGrp="1" noChangeArrowheads="1"/>
          </p:cNvSpPr>
          <p:nvPr>
            <p:ph type="body" idx="1"/>
          </p:nvPr>
        </p:nvSpPr>
        <p:spPr>
          <a:noFill/>
        </p:spPr>
        <p:txBody>
          <a:bodyPr/>
          <a:lstStyle/>
          <a:p>
            <a:r>
              <a:rPr lang="en-US" altLang="en-US"/>
              <a:t>Besides Account determination, Screen lay out rules and number ranges, if there is a plan to include all assets in this Asset class in Inventory data the option needs to be checked.</a:t>
            </a:r>
          </a:p>
        </p:txBody>
      </p:sp>
    </p:spTree>
    <p:extLst>
      <p:ext uri="{BB962C8B-B14F-4D97-AF65-F5344CB8AC3E}">
        <p14:creationId xmlns:p14="http://schemas.microsoft.com/office/powerpoint/2010/main" val="477669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FABD375B-AE9B-484F-93AD-809B2E89E4A7}"/>
              </a:ext>
            </a:extLst>
          </p:cNvPr>
          <p:cNvSpPr>
            <a:spLocks noGrp="1" noRot="1" noChangeAspect="1" noChangeArrowheads="1" noTextEdit="1"/>
          </p:cNvSpPr>
          <p:nvPr>
            <p:ph type="sldImg"/>
          </p:nvPr>
        </p:nvSpPr>
        <p:spPr>
          <a:xfrm>
            <a:off x="1150938" y="692150"/>
            <a:ext cx="4556125" cy="3416300"/>
          </a:xfrm>
          <a:ln/>
        </p:spPr>
      </p:sp>
      <p:sp>
        <p:nvSpPr>
          <p:cNvPr id="119811" name="Rectangle 3">
            <a:extLst>
              <a:ext uri="{FF2B5EF4-FFF2-40B4-BE49-F238E27FC236}">
                <a16:creationId xmlns:a16="http://schemas.microsoft.com/office/drawing/2014/main" id="{2D497BC9-0A69-4127-8852-32F22F61B09E}"/>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89404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8A6F8D4C-A574-4C82-8834-5A628E0F398B}"/>
              </a:ext>
            </a:extLst>
          </p:cNvPr>
          <p:cNvSpPr>
            <a:spLocks noGrp="1" noRot="1" noChangeAspect="1" noChangeArrowheads="1" noTextEdit="1"/>
          </p:cNvSpPr>
          <p:nvPr>
            <p:ph type="sldImg"/>
          </p:nvPr>
        </p:nvSpPr>
        <p:spPr>
          <a:xfrm>
            <a:off x="1150938" y="692150"/>
            <a:ext cx="4556125" cy="3416300"/>
          </a:xfrm>
          <a:ln/>
        </p:spPr>
      </p:sp>
      <p:sp>
        <p:nvSpPr>
          <p:cNvPr id="125955" name="Rectangle 3">
            <a:extLst>
              <a:ext uri="{FF2B5EF4-FFF2-40B4-BE49-F238E27FC236}">
                <a16:creationId xmlns:a16="http://schemas.microsoft.com/office/drawing/2014/main" id="{47038344-F1E2-45E8-BA7D-CD78C07DB21D}"/>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51659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79F814B7-21EA-4D6B-A5D4-EC9D43486CAF}"/>
              </a:ext>
            </a:extLst>
          </p:cNvPr>
          <p:cNvSpPr>
            <a:spLocks noGrp="1" noRot="1" noChangeAspect="1" noChangeArrowheads="1" noTextEdit="1"/>
          </p:cNvSpPr>
          <p:nvPr>
            <p:ph type="sldImg"/>
          </p:nvPr>
        </p:nvSpPr>
        <p:spPr>
          <a:xfrm>
            <a:off x="1150938" y="692150"/>
            <a:ext cx="4556125" cy="3416300"/>
          </a:xfrm>
          <a:ln/>
        </p:spPr>
      </p:sp>
      <p:sp>
        <p:nvSpPr>
          <p:cNvPr id="128003" name="Rectangle 3">
            <a:extLst>
              <a:ext uri="{FF2B5EF4-FFF2-40B4-BE49-F238E27FC236}">
                <a16:creationId xmlns:a16="http://schemas.microsoft.com/office/drawing/2014/main" id="{465E33F3-983C-4839-B05B-95B2601E58C0}"/>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08667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A34941E-0E0F-46D2-88C0-B34C10338BFD}"/>
              </a:ext>
            </a:extLst>
          </p:cNvPr>
          <p:cNvSpPr>
            <a:spLocks noGrp="1" noRot="1" noChangeAspect="1" noChangeArrowheads="1" noTextEdit="1"/>
          </p:cNvSpPr>
          <p:nvPr>
            <p:ph type="sldImg"/>
          </p:nvPr>
        </p:nvSpPr>
        <p:spPr>
          <a:xfrm>
            <a:off x="1150938" y="692150"/>
            <a:ext cx="4556125" cy="3416300"/>
          </a:xfrm>
          <a:ln/>
        </p:spPr>
      </p:sp>
      <p:sp>
        <p:nvSpPr>
          <p:cNvPr id="130051" name="Rectangle 3">
            <a:extLst>
              <a:ext uri="{FF2B5EF4-FFF2-40B4-BE49-F238E27FC236}">
                <a16:creationId xmlns:a16="http://schemas.microsoft.com/office/drawing/2014/main" id="{14D2A778-3529-460A-9199-48F6F4E677D8}"/>
              </a:ext>
            </a:extLst>
          </p:cNvPr>
          <p:cNvSpPr>
            <a:spLocks noGrp="1" noChangeArrowheads="1"/>
          </p:cNvSpPr>
          <p:nvPr>
            <p:ph type="body" idx="1"/>
          </p:nvPr>
        </p:nvSpPr>
        <p:spPr>
          <a:noFill/>
        </p:spPr>
        <p:txBody>
          <a:bodyPr/>
          <a:lstStyle/>
          <a:p>
            <a:r>
              <a:rPr lang="en-CA" altLang="en-US"/>
              <a:t>The assignment of G/L Accounts are required for  Acquis.&amp; production cost., Loss Made on Asset sale without revenue, Clearing acct. Revenue from Asset sale, Gain from Asset sale, Loss from Asset Sale, Depreciation, Accumulated depreciation, Expense Account for interest &amp; Clearing Interest posting.</a:t>
            </a:r>
            <a:r>
              <a:rPr lang="en-US" altLang="en-US"/>
              <a:t> </a:t>
            </a:r>
          </a:p>
        </p:txBody>
      </p:sp>
    </p:spTree>
    <p:extLst>
      <p:ext uri="{BB962C8B-B14F-4D97-AF65-F5344CB8AC3E}">
        <p14:creationId xmlns:p14="http://schemas.microsoft.com/office/powerpoint/2010/main" val="61878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ABF87939-2C7D-41A7-81FE-AC7A60E82B9C}"/>
              </a:ext>
            </a:extLst>
          </p:cNvPr>
          <p:cNvSpPr>
            <a:spLocks noGrp="1" noRot="1" noChangeAspect="1" noChangeArrowheads="1" noTextEdit="1"/>
          </p:cNvSpPr>
          <p:nvPr>
            <p:ph type="sldImg"/>
          </p:nvPr>
        </p:nvSpPr>
        <p:spPr>
          <a:xfrm>
            <a:off x="1150938" y="692150"/>
            <a:ext cx="4556125" cy="3416300"/>
          </a:xfrm>
          <a:ln/>
        </p:spPr>
      </p:sp>
      <p:sp>
        <p:nvSpPr>
          <p:cNvPr id="132099" name="Rectangle 3">
            <a:extLst>
              <a:ext uri="{FF2B5EF4-FFF2-40B4-BE49-F238E27FC236}">
                <a16:creationId xmlns:a16="http://schemas.microsoft.com/office/drawing/2014/main" id="{61C75C87-B116-42C1-ACCA-11935A787DDE}"/>
              </a:ext>
            </a:extLst>
          </p:cNvPr>
          <p:cNvSpPr>
            <a:spLocks noGrp="1" noChangeArrowheads="1"/>
          </p:cNvSpPr>
          <p:nvPr>
            <p:ph type="body" idx="1"/>
          </p:nvPr>
        </p:nvSpPr>
        <p:spPr>
          <a:noFill/>
        </p:spPr>
        <p:txBody>
          <a:bodyPr/>
          <a:lstStyle/>
          <a:p>
            <a:r>
              <a:rPr lang="en-CA" altLang="en-US"/>
              <a:t>Assignment of Company code to document type for depreciation posting.</a:t>
            </a:r>
            <a:r>
              <a:rPr lang="en-US" altLang="en-US"/>
              <a:t> </a:t>
            </a:r>
          </a:p>
          <a:p>
            <a:r>
              <a:rPr lang="en-CA" altLang="en-US"/>
              <a:t>A document type is required to post the depreciation as well as number range for the documents</a:t>
            </a:r>
            <a:r>
              <a:rPr lang="en-US" altLang="en-US"/>
              <a:t> </a:t>
            </a:r>
          </a:p>
        </p:txBody>
      </p:sp>
    </p:spTree>
    <p:extLst>
      <p:ext uri="{BB962C8B-B14F-4D97-AF65-F5344CB8AC3E}">
        <p14:creationId xmlns:p14="http://schemas.microsoft.com/office/powerpoint/2010/main" val="1113533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D004610C-BF9F-4640-AC44-713C7760069B}"/>
              </a:ext>
            </a:extLst>
          </p:cNvPr>
          <p:cNvSpPr>
            <a:spLocks noGrp="1" noRot="1" noChangeAspect="1" noChangeArrowheads="1" noTextEdit="1"/>
          </p:cNvSpPr>
          <p:nvPr>
            <p:ph type="sldImg"/>
          </p:nvPr>
        </p:nvSpPr>
        <p:spPr>
          <a:xfrm>
            <a:off x="1150938" y="692150"/>
            <a:ext cx="4556125" cy="3416300"/>
          </a:xfrm>
          <a:ln/>
        </p:spPr>
      </p:sp>
      <p:sp>
        <p:nvSpPr>
          <p:cNvPr id="134147" name="Rectangle 3">
            <a:extLst>
              <a:ext uri="{FF2B5EF4-FFF2-40B4-BE49-F238E27FC236}">
                <a16:creationId xmlns:a16="http://schemas.microsoft.com/office/drawing/2014/main" id="{40B8F600-788B-41C7-8832-6EC449CF6484}"/>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11521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2C01F1E6-CF96-4E8C-B17D-D878AA2C3F21}"/>
              </a:ext>
            </a:extLst>
          </p:cNvPr>
          <p:cNvSpPr>
            <a:spLocks noGrp="1" noRot="1" noChangeAspect="1" noChangeArrowheads="1" noTextEdit="1"/>
          </p:cNvSpPr>
          <p:nvPr>
            <p:ph type="sldImg"/>
          </p:nvPr>
        </p:nvSpPr>
        <p:spPr>
          <a:xfrm>
            <a:off x="1150938" y="692150"/>
            <a:ext cx="4556125" cy="3416300"/>
          </a:xfrm>
          <a:ln/>
        </p:spPr>
      </p:sp>
      <p:sp>
        <p:nvSpPr>
          <p:cNvPr id="136195" name="Rectangle 3">
            <a:extLst>
              <a:ext uri="{FF2B5EF4-FFF2-40B4-BE49-F238E27FC236}">
                <a16:creationId xmlns:a16="http://schemas.microsoft.com/office/drawing/2014/main" id="{14A39FB4-C0BF-46A5-A222-242DF5255B66}"/>
              </a:ext>
            </a:extLst>
          </p:cNvPr>
          <p:cNvSpPr>
            <a:spLocks noGrp="1" noChangeArrowheads="1"/>
          </p:cNvSpPr>
          <p:nvPr>
            <p:ph type="body" idx="1"/>
          </p:nvPr>
        </p:nvSpPr>
        <p:spPr>
          <a:noFill/>
        </p:spPr>
        <p:txBody>
          <a:bodyPr/>
          <a:lstStyle/>
          <a:p>
            <a:r>
              <a:rPr lang="en-CA" altLang="en-US"/>
              <a:t>To specify rounding of NBV amount and/or depreciation amount and specific to Company code.</a:t>
            </a:r>
            <a:endParaRPr lang="en-US" altLang="en-US"/>
          </a:p>
        </p:txBody>
      </p:sp>
    </p:spTree>
    <p:extLst>
      <p:ext uri="{BB962C8B-B14F-4D97-AF65-F5344CB8AC3E}">
        <p14:creationId xmlns:p14="http://schemas.microsoft.com/office/powerpoint/2010/main" val="10534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57434276-B36B-4FB5-8879-E090CB2018FE}"/>
              </a:ext>
            </a:extLst>
          </p:cNvPr>
          <p:cNvSpPr>
            <a:spLocks noGrp="1" noRot="1" noChangeAspect="1" noChangeArrowheads="1" noTextEdit="1"/>
          </p:cNvSpPr>
          <p:nvPr>
            <p:ph type="sldImg"/>
          </p:nvPr>
        </p:nvSpPr>
        <p:spPr>
          <a:xfrm>
            <a:off x="1150938" y="692150"/>
            <a:ext cx="4556125" cy="3416300"/>
          </a:xfrm>
          <a:ln/>
        </p:spPr>
      </p:sp>
      <p:sp>
        <p:nvSpPr>
          <p:cNvPr id="121859" name="Rectangle 3">
            <a:extLst>
              <a:ext uri="{FF2B5EF4-FFF2-40B4-BE49-F238E27FC236}">
                <a16:creationId xmlns:a16="http://schemas.microsoft.com/office/drawing/2014/main" id="{8C2B7B6E-D7B7-4D69-9D9F-2B1C320ECBCC}"/>
              </a:ext>
            </a:extLst>
          </p:cNvPr>
          <p:cNvSpPr>
            <a:spLocks noGrp="1" noChangeArrowheads="1"/>
          </p:cNvSpPr>
          <p:nvPr>
            <p:ph type="body" idx="1"/>
          </p:nvPr>
        </p:nvSpPr>
        <p:spPr>
          <a:noFill/>
        </p:spPr>
        <p:txBody>
          <a:bodyPr/>
          <a:lstStyle/>
          <a:p>
            <a:r>
              <a:rPr lang="en-CA" altLang="en-US"/>
              <a:t>This configuration is used to control depreciation terms in Asset Master data.</a:t>
            </a:r>
            <a:r>
              <a:rPr lang="en-US" altLang="en-US"/>
              <a:t> </a:t>
            </a:r>
          </a:p>
        </p:txBody>
      </p:sp>
    </p:spTree>
    <p:extLst>
      <p:ext uri="{BB962C8B-B14F-4D97-AF65-F5344CB8AC3E}">
        <p14:creationId xmlns:p14="http://schemas.microsoft.com/office/powerpoint/2010/main" val="3791459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6F57ACAD-164B-4ECA-ABE0-37DE414CAF88}"/>
              </a:ext>
            </a:extLst>
          </p:cNvPr>
          <p:cNvSpPr>
            <a:spLocks noGrp="1" noRot="1" noChangeAspect="1" noChangeArrowheads="1" noTextEdit="1"/>
          </p:cNvSpPr>
          <p:nvPr>
            <p:ph type="sldImg"/>
          </p:nvPr>
        </p:nvSpPr>
        <p:spPr>
          <a:xfrm>
            <a:off x="1150938" y="692150"/>
            <a:ext cx="4556125" cy="3416300"/>
          </a:xfrm>
          <a:ln/>
        </p:spPr>
      </p:sp>
      <p:sp>
        <p:nvSpPr>
          <p:cNvPr id="138243" name="Rectangle 3">
            <a:extLst>
              <a:ext uri="{FF2B5EF4-FFF2-40B4-BE49-F238E27FC236}">
                <a16:creationId xmlns:a16="http://schemas.microsoft.com/office/drawing/2014/main" id="{D71AB020-3B4E-41AF-ABD6-5C94C6F3BBCC}"/>
              </a:ext>
            </a:extLst>
          </p:cNvPr>
          <p:cNvSpPr>
            <a:spLocks noGrp="1" noChangeArrowheads="1"/>
          </p:cNvSpPr>
          <p:nvPr>
            <p:ph type="body" idx="1"/>
          </p:nvPr>
        </p:nvSpPr>
        <p:spPr>
          <a:xfrm>
            <a:off x="914400" y="4343400"/>
            <a:ext cx="5029200" cy="4572000"/>
          </a:xfrm>
          <a:noFill/>
        </p:spPr>
        <p:txBody>
          <a:bodyPr/>
          <a:lstStyle/>
          <a:p>
            <a:pPr>
              <a:lnSpc>
                <a:spcPct val="80000"/>
              </a:lnSpc>
            </a:pPr>
            <a:r>
              <a:rPr lang="en-CA" altLang="en-US" sz="800" dirty="0"/>
              <a:t>This configuration is used to assign calculation methods to depreciation keys. </a:t>
            </a:r>
          </a:p>
          <a:p>
            <a:pPr>
              <a:lnSpc>
                <a:spcPct val="80000"/>
              </a:lnSpc>
            </a:pPr>
            <a:r>
              <a:rPr lang="en-CA" altLang="en-US" sz="800" dirty="0"/>
              <a:t>The computation of depreciation in different depreciation areas based on depreciation keys assigned to them</a:t>
            </a:r>
            <a:r>
              <a:rPr lang="en-US" altLang="en-US" sz="800" dirty="0"/>
              <a:t>.</a:t>
            </a:r>
          </a:p>
          <a:p>
            <a:pPr>
              <a:lnSpc>
                <a:spcPct val="80000"/>
              </a:lnSpc>
            </a:pPr>
            <a:endParaRPr lang="en-US" altLang="en-US" sz="800" dirty="0"/>
          </a:p>
          <a:p>
            <a:pPr>
              <a:lnSpc>
                <a:spcPct val="80000"/>
              </a:lnSpc>
            </a:pPr>
            <a:r>
              <a:rPr lang="en-US" altLang="en-US" sz="800" dirty="0"/>
              <a:t>The roles of calculation methods in the depreciation key. </a:t>
            </a:r>
          </a:p>
          <a:p>
            <a:pPr>
              <a:lnSpc>
                <a:spcPct val="80000"/>
              </a:lnSpc>
            </a:pPr>
            <a:r>
              <a:rPr lang="en-US" altLang="en-US" sz="800" dirty="0"/>
              <a:t>Base Method:</a:t>
            </a:r>
          </a:p>
          <a:p>
            <a:pPr>
              <a:lnSpc>
                <a:spcPct val="80000"/>
              </a:lnSpc>
            </a:pPr>
            <a:r>
              <a:rPr lang="en-US" altLang="en-US" sz="800" dirty="0"/>
              <a:t>Type of depreciation : Ordinary depreciation</a:t>
            </a:r>
          </a:p>
          <a:p>
            <a:pPr>
              <a:lnSpc>
                <a:spcPct val="80000"/>
              </a:lnSpc>
            </a:pPr>
            <a:r>
              <a:rPr lang="en-US" altLang="en-US" sz="800" dirty="0"/>
              <a:t>Dep. Method : Stated percentage</a:t>
            </a:r>
          </a:p>
          <a:p>
            <a:pPr>
              <a:lnSpc>
                <a:spcPct val="80000"/>
              </a:lnSpc>
            </a:pPr>
            <a:endParaRPr lang="en-US" altLang="en-US" sz="800" dirty="0"/>
          </a:p>
          <a:p>
            <a:pPr>
              <a:lnSpc>
                <a:spcPct val="80000"/>
              </a:lnSpc>
            </a:pPr>
            <a:r>
              <a:rPr lang="en-US" altLang="en-US" sz="800" dirty="0"/>
              <a:t>Declining balance method:</a:t>
            </a:r>
          </a:p>
          <a:p>
            <a:pPr>
              <a:lnSpc>
                <a:spcPct val="80000"/>
              </a:lnSpc>
            </a:pPr>
            <a:r>
              <a:rPr lang="en-US" altLang="en-US" sz="800" dirty="0"/>
              <a:t> For each declining-balance method, specify:</a:t>
            </a:r>
          </a:p>
          <a:p>
            <a:pPr lvl="1">
              <a:lnSpc>
                <a:spcPct val="80000"/>
              </a:lnSpc>
            </a:pPr>
            <a:r>
              <a:rPr lang="en-US" altLang="en-US" sz="800" dirty="0"/>
              <a:t>A multiplication factor for determining the depreciation percentage rate</a:t>
            </a:r>
          </a:p>
          <a:p>
            <a:pPr lvl="1">
              <a:lnSpc>
                <a:spcPct val="80000"/>
              </a:lnSpc>
            </a:pPr>
            <a:r>
              <a:rPr lang="en-US" altLang="en-US" sz="800" dirty="0"/>
              <a:t>An upper limit for the depreciation percentage rate</a:t>
            </a:r>
          </a:p>
          <a:p>
            <a:pPr lvl="1">
              <a:lnSpc>
                <a:spcPct val="80000"/>
              </a:lnSpc>
            </a:pPr>
            <a:r>
              <a:rPr lang="en-US" altLang="en-US" sz="800" dirty="0"/>
              <a:t>A lower limit for the depreciation percentage rate</a:t>
            </a:r>
          </a:p>
          <a:p>
            <a:pPr lvl="1">
              <a:lnSpc>
                <a:spcPct val="80000"/>
              </a:lnSpc>
            </a:pPr>
            <a:endParaRPr lang="en-US" altLang="en-US" sz="800" dirty="0"/>
          </a:p>
          <a:p>
            <a:pPr lvl="1">
              <a:lnSpc>
                <a:spcPct val="80000"/>
              </a:lnSpc>
            </a:pPr>
            <a:r>
              <a:rPr lang="en-US" altLang="en-US" sz="800" dirty="0"/>
              <a:t>Maximum amount method:</a:t>
            </a:r>
          </a:p>
          <a:p>
            <a:pPr lvl="1">
              <a:lnSpc>
                <a:spcPct val="80000"/>
              </a:lnSpc>
            </a:pPr>
            <a:r>
              <a:rPr lang="en-US" altLang="en-US" sz="800" dirty="0"/>
              <a:t>The calculation method contains a maximum depreciation amount that is not allowed to be exceeded before a certain calendar date. If the depreciation calculated by the system exceeds this maximum amount, then the system reduces depreciation to this maximum amount.</a:t>
            </a:r>
          </a:p>
          <a:p>
            <a:pPr lvl="1">
              <a:lnSpc>
                <a:spcPct val="80000"/>
              </a:lnSpc>
            </a:pPr>
            <a:endParaRPr lang="en-US" altLang="en-US" sz="800" dirty="0"/>
          </a:p>
          <a:p>
            <a:pPr lvl="1">
              <a:lnSpc>
                <a:spcPct val="80000"/>
              </a:lnSpc>
            </a:pPr>
            <a:r>
              <a:rPr lang="en-US" altLang="en-US" sz="800" dirty="0"/>
              <a:t>Multi level method:</a:t>
            </a:r>
          </a:p>
          <a:p>
            <a:pPr lvl="1">
              <a:lnSpc>
                <a:spcPct val="80000"/>
              </a:lnSpc>
            </a:pPr>
            <a:r>
              <a:rPr lang="en-US" altLang="en-US" sz="800" dirty="0"/>
              <a:t>Each level represents a validity period for a given percentage rate. </a:t>
            </a:r>
          </a:p>
          <a:p>
            <a:pPr lvl="1">
              <a:lnSpc>
                <a:spcPct val="80000"/>
              </a:lnSpc>
            </a:pPr>
            <a:endParaRPr lang="en-US" altLang="en-US" sz="800" dirty="0"/>
          </a:p>
          <a:p>
            <a:pPr lvl="1">
              <a:lnSpc>
                <a:spcPct val="80000"/>
              </a:lnSpc>
            </a:pPr>
            <a:r>
              <a:rPr lang="en-US" altLang="en-US" sz="800" dirty="0"/>
              <a:t>Period control method:</a:t>
            </a:r>
          </a:p>
          <a:p>
            <a:pPr lvl="1">
              <a:lnSpc>
                <a:spcPct val="80000"/>
              </a:lnSpc>
            </a:pPr>
            <a:r>
              <a:rPr lang="en-US" altLang="en-US" sz="800" dirty="0"/>
              <a:t>Assign period control keys to the period control methods for:</a:t>
            </a:r>
          </a:p>
          <a:p>
            <a:pPr lvl="2">
              <a:lnSpc>
                <a:spcPct val="80000"/>
              </a:lnSpc>
            </a:pPr>
            <a:r>
              <a:rPr lang="en-US" altLang="en-US" sz="800" dirty="0"/>
              <a:t>Acquisition transactions, Subsequent acquisitions, Retirements and transfers</a:t>
            </a:r>
          </a:p>
          <a:p>
            <a:pPr lvl="2">
              <a:lnSpc>
                <a:spcPct val="80000"/>
              </a:lnSpc>
            </a:pPr>
            <a:endParaRPr lang="en-US" altLang="en-US" sz="800" dirty="0"/>
          </a:p>
          <a:p>
            <a:pPr lvl="2">
              <a:lnSpc>
                <a:spcPct val="80000"/>
              </a:lnSpc>
            </a:pPr>
            <a:r>
              <a:rPr lang="en-US" altLang="en-US" sz="800" dirty="0"/>
              <a:t>The other settings in the depreciation key:</a:t>
            </a:r>
          </a:p>
          <a:p>
            <a:pPr lvl="2">
              <a:lnSpc>
                <a:spcPct val="80000"/>
              </a:lnSpc>
            </a:pPr>
            <a:r>
              <a:rPr lang="en-US" altLang="en-US" sz="800" dirty="0"/>
              <a:t>Depreciation class: Straight line or Declining balance method</a:t>
            </a:r>
          </a:p>
          <a:p>
            <a:pPr lvl="2">
              <a:lnSpc>
                <a:spcPct val="80000"/>
              </a:lnSpc>
            </a:pPr>
            <a:r>
              <a:rPr lang="en-US" altLang="en-US" sz="800" dirty="0"/>
              <a:t>Change over method:</a:t>
            </a:r>
          </a:p>
          <a:p>
            <a:pPr lvl="2">
              <a:lnSpc>
                <a:spcPct val="80000"/>
              </a:lnSpc>
            </a:pPr>
            <a:r>
              <a:rPr lang="en-US" altLang="en-US" sz="800" dirty="0"/>
              <a:t>Specifies when the changeover to a different phase of the depreciation key takes place. </a:t>
            </a:r>
          </a:p>
          <a:p>
            <a:pPr lvl="2">
              <a:lnSpc>
                <a:spcPct val="80000"/>
              </a:lnSpc>
            </a:pPr>
            <a:r>
              <a:rPr lang="en-CA" altLang="en-US" sz="800" dirty="0"/>
              <a:t>You can maintain phases in depreciation duration by mentioning changeover methods as we required.</a:t>
            </a:r>
          </a:p>
          <a:p>
            <a:pPr lvl="2">
              <a:lnSpc>
                <a:spcPct val="80000"/>
              </a:lnSpc>
            </a:pPr>
            <a:r>
              <a:rPr lang="en-US" altLang="en-US" sz="800" dirty="0"/>
              <a:t>Cut off value key:</a:t>
            </a:r>
          </a:p>
          <a:p>
            <a:pPr lvl="2">
              <a:lnSpc>
                <a:spcPct val="80000"/>
              </a:lnSpc>
            </a:pPr>
            <a:r>
              <a:rPr lang="en-US" altLang="en-US" sz="800" dirty="0"/>
              <a:t>Scrap value </a:t>
            </a:r>
          </a:p>
          <a:p>
            <a:pPr lvl="2">
              <a:lnSpc>
                <a:spcPct val="80000"/>
              </a:lnSpc>
            </a:pPr>
            <a:endParaRPr lang="en-US" altLang="en-US" sz="800" dirty="0"/>
          </a:p>
          <a:p>
            <a:pPr lvl="2">
              <a:lnSpc>
                <a:spcPct val="80000"/>
              </a:lnSpc>
            </a:pPr>
            <a:endParaRPr lang="en-US" altLang="en-US" sz="800" dirty="0"/>
          </a:p>
          <a:p>
            <a:pPr lvl="1">
              <a:lnSpc>
                <a:spcPct val="80000"/>
              </a:lnSpc>
            </a:pPr>
            <a:endParaRPr lang="en-US" altLang="en-US" sz="800" dirty="0"/>
          </a:p>
          <a:p>
            <a:pPr>
              <a:lnSpc>
                <a:spcPct val="80000"/>
              </a:lnSpc>
            </a:pPr>
            <a:endParaRPr lang="en-US" altLang="en-US" sz="800" dirty="0"/>
          </a:p>
          <a:p>
            <a:pPr>
              <a:lnSpc>
                <a:spcPct val="80000"/>
              </a:lnSpc>
            </a:pPr>
            <a:endParaRPr lang="en-US" altLang="en-US" sz="800" dirty="0"/>
          </a:p>
        </p:txBody>
      </p:sp>
    </p:spTree>
    <p:extLst>
      <p:ext uri="{BB962C8B-B14F-4D97-AF65-F5344CB8AC3E}">
        <p14:creationId xmlns:p14="http://schemas.microsoft.com/office/powerpoint/2010/main" val="98327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7B710775-670F-4B3F-A46F-45C77C0EE1B7}"/>
              </a:ext>
            </a:extLst>
          </p:cNvPr>
          <p:cNvSpPr>
            <a:spLocks noGrp="1" noRot="1" noChangeAspect="1" noChangeArrowheads="1" noTextEdit="1"/>
          </p:cNvSpPr>
          <p:nvPr>
            <p:ph type="sldImg"/>
          </p:nvPr>
        </p:nvSpPr>
        <p:spPr>
          <a:xfrm>
            <a:off x="1150938" y="692150"/>
            <a:ext cx="4556125" cy="3416300"/>
          </a:xfrm>
          <a:ln/>
        </p:spPr>
      </p:sp>
      <p:sp>
        <p:nvSpPr>
          <p:cNvPr id="101379" name="Rectangle 3">
            <a:extLst>
              <a:ext uri="{FF2B5EF4-FFF2-40B4-BE49-F238E27FC236}">
                <a16:creationId xmlns:a16="http://schemas.microsoft.com/office/drawing/2014/main" id="{E33B8781-CEE8-4395-B1BB-787BBBEEF8FF}"/>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139256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BFE76F7D-B3A3-4D49-A0F6-E494B58149B0}"/>
              </a:ext>
            </a:extLst>
          </p:cNvPr>
          <p:cNvSpPr>
            <a:spLocks noGrp="1" noRot="1" noChangeAspect="1" noChangeArrowheads="1" noTextEdit="1"/>
          </p:cNvSpPr>
          <p:nvPr>
            <p:ph type="sldImg"/>
          </p:nvPr>
        </p:nvSpPr>
        <p:spPr>
          <a:xfrm>
            <a:off x="1150938" y="692150"/>
            <a:ext cx="4556125" cy="3416300"/>
          </a:xfrm>
          <a:ln/>
        </p:spPr>
      </p:sp>
      <p:sp>
        <p:nvSpPr>
          <p:cNvPr id="148483" name="Rectangle 3">
            <a:extLst>
              <a:ext uri="{FF2B5EF4-FFF2-40B4-BE49-F238E27FC236}">
                <a16:creationId xmlns:a16="http://schemas.microsoft.com/office/drawing/2014/main" id="{580D206F-9E8F-49EA-8296-65A28E418619}"/>
              </a:ext>
            </a:extLst>
          </p:cNvPr>
          <p:cNvSpPr>
            <a:spLocks noGrp="1" noChangeArrowheads="1"/>
          </p:cNvSpPr>
          <p:nvPr>
            <p:ph type="body" idx="1"/>
          </p:nvPr>
        </p:nvSpPr>
        <p:spPr>
          <a:noFill/>
        </p:spPr>
        <p:txBody>
          <a:bodyPr/>
          <a:lstStyle/>
          <a:p>
            <a:r>
              <a:rPr lang="en-CA" altLang="en-US"/>
              <a:t>This is a basic configuration used to assign settlement profile for each Company code </a:t>
            </a:r>
          </a:p>
          <a:p>
            <a:r>
              <a:rPr lang="en-CA" altLang="en-US"/>
              <a:t>Based on assigned settlement profile, we can define settlement rules for the Asset Under Construction.</a:t>
            </a:r>
          </a:p>
          <a:p>
            <a:r>
              <a:rPr lang="en-CA" altLang="en-US"/>
              <a:t>We need to create the distribution rules (percentage rate or equivalence numbers) for the line items to settle for the Asset Under construction.</a:t>
            </a:r>
          </a:p>
          <a:p>
            <a:r>
              <a:rPr lang="en-CA" altLang="en-US"/>
              <a:t>The system then settles the line items, to which the distribution rule with  receivers have been assigned</a:t>
            </a:r>
          </a:p>
          <a:p>
            <a:endParaRPr lang="en-CA" altLang="en-US"/>
          </a:p>
          <a:p>
            <a:endParaRPr lang="en-CA" altLang="en-US"/>
          </a:p>
          <a:p>
            <a:r>
              <a:rPr lang="en-US" altLang="en-US"/>
              <a:t> </a:t>
            </a:r>
          </a:p>
        </p:txBody>
      </p:sp>
    </p:spTree>
    <p:extLst>
      <p:ext uri="{BB962C8B-B14F-4D97-AF65-F5344CB8AC3E}">
        <p14:creationId xmlns:p14="http://schemas.microsoft.com/office/powerpoint/2010/main" val="304930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276598E-43A2-4FFA-B9A9-D06618075D6B}"/>
              </a:ext>
            </a:extLst>
          </p:cNvPr>
          <p:cNvSpPr>
            <a:spLocks noGrp="1" noRot="1" noChangeAspect="1" noChangeArrowheads="1" noTextEdit="1"/>
          </p:cNvSpPr>
          <p:nvPr>
            <p:ph type="sldImg"/>
          </p:nvPr>
        </p:nvSpPr>
        <p:spPr>
          <a:xfrm>
            <a:off x="995363" y="692150"/>
            <a:ext cx="4867275" cy="3651250"/>
          </a:xfrm>
          <a:ln/>
        </p:spPr>
      </p:sp>
      <p:sp>
        <p:nvSpPr>
          <p:cNvPr id="103427" name="Rectangle 3">
            <a:extLst>
              <a:ext uri="{FF2B5EF4-FFF2-40B4-BE49-F238E27FC236}">
                <a16:creationId xmlns:a16="http://schemas.microsoft.com/office/drawing/2014/main" id="{407DB603-8B4E-4776-9DE0-6799D3C7E761}"/>
              </a:ext>
            </a:extLst>
          </p:cNvPr>
          <p:cNvSpPr>
            <a:spLocks noGrp="1" noChangeArrowheads="1"/>
          </p:cNvSpPr>
          <p:nvPr>
            <p:ph type="body" idx="1"/>
          </p:nvPr>
        </p:nvSpPr>
        <p:spPr>
          <a:noFill/>
        </p:spPr>
        <p:txBody>
          <a:bodyPr/>
          <a:lstStyle/>
          <a:p>
            <a:r>
              <a:rPr lang="en-US" altLang="en-US" dirty="0"/>
              <a:t>The chart of depreciation is a catalog of country-specific depreciation areas. </a:t>
            </a:r>
            <a:r>
              <a:rPr lang="en-CA" altLang="en-US" dirty="0"/>
              <a:t>Chart of depreciation is a list of depreciation areas which are all useful for business, legal requirement and statutory requirements.</a:t>
            </a:r>
            <a:endParaRPr lang="en-US" altLang="en-US" dirty="0"/>
          </a:p>
          <a:p>
            <a:r>
              <a:rPr lang="en-US" altLang="en-US" dirty="0"/>
              <a:t>SAP supplies charts of depreciation as references that are based on the requirements of each country. You can create a new chart of depreciation by copying one of the reference charts of depreciation</a:t>
            </a:r>
          </a:p>
          <a:p>
            <a:r>
              <a:rPr lang="en-US" altLang="en-US" dirty="0"/>
              <a:t>In your chart of depreciation you can delete the depreciation areas those you  not required. This deletion must be done before creation of any asset.</a:t>
            </a:r>
          </a:p>
          <a:p>
            <a:endParaRPr lang="en-CA" altLang="en-US" dirty="0"/>
          </a:p>
          <a:p>
            <a:endParaRPr lang="en-CA" altLang="en-US" dirty="0"/>
          </a:p>
          <a:p>
            <a:endParaRPr lang="en-US" altLang="en-US" dirty="0"/>
          </a:p>
        </p:txBody>
      </p:sp>
    </p:spTree>
    <p:extLst>
      <p:ext uri="{BB962C8B-B14F-4D97-AF65-F5344CB8AC3E}">
        <p14:creationId xmlns:p14="http://schemas.microsoft.com/office/powerpoint/2010/main" val="7634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CAD7FBD6-2099-475E-9323-AB6C5DBFE588}"/>
              </a:ext>
            </a:extLst>
          </p:cNvPr>
          <p:cNvSpPr>
            <a:spLocks noGrp="1" noRot="1" noChangeAspect="1" noChangeArrowheads="1" noTextEdit="1"/>
          </p:cNvSpPr>
          <p:nvPr>
            <p:ph type="sldImg"/>
          </p:nvPr>
        </p:nvSpPr>
        <p:spPr>
          <a:xfrm>
            <a:off x="1150938" y="692150"/>
            <a:ext cx="4556125" cy="3416300"/>
          </a:xfrm>
          <a:ln/>
        </p:spPr>
      </p:sp>
      <p:sp>
        <p:nvSpPr>
          <p:cNvPr id="105475" name="Rectangle 3">
            <a:extLst>
              <a:ext uri="{FF2B5EF4-FFF2-40B4-BE49-F238E27FC236}">
                <a16:creationId xmlns:a16="http://schemas.microsoft.com/office/drawing/2014/main" id="{46EA12C6-E568-4046-AC6E-8D74962A46FE}"/>
              </a:ext>
            </a:extLst>
          </p:cNvPr>
          <p:cNvSpPr>
            <a:spLocks noGrp="1" noChangeArrowheads="1"/>
          </p:cNvSpPr>
          <p:nvPr>
            <p:ph type="body" idx="1"/>
          </p:nvPr>
        </p:nvSpPr>
        <p:spPr>
          <a:noFill/>
        </p:spPr>
        <p:txBody>
          <a:bodyPr/>
          <a:lstStyle/>
          <a:p>
            <a:r>
              <a:rPr lang="en-US" altLang="en-US"/>
              <a:t>For various business and legal purposes, fixed assets are valued differently  (e.g., book depreciation, tax depreciation, and cost-accounting depreciation).</a:t>
            </a:r>
            <a:br>
              <a:rPr lang="en-US" altLang="en-US"/>
            </a:br>
            <a:r>
              <a:rPr lang="en-US" altLang="en-US"/>
              <a:t>FI-AA manages these different types of valuation of fixed assets in the depreciation areas</a:t>
            </a:r>
            <a:r>
              <a:rPr lang="en-US" altLang="en-US" b="1"/>
              <a:t>.</a:t>
            </a:r>
            <a:endParaRPr lang="en-US" altLang="en-US"/>
          </a:p>
          <a:p>
            <a:endParaRPr lang="en-US" altLang="en-US"/>
          </a:p>
          <a:p>
            <a:endParaRPr lang="en-US" altLang="en-US"/>
          </a:p>
          <a:p>
            <a:endParaRPr lang="en-CA" altLang="en-US"/>
          </a:p>
        </p:txBody>
      </p:sp>
    </p:spTree>
    <p:extLst>
      <p:ext uri="{BB962C8B-B14F-4D97-AF65-F5344CB8AC3E}">
        <p14:creationId xmlns:p14="http://schemas.microsoft.com/office/powerpoint/2010/main" val="163526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884B9BE-86A8-4EB1-A9C2-B8482630B645}"/>
              </a:ext>
            </a:extLst>
          </p:cNvPr>
          <p:cNvSpPr>
            <a:spLocks noGrp="1" noRot="1" noChangeAspect="1" noChangeArrowheads="1" noTextEdit="1"/>
          </p:cNvSpPr>
          <p:nvPr>
            <p:ph type="sldImg"/>
          </p:nvPr>
        </p:nvSpPr>
        <p:spPr>
          <a:xfrm>
            <a:off x="1150938" y="692150"/>
            <a:ext cx="4556125" cy="3416300"/>
          </a:xfrm>
          <a:ln/>
        </p:spPr>
      </p:sp>
      <p:sp>
        <p:nvSpPr>
          <p:cNvPr id="107523" name="Rectangle 3">
            <a:extLst>
              <a:ext uri="{FF2B5EF4-FFF2-40B4-BE49-F238E27FC236}">
                <a16:creationId xmlns:a16="http://schemas.microsoft.com/office/drawing/2014/main" id="{3D743CDD-DCF7-4B7F-AD1E-9F00B88D4078}"/>
              </a:ext>
            </a:extLst>
          </p:cNvPr>
          <p:cNvSpPr>
            <a:spLocks noGrp="1" noChangeArrowheads="1"/>
          </p:cNvSpPr>
          <p:nvPr>
            <p:ph type="body" idx="1"/>
          </p:nvPr>
        </p:nvSpPr>
        <p:spPr>
          <a:noFill/>
        </p:spPr>
        <p:txBody>
          <a:bodyPr/>
          <a:lstStyle/>
          <a:p>
            <a:r>
              <a:rPr lang="en-CA" altLang="en-US"/>
              <a:t>This configuration is used to assign company code to chart of Depreciation</a:t>
            </a:r>
            <a:r>
              <a:rPr lang="en-US" altLang="en-US"/>
              <a:t>.</a:t>
            </a:r>
          </a:p>
          <a:p>
            <a:r>
              <a:rPr lang="en-US" altLang="en-US"/>
              <a:t>One chart of depreciation can be assigned to many Company codes.</a:t>
            </a:r>
          </a:p>
        </p:txBody>
      </p:sp>
    </p:spTree>
    <p:extLst>
      <p:ext uri="{BB962C8B-B14F-4D97-AF65-F5344CB8AC3E}">
        <p14:creationId xmlns:p14="http://schemas.microsoft.com/office/powerpoint/2010/main" val="221277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46A2345-8768-4315-A03D-EF86089E489F}"/>
              </a:ext>
            </a:extLst>
          </p:cNvPr>
          <p:cNvSpPr>
            <a:spLocks noGrp="1" noRot="1" noChangeAspect="1" noChangeArrowheads="1" noTextEdit="1"/>
          </p:cNvSpPr>
          <p:nvPr>
            <p:ph type="sldImg"/>
          </p:nvPr>
        </p:nvSpPr>
        <p:spPr>
          <a:xfrm>
            <a:off x="1150938" y="692150"/>
            <a:ext cx="4556125" cy="3416300"/>
          </a:xfrm>
          <a:ln/>
        </p:spPr>
      </p:sp>
      <p:sp>
        <p:nvSpPr>
          <p:cNvPr id="109571" name="Rectangle 3">
            <a:extLst>
              <a:ext uri="{FF2B5EF4-FFF2-40B4-BE49-F238E27FC236}">
                <a16:creationId xmlns:a16="http://schemas.microsoft.com/office/drawing/2014/main" id="{887D955C-79B7-4907-9D9E-B2EAB39FC535}"/>
              </a:ext>
            </a:extLst>
          </p:cNvPr>
          <p:cNvSpPr>
            <a:spLocks noGrp="1" noChangeArrowheads="1"/>
          </p:cNvSpPr>
          <p:nvPr>
            <p:ph type="body" idx="1"/>
          </p:nvPr>
        </p:nvSpPr>
        <p:spPr>
          <a:noFill/>
        </p:spPr>
        <p:txBody>
          <a:bodyPr/>
          <a:lstStyle/>
          <a:p>
            <a:r>
              <a:rPr lang="en-US" altLang="en-US"/>
              <a:t>Account determination, Screen lay out rules and number ranges are key inputs for creation of any ASSET CLASS.</a:t>
            </a:r>
          </a:p>
        </p:txBody>
      </p:sp>
    </p:spTree>
    <p:extLst>
      <p:ext uri="{BB962C8B-B14F-4D97-AF65-F5344CB8AC3E}">
        <p14:creationId xmlns:p14="http://schemas.microsoft.com/office/powerpoint/2010/main" val="265724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D29425A-1C4C-4A4C-8D1E-87FC4E664417}"/>
              </a:ext>
            </a:extLst>
          </p:cNvPr>
          <p:cNvSpPr>
            <a:spLocks noGrp="1" noRot="1" noChangeAspect="1" noChangeArrowheads="1" noTextEdit="1"/>
          </p:cNvSpPr>
          <p:nvPr>
            <p:ph type="sldImg"/>
          </p:nvPr>
        </p:nvSpPr>
        <p:spPr>
          <a:xfrm>
            <a:off x="1150938" y="692150"/>
            <a:ext cx="4556125" cy="3416300"/>
          </a:xfrm>
          <a:ln/>
        </p:spPr>
      </p:sp>
      <p:sp>
        <p:nvSpPr>
          <p:cNvPr id="111619" name="Rectangle 3">
            <a:extLst>
              <a:ext uri="{FF2B5EF4-FFF2-40B4-BE49-F238E27FC236}">
                <a16:creationId xmlns:a16="http://schemas.microsoft.com/office/drawing/2014/main" id="{1EFEB554-DC15-482C-990C-F1110C9F296D}"/>
              </a:ext>
            </a:extLst>
          </p:cNvPr>
          <p:cNvSpPr>
            <a:spLocks noGrp="1" noChangeArrowheads="1"/>
          </p:cNvSpPr>
          <p:nvPr>
            <p:ph type="body" idx="1"/>
          </p:nvPr>
        </p:nvSpPr>
        <p:spPr>
          <a:noFill/>
        </p:spPr>
        <p:txBody>
          <a:bodyPr/>
          <a:lstStyle/>
          <a:p>
            <a:r>
              <a:rPr lang="en-US" altLang="en-US"/>
              <a:t>Account determination, Screen lay out rules and number ranges are key inputs for creation of any ASSET CLASS.</a:t>
            </a:r>
          </a:p>
          <a:p>
            <a:endParaRPr lang="en-US" altLang="en-US"/>
          </a:p>
        </p:txBody>
      </p:sp>
    </p:spTree>
    <p:extLst>
      <p:ext uri="{BB962C8B-B14F-4D97-AF65-F5344CB8AC3E}">
        <p14:creationId xmlns:p14="http://schemas.microsoft.com/office/powerpoint/2010/main" val="1219534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45FFD8BA-BA0B-4C95-9384-AA67C87B78B0}"/>
              </a:ext>
            </a:extLst>
          </p:cNvPr>
          <p:cNvSpPr>
            <a:spLocks noGrp="1" noRot="1" noChangeAspect="1" noChangeArrowheads="1" noTextEdit="1"/>
          </p:cNvSpPr>
          <p:nvPr>
            <p:ph type="sldImg"/>
          </p:nvPr>
        </p:nvSpPr>
        <p:spPr>
          <a:xfrm>
            <a:off x="1150938" y="692150"/>
            <a:ext cx="4556125" cy="3416300"/>
          </a:xfrm>
          <a:ln/>
        </p:spPr>
      </p:sp>
      <p:sp>
        <p:nvSpPr>
          <p:cNvPr id="113667" name="Rectangle 3">
            <a:extLst>
              <a:ext uri="{FF2B5EF4-FFF2-40B4-BE49-F238E27FC236}">
                <a16:creationId xmlns:a16="http://schemas.microsoft.com/office/drawing/2014/main" id="{2CD19340-2025-46A6-B438-B687400C16A5}"/>
              </a:ext>
            </a:extLst>
          </p:cNvPr>
          <p:cNvSpPr>
            <a:spLocks noGrp="1" noChangeArrowheads="1"/>
          </p:cNvSpPr>
          <p:nvPr>
            <p:ph type="body" idx="1"/>
          </p:nvPr>
        </p:nvSpPr>
        <p:spPr>
          <a:noFill/>
        </p:spPr>
        <p:txBody>
          <a:bodyPr/>
          <a:lstStyle/>
          <a:p>
            <a:r>
              <a:rPr lang="en-US" altLang="en-US"/>
              <a:t>Account determination, Screen lay out rules and number ranges are key inputs for creation of any ASSET CLASS.</a:t>
            </a:r>
          </a:p>
          <a:p>
            <a:endParaRPr lang="en-US" altLang="en-US"/>
          </a:p>
        </p:txBody>
      </p:sp>
    </p:spTree>
    <p:extLst>
      <p:ext uri="{BB962C8B-B14F-4D97-AF65-F5344CB8AC3E}">
        <p14:creationId xmlns:p14="http://schemas.microsoft.com/office/powerpoint/2010/main" val="859601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75190000-F5B1-43AD-AE27-B79B91A46F31}"/>
              </a:ext>
            </a:extLst>
          </p:cNvPr>
          <p:cNvSpPr>
            <a:spLocks noGrp="1" noRot="1" noChangeAspect="1" noChangeArrowheads="1" noTextEdit="1"/>
          </p:cNvSpPr>
          <p:nvPr>
            <p:ph type="sldImg"/>
          </p:nvPr>
        </p:nvSpPr>
        <p:spPr>
          <a:xfrm>
            <a:off x="1150938" y="692150"/>
            <a:ext cx="4556125" cy="3416300"/>
          </a:xfrm>
          <a:ln/>
        </p:spPr>
      </p:sp>
      <p:sp>
        <p:nvSpPr>
          <p:cNvPr id="115715" name="Rectangle 3">
            <a:extLst>
              <a:ext uri="{FF2B5EF4-FFF2-40B4-BE49-F238E27FC236}">
                <a16:creationId xmlns:a16="http://schemas.microsoft.com/office/drawing/2014/main" id="{8A027F66-FD69-4C01-8EDD-1B9E099ACCAE}"/>
              </a:ext>
            </a:extLst>
          </p:cNvPr>
          <p:cNvSpPr>
            <a:spLocks noGrp="1" noChangeArrowheads="1"/>
          </p:cNvSpPr>
          <p:nvPr>
            <p:ph type="body" idx="1"/>
          </p:nvPr>
        </p:nvSpPr>
        <p:spPr>
          <a:noFill/>
        </p:spPr>
        <p:txBody>
          <a:bodyPr/>
          <a:lstStyle/>
          <a:p>
            <a:r>
              <a:rPr lang="en-US" altLang="en-US" dirty="0"/>
              <a:t>Account determination, Screen lay out rules and number ranges are already defined to consider here. And by selecting “ Line item settlement” in status of AUC to make the settlement at transaction level.</a:t>
            </a:r>
          </a:p>
          <a:p>
            <a:r>
              <a:rPr lang="en-US" altLang="en-US" dirty="0"/>
              <a:t> We need to opt “Investment Measures” if there is a plan to implement and link with Investment Management module for AUC assets class. </a:t>
            </a:r>
          </a:p>
        </p:txBody>
      </p:sp>
    </p:spTree>
    <p:extLst>
      <p:ext uri="{BB962C8B-B14F-4D97-AF65-F5344CB8AC3E}">
        <p14:creationId xmlns:p14="http://schemas.microsoft.com/office/powerpoint/2010/main" val="181469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436563"/>
            <a:ext cx="2182812" cy="5507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436563"/>
            <a:ext cx="6399213" cy="5507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24388" y="1962150"/>
            <a:ext cx="3824287"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24388" y="4029075"/>
            <a:ext cx="3824287"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Table Placeholder 2"/>
          <p:cNvSpPr>
            <a:spLocks noGrp="1"/>
          </p:cNvSpPr>
          <p:nvPr>
            <p:ph type="tbl" idx="1"/>
          </p:nvPr>
        </p:nvSpPr>
        <p:spPr>
          <a:xfrm>
            <a:off x="647700" y="1962150"/>
            <a:ext cx="7800975" cy="398145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96215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4388" y="196215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47700" y="196215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Text (Arial 22)</a:t>
            </a:r>
          </a:p>
          <a:p>
            <a:pPr lvl="1"/>
            <a:r>
              <a:rPr lang="en-US"/>
              <a:t>2nd level text (Arial 18)</a:t>
            </a:r>
          </a:p>
          <a:p>
            <a:pPr lvl="2"/>
            <a:r>
              <a:rPr lang="en-US"/>
              <a:t>3rd level text (Arial 18)</a:t>
            </a:r>
          </a:p>
          <a:p>
            <a:pPr lvl="3"/>
            <a:r>
              <a:rPr lang="en-US"/>
              <a:t>4th level text (Arial 16)</a:t>
            </a:r>
          </a:p>
          <a:p>
            <a:pPr lvl="4"/>
            <a:r>
              <a:rPr lang="en-US"/>
              <a:t>5th level text (Arial 14 smallest size)</a:t>
            </a:r>
          </a:p>
        </p:txBody>
      </p:sp>
      <p:sp>
        <p:nvSpPr>
          <p:cNvPr id="1033" name="Rectangle 9"/>
          <p:cNvSpPr>
            <a:spLocks noChangeArrowheads="1"/>
          </p:cNvSpPr>
          <p:nvPr userDrawn="1"/>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a:lnSpc>
                <a:spcPct val="90000"/>
              </a:lnSpc>
              <a:buSzPct val="120000"/>
              <a:buFont typeface="Symbol" pitchFamily="18" charset="2"/>
              <a:buChar char="ã"/>
              <a:defRPr/>
            </a:pPr>
            <a:r>
              <a:rPr lang="en-US" sz="1000"/>
              <a:t>India SAP CoE, Slide </a:t>
            </a:r>
            <a:fld id="{0911D423-973F-4533-93A7-DF7F1439864D}" type="slidenum">
              <a:rPr lang="en-US" sz="1000"/>
              <a:pPr marL="95250" indent="-95250" defTabSz="762000">
                <a:lnSpc>
                  <a:spcPct val="90000"/>
                </a:lnSpc>
                <a:buSzPct val="120000"/>
                <a:buFont typeface="Symbol" pitchFamily="18" charset="2"/>
                <a:buChar char="ã"/>
                <a:defRPr/>
              </a:pPr>
              <a:t>‹#›</a:t>
            </a:fld>
            <a:endParaRPr lang="en-US" sz="1000"/>
          </a:p>
        </p:txBody>
      </p:sp>
      <p:sp>
        <p:nvSpPr>
          <p:cNvPr id="1034" name="Freeform 10"/>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1044" name="Rectangle 20"/>
          <p:cNvSpPr>
            <a:spLocks noGrp="1" noChangeArrowheads="1"/>
          </p:cNvSpPr>
          <p:nvPr>
            <p:ph type="title"/>
          </p:nvPr>
        </p:nvSpPr>
        <p:spPr bwMode="auto">
          <a:xfrm>
            <a:off x="352425" y="436563"/>
            <a:ext cx="8734425" cy="671512"/>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a:t>SAP Basics Class</a:t>
            </a:r>
          </a:p>
        </p:txBody>
      </p:sp>
      <p:pic>
        <p:nvPicPr>
          <p:cNvPr id="4102" name="Picture 21" descr="Capgemini"/>
          <p:cNvPicPr>
            <a:picLocks noChangeAspect="1" noChangeArrowheads="1"/>
          </p:cNvPicPr>
          <p:nvPr userDrawn="1"/>
        </p:nvPicPr>
        <p:blipFill>
          <a:blip r:embed="rId16"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4887" y="838200"/>
            <a:ext cx="7134225" cy="671512"/>
          </a:xfrm>
        </p:spPr>
        <p:txBody>
          <a:bodyPr/>
          <a:lstStyle/>
          <a:p>
            <a:pPr algn="ctr">
              <a:defRPr/>
            </a:pPr>
            <a:r>
              <a:rPr lang="en-US" sz="2800" dirty="0">
                <a:solidFill>
                  <a:schemeClr val="tx1"/>
                </a:solidFill>
              </a:rPr>
              <a:t>Day 5 Asset Accounting Configurations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F18647D6-1F9F-4328-A94C-FB8DF0F7A446}"/>
              </a:ext>
            </a:extLst>
          </p:cNvPr>
          <p:cNvSpPr>
            <a:spLocks noChangeArrowheads="1"/>
          </p:cNvSpPr>
          <p:nvPr/>
        </p:nvSpPr>
        <p:spPr bwMode="auto">
          <a:xfrm>
            <a:off x="1143000" y="609600"/>
            <a:ext cx="6629400" cy="5715000"/>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pic>
        <p:nvPicPr>
          <p:cNvPr id="116739" name="Picture 3">
            <a:extLst>
              <a:ext uri="{FF2B5EF4-FFF2-40B4-BE49-F238E27FC236}">
                <a16:creationId xmlns:a16="http://schemas.microsoft.com/office/drawing/2014/main" id="{23DC403F-6A95-43A7-BD33-95B568FA3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09600"/>
            <a:ext cx="6400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Oval 4">
            <a:extLst>
              <a:ext uri="{FF2B5EF4-FFF2-40B4-BE49-F238E27FC236}">
                <a16:creationId xmlns:a16="http://schemas.microsoft.com/office/drawing/2014/main" id="{751758B9-4560-4DC3-9356-B2DEBE26FC92}"/>
              </a:ext>
            </a:extLst>
          </p:cNvPr>
          <p:cNvSpPr>
            <a:spLocks noChangeArrowheads="1"/>
          </p:cNvSpPr>
          <p:nvPr/>
        </p:nvSpPr>
        <p:spPr bwMode="auto">
          <a:xfrm>
            <a:off x="2438400" y="2133600"/>
            <a:ext cx="9906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6741" name="Oval 5">
            <a:extLst>
              <a:ext uri="{FF2B5EF4-FFF2-40B4-BE49-F238E27FC236}">
                <a16:creationId xmlns:a16="http://schemas.microsoft.com/office/drawing/2014/main" id="{6E329F96-ABE7-4A9E-A7D9-861BC6B883F2}"/>
              </a:ext>
            </a:extLst>
          </p:cNvPr>
          <p:cNvSpPr>
            <a:spLocks noChangeArrowheads="1"/>
          </p:cNvSpPr>
          <p:nvPr/>
        </p:nvSpPr>
        <p:spPr bwMode="auto">
          <a:xfrm>
            <a:off x="2514600" y="2438400"/>
            <a:ext cx="914400" cy="2286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6742" name="Oval 6">
            <a:extLst>
              <a:ext uri="{FF2B5EF4-FFF2-40B4-BE49-F238E27FC236}">
                <a16:creationId xmlns:a16="http://schemas.microsoft.com/office/drawing/2014/main" id="{978FC85C-C528-46FE-A9C8-7642AB5B374C}"/>
              </a:ext>
            </a:extLst>
          </p:cNvPr>
          <p:cNvSpPr>
            <a:spLocks noChangeArrowheads="1"/>
          </p:cNvSpPr>
          <p:nvPr/>
        </p:nvSpPr>
        <p:spPr bwMode="auto">
          <a:xfrm>
            <a:off x="2590800" y="3200400"/>
            <a:ext cx="3810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6743" name="Oval 7">
            <a:extLst>
              <a:ext uri="{FF2B5EF4-FFF2-40B4-BE49-F238E27FC236}">
                <a16:creationId xmlns:a16="http://schemas.microsoft.com/office/drawing/2014/main" id="{0E3D90AA-F9AE-4CD4-A493-CC8B871DB4D3}"/>
              </a:ext>
            </a:extLst>
          </p:cNvPr>
          <p:cNvSpPr>
            <a:spLocks noChangeArrowheads="1"/>
          </p:cNvSpPr>
          <p:nvPr/>
        </p:nvSpPr>
        <p:spPr bwMode="auto">
          <a:xfrm>
            <a:off x="1143000" y="4038600"/>
            <a:ext cx="12192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6744" name="Oval 8">
            <a:extLst>
              <a:ext uri="{FF2B5EF4-FFF2-40B4-BE49-F238E27FC236}">
                <a16:creationId xmlns:a16="http://schemas.microsoft.com/office/drawing/2014/main" id="{909224D2-8B93-4911-8FE6-442BF9CB73DB}"/>
              </a:ext>
            </a:extLst>
          </p:cNvPr>
          <p:cNvSpPr>
            <a:spLocks noChangeArrowheads="1"/>
          </p:cNvSpPr>
          <p:nvPr/>
        </p:nvSpPr>
        <p:spPr bwMode="auto">
          <a:xfrm>
            <a:off x="1066800" y="1295400"/>
            <a:ext cx="38862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val="182222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259B121B-B536-4D7D-83FE-2231D2A145E4}"/>
              </a:ext>
            </a:extLst>
          </p:cNvPr>
          <p:cNvSpPr>
            <a:spLocks noChangeArrowheads="1"/>
          </p:cNvSpPr>
          <p:nvPr/>
        </p:nvSpPr>
        <p:spPr bwMode="auto">
          <a:xfrm>
            <a:off x="1828800" y="1447800"/>
            <a:ext cx="6324600" cy="2819400"/>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8787" name="Rectangle 3">
            <a:extLst>
              <a:ext uri="{FF2B5EF4-FFF2-40B4-BE49-F238E27FC236}">
                <a16:creationId xmlns:a16="http://schemas.microsoft.com/office/drawing/2014/main" id="{26BD404D-1A14-4525-BC1E-FBCCAF92EAC1}"/>
              </a:ext>
            </a:extLst>
          </p:cNvPr>
          <p:cNvSpPr>
            <a:spLocks noChangeArrowheads="1"/>
          </p:cNvSpPr>
          <p:nvPr/>
        </p:nvSpPr>
        <p:spPr bwMode="auto">
          <a:xfrm>
            <a:off x="1828800" y="1447800"/>
            <a:ext cx="6324600" cy="2819400"/>
          </a:xfrm>
          <a:prstGeom prst="rect">
            <a:avLst/>
          </a:prstGeom>
          <a:noFill/>
          <a:ln w="12700" algn="ctr">
            <a:solidFill>
              <a:schemeClr val="tx2"/>
            </a:solidFill>
            <a:miter lim="800000"/>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8788" name="Text Box 4">
            <a:extLst>
              <a:ext uri="{FF2B5EF4-FFF2-40B4-BE49-F238E27FC236}">
                <a16:creationId xmlns:a16="http://schemas.microsoft.com/office/drawing/2014/main" id="{793F64C0-6236-4120-8DE7-33BFFB1D63B6}"/>
              </a:ext>
            </a:extLst>
          </p:cNvPr>
          <p:cNvSpPr txBox="1">
            <a:spLocks noChangeArrowheads="1"/>
          </p:cNvSpPr>
          <p:nvPr/>
        </p:nvSpPr>
        <p:spPr bwMode="auto">
          <a:xfrm>
            <a:off x="1371600" y="4572000"/>
            <a:ext cx="6705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a:solidFill>
                  <a:srgbClr val="FC1828"/>
                </a:solidFill>
                <a:latin typeface="Comic Sans MS" panose="030F0702030302020204" pitchFamily="66" charset="0"/>
              </a:rPr>
              <a:t>Asset class is nothing but a Asset portfolio,  which contains control parameters, default values for General Master data and default values for depreciation terms in chart of depreciation</a:t>
            </a:r>
            <a:r>
              <a:rPr lang="en-US" altLang="en-US" sz="1800" b="0">
                <a:solidFill>
                  <a:srgbClr val="FC1828"/>
                </a:solidFill>
                <a:latin typeface="Comic Sans MS" panose="030F0702030302020204" pitchFamily="66" charset="0"/>
              </a:rPr>
              <a:t> </a:t>
            </a:r>
          </a:p>
        </p:txBody>
      </p:sp>
      <p:pic>
        <p:nvPicPr>
          <p:cNvPr id="118789" name="Picture 5">
            <a:extLst>
              <a:ext uri="{FF2B5EF4-FFF2-40B4-BE49-F238E27FC236}">
                <a16:creationId xmlns:a16="http://schemas.microsoft.com/office/drawing/2014/main" id="{CB9C4422-3E7C-477E-BAE6-F2CE6F521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47800"/>
            <a:ext cx="6172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Text Box 6">
            <a:extLst>
              <a:ext uri="{FF2B5EF4-FFF2-40B4-BE49-F238E27FC236}">
                <a16:creationId xmlns:a16="http://schemas.microsoft.com/office/drawing/2014/main" id="{1CE031BE-E535-4D51-BB0C-7C5944322C03}"/>
              </a:ext>
            </a:extLst>
          </p:cNvPr>
          <p:cNvSpPr txBox="1">
            <a:spLocks noChangeArrowheads="1"/>
          </p:cNvSpPr>
          <p:nvPr/>
        </p:nvSpPr>
        <p:spPr bwMode="auto">
          <a:xfrm>
            <a:off x="4038600" y="2362200"/>
            <a:ext cx="172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000" b="0">
                <a:latin typeface="Comic Sans MS" panose="030F0702030302020204" pitchFamily="66" charset="0"/>
              </a:rPr>
              <a:t>Low value assets</a:t>
            </a:r>
            <a:r>
              <a:rPr lang="en-US" altLang="en-US" sz="1800" b="0">
                <a:latin typeface="Comic Sans MS" panose="030F0702030302020204" pitchFamily="66" charset="0"/>
              </a:rPr>
              <a:t> </a:t>
            </a:r>
          </a:p>
        </p:txBody>
      </p:sp>
      <p:sp>
        <p:nvSpPr>
          <p:cNvPr id="118791" name="Text Box 7">
            <a:extLst>
              <a:ext uri="{FF2B5EF4-FFF2-40B4-BE49-F238E27FC236}">
                <a16:creationId xmlns:a16="http://schemas.microsoft.com/office/drawing/2014/main" id="{F4C84EC4-2C83-426C-B0F0-306472824151}"/>
              </a:ext>
            </a:extLst>
          </p:cNvPr>
          <p:cNvSpPr txBox="1">
            <a:spLocks noChangeArrowheads="1"/>
          </p:cNvSpPr>
          <p:nvPr/>
        </p:nvSpPr>
        <p:spPr bwMode="auto">
          <a:xfrm>
            <a:off x="2438400" y="2438400"/>
            <a:ext cx="13303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000" b="0">
                <a:latin typeface="Comic Sans MS" panose="030F0702030302020204" pitchFamily="66" charset="0"/>
              </a:rPr>
              <a:t>Low value assets</a:t>
            </a:r>
          </a:p>
        </p:txBody>
      </p:sp>
      <p:sp>
        <p:nvSpPr>
          <p:cNvPr id="118792" name="Text Box 8">
            <a:extLst>
              <a:ext uri="{FF2B5EF4-FFF2-40B4-BE49-F238E27FC236}">
                <a16:creationId xmlns:a16="http://schemas.microsoft.com/office/drawing/2014/main" id="{039CCD00-7559-4DC9-B346-D7666F602209}"/>
              </a:ext>
            </a:extLst>
          </p:cNvPr>
          <p:cNvSpPr txBox="1">
            <a:spLocks noChangeArrowheads="1"/>
          </p:cNvSpPr>
          <p:nvPr/>
        </p:nvSpPr>
        <p:spPr bwMode="auto">
          <a:xfrm>
            <a:off x="1752600" y="685800"/>
            <a:ext cx="518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solidFill>
                  <a:srgbClr val="FC1828"/>
                </a:solidFill>
                <a:latin typeface="Comic Sans MS" panose="030F0702030302020204" pitchFamily="66" charset="0"/>
              </a:rPr>
              <a:t>The various Asset classes:</a:t>
            </a:r>
            <a:r>
              <a:rPr lang="en-US" altLang="en-US" sz="1800" b="0">
                <a:solidFill>
                  <a:schemeClr val="tx2"/>
                </a:solidFill>
                <a:latin typeface="Comic Sans MS" panose="030F0702030302020204" pitchFamily="66" charset="0"/>
              </a:rPr>
              <a:t> </a:t>
            </a:r>
          </a:p>
        </p:txBody>
      </p:sp>
    </p:spTree>
    <p:extLst>
      <p:ext uri="{BB962C8B-B14F-4D97-AF65-F5344CB8AC3E}">
        <p14:creationId xmlns:p14="http://schemas.microsoft.com/office/powerpoint/2010/main" val="287692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AB8A421F-BEEF-48C7-8217-8EF5DDE4A1A5}"/>
              </a:ext>
            </a:extLst>
          </p:cNvPr>
          <p:cNvSpPr>
            <a:spLocks noChangeArrowheads="1"/>
          </p:cNvSpPr>
          <p:nvPr/>
        </p:nvSpPr>
        <p:spPr bwMode="auto">
          <a:xfrm>
            <a:off x="1905000" y="2057400"/>
            <a:ext cx="5105400" cy="2971800"/>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pic>
        <p:nvPicPr>
          <p:cNvPr id="124931" name="Picture 3">
            <a:extLst>
              <a:ext uri="{FF2B5EF4-FFF2-40B4-BE49-F238E27FC236}">
                <a16:creationId xmlns:a16="http://schemas.microsoft.com/office/drawing/2014/main" id="{1FC7E01D-FA59-4315-BF29-887816FF2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438400"/>
            <a:ext cx="4953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2" name="Picture 4">
            <a:extLst>
              <a:ext uri="{FF2B5EF4-FFF2-40B4-BE49-F238E27FC236}">
                <a16:creationId xmlns:a16="http://schemas.microsoft.com/office/drawing/2014/main" id="{748C642D-E5E6-426B-9BDB-A97D02541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133600"/>
            <a:ext cx="49530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Text Box 5">
            <a:extLst>
              <a:ext uri="{FF2B5EF4-FFF2-40B4-BE49-F238E27FC236}">
                <a16:creationId xmlns:a16="http://schemas.microsoft.com/office/drawing/2014/main" id="{81AADAF5-9A0D-44A5-855E-8C897DD07099}"/>
              </a:ext>
            </a:extLst>
          </p:cNvPr>
          <p:cNvSpPr txBox="1">
            <a:spLocks noChangeArrowheads="1"/>
          </p:cNvSpPr>
          <p:nvPr/>
        </p:nvSpPr>
        <p:spPr bwMode="auto">
          <a:xfrm>
            <a:off x="1828800" y="5257800"/>
            <a:ext cx="6248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a:solidFill>
                  <a:srgbClr val="FC1828"/>
                </a:solidFill>
                <a:latin typeface="Comic Sans MS" panose="030F0702030302020204" pitchFamily="66" charset="0"/>
              </a:rPr>
              <a:t>Once these depreciation areas assigned to Asset classes then system automatically takes these depreciation areas  &amp; keys in the Assets master when we create the Asset by default.</a:t>
            </a:r>
            <a:r>
              <a:rPr lang="en-US" altLang="en-US" sz="1800" b="0">
                <a:solidFill>
                  <a:srgbClr val="FC1828"/>
                </a:solidFill>
                <a:latin typeface="Comic Sans MS" panose="030F0702030302020204" pitchFamily="66" charset="0"/>
              </a:rPr>
              <a:t> </a:t>
            </a:r>
          </a:p>
        </p:txBody>
      </p:sp>
      <p:sp>
        <p:nvSpPr>
          <p:cNvPr id="124934" name="Oval 6">
            <a:extLst>
              <a:ext uri="{FF2B5EF4-FFF2-40B4-BE49-F238E27FC236}">
                <a16:creationId xmlns:a16="http://schemas.microsoft.com/office/drawing/2014/main" id="{4F4EE145-2FF4-4644-A99F-374ECF2479AF}"/>
              </a:ext>
            </a:extLst>
          </p:cNvPr>
          <p:cNvSpPr>
            <a:spLocks noChangeArrowheads="1"/>
          </p:cNvSpPr>
          <p:nvPr/>
        </p:nvSpPr>
        <p:spPr bwMode="auto">
          <a:xfrm>
            <a:off x="1828800" y="2057400"/>
            <a:ext cx="3962400" cy="381000"/>
          </a:xfrm>
          <a:prstGeom prst="ellipse">
            <a:avLst/>
          </a:prstGeom>
          <a:noFill/>
          <a:ln w="3810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4935" name="Rectangle 7">
            <a:extLst>
              <a:ext uri="{FF2B5EF4-FFF2-40B4-BE49-F238E27FC236}">
                <a16:creationId xmlns:a16="http://schemas.microsoft.com/office/drawing/2014/main" id="{19AFABC3-3A50-4707-841F-9FE530389D5A}"/>
              </a:ext>
            </a:extLst>
          </p:cNvPr>
          <p:cNvSpPr>
            <a:spLocks noChangeArrowheads="1"/>
          </p:cNvSpPr>
          <p:nvPr/>
        </p:nvSpPr>
        <p:spPr bwMode="auto">
          <a:xfrm>
            <a:off x="457200" y="561975"/>
            <a:ext cx="8001000" cy="1190625"/>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45800" name="Rectangle 8">
            <a:extLst>
              <a:ext uri="{FF2B5EF4-FFF2-40B4-BE49-F238E27FC236}">
                <a16:creationId xmlns:a16="http://schemas.microsoft.com/office/drawing/2014/main" id="{17D4019C-2477-4284-A7BC-ECD103E5B279}"/>
              </a:ext>
            </a:extLst>
          </p:cNvPr>
          <p:cNvSpPr>
            <a:spLocks noGrp="1" noChangeArrowheads="1"/>
          </p:cNvSpPr>
          <p:nvPr>
            <p:ph type="title"/>
          </p:nvPr>
        </p:nvSpPr>
        <p:spPr>
          <a:xfrm>
            <a:off x="457200" y="485775"/>
            <a:ext cx="7848600" cy="1190625"/>
          </a:xfrm>
        </p:spPr>
        <p:txBody>
          <a:bodyPr/>
          <a:lstStyle/>
          <a:p>
            <a:pPr>
              <a:defRPr/>
            </a:pPr>
            <a:r>
              <a:rPr lang="en-US" altLang="en-US" sz="2400" dirty="0">
                <a:solidFill>
                  <a:srgbClr val="FC1828"/>
                </a:solidFill>
              </a:rPr>
              <a:t>Determine depreciation areas in the Asset class</a:t>
            </a:r>
            <a:br>
              <a:rPr lang="en-US" altLang="en-US" sz="2400" dirty="0">
                <a:solidFill>
                  <a:srgbClr val="FC1828"/>
                </a:solidFill>
              </a:rPr>
            </a:br>
            <a:br>
              <a:rPr lang="en-US" altLang="en-US" sz="2000" dirty="0">
                <a:solidFill>
                  <a:srgbClr val="FC1828"/>
                </a:solidFill>
              </a:rPr>
            </a:br>
            <a:r>
              <a:rPr lang="en-CA" altLang="en-US" sz="1800" dirty="0"/>
              <a:t>Menu Path: </a:t>
            </a:r>
            <a:r>
              <a:rPr lang="en-CA" altLang="en-US" sz="1800" b="0" dirty="0"/>
              <a:t>IMG&gt; Financial Accounting (New) &gt;Asset Accounting&gt; Valuation &gt; Determine depreciation areas in the Asset class.</a:t>
            </a:r>
            <a:endParaRPr lang="en-US" altLang="en-US" sz="1800" b="0" dirty="0"/>
          </a:p>
        </p:txBody>
      </p:sp>
    </p:spTree>
    <p:extLst>
      <p:ext uri="{BB962C8B-B14F-4D97-AF65-F5344CB8AC3E}">
        <p14:creationId xmlns:p14="http://schemas.microsoft.com/office/powerpoint/2010/main" val="220275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AutoShape 2">
            <a:extLst>
              <a:ext uri="{FF2B5EF4-FFF2-40B4-BE49-F238E27FC236}">
                <a16:creationId xmlns:a16="http://schemas.microsoft.com/office/drawing/2014/main" id="{68C45E5C-1150-4431-87B5-A1E25302E4C2}"/>
              </a:ext>
            </a:extLst>
          </p:cNvPr>
          <p:cNvSpPr>
            <a:spLocks noChangeArrowheads="1"/>
          </p:cNvSpPr>
          <p:nvPr/>
        </p:nvSpPr>
        <p:spPr bwMode="auto">
          <a:xfrm>
            <a:off x="152400" y="2133600"/>
            <a:ext cx="1676400" cy="1905000"/>
          </a:xfrm>
          <a:prstGeom prst="horizontalScroll">
            <a:avLst>
              <a:gd name="adj" fmla="val 12500"/>
            </a:avLst>
          </a:prstGeom>
          <a:solidFill>
            <a:srgbClr val="FF99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6979" name="Rectangle 3">
            <a:extLst>
              <a:ext uri="{FF2B5EF4-FFF2-40B4-BE49-F238E27FC236}">
                <a16:creationId xmlns:a16="http://schemas.microsoft.com/office/drawing/2014/main" id="{0B486A00-A5D9-479E-BF7B-8B1099D1593B}"/>
              </a:ext>
            </a:extLst>
          </p:cNvPr>
          <p:cNvSpPr>
            <a:spLocks noChangeArrowheads="1"/>
          </p:cNvSpPr>
          <p:nvPr/>
        </p:nvSpPr>
        <p:spPr bwMode="auto">
          <a:xfrm>
            <a:off x="2057400" y="3733800"/>
            <a:ext cx="6172200" cy="2438400"/>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6980" name="Rectangle 4">
            <a:extLst>
              <a:ext uri="{FF2B5EF4-FFF2-40B4-BE49-F238E27FC236}">
                <a16:creationId xmlns:a16="http://schemas.microsoft.com/office/drawing/2014/main" id="{B73A99C3-2AF4-4DFE-B58A-E1E502BE0E69}"/>
              </a:ext>
            </a:extLst>
          </p:cNvPr>
          <p:cNvSpPr>
            <a:spLocks noChangeArrowheads="1"/>
          </p:cNvSpPr>
          <p:nvPr/>
        </p:nvSpPr>
        <p:spPr bwMode="auto">
          <a:xfrm>
            <a:off x="1981200" y="1676400"/>
            <a:ext cx="6096000" cy="838200"/>
          </a:xfrm>
          <a:prstGeom prst="rect">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6981" name="Rectangle 5">
            <a:extLst>
              <a:ext uri="{FF2B5EF4-FFF2-40B4-BE49-F238E27FC236}">
                <a16:creationId xmlns:a16="http://schemas.microsoft.com/office/drawing/2014/main" id="{9D480ED5-0B2E-4475-A500-20050965388C}"/>
              </a:ext>
            </a:extLst>
          </p:cNvPr>
          <p:cNvSpPr>
            <a:spLocks noChangeArrowheads="1"/>
          </p:cNvSpPr>
          <p:nvPr/>
        </p:nvSpPr>
        <p:spPr bwMode="auto">
          <a:xfrm>
            <a:off x="609600" y="457200"/>
            <a:ext cx="7924800" cy="11430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47846" name="Rectangle 6">
            <a:extLst>
              <a:ext uri="{FF2B5EF4-FFF2-40B4-BE49-F238E27FC236}">
                <a16:creationId xmlns:a16="http://schemas.microsoft.com/office/drawing/2014/main" id="{DFC538CC-E943-40A0-80A8-3AEE36E22118}"/>
              </a:ext>
            </a:extLst>
          </p:cNvPr>
          <p:cNvSpPr>
            <a:spLocks noGrp="1" noChangeArrowheads="1"/>
          </p:cNvSpPr>
          <p:nvPr>
            <p:ph type="title"/>
          </p:nvPr>
        </p:nvSpPr>
        <p:spPr>
          <a:xfrm>
            <a:off x="609600" y="533400"/>
            <a:ext cx="8001000" cy="990600"/>
          </a:xfrm>
        </p:spPr>
        <p:txBody>
          <a:bodyPr/>
          <a:lstStyle/>
          <a:p>
            <a:pPr>
              <a:defRPr/>
            </a:pPr>
            <a:r>
              <a:rPr lang="en-US" altLang="en-US" sz="2800" dirty="0">
                <a:solidFill>
                  <a:srgbClr val="FC1828"/>
                </a:solidFill>
              </a:rPr>
              <a:t>Assign G/L Accounts</a:t>
            </a:r>
            <a:br>
              <a:rPr lang="en-US" altLang="en-US" sz="2800" dirty="0"/>
            </a:br>
            <a:br>
              <a:rPr lang="en-US" altLang="en-US" sz="1600" dirty="0"/>
            </a:br>
            <a:r>
              <a:rPr lang="en-CA" altLang="en-US" sz="1400" dirty="0"/>
              <a:t>Menu Path: </a:t>
            </a:r>
            <a:r>
              <a:rPr lang="en-CA" altLang="en-US" sz="1400" b="0" dirty="0"/>
              <a:t>IMG </a:t>
            </a:r>
            <a:r>
              <a:rPr lang="en-CA" altLang="en-US" sz="1400" b="0" dirty="0">
                <a:sym typeface="Wingdings" panose="05000000000000000000" pitchFamily="2" charset="2"/>
              </a:rPr>
              <a:t></a:t>
            </a:r>
            <a:r>
              <a:rPr lang="en-CA" altLang="en-US" sz="1400" b="0" dirty="0"/>
              <a:t> Financial Accounting (New) </a:t>
            </a:r>
            <a:r>
              <a:rPr lang="en-CA" altLang="en-US" sz="1400" b="0" dirty="0">
                <a:sym typeface="Wingdings" panose="05000000000000000000" pitchFamily="2" charset="2"/>
              </a:rPr>
              <a:t></a:t>
            </a:r>
            <a:r>
              <a:rPr lang="en-CA" altLang="en-US" sz="1400" b="0" dirty="0"/>
              <a:t> Asset Accounting&gt; Integration with General Ledger </a:t>
            </a:r>
            <a:r>
              <a:rPr lang="en-CA" altLang="en-US" sz="1400" b="0" dirty="0">
                <a:sym typeface="Wingdings" panose="05000000000000000000" pitchFamily="2" charset="2"/>
              </a:rPr>
              <a:t></a:t>
            </a:r>
            <a:r>
              <a:rPr lang="en-CA" altLang="en-US" sz="1400" b="0" dirty="0"/>
              <a:t> Assign G/L Accounts</a:t>
            </a:r>
            <a:endParaRPr lang="en-US" altLang="en-US" sz="1400" b="0" dirty="0"/>
          </a:p>
        </p:txBody>
      </p:sp>
      <p:pic>
        <p:nvPicPr>
          <p:cNvPr id="126983" name="Picture 7">
            <a:extLst>
              <a:ext uri="{FF2B5EF4-FFF2-40B4-BE49-F238E27FC236}">
                <a16:creationId xmlns:a16="http://schemas.microsoft.com/office/drawing/2014/main" id="{6D3594F6-F205-42D4-BB85-5FD5E7FDD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33800"/>
            <a:ext cx="6172200" cy="2514600"/>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pic>
      <p:pic>
        <p:nvPicPr>
          <p:cNvPr id="126984" name="Picture 8">
            <a:extLst>
              <a:ext uri="{FF2B5EF4-FFF2-40B4-BE49-F238E27FC236}">
                <a16:creationId xmlns:a16="http://schemas.microsoft.com/office/drawing/2014/main" id="{EF4378D0-8D90-4D29-926B-288C2E2F54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828800"/>
            <a:ext cx="571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5" name="Picture 9">
            <a:extLst>
              <a:ext uri="{FF2B5EF4-FFF2-40B4-BE49-F238E27FC236}">
                <a16:creationId xmlns:a16="http://schemas.microsoft.com/office/drawing/2014/main" id="{8DE726B2-5E06-4EE7-9FF9-A8B78BAF8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590800"/>
            <a:ext cx="6172200" cy="1119188"/>
          </a:xfrm>
          <a:prstGeom prst="rect">
            <a:avLst/>
          </a:prstGeom>
          <a:noFill/>
          <a:ln w="9525">
            <a:solidFill>
              <a:srgbClr val="F65C1E"/>
            </a:solidFill>
            <a:miter lim="800000"/>
            <a:headEnd/>
            <a:tailEnd/>
          </a:ln>
          <a:extLst>
            <a:ext uri="{909E8E84-426E-40DD-AFC4-6F175D3DCCD1}">
              <a14:hiddenFill xmlns:a14="http://schemas.microsoft.com/office/drawing/2010/main">
                <a:solidFill>
                  <a:srgbClr val="FFFFFF"/>
                </a:solidFill>
              </a14:hiddenFill>
            </a:ext>
          </a:extLst>
        </p:spPr>
      </p:pic>
      <p:sp>
        <p:nvSpPr>
          <p:cNvPr id="126986" name="Oval 10">
            <a:extLst>
              <a:ext uri="{FF2B5EF4-FFF2-40B4-BE49-F238E27FC236}">
                <a16:creationId xmlns:a16="http://schemas.microsoft.com/office/drawing/2014/main" id="{189C96D0-310D-44C1-A8A8-2B085E79F86C}"/>
              </a:ext>
            </a:extLst>
          </p:cNvPr>
          <p:cNvSpPr>
            <a:spLocks noChangeArrowheads="1"/>
          </p:cNvSpPr>
          <p:nvPr/>
        </p:nvSpPr>
        <p:spPr bwMode="auto">
          <a:xfrm>
            <a:off x="3733800" y="2514600"/>
            <a:ext cx="9906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GB" altLang="en-US" sz="1800" b="0">
              <a:solidFill>
                <a:schemeClr val="tx2"/>
              </a:solidFill>
              <a:latin typeface="Comic Sans MS" panose="030F0702030302020204" pitchFamily="66" charset="0"/>
            </a:endParaRPr>
          </a:p>
        </p:txBody>
      </p:sp>
      <p:sp>
        <p:nvSpPr>
          <p:cNvPr id="126987" name="Oval 11">
            <a:extLst>
              <a:ext uri="{FF2B5EF4-FFF2-40B4-BE49-F238E27FC236}">
                <a16:creationId xmlns:a16="http://schemas.microsoft.com/office/drawing/2014/main" id="{5C575FFC-3E7F-49F5-A902-15293411994A}"/>
              </a:ext>
            </a:extLst>
          </p:cNvPr>
          <p:cNvSpPr>
            <a:spLocks noChangeArrowheads="1"/>
          </p:cNvSpPr>
          <p:nvPr/>
        </p:nvSpPr>
        <p:spPr bwMode="auto">
          <a:xfrm>
            <a:off x="6324600" y="3276600"/>
            <a:ext cx="1219200" cy="3810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GB" altLang="en-US" sz="1800" b="0">
              <a:solidFill>
                <a:schemeClr val="tx2"/>
              </a:solidFill>
              <a:latin typeface="Comic Sans MS" panose="030F0702030302020204" pitchFamily="66" charset="0"/>
            </a:endParaRPr>
          </a:p>
        </p:txBody>
      </p:sp>
      <p:sp>
        <p:nvSpPr>
          <p:cNvPr id="126988" name="Oval 12">
            <a:extLst>
              <a:ext uri="{FF2B5EF4-FFF2-40B4-BE49-F238E27FC236}">
                <a16:creationId xmlns:a16="http://schemas.microsoft.com/office/drawing/2014/main" id="{B68E09F3-1309-4256-B0A9-BC63C2BF7E07}"/>
              </a:ext>
            </a:extLst>
          </p:cNvPr>
          <p:cNvSpPr>
            <a:spLocks noChangeArrowheads="1"/>
          </p:cNvSpPr>
          <p:nvPr/>
        </p:nvSpPr>
        <p:spPr bwMode="auto">
          <a:xfrm>
            <a:off x="3276600" y="3657600"/>
            <a:ext cx="838200" cy="381000"/>
          </a:xfrm>
          <a:prstGeom prst="ellipse">
            <a:avLst/>
          </a:prstGeom>
          <a:noFill/>
          <a:ln w="3810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6989" name="Oval 13">
            <a:extLst>
              <a:ext uri="{FF2B5EF4-FFF2-40B4-BE49-F238E27FC236}">
                <a16:creationId xmlns:a16="http://schemas.microsoft.com/office/drawing/2014/main" id="{7E418181-BB23-4364-9F89-23691332231A}"/>
              </a:ext>
            </a:extLst>
          </p:cNvPr>
          <p:cNvSpPr>
            <a:spLocks noChangeArrowheads="1"/>
          </p:cNvSpPr>
          <p:nvPr/>
        </p:nvSpPr>
        <p:spPr bwMode="auto">
          <a:xfrm>
            <a:off x="5334000" y="4419600"/>
            <a:ext cx="838200" cy="381000"/>
          </a:xfrm>
          <a:prstGeom prst="ellipse">
            <a:avLst/>
          </a:prstGeom>
          <a:noFill/>
          <a:ln w="3810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6990" name="Rectangle 14">
            <a:extLst>
              <a:ext uri="{FF2B5EF4-FFF2-40B4-BE49-F238E27FC236}">
                <a16:creationId xmlns:a16="http://schemas.microsoft.com/office/drawing/2014/main" id="{A4FC052D-7935-4301-89C0-67FCE00B9D83}"/>
              </a:ext>
            </a:extLst>
          </p:cNvPr>
          <p:cNvSpPr>
            <a:spLocks noChangeArrowheads="1"/>
          </p:cNvSpPr>
          <p:nvPr/>
        </p:nvSpPr>
        <p:spPr bwMode="auto">
          <a:xfrm>
            <a:off x="5410200" y="6096000"/>
            <a:ext cx="914400" cy="838200"/>
          </a:xfrm>
          <a:prstGeom prst="rect">
            <a:avLst/>
          </a:prstGeom>
          <a:noFill/>
          <a:ln w="38100"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6991" name="Line 15">
            <a:extLst>
              <a:ext uri="{FF2B5EF4-FFF2-40B4-BE49-F238E27FC236}">
                <a16:creationId xmlns:a16="http://schemas.microsoft.com/office/drawing/2014/main" id="{3DEEE148-FF6C-4010-8998-9C625031E644}"/>
              </a:ext>
            </a:extLst>
          </p:cNvPr>
          <p:cNvSpPr>
            <a:spLocks noChangeShapeType="1"/>
          </p:cNvSpPr>
          <p:nvPr/>
        </p:nvSpPr>
        <p:spPr bwMode="auto">
          <a:xfrm>
            <a:off x="4724400" y="2743200"/>
            <a:ext cx="1676400" cy="609600"/>
          </a:xfrm>
          <a:prstGeom prst="line">
            <a:avLst/>
          </a:prstGeom>
          <a:noFill/>
          <a:ln w="190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2" name="Line 16">
            <a:extLst>
              <a:ext uri="{FF2B5EF4-FFF2-40B4-BE49-F238E27FC236}">
                <a16:creationId xmlns:a16="http://schemas.microsoft.com/office/drawing/2014/main" id="{C70A2D5D-0136-4C2F-AEC7-27CB639D3F56}"/>
              </a:ext>
            </a:extLst>
          </p:cNvPr>
          <p:cNvSpPr>
            <a:spLocks noChangeShapeType="1"/>
          </p:cNvSpPr>
          <p:nvPr/>
        </p:nvSpPr>
        <p:spPr bwMode="auto">
          <a:xfrm>
            <a:off x="4038600" y="3962400"/>
            <a:ext cx="1371600" cy="609600"/>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3" name="Line 17">
            <a:extLst>
              <a:ext uri="{FF2B5EF4-FFF2-40B4-BE49-F238E27FC236}">
                <a16:creationId xmlns:a16="http://schemas.microsoft.com/office/drawing/2014/main" id="{C0FF2371-DDAD-4CF6-B18C-8829A5F6ACF9}"/>
              </a:ext>
            </a:extLst>
          </p:cNvPr>
          <p:cNvSpPr>
            <a:spLocks noChangeShapeType="1"/>
          </p:cNvSpPr>
          <p:nvPr/>
        </p:nvSpPr>
        <p:spPr bwMode="auto">
          <a:xfrm>
            <a:off x="4038600" y="3962400"/>
            <a:ext cx="1371600" cy="2133600"/>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4" name="Text Box 18">
            <a:extLst>
              <a:ext uri="{FF2B5EF4-FFF2-40B4-BE49-F238E27FC236}">
                <a16:creationId xmlns:a16="http://schemas.microsoft.com/office/drawing/2014/main" id="{1ED376E4-3378-4D8F-95CA-31EE5E911F3D}"/>
              </a:ext>
            </a:extLst>
          </p:cNvPr>
          <p:cNvSpPr txBox="1">
            <a:spLocks noChangeArrowheads="1"/>
          </p:cNvSpPr>
          <p:nvPr/>
        </p:nvSpPr>
        <p:spPr bwMode="auto">
          <a:xfrm>
            <a:off x="304800" y="2362200"/>
            <a:ext cx="1371600" cy="121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a:latin typeface="Comic Sans MS" panose="030F0702030302020204" pitchFamily="66" charset="0"/>
              </a:rPr>
              <a:t>Assignment of G/L Accounts to Account determination</a:t>
            </a:r>
            <a:r>
              <a:rPr lang="en-US" altLang="en-US" sz="1800" b="0">
                <a:latin typeface="Comic Sans MS" panose="030F0702030302020204" pitchFamily="66" charset="0"/>
              </a:rPr>
              <a:t> </a:t>
            </a:r>
          </a:p>
        </p:txBody>
      </p:sp>
    </p:spTree>
    <p:extLst>
      <p:ext uri="{BB962C8B-B14F-4D97-AF65-F5344CB8AC3E}">
        <p14:creationId xmlns:p14="http://schemas.microsoft.com/office/powerpoint/2010/main" val="3468096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64A65945-DBA0-4882-B701-CAA407FB0AF1}"/>
              </a:ext>
            </a:extLst>
          </p:cNvPr>
          <p:cNvSpPr>
            <a:spLocks noChangeArrowheads="1"/>
          </p:cNvSpPr>
          <p:nvPr/>
        </p:nvSpPr>
        <p:spPr bwMode="auto">
          <a:xfrm>
            <a:off x="1143000" y="228600"/>
            <a:ext cx="7315200" cy="5029200"/>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pic>
        <p:nvPicPr>
          <p:cNvPr id="129027" name="Picture 3">
            <a:extLst>
              <a:ext uri="{FF2B5EF4-FFF2-40B4-BE49-F238E27FC236}">
                <a16:creationId xmlns:a16="http://schemas.microsoft.com/office/drawing/2014/main" id="{4132B0B6-70A3-4BC5-8F94-50EDEB465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1000"/>
            <a:ext cx="7010400" cy="47244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129028" name="Rectangle 4">
            <a:extLst>
              <a:ext uri="{FF2B5EF4-FFF2-40B4-BE49-F238E27FC236}">
                <a16:creationId xmlns:a16="http://schemas.microsoft.com/office/drawing/2014/main" id="{327FF72E-79BD-49DF-9647-762FBB9C5840}"/>
              </a:ext>
            </a:extLst>
          </p:cNvPr>
          <p:cNvSpPr>
            <a:spLocks noChangeArrowheads="1"/>
          </p:cNvSpPr>
          <p:nvPr/>
        </p:nvSpPr>
        <p:spPr bwMode="auto">
          <a:xfrm>
            <a:off x="5334000" y="533400"/>
            <a:ext cx="762000" cy="60960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29029" name="Rectangle 5">
            <a:extLst>
              <a:ext uri="{FF2B5EF4-FFF2-40B4-BE49-F238E27FC236}">
                <a16:creationId xmlns:a16="http://schemas.microsoft.com/office/drawing/2014/main" id="{BEE254DC-CC6E-466A-92DF-13FE1AAE98D9}"/>
              </a:ext>
            </a:extLst>
          </p:cNvPr>
          <p:cNvSpPr>
            <a:spLocks noChangeArrowheads="1"/>
          </p:cNvSpPr>
          <p:nvPr/>
        </p:nvSpPr>
        <p:spPr bwMode="auto">
          <a:xfrm>
            <a:off x="5257800" y="3810000"/>
            <a:ext cx="1066800" cy="609600"/>
          </a:xfrm>
          <a:prstGeom prst="rect">
            <a:avLst/>
          </a:prstGeom>
          <a:noFill/>
          <a:ln w="38100"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val="72675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EFFA25C0-F20B-46CA-9D5B-53D139E7177D}"/>
              </a:ext>
            </a:extLst>
          </p:cNvPr>
          <p:cNvSpPr>
            <a:spLocks noChangeArrowheads="1"/>
          </p:cNvSpPr>
          <p:nvPr/>
        </p:nvSpPr>
        <p:spPr bwMode="auto">
          <a:xfrm>
            <a:off x="1828800" y="3048000"/>
            <a:ext cx="6324600" cy="3276600"/>
          </a:xfrm>
          <a:prstGeom prst="rect">
            <a:avLst/>
          </a:prstGeom>
          <a:solidFill>
            <a:srgbClr val="00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1075" name="Rectangle 3">
            <a:extLst>
              <a:ext uri="{FF2B5EF4-FFF2-40B4-BE49-F238E27FC236}">
                <a16:creationId xmlns:a16="http://schemas.microsoft.com/office/drawing/2014/main" id="{BEA90170-6F21-4476-BCBB-F0FDD35B5B21}"/>
              </a:ext>
            </a:extLst>
          </p:cNvPr>
          <p:cNvSpPr>
            <a:spLocks noChangeArrowheads="1"/>
          </p:cNvSpPr>
          <p:nvPr/>
        </p:nvSpPr>
        <p:spPr bwMode="auto">
          <a:xfrm>
            <a:off x="1828800" y="2133600"/>
            <a:ext cx="6019800" cy="838200"/>
          </a:xfrm>
          <a:prstGeom prst="rect">
            <a:avLst/>
          </a:prstGeom>
          <a:solidFill>
            <a:srgbClr val="00FFFF"/>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1076" name="Rectangle 4">
            <a:extLst>
              <a:ext uri="{FF2B5EF4-FFF2-40B4-BE49-F238E27FC236}">
                <a16:creationId xmlns:a16="http://schemas.microsoft.com/office/drawing/2014/main" id="{8329558C-4B2B-4FF4-98C5-921B922069F1}"/>
              </a:ext>
            </a:extLst>
          </p:cNvPr>
          <p:cNvSpPr>
            <a:spLocks noChangeArrowheads="1"/>
          </p:cNvSpPr>
          <p:nvPr/>
        </p:nvSpPr>
        <p:spPr bwMode="auto">
          <a:xfrm>
            <a:off x="533400" y="381000"/>
            <a:ext cx="8001000" cy="16002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51941" name="Rectangle 5">
            <a:extLst>
              <a:ext uri="{FF2B5EF4-FFF2-40B4-BE49-F238E27FC236}">
                <a16:creationId xmlns:a16="http://schemas.microsoft.com/office/drawing/2014/main" id="{BEE2E481-7AE4-4764-9C87-36AB6BD1584F}"/>
              </a:ext>
            </a:extLst>
          </p:cNvPr>
          <p:cNvSpPr>
            <a:spLocks noGrp="1" noChangeArrowheads="1"/>
          </p:cNvSpPr>
          <p:nvPr>
            <p:ph type="title"/>
          </p:nvPr>
        </p:nvSpPr>
        <p:spPr>
          <a:xfrm>
            <a:off x="914400" y="457200"/>
            <a:ext cx="7327900" cy="228600"/>
          </a:xfrm>
        </p:spPr>
        <p:txBody>
          <a:bodyPr/>
          <a:lstStyle/>
          <a:p>
            <a:pPr>
              <a:defRPr/>
            </a:pPr>
            <a:r>
              <a:rPr lang="en-US" altLang="en-US" sz="2000">
                <a:solidFill>
                  <a:srgbClr val="FC1828"/>
                </a:solidFill>
              </a:rPr>
              <a:t>Specify document type for posting of depreciation</a:t>
            </a:r>
            <a:r>
              <a:rPr lang="en-US" altLang="en-US" sz="2000"/>
              <a:t> </a:t>
            </a:r>
            <a:br>
              <a:rPr lang="en-US" altLang="en-US" sz="2000"/>
            </a:br>
            <a:r>
              <a:rPr lang="en-CA" altLang="en-US" sz="2000"/>
              <a:t>Menu Path: </a:t>
            </a:r>
            <a:r>
              <a:rPr lang="en-CA" altLang="en-US" sz="2000" b="0"/>
              <a:t>IMG</a:t>
            </a:r>
            <a:r>
              <a:rPr lang="en-CA" altLang="en-US" sz="2000" b="0">
                <a:sym typeface="Wingdings" panose="05000000000000000000" pitchFamily="2" charset="2"/>
              </a:rPr>
              <a:t></a:t>
            </a:r>
            <a:r>
              <a:rPr lang="en-CA" altLang="en-US" sz="2000" b="0"/>
              <a:t> Financial Accounting (New) </a:t>
            </a:r>
            <a:r>
              <a:rPr lang="en-CA" altLang="en-US" sz="2000" b="0">
                <a:sym typeface="Wingdings" panose="05000000000000000000" pitchFamily="2" charset="2"/>
              </a:rPr>
              <a:t></a:t>
            </a:r>
            <a:r>
              <a:rPr lang="en-CA" altLang="en-US" sz="2000" b="0"/>
              <a:t> Asset Accounting </a:t>
            </a:r>
            <a:r>
              <a:rPr lang="en-CA" altLang="en-US" sz="2000" b="0">
                <a:sym typeface="Wingdings" panose="05000000000000000000" pitchFamily="2" charset="2"/>
              </a:rPr>
              <a:t></a:t>
            </a:r>
            <a:r>
              <a:rPr lang="en-CA" altLang="en-US" sz="2000" b="0"/>
              <a:t> Integration with General ledger </a:t>
            </a:r>
            <a:r>
              <a:rPr lang="en-CA" altLang="en-US" sz="2000" b="0">
                <a:sym typeface="Wingdings" panose="05000000000000000000" pitchFamily="2" charset="2"/>
              </a:rPr>
              <a:t></a:t>
            </a:r>
            <a:r>
              <a:rPr lang="en-CA" altLang="en-US" sz="2000" b="0"/>
              <a:t> Post Depreciation to the general ledger </a:t>
            </a:r>
            <a:r>
              <a:rPr lang="en-CA" altLang="en-US" sz="2000" b="0">
                <a:sym typeface="Wingdings" panose="05000000000000000000" pitchFamily="2" charset="2"/>
              </a:rPr>
              <a:t></a:t>
            </a:r>
            <a:r>
              <a:rPr lang="en-CA" altLang="en-US" sz="2000" b="0"/>
              <a:t> Specify document type for posting of depreciation</a:t>
            </a:r>
            <a:endParaRPr lang="en-US" altLang="en-US" sz="2000" b="0"/>
          </a:p>
        </p:txBody>
      </p:sp>
      <p:pic>
        <p:nvPicPr>
          <p:cNvPr id="131078" name="Picture 6">
            <a:extLst>
              <a:ext uri="{FF2B5EF4-FFF2-40B4-BE49-F238E27FC236}">
                <a16:creationId xmlns:a16="http://schemas.microsoft.com/office/drawing/2014/main" id="{6EA0CEEB-D152-4E54-AF40-C99A0AFC2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124200"/>
            <a:ext cx="6172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9" name="Picture 7">
            <a:extLst>
              <a:ext uri="{FF2B5EF4-FFF2-40B4-BE49-F238E27FC236}">
                <a16:creationId xmlns:a16="http://schemas.microsoft.com/office/drawing/2014/main" id="{23238C43-3198-41C2-89A6-54FE57ECF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9800"/>
            <a:ext cx="58674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0" name="Oval 8">
            <a:extLst>
              <a:ext uri="{FF2B5EF4-FFF2-40B4-BE49-F238E27FC236}">
                <a16:creationId xmlns:a16="http://schemas.microsoft.com/office/drawing/2014/main" id="{F8FE32BA-5156-4B39-BC60-C0F451BA6DDC}"/>
              </a:ext>
            </a:extLst>
          </p:cNvPr>
          <p:cNvSpPr>
            <a:spLocks noChangeArrowheads="1"/>
          </p:cNvSpPr>
          <p:nvPr/>
        </p:nvSpPr>
        <p:spPr bwMode="auto">
          <a:xfrm>
            <a:off x="1981200" y="2667000"/>
            <a:ext cx="2667000" cy="3810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1081" name="Oval 9">
            <a:extLst>
              <a:ext uri="{FF2B5EF4-FFF2-40B4-BE49-F238E27FC236}">
                <a16:creationId xmlns:a16="http://schemas.microsoft.com/office/drawing/2014/main" id="{6E50B62D-BDA0-47F0-A344-5430348766B9}"/>
              </a:ext>
            </a:extLst>
          </p:cNvPr>
          <p:cNvSpPr>
            <a:spLocks noChangeArrowheads="1"/>
          </p:cNvSpPr>
          <p:nvPr/>
        </p:nvSpPr>
        <p:spPr bwMode="auto">
          <a:xfrm>
            <a:off x="3429000" y="3124200"/>
            <a:ext cx="3810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1082" name="Oval 10">
            <a:extLst>
              <a:ext uri="{FF2B5EF4-FFF2-40B4-BE49-F238E27FC236}">
                <a16:creationId xmlns:a16="http://schemas.microsoft.com/office/drawing/2014/main" id="{F186E56C-B7E4-4884-BF02-D119227FD862}"/>
              </a:ext>
            </a:extLst>
          </p:cNvPr>
          <p:cNvSpPr>
            <a:spLocks noChangeArrowheads="1"/>
          </p:cNvSpPr>
          <p:nvPr/>
        </p:nvSpPr>
        <p:spPr bwMode="auto">
          <a:xfrm>
            <a:off x="3352800" y="3657600"/>
            <a:ext cx="4572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1083" name="Oval 11">
            <a:extLst>
              <a:ext uri="{FF2B5EF4-FFF2-40B4-BE49-F238E27FC236}">
                <a16:creationId xmlns:a16="http://schemas.microsoft.com/office/drawing/2014/main" id="{5ED3EC77-6F8D-42BE-A53E-F74D94DE245A}"/>
              </a:ext>
            </a:extLst>
          </p:cNvPr>
          <p:cNvSpPr>
            <a:spLocks noChangeArrowheads="1"/>
          </p:cNvSpPr>
          <p:nvPr/>
        </p:nvSpPr>
        <p:spPr bwMode="auto">
          <a:xfrm>
            <a:off x="1905000" y="4648200"/>
            <a:ext cx="838200" cy="2286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1084" name="Oval 12">
            <a:extLst>
              <a:ext uri="{FF2B5EF4-FFF2-40B4-BE49-F238E27FC236}">
                <a16:creationId xmlns:a16="http://schemas.microsoft.com/office/drawing/2014/main" id="{E39E30B7-D5AD-445C-9C7A-1975DE4FC202}"/>
              </a:ext>
            </a:extLst>
          </p:cNvPr>
          <p:cNvSpPr>
            <a:spLocks noChangeArrowheads="1"/>
          </p:cNvSpPr>
          <p:nvPr/>
        </p:nvSpPr>
        <p:spPr bwMode="auto">
          <a:xfrm>
            <a:off x="1905000" y="5334000"/>
            <a:ext cx="9906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val="147677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937D4803-C8BF-4C44-9CC3-499704FFF034}"/>
              </a:ext>
            </a:extLst>
          </p:cNvPr>
          <p:cNvSpPr>
            <a:spLocks noChangeArrowheads="1"/>
          </p:cNvSpPr>
          <p:nvPr/>
        </p:nvSpPr>
        <p:spPr bwMode="auto">
          <a:xfrm>
            <a:off x="73025" y="433388"/>
            <a:ext cx="8305800" cy="16002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53987" name="Rectangle 3">
            <a:extLst>
              <a:ext uri="{FF2B5EF4-FFF2-40B4-BE49-F238E27FC236}">
                <a16:creationId xmlns:a16="http://schemas.microsoft.com/office/drawing/2014/main" id="{C4F6AF5F-F8AA-460A-A55E-07589C18E369}"/>
              </a:ext>
            </a:extLst>
          </p:cNvPr>
          <p:cNvSpPr>
            <a:spLocks noGrp="1" noChangeArrowheads="1"/>
          </p:cNvSpPr>
          <p:nvPr>
            <p:ph type="title"/>
          </p:nvPr>
        </p:nvSpPr>
        <p:spPr/>
        <p:txBody>
          <a:bodyPr/>
          <a:lstStyle/>
          <a:p>
            <a:pPr>
              <a:defRPr/>
            </a:pPr>
            <a:r>
              <a:rPr lang="en-US" altLang="en-US" sz="2800" dirty="0">
                <a:solidFill>
                  <a:srgbClr val="FC1828"/>
                </a:solidFill>
              </a:rPr>
              <a:t>Specify intervals and posting rules</a:t>
            </a:r>
            <a:br>
              <a:rPr lang="en-US" altLang="en-US" sz="2400" dirty="0"/>
            </a:br>
            <a:br>
              <a:rPr lang="en-US" altLang="en-US" sz="2400" dirty="0"/>
            </a:br>
            <a:r>
              <a:rPr lang="en-CA" altLang="en-US" sz="2000" dirty="0"/>
              <a:t>Menu Path: </a:t>
            </a:r>
            <a:r>
              <a:rPr lang="en-CA" altLang="en-US" sz="2000" b="0" dirty="0"/>
              <a:t>IMG </a:t>
            </a:r>
            <a:r>
              <a:rPr lang="en-CA" altLang="en-US" sz="2000" b="0" dirty="0">
                <a:sym typeface="Wingdings" panose="05000000000000000000" pitchFamily="2" charset="2"/>
              </a:rPr>
              <a:t></a:t>
            </a:r>
            <a:r>
              <a:rPr lang="en-CA" altLang="en-US" sz="2000" b="0" dirty="0"/>
              <a:t> Financial Accounting (New) </a:t>
            </a:r>
            <a:r>
              <a:rPr lang="en-CA" altLang="en-US" sz="2000" b="0" dirty="0">
                <a:sym typeface="Wingdings" panose="05000000000000000000" pitchFamily="2" charset="2"/>
              </a:rPr>
              <a:t></a:t>
            </a:r>
            <a:r>
              <a:rPr lang="en-CA" altLang="en-US" sz="2000" b="0" dirty="0"/>
              <a:t> Asset Accounting </a:t>
            </a:r>
            <a:r>
              <a:rPr lang="en-CA" altLang="en-US" sz="2000" b="0" dirty="0">
                <a:sym typeface="Wingdings" panose="05000000000000000000" pitchFamily="2" charset="2"/>
              </a:rPr>
              <a:t></a:t>
            </a:r>
            <a:r>
              <a:rPr lang="en-CA" altLang="en-US" sz="2000" b="0" dirty="0"/>
              <a:t> Integration with General ledger </a:t>
            </a:r>
            <a:r>
              <a:rPr lang="en-CA" altLang="en-US" sz="2000" b="0" dirty="0">
                <a:sym typeface="Wingdings" panose="05000000000000000000" pitchFamily="2" charset="2"/>
              </a:rPr>
              <a:t></a:t>
            </a:r>
            <a:r>
              <a:rPr lang="en-CA" altLang="en-US" sz="2000" b="0" dirty="0"/>
              <a:t> Specify Intervals and posting rules.</a:t>
            </a:r>
            <a:endParaRPr lang="en-US" altLang="en-US" sz="2000" b="0" dirty="0"/>
          </a:p>
        </p:txBody>
      </p:sp>
      <p:pic>
        <p:nvPicPr>
          <p:cNvPr id="133124" name="Picture 4">
            <a:extLst>
              <a:ext uri="{FF2B5EF4-FFF2-40B4-BE49-F238E27FC236}">
                <a16:creationId xmlns:a16="http://schemas.microsoft.com/office/drawing/2014/main" id="{30FC2F51-27B7-427F-A6A9-8087EDBE3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057400"/>
            <a:ext cx="4962525"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Text Box 5">
            <a:extLst>
              <a:ext uri="{FF2B5EF4-FFF2-40B4-BE49-F238E27FC236}">
                <a16:creationId xmlns:a16="http://schemas.microsoft.com/office/drawing/2014/main" id="{3206F28C-A1B7-461E-B1B5-39E5970CB2BB}"/>
              </a:ext>
            </a:extLst>
          </p:cNvPr>
          <p:cNvSpPr txBox="1">
            <a:spLocks noChangeArrowheads="1"/>
          </p:cNvSpPr>
          <p:nvPr/>
        </p:nvSpPr>
        <p:spPr bwMode="auto">
          <a:xfrm>
            <a:off x="1447800" y="5867400"/>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a:solidFill>
                  <a:srgbClr val="FC1828"/>
                </a:solidFill>
                <a:latin typeface="Comic Sans MS" panose="030F0702030302020204" pitchFamily="66" charset="0"/>
              </a:rPr>
              <a:t>Depreciation and Interest postings will be done based on the period settings. </a:t>
            </a:r>
            <a:endParaRPr lang="en-US" altLang="en-US" sz="1800" b="0">
              <a:solidFill>
                <a:srgbClr val="FC1828"/>
              </a:solidFill>
              <a:latin typeface="Comic Sans MS" panose="030F0702030302020204" pitchFamily="66" charset="0"/>
            </a:endParaRPr>
          </a:p>
        </p:txBody>
      </p:sp>
      <p:sp>
        <p:nvSpPr>
          <p:cNvPr id="133126" name="Oval 6">
            <a:extLst>
              <a:ext uri="{FF2B5EF4-FFF2-40B4-BE49-F238E27FC236}">
                <a16:creationId xmlns:a16="http://schemas.microsoft.com/office/drawing/2014/main" id="{48E76D51-0DBC-4695-8651-122E3535F063}"/>
              </a:ext>
            </a:extLst>
          </p:cNvPr>
          <p:cNvSpPr>
            <a:spLocks noChangeArrowheads="1"/>
          </p:cNvSpPr>
          <p:nvPr/>
        </p:nvSpPr>
        <p:spPr bwMode="auto">
          <a:xfrm>
            <a:off x="2133600" y="2895600"/>
            <a:ext cx="1143000" cy="2286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3127" name="Rectangle 7">
            <a:extLst>
              <a:ext uri="{FF2B5EF4-FFF2-40B4-BE49-F238E27FC236}">
                <a16:creationId xmlns:a16="http://schemas.microsoft.com/office/drawing/2014/main" id="{FAB481CE-A849-47EA-ABFB-43EE546A90A4}"/>
              </a:ext>
            </a:extLst>
          </p:cNvPr>
          <p:cNvSpPr>
            <a:spLocks noChangeArrowheads="1"/>
          </p:cNvSpPr>
          <p:nvPr/>
        </p:nvSpPr>
        <p:spPr bwMode="auto">
          <a:xfrm>
            <a:off x="3124200" y="2057400"/>
            <a:ext cx="457200" cy="533400"/>
          </a:xfrm>
          <a:prstGeom prst="rect">
            <a:avLst/>
          </a:prstGeom>
          <a:noFill/>
          <a:ln w="38100" algn="ctr">
            <a:solidFill>
              <a:srgbClr val="F65C1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val="171277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22A7A141-A5D6-437D-8663-01D0FABD29FB}"/>
              </a:ext>
            </a:extLst>
          </p:cNvPr>
          <p:cNvSpPr>
            <a:spLocks noChangeArrowheads="1"/>
          </p:cNvSpPr>
          <p:nvPr/>
        </p:nvSpPr>
        <p:spPr bwMode="auto">
          <a:xfrm>
            <a:off x="304800" y="381000"/>
            <a:ext cx="8229600" cy="146685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56035" name="Rectangle 3">
            <a:extLst>
              <a:ext uri="{FF2B5EF4-FFF2-40B4-BE49-F238E27FC236}">
                <a16:creationId xmlns:a16="http://schemas.microsoft.com/office/drawing/2014/main" id="{FA571795-D807-469B-9B01-4479A1CCD2BF}"/>
              </a:ext>
            </a:extLst>
          </p:cNvPr>
          <p:cNvSpPr>
            <a:spLocks noGrp="1" noChangeArrowheads="1"/>
          </p:cNvSpPr>
          <p:nvPr>
            <p:ph type="title"/>
          </p:nvPr>
        </p:nvSpPr>
        <p:spPr>
          <a:xfrm>
            <a:off x="381000" y="304800"/>
            <a:ext cx="8229600" cy="1524000"/>
          </a:xfrm>
        </p:spPr>
        <p:txBody>
          <a:bodyPr/>
          <a:lstStyle/>
          <a:p>
            <a:pPr>
              <a:defRPr/>
            </a:pPr>
            <a:br>
              <a:rPr lang="en-US" altLang="en-US" sz="2400" dirty="0">
                <a:solidFill>
                  <a:srgbClr val="FC1828"/>
                </a:solidFill>
              </a:rPr>
            </a:br>
            <a:r>
              <a:rPr lang="en-US" altLang="en-US" sz="2000" dirty="0">
                <a:solidFill>
                  <a:srgbClr val="FC1828"/>
                </a:solidFill>
              </a:rPr>
              <a:t>Specify rounding off Net book value and/or depreciation</a:t>
            </a:r>
            <a:br>
              <a:rPr lang="en-US" altLang="en-US" sz="2000" dirty="0">
                <a:solidFill>
                  <a:srgbClr val="FC1828"/>
                </a:solidFill>
              </a:rPr>
            </a:br>
            <a:r>
              <a:rPr lang="en-CA" altLang="en-US" sz="1800" dirty="0"/>
              <a:t>Menu Path: </a:t>
            </a:r>
            <a:r>
              <a:rPr lang="en-CA" altLang="en-US" sz="1800" b="0" dirty="0"/>
              <a:t>IMG </a:t>
            </a:r>
            <a:r>
              <a:rPr lang="en-CA" altLang="en-US" sz="1800" b="0" dirty="0">
                <a:sym typeface="Wingdings" panose="05000000000000000000" pitchFamily="2" charset="2"/>
              </a:rPr>
              <a:t></a:t>
            </a:r>
            <a:r>
              <a:rPr lang="en-CA" altLang="en-US" sz="1800" b="0" dirty="0"/>
              <a:t> Financial Accounting (New) </a:t>
            </a:r>
            <a:r>
              <a:rPr lang="en-CA" altLang="en-US" sz="1800" b="0" dirty="0">
                <a:sym typeface="Wingdings" panose="05000000000000000000" pitchFamily="2" charset="2"/>
              </a:rPr>
              <a:t></a:t>
            </a:r>
            <a:r>
              <a:rPr lang="en-CA" altLang="en-US" sz="1800" b="0" dirty="0"/>
              <a:t> Asset Accounting&gt; Valuation </a:t>
            </a:r>
            <a:r>
              <a:rPr lang="en-CA" altLang="en-US" sz="1800" b="0" dirty="0">
                <a:sym typeface="Wingdings" panose="05000000000000000000" pitchFamily="2" charset="2"/>
              </a:rPr>
              <a:t></a:t>
            </a:r>
            <a:r>
              <a:rPr lang="en-CA" altLang="en-US" sz="1800" b="0" dirty="0"/>
              <a:t> Amount specification </a:t>
            </a:r>
            <a:r>
              <a:rPr lang="en-CA" altLang="en-US" sz="1800" b="0" dirty="0" err="1"/>
              <a:t>Co.code</a:t>
            </a:r>
            <a:r>
              <a:rPr lang="en-CA" altLang="en-US" sz="1800" b="0" dirty="0"/>
              <a:t>/ Depreciation Area </a:t>
            </a:r>
            <a:r>
              <a:rPr lang="en-CA" altLang="en-US" sz="1800" b="0" dirty="0">
                <a:sym typeface="Wingdings" panose="05000000000000000000" pitchFamily="2" charset="2"/>
              </a:rPr>
              <a:t></a:t>
            </a:r>
            <a:r>
              <a:rPr lang="en-CA" altLang="en-US" sz="1800" b="0" dirty="0"/>
              <a:t> Specify rounding of NBV and/or depreciation</a:t>
            </a:r>
            <a:r>
              <a:rPr lang="en-CA" altLang="en-US" sz="1800" dirty="0"/>
              <a:t> </a:t>
            </a:r>
            <a:endParaRPr lang="en-US" altLang="en-US" sz="1800" dirty="0"/>
          </a:p>
        </p:txBody>
      </p:sp>
      <p:pic>
        <p:nvPicPr>
          <p:cNvPr id="135172" name="Picture 4">
            <a:extLst>
              <a:ext uri="{FF2B5EF4-FFF2-40B4-BE49-F238E27FC236}">
                <a16:creationId xmlns:a16="http://schemas.microsoft.com/office/drawing/2014/main" id="{2E718D39-5B97-4E38-B391-9C042585A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963" y="1884363"/>
            <a:ext cx="410527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3" name="Picture 5">
            <a:extLst>
              <a:ext uri="{FF2B5EF4-FFF2-40B4-BE49-F238E27FC236}">
                <a16:creationId xmlns:a16="http://schemas.microsoft.com/office/drawing/2014/main" id="{433580F4-E0D4-4619-ADA9-10855CC642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238" y="4029075"/>
            <a:ext cx="5038725" cy="2524125"/>
          </a:xfrm>
          <a:prstGeom prst="rect">
            <a:avLst/>
          </a:prstGeom>
          <a:noFill/>
          <a:ln w="9525">
            <a:solidFill>
              <a:srgbClr val="F65C1E"/>
            </a:solidFill>
            <a:miter lim="800000"/>
            <a:headEnd/>
            <a:tailEnd/>
          </a:ln>
          <a:extLst>
            <a:ext uri="{909E8E84-426E-40DD-AFC4-6F175D3DCCD1}">
              <a14:hiddenFill xmlns:a14="http://schemas.microsoft.com/office/drawing/2010/main">
                <a:solidFill>
                  <a:srgbClr val="FFFFFF"/>
                </a:solidFill>
              </a14:hiddenFill>
            </a:ext>
          </a:extLst>
        </p:spPr>
      </p:pic>
      <p:sp>
        <p:nvSpPr>
          <p:cNvPr id="135174" name="Oval 6">
            <a:extLst>
              <a:ext uri="{FF2B5EF4-FFF2-40B4-BE49-F238E27FC236}">
                <a16:creationId xmlns:a16="http://schemas.microsoft.com/office/drawing/2014/main" id="{E921497D-D02D-42D1-9154-52E99F8DFA57}"/>
              </a:ext>
            </a:extLst>
          </p:cNvPr>
          <p:cNvSpPr>
            <a:spLocks noChangeArrowheads="1"/>
          </p:cNvSpPr>
          <p:nvPr/>
        </p:nvSpPr>
        <p:spPr bwMode="auto">
          <a:xfrm>
            <a:off x="3505200" y="2209800"/>
            <a:ext cx="5334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5175" name="Rectangle 7">
            <a:extLst>
              <a:ext uri="{FF2B5EF4-FFF2-40B4-BE49-F238E27FC236}">
                <a16:creationId xmlns:a16="http://schemas.microsoft.com/office/drawing/2014/main" id="{3052F081-B24C-49CB-80ED-DCC6854555CB}"/>
              </a:ext>
            </a:extLst>
          </p:cNvPr>
          <p:cNvSpPr>
            <a:spLocks noChangeArrowheads="1"/>
          </p:cNvSpPr>
          <p:nvPr/>
        </p:nvSpPr>
        <p:spPr bwMode="auto">
          <a:xfrm>
            <a:off x="2667000" y="2667000"/>
            <a:ext cx="304800" cy="1524000"/>
          </a:xfrm>
          <a:prstGeom prst="rect">
            <a:avLst/>
          </a:prstGeom>
          <a:noFill/>
          <a:ln w="38100" algn="ctr">
            <a:solidFill>
              <a:srgbClr val="F65C1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5176" name="Oval 8">
            <a:extLst>
              <a:ext uri="{FF2B5EF4-FFF2-40B4-BE49-F238E27FC236}">
                <a16:creationId xmlns:a16="http://schemas.microsoft.com/office/drawing/2014/main" id="{03AC5598-2F19-4BD4-8D45-9D8E5129451F}"/>
              </a:ext>
            </a:extLst>
          </p:cNvPr>
          <p:cNvSpPr>
            <a:spLocks noChangeArrowheads="1"/>
          </p:cNvSpPr>
          <p:nvPr/>
        </p:nvSpPr>
        <p:spPr bwMode="auto">
          <a:xfrm>
            <a:off x="2057400" y="5943600"/>
            <a:ext cx="15240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val="135919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27D3CA0A-0907-4A59-9638-71B7CC38F75D}"/>
              </a:ext>
            </a:extLst>
          </p:cNvPr>
          <p:cNvSpPr>
            <a:spLocks noChangeArrowheads="1"/>
          </p:cNvSpPr>
          <p:nvPr/>
        </p:nvSpPr>
        <p:spPr bwMode="auto">
          <a:xfrm>
            <a:off x="190500" y="471488"/>
            <a:ext cx="8077200" cy="84455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41699" name="Rectangle 3">
            <a:extLst>
              <a:ext uri="{FF2B5EF4-FFF2-40B4-BE49-F238E27FC236}">
                <a16:creationId xmlns:a16="http://schemas.microsoft.com/office/drawing/2014/main" id="{FCD7812B-2386-4EB3-89A2-27FB0DFAF5FF}"/>
              </a:ext>
            </a:extLst>
          </p:cNvPr>
          <p:cNvSpPr>
            <a:spLocks noGrp="1" noChangeArrowheads="1"/>
          </p:cNvSpPr>
          <p:nvPr>
            <p:ph type="title"/>
          </p:nvPr>
        </p:nvSpPr>
        <p:spPr/>
        <p:txBody>
          <a:bodyPr/>
          <a:lstStyle/>
          <a:p>
            <a:pPr>
              <a:defRPr/>
            </a:pPr>
            <a:r>
              <a:rPr lang="en-US" altLang="en-US" sz="2000" dirty="0">
                <a:solidFill>
                  <a:srgbClr val="FC1828"/>
                </a:solidFill>
              </a:rPr>
              <a:t>Define screen layout for Asset depreciation areas</a:t>
            </a:r>
            <a:br>
              <a:rPr lang="en-US" altLang="en-US" sz="2800" dirty="0"/>
            </a:br>
            <a:r>
              <a:rPr lang="en-CA" altLang="en-US" sz="1600" dirty="0"/>
              <a:t>Menu Path: </a:t>
            </a:r>
            <a:r>
              <a:rPr lang="en-CA" altLang="en-US" sz="1600" b="0" dirty="0"/>
              <a:t>IMG&gt; Financial Accounting (New) &gt;Asset Accounting&gt; Master data &gt; </a:t>
            </a:r>
            <a:br>
              <a:rPr lang="en-CA" altLang="en-US" sz="1600" b="0" dirty="0"/>
            </a:br>
            <a:r>
              <a:rPr lang="en-CA" altLang="en-US" sz="1600" b="0" dirty="0"/>
              <a:t>Screen layout &gt; Define Screen layout for Depreciation Areas</a:t>
            </a:r>
            <a:r>
              <a:rPr lang="en-CA" altLang="en-US" sz="1600" dirty="0"/>
              <a:t> </a:t>
            </a:r>
            <a:endParaRPr lang="en-US" altLang="en-US" sz="1600" dirty="0"/>
          </a:p>
        </p:txBody>
      </p:sp>
      <p:pic>
        <p:nvPicPr>
          <p:cNvPr id="120836" name="Picture 4">
            <a:extLst>
              <a:ext uri="{FF2B5EF4-FFF2-40B4-BE49-F238E27FC236}">
                <a16:creationId xmlns:a16="http://schemas.microsoft.com/office/drawing/2014/main" id="{13E5720F-47A6-42C4-8E2D-77D057590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0"/>
            <a:ext cx="6172200"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2924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C7C07D78-14B2-48C6-8EFD-77ED6C1D0A7E}"/>
              </a:ext>
            </a:extLst>
          </p:cNvPr>
          <p:cNvSpPr>
            <a:spLocks noChangeArrowheads="1"/>
          </p:cNvSpPr>
          <p:nvPr/>
        </p:nvSpPr>
        <p:spPr bwMode="auto">
          <a:xfrm>
            <a:off x="1666875" y="2133600"/>
            <a:ext cx="5648325" cy="3352800"/>
          </a:xfrm>
          <a:prstGeom prst="rect">
            <a:avLst/>
          </a:prstGeom>
          <a:solidFill>
            <a:srgbClr val="00C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7219" name="Rectangle 3">
            <a:extLst>
              <a:ext uri="{FF2B5EF4-FFF2-40B4-BE49-F238E27FC236}">
                <a16:creationId xmlns:a16="http://schemas.microsoft.com/office/drawing/2014/main" id="{CF7F8831-5ECE-4D82-8439-5F8B0CA71F0B}"/>
              </a:ext>
            </a:extLst>
          </p:cNvPr>
          <p:cNvSpPr>
            <a:spLocks noChangeArrowheads="1"/>
          </p:cNvSpPr>
          <p:nvPr/>
        </p:nvSpPr>
        <p:spPr bwMode="auto">
          <a:xfrm>
            <a:off x="381000" y="381000"/>
            <a:ext cx="8077200" cy="11430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58084" name="Rectangle 4">
            <a:extLst>
              <a:ext uri="{FF2B5EF4-FFF2-40B4-BE49-F238E27FC236}">
                <a16:creationId xmlns:a16="http://schemas.microsoft.com/office/drawing/2014/main" id="{F2A9E7C1-527D-4541-93B0-2C3AF83311F8}"/>
              </a:ext>
            </a:extLst>
          </p:cNvPr>
          <p:cNvSpPr>
            <a:spLocks noGrp="1" noChangeArrowheads="1"/>
          </p:cNvSpPr>
          <p:nvPr>
            <p:ph type="title"/>
          </p:nvPr>
        </p:nvSpPr>
        <p:spPr>
          <a:xfrm>
            <a:off x="381000" y="381000"/>
            <a:ext cx="8077200" cy="1181100"/>
          </a:xfrm>
        </p:spPr>
        <p:txBody>
          <a:bodyPr/>
          <a:lstStyle/>
          <a:p>
            <a:pPr>
              <a:defRPr/>
            </a:pPr>
            <a:r>
              <a:rPr lang="en-US" altLang="en-US" sz="2800" dirty="0">
                <a:solidFill>
                  <a:srgbClr val="FC1828"/>
                </a:solidFill>
              </a:rPr>
              <a:t>Maintain depreciation key</a:t>
            </a:r>
            <a:br>
              <a:rPr lang="en-US" altLang="en-US" sz="2800" dirty="0">
                <a:solidFill>
                  <a:srgbClr val="FC1828"/>
                </a:solidFill>
              </a:rPr>
            </a:br>
            <a:r>
              <a:rPr lang="en-US" altLang="en-US" sz="1400" dirty="0"/>
              <a:t>M</a:t>
            </a:r>
            <a:r>
              <a:rPr lang="en-CA" altLang="en-US" sz="1400" dirty="0" err="1"/>
              <a:t>enu</a:t>
            </a:r>
            <a:r>
              <a:rPr lang="en-CA" altLang="en-US" sz="1400" dirty="0"/>
              <a:t> Path: </a:t>
            </a:r>
            <a:r>
              <a:rPr lang="en-CA" altLang="en-US" sz="1400" b="0" dirty="0"/>
              <a:t>IMG </a:t>
            </a:r>
            <a:r>
              <a:rPr lang="en-CA" altLang="en-US" sz="1400" b="0" dirty="0">
                <a:sym typeface="Wingdings" panose="05000000000000000000" pitchFamily="2" charset="2"/>
              </a:rPr>
              <a:t></a:t>
            </a:r>
            <a:r>
              <a:rPr lang="en-CA" altLang="en-US" sz="1400" b="0" dirty="0"/>
              <a:t>Financial Accounting (New) </a:t>
            </a:r>
            <a:r>
              <a:rPr lang="en-CA" altLang="en-US" sz="1400" b="0" dirty="0">
                <a:sym typeface="Wingdings" panose="05000000000000000000" pitchFamily="2" charset="2"/>
              </a:rPr>
              <a:t></a:t>
            </a:r>
            <a:r>
              <a:rPr lang="en-CA" altLang="en-US" sz="1400" b="0" dirty="0"/>
              <a:t>Asset Accounting&gt; Depreciation </a:t>
            </a:r>
            <a:r>
              <a:rPr lang="en-CA" altLang="en-US" sz="1800" b="0" dirty="0">
                <a:sym typeface="Wingdings" panose="05000000000000000000" pitchFamily="2" charset="2"/>
              </a:rPr>
              <a:t></a:t>
            </a:r>
            <a:r>
              <a:rPr lang="en-CA" altLang="en-US" sz="1800" b="0" dirty="0"/>
              <a:t> Valuation </a:t>
            </a:r>
            <a:r>
              <a:rPr lang="en-CA" altLang="en-US" sz="1400" b="0" dirty="0"/>
              <a:t>Methods </a:t>
            </a:r>
            <a:r>
              <a:rPr lang="en-CA" altLang="en-US" sz="1400" b="0" dirty="0">
                <a:sym typeface="Wingdings" panose="05000000000000000000" pitchFamily="2" charset="2"/>
              </a:rPr>
              <a:t></a:t>
            </a:r>
            <a:r>
              <a:rPr lang="en-CA" altLang="en-US" sz="1400" b="0" dirty="0"/>
              <a:t>Depreciation key </a:t>
            </a:r>
            <a:r>
              <a:rPr lang="en-CA" altLang="en-US" sz="1400" b="0" dirty="0">
                <a:sym typeface="Wingdings" panose="05000000000000000000" pitchFamily="2" charset="2"/>
              </a:rPr>
              <a:t></a:t>
            </a:r>
            <a:r>
              <a:rPr lang="en-CA" altLang="en-US" sz="1400" b="0" dirty="0"/>
              <a:t>Maintain Depreciation key</a:t>
            </a:r>
            <a:r>
              <a:rPr lang="en-US" altLang="en-US" sz="1400" dirty="0"/>
              <a:t> </a:t>
            </a:r>
          </a:p>
        </p:txBody>
      </p:sp>
      <p:pic>
        <p:nvPicPr>
          <p:cNvPr id="137221" name="Picture 5">
            <a:extLst>
              <a:ext uri="{FF2B5EF4-FFF2-40B4-BE49-F238E27FC236}">
                <a16:creationId xmlns:a16="http://schemas.microsoft.com/office/drawing/2014/main" id="{001D17C5-6583-42BD-BBDD-B1B1B58C9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2084388"/>
            <a:ext cx="5878513"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2" name="Oval 6">
            <a:extLst>
              <a:ext uri="{FF2B5EF4-FFF2-40B4-BE49-F238E27FC236}">
                <a16:creationId xmlns:a16="http://schemas.microsoft.com/office/drawing/2014/main" id="{219D2FDA-A0BA-410F-B8FB-23D9AE41ECF2}"/>
              </a:ext>
            </a:extLst>
          </p:cNvPr>
          <p:cNvSpPr>
            <a:spLocks noChangeArrowheads="1"/>
          </p:cNvSpPr>
          <p:nvPr/>
        </p:nvSpPr>
        <p:spPr bwMode="auto">
          <a:xfrm>
            <a:off x="1752600" y="2438400"/>
            <a:ext cx="3810000" cy="304800"/>
          </a:xfrm>
          <a:prstGeom prst="ellipse">
            <a:avLst/>
          </a:prstGeom>
          <a:noFill/>
          <a:ln w="28575" algn="ctr">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37223" name="Text Box 7">
            <a:extLst>
              <a:ext uri="{FF2B5EF4-FFF2-40B4-BE49-F238E27FC236}">
                <a16:creationId xmlns:a16="http://schemas.microsoft.com/office/drawing/2014/main" id="{529B70EB-C294-4A6B-B978-92B68134AAB8}"/>
              </a:ext>
            </a:extLst>
          </p:cNvPr>
          <p:cNvSpPr txBox="1">
            <a:spLocks noChangeArrowheads="1"/>
          </p:cNvSpPr>
          <p:nvPr/>
        </p:nvSpPr>
        <p:spPr bwMode="auto">
          <a:xfrm>
            <a:off x="381000" y="3848100"/>
            <a:ext cx="13716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solidFill>
                  <a:schemeClr val="tx2"/>
                </a:solidFill>
                <a:latin typeface="Comic Sans MS" panose="030F0702030302020204" pitchFamily="66" charset="0"/>
              </a:rPr>
              <a:t>This is SAP standard key for AUC assets class</a:t>
            </a:r>
          </a:p>
        </p:txBody>
      </p:sp>
      <p:sp>
        <p:nvSpPr>
          <p:cNvPr id="137224" name="AutoShape 8">
            <a:extLst>
              <a:ext uri="{FF2B5EF4-FFF2-40B4-BE49-F238E27FC236}">
                <a16:creationId xmlns:a16="http://schemas.microsoft.com/office/drawing/2014/main" id="{7E9EA767-57A2-47E8-BD0F-251C8224DEB8}"/>
              </a:ext>
            </a:extLst>
          </p:cNvPr>
          <p:cNvSpPr>
            <a:spLocks noChangeArrowheads="1"/>
          </p:cNvSpPr>
          <p:nvPr/>
        </p:nvSpPr>
        <p:spPr bwMode="auto">
          <a:xfrm>
            <a:off x="523875" y="2705100"/>
            <a:ext cx="1143000" cy="11430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25 h 21600"/>
              <a:gd name="T14" fmla="*/ 18254 w 21600"/>
              <a:gd name="T15" fmla="*/ 9233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2925"/>
                </a:lnTo>
                <a:lnTo>
                  <a:pt x="12427" y="2925"/>
                </a:lnTo>
                <a:cubicBezTo>
                  <a:pt x="5564" y="2925"/>
                  <a:pt x="0" y="7059"/>
                  <a:pt x="0" y="12158"/>
                </a:cubicBezTo>
                <a:lnTo>
                  <a:pt x="0" y="21600"/>
                </a:lnTo>
                <a:lnTo>
                  <a:pt x="6448" y="21600"/>
                </a:lnTo>
                <a:lnTo>
                  <a:pt x="6448" y="12158"/>
                </a:lnTo>
                <a:cubicBezTo>
                  <a:pt x="6448" y="10543"/>
                  <a:pt x="9125" y="9233"/>
                  <a:pt x="12427" y="9233"/>
                </a:cubicBezTo>
                <a:lnTo>
                  <a:pt x="15150" y="9233"/>
                </a:lnTo>
                <a:lnTo>
                  <a:pt x="15150" y="12158"/>
                </a:lnTo>
                <a:lnTo>
                  <a:pt x="21600" y="6079"/>
                </a:lnTo>
                <a:close/>
              </a:path>
            </a:pathLst>
          </a:cu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3893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923B043C-2472-47F6-B21C-E05197836EC2}"/>
              </a:ext>
            </a:extLst>
          </p:cNvPr>
          <p:cNvSpPr>
            <a:spLocks noGrp="1" noChangeArrowheads="1"/>
          </p:cNvSpPr>
          <p:nvPr>
            <p:ph type="title"/>
          </p:nvPr>
        </p:nvSpPr>
        <p:spPr>
          <a:xfrm>
            <a:off x="1828800" y="304800"/>
            <a:ext cx="6870700" cy="1600200"/>
          </a:xfrm>
        </p:spPr>
        <p:txBody>
          <a:bodyPr/>
          <a:lstStyle/>
          <a:p>
            <a:pPr>
              <a:defRPr/>
            </a:pPr>
            <a:r>
              <a:rPr lang="en-US" altLang="en-US" dirty="0"/>
              <a:t>Asset configuration </a:t>
            </a:r>
          </a:p>
        </p:txBody>
      </p:sp>
      <p:graphicFrame>
        <p:nvGraphicFramePr>
          <p:cNvPr id="521240" name="Group 24">
            <a:extLst>
              <a:ext uri="{FF2B5EF4-FFF2-40B4-BE49-F238E27FC236}">
                <a16:creationId xmlns:a16="http://schemas.microsoft.com/office/drawing/2014/main" id="{FDD8B37B-0B6C-40F5-81B7-4766EA75FA58}"/>
              </a:ext>
            </a:extLst>
          </p:cNvPr>
          <p:cNvGraphicFramePr>
            <a:graphicFrameLocks noGrp="1"/>
          </p:cNvGraphicFramePr>
          <p:nvPr>
            <p:ph idx="1"/>
            <p:extLst>
              <p:ext uri="{D42A27DB-BD31-4B8C-83A1-F6EECF244321}">
                <p14:modId xmlns:p14="http://schemas.microsoft.com/office/powerpoint/2010/main" val="93440739"/>
              </p:ext>
            </p:extLst>
          </p:nvPr>
        </p:nvGraphicFramePr>
        <p:xfrm>
          <a:off x="762000" y="1219200"/>
          <a:ext cx="7620000" cy="5029200"/>
        </p:xfrm>
        <a:graphic>
          <a:graphicData uri="http://schemas.openxmlformats.org/drawingml/2006/table">
            <a:tbl>
              <a:tblPr/>
              <a:tblGrid>
                <a:gridCol w="7620000">
                  <a:extLst>
                    <a:ext uri="{9D8B030D-6E8A-4147-A177-3AD203B41FA5}">
                      <a16:colId xmlns:a16="http://schemas.microsoft.com/office/drawing/2014/main" val="3662282482"/>
                    </a:ext>
                  </a:extLst>
                </a:gridCol>
              </a:tblGrid>
              <a:tr h="16192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Copy reference chart of depreciation/depreciation areas</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490135986"/>
                  </a:ext>
                </a:extLst>
              </a:tr>
              <a:tr h="16192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Assign Chart of depreciation to Company codes</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746148548"/>
                  </a:ext>
                </a:extLst>
              </a:tr>
              <a:tr h="16192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Specify Account determination</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53693528"/>
                  </a:ext>
                </a:extLst>
              </a:tr>
              <a:tr h="16192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Create screen layout rules</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624940375"/>
                  </a:ext>
                </a:extLst>
              </a:tr>
              <a:tr h="311150">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 Number range interval</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944006686"/>
                  </a:ext>
                </a:extLst>
              </a:tr>
              <a:tr h="16192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 Asset Classes</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379963761"/>
                  </a:ext>
                </a:extLst>
              </a:tr>
              <a:tr h="16192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Determine depreciation areas in the Asset classes</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740647531"/>
                  </a:ext>
                </a:extLst>
              </a:tr>
              <a:tr h="261938">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Assign of G/L Accounts</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593633296"/>
                  </a:ext>
                </a:extLst>
              </a:tr>
              <a:tr h="18097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 document types</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333291479"/>
                  </a:ext>
                </a:extLst>
              </a:tr>
              <a:tr h="16192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Specify document type for posting of depreciation</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164825009"/>
                  </a:ext>
                </a:extLst>
              </a:tr>
              <a:tr h="16192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Specify Intervals and posting rules</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730717122"/>
                  </a:ext>
                </a:extLst>
              </a:tr>
              <a:tr h="16192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Specify rounding off Net book value and/or depreciation</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01574115"/>
                  </a:ext>
                </a:extLst>
              </a:tr>
              <a:tr h="315913">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 screen layout for Asset Depreciation areas</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474654778"/>
                  </a:ext>
                </a:extLst>
              </a:tr>
              <a:tr h="16192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Maintain Depreciation keys</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573900532"/>
                  </a:ext>
                </a:extLst>
              </a:tr>
              <a:tr h="161925">
                <a:tc>
                  <a:txBody>
                    <a:bodyPr/>
                    <a:lstStyle>
                      <a:lvl1pPr marL="342900" indent="-342900" algn="l">
                        <a:spcBef>
                          <a:spcPct val="20000"/>
                        </a:spcBef>
                        <a:buSzPct val="100000"/>
                        <a:defRPr sz="2800" b="1">
                          <a:solidFill>
                            <a:schemeClr val="tx1"/>
                          </a:solidFill>
                          <a:effectLst>
                            <a:outerShdw blurRad="38100" dist="38100" dir="2700000" algn="tl">
                              <a:srgbClr val="C0C0C0"/>
                            </a:outerShdw>
                          </a:effectLst>
                          <a:latin typeface="Arial" panose="020B0604020202020204" pitchFamily="34" charset="0"/>
                        </a:defRPr>
                      </a:lvl1pPr>
                      <a:lvl2pPr marL="742950" indent="-285750" algn="l">
                        <a:spcBef>
                          <a:spcPct val="20000"/>
                        </a:spcBef>
                        <a:buSzPct val="100000"/>
                        <a:defRPr sz="2400" b="1">
                          <a:solidFill>
                            <a:schemeClr val="tx1"/>
                          </a:solidFill>
                          <a:effectLst>
                            <a:outerShdw blurRad="38100" dist="38100" dir="2700000" algn="tl">
                              <a:srgbClr val="C0C0C0"/>
                            </a:outerShdw>
                          </a:effectLst>
                          <a:latin typeface="Arial" panose="020B0604020202020204" pitchFamily="34" charset="0"/>
                        </a:defRPr>
                      </a:lvl2pPr>
                      <a:lvl3pPr marL="1143000" indent="-228600" algn="l">
                        <a:spcBef>
                          <a:spcPct val="20000"/>
                        </a:spcBef>
                        <a:buSzPct val="100000"/>
                        <a:defRPr sz="2000" b="1">
                          <a:solidFill>
                            <a:schemeClr val="tx1"/>
                          </a:solidFill>
                          <a:effectLst>
                            <a:outerShdw blurRad="38100" dist="38100" dir="2700000" algn="tl">
                              <a:srgbClr val="C0C0C0"/>
                            </a:outerShdw>
                          </a:effectLst>
                          <a:latin typeface="Arial" panose="020B0604020202020204" pitchFamily="34" charset="0"/>
                        </a:defRPr>
                      </a:lvl3pPr>
                      <a:lvl4pPr marL="16002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4pPr>
                      <a:lvl5pPr marL="2057400" indent="-228600" algn="l">
                        <a:spcBef>
                          <a:spcPct val="20000"/>
                        </a:spcBef>
                        <a:buSzPct val="100000"/>
                        <a:defRPr b="1">
                          <a:solidFill>
                            <a:schemeClr val="tx1"/>
                          </a:solidFill>
                          <a:effectLst>
                            <a:outerShdw blurRad="38100" dist="38100" dir="2700000" algn="tl">
                              <a:srgbClr val="C0C0C0"/>
                            </a:outerShdw>
                          </a:effectLst>
                          <a:latin typeface="Arial" panose="020B0604020202020204" pitchFamily="34" charset="0"/>
                        </a:defRPr>
                      </a:lvl5pPr>
                      <a:lvl6pPr marL="25146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6pPr>
                      <a:lvl7pPr marL="29718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7pPr>
                      <a:lvl8pPr marL="34290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8pPr>
                      <a:lvl9pPr marL="3886200" indent="-228600" eaLnBrk="0" fontAlgn="base" hangingPunct="0">
                        <a:spcBef>
                          <a:spcPct val="20000"/>
                        </a:spcBef>
                        <a:spcAft>
                          <a:spcPct val="0"/>
                        </a:spcAft>
                        <a:buSzPct val="100000"/>
                        <a:defRPr b="1">
                          <a:solidFill>
                            <a:schemeClr val="tx1"/>
                          </a:solidFill>
                          <a:effectLst>
                            <a:outerShdw blurRad="38100" dist="38100" dir="2700000" algn="tl">
                              <a:srgbClr val="C0C0C0"/>
                            </a:outerShdw>
                          </a:effectLst>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Pct val="100000"/>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Assign Settlement profile to Company code</a:t>
                      </a:r>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2061555604"/>
                  </a:ext>
                </a:extLst>
              </a:tr>
            </a:tbl>
          </a:graphicData>
        </a:graphic>
      </p:graphicFrame>
    </p:spTree>
    <p:extLst>
      <p:ext uri="{BB962C8B-B14F-4D97-AF65-F5344CB8AC3E}">
        <p14:creationId xmlns:p14="http://schemas.microsoft.com/office/powerpoint/2010/main" val="2338922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6142C354-8E06-47F4-8B67-887351A6348F}"/>
              </a:ext>
            </a:extLst>
          </p:cNvPr>
          <p:cNvSpPr>
            <a:spLocks noChangeArrowheads="1"/>
          </p:cNvSpPr>
          <p:nvPr/>
        </p:nvSpPr>
        <p:spPr bwMode="auto">
          <a:xfrm>
            <a:off x="257175" y="609600"/>
            <a:ext cx="8048625" cy="1503363"/>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68323" name="Rectangle 3">
            <a:extLst>
              <a:ext uri="{FF2B5EF4-FFF2-40B4-BE49-F238E27FC236}">
                <a16:creationId xmlns:a16="http://schemas.microsoft.com/office/drawing/2014/main" id="{3894C97C-3A4C-469C-A9AC-36E46C414D13}"/>
              </a:ext>
            </a:extLst>
          </p:cNvPr>
          <p:cNvSpPr>
            <a:spLocks noGrp="1" noChangeArrowheads="1"/>
          </p:cNvSpPr>
          <p:nvPr>
            <p:ph type="title"/>
          </p:nvPr>
        </p:nvSpPr>
        <p:spPr>
          <a:xfrm>
            <a:off x="257175" y="588963"/>
            <a:ext cx="8582025" cy="519112"/>
          </a:xfrm>
        </p:spPr>
        <p:txBody>
          <a:bodyPr/>
          <a:lstStyle/>
          <a:p>
            <a:pPr>
              <a:defRPr/>
            </a:pPr>
            <a:r>
              <a:rPr lang="en-US" altLang="en-US" sz="2000" dirty="0">
                <a:solidFill>
                  <a:srgbClr val="FC1828"/>
                </a:solidFill>
              </a:rPr>
              <a:t>Assign settlement profile to Company code</a:t>
            </a:r>
            <a:br>
              <a:rPr lang="en-US" altLang="en-US" sz="2000" dirty="0">
                <a:solidFill>
                  <a:srgbClr val="FC1828"/>
                </a:solidFill>
              </a:rPr>
            </a:br>
            <a:r>
              <a:rPr lang="en-CA" altLang="en-US" sz="2000" dirty="0"/>
              <a:t>Menu Path: </a:t>
            </a:r>
            <a:r>
              <a:rPr lang="en-CA" altLang="en-US" sz="2000" b="0" dirty="0"/>
              <a:t>IMG&gt; Financial Accounting (New) &gt;Asset Accounting&gt; Capitalisation of assets under construction&gt;Define/Assign settlement profiles</a:t>
            </a:r>
            <a:endParaRPr lang="en-US" altLang="en-US" sz="2000" b="0" dirty="0"/>
          </a:p>
        </p:txBody>
      </p:sp>
      <p:pic>
        <p:nvPicPr>
          <p:cNvPr id="147460" name="Picture 4">
            <a:extLst>
              <a:ext uri="{FF2B5EF4-FFF2-40B4-BE49-F238E27FC236}">
                <a16:creationId xmlns:a16="http://schemas.microsoft.com/office/drawing/2014/main" id="{35BFB048-9140-42E5-A452-63513A4F6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33600"/>
            <a:ext cx="46521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1" name="Oval 5">
            <a:extLst>
              <a:ext uri="{FF2B5EF4-FFF2-40B4-BE49-F238E27FC236}">
                <a16:creationId xmlns:a16="http://schemas.microsoft.com/office/drawing/2014/main" id="{6D354808-556B-4E81-AA91-ADD97899CA35}"/>
              </a:ext>
            </a:extLst>
          </p:cNvPr>
          <p:cNvSpPr>
            <a:spLocks noChangeArrowheads="1"/>
          </p:cNvSpPr>
          <p:nvPr/>
        </p:nvSpPr>
        <p:spPr bwMode="auto">
          <a:xfrm>
            <a:off x="1981200" y="3505200"/>
            <a:ext cx="4648200" cy="304800"/>
          </a:xfrm>
          <a:prstGeom prst="ellipse">
            <a:avLst/>
          </a:prstGeom>
          <a:noFill/>
          <a:ln w="28575"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val="401221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DA84CF5C-C257-42C1-B288-C5B4E380EA45}"/>
              </a:ext>
            </a:extLst>
          </p:cNvPr>
          <p:cNvSpPr>
            <a:spLocks noChangeArrowheads="1"/>
          </p:cNvSpPr>
          <p:nvPr/>
        </p:nvSpPr>
        <p:spPr bwMode="auto">
          <a:xfrm>
            <a:off x="304800" y="609600"/>
            <a:ext cx="8093075" cy="3810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86755" name="Rectangle 3">
            <a:extLst>
              <a:ext uri="{FF2B5EF4-FFF2-40B4-BE49-F238E27FC236}">
                <a16:creationId xmlns:a16="http://schemas.microsoft.com/office/drawing/2014/main" id="{C45C7DC5-DBE0-4829-981A-848644485EB2}"/>
              </a:ext>
            </a:extLst>
          </p:cNvPr>
          <p:cNvSpPr>
            <a:spLocks noGrp="1" noChangeArrowheads="1"/>
          </p:cNvSpPr>
          <p:nvPr>
            <p:ph type="title"/>
          </p:nvPr>
        </p:nvSpPr>
        <p:spPr>
          <a:xfrm>
            <a:off x="304800" y="669925"/>
            <a:ext cx="8458200" cy="320675"/>
          </a:xfrm>
        </p:spPr>
        <p:txBody>
          <a:bodyPr/>
          <a:lstStyle/>
          <a:p>
            <a:pPr eaLnBrk="1" hangingPunct="1">
              <a:defRPr/>
            </a:pPr>
            <a:r>
              <a:rPr lang="en-US" altLang="en-US" sz="2000" dirty="0">
                <a:solidFill>
                  <a:srgbClr val="FC1828"/>
                </a:solidFill>
                <a:cs typeface="Arial" panose="020B0604020202020204" pitchFamily="34" charset="0"/>
              </a:rPr>
              <a:t>Copy reference chart of depreciation/depreciation areas</a:t>
            </a:r>
            <a:endParaRPr lang="en-US" altLang="en-US" sz="2000" b="0" dirty="0"/>
          </a:p>
        </p:txBody>
      </p:sp>
      <p:pic>
        <p:nvPicPr>
          <p:cNvPr id="102404" name="Picture 4">
            <a:extLst>
              <a:ext uri="{FF2B5EF4-FFF2-40B4-BE49-F238E27FC236}">
                <a16:creationId xmlns:a16="http://schemas.microsoft.com/office/drawing/2014/main" id="{9918F85D-FAC5-4E44-8AE0-C76BFB25E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175" y="1981200"/>
            <a:ext cx="39497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AutoShape 5">
            <a:extLst>
              <a:ext uri="{FF2B5EF4-FFF2-40B4-BE49-F238E27FC236}">
                <a16:creationId xmlns:a16="http://schemas.microsoft.com/office/drawing/2014/main" id="{9A0CA919-9ED1-4F0A-9E67-11A16875C5B9}"/>
              </a:ext>
            </a:extLst>
          </p:cNvPr>
          <p:cNvSpPr>
            <a:spLocks noChangeArrowheads="1"/>
          </p:cNvSpPr>
          <p:nvPr/>
        </p:nvSpPr>
        <p:spPr bwMode="auto">
          <a:xfrm>
            <a:off x="990600" y="2819400"/>
            <a:ext cx="2438400" cy="11430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2406" name="Picture 6">
            <a:extLst>
              <a:ext uri="{FF2B5EF4-FFF2-40B4-BE49-F238E27FC236}">
                <a16:creationId xmlns:a16="http://schemas.microsoft.com/office/drawing/2014/main" id="{94F9BBE1-4643-419C-9640-D99A5F33E8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975" y="3960813"/>
            <a:ext cx="48228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7" name="AutoShape 7">
            <a:extLst>
              <a:ext uri="{FF2B5EF4-FFF2-40B4-BE49-F238E27FC236}">
                <a16:creationId xmlns:a16="http://schemas.microsoft.com/office/drawing/2014/main" id="{AEA924C3-0358-4CE5-A0BD-5F2E7E451539}"/>
              </a:ext>
            </a:extLst>
          </p:cNvPr>
          <p:cNvSpPr>
            <a:spLocks noChangeArrowheads="1"/>
          </p:cNvSpPr>
          <p:nvPr/>
        </p:nvSpPr>
        <p:spPr bwMode="auto">
          <a:xfrm rot="-2375983">
            <a:off x="1266825" y="4857750"/>
            <a:ext cx="331788" cy="1600200"/>
          </a:xfrm>
          <a:prstGeom prst="upArrow">
            <a:avLst>
              <a:gd name="adj1" fmla="val 50000"/>
              <a:gd name="adj2" fmla="val 120574"/>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02408" name="Text Box 8">
            <a:extLst>
              <a:ext uri="{FF2B5EF4-FFF2-40B4-BE49-F238E27FC236}">
                <a16:creationId xmlns:a16="http://schemas.microsoft.com/office/drawing/2014/main" id="{14B188AF-0F87-4584-B25A-C6B2FA9D8E07}"/>
              </a:ext>
            </a:extLst>
          </p:cNvPr>
          <p:cNvSpPr txBox="1">
            <a:spLocks noChangeArrowheads="1"/>
          </p:cNvSpPr>
          <p:nvPr/>
        </p:nvSpPr>
        <p:spPr bwMode="auto">
          <a:xfrm>
            <a:off x="228600" y="4419600"/>
            <a:ext cx="1447800" cy="530225"/>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a:latin typeface="Comic Sans MS" panose="030F0702030302020204" pitchFamily="66" charset="0"/>
              </a:rPr>
              <a:t>Could delete the dep. area</a:t>
            </a:r>
          </a:p>
        </p:txBody>
      </p:sp>
      <p:sp>
        <p:nvSpPr>
          <p:cNvPr id="102409" name="Line 9">
            <a:extLst>
              <a:ext uri="{FF2B5EF4-FFF2-40B4-BE49-F238E27FC236}">
                <a16:creationId xmlns:a16="http://schemas.microsoft.com/office/drawing/2014/main" id="{81C47FC2-62B8-40B1-A785-80D9182C5EED}"/>
              </a:ext>
            </a:extLst>
          </p:cNvPr>
          <p:cNvSpPr>
            <a:spLocks noChangeShapeType="1"/>
          </p:cNvSpPr>
          <p:nvPr/>
        </p:nvSpPr>
        <p:spPr bwMode="auto">
          <a:xfrm flipH="1">
            <a:off x="1524000" y="4343400"/>
            <a:ext cx="1143000" cy="22860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10" name="Oval 10">
            <a:extLst>
              <a:ext uri="{FF2B5EF4-FFF2-40B4-BE49-F238E27FC236}">
                <a16:creationId xmlns:a16="http://schemas.microsoft.com/office/drawing/2014/main" id="{95B2302F-B2C5-4053-A163-D81611A37DD2}"/>
              </a:ext>
            </a:extLst>
          </p:cNvPr>
          <p:cNvSpPr>
            <a:spLocks noChangeArrowheads="1"/>
          </p:cNvSpPr>
          <p:nvPr/>
        </p:nvSpPr>
        <p:spPr bwMode="auto">
          <a:xfrm>
            <a:off x="4419600" y="2971800"/>
            <a:ext cx="2362200" cy="304800"/>
          </a:xfrm>
          <a:prstGeom prst="ellipse">
            <a:avLst/>
          </a:prstGeom>
          <a:noFill/>
          <a:ln w="28575" algn="ctr">
            <a:solidFill>
              <a:srgbClr val="FA1A4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86763" name="Rectangle 11">
            <a:extLst>
              <a:ext uri="{FF2B5EF4-FFF2-40B4-BE49-F238E27FC236}">
                <a16:creationId xmlns:a16="http://schemas.microsoft.com/office/drawing/2014/main" id="{CB05AD74-31E2-4B1F-87F7-66ED22B1B1EB}"/>
              </a:ext>
            </a:extLst>
          </p:cNvPr>
          <p:cNvSpPr>
            <a:spLocks noChangeArrowheads="1"/>
          </p:cNvSpPr>
          <p:nvPr/>
        </p:nvSpPr>
        <p:spPr bwMode="auto">
          <a:xfrm>
            <a:off x="381000" y="1295400"/>
            <a:ext cx="8305800" cy="58102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CA" altLang="en-US" sz="1600" b="1" dirty="0">
                <a:solidFill>
                  <a:schemeClr val="tx2"/>
                </a:solidFill>
                <a:effectLst>
                  <a:outerShdw blurRad="38100" dist="38100" dir="2700000" algn="tl">
                    <a:srgbClr val="C0C0C0"/>
                  </a:outerShdw>
                </a:effectLst>
              </a:rPr>
              <a:t>Menu Path: </a:t>
            </a:r>
            <a:r>
              <a:rPr lang="en-CA" altLang="en-US" sz="1600" dirty="0">
                <a:solidFill>
                  <a:schemeClr val="tx2"/>
                </a:solidFill>
                <a:effectLst>
                  <a:outerShdw blurRad="38100" dist="38100" dir="2700000" algn="tl">
                    <a:srgbClr val="C0C0C0"/>
                  </a:outerShdw>
                </a:effectLst>
              </a:rPr>
              <a:t>IMG</a:t>
            </a:r>
            <a:r>
              <a:rPr lang="en-CA" altLang="en-US" sz="1600" dirty="0">
                <a:solidFill>
                  <a:schemeClr val="tx2"/>
                </a:solidFill>
                <a:effectLst>
                  <a:outerShdw blurRad="38100" dist="38100" dir="2700000" algn="tl">
                    <a:srgbClr val="C0C0C0"/>
                  </a:outerShdw>
                </a:effectLst>
                <a:sym typeface="Wingdings" panose="05000000000000000000" pitchFamily="2" charset="2"/>
              </a:rPr>
              <a:t></a:t>
            </a:r>
            <a:r>
              <a:rPr lang="en-CA" altLang="en-US" sz="1600" dirty="0">
                <a:solidFill>
                  <a:schemeClr val="tx2"/>
                </a:solidFill>
                <a:effectLst>
                  <a:outerShdw blurRad="38100" dist="38100" dir="2700000" algn="tl">
                    <a:srgbClr val="C0C0C0"/>
                  </a:outerShdw>
                </a:effectLst>
              </a:rPr>
              <a:t> Financial Accounting (New) </a:t>
            </a:r>
            <a:r>
              <a:rPr lang="en-CA" altLang="en-US" sz="1600" dirty="0">
                <a:solidFill>
                  <a:schemeClr val="tx2"/>
                </a:solidFill>
                <a:effectLst>
                  <a:outerShdw blurRad="38100" dist="38100" dir="2700000" algn="tl">
                    <a:srgbClr val="C0C0C0"/>
                  </a:outerShdw>
                </a:effectLst>
                <a:sym typeface="Wingdings" panose="05000000000000000000" pitchFamily="2" charset="2"/>
              </a:rPr>
              <a:t></a:t>
            </a:r>
            <a:r>
              <a:rPr lang="en-CA" altLang="en-US" sz="1600" dirty="0">
                <a:solidFill>
                  <a:schemeClr val="tx2"/>
                </a:solidFill>
                <a:effectLst>
                  <a:outerShdw blurRad="38100" dist="38100" dir="2700000" algn="tl">
                    <a:srgbClr val="C0C0C0"/>
                  </a:outerShdw>
                </a:effectLst>
              </a:rPr>
              <a:t> Asset Accounting </a:t>
            </a:r>
            <a:r>
              <a:rPr lang="en-CA" altLang="en-US" sz="1600" dirty="0">
                <a:solidFill>
                  <a:schemeClr val="tx2"/>
                </a:solidFill>
                <a:effectLst>
                  <a:outerShdw blurRad="38100" dist="38100" dir="2700000" algn="tl">
                    <a:srgbClr val="C0C0C0"/>
                  </a:outerShdw>
                </a:effectLst>
                <a:sym typeface="Wingdings" panose="05000000000000000000" pitchFamily="2" charset="2"/>
              </a:rPr>
              <a:t></a:t>
            </a:r>
            <a:r>
              <a:rPr lang="en-CA" altLang="en-US" sz="1600" dirty="0">
                <a:solidFill>
                  <a:schemeClr val="tx2"/>
                </a:solidFill>
                <a:effectLst>
                  <a:outerShdw blurRad="38100" dist="38100" dir="2700000" algn="tl">
                    <a:srgbClr val="C0C0C0"/>
                  </a:outerShdw>
                </a:effectLst>
              </a:rPr>
              <a:t> organisational structures </a:t>
            </a:r>
            <a:r>
              <a:rPr lang="en-CA" altLang="en-US" sz="1600" dirty="0">
                <a:solidFill>
                  <a:schemeClr val="tx2"/>
                </a:solidFill>
                <a:effectLst>
                  <a:outerShdw blurRad="38100" dist="38100" dir="2700000" algn="tl">
                    <a:srgbClr val="C0C0C0"/>
                  </a:outerShdw>
                </a:effectLst>
                <a:sym typeface="Wingdings" panose="05000000000000000000" pitchFamily="2" charset="2"/>
              </a:rPr>
              <a:t></a:t>
            </a:r>
            <a:r>
              <a:rPr lang="en-CA" altLang="en-US" sz="1600" dirty="0">
                <a:solidFill>
                  <a:schemeClr val="tx2"/>
                </a:solidFill>
                <a:effectLst>
                  <a:outerShdw blurRad="38100" dist="38100" dir="2700000" algn="tl">
                    <a:srgbClr val="C0C0C0"/>
                  </a:outerShdw>
                </a:effectLst>
              </a:rPr>
              <a:t> Copy reference chart of depreciation / depreciation areas.</a:t>
            </a:r>
            <a:endParaRPr lang="en-GB" altLang="en-US" sz="1600" dirty="0">
              <a:solidFill>
                <a:schemeClr val="tx2"/>
              </a:solidFill>
              <a:effectLst>
                <a:outerShdw blurRad="38100" dist="38100" dir="2700000" algn="tl">
                  <a:srgbClr val="C0C0C0"/>
                </a:outerShdw>
              </a:effectLst>
            </a:endParaRPr>
          </a:p>
        </p:txBody>
      </p:sp>
    </p:spTree>
    <p:extLst>
      <p:ext uri="{BB962C8B-B14F-4D97-AF65-F5344CB8AC3E}">
        <p14:creationId xmlns:p14="http://schemas.microsoft.com/office/powerpoint/2010/main" val="339406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DB03C5AF-2BDB-465A-93B5-28E13B6DE5C6}"/>
              </a:ext>
            </a:extLst>
          </p:cNvPr>
          <p:cNvSpPr>
            <a:spLocks noChangeArrowheads="1"/>
          </p:cNvSpPr>
          <p:nvPr/>
        </p:nvSpPr>
        <p:spPr bwMode="auto">
          <a:xfrm>
            <a:off x="152400" y="3810000"/>
            <a:ext cx="1143000" cy="16002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pic>
        <p:nvPicPr>
          <p:cNvPr id="104451" name="Picture 3">
            <a:extLst>
              <a:ext uri="{FF2B5EF4-FFF2-40B4-BE49-F238E27FC236}">
                <a16:creationId xmlns:a16="http://schemas.microsoft.com/office/drawing/2014/main" id="{D9768A33-CB06-4A6B-AD41-F657A3BF2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17600"/>
            <a:ext cx="5257800"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AutoShape 4">
            <a:extLst>
              <a:ext uri="{FF2B5EF4-FFF2-40B4-BE49-F238E27FC236}">
                <a16:creationId xmlns:a16="http://schemas.microsoft.com/office/drawing/2014/main" id="{8E0F99E7-89E4-4DDF-83DE-84C819020FF7}"/>
              </a:ext>
            </a:extLst>
          </p:cNvPr>
          <p:cNvSpPr>
            <a:spLocks noChangeArrowheads="1"/>
          </p:cNvSpPr>
          <p:nvPr/>
        </p:nvSpPr>
        <p:spPr bwMode="auto">
          <a:xfrm>
            <a:off x="609600" y="2438400"/>
            <a:ext cx="990600" cy="13716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4705 h 21600"/>
              <a:gd name="T14" fmla="*/ 20139 w 21600"/>
              <a:gd name="T15" fmla="*/ 7453 h 21600"/>
            </a:gdLst>
            <a:ahLst/>
            <a:cxnLst>
              <a:cxn ang="T8">
                <a:pos x="T0" y="T1"/>
              </a:cxn>
              <a:cxn ang="T9">
                <a:pos x="T2" y="T3"/>
              </a:cxn>
              <a:cxn ang="T10">
                <a:pos x="T4" y="T5"/>
              </a:cxn>
              <a:cxn ang="T11">
                <a:pos x="T6" y="T7"/>
              </a:cxn>
            </a:cxnLst>
            <a:rect l="T12" t="T13" r="T14" b="T15"/>
            <a:pathLst>
              <a:path w="21600" h="21600">
                <a:moveTo>
                  <a:pt x="21600" y="6079"/>
                </a:moveTo>
                <a:lnTo>
                  <a:pt x="15136" y="0"/>
                </a:lnTo>
                <a:lnTo>
                  <a:pt x="15136" y="4705"/>
                </a:lnTo>
                <a:lnTo>
                  <a:pt x="12427" y="4705"/>
                </a:lnTo>
                <a:cubicBezTo>
                  <a:pt x="5564" y="4705"/>
                  <a:pt x="0" y="8042"/>
                  <a:pt x="0" y="12158"/>
                </a:cubicBezTo>
                <a:lnTo>
                  <a:pt x="0" y="21600"/>
                </a:lnTo>
                <a:lnTo>
                  <a:pt x="2809" y="21600"/>
                </a:lnTo>
                <a:lnTo>
                  <a:pt x="2809" y="12158"/>
                </a:lnTo>
                <a:cubicBezTo>
                  <a:pt x="2809" y="9560"/>
                  <a:pt x="7115" y="7453"/>
                  <a:pt x="12427" y="7453"/>
                </a:cubicBezTo>
                <a:lnTo>
                  <a:pt x="15136" y="7453"/>
                </a:lnTo>
                <a:lnTo>
                  <a:pt x="15136" y="12158"/>
                </a:lnTo>
                <a:lnTo>
                  <a:pt x="21600" y="6079"/>
                </a:lnTo>
                <a:close/>
              </a:path>
            </a:pathLst>
          </a:cu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53" name="Text Box 5">
            <a:extLst>
              <a:ext uri="{FF2B5EF4-FFF2-40B4-BE49-F238E27FC236}">
                <a16:creationId xmlns:a16="http://schemas.microsoft.com/office/drawing/2014/main" id="{5E1C48B3-EAA3-4503-80FC-EFF8362C6292}"/>
              </a:ext>
            </a:extLst>
          </p:cNvPr>
          <p:cNvSpPr txBox="1">
            <a:spLocks noChangeArrowheads="1"/>
          </p:cNvSpPr>
          <p:nvPr/>
        </p:nvSpPr>
        <p:spPr bwMode="auto">
          <a:xfrm>
            <a:off x="228600" y="3810000"/>
            <a:ext cx="10668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400" b="0">
                <a:solidFill>
                  <a:schemeClr val="tx2"/>
                </a:solidFill>
                <a:latin typeface="Comic Sans MS" panose="030F0702030302020204" pitchFamily="66" charset="0"/>
              </a:rPr>
              <a:t>Depreciation postings would be done in G/L Accounts</a:t>
            </a:r>
          </a:p>
        </p:txBody>
      </p:sp>
      <p:sp>
        <p:nvSpPr>
          <p:cNvPr id="104454" name="Rectangle 6">
            <a:extLst>
              <a:ext uri="{FF2B5EF4-FFF2-40B4-BE49-F238E27FC236}">
                <a16:creationId xmlns:a16="http://schemas.microsoft.com/office/drawing/2014/main" id="{88708C1D-3801-41BD-A4F9-6E275CADD1C0}"/>
              </a:ext>
            </a:extLst>
          </p:cNvPr>
          <p:cNvSpPr>
            <a:spLocks noChangeArrowheads="1"/>
          </p:cNvSpPr>
          <p:nvPr/>
        </p:nvSpPr>
        <p:spPr bwMode="auto">
          <a:xfrm>
            <a:off x="304800" y="609600"/>
            <a:ext cx="8229600" cy="5334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25319" name="Rectangle 7">
            <a:extLst>
              <a:ext uri="{FF2B5EF4-FFF2-40B4-BE49-F238E27FC236}">
                <a16:creationId xmlns:a16="http://schemas.microsoft.com/office/drawing/2014/main" id="{4AED5BE1-7C4C-402F-886E-03E96CBC8517}"/>
              </a:ext>
            </a:extLst>
          </p:cNvPr>
          <p:cNvSpPr>
            <a:spLocks noGrp="1" noChangeArrowheads="1"/>
          </p:cNvSpPr>
          <p:nvPr>
            <p:ph type="title"/>
          </p:nvPr>
        </p:nvSpPr>
        <p:spPr>
          <a:xfrm>
            <a:off x="304800" y="590550"/>
            <a:ext cx="8458200" cy="400050"/>
          </a:xfrm>
        </p:spPr>
        <p:txBody>
          <a:bodyPr/>
          <a:lstStyle/>
          <a:p>
            <a:pPr>
              <a:defRPr/>
            </a:pPr>
            <a:r>
              <a:rPr lang="en-US" altLang="en-US" sz="1800" dirty="0">
                <a:solidFill>
                  <a:srgbClr val="FC1828"/>
                </a:solidFill>
                <a:cs typeface="Arial" panose="020B0604020202020204" pitchFamily="34" charset="0"/>
              </a:rPr>
              <a:t>Copy reference chart of depreciation/depreciation areas </a:t>
            </a:r>
            <a:br>
              <a:rPr lang="en-US" altLang="en-US" sz="1800" dirty="0">
                <a:solidFill>
                  <a:srgbClr val="FC1828"/>
                </a:solidFill>
                <a:cs typeface="Arial" panose="020B0604020202020204" pitchFamily="34" charset="0"/>
              </a:rPr>
            </a:br>
            <a:r>
              <a:rPr lang="en-US" altLang="en-US" sz="1800" dirty="0">
                <a:solidFill>
                  <a:srgbClr val="FC1828"/>
                </a:solidFill>
                <a:cs typeface="Arial" panose="020B0604020202020204" pitchFamily="34" charset="0"/>
              </a:rPr>
              <a:t>							Contd..</a:t>
            </a:r>
          </a:p>
        </p:txBody>
      </p:sp>
    </p:spTree>
    <p:extLst>
      <p:ext uri="{BB962C8B-B14F-4D97-AF65-F5344CB8AC3E}">
        <p14:creationId xmlns:p14="http://schemas.microsoft.com/office/powerpoint/2010/main" val="168785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BC9AD86D-4A6C-43C2-B7AD-0378AAB410D9}"/>
              </a:ext>
            </a:extLst>
          </p:cNvPr>
          <p:cNvSpPr>
            <a:spLocks noChangeArrowheads="1"/>
          </p:cNvSpPr>
          <p:nvPr/>
        </p:nvSpPr>
        <p:spPr bwMode="auto">
          <a:xfrm>
            <a:off x="609600" y="685800"/>
            <a:ext cx="7924800" cy="16764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dirty="0"/>
          </a:p>
        </p:txBody>
      </p:sp>
      <p:sp>
        <p:nvSpPr>
          <p:cNvPr id="527363" name="Rectangle 3">
            <a:extLst>
              <a:ext uri="{FF2B5EF4-FFF2-40B4-BE49-F238E27FC236}">
                <a16:creationId xmlns:a16="http://schemas.microsoft.com/office/drawing/2014/main" id="{8C5C0F1F-67B3-4ADF-9CDA-E0A790FE947C}"/>
              </a:ext>
            </a:extLst>
          </p:cNvPr>
          <p:cNvSpPr>
            <a:spLocks noGrp="1" noChangeArrowheads="1"/>
          </p:cNvSpPr>
          <p:nvPr>
            <p:ph type="title"/>
          </p:nvPr>
        </p:nvSpPr>
        <p:spPr>
          <a:xfrm>
            <a:off x="914400" y="685800"/>
            <a:ext cx="7772400" cy="1752600"/>
          </a:xfrm>
        </p:spPr>
        <p:txBody>
          <a:bodyPr/>
          <a:lstStyle/>
          <a:p>
            <a:pPr>
              <a:defRPr/>
            </a:pPr>
            <a:r>
              <a:rPr lang="en-US" altLang="en-US" sz="2400" dirty="0">
                <a:solidFill>
                  <a:srgbClr val="FC1828"/>
                </a:solidFill>
                <a:cs typeface="Arial" panose="020B0604020202020204" pitchFamily="34" charset="0"/>
              </a:rPr>
              <a:t>Assign Chart of depreciation to Company codes</a:t>
            </a:r>
            <a:r>
              <a:rPr lang="en-US" altLang="en-US" sz="2000" dirty="0">
                <a:solidFill>
                  <a:srgbClr val="FC1828"/>
                </a:solidFill>
                <a:cs typeface="Arial" panose="020B0604020202020204" pitchFamily="34" charset="0"/>
              </a:rPr>
              <a:t> </a:t>
            </a:r>
            <a:br>
              <a:rPr lang="en-US" altLang="en-US" sz="2000" dirty="0">
                <a:solidFill>
                  <a:srgbClr val="FC1828"/>
                </a:solidFill>
                <a:cs typeface="Arial" panose="020B0604020202020204" pitchFamily="34" charset="0"/>
              </a:rPr>
            </a:br>
            <a:r>
              <a:rPr lang="en-CA" altLang="en-US" sz="2000" dirty="0"/>
              <a:t>Menu Path: </a:t>
            </a:r>
            <a:r>
              <a:rPr lang="en-CA" altLang="en-US" sz="2000" b="0" dirty="0"/>
              <a:t>IMG</a:t>
            </a:r>
            <a:r>
              <a:rPr lang="en-CA" altLang="en-US" sz="2000" b="0" dirty="0">
                <a:sym typeface="Wingdings" panose="05000000000000000000" pitchFamily="2" charset="2"/>
              </a:rPr>
              <a:t></a:t>
            </a:r>
            <a:r>
              <a:rPr lang="en-CA" altLang="en-US" sz="2000" b="0" dirty="0"/>
              <a:t> Financial Accounting (New) </a:t>
            </a:r>
            <a:r>
              <a:rPr lang="en-CA" altLang="en-US" sz="2000" b="0" dirty="0">
                <a:sym typeface="Wingdings" panose="05000000000000000000" pitchFamily="2" charset="2"/>
              </a:rPr>
              <a:t></a:t>
            </a:r>
            <a:r>
              <a:rPr lang="en-CA" altLang="en-US" sz="2000" b="0" dirty="0"/>
              <a:t> Asset Accounting </a:t>
            </a:r>
            <a:r>
              <a:rPr lang="en-CA" altLang="en-US" sz="2000" b="0" dirty="0">
                <a:sym typeface="Wingdings" panose="05000000000000000000" pitchFamily="2" charset="2"/>
              </a:rPr>
              <a:t></a:t>
            </a:r>
            <a:r>
              <a:rPr lang="en-CA" altLang="en-US" sz="2000" b="0" dirty="0"/>
              <a:t> organisational structures </a:t>
            </a:r>
            <a:r>
              <a:rPr lang="en-CA" altLang="en-US" sz="2000" b="0" dirty="0">
                <a:sym typeface="Wingdings" panose="05000000000000000000" pitchFamily="2" charset="2"/>
              </a:rPr>
              <a:t></a:t>
            </a:r>
            <a:r>
              <a:rPr lang="en-CA" altLang="en-US" sz="2000" b="0" dirty="0"/>
              <a:t> Assign Chart of depreciation to company code</a:t>
            </a:r>
            <a:r>
              <a:rPr lang="en-CA" altLang="en-US" sz="2000" dirty="0"/>
              <a:t>.</a:t>
            </a:r>
            <a:endParaRPr lang="en-US" altLang="en-US" sz="2000" dirty="0"/>
          </a:p>
        </p:txBody>
      </p:sp>
      <p:pic>
        <p:nvPicPr>
          <p:cNvPr id="106500" name="Picture 4">
            <a:extLst>
              <a:ext uri="{FF2B5EF4-FFF2-40B4-BE49-F238E27FC236}">
                <a16:creationId xmlns:a16="http://schemas.microsoft.com/office/drawing/2014/main" id="{CFE7BBB7-FD3F-45F2-979B-219EAD1D1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667000"/>
            <a:ext cx="63611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AutoShape 5">
            <a:extLst>
              <a:ext uri="{FF2B5EF4-FFF2-40B4-BE49-F238E27FC236}">
                <a16:creationId xmlns:a16="http://schemas.microsoft.com/office/drawing/2014/main" id="{DDC86934-D134-4F44-AACD-48BF3E6F7D3E}"/>
              </a:ext>
            </a:extLst>
          </p:cNvPr>
          <p:cNvSpPr>
            <a:spLocks noChangeArrowheads="1"/>
          </p:cNvSpPr>
          <p:nvPr/>
        </p:nvSpPr>
        <p:spPr bwMode="auto">
          <a:xfrm rot="1756880">
            <a:off x="1317625" y="4560888"/>
            <a:ext cx="1981200" cy="244475"/>
          </a:xfrm>
          <a:prstGeom prst="rightArrow">
            <a:avLst>
              <a:gd name="adj1" fmla="val 50000"/>
              <a:gd name="adj2" fmla="val 202597"/>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06502" name="AutoShape 6">
            <a:extLst>
              <a:ext uri="{FF2B5EF4-FFF2-40B4-BE49-F238E27FC236}">
                <a16:creationId xmlns:a16="http://schemas.microsoft.com/office/drawing/2014/main" id="{9A57B1AB-9C74-4B8E-9C66-39DB1FFF7817}"/>
              </a:ext>
            </a:extLst>
          </p:cNvPr>
          <p:cNvSpPr>
            <a:spLocks noChangeArrowheads="1"/>
          </p:cNvSpPr>
          <p:nvPr/>
        </p:nvSpPr>
        <p:spPr bwMode="auto">
          <a:xfrm>
            <a:off x="3733800" y="4191000"/>
            <a:ext cx="228600" cy="838200"/>
          </a:xfrm>
          <a:prstGeom prst="downArrow">
            <a:avLst>
              <a:gd name="adj1" fmla="val 50000"/>
              <a:gd name="adj2" fmla="val 91667"/>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06503" name="AutoShape 7">
            <a:extLst>
              <a:ext uri="{FF2B5EF4-FFF2-40B4-BE49-F238E27FC236}">
                <a16:creationId xmlns:a16="http://schemas.microsoft.com/office/drawing/2014/main" id="{DB7A1A1F-FD43-402F-871B-523668F9878C}"/>
              </a:ext>
            </a:extLst>
          </p:cNvPr>
          <p:cNvSpPr>
            <a:spLocks noChangeArrowheads="1"/>
          </p:cNvSpPr>
          <p:nvPr/>
        </p:nvSpPr>
        <p:spPr bwMode="auto">
          <a:xfrm>
            <a:off x="3048000" y="4953000"/>
            <a:ext cx="1600200" cy="685800"/>
          </a:xfrm>
          <a:prstGeom prst="irregularSeal2">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800" b="0">
              <a:latin typeface="Comic Sans MS" panose="030F0702030302020204" pitchFamily="66" charset="0"/>
            </a:endParaRPr>
          </a:p>
        </p:txBody>
      </p:sp>
      <p:sp>
        <p:nvSpPr>
          <p:cNvPr id="106504" name="Text Box 8">
            <a:extLst>
              <a:ext uri="{FF2B5EF4-FFF2-40B4-BE49-F238E27FC236}">
                <a16:creationId xmlns:a16="http://schemas.microsoft.com/office/drawing/2014/main" id="{C56B5883-C8B5-452B-903A-E632D05453A0}"/>
              </a:ext>
            </a:extLst>
          </p:cNvPr>
          <p:cNvSpPr txBox="1">
            <a:spLocks noChangeArrowheads="1"/>
          </p:cNvSpPr>
          <p:nvPr/>
        </p:nvSpPr>
        <p:spPr bwMode="auto">
          <a:xfrm>
            <a:off x="3200400" y="5105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a:latin typeface="Comic Sans MS" panose="030F0702030302020204" pitchFamily="66" charset="0"/>
              </a:rPr>
              <a:t>Assigned</a:t>
            </a:r>
          </a:p>
        </p:txBody>
      </p:sp>
    </p:spTree>
    <p:extLst>
      <p:ext uri="{BB962C8B-B14F-4D97-AF65-F5344CB8AC3E}">
        <p14:creationId xmlns:p14="http://schemas.microsoft.com/office/powerpoint/2010/main" val="240554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C3442581-341C-414F-BF73-A58D6A116E26}"/>
              </a:ext>
            </a:extLst>
          </p:cNvPr>
          <p:cNvSpPr>
            <a:spLocks noChangeArrowheads="1"/>
          </p:cNvSpPr>
          <p:nvPr/>
        </p:nvSpPr>
        <p:spPr bwMode="auto">
          <a:xfrm>
            <a:off x="2286000" y="2286000"/>
            <a:ext cx="4648200" cy="2438400"/>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08547" name="Rectangle 3">
            <a:extLst>
              <a:ext uri="{FF2B5EF4-FFF2-40B4-BE49-F238E27FC236}">
                <a16:creationId xmlns:a16="http://schemas.microsoft.com/office/drawing/2014/main" id="{3498A253-23DC-439B-AB15-9D180E9888F7}"/>
              </a:ext>
            </a:extLst>
          </p:cNvPr>
          <p:cNvSpPr>
            <a:spLocks noChangeArrowheads="1"/>
          </p:cNvSpPr>
          <p:nvPr/>
        </p:nvSpPr>
        <p:spPr bwMode="auto">
          <a:xfrm>
            <a:off x="685800" y="457200"/>
            <a:ext cx="7696200" cy="17526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29412" name="Rectangle 4">
            <a:extLst>
              <a:ext uri="{FF2B5EF4-FFF2-40B4-BE49-F238E27FC236}">
                <a16:creationId xmlns:a16="http://schemas.microsoft.com/office/drawing/2014/main" id="{BAB1D156-1810-406A-A7C5-3EC79C35A0AC}"/>
              </a:ext>
            </a:extLst>
          </p:cNvPr>
          <p:cNvSpPr>
            <a:spLocks noGrp="1" noChangeArrowheads="1"/>
          </p:cNvSpPr>
          <p:nvPr>
            <p:ph type="title"/>
          </p:nvPr>
        </p:nvSpPr>
        <p:spPr>
          <a:xfrm>
            <a:off x="762000" y="457200"/>
            <a:ext cx="7620000" cy="1676400"/>
          </a:xfrm>
        </p:spPr>
        <p:txBody>
          <a:bodyPr/>
          <a:lstStyle/>
          <a:p>
            <a:pPr>
              <a:defRPr/>
            </a:pPr>
            <a:r>
              <a:rPr lang="en-US" altLang="en-US" sz="2800" dirty="0">
                <a:solidFill>
                  <a:srgbClr val="FC1828"/>
                </a:solidFill>
              </a:rPr>
              <a:t>Specify Account determination</a:t>
            </a:r>
            <a:br>
              <a:rPr lang="en-US" altLang="en-US" sz="2800" dirty="0">
                <a:solidFill>
                  <a:srgbClr val="FC1828"/>
                </a:solidFill>
              </a:rPr>
            </a:br>
            <a:r>
              <a:rPr lang="en-CA" altLang="en-US" sz="2000" dirty="0"/>
              <a:t>Menu Path: </a:t>
            </a:r>
            <a:r>
              <a:rPr lang="en-CA" altLang="en-US" sz="2000" b="0" dirty="0"/>
              <a:t>IMG</a:t>
            </a:r>
            <a:r>
              <a:rPr lang="en-CA" altLang="en-US" sz="2000" b="0" dirty="0">
                <a:sym typeface="Wingdings" panose="05000000000000000000" pitchFamily="2" charset="2"/>
              </a:rPr>
              <a:t></a:t>
            </a:r>
            <a:r>
              <a:rPr lang="en-CA" altLang="en-US" sz="2000" b="0" dirty="0"/>
              <a:t> Financial Accounting (New) </a:t>
            </a:r>
            <a:r>
              <a:rPr lang="en-CA" altLang="en-US" sz="2000" b="0" dirty="0">
                <a:sym typeface="Wingdings" panose="05000000000000000000" pitchFamily="2" charset="2"/>
              </a:rPr>
              <a:t></a:t>
            </a:r>
            <a:r>
              <a:rPr lang="en-CA" altLang="en-US" sz="2000" b="0" dirty="0"/>
              <a:t> Asset</a:t>
            </a:r>
            <a:r>
              <a:rPr lang="en-CA" altLang="en-US" sz="4000" b="0" dirty="0"/>
              <a:t> </a:t>
            </a:r>
            <a:r>
              <a:rPr lang="en-CA" altLang="en-US" sz="2000" b="0" dirty="0"/>
              <a:t>Accounting </a:t>
            </a:r>
            <a:r>
              <a:rPr lang="en-CA" altLang="en-US" sz="2000" b="0" dirty="0">
                <a:sym typeface="Wingdings" panose="05000000000000000000" pitchFamily="2" charset="2"/>
              </a:rPr>
              <a:t></a:t>
            </a:r>
            <a:r>
              <a:rPr lang="en-CA" altLang="en-US" sz="2000" b="0" dirty="0"/>
              <a:t> Organisational structure </a:t>
            </a:r>
            <a:r>
              <a:rPr lang="en-CA" altLang="en-US" sz="2000" b="0" dirty="0">
                <a:sym typeface="Wingdings" panose="05000000000000000000" pitchFamily="2" charset="2"/>
              </a:rPr>
              <a:t> </a:t>
            </a:r>
            <a:r>
              <a:rPr lang="en-CA" altLang="en-US" sz="2000" b="0" dirty="0"/>
              <a:t>Asset Classes </a:t>
            </a:r>
            <a:r>
              <a:rPr lang="en-CA" altLang="en-US" sz="2000" b="0" dirty="0">
                <a:sym typeface="Wingdings" panose="05000000000000000000" pitchFamily="2" charset="2"/>
              </a:rPr>
              <a:t></a:t>
            </a:r>
            <a:r>
              <a:rPr lang="en-CA" altLang="en-US" sz="2000" b="0" dirty="0"/>
              <a:t> Specify Account Determination</a:t>
            </a:r>
            <a:endParaRPr lang="en-US" altLang="en-US" sz="2000" b="0" dirty="0"/>
          </a:p>
        </p:txBody>
      </p:sp>
      <p:pic>
        <p:nvPicPr>
          <p:cNvPr id="108549" name="Picture 5">
            <a:extLst>
              <a:ext uri="{FF2B5EF4-FFF2-40B4-BE49-F238E27FC236}">
                <a16:creationId xmlns:a16="http://schemas.microsoft.com/office/drawing/2014/main" id="{58A52CED-FA18-479E-A2A5-042B0955F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13" y="2324100"/>
            <a:ext cx="45243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0" name="Text Box 6">
            <a:extLst>
              <a:ext uri="{FF2B5EF4-FFF2-40B4-BE49-F238E27FC236}">
                <a16:creationId xmlns:a16="http://schemas.microsoft.com/office/drawing/2014/main" id="{56E70BE9-FCDD-46FD-ADBC-9206D6D3E61D}"/>
              </a:ext>
            </a:extLst>
          </p:cNvPr>
          <p:cNvSpPr txBox="1">
            <a:spLocks noChangeArrowheads="1"/>
          </p:cNvSpPr>
          <p:nvPr/>
        </p:nvSpPr>
        <p:spPr bwMode="auto">
          <a:xfrm>
            <a:off x="3429000" y="3124200"/>
            <a:ext cx="137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000" b="0">
                <a:latin typeface="Comic Sans MS" panose="030F0702030302020204" pitchFamily="66" charset="0"/>
              </a:rPr>
              <a:t>Low value assets</a:t>
            </a:r>
          </a:p>
        </p:txBody>
      </p:sp>
      <p:sp>
        <p:nvSpPr>
          <p:cNvPr id="108551" name="Text Box 7">
            <a:extLst>
              <a:ext uri="{FF2B5EF4-FFF2-40B4-BE49-F238E27FC236}">
                <a16:creationId xmlns:a16="http://schemas.microsoft.com/office/drawing/2014/main" id="{496C0682-593F-45E2-8BC3-BC92D401CB4E}"/>
              </a:ext>
            </a:extLst>
          </p:cNvPr>
          <p:cNvSpPr txBox="1">
            <a:spLocks noChangeArrowheads="1"/>
          </p:cNvSpPr>
          <p:nvPr/>
        </p:nvSpPr>
        <p:spPr bwMode="auto">
          <a:xfrm>
            <a:off x="990600" y="4800600"/>
            <a:ext cx="7391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a:solidFill>
                  <a:srgbClr val="FE162C"/>
                </a:solidFill>
                <a:latin typeface="Comic Sans MS" panose="030F0702030302020204" pitchFamily="66" charset="0"/>
              </a:rPr>
              <a:t>The</a:t>
            </a:r>
            <a:r>
              <a:rPr lang="en-CA" altLang="en-US" sz="1800" b="0">
                <a:solidFill>
                  <a:schemeClr val="tx2"/>
                </a:solidFill>
                <a:latin typeface="Comic Sans MS" panose="030F0702030302020204" pitchFamily="66" charset="0"/>
              </a:rPr>
              <a:t> </a:t>
            </a:r>
            <a:r>
              <a:rPr lang="en-CA" altLang="en-US" sz="1800" b="0">
                <a:solidFill>
                  <a:srgbClr val="FE162C"/>
                </a:solidFill>
                <a:latin typeface="Comic Sans MS" panose="030F0702030302020204" pitchFamily="66" charset="0"/>
              </a:rPr>
              <a:t>key</a:t>
            </a:r>
            <a:r>
              <a:rPr lang="en-CA" altLang="en-US" sz="1800" b="0">
                <a:solidFill>
                  <a:schemeClr val="tx2"/>
                </a:solidFill>
                <a:latin typeface="Comic Sans MS" panose="030F0702030302020204" pitchFamily="66" charset="0"/>
              </a:rPr>
              <a:t> </a:t>
            </a:r>
            <a:r>
              <a:rPr lang="en-CA" altLang="en-US" sz="1800" b="0">
                <a:solidFill>
                  <a:srgbClr val="FE162C"/>
                </a:solidFill>
                <a:latin typeface="Comic Sans MS" panose="030F0702030302020204" pitchFamily="66" charset="0"/>
              </a:rPr>
              <a:t>of an Account determination is stored in the Asset class. So that it plays a role to link Asset Master and the General ledger to be posted for an accounting</a:t>
            </a:r>
            <a:r>
              <a:rPr lang="en-CA" altLang="en-US" sz="1800" b="0">
                <a:solidFill>
                  <a:schemeClr val="tx2"/>
                </a:solidFill>
                <a:latin typeface="Comic Sans MS" panose="030F0702030302020204" pitchFamily="66" charset="0"/>
              </a:rPr>
              <a:t> </a:t>
            </a:r>
            <a:r>
              <a:rPr lang="en-CA" altLang="en-US" sz="1800" b="0">
                <a:solidFill>
                  <a:srgbClr val="FE162C"/>
                </a:solidFill>
                <a:latin typeface="Comic Sans MS" panose="030F0702030302020204" pitchFamily="66" charset="0"/>
              </a:rPr>
              <a:t>transaction</a:t>
            </a:r>
            <a:r>
              <a:rPr lang="en-CA" altLang="en-US" sz="1800" b="0">
                <a:solidFill>
                  <a:schemeClr val="tx2"/>
                </a:solidFill>
                <a:latin typeface="Comic Sans MS" panose="030F0702030302020204" pitchFamily="66" charset="0"/>
              </a:rPr>
              <a:t>.</a:t>
            </a:r>
            <a:r>
              <a:rPr lang="en-US" altLang="en-US" sz="1800" b="0">
                <a:solidFill>
                  <a:srgbClr val="FFC1C1"/>
                </a:solidFill>
                <a:latin typeface="Comic Sans MS" panose="030F0702030302020204" pitchFamily="66" charset="0"/>
              </a:rPr>
              <a:t> </a:t>
            </a:r>
            <a:endParaRPr lang="en-US" altLang="en-US" sz="1800" b="0">
              <a:solidFill>
                <a:schemeClr val="bg2"/>
              </a:solidFill>
              <a:latin typeface="Comic Sans MS" panose="030F0702030302020204" pitchFamily="66" charset="0"/>
            </a:endParaRPr>
          </a:p>
        </p:txBody>
      </p:sp>
      <p:sp>
        <p:nvSpPr>
          <p:cNvPr id="108552" name="AutoShape 8">
            <a:extLst>
              <a:ext uri="{FF2B5EF4-FFF2-40B4-BE49-F238E27FC236}">
                <a16:creationId xmlns:a16="http://schemas.microsoft.com/office/drawing/2014/main" id="{90B7409F-BE63-42C4-AE3D-0F8A8C6BEFFA}"/>
              </a:ext>
            </a:extLst>
          </p:cNvPr>
          <p:cNvSpPr>
            <a:spLocks noChangeArrowheads="1"/>
          </p:cNvSpPr>
          <p:nvPr/>
        </p:nvSpPr>
        <p:spPr bwMode="auto">
          <a:xfrm>
            <a:off x="990600" y="2514600"/>
            <a:ext cx="1371600" cy="21336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3" name="Rectangle 9">
            <a:extLst>
              <a:ext uri="{FF2B5EF4-FFF2-40B4-BE49-F238E27FC236}">
                <a16:creationId xmlns:a16="http://schemas.microsoft.com/office/drawing/2014/main" id="{C1C8B04E-C93E-4BA8-8B7D-CEDFFE76F370}"/>
              </a:ext>
            </a:extLst>
          </p:cNvPr>
          <p:cNvSpPr>
            <a:spLocks noChangeArrowheads="1"/>
          </p:cNvSpPr>
          <p:nvPr/>
        </p:nvSpPr>
        <p:spPr bwMode="auto">
          <a:xfrm>
            <a:off x="2438400" y="2286000"/>
            <a:ext cx="533400" cy="2438400"/>
          </a:xfrm>
          <a:prstGeom prst="rect">
            <a:avLst/>
          </a:prstGeom>
          <a:noFill/>
          <a:ln w="28575" algn="ctr">
            <a:solidFill>
              <a:srgbClr val="E87D2C"/>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val="370590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17DCBF64-10BF-4425-8C39-8C41FF368D6E}"/>
              </a:ext>
            </a:extLst>
          </p:cNvPr>
          <p:cNvSpPr>
            <a:spLocks noChangeArrowheads="1"/>
          </p:cNvSpPr>
          <p:nvPr/>
        </p:nvSpPr>
        <p:spPr bwMode="auto">
          <a:xfrm>
            <a:off x="3429000" y="1676400"/>
            <a:ext cx="2819400" cy="2895600"/>
          </a:xfrm>
          <a:prstGeom prst="rect">
            <a:avLst/>
          </a:prstGeom>
          <a:solidFill>
            <a:srgbClr val="00C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0595" name="Rectangle 3">
            <a:extLst>
              <a:ext uri="{FF2B5EF4-FFF2-40B4-BE49-F238E27FC236}">
                <a16:creationId xmlns:a16="http://schemas.microsoft.com/office/drawing/2014/main" id="{F52CC7F3-7D4F-4D19-AA05-285BAB2ADE56}"/>
              </a:ext>
            </a:extLst>
          </p:cNvPr>
          <p:cNvSpPr>
            <a:spLocks noChangeArrowheads="1"/>
          </p:cNvSpPr>
          <p:nvPr/>
        </p:nvSpPr>
        <p:spPr bwMode="auto">
          <a:xfrm>
            <a:off x="228600" y="457200"/>
            <a:ext cx="8229600" cy="16002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31460" name="Rectangle 4">
            <a:extLst>
              <a:ext uri="{FF2B5EF4-FFF2-40B4-BE49-F238E27FC236}">
                <a16:creationId xmlns:a16="http://schemas.microsoft.com/office/drawing/2014/main" id="{7C5AF27B-F4B2-4824-8C51-920695565B5A}"/>
              </a:ext>
            </a:extLst>
          </p:cNvPr>
          <p:cNvSpPr>
            <a:spLocks noGrp="1" noChangeArrowheads="1"/>
          </p:cNvSpPr>
          <p:nvPr>
            <p:ph type="title"/>
          </p:nvPr>
        </p:nvSpPr>
        <p:spPr>
          <a:xfrm>
            <a:off x="381000" y="457200"/>
            <a:ext cx="7924800" cy="1447800"/>
          </a:xfrm>
        </p:spPr>
        <p:txBody>
          <a:bodyPr/>
          <a:lstStyle/>
          <a:p>
            <a:pPr>
              <a:defRPr/>
            </a:pPr>
            <a:r>
              <a:rPr lang="en-US" altLang="en-US" sz="2000" dirty="0"/>
              <a:t>Create screen layout rules </a:t>
            </a:r>
            <a:br>
              <a:rPr lang="en-US" altLang="en-US" sz="2000" dirty="0"/>
            </a:br>
            <a:r>
              <a:rPr lang="en-CA" altLang="en-US" sz="2000" dirty="0"/>
              <a:t>Menu Path: </a:t>
            </a:r>
            <a:r>
              <a:rPr lang="en-CA" altLang="en-US" sz="2000" b="0" dirty="0"/>
              <a:t>IMG</a:t>
            </a:r>
            <a:r>
              <a:rPr lang="en-CA" altLang="en-US" sz="2000" b="0" dirty="0">
                <a:sym typeface="Wingdings" panose="05000000000000000000" pitchFamily="2" charset="2"/>
              </a:rPr>
              <a:t> </a:t>
            </a:r>
            <a:r>
              <a:rPr lang="en-CA" altLang="en-US" sz="2000" b="0" dirty="0"/>
              <a:t>Financial Accounting (New) </a:t>
            </a:r>
            <a:r>
              <a:rPr lang="en-CA" altLang="en-US" sz="2000" b="0" dirty="0">
                <a:sym typeface="Wingdings" panose="05000000000000000000" pitchFamily="2" charset="2"/>
              </a:rPr>
              <a:t></a:t>
            </a:r>
            <a:r>
              <a:rPr lang="en-CA" altLang="en-US" sz="2000" b="0" dirty="0"/>
              <a:t> Asset Accounting </a:t>
            </a:r>
            <a:r>
              <a:rPr lang="en-CA" altLang="en-US" sz="2000" b="0" dirty="0">
                <a:sym typeface="Wingdings" panose="05000000000000000000" pitchFamily="2" charset="2"/>
              </a:rPr>
              <a:t></a:t>
            </a:r>
            <a:r>
              <a:rPr lang="en-CA" altLang="en-US" sz="2000" b="0" dirty="0"/>
              <a:t> Organisational structure </a:t>
            </a:r>
            <a:r>
              <a:rPr lang="en-CA" altLang="en-US" sz="2000" b="0" dirty="0">
                <a:sym typeface="Wingdings" panose="05000000000000000000" pitchFamily="2" charset="2"/>
              </a:rPr>
              <a:t></a:t>
            </a:r>
            <a:r>
              <a:rPr lang="en-CA" altLang="en-US" sz="2000" b="0" dirty="0"/>
              <a:t>Asset Classes </a:t>
            </a:r>
            <a:r>
              <a:rPr lang="en-CA" altLang="en-US" sz="2000" b="0" dirty="0">
                <a:sym typeface="Wingdings" panose="05000000000000000000" pitchFamily="2" charset="2"/>
              </a:rPr>
              <a:t></a:t>
            </a:r>
            <a:r>
              <a:rPr lang="en-CA" altLang="en-US" sz="2000" b="0" dirty="0"/>
              <a:t> Create screen Layout rules</a:t>
            </a:r>
            <a:r>
              <a:rPr lang="en-US" altLang="en-US" sz="4000" dirty="0"/>
              <a:t> </a:t>
            </a:r>
          </a:p>
        </p:txBody>
      </p:sp>
      <p:pic>
        <p:nvPicPr>
          <p:cNvPr id="110597" name="Picture 5">
            <a:extLst>
              <a:ext uri="{FF2B5EF4-FFF2-40B4-BE49-F238E27FC236}">
                <a16:creationId xmlns:a16="http://schemas.microsoft.com/office/drawing/2014/main" id="{FD592882-29D5-4532-8BED-C401A4034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057400"/>
            <a:ext cx="26098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Text Box 6">
            <a:extLst>
              <a:ext uri="{FF2B5EF4-FFF2-40B4-BE49-F238E27FC236}">
                <a16:creationId xmlns:a16="http://schemas.microsoft.com/office/drawing/2014/main" id="{91175D44-D56E-4D09-B322-D7D628D3EC76}"/>
              </a:ext>
            </a:extLst>
          </p:cNvPr>
          <p:cNvSpPr txBox="1">
            <a:spLocks noChangeArrowheads="1"/>
          </p:cNvSpPr>
          <p:nvPr/>
        </p:nvSpPr>
        <p:spPr bwMode="auto">
          <a:xfrm>
            <a:off x="914400" y="4876800"/>
            <a:ext cx="7772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a:solidFill>
                  <a:srgbClr val="FC1828"/>
                </a:solidFill>
                <a:latin typeface="Comic Sans MS" panose="030F0702030302020204" pitchFamily="66" charset="0"/>
              </a:rPr>
              <a:t>The Screen layout specifies the fields’ status in the Asset Master record. i.e they are required, optional or suppressed. These screen layout rules are assigned in asset classes so the Assets are created do follow the same rules for the Asset class.</a:t>
            </a:r>
            <a:r>
              <a:rPr lang="en-US" altLang="en-US" sz="1800" b="0">
                <a:latin typeface="Comic Sans MS" panose="030F0702030302020204" pitchFamily="66" charset="0"/>
              </a:rPr>
              <a:t> </a:t>
            </a:r>
          </a:p>
        </p:txBody>
      </p:sp>
    </p:spTree>
    <p:extLst>
      <p:ext uri="{BB962C8B-B14F-4D97-AF65-F5344CB8AC3E}">
        <p14:creationId xmlns:p14="http://schemas.microsoft.com/office/powerpoint/2010/main" val="82330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FC844E1B-D3A6-4392-A904-A00242512480}"/>
              </a:ext>
            </a:extLst>
          </p:cNvPr>
          <p:cNvSpPr>
            <a:spLocks noChangeArrowheads="1"/>
          </p:cNvSpPr>
          <p:nvPr/>
        </p:nvSpPr>
        <p:spPr bwMode="auto">
          <a:xfrm>
            <a:off x="1828800" y="1981200"/>
            <a:ext cx="5562600" cy="2971800"/>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2643" name="Rectangle 3">
            <a:extLst>
              <a:ext uri="{FF2B5EF4-FFF2-40B4-BE49-F238E27FC236}">
                <a16:creationId xmlns:a16="http://schemas.microsoft.com/office/drawing/2014/main" id="{190165D6-03B9-4ED8-9C63-DD266EF1CC4A}"/>
              </a:ext>
            </a:extLst>
          </p:cNvPr>
          <p:cNvSpPr>
            <a:spLocks noChangeArrowheads="1"/>
          </p:cNvSpPr>
          <p:nvPr/>
        </p:nvSpPr>
        <p:spPr bwMode="auto">
          <a:xfrm>
            <a:off x="609600" y="609600"/>
            <a:ext cx="7620000" cy="12192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33508" name="Rectangle 4">
            <a:extLst>
              <a:ext uri="{FF2B5EF4-FFF2-40B4-BE49-F238E27FC236}">
                <a16:creationId xmlns:a16="http://schemas.microsoft.com/office/drawing/2014/main" id="{0D6C59BA-2D36-4F3C-9FE2-6CC37DAF4665}"/>
              </a:ext>
            </a:extLst>
          </p:cNvPr>
          <p:cNvSpPr>
            <a:spLocks noGrp="1" noChangeArrowheads="1"/>
          </p:cNvSpPr>
          <p:nvPr>
            <p:ph type="title"/>
          </p:nvPr>
        </p:nvSpPr>
        <p:spPr>
          <a:xfrm>
            <a:off x="762000" y="685800"/>
            <a:ext cx="7467600" cy="914400"/>
          </a:xfrm>
        </p:spPr>
        <p:txBody>
          <a:bodyPr/>
          <a:lstStyle/>
          <a:p>
            <a:pPr>
              <a:defRPr/>
            </a:pPr>
            <a:r>
              <a:rPr lang="en-US" altLang="en-US" sz="1800" dirty="0"/>
              <a:t>Define Number range interval </a:t>
            </a:r>
            <a:br>
              <a:rPr lang="en-US" altLang="en-US" sz="1800" dirty="0"/>
            </a:br>
            <a:r>
              <a:rPr lang="en-CA" altLang="en-US" sz="1800" dirty="0"/>
              <a:t>Menu Path: </a:t>
            </a:r>
            <a:r>
              <a:rPr lang="en-CA" altLang="en-US" sz="1800" b="0" dirty="0"/>
              <a:t>IMG</a:t>
            </a:r>
            <a:r>
              <a:rPr lang="en-CA" altLang="en-US" sz="1800" b="0" dirty="0">
                <a:sym typeface="Wingdings" panose="05000000000000000000" pitchFamily="2" charset="2"/>
              </a:rPr>
              <a:t></a:t>
            </a:r>
            <a:r>
              <a:rPr lang="en-CA" altLang="en-US" sz="1800" b="0" dirty="0"/>
              <a:t> Financial Accounting (New) </a:t>
            </a:r>
            <a:r>
              <a:rPr lang="en-CA" altLang="en-US" sz="1800" b="0" dirty="0">
                <a:sym typeface="Wingdings" panose="05000000000000000000" pitchFamily="2" charset="2"/>
              </a:rPr>
              <a:t></a:t>
            </a:r>
            <a:r>
              <a:rPr lang="en-CA" altLang="en-US" sz="1800" b="0" dirty="0"/>
              <a:t>Asset Accounting </a:t>
            </a:r>
            <a:r>
              <a:rPr lang="en-CA" altLang="en-US" sz="1800" b="0" dirty="0">
                <a:sym typeface="Wingdings" panose="05000000000000000000" pitchFamily="2" charset="2"/>
              </a:rPr>
              <a:t></a:t>
            </a:r>
            <a:r>
              <a:rPr lang="en-CA" altLang="en-US" sz="1800" b="0" dirty="0"/>
              <a:t> Asset Classes </a:t>
            </a:r>
            <a:r>
              <a:rPr lang="en-CA" altLang="en-US" sz="1800" b="0" dirty="0">
                <a:sym typeface="Wingdings" panose="05000000000000000000" pitchFamily="2" charset="2"/>
              </a:rPr>
              <a:t></a:t>
            </a:r>
            <a:r>
              <a:rPr lang="en-CA" altLang="en-US" sz="1800" b="0" dirty="0"/>
              <a:t> Define Number range Interval</a:t>
            </a:r>
            <a:r>
              <a:rPr lang="en-CA" altLang="en-US" sz="2000" b="0" dirty="0"/>
              <a:t>.</a:t>
            </a:r>
            <a:endParaRPr lang="en-US" altLang="en-US" sz="2000" b="0" dirty="0"/>
          </a:p>
        </p:txBody>
      </p:sp>
      <p:pic>
        <p:nvPicPr>
          <p:cNvPr id="112645" name="Picture 5">
            <a:extLst>
              <a:ext uri="{FF2B5EF4-FFF2-40B4-BE49-F238E27FC236}">
                <a16:creationId xmlns:a16="http://schemas.microsoft.com/office/drawing/2014/main" id="{106500D4-B2EE-487D-BFDB-B31840B2C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1995488"/>
            <a:ext cx="530542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Text Box 6">
            <a:extLst>
              <a:ext uri="{FF2B5EF4-FFF2-40B4-BE49-F238E27FC236}">
                <a16:creationId xmlns:a16="http://schemas.microsoft.com/office/drawing/2014/main" id="{6A789C89-92FB-41D8-92A9-6AEAD1F1D7D7}"/>
              </a:ext>
            </a:extLst>
          </p:cNvPr>
          <p:cNvSpPr txBox="1">
            <a:spLocks noChangeArrowheads="1"/>
          </p:cNvSpPr>
          <p:nvPr/>
        </p:nvSpPr>
        <p:spPr bwMode="auto">
          <a:xfrm>
            <a:off x="3124200" y="2209800"/>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000" b="0">
                <a:solidFill>
                  <a:schemeClr val="tx2"/>
                </a:solidFill>
                <a:latin typeface="Comic Sans MS" panose="030F0702030302020204" pitchFamily="66" charset="0"/>
              </a:rPr>
              <a:t>9050</a:t>
            </a:r>
          </a:p>
        </p:txBody>
      </p:sp>
      <p:sp>
        <p:nvSpPr>
          <p:cNvPr id="112647" name="Text Box 7">
            <a:extLst>
              <a:ext uri="{FF2B5EF4-FFF2-40B4-BE49-F238E27FC236}">
                <a16:creationId xmlns:a16="http://schemas.microsoft.com/office/drawing/2014/main" id="{91944C0E-743B-4323-8931-B418601F80F7}"/>
              </a:ext>
            </a:extLst>
          </p:cNvPr>
          <p:cNvSpPr txBox="1">
            <a:spLocks noChangeArrowheads="1"/>
          </p:cNvSpPr>
          <p:nvPr/>
        </p:nvSpPr>
        <p:spPr bwMode="auto">
          <a:xfrm>
            <a:off x="1295400" y="5105400"/>
            <a:ext cx="670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CA" altLang="en-US" sz="1800" b="0">
                <a:solidFill>
                  <a:srgbClr val="FC1828"/>
                </a:solidFill>
                <a:latin typeface="Comic Sans MS" panose="030F0702030302020204" pitchFamily="66" charset="0"/>
              </a:rPr>
              <a:t>The number ranges for the assigned company code relevant for Assets created under that company code.</a:t>
            </a:r>
            <a:r>
              <a:rPr lang="en-US" altLang="en-US" sz="1800" b="0">
                <a:latin typeface="Comic Sans MS" panose="030F0702030302020204" pitchFamily="66" charset="0"/>
              </a:rPr>
              <a:t> </a:t>
            </a:r>
          </a:p>
        </p:txBody>
      </p:sp>
    </p:spTree>
    <p:extLst>
      <p:ext uri="{BB962C8B-B14F-4D97-AF65-F5344CB8AC3E}">
        <p14:creationId xmlns:p14="http://schemas.microsoft.com/office/powerpoint/2010/main" val="344751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7741FE88-D3D5-4379-B3C7-DCA88586AC6E}"/>
              </a:ext>
            </a:extLst>
          </p:cNvPr>
          <p:cNvSpPr>
            <a:spLocks noChangeArrowheads="1"/>
          </p:cNvSpPr>
          <p:nvPr/>
        </p:nvSpPr>
        <p:spPr bwMode="auto">
          <a:xfrm>
            <a:off x="1600200" y="1524000"/>
            <a:ext cx="5486400" cy="4648200"/>
          </a:xfrm>
          <a:prstGeom prst="rect">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4691" name="Rectangle 3">
            <a:extLst>
              <a:ext uri="{FF2B5EF4-FFF2-40B4-BE49-F238E27FC236}">
                <a16:creationId xmlns:a16="http://schemas.microsoft.com/office/drawing/2014/main" id="{DF5CD143-457C-4ECA-ACBE-8AFDE7A25FC1}"/>
              </a:ext>
            </a:extLst>
          </p:cNvPr>
          <p:cNvSpPr>
            <a:spLocks noChangeArrowheads="1"/>
          </p:cNvSpPr>
          <p:nvPr/>
        </p:nvSpPr>
        <p:spPr bwMode="auto">
          <a:xfrm>
            <a:off x="609600" y="0"/>
            <a:ext cx="7772400" cy="14478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535556" name="Rectangle 4">
            <a:extLst>
              <a:ext uri="{FF2B5EF4-FFF2-40B4-BE49-F238E27FC236}">
                <a16:creationId xmlns:a16="http://schemas.microsoft.com/office/drawing/2014/main" id="{A3D376C6-8FB9-42C9-A54E-1D2679D8F455}"/>
              </a:ext>
            </a:extLst>
          </p:cNvPr>
          <p:cNvSpPr>
            <a:spLocks noGrp="1" noChangeArrowheads="1"/>
          </p:cNvSpPr>
          <p:nvPr>
            <p:ph type="title"/>
          </p:nvPr>
        </p:nvSpPr>
        <p:spPr>
          <a:xfrm>
            <a:off x="685800" y="152400"/>
            <a:ext cx="7696200" cy="1295400"/>
          </a:xfrm>
        </p:spPr>
        <p:txBody>
          <a:bodyPr/>
          <a:lstStyle/>
          <a:p>
            <a:pPr>
              <a:defRPr/>
            </a:pPr>
            <a:r>
              <a:rPr lang="en-US" altLang="en-US" sz="2800"/>
              <a:t>Define Asset classes</a:t>
            </a:r>
            <a:br>
              <a:rPr lang="en-US" altLang="en-US" sz="2800"/>
            </a:br>
            <a:r>
              <a:rPr lang="en-CA" altLang="en-US" sz="2400" b="0"/>
              <a:t>Menu Path</a:t>
            </a:r>
            <a:r>
              <a:rPr lang="en-CA" altLang="en-US" sz="2400"/>
              <a:t>: IMG&gt; Financial Accounting (New) &gt;Asset Accounting&gt; Asset Classes &gt; Define Asset Classes.</a:t>
            </a:r>
            <a:endParaRPr lang="en-US" altLang="en-US" sz="2400"/>
          </a:p>
        </p:txBody>
      </p:sp>
      <p:pic>
        <p:nvPicPr>
          <p:cNvPr id="114693" name="Picture 5">
            <a:extLst>
              <a:ext uri="{FF2B5EF4-FFF2-40B4-BE49-F238E27FC236}">
                <a16:creationId xmlns:a16="http://schemas.microsoft.com/office/drawing/2014/main" id="{8C9414DC-9548-4617-B8B9-FD98E9130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24000"/>
            <a:ext cx="5329238"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4" name="Rectangle 6">
            <a:extLst>
              <a:ext uri="{FF2B5EF4-FFF2-40B4-BE49-F238E27FC236}">
                <a16:creationId xmlns:a16="http://schemas.microsoft.com/office/drawing/2014/main" id="{EF6105ED-0B1C-4045-B684-42DCCA9D85CB}"/>
              </a:ext>
            </a:extLst>
          </p:cNvPr>
          <p:cNvSpPr>
            <a:spLocks noChangeArrowheads="1"/>
          </p:cNvSpPr>
          <p:nvPr/>
        </p:nvSpPr>
        <p:spPr bwMode="auto">
          <a:xfrm>
            <a:off x="1600200" y="6553200"/>
            <a:ext cx="76200" cy="76200"/>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4695" name="Oval 7">
            <a:extLst>
              <a:ext uri="{FF2B5EF4-FFF2-40B4-BE49-F238E27FC236}">
                <a16:creationId xmlns:a16="http://schemas.microsoft.com/office/drawing/2014/main" id="{1492B128-F984-4E66-B7A4-5D2F8C45F8BA}"/>
              </a:ext>
            </a:extLst>
          </p:cNvPr>
          <p:cNvSpPr>
            <a:spLocks noChangeArrowheads="1"/>
          </p:cNvSpPr>
          <p:nvPr/>
        </p:nvSpPr>
        <p:spPr bwMode="auto">
          <a:xfrm>
            <a:off x="2819400" y="2667000"/>
            <a:ext cx="8382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4696" name="Oval 8">
            <a:extLst>
              <a:ext uri="{FF2B5EF4-FFF2-40B4-BE49-F238E27FC236}">
                <a16:creationId xmlns:a16="http://schemas.microsoft.com/office/drawing/2014/main" id="{811EC371-5587-4B4F-8752-4F64203A4DEA}"/>
              </a:ext>
            </a:extLst>
          </p:cNvPr>
          <p:cNvSpPr>
            <a:spLocks noChangeArrowheads="1"/>
          </p:cNvSpPr>
          <p:nvPr/>
        </p:nvSpPr>
        <p:spPr bwMode="auto">
          <a:xfrm>
            <a:off x="2743200" y="2971800"/>
            <a:ext cx="914400" cy="2286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4697" name="Oval 9">
            <a:extLst>
              <a:ext uri="{FF2B5EF4-FFF2-40B4-BE49-F238E27FC236}">
                <a16:creationId xmlns:a16="http://schemas.microsoft.com/office/drawing/2014/main" id="{D01577E4-0E32-4492-B124-C177155722B5}"/>
              </a:ext>
            </a:extLst>
          </p:cNvPr>
          <p:cNvSpPr>
            <a:spLocks noChangeArrowheads="1"/>
          </p:cNvSpPr>
          <p:nvPr/>
        </p:nvSpPr>
        <p:spPr bwMode="auto">
          <a:xfrm>
            <a:off x="2743200" y="3429000"/>
            <a:ext cx="9906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4698" name="Oval 10">
            <a:extLst>
              <a:ext uri="{FF2B5EF4-FFF2-40B4-BE49-F238E27FC236}">
                <a16:creationId xmlns:a16="http://schemas.microsoft.com/office/drawing/2014/main" id="{366013BB-F361-4705-AC0E-5A272C7054C3}"/>
              </a:ext>
            </a:extLst>
          </p:cNvPr>
          <p:cNvSpPr>
            <a:spLocks noChangeArrowheads="1"/>
          </p:cNvSpPr>
          <p:nvPr/>
        </p:nvSpPr>
        <p:spPr bwMode="auto">
          <a:xfrm>
            <a:off x="1676400" y="4953000"/>
            <a:ext cx="1676400" cy="3048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114699" name="Oval 11">
            <a:extLst>
              <a:ext uri="{FF2B5EF4-FFF2-40B4-BE49-F238E27FC236}">
                <a16:creationId xmlns:a16="http://schemas.microsoft.com/office/drawing/2014/main" id="{4D78045D-0FA8-44D7-8DE8-0B1665A37436}"/>
              </a:ext>
            </a:extLst>
          </p:cNvPr>
          <p:cNvSpPr>
            <a:spLocks noChangeArrowheads="1"/>
          </p:cNvSpPr>
          <p:nvPr/>
        </p:nvSpPr>
        <p:spPr bwMode="auto">
          <a:xfrm>
            <a:off x="1752600" y="1981200"/>
            <a:ext cx="3657600" cy="381000"/>
          </a:xfrm>
          <a:prstGeom prst="ellipse">
            <a:avLst/>
          </a:prstGeom>
          <a:noFill/>
          <a:ln w="38100" algn="ctr">
            <a:solidFill>
              <a:srgbClr val="F65C1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val="2162266086"/>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alpha val="50000"/>
          </a:srgbClr>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CFFFF">
            <a:alpha val="50000"/>
          </a:srgbClr>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940159531F9840AD110D230F87C98E" ma:contentTypeVersion="0" ma:contentTypeDescription="Create a new document." ma:contentTypeScope="" ma:versionID="0f60984163e91ec47d50b5e84dfa986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19804A-AF66-4F3B-AFAC-3E1E6DD87A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EFA2E84-CFE6-45A1-995F-900B1651E4B2}">
  <ds:schemaRefs>
    <ds:schemaRef ds:uri="http://purl.org/dc/dcmitype/"/>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elements/1.1/"/>
    <ds:schemaRef ds:uri="http://purl.org/dc/terms/"/>
  </ds:schemaRefs>
</ds:datastoreItem>
</file>

<file path=customXml/itemProps3.xml><?xml version="1.0" encoding="utf-8"?>
<ds:datastoreItem xmlns:ds="http://schemas.openxmlformats.org/officeDocument/2006/customXml" ds:itemID="{773B0EF5-C401-4E4C-A570-A31C9AFF0D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7233</TotalTime>
  <Words>1235</Words>
  <Application>Microsoft Office PowerPoint</Application>
  <PresentationFormat>On-screen Show (4:3)</PresentationFormat>
  <Paragraphs>115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Comic Sans MS</vt:lpstr>
      <vt:lpstr>Symbol</vt:lpstr>
      <vt:lpstr>Times New Roman</vt:lpstr>
      <vt:lpstr>Wingdings</vt:lpstr>
      <vt:lpstr>Default Design</vt:lpstr>
      <vt:lpstr>Day 5 Asset Accounting Configurations </vt:lpstr>
      <vt:lpstr>Asset configuration </vt:lpstr>
      <vt:lpstr>Copy reference chart of depreciation/depreciation areas</vt:lpstr>
      <vt:lpstr>Copy reference chart of depreciation/depreciation areas         Contd..</vt:lpstr>
      <vt:lpstr>Assign Chart of depreciation to Company codes  Menu Path: IMG Financial Accounting (New)  Asset Accounting  organisational structures  Assign Chart of depreciation to company code.</vt:lpstr>
      <vt:lpstr>Specify Account determination Menu Path: IMG Financial Accounting (New)  Asset Accounting  Organisational structure  Asset Classes  Specify Account Determination</vt:lpstr>
      <vt:lpstr>Create screen layout rules  Menu Path: IMG Financial Accounting (New)  Asset Accounting  Organisational structure Asset Classes  Create screen Layout rules </vt:lpstr>
      <vt:lpstr>Define Number range interval  Menu Path: IMG Financial Accounting (New) Asset Accounting  Asset Classes  Define Number range Interval.</vt:lpstr>
      <vt:lpstr>Define Asset classes Menu Path: IMG&gt; Financial Accounting (New) &gt;Asset Accounting&gt; Asset Classes &gt; Define Asset Classes.</vt:lpstr>
      <vt:lpstr>PowerPoint Presentation</vt:lpstr>
      <vt:lpstr>PowerPoint Presentation</vt:lpstr>
      <vt:lpstr>Determine depreciation areas in the Asset class  Menu Path: IMG&gt; Financial Accounting (New) &gt;Asset Accounting&gt; Valuation &gt; Determine depreciation areas in the Asset class.</vt:lpstr>
      <vt:lpstr>Assign G/L Accounts  Menu Path: IMG  Financial Accounting (New)  Asset Accounting&gt; Integration with General Ledger  Assign G/L Accounts</vt:lpstr>
      <vt:lpstr>PowerPoint Presentation</vt:lpstr>
      <vt:lpstr>Specify document type for posting of depreciation  Menu Path: IMG Financial Accounting (New)  Asset Accounting  Integration with General ledger  Post Depreciation to the general ledger  Specify document type for posting of depreciation</vt:lpstr>
      <vt:lpstr>Specify intervals and posting rules  Menu Path: IMG  Financial Accounting (New)  Asset Accounting  Integration with General ledger  Specify Intervals and posting rules.</vt:lpstr>
      <vt:lpstr> Specify rounding off Net book value and/or depreciation Menu Path: IMG  Financial Accounting (New)  Asset Accounting&gt; Valuation  Amount specification Co.code/ Depreciation Area  Specify rounding of NBV and/or depreciation </vt:lpstr>
      <vt:lpstr>Define screen layout for Asset depreciation areas Menu Path: IMG&gt; Financial Accounting (New) &gt;Asset Accounting&gt; Master data &gt;  Screen layout &gt; Define Screen layout for Depreciation Areas </vt:lpstr>
      <vt:lpstr>Maintain depreciation key Menu Path: IMG Financial Accounting (New) Asset Accounting&gt; Depreciation  Valuation Methods Depreciation key Maintain Depreciation key </vt:lpstr>
      <vt:lpstr>Assign settlement profile to Company code Menu Path: IMG&gt; Financial Accounting (New) &gt;Asset Accounting&gt; Capitalisation of assets under construction&gt;Define/Assign settlement profiles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SAP CoE</dc:title>
  <dc:subject>Training User Manual-FI</dc:subject>
  <dc:creator>Prashant Deshmukh</dc:creator>
  <cp:lastModifiedBy>Deshpande, Praveen</cp:lastModifiedBy>
  <cp:revision>890</cp:revision>
  <cp:lastPrinted>1998-05-07T19:57:38Z</cp:lastPrinted>
  <dcterms:created xsi:type="dcterms:W3CDTF">1998-04-30T19:10:22Z</dcterms:created>
  <dcterms:modified xsi:type="dcterms:W3CDTF">2018-03-05T07:49:56Z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0x01010002940159531F9840AD110D230F87C98E</vt:lpwstr>
  </property>
</Properties>
</file>