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handoutMasterIdLst>
    <p:handoutMasterId r:id="rId42"/>
  </p:handoutMasterIdLst>
  <p:sldIdLst>
    <p:sldId id="257" r:id="rId5"/>
    <p:sldId id="395" r:id="rId6"/>
    <p:sldId id="662" r:id="rId7"/>
    <p:sldId id="604" r:id="rId8"/>
    <p:sldId id="605" r:id="rId9"/>
    <p:sldId id="606" r:id="rId10"/>
    <p:sldId id="664" r:id="rId11"/>
    <p:sldId id="607" r:id="rId12"/>
    <p:sldId id="653" r:id="rId13"/>
    <p:sldId id="654" r:id="rId14"/>
    <p:sldId id="608" r:id="rId15"/>
    <p:sldId id="655" r:id="rId16"/>
    <p:sldId id="609" r:id="rId17"/>
    <p:sldId id="611" r:id="rId18"/>
    <p:sldId id="612" r:id="rId19"/>
    <p:sldId id="613" r:id="rId20"/>
    <p:sldId id="656" r:id="rId21"/>
    <p:sldId id="616" r:id="rId22"/>
    <p:sldId id="617" r:id="rId23"/>
    <p:sldId id="618" r:id="rId24"/>
    <p:sldId id="658" r:id="rId25"/>
    <p:sldId id="619" r:id="rId26"/>
    <p:sldId id="620" r:id="rId27"/>
    <p:sldId id="621" r:id="rId28"/>
    <p:sldId id="622" r:id="rId29"/>
    <p:sldId id="659" r:id="rId30"/>
    <p:sldId id="660" r:id="rId31"/>
    <p:sldId id="623" r:id="rId32"/>
    <p:sldId id="624" r:id="rId33"/>
    <p:sldId id="625" r:id="rId34"/>
    <p:sldId id="626" r:id="rId35"/>
    <p:sldId id="627" r:id="rId36"/>
    <p:sldId id="628" r:id="rId37"/>
    <p:sldId id="661" r:id="rId38"/>
    <p:sldId id="629" r:id="rId39"/>
    <p:sldId id="630" r:id="rId40"/>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FF33"/>
    <a:srgbClr val="99CCFF"/>
    <a:srgbClr val="CCFFCC"/>
    <a:srgbClr val="FFCCFF"/>
    <a:srgbClr val="00FFCC"/>
    <a:srgbClr val="FFFF99"/>
    <a:srgbClr val="CCCCFF"/>
    <a:srgbClr val="CC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456" autoAdjust="0"/>
  </p:normalViewPr>
  <p:slideViewPr>
    <p:cSldViewPr>
      <p:cViewPr varScale="1">
        <p:scale>
          <a:sx n="76" d="100"/>
          <a:sy n="76" d="100"/>
        </p:scale>
        <p:origin x="-1498" y="-82"/>
      </p:cViewPr>
      <p:guideLst>
        <p:guide orient="horz" pos="2160"/>
        <p:guide pos="2880"/>
      </p:guideLst>
    </p:cSldViewPr>
  </p:slideViewPr>
  <p:outlineViewPr>
    <p:cViewPr>
      <p:scale>
        <a:sx n="33" d="100"/>
        <a:sy n="33" d="100"/>
      </p:scale>
      <p:origin x="0" y="-88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3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0938" y="692150"/>
            <a:ext cx="4556125" cy="3416300"/>
          </a:xfrm>
          <a:ln cap="flat"/>
        </p:spPr>
      </p:sp>
      <p:sp>
        <p:nvSpPr>
          <p:cNvPr id="58371" name="Rectangle 3"/>
          <p:cNvSpPr>
            <a:spLocks noGrp="1" noChangeArrowheads="1"/>
          </p:cNvSpPr>
          <p:nvPr>
            <p:ph type="body" idx="1"/>
          </p:nvPr>
        </p:nvSpPr>
        <p:spPr>
          <a:noFill/>
          <a:ln w="9525"/>
        </p:spPr>
        <p:txBody>
          <a:bodyPr/>
          <a:lstStyle/>
          <a:p>
            <a:r>
              <a:rPr lang="en-US"/>
              <a:t>This In-house course was developed to meet the needs of SAP R/3 Consultants working at Capgemini. This course is designed to present a high level view of XXXX and to provide the Consultants with basic information about how to use this Functionality.</a:t>
            </a:r>
          </a:p>
          <a:p>
            <a:endParaRPr lang="en-US"/>
          </a:p>
          <a:p>
            <a:r>
              <a:rPr lang="en-US"/>
              <a:t>More in-depth courses have been developed to train Consultants in specific areas discussed during this course.</a:t>
            </a:r>
          </a:p>
          <a:p>
            <a:endParaRPr lang="en-US"/>
          </a:p>
          <a:p>
            <a:r>
              <a:rPr lang="en-US"/>
              <a:t>Your comments at the conclusion of this training session are appreciated and will help us better tailor future courses to meet your training needs.</a:t>
            </a:r>
          </a:p>
          <a:p>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14</a:t>
            </a:fld>
            <a:endParaRPr lang="en-US" dirty="0"/>
          </a:p>
        </p:txBody>
      </p:sp>
    </p:spTree>
    <p:extLst>
      <p:ext uri="{BB962C8B-B14F-4D97-AF65-F5344CB8AC3E}">
        <p14:creationId xmlns:p14="http://schemas.microsoft.com/office/powerpoint/2010/main" xmlns="" val="338448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15</a:t>
            </a:fld>
            <a:endParaRPr lang="en-US" dirty="0"/>
          </a:p>
        </p:txBody>
      </p:sp>
    </p:spTree>
    <p:extLst>
      <p:ext uri="{BB962C8B-B14F-4D97-AF65-F5344CB8AC3E}">
        <p14:creationId xmlns:p14="http://schemas.microsoft.com/office/powerpoint/2010/main" xmlns="" val="2577721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16</a:t>
            </a:fld>
            <a:endParaRPr lang="en-US" dirty="0"/>
          </a:p>
        </p:txBody>
      </p:sp>
    </p:spTree>
    <p:extLst>
      <p:ext uri="{BB962C8B-B14F-4D97-AF65-F5344CB8AC3E}">
        <p14:creationId xmlns:p14="http://schemas.microsoft.com/office/powerpoint/2010/main" xmlns="" val="3256915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xmlns="" id="{7EA548B3-1717-4621-895B-9C4161141BEA}"/>
              </a:ext>
            </a:extLst>
          </p:cNvPr>
          <p:cNvSpPr>
            <a:spLocks noGrp="1" noChangeArrowheads="1"/>
          </p:cNvSpPr>
          <p:nvPr>
            <p:ph type="body" idx="1"/>
          </p:nvPr>
        </p:nvSpPr>
        <p:spPr>
          <a:xfrm>
            <a:off x="660400" y="5027613"/>
            <a:ext cx="5524500" cy="3332162"/>
          </a:xfrm>
          <a:noFill/>
        </p:spPr>
        <p:txBody>
          <a:bodyPr lIns="91854" tIns="45927" rIns="91854" bIns="45927"/>
          <a:lstStyle/>
          <a:p>
            <a:r>
              <a:rPr lang="en-US" altLang="en-US"/>
              <a:t>The Asset Acquisition process is integrated with the Procurement Cycle in Material Management (MM). In the scenario presented above, an asset is posted directly from Material Management.</a:t>
            </a:r>
          </a:p>
          <a:p>
            <a:r>
              <a:rPr lang="en-US" altLang="en-US"/>
              <a:t>Pre-requisite activities:</a:t>
            </a:r>
          </a:p>
          <a:p>
            <a:r>
              <a:rPr lang="en-US" altLang="en-US"/>
              <a:t>Create Asset Master Record.</a:t>
            </a:r>
          </a:p>
          <a:p>
            <a:r>
              <a:rPr lang="en-US" altLang="en-US"/>
              <a:t>Activities within MM that support the asset procurement process are:</a:t>
            </a:r>
          </a:p>
          <a:p>
            <a:r>
              <a:rPr lang="en-US" altLang="en-US"/>
              <a:t> The purchase requisition (PR) or purchase order (PO) must use the account assignment category for an asset, and the account assignment within the requisition or PO must be assigned to a valid asset master record. </a:t>
            </a:r>
          </a:p>
          <a:p>
            <a:r>
              <a:rPr lang="en-US" altLang="en-US"/>
              <a:t>Goods Receipt (MIGO):  In this case, the receipt of the asset against the PO will automatically post to the asset.  </a:t>
            </a:r>
          </a:p>
          <a:p>
            <a:r>
              <a:rPr lang="en-US" altLang="en-US"/>
              <a:t>Invoice Verification (MIRO) – Moving Average price valuation: In this case, the processing of the vendor invoice against the PO will automatically update   the asset value. </a:t>
            </a:r>
          </a:p>
          <a:p>
            <a:pPr lvl="1"/>
            <a:endParaRPr lang="en-US" altLang="en-US"/>
          </a:p>
          <a:p>
            <a:pPr lvl="1"/>
            <a:endParaRPr lang="en-US" altLang="en-US"/>
          </a:p>
          <a:p>
            <a:endParaRPr lang="en-US" altLang="en-US"/>
          </a:p>
          <a:p>
            <a:endParaRPr lang="en-US" altLang="en-US"/>
          </a:p>
        </p:txBody>
      </p:sp>
      <p:sp>
        <p:nvSpPr>
          <p:cNvPr id="75779" name="Rectangle 3">
            <a:extLst>
              <a:ext uri="{FF2B5EF4-FFF2-40B4-BE49-F238E27FC236}">
                <a16:creationId xmlns:a16="http://schemas.microsoft.com/office/drawing/2014/main" xmlns="" id="{5CCA4A84-053A-423E-B7E1-CB502730FB5A}"/>
              </a:ext>
            </a:extLst>
          </p:cNvPr>
          <p:cNvSpPr>
            <a:spLocks noGrp="1" noRot="1" noChangeAspect="1" noChangeArrowheads="1" noTextEdit="1"/>
          </p:cNvSpPr>
          <p:nvPr>
            <p:ph type="sldImg"/>
          </p:nvPr>
        </p:nvSpPr>
        <p:spPr>
          <a:xfrm>
            <a:off x="665163" y="752475"/>
            <a:ext cx="5519737" cy="4140200"/>
          </a:xfrm>
          <a:ln w="9525" cap="flat">
            <a:solidFill>
              <a:schemeClr val="tx1"/>
            </a:solidFill>
          </a:ln>
        </p:spPr>
      </p:sp>
    </p:spTree>
    <p:extLst>
      <p:ext uri="{BB962C8B-B14F-4D97-AF65-F5344CB8AC3E}">
        <p14:creationId xmlns:p14="http://schemas.microsoft.com/office/powerpoint/2010/main" xmlns="" val="301290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18</a:t>
            </a:fld>
            <a:endParaRPr lang="en-US" dirty="0"/>
          </a:p>
        </p:txBody>
      </p:sp>
    </p:spTree>
    <p:extLst>
      <p:ext uri="{BB962C8B-B14F-4D97-AF65-F5344CB8AC3E}">
        <p14:creationId xmlns:p14="http://schemas.microsoft.com/office/powerpoint/2010/main" xmlns="" val="317499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Goods receipt </a:t>
            </a:r>
            <a:r>
              <a:rPr lang="en-US" sz="1200" kern="1200" baseline="0" dirty="0">
                <a:solidFill>
                  <a:schemeClr val="tx1"/>
                </a:solidFill>
                <a:latin typeface="+mn-lt"/>
                <a:ea typeface="+mn-ea"/>
                <a:cs typeface="+mn-cs"/>
              </a:rPr>
              <a:t>- The first option (valuated)would</a:t>
            </a:r>
          </a:p>
          <a:p>
            <a:r>
              <a:rPr lang="en-US" sz="1200" kern="1200" baseline="0" dirty="0">
                <a:solidFill>
                  <a:schemeClr val="tx1"/>
                </a:solidFill>
                <a:latin typeface="+mn-lt"/>
                <a:ea typeface="+mn-ea"/>
                <a:cs typeface="+mn-cs"/>
              </a:rPr>
              <a:t>be used when the goods receipt takes place before the invoice receipt. When the</a:t>
            </a:r>
          </a:p>
          <a:p>
            <a:r>
              <a:rPr lang="en-US" sz="1200" kern="1200" baseline="0" dirty="0">
                <a:solidFill>
                  <a:schemeClr val="tx1"/>
                </a:solidFill>
                <a:latin typeface="+mn-lt"/>
                <a:ea typeface="+mn-ea"/>
                <a:cs typeface="+mn-cs"/>
              </a:rPr>
              <a:t>invoice is received later, there may be differences between the invoice amount</a:t>
            </a:r>
          </a:p>
          <a:p>
            <a:r>
              <a:rPr lang="en-US" sz="1200" kern="1200" baseline="0" dirty="0">
                <a:solidFill>
                  <a:schemeClr val="tx1"/>
                </a:solidFill>
                <a:latin typeface="+mn-lt"/>
                <a:ea typeface="+mn-ea"/>
                <a:cs typeface="+mn-cs"/>
              </a:rPr>
              <a:t>and the amount posted at the time of the goods receipt. In this case, adjustment</a:t>
            </a:r>
          </a:p>
          <a:p>
            <a:r>
              <a:rPr lang="en-US" sz="1200" kern="1200" baseline="0" dirty="0">
                <a:solidFill>
                  <a:schemeClr val="tx1"/>
                </a:solidFill>
                <a:latin typeface="+mn-lt"/>
                <a:ea typeface="+mn-ea"/>
                <a:cs typeface="+mn-cs"/>
              </a:rPr>
              <a:t>postings are made to the asset. No corrections are necessary for the second option ,a non-valuated</a:t>
            </a:r>
          </a:p>
          <a:p>
            <a:r>
              <a:rPr lang="en-US" sz="1200" kern="1200" baseline="0" dirty="0">
                <a:solidFill>
                  <a:schemeClr val="tx1"/>
                </a:solidFill>
                <a:latin typeface="+mn-lt"/>
                <a:ea typeface="+mn-ea"/>
                <a:cs typeface="+mn-cs"/>
              </a:rPr>
              <a:t>good receipt, since the asset was not yet capitalized.</a:t>
            </a:r>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19</a:t>
            </a:fld>
            <a:endParaRPr lang="en-US" dirty="0"/>
          </a:p>
        </p:txBody>
      </p:sp>
    </p:spTree>
    <p:extLst>
      <p:ext uri="{BB962C8B-B14F-4D97-AF65-F5344CB8AC3E}">
        <p14:creationId xmlns:p14="http://schemas.microsoft.com/office/powerpoint/2010/main" xmlns="" val="366229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20</a:t>
            </a:fld>
            <a:endParaRPr lang="en-US" dirty="0"/>
          </a:p>
        </p:txBody>
      </p:sp>
    </p:spTree>
    <p:extLst>
      <p:ext uri="{BB962C8B-B14F-4D97-AF65-F5344CB8AC3E}">
        <p14:creationId xmlns:p14="http://schemas.microsoft.com/office/powerpoint/2010/main" xmlns="" val="1879184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xmlns="" id="{476DCB42-341F-45BF-A5C7-C7F121E603D9}"/>
              </a:ext>
            </a:extLst>
          </p:cNvPr>
          <p:cNvSpPr>
            <a:spLocks noGrp="1" noRot="1" noChangeAspect="1" noChangeArrowheads="1" noTextEdit="1"/>
          </p:cNvSpPr>
          <p:nvPr>
            <p:ph type="sldImg"/>
          </p:nvPr>
        </p:nvSpPr>
        <p:spPr>
          <a:xfrm>
            <a:off x="701675" y="742950"/>
            <a:ext cx="5448300" cy="4086225"/>
          </a:xfrm>
          <a:ln/>
        </p:spPr>
      </p:sp>
      <p:sp>
        <p:nvSpPr>
          <p:cNvPr id="83971" name="Rectangle 3">
            <a:extLst>
              <a:ext uri="{FF2B5EF4-FFF2-40B4-BE49-F238E27FC236}">
                <a16:creationId xmlns:a16="http://schemas.microsoft.com/office/drawing/2014/main" xmlns="" id="{0524B491-F907-4CC0-83DE-0B0B0A7DE4DB}"/>
              </a:ext>
            </a:extLst>
          </p:cNvPr>
          <p:cNvSpPr>
            <a:spLocks noGrp="1" noChangeArrowheads="1"/>
          </p:cNvSpPr>
          <p:nvPr>
            <p:ph type="body" idx="1"/>
          </p:nvPr>
        </p:nvSpPr>
        <p:spPr>
          <a:xfrm>
            <a:off x="695325" y="4851400"/>
            <a:ext cx="5429250" cy="3911600"/>
          </a:xfrm>
          <a:noFill/>
        </p:spPr>
        <p:txBody>
          <a:bodyPr/>
          <a:lstStyle/>
          <a:p>
            <a:r>
              <a:rPr lang="en-US" altLang="en-US" sz="1000">
                <a:solidFill>
                  <a:srgbClr val="000000"/>
                </a:solidFill>
              </a:rPr>
              <a:t>There are different ways of posting retirements:</a:t>
            </a:r>
          </a:p>
          <a:p>
            <a:r>
              <a:rPr lang="en-US" altLang="en-US" sz="1000">
                <a:solidFill>
                  <a:srgbClr val="000000"/>
                </a:solidFill>
              </a:rPr>
              <a:t>With revenue,</a:t>
            </a:r>
          </a:p>
          <a:p>
            <a:r>
              <a:rPr lang="en-US" altLang="en-US" sz="1000">
                <a:solidFill>
                  <a:srgbClr val="000000"/>
                </a:solidFill>
              </a:rPr>
              <a:t>Without revenue and </a:t>
            </a:r>
          </a:p>
          <a:p>
            <a:r>
              <a:rPr lang="en-US" altLang="en-US" sz="1000">
                <a:solidFill>
                  <a:srgbClr val="000000"/>
                </a:solidFill>
              </a:rPr>
              <a:t>By scrapping</a:t>
            </a:r>
          </a:p>
          <a:p>
            <a:endParaRPr lang="en-US" altLang="en-US" sz="1000">
              <a:solidFill>
                <a:srgbClr val="000000"/>
              </a:solidFill>
            </a:endParaRPr>
          </a:p>
          <a:p>
            <a:r>
              <a:rPr lang="en-US" altLang="en-US" sz="1000">
                <a:solidFill>
                  <a:srgbClr val="000000"/>
                </a:solidFill>
              </a:rPr>
              <a:t>Say, the asset is completely retired with revenue received from a customer.</a:t>
            </a:r>
          </a:p>
          <a:p>
            <a:r>
              <a:rPr lang="en-US" altLang="en-US" sz="1000">
                <a:solidFill>
                  <a:srgbClr val="000000"/>
                </a:solidFill>
              </a:rPr>
              <a:t>Recording the asset sale:</a:t>
            </a:r>
            <a:br>
              <a:rPr lang="en-US" altLang="en-US" sz="1000">
                <a:solidFill>
                  <a:srgbClr val="000000"/>
                </a:solidFill>
              </a:rPr>
            </a:br>
            <a:r>
              <a:rPr lang="en-US" altLang="en-US" sz="1000">
                <a:solidFill>
                  <a:srgbClr val="000000"/>
                </a:solidFill>
              </a:rPr>
              <a:t>The system removes the acquisition and production costs and respective accumulated depreciation.</a:t>
            </a:r>
          </a:p>
          <a:p>
            <a:r>
              <a:rPr lang="en-US" altLang="en-US" sz="1000">
                <a:solidFill>
                  <a:srgbClr val="000000"/>
                </a:solidFill>
              </a:rPr>
              <a:t> It records the gain/loss. The gain/loss postings are linked with transaction types. </a:t>
            </a:r>
          </a:p>
          <a:p>
            <a:r>
              <a:rPr lang="en-US" altLang="en-US" sz="1000">
                <a:solidFill>
                  <a:srgbClr val="000000"/>
                </a:solidFill>
              </a:rPr>
              <a:t>For a partial asset retirement, the proportional values are automatically calculated and posted.</a:t>
            </a:r>
          </a:p>
          <a:p>
            <a:r>
              <a:rPr lang="en-US" altLang="en-US" sz="1000">
                <a:solidFill>
                  <a:srgbClr val="000000"/>
                </a:solidFill>
              </a:rPr>
              <a:t>The values of the retirement revenue/clearing of retirement accounts are shown in the supplement of the balance sheet.</a:t>
            </a:r>
          </a:p>
          <a:p>
            <a:r>
              <a:rPr lang="en-US" altLang="en-US" sz="1000">
                <a:solidFill>
                  <a:srgbClr val="000000"/>
                </a:solidFill>
              </a:rPr>
              <a:t>The input for the above transactions:</a:t>
            </a:r>
          </a:p>
          <a:p>
            <a:r>
              <a:rPr lang="en-US" altLang="en-US" sz="1000">
                <a:solidFill>
                  <a:srgbClr val="000000"/>
                </a:solidFill>
              </a:rPr>
              <a:t>The number of the asset </a:t>
            </a:r>
          </a:p>
          <a:p>
            <a:r>
              <a:rPr lang="en-US" altLang="en-US" sz="1000">
                <a:solidFill>
                  <a:srgbClr val="000000"/>
                </a:solidFill>
              </a:rPr>
              <a:t>The retirement transaction type</a:t>
            </a:r>
          </a:p>
          <a:p>
            <a:r>
              <a:rPr lang="en-US" altLang="en-US" sz="1000">
                <a:solidFill>
                  <a:srgbClr val="000000"/>
                </a:solidFill>
              </a:rPr>
              <a:t>The asset value date</a:t>
            </a:r>
          </a:p>
          <a:p>
            <a:r>
              <a:rPr lang="en-US" altLang="en-US" sz="1000">
                <a:solidFill>
                  <a:srgbClr val="000000"/>
                </a:solidFill>
              </a:rPr>
              <a:t>The portion of historical APC being retired or the indicator for complete retirement.</a:t>
            </a:r>
          </a:p>
          <a:p>
            <a:r>
              <a:rPr lang="en-US" altLang="en-US" sz="1000">
                <a:solidFill>
                  <a:srgbClr val="000000"/>
                </a:solidFill>
              </a:rPr>
              <a:t>The system determines the reference period for the asset retirement based on the asset value date (i.e., asset retirement date)  and period control of the depreciation key.  The system automatically determines the value adjustments (depreciation) up to this period on the portion of the asset being retired.</a:t>
            </a:r>
          </a:p>
          <a:p>
            <a:endParaRPr lang="en-US" altLang="en-US" sz="1000"/>
          </a:p>
          <a:p>
            <a:pPr lvl="1"/>
            <a:endParaRPr lang="en-US" altLang="en-US" sz="1000">
              <a:solidFill>
                <a:srgbClr val="000000"/>
              </a:solidFill>
            </a:endParaRPr>
          </a:p>
          <a:p>
            <a:endParaRPr lang="en-US" altLang="en-US"/>
          </a:p>
        </p:txBody>
      </p:sp>
    </p:spTree>
    <p:extLst>
      <p:ext uri="{BB962C8B-B14F-4D97-AF65-F5344CB8AC3E}">
        <p14:creationId xmlns:p14="http://schemas.microsoft.com/office/powerpoint/2010/main" xmlns="" val="341535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22</a:t>
            </a:fld>
            <a:endParaRPr lang="en-US" dirty="0"/>
          </a:p>
        </p:txBody>
      </p:sp>
    </p:spTree>
    <p:extLst>
      <p:ext uri="{BB962C8B-B14F-4D97-AF65-F5344CB8AC3E}">
        <p14:creationId xmlns:p14="http://schemas.microsoft.com/office/powerpoint/2010/main" xmlns="" val="1811653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23</a:t>
            </a:fld>
            <a:endParaRPr lang="en-US" dirty="0"/>
          </a:p>
        </p:txBody>
      </p:sp>
    </p:spTree>
    <p:extLst>
      <p:ext uri="{BB962C8B-B14F-4D97-AF65-F5344CB8AC3E}">
        <p14:creationId xmlns:p14="http://schemas.microsoft.com/office/powerpoint/2010/main" xmlns="" val="426351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566730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24</a:t>
            </a:fld>
            <a:endParaRPr lang="en-US" dirty="0"/>
          </a:p>
        </p:txBody>
      </p:sp>
    </p:spTree>
    <p:extLst>
      <p:ext uri="{BB962C8B-B14F-4D97-AF65-F5344CB8AC3E}">
        <p14:creationId xmlns:p14="http://schemas.microsoft.com/office/powerpoint/2010/main" xmlns="" val="4115530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25</a:t>
            </a:fld>
            <a:endParaRPr lang="en-US" dirty="0"/>
          </a:p>
        </p:txBody>
      </p:sp>
    </p:spTree>
    <p:extLst>
      <p:ext uri="{BB962C8B-B14F-4D97-AF65-F5344CB8AC3E}">
        <p14:creationId xmlns:p14="http://schemas.microsoft.com/office/powerpoint/2010/main" xmlns="" val="339921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ED76C292-6266-4579-80A8-48FA9CB83DFF}"/>
              </a:ext>
            </a:extLst>
          </p:cNvPr>
          <p:cNvSpPr>
            <a:spLocks noGrp="1" noRot="1" noChangeAspect="1" noChangeArrowheads="1" noTextEdit="1"/>
          </p:cNvSpPr>
          <p:nvPr>
            <p:ph type="sldImg"/>
          </p:nvPr>
        </p:nvSpPr>
        <p:spPr>
          <a:xfrm>
            <a:off x="701675" y="742950"/>
            <a:ext cx="5448300" cy="4086225"/>
          </a:xfrm>
          <a:ln/>
        </p:spPr>
      </p:sp>
      <p:sp>
        <p:nvSpPr>
          <p:cNvPr id="79875" name="Rectangle 3">
            <a:extLst>
              <a:ext uri="{FF2B5EF4-FFF2-40B4-BE49-F238E27FC236}">
                <a16:creationId xmlns:a16="http://schemas.microsoft.com/office/drawing/2014/main" xmlns="" id="{2A27FEBA-A2F2-45D6-BE2E-A645593CF8D4}"/>
              </a:ext>
            </a:extLst>
          </p:cNvPr>
          <p:cNvSpPr>
            <a:spLocks noGrp="1" noChangeArrowheads="1"/>
          </p:cNvSpPr>
          <p:nvPr>
            <p:ph type="body" idx="1"/>
          </p:nvPr>
        </p:nvSpPr>
        <p:spPr>
          <a:xfrm>
            <a:off x="695325" y="4851400"/>
            <a:ext cx="5429250" cy="3644900"/>
          </a:xfrm>
          <a:noFill/>
        </p:spPr>
        <p:txBody>
          <a:bodyPr/>
          <a:lstStyle/>
          <a:p>
            <a:pPr>
              <a:lnSpc>
                <a:spcPct val="90000"/>
              </a:lnSpc>
            </a:pPr>
            <a:r>
              <a:rPr lang="en-US" altLang="en-US" sz="1100">
                <a:solidFill>
                  <a:srgbClr val="000000"/>
                </a:solidFill>
              </a:rPr>
              <a:t>Asset Accounting distinguishes between different types of transfers, depending on the circumstance. Most transfers can be described as either intra-Company or inter - Company</a:t>
            </a:r>
          </a:p>
          <a:p>
            <a:pPr>
              <a:lnSpc>
                <a:spcPct val="90000"/>
              </a:lnSpc>
            </a:pPr>
            <a:r>
              <a:rPr lang="en-US" altLang="en-US" sz="1100">
                <a:solidFill>
                  <a:srgbClr val="000000"/>
                </a:solidFill>
              </a:rPr>
              <a:t>Intra-company transfer indicates a transfer within a company:</a:t>
            </a:r>
          </a:p>
          <a:p>
            <a:pPr>
              <a:lnSpc>
                <a:spcPct val="90000"/>
              </a:lnSpc>
            </a:pPr>
            <a:r>
              <a:rPr lang="en-US" altLang="en-US" sz="1100">
                <a:solidFill>
                  <a:srgbClr val="000000"/>
                </a:solidFill>
              </a:rPr>
              <a:t>In the case of a change in cost center, which is an organizational allocation that can be changed, simply edit the asset master record.</a:t>
            </a:r>
          </a:p>
          <a:p>
            <a:pPr>
              <a:lnSpc>
                <a:spcPct val="90000"/>
              </a:lnSpc>
            </a:pPr>
            <a:r>
              <a:rPr lang="en-US" altLang="en-US" sz="1100"/>
              <a:t>In the Intra-company transfer screen you enter:</a:t>
            </a:r>
          </a:p>
          <a:p>
            <a:pPr lvl="1">
              <a:lnSpc>
                <a:spcPct val="90000"/>
              </a:lnSpc>
            </a:pPr>
            <a:r>
              <a:rPr lang="en-US" altLang="en-US" sz="1100"/>
              <a:t>The asset to transfer to (number/sub-number)</a:t>
            </a:r>
          </a:p>
          <a:p>
            <a:pPr lvl="1">
              <a:lnSpc>
                <a:spcPct val="90000"/>
              </a:lnSpc>
            </a:pPr>
            <a:r>
              <a:rPr lang="en-US" altLang="en-US" sz="1100"/>
              <a:t>Asset value date</a:t>
            </a:r>
          </a:p>
          <a:p>
            <a:pPr lvl="1">
              <a:lnSpc>
                <a:spcPct val="90000"/>
              </a:lnSpc>
            </a:pPr>
            <a:r>
              <a:rPr lang="en-US" altLang="en-US" sz="1100"/>
              <a:t>Complete transfer checkbox (i.e., 100% of the APC)</a:t>
            </a:r>
          </a:p>
          <a:p>
            <a:pPr lvl="1">
              <a:lnSpc>
                <a:spcPct val="90000"/>
              </a:lnSpc>
            </a:pPr>
            <a:r>
              <a:rPr lang="en-US" altLang="en-US" sz="1100"/>
              <a:t>Amount posted (i.e., APC amount to transfer if not a complete transfer)</a:t>
            </a:r>
          </a:p>
          <a:p>
            <a:pPr lvl="1">
              <a:lnSpc>
                <a:spcPct val="90000"/>
              </a:lnSpc>
            </a:pPr>
            <a:r>
              <a:rPr lang="en-US" altLang="en-US" sz="1100"/>
              <a:t>Percentage rate (i.e., % of APC instead of a fixed amount or complete transfer)</a:t>
            </a:r>
          </a:p>
          <a:p>
            <a:pPr lvl="1">
              <a:lnSpc>
                <a:spcPct val="90000"/>
              </a:lnSpc>
            </a:pPr>
            <a:r>
              <a:rPr lang="en-US" altLang="en-US" sz="1100"/>
              <a:t>Text </a:t>
            </a:r>
          </a:p>
          <a:p>
            <a:pPr lvl="1">
              <a:lnSpc>
                <a:spcPct val="90000"/>
              </a:lnSpc>
            </a:pPr>
            <a:r>
              <a:rPr lang="en-US" altLang="en-US" sz="1100"/>
              <a:t>Document type</a:t>
            </a:r>
          </a:p>
          <a:p>
            <a:pPr lvl="1">
              <a:lnSpc>
                <a:spcPct val="90000"/>
              </a:lnSpc>
            </a:pPr>
            <a:r>
              <a:rPr lang="en-US" altLang="en-US" sz="1100"/>
              <a:t>Reference </a:t>
            </a:r>
          </a:p>
          <a:p>
            <a:pPr>
              <a:lnSpc>
                <a:spcPct val="90000"/>
              </a:lnSpc>
            </a:pPr>
            <a:r>
              <a:rPr lang="en-US" altLang="en-US" sz="1100"/>
              <a:t>This option is used for splits or corrections.  </a:t>
            </a:r>
          </a:p>
          <a:p>
            <a:pPr lvl="1">
              <a:lnSpc>
                <a:spcPct val="90000"/>
              </a:lnSpc>
            </a:pPr>
            <a:r>
              <a:rPr lang="en-US" altLang="en-US" sz="1100"/>
              <a:t>A split might involved, for example, 2 assets capitalized under one asset master record.  </a:t>
            </a:r>
          </a:p>
          <a:p>
            <a:pPr lvl="1">
              <a:lnSpc>
                <a:spcPct val="90000"/>
              </a:lnSpc>
            </a:pPr>
            <a:r>
              <a:rPr lang="en-US" altLang="en-US" sz="1100"/>
              <a:t>After the acquisition one of the computers is transferred to another department.  </a:t>
            </a:r>
          </a:p>
          <a:p>
            <a:pPr lvl="1">
              <a:lnSpc>
                <a:spcPct val="90000"/>
              </a:lnSpc>
            </a:pPr>
            <a:r>
              <a:rPr lang="en-US" altLang="en-US" sz="1100"/>
              <a:t>You create a new asset master record and split the value of one of the computers out of the old asset into the new asset record.  </a:t>
            </a:r>
          </a:p>
          <a:p>
            <a:pPr lvl="1">
              <a:lnSpc>
                <a:spcPct val="90000"/>
              </a:lnSpc>
            </a:pPr>
            <a:r>
              <a:rPr lang="en-US" altLang="en-US" sz="1100"/>
              <a:t>A correction might involved transferring the APC of an asset master record created under the wrong asset class to an asset master record created under the correct asset class (complete transfer).</a:t>
            </a:r>
          </a:p>
          <a:p>
            <a:pPr>
              <a:lnSpc>
                <a:spcPct val="90000"/>
              </a:lnSpc>
            </a:pPr>
            <a:endParaRPr lang="en-US" altLang="en-US" sz="1100">
              <a:solidFill>
                <a:srgbClr val="000000"/>
              </a:solidFill>
            </a:endParaRPr>
          </a:p>
          <a:p>
            <a:pPr>
              <a:lnSpc>
                <a:spcPct val="90000"/>
              </a:lnSpc>
            </a:pPr>
            <a:endParaRPr lang="en-US" altLang="en-US" sz="1000"/>
          </a:p>
        </p:txBody>
      </p:sp>
    </p:spTree>
    <p:extLst>
      <p:ext uri="{BB962C8B-B14F-4D97-AF65-F5344CB8AC3E}">
        <p14:creationId xmlns:p14="http://schemas.microsoft.com/office/powerpoint/2010/main" xmlns="" val="4036571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xmlns="" id="{903106B1-5FD4-42BF-94E7-00EC21199AA2}"/>
              </a:ext>
            </a:extLst>
          </p:cNvPr>
          <p:cNvSpPr>
            <a:spLocks noGrp="1" noRot="1" noChangeAspect="1" noChangeArrowheads="1" noTextEdit="1"/>
          </p:cNvSpPr>
          <p:nvPr>
            <p:ph type="sldImg"/>
          </p:nvPr>
        </p:nvSpPr>
        <p:spPr>
          <a:xfrm>
            <a:off x="701675" y="742950"/>
            <a:ext cx="5448300" cy="4086225"/>
          </a:xfrm>
          <a:ln/>
        </p:spPr>
      </p:sp>
      <p:sp>
        <p:nvSpPr>
          <p:cNvPr id="81923" name="Rectangle 3">
            <a:extLst>
              <a:ext uri="{FF2B5EF4-FFF2-40B4-BE49-F238E27FC236}">
                <a16:creationId xmlns:a16="http://schemas.microsoft.com/office/drawing/2014/main" xmlns="" id="{5617F76C-D9AC-4802-B672-7EDF354024AE}"/>
              </a:ext>
            </a:extLst>
          </p:cNvPr>
          <p:cNvSpPr>
            <a:spLocks noGrp="1" noChangeArrowheads="1"/>
          </p:cNvSpPr>
          <p:nvPr>
            <p:ph type="body" idx="1"/>
          </p:nvPr>
        </p:nvSpPr>
        <p:spPr>
          <a:xfrm>
            <a:off x="695325" y="4851400"/>
            <a:ext cx="5429250" cy="3644900"/>
          </a:xfrm>
          <a:noFill/>
        </p:spPr>
        <p:txBody>
          <a:bodyPr/>
          <a:lstStyle/>
          <a:p>
            <a:pPr>
              <a:lnSpc>
                <a:spcPct val="80000"/>
              </a:lnSpc>
            </a:pPr>
            <a:r>
              <a:rPr lang="en-US" altLang="en-US" sz="1000">
                <a:solidFill>
                  <a:srgbClr val="000000"/>
                </a:solidFill>
              </a:rPr>
              <a:t>We use this transaction if:</a:t>
            </a:r>
          </a:p>
          <a:p>
            <a:pPr lvl="1">
              <a:lnSpc>
                <a:spcPct val="80000"/>
              </a:lnSpc>
            </a:pPr>
            <a:r>
              <a:rPr lang="en-US" altLang="en-US" sz="1000">
                <a:solidFill>
                  <a:srgbClr val="000000"/>
                </a:solidFill>
              </a:rPr>
              <a:t>The physical location of the asset has changed (due to a sale) </a:t>
            </a:r>
          </a:p>
          <a:p>
            <a:pPr lvl="1">
              <a:lnSpc>
                <a:spcPct val="80000"/>
              </a:lnSpc>
            </a:pPr>
            <a:r>
              <a:rPr lang="en-US" altLang="en-US" sz="1000">
                <a:solidFill>
                  <a:srgbClr val="000000"/>
                </a:solidFill>
              </a:rPr>
              <a:t>The organizational structures of the affected company codes have changed and you have to assign the asset to a new company code.</a:t>
            </a:r>
          </a:p>
          <a:p>
            <a:pPr>
              <a:lnSpc>
                <a:spcPct val="80000"/>
              </a:lnSpc>
              <a:spcBef>
                <a:spcPct val="25000"/>
              </a:spcBef>
            </a:pPr>
            <a:r>
              <a:rPr lang="en-US" altLang="en-US" sz="1000">
                <a:solidFill>
                  <a:srgbClr val="000000"/>
                </a:solidFill>
              </a:rPr>
              <a:t>SAP provides standard transfer variants according to:</a:t>
            </a:r>
          </a:p>
          <a:p>
            <a:pPr lvl="1">
              <a:lnSpc>
                <a:spcPct val="80000"/>
              </a:lnSpc>
            </a:pPr>
            <a:r>
              <a:rPr lang="en-US" altLang="en-US" sz="1000">
                <a:solidFill>
                  <a:srgbClr val="000000"/>
                </a:solidFill>
              </a:rPr>
              <a:t>The legal relationship between the company codes</a:t>
            </a:r>
          </a:p>
          <a:p>
            <a:pPr lvl="1">
              <a:lnSpc>
                <a:spcPct val="80000"/>
              </a:lnSpc>
            </a:pPr>
            <a:r>
              <a:rPr lang="en-US" altLang="en-US" sz="1000">
                <a:solidFill>
                  <a:srgbClr val="000000"/>
                </a:solidFill>
              </a:rPr>
              <a:t>The methods for transferring the asset value.</a:t>
            </a:r>
          </a:p>
          <a:p>
            <a:pPr>
              <a:lnSpc>
                <a:spcPct val="80000"/>
              </a:lnSpc>
              <a:spcBef>
                <a:spcPct val="25000"/>
              </a:spcBef>
            </a:pPr>
            <a:r>
              <a:rPr lang="en-US" altLang="en-US" sz="1000">
                <a:solidFill>
                  <a:srgbClr val="000000"/>
                </a:solidFill>
              </a:rPr>
              <a:t>Different currencies in the depreciation areas will be converted into the currency of the target company code. </a:t>
            </a:r>
          </a:p>
          <a:p>
            <a:pPr>
              <a:lnSpc>
                <a:spcPct val="80000"/>
              </a:lnSpc>
              <a:spcBef>
                <a:spcPct val="25000"/>
              </a:spcBef>
            </a:pPr>
            <a:r>
              <a:rPr lang="en-US" altLang="en-US" sz="1000">
                <a:solidFill>
                  <a:srgbClr val="000000"/>
                </a:solidFill>
              </a:rPr>
              <a:t>The system uses posting date and currency type from the document type in the transaction.</a:t>
            </a:r>
          </a:p>
          <a:p>
            <a:pPr>
              <a:lnSpc>
                <a:spcPct val="80000"/>
              </a:lnSpc>
              <a:spcBef>
                <a:spcPct val="25000"/>
              </a:spcBef>
            </a:pPr>
            <a:r>
              <a:rPr lang="en-US" altLang="en-US" sz="1000"/>
              <a:t>Inter-company asset transfers</a:t>
            </a:r>
          </a:p>
          <a:p>
            <a:pPr lvl="1">
              <a:lnSpc>
                <a:spcPct val="80000"/>
              </a:lnSpc>
            </a:pPr>
            <a:r>
              <a:rPr lang="en-US" altLang="en-US" sz="1000"/>
              <a:t>Posting is allowed entirely from the sending Company Code.</a:t>
            </a:r>
          </a:p>
          <a:p>
            <a:pPr lvl="2">
              <a:lnSpc>
                <a:spcPct val="80000"/>
              </a:lnSpc>
            </a:pPr>
            <a:r>
              <a:rPr lang="en-US" altLang="en-US" sz="1000"/>
              <a:t>Retirement is posted in the sending Company Code.</a:t>
            </a:r>
          </a:p>
          <a:p>
            <a:pPr lvl="2">
              <a:lnSpc>
                <a:spcPct val="80000"/>
              </a:lnSpc>
            </a:pPr>
            <a:r>
              <a:rPr lang="en-US" altLang="en-US" sz="1000"/>
              <a:t>Acquisition is posted in the receiving Company Code.</a:t>
            </a:r>
          </a:p>
          <a:p>
            <a:pPr lvl="2">
              <a:lnSpc>
                <a:spcPct val="80000"/>
              </a:lnSpc>
            </a:pPr>
            <a:r>
              <a:rPr lang="en-US" altLang="en-US" sz="1000"/>
              <a:t>A new asset is created, if required.</a:t>
            </a:r>
          </a:p>
          <a:p>
            <a:pPr lvl="2">
              <a:lnSpc>
                <a:spcPct val="80000"/>
              </a:lnSpc>
            </a:pPr>
            <a:r>
              <a:rPr lang="en-US" altLang="en-US" sz="1000"/>
              <a:t>The general ledger is fully updated.</a:t>
            </a:r>
          </a:p>
          <a:p>
            <a:pPr>
              <a:lnSpc>
                <a:spcPct val="80000"/>
              </a:lnSpc>
            </a:pPr>
            <a:r>
              <a:rPr lang="en-US" altLang="en-US" sz="1000">
                <a:solidFill>
                  <a:srgbClr val="000000"/>
                </a:solidFill>
              </a:rPr>
              <a:t>In FI, we need to allow cross company code posting and to specify a cross company code document type.</a:t>
            </a:r>
          </a:p>
          <a:p>
            <a:pPr>
              <a:lnSpc>
                <a:spcPct val="80000"/>
              </a:lnSpc>
            </a:pPr>
            <a:r>
              <a:rPr lang="en-US" altLang="en-US" sz="1000">
                <a:solidFill>
                  <a:srgbClr val="000000"/>
                </a:solidFill>
              </a:rPr>
              <a:t>Enter the transfer variant. Together with the transfer method it determines how the transfer has to be posted.</a:t>
            </a:r>
          </a:p>
          <a:p>
            <a:pPr>
              <a:lnSpc>
                <a:spcPct val="80000"/>
              </a:lnSpc>
            </a:pPr>
            <a:r>
              <a:rPr lang="en-US" altLang="en-US" sz="1000">
                <a:solidFill>
                  <a:srgbClr val="000000"/>
                </a:solidFill>
              </a:rPr>
              <a:t>The revenue handling is independent from the transfer method. You determine it by the transaction types assigned to the transfer variant and by the entry that you can make in the section ”revenue”:</a:t>
            </a:r>
          </a:p>
          <a:p>
            <a:pPr lvl="1">
              <a:lnSpc>
                <a:spcPct val="80000"/>
              </a:lnSpc>
            </a:pPr>
            <a:r>
              <a:rPr lang="en-US" altLang="en-US" sz="1000">
                <a:solidFill>
                  <a:srgbClr val="000000"/>
                </a:solidFill>
              </a:rPr>
              <a:t>Legally one unit: set ”no revenue”, no revenue input is necessary.</a:t>
            </a:r>
          </a:p>
          <a:p>
            <a:pPr lvl="1">
              <a:lnSpc>
                <a:spcPct val="80000"/>
              </a:lnSpc>
            </a:pPr>
            <a:r>
              <a:rPr lang="en-US" altLang="en-US" sz="1000">
                <a:solidFill>
                  <a:srgbClr val="000000"/>
                </a:solidFill>
              </a:rPr>
              <a:t>Legally separate units: Set ” revenue equal to net book value in depreciation area 01” in order to avoid inter company gain or loss posting.</a:t>
            </a:r>
          </a:p>
          <a:p>
            <a:pPr>
              <a:lnSpc>
                <a:spcPct val="80000"/>
              </a:lnSpc>
            </a:pPr>
            <a:r>
              <a:rPr lang="en-US" altLang="en-US" sz="1000">
                <a:solidFill>
                  <a:srgbClr val="000000"/>
                </a:solidFill>
              </a:rPr>
              <a:t>Post to an existing asset master record or create a master record in the target company code.</a:t>
            </a:r>
            <a:br>
              <a:rPr lang="en-US" altLang="en-US" sz="1000">
                <a:solidFill>
                  <a:srgbClr val="000000"/>
                </a:solidFill>
              </a:rPr>
            </a:br>
            <a:endParaRPr lang="en-US" altLang="en-US" sz="1000">
              <a:solidFill>
                <a:srgbClr val="000000"/>
              </a:solidFill>
            </a:endParaRPr>
          </a:p>
          <a:p>
            <a:pPr lvl="2">
              <a:lnSpc>
                <a:spcPct val="80000"/>
              </a:lnSpc>
            </a:pPr>
            <a:endParaRPr lang="en-US" altLang="en-US" sz="900"/>
          </a:p>
        </p:txBody>
      </p:sp>
    </p:spTree>
    <p:extLst>
      <p:ext uri="{BB962C8B-B14F-4D97-AF65-F5344CB8AC3E}">
        <p14:creationId xmlns:p14="http://schemas.microsoft.com/office/powerpoint/2010/main" xmlns="" val="2631218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28</a:t>
            </a:fld>
            <a:endParaRPr lang="en-US" dirty="0"/>
          </a:p>
        </p:txBody>
      </p:sp>
    </p:spTree>
    <p:extLst>
      <p:ext uri="{BB962C8B-B14F-4D97-AF65-F5344CB8AC3E}">
        <p14:creationId xmlns:p14="http://schemas.microsoft.com/office/powerpoint/2010/main" xmlns="" val="3560826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the standard system, SAP assumes that RT02 transfers (two company codes</a:t>
            </a:r>
          </a:p>
          <a:p>
            <a:r>
              <a:rPr lang="en-US" sz="1200" kern="1200" baseline="0" dirty="0">
                <a:solidFill>
                  <a:schemeClr val="tx1"/>
                </a:solidFill>
                <a:latin typeface="+mn-lt"/>
                <a:ea typeface="+mn-ea"/>
                <a:cs typeface="+mn-cs"/>
              </a:rPr>
              <a:t>/ one company ID) represent transfers within a legally independent unit (the</a:t>
            </a:r>
          </a:p>
          <a:p>
            <a:r>
              <a:rPr lang="en-US" sz="1200" kern="1200" baseline="0" dirty="0">
                <a:solidFill>
                  <a:schemeClr val="tx1"/>
                </a:solidFill>
                <a:latin typeface="+mn-lt"/>
                <a:ea typeface="+mn-ea"/>
                <a:cs typeface="+mn-cs"/>
              </a:rPr>
              <a:t>company) in a group, and are therefore </a:t>
            </a:r>
            <a:r>
              <a:rPr lang="en-US" sz="1200" b="1" kern="1200" baseline="0" dirty="0">
                <a:solidFill>
                  <a:schemeClr val="tx1"/>
                </a:solidFill>
                <a:latin typeface="+mn-lt"/>
                <a:ea typeface="+mn-ea"/>
                <a:cs typeface="+mn-cs"/>
              </a:rPr>
              <a:t>always mapped as an intracompany</a:t>
            </a:r>
          </a:p>
          <a:p>
            <a:r>
              <a:rPr lang="en-US" sz="1200" b="1" kern="1200" baseline="0" dirty="0">
                <a:solidFill>
                  <a:schemeClr val="tx1"/>
                </a:solidFill>
                <a:latin typeface="+mn-lt"/>
                <a:ea typeface="+mn-ea"/>
                <a:cs typeface="+mn-cs"/>
              </a:rPr>
              <a:t>transfer (intracompany transaction types and gross method). The individual</a:t>
            </a:r>
          </a:p>
          <a:p>
            <a:r>
              <a:rPr lang="en-US" sz="1200" kern="1200" baseline="0" dirty="0">
                <a:solidFill>
                  <a:schemeClr val="tx1"/>
                </a:solidFill>
                <a:latin typeface="+mn-lt"/>
                <a:ea typeface="+mn-ea"/>
                <a:cs typeface="+mn-cs"/>
              </a:rPr>
              <a:t>company code is not an independent legal entity, and does not create balance</a:t>
            </a:r>
          </a:p>
          <a:p>
            <a:r>
              <a:rPr lang="en-US" sz="1200" kern="1200" baseline="0" dirty="0">
                <a:solidFill>
                  <a:schemeClr val="tx1"/>
                </a:solidFill>
                <a:latin typeface="+mn-lt"/>
                <a:ea typeface="+mn-ea"/>
                <a:cs typeface="+mn-cs"/>
              </a:rPr>
              <a:t>sheets for external purposes.</a:t>
            </a:r>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29</a:t>
            </a:fld>
            <a:endParaRPr lang="en-US" dirty="0"/>
          </a:p>
        </p:txBody>
      </p:sp>
    </p:spTree>
    <p:extLst>
      <p:ext uri="{BB962C8B-B14F-4D97-AF65-F5344CB8AC3E}">
        <p14:creationId xmlns:p14="http://schemas.microsoft.com/office/powerpoint/2010/main" xmlns="" val="3237037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a corresponding cross-company depreciation area is not defined, the system</a:t>
            </a:r>
          </a:p>
          <a:p>
            <a:r>
              <a:rPr lang="en-US" sz="1200" kern="1200" baseline="0" dirty="0">
                <a:solidFill>
                  <a:schemeClr val="tx1"/>
                </a:solidFill>
                <a:latin typeface="+mn-lt"/>
                <a:ea typeface="+mn-ea"/>
                <a:cs typeface="+mn-cs"/>
              </a:rPr>
              <a:t>enters an asterisk (</a:t>
            </a:r>
            <a:r>
              <a:rPr lang="en-US" sz="1200" b="1" kern="1200" baseline="0" dirty="0">
                <a:solidFill>
                  <a:schemeClr val="tx1"/>
                </a:solidFill>
                <a:latin typeface="+mn-lt"/>
                <a:ea typeface="+mn-ea"/>
                <a:cs typeface="+mn-cs"/>
              </a:rPr>
              <a:t>*) as a generic entry. However, be careful if you decide to use a</a:t>
            </a:r>
          </a:p>
          <a:p>
            <a:r>
              <a:rPr lang="en-US" sz="1200" kern="1200" baseline="0" dirty="0">
                <a:solidFill>
                  <a:schemeClr val="tx1"/>
                </a:solidFill>
                <a:latin typeface="+mn-lt"/>
                <a:ea typeface="+mn-ea"/>
                <a:cs typeface="+mn-cs"/>
              </a:rPr>
              <a:t>cross-company depreciation area. If you do, you must define a cross-company</a:t>
            </a:r>
          </a:p>
          <a:p>
            <a:r>
              <a:rPr lang="en-US" sz="1200" kern="1200" baseline="0" dirty="0">
                <a:solidFill>
                  <a:schemeClr val="tx1"/>
                </a:solidFill>
                <a:latin typeface="+mn-lt"/>
                <a:ea typeface="+mn-ea"/>
                <a:cs typeface="+mn-cs"/>
              </a:rPr>
              <a:t>depreciation area for all other depreciation areas that are transferred, even if the</a:t>
            </a:r>
          </a:p>
          <a:p>
            <a:r>
              <a:rPr lang="en-US" sz="1200" kern="1200" baseline="0" dirty="0">
                <a:solidFill>
                  <a:schemeClr val="tx1"/>
                </a:solidFill>
                <a:latin typeface="+mn-lt"/>
                <a:ea typeface="+mn-ea"/>
                <a:cs typeface="+mn-cs"/>
              </a:rPr>
              <a:t>depreciation area keys are the same.</a:t>
            </a:r>
          </a:p>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30</a:t>
            </a:fld>
            <a:endParaRPr lang="en-US" dirty="0"/>
          </a:p>
        </p:txBody>
      </p:sp>
    </p:spTree>
    <p:extLst>
      <p:ext uri="{BB962C8B-B14F-4D97-AF65-F5344CB8AC3E}">
        <p14:creationId xmlns:p14="http://schemas.microsoft.com/office/powerpoint/2010/main" xmlns="" val="1374210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31</a:t>
            </a:fld>
            <a:endParaRPr lang="en-US" dirty="0"/>
          </a:p>
        </p:txBody>
      </p:sp>
    </p:spTree>
    <p:extLst>
      <p:ext uri="{BB962C8B-B14F-4D97-AF65-F5344CB8AC3E}">
        <p14:creationId xmlns:p14="http://schemas.microsoft.com/office/powerpoint/2010/main" xmlns="" val="1945207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32</a:t>
            </a:fld>
            <a:endParaRPr lang="en-US" dirty="0"/>
          </a:p>
        </p:txBody>
      </p:sp>
    </p:spTree>
    <p:extLst>
      <p:ext uri="{BB962C8B-B14F-4D97-AF65-F5344CB8AC3E}">
        <p14:creationId xmlns:p14="http://schemas.microsoft.com/office/powerpoint/2010/main" xmlns="" val="2969330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When you settle</a:t>
            </a:r>
            <a:r>
              <a:rPr lang="en-US" baseline="0" dirty="0"/>
              <a:t> using amounts,</a:t>
            </a:r>
            <a:r>
              <a:rPr lang="en-US" dirty="0"/>
              <a:t> you do not have to settle all line items at once, and you do not have to distribute 100 percent of each line item.</a:t>
            </a:r>
          </a:p>
        </p:txBody>
      </p:sp>
      <p:sp>
        <p:nvSpPr>
          <p:cNvPr id="4" name="Slide Number Placeholder 3"/>
          <p:cNvSpPr>
            <a:spLocks noGrp="1"/>
          </p:cNvSpPr>
          <p:nvPr>
            <p:ph type="sldNum" sz="quarter" idx="10"/>
          </p:nvPr>
        </p:nvSpPr>
        <p:spPr/>
        <p:txBody>
          <a:bodyPr/>
          <a:lstStyle/>
          <a:p>
            <a:fld id="{655734CD-BD82-4B78-BF20-8FC081B55E48}" type="slidenum">
              <a:rPr lang="en-US" smtClean="0"/>
              <a:pPr/>
              <a:t>33</a:t>
            </a:fld>
            <a:endParaRPr lang="en-US" dirty="0"/>
          </a:p>
        </p:txBody>
      </p:sp>
    </p:spTree>
    <p:extLst>
      <p:ext uri="{BB962C8B-B14F-4D97-AF65-F5344CB8AC3E}">
        <p14:creationId xmlns:p14="http://schemas.microsoft.com/office/powerpoint/2010/main" xmlns="" val="2367542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55734CD-BD82-4B78-BF20-8FC081B55E48}" type="slidenum">
              <a:rPr lang="en-US" smtClean="0"/>
              <a:pPr/>
              <a:t>3</a:t>
            </a:fld>
            <a:endParaRPr lang="en-US" dirty="0"/>
          </a:p>
        </p:txBody>
      </p:sp>
    </p:spTree>
    <p:extLst>
      <p:ext uri="{BB962C8B-B14F-4D97-AF65-F5344CB8AC3E}">
        <p14:creationId xmlns:p14="http://schemas.microsoft.com/office/powerpoint/2010/main" xmlns="" val="3505816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34E34CC5-FBAC-4F41-9144-69624909D5FD}"/>
              </a:ext>
            </a:extLst>
          </p:cNvPr>
          <p:cNvSpPr>
            <a:spLocks noGrp="1" noChangeArrowheads="1"/>
          </p:cNvSpPr>
          <p:nvPr>
            <p:ph type="body" idx="1"/>
          </p:nvPr>
        </p:nvSpPr>
        <p:spPr>
          <a:xfrm>
            <a:off x="660400" y="5027613"/>
            <a:ext cx="5524500" cy="3332162"/>
          </a:xfrm>
          <a:noFill/>
        </p:spPr>
        <p:txBody>
          <a:bodyPr lIns="91854" tIns="45927" rIns="91854" bIns="45927"/>
          <a:lstStyle/>
          <a:p>
            <a:pPr lvl="1"/>
            <a:endParaRPr lang="en-US" altLang="en-US"/>
          </a:p>
          <a:p>
            <a:pPr lvl="1"/>
            <a:endParaRPr lang="en-US" altLang="en-US"/>
          </a:p>
          <a:p>
            <a:endParaRPr lang="en-US" altLang="en-US"/>
          </a:p>
          <a:p>
            <a:endParaRPr lang="en-US" altLang="en-US"/>
          </a:p>
        </p:txBody>
      </p:sp>
      <p:sp>
        <p:nvSpPr>
          <p:cNvPr id="77827" name="Rectangle 3">
            <a:extLst>
              <a:ext uri="{FF2B5EF4-FFF2-40B4-BE49-F238E27FC236}">
                <a16:creationId xmlns:a16="http://schemas.microsoft.com/office/drawing/2014/main" xmlns="" id="{CC48F48E-0393-41C9-8F7F-F212E1C15B63}"/>
              </a:ext>
            </a:extLst>
          </p:cNvPr>
          <p:cNvSpPr>
            <a:spLocks noGrp="1" noRot="1" noChangeAspect="1" noChangeArrowheads="1" noTextEdit="1"/>
          </p:cNvSpPr>
          <p:nvPr>
            <p:ph type="sldImg"/>
          </p:nvPr>
        </p:nvSpPr>
        <p:spPr>
          <a:xfrm>
            <a:off x="665163" y="752475"/>
            <a:ext cx="5519737" cy="4140200"/>
          </a:xfrm>
          <a:ln w="9525" cap="flat">
            <a:solidFill>
              <a:schemeClr val="tx1"/>
            </a:solidFill>
          </a:ln>
        </p:spPr>
      </p:sp>
    </p:spTree>
    <p:extLst>
      <p:ext uri="{BB962C8B-B14F-4D97-AF65-F5344CB8AC3E}">
        <p14:creationId xmlns:p14="http://schemas.microsoft.com/office/powerpoint/2010/main" xmlns="" val="2610451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35</a:t>
            </a:fld>
            <a:endParaRPr lang="en-US" dirty="0"/>
          </a:p>
        </p:txBody>
      </p:sp>
    </p:spTree>
    <p:extLst>
      <p:ext uri="{BB962C8B-B14F-4D97-AF65-F5344CB8AC3E}">
        <p14:creationId xmlns:p14="http://schemas.microsoft.com/office/powerpoint/2010/main" xmlns="" val="3236284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36</a:t>
            </a:fld>
            <a:endParaRPr lang="en-US" dirty="0"/>
          </a:p>
        </p:txBody>
      </p:sp>
    </p:spTree>
    <p:extLst>
      <p:ext uri="{BB962C8B-B14F-4D97-AF65-F5344CB8AC3E}">
        <p14:creationId xmlns:p14="http://schemas.microsoft.com/office/powerpoint/2010/main" xmlns="" val="293080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55734CD-BD82-4B78-BF20-8FC081B55E48}" type="slidenum">
              <a:rPr lang="en-US" smtClean="0"/>
              <a:pPr/>
              <a:t>4</a:t>
            </a:fld>
            <a:endParaRPr lang="en-US" dirty="0"/>
          </a:p>
        </p:txBody>
      </p:sp>
    </p:spTree>
    <p:extLst>
      <p:ext uri="{BB962C8B-B14F-4D97-AF65-F5344CB8AC3E}">
        <p14:creationId xmlns:p14="http://schemas.microsoft.com/office/powerpoint/2010/main" xmlns="" val="245704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8</a:t>
            </a:fld>
            <a:endParaRPr lang="en-US" dirty="0"/>
          </a:p>
        </p:txBody>
      </p:sp>
    </p:spTree>
    <p:extLst>
      <p:ext uri="{BB962C8B-B14F-4D97-AF65-F5344CB8AC3E}">
        <p14:creationId xmlns:p14="http://schemas.microsoft.com/office/powerpoint/2010/main" xmlns="" val="460834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36142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11</a:t>
            </a:fld>
            <a:endParaRPr lang="en-US" dirty="0"/>
          </a:p>
        </p:txBody>
      </p:sp>
    </p:spTree>
    <p:extLst>
      <p:ext uri="{BB962C8B-B14F-4D97-AF65-F5344CB8AC3E}">
        <p14:creationId xmlns:p14="http://schemas.microsoft.com/office/powerpoint/2010/main" xmlns="" val="180425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FF21CFBA-7A1C-46DD-A879-8F4D41F03413}"/>
              </a:ext>
            </a:extLst>
          </p:cNvPr>
          <p:cNvSpPr>
            <a:spLocks noGrp="1" noRot="1" noChangeAspect="1" noChangeArrowheads="1" noTextEdit="1"/>
          </p:cNvSpPr>
          <p:nvPr>
            <p:ph type="sldImg"/>
          </p:nvPr>
        </p:nvSpPr>
        <p:spPr>
          <a:xfrm>
            <a:off x="1150938" y="692150"/>
            <a:ext cx="4556125" cy="3416300"/>
          </a:xfrm>
          <a:ln/>
        </p:spPr>
      </p:sp>
      <p:sp>
        <p:nvSpPr>
          <p:cNvPr id="71683" name="Rectangle 3">
            <a:extLst>
              <a:ext uri="{FF2B5EF4-FFF2-40B4-BE49-F238E27FC236}">
                <a16:creationId xmlns:a16="http://schemas.microsoft.com/office/drawing/2014/main" xmlns="" id="{11ED5802-E2E2-4F7E-81AF-39797EE49F88}"/>
              </a:ext>
            </a:extLst>
          </p:cNvPr>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xmlns="" val="684960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13</a:t>
            </a:fld>
            <a:endParaRPr lang="en-US" dirty="0"/>
          </a:p>
        </p:txBody>
      </p:sp>
    </p:spTree>
    <p:extLst>
      <p:ext uri="{BB962C8B-B14F-4D97-AF65-F5344CB8AC3E}">
        <p14:creationId xmlns:p14="http://schemas.microsoft.com/office/powerpoint/2010/main" xmlns="" val="425853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436563"/>
            <a:ext cx="2182812" cy="5507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436563"/>
            <a:ext cx="6399213" cy="5507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4388" y="1962150"/>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4388" y="4029075"/>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Text (Arial 22)</a:t>
            </a:r>
          </a:p>
          <a:p>
            <a:pPr lvl="1"/>
            <a:r>
              <a:rPr lang="en-US"/>
              <a:t>2nd level text (Arial 18)</a:t>
            </a:r>
          </a:p>
          <a:p>
            <a:pPr lvl="2"/>
            <a:r>
              <a:rPr lang="en-US"/>
              <a:t>3rd level text (Arial 18)</a:t>
            </a:r>
          </a:p>
          <a:p>
            <a:pPr lvl="3"/>
            <a:r>
              <a:rPr lang="en-US"/>
              <a:t>4th level text (Arial 16)</a:t>
            </a:r>
          </a:p>
          <a:p>
            <a:pPr lvl="4"/>
            <a:r>
              <a:rPr lang="en-US"/>
              <a:t>5th level text (Arial 14 smallest size)</a:t>
            </a:r>
          </a:p>
        </p:txBody>
      </p:sp>
      <p:sp>
        <p:nvSpPr>
          <p:cNvPr id="1033" name="Rectangle 9"/>
          <p:cNvSpPr>
            <a:spLocks noChangeArrowheads="1"/>
          </p:cNvSpPr>
          <p:nvPr userDrawn="1"/>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a:lnSpc>
                <a:spcPct val="90000"/>
              </a:lnSpc>
              <a:buSzPct val="120000"/>
              <a:buFont typeface="Symbol" pitchFamily="18" charset="2"/>
              <a:buChar char="ã"/>
              <a:defRPr/>
            </a:pPr>
            <a:r>
              <a:rPr lang="en-US" sz="1000"/>
              <a:t>India SAP CoE, Slide </a:t>
            </a:r>
            <a:fld id="{0911D423-973F-4533-93A7-DF7F1439864D}" type="slidenum">
              <a:rPr lang="en-US" sz="1000"/>
              <a:pPr marL="95250" indent="-95250" defTabSz="762000">
                <a:lnSpc>
                  <a:spcPct val="90000"/>
                </a:lnSpc>
                <a:buSzPct val="120000"/>
                <a:buFont typeface="Symbol" pitchFamily="18" charset="2"/>
                <a:buChar char="ã"/>
                <a:defRPr/>
              </a:pPr>
              <a:t>‹#›</a:t>
            </a:fld>
            <a:endParaRPr lang="en-US" sz="1000"/>
          </a:p>
        </p:txBody>
      </p:sp>
      <p:sp>
        <p:nvSpPr>
          <p:cNvPr id="1034" name="Freeform 10"/>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1044" name="Rectangle 20"/>
          <p:cNvSpPr>
            <a:spLocks noGrp="1" noChangeArrowheads="1"/>
          </p:cNvSpPr>
          <p:nvPr>
            <p:ph type="title"/>
          </p:nvPr>
        </p:nvSpPr>
        <p:spPr bwMode="auto">
          <a:xfrm>
            <a:off x="352425" y="436563"/>
            <a:ext cx="8734425" cy="671512"/>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SAP Basics Class</a:t>
            </a:r>
          </a:p>
        </p:txBody>
      </p:sp>
      <p:pic>
        <p:nvPicPr>
          <p:cNvPr id="4102" name="Picture 21" descr="Capgemini"/>
          <p:cNvPicPr>
            <a:picLocks noChangeAspect="1" noChangeArrowheads="1"/>
          </p:cNvPicPr>
          <p:nvPr userDrawn="1"/>
        </p:nvPicPr>
        <p:blipFill>
          <a:blip r:embed="rId16"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2.wmf"/><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4887" y="838200"/>
            <a:ext cx="7134225" cy="671512"/>
          </a:xfrm>
        </p:spPr>
        <p:txBody>
          <a:bodyPr/>
          <a:lstStyle/>
          <a:p>
            <a:pPr algn="ctr">
              <a:defRPr/>
            </a:pPr>
            <a:r>
              <a:rPr lang="en-US" sz="2800" dirty="0">
                <a:solidFill>
                  <a:schemeClr val="tx1"/>
                </a:solidFill>
              </a:rPr>
              <a:t>Day 6 Asset Accounting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B4D65-8CC4-4AB3-8802-4D9BDE015642}"/>
              </a:ext>
            </a:extLst>
          </p:cNvPr>
          <p:cNvSpPr>
            <a:spLocks noGrp="1"/>
          </p:cNvSpPr>
          <p:nvPr>
            <p:ph type="title"/>
          </p:nvPr>
        </p:nvSpPr>
        <p:spPr/>
        <p:txBody>
          <a:bodyPr/>
          <a:lstStyle/>
          <a:p>
            <a:r>
              <a:rPr lang="en-US" sz="2400" dirty="0"/>
              <a:t>Asset master Data – AS01</a:t>
            </a:r>
          </a:p>
        </p:txBody>
      </p:sp>
      <p:pic>
        <p:nvPicPr>
          <p:cNvPr id="5" name="Content Placeholder 4">
            <a:extLst>
              <a:ext uri="{FF2B5EF4-FFF2-40B4-BE49-F238E27FC236}">
                <a16:creationId xmlns:a16="http://schemas.microsoft.com/office/drawing/2014/main" xmlns="" id="{ED2FF34D-B382-48BC-ACA9-111CBF1B9C03}"/>
              </a:ext>
            </a:extLst>
          </p:cNvPr>
          <p:cNvPicPr>
            <a:picLocks noGrp="1" noChangeAspect="1"/>
          </p:cNvPicPr>
          <p:nvPr>
            <p:ph sz="half" idx="1"/>
          </p:nvPr>
        </p:nvPicPr>
        <p:blipFill>
          <a:blip r:embed="rId3" cstate="print"/>
          <a:stretch>
            <a:fillRect/>
          </a:stretch>
        </p:blipFill>
        <p:spPr>
          <a:xfrm>
            <a:off x="176512" y="1219200"/>
            <a:ext cx="8967488" cy="4953000"/>
          </a:xfrm>
          <a:prstGeom prst="rect">
            <a:avLst/>
          </a:prstGeom>
        </p:spPr>
      </p:pic>
    </p:spTree>
    <p:extLst>
      <p:ext uri="{BB962C8B-B14F-4D97-AF65-F5344CB8AC3E}">
        <p14:creationId xmlns:p14="http://schemas.microsoft.com/office/powerpoint/2010/main" xmlns="" val="187979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a:t>Asset transactions :Acquisitions</a:t>
            </a:r>
          </a:p>
        </p:txBody>
      </p:sp>
      <p:sp>
        <p:nvSpPr>
          <p:cNvPr id="4" name="Content Placeholder 3"/>
          <p:cNvSpPr>
            <a:spLocks noGrp="1"/>
          </p:cNvSpPr>
          <p:nvPr>
            <p:ph idx="1"/>
          </p:nvPr>
        </p:nvSpPr>
        <p:spPr>
          <a:xfrm>
            <a:off x="228600" y="1295400"/>
            <a:ext cx="8562975" cy="4953000"/>
          </a:xfrm>
        </p:spPr>
        <p:txBody>
          <a:bodyPr/>
          <a:lstStyle/>
          <a:p>
            <a:pPr algn="just">
              <a:buNone/>
            </a:pPr>
            <a:r>
              <a:rPr lang="en-US" sz="1800" dirty="0">
                <a:latin typeface="TimesNewRoman"/>
              </a:rPr>
              <a:t>  </a:t>
            </a:r>
            <a:r>
              <a:rPr lang="en-US" sz="1800" b="0" dirty="0">
                <a:latin typeface="TimesNewRoman"/>
              </a:rPr>
              <a:t>Different  ways of Acquisition of an asset from a business partner -- external acquisition:</a:t>
            </a:r>
          </a:p>
          <a:p>
            <a:pPr algn="just">
              <a:lnSpc>
                <a:spcPct val="100000"/>
              </a:lnSpc>
              <a:buNone/>
            </a:pPr>
            <a:r>
              <a:rPr lang="en-US" sz="1800" b="0" dirty="0">
                <a:latin typeface="TimesNewRoman"/>
              </a:rPr>
              <a:t>   In Asset Accounting (FI-AA) integrated with Accounts Payable (incoming invoice), but without reference to a purchase order</a:t>
            </a:r>
          </a:p>
          <a:p>
            <a:pPr algn="just">
              <a:lnSpc>
                <a:spcPct val="100000"/>
              </a:lnSpc>
              <a:buNone/>
            </a:pPr>
            <a:r>
              <a:rPr lang="en-US" sz="1800" b="0" dirty="0">
                <a:latin typeface="TimesNewRoman"/>
              </a:rPr>
              <a:t>   In FI-AA with automatic offsetting entry, but without a link to a purchase order and without integration with Accounts Payable: This posting is normally used when the invoice has not yet been received, or when the invoice was posted by the AP department beforehand in a separate step. The offsetting account also has to be cleared.</a:t>
            </a:r>
          </a:p>
          <a:p>
            <a:pPr algn="just">
              <a:lnSpc>
                <a:spcPct val="100000"/>
              </a:lnSpc>
              <a:buNone/>
            </a:pPr>
            <a:r>
              <a:rPr lang="en-US" sz="1800" b="0" dirty="0">
                <a:latin typeface="TimesNewRoman"/>
              </a:rPr>
              <a:t>  In FI-AA with automatic clearing of the offsetting entry: The first posting usually is made in FI-AP. The clearing account is cleared at the same time as the asset posting is made. </a:t>
            </a:r>
          </a:p>
          <a:p>
            <a:pPr algn="just">
              <a:lnSpc>
                <a:spcPct val="100000"/>
              </a:lnSpc>
              <a:buNone/>
            </a:pPr>
            <a:r>
              <a:rPr lang="en-US" sz="1800" b="0" dirty="0">
                <a:latin typeface="TimesNewRoman"/>
              </a:rPr>
              <a:t>   In Materials Management (MM): The asset is posted in MM. “Acquisition from in-house production</a:t>
            </a:r>
            <a:r>
              <a:rPr lang="en-US" b="0" dirty="0">
                <a:latin typeface="TimesNewRoman"/>
              </a:rPr>
              <a:t>” </a:t>
            </a:r>
            <a:r>
              <a:rPr lang="en-US" sz="1800" b="0" dirty="0">
                <a:latin typeface="TimesNewRoman"/>
              </a:rPr>
              <a:t>is the capitalization of goods or services that are partially or completely produced in your own enterprise. </a:t>
            </a:r>
            <a:r>
              <a:rPr lang="en-US" sz="1800" b="0" dirty="0"/>
              <a:t>Production costs are capitalized by creating an investment measure (order/project) in Investment Management (IM) and settling to an AuC and then to final asset.</a:t>
            </a:r>
          </a:p>
          <a:p>
            <a:pPr>
              <a:buNone/>
            </a:pPr>
            <a:endParaRPr lang="en-US" sz="1800" dirty="0">
              <a:latin typeface="TimesNewRoman"/>
            </a:endParaRPr>
          </a:p>
        </p:txBody>
      </p:sp>
    </p:spTree>
    <p:extLst>
      <p:ext uri="{BB962C8B-B14F-4D97-AF65-F5344CB8AC3E}">
        <p14:creationId xmlns:p14="http://schemas.microsoft.com/office/powerpoint/2010/main" xmlns="" val="350679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a:extLst>
              <a:ext uri="{FF2B5EF4-FFF2-40B4-BE49-F238E27FC236}">
                <a16:creationId xmlns:a16="http://schemas.microsoft.com/office/drawing/2014/main" xmlns="" id="{C70C970F-6D83-4776-8D61-2006CC5ADB0F}"/>
              </a:ext>
            </a:extLst>
          </p:cNvPr>
          <p:cNvSpPr>
            <a:spLocks noChangeArrowheads="1"/>
          </p:cNvSpPr>
          <p:nvPr/>
        </p:nvSpPr>
        <p:spPr bwMode="auto">
          <a:xfrm>
            <a:off x="5791200" y="3810000"/>
            <a:ext cx="685800" cy="685800"/>
          </a:xfrm>
          <a:prstGeom prst="star4">
            <a:avLst>
              <a:gd name="adj" fmla="val 12500"/>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0659" name="Oval 3">
            <a:extLst>
              <a:ext uri="{FF2B5EF4-FFF2-40B4-BE49-F238E27FC236}">
                <a16:creationId xmlns:a16="http://schemas.microsoft.com/office/drawing/2014/main" xmlns="" id="{21D90C1A-7955-42A5-86DD-6D4C7BBD7048}"/>
              </a:ext>
            </a:extLst>
          </p:cNvPr>
          <p:cNvSpPr>
            <a:spLocks noChangeArrowheads="1"/>
          </p:cNvSpPr>
          <p:nvPr/>
        </p:nvSpPr>
        <p:spPr bwMode="auto">
          <a:xfrm>
            <a:off x="4648200" y="2057400"/>
            <a:ext cx="2514600" cy="5334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b="0">
                <a:latin typeface="Comic Sans MS" panose="030F0702030302020204" pitchFamily="66" charset="0"/>
              </a:rPr>
              <a:t> Vendor Account</a:t>
            </a:r>
          </a:p>
        </p:txBody>
      </p:sp>
      <p:sp>
        <p:nvSpPr>
          <p:cNvPr id="70660" name="Oval 4">
            <a:extLst>
              <a:ext uri="{FF2B5EF4-FFF2-40B4-BE49-F238E27FC236}">
                <a16:creationId xmlns:a16="http://schemas.microsoft.com/office/drawing/2014/main" xmlns="" id="{5EF7E55E-EF9C-4FEC-BFB9-0B2B2D6421B5}"/>
              </a:ext>
            </a:extLst>
          </p:cNvPr>
          <p:cNvSpPr>
            <a:spLocks noChangeArrowheads="1"/>
          </p:cNvSpPr>
          <p:nvPr/>
        </p:nvSpPr>
        <p:spPr bwMode="auto">
          <a:xfrm>
            <a:off x="990600" y="2057400"/>
            <a:ext cx="2438400" cy="5334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89477" name="Rectangle 5">
            <a:extLst>
              <a:ext uri="{FF2B5EF4-FFF2-40B4-BE49-F238E27FC236}">
                <a16:creationId xmlns:a16="http://schemas.microsoft.com/office/drawing/2014/main" xmlns="" id="{CBA040F2-4ED9-4B45-A22D-370944AE8276}"/>
              </a:ext>
            </a:extLst>
          </p:cNvPr>
          <p:cNvSpPr>
            <a:spLocks noGrp="1" noChangeArrowheads="1"/>
          </p:cNvSpPr>
          <p:nvPr>
            <p:ph type="title"/>
          </p:nvPr>
        </p:nvSpPr>
        <p:spPr>
          <a:xfrm>
            <a:off x="1676400" y="228600"/>
            <a:ext cx="6248400" cy="1600200"/>
          </a:xfrm>
        </p:spPr>
        <p:txBody>
          <a:bodyPr/>
          <a:lstStyle/>
          <a:p>
            <a:pPr>
              <a:defRPr/>
            </a:pPr>
            <a:r>
              <a:rPr lang="en-US" altLang="en-US" sz="3600" dirty="0"/>
              <a:t>    </a:t>
            </a:r>
            <a:r>
              <a:rPr lang="en-US" altLang="en-US" sz="3200" dirty="0"/>
              <a:t>Asset Acquisition:</a:t>
            </a:r>
            <a:br>
              <a:rPr lang="en-US" altLang="en-US" sz="3200" dirty="0"/>
            </a:br>
            <a:r>
              <a:rPr lang="en-US" altLang="en-US" sz="3200" dirty="0"/>
              <a:t>Through direct FI posting</a:t>
            </a:r>
            <a:r>
              <a:rPr lang="en-US" altLang="en-US" sz="4000" dirty="0"/>
              <a:t/>
            </a:r>
            <a:br>
              <a:rPr lang="en-US" altLang="en-US" sz="4000" dirty="0"/>
            </a:br>
            <a:endParaRPr lang="en-US" altLang="en-US" sz="4000" dirty="0"/>
          </a:p>
        </p:txBody>
      </p:sp>
      <p:sp>
        <p:nvSpPr>
          <p:cNvPr id="70662" name="Text Box 6">
            <a:extLst>
              <a:ext uri="{FF2B5EF4-FFF2-40B4-BE49-F238E27FC236}">
                <a16:creationId xmlns:a16="http://schemas.microsoft.com/office/drawing/2014/main" xmlns="" id="{D668F137-180D-4F56-A2F1-5C913D502F7C}"/>
              </a:ext>
            </a:extLst>
          </p:cNvPr>
          <p:cNvSpPr txBox="1">
            <a:spLocks noChangeArrowheads="1"/>
          </p:cNvSpPr>
          <p:nvPr/>
        </p:nvSpPr>
        <p:spPr bwMode="auto">
          <a:xfrm>
            <a:off x="1066800" y="2133600"/>
            <a:ext cx="7391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   Asset Account</a:t>
            </a:r>
          </a:p>
        </p:txBody>
      </p:sp>
      <p:sp>
        <p:nvSpPr>
          <p:cNvPr id="70663" name="Line 7">
            <a:extLst>
              <a:ext uri="{FF2B5EF4-FFF2-40B4-BE49-F238E27FC236}">
                <a16:creationId xmlns:a16="http://schemas.microsoft.com/office/drawing/2014/main" xmlns="" id="{EDCB668B-75E6-4BB5-95A5-758C38F4664A}"/>
              </a:ext>
            </a:extLst>
          </p:cNvPr>
          <p:cNvSpPr>
            <a:spLocks noChangeShapeType="1"/>
          </p:cNvSpPr>
          <p:nvPr/>
        </p:nvSpPr>
        <p:spPr bwMode="auto">
          <a:xfrm flipH="1">
            <a:off x="1447800" y="2590800"/>
            <a:ext cx="60960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4" name="Text Box 8">
            <a:extLst>
              <a:ext uri="{FF2B5EF4-FFF2-40B4-BE49-F238E27FC236}">
                <a16:creationId xmlns:a16="http://schemas.microsoft.com/office/drawing/2014/main" xmlns="" id="{00B3172B-EE4B-4171-A0DF-27C494EC94D0}"/>
              </a:ext>
            </a:extLst>
          </p:cNvPr>
          <p:cNvSpPr txBox="1">
            <a:spLocks noChangeArrowheads="1"/>
          </p:cNvSpPr>
          <p:nvPr/>
        </p:nvSpPr>
        <p:spPr bwMode="auto">
          <a:xfrm>
            <a:off x="1066800" y="3581400"/>
            <a:ext cx="1066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Posting key 70</a:t>
            </a:r>
          </a:p>
        </p:txBody>
      </p:sp>
      <p:sp>
        <p:nvSpPr>
          <p:cNvPr id="70665" name="Line 9">
            <a:extLst>
              <a:ext uri="{FF2B5EF4-FFF2-40B4-BE49-F238E27FC236}">
                <a16:creationId xmlns:a16="http://schemas.microsoft.com/office/drawing/2014/main" xmlns="" id="{E258243A-063A-4A5F-92D9-6A00CEDC042B}"/>
              </a:ext>
            </a:extLst>
          </p:cNvPr>
          <p:cNvSpPr>
            <a:spLocks noChangeShapeType="1"/>
          </p:cNvSpPr>
          <p:nvPr/>
        </p:nvSpPr>
        <p:spPr bwMode="auto">
          <a:xfrm>
            <a:off x="2133600" y="2590800"/>
            <a:ext cx="0" cy="190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6" name="Text Box 10">
            <a:extLst>
              <a:ext uri="{FF2B5EF4-FFF2-40B4-BE49-F238E27FC236}">
                <a16:creationId xmlns:a16="http://schemas.microsoft.com/office/drawing/2014/main" xmlns="" id="{D6C64CF1-FD71-4888-9BF1-C2A641655952}"/>
              </a:ext>
            </a:extLst>
          </p:cNvPr>
          <p:cNvSpPr txBox="1">
            <a:spLocks noChangeArrowheads="1"/>
          </p:cNvSpPr>
          <p:nvPr/>
        </p:nvSpPr>
        <p:spPr bwMode="auto">
          <a:xfrm>
            <a:off x="1295400" y="4495800"/>
            <a:ext cx="24368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a:latin typeface="Comic Sans MS" panose="030F0702030302020204" pitchFamily="66" charset="0"/>
              </a:rPr>
              <a:t>Transaction type 100</a:t>
            </a:r>
          </a:p>
        </p:txBody>
      </p:sp>
      <p:sp>
        <p:nvSpPr>
          <p:cNvPr id="70667" name="Line 11">
            <a:extLst>
              <a:ext uri="{FF2B5EF4-FFF2-40B4-BE49-F238E27FC236}">
                <a16:creationId xmlns:a16="http://schemas.microsoft.com/office/drawing/2014/main" xmlns="" id="{32F38F0E-47D8-445D-8EF1-8A93CA23B0F5}"/>
              </a:ext>
            </a:extLst>
          </p:cNvPr>
          <p:cNvSpPr>
            <a:spLocks noChangeShapeType="1"/>
          </p:cNvSpPr>
          <p:nvPr/>
        </p:nvSpPr>
        <p:spPr bwMode="auto">
          <a:xfrm>
            <a:off x="2362200" y="2590800"/>
            <a:ext cx="45720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8" name="Text Box 12">
            <a:extLst>
              <a:ext uri="{FF2B5EF4-FFF2-40B4-BE49-F238E27FC236}">
                <a16:creationId xmlns:a16="http://schemas.microsoft.com/office/drawing/2014/main" xmlns="" id="{74E4E0BA-EB41-4A32-A409-AD1EE0758673}"/>
              </a:ext>
            </a:extLst>
          </p:cNvPr>
          <p:cNvSpPr txBox="1">
            <a:spLocks noChangeArrowheads="1"/>
          </p:cNvSpPr>
          <p:nvPr/>
        </p:nvSpPr>
        <p:spPr bwMode="auto">
          <a:xfrm>
            <a:off x="2514600" y="3581400"/>
            <a:ext cx="1066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Amount 9000</a:t>
            </a:r>
          </a:p>
        </p:txBody>
      </p:sp>
      <p:sp>
        <p:nvSpPr>
          <p:cNvPr id="70669" name="Line 13">
            <a:extLst>
              <a:ext uri="{FF2B5EF4-FFF2-40B4-BE49-F238E27FC236}">
                <a16:creationId xmlns:a16="http://schemas.microsoft.com/office/drawing/2014/main" xmlns="" id="{45B54DFB-2FC9-4FC0-B71F-D798A67C7B08}"/>
              </a:ext>
            </a:extLst>
          </p:cNvPr>
          <p:cNvSpPr>
            <a:spLocks noChangeShapeType="1"/>
          </p:cNvSpPr>
          <p:nvPr/>
        </p:nvSpPr>
        <p:spPr bwMode="auto">
          <a:xfrm flipH="1">
            <a:off x="5181600" y="2590800"/>
            <a:ext cx="3810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0" name="Text Box 14">
            <a:extLst>
              <a:ext uri="{FF2B5EF4-FFF2-40B4-BE49-F238E27FC236}">
                <a16:creationId xmlns:a16="http://schemas.microsoft.com/office/drawing/2014/main" xmlns="" id="{63E04A4C-561B-4078-990D-8AF6C55D8458}"/>
              </a:ext>
            </a:extLst>
          </p:cNvPr>
          <p:cNvSpPr txBox="1">
            <a:spLocks noChangeArrowheads="1"/>
          </p:cNvSpPr>
          <p:nvPr/>
        </p:nvSpPr>
        <p:spPr bwMode="auto">
          <a:xfrm>
            <a:off x="4648200" y="3352800"/>
            <a:ext cx="1066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a:latin typeface="Comic Sans MS" panose="030F0702030302020204" pitchFamily="66" charset="0"/>
              </a:rPr>
              <a:t>Posting Key 31</a:t>
            </a:r>
          </a:p>
        </p:txBody>
      </p:sp>
      <p:sp>
        <p:nvSpPr>
          <p:cNvPr id="70671" name="Line 15">
            <a:extLst>
              <a:ext uri="{FF2B5EF4-FFF2-40B4-BE49-F238E27FC236}">
                <a16:creationId xmlns:a16="http://schemas.microsoft.com/office/drawing/2014/main" xmlns="" id="{D8620579-4FE3-4CF0-9BA1-B721BA78E021}"/>
              </a:ext>
            </a:extLst>
          </p:cNvPr>
          <p:cNvSpPr>
            <a:spLocks noChangeShapeType="1"/>
          </p:cNvSpPr>
          <p:nvPr/>
        </p:nvSpPr>
        <p:spPr bwMode="auto">
          <a:xfrm>
            <a:off x="6553200" y="2590800"/>
            <a:ext cx="3810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2" name="Text Box 16">
            <a:extLst>
              <a:ext uri="{FF2B5EF4-FFF2-40B4-BE49-F238E27FC236}">
                <a16:creationId xmlns:a16="http://schemas.microsoft.com/office/drawing/2014/main" xmlns="" id="{CD315D88-72F2-425E-979E-A647C8A07197}"/>
              </a:ext>
            </a:extLst>
          </p:cNvPr>
          <p:cNvSpPr txBox="1">
            <a:spLocks noChangeArrowheads="1"/>
          </p:cNvSpPr>
          <p:nvPr/>
        </p:nvSpPr>
        <p:spPr bwMode="auto">
          <a:xfrm>
            <a:off x="6477000" y="3352800"/>
            <a:ext cx="1066800" cy="105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Amount 9000</a:t>
            </a:r>
          </a:p>
          <a:p>
            <a:pPr>
              <a:spcBef>
                <a:spcPct val="50000"/>
              </a:spcBef>
              <a:buSzTx/>
              <a:buFontTx/>
              <a:buNone/>
            </a:pPr>
            <a:endParaRPr lang="en-US" altLang="en-US" sz="1800" b="0">
              <a:latin typeface="Comic Sans MS" panose="030F0702030302020204" pitchFamily="66" charset="0"/>
            </a:endParaRPr>
          </a:p>
        </p:txBody>
      </p:sp>
      <p:sp>
        <p:nvSpPr>
          <p:cNvPr id="70673" name="Oval 17">
            <a:extLst>
              <a:ext uri="{FF2B5EF4-FFF2-40B4-BE49-F238E27FC236}">
                <a16:creationId xmlns:a16="http://schemas.microsoft.com/office/drawing/2014/main" xmlns="" id="{7D452BBD-044A-471F-826E-EBC86EFB75AF}"/>
              </a:ext>
            </a:extLst>
          </p:cNvPr>
          <p:cNvSpPr>
            <a:spLocks noChangeArrowheads="1"/>
          </p:cNvSpPr>
          <p:nvPr/>
        </p:nvSpPr>
        <p:spPr bwMode="auto">
          <a:xfrm>
            <a:off x="1828800" y="1600200"/>
            <a:ext cx="990600" cy="457200"/>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0674" name="Text Box 18">
            <a:extLst>
              <a:ext uri="{FF2B5EF4-FFF2-40B4-BE49-F238E27FC236}">
                <a16:creationId xmlns:a16="http://schemas.microsoft.com/office/drawing/2014/main" xmlns="" id="{68A19859-5FEE-4046-BC4C-CA17C0D58319}"/>
              </a:ext>
            </a:extLst>
          </p:cNvPr>
          <p:cNvSpPr txBox="1">
            <a:spLocks noChangeArrowheads="1"/>
          </p:cNvSpPr>
          <p:nvPr/>
        </p:nvSpPr>
        <p:spPr bwMode="auto">
          <a:xfrm>
            <a:off x="1828800" y="1676400"/>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  Debit </a:t>
            </a:r>
          </a:p>
        </p:txBody>
      </p:sp>
      <p:sp>
        <p:nvSpPr>
          <p:cNvPr id="70675" name="Oval 19">
            <a:extLst>
              <a:ext uri="{FF2B5EF4-FFF2-40B4-BE49-F238E27FC236}">
                <a16:creationId xmlns:a16="http://schemas.microsoft.com/office/drawing/2014/main" xmlns="" id="{111C2E6A-860E-489A-A5A0-8B5EE486F25F}"/>
              </a:ext>
            </a:extLst>
          </p:cNvPr>
          <p:cNvSpPr>
            <a:spLocks noChangeArrowheads="1"/>
          </p:cNvSpPr>
          <p:nvPr/>
        </p:nvSpPr>
        <p:spPr bwMode="auto">
          <a:xfrm>
            <a:off x="5562600" y="1600200"/>
            <a:ext cx="990600" cy="457200"/>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0676" name="Text Box 20">
            <a:extLst>
              <a:ext uri="{FF2B5EF4-FFF2-40B4-BE49-F238E27FC236}">
                <a16:creationId xmlns:a16="http://schemas.microsoft.com/office/drawing/2014/main" xmlns="" id="{6AA76276-2E11-4428-B7A7-BF34CE39FFF0}"/>
              </a:ext>
            </a:extLst>
          </p:cNvPr>
          <p:cNvSpPr txBox="1">
            <a:spLocks noChangeArrowheads="1"/>
          </p:cNvSpPr>
          <p:nvPr/>
        </p:nvSpPr>
        <p:spPr bwMode="auto">
          <a:xfrm>
            <a:off x="5410200" y="1676400"/>
            <a:ext cx="1447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    Credit</a:t>
            </a:r>
          </a:p>
        </p:txBody>
      </p:sp>
      <p:sp>
        <p:nvSpPr>
          <p:cNvPr id="70677" name="Line 21">
            <a:extLst>
              <a:ext uri="{FF2B5EF4-FFF2-40B4-BE49-F238E27FC236}">
                <a16:creationId xmlns:a16="http://schemas.microsoft.com/office/drawing/2014/main" xmlns="" id="{2DAE7AC8-3C8F-4D82-B971-0BADFD645F55}"/>
              </a:ext>
            </a:extLst>
          </p:cNvPr>
          <p:cNvSpPr>
            <a:spLocks noChangeShapeType="1"/>
          </p:cNvSpPr>
          <p:nvPr/>
        </p:nvSpPr>
        <p:spPr bwMode="auto">
          <a:xfrm>
            <a:off x="4114800" y="1447800"/>
            <a:ext cx="76200" cy="5257800"/>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8" name="Oval 22">
            <a:extLst>
              <a:ext uri="{FF2B5EF4-FFF2-40B4-BE49-F238E27FC236}">
                <a16:creationId xmlns:a16="http://schemas.microsoft.com/office/drawing/2014/main" xmlns="" id="{54E88941-9A9D-498A-879A-AB927D43315A}"/>
              </a:ext>
            </a:extLst>
          </p:cNvPr>
          <p:cNvSpPr>
            <a:spLocks noChangeArrowheads="1"/>
          </p:cNvSpPr>
          <p:nvPr/>
        </p:nvSpPr>
        <p:spPr bwMode="auto">
          <a:xfrm>
            <a:off x="5638800" y="4572000"/>
            <a:ext cx="990600" cy="457200"/>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0679" name="Text Box 23">
            <a:extLst>
              <a:ext uri="{FF2B5EF4-FFF2-40B4-BE49-F238E27FC236}">
                <a16:creationId xmlns:a16="http://schemas.microsoft.com/office/drawing/2014/main" xmlns="" id="{965494CC-2EB4-433A-B782-A365E9D3E2A4}"/>
              </a:ext>
            </a:extLst>
          </p:cNvPr>
          <p:cNvSpPr txBox="1">
            <a:spLocks noChangeArrowheads="1"/>
          </p:cNvSpPr>
          <p:nvPr/>
        </p:nvSpPr>
        <p:spPr bwMode="auto">
          <a:xfrm>
            <a:off x="5486400" y="4572000"/>
            <a:ext cx="1447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    Credit</a:t>
            </a:r>
          </a:p>
        </p:txBody>
      </p:sp>
      <p:sp>
        <p:nvSpPr>
          <p:cNvPr id="70680" name="Oval 24">
            <a:extLst>
              <a:ext uri="{FF2B5EF4-FFF2-40B4-BE49-F238E27FC236}">
                <a16:creationId xmlns:a16="http://schemas.microsoft.com/office/drawing/2014/main" xmlns="" id="{31D5BC97-F43D-4EF3-9ED1-CB3247936495}"/>
              </a:ext>
            </a:extLst>
          </p:cNvPr>
          <p:cNvSpPr>
            <a:spLocks noChangeArrowheads="1"/>
          </p:cNvSpPr>
          <p:nvPr/>
        </p:nvSpPr>
        <p:spPr bwMode="auto">
          <a:xfrm>
            <a:off x="5181600" y="5029200"/>
            <a:ext cx="2209800" cy="3810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0681" name="Text Box 25">
            <a:extLst>
              <a:ext uri="{FF2B5EF4-FFF2-40B4-BE49-F238E27FC236}">
                <a16:creationId xmlns:a16="http://schemas.microsoft.com/office/drawing/2014/main" xmlns="" id="{8C10F6ED-6D99-4F94-AD40-F811D4495701}"/>
              </a:ext>
            </a:extLst>
          </p:cNvPr>
          <p:cNvSpPr txBox="1">
            <a:spLocks noChangeArrowheads="1"/>
          </p:cNvSpPr>
          <p:nvPr/>
        </p:nvSpPr>
        <p:spPr bwMode="auto">
          <a:xfrm>
            <a:off x="5562600" y="5029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Bank Account </a:t>
            </a:r>
          </a:p>
        </p:txBody>
      </p:sp>
      <p:sp>
        <p:nvSpPr>
          <p:cNvPr id="70682" name="Rectangle 26">
            <a:extLst>
              <a:ext uri="{FF2B5EF4-FFF2-40B4-BE49-F238E27FC236}">
                <a16:creationId xmlns:a16="http://schemas.microsoft.com/office/drawing/2014/main" xmlns="" id="{EF01E816-AE59-4993-B7B2-9DA0A88B1E60}"/>
              </a:ext>
            </a:extLst>
          </p:cNvPr>
          <p:cNvSpPr>
            <a:spLocks noChangeArrowheads="1"/>
          </p:cNvSpPr>
          <p:nvPr/>
        </p:nvSpPr>
        <p:spPr bwMode="auto">
          <a:xfrm>
            <a:off x="5867400" y="4038600"/>
            <a:ext cx="533400" cy="228600"/>
          </a:xfrm>
          <a:prstGeom prst="rect">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0683" name="Text Box 27">
            <a:extLst>
              <a:ext uri="{FF2B5EF4-FFF2-40B4-BE49-F238E27FC236}">
                <a16:creationId xmlns:a16="http://schemas.microsoft.com/office/drawing/2014/main" xmlns="" id="{CC0C32EB-5E48-4A2D-8FD2-E17540D23E46}"/>
              </a:ext>
            </a:extLst>
          </p:cNvPr>
          <p:cNvSpPr txBox="1">
            <a:spLocks noChangeArrowheads="1"/>
          </p:cNvSpPr>
          <p:nvPr/>
        </p:nvSpPr>
        <p:spPr bwMode="auto">
          <a:xfrm>
            <a:off x="5943600" y="39624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or</a:t>
            </a:r>
          </a:p>
        </p:txBody>
      </p:sp>
      <p:sp>
        <p:nvSpPr>
          <p:cNvPr id="70684" name="Line 28">
            <a:extLst>
              <a:ext uri="{FF2B5EF4-FFF2-40B4-BE49-F238E27FC236}">
                <a16:creationId xmlns:a16="http://schemas.microsoft.com/office/drawing/2014/main" xmlns="" id="{604A9EB9-4DBD-4CB9-9AA3-EB0714555629}"/>
              </a:ext>
            </a:extLst>
          </p:cNvPr>
          <p:cNvSpPr>
            <a:spLocks noChangeShapeType="1"/>
          </p:cNvSpPr>
          <p:nvPr/>
        </p:nvSpPr>
        <p:spPr bwMode="auto">
          <a:xfrm flipH="1">
            <a:off x="5410200" y="54102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85" name="Line 29">
            <a:extLst>
              <a:ext uri="{FF2B5EF4-FFF2-40B4-BE49-F238E27FC236}">
                <a16:creationId xmlns:a16="http://schemas.microsoft.com/office/drawing/2014/main" xmlns="" id="{2E3AA14E-7403-4E93-8D5D-85A1849FE152}"/>
              </a:ext>
            </a:extLst>
          </p:cNvPr>
          <p:cNvSpPr>
            <a:spLocks noChangeShapeType="1"/>
          </p:cNvSpPr>
          <p:nvPr/>
        </p:nvSpPr>
        <p:spPr bwMode="auto">
          <a:xfrm>
            <a:off x="6705600" y="5410200"/>
            <a:ext cx="5334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86" name="Text Box 30">
            <a:extLst>
              <a:ext uri="{FF2B5EF4-FFF2-40B4-BE49-F238E27FC236}">
                <a16:creationId xmlns:a16="http://schemas.microsoft.com/office/drawing/2014/main" xmlns="" id="{20C8833F-7697-4CA9-B407-6A7A2BDE8861}"/>
              </a:ext>
            </a:extLst>
          </p:cNvPr>
          <p:cNvSpPr txBox="1">
            <a:spLocks noChangeArrowheads="1"/>
          </p:cNvSpPr>
          <p:nvPr/>
        </p:nvSpPr>
        <p:spPr bwMode="auto">
          <a:xfrm>
            <a:off x="4876800" y="6019800"/>
            <a:ext cx="990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Posting key 50</a:t>
            </a:r>
          </a:p>
        </p:txBody>
      </p:sp>
      <p:sp>
        <p:nvSpPr>
          <p:cNvPr id="70687" name="Text Box 31">
            <a:extLst>
              <a:ext uri="{FF2B5EF4-FFF2-40B4-BE49-F238E27FC236}">
                <a16:creationId xmlns:a16="http://schemas.microsoft.com/office/drawing/2014/main" xmlns="" id="{E59B98FB-9567-42B6-A892-590918A48E35}"/>
              </a:ext>
            </a:extLst>
          </p:cNvPr>
          <p:cNvSpPr txBox="1">
            <a:spLocks noChangeArrowheads="1"/>
          </p:cNvSpPr>
          <p:nvPr/>
        </p:nvSpPr>
        <p:spPr bwMode="auto">
          <a:xfrm>
            <a:off x="6705600" y="5803900"/>
            <a:ext cx="1066800" cy="877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200" b="0" dirty="0">
                <a:latin typeface="Comic Sans MS" panose="030F0702030302020204" pitchFamily="66" charset="0"/>
              </a:rPr>
              <a:t>Amount 9000</a:t>
            </a:r>
          </a:p>
          <a:p>
            <a:pPr>
              <a:spcBef>
                <a:spcPct val="50000"/>
              </a:spcBef>
              <a:buSzTx/>
              <a:buFontTx/>
              <a:buNone/>
            </a:pPr>
            <a:endParaRPr lang="en-US" altLang="en-US" sz="1800" b="0" dirty="0">
              <a:latin typeface="Comic Sans MS" panose="030F0702030302020204" pitchFamily="66" charset="0"/>
            </a:endParaRPr>
          </a:p>
        </p:txBody>
      </p:sp>
      <p:sp>
        <p:nvSpPr>
          <p:cNvPr id="70688" name="Rectangle 32">
            <a:extLst>
              <a:ext uri="{FF2B5EF4-FFF2-40B4-BE49-F238E27FC236}">
                <a16:creationId xmlns:a16="http://schemas.microsoft.com/office/drawing/2014/main" xmlns="" id="{11940E88-6458-4296-A51C-84F4C5EF6913}"/>
              </a:ext>
            </a:extLst>
          </p:cNvPr>
          <p:cNvSpPr>
            <a:spLocks noChangeArrowheads="1"/>
          </p:cNvSpPr>
          <p:nvPr/>
        </p:nvSpPr>
        <p:spPr bwMode="auto">
          <a:xfrm>
            <a:off x="685800" y="304800"/>
            <a:ext cx="6858000" cy="1219200"/>
          </a:xfrm>
          <a:prstGeom prst="rect">
            <a:avLst/>
          </a:prstGeom>
          <a:noFill/>
          <a:ln w="38100" cmpd="dbl" algn="ctr">
            <a:solidFill>
              <a:srgbClr val="CC0000"/>
            </a:solidFill>
            <a:miter lim="800000"/>
            <a:headEnd/>
            <a:tailEnd/>
          </a:ln>
          <a:effectLst/>
          <a:extLst>
            <a:ext uri="{909E8E84-426E-40DD-AFC4-6F175D3DCCD1}">
              <a14:hiddenFill xmlns:a14="http://schemas.microsoft.com/office/drawing/2010/main" xmlns="">
                <a:solidFill>
                  <a:srgbClr val="E6CD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xmlns="" val="280092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a:t>Asset transactions :Acquisitions</a:t>
            </a:r>
          </a:p>
        </p:txBody>
      </p:sp>
      <p:sp>
        <p:nvSpPr>
          <p:cNvPr id="5" name="Content Placeholder 4"/>
          <p:cNvSpPr>
            <a:spLocks noGrp="1"/>
          </p:cNvSpPr>
          <p:nvPr>
            <p:ph idx="1"/>
          </p:nvPr>
        </p:nvSpPr>
        <p:spPr>
          <a:xfrm>
            <a:off x="352426" y="1108075"/>
            <a:ext cx="8248650" cy="4749800"/>
          </a:xfrm>
        </p:spPr>
        <p:txBody>
          <a:bodyPr/>
          <a:lstStyle/>
          <a:p>
            <a:endParaRPr lang="en-US" sz="1800" dirty="0"/>
          </a:p>
          <a:p>
            <a:pPr algn="just">
              <a:lnSpc>
                <a:spcPct val="100000"/>
              </a:lnSpc>
            </a:pPr>
            <a:r>
              <a:rPr lang="en-US" sz="1800" dirty="0"/>
              <a:t>The following information is automatically set in the asset master record at the time of the first acquisition posting:</a:t>
            </a:r>
          </a:p>
          <a:p>
            <a:pPr marL="685800" lvl="1" indent="-342900" algn="just">
              <a:lnSpc>
                <a:spcPct val="100000"/>
              </a:lnSpc>
              <a:buFont typeface="+mj-lt"/>
              <a:buAutoNum type="arabicPeriod"/>
            </a:pPr>
            <a:r>
              <a:rPr lang="en-US" sz="1600" dirty="0"/>
              <a:t>Date of asset capitalization (derived from the asset value date)</a:t>
            </a:r>
          </a:p>
          <a:p>
            <a:pPr marL="685800" lvl="1" indent="-342900" algn="just">
              <a:lnSpc>
                <a:spcPct val="100000"/>
              </a:lnSpc>
              <a:buFont typeface="+mj-lt"/>
              <a:buAutoNum type="arabicPeriod"/>
            </a:pPr>
            <a:r>
              <a:rPr lang="en-US" sz="1600" dirty="0"/>
              <a:t>Date of initial acquisition in the relevant master record (derived from the asset value date)</a:t>
            </a:r>
          </a:p>
          <a:p>
            <a:pPr marL="685800" lvl="1" indent="-342900" algn="just">
              <a:lnSpc>
                <a:spcPct val="100000"/>
              </a:lnSpc>
              <a:buFont typeface="+mj-lt"/>
              <a:buAutoNum type="arabicPeriod"/>
            </a:pPr>
            <a:r>
              <a:rPr lang="en-US" sz="1600" dirty="0"/>
              <a:t>Acquisition year and acquisition period (derived from the posting date)</a:t>
            </a:r>
          </a:p>
          <a:p>
            <a:pPr marL="685800" lvl="1" indent="-342900" algn="just">
              <a:lnSpc>
                <a:spcPct val="100000"/>
              </a:lnSpc>
              <a:buNone/>
            </a:pPr>
            <a:endParaRPr lang="en-US" sz="1600" dirty="0"/>
          </a:p>
          <a:p>
            <a:pPr algn="just">
              <a:lnSpc>
                <a:spcPct val="100000"/>
              </a:lnSpc>
            </a:pPr>
            <a:r>
              <a:rPr lang="en-US" sz="1800" dirty="0"/>
              <a:t>  Default values can be entered for the asset value date for each type of accounting transaction </a:t>
            </a:r>
          </a:p>
          <a:p>
            <a:pPr algn="just">
              <a:lnSpc>
                <a:spcPct val="100000"/>
              </a:lnSpc>
            </a:pPr>
            <a:r>
              <a:rPr lang="en-US" sz="1800" dirty="0"/>
              <a:t>The asset value date ( </a:t>
            </a:r>
            <a:r>
              <a:rPr lang="en-US" sz="1800" i="1" dirty="0"/>
              <a:t>→ capitalization date) </a:t>
            </a:r>
            <a:r>
              <a:rPr lang="en-US" sz="1800" b="1" dirty="0"/>
              <a:t>determines the depreciation start date </a:t>
            </a:r>
            <a:r>
              <a:rPr lang="en-US" sz="1800" dirty="0"/>
              <a:t>of the asset. This date is determined for each depreciation area by the period control method of the depreciation key.</a:t>
            </a:r>
          </a:p>
          <a:p>
            <a:pPr algn="just">
              <a:lnSpc>
                <a:spcPct val="100000"/>
              </a:lnSpc>
            </a:pPr>
            <a:r>
              <a:rPr lang="en-US" sz="1800" dirty="0"/>
              <a:t>The system determines the planned annual depreciation and planned interest based on the depreciation start date and the depreciation terms.</a:t>
            </a:r>
          </a:p>
          <a:p>
            <a:pPr algn="just">
              <a:lnSpc>
                <a:spcPct val="100000"/>
              </a:lnSpc>
              <a:buNone/>
            </a:pPr>
            <a:endParaRPr lang="en-US" sz="1800" dirty="0"/>
          </a:p>
        </p:txBody>
      </p:sp>
    </p:spTree>
    <p:extLst>
      <p:ext uri="{BB962C8B-B14F-4D97-AF65-F5344CB8AC3E}">
        <p14:creationId xmlns:p14="http://schemas.microsoft.com/office/powerpoint/2010/main" xmlns="" val="320988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400" dirty="0"/>
              <a:t>Asset transactions </a:t>
            </a:r>
            <a:r>
              <a:rPr lang="en-US" dirty="0"/>
              <a:t>:Acquisitions</a:t>
            </a:r>
          </a:p>
        </p:txBody>
      </p:sp>
      <p:sp>
        <p:nvSpPr>
          <p:cNvPr id="4" name="Content Placeholder 3"/>
          <p:cNvSpPr>
            <a:spLocks noGrp="1"/>
          </p:cNvSpPr>
          <p:nvPr>
            <p:ph idx="1"/>
          </p:nvPr>
        </p:nvSpPr>
        <p:spPr>
          <a:xfrm>
            <a:off x="4926041" y="1108075"/>
            <a:ext cx="3684559" cy="4302124"/>
          </a:xfrm>
        </p:spPr>
        <p:txBody>
          <a:bodyPr/>
          <a:lstStyle/>
          <a:p>
            <a:pPr>
              <a:buNone/>
            </a:pPr>
            <a:endParaRPr lang="en-US" sz="1800" dirty="0"/>
          </a:p>
          <a:p>
            <a:pPr>
              <a:buNone/>
            </a:pPr>
            <a:r>
              <a:rPr lang="en-US" sz="1800" dirty="0"/>
              <a:t>The document type determines how the posting is processed:</a:t>
            </a:r>
          </a:p>
          <a:p>
            <a:pPr>
              <a:buFont typeface="Arial" pitchFamily="34" charset="0"/>
              <a:buChar char="•"/>
            </a:pPr>
            <a:r>
              <a:rPr lang="en-US" sz="1800" dirty="0"/>
              <a:t> With document type “AA” you post gross, that is, without deducting a discount.</a:t>
            </a:r>
          </a:p>
          <a:p>
            <a:pPr>
              <a:buFont typeface="Arial" pitchFamily="34" charset="0"/>
              <a:buChar char="•"/>
            </a:pPr>
            <a:r>
              <a:rPr lang="en-US" sz="1800" dirty="0"/>
              <a:t> With document type “AN” (KN, RN), the amount capitalized to the asset is reduced by the discount (net document type).</a:t>
            </a:r>
          </a:p>
        </p:txBody>
      </p:sp>
      <p:pic>
        <p:nvPicPr>
          <p:cNvPr id="18434" name="Picture 2"/>
          <p:cNvPicPr>
            <a:picLocks noChangeAspect="1" noChangeArrowheads="1"/>
          </p:cNvPicPr>
          <p:nvPr/>
        </p:nvPicPr>
        <p:blipFill>
          <a:blip r:embed="rId3" cstate="print"/>
          <a:srcRect/>
          <a:stretch>
            <a:fillRect/>
          </a:stretch>
        </p:blipFill>
        <p:spPr bwMode="auto">
          <a:xfrm>
            <a:off x="331761" y="1238250"/>
            <a:ext cx="3886200" cy="4381500"/>
          </a:xfrm>
          <a:prstGeom prst="rect">
            <a:avLst/>
          </a:prstGeom>
          <a:noFill/>
          <a:ln w="9525">
            <a:noFill/>
            <a:miter lim="800000"/>
            <a:headEnd/>
            <a:tailEnd/>
          </a:ln>
        </p:spPr>
      </p:pic>
    </p:spTree>
    <p:extLst>
      <p:ext uri="{BB962C8B-B14F-4D97-AF65-F5344CB8AC3E}">
        <p14:creationId xmlns:p14="http://schemas.microsoft.com/office/powerpoint/2010/main" xmlns="" val="184400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a:t>Asset transactions :Acquisitions</a:t>
            </a:r>
          </a:p>
        </p:txBody>
      </p:sp>
      <p:sp>
        <p:nvSpPr>
          <p:cNvPr id="4" name="Content Placeholder 3"/>
          <p:cNvSpPr>
            <a:spLocks noGrp="1"/>
          </p:cNvSpPr>
          <p:nvPr>
            <p:ph idx="1"/>
          </p:nvPr>
        </p:nvSpPr>
        <p:spPr>
          <a:xfrm>
            <a:off x="152400" y="1108075"/>
            <a:ext cx="8382000" cy="5064124"/>
          </a:xfrm>
        </p:spPr>
        <p:txBody>
          <a:bodyPr/>
          <a:lstStyle/>
          <a:p>
            <a:pPr algn="just">
              <a:lnSpc>
                <a:spcPct val="100000"/>
              </a:lnSpc>
            </a:pPr>
            <a:r>
              <a:rPr lang="en-US" sz="1800" b="0" dirty="0"/>
              <a:t>Business Transaction types are used with every posting. They identify acquisitions, retirements and transfers.</a:t>
            </a:r>
          </a:p>
          <a:p>
            <a:pPr algn="just">
              <a:lnSpc>
                <a:spcPct val="100000"/>
              </a:lnSpc>
            </a:pPr>
            <a:r>
              <a:rPr lang="en-US" sz="1800" b="0" dirty="0"/>
              <a:t>The asset history sheet reports and other FI-AA reports use the transaction type to identify the different kinds of transactions and display them separately (for example, the transaction type specifies where the value change is shown in the asset history sheet: as a retirement of a prior-year acquisition, or of a current-year acquisition).</a:t>
            </a:r>
          </a:p>
          <a:p>
            <a:pPr algn="just">
              <a:lnSpc>
                <a:spcPct val="100000"/>
              </a:lnSpc>
            </a:pPr>
            <a:r>
              <a:rPr lang="en-US" sz="1800" b="0" dirty="0"/>
              <a:t>The transaction type specifies which of the following are updated:</a:t>
            </a:r>
          </a:p>
          <a:p>
            <a:pPr marL="685800" lvl="1" indent="-342900" algn="just">
              <a:lnSpc>
                <a:spcPct val="100000"/>
              </a:lnSpc>
              <a:buFont typeface="+mj-lt"/>
              <a:buAutoNum type="arabicPeriod"/>
            </a:pPr>
            <a:r>
              <a:rPr lang="en-US" sz="1600" b="0" dirty="0"/>
              <a:t>Asset balance sheet accounts</a:t>
            </a:r>
          </a:p>
          <a:p>
            <a:pPr marL="685800" lvl="1" indent="-342900" algn="just">
              <a:lnSpc>
                <a:spcPct val="100000"/>
              </a:lnSpc>
              <a:buFont typeface="+mj-lt"/>
              <a:buAutoNum type="arabicPeriod"/>
            </a:pPr>
            <a:r>
              <a:rPr lang="en-US" sz="1600" b="0" dirty="0"/>
              <a:t>Depreciation areas</a:t>
            </a:r>
          </a:p>
          <a:p>
            <a:pPr marL="685800" lvl="1" indent="-342900" algn="just">
              <a:lnSpc>
                <a:spcPct val="100000"/>
              </a:lnSpc>
              <a:buFont typeface="+mj-lt"/>
              <a:buAutoNum type="arabicPeriod"/>
            </a:pPr>
            <a:r>
              <a:rPr lang="en-US" sz="1600" b="0" dirty="0"/>
              <a:t>Value fields</a:t>
            </a:r>
          </a:p>
          <a:p>
            <a:pPr algn="just">
              <a:lnSpc>
                <a:spcPct val="100000"/>
              </a:lnSpc>
            </a:pPr>
            <a:r>
              <a:rPr lang="en-US" sz="1800" b="0" dirty="0"/>
              <a:t>Transaction types can be limited to specific depreciation areas (for example, transaction type 030 for acquisition in the group depreciation area.)</a:t>
            </a:r>
          </a:p>
          <a:p>
            <a:pPr algn="just">
              <a:lnSpc>
                <a:spcPct val="100000"/>
              </a:lnSpc>
            </a:pPr>
            <a:r>
              <a:rPr lang="en-US" sz="1800" b="0" dirty="0"/>
              <a:t>You can also define your own transaction types. They can be used to separate various types of accounting or  transactions in reports. </a:t>
            </a:r>
          </a:p>
        </p:txBody>
      </p:sp>
    </p:spTree>
    <p:extLst>
      <p:ext uri="{BB962C8B-B14F-4D97-AF65-F5344CB8AC3E}">
        <p14:creationId xmlns:p14="http://schemas.microsoft.com/office/powerpoint/2010/main" xmlns="" val="152328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srcRect/>
          <a:stretch>
            <a:fillRect/>
          </a:stretch>
        </p:blipFill>
        <p:spPr bwMode="auto">
          <a:xfrm>
            <a:off x="326594" y="3886201"/>
            <a:ext cx="5921806" cy="28024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  </a:t>
            </a:r>
            <a:r>
              <a:rPr lang="en-US" sz="2400" dirty="0"/>
              <a:t>Asset transactions :Acquisitions</a:t>
            </a:r>
          </a:p>
        </p:txBody>
      </p:sp>
      <p:sp>
        <p:nvSpPr>
          <p:cNvPr id="4" name="Content Placeholder 3"/>
          <p:cNvSpPr>
            <a:spLocks noGrp="1"/>
          </p:cNvSpPr>
          <p:nvPr>
            <p:ph idx="1"/>
          </p:nvPr>
        </p:nvSpPr>
        <p:spPr>
          <a:xfrm>
            <a:off x="326594" y="1108075"/>
            <a:ext cx="8001000" cy="2514600"/>
          </a:xfrm>
        </p:spPr>
        <p:txBody>
          <a:bodyPr/>
          <a:lstStyle/>
          <a:p>
            <a:pPr algn="just"/>
            <a:r>
              <a:rPr lang="en-US" sz="1800" b="0" dirty="0"/>
              <a:t>Every transaction type belongs to a transaction type group. The transaction type group defines the characteristics of the transaction type. In the transaction type display, choose </a:t>
            </a:r>
            <a:r>
              <a:rPr lang="en-US" sz="1800" b="0" i="1" dirty="0"/>
              <a:t>Goto </a:t>
            </a:r>
            <a:r>
              <a:rPr lang="en-US" sz="1800" b="0" dirty="0"/>
              <a:t>from the menu bar to display the transaction type group.</a:t>
            </a:r>
          </a:p>
          <a:p>
            <a:pPr algn="just"/>
            <a:r>
              <a:rPr lang="en-US" sz="1800" b="0" dirty="0"/>
              <a:t>The transaction type groups are fixed and cannot be changed.</a:t>
            </a:r>
          </a:p>
          <a:p>
            <a:pPr algn="just"/>
            <a:r>
              <a:rPr lang="en-US" sz="1800" b="0" dirty="0"/>
              <a:t>Specific transaction type groups can be limited to certain asset classes (for example, down payments allowed only in the asset class for assets under construction). All transaction types assigned to this transaction type group can only be used for assets belonging to the appropriate class.</a:t>
            </a:r>
          </a:p>
        </p:txBody>
      </p:sp>
    </p:spTree>
    <p:extLst>
      <p:ext uri="{BB962C8B-B14F-4D97-AF65-F5344CB8AC3E}">
        <p14:creationId xmlns:p14="http://schemas.microsoft.com/office/powerpoint/2010/main" xmlns="" val="65124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51FA21E9-ADDB-4C9C-AC3C-F92F12041CF6}"/>
              </a:ext>
            </a:extLst>
          </p:cNvPr>
          <p:cNvSpPr>
            <a:spLocks noChangeArrowheads="1"/>
          </p:cNvSpPr>
          <p:nvPr/>
        </p:nvSpPr>
        <p:spPr bwMode="auto">
          <a:xfrm>
            <a:off x="6705600" y="4267200"/>
            <a:ext cx="1676400" cy="121920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55" name="Rectangle 3">
            <a:extLst>
              <a:ext uri="{FF2B5EF4-FFF2-40B4-BE49-F238E27FC236}">
                <a16:creationId xmlns:a16="http://schemas.microsoft.com/office/drawing/2014/main" xmlns="" id="{081F8A8A-E268-41B9-95DF-C5F19E1E13CB}"/>
              </a:ext>
            </a:extLst>
          </p:cNvPr>
          <p:cNvSpPr>
            <a:spLocks noChangeArrowheads="1"/>
          </p:cNvSpPr>
          <p:nvPr/>
        </p:nvSpPr>
        <p:spPr bwMode="auto">
          <a:xfrm>
            <a:off x="6705600" y="2438400"/>
            <a:ext cx="1676400" cy="121920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56" name="Rectangle 4">
            <a:extLst>
              <a:ext uri="{FF2B5EF4-FFF2-40B4-BE49-F238E27FC236}">
                <a16:creationId xmlns:a16="http://schemas.microsoft.com/office/drawing/2014/main" xmlns="" id="{9CE733FD-D17F-4CE6-8225-86EB35DB36E2}"/>
              </a:ext>
            </a:extLst>
          </p:cNvPr>
          <p:cNvSpPr>
            <a:spLocks noChangeArrowheads="1"/>
          </p:cNvSpPr>
          <p:nvPr/>
        </p:nvSpPr>
        <p:spPr bwMode="auto">
          <a:xfrm>
            <a:off x="4724400" y="2438400"/>
            <a:ext cx="1676400"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57" name="Rectangle 5">
            <a:extLst>
              <a:ext uri="{FF2B5EF4-FFF2-40B4-BE49-F238E27FC236}">
                <a16:creationId xmlns:a16="http://schemas.microsoft.com/office/drawing/2014/main" xmlns="" id="{92CACC15-14A9-419C-BEE1-62503FC49744}"/>
              </a:ext>
            </a:extLst>
          </p:cNvPr>
          <p:cNvSpPr>
            <a:spLocks noChangeArrowheads="1"/>
          </p:cNvSpPr>
          <p:nvPr/>
        </p:nvSpPr>
        <p:spPr bwMode="auto">
          <a:xfrm>
            <a:off x="2438400" y="2438400"/>
            <a:ext cx="1981200"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58" name="Rectangle 6">
            <a:extLst>
              <a:ext uri="{FF2B5EF4-FFF2-40B4-BE49-F238E27FC236}">
                <a16:creationId xmlns:a16="http://schemas.microsoft.com/office/drawing/2014/main" xmlns="" id="{3401FB83-9597-4EDB-8669-565B2C662256}"/>
              </a:ext>
            </a:extLst>
          </p:cNvPr>
          <p:cNvSpPr>
            <a:spLocks noChangeArrowheads="1"/>
          </p:cNvSpPr>
          <p:nvPr/>
        </p:nvSpPr>
        <p:spPr bwMode="auto">
          <a:xfrm>
            <a:off x="304800" y="2438400"/>
            <a:ext cx="1676400"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59" name="Rectangle 7">
            <a:extLst>
              <a:ext uri="{FF2B5EF4-FFF2-40B4-BE49-F238E27FC236}">
                <a16:creationId xmlns:a16="http://schemas.microsoft.com/office/drawing/2014/main" xmlns="" id="{EEA5A679-A58A-4C9A-A4E5-D44F30143F8C}"/>
              </a:ext>
            </a:extLst>
          </p:cNvPr>
          <p:cNvSpPr>
            <a:spLocks noChangeArrowheads="1"/>
          </p:cNvSpPr>
          <p:nvPr/>
        </p:nvSpPr>
        <p:spPr bwMode="auto">
          <a:xfrm>
            <a:off x="1401763" y="2508250"/>
            <a:ext cx="147637"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60" name="Rectangle 8">
            <a:extLst>
              <a:ext uri="{FF2B5EF4-FFF2-40B4-BE49-F238E27FC236}">
                <a16:creationId xmlns:a16="http://schemas.microsoft.com/office/drawing/2014/main" xmlns="" id="{1ACAC8C4-4F21-4D2F-8C95-FAAB71023272}"/>
              </a:ext>
            </a:extLst>
          </p:cNvPr>
          <p:cNvSpPr>
            <a:spLocks noChangeArrowheads="1"/>
          </p:cNvSpPr>
          <p:nvPr/>
        </p:nvSpPr>
        <p:spPr bwMode="auto">
          <a:xfrm>
            <a:off x="1957388" y="2508250"/>
            <a:ext cx="1492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61" name="Rectangle 9">
            <a:extLst>
              <a:ext uri="{FF2B5EF4-FFF2-40B4-BE49-F238E27FC236}">
                <a16:creationId xmlns:a16="http://schemas.microsoft.com/office/drawing/2014/main" xmlns="" id="{64496673-E729-46D7-99DE-90A8033D1B5A}"/>
              </a:ext>
            </a:extLst>
          </p:cNvPr>
          <p:cNvSpPr>
            <a:spLocks noChangeArrowheads="1"/>
          </p:cNvSpPr>
          <p:nvPr/>
        </p:nvSpPr>
        <p:spPr bwMode="auto">
          <a:xfrm>
            <a:off x="381000" y="2514600"/>
            <a:ext cx="1684338" cy="769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454150" indent="-207963" defTabSz="377825">
              <a:spcBef>
                <a:spcPct val="20000"/>
              </a:spcBef>
              <a:buSzPct val="100000"/>
              <a:buChar char="–"/>
              <a:defRPr sz="2000" b="1">
                <a:solidFill>
                  <a:schemeClr val="tx1"/>
                </a:solidFill>
                <a:latin typeface="Arial" panose="020B0604020202020204" pitchFamily="34" charset="0"/>
              </a:defRPr>
            </a:lvl4pPr>
            <a:lvl5pPr marL="1870075" indent="-207963" defTabSz="377825">
              <a:spcBef>
                <a:spcPct val="20000"/>
              </a:spcBef>
              <a:buSzPct val="100000"/>
              <a:buChar char="»"/>
              <a:defRPr sz="2000" b="1">
                <a:solidFill>
                  <a:schemeClr val="tx1"/>
                </a:solidFill>
                <a:latin typeface="Arial" panose="020B0604020202020204" pitchFamily="34" charset="0"/>
              </a:defRPr>
            </a:lvl5pPr>
            <a:lvl6pPr marL="2327275" indent="-207963"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784475" indent="-207963"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241675" indent="-207963"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698875" indent="-207963"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100"/>
              <a:t>Purchase</a:t>
            </a:r>
          </a:p>
          <a:p>
            <a:pPr>
              <a:spcBef>
                <a:spcPct val="0"/>
              </a:spcBef>
              <a:buSzTx/>
              <a:buFontTx/>
              <a:buNone/>
            </a:pPr>
            <a:r>
              <a:rPr lang="en-US" altLang="en-US" sz="2100"/>
              <a:t>Requisition</a:t>
            </a:r>
          </a:p>
          <a:p>
            <a:pPr lvl="2">
              <a:spcBef>
                <a:spcPct val="0"/>
              </a:spcBef>
              <a:buSzTx/>
              <a:buFontTx/>
              <a:buNone/>
            </a:pPr>
            <a:r>
              <a:rPr lang="en-US" altLang="en-US" sz="2100"/>
              <a:t>(MM)</a:t>
            </a:r>
          </a:p>
        </p:txBody>
      </p:sp>
      <p:sp>
        <p:nvSpPr>
          <p:cNvPr id="74762" name="Rectangle 10">
            <a:extLst>
              <a:ext uri="{FF2B5EF4-FFF2-40B4-BE49-F238E27FC236}">
                <a16:creationId xmlns:a16="http://schemas.microsoft.com/office/drawing/2014/main" xmlns="" id="{79E49EB9-3B13-4AE5-8FB4-2260BECF5689}"/>
              </a:ext>
            </a:extLst>
          </p:cNvPr>
          <p:cNvSpPr>
            <a:spLocks noChangeArrowheads="1"/>
          </p:cNvSpPr>
          <p:nvPr/>
        </p:nvSpPr>
        <p:spPr bwMode="auto">
          <a:xfrm>
            <a:off x="2819400" y="2514600"/>
            <a:ext cx="1395413"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100"/>
              <a:t>Purchase</a:t>
            </a:r>
          </a:p>
          <a:p>
            <a:pPr lvl="1">
              <a:spcBef>
                <a:spcPct val="0"/>
              </a:spcBef>
              <a:buSzTx/>
              <a:buFontTx/>
              <a:buNone/>
            </a:pPr>
            <a:r>
              <a:rPr lang="en-US" altLang="en-US" sz="2100"/>
              <a:t>Order</a:t>
            </a:r>
          </a:p>
          <a:p>
            <a:pPr lvl="1">
              <a:spcBef>
                <a:spcPct val="0"/>
              </a:spcBef>
              <a:buSzTx/>
              <a:buFontTx/>
              <a:buNone/>
            </a:pPr>
            <a:r>
              <a:rPr lang="en-US" altLang="en-US" sz="2100"/>
              <a:t>(MM)</a:t>
            </a:r>
          </a:p>
        </p:txBody>
      </p:sp>
      <p:sp>
        <p:nvSpPr>
          <p:cNvPr id="74763" name="Rectangle 11">
            <a:extLst>
              <a:ext uri="{FF2B5EF4-FFF2-40B4-BE49-F238E27FC236}">
                <a16:creationId xmlns:a16="http://schemas.microsoft.com/office/drawing/2014/main" xmlns="" id="{2683CA1B-E63F-4BDC-AA8D-FED1C599356D}"/>
              </a:ext>
            </a:extLst>
          </p:cNvPr>
          <p:cNvSpPr>
            <a:spLocks noChangeArrowheads="1"/>
          </p:cNvSpPr>
          <p:nvPr/>
        </p:nvSpPr>
        <p:spPr bwMode="auto">
          <a:xfrm>
            <a:off x="4953000" y="2514600"/>
            <a:ext cx="1358900"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300" b="0">
                <a:solidFill>
                  <a:srgbClr val="808080"/>
                </a:solidFill>
              </a:rPr>
              <a:t> </a:t>
            </a:r>
            <a:r>
              <a:rPr lang="en-US" altLang="en-US" sz="2100"/>
              <a:t>Goods</a:t>
            </a:r>
          </a:p>
          <a:p>
            <a:pPr>
              <a:spcBef>
                <a:spcPct val="0"/>
              </a:spcBef>
              <a:buSzTx/>
              <a:buFontTx/>
              <a:buNone/>
            </a:pPr>
            <a:r>
              <a:rPr lang="en-US" altLang="en-US" sz="2100"/>
              <a:t>  Receipt</a:t>
            </a:r>
          </a:p>
          <a:p>
            <a:pPr lvl="1">
              <a:spcBef>
                <a:spcPct val="0"/>
              </a:spcBef>
              <a:buSzTx/>
              <a:buFontTx/>
              <a:buNone/>
            </a:pPr>
            <a:r>
              <a:rPr lang="en-US" altLang="en-US" sz="2100"/>
              <a:t>(MM)</a:t>
            </a:r>
          </a:p>
        </p:txBody>
      </p:sp>
      <p:sp>
        <p:nvSpPr>
          <p:cNvPr id="74764" name="Rectangle 12">
            <a:extLst>
              <a:ext uri="{FF2B5EF4-FFF2-40B4-BE49-F238E27FC236}">
                <a16:creationId xmlns:a16="http://schemas.microsoft.com/office/drawing/2014/main" xmlns="" id="{C43AF16D-1C29-421C-83CA-D166E2C05FBA}"/>
              </a:ext>
            </a:extLst>
          </p:cNvPr>
          <p:cNvSpPr>
            <a:spLocks noChangeArrowheads="1"/>
          </p:cNvSpPr>
          <p:nvPr/>
        </p:nvSpPr>
        <p:spPr bwMode="auto">
          <a:xfrm>
            <a:off x="6705600" y="2514600"/>
            <a:ext cx="1684338" cy="1084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0"/>
              </a:spcBef>
              <a:buSzTx/>
              <a:buFontTx/>
              <a:buNone/>
            </a:pPr>
            <a:r>
              <a:rPr lang="en-US" altLang="en-US" sz="2100"/>
              <a:t>Invoice</a:t>
            </a:r>
          </a:p>
          <a:p>
            <a:pPr>
              <a:spcBef>
                <a:spcPct val="0"/>
              </a:spcBef>
              <a:buSzTx/>
              <a:buFontTx/>
              <a:buNone/>
            </a:pPr>
            <a:r>
              <a:rPr lang="en-US" altLang="en-US" sz="2100"/>
              <a:t>Verification</a:t>
            </a:r>
          </a:p>
          <a:p>
            <a:pPr lvl="1">
              <a:spcBef>
                <a:spcPct val="0"/>
              </a:spcBef>
              <a:buSzTx/>
              <a:buFontTx/>
              <a:buNone/>
            </a:pPr>
            <a:r>
              <a:rPr lang="en-US" altLang="en-US" sz="2100"/>
              <a:t>  (MM)</a:t>
            </a:r>
          </a:p>
        </p:txBody>
      </p:sp>
      <p:sp>
        <p:nvSpPr>
          <p:cNvPr id="74765" name="Rectangle 13">
            <a:extLst>
              <a:ext uri="{FF2B5EF4-FFF2-40B4-BE49-F238E27FC236}">
                <a16:creationId xmlns:a16="http://schemas.microsoft.com/office/drawing/2014/main" xmlns="" id="{F637DACE-BCC9-42CE-B30B-4EEB5BE746B7}"/>
              </a:ext>
            </a:extLst>
          </p:cNvPr>
          <p:cNvSpPr>
            <a:spLocks noChangeArrowheads="1"/>
          </p:cNvSpPr>
          <p:nvPr/>
        </p:nvSpPr>
        <p:spPr bwMode="auto">
          <a:xfrm>
            <a:off x="6934200" y="4495800"/>
            <a:ext cx="1282700" cy="71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100"/>
              <a:t>Vendor</a:t>
            </a:r>
          </a:p>
          <a:p>
            <a:pPr>
              <a:spcBef>
                <a:spcPct val="0"/>
              </a:spcBef>
              <a:buSzTx/>
              <a:buFontTx/>
              <a:buNone/>
            </a:pPr>
            <a:r>
              <a:rPr lang="en-US" altLang="en-US" sz="2100"/>
              <a:t>Payment</a:t>
            </a:r>
            <a:r>
              <a:rPr lang="en-US" altLang="en-US" sz="2100">
                <a:solidFill>
                  <a:srgbClr val="808080"/>
                </a:solidFill>
              </a:rPr>
              <a:t> </a:t>
            </a:r>
            <a:endParaRPr lang="en-US" altLang="en-US" sz="2100"/>
          </a:p>
          <a:p>
            <a:pPr lvl="1">
              <a:spcBef>
                <a:spcPct val="0"/>
              </a:spcBef>
              <a:buSzTx/>
              <a:buFontTx/>
              <a:buNone/>
            </a:pPr>
            <a:r>
              <a:rPr lang="en-US" altLang="en-US" sz="2100"/>
              <a:t> (FI)</a:t>
            </a:r>
          </a:p>
        </p:txBody>
      </p:sp>
      <p:sp>
        <p:nvSpPr>
          <p:cNvPr id="74766" name="Rectangle 14">
            <a:extLst>
              <a:ext uri="{FF2B5EF4-FFF2-40B4-BE49-F238E27FC236}">
                <a16:creationId xmlns:a16="http://schemas.microsoft.com/office/drawing/2014/main" xmlns="" id="{2665E085-00A9-4CFC-B0B1-C39842ADBF71}"/>
              </a:ext>
            </a:extLst>
          </p:cNvPr>
          <p:cNvSpPr>
            <a:spLocks noChangeArrowheads="1"/>
          </p:cNvSpPr>
          <p:nvPr/>
        </p:nvSpPr>
        <p:spPr bwMode="auto">
          <a:xfrm>
            <a:off x="868363" y="5019675"/>
            <a:ext cx="484187" cy="59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0"/>
              </a:spcBef>
              <a:buSzTx/>
              <a:buFontTx/>
              <a:buNone/>
            </a:pPr>
            <a:endParaRPr lang="en-US" altLang="en-US" sz="1100">
              <a:solidFill>
                <a:srgbClr val="000000"/>
              </a:solidFill>
            </a:endParaRPr>
          </a:p>
          <a:p>
            <a:pPr>
              <a:spcBef>
                <a:spcPct val="0"/>
              </a:spcBef>
              <a:buSzTx/>
              <a:buFontTx/>
              <a:buNone/>
            </a:pPr>
            <a:r>
              <a:rPr lang="en-US" altLang="en-US" sz="1100">
                <a:solidFill>
                  <a:srgbClr val="000000"/>
                </a:solidFill>
              </a:rPr>
              <a:t>    </a:t>
            </a:r>
          </a:p>
          <a:p>
            <a:pPr>
              <a:spcBef>
                <a:spcPct val="0"/>
              </a:spcBef>
              <a:buSzTx/>
              <a:buFontTx/>
              <a:buNone/>
            </a:pPr>
            <a:endParaRPr lang="en-US" altLang="en-US" sz="1100">
              <a:solidFill>
                <a:srgbClr val="000000"/>
              </a:solidFill>
            </a:endParaRPr>
          </a:p>
        </p:txBody>
      </p:sp>
      <p:sp>
        <p:nvSpPr>
          <p:cNvPr id="74767" name="Rectangle 15">
            <a:extLst>
              <a:ext uri="{FF2B5EF4-FFF2-40B4-BE49-F238E27FC236}">
                <a16:creationId xmlns:a16="http://schemas.microsoft.com/office/drawing/2014/main" xmlns="" id="{061F354A-8115-465D-A583-839612C8EB5E}"/>
              </a:ext>
            </a:extLst>
          </p:cNvPr>
          <p:cNvSpPr>
            <a:spLocks noChangeArrowheads="1"/>
          </p:cNvSpPr>
          <p:nvPr/>
        </p:nvSpPr>
        <p:spPr bwMode="auto">
          <a:xfrm>
            <a:off x="6224588" y="1755775"/>
            <a:ext cx="2736850" cy="782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100">
              <a:solidFill>
                <a:srgbClr val="000000"/>
              </a:solidFill>
            </a:endParaRPr>
          </a:p>
        </p:txBody>
      </p:sp>
      <p:sp>
        <p:nvSpPr>
          <p:cNvPr id="74768" name="Rectangle 16">
            <a:extLst>
              <a:ext uri="{FF2B5EF4-FFF2-40B4-BE49-F238E27FC236}">
                <a16:creationId xmlns:a16="http://schemas.microsoft.com/office/drawing/2014/main" xmlns="" id="{74CC4505-860D-4D7D-8DE4-515A432AFE8C}"/>
              </a:ext>
            </a:extLst>
          </p:cNvPr>
          <p:cNvSpPr>
            <a:spLocks noChangeArrowheads="1"/>
          </p:cNvSpPr>
          <p:nvPr/>
        </p:nvSpPr>
        <p:spPr bwMode="auto">
          <a:xfrm>
            <a:off x="7058025" y="4225925"/>
            <a:ext cx="165100" cy="273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69" name="Rectangle 17">
            <a:extLst>
              <a:ext uri="{FF2B5EF4-FFF2-40B4-BE49-F238E27FC236}">
                <a16:creationId xmlns:a16="http://schemas.microsoft.com/office/drawing/2014/main" xmlns="" id="{56A1B7F9-16C8-46A6-B49D-4192D25B04F7}"/>
              </a:ext>
            </a:extLst>
          </p:cNvPr>
          <p:cNvSpPr>
            <a:spLocks noChangeArrowheads="1"/>
          </p:cNvSpPr>
          <p:nvPr/>
        </p:nvSpPr>
        <p:spPr bwMode="auto">
          <a:xfrm>
            <a:off x="5562600" y="1219200"/>
            <a:ext cx="227013"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200"/>
          </a:p>
          <a:p>
            <a:pPr>
              <a:spcBef>
                <a:spcPct val="0"/>
              </a:spcBef>
              <a:buSzTx/>
              <a:buFontTx/>
              <a:buNone/>
            </a:pPr>
            <a:endParaRPr lang="en-US" altLang="en-US" sz="1200"/>
          </a:p>
          <a:p>
            <a:pPr>
              <a:spcBef>
                <a:spcPct val="0"/>
              </a:spcBef>
              <a:buSzTx/>
              <a:buFontTx/>
              <a:buNone/>
            </a:pPr>
            <a:r>
              <a:rPr lang="en-US" altLang="en-US" sz="1200" b="0"/>
              <a:t> </a:t>
            </a:r>
          </a:p>
        </p:txBody>
      </p:sp>
      <p:sp>
        <p:nvSpPr>
          <p:cNvPr id="74770" name="Rectangle 18">
            <a:extLst>
              <a:ext uri="{FF2B5EF4-FFF2-40B4-BE49-F238E27FC236}">
                <a16:creationId xmlns:a16="http://schemas.microsoft.com/office/drawing/2014/main" xmlns="" id="{72EC58C5-F1C6-4A74-9B87-7A0F0F537539}"/>
              </a:ext>
            </a:extLst>
          </p:cNvPr>
          <p:cNvSpPr>
            <a:spLocks noChangeArrowheads="1"/>
          </p:cNvSpPr>
          <p:nvPr/>
        </p:nvSpPr>
        <p:spPr bwMode="auto">
          <a:xfrm>
            <a:off x="7096125" y="5915025"/>
            <a:ext cx="155575"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1" name="Rectangle 19">
            <a:extLst>
              <a:ext uri="{FF2B5EF4-FFF2-40B4-BE49-F238E27FC236}">
                <a16:creationId xmlns:a16="http://schemas.microsoft.com/office/drawing/2014/main" xmlns="" id="{7FD084FE-F9B8-4C04-BAF3-30CF2F504492}"/>
              </a:ext>
            </a:extLst>
          </p:cNvPr>
          <p:cNvSpPr>
            <a:spLocks noChangeArrowheads="1"/>
          </p:cNvSpPr>
          <p:nvPr/>
        </p:nvSpPr>
        <p:spPr bwMode="auto">
          <a:xfrm>
            <a:off x="6553200" y="1524000"/>
            <a:ext cx="155575"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2" name="Rectangle 20">
            <a:extLst>
              <a:ext uri="{FF2B5EF4-FFF2-40B4-BE49-F238E27FC236}">
                <a16:creationId xmlns:a16="http://schemas.microsoft.com/office/drawing/2014/main" xmlns="" id="{FA8DEFF1-D7B8-4185-A9E8-B1A3235F83C4}"/>
              </a:ext>
            </a:extLst>
          </p:cNvPr>
          <p:cNvSpPr>
            <a:spLocks noChangeArrowheads="1"/>
          </p:cNvSpPr>
          <p:nvPr/>
        </p:nvSpPr>
        <p:spPr bwMode="auto">
          <a:xfrm>
            <a:off x="7888288" y="5019675"/>
            <a:ext cx="484187" cy="59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0"/>
              </a:spcBef>
              <a:buSzTx/>
              <a:buFontTx/>
              <a:buNone/>
            </a:pPr>
            <a:endParaRPr lang="en-US" altLang="en-US" sz="1100">
              <a:solidFill>
                <a:srgbClr val="000000"/>
              </a:solidFill>
            </a:endParaRPr>
          </a:p>
          <a:p>
            <a:pPr>
              <a:spcBef>
                <a:spcPct val="0"/>
              </a:spcBef>
              <a:buSzTx/>
              <a:buFontTx/>
              <a:buNone/>
            </a:pPr>
            <a:r>
              <a:rPr lang="en-US" altLang="en-US" sz="1100">
                <a:solidFill>
                  <a:srgbClr val="000000"/>
                </a:solidFill>
              </a:rPr>
              <a:t>    </a:t>
            </a:r>
          </a:p>
        </p:txBody>
      </p:sp>
      <p:sp>
        <p:nvSpPr>
          <p:cNvPr id="493589" name="Rectangle 21">
            <a:extLst>
              <a:ext uri="{FF2B5EF4-FFF2-40B4-BE49-F238E27FC236}">
                <a16:creationId xmlns:a16="http://schemas.microsoft.com/office/drawing/2014/main" xmlns="" id="{59BE3F71-A26C-4F60-B4AD-17A514A0D706}"/>
              </a:ext>
            </a:extLst>
          </p:cNvPr>
          <p:cNvSpPr>
            <a:spLocks noGrp="1" noChangeArrowheads="1"/>
          </p:cNvSpPr>
          <p:nvPr>
            <p:ph type="title"/>
          </p:nvPr>
        </p:nvSpPr>
        <p:spPr>
          <a:xfrm>
            <a:off x="2133600" y="457200"/>
            <a:ext cx="4419600" cy="1600200"/>
          </a:xfrm>
        </p:spPr>
        <p:txBody>
          <a:bodyPr/>
          <a:lstStyle/>
          <a:p>
            <a:pPr>
              <a:defRPr/>
            </a:pPr>
            <a:r>
              <a:rPr lang="en-US" altLang="en-US" sz="3600"/>
              <a:t>Asset Acquisition:   </a:t>
            </a:r>
            <a:br>
              <a:rPr lang="en-US" altLang="en-US" sz="3600"/>
            </a:br>
            <a:r>
              <a:rPr lang="en-US" altLang="en-US" sz="3600"/>
              <a:t>     Through P.O.</a:t>
            </a:r>
          </a:p>
        </p:txBody>
      </p:sp>
      <p:sp>
        <p:nvSpPr>
          <p:cNvPr id="74774" name="AutoShape 22">
            <a:extLst>
              <a:ext uri="{FF2B5EF4-FFF2-40B4-BE49-F238E27FC236}">
                <a16:creationId xmlns:a16="http://schemas.microsoft.com/office/drawing/2014/main" xmlns="" id="{B3D09B17-D14B-46F0-A517-FDEBC92D5A54}"/>
              </a:ext>
            </a:extLst>
          </p:cNvPr>
          <p:cNvSpPr>
            <a:spLocks noChangeArrowheads="1"/>
          </p:cNvSpPr>
          <p:nvPr/>
        </p:nvSpPr>
        <p:spPr bwMode="auto">
          <a:xfrm>
            <a:off x="1981200" y="2895600"/>
            <a:ext cx="609600" cy="228600"/>
          </a:xfrm>
          <a:prstGeom prst="rightArrow">
            <a:avLst>
              <a:gd name="adj1" fmla="val 50000"/>
              <a:gd name="adj2" fmla="val 66667"/>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5" name="AutoShape 23">
            <a:extLst>
              <a:ext uri="{FF2B5EF4-FFF2-40B4-BE49-F238E27FC236}">
                <a16:creationId xmlns:a16="http://schemas.microsoft.com/office/drawing/2014/main" xmlns="" id="{CFACFC84-8988-4A9F-B3A0-F33196244465}"/>
              </a:ext>
            </a:extLst>
          </p:cNvPr>
          <p:cNvSpPr>
            <a:spLocks noChangeArrowheads="1"/>
          </p:cNvSpPr>
          <p:nvPr/>
        </p:nvSpPr>
        <p:spPr bwMode="auto">
          <a:xfrm>
            <a:off x="4343400" y="2895600"/>
            <a:ext cx="457200" cy="228600"/>
          </a:xfrm>
          <a:prstGeom prst="rightArrow">
            <a:avLst>
              <a:gd name="adj1" fmla="val 50000"/>
              <a:gd name="adj2" fmla="val 50000"/>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6" name="AutoShape 24">
            <a:extLst>
              <a:ext uri="{FF2B5EF4-FFF2-40B4-BE49-F238E27FC236}">
                <a16:creationId xmlns:a16="http://schemas.microsoft.com/office/drawing/2014/main" xmlns="" id="{30F94B10-0A15-4704-A4B6-EC27D9017FE5}"/>
              </a:ext>
            </a:extLst>
          </p:cNvPr>
          <p:cNvSpPr>
            <a:spLocks noChangeArrowheads="1"/>
          </p:cNvSpPr>
          <p:nvPr/>
        </p:nvSpPr>
        <p:spPr bwMode="auto">
          <a:xfrm>
            <a:off x="6248400" y="2895600"/>
            <a:ext cx="457200" cy="228600"/>
          </a:xfrm>
          <a:prstGeom prst="rightArrow">
            <a:avLst>
              <a:gd name="adj1" fmla="val 50000"/>
              <a:gd name="adj2" fmla="val 50000"/>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7" name="AutoShape 25">
            <a:extLst>
              <a:ext uri="{FF2B5EF4-FFF2-40B4-BE49-F238E27FC236}">
                <a16:creationId xmlns:a16="http://schemas.microsoft.com/office/drawing/2014/main" xmlns="" id="{966BE84A-2E07-4D30-A1EB-6AF7B00EA45C}"/>
              </a:ext>
            </a:extLst>
          </p:cNvPr>
          <p:cNvSpPr>
            <a:spLocks noChangeArrowheads="1"/>
          </p:cNvSpPr>
          <p:nvPr/>
        </p:nvSpPr>
        <p:spPr bwMode="auto">
          <a:xfrm rot="5234305">
            <a:off x="7307263" y="3811588"/>
            <a:ext cx="685800" cy="215900"/>
          </a:xfrm>
          <a:prstGeom prst="rightArrow">
            <a:avLst>
              <a:gd name="adj1" fmla="val 50000"/>
              <a:gd name="adj2" fmla="val 79412"/>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8" name="Oval 26">
            <a:extLst>
              <a:ext uri="{FF2B5EF4-FFF2-40B4-BE49-F238E27FC236}">
                <a16:creationId xmlns:a16="http://schemas.microsoft.com/office/drawing/2014/main" xmlns="" id="{5CD1CF66-206B-47AB-8D1D-6CFA7CB29949}"/>
              </a:ext>
            </a:extLst>
          </p:cNvPr>
          <p:cNvSpPr>
            <a:spLocks noChangeArrowheads="1"/>
          </p:cNvSpPr>
          <p:nvPr/>
        </p:nvSpPr>
        <p:spPr bwMode="auto">
          <a:xfrm>
            <a:off x="228600" y="5105400"/>
            <a:ext cx="2133600" cy="762000"/>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9" name="Text Box 27">
            <a:extLst>
              <a:ext uri="{FF2B5EF4-FFF2-40B4-BE49-F238E27FC236}">
                <a16:creationId xmlns:a16="http://schemas.microsoft.com/office/drawing/2014/main" xmlns="" id="{BD415159-048E-4788-8A3D-8AC6CECCB613}"/>
              </a:ext>
            </a:extLst>
          </p:cNvPr>
          <p:cNvSpPr txBox="1">
            <a:spLocks noChangeArrowheads="1"/>
          </p:cNvSpPr>
          <p:nvPr/>
        </p:nvSpPr>
        <p:spPr bwMode="auto">
          <a:xfrm>
            <a:off x="838200" y="5181600"/>
            <a:ext cx="8382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a:latin typeface="Comic Sans MS" panose="030F0702030302020204" pitchFamily="66" charset="0"/>
              </a:rPr>
              <a:t>Account assignment category :A</a:t>
            </a:r>
          </a:p>
        </p:txBody>
      </p:sp>
      <p:sp>
        <p:nvSpPr>
          <p:cNvPr id="74780" name="Oval 28">
            <a:extLst>
              <a:ext uri="{FF2B5EF4-FFF2-40B4-BE49-F238E27FC236}">
                <a16:creationId xmlns:a16="http://schemas.microsoft.com/office/drawing/2014/main" xmlns="" id="{75DE1574-6771-470E-82D8-35855BC279A9}"/>
              </a:ext>
            </a:extLst>
          </p:cNvPr>
          <p:cNvSpPr>
            <a:spLocks noChangeArrowheads="1"/>
          </p:cNvSpPr>
          <p:nvPr/>
        </p:nvSpPr>
        <p:spPr bwMode="auto">
          <a:xfrm>
            <a:off x="3200400" y="4572000"/>
            <a:ext cx="3200400" cy="914400"/>
          </a:xfrm>
          <a:prstGeom prst="ellipse">
            <a:avLst/>
          </a:prstGeom>
          <a:solidFill>
            <a:srgbClr val="FF6600"/>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800" b="0">
              <a:latin typeface="Comic Sans MS" panose="030F0702030302020204" pitchFamily="66" charset="0"/>
            </a:endParaRPr>
          </a:p>
        </p:txBody>
      </p:sp>
      <p:sp>
        <p:nvSpPr>
          <p:cNvPr id="74781" name="Text Box 29">
            <a:extLst>
              <a:ext uri="{FF2B5EF4-FFF2-40B4-BE49-F238E27FC236}">
                <a16:creationId xmlns:a16="http://schemas.microsoft.com/office/drawing/2014/main" xmlns="" id="{7F200B8E-60CC-4CB9-948C-88E168784277}"/>
              </a:ext>
            </a:extLst>
          </p:cNvPr>
          <p:cNvSpPr txBox="1">
            <a:spLocks noChangeArrowheads="1"/>
          </p:cNvSpPr>
          <p:nvPr/>
        </p:nvSpPr>
        <p:spPr bwMode="auto">
          <a:xfrm>
            <a:off x="4038600" y="4648200"/>
            <a:ext cx="19812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600">
                <a:latin typeface="Comic Sans MS" panose="030F0702030302020204" pitchFamily="66" charset="0"/>
              </a:rPr>
              <a:t>Debit Asset</a:t>
            </a:r>
            <a:r>
              <a:rPr lang="en-US" altLang="en-US" sz="1200" b="0">
                <a:latin typeface="Comic Sans MS" panose="030F0702030302020204" pitchFamily="66" charset="0"/>
              </a:rPr>
              <a:t> Account and credit GR/IR Account</a:t>
            </a:r>
          </a:p>
        </p:txBody>
      </p:sp>
      <p:sp>
        <p:nvSpPr>
          <p:cNvPr id="74782" name="Line 30">
            <a:extLst>
              <a:ext uri="{FF2B5EF4-FFF2-40B4-BE49-F238E27FC236}">
                <a16:creationId xmlns:a16="http://schemas.microsoft.com/office/drawing/2014/main" xmlns="" id="{50DF0B89-CF9B-48EC-B375-F4957B1EC4D4}"/>
              </a:ext>
            </a:extLst>
          </p:cNvPr>
          <p:cNvSpPr>
            <a:spLocks noChangeShapeType="1"/>
          </p:cNvSpPr>
          <p:nvPr/>
        </p:nvSpPr>
        <p:spPr bwMode="auto">
          <a:xfrm flipH="1">
            <a:off x="1295400" y="3657600"/>
            <a:ext cx="1447800" cy="144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4783" name="AutoShape 31">
            <a:extLst>
              <a:ext uri="{FF2B5EF4-FFF2-40B4-BE49-F238E27FC236}">
                <a16:creationId xmlns:a16="http://schemas.microsoft.com/office/drawing/2014/main" xmlns="" id="{C1EABF1D-6226-479F-88CF-57742231D9B5}"/>
              </a:ext>
            </a:extLst>
          </p:cNvPr>
          <p:cNvSpPr>
            <a:spLocks noChangeArrowheads="1"/>
          </p:cNvSpPr>
          <p:nvPr/>
        </p:nvSpPr>
        <p:spPr bwMode="auto">
          <a:xfrm>
            <a:off x="4953000" y="3657600"/>
            <a:ext cx="228600" cy="914400"/>
          </a:xfrm>
          <a:prstGeom prst="downArrow">
            <a:avLst>
              <a:gd name="adj1" fmla="val 50000"/>
              <a:gd name="adj2" fmla="val 100000"/>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84" name="Rectangle 32">
            <a:extLst>
              <a:ext uri="{FF2B5EF4-FFF2-40B4-BE49-F238E27FC236}">
                <a16:creationId xmlns:a16="http://schemas.microsoft.com/office/drawing/2014/main" xmlns="" id="{6FA9B7CB-211B-4B2C-8F3D-13F8F9639F58}"/>
              </a:ext>
            </a:extLst>
          </p:cNvPr>
          <p:cNvSpPr>
            <a:spLocks noChangeArrowheads="1"/>
          </p:cNvSpPr>
          <p:nvPr/>
        </p:nvSpPr>
        <p:spPr bwMode="auto">
          <a:xfrm>
            <a:off x="762000" y="304800"/>
            <a:ext cx="7010400" cy="1371600"/>
          </a:xfrm>
          <a:prstGeom prst="rect">
            <a:avLst/>
          </a:prstGeom>
          <a:noFill/>
          <a:ln w="28575" algn="ctr">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xmlns="" val="21886286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800" dirty="0"/>
              <a:t>Asset transactions :Acquisition with MM integration</a:t>
            </a:r>
          </a:p>
        </p:txBody>
      </p:sp>
      <p:sp>
        <p:nvSpPr>
          <p:cNvPr id="4" name="Rectangle 3"/>
          <p:cNvSpPr/>
          <p:nvPr/>
        </p:nvSpPr>
        <p:spPr>
          <a:xfrm>
            <a:off x="198438" y="1371600"/>
            <a:ext cx="8488362" cy="1384995"/>
          </a:xfrm>
          <a:prstGeom prst="rect">
            <a:avLst/>
          </a:prstGeom>
        </p:spPr>
        <p:txBody>
          <a:bodyPr wrap="square">
            <a:spAutoFit/>
          </a:bodyPr>
          <a:lstStyle/>
          <a:p>
            <a:pPr algn="just"/>
            <a:r>
              <a:rPr lang="en-US" b="1" dirty="0"/>
              <a:t>THE STEPS ARE :</a:t>
            </a:r>
          </a:p>
          <a:p>
            <a:pPr algn="just"/>
            <a:r>
              <a:rPr lang="en-US" dirty="0"/>
              <a:t>1. Creation of a </a:t>
            </a:r>
            <a:r>
              <a:rPr lang="en-US" b="1" dirty="0"/>
              <a:t>purchase requisition</a:t>
            </a:r>
          </a:p>
          <a:p>
            <a:pPr algn="just"/>
            <a:r>
              <a:rPr lang="en-US" dirty="0"/>
              <a:t>2. Creation of an </a:t>
            </a:r>
            <a:r>
              <a:rPr lang="en-US" b="1" dirty="0"/>
              <a:t>asset master record</a:t>
            </a:r>
            <a:r>
              <a:rPr lang="en-US" dirty="0"/>
              <a:t>, and creation of the </a:t>
            </a:r>
            <a:r>
              <a:rPr lang="en-US" b="1" dirty="0"/>
              <a:t>purchase order. </a:t>
            </a:r>
          </a:p>
          <a:p>
            <a:pPr algn="just"/>
            <a:r>
              <a:rPr lang="en-US" dirty="0"/>
              <a:t>In the purchase order transaction ( </a:t>
            </a:r>
            <a:r>
              <a:rPr lang="en-US" i="1" dirty="0"/>
              <a:t>→</a:t>
            </a:r>
            <a:r>
              <a:rPr lang="en-US" dirty="0"/>
              <a:t>ME21N), if account assignment type A (A = asset) is used ,you can enter an asset master record number in the </a:t>
            </a:r>
            <a:r>
              <a:rPr lang="en-US" b="1" dirty="0"/>
              <a:t>“Item Detail”</a:t>
            </a:r>
            <a:r>
              <a:rPr lang="en-US" dirty="0"/>
              <a:t> screen area. An even greater degree of integration can be achieved if the asset master record is created in the purchase order transaction.</a:t>
            </a:r>
          </a:p>
        </p:txBody>
      </p:sp>
      <p:pic>
        <p:nvPicPr>
          <p:cNvPr id="21506" name="Picture 2"/>
          <p:cNvPicPr>
            <a:picLocks noChangeAspect="1" noChangeArrowheads="1"/>
          </p:cNvPicPr>
          <p:nvPr/>
        </p:nvPicPr>
        <p:blipFill>
          <a:blip r:embed="rId3" cstate="print"/>
          <a:srcRect/>
          <a:stretch>
            <a:fillRect/>
          </a:stretch>
        </p:blipFill>
        <p:spPr bwMode="auto">
          <a:xfrm>
            <a:off x="-11624" y="3124200"/>
            <a:ext cx="6696075" cy="2895600"/>
          </a:xfrm>
          <a:prstGeom prst="rect">
            <a:avLst/>
          </a:prstGeom>
          <a:noFill/>
          <a:ln w="9525">
            <a:noFill/>
            <a:miter lim="800000"/>
            <a:headEnd/>
            <a:tailEnd/>
          </a:ln>
        </p:spPr>
      </p:pic>
    </p:spTree>
    <p:extLst>
      <p:ext uri="{BB962C8B-B14F-4D97-AF65-F5344CB8AC3E}">
        <p14:creationId xmlns:p14="http://schemas.microsoft.com/office/powerpoint/2010/main" xmlns="" val="176091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800" dirty="0"/>
              <a:t>Asset transactions :Acquisition with MM integration</a:t>
            </a:r>
          </a:p>
        </p:txBody>
      </p:sp>
      <p:sp>
        <p:nvSpPr>
          <p:cNvPr id="5" name="Rectangle 4"/>
          <p:cNvSpPr/>
          <p:nvPr/>
        </p:nvSpPr>
        <p:spPr>
          <a:xfrm>
            <a:off x="0" y="1447800"/>
            <a:ext cx="8458200" cy="2462213"/>
          </a:xfrm>
          <a:prstGeom prst="rect">
            <a:avLst/>
          </a:prstGeom>
        </p:spPr>
        <p:txBody>
          <a:bodyPr wrap="square">
            <a:spAutoFit/>
          </a:bodyPr>
          <a:lstStyle/>
          <a:p>
            <a:pPr algn="just"/>
            <a:r>
              <a:rPr lang="en-US" dirty="0"/>
              <a:t>3. </a:t>
            </a:r>
            <a:r>
              <a:rPr lang="en-US" b="1" dirty="0"/>
              <a:t>Goods receipt </a:t>
            </a:r>
            <a:r>
              <a:rPr lang="en-US" dirty="0"/>
              <a:t>- When you enter the purchase order, you determine whether the asset is posted directly to Asset Accounting, and thereby capitalized, when the goods receipt is posted (valuated good receipt), or whether capitalization does not take place until the invoice receipt is posted (non-valuated goods receipt). </a:t>
            </a:r>
          </a:p>
          <a:p>
            <a:pPr algn="just"/>
            <a:endParaRPr lang="en-US" dirty="0"/>
          </a:p>
          <a:p>
            <a:pPr algn="just"/>
            <a:r>
              <a:rPr lang="en-US" dirty="0"/>
              <a:t>However, in either case ,the system uses the date of the goods receipt as the capitalization date.</a:t>
            </a:r>
          </a:p>
          <a:p>
            <a:pPr algn="just"/>
            <a:endParaRPr lang="en-US" dirty="0"/>
          </a:p>
          <a:p>
            <a:pPr algn="just"/>
            <a:r>
              <a:rPr lang="en-US" dirty="0"/>
              <a:t>4. </a:t>
            </a:r>
            <a:r>
              <a:rPr lang="en-US" b="1" dirty="0"/>
              <a:t>Invoice receipt </a:t>
            </a:r>
            <a:r>
              <a:rPr lang="en-US" dirty="0"/>
              <a:t>- If the goods receipt was non-valuated, the asset is capitalized, line items are created, and the value fields are updated.</a:t>
            </a:r>
          </a:p>
          <a:p>
            <a:pPr algn="just"/>
            <a:endParaRPr lang="en-US" dirty="0"/>
          </a:p>
          <a:p>
            <a:endParaRPr lang="en-US" dirty="0"/>
          </a:p>
        </p:txBody>
      </p:sp>
    </p:spTree>
    <p:extLst>
      <p:ext uri="{BB962C8B-B14F-4D97-AF65-F5344CB8AC3E}">
        <p14:creationId xmlns:p14="http://schemas.microsoft.com/office/powerpoint/2010/main" xmlns="" val="286669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296275" cy="5334000"/>
          </a:xfrm>
        </p:spPr>
        <p:txBody>
          <a:bodyPr/>
          <a:lstStyle/>
          <a:p>
            <a:pPr>
              <a:buFontTx/>
              <a:buNone/>
              <a:defRPr/>
            </a:pPr>
            <a:endParaRPr lang="en-US" sz="1800" dirty="0"/>
          </a:p>
          <a:p>
            <a:pPr marL="0" indent="0">
              <a:buNone/>
            </a:pPr>
            <a:endParaRPr lang="en-US" sz="1800" u="sng" dirty="0"/>
          </a:p>
          <a:p>
            <a:pPr marL="0" indent="0">
              <a:buNone/>
            </a:pPr>
            <a:endParaRPr lang="en-US" sz="1800" dirty="0"/>
          </a:p>
          <a:p>
            <a:pPr marL="0" indent="0">
              <a:buNone/>
            </a:pPr>
            <a:r>
              <a:rPr lang="en-US" sz="1800" dirty="0"/>
              <a:t>After completing this unit, you will be able to :</a:t>
            </a:r>
          </a:p>
          <a:p>
            <a:pPr>
              <a:lnSpc>
                <a:spcPct val="85000"/>
              </a:lnSpc>
              <a:spcBef>
                <a:spcPct val="50000"/>
              </a:spcBef>
              <a:buClr>
                <a:srgbClr val="07AFD7"/>
              </a:buClr>
            </a:pPr>
            <a:endParaRPr lang="en-US" sz="1800" dirty="0"/>
          </a:p>
          <a:p>
            <a:pPr>
              <a:lnSpc>
                <a:spcPct val="85000"/>
              </a:lnSpc>
              <a:spcBef>
                <a:spcPct val="50000"/>
              </a:spcBef>
              <a:buClr>
                <a:srgbClr val="07AFD7"/>
              </a:buClr>
            </a:pPr>
            <a:r>
              <a:rPr lang="en-US" sz="1800" dirty="0"/>
              <a:t>Create and change master data in Asset Accounting</a:t>
            </a:r>
          </a:p>
          <a:p>
            <a:pPr>
              <a:lnSpc>
                <a:spcPct val="85000"/>
              </a:lnSpc>
              <a:spcBef>
                <a:spcPct val="50000"/>
              </a:spcBef>
              <a:buClr>
                <a:srgbClr val="07AFD7"/>
              </a:buClr>
            </a:pPr>
            <a:r>
              <a:rPr lang="en-US" sz="1800" dirty="0"/>
              <a:t> Process mass changes using a work list</a:t>
            </a:r>
          </a:p>
          <a:p>
            <a:pPr algn="just">
              <a:lnSpc>
                <a:spcPct val="100000"/>
              </a:lnSpc>
            </a:pPr>
            <a:r>
              <a:rPr lang="en-US" sz="1800" dirty="0"/>
              <a:t>Post integrated and non-integrated asset acquisitions in the system</a:t>
            </a:r>
          </a:p>
          <a:p>
            <a:pPr algn="just">
              <a:lnSpc>
                <a:spcPct val="100000"/>
              </a:lnSpc>
            </a:pPr>
            <a:r>
              <a:rPr lang="en-US" sz="1800" dirty="0"/>
              <a:t>Post integrated and non-integrated asset retirements in the system</a:t>
            </a:r>
          </a:p>
          <a:p>
            <a:pPr algn="just">
              <a:lnSpc>
                <a:spcPct val="100000"/>
              </a:lnSpc>
            </a:pPr>
            <a:r>
              <a:rPr lang="en-US" sz="1800" dirty="0"/>
              <a:t>Represent intra company and intercompany asset transfers in the system</a:t>
            </a:r>
          </a:p>
          <a:p>
            <a:pPr algn="just">
              <a:lnSpc>
                <a:spcPct val="100000"/>
              </a:lnSpc>
            </a:pPr>
            <a:r>
              <a:rPr lang="en-US" sz="1800" dirty="0"/>
              <a:t>Represent assets under construction in the system</a:t>
            </a:r>
          </a:p>
          <a:p>
            <a:pPr algn="just">
              <a:lnSpc>
                <a:spcPct val="100000"/>
              </a:lnSpc>
            </a:pPr>
            <a:r>
              <a:rPr lang="en-US" sz="1800" dirty="0"/>
              <a:t>Represent unplanned depreciation in the system</a:t>
            </a:r>
          </a:p>
          <a:p>
            <a:pPr>
              <a:lnSpc>
                <a:spcPct val="85000"/>
              </a:lnSpc>
              <a:spcBef>
                <a:spcPct val="50000"/>
              </a:spcBef>
              <a:buClr>
                <a:srgbClr val="07AFD7"/>
              </a:buClr>
            </a:pPr>
            <a:endParaRPr lang="en-US" sz="1800" dirty="0"/>
          </a:p>
          <a:p>
            <a:pPr>
              <a:defRPr/>
            </a:pP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400" dirty="0"/>
              <a:t>Asset transactions :Asset Retirement </a:t>
            </a:r>
          </a:p>
        </p:txBody>
      </p:sp>
      <p:sp>
        <p:nvSpPr>
          <p:cNvPr id="4" name="Rectangle 3"/>
          <p:cNvSpPr/>
          <p:nvPr/>
        </p:nvSpPr>
        <p:spPr>
          <a:xfrm>
            <a:off x="198438" y="1295400"/>
            <a:ext cx="8107362" cy="2893100"/>
          </a:xfrm>
          <a:prstGeom prst="rect">
            <a:avLst/>
          </a:prstGeom>
        </p:spPr>
        <p:txBody>
          <a:bodyPr wrap="square">
            <a:spAutoFit/>
          </a:bodyPr>
          <a:lstStyle/>
          <a:p>
            <a:endParaRPr lang="en-US" dirty="0"/>
          </a:p>
          <a:p>
            <a:endParaRPr lang="en-US" dirty="0"/>
          </a:p>
          <a:p>
            <a:pPr algn="just"/>
            <a:r>
              <a:rPr lang="en-US" b="1" dirty="0"/>
              <a:t>There are different ways of posting retirements:</a:t>
            </a:r>
          </a:p>
          <a:p>
            <a:pPr marL="342900" indent="-342900" algn="just">
              <a:buFont typeface="+mj-lt"/>
              <a:buAutoNum type="arabicPeriod"/>
            </a:pPr>
            <a:endParaRPr lang="en-US" dirty="0"/>
          </a:p>
          <a:p>
            <a:pPr marL="800100" lvl="1" indent="-342900" algn="just">
              <a:buFont typeface="+mj-lt"/>
              <a:buAutoNum type="arabicPeriod"/>
            </a:pPr>
            <a:r>
              <a:rPr lang="en-US" dirty="0"/>
              <a:t>With or without revenue (scrapping)</a:t>
            </a:r>
          </a:p>
          <a:p>
            <a:pPr marL="800100" lvl="1" indent="-342900" algn="just">
              <a:buFont typeface="+mj-lt"/>
              <a:buAutoNum type="arabicPeriod"/>
            </a:pPr>
            <a:endParaRPr lang="en-US" dirty="0"/>
          </a:p>
          <a:p>
            <a:pPr marL="800100" lvl="1" indent="-342900" algn="just">
              <a:buFont typeface="+mj-lt"/>
              <a:buAutoNum type="arabicPeriod"/>
            </a:pPr>
            <a:r>
              <a:rPr lang="en-US" dirty="0"/>
              <a:t>With or without customer (non-integrated)</a:t>
            </a:r>
          </a:p>
          <a:p>
            <a:pPr marL="800100" lvl="1" indent="-342900" algn="just">
              <a:buFont typeface="+mj-lt"/>
              <a:buAutoNum type="arabicPeriod"/>
            </a:pPr>
            <a:endParaRPr lang="en-US" dirty="0"/>
          </a:p>
          <a:p>
            <a:pPr marL="800100" lvl="1" indent="-342900" algn="just">
              <a:buFont typeface="+mj-lt"/>
              <a:buAutoNum type="arabicPeriod"/>
            </a:pPr>
            <a:r>
              <a:rPr lang="en-US" dirty="0"/>
              <a:t>As full or partial retirement</a:t>
            </a:r>
          </a:p>
          <a:p>
            <a:pPr marL="800100" lvl="1" indent="-342900" algn="just">
              <a:buFont typeface="+mj-lt"/>
              <a:buAutoNum type="arabicPeriod"/>
            </a:pPr>
            <a:endParaRPr lang="en-US" dirty="0"/>
          </a:p>
          <a:p>
            <a:pPr marL="800100" lvl="1" indent="-342900" algn="just">
              <a:buFont typeface="+mj-lt"/>
              <a:buAutoNum type="arabicPeriod"/>
            </a:pPr>
            <a:r>
              <a:rPr lang="en-US" dirty="0"/>
              <a:t>As mass retirement (with worklist)</a:t>
            </a:r>
          </a:p>
          <a:p>
            <a:pPr marL="800100" lvl="1" indent="-342900" algn="just"/>
            <a:endParaRPr lang="en-US" dirty="0"/>
          </a:p>
          <a:p>
            <a:pPr marL="800100" lvl="1" indent="-342900" algn="just"/>
            <a:r>
              <a:rPr lang="en-US" dirty="0"/>
              <a:t>5. As retirement of several assets (within the manually posted retirement transaction)</a:t>
            </a:r>
          </a:p>
        </p:txBody>
      </p:sp>
    </p:spTree>
    <p:extLst>
      <p:ext uri="{BB962C8B-B14F-4D97-AF65-F5344CB8AC3E}">
        <p14:creationId xmlns:p14="http://schemas.microsoft.com/office/powerpoint/2010/main" xmlns="" val="286460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xmlns="" id="{F76FC7E9-1BD1-4102-95A9-A62FA69551B2}"/>
              </a:ext>
            </a:extLst>
          </p:cNvPr>
          <p:cNvSpPr>
            <a:spLocks noChangeArrowheads="1"/>
          </p:cNvSpPr>
          <p:nvPr/>
        </p:nvSpPr>
        <p:spPr bwMode="auto">
          <a:xfrm>
            <a:off x="1600200" y="381000"/>
            <a:ext cx="5181600" cy="838200"/>
          </a:xfrm>
          <a:prstGeom prst="rect">
            <a:avLst/>
          </a:prstGeom>
          <a:noFill/>
          <a:ln w="57150" cmpd="thickThin" algn="ctr">
            <a:solidFill>
              <a:srgbClr val="FA1A4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2947" name="Oval 3">
            <a:extLst>
              <a:ext uri="{FF2B5EF4-FFF2-40B4-BE49-F238E27FC236}">
                <a16:creationId xmlns:a16="http://schemas.microsoft.com/office/drawing/2014/main" xmlns="" id="{A0889A2A-BE0C-4B08-80A7-F1DEDC600BF5}"/>
              </a:ext>
            </a:extLst>
          </p:cNvPr>
          <p:cNvSpPr>
            <a:spLocks noChangeArrowheads="1"/>
          </p:cNvSpPr>
          <p:nvPr/>
        </p:nvSpPr>
        <p:spPr bwMode="auto">
          <a:xfrm>
            <a:off x="3048000" y="4572000"/>
            <a:ext cx="1828800" cy="4572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2948" name="Oval 4">
            <a:extLst>
              <a:ext uri="{FF2B5EF4-FFF2-40B4-BE49-F238E27FC236}">
                <a16:creationId xmlns:a16="http://schemas.microsoft.com/office/drawing/2014/main" xmlns="" id="{2A1B0F4F-9556-443D-ABC7-C3C1774FFC3C}"/>
              </a:ext>
            </a:extLst>
          </p:cNvPr>
          <p:cNvSpPr>
            <a:spLocks noChangeArrowheads="1"/>
          </p:cNvSpPr>
          <p:nvPr/>
        </p:nvSpPr>
        <p:spPr bwMode="auto">
          <a:xfrm>
            <a:off x="1066800" y="1905000"/>
            <a:ext cx="1981200" cy="304800"/>
          </a:xfrm>
          <a:prstGeom prst="ellipse">
            <a:avLst/>
          </a:prstGeom>
          <a:solidFill>
            <a:srgbClr val="FFFF00"/>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2000" b="0">
                <a:latin typeface="Comic Sans MS" panose="030F0702030302020204" pitchFamily="66" charset="0"/>
              </a:rPr>
              <a:t>With revenue - </a:t>
            </a:r>
          </a:p>
        </p:txBody>
      </p:sp>
      <p:sp>
        <p:nvSpPr>
          <p:cNvPr id="501765" name="Rectangle 5">
            <a:extLst>
              <a:ext uri="{FF2B5EF4-FFF2-40B4-BE49-F238E27FC236}">
                <a16:creationId xmlns:a16="http://schemas.microsoft.com/office/drawing/2014/main" xmlns="" id="{2E189511-AEAF-4366-A76D-65DB422495AB}"/>
              </a:ext>
            </a:extLst>
          </p:cNvPr>
          <p:cNvSpPr>
            <a:spLocks noGrp="1" noChangeArrowheads="1"/>
          </p:cNvSpPr>
          <p:nvPr>
            <p:ph type="title"/>
          </p:nvPr>
        </p:nvSpPr>
        <p:spPr>
          <a:xfrm>
            <a:off x="1828800" y="304800"/>
            <a:ext cx="4800600" cy="1219200"/>
          </a:xfrm>
        </p:spPr>
        <p:txBody>
          <a:bodyPr/>
          <a:lstStyle/>
          <a:p>
            <a:pPr>
              <a:defRPr/>
            </a:pPr>
            <a:r>
              <a:rPr lang="en-US" altLang="en-US"/>
              <a:t>Asset Retirement</a:t>
            </a:r>
          </a:p>
        </p:txBody>
      </p:sp>
      <p:pic>
        <p:nvPicPr>
          <p:cNvPr id="82950" name="Picture 6" descr="j0354684">
            <a:extLst>
              <a:ext uri="{FF2B5EF4-FFF2-40B4-BE49-F238E27FC236}">
                <a16:creationId xmlns:a16="http://schemas.microsoft.com/office/drawing/2014/main" xmlns="" id="{E4FDF4BB-B398-4504-8D16-13A4EEE73971}"/>
              </a:ext>
            </a:extLst>
          </p:cNvPr>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9600" y="4800600"/>
            <a:ext cx="2133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951" name="Picture 7" descr="pe03230_">
            <a:extLst>
              <a:ext uri="{FF2B5EF4-FFF2-40B4-BE49-F238E27FC236}">
                <a16:creationId xmlns:a16="http://schemas.microsoft.com/office/drawing/2014/main" xmlns="" id="{FAF04774-2BFA-4621-9AB0-32DBCF4527AD}"/>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9600" y="1524000"/>
            <a:ext cx="2306638" cy="1131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952" name="Picture 8" descr="j0318656">
            <a:extLst>
              <a:ext uri="{FF2B5EF4-FFF2-40B4-BE49-F238E27FC236}">
                <a16:creationId xmlns:a16="http://schemas.microsoft.com/office/drawing/2014/main" xmlns="" id="{4B6438BB-757C-4CC4-8F8A-5E7DE3F0AD51}"/>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648200" y="2971800"/>
            <a:ext cx="1038225" cy="122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953" name="Text Box 9">
            <a:extLst>
              <a:ext uri="{FF2B5EF4-FFF2-40B4-BE49-F238E27FC236}">
                <a16:creationId xmlns:a16="http://schemas.microsoft.com/office/drawing/2014/main" xmlns="" id="{2DDC3568-A3FA-4795-97FB-B99A4E6D7524}"/>
              </a:ext>
            </a:extLst>
          </p:cNvPr>
          <p:cNvSpPr txBox="1">
            <a:spLocks noChangeArrowheads="1"/>
          </p:cNvSpPr>
          <p:nvPr/>
        </p:nvSpPr>
        <p:spPr bwMode="auto">
          <a:xfrm>
            <a:off x="3276600" y="4648200"/>
            <a:ext cx="1600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600">
                <a:latin typeface="Comic Sans MS" panose="030F0702030302020204" pitchFamily="66" charset="0"/>
              </a:rPr>
              <a:t>Scrapping -</a:t>
            </a:r>
          </a:p>
        </p:txBody>
      </p:sp>
      <p:sp>
        <p:nvSpPr>
          <p:cNvPr id="82954" name="AutoShape 10">
            <a:extLst>
              <a:ext uri="{FF2B5EF4-FFF2-40B4-BE49-F238E27FC236}">
                <a16:creationId xmlns:a16="http://schemas.microsoft.com/office/drawing/2014/main" xmlns="" id="{011EC18E-D66F-405A-A4AC-7D4513DBEE8B}"/>
              </a:ext>
            </a:extLst>
          </p:cNvPr>
          <p:cNvSpPr>
            <a:spLocks noChangeArrowheads="1"/>
          </p:cNvSpPr>
          <p:nvPr/>
        </p:nvSpPr>
        <p:spPr bwMode="auto">
          <a:xfrm>
            <a:off x="1752600" y="2209800"/>
            <a:ext cx="2743200" cy="533400"/>
          </a:xfrm>
          <a:prstGeom prst="homePlate">
            <a:avLst>
              <a:gd name="adj" fmla="val 128571"/>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2000" b="0">
                <a:latin typeface="Comic Sans MS" panose="030F0702030302020204" pitchFamily="66" charset="0"/>
              </a:rPr>
              <a:t>With customer</a:t>
            </a:r>
          </a:p>
        </p:txBody>
      </p:sp>
      <p:sp>
        <p:nvSpPr>
          <p:cNvPr id="82955" name="AutoShape 11">
            <a:extLst>
              <a:ext uri="{FF2B5EF4-FFF2-40B4-BE49-F238E27FC236}">
                <a16:creationId xmlns:a16="http://schemas.microsoft.com/office/drawing/2014/main" xmlns="" id="{05F43120-E0AD-4412-AFDD-879B35BC1EFB}"/>
              </a:ext>
            </a:extLst>
          </p:cNvPr>
          <p:cNvSpPr>
            <a:spLocks noChangeArrowheads="1"/>
          </p:cNvSpPr>
          <p:nvPr/>
        </p:nvSpPr>
        <p:spPr bwMode="auto">
          <a:xfrm>
            <a:off x="1828800" y="3200400"/>
            <a:ext cx="2895600" cy="685800"/>
          </a:xfrm>
          <a:prstGeom prst="homePlate">
            <a:avLst>
              <a:gd name="adj" fmla="val 105556"/>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2956" name="Text Box 12">
            <a:extLst>
              <a:ext uri="{FF2B5EF4-FFF2-40B4-BE49-F238E27FC236}">
                <a16:creationId xmlns:a16="http://schemas.microsoft.com/office/drawing/2014/main" xmlns="" id="{57DF41ED-6634-4DD2-BE62-60AE80A9ABF6}"/>
              </a:ext>
            </a:extLst>
          </p:cNvPr>
          <p:cNvSpPr txBox="1">
            <a:spLocks noChangeArrowheads="1"/>
          </p:cNvSpPr>
          <p:nvPr/>
        </p:nvSpPr>
        <p:spPr bwMode="auto">
          <a:xfrm>
            <a:off x="1981200" y="3200400"/>
            <a:ext cx="2133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2000" b="0">
                <a:latin typeface="Comic Sans MS" panose="030F0702030302020204" pitchFamily="66" charset="0"/>
              </a:rPr>
              <a:t>Without customer</a:t>
            </a:r>
          </a:p>
        </p:txBody>
      </p:sp>
      <p:sp>
        <p:nvSpPr>
          <p:cNvPr id="82957" name="Line 13">
            <a:extLst>
              <a:ext uri="{FF2B5EF4-FFF2-40B4-BE49-F238E27FC236}">
                <a16:creationId xmlns:a16="http://schemas.microsoft.com/office/drawing/2014/main" xmlns="" id="{43C1F037-7C36-4610-8C13-CA535199D8EA}"/>
              </a:ext>
            </a:extLst>
          </p:cNvPr>
          <p:cNvSpPr>
            <a:spLocks noChangeShapeType="1"/>
          </p:cNvSpPr>
          <p:nvPr/>
        </p:nvSpPr>
        <p:spPr bwMode="auto">
          <a:xfrm>
            <a:off x="1219200" y="2133600"/>
            <a:ext cx="0" cy="1447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2958" name="Line 14">
            <a:extLst>
              <a:ext uri="{FF2B5EF4-FFF2-40B4-BE49-F238E27FC236}">
                <a16:creationId xmlns:a16="http://schemas.microsoft.com/office/drawing/2014/main" xmlns="" id="{AA0B5728-86D0-4B39-82C1-82EE6D071E0E}"/>
              </a:ext>
            </a:extLst>
          </p:cNvPr>
          <p:cNvSpPr>
            <a:spLocks noChangeShapeType="1"/>
          </p:cNvSpPr>
          <p:nvPr/>
        </p:nvSpPr>
        <p:spPr bwMode="auto">
          <a:xfrm>
            <a:off x="1219200" y="35814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2959" name="Line 15">
            <a:extLst>
              <a:ext uri="{FF2B5EF4-FFF2-40B4-BE49-F238E27FC236}">
                <a16:creationId xmlns:a16="http://schemas.microsoft.com/office/drawing/2014/main" xmlns="" id="{209B801A-D7E1-4039-8A24-04364D56E28A}"/>
              </a:ext>
            </a:extLst>
          </p:cNvPr>
          <p:cNvSpPr>
            <a:spLocks noChangeShapeType="1"/>
          </p:cNvSpPr>
          <p:nvPr/>
        </p:nvSpPr>
        <p:spPr bwMode="auto">
          <a:xfrm>
            <a:off x="1524000" y="2209800"/>
            <a:ext cx="0" cy="304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2960" name="Line 16">
            <a:extLst>
              <a:ext uri="{FF2B5EF4-FFF2-40B4-BE49-F238E27FC236}">
                <a16:creationId xmlns:a16="http://schemas.microsoft.com/office/drawing/2014/main" xmlns="" id="{77AD8B84-C4D7-483E-B722-4C646C34910C}"/>
              </a:ext>
            </a:extLst>
          </p:cNvPr>
          <p:cNvSpPr>
            <a:spLocks noChangeShapeType="1"/>
          </p:cNvSpPr>
          <p:nvPr/>
        </p:nvSpPr>
        <p:spPr bwMode="auto">
          <a:xfrm>
            <a:off x="1524000" y="2514600"/>
            <a:ext cx="228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2961" name="Line 17">
            <a:extLst>
              <a:ext uri="{FF2B5EF4-FFF2-40B4-BE49-F238E27FC236}">
                <a16:creationId xmlns:a16="http://schemas.microsoft.com/office/drawing/2014/main" xmlns="" id="{90293530-354A-4A9B-97A1-EBCBE049C88D}"/>
              </a:ext>
            </a:extLst>
          </p:cNvPr>
          <p:cNvSpPr>
            <a:spLocks noChangeShapeType="1"/>
          </p:cNvSpPr>
          <p:nvPr/>
        </p:nvSpPr>
        <p:spPr bwMode="auto">
          <a:xfrm>
            <a:off x="4267200" y="5029200"/>
            <a:ext cx="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2962" name="Line 18">
            <a:extLst>
              <a:ext uri="{FF2B5EF4-FFF2-40B4-BE49-F238E27FC236}">
                <a16:creationId xmlns:a16="http://schemas.microsoft.com/office/drawing/2014/main" xmlns="" id="{4C196E72-10F6-4942-86F9-B7877DB9F066}"/>
              </a:ext>
            </a:extLst>
          </p:cNvPr>
          <p:cNvSpPr>
            <a:spLocks noChangeShapeType="1"/>
          </p:cNvSpPr>
          <p:nvPr/>
        </p:nvSpPr>
        <p:spPr bwMode="auto">
          <a:xfrm>
            <a:off x="4267200" y="5029200"/>
            <a:ext cx="0" cy="304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2963" name="Line 19">
            <a:extLst>
              <a:ext uri="{FF2B5EF4-FFF2-40B4-BE49-F238E27FC236}">
                <a16:creationId xmlns:a16="http://schemas.microsoft.com/office/drawing/2014/main" xmlns="" id="{6FF54FA4-F3FD-4AE3-83EE-A98F7BFE459C}"/>
              </a:ext>
            </a:extLst>
          </p:cNvPr>
          <p:cNvSpPr>
            <a:spLocks noChangeShapeType="1"/>
          </p:cNvSpPr>
          <p:nvPr/>
        </p:nvSpPr>
        <p:spPr bwMode="auto">
          <a:xfrm>
            <a:off x="4267200" y="5334000"/>
            <a:ext cx="30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44555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800" dirty="0"/>
              <a:t>Asset transactions :Asset Retirement </a:t>
            </a:r>
          </a:p>
        </p:txBody>
      </p:sp>
      <p:sp>
        <p:nvSpPr>
          <p:cNvPr id="5" name="Rectangle 4"/>
          <p:cNvSpPr/>
          <p:nvPr/>
        </p:nvSpPr>
        <p:spPr>
          <a:xfrm>
            <a:off x="0" y="3282156"/>
            <a:ext cx="7924800" cy="2800767"/>
          </a:xfrm>
          <a:prstGeom prst="rect">
            <a:avLst/>
          </a:prstGeom>
        </p:spPr>
        <p:txBody>
          <a:bodyPr wrap="square">
            <a:spAutoFit/>
          </a:bodyPr>
          <a:lstStyle/>
          <a:p>
            <a:pPr algn="just"/>
            <a:r>
              <a:rPr lang="en-US" sz="1600" dirty="0"/>
              <a:t>The reference period for the asset retirement is determined based on the asset value date (asset retirement date) and the period control method (period control key) of the depreciation key.</a:t>
            </a:r>
          </a:p>
          <a:p>
            <a:pPr algn="just"/>
            <a:endParaRPr lang="en-US" sz="1600" dirty="0"/>
          </a:p>
          <a:p>
            <a:pPr algn="just"/>
            <a:r>
              <a:rPr lang="en-US" sz="1600" dirty="0"/>
              <a:t>The system automatically determines the depreciation up to this period that apply to the part of the asset being retired, and cancels this depreciation. At the same time, the system posts the asset retirement.</a:t>
            </a:r>
          </a:p>
          <a:p>
            <a:pPr algn="just"/>
            <a:endParaRPr lang="en-US" sz="1600" dirty="0"/>
          </a:p>
          <a:p>
            <a:pPr algn="just"/>
            <a:r>
              <a:rPr lang="en-US" sz="1600" dirty="0"/>
              <a:t>The gain or loss results as the balance of the following: the amount of the asset retirement; the amount of depreciation ; and the revenue (that is, the sale price) that is received for the asset.</a:t>
            </a:r>
          </a:p>
        </p:txBody>
      </p:sp>
      <p:pic>
        <p:nvPicPr>
          <p:cNvPr id="22530" name="Picture 2"/>
          <p:cNvPicPr>
            <a:picLocks noChangeAspect="1" noChangeArrowheads="1"/>
          </p:cNvPicPr>
          <p:nvPr/>
        </p:nvPicPr>
        <p:blipFill>
          <a:blip r:embed="rId3" cstate="print"/>
          <a:srcRect/>
          <a:stretch>
            <a:fillRect/>
          </a:stretch>
        </p:blipFill>
        <p:spPr bwMode="auto">
          <a:xfrm>
            <a:off x="167441" y="919956"/>
            <a:ext cx="6572250" cy="2362200"/>
          </a:xfrm>
          <a:prstGeom prst="rect">
            <a:avLst/>
          </a:prstGeom>
          <a:noFill/>
          <a:ln w="9525">
            <a:noFill/>
            <a:miter lim="800000"/>
            <a:headEnd/>
            <a:tailEnd/>
          </a:ln>
        </p:spPr>
      </p:pic>
    </p:spTree>
    <p:extLst>
      <p:ext uri="{BB962C8B-B14F-4D97-AF65-F5344CB8AC3E}">
        <p14:creationId xmlns:p14="http://schemas.microsoft.com/office/powerpoint/2010/main" xmlns="" val="1340666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800" dirty="0"/>
              <a:t>Asset transactions :Mass Retirement </a:t>
            </a:r>
          </a:p>
        </p:txBody>
      </p:sp>
      <p:sp>
        <p:nvSpPr>
          <p:cNvPr id="6" name="Rectangle 5"/>
          <p:cNvSpPr/>
          <p:nvPr/>
        </p:nvSpPr>
        <p:spPr>
          <a:xfrm>
            <a:off x="198438" y="5204131"/>
            <a:ext cx="7010400" cy="646331"/>
          </a:xfrm>
          <a:prstGeom prst="rect">
            <a:avLst/>
          </a:prstGeom>
        </p:spPr>
        <p:txBody>
          <a:bodyPr wrap="square">
            <a:spAutoFit/>
          </a:bodyPr>
          <a:lstStyle/>
          <a:p>
            <a:r>
              <a:rPr lang="en-US" dirty="0"/>
              <a:t>Mass retirement, with or without revenue, is defined as a standard task in the system.</a:t>
            </a:r>
          </a:p>
        </p:txBody>
      </p:sp>
      <p:pic>
        <p:nvPicPr>
          <p:cNvPr id="23554" name="Picture 2"/>
          <p:cNvPicPr>
            <a:picLocks noChangeAspect="1" noChangeArrowheads="1"/>
          </p:cNvPicPr>
          <p:nvPr/>
        </p:nvPicPr>
        <p:blipFill>
          <a:blip r:embed="rId3" cstate="print"/>
          <a:srcRect/>
          <a:stretch>
            <a:fillRect/>
          </a:stretch>
        </p:blipFill>
        <p:spPr bwMode="auto">
          <a:xfrm>
            <a:off x="21956" y="997206"/>
            <a:ext cx="6400800" cy="3819525"/>
          </a:xfrm>
          <a:prstGeom prst="rect">
            <a:avLst/>
          </a:prstGeom>
          <a:noFill/>
          <a:ln w="9525">
            <a:noFill/>
            <a:miter lim="800000"/>
            <a:headEnd/>
            <a:tailEnd/>
          </a:ln>
        </p:spPr>
      </p:pic>
    </p:spTree>
    <p:extLst>
      <p:ext uri="{BB962C8B-B14F-4D97-AF65-F5344CB8AC3E}">
        <p14:creationId xmlns:p14="http://schemas.microsoft.com/office/powerpoint/2010/main" xmlns="" val="1195030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3200" dirty="0"/>
              <a:t>Asset transactions :Mass Retirement </a:t>
            </a:r>
          </a:p>
        </p:txBody>
      </p:sp>
      <p:sp>
        <p:nvSpPr>
          <p:cNvPr id="6" name="Rectangle 5"/>
          <p:cNvSpPr/>
          <p:nvPr/>
        </p:nvSpPr>
        <p:spPr>
          <a:xfrm>
            <a:off x="0" y="1295400"/>
            <a:ext cx="7848600" cy="2954655"/>
          </a:xfrm>
          <a:prstGeom prst="rect">
            <a:avLst/>
          </a:prstGeom>
        </p:spPr>
        <p:txBody>
          <a:bodyPr wrap="square">
            <a:spAutoFit/>
          </a:bodyPr>
          <a:lstStyle/>
          <a:p>
            <a:r>
              <a:rPr lang="en-US" dirty="0"/>
              <a:t>To carry out a mass retirement, these steps are to be followed:</a:t>
            </a:r>
          </a:p>
          <a:p>
            <a:endParaRPr lang="en-US" dirty="0"/>
          </a:p>
          <a:p>
            <a:pPr marL="342900" indent="-342900">
              <a:buAutoNum type="arabicPeriod"/>
            </a:pPr>
            <a:r>
              <a:rPr lang="en-US" dirty="0"/>
              <a:t>Use an asset report to create a list of the assets to be retired.</a:t>
            </a:r>
          </a:p>
          <a:p>
            <a:pPr marL="342900" indent="-342900"/>
            <a:endParaRPr lang="en-US" dirty="0"/>
          </a:p>
          <a:p>
            <a:r>
              <a:rPr lang="en-US" dirty="0"/>
              <a:t>2. Create a worklist.</a:t>
            </a:r>
          </a:p>
          <a:p>
            <a:endParaRPr lang="en-US" dirty="0"/>
          </a:p>
          <a:p>
            <a:r>
              <a:rPr lang="en-US" dirty="0"/>
              <a:t>3. Select a purpose for the worklist:</a:t>
            </a:r>
          </a:p>
          <a:p>
            <a:pPr lvl="1"/>
            <a:r>
              <a:rPr lang="en-US" dirty="0"/>
              <a:t>. </a:t>
            </a:r>
            <a:r>
              <a:rPr lang="en-US" sz="1600" dirty="0"/>
              <a:t>Retirement without revenue</a:t>
            </a:r>
          </a:p>
          <a:p>
            <a:pPr lvl="1"/>
            <a:r>
              <a:rPr lang="en-US" sz="1600" dirty="0"/>
              <a:t>. Retirement sale (with revenue)</a:t>
            </a:r>
          </a:p>
          <a:p>
            <a:endParaRPr lang="en-US" dirty="0"/>
          </a:p>
          <a:p>
            <a:r>
              <a:rPr lang="en-US" dirty="0"/>
              <a:t>4. Enter the revenue distribution.</a:t>
            </a:r>
          </a:p>
          <a:p>
            <a:endParaRPr lang="en-US" dirty="0"/>
          </a:p>
          <a:p>
            <a:r>
              <a:rPr lang="en-US" dirty="0"/>
              <a:t>5. Process the worklist, or edit the worklist before releasing it.</a:t>
            </a:r>
          </a:p>
        </p:txBody>
      </p:sp>
    </p:spTree>
    <p:extLst>
      <p:ext uri="{BB962C8B-B14F-4D97-AF65-F5344CB8AC3E}">
        <p14:creationId xmlns:p14="http://schemas.microsoft.com/office/powerpoint/2010/main" xmlns="" val="1829103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800" dirty="0"/>
              <a:t>Asset transactions : Asset Transfer</a:t>
            </a:r>
          </a:p>
        </p:txBody>
      </p:sp>
      <p:sp>
        <p:nvSpPr>
          <p:cNvPr id="4" name="Rectangle 3"/>
          <p:cNvSpPr/>
          <p:nvPr/>
        </p:nvSpPr>
        <p:spPr>
          <a:xfrm>
            <a:off x="198438" y="1143000"/>
            <a:ext cx="8259762" cy="3970318"/>
          </a:xfrm>
          <a:prstGeom prst="rect">
            <a:avLst/>
          </a:prstGeom>
        </p:spPr>
        <p:txBody>
          <a:bodyPr wrap="square">
            <a:spAutoFit/>
          </a:bodyPr>
          <a:lstStyle/>
          <a:p>
            <a:pPr algn="just"/>
            <a:r>
              <a:rPr lang="en-US" b="1" dirty="0"/>
              <a:t>Asset Accounting </a:t>
            </a:r>
            <a:r>
              <a:rPr lang="en-US" dirty="0"/>
              <a:t>distinguishes between different types of transfers, depending on circumstances:</a:t>
            </a:r>
          </a:p>
          <a:p>
            <a:pPr algn="just"/>
            <a:r>
              <a:rPr lang="en-US" dirty="0"/>
              <a:t>. Transfers within a company code (</a:t>
            </a:r>
            <a:r>
              <a:rPr lang="en-US" b="1" dirty="0"/>
              <a:t>intracompany transfer)</a:t>
            </a:r>
          </a:p>
          <a:p>
            <a:pPr algn="just"/>
            <a:r>
              <a:rPr lang="en-US" dirty="0"/>
              <a:t>. Transfers between different company codes (</a:t>
            </a:r>
            <a:r>
              <a:rPr lang="en-US" b="1" dirty="0"/>
              <a:t>intercompany transfer)</a:t>
            </a:r>
          </a:p>
          <a:p>
            <a:pPr algn="just"/>
            <a:endParaRPr lang="en-US" b="1" dirty="0"/>
          </a:p>
          <a:p>
            <a:pPr algn="just"/>
            <a:r>
              <a:rPr lang="en-US" b="1" dirty="0"/>
              <a:t>Possible reasons for intra company code transfers:</a:t>
            </a:r>
          </a:p>
          <a:p>
            <a:pPr algn="just"/>
            <a:endParaRPr lang="en-US" b="1" dirty="0"/>
          </a:p>
          <a:p>
            <a:pPr algn="just">
              <a:buFont typeface="Arial" pitchFamily="34" charset="0"/>
              <a:buChar char="•"/>
            </a:pPr>
            <a:r>
              <a:rPr lang="en-US" dirty="0"/>
              <a:t>A master record has been created and posted to in the wrong class.</a:t>
            </a:r>
          </a:p>
          <a:p>
            <a:pPr algn="just">
              <a:buFont typeface="Arial" pitchFamily="34" charset="0"/>
              <a:buChar char="•"/>
            </a:pPr>
            <a:r>
              <a:rPr lang="en-US" dirty="0"/>
              <a:t>The asset has changed location. As a result, you have to change</a:t>
            </a:r>
          </a:p>
          <a:p>
            <a:pPr algn="just"/>
            <a:r>
              <a:rPr lang="en-US" dirty="0"/>
              <a:t>organizational allocations (such as asset class, business area) in the master</a:t>
            </a:r>
          </a:p>
          <a:p>
            <a:pPr algn="just"/>
            <a:r>
              <a:rPr lang="en-US" dirty="0"/>
              <a:t>record that cannot otherwise be changed.</a:t>
            </a:r>
          </a:p>
          <a:p>
            <a:pPr algn="just">
              <a:buFont typeface="Arial" pitchFamily="34" charset="0"/>
              <a:buChar char="•"/>
            </a:pPr>
            <a:r>
              <a:rPr lang="en-US" dirty="0"/>
              <a:t>The asset needs to be split. Therefore, a portion of the original asset will be</a:t>
            </a:r>
          </a:p>
          <a:p>
            <a:pPr algn="just"/>
            <a:r>
              <a:rPr lang="en-US" dirty="0"/>
              <a:t>transferred to a new asset.</a:t>
            </a:r>
          </a:p>
          <a:p>
            <a:pPr algn="just">
              <a:buFont typeface="Arial" pitchFamily="34" charset="0"/>
              <a:buChar char="•"/>
            </a:pPr>
            <a:r>
              <a:rPr lang="en-US" dirty="0"/>
              <a:t>Stock material (goods created by your enterprise or bought in) needs to be</a:t>
            </a:r>
          </a:p>
          <a:p>
            <a:pPr algn="just"/>
            <a:r>
              <a:rPr lang="en-US" dirty="0"/>
              <a:t>transferred to an asset.</a:t>
            </a:r>
          </a:p>
          <a:p>
            <a:pPr algn="just"/>
            <a:endParaRPr lang="en-US" dirty="0"/>
          </a:p>
          <a:p>
            <a:pPr algn="just"/>
            <a:r>
              <a:rPr lang="en-US" dirty="0"/>
              <a:t>The standard system uses </a:t>
            </a:r>
            <a:r>
              <a:rPr lang="en-US" b="1" dirty="0"/>
              <a:t>transfer variant 4 </a:t>
            </a:r>
            <a:r>
              <a:rPr lang="en-US" dirty="0"/>
              <a:t>for</a:t>
            </a:r>
            <a:r>
              <a:rPr lang="en-US" b="1" dirty="0"/>
              <a:t> intracompany transfers. </a:t>
            </a:r>
            <a:r>
              <a:rPr lang="en-US" dirty="0"/>
              <a:t>The transaction types for transfer postings to source and target assets are determined using the transfer variant.</a:t>
            </a:r>
          </a:p>
          <a:p>
            <a:endParaRPr lang="en-US" dirty="0"/>
          </a:p>
        </p:txBody>
      </p:sp>
    </p:spTree>
    <p:extLst>
      <p:ext uri="{BB962C8B-B14F-4D97-AF65-F5344CB8AC3E}">
        <p14:creationId xmlns:p14="http://schemas.microsoft.com/office/powerpoint/2010/main" xmlns="" val="691231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xmlns="" id="{76610867-280C-4C4B-9E77-DF79AB32F37E}"/>
              </a:ext>
            </a:extLst>
          </p:cNvPr>
          <p:cNvSpPr>
            <a:spLocks noGrp="1" noChangeArrowheads="1"/>
          </p:cNvSpPr>
          <p:nvPr>
            <p:ph type="title"/>
          </p:nvPr>
        </p:nvSpPr>
        <p:spPr>
          <a:xfrm>
            <a:off x="2590800" y="304800"/>
            <a:ext cx="4191000" cy="1600200"/>
          </a:xfrm>
        </p:spPr>
        <p:txBody>
          <a:bodyPr/>
          <a:lstStyle/>
          <a:p>
            <a:pPr>
              <a:defRPr/>
            </a:pPr>
            <a:r>
              <a:rPr lang="en-US" altLang="en-US" b="0"/>
              <a:t>  Asset Transfer</a:t>
            </a:r>
          </a:p>
        </p:txBody>
      </p:sp>
      <p:sp>
        <p:nvSpPr>
          <p:cNvPr id="78851" name="Rectangle 3">
            <a:extLst>
              <a:ext uri="{FF2B5EF4-FFF2-40B4-BE49-F238E27FC236}">
                <a16:creationId xmlns:a16="http://schemas.microsoft.com/office/drawing/2014/main" xmlns="" id="{B75EED7D-E1A2-4503-BA05-BCF8245820F8}"/>
              </a:ext>
            </a:extLst>
          </p:cNvPr>
          <p:cNvSpPr>
            <a:spLocks noChangeArrowheads="1"/>
          </p:cNvSpPr>
          <p:nvPr/>
        </p:nvSpPr>
        <p:spPr bwMode="auto">
          <a:xfrm>
            <a:off x="4894263" y="4330700"/>
            <a:ext cx="3833812" cy="157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52" name="Rectangle 4">
            <a:extLst>
              <a:ext uri="{FF2B5EF4-FFF2-40B4-BE49-F238E27FC236}">
                <a16:creationId xmlns:a16="http://schemas.microsoft.com/office/drawing/2014/main" xmlns="" id="{9965A570-645E-4F6E-85AB-FA1CC4B2F660}"/>
              </a:ext>
            </a:extLst>
          </p:cNvPr>
          <p:cNvSpPr>
            <a:spLocks noChangeArrowheads="1"/>
          </p:cNvSpPr>
          <p:nvPr/>
        </p:nvSpPr>
        <p:spPr bwMode="auto">
          <a:xfrm>
            <a:off x="6096000" y="4014788"/>
            <a:ext cx="1328738"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53" name="Rectangle 5">
            <a:extLst>
              <a:ext uri="{FF2B5EF4-FFF2-40B4-BE49-F238E27FC236}">
                <a16:creationId xmlns:a16="http://schemas.microsoft.com/office/drawing/2014/main" xmlns="" id="{005FB121-2AE3-4D58-8607-8C6D8AB9B1C0}"/>
              </a:ext>
            </a:extLst>
          </p:cNvPr>
          <p:cNvSpPr>
            <a:spLocks noChangeArrowheads="1"/>
          </p:cNvSpPr>
          <p:nvPr/>
        </p:nvSpPr>
        <p:spPr bwMode="auto">
          <a:xfrm>
            <a:off x="460375" y="5316538"/>
            <a:ext cx="3201988" cy="741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54" name="Rectangle 6">
            <a:extLst>
              <a:ext uri="{FF2B5EF4-FFF2-40B4-BE49-F238E27FC236}">
                <a16:creationId xmlns:a16="http://schemas.microsoft.com/office/drawing/2014/main" xmlns="" id="{3881A212-7560-4588-ADCD-246D45B0ACF9}"/>
              </a:ext>
            </a:extLst>
          </p:cNvPr>
          <p:cNvSpPr>
            <a:spLocks noChangeArrowheads="1"/>
          </p:cNvSpPr>
          <p:nvPr/>
        </p:nvSpPr>
        <p:spPr bwMode="auto">
          <a:xfrm>
            <a:off x="446088" y="5307013"/>
            <a:ext cx="3203575" cy="741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55" name="Rectangle 7">
            <a:extLst>
              <a:ext uri="{FF2B5EF4-FFF2-40B4-BE49-F238E27FC236}">
                <a16:creationId xmlns:a16="http://schemas.microsoft.com/office/drawing/2014/main" xmlns="" id="{48F641D1-350A-44BF-8740-3951C2CE56E6}"/>
              </a:ext>
            </a:extLst>
          </p:cNvPr>
          <p:cNvSpPr>
            <a:spLocks noChangeArrowheads="1"/>
          </p:cNvSpPr>
          <p:nvPr/>
        </p:nvSpPr>
        <p:spPr bwMode="auto">
          <a:xfrm>
            <a:off x="3584575" y="5175250"/>
            <a:ext cx="442913" cy="963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56" name="Rectangle 8">
            <a:extLst>
              <a:ext uri="{FF2B5EF4-FFF2-40B4-BE49-F238E27FC236}">
                <a16:creationId xmlns:a16="http://schemas.microsoft.com/office/drawing/2014/main" xmlns="" id="{7452F760-C287-48FC-AEB7-E63ECAF85F4E}"/>
              </a:ext>
            </a:extLst>
          </p:cNvPr>
          <p:cNvSpPr>
            <a:spLocks noChangeArrowheads="1"/>
          </p:cNvSpPr>
          <p:nvPr/>
        </p:nvSpPr>
        <p:spPr bwMode="auto">
          <a:xfrm>
            <a:off x="3573463" y="5165725"/>
            <a:ext cx="441325" cy="96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57" name="Rectangle 9">
            <a:extLst>
              <a:ext uri="{FF2B5EF4-FFF2-40B4-BE49-F238E27FC236}">
                <a16:creationId xmlns:a16="http://schemas.microsoft.com/office/drawing/2014/main" xmlns="" id="{8C5FC4C6-0D52-4479-A416-AAFB9CCB6116}"/>
              </a:ext>
            </a:extLst>
          </p:cNvPr>
          <p:cNvSpPr>
            <a:spLocks noChangeArrowheads="1"/>
          </p:cNvSpPr>
          <p:nvPr/>
        </p:nvSpPr>
        <p:spPr bwMode="auto">
          <a:xfrm>
            <a:off x="304800" y="4013200"/>
            <a:ext cx="3373438" cy="94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58" name="AutoShape 10">
            <a:extLst>
              <a:ext uri="{FF2B5EF4-FFF2-40B4-BE49-F238E27FC236}">
                <a16:creationId xmlns:a16="http://schemas.microsoft.com/office/drawing/2014/main" xmlns="" id="{6B9553CA-97A3-4852-A4DD-E00AD0CA14A4}"/>
              </a:ext>
            </a:extLst>
          </p:cNvPr>
          <p:cNvSpPr>
            <a:spLocks noChangeArrowheads="1"/>
          </p:cNvSpPr>
          <p:nvPr/>
        </p:nvSpPr>
        <p:spPr bwMode="auto">
          <a:xfrm>
            <a:off x="1143000" y="1600200"/>
            <a:ext cx="3124200" cy="1905000"/>
          </a:xfrm>
          <a:prstGeom prst="irregularSeal1">
            <a:avLst/>
          </a:prstGeom>
          <a:solidFill>
            <a:srgbClr val="99CC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59" name="AutoShape 11">
            <a:extLst>
              <a:ext uri="{FF2B5EF4-FFF2-40B4-BE49-F238E27FC236}">
                <a16:creationId xmlns:a16="http://schemas.microsoft.com/office/drawing/2014/main" xmlns="" id="{220CE9CE-AD4F-473B-A2AC-B28106D937AC}"/>
              </a:ext>
            </a:extLst>
          </p:cNvPr>
          <p:cNvSpPr>
            <a:spLocks noChangeArrowheads="1"/>
          </p:cNvSpPr>
          <p:nvPr/>
        </p:nvSpPr>
        <p:spPr bwMode="auto">
          <a:xfrm>
            <a:off x="5334000" y="1524000"/>
            <a:ext cx="2743200" cy="1905000"/>
          </a:xfrm>
          <a:prstGeom prst="irregularSeal1">
            <a:avLst/>
          </a:prstGeom>
          <a:solidFill>
            <a:srgbClr val="99CC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60" name="Text Box 12">
            <a:extLst>
              <a:ext uri="{FF2B5EF4-FFF2-40B4-BE49-F238E27FC236}">
                <a16:creationId xmlns:a16="http://schemas.microsoft.com/office/drawing/2014/main" xmlns="" id="{9DB1B8C7-1B3F-4772-9365-E2C4C9E809C9}"/>
              </a:ext>
            </a:extLst>
          </p:cNvPr>
          <p:cNvSpPr txBox="1">
            <a:spLocks noChangeArrowheads="1"/>
          </p:cNvSpPr>
          <p:nvPr/>
        </p:nvSpPr>
        <p:spPr bwMode="auto">
          <a:xfrm>
            <a:off x="1828800" y="2133600"/>
            <a:ext cx="1676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2400">
                <a:solidFill>
                  <a:schemeClr val="tx2"/>
                </a:solidFill>
                <a:latin typeface="Comic Sans MS" panose="030F0702030302020204" pitchFamily="66" charset="0"/>
              </a:rPr>
              <a:t> Intra -Company</a:t>
            </a:r>
          </a:p>
        </p:txBody>
      </p:sp>
      <p:sp>
        <p:nvSpPr>
          <p:cNvPr id="78861" name="Text Box 13">
            <a:extLst>
              <a:ext uri="{FF2B5EF4-FFF2-40B4-BE49-F238E27FC236}">
                <a16:creationId xmlns:a16="http://schemas.microsoft.com/office/drawing/2014/main" xmlns="" id="{031B627B-B715-467F-ADAD-24ADAD04357A}"/>
              </a:ext>
            </a:extLst>
          </p:cNvPr>
          <p:cNvSpPr txBox="1">
            <a:spLocks noChangeArrowheads="1"/>
          </p:cNvSpPr>
          <p:nvPr/>
        </p:nvSpPr>
        <p:spPr bwMode="auto">
          <a:xfrm>
            <a:off x="5867400" y="2057400"/>
            <a:ext cx="1676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2400">
                <a:solidFill>
                  <a:schemeClr val="tx2"/>
                </a:solidFill>
                <a:latin typeface="Comic Sans MS" panose="030F0702030302020204" pitchFamily="66" charset="0"/>
              </a:rPr>
              <a:t>Inter - Company</a:t>
            </a:r>
          </a:p>
        </p:txBody>
      </p:sp>
      <p:sp>
        <p:nvSpPr>
          <p:cNvPr id="78862" name="AutoShape 14">
            <a:extLst>
              <a:ext uri="{FF2B5EF4-FFF2-40B4-BE49-F238E27FC236}">
                <a16:creationId xmlns:a16="http://schemas.microsoft.com/office/drawing/2014/main" xmlns="" id="{B3A92053-57BA-40D9-803A-298B1143620F}"/>
              </a:ext>
            </a:extLst>
          </p:cNvPr>
          <p:cNvSpPr>
            <a:spLocks noChangeArrowheads="1"/>
          </p:cNvSpPr>
          <p:nvPr/>
        </p:nvSpPr>
        <p:spPr bwMode="auto">
          <a:xfrm rot="2623913">
            <a:off x="2660650" y="884238"/>
            <a:ext cx="381000" cy="1198562"/>
          </a:xfrm>
          <a:prstGeom prst="downArrow">
            <a:avLst>
              <a:gd name="adj1" fmla="val 50000"/>
              <a:gd name="adj2" fmla="val 78646"/>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63" name="AutoShape 15">
            <a:extLst>
              <a:ext uri="{FF2B5EF4-FFF2-40B4-BE49-F238E27FC236}">
                <a16:creationId xmlns:a16="http://schemas.microsoft.com/office/drawing/2014/main" xmlns="" id="{24B1E0E8-08BC-4FEB-8EF9-6B8DEC9266F9}"/>
              </a:ext>
            </a:extLst>
          </p:cNvPr>
          <p:cNvSpPr>
            <a:spLocks noChangeArrowheads="1"/>
          </p:cNvSpPr>
          <p:nvPr/>
        </p:nvSpPr>
        <p:spPr bwMode="auto">
          <a:xfrm rot="-2447164">
            <a:off x="5786438" y="869950"/>
            <a:ext cx="376237" cy="1157288"/>
          </a:xfrm>
          <a:prstGeom prst="downArrow">
            <a:avLst>
              <a:gd name="adj1" fmla="val 50000"/>
              <a:gd name="adj2" fmla="val 76899"/>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8864" name="Text Box 16">
            <a:extLst>
              <a:ext uri="{FF2B5EF4-FFF2-40B4-BE49-F238E27FC236}">
                <a16:creationId xmlns:a16="http://schemas.microsoft.com/office/drawing/2014/main" xmlns="" id="{6B50D105-DC5A-48FD-8E29-6E8ACF2DED12}"/>
              </a:ext>
            </a:extLst>
          </p:cNvPr>
          <p:cNvSpPr txBox="1">
            <a:spLocks noChangeArrowheads="1"/>
          </p:cNvSpPr>
          <p:nvPr/>
        </p:nvSpPr>
        <p:spPr bwMode="auto">
          <a:xfrm>
            <a:off x="5775325" y="5146675"/>
            <a:ext cx="184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800" b="0">
              <a:latin typeface="Comic Sans MS" panose="030F0702030302020204" pitchFamily="66" charset="0"/>
            </a:endParaRPr>
          </a:p>
        </p:txBody>
      </p:sp>
      <p:sp>
        <p:nvSpPr>
          <p:cNvPr id="78865" name="Text Box 17">
            <a:extLst>
              <a:ext uri="{FF2B5EF4-FFF2-40B4-BE49-F238E27FC236}">
                <a16:creationId xmlns:a16="http://schemas.microsoft.com/office/drawing/2014/main" xmlns="" id="{B23834F2-9A32-4C1A-A7B0-B8EEBFF88DDF}"/>
              </a:ext>
            </a:extLst>
          </p:cNvPr>
          <p:cNvSpPr txBox="1">
            <a:spLocks noChangeArrowheads="1"/>
          </p:cNvSpPr>
          <p:nvPr/>
        </p:nvSpPr>
        <p:spPr bwMode="auto">
          <a:xfrm>
            <a:off x="838200" y="3810000"/>
            <a:ext cx="2743200" cy="187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pPr>
            <a:r>
              <a:rPr lang="en-US" altLang="en-US" sz="1800" b="0">
                <a:solidFill>
                  <a:srgbClr val="F65C1E"/>
                </a:solidFill>
                <a:latin typeface="Comic Sans MS" panose="030F0702030302020204" pitchFamily="66" charset="0"/>
              </a:rPr>
              <a:t> </a:t>
            </a:r>
            <a:r>
              <a:rPr lang="en-US" altLang="en-US" sz="1800" b="0">
                <a:solidFill>
                  <a:srgbClr val="FA1A4F"/>
                </a:solidFill>
                <a:latin typeface="Comic Sans MS" panose="030F0702030302020204" pitchFamily="66" charset="0"/>
              </a:rPr>
              <a:t>Change in asset class</a:t>
            </a:r>
          </a:p>
          <a:p>
            <a:pPr>
              <a:spcBef>
                <a:spcPct val="50000"/>
              </a:spcBef>
              <a:buSzTx/>
            </a:pPr>
            <a:r>
              <a:rPr lang="en-US" altLang="en-US" sz="1800" b="0">
                <a:solidFill>
                  <a:srgbClr val="FA1A4F"/>
                </a:solidFill>
                <a:latin typeface="Comic Sans MS" panose="030F0702030302020204" pitchFamily="66" charset="0"/>
              </a:rPr>
              <a:t> Split in Original asset   to a new asset</a:t>
            </a:r>
          </a:p>
          <a:p>
            <a:pPr>
              <a:spcBef>
                <a:spcPct val="50000"/>
              </a:spcBef>
              <a:buSzTx/>
              <a:buFontTx/>
              <a:buNone/>
            </a:pPr>
            <a:endParaRPr lang="en-US" altLang="en-US" sz="1800" b="0">
              <a:solidFill>
                <a:srgbClr val="F65C1E"/>
              </a:solidFill>
              <a:latin typeface="Comic Sans MS" panose="030F0702030302020204" pitchFamily="66" charset="0"/>
            </a:endParaRPr>
          </a:p>
          <a:p>
            <a:pPr>
              <a:spcBef>
                <a:spcPct val="50000"/>
              </a:spcBef>
              <a:buSzTx/>
            </a:pPr>
            <a:endParaRPr lang="en-US" altLang="en-US" sz="1800" b="0">
              <a:solidFill>
                <a:schemeClr val="hlink"/>
              </a:solidFill>
              <a:latin typeface="Comic Sans MS" panose="030F0702030302020204" pitchFamily="66" charset="0"/>
            </a:endParaRPr>
          </a:p>
        </p:txBody>
      </p:sp>
      <p:sp>
        <p:nvSpPr>
          <p:cNvPr id="78866" name="Text Box 18">
            <a:extLst>
              <a:ext uri="{FF2B5EF4-FFF2-40B4-BE49-F238E27FC236}">
                <a16:creationId xmlns:a16="http://schemas.microsoft.com/office/drawing/2014/main" xmlns="" id="{29E5050A-8D16-42A6-9632-1C88A0FEFAD5}"/>
              </a:ext>
            </a:extLst>
          </p:cNvPr>
          <p:cNvSpPr txBox="1">
            <a:spLocks noChangeArrowheads="1"/>
          </p:cNvSpPr>
          <p:nvPr/>
        </p:nvSpPr>
        <p:spPr bwMode="auto">
          <a:xfrm>
            <a:off x="5181600" y="3810000"/>
            <a:ext cx="2743200" cy="105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50000"/>
              </a:spcBef>
              <a:buSzTx/>
              <a:buFontTx/>
              <a:buChar char="•"/>
            </a:pPr>
            <a:r>
              <a:rPr lang="en-US" altLang="en-US" sz="1800" b="0">
                <a:solidFill>
                  <a:srgbClr val="FA1A4F"/>
                </a:solidFill>
                <a:latin typeface="Comic Sans MS" panose="030F0702030302020204" pitchFamily="66" charset="0"/>
              </a:rPr>
              <a:t> </a:t>
            </a:r>
            <a:r>
              <a:rPr lang="en-US" altLang="en-US" sz="1800" b="0">
                <a:solidFill>
                  <a:srgbClr val="FC1828"/>
                </a:solidFill>
                <a:latin typeface="Comic Sans MS" panose="030F0702030302020204" pitchFamily="66" charset="0"/>
              </a:rPr>
              <a:t>Sale to another Company</a:t>
            </a:r>
          </a:p>
          <a:p>
            <a:pPr>
              <a:spcBef>
                <a:spcPct val="50000"/>
              </a:spcBef>
              <a:buSzTx/>
            </a:pPr>
            <a:endParaRPr lang="en-US" altLang="en-US" sz="1800" b="0">
              <a:solidFill>
                <a:srgbClr val="FC1828"/>
              </a:solidFill>
              <a:latin typeface="Comic Sans MS" panose="030F0702030302020204" pitchFamily="66" charset="0"/>
            </a:endParaRPr>
          </a:p>
        </p:txBody>
      </p:sp>
      <p:sp>
        <p:nvSpPr>
          <p:cNvPr id="78867" name="Text Box 19">
            <a:extLst>
              <a:ext uri="{FF2B5EF4-FFF2-40B4-BE49-F238E27FC236}">
                <a16:creationId xmlns:a16="http://schemas.microsoft.com/office/drawing/2014/main" xmlns="" id="{EA6987E5-CA2E-4C53-8123-FEE61406B363}"/>
              </a:ext>
            </a:extLst>
          </p:cNvPr>
          <p:cNvSpPr txBox="1">
            <a:spLocks noChangeArrowheads="1"/>
          </p:cNvSpPr>
          <p:nvPr/>
        </p:nvSpPr>
        <p:spPr bwMode="auto">
          <a:xfrm>
            <a:off x="3657600" y="3429000"/>
            <a:ext cx="1524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u="sng">
                <a:solidFill>
                  <a:schemeClr val="tx2"/>
                </a:solidFill>
                <a:latin typeface="Comic Sans MS" panose="030F0702030302020204" pitchFamily="66" charset="0"/>
              </a:rPr>
              <a:t>  Situations</a:t>
            </a:r>
            <a:r>
              <a:rPr lang="en-US" altLang="en-US" sz="1800" b="0" u="sng">
                <a:latin typeface="Comic Sans MS" panose="030F0702030302020204" pitchFamily="66" charset="0"/>
              </a:rPr>
              <a:t> </a:t>
            </a:r>
            <a:endParaRPr lang="en-US" altLang="en-US" sz="1800" b="0" u="sng">
              <a:solidFill>
                <a:schemeClr val="tx2"/>
              </a:solidFill>
              <a:latin typeface="Comic Sans MS" panose="030F0702030302020204" pitchFamily="66" charset="0"/>
            </a:endParaRPr>
          </a:p>
        </p:txBody>
      </p:sp>
      <p:sp>
        <p:nvSpPr>
          <p:cNvPr id="78868" name="Line 20">
            <a:extLst>
              <a:ext uri="{FF2B5EF4-FFF2-40B4-BE49-F238E27FC236}">
                <a16:creationId xmlns:a16="http://schemas.microsoft.com/office/drawing/2014/main" xmlns="" id="{43D47835-E34D-41B5-8EE8-9F15C8CBF32E}"/>
              </a:ext>
            </a:extLst>
          </p:cNvPr>
          <p:cNvSpPr>
            <a:spLocks noChangeShapeType="1"/>
          </p:cNvSpPr>
          <p:nvPr/>
        </p:nvSpPr>
        <p:spPr bwMode="auto">
          <a:xfrm flipV="1">
            <a:off x="2133600" y="914400"/>
            <a:ext cx="4876800" cy="0"/>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209148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DB94597B-43BC-4069-AE51-150280BC0259}"/>
              </a:ext>
            </a:extLst>
          </p:cNvPr>
          <p:cNvSpPr>
            <a:spLocks noChangeArrowheads="1"/>
          </p:cNvSpPr>
          <p:nvPr/>
        </p:nvSpPr>
        <p:spPr bwMode="auto">
          <a:xfrm>
            <a:off x="5257800" y="3962400"/>
            <a:ext cx="2819400" cy="2120900"/>
          </a:xfrm>
          <a:prstGeom prst="rect">
            <a:avLst/>
          </a:prstGeom>
          <a:solidFill>
            <a:srgbClr val="99CC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899" name="Rectangle 3">
            <a:extLst>
              <a:ext uri="{FF2B5EF4-FFF2-40B4-BE49-F238E27FC236}">
                <a16:creationId xmlns:a16="http://schemas.microsoft.com/office/drawing/2014/main" xmlns="" id="{78002629-3F3A-4BF9-A032-BC5FBC98619A}"/>
              </a:ext>
            </a:extLst>
          </p:cNvPr>
          <p:cNvSpPr>
            <a:spLocks noChangeArrowheads="1"/>
          </p:cNvSpPr>
          <p:nvPr/>
        </p:nvSpPr>
        <p:spPr bwMode="auto">
          <a:xfrm>
            <a:off x="914400" y="3962400"/>
            <a:ext cx="3276600" cy="2181225"/>
          </a:xfrm>
          <a:prstGeom prst="rect">
            <a:avLst/>
          </a:prstGeom>
          <a:solidFill>
            <a:srgbClr val="99CC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00" name="Oval 4">
            <a:extLst>
              <a:ext uri="{FF2B5EF4-FFF2-40B4-BE49-F238E27FC236}">
                <a16:creationId xmlns:a16="http://schemas.microsoft.com/office/drawing/2014/main" xmlns="" id="{5ED62FDC-33F3-49E3-94F1-FEF499354AF5}"/>
              </a:ext>
            </a:extLst>
          </p:cNvPr>
          <p:cNvSpPr>
            <a:spLocks noChangeArrowheads="1"/>
          </p:cNvSpPr>
          <p:nvPr/>
        </p:nvSpPr>
        <p:spPr bwMode="auto">
          <a:xfrm>
            <a:off x="5105400" y="1905000"/>
            <a:ext cx="4038600" cy="14478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01" name="Oval 5">
            <a:extLst>
              <a:ext uri="{FF2B5EF4-FFF2-40B4-BE49-F238E27FC236}">
                <a16:creationId xmlns:a16="http://schemas.microsoft.com/office/drawing/2014/main" xmlns="" id="{CE409DD6-0A49-4B59-8DEC-B46FC98BB1C4}"/>
              </a:ext>
            </a:extLst>
          </p:cNvPr>
          <p:cNvSpPr>
            <a:spLocks noChangeArrowheads="1"/>
          </p:cNvSpPr>
          <p:nvPr/>
        </p:nvSpPr>
        <p:spPr bwMode="auto">
          <a:xfrm>
            <a:off x="457200" y="1828800"/>
            <a:ext cx="4191000" cy="13716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99718" name="Rectangle 6">
            <a:extLst>
              <a:ext uri="{FF2B5EF4-FFF2-40B4-BE49-F238E27FC236}">
                <a16:creationId xmlns:a16="http://schemas.microsoft.com/office/drawing/2014/main" xmlns="" id="{BB940F4B-2051-4008-B7F4-A8B9AD3E4FF1}"/>
              </a:ext>
            </a:extLst>
          </p:cNvPr>
          <p:cNvSpPr>
            <a:spLocks noGrp="1" noChangeArrowheads="1"/>
          </p:cNvSpPr>
          <p:nvPr>
            <p:ph type="title"/>
          </p:nvPr>
        </p:nvSpPr>
        <p:spPr/>
        <p:txBody>
          <a:bodyPr/>
          <a:lstStyle/>
          <a:p>
            <a:pPr>
              <a:defRPr/>
            </a:pPr>
            <a:r>
              <a:rPr lang="en-US" altLang="en-US"/>
              <a:t>Asset Transfer: Inter-Company</a:t>
            </a:r>
          </a:p>
        </p:txBody>
      </p:sp>
      <p:sp>
        <p:nvSpPr>
          <p:cNvPr id="80903" name="Rectangle 7">
            <a:extLst>
              <a:ext uri="{FF2B5EF4-FFF2-40B4-BE49-F238E27FC236}">
                <a16:creationId xmlns:a16="http://schemas.microsoft.com/office/drawing/2014/main" xmlns="" id="{C2B5E0F9-DBB8-43E5-B7D6-11A3F04DF9C5}"/>
              </a:ext>
            </a:extLst>
          </p:cNvPr>
          <p:cNvSpPr>
            <a:spLocks noChangeArrowheads="1"/>
          </p:cNvSpPr>
          <p:nvPr/>
        </p:nvSpPr>
        <p:spPr bwMode="auto">
          <a:xfrm>
            <a:off x="889000" y="2211388"/>
            <a:ext cx="2854325"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04" name="Rectangle 8">
            <a:extLst>
              <a:ext uri="{FF2B5EF4-FFF2-40B4-BE49-F238E27FC236}">
                <a16:creationId xmlns:a16="http://schemas.microsoft.com/office/drawing/2014/main" xmlns="" id="{E10B7F99-14D3-433B-9BA1-3686329F8BCC}"/>
              </a:ext>
            </a:extLst>
          </p:cNvPr>
          <p:cNvSpPr>
            <a:spLocks noChangeArrowheads="1"/>
          </p:cNvSpPr>
          <p:nvPr/>
        </p:nvSpPr>
        <p:spPr bwMode="auto">
          <a:xfrm>
            <a:off x="7472363" y="3276600"/>
            <a:ext cx="137953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05" name="Text Box 9">
            <a:extLst>
              <a:ext uri="{FF2B5EF4-FFF2-40B4-BE49-F238E27FC236}">
                <a16:creationId xmlns:a16="http://schemas.microsoft.com/office/drawing/2014/main" xmlns="" id="{38604286-989C-4406-860C-C0B815FCAB9C}"/>
              </a:ext>
            </a:extLst>
          </p:cNvPr>
          <p:cNvSpPr txBox="1">
            <a:spLocks noChangeArrowheads="1"/>
          </p:cNvSpPr>
          <p:nvPr/>
        </p:nvSpPr>
        <p:spPr bwMode="auto">
          <a:xfrm>
            <a:off x="917575" y="2219325"/>
            <a:ext cx="28686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000">
                <a:solidFill>
                  <a:srgbClr val="000000"/>
                </a:solidFill>
                <a:latin typeface="Univers" panose="020B0503020202020204" pitchFamily="34" charset="0"/>
              </a:rPr>
              <a:t>Company Code “XYZ”</a:t>
            </a:r>
          </a:p>
        </p:txBody>
      </p:sp>
      <p:sp>
        <p:nvSpPr>
          <p:cNvPr id="80906" name="Text Box 10">
            <a:extLst>
              <a:ext uri="{FF2B5EF4-FFF2-40B4-BE49-F238E27FC236}">
                <a16:creationId xmlns:a16="http://schemas.microsoft.com/office/drawing/2014/main" xmlns="" id="{3C36D72A-1A71-44F1-A3D5-043577A1ACD3}"/>
              </a:ext>
            </a:extLst>
          </p:cNvPr>
          <p:cNvSpPr txBox="1">
            <a:spLocks noChangeArrowheads="1"/>
          </p:cNvSpPr>
          <p:nvPr/>
        </p:nvSpPr>
        <p:spPr bwMode="auto">
          <a:xfrm>
            <a:off x="5508625" y="2181225"/>
            <a:ext cx="29257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000">
                <a:solidFill>
                  <a:srgbClr val="000000"/>
                </a:solidFill>
                <a:latin typeface="Univers" panose="020B0503020202020204" pitchFamily="34" charset="0"/>
              </a:rPr>
              <a:t>Company Code “ABC”</a:t>
            </a:r>
          </a:p>
        </p:txBody>
      </p:sp>
      <p:sp>
        <p:nvSpPr>
          <p:cNvPr id="80907" name="Text Box 11">
            <a:extLst>
              <a:ext uri="{FF2B5EF4-FFF2-40B4-BE49-F238E27FC236}">
                <a16:creationId xmlns:a16="http://schemas.microsoft.com/office/drawing/2014/main" xmlns="" id="{575C07AE-333A-43CC-AA9E-D85C5469DD03}"/>
              </a:ext>
            </a:extLst>
          </p:cNvPr>
          <p:cNvSpPr txBox="1">
            <a:spLocks noChangeArrowheads="1"/>
          </p:cNvSpPr>
          <p:nvPr/>
        </p:nvSpPr>
        <p:spPr bwMode="auto">
          <a:xfrm>
            <a:off x="2819400" y="2667000"/>
            <a:ext cx="1160463"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a:solidFill>
                  <a:schemeClr val="tx2"/>
                </a:solidFill>
                <a:latin typeface="Univers" panose="020B0503020202020204" pitchFamily="34" charset="0"/>
              </a:rPr>
              <a:t>Retirement/</a:t>
            </a:r>
            <a:br>
              <a:rPr lang="en-US" altLang="en-US" sz="1400">
                <a:solidFill>
                  <a:schemeClr val="tx2"/>
                </a:solidFill>
                <a:latin typeface="Univers" panose="020B0503020202020204" pitchFamily="34" charset="0"/>
              </a:rPr>
            </a:br>
            <a:r>
              <a:rPr lang="en-US" altLang="en-US" sz="1400">
                <a:solidFill>
                  <a:schemeClr val="tx2"/>
                </a:solidFill>
                <a:latin typeface="Univers" panose="020B0503020202020204" pitchFamily="34" charset="0"/>
              </a:rPr>
              <a:t>transfer</a:t>
            </a:r>
          </a:p>
        </p:txBody>
      </p:sp>
      <p:sp>
        <p:nvSpPr>
          <p:cNvPr id="80908" name="Text Box 12">
            <a:extLst>
              <a:ext uri="{FF2B5EF4-FFF2-40B4-BE49-F238E27FC236}">
                <a16:creationId xmlns:a16="http://schemas.microsoft.com/office/drawing/2014/main" xmlns="" id="{0311FF64-CAA1-43F5-9984-A2080F96B531}"/>
              </a:ext>
            </a:extLst>
          </p:cNvPr>
          <p:cNvSpPr txBox="1">
            <a:spLocks noChangeArrowheads="1"/>
          </p:cNvSpPr>
          <p:nvPr/>
        </p:nvSpPr>
        <p:spPr bwMode="auto">
          <a:xfrm>
            <a:off x="7086600" y="2743200"/>
            <a:ext cx="1158875"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400">
                <a:latin typeface="Univers" panose="020B0503020202020204" pitchFamily="34" charset="0"/>
              </a:rPr>
              <a:t>Acquisition/</a:t>
            </a:r>
            <a:br>
              <a:rPr lang="en-US" altLang="en-US" sz="1400">
                <a:latin typeface="Univers" panose="020B0503020202020204" pitchFamily="34" charset="0"/>
              </a:rPr>
            </a:br>
            <a:r>
              <a:rPr lang="en-US" altLang="en-US" sz="1400">
                <a:latin typeface="Univers" panose="020B0503020202020204" pitchFamily="34" charset="0"/>
              </a:rPr>
              <a:t>transfer</a:t>
            </a:r>
          </a:p>
        </p:txBody>
      </p:sp>
      <p:sp>
        <p:nvSpPr>
          <p:cNvPr id="80909" name="Text Box 13">
            <a:extLst>
              <a:ext uri="{FF2B5EF4-FFF2-40B4-BE49-F238E27FC236}">
                <a16:creationId xmlns:a16="http://schemas.microsoft.com/office/drawing/2014/main" xmlns="" id="{ABEE0AE5-C3CC-4034-B570-4B84E97903EB}"/>
              </a:ext>
            </a:extLst>
          </p:cNvPr>
          <p:cNvSpPr txBox="1">
            <a:spLocks noChangeArrowheads="1"/>
          </p:cNvSpPr>
          <p:nvPr/>
        </p:nvSpPr>
        <p:spPr bwMode="auto">
          <a:xfrm>
            <a:off x="4114800" y="3581400"/>
            <a:ext cx="137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    </a:t>
            </a:r>
            <a:r>
              <a:rPr lang="en-US" altLang="en-US" sz="1800" b="0">
                <a:solidFill>
                  <a:schemeClr val="tx2"/>
                </a:solidFill>
                <a:latin typeface="Comic Sans MS" panose="030F0702030302020204" pitchFamily="66" charset="0"/>
              </a:rPr>
              <a:t>Impact</a:t>
            </a:r>
          </a:p>
        </p:txBody>
      </p:sp>
      <p:sp>
        <p:nvSpPr>
          <p:cNvPr id="80910" name="Text Box 14">
            <a:extLst>
              <a:ext uri="{FF2B5EF4-FFF2-40B4-BE49-F238E27FC236}">
                <a16:creationId xmlns:a16="http://schemas.microsoft.com/office/drawing/2014/main" xmlns="" id="{6C4C3C6B-CFFF-4A76-AD4C-827882F67124}"/>
              </a:ext>
            </a:extLst>
          </p:cNvPr>
          <p:cNvSpPr txBox="1">
            <a:spLocks noChangeArrowheads="1"/>
          </p:cNvSpPr>
          <p:nvPr/>
        </p:nvSpPr>
        <p:spPr bwMode="auto">
          <a:xfrm>
            <a:off x="1066800" y="4191000"/>
            <a:ext cx="3200400" cy="1892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pPr>
            <a:r>
              <a:rPr lang="en-US" altLang="en-US" sz="1200" b="0">
                <a:latin typeface="Comic Sans MS" panose="030F0702030302020204" pitchFamily="66" charset="0"/>
              </a:rPr>
              <a:t>Asset would be retired in sending company</a:t>
            </a:r>
          </a:p>
          <a:p>
            <a:pPr>
              <a:spcBef>
                <a:spcPct val="50000"/>
              </a:spcBef>
              <a:buSzTx/>
            </a:pPr>
            <a:r>
              <a:rPr lang="en-US" altLang="en-US" sz="1200" b="0">
                <a:latin typeface="Comic Sans MS" panose="030F0702030302020204" pitchFamily="66" charset="0"/>
              </a:rPr>
              <a:t> Postings are made in sending company</a:t>
            </a:r>
          </a:p>
          <a:p>
            <a:pPr>
              <a:spcBef>
                <a:spcPct val="50000"/>
              </a:spcBef>
              <a:buSzTx/>
            </a:pPr>
            <a:r>
              <a:rPr lang="en-US" altLang="en-US" sz="1200" b="0">
                <a:latin typeface="Comic Sans MS" panose="030F0702030302020204" pitchFamily="66" charset="0"/>
              </a:rPr>
              <a:t> Physical location of the asset will be changed</a:t>
            </a:r>
          </a:p>
          <a:p>
            <a:pPr>
              <a:spcBef>
                <a:spcPct val="50000"/>
              </a:spcBef>
              <a:buSzTx/>
            </a:pPr>
            <a:r>
              <a:rPr lang="en-US" altLang="en-US" sz="1200" b="0">
                <a:latin typeface="Comic Sans MS" panose="030F0702030302020204" pitchFamily="66" charset="0"/>
              </a:rPr>
              <a:t>Impact on Balance sheet</a:t>
            </a:r>
          </a:p>
          <a:p>
            <a:pPr>
              <a:spcBef>
                <a:spcPct val="50000"/>
              </a:spcBef>
              <a:buSzTx/>
              <a:buFontTx/>
              <a:buNone/>
            </a:pPr>
            <a:endParaRPr lang="en-US" altLang="en-US" sz="1800" b="0">
              <a:latin typeface="Comic Sans MS" panose="030F0702030302020204" pitchFamily="66" charset="0"/>
            </a:endParaRPr>
          </a:p>
        </p:txBody>
      </p:sp>
      <p:sp>
        <p:nvSpPr>
          <p:cNvPr id="80911" name="Text Box 15">
            <a:extLst>
              <a:ext uri="{FF2B5EF4-FFF2-40B4-BE49-F238E27FC236}">
                <a16:creationId xmlns:a16="http://schemas.microsoft.com/office/drawing/2014/main" xmlns="" id="{0C48118B-A296-44DA-BFFE-FC1402CCF0FF}"/>
              </a:ext>
            </a:extLst>
          </p:cNvPr>
          <p:cNvSpPr txBox="1">
            <a:spLocks noChangeArrowheads="1"/>
          </p:cNvSpPr>
          <p:nvPr/>
        </p:nvSpPr>
        <p:spPr bwMode="auto">
          <a:xfrm>
            <a:off x="5410200" y="4343400"/>
            <a:ext cx="29718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pPr>
            <a:r>
              <a:rPr lang="en-US" altLang="en-US" sz="1800" b="0">
                <a:latin typeface="Comic Sans MS" panose="030F0702030302020204" pitchFamily="66" charset="0"/>
              </a:rPr>
              <a:t> </a:t>
            </a:r>
            <a:r>
              <a:rPr lang="en-US" altLang="en-US" sz="1200" b="0">
                <a:latin typeface="Comic Sans MS" panose="030F0702030302020204" pitchFamily="66" charset="0"/>
              </a:rPr>
              <a:t>Asset would be acquired in purchasing company</a:t>
            </a:r>
          </a:p>
          <a:p>
            <a:pPr>
              <a:spcBef>
                <a:spcPct val="50000"/>
              </a:spcBef>
              <a:buSzTx/>
            </a:pPr>
            <a:r>
              <a:rPr lang="en-US" altLang="en-US" sz="1200" b="0">
                <a:latin typeface="Comic Sans MS" panose="030F0702030302020204" pitchFamily="66" charset="0"/>
              </a:rPr>
              <a:t> No postings are required</a:t>
            </a:r>
          </a:p>
          <a:p>
            <a:pPr>
              <a:spcBef>
                <a:spcPct val="50000"/>
              </a:spcBef>
              <a:buSzTx/>
            </a:pPr>
            <a:r>
              <a:rPr lang="en-US" altLang="en-US" sz="1200" b="0">
                <a:latin typeface="Comic Sans MS" panose="030F0702030302020204" pitchFamily="66" charset="0"/>
              </a:rPr>
              <a:t> Legal right on the asset</a:t>
            </a:r>
          </a:p>
          <a:p>
            <a:pPr>
              <a:spcBef>
                <a:spcPct val="50000"/>
              </a:spcBef>
              <a:buSzTx/>
            </a:pPr>
            <a:r>
              <a:rPr lang="en-US" altLang="en-US" sz="1200" b="0">
                <a:latin typeface="Comic Sans MS" panose="030F0702030302020204" pitchFamily="66" charset="0"/>
              </a:rPr>
              <a:t>Impact on Balance sheet</a:t>
            </a:r>
          </a:p>
          <a:p>
            <a:pPr>
              <a:spcBef>
                <a:spcPct val="50000"/>
              </a:spcBef>
              <a:buSzTx/>
            </a:pPr>
            <a:endParaRPr lang="en-US" altLang="en-US" sz="1800" b="0">
              <a:latin typeface="Comic Sans MS" panose="030F0702030302020204" pitchFamily="66" charset="0"/>
            </a:endParaRPr>
          </a:p>
        </p:txBody>
      </p:sp>
      <p:sp>
        <p:nvSpPr>
          <p:cNvPr id="80912" name="AutoShape 16">
            <a:extLst>
              <a:ext uri="{FF2B5EF4-FFF2-40B4-BE49-F238E27FC236}">
                <a16:creationId xmlns:a16="http://schemas.microsoft.com/office/drawing/2014/main" xmlns="" id="{171CFE29-CE6E-4BAB-A15D-C3A693493C85}"/>
              </a:ext>
            </a:extLst>
          </p:cNvPr>
          <p:cNvSpPr>
            <a:spLocks noChangeArrowheads="1"/>
          </p:cNvSpPr>
          <p:nvPr/>
        </p:nvSpPr>
        <p:spPr bwMode="auto">
          <a:xfrm>
            <a:off x="4038600" y="2971800"/>
            <a:ext cx="1676400" cy="533400"/>
          </a:xfrm>
          <a:prstGeom prst="curvedUpArrow">
            <a:avLst>
              <a:gd name="adj1" fmla="val 62857"/>
              <a:gd name="adj2" fmla="val 125714"/>
              <a:gd name="adj3" fmla="val 33333"/>
            </a:avLst>
          </a:prstGeom>
          <a:solidFill>
            <a:srgbClr val="00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13" name="Line 17">
            <a:extLst>
              <a:ext uri="{FF2B5EF4-FFF2-40B4-BE49-F238E27FC236}">
                <a16:creationId xmlns:a16="http://schemas.microsoft.com/office/drawing/2014/main" xmlns="" id="{2F17CEA7-78D7-43AD-9774-9CFB62C8EA1A}"/>
              </a:ext>
            </a:extLst>
          </p:cNvPr>
          <p:cNvSpPr>
            <a:spLocks noChangeShapeType="1"/>
          </p:cNvSpPr>
          <p:nvPr/>
        </p:nvSpPr>
        <p:spPr bwMode="auto">
          <a:xfrm flipH="1">
            <a:off x="4191000" y="3733800"/>
            <a:ext cx="3048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0914" name="Line 18">
            <a:extLst>
              <a:ext uri="{FF2B5EF4-FFF2-40B4-BE49-F238E27FC236}">
                <a16:creationId xmlns:a16="http://schemas.microsoft.com/office/drawing/2014/main" xmlns="" id="{92C471FD-5AE9-484C-BDFD-BC2BDAB30412}"/>
              </a:ext>
            </a:extLst>
          </p:cNvPr>
          <p:cNvSpPr>
            <a:spLocks noChangeShapeType="1"/>
          </p:cNvSpPr>
          <p:nvPr/>
        </p:nvSpPr>
        <p:spPr bwMode="auto">
          <a:xfrm>
            <a:off x="5181600" y="3733800"/>
            <a:ext cx="3810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0915" name="Line 19">
            <a:extLst>
              <a:ext uri="{FF2B5EF4-FFF2-40B4-BE49-F238E27FC236}">
                <a16:creationId xmlns:a16="http://schemas.microsoft.com/office/drawing/2014/main" xmlns="" id="{F0A5921F-AF6A-4F3A-8505-8101489B23B1}"/>
              </a:ext>
            </a:extLst>
          </p:cNvPr>
          <p:cNvSpPr>
            <a:spLocks noChangeShapeType="1"/>
          </p:cNvSpPr>
          <p:nvPr/>
        </p:nvSpPr>
        <p:spPr bwMode="auto">
          <a:xfrm>
            <a:off x="228600" y="1219200"/>
            <a:ext cx="8534400" cy="0"/>
          </a:xfrm>
          <a:prstGeom prst="line">
            <a:avLst/>
          </a:prstGeom>
          <a:noFill/>
          <a:ln w="38100" cmpd="dbl">
            <a:solidFill>
              <a:srgbClr val="FA1A4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2084127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800" dirty="0"/>
              <a:t>Asset transactions : Asset Transfer</a:t>
            </a:r>
          </a:p>
        </p:txBody>
      </p:sp>
      <p:sp>
        <p:nvSpPr>
          <p:cNvPr id="4" name="Rectangle 3"/>
          <p:cNvSpPr/>
          <p:nvPr/>
        </p:nvSpPr>
        <p:spPr>
          <a:xfrm>
            <a:off x="198438" y="990600"/>
            <a:ext cx="8259762" cy="1600438"/>
          </a:xfrm>
          <a:prstGeom prst="rect">
            <a:avLst/>
          </a:prstGeom>
        </p:spPr>
        <p:txBody>
          <a:bodyPr wrap="square">
            <a:spAutoFit/>
          </a:bodyPr>
          <a:lstStyle/>
          <a:p>
            <a:pPr algn="just"/>
            <a:r>
              <a:rPr lang="en-US" b="1" dirty="0"/>
              <a:t>Possible reasons for inter company code transfers:</a:t>
            </a:r>
          </a:p>
          <a:p>
            <a:pPr algn="just"/>
            <a:endParaRPr lang="en-US" b="1" dirty="0"/>
          </a:p>
          <a:p>
            <a:pPr algn="just">
              <a:buFont typeface="Arial" pitchFamily="34" charset="0"/>
              <a:buChar char="•"/>
            </a:pPr>
            <a:r>
              <a:rPr lang="en-US" dirty="0"/>
              <a:t> The physical location of the asset has changed (due to a sale)</a:t>
            </a:r>
          </a:p>
          <a:p>
            <a:pPr algn="just">
              <a:buFont typeface="Arial" pitchFamily="34" charset="0"/>
              <a:buChar char="•"/>
            </a:pPr>
            <a:r>
              <a:rPr lang="en-US" dirty="0"/>
              <a:t> The organizational structures of the affected company codes have changed,</a:t>
            </a:r>
          </a:p>
          <a:p>
            <a:pPr algn="just"/>
            <a:r>
              <a:rPr lang="en-US" dirty="0"/>
              <a:t> and you have to assign the asset to a new company code</a:t>
            </a:r>
          </a:p>
          <a:p>
            <a:pPr algn="just"/>
            <a:endParaRPr lang="en-US" dirty="0"/>
          </a:p>
          <a:p>
            <a:pPr algn="just"/>
            <a:r>
              <a:rPr lang="en-US" dirty="0"/>
              <a:t>In an inter company code transfer, there might be </a:t>
            </a:r>
            <a:r>
              <a:rPr lang="en-US" b="1" dirty="0"/>
              <a:t>2 scenarios</a:t>
            </a:r>
            <a:r>
              <a:rPr lang="en-US" dirty="0"/>
              <a:t>:</a:t>
            </a:r>
          </a:p>
        </p:txBody>
      </p:sp>
      <p:sp>
        <p:nvSpPr>
          <p:cNvPr id="5" name="Rectangle 4"/>
          <p:cNvSpPr/>
          <p:nvPr/>
        </p:nvSpPr>
        <p:spPr>
          <a:xfrm>
            <a:off x="198438" y="2808526"/>
            <a:ext cx="8107362" cy="1815882"/>
          </a:xfrm>
          <a:prstGeom prst="rect">
            <a:avLst/>
          </a:prstGeom>
        </p:spPr>
        <p:txBody>
          <a:bodyPr wrap="square">
            <a:spAutoFit/>
          </a:bodyPr>
          <a:lstStyle/>
          <a:p>
            <a:pPr marL="342900" indent="-342900" algn="just">
              <a:buFont typeface="+mj-lt"/>
              <a:buAutoNum type="arabicPeriod"/>
            </a:pPr>
            <a:r>
              <a:rPr lang="en-US" dirty="0"/>
              <a:t>Transfer within a legal, independent unit (within a company).In the case where both company codes belong to the same company, SAP refers to a transfer of relationship type 02. In this case, the two company</a:t>
            </a:r>
            <a:r>
              <a:rPr lang="en-US" b="1" dirty="0"/>
              <a:t> </a:t>
            </a:r>
            <a:r>
              <a:rPr lang="en-US" dirty="0"/>
              <a:t>codes are to be regarded as part of the same legal unit.</a:t>
            </a:r>
          </a:p>
          <a:p>
            <a:pPr marL="342900" indent="-342900" algn="just">
              <a:buFont typeface="+mj-lt"/>
              <a:buAutoNum type="arabicPeriod"/>
            </a:pPr>
            <a:endParaRPr lang="en-US" dirty="0"/>
          </a:p>
          <a:p>
            <a:pPr marL="342900" indent="-342900" algn="just">
              <a:buFont typeface="+mj-lt"/>
              <a:buAutoNum type="arabicPeriod"/>
            </a:pPr>
            <a:r>
              <a:rPr lang="en-US" dirty="0"/>
              <a:t>Transfer between legally independent organizational units (company codes), each belonging to a different company. In this case, the company codes are not linked with each other by means of the company, but still belong to a group of affiliated companies (corporate groups).This scenario is also defined using a relationship type, and is a transfer of relationship type </a:t>
            </a:r>
            <a:r>
              <a:rPr lang="en-US" b="1" dirty="0"/>
              <a:t>01.</a:t>
            </a:r>
            <a:endParaRPr lang="en-US" dirty="0"/>
          </a:p>
        </p:txBody>
      </p:sp>
    </p:spTree>
    <p:extLst>
      <p:ext uri="{BB962C8B-B14F-4D97-AF65-F5344CB8AC3E}">
        <p14:creationId xmlns:p14="http://schemas.microsoft.com/office/powerpoint/2010/main" xmlns="" val="124954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2915" y="1143000"/>
            <a:ext cx="5867400" cy="2514600"/>
          </a:xfrm>
          <a:prstGeom prst="rect">
            <a:avLst/>
          </a:prstGeom>
          <a:noFill/>
          <a:ln w="9525">
            <a:noFill/>
            <a:miter lim="800000"/>
            <a:headEnd/>
            <a:tailEnd/>
          </a:ln>
        </p:spPr>
      </p:pic>
      <p:sp>
        <p:nvSpPr>
          <p:cNvPr id="2" name="Title 1"/>
          <p:cNvSpPr>
            <a:spLocks noGrp="1"/>
          </p:cNvSpPr>
          <p:nvPr>
            <p:ph type="title"/>
          </p:nvPr>
        </p:nvSpPr>
        <p:spPr>
          <a:xfrm>
            <a:off x="198438" y="225425"/>
            <a:ext cx="8488362" cy="547688"/>
          </a:xfrm>
        </p:spPr>
        <p:txBody>
          <a:bodyPr/>
          <a:lstStyle/>
          <a:p>
            <a:r>
              <a:rPr lang="en-US" dirty="0"/>
              <a:t> </a:t>
            </a:r>
            <a:r>
              <a:rPr lang="en-US" sz="2800" dirty="0"/>
              <a:t>Asset transactions : Asset Transfer</a:t>
            </a:r>
          </a:p>
        </p:txBody>
      </p:sp>
      <p:sp>
        <p:nvSpPr>
          <p:cNvPr id="7" name="Rectangle 6"/>
          <p:cNvSpPr/>
          <p:nvPr/>
        </p:nvSpPr>
        <p:spPr>
          <a:xfrm>
            <a:off x="198438" y="3733800"/>
            <a:ext cx="8259762" cy="2246769"/>
          </a:xfrm>
          <a:prstGeom prst="rect">
            <a:avLst/>
          </a:prstGeom>
        </p:spPr>
        <p:txBody>
          <a:bodyPr wrap="square">
            <a:spAutoFit/>
          </a:bodyPr>
          <a:lstStyle/>
          <a:p>
            <a:pPr algn="just"/>
            <a:r>
              <a:rPr lang="en-US" dirty="0"/>
              <a:t>The transfer method controls how values are transferred from the source company code to the target company code.</a:t>
            </a:r>
          </a:p>
          <a:p>
            <a:pPr algn="just"/>
            <a:endParaRPr lang="en-US" dirty="0"/>
          </a:p>
          <a:p>
            <a:pPr algn="just"/>
            <a:r>
              <a:rPr lang="en-US" b="1" dirty="0"/>
              <a:t>Gross transfer method </a:t>
            </a:r>
            <a:r>
              <a:rPr lang="en-US" dirty="0"/>
              <a:t>- This method transfers the historical values of the asset to the target company code.</a:t>
            </a:r>
          </a:p>
          <a:p>
            <a:pPr algn="just"/>
            <a:endParaRPr lang="en-US" dirty="0"/>
          </a:p>
          <a:p>
            <a:pPr algn="just"/>
            <a:r>
              <a:rPr lang="en-US" b="1" dirty="0"/>
              <a:t>Net method </a:t>
            </a:r>
            <a:r>
              <a:rPr lang="en-US" dirty="0"/>
              <a:t>- The net book value is capitalized on the target asset.</a:t>
            </a:r>
          </a:p>
          <a:p>
            <a:pPr algn="just"/>
            <a:endParaRPr lang="en-US" dirty="0"/>
          </a:p>
          <a:p>
            <a:pPr algn="just"/>
            <a:r>
              <a:rPr lang="en-US" b="1" dirty="0"/>
              <a:t>New value method </a:t>
            </a:r>
            <a:r>
              <a:rPr lang="en-US" dirty="0"/>
              <a:t>- The system capitalizes the amount of the</a:t>
            </a:r>
          </a:p>
          <a:p>
            <a:pPr algn="just"/>
            <a:r>
              <a:rPr lang="en-US" dirty="0"/>
              <a:t>sales revenue on the target asset.</a:t>
            </a:r>
          </a:p>
        </p:txBody>
      </p:sp>
    </p:spTree>
    <p:extLst>
      <p:ext uri="{BB962C8B-B14F-4D97-AF65-F5344CB8AC3E}">
        <p14:creationId xmlns:p14="http://schemas.microsoft.com/office/powerpoint/2010/main" xmlns="" val="14589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1600" dirty="0"/>
              <a:t>Asset Accounting: Asset Master record</a:t>
            </a:r>
          </a:p>
        </p:txBody>
      </p:sp>
      <p:sp>
        <p:nvSpPr>
          <p:cNvPr id="7" name="Rectangle 6"/>
          <p:cNvSpPr/>
          <p:nvPr/>
        </p:nvSpPr>
        <p:spPr>
          <a:xfrm>
            <a:off x="990600" y="838201"/>
            <a:ext cx="7315200" cy="2031325"/>
          </a:xfrm>
          <a:prstGeom prst="rect">
            <a:avLst/>
          </a:prstGeom>
        </p:spPr>
        <p:txBody>
          <a:bodyPr wrap="square">
            <a:spAutoFit/>
          </a:bodyPr>
          <a:lstStyle/>
          <a:p>
            <a:pPr algn="just"/>
            <a:endParaRPr lang="en-US" dirty="0"/>
          </a:p>
          <a:p>
            <a:pPr algn="just"/>
            <a:endParaRPr lang="en-US" dirty="0"/>
          </a:p>
          <a:p>
            <a:pPr algn="just"/>
            <a:endParaRPr lang="en-US" dirty="0"/>
          </a:p>
          <a:p>
            <a:pPr algn="just"/>
            <a:r>
              <a:rPr lang="en-US" dirty="0"/>
              <a:t>Assets can be </a:t>
            </a:r>
            <a:r>
              <a:rPr lang="en-US" b="1" dirty="0"/>
              <a:t>created</a:t>
            </a:r>
            <a:r>
              <a:rPr lang="en-US" dirty="0"/>
              <a:t> in two ways:</a:t>
            </a:r>
          </a:p>
          <a:p>
            <a:pPr algn="just"/>
            <a:r>
              <a:rPr lang="en-US" dirty="0"/>
              <a:t>1. Enter the company code and the asset class to which the new master record is to belong .The asset class provides the control parameters for the master record.</a:t>
            </a:r>
          </a:p>
          <a:p>
            <a:pPr algn="just"/>
            <a:r>
              <a:rPr lang="en-US" dirty="0"/>
              <a:t>2. Use an existing asset master record as a reference</a:t>
            </a:r>
          </a:p>
          <a:p>
            <a:pPr algn="just"/>
            <a:endParaRPr lang="en-US" dirty="0"/>
          </a:p>
          <a:p>
            <a:pPr algn="just"/>
            <a:r>
              <a:rPr lang="en-US" dirty="0"/>
              <a:t>Add any additional information and remove any unwanted copied data</a:t>
            </a:r>
          </a:p>
        </p:txBody>
      </p:sp>
      <p:pic>
        <p:nvPicPr>
          <p:cNvPr id="16386" name="Picture 2"/>
          <p:cNvPicPr>
            <a:picLocks noChangeAspect="1" noChangeArrowheads="1"/>
          </p:cNvPicPr>
          <p:nvPr/>
        </p:nvPicPr>
        <p:blipFill>
          <a:blip r:embed="rId3" cstate="print"/>
          <a:srcRect/>
          <a:stretch>
            <a:fillRect/>
          </a:stretch>
        </p:blipFill>
        <p:spPr bwMode="auto">
          <a:xfrm>
            <a:off x="1143000" y="2971800"/>
            <a:ext cx="5943600" cy="3048000"/>
          </a:xfrm>
          <a:prstGeom prst="rect">
            <a:avLst/>
          </a:prstGeom>
          <a:noFill/>
          <a:ln w="9525">
            <a:noFill/>
            <a:miter lim="800000"/>
            <a:headEnd/>
            <a:tailEnd/>
          </a:ln>
        </p:spPr>
      </p:pic>
    </p:spTree>
    <p:extLst>
      <p:ext uri="{BB962C8B-B14F-4D97-AF65-F5344CB8AC3E}">
        <p14:creationId xmlns:p14="http://schemas.microsoft.com/office/powerpoint/2010/main" xmlns="" val="2134357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400" dirty="0"/>
              <a:t>Asset transactions : Asset Transfer</a:t>
            </a:r>
          </a:p>
        </p:txBody>
      </p:sp>
      <p:pic>
        <p:nvPicPr>
          <p:cNvPr id="2050" name="Picture 2"/>
          <p:cNvPicPr>
            <a:picLocks noChangeAspect="1" noChangeArrowheads="1"/>
          </p:cNvPicPr>
          <p:nvPr/>
        </p:nvPicPr>
        <p:blipFill>
          <a:blip r:embed="rId3" cstate="print"/>
          <a:srcRect/>
          <a:stretch>
            <a:fillRect/>
          </a:stretch>
        </p:blipFill>
        <p:spPr bwMode="auto">
          <a:xfrm>
            <a:off x="33580" y="1199144"/>
            <a:ext cx="6248400" cy="2205317"/>
          </a:xfrm>
          <a:prstGeom prst="rect">
            <a:avLst/>
          </a:prstGeom>
          <a:noFill/>
          <a:ln w="9525">
            <a:noFill/>
            <a:miter lim="800000"/>
            <a:headEnd/>
            <a:tailEnd/>
          </a:ln>
        </p:spPr>
      </p:pic>
      <p:sp>
        <p:nvSpPr>
          <p:cNvPr id="6" name="Rectangle 5"/>
          <p:cNvSpPr/>
          <p:nvPr/>
        </p:nvSpPr>
        <p:spPr>
          <a:xfrm>
            <a:off x="0" y="3453540"/>
            <a:ext cx="8534400" cy="1600438"/>
          </a:xfrm>
          <a:prstGeom prst="rect">
            <a:avLst/>
          </a:prstGeom>
        </p:spPr>
        <p:txBody>
          <a:bodyPr wrap="square">
            <a:spAutoFit/>
          </a:bodyPr>
          <a:lstStyle/>
          <a:p>
            <a:pPr algn="just"/>
            <a:r>
              <a:rPr lang="en-US" dirty="0"/>
              <a:t>If the company codes are assigned to different charts of depreciation, the charts of depreciation can contain different depreciation areas (different keys) with the same actual functions. When this is the case, you can define cross-company depreciation areas.</a:t>
            </a:r>
          </a:p>
          <a:p>
            <a:pPr algn="just"/>
            <a:endParaRPr lang="en-US" dirty="0"/>
          </a:p>
          <a:p>
            <a:pPr algn="just"/>
            <a:r>
              <a:rPr lang="en-US" dirty="0"/>
              <a:t>Cross-company depreciation areas do not have their own control parameters. Instead they consist solely of a key that is uniform throughout  the  client, and</a:t>
            </a:r>
            <a:r>
              <a:rPr lang="en-US" b="1" dirty="0"/>
              <a:t> </a:t>
            </a:r>
            <a:r>
              <a:rPr lang="en-US" dirty="0"/>
              <a:t>a short description. You can assign depreciation areas from different charts of depreciation to the same cross-company depreciation area.</a:t>
            </a:r>
          </a:p>
        </p:txBody>
      </p:sp>
    </p:spTree>
    <p:extLst>
      <p:ext uri="{BB962C8B-B14F-4D97-AF65-F5344CB8AC3E}">
        <p14:creationId xmlns:p14="http://schemas.microsoft.com/office/powerpoint/2010/main" xmlns="" val="3646612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400" dirty="0"/>
              <a:t>Asset transactions :Asset Under Construction (AuC)</a:t>
            </a:r>
          </a:p>
        </p:txBody>
      </p:sp>
      <p:sp>
        <p:nvSpPr>
          <p:cNvPr id="5" name="Rectangle 4"/>
          <p:cNvSpPr/>
          <p:nvPr/>
        </p:nvSpPr>
        <p:spPr>
          <a:xfrm>
            <a:off x="166151" y="4648200"/>
            <a:ext cx="7987249" cy="954107"/>
          </a:xfrm>
          <a:prstGeom prst="rect">
            <a:avLst/>
          </a:prstGeom>
        </p:spPr>
        <p:txBody>
          <a:bodyPr wrap="square">
            <a:spAutoFit/>
          </a:bodyPr>
          <a:lstStyle/>
          <a:p>
            <a:r>
              <a:rPr lang="en-US" dirty="0"/>
              <a:t>Assets produced in the organization have two phases that are relevant to Asset Accounting:</a:t>
            </a:r>
          </a:p>
          <a:p>
            <a:r>
              <a:rPr lang="en-US" dirty="0"/>
              <a:t>. The under construction phase</a:t>
            </a:r>
          </a:p>
          <a:p>
            <a:r>
              <a:rPr lang="en-US" dirty="0"/>
              <a:t>. The useful life phase</a:t>
            </a:r>
          </a:p>
          <a:p>
            <a:endParaRPr lang="en-US" dirty="0"/>
          </a:p>
        </p:txBody>
      </p:sp>
      <p:pic>
        <p:nvPicPr>
          <p:cNvPr id="24579" name="Picture 3"/>
          <p:cNvPicPr>
            <a:picLocks noChangeAspect="1" noChangeArrowheads="1"/>
          </p:cNvPicPr>
          <p:nvPr/>
        </p:nvPicPr>
        <p:blipFill>
          <a:blip r:embed="rId3" cstate="print"/>
          <a:srcRect/>
          <a:stretch>
            <a:fillRect/>
          </a:stretch>
        </p:blipFill>
        <p:spPr bwMode="auto">
          <a:xfrm>
            <a:off x="166151" y="1066801"/>
            <a:ext cx="5548850" cy="3146858"/>
          </a:xfrm>
          <a:prstGeom prst="rect">
            <a:avLst/>
          </a:prstGeom>
          <a:noFill/>
          <a:ln w="9525">
            <a:noFill/>
            <a:miter lim="800000"/>
            <a:headEnd/>
            <a:tailEnd/>
          </a:ln>
        </p:spPr>
      </p:pic>
    </p:spTree>
    <p:extLst>
      <p:ext uri="{BB962C8B-B14F-4D97-AF65-F5344CB8AC3E}">
        <p14:creationId xmlns:p14="http://schemas.microsoft.com/office/powerpoint/2010/main" xmlns="" val="2416251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400" dirty="0"/>
              <a:t>Asset transactions :Asset Under Construction (AuC)</a:t>
            </a:r>
          </a:p>
        </p:txBody>
      </p:sp>
      <p:sp>
        <p:nvSpPr>
          <p:cNvPr id="5" name="Rectangle 4"/>
          <p:cNvSpPr/>
          <p:nvPr/>
        </p:nvSpPr>
        <p:spPr>
          <a:xfrm>
            <a:off x="990600" y="4648200"/>
            <a:ext cx="7162800" cy="369332"/>
          </a:xfrm>
          <a:prstGeom prst="rect">
            <a:avLst/>
          </a:prstGeom>
        </p:spPr>
        <p:txBody>
          <a:bodyPr wrap="square">
            <a:spAutoFit/>
          </a:bodyPr>
          <a:lstStyle/>
          <a:p>
            <a:endParaRPr lang="en-US" dirty="0"/>
          </a:p>
        </p:txBody>
      </p:sp>
      <p:sp>
        <p:nvSpPr>
          <p:cNvPr id="6" name="Rectangle 5"/>
          <p:cNvSpPr/>
          <p:nvPr/>
        </p:nvSpPr>
        <p:spPr>
          <a:xfrm>
            <a:off x="198438" y="1219200"/>
            <a:ext cx="8259762" cy="3323987"/>
          </a:xfrm>
          <a:prstGeom prst="rect">
            <a:avLst/>
          </a:prstGeom>
        </p:spPr>
        <p:txBody>
          <a:bodyPr wrap="square">
            <a:spAutoFit/>
          </a:bodyPr>
          <a:lstStyle/>
          <a:p>
            <a:pPr algn="just"/>
            <a:r>
              <a:rPr lang="en-US" dirty="0"/>
              <a:t>The transfer from the under-construction phase to completed asset is referred to here as </a:t>
            </a:r>
            <a:r>
              <a:rPr lang="en-US" b="1" dirty="0"/>
              <a:t>capitalization of the asset under construction. </a:t>
            </a:r>
          </a:p>
          <a:p>
            <a:pPr algn="just"/>
            <a:r>
              <a:rPr lang="en-US" dirty="0"/>
              <a:t>This phase can be managed  in the following ways (depending on the</a:t>
            </a:r>
          </a:p>
          <a:p>
            <a:pPr algn="just"/>
            <a:r>
              <a:rPr lang="en-US" dirty="0"/>
              <a:t>functions you need):</a:t>
            </a:r>
          </a:p>
          <a:p>
            <a:pPr lvl="1" algn="just"/>
            <a:r>
              <a:rPr lang="en-US" dirty="0"/>
              <a:t>. As a normal asset master record (for summary settlement)</a:t>
            </a:r>
          </a:p>
          <a:p>
            <a:pPr lvl="1" algn="just"/>
            <a:r>
              <a:rPr lang="en-US" dirty="0"/>
              <a:t>. As an asset master record with line item management</a:t>
            </a:r>
          </a:p>
          <a:p>
            <a:pPr algn="just"/>
            <a:endParaRPr lang="en-US" dirty="0"/>
          </a:p>
          <a:p>
            <a:pPr algn="just"/>
            <a:r>
              <a:rPr lang="en-US" dirty="0"/>
              <a:t>When you capitalize the AuC , you transfer the values to one or more completed assets. This transfer is either done in a </a:t>
            </a:r>
            <a:r>
              <a:rPr lang="en-US" b="1" dirty="0"/>
              <a:t>lump sum </a:t>
            </a:r>
            <a:r>
              <a:rPr lang="en-US" dirty="0"/>
              <a:t>or </a:t>
            </a:r>
            <a:r>
              <a:rPr lang="en-US" b="1" dirty="0"/>
              <a:t>with line item settlement.</a:t>
            </a:r>
          </a:p>
          <a:p>
            <a:pPr algn="just"/>
            <a:endParaRPr lang="en-US" b="1" dirty="0"/>
          </a:p>
          <a:p>
            <a:pPr algn="just"/>
            <a:r>
              <a:rPr lang="en-US" dirty="0"/>
              <a:t>When capitalizing the AuC, the system automatically separates the transactions from the previous years from the transactions from the current year. This is done by using different transaction types.</a:t>
            </a:r>
          </a:p>
          <a:p>
            <a:pPr algn="just"/>
            <a:endParaRPr lang="en-US" dirty="0"/>
          </a:p>
          <a:p>
            <a:pPr algn="just"/>
            <a:r>
              <a:rPr lang="en-US" dirty="0"/>
              <a:t>By using Investment Management (IM) capital investments  can be represented simultaneously as AuC (for accounting purposes) and internal orders or projects (for controlling purposes).</a:t>
            </a:r>
          </a:p>
        </p:txBody>
      </p:sp>
    </p:spTree>
    <p:extLst>
      <p:ext uri="{BB962C8B-B14F-4D97-AF65-F5344CB8AC3E}">
        <p14:creationId xmlns:p14="http://schemas.microsoft.com/office/powerpoint/2010/main" xmlns="" val="3345577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400" dirty="0"/>
              <a:t>Asset transactions :Asset Under Construction (AuC)</a:t>
            </a:r>
          </a:p>
        </p:txBody>
      </p:sp>
      <p:sp>
        <p:nvSpPr>
          <p:cNvPr id="5" name="Rectangle 4"/>
          <p:cNvSpPr/>
          <p:nvPr/>
        </p:nvSpPr>
        <p:spPr>
          <a:xfrm>
            <a:off x="990600" y="4648200"/>
            <a:ext cx="7162800" cy="369332"/>
          </a:xfrm>
          <a:prstGeom prst="rect">
            <a:avLst/>
          </a:prstGeom>
        </p:spPr>
        <p:txBody>
          <a:bodyPr wrap="square">
            <a:spAutoFit/>
          </a:bodyPr>
          <a:lstStyle/>
          <a:p>
            <a:endParaRPr lang="en-US" dirty="0"/>
          </a:p>
        </p:txBody>
      </p:sp>
      <p:sp>
        <p:nvSpPr>
          <p:cNvPr id="7" name="Rectangle 6"/>
          <p:cNvSpPr/>
          <p:nvPr/>
        </p:nvSpPr>
        <p:spPr>
          <a:xfrm>
            <a:off x="0" y="3740176"/>
            <a:ext cx="8458200" cy="1600438"/>
          </a:xfrm>
          <a:prstGeom prst="rect">
            <a:avLst/>
          </a:prstGeom>
        </p:spPr>
        <p:txBody>
          <a:bodyPr wrap="square">
            <a:spAutoFit/>
          </a:bodyPr>
          <a:lstStyle/>
          <a:p>
            <a:pPr algn="just">
              <a:buFont typeface="Arial" pitchFamily="34" charset="0"/>
              <a:buChar char="•"/>
            </a:pPr>
            <a:r>
              <a:rPr lang="en-US" dirty="0"/>
              <a:t> Select all line items that you want to settle in the same proportion to the</a:t>
            </a:r>
          </a:p>
          <a:p>
            <a:pPr algn="just"/>
            <a:r>
              <a:rPr lang="en-US" dirty="0"/>
              <a:t> same receiver.</a:t>
            </a:r>
          </a:p>
          <a:p>
            <a:pPr algn="just">
              <a:buFont typeface="Arial" pitchFamily="34" charset="0"/>
              <a:buChar char="•"/>
            </a:pPr>
            <a:r>
              <a:rPr lang="en-US" dirty="0"/>
              <a:t> Define distribution rules for these line items.</a:t>
            </a:r>
          </a:p>
          <a:p>
            <a:pPr algn="just">
              <a:buFont typeface="Arial" pitchFamily="34" charset="0"/>
              <a:buChar char="•"/>
            </a:pPr>
            <a:r>
              <a:rPr lang="en-US" dirty="0"/>
              <a:t> Post the settlement of line items to the specified receivers using the</a:t>
            </a:r>
          </a:p>
          <a:p>
            <a:pPr algn="just"/>
            <a:r>
              <a:rPr lang="en-US" dirty="0"/>
              <a:t> distribution rule.</a:t>
            </a:r>
          </a:p>
          <a:p>
            <a:pPr algn="just"/>
            <a:endParaRPr lang="en-US" dirty="0"/>
          </a:p>
          <a:p>
            <a:pPr algn="just"/>
            <a:r>
              <a:rPr lang="en-US" dirty="0"/>
              <a:t>If you want to settle using amounts then you have to select and distribute one line item after the other.</a:t>
            </a:r>
          </a:p>
        </p:txBody>
      </p:sp>
      <p:pic>
        <p:nvPicPr>
          <p:cNvPr id="1030" name="Picture 6"/>
          <p:cNvPicPr>
            <a:picLocks noChangeAspect="1" noChangeArrowheads="1"/>
          </p:cNvPicPr>
          <p:nvPr/>
        </p:nvPicPr>
        <p:blipFill>
          <a:blip r:embed="rId3" cstate="print"/>
          <a:srcRect/>
          <a:stretch>
            <a:fillRect/>
          </a:stretch>
        </p:blipFill>
        <p:spPr bwMode="auto">
          <a:xfrm>
            <a:off x="3875" y="855690"/>
            <a:ext cx="6257925" cy="2801910"/>
          </a:xfrm>
          <a:prstGeom prst="rect">
            <a:avLst/>
          </a:prstGeom>
          <a:noFill/>
          <a:ln w="9525">
            <a:noFill/>
            <a:miter lim="800000"/>
            <a:headEnd/>
            <a:tailEnd/>
          </a:ln>
        </p:spPr>
      </p:pic>
    </p:spTree>
    <p:extLst>
      <p:ext uri="{BB962C8B-B14F-4D97-AF65-F5344CB8AC3E}">
        <p14:creationId xmlns:p14="http://schemas.microsoft.com/office/powerpoint/2010/main" xmlns="" val="2998432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Oval 2">
            <a:extLst>
              <a:ext uri="{FF2B5EF4-FFF2-40B4-BE49-F238E27FC236}">
                <a16:creationId xmlns:a16="http://schemas.microsoft.com/office/drawing/2014/main" xmlns="" id="{9E4BB667-6B85-45DC-9BA1-4E231517D0A8}"/>
              </a:ext>
            </a:extLst>
          </p:cNvPr>
          <p:cNvSpPr>
            <a:spLocks noChangeArrowheads="1"/>
          </p:cNvSpPr>
          <p:nvPr/>
        </p:nvSpPr>
        <p:spPr bwMode="auto">
          <a:xfrm>
            <a:off x="5410200" y="5943600"/>
            <a:ext cx="1752600" cy="6858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03" name="Oval 3">
            <a:extLst>
              <a:ext uri="{FF2B5EF4-FFF2-40B4-BE49-F238E27FC236}">
                <a16:creationId xmlns:a16="http://schemas.microsoft.com/office/drawing/2014/main" xmlns="" id="{48AC3EEC-23EF-4046-835E-D453859E854E}"/>
              </a:ext>
            </a:extLst>
          </p:cNvPr>
          <p:cNvSpPr>
            <a:spLocks noChangeArrowheads="1"/>
          </p:cNvSpPr>
          <p:nvPr/>
        </p:nvSpPr>
        <p:spPr bwMode="auto">
          <a:xfrm>
            <a:off x="3048000" y="5867400"/>
            <a:ext cx="1676400" cy="8382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04" name="Rectangle 4">
            <a:extLst>
              <a:ext uri="{FF2B5EF4-FFF2-40B4-BE49-F238E27FC236}">
                <a16:creationId xmlns:a16="http://schemas.microsoft.com/office/drawing/2014/main" xmlns="" id="{6CCF0BD6-66CF-4C97-9DF3-734DA35A9F44}"/>
              </a:ext>
            </a:extLst>
          </p:cNvPr>
          <p:cNvSpPr>
            <a:spLocks noChangeArrowheads="1"/>
          </p:cNvSpPr>
          <p:nvPr/>
        </p:nvSpPr>
        <p:spPr bwMode="auto">
          <a:xfrm>
            <a:off x="4419600" y="4038600"/>
            <a:ext cx="1828800" cy="8382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05" name="Rectangle 5">
            <a:extLst>
              <a:ext uri="{FF2B5EF4-FFF2-40B4-BE49-F238E27FC236}">
                <a16:creationId xmlns:a16="http://schemas.microsoft.com/office/drawing/2014/main" xmlns="" id="{DD31407A-A726-49A0-993E-9035D7DF93D4}"/>
              </a:ext>
            </a:extLst>
          </p:cNvPr>
          <p:cNvSpPr>
            <a:spLocks noChangeArrowheads="1"/>
          </p:cNvSpPr>
          <p:nvPr/>
        </p:nvSpPr>
        <p:spPr bwMode="auto">
          <a:xfrm>
            <a:off x="6705600" y="4267200"/>
            <a:ext cx="1676400" cy="106680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06" name="Rectangle 6">
            <a:extLst>
              <a:ext uri="{FF2B5EF4-FFF2-40B4-BE49-F238E27FC236}">
                <a16:creationId xmlns:a16="http://schemas.microsoft.com/office/drawing/2014/main" xmlns="" id="{7257F2E6-0D6C-4B3C-BA62-4C6D31135C74}"/>
              </a:ext>
            </a:extLst>
          </p:cNvPr>
          <p:cNvSpPr>
            <a:spLocks noChangeArrowheads="1"/>
          </p:cNvSpPr>
          <p:nvPr/>
        </p:nvSpPr>
        <p:spPr bwMode="auto">
          <a:xfrm>
            <a:off x="6705600" y="2438400"/>
            <a:ext cx="1676400" cy="121920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07" name="Rectangle 7">
            <a:extLst>
              <a:ext uri="{FF2B5EF4-FFF2-40B4-BE49-F238E27FC236}">
                <a16:creationId xmlns:a16="http://schemas.microsoft.com/office/drawing/2014/main" xmlns="" id="{20F4E56D-CD27-4566-9BCF-5F991459C509}"/>
              </a:ext>
            </a:extLst>
          </p:cNvPr>
          <p:cNvSpPr>
            <a:spLocks noChangeArrowheads="1"/>
          </p:cNvSpPr>
          <p:nvPr/>
        </p:nvSpPr>
        <p:spPr bwMode="auto">
          <a:xfrm>
            <a:off x="4724400" y="2438400"/>
            <a:ext cx="1676400"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08" name="Rectangle 8">
            <a:extLst>
              <a:ext uri="{FF2B5EF4-FFF2-40B4-BE49-F238E27FC236}">
                <a16:creationId xmlns:a16="http://schemas.microsoft.com/office/drawing/2014/main" xmlns="" id="{DB31A448-8C61-4616-AC58-CDAF10C60EAE}"/>
              </a:ext>
            </a:extLst>
          </p:cNvPr>
          <p:cNvSpPr>
            <a:spLocks noChangeArrowheads="1"/>
          </p:cNvSpPr>
          <p:nvPr/>
        </p:nvSpPr>
        <p:spPr bwMode="auto">
          <a:xfrm>
            <a:off x="2438400" y="2438400"/>
            <a:ext cx="1981200"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09" name="Rectangle 9">
            <a:extLst>
              <a:ext uri="{FF2B5EF4-FFF2-40B4-BE49-F238E27FC236}">
                <a16:creationId xmlns:a16="http://schemas.microsoft.com/office/drawing/2014/main" xmlns="" id="{B88A9489-FBC6-4776-A7AB-8559C9AD93CD}"/>
              </a:ext>
            </a:extLst>
          </p:cNvPr>
          <p:cNvSpPr>
            <a:spLocks noChangeArrowheads="1"/>
          </p:cNvSpPr>
          <p:nvPr/>
        </p:nvSpPr>
        <p:spPr bwMode="auto">
          <a:xfrm>
            <a:off x="304800" y="2438400"/>
            <a:ext cx="1676400"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10" name="Rectangle 10">
            <a:extLst>
              <a:ext uri="{FF2B5EF4-FFF2-40B4-BE49-F238E27FC236}">
                <a16:creationId xmlns:a16="http://schemas.microsoft.com/office/drawing/2014/main" xmlns="" id="{B211B488-86A3-4291-8671-F30F8A3C6A00}"/>
              </a:ext>
            </a:extLst>
          </p:cNvPr>
          <p:cNvSpPr>
            <a:spLocks noChangeArrowheads="1"/>
          </p:cNvSpPr>
          <p:nvPr/>
        </p:nvSpPr>
        <p:spPr bwMode="auto">
          <a:xfrm>
            <a:off x="1401763" y="2508250"/>
            <a:ext cx="147637"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11" name="Rectangle 11">
            <a:extLst>
              <a:ext uri="{FF2B5EF4-FFF2-40B4-BE49-F238E27FC236}">
                <a16:creationId xmlns:a16="http://schemas.microsoft.com/office/drawing/2014/main" xmlns="" id="{548D75A4-ACB3-4766-B1B5-E1BF0A80FB57}"/>
              </a:ext>
            </a:extLst>
          </p:cNvPr>
          <p:cNvSpPr>
            <a:spLocks noChangeArrowheads="1"/>
          </p:cNvSpPr>
          <p:nvPr/>
        </p:nvSpPr>
        <p:spPr bwMode="auto">
          <a:xfrm>
            <a:off x="1957388" y="2508250"/>
            <a:ext cx="1492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12" name="Rectangle 12">
            <a:extLst>
              <a:ext uri="{FF2B5EF4-FFF2-40B4-BE49-F238E27FC236}">
                <a16:creationId xmlns:a16="http://schemas.microsoft.com/office/drawing/2014/main" xmlns="" id="{B74B0C44-146C-4C82-81F8-EC0C6485D8A3}"/>
              </a:ext>
            </a:extLst>
          </p:cNvPr>
          <p:cNvSpPr>
            <a:spLocks noChangeArrowheads="1"/>
          </p:cNvSpPr>
          <p:nvPr/>
        </p:nvSpPr>
        <p:spPr bwMode="auto">
          <a:xfrm>
            <a:off x="381000" y="2514600"/>
            <a:ext cx="1684338" cy="769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454150" indent="-207963" defTabSz="377825">
              <a:spcBef>
                <a:spcPct val="20000"/>
              </a:spcBef>
              <a:buSzPct val="100000"/>
              <a:buChar char="–"/>
              <a:defRPr sz="2000" b="1">
                <a:solidFill>
                  <a:schemeClr val="tx1"/>
                </a:solidFill>
                <a:latin typeface="Arial" panose="020B0604020202020204" pitchFamily="34" charset="0"/>
              </a:defRPr>
            </a:lvl4pPr>
            <a:lvl5pPr marL="1870075" indent="-207963" defTabSz="377825">
              <a:spcBef>
                <a:spcPct val="20000"/>
              </a:spcBef>
              <a:buSzPct val="100000"/>
              <a:buChar char="»"/>
              <a:defRPr sz="2000" b="1">
                <a:solidFill>
                  <a:schemeClr val="tx1"/>
                </a:solidFill>
                <a:latin typeface="Arial" panose="020B0604020202020204" pitchFamily="34" charset="0"/>
              </a:defRPr>
            </a:lvl5pPr>
            <a:lvl6pPr marL="2327275" indent="-207963"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784475" indent="-207963"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241675" indent="-207963"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698875" indent="-207963"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100"/>
              <a:t>Purchase</a:t>
            </a:r>
          </a:p>
          <a:p>
            <a:pPr>
              <a:spcBef>
                <a:spcPct val="0"/>
              </a:spcBef>
              <a:buSzTx/>
              <a:buFontTx/>
              <a:buNone/>
            </a:pPr>
            <a:r>
              <a:rPr lang="en-US" altLang="en-US" sz="2100"/>
              <a:t>Requisition</a:t>
            </a:r>
          </a:p>
          <a:p>
            <a:pPr lvl="2">
              <a:spcBef>
                <a:spcPct val="0"/>
              </a:spcBef>
              <a:buSzTx/>
              <a:buFontTx/>
              <a:buNone/>
            </a:pPr>
            <a:r>
              <a:rPr lang="en-US" altLang="en-US" sz="2100"/>
              <a:t>(MM)</a:t>
            </a:r>
          </a:p>
        </p:txBody>
      </p:sp>
      <p:sp>
        <p:nvSpPr>
          <p:cNvPr id="76813" name="Rectangle 13">
            <a:extLst>
              <a:ext uri="{FF2B5EF4-FFF2-40B4-BE49-F238E27FC236}">
                <a16:creationId xmlns:a16="http://schemas.microsoft.com/office/drawing/2014/main" xmlns="" id="{4683EC76-111B-4C15-AD82-23401FD20943}"/>
              </a:ext>
            </a:extLst>
          </p:cNvPr>
          <p:cNvSpPr>
            <a:spLocks noChangeArrowheads="1"/>
          </p:cNvSpPr>
          <p:nvPr/>
        </p:nvSpPr>
        <p:spPr bwMode="auto">
          <a:xfrm>
            <a:off x="2819400" y="2514600"/>
            <a:ext cx="1395413"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100"/>
              <a:t>Purchase</a:t>
            </a:r>
          </a:p>
          <a:p>
            <a:pPr lvl="1">
              <a:spcBef>
                <a:spcPct val="0"/>
              </a:spcBef>
              <a:buSzTx/>
              <a:buFontTx/>
              <a:buNone/>
            </a:pPr>
            <a:r>
              <a:rPr lang="en-US" altLang="en-US" sz="2100"/>
              <a:t>Order</a:t>
            </a:r>
          </a:p>
          <a:p>
            <a:pPr lvl="1">
              <a:spcBef>
                <a:spcPct val="0"/>
              </a:spcBef>
              <a:buSzTx/>
              <a:buFontTx/>
              <a:buNone/>
            </a:pPr>
            <a:r>
              <a:rPr lang="en-US" altLang="en-US" sz="2100"/>
              <a:t>(MM)</a:t>
            </a:r>
          </a:p>
        </p:txBody>
      </p:sp>
      <p:sp>
        <p:nvSpPr>
          <p:cNvPr id="76814" name="Rectangle 14">
            <a:extLst>
              <a:ext uri="{FF2B5EF4-FFF2-40B4-BE49-F238E27FC236}">
                <a16:creationId xmlns:a16="http://schemas.microsoft.com/office/drawing/2014/main" xmlns="" id="{14890EAA-783E-4CE1-A470-A30D4A04F043}"/>
              </a:ext>
            </a:extLst>
          </p:cNvPr>
          <p:cNvSpPr>
            <a:spLocks noChangeArrowheads="1"/>
          </p:cNvSpPr>
          <p:nvPr/>
        </p:nvSpPr>
        <p:spPr bwMode="auto">
          <a:xfrm>
            <a:off x="4953000" y="2514600"/>
            <a:ext cx="1358900"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300" b="0">
                <a:solidFill>
                  <a:srgbClr val="808080"/>
                </a:solidFill>
              </a:rPr>
              <a:t> </a:t>
            </a:r>
            <a:r>
              <a:rPr lang="en-US" altLang="en-US" sz="2100"/>
              <a:t>Goods</a:t>
            </a:r>
          </a:p>
          <a:p>
            <a:pPr>
              <a:spcBef>
                <a:spcPct val="0"/>
              </a:spcBef>
              <a:buSzTx/>
              <a:buFontTx/>
              <a:buNone/>
            </a:pPr>
            <a:r>
              <a:rPr lang="en-US" altLang="en-US" sz="2100"/>
              <a:t>  Receipt</a:t>
            </a:r>
          </a:p>
          <a:p>
            <a:pPr lvl="1">
              <a:spcBef>
                <a:spcPct val="0"/>
              </a:spcBef>
              <a:buSzTx/>
              <a:buFontTx/>
              <a:buNone/>
            </a:pPr>
            <a:r>
              <a:rPr lang="en-US" altLang="en-US" sz="2100"/>
              <a:t>(MM)</a:t>
            </a:r>
          </a:p>
        </p:txBody>
      </p:sp>
      <p:sp>
        <p:nvSpPr>
          <p:cNvPr id="76815" name="Rectangle 15">
            <a:extLst>
              <a:ext uri="{FF2B5EF4-FFF2-40B4-BE49-F238E27FC236}">
                <a16:creationId xmlns:a16="http://schemas.microsoft.com/office/drawing/2014/main" xmlns="" id="{7DBCF887-8EFC-4940-AAB8-2A4AFDFB7515}"/>
              </a:ext>
            </a:extLst>
          </p:cNvPr>
          <p:cNvSpPr>
            <a:spLocks noChangeArrowheads="1"/>
          </p:cNvSpPr>
          <p:nvPr/>
        </p:nvSpPr>
        <p:spPr bwMode="auto">
          <a:xfrm>
            <a:off x="6705600" y="2514600"/>
            <a:ext cx="1684338" cy="1084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0"/>
              </a:spcBef>
              <a:buSzTx/>
              <a:buFontTx/>
              <a:buNone/>
            </a:pPr>
            <a:r>
              <a:rPr lang="en-US" altLang="en-US" sz="2100" b="0"/>
              <a:t>Invoice</a:t>
            </a:r>
          </a:p>
          <a:p>
            <a:pPr>
              <a:spcBef>
                <a:spcPct val="0"/>
              </a:spcBef>
              <a:buSzTx/>
              <a:buFontTx/>
              <a:buNone/>
            </a:pPr>
            <a:r>
              <a:rPr lang="en-US" altLang="en-US" sz="2100" b="0"/>
              <a:t>Verification</a:t>
            </a:r>
          </a:p>
          <a:p>
            <a:pPr lvl="1">
              <a:spcBef>
                <a:spcPct val="0"/>
              </a:spcBef>
              <a:buSzTx/>
              <a:buFontTx/>
              <a:buNone/>
            </a:pPr>
            <a:r>
              <a:rPr lang="en-US" altLang="en-US" sz="2100" b="0"/>
              <a:t>  (MM)</a:t>
            </a:r>
          </a:p>
        </p:txBody>
      </p:sp>
      <p:sp>
        <p:nvSpPr>
          <p:cNvPr id="76816" name="Rectangle 16">
            <a:extLst>
              <a:ext uri="{FF2B5EF4-FFF2-40B4-BE49-F238E27FC236}">
                <a16:creationId xmlns:a16="http://schemas.microsoft.com/office/drawing/2014/main" xmlns="" id="{6B61D788-AF95-4EE9-9EF1-2BD99A97424B}"/>
              </a:ext>
            </a:extLst>
          </p:cNvPr>
          <p:cNvSpPr>
            <a:spLocks noChangeArrowheads="1"/>
          </p:cNvSpPr>
          <p:nvPr/>
        </p:nvSpPr>
        <p:spPr bwMode="auto">
          <a:xfrm>
            <a:off x="6934200" y="4343400"/>
            <a:ext cx="1282700" cy="71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100" b="0"/>
              <a:t>Vendor</a:t>
            </a:r>
          </a:p>
          <a:p>
            <a:pPr>
              <a:spcBef>
                <a:spcPct val="0"/>
              </a:spcBef>
              <a:buSzTx/>
              <a:buFontTx/>
              <a:buNone/>
            </a:pPr>
            <a:r>
              <a:rPr lang="en-US" altLang="en-US" sz="2100" b="0"/>
              <a:t>Payment</a:t>
            </a:r>
            <a:r>
              <a:rPr lang="en-US" altLang="en-US" sz="2100" b="0">
                <a:solidFill>
                  <a:srgbClr val="808080"/>
                </a:solidFill>
              </a:rPr>
              <a:t> </a:t>
            </a:r>
            <a:endParaRPr lang="en-US" altLang="en-US" sz="2100" b="0"/>
          </a:p>
          <a:p>
            <a:pPr lvl="1">
              <a:spcBef>
                <a:spcPct val="0"/>
              </a:spcBef>
              <a:buSzTx/>
              <a:buFontTx/>
              <a:buNone/>
            </a:pPr>
            <a:r>
              <a:rPr lang="en-US" altLang="en-US" sz="2100" b="0"/>
              <a:t> (FI)</a:t>
            </a:r>
          </a:p>
        </p:txBody>
      </p:sp>
      <p:sp>
        <p:nvSpPr>
          <p:cNvPr id="76817" name="Rectangle 17">
            <a:extLst>
              <a:ext uri="{FF2B5EF4-FFF2-40B4-BE49-F238E27FC236}">
                <a16:creationId xmlns:a16="http://schemas.microsoft.com/office/drawing/2014/main" xmlns="" id="{19CD58CC-698C-4785-920D-B9FEBFC17F83}"/>
              </a:ext>
            </a:extLst>
          </p:cNvPr>
          <p:cNvSpPr>
            <a:spLocks noChangeArrowheads="1"/>
          </p:cNvSpPr>
          <p:nvPr/>
        </p:nvSpPr>
        <p:spPr bwMode="auto">
          <a:xfrm>
            <a:off x="868363" y="5019675"/>
            <a:ext cx="484187" cy="59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0"/>
              </a:spcBef>
              <a:buSzTx/>
              <a:buFontTx/>
              <a:buNone/>
            </a:pPr>
            <a:endParaRPr lang="en-US" altLang="en-US" sz="1100">
              <a:solidFill>
                <a:srgbClr val="000000"/>
              </a:solidFill>
            </a:endParaRPr>
          </a:p>
          <a:p>
            <a:pPr>
              <a:spcBef>
                <a:spcPct val="0"/>
              </a:spcBef>
              <a:buSzTx/>
              <a:buFontTx/>
              <a:buNone/>
            </a:pPr>
            <a:r>
              <a:rPr lang="en-US" altLang="en-US" sz="1100">
                <a:solidFill>
                  <a:srgbClr val="000000"/>
                </a:solidFill>
              </a:rPr>
              <a:t>    </a:t>
            </a:r>
          </a:p>
          <a:p>
            <a:pPr>
              <a:spcBef>
                <a:spcPct val="0"/>
              </a:spcBef>
              <a:buSzTx/>
              <a:buFontTx/>
              <a:buNone/>
            </a:pPr>
            <a:endParaRPr lang="en-US" altLang="en-US" sz="1100">
              <a:solidFill>
                <a:srgbClr val="000000"/>
              </a:solidFill>
            </a:endParaRPr>
          </a:p>
        </p:txBody>
      </p:sp>
      <p:sp>
        <p:nvSpPr>
          <p:cNvPr id="76818" name="Rectangle 18">
            <a:extLst>
              <a:ext uri="{FF2B5EF4-FFF2-40B4-BE49-F238E27FC236}">
                <a16:creationId xmlns:a16="http://schemas.microsoft.com/office/drawing/2014/main" xmlns="" id="{72CA15A7-54C2-4D37-8D02-42BFBEDAD374}"/>
              </a:ext>
            </a:extLst>
          </p:cNvPr>
          <p:cNvSpPr>
            <a:spLocks noChangeArrowheads="1"/>
          </p:cNvSpPr>
          <p:nvPr/>
        </p:nvSpPr>
        <p:spPr bwMode="auto">
          <a:xfrm>
            <a:off x="6224588" y="1755775"/>
            <a:ext cx="2736850" cy="782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100">
              <a:solidFill>
                <a:srgbClr val="000000"/>
              </a:solidFill>
            </a:endParaRPr>
          </a:p>
        </p:txBody>
      </p:sp>
      <p:sp>
        <p:nvSpPr>
          <p:cNvPr id="76819" name="Rectangle 19">
            <a:extLst>
              <a:ext uri="{FF2B5EF4-FFF2-40B4-BE49-F238E27FC236}">
                <a16:creationId xmlns:a16="http://schemas.microsoft.com/office/drawing/2014/main" xmlns="" id="{6BF4125F-A23D-4F00-8822-FAAC92A821B5}"/>
              </a:ext>
            </a:extLst>
          </p:cNvPr>
          <p:cNvSpPr>
            <a:spLocks noChangeArrowheads="1"/>
          </p:cNvSpPr>
          <p:nvPr/>
        </p:nvSpPr>
        <p:spPr bwMode="auto">
          <a:xfrm>
            <a:off x="7058025" y="4225925"/>
            <a:ext cx="165100" cy="273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0" name="Rectangle 20">
            <a:extLst>
              <a:ext uri="{FF2B5EF4-FFF2-40B4-BE49-F238E27FC236}">
                <a16:creationId xmlns:a16="http://schemas.microsoft.com/office/drawing/2014/main" xmlns="" id="{CAF1437A-0B9E-4E69-8D31-8CEF5815E599}"/>
              </a:ext>
            </a:extLst>
          </p:cNvPr>
          <p:cNvSpPr>
            <a:spLocks noChangeArrowheads="1"/>
          </p:cNvSpPr>
          <p:nvPr/>
        </p:nvSpPr>
        <p:spPr bwMode="auto">
          <a:xfrm>
            <a:off x="5562600" y="1219200"/>
            <a:ext cx="227013"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200"/>
          </a:p>
          <a:p>
            <a:pPr>
              <a:spcBef>
                <a:spcPct val="0"/>
              </a:spcBef>
              <a:buSzTx/>
              <a:buFontTx/>
              <a:buNone/>
            </a:pPr>
            <a:endParaRPr lang="en-US" altLang="en-US" sz="1200"/>
          </a:p>
          <a:p>
            <a:pPr>
              <a:spcBef>
                <a:spcPct val="0"/>
              </a:spcBef>
              <a:buSzTx/>
              <a:buFontTx/>
              <a:buNone/>
            </a:pPr>
            <a:r>
              <a:rPr lang="en-US" altLang="en-US" sz="1200" b="0"/>
              <a:t> </a:t>
            </a:r>
          </a:p>
        </p:txBody>
      </p:sp>
      <p:sp>
        <p:nvSpPr>
          <p:cNvPr id="76821" name="Rectangle 21">
            <a:extLst>
              <a:ext uri="{FF2B5EF4-FFF2-40B4-BE49-F238E27FC236}">
                <a16:creationId xmlns:a16="http://schemas.microsoft.com/office/drawing/2014/main" xmlns="" id="{C0982454-481A-4E20-8D56-B179D0DCA7D0}"/>
              </a:ext>
            </a:extLst>
          </p:cNvPr>
          <p:cNvSpPr>
            <a:spLocks noChangeArrowheads="1"/>
          </p:cNvSpPr>
          <p:nvPr/>
        </p:nvSpPr>
        <p:spPr bwMode="auto">
          <a:xfrm>
            <a:off x="7096125" y="5915025"/>
            <a:ext cx="155575"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2" name="Rectangle 22">
            <a:extLst>
              <a:ext uri="{FF2B5EF4-FFF2-40B4-BE49-F238E27FC236}">
                <a16:creationId xmlns:a16="http://schemas.microsoft.com/office/drawing/2014/main" xmlns="" id="{477AB68D-9CD7-4720-8E35-23FDCF517A80}"/>
              </a:ext>
            </a:extLst>
          </p:cNvPr>
          <p:cNvSpPr>
            <a:spLocks noChangeArrowheads="1"/>
          </p:cNvSpPr>
          <p:nvPr/>
        </p:nvSpPr>
        <p:spPr bwMode="auto">
          <a:xfrm>
            <a:off x="6553200" y="1524000"/>
            <a:ext cx="155575"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3" name="Rectangle 23">
            <a:extLst>
              <a:ext uri="{FF2B5EF4-FFF2-40B4-BE49-F238E27FC236}">
                <a16:creationId xmlns:a16="http://schemas.microsoft.com/office/drawing/2014/main" xmlns="" id="{19CBCC46-9A7A-47EA-8095-80C6D22F1CA0}"/>
              </a:ext>
            </a:extLst>
          </p:cNvPr>
          <p:cNvSpPr>
            <a:spLocks noChangeArrowheads="1"/>
          </p:cNvSpPr>
          <p:nvPr/>
        </p:nvSpPr>
        <p:spPr bwMode="auto">
          <a:xfrm>
            <a:off x="7888288" y="5019675"/>
            <a:ext cx="484187" cy="59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0"/>
              </a:spcBef>
              <a:buSzTx/>
              <a:buFontTx/>
              <a:buNone/>
            </a:pPr>
            <a:endParaRPr lang="en-US" altLang="en-US" sz="1100">
              <a:solidFill>
                <a:srgbClr val="000000"/>
              </a:solidFill>
            </a:endParaRPr>
          </a:p>
          <a:p>
            <a:pPr>
              <a:spcBef>
                <a:spcPct val="0"/>
              </a:spcBef>
              <a:buSzTx/>
              <a:buFontTx/>
              <a:buNone/>
            </a:pPr>
            <a:r>
              <a:rPr lang="en-US" altLang="en-US" sz="1100">
                <a:solidFill>
                  <a:srgbClr val="000000"/>
                </a:solidFill>
              </a:rPr>
              <a:t>    </a:t>
            </a:r>
          </a:p>
        </p:txBody>
      </p:sp>
      <p:sp>
        <p:nvSpPr>
          <p:cNvPr id="495640" name="Rectangle 24">
            <a:extLst>
              <a:ext uri="{FF2B5EF4-FFF2-40B4-BE49-F238E27FC236}">
                <a16:creationId xmlns:a16="http://schemas.microsoft.com/office/drawing/2014/main" xmlns="" id="{8A1DA17F-0E3D-413E-89E1-DAF8FEE61018}"/>
              </a:ext>
            </a:extLst>
          </p:cNvPr>
          <p:cNvSpPr>
            <a:spLocks noGrp="1" noChangeArrowheads="1"/>
          </p:cNvSpPr>
          <p:nvPr>
            <p:ph type="title"/>
          </p:nvPr>
        </p:nvSpPr>
        <p:spPr>
          <a:xfrm>
            <a:off x="762000" y="304800"/>
            <a:ext cx="6870700" cy="1905000"/>
          </a:xfrm>
          <a:ln w="28575">
            <a:solidFill>
              <a:srgbClr val="CC0000"/>
            </a:solidFill>
            <a:miter lim="800000"/>
            <a:headEnd/>
            <a:tailEnd/>
          </a:ln>
        </p:spPr>
        <p:txBody>
          <a:bodyPr/>
          <a:lstStyle/>
          <a:p>
            <a:pPr>
              <a:defRPr/>
            </a:pPr>
            <a:r>
              <a:rPr lang="en-US" altLang="en-US" sz="3600"/>
              <a:t>   Asset Acquisition: Through </a:t>
            </a:r>
            <a:br>
              <a:rPr lang="en-US" altLang="en-US" sz="3600"/>
            </a:br>
            <a:r>
              <a:rPr lang="en-US" altLang="en-US" sz="3600"/>
              <a:t>  P.O. to I.O. and settlement to </a:t>
            </a:r>
            <a:br>
              <a:rPr lang="en-US" altLang="en-US" sz="3600"/>
            </a:br>
            <a:r>
              <a:rPr lang="en-US" altLang="en-US" sz="3600"/>
              <a:t>                      Asset</a:t>
            </a:r>
          </a:p>
        </p:txBody>
      </p:sp>
      <p:sp>
        <p:nvSpPr>
          <p:cNvPr id="76825" name="AutoShape 25">
            <a:extLst>
              <a:ext uri="{FF2B5EF4-FFF2-40B4-BE49-F238E27FC236}">
                <a16:creationId xmlns:a16="http://schemas.microsoft.com/office/drawing/2014/main" xmlns="" id="{FC2260EF-A270-474E-BDA0-5B367BB03CA6}"/>
              </a:ext>
            </a:extLst>
          </p:cNvPr>
          <p:cNvSpPr>
            <a:spLocks noChangeArrowheads="1"/>
          </p:cNvSpPr>
          <p:nvPr/>
        </p:nvSpPr>
        <p:spPr bwMode="auto">
          <a:xfrm>
            <a:off x="1981200" y="2895600"/>
            <a:ext cx="609600" cy="228600"/>
          </a:xfrm>
          <a:prstGeom prst="rightArrow">
            <a:avLst>
              <a:gd name="adj1" fmla="val 50000"/>
              <a:gd name="adj2" fmla="val 66667"/>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6" name="AutoShape 26">
            <a:extLst>
              <a:ext uri="{FF2B5EF4-FFF2-40B4-BE49-F238E27FC236}">
                <a16:creationId xmlns:a16="http://schemas.microsoft.com/office/drawing/2014/main" xmlns="" id="{17AC9461-80B2-40E8-B334-9E13F5CB7FB9}"/>
              </a:ext>
            </a:extLst>
          </p:cNvPr>
          <p:cNvSpPr>
            <a:spLocks noChangeArrowheads="1"/>
          </p:cNvSpPr>
          <p:nvPr/>
        </p:nvSpPr>
        <p:spPr bwMode="auto">
          <a:xfrm>
            <a:off x="4343400" y="2895600"/>
            <a:ext cx="457200" cy="228600"/>
          </a:xfrm>
          <a:prstGeom prst="rightArrow">
            <a:avLst>
              <a:gd name="adj1" fmla="val 50000"/>
              <a:gd name="adj2" fmla="val 50000"/>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7" name="AutoShape 27">
            <a:extLst>
              <a:ext uri="{FF2B5EF4-FFF2-40B4-BE49-F238E27FC236}">
                <a16:creationId xmlns:a16="http://schemas.microsoft.com/office/drawing/2014/main" xmlns="" id="{9455252B-429B-4B41-996B-58F06D200ADF}"/>
              </a:ext>
            </a:extLst>
          </p:cNvPr>
          <p:cNvSpPr>
            <a:spLocks noChangeArrowheads="1"/>
          </p:cNvSpPr>
          <p:nvPr/>
        </p:nvSpPr>
        <p:spPr bwMode="auto">
          <a:xfrm>
            <a:off x="6248400" y="2895600"/>
            <a:ext cx="457200" cy="228600"/>
          </a:xfrm>
          <a:prstGeom prst="rightArrow">
            <a:avLst>
              <a:gd name="adj1" fmla="val 50000"/>
              <a:gd name="adj2" fmla="val 50000"/>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8" name="AutoShape 28">
            <a:extLst>
              <a:ext uri="{FF2B5EF4-FFF2-40B4-BE49-F238E27FC236}">
                <a16:creationId xmlns:a16="http://schemas.microsoft.com/office/drawing/2014/main" xmlns="" id="{501106BA-EC5A-4D15-A6EC-F1ADEBFBD69E}"/>
              </a:ext>
            </a:extLst>
          </p:cNvPr>
          <p:cNvSpPr>
            <a:spLocks noChangeArrowheads="1"/>
          </p:cNvSpPr>
          <p:nvPr/>
        </p:nvSpPr>
        <p:spPr bwMode="auto">
          <a:xfrm rot="5234305">
            <a:off x="7350125" y="3851276"/>
            <a:ext cx="604837" cy="214312"/>
          </a:xfrm>
          <a:prstGeom prst="rightArrow">
            <a:avLst>
              <a:gd name="adj1" fmla="val 50000"/>
              <a:gd name="adj2" fmla="val 70556"/>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9" name="Oval 29">
            <a:extLst>
              <a:ext uri="{FF2B5EF4-FFF2-40B4-BE49-F238E27FC236}">
                <a16:creationId xmlns:a16="http://schemas.microsoft.com/office/drawing/2014/main" xmlns="" id="{B510841D-BCD3-4797-83D7-FBD45E795830}"/>
              </a:ext>
            </a:extLst>
          </p:cNvPr>
          <p:cNvSpPr>
            <a:spLocks noChangeArrowheads="1"/>
          </p:cNvSpPr>
          <p:nvPr/>
        </p:nvSpPr>
        <p:spPr bwMode="auto">
          <a:xfrm>
            <a:off x="76200" y="4419600"/>
            <a:ext cx="2209800" cy="762000"/>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30" name="Text Box 30">
            <a:extLst>
              <a:ext uri="{FF2B5EF4-FFF2-40B4-BE49-F238E27FC236}">
                <a16:creationId xmlns:a16="http://schemas.microsoft.com/office/drawing/2014/main" xmlns="" id="{D1368A13-08B8-421C-8D69-A8DC97954999}"/>
              </a:ext>
            </a:extLst>
          </p:cNvPr>
          <p:cNvSpPr txBox="1">
            <a:spLocks noChangeArrowheads="1"/>
          </p:cNvSpPr>
          <p:nvPr/>
        </p:nvSpPr>
        <p:spPr bwMode="auto">
          <a:xfrm>
            <a:off x="762000" y="4495800"/>
            <a:ext cx="8382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a:latin typeface="Comic Sans MS" panose="030F0702030302020204" pitchFamily="66" charset="0"/>
              </a:rPr>
              <a:t>Account assignment category :F</a:t>
            </a:r>
          </a:p>
        </p:txBody>
      </p:sp>
      <p:sp>
        <p:nvSpPr>
          <p:cNvPr id="76831" name="Text Box 31">
            <a:extLst>
              <a:ext uri="{FF2B5EF4-FFF2-40B4-BE49-F238E27FC236}">
                <a16:creationId xmlns:a16="http://schemas.microsoft.com/office/drawing/2014/main" xmlns="" id="{A844DBE5-7ACF-4CFE-9D9B-DD1AE3FBDAF2}"/>
              </a:ext>
            </a:extLst>
          </p:cNvPr>
          <p:cNvSpPr txBox="1">
            <a:spLocks noChangeArrowheads="1"/>
          </p:cNvSpPr>
          <p:nvPr/>
        </p:nvSpPr>
        <p:spPr bwMode="auto">
          <a:xfrm>
            <a:off x="4800600" y="4038600"/>
            <a:ext cx="1295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200">
                <a:solidFill>
                  <a:srgbClr val="CC0000"/>
                </a:solidFill>
                <a:latin typeface="Comic Sans MS" panose="030F0702030302020204" pitchFamily="66" charset="0"/>
              </a:rPr>
              <a:t>Debit Internal</a:t>
            </a:r>
            <a:r>
              <a:rPr lang="en-US" altLang="en-US" sz="1200" b="0">
                <a:latin typeface="Comic Sans MS" panose="030F0702030302020204" pitchFamily="66" charset="0"/>
              </a:rPr>
              <a:t> </a:t>
            </a:r>
            <a:r>
              <a:rPr lang="en-US" altLang="en-US" sz="1200">
                <a:solidFill>
                  <a:srgbClr val="CC0000"/>
                </a:solidFill>
                <a:latin typeface="Comic Sans MS" panose="030F0702030302020204" pitchFamily="66" charset="0"/>
              </a:rPr>
              <a:t>Order</a:t>
            </a:r>
            <a:r>
              <a:rPr lang="en-US" altLang="en-US" sz="1200" b="0">
                <a:latin typeface="Comic Sans MS" panose="030F0702030302020204" pitchFamily="66" charset="0"/>
              </a:rPr>
              <a:t> and credit GR/IR Account</a:t>
            </a:r>
          </a:p>
        </p:txBody>
      </p:sp>
      <p:sp>
        <p:nvSpPr>
          <p:cNvPr id="76832" name="AutoShape 32">
            <a:extLst>
              <a:ext uri="{FF2B5EF4-FFF2-40B4-BE49-F238E27FC236}">
                <a16:creationId xmlns:a16="http://schemas.microsoft.com/office/drawing/2014/main" xmlns="" id="{82210115-B277-4819-A8C3-8CC114D16A1C}"/>
              </a:ext>
            </a:extLst>
          </p:cNvPr>
          <p:cNvSpPr>
            <a:spLocks noChangeArrowheads="1"/>
          </p:cNvSpPr>
          <p:nvPr/>
        </p:nvSpPr>
        <p:spPr bwMode="auto">
          <a:xfrm>
            <a:off x="5410200" y="3657600"/>
            <a:ext cx="228600" cy="381000"/>
          </a:xfrm>
          <a:prstGeom prst="downArrow">
            <a:avLst>
              <a:gd name="adj1" fmla="val 50000"/>
              <a:gd name="adj2" fmla="val 41667"/>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33" name="AutoShape 33">
            <a:extLst>
              <a:ext uri="{FF2B5EF4-FFF2-40B4-BE49-F238E27FC236}">
                <a16:creationId xmlns:a16="http://schemas.microsoft.com/office/drawing/2014/main" xmlns="" id="{97F7EADC-3818-41DB-8B08-C9647D66BDD2}"/>
              </a:ext>
            </a:extLst>
          </p:cNvPr>
          <p:cNvSpPr>
            <a:spLocks noChangeArrowheads="1"/>
          </p:cNvSpPr>
          <p:nvPr/>
        </p:nvSpPr>
        <p:spPr bwMode="auto">
          <a:xfrm>
            <a:off x="4419600" y="5181600"/>
            <a:ext cx="1828800" cy="685800"/>
          </a:xfrm>
          <a:prstGeom prst="irregularSeal1">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b="0">
                <a:latin typeface="Comic Sans MS" panose="030F0702030302020204" pitchFamily="66" charset="0"/>
              </a:rPr>
              <a:t>Settlement</a:t>
            </a:r>
          </a:p>
        </p:txBody>
      </p:sp>
      <p:sp>
        <p:nvSpPr>
          <p:cNvPr id="76834" name="Line 34">
            <a:extLst>
              <a:ext uri="{FF2B5EF4-FFF2-40B4-BE49-F238E27FC236}">
                <a16:creationId xmlns:a16="http://schemas.microsoft.com/office/drawing/2014/main" xmlns="" id="{AAEA4678-7106-404B-B0FA-0DFE616C9B82}"/>
              </a:ext>
            </a:extLst>
          </p:cNvPr>
          <p:cNvSpPr>
            <a:spLocks noChangeShapeType="1"/>
          </p:cNvSpPr>
          <p:nvPr/>
        </p:nvSpPr>
        <p:spPr bwMode="auto">
          <a:xfrm>
            <a:off x="5638800" y="5638800"/>
            <a:ext cx="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35" name="AutoShape 35">
            <a:extLst>
              <a:ext uri="{FF2B5EF4-FFF2-40B4-BE49-F238E27FC236}">
                <a16:creationId xmlns:a16="http://schemas.microsoft.com/office/drawing/2014/main" xmlns="" id="{627D7003-E28B-4550-B33A-F1EB798275D9}"/>
              </a:ext>
            </a:extLst>
          </p:cNvPr>
          <p:cNvSpPr>
            <a:spLocks noChangeArrowheads="1"/>
          </p:cNvSpPr>
          <p:nvPr/>
        </p:nvSpPr>
        <p:spPr bwMode="auto">
          <a:xfrm>
            <a:off x="5257800" y="4876800"/>
            <a:ext cx="228600" cy="457200"/>
          </a:xfrm>
          <a:prstGeom prst="downArrow">
            <a:avLst>
              <a:gd name="adj1" fmla="val 50000"/>
              <a:gd name="adj2" fmla="val 50000"/>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36" name="Line 36">
            <a:extLst>
              <a:ext uri="{FF2B5EF4-FFF2-40B4-BE49-F238E27FC236}">
                <a16:creationId xmlns:a16="http://schemas.microsoft.com/office/drawing/2014/main" xmlns="" id="{E7636A6D-4326-44B0-B2AE-F7E2C3D1958A}"/>
              </a:ext>
            </a:extLst>
          </p:cNvPr>
          <p:cNvSpPr>
            <a:spLocks noChangeShapeType="1"/>
          </p:cNvSpPr>
          <p:nvPr/>
        </p:nvSpPr>
        <p:spPr bwMode="auto">
          <a:xfrm flipH="1">
            <a:off x="1905000" y="3657600"/>
            <a:ext cx="9144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37" name="Text Box 37">
            <a:extLst>
              <a:ext uri="{FF2B5EF4-FFF2-40B4-BE49-F238E27FC236}">
                <a16:creationId xmlns:a16="http://schemas.microsoft.com/office/drawing/2014/main" xmlns="" id="{A6E104C9-0049-49E4-A302-D74BB02A4EBF}"/>
              </a:ext>
            </a:extLst>
          </p:cNvPr>
          <p:cNvSpPr txBox="1">
            <a:spLocks noChangeArrowheads="1"/>
          </p:cNvSpPr>
          <p:nvPr/>
        </p:nvSpPr>
        <p:spPr bwMode="auto">
          <a:xfrm>
            <a:off x="3200400" y="5943600"/>
            <a:ext cx="1600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solidFill>
                  <a:schemeClr val="tx2"/>
                </a:solidFill>
                <a:latin typeface="Comic Sans MS" panose="030F0702030302020204" pitchFamily="66" charset="0"/>
              </a:rPr>
              <a:t>Debit Asset Account</a:t>
            </a:r>
            <a:r>
              <a:rPr lang="en-US" altLang="en-US" sz="1800" b="0">
                <a:latin typeface="Comic Sans MS" panose="030F0702030302020204" pitchFamily="66" charset="0"/>
              </a:rPr>
              <a:t> </a:t>
            </a:r>
          </a:p>
        </p:txBody>
      </p:sp>
      <p:sp>
        <p:nvSpPr>
          <p:cNvPr id="76838" name="Text Box 38">
            <a:extLst>
              <a:ext uri="{FF2B5EF4-FFF2-40B4-BE49-F238E27FC236}">
                <a16:creationId xmlns:a16="http://schemas.microsoft.com/office/drawing/2014/main" xmlns="" id="{7F652AE1-B032-4D79-9A7A-E5DC7E269FFC}"/>
              </a:ext>
            </a:extLst>
          </p:cNvPr>
          <p:cNvSpPr txBox="1">
            <a:spLocks noChangeArrowheads="1"/>
          </p:cNvSpPr>
          <p:nvPr/>
        </p:nvSpPr>
        <p:spPr bwMode="auto">
          <a:xfrm>
            <a:off x="5638800" y="6096000"/>
            <a:ext cx="13541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a:solidFill>
                  <a:schemeClr val="tx2"/>
                </a:solidFill>
                <a:latin typeface="Comic Sans MS" panose="030F0702030302020204" pitchFamily="66" charset="0"/>
              </a:rPr>
              <a:t>Credit I.O</a:t>
            </a:r>
            <a:r>
              <a:rPr lang="en-US" altLang="en-US" sz="1800" b="0">
                <a:latin typeface="Comic Sans MS" panose="030F0702030302020204" pitchFamily="66" charset="0"/>
              </a:rPr>
              <a:t>.</a:t>
            </a:r>
          </a:p>
        </p:txBody>
      </p:sp>
      <p:sp>
        <p:nvSpPr>
          <p:cNvPr id="76839" name="AutoShape 39">
            <a:extLst>
              <a:ext uri="{FF2B5EF4-FFF2-40B4-BE49-F238E27FC236}">
                <a16:creationId xmlns:a16="http://schemas.microsoft.com/office/drawing/2014/main" xmlns="" id="{D7F45A8A-7E18-40C4-9E58-C44CA0193FA1}"/>
              </a:ext>
            </a:extLst>
          </p:cNvPr>
          <p:cNvSpPr>
            <a:spLocks noChangeArrowheads="1"/>
          </p:cNvSpPr>
          <p:nvPr/>
        </p:nvSpPr>
        <p:spPr bwMode="auto">
          <a:xfrm rot="-1376937">
            <a:off x="3900488" y="5559425"/>
            <a:ext cx="609600" cy="373063"/>
          </a:xfrm>
          <a:prstGeom prst="leftArrow">
            <a:avLst>
              <a:gd name="adj1" fmla="val 50000"/>
              <a:gd name="adj2" fmla="val 40851"/>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40" name="AutoShape 40">
            <a:extLst>
              <a:ext uri="{FF2B5EF4-FFF2-40B4-BE49-F238E27FC236}">
                <a16:creationId xmlns:a16="http://schemas.microsoft.com/office/drawing/2014/main" xmlns="" id="{51F912D1-5B55-4049-A5A4-E2BE062B0BAA}"/>
              </a:ext>
            </a:extLst>
          </p:cNvPr>
          <p:cNvSpPr>
            <a:spLocks noChangeArrowheads="1"/>
          </p:cNvSpPr>
          <p:nvPr/>
        </p:nvSpPr>
        <p:spPr bwMode="auto">
          <a:xfrm rot="2649199">
            <a:off x="6038850" y="5613400"/>
            <a:ext cx="612775" cy="280988"/>
          </a:xfrm>
          <a:prstGeom prst="rightArrow">
            <a:avLst>
              <a:gd name="adj1" fmla="val 50000"/>
              <a:gd name="adj2" fmla="val 54520"/>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xmlns="" val="167995811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800" dirty="0"/>
              <a:t>Asset transactions : Unplanned depreciation</a:t>
            </a:r>
          </a:p>
        </p:txBody>
      </p:sp>
      <p:sp>
        <p:nvSpPr>
          <p:cNvPr id="5" name="Rectangle 4"/>
          <p:cNvSpPr/>
          <p:nvPr/>
        </p:nvSpPr>
        <p:spPr>
          <a:xfrm>
            <a:off x="46038" y="3624634"/>
            <a:ext cx="8488362" cy="1815882"/>
          </a:xfrm>
          <a:prstGeom prst="rect">
            <a:avLst/>
          </a:prstGeom>
        </p:spPr>
        <p:txBody>
          <a:bodyPr wrap="square">
            <a:spAutoFit/>
          </a:bodyPr>
          <a:lstStyle/>
          <a:p>
            <a:pPr algn="just"/>
            <a:r>
              <a:rPr lang="en-US" dirty="0"/>
              <a:t>When you enter the transaction type, the system recognizes that you want to perform manual depreciation (for example current-value depreciation).</a:t>
            </a:r>
          </a:p>
          <a:p>
            <a:pPr algn="just"/>
            <a:r>
              <a:rPr lang="en-US" dirty="0"/>
              <a:t>In a dialog box, you can select the depreciation areas for which you want to enter depreciation. The depreciation could be current-value depreciation, for example, that is allowed for book depreciation but not for tax depreciation</a:t>
            </a:r>
          </a:p>
          <a:p>
            <a:pPr algn="just"/>
            <a:endParaRPr lang="en-US" dirty="0"/>
          </a:p>
          <a:p>
            <a:pPr algn="just"/>
            <a:r>
              <a:rPr lang="en-US" dirty="0"/>
              <a:t>After you have manually planned depreciation, the system does not create an FI document immediately. This document is not generated until the depreciation posting program is run.</a:t>
            </a:r>
          </a:p>
        </p:txBody>
      </p:sp>
      <p:pic>
        <p:nvPicPr>
          <p:cNvPr id="30722" name="Picture 2"/>
          <p:cNvPicPr>
            <a:picLocks noChangeAspect="1" noChangeArrowheads="1"/>
          </p:cNvPicPr>
          <p:nvPr/>
        </p:nvPicPr>
        <p:blipFill>
          <a:blip r:embed="rId3" cstate="print"/>
          <a:srcRect/>
          <a:stretch>
            <a:fillRect/>
          </a:stretch>
        </p:blipFill>
        <p:spPr bwMode="auto">
          <a:xfrm>
            <a:off x="0" y="1039311"/>
            <a:ext cx="7248525" cy="2465889"/>
          </a:xfrm>
          <a:prstGeom prst="rect">
            <a:avLst/>
          </a:prstGeom>
          <a:noFill/>
          <a:ln w="9525">
            <a:noFill/>
            <a:miter lim="800000"/>
            <a:headEnd/>
            <a:tailEnd/>
          </a:ln>
        </p:spPr>
      </p:pic>
    </p:spTree>
    <p:extLst>
      <p:ext uri="{BB962C8B-B14F-4D97-AF65-F5344CB8AC3E}">
        <p14:creationId xmlns:p14="http://schemas.microsoft.com/office/powerpoint/2010/main" xmlns="" val="3095616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25425"/>
            <a:ext cx="8488362" cy="547688"/>
          </a:xfrm>
        </p:spPr>
        <p:txBody>
          <a:bodyPr/>
          <a:lstStyle/>
          <a:p>
            <a:r>
              <a:rPr lang="en-US" dirty="0"/>
              <a:t> </a:t>
            </a:r>
            <a:r>
              <a:rPr lang="en-US" sz="2800" dirty="0"/>
              <a:t>Asset transactions : Unplanned depreciation</a:t>
            </a:r>
          </a:p>
        </p:txBody>
      </p:sp>
      <p:sp>
        <p:nvSpPr>
          <p:cNvPr id="5" name="Rectangle 4"/>
          <p:cNvSpPr/>
          <p:nvPr/>
        </p:nvSpPr>
        <p:spPr>
          <a:xfrm>
            <a:off x="198438" y="1295400"/>
            <a:ext cx="8335962" cy="1877437"/>
          </a:xfrm>
          <a:prstGeom prst="rect">
            <a:avLst/>
          </a:prstGeom>
        </p:spPr>
        <p:txBody>
          <a:bodyPr wrap="square">
            <a:spAutoFit/>
          </a:bodyPr>
          <a:lstStyle/>
          <a:p>
            <a:r>
              <a:rPr lang="en-US" b="1" dirty="0"/>
              <a:t>Audit trail:</a:t>
            </a:r>
          </a:p>
          <a:p>
            <a:pPr algn="just"/>
            <a:r>
              <a:rPr lang="en-US" dirty="0"/>
              <a:t>You can use a special report to display manual depreciation:</a:t>
            </a:r>
          </a:p>
          <a:p>
            <a:pPr algn="just"/>
            <a:endParaRPr lang="en-US" dirty="0"/>
          </a:p>
          <a:p>
            <a:pPr algn="just"/>
            <a:r>
              <a:rPr lang="en-US" sz="1600" i="1" dirty="0">
                <a:solidFill>
                  <a:schemeClr val="bg2"/>
                </a:solidFill>
              </a:rPr>
              <a:t>SAP Easy Access → Fixed Assets → Information System → Reports on Asset</a:t>
            </a:r>
          </a:p>
          <a:p>
            <a:pPr algn="just"/>
            <a:r>
              <a:rPr lang="en-US" sz="1600" i="1" dirty="0">
                <a:solidFill>
                  <a:schemeClr val="bg2"/>
                </a:solidFill>
              </a:rPr>
              <a:t>Accounting → Explanations for P&amp;L → International → Manual Depreciation.</a:t>
            </a:r>
          </a:p>
          <a:p>
            <a:pPr algn="just"/>
            <a:endParaRPr lang="en-US" i="1" dirty="0"/>
          </a:p>
          <a:p>
            <a:pPr algn="just"/>
            <a:r>
              <a:rPr lang="en-US" dirty="0"/>
              <a:t>Similarly, you can post write-ups or post-capitalization by choosing the appropriate transaction type and the depreciation areas you want to post.</a:t>
            </a:r>
          </a:p>
        </p:txBody>
      </p:sp>
    </p:spTree>
    <p:extLst>
      <p:ext uri="{BB962C8B-B14F-4D97-AF65-F5344CB8AC3E}">
        <p14:creationId xmlns:p14="http://schemas.microsoft.com/office/powerpoint/2010/main" xmlns="" val="274855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Asset Master record</a:t>
            </a:r>
          </a:p>
        </p:txBody>
      </p:sp>
      <p:sp>
        <p:nvSpPr>
          <p:cNvPr id="6" name="Rectangle 5"/>
          <p:cNvSpPr/>
          <p:nvPr/>
        </p:nvSpPr>
        <p:spPr>
          <a:xfrm>
            <a:off x="0" y="1108075"/>
            <a:ext cx="8610600" cy="4478149"/>
          </a:xfrm>
          <a:prstGeom prst="rect">
            <a:avLst/>
          </a:prstGeom>
        </p:spPr>
        <p:txBody>
          <a:bodyPr wrap="square">
            <a:spAutoFit/>
          </a:bodyPr>
          <a:lstStyle/>
          <a:p>
            <a:pPr marL="171450" indent="-171450" algn="just" eaLnBrk="0" fontAlgn="base" hangingPunct="0">
              <a:spcBef>
                <a:spcPct val="50000"/>
              </a:spcBef>
              <a:spcAft>
                <a:spcPct val="0"/>
              </a:spcAft>
              <a:buClr>
                <a:srgbClr val="07AFD7"/>
              </a:buClr>
              <a:buFont typeface="Webdings" pitchFamily="18" charset="2"/>
              <a:buChar char="4"/>
            </a:pPr>
            <a:r>
              <a:rPr lang="en-US" sz="1600" dirty="0"/>
              <a:t>Certain information in the asset master record can be managed as </a:t>
            </a:r>
            <a:r>
              <a:rPr lang="en-US" sz="1600" b="1" dirty="0"/>
              <a:t>time-dependent data.</a:t>
            </a:r>
            <a:r>
              <a:rPr lang="en-US" sz="1600" dirty="0"/>
              <a:t> This is of particular significance for cost accounting assignments (for example, cost center, order, project) since depreciation is run on a monthly basis.</a:t>
            </a:r>
          </a:p>
          <a:p>
            <a:pPr marL="171450" indent="-171450" algn="just" eaLnBrk="0" fontAlgn="base" hangingPunct="0">
              <a:spcBef>
                <a:spcPct val="50000"/>
              </a:spcBef>
              <a:spcAft>
                <a:spcPct val="0"/>
              </a:spcAft>
              <a:buClr>
                <a:srgbClr val="07AFD7"/>
              </a:buClr>
              <a:buFont typeface="Webdings" pitchFamily="18" charset="2"/>
              <a:buChar char="4"/>
            </a:pPr>
            <a:r>
              <a:rPr lang="en-US" sz="1600" dirty="0"/>
              <a:t>Whenever an asset master record is changed, the system creates a </a:t>
            </a:r>
            <a:r>
              <a:rPr lang="en-US" sz="1600" b="1" dirty="0"/>
              <a:t>change document. </a:t>
            </a:r>
            <a:r>
              <a:rPr lang="en-US" sz="1600" dirty="0"/>
              <a:t>The change document contains a list of fields that were changed and the number of changes to a field. In addition, the name of the user and the old and new contents of fields are stored.</a:t>
            </a:r>
          </a:p>
          <a:p>
            <a:pPr marL="171450" indent="-171450" algn="just" eaLnBrk="0" fontAlgn="base" hangingPunct="0">
              <a:spcBef>
                <a:spcPct val="50000"/>
              </a:spcBef>
              <a:spcAft>
                <a:spcPct val="0"/>
              </a:spcAft>
              <a:buClr>
                <a:srgbClr val="07AFD7"/>
              </a:buClr>
              <a:buFont typeface="Webdings" pitchFamily="18" charset="2"/>
              <a:buChar char="4"/>
            </a:pPr>
            <a:r>
              <a:rPr lang="en-US" sz="1600" dirty="0"/>
              <a:t>For </a:t>
            </a:r>
            <a:r>
              <a:rPr lang="en-US" sz="1600" b="1" dirty="0"/>
              <a:t>assigning equipment </a:t>
            </a:r>
            <a:r>
              <a:rPr lang="en-US" sz="1600" dirty="0"/>
              <a:t>and functional locations to an asset ,the asset number can be entered in the relevant master record.</a:t>
            </a:r>
          </a:p>
          <a:p>
            <a:pPr marL="171450" indent="-171450" algn="just" eaLnBrk="0" fontAlgn="base" hangingPunct="0">
              <a:spcBef>
                <a:spcPct val="50000"/>
              </a:spcBef>
              <a:spcAft>
                <a:spcPct val="0"/>
              </a:spcAft>
              <a:buClr>
                <a:srgbClr val="07AFD7"/>
              </a:buClr>
              <a:buFont typeface="Webdings" pitchFamily="18" charset="2"/>
              <a:buChar char="4"/>
            </a:pPr>
            <a:r>
              <a:rPr lang="en-US" sz="1600" dirty="0"/>
              <a:t>By synchronously creating and changing equipment and asset, enhanced integration between the Asset Accounting (FI-AA) and Plant Maintenance (PM) components can be achieved.</a:t>
            </a:r>
          </a:p>
          <a:p>
            <a:pPr marL="171450" indent="-171450" eaLnBrk="0" fontAlgn="base" hangingPunct="0">
              <a:lnSpc>
                <a:spcPct val="85000"/>
              </a:lnSpc>
              <a:spcBef>
                <a:spcPct val="50000"/>
              </a:spcBef>
              <a:spcAft>
                <a:spcPct val="0"/>
              </a:spcAft>
              <a:buClr>
                <a:srgbClr val="07AFD7"/>
              </a:buClr>
              <a:buFont typeface="Webdings" pitchFamily="18" charset="2"/>
              <a:buChar char="4"/>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xmlns="" val="105155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400" dirty="0"/>
              <a:t>Asset Accounting: Asset sub number</a:t>
            </a:r>
          </a:p>
        </p:txBody>
      </p:sp>
      <p:sp>
        <p:nvSpPr>
          <p:cNvPr id="3" name="Content Placeholder 2"/>
          <p:cNvSpPr>
            <a:spLocks noGrp="1"/>
          </p:cNvSpPr>
          <p:nvPr>
            <p:ph idx="1"/>
          </p:nvPr>
        </p:nvSpPr>
        <p:spPr>
          <a:xfrm>
            <a:off x="152400" y="1295400"/>
            <a:ext cx="8934450" cy="4867275"/>
          </a:xfrm>
        </p:spPr>
        <p:txBody>
          <a:bodyPr/>
          <a:lstStyle/>
          <a:p>
            <a:pPr algn="just">
              <a:lnSpc>
                <a:spcPct val="100000"/>
              </a:lnSpc>
            </a:pPr>
            <a:r>
              <a:rPr lang="en-US" sz="1800" dirty="0"/>
              <a:t>If a fixed asset is made up of many component assets, these component assets can be managed as separate </a:t>
            </a:r>
            <a:r>
              <a:rPr lang="en-US" sz="1800" b="1" dirty="0"/>
              <a:t>sub numbers</a:t>
            </a:r>
            <a:r>
              <a:rPr lang="en-US" sz="1800" dirty="0"/>
              <a:t>.</a:t>
            </a:r>
          </a:p>
          <a:p>
            <a:pPr algn="just">
              <a:lnSpc>
                <a:spcPct val="100000"/>
              </a:lnSpc>
            </a:pPr>
            <a:r>
              <a:rPr lang="en-US" sz="1800" b="1" dirty="0"/>
              <a:t>External or internal number assignment </a:t>
            </a:r>
            <a:r>
              <a:rPr lang="en-US" sz="1800" dirty="0"/>
              <a:t>can be specified for the asset sub number.</a:t>
            </a:r>
          </a:p>
          <a:p>
            <a:pPr algn="just">
              <a:lnSpc>
                <a:spcPct val="100000"/>
              </a:lnSpc>
            </a:pPr>
            <a:r>
              <a:rPr lang="en-US" sz="1800" dirty="0"/>
              <a:t>You can work directly with a specific sub number, all sub numbers belonging to an asset, or a selection from a list of sub numbers. You can also report separately on accumulated depreciation and book values for previous fiscal years for individual asset sub numbers.</a:t>
            </a:r>
          </a:p>
          <a:p>
            <a:pPr algn="just">
              <a:lnSpc>
                <a:spcPct val="100000"/>
              </a:lnSpc>
            </a:pPr>
            <a:r>
              <a:rPr lang="en-US" sz="1800" dirty="0"/>
              <a:t>By specifying  </a:t>
            </a:r>
            <a:r>
              <a:rPr lang="en-US" sz="1800" b="1" dirty="0"/>
              <a:t>maintenance level at the sub number level</a:t>
            </a:r>
            <a:r>
              <a:rPr lang="en-US" sz="1800" dirty="0"/>
              <a:t>, the default value for depreciation terms can be changed on the sub number.</a:t>
            </a:r>
          </a:p>
        </p:txBody>
      </p:sp>
    </p:spTree>
    <p:extLst>
      <p:ext uri="{BB962C8B-B14F-4D97-AF65-F5344CB8AC3E}">
        <p14:creationId xmlns:p14="http://schemas.microsoft.com/office/powerpoint/2010/main" xmlns="" val="10588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a:t>Asset Accounting: Mass changes</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28414" y="1720890"/>
            <a:ext cx="7991475" cy="4029035"/>
          </a:xfrm>
          <a:prstGeom prst="rect">
            <a:avLst/>
          </a:prstGeom>
          <a:noFill/>
          <a:ln w="9525">
            <a:noFill/>
            <a:miter lim="800000"/>
            <a:headEnd/>
            <a:tailEnd/>
          </a:ln>
        </p:spPr>
      </p:pic>
      <p:sp>
        <p:nvSpPr>
          <p:cNvPr id="6" name="Rectangle 5"/>
          <p:cNvSpPr/>
          <p:nvPr/>
        </p:nvSpPr>
        <p:spPr>
          <a:xfrm>
            <a:off x="314325" y="1108075"/>
            <a:ext cx="7991475" cy="528857"/>
          </a:xfrm>
          <a:prstGeom prst="rect">
            <a:avLst/>
          </a:prstGeom>
        </p:spPr>
        <p:txBody>
          <a:bodyPr wrap="square">
            <a:spAutoFit/>
          </a:bodyPr>
          <a:lstStyle/>
          <a:p>
            <a:r>
              <a:rPr lang="en-US" dirty="0"/>
              <a:t>For changing  the cost centers of assets en masse with system support.</a:t>
            </a:r>
          </a:p>
          <a:p>
            <a:endParaRPr lang="en-US" dirty="0"/>
          </a:p>
        </p:txBody>
      </p:sp>
    </p:spTree>
    <p:extLst>
      <p:ext uri="{BB962C8B-B14F-4D97-AF65-F5344CB8AC3E}">
        <p14:creationId xmlns:p14="http://schemas.microsoft.com/office/powerpoint/2010/main" xmlns="" val="73435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Group Asset</a:t>
            </a:r>
          </a:p>
        </p:txBody>
      </p:sp>
      <p:sp>
        <p:nvSpPr>
          <p:cNvPr id="3" name="Content Placeholder 2"/>
          <p:cNvSpPr>
            <a:spLocks noGrp="1"/>
          </p:cNvSpPr>
          <p:nvPr>
            <p:ph idx="1"/>
          </p:nvPr>
        </p:nvSpPr>
        <p:spPr>
          <a:xfrm>
            <a:off x="647700" y="1108075"/>
            <a:ext cx="7800975" cy="4835525"/>
          </a:xfrm>
        </p:spPr>
        <p:txBody>
          <a:bodyPr/>
          <a:lstStyle/>
          <a:p>
            <a:r>
              <a:rPr lang="en-US" sz="1600" dirty="0"/>
              <a:t>Purpose of Group Asset- Group Assets are mainly used for reporting purpose. Master data for one Group Asset is created and all similar asset from that group are linked to that Group Asset. So a consolidated report can be derived all these assets on the basis of group asset.</a:t>
            </a:r>
          </a:p>
          <a:p>
            <a:r>
              <a:rPr lang="en-US" sz="1600" dirty="0"/>
              <a:t>Assignment of Asset to Group Asset- Group asset are linked to Asset Master data and for every asset master user create, has to linked to respective group Asset</a:t>
            </a:r>
          </a:p>
          <a:p>
            <a:r>
              <a:rPr lang="en-US" sz="1600" dirty="0"/>
              <a:t>Customizing for Group Asset: </a:t>
            </a:r>
          </a:p>
          <a:p>
            <a:pPr lvl="2"/>
            <a:r>
              <a:rPr lang="en-US" sz="1600" dirty="0"/>
              <a:t>Specify Depreciation Areas for Group Assets.</a:t>
            </a:r>
          </a:p>
          <a:p>
            <a:pPr lvl="2"/>
            <a:r>
              <a:rPr lang="en-US" sz="1600" dirty="0"/>
              <a:t>Specify Asset classes for Group Assets.</a:t>
            </a:r>
          </a:p>
          <a:p>
            <a:pPr lvl="2"/>
            <a:r>
              <a:rPr lang="en-US" sz="1600" dirty="0"/>
              <a:t>Create Group Asset.</a:t>
            </a:r>
          </a:p>
          <a:p>
            <a:pPr lvl="2"/>
            <a:r>
              <a:rPr lang="en-US" sz="1600" dirty="0"/>
              <a:t>Set Group Asset indicator in depreciation areas in the asset master record.</a:t>
            </a:r>
          </a:p>
          <a:p>
            <a:pPr lvl="2"/>
            <a:r>
              <a:rPr lang="en-US" sz="1600" dirty="0"/>
              <a:t>Define special transaction types for retirements and limit them to specific Depreciation Areas </a:t>
            </a:r>
          </a:p>
          <a:p>
            <a:pPr lvl="2"/>
            <a:r>
              <a:rPr lang="en-US" sz="1600" dirty="0"/>
              <a:t>Define special transaction types for transfers and limit them to specific depreciation areas.      </a:t>
            </a:r>
          </a:p>
          <a:p>
            <a:pPr>
              <a:buNone/>
            </a:pPr>
            <a:endParaRPr lang="en-US" dirty="0"/>
          </a:p>
        </p:txBody>
      </p:sp>
    </p:spTree>
    <p:extLst>
      <p:ext uri="{BB962C8B-B14F-4D97-AF65-F5344CB8AC3E}">
        <p14:creationId xmlns:p14="http://schemas.microsoft.com/office/powerpoint/2010/main" xmlns="" val="325295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a:t>Asset Accounting: Mass changes</a:t>
            </a:r>
          </a:p>
        </p:txBody>
      </p:sp>
      <p:sp>
        <p:nvSpPr>
          <p:cNvPr id="4" name="Content Placeholder 3"/>
          <p:cNvSpPr>
            <a:spLocks noGrp="1"/>
          </p:cNvSpPr>
          <p:nvPr>
            <p:ph idx="1"/>
          </p:nvPr>
        </p:nvSpPr>
        <p:spPr>
          <a:xfrm>
            <a:off x="352425" y="1295400"/>
            <a:ext cx="7800975" cy="3981450"/>
          </a:xfrm>
        </p:spPr>
        <p:txBody>
          <a:bodyPr/>
          <a:lstStyle/>
          <a:p>
            <a:pPr>
              <a:buNone/>
            </a:pPr>
            <a:r>
              <a:rPr lang="en-US" b="1" dirty="0"/>
              <a:t>Steps:</a:t>
            </a:r>
          </a:p>
          <a:p>
            <a:pPr algn="just">
              <a:buNone/>
            </a:pPr>
            <a:r>
              <a:rPr lang="en-US" sz="1800" dirty="0"/>
              <a:t>1. Create a substitution rule to specify which fields you want to change and how you want to change them.</a:t>
            </a:r>
          </a:p>
          <a:p>
            <a:pPr algn="just">
              <a:buNone/>
            </a:pPr>
            <a:r>
              <a:rPr lang="en-US" sz="1800" dirty="0"/>
              <a:t>2. Generate a list of assets to be changed (for example, by running a standard report with the appropriate selections).</a:t>
            </a:r>
          </a:p>
          <a:p>
            <a:pPr algn="just">
              <a:buNone/>
            </a:pPr>
            <a:r>
              <a:rPr lang="en-US" sz="1800" dirty="0"/>
              <a:t>3. Choose the </a:t>
            </a:r>
            <a:r>
              <a:rPr lang="en-US" sz="1800" i="1" dirty="0"/>
              <a:t>Create work list function.</a:t>
            </a:r>
          </a:p>
          <a:p>
            <a:pPr algn="just">
              <a:buNone/>
            </a:pPr>
            <a:r>
              <a:rPr lang="en-US" sz="1800" dirty="0"/>
              <a:t>4. Enter a description and select a purpose for your work list. The purpose is a predefined standard task in the system (for example, change master data).</a:t>
            </a:r>
          </a:p>
          <a:p>
            <a:pPr algn="just">
              <a:buNone/>
            </a:pPr>
            <a:r>
              <a:rPr lang="en-US" sz="1800" dirty="0"/>
              <a:t>5. Choose the appropriate substitution rule for the mass change.</a:t>
            </a:r>
          </a:p>
          <a:p>
            <a:pPr algn="just">
              <a:buNone/>
            </a:pPr>
            <a:r>
              <a:rPr lang="en-US" sz="1800" dirty="0"/>
              <a:t>6. If you do not want to use the workflow, make sure that the work list created is not assigned to any user.</a:t>
            </a:r>
          </a:p>
          <a:p>
            <a:pPr algn="just">
              <a:buNone/>
            </a:pPr>
            <a:r>
              <a:rPr lang="en-US" sz="1800" dirty="0"/>
              <a:t>7. Check whether your mass change was successful by displaying the assets or running an appropriate report.</a:t>
            </a:r>
          </a:p>
        </p:txBody>
      </p:sp>
    </p:spTree>
    <p:extLst>
      <p:ext uri="{BB962C8B-B14F-4D97-AF65-F5344CB8AC3E}">
        <p14:creationId xmlns:p14="http://schemas.microsoft.com/office/powerpoint/2010/main" xmlns="" val="311585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4E72E2-1E1B-4CAE-A35E-778B8D57FE3D}"/>
              </a:ext>
            </a:extLst>
          </p:cNvPr>
          <p:cNvSpPr>
            <a:spLocks noGrp="1"/>
          </p:cNvSpPr>
          <p:nvPr>
            <p:ph type="title"/>
          </p:nvPr>
        </p:nvSpPr>
        <p:spPr/>
        <p:txBody>
          <a:bodyPr/>
          <a:lstStyle/>
          <a:p>
            <a:r>
              <a:rPr lang="en-US" sz="1800" dirty="0">
                <a:effectLst/>
              </a:rPr>
              <a:t>CONFIGURATIONS WHICH CONTROL THE ASSET MASTER DATA</a:t>
            </a:r>
            <a:r>
              <a:rPr lang="en-US" dirty="0">
                <a:effectLst/>
              </a:rPr>
              <a:t>:</a:t>
            </a:r>
            <a:endParaRPr lang="en-US" dirty="0"/>
          </a:p>
        </p:txBody>
      </p:sp>
      <p:pic>
        <p:nvPicPr>
          <p:cNvPr id="5" name="Content Placeholder 4">
            <a:extLst>
              <a:ext uri="{FF2B5EF4-FFF2-40B4-BE49-F238E27FC236}">
                <a16:creationId xmlns:a16="http://schemas.microsoft.com/office/drawing/2014/main" xmlns="" id="{3D4C710E-492F-46C8-8223-7B202E3FF9F4}"/>
              </a:ext>
            </a:extLst>
          </p:cNvPr>
          <p:cNvPicPr>
            <a:picLocks noGrp="1" noChangeAspect="1"/>
          </p:cNvPicPr>
          <p:nvPr>
            <p:ph sz="half" idx="1"/>
          </p:nvPr>
        </p:nvPicPr>
        <p:blipFill>
          <a:blip r:embed="rId2" cstate="print"/>
          <a:stretch>
            <a:fillRect/>
          </a:stretch>
        </p:blipFill>
        <p:spPr>
          <a:xfrm>
            <a:off x="228600" y="2133600"/>
            <a:ext cx="8534400" cy="3810000"/>
          </a:xfrm>
          <a:prstGeom prst="rect">
            <a:avLst/>
          </a:prstGeom>
        </p:spPr>
      </p:pic>
    </p:spTree>
    <p:extLst>
      <p:ext uri="{BB962C8B-B14F-4D97-AF65-F5344CB8AC3E}">
        <p14:creationId xmlns:p14="http://schemas.microsoft.com/office/powerpoint/2010/main" xmlns="" val="1861728046"/>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940159531F9840AD110D230F87C98E" ma:contentTypeVersion="0" ma:contentTypeDescription="Create a new document." ma:contentTypeScope="" ma:versionID="0f60984163e91ec47d50b5e84dfa986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FA2E84-CFE6-45A1-995F-900B1651E4B2}">
  <ds:schemaRef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D319804A-AF66-4F3B-AFAC-3E1E6DD87A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73B0EF5-C401-4E4C-A570-A31C9AFF0D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7614</TotalTime>
  <Words>4174</Words>
  <Application>Microsoft Office PowerPoint</Application>
  <PresentationFormat>On-screen Show (4:3)</PresentationFormat>
  <Paragraphs>422</Paragraphs>
  <Slides>36</Slides>
  <Notes>32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Default Design</vt:lpstr>
      <vt:lpstr>Day 6 Asset Accounting </vt:lpstr>
      <vt:lpstr>Slide 2</vt:lpstr>
      <vt:lpstr>     Asset Accounting: Asset Master record</vt:lpstr>
      <vt:lpstr>Asset Master record</vt:lpstr>
      <vt:lpstr>     Asset Accounting: Asset sub number</vt:lpstr>
      <vt:lpstr>     Asset Accounting: Mass changes</vt:lpstr>
      <vt:lpstr>Group Asset</vt:lpstr>
      <vt:lpstr>     Asset Accounting: Mass changes</vt:lpstr>
      <vt:lpstr>CONFIGURATIONS WHICH CONTROL THE ASSET MASTER DATA:</vt:lpstr>
      <vt:lpstr>Asset master Data – AS01</vt:lpstr>
      <vt:lpstr>  Asset transactions :Acquisitions</vt:lpstr>
      <vt:lpstr>    Asset Acquisition: Through direct FI posting </vt:lpstr>
      <vt:lpstr>  Asset transactions :Acquisitions</vt:lpstr>
      <vt:lpstr>  Asset transactions :Acquisitions</vt:lpstr>
      <vt:lpstr>  Asset transactions :Acquisitions</vt:lpstr>
      <vt:lpstr>  Asset transactions :Acquisitions</vt:lpstr>
      <vt:lpstr>Asset Acquisition:         Through P.O.</vt:lpstr>
      <vt:lpstr> Asset transactions :Acquisition with MM integration</vt:lpstr>
      <vt:lpstr> Asset transactions :Acquisition with MM integration</vt:lpstr>
      <vt:lpstr> Asset transactions :Asset Retirement </vt:lpstr>
      <vt:lpstr>Asset Retirement</vt:lpstr>
      <vt:lpstr> Asset transactions :Asset Retirement </vt:lpstr>
      <vt:lpstr> Asset transactions :Mass Retirement </vt:lpstr>
      <vt:lpstr> Asset transactions :Mass Retirement </vt:lpstr>
      <vt:lpstr> Asset transactions : Asset Transfer</vt:lpstr>
      <vt:lpstr>  Asset Transfer</vt:lpstr>
      <vt:lpstr>Asset Transfer: Inter-Company</vt:lpstr>
      <vt:lpstr> Asset transactions : Asset Transfer</vt:lpstr>
      <vt:lpstr> Asset transactions : Asset Transfer</vt:lpstr>
      <vt:lpstr> Asset transactions : Asset Transfer</vt:lpstr>
      <vt:lpstr> Asset transactions :Asset Under Construction (AuC)</vt:lpstr>
      <vt:lpstr> Asset transactions :Asset Under Construction (AuC)</vt:lpstr>
      <vt:lpstr> Asset transactions :Asset Under Construction (AuC)</vt:lpstr>
      <vt:lpstr>   Asset Acquisition: Through    P.O. to I.O. and settlement to                        Asset</vt:lpstr>
      <vt:lpstr> Asset transactions : Unplanned depreciation</vt:lpstr>
      <vt:lpstr> Asset transactions : Unplanned depreciation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SAP CoE</dc:title>
  <dc:subject>Training User Manual-FI</dc:subject>
  <dc:creator>Prashant Deshmukh</dc:creator>
  <cp:lastModifiedBy>mogani</cp:lastModifiedBy>
  <cp:revision>908</cp:revision>
  <cp:lastPrinted>1998-05-07T19:57:38Z</cp:lastPrinted>
  <dcterms:created xsi:type="dcterms:W3CDTF">1998-04-30T19:10:22Z</dcterms:created>
  <dcterms:modified xsi:type="dcterms:W3CDTF">2018-03-05T14:57:28Z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0x01010002940159531F9840AD110D230F87C98E</vt:lpwstr>
  </property>
</Properties>
</file>