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1"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FCFA91-8AF7-40A0-B547-7F63B3B51B87}">
      <dgm:prSet/>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Information system /Reporting</a:t>
          </a:r>
        </a:p>
      </dgm:t>
    </dgm:pt>
    <dgm:pt modelId="{F3BB8F0E-E321-4E43-AD9A-7DDFD9D2E7F2}" type="sibTrans" cxnId="{67B8C644-1F76-4D07-AAB9-71312A14AA2E}">
      <dgm:prSet/>
      <dgm:spPr/>
      <dgm:t>
        <a:bodyPr/>
        <a:lstStyle/>
        <a:p>
          <a:endParaRPr lang="en-US"/>
        </a:p>
      </dgm:t>
    </dgm:pt>
    <dgm:pt modelId="{79DE3A99-DC79-43DE-A4EC-F34D145A233F}" type="parTrans" cxnId="{67B8C644-1F76-4D07-AAB9-71312A14AA2E}">
      <dgm:prSet/>
      <dgm:spPr/>
      <dgm:t>
        <a:bodyPr/>
        <a:lstStyle/>
        <a:p>
          <a:endParaRPr lang="en-US"/>
        </a:p>
      </dgm:t>
    </dgm:pt>
    <dgm:pt modelId="{750DED89-C9D7-40BB-BF1E-80E913EF60D1}">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endParaRPr lang="en-US" sz="2100" dirty="0"/>
        </a:p>
        <a:p>
          <a:r>
            <a:rPr lang="en-US" sz="2400" b="1" dirty="0"/>
            <a:t>Periodic processing</a:t>
          </a:r>
        </a:p>
        <a:p>
          <a:endParaRPr lang="en-US" sz="2100" dirty="0"/>
        </a:p>
      </dgm:t>
    </dgm:pt>
    <dgm:pt modelId="{310EA291-D67E-4DB6-A852-EF91207E91B4}" type="sibTrans" cxnId="{EAAF375B-DCA4-4AC7-969F-5DE7BDC9F354}">
      <dgm:prSet/>
      <dgm:spPr>
        <a:ln>
          <a:solidFill>
            <a:schemeClr val="accent6"/>
          </a:solidFill>
        </a:ln>
      </dgm:spPr>
      <dgm:t>
        <a:bodyPr/>
        <a:lstStyle/>
        <a:p>
          <a:endParaRPr lang="en-US"/>
        </a:p>
      </dgm:t>
    </dgm:pt>
    <dgm:pt modelId="{A8B105A3-D847-42C1-BF4A-51CA8179326E}" type="parTrans" cxnId="{EAAF375B-DCA4-4AC7-969F-5DE7BDC9F354}">
      <dgm:prSet/>
      <dgm:spPr/>
      <dgm:t>
        <a:bodyPr/>
        <a:lstStyle/>
        <a:p>
          <a:endParaRPr lang="en-US"/>
        </a:p>
      </dgm:t>
    </dgm:pt>
    <dgm:pt modelId="{C463456C-4A1D-4E40-8510-6553A2E08EAC}">
      <dgm:prSet phldrT="[Text]"/>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Asset Transactions</a:t>
          </a:r>
        </a:p>
      </dgm:t>
    </dgm:pt>
    <dgm:pt modelId="{8735C32D-8903-4F05-9839-50B435A381BA}" type="sibTrans" cxnId="{FDBA7897-28EB-4EC8-A8CE-4899C0707E02}">
      <dgm:prSet/>
      <dgm:spPr>
        <a:ln>
          <a:solidFill>
            <a:schemeClr val="accent6"/>
          </a:solidFill>
        </a:ln>
      </dgm:spPr>
      <dgm:t>
        <a:bodyPr/>
        <a:lstStyle/>
        <a:p>
          <a:endParaRPr lang="en-US"/>
        </a:p>
      </dgm:t>
    </dgm:pt>
    <dgm:pt modelId="{0F67D353-D3A4-465A-8770-5E0AD74A2096}" type="parTrans" cxnId="{FDBA7897-28EB-4EC8-A8CE-4899C0707E02}">
      <dgm:prSet/>
      <dgm:spPr/>
      <dgm:t>
        <a:bodyPr/>
        <a:lstStyle/>
        <a:p>
          <a:endParaRPr lang="en-US"/>
        </a:p>
      </dgm:t>
    </dgm:pt>
    <dgm:pt modelId="{5BD1D527-DE68-447D-859E-BEB85E3CD90C}">
      <dgm:prSet phldrT="[Text]"/>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Master data</a:t>
          </a:r>
        </a:p>
      </dgm:t>
    </dgm:pt>
    <dgm:pt modelId="{904A278E-F19D-47C5-91B3-BE734CF33B7B}" type="sibTrans" cxnId="{C5339853-13FC-4F4F-9251-C9276A638A54}">
      <dgm:prSet/>
      <dgm:spPr>
        <a:ln>
          <a:solidFill>
            <a:schemeClr val="accent6"/>
          </a:solidFill>
        </a:ln>
      </dgm:spPr>
      <dgm:t>
        <a:bodyPr/>
        <a:lstStyle/>
        <a:p>
          <a:endParaRPr lang="en-US"/>
        </a:p>
      </dgm:t>
    </dgm:pt>
    <dgm:pt modelId="{83EB42C1-B798-48D9-9B39-49A893E02AD9}" type="parTrans" cxnId="{C5339853-13FC-4F4F-9251-C9276A638A54}">
      <dgm:prSet/>
      <dgm:spPr/>
      <dgm:t>
        <a:bodyPr/>
        <a:lstStyle/>
        <a:p>
          <a:endParaRPr lang="en-US"/>
        </a:p>
      </dgm:t>
    </dgm:pt>
    <dgm:pt modelId="{119B03FF-C253-46C1-964C-C5C3A1603D29}">
      <dgm:prSet phldrT="[Text]" custT="1"/>
      <dgm:spPr>
        <a:solidFill>
          <a:schemeClr val="tx1">
            <a:lumMod val="65000"/>
            <a:lumOff val="35000"/>
          </a:schemeClr>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gm:spPr>
      <dgm:t>
        <a:bodyPr spcFirstLastPara="0" vert="horz" wrap="square" lIns="195564" tIns="0" rIns="195564" bIns="0" numCol="1" spcCol="1270" anchor="ctr" anchorCtr="0"/>
        <a:lstStyle/>
        <a:p>
          <a:pPr marL="0" lvl="0" algn="l" defTabSz="977900">
            <a:lnSpc>
              <a:spcPct val="90000"/>
            </a:lnSpc>
            <a:spcBef>
              <a:spcPct val="0"/>
            </a:spcBef>
            <a:spcAft>
              <a:spcPct val="35000"/>
            </a:spcAft>
            <a:buNone/>
          </a:pPr>
          <a:r>
            <a:rPr lang="en-US" sz="2200" kern="1200" dirty="0">
              <a:solidFill>
                <a:prstClr val="white"/>
              </a:solidFill>
              <a:latin typeface="Calibri"/>
              <a:ea typeface="+mn-ea"/>
              <a:cs typeface="+mn-cs"/>
            </a:rPr>
            <a:t>Organization structure</a:t>
          </a:r>
        </a:p>
      </dgm:t>
    </dgm:pt>
    <dgm:pt modelId="{FDA5D11D-2859-4A7A-B331-964A0D299202}" type="sibTrans" cxnId="{54C7DEA5-24A0-433A-AB6B-12FA492869ED}">
      <dgm:prSet/>
      <dgm:spPr>
        <a:ln>
          <a:solidFill>
            <a:schemeClr val="accent6"/>
          </a:solidFill>
        </a:ln>
      </dgm:spPr>
      <dgm:t>
        <a:bodyPr/>
        <a:lstStyle/>
        <a:p>
          <a:endParaRPr lang="en-US"/>
        </a:p>
      </dgm:t>
    </dgm:pt>
    <dgm:pt modelId="{0258A417-15A8-4BDA-B483-9B298AE8E662}" type="parTrans" cxnId="{54C7DEA5-24A0-433A-AB6B-12FA492869ED}">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pt>
    <dgm:pt modelId="{9FF565D8-69D8-4A13-A441-9ED1A07415DC}" type="pres">
      <dgm:prSet presAssocID="{119B03FF-C253-46C1-964C-C5C3A1603D29}" presName="parentText" presStyleLbl="node1" presStyleIdx="0" presStyleCnt="5" custScaleX="101181" custScaleY="75920" custLinFactNeighborY="17960">
        <dgm:presLayoutVars>
          <dgm:chMax val="0"/>
          <dgm:bulletEnabled val="1"/>
        </dgm:presLayoutVars>
      </dgm:prSet>
      <dgm:spPr>
        <a:xfrm>
          <a:off x="369570" y="156269"/>
          <a:ext cx="5235084" cy="638860"/>
        </a:xfrm>
        <a:prstGeom prst="roundRect">
          <a:avLst/>
        </a:prstGeom>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pt>
    <dgm:pt modelId="{4F1B875E-30C4-4296-AF0A-B2F0FF98E937}" type="pres">
      <dgm:prSet presAssocID="{5BD1D527-DE68-447D-859E-BEB85E3CD90C}" presName="parentText" presStyleLbl="node1" presStyleIdx="1" presStyleCnt="5" custScaleY="85615">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pt>
    <dgm:pt modelId="{308892F6-9082-488F-A32B-06D8AF648161}" type="pres">
      <dgm:prSet presAssocID="{C463456C-4A1D-4E40-8510-6553A2E08EAC}" presName="parentText" presStyleLbl="node1" presStyleIdx="2" presStyleCnt="5" custScaleY="86523">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5"/>
      <dgm:spPr/>
    </dgm:pt>
    <dgm:pt modelId="{8A9C1275-CE4E-42D2-B06A-390CDAFCA695}" type="pres">
      <dgm:prSet presAssocID="{750DED89-C9D7-40BB-BF1E-80E913EF60D1}" presName="parentText" presStyleLbl="node1" presStyleIdx="3" presStyleCnt="5" custScaleY="98408" custLinFactNeighborX="7169" custLinFactNeighborY="-8163">
        <dgm:presLayoutVars>
          <dgm:chMax val="0"/>
          <dgm:bulletEnabled val="1"/>
        </dgm:presLayoutVars>
      </dgm:prSet>
      <dgm:spPr/>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5">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5"/>
      <dgm:spPr/>
    </dgm:pt>
    <dgm:pt modelId="{A873FBAA-1029-4F7D-BD89-E17C61499FE3}" type="pres">
      <dgm:prSet presAssocID="{A2FCFA91-8AF7-40A0-B547-7F63B3B51B87}" presName="parentText" presStyleLbl="node1" presStyleIdx="4" presStyleCnt="5" custScaleY="84391">
        <dgm:presLayoutVars>
          <dgm:chMax val="0"/>
          <dgm:bulletEnabled val="1"/>
        </dgm:presLayoutVars>
      </dgm:prSet>
      <dgm:spPr/>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5">
        <dgm:presLayoutVars>
          <dgm:bulletEnabled val="1"/>
        </dgm:presLayoutVars>
      </dgm:prSet>
      <dgm:spPr/>
    </dgm:pt>
  </dgm:ptLst>
  <dgm:cxnLst>
    <dgm:cxn modelId="{C55ADD34-D9F4-4960-A8D3-84B0D5D683B5}" type="presOf" srcId="{C463456C-4A1D-4E40-8510-6553A2E08EAC}" destId="{308892F6-9082-488F-A32B-06D8AF648161}" srcOrd="1" destOrd="0" presId="urn:microsoft.com/office/officeart/2005/8/layout/list1"/>
    <dgm:cxn modelId="{EAAF375B-DCA4-4AC7-969F-5DE7BDC9F354}" srcId="{E3728C20-EB6D-4606-A9DD-C48473CE9A1D}" destId="{750DED89-C9D7-40BB-BF1E-80E913EF60D1}" srcOrd="3" destOrd="0" parTransId="{A8B105A3-D847-42C1-BF4A-51CA8179326E}" sibTransId="{310EA291-D67E-4DB6-A852-EF91207E91B4}"/>
    <dgm:cxn modelId="{B8255361-5C91-42FE-80F0-D0B9B55020A5}" type="presOf" srcId="{A2FCFA91-8AF7-40A0-B547-7F63B3B51B87}" destId="{A873FBAA-1029-4F7D-BD89-E17C61499FE3}" srcOrd="1"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46C63846-C731-4A09-8ACD-E10F2EADDDF6}" type="presOf" srcId="{119B03FF-C253-46C1-964C-C5C3A1603D29}" destId="{CB8EBB56-8504-4F7A-BC5D-033D90FEAF3F}" srcOrd="0" destOrd="0" presId="urn:microsoft.com/office/officeart/2005/8/layout/list1"/>
    <dgm:cxn modelId="{75F4C351-5130-4667-8AC1-65DBFA0C6F4D}" type="presOf" srcId="{C463456C-4A1D-4E40-8510-6553A2E08EAC}" destId="{C8BD45C4-0036-46CC-B694-7420A32F454C}"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BBB9E773-F78C-4915-93FE-787DB2885269}" type="presOf" srcId="{750DED89-C9D7-40BB-BF1E-80E913EF60D1}" destId="{C02E2FFD-9A69-41B7-BA48-04EF8A4B6E9B}" srcOrd="0" destOrd="0" presId="urn:microsoft.com/office/officeart/2005/8/layout/list1"/>
    <dgm:cxn modelId="{81586A74-D386-4F2A-AB1D-36D81EF1FACF}" type="presOf" srcId="{119B03FF-C253-46C1-964C-C5C3A1603D29}" destId="{9FF565D8-69D8-4A13-A441-9ED1A07415DC}" srcOrd="1" destOrd="0" presId="urn:microsoft.com/office/officeart/2005/8/layout/list1"/>
    <dgm:cxn modelId="{8C496289-ACE8-4F91-9201-172605227C16}" type="presOf" srcId="{750DED89-C9D7-40BB-BF1E-80E913EF60D1}" destId="{8A9C1275-CE4E-42D2-B06A-390CDAFCA695}" srcOrd="1" destOrd="0" presId="urn:microsoft.com/office/officeart/2005/8/layout/list1"/>
    <dgm:cxn modelId="{45AA0397-81A7-4912-8CC9-67F69DA8CD54}" type="presOf" srcId="{5BD1D527-DE68-447D-859E-BEB85E3CD90C}" destId="{62C99DC8-ABD1-4BC1-96D5-DB8A95655A56}" srcOrd="0"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36B779B5-A84A-4693-A045-4FF6BB516CB6}" type="presOf" srcId="{E3728C20-EB6D-4606-A9DD-C48473CE9A1D}" destId="{7DBC65CD-5B2C-42F2-96AE-8E65EEA901A5}" srcOrd="0" destOrd="0" presId="urn:microsoft.com/office/officeart/2005/8/layout/list1"/>
    <dgm:cxn modelId="{39CC2FEA-D334-48B2-9A32-5DF5517990F9}" type="presOf" srcId="{A2FCFA91-8AF7-40A0-B547-7F63B3B51B87}" destId="{7A67AAD4-8DF0-41FC-B720-7E21771CC6B7}" srcOrd="0" destOrd="0" presId="urn:microsoft.com/office/officeart/2005/8/layout/list1"/>
    <dgm:cxn modelId="{FD89E7F4-3F33-48DA-8B1F-55B86B721A8F}" type="presOf" srcId="{5BD1D527-DE68-447D-859E-BEB85E3CD90C}" destId="{4F1B875E-30C4-4296-AF0A-B2F0FF98E937}" srcOrd="1" destOrd="0" presId="urn:microsoft.com/office/officeart/2005/8/layout/list1"/>
    <dgm:cxn modelId="{668C7047-05BB-4727-A6B4-95ACCF0D5D3A}" type="presParOf" srcId="{7DBC65CD-5B2C-42F2-96AE-8E65EEA901A5}" destId="{3D411920-83B9-466E-93C4-84646E5CBD5C}" srcOrd="0" destOrd="0" presId="urn:microsoft.com/office/officeart/2005/8/layout/list1"/>
    <dgm:cxn modelId="{7841649D-E4F5-4774-8D44-564FA4C64D70}" type="presParOf" srcId="{3D411920-83B9-466E-93C4-84646E5CBD5C}" destId="{CB8EBB56-8504-4F7A-BC5D-033D90FEAF3F}" srcOrd="0" destOrd="0" presId="urn:microsoft.com/office/officeart/2005/8/layout/list1"/>
    <dgm:cxn modelId="{C362A821-544A-44F9-B013-09A2D1D02B08}" type="presParOf" srcId="{3D411920-83B9-466E-93C4-84646E5CBD5C}" destId="{9FF565D8-69D8-4A13-A441-9ED1A07415DC}" srcOrd="1" destOrd="0" presId="urn:microsoft.com/office/officeart/2005/8/layout/list1"/>
    <dgm:cxn modelId="{4ED748A4-79A5-483D-AEAE-5D2602FEF28C}" type="presParOf" srcId="{7DBC65CD-5B2C-42F2-96AE-8E65EEA901A5}" destId="{823C9682-A650-42E2-8644-EA9414D4B23A}" srcOrd="1" destOrd="0" presId="urn:microsoft.com/office/officeart/2005/8/layout/list1"/>
    <dgm:cxn modelId="{F7697EEC-D1FF-4BC9-95C7-2C1F8EB7292B}" type="presParOf" srcId="{7DBC65CD-5B2C-42F2-96AE-8E65EEA901A5}" destId="{59923391-13B1-4A05-B0BD-54033F5EB283}" srcOrd="2" destOrd="0" presId="urn:microsoft.com/office/officeart/2005/8/layout/list1"/>
    <dgm:cxn modelId="{147AACE4-A1A6-4128-8F97-547CA5EDA05E}" type="presParOf" srcId="{7DBC65CD-5B2C-42F2-96AE-8E65EEA901A5}" destId="{198E1732-DCF1-44AD-B512-6B0EEB30425A}" srcOrd="3" destOrd="0" presId="urn:microsoft.com/office/officeart/2005/8/layout/list1"/>
    <dgm:cxn modelId="{4570AC56-8C17-48B4-83E0-510BCC05C92F}" type="presParOf" srcId="{7DBC65CD-5B2C-42F2-96AE-8E65EEA901A5}" destId="{C8D4A645-FE78-4EAF-9CA3-0252F9794F9B}" srcOrd="4" destOrd="0" presId="urn:microsoft.com/office/officeart/2005/8/layout/list1"/>
    <dgm:cxn modelId="{FBD5E189-E299-4DBF-8E90-1FDD60E5E27E}" type="presParOf" srcId="{C8D4A645-FE78-4EAF-9CA3-0252F9794F9B}" destId="{62C99DC8-ABD1-4BC1-96D5-DB8A95655A56}" srcOrd="0" destOrd="0" presId="urn:microsoft.com/office/officeart/2005/8/layout/list1"/>
    <dgm:cxn modelId="{F5397855-370B-4B38-B4E6-7D245AF6018B}" type="presParOf" srcId="{C8D4A645-FE78-4EAF-9CA3-0252F9794F9B}" destId="{4F1B875E-30C4-4296-AF0A-B2F0FF98E937}" srcOrd="1" destOrd="0" presId="urn:microsoft.com/office/officeart/2005/8/layout/list1"/>
    <dgm:cxn modelId="{440E2030-67E2-4B87-89F4-6700125012B6}" type="presParOf" srcId="{7DBC65CD-5B2C-42F2-96AE-8E65EEA901A5}" destId="{A6BBF129-1C87-48B0-9C84-4586D01AD5ED}" srcOrd="5" destOrd="0" presId="urn:microsoft.com/office/officeart/2005/8/layout/list1"/>
    <dgm:cxn modelId="{20E5D39D-ED93-421E-9E9F-613A1B9283E1}" type="presParOf" srcId="{7DBC65CD-5B2C-42F2-96AE-8E65EEA901A5}" destId="{4447009D-8EA2-41AA-BBF3-3154EA9B2F24}" srcOrd="6" destOrd="0" presId="urn:microsoft.com/office/officeart/2005/8/layout/list1"/>
    <dgm:cxn modelId="{0595CFB0-3CE6-4BD3-9C1B-7ECC56E0F974}" type="presParOf" srcId="{7DBC65CD-5B2C-42F2-96AE-8E65EEA901A5}" destId="{5F0C58E9-F97A-442E-B4B6-09E33D55B343}" srcOrd="7" destOrd="0" presId="urn:microsoft.com/office/officeart/2005/8/layout/list1"/>
    <dgm:cxn modelId="{3311CBB9-B36F-460F-A7BC-CF4AD31DDDA3}" type="presParOf" srcId="{7DBC65CD-5B2C-42F2-96AE-8E65EEA901A5}" destId="{016FCE31-B27D-40E9-8C7F-46E5079028BF}" srcOrd="8" destOrd="0" presId="urn:microsoft.com/office/officeart/2005/8/layout/list1"/>
    <dgm:cxn modelId="{687222E7-9C05-4B51-ABA1-D3DF707B6DB8}" type="presParOf" srcId="{016FCE31-B27D-40E9-8C7F-46E5079028BF}" destId="{C8BD45C4-0036-46CC-B694-7420A32F454C}" srcOrd="0" destOrd="0" presId="urn:microsoft.com/office/officeart/2005/8/layout/list1"/>
    <dgm:cxn modelId="{F67D5CEB-E762-4872-908E-ADCA32F89753}" type="presParOf" srcId="{016FCE31-B27D-40E9-8C7F-46E5079028BF}" destId="{308892F6-9082-488F-A32B-06D8AF648161}" srcOrd="1" destOrd="0" presId="urn:microsoft.com/office/officeart/2005/8/layout/list1"/>
    <dgm:cxn modelId="{B4111BCA-78AB-49DA-80BF-9C6EFDBAC19E}" type="presParOf" srcId="{7DBC65CD-5B2C-42F2-96AE-8E65EEA901A5}" destId="{6FA02C5B-74D9-43CB-B027-653ED7B3BFFC}" srcOrd="9" destOrd="0" presId="urn:microsoft.com/office/officeart/2005/8/layout/list1"/>
    <dgm:cxn modelId="{A15E0783-2C49-4820-9EEF-C416950DCFF4}" type="presParOf" srcId="{7DBC65CD-5B2C-42F2-96AE-8E65EEA901A5}" destId="{0B15E5D7-78A0-46A8-B805-14B307C3929F}" srcOrd="10" destOrd="0" presId="urn:microsoft.com/office/officeart/2005/8/layout/list1"/>
    <dgm:cxn modelId="{2F03E5F0-39B5-47F4-8874-EB9264D4D905}" type="presParOf" srcId="{7DBC65CD-5B2C-42F2-96AE-8E65EEA901A5}" destId="{0C36EB90-198D-4D45-9CDD-1990081AD103}" srcOrd="11" destOrd="0" presId="urn:microsoft.com/office/officeart/2005/8/layout/list1"/>
    <dgm:cxn modelId="{5B85C74B-1055-4338-BA7E-63584D8E468D}" type="presParOf" srcId="{7DBC65CD-5B2C-42F2-96AE-8E65EEA901A5}" destId="{A63EA0F5-DA2A-4EA7-908D-CEA173BCF346}" srcOrd="12" destOrd="0" presId="urn:microsoft.com/office/officeart/2005/8/layout/list1"/>
    <dgm:cxn modelId="{48AF2938-BAA7-441B-B6C1-2E92EC1DD674}" type="presParOf" srcId="{A63EA0F5-DA2A-4EA7-908D-CEA173BCF346}" destId="{C02E2FFD-9A69-41B7-BA48-04EF8A4B6E9B}" srcOrd="0" destOrd="0" presId="urn:microsoft.com/office/officeart/2005/8/layout/list1"/>
    <dgm:cxn modelId="{67F111B0-D61A-41DD-A1D4-F82941C8307C}" type="presParOf" srcId="{A63EA0F5-DA2A-4EA7-908D-CEA173BCF346}" destId="{8A9C1275-CE4E-42D2-B06A-390CDAFCA695}" srcOrd="1" destOrd="0" presId="urn:microsoft.com/office/officeart/2005/8/layout/list1"/>
    <dgm:cxn modelId="{99DCA80F-4D71-44B5-89F2-7E61AEC2222F}" type="presParOf" srcId="{7DBC65CD-5B2C-42F2-96AE-8E65EEA901A5}" destId="{433DFA85-C529-481A-ABE0-74D22DE29FB9}" srcOrd="13" destOrd="0" presId="urn:microsoft.com/office/officeart/2005/8/layout/list1"/>
    <dgm:cxn modelId="{67AF9E93-B274-4429-8B1B-34C5BF7A22E5}" type="presParOf" srcId="{7DBC65CD-5B2C-42F2-96AE-8E65EEA901A5}" destId="{5A8156A4-78CA-4802-9366-A6BC5F566F74}" srcOrd="14" destOrd="0" presId="urn:microsoft.com/office/officeart/2005/8/layout/list1"/>
    <dgm:cxn modelId="{89C0A2F4-C129-4927-8470-6768021B0729}" type="presParOf" srcId="{7DBC65CD-5B2C-42F2-96AE-8E65EEA901A5}" destId="{E0C9797D-4059-42A2-B5A2-41A60458154D}" srcOrd="15" destOrd="0" presId="urn:microsoft.com/office/officeart/2005/8/layout/list1"/>
    <dgm:cxn modelId="{4C126093-422C-4A10-A359-86CD174651BD}" type="presParOf" srcId="{7DBC65CD-5B2C-42F2-96AE-8E65EEA901A5}" destId="{B4651063-24C5-45B5-9C25-D173ACA5D334}" srcOrd="16" destOrd="0" presId="urn:microsoft.com/office/officeart/2005/8/layout/list1"/>
    <dgm:cxn modelId="{A089D636-F630-4656-9627-18E15BBE0672}" type="presParOf" srcId="{B4651063-24C5-45B5-9C25-D173ACA5D334}" destId="{7A67AAD4-8DF0-41FC-B720-7E21771CC6B7}" srcOrd="0" destOrd="0" presId="urn:microsoft.com/office/officeart/2005/8/layout/list1"/>
    <dgm:cxn modelId="{52FA9E8A-C22A-4BFA-8B9F-783C82F4C08A}" type="presParOf" srcId="{B4651063-24C5-45B5-9C25-D173ACA5D334}" destId="{A873FBAA-1029-4F7D-BD89-E17C61499FE3}" srcOrd="1" destOrd="0" presId="urn:microsoft.com/office/officeart/2005/8/layout/list1"/>
    <dgm:cxn modelId="{2471F940-DF28-471F-932A-DD513D9966C4}" type="presParOf" srcId="{7DBC65CD-5B2C-42F2-96AE-8E65EEA901A5}" destId="{C91C7240-02C9-4843-99A4-766DB850676B}" srcOrd="17" destOrd="0" presId="urn:microsoft.com/office/officeart/2005/8/layout/list1"/>
    <dgm:cxn modelId="{9C643382-0613-45A3-A2AF-A228D180F44A}" type="presParOf" srcId="{7DBC65CD-5B2C-42F2-96AE-8E65EEA901A5}" destId="{3FD1724D-F9E6-4905-A2AE-6912E59F9A4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FCFA91-8AF7-40A0-B547-7F63B3B51B87}">
      <dgm:prSet custT="1"/>
      <dgm:spPr>
        <a:solidFill>
          <a:srgbClr val="70AD47"/>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gm:spPr>
      <dgm:t>
        <a:bodyPr spcFirstLastPara="0" vert="horz" wrap="square" lIns="195564" tIns="0" rIns="195564" bIns="0" numCol="1" spcCol="1270" anchor="ctr" anchorCtr="0"/>
        <a:lstStyle/>
        <a:p>
          <a:pPr marL="0" lvl="0" algn="l" defTabSz="933450">
            <a:lnSpc>
              <a:spcPct val="90000"/>
            </a:lnSpc>
            <a:spcBef>
              <a:spcPct val="0"/>
            </a:spcBef>
            <a:spcAft>
              <a:spcPct val="35000"/>
            </a:spcAft>
            <a:buNone/>
          </a:pPr>
          <a:r>
            <a:rPr lang="en-US" sz="2800" b="1" kern="1200" dirty="0">
              <a:solidFill>
                <a:prstClr val="white"/>
              </a:solidFill>
              <a:latin typeface="Calibri"/>
              <a:ea typeface="+mn-ea"/>
              <a:cs typeface="+mn-cs"/>
            </a:rPr>
            <a:t>Information system /Reporting</a:t>
          </a:r>
        </a:p>
      </dgm:t>
    </dgm:pt>
    <dgm:pt modelId="{F3BB8F0E-E321-4E43-AD9A-7DDFD9D2E7F2}" type="sibTrans" cxnId="{67B8C644-1F76-4D07-AAB9-71312A14AA2E}">
      <dgm:prSet/>
      <dgm:spPr/>
      <dgm:t>
        <a:bodyPr/>
        <a:lstStyle/>
        <a:p>
          <a:endParaRPr lang="en-US"/>
        </a:p>
      </dgm:t>
    </dgm:pt>
    <dgm:pt modelId="{79DE3A99-DC79-43DE-A4EC-F34D145A233F}" type="parTrans" cxnId="{67B8C644-1F76-4D07-AAB9-71312A14AA2E}">
      <dgm:prSet/>
      <dgm:spPr/>
      <dgm:t>
        <a:bodyPr/>
        <a:lstStyle/>
        <a:p>
          <a:endParaRPr lang="en-US"/>
        </a:p>
      </dgm:t>
    </dgm:pt>
    <dgm:pt modelId="{750DED89-C9D7-40BB-BF1E-80E913EF60D1}">
      <dgm:prSet phldrT="[Text]" custT="1"/>
      <dgm:spPr>
        <a:solidFill>
          <a:prstClr val="black">
            <a:lumMod val="65000"/>
            <a:lumOff val="35000"/>
          </a:prstClr>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gm:spPr>
      <dgm:t>
        <a:bodyPr spcFirstLastPara="0" vert="horz" wrap="square" lIns="195564" tIns="0" rIns="195564" bIns="0" numCol="1" spcCol="1270" anchor="ctr" anchorCtr="0"/>
        <a:lstStyle/>
        <a:p>
          <a:pPr marL="0" lvl="0" indent="0" algn="l" defTabSz="1022350">
            <a:lnSpc>
              <a:spcPct val="90000"/>
            </a:lnSpc>
            <a:spcBef>
              <a:spcPct val="0"/>
            </a:spcBef>
            <a:spcAft>
              <a:spcPct val="35000"/>
            </a:spcAft>
            <a:buNone/>
          </a:pPr>
          <a:endParaRPr lang="en-US" sz="2300" kern="1200" dirty="0">
            <a:solidFill>
              <a:prstClr val="white"/>
            </a:solidFill>
            <a:latin typeface="Calibri"/>
            <a:ea typeface="+mn-ea"/>
            <a:cs typeface="+mn-cs"/>
          </a:endParaRPr>
        </a:p>
        <a:p>
          <a:pPr marL="0" lvl="0" indent="0" algn="l" defTabSz="1022350">
            <a:lnSpc>
              <a:spcPct val="90000"/>
            </a:lnSpc>
            <a:spcBef>
              <a:spcPct val="0"/>
            </a:spcBef>
            <a:spcAft>
              <a:spcPct val="35000"/>
            </a:spcAft>
            <a:buNone/>
          </a:pPr>
          <a:r>
            <a:rPr lang="en-US" sz="2300" kern="1200" dirty="0">
              <a:solidFill>
                <a:prstClr val="white"/>
              </a:solidFill>
              <a:latin typeface="Calibri"/>
              <a:ea typeface="+mn-ea"/>
              <a:cs typeface="+mn-cs"/>
            </a:rPr>
            <a:t>Periodic processing</a:t>
          </a:r>
        </a:p>
        <a:p>
          <a:pPr marL="0" lvl="0" indent="0" algn="l" defTabSz="1022350">
            <a:lnSpc>
              <a:spcPct val="90000"/>
            </a:lnSpc>
            <a:spcBef>
              <a:spcPct val="0"/>
            </a:spcBef>
            <a:spcAft>
              <a:spcPct val="35000"/>
            </a:spcAft>
            <a:buNone/>
          </a:pPr>
          <a:endParaRPr lang="en-US" sz="2300" kern="1200" dirty="0">
            <a:solidFill>
              <a:prstClr val="white"/>
            </a:solidFill>
            <a:latin typeface="Calibri"/>
            <a:ea typeface="+mn-ea"/>
            <a:cs typeface="+mn-cs"/>
          </a:endParaRPr>
        </a:p>
      </dgm:t>
    </dgm:pt>
    <dgm:pt modelId="{310EA291-D67E-4DB6-A852-EF91207E91B4}" type="sibTrans" cxnId="{EAAF375B-DCA4-4AC7-969F-5DE7BDC9F354}">
      <dgm:prSet/>
      <dgm:spPr>
        <a:ln>
          <a:solidFill>
            <a:schemeClr val="accent6"/>
          </a:solidFill>
        </a:ln>
      </dgm:spPr>
      <dgm:t>
        <a:bodyPr/>
        <a:lstStyle/>
        <a:p>
          <a:endParaRPr lang="en-US"/>
        </a:p>
      </dgm:t>
    </dgm:pt>
    <dgm:pt modelId="{A8B105A3-D847-42C1-BF4A-51CA8179326E}" type="parTrans" cxnId="{EAAF375B-DCA4-4AC7-969F-5DE7BDC9F354}">
      <dgm:prSet/>
      <dgm:spPr/>
      <dgm:t>
        <a:bodyPr/>
        <a:lstStyle/>
        <a:p>
          <a:endParaRPr lang="en-US"/>
        </a:p>
      </dgm:t>
    </dgm:pt>
    <dgm:pt modelId="{C463456C-4A1D-4E40-8510-6553A2E08EAC}">
      <dgm:prSet phldrT="[Text]"/>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Asset Transactions</a:t>
          </a:r>
        </a:p>
      </dgm:t>
    </dgm:pt>
    <dgm:pt modelId="{8735C32D-8903-4F05-9839-50B435A381BA}" type="sibTrans" cxnId="{FDBA7897-28EB-4EC8-A8CE-4899C0707E02}">
      <dgm:prSet/>
      <dgm:spPr>
        <a:ln>
          <a:solidFill>
            <a:schemeClr val="accent6"/>
          </a:solidFill>
        </a:ln>
      </dgm:spPr>
      <dgm:t>
        <a:bodyPr/>
        <a:lstStyle/>
        <a:p>
          <a:endParaRPr lang="en-US"/>
        </a:p>
      </dgm:t>
    </dgm:pt>
    <dgm:pt modelId="{0F67D353-D3A4-465A-8770-5E0AD74A2096}" type="parTrans" cxnId="{FDBA7897-28EB-4EC8-A8CE-4899C0707E02}">
      <dgm:prSet/>
      <dgm:spPr/>
      <dgm:t>
        <a:bodyPr/>
        <a:lstStyle/>
        <a:p>
          <a:endParaRPr lang="en-US"/>
        </a:p>
      </dgm:t>
    </dgm:pt>
    <dgm:pt modelId="{5BD1D527-DE68-447D-859E-BEB85E3CD90C}">
      <dgm:prSet phldrT="[Text]"/>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Master data</a:t>
          </a:r>
        </a:p>
      </dgm:t>
    </dgm:pt>
    <dgm:pt modelId="{904A278E-F19D-47C5-91B3-BE734CF33B7B}" type="sibTrans" cxnId="{C5339853-13FC-4F4F-9251-C9276A638A54}">
      <dgm:prSet/>
      <dgm:spPr>
        <a:ln>
          <a:solidFill>
            <a:schemeClr val="accent6"/>
          </a:solidFill>
        </a:ln>
      </dgm:spPr>
      <dgm:t>
        <a:bodyPr/>
        <a:lstStyle/>
        <a:p>
          <a:endParaRPr lang="en-US"/>
        </a:p>
      </dgm:t>
    </dgm:pt>
    <dgm:pt modelId="{83EB42C1-B798-48D9-9B39-49A893E02AD9}" type="parTrans" cxnId="{C5339853-13FC-4F4F-9251-C9276A638A54}">
      <dgm:prSet/>
      <dgm:spPr/>
      <dgm:t>
        <a:bodyPr/>
        <a:lstStyle/>
        <a:p>
          <a:endParaRPr lang="en-US"/>
        </a:p>
      </dgm:t>
    </dgm:pt>
    <dgm:pt modelId="{119B03FF-C253-46C1-964C-C5C3A1603D29}">
      <dgm:prSet phldrT="[Text]" custT="1"/>
      <dgm:spPr>
        <a:solidFill>
          <a:schemeClr val="tx1">
            <a:lumMod val="65000"/>
            <a:lumOff val="35000"/>
          </a:schemeClr>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gm:spPr>
      <dgm:t>
        <a:bodyPr spcFirstLastPara="0" vert="horz" wrap="square" lIns="195564" tIns="0" rIns="195564" bIns="0" numCol="1" spcCol="1270" anchor="ctr" anchorCtr="0"/>
        <a:lstStyle/>
        <a:p>
          <a:pPr marL="0" lvl="0" algn="l" defTabSz="977900">
            <a:lnSpc>
              <a:spcPct val="90000"/>
            </a:lnSpc>
            <a:spcBef>
              <a:spcPct val="0"/>
            </a:spcBef>
            <a:spcAft>
              <a:spcPct val="35000"/>
            </a:spcAft>
            <a:buNone/>
          </a:pPr>
          <a:r>
            <a:rPr lang="en-US" sz="2200" kern="1200" dirty="0">
              <a:solidFill>
                <a:prstClr val="white"/>
              </a:solidFill>
              <a:latin typeface="Calibri"/>
              <a:ea typeface="+mn-ea"/>
              <a:cs typeface="+mn-cs"/>
            </a:rPr>
            <a:t>Organization structure</a:t>
          </a:r>
        </a:p>
      </dgm:t>
    </dgm:pt>
    <dgm:pt modelId="{FDA5D11D-2859-4A7A-B331-964A0D299202}" type="sibTrans" cxnId="{54C7DEA5-24A0-433A-AB6B-12FA492869ED}">
      <dgm:prSet/>
      <dgm:spPr>
        <a:ln>
          <a:solidFill>
            <a:schemeClr val="accent6"/>
          </a:solidFill>
        </a:ln>
      </dgm:spPr>
      <dgm:t>
        <a:bodyPr/>
        <a:lstStyle/>
        <a:p>
          <a:endParaRPr lang="en-US"/>
        </a:p>
      </dgm:t>
    </dgm:pt>
    <dgm:pt modelId="{0258A417-15A8-4BDA-B483-9B298AE8E662}" type="parTrans" cxnId="{54C7DEA5-24A0-433A-AB6B-12FA492869ED}">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pt>
    <dgm:pt modelId="{9FF565D8-69D8-4A13-A441-9ED1A07415DC}" type="pres">
      <dgm:prSet presAssocID="{119B03FF-C253-46C1-964C-C5C3A1603D29}" presName="parentText" presStyleLbl="node1" presStyleIdx="0" presStyleCnt="5" custScaleX="101181" custScaleY="75920" custLinFactNeighborY="17960">
        <dgm:presLayoutVars>
          <dgm:chMax val="0"/>
          <dgm:bulletEnabled val="1"/>
        </dgm:presLayoutVars>
      </dgm:prSet>
      <dgm:spPr>
        <a:xfrm>
          <a:off x="369570" y="156269"/>
          <a:ext cx="5235084" cy="638860"/>
        </a:xfrm>
        <a:prstGeom prst="roundRect">
          <a:avLst/>
        </a:prstGeom>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pt>
    <dgm:pt modelId="{4F1B875E-30C4-4296-AF0A-B2F0FF98E937}" type="pres">
      <dgm:prSet presAssocID="{5BD1D527-DE68-447D-859E-BEB85E3CD90C}" presName="parentText" presStyleLbl="node1" presStyleIdx="1" presStyleCnt="5" custScaleY="85615">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pt>
    <dgm:pt modelId="{308892F6-9082-488F-A32B-06D8AF648161}" type="pres">
      <dgm:prSet presAssocID="{C463456C-4A1D-4E40-8510-6553A2E08EAC}" presName="parentText" presStyleLbl="node1" presStyleIdx="2" presStyleCnt="5" custScaleY="86523">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5"/>
      <dgm:spPr/>
    </dgm:pt>
    <dgm:pt modelId="{8A9C1275-CE4E-42D2-B06A-390CDAFCA695}" type="pres">
      <dgm:prSet presAssocID="{750DED89-C9D7-40BB-BF1E-80E913EF60D1}" presName="parentText" presStyleLbl="node1" presStyleIdx="3" presStyleCnt="5" custScaleY="71924" custLinFactNeighborX="7169" custLinFactNeighborY="-8163">
        <dgm:presLayoutVars>
          <dgm:chMax val="0"/>
          <dgm:bulletEnabled val="1"/>
        </dgm:presLayoutVars>
      </dgm:prSet>
      <dgm:spPr>
        <a:xfrm>
          <a:off x="396064" y="2730108"/>
          <a:ext cx="5173980" cy="668150"/>
        </a:xfrm>
        <a:prstGeom prst="roundRect">
          <a:avLst/>
        </a:prstGeom>
      </dgm:spPr>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5">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5"/>
      <dgm:spPr/>
    </dgm:pt>
    <dgm:pt modelId="{A873FBAA-1029-4F7D-BD89-E17C61499FE3}" type="pres">
      <dgm:prSet presAssocID="{A2FCFA91-8AF7-40A0-B547-7F63B3B51B87}" presName="parentText" presStyleLbl="node1" presStyleIdx="4" presStyleCnt="5" custScaleY="96901">
        <dgm:presLayoutVars>
          <dgm:chMax val="0"/>
          <dgm:bulletEnabled val="1"/>
        </dgm:presLayoutVars>
      </dgm:prSet>
      <dgm:spPr>
        <a:xfrm>
          <a:off x="369570" y="3860472"/>
          <a:ext cx="5173980" cy="572981"/>
        </a:xfrm>
        <a:prstGeom prst="roundRect">
          <a:avLst/>
        </a:prstGeom>
      </dgm:spPr>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5">
        <dgm:presLayoutVars>
          <dgm:bulletEnabled val="1"/>
        </dgm:presLayoutVars>
      </dgm:prSet>
      <dgm:spPr/>
    </dgm:pt>
  </dgm:ptLst>
  <dgm:cxnLst>
    <dgm:cxn modelId="{C55ADD34-D9F4-4960-A8D3-84B0D5D683B5}" type="presOf" srcId="{C463456C-4A1D-4E40-8510-6553A2E08EAC}" destId="{308892F6-9082-488F-A32B-06D8AF648161}" srcOrd="1" destOrd="0" presId="urn:microsoft.com/office/officeart/2005/8/layout/list1"/>
    <dgm:cxn modelId="{EAAF375B-DCA4-4AC7-969F-5DE7BDC9F354}" srcId="{E3728C20-EB6D-4606-A9DD-C48473CE9A1D}" destId="{750DED89-C9D7-40BB-BF1E-80E913EF60D1}" srcOrd="3" destOrd="0" parTransId="{A8B105A3-D847-42C1-BF4A-51CA8179326E}" sibTransId="{310EA291-D67E-4DB6-A852-EF91207E91B4}"/>
    <dgm:cxn modelId="{B8255361-5C91-42FE-80F0-D0B9B55020A5}" type="presOf" srcId="{A2FCFA91-8AF7-40A0-B547-7F63B3B51B87}" destId="{A873FBAA-1029-4F7D-BD89-E17C61499FE3}" srcOrd="1"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46C63846-C731-4A09-8ACD-E10F2EADDDF6}" type="presOf" srcId="{119B03FF-C253-46C1-964C-C5C3A1603D29}" destId="{CB8EBB56-8504-4F7A-BC5D-033D90FEAF3F}" srcOrd="0" destOrd="0" presId="urn:microsoft.com/office/officeart/2005/8/layout/list1"/>
    <dgm:cxn modelId="{75F4C351-5130-4667-8AC1-65DBFA0C6F4D}" type="presOf" srcId="{C463456C-4A1D-4E40-8510-6553A2E08EAC}" destId="{C8BD45C4-0036-46CC-B694-7420A32F454C}"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BBB9E773-F78C-4915-93FE-787DB2885269}" type="presOf" srcId="{750DED89-C9D7-40BB-BF1E-80E913EF60D1}" destId="{C02E2FFD-9A69-41B7-BA48-04EF8A4B6E9B}" srcOrd="0" destOrd="0" presId="urn:microsoft.com/office/officeart/2005/8/layout/list1"/>
    <dgm:cxn modelId="{81586A74-D386-4F2A-AB1D-36D81EF1FACF}" type="presOf" srcId="{119B03FF-C253-46C1-964C-C5C3A1603D29}" destId="{9FF565D8-69D8-4A13-A441-9ED1A07415DC}" srcOrd="1" destOrd="0" presId="urn:microsoft.com/office/officeart/2005/8/layout/list1"/>
    <dgm:cxn modelId="{8C496289-ACE8-4F91-9201-172605227C16}" type="presOf" srcId="{750DED89-C9D7-40BB-BF1E-80E913EF60D1}" destId="{8A9C1275-CE4E-42D2-B06A-390CDAFCA695}" srcOrd="1" destOrd="0" presId="urn:microsoft.com/office/officeart/2005/8/layout/list1"/>
    <dgm:cxn modelId="{45AA0397-81A7-4912-8CC9-67F69DA8CD54}" type="presOf" srcId="{5BD1D527-DE68-447D-859E-BEB85E3CD90C}" destId="{62C99DC8-ABD1-4BC1-96D5-DB8A95655A56}" srcOrd="0"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36B779B5-A84A-4693-A045-4FF6BB516CB6}" type="presOf" srcId="{E3728C20-EB6D-4606-A9DD-C48473CE9A1D}" destId="{7DBC65CD-5B2C-42F2-96AE-8E65EEA901A5}" srcOrd="0" destOrd="0" presId="urn:microsoft.com/office/officeart/2005/8/layout/list1"/>
    <dgm:cxn modelId="{39CC2FEA-D334-48B2-9A32-5DF5517990F9}" type="presOf" srcId="{A2FCFA91-8AF7-40A0-B547-7F63B3B51B87}" destId="{7A67AAD4-8DF0-41FC-B720-7E21771CC6B7}" srcOrd="0" destOrd="0" presId="urn:microsoft.com/office/officeart/2005/8/layout/list1"/>
    <dgm:cxn modelId="{FD89E7F4-3F33-48DA-8B1F-55B86B721A8F}" type="presOf" srcId="{5BD1D527-DE68-447D-859E-BEB85E3CD90C}" destId="{4F1B875E-30C4-4296-AF0A-B2F0FF98E937}" srcOrd="1" destOrd="0" presId="urn:microsoft.com/office/officeart/2005/8/layout/list1"/>
    <dgm:cxn modelId="{668C7047-05BB-4727-A6B4-95ACCF0D5D3A}" type="presParOf" srcId="{7DBC65CD-5B2C-42F2-96AE-8E65EEA901A5}" destId="{3D411920-83B9-466E-93C4-84646E5CBD5C}" srcOrd="0" destOrd="0" presId="urn:microsoft.com/office/officeart/2005/8/layout/list1"/>
    <dgm:cxn modelId="{7841649D-E4F5-4774-8D44-564FA4C64D70}" type="presParOf" srcId="{3D411920-83B9-466E-93C4-84646E5CBD5C}" destId="{CB8EBB56-8504-4F7A-BC5D-033D90FEAF3F}" srcOrd="0" destOrd="0" presId="urn:microsoft.com/office/officeart/2005/8/layout/list1"/>
    <dgm:cxn modelId="{C362A821-544A-44F9-B013-09A2D1D02B08}" type="presParOf" srcId="{3D411920-83B9-466E-93C4-84646E5CBD5C}" destId="{9FF565D8-69D8-4A13-A441-9ED1A07415DC}" srcOrd="1" destOrd="0" presId="urn:microsoft.com/office/officeart/2005/8/layout/list1"/>
    <dgm:cxn modelId="{4ED748A4-79A5-483D-AEAE-5D2602FEF28C}" type="presParOf" srcId="{7DBC65CD-5B2C-42F2-96AE-8E65EEA901A5}" destId="{823C9682-A650-42E2-8644-EA9414D4B23A}" srcOrd="1" destOrd="0" presId="urn:microsoft.com/office/officeart/2005/8/layout/list1"/>
    <dgm:cxn modelId="{F7697EEC-D1FF-4BC9-95C7-2C1F8EB7292B}" type="presParOf" srcId="{7DBC65CD-5B2C-42F2-96AE-8E65EEA901A5}" destId="{59923391-13B1-4A05-B0BD-54033F5EB283}" srcOrd="2" destOrd="0" presId="urn:microsoft.com/office/officeart/2005/8/layout/list1"/>
    <dgm:cxn modelId="{147AACE4-A1A6-4128-8F97-547CA5EDA05E}" type="presParOf" srcId="{7DBC65CD-5B2C-42F2-96AE-8E65EEA901A5}" destId="{198E1732-DCF1-44AD-B512-6B0EEB30425A}" srcOrd="3" destOrd="0" presId="urn:microsoft.com/office/officeart/2005/8/layout/list1"/>
    <dgm:cxn modelId="{4570AC56-8C17-48B4-83E0-510BCC05C92F}" type="presParOf" srcId="{7DBC65CD-5B2C-42F2-96AE-8E65EEA901A5}" destId="{C8D4A645-FE78-4EAF-9CA3-0252F9794F9B}" srcOrd="4" destOrd="0" presId="urn:microsoft.com/office/officeart/2005/8/layout/list1"/>
    <dgm:cxn modelId="{FBD5E189-E299-4DBF-8E90-1FDD60E5E27E}" type="presParOf" srcId="{C8D4A645-FE78-4EAF-9CA3-0252F9794F9B}" destId="{62C99DC8-ABD1-4BC1-96D5-DB8A95655A56}" srcOrd="0" destOrd="0" presId="urn:microsoft.com/office/officeart/2005/8/layout/list1"/>
    <dgm:cxn modelId="{F5397855-370B-4B38-B4E6-7D245AF6018B}" type="presParOf" srcId="{C8D4A645-FE78-4EAF-9CA3-0252F9794F9B}" destId="{4F1B875E-30C4-4296-AF0A-B2F0FF98E937}" srcOrd="1" destOrd="0" presId="urn:microsoft.com/office/officeart/2005/8/layout/list1"/>
    <dgm:cxn modelId="{440E2030-67E2-4B87-89F4-6700125012B6}" type="presParOf" srcId="{7DBC65CD-5B2C-42F2-96AE-8E65EEA901A5}" destId="{A6BBF129-1C87-48B0-9C84-4586D01AD5ED}" srcOrd="5" destOrd="0" presId="urn:microsoft.com/office/officeart/2005/8/layout/list1"/>
    <dgm:cxn modelId="{20E5D39D-ED93-421E-9E9F-613A1B9283E1}" type="presParOf" srcId="{7DBC65CD-5B2C-42F2-96AE-8E65EEA901A5}" destId="{4447009D-8EA2-41AA-BBF3-3154EA9B2F24}" srcOrd="6" destOrd="0" presId="urn:microsoft.com/office/officeart/2005/8/layout/list1"/>
    <dgm:cxn modelId="{0595CFB0-3CE6-4BD3-9C1B-7ECC56E0F974}" type="presParOf" srcId="{7DBC65CD-5B2C-42F2-96AE-8E65EEA901A5}" destId="{5F0C58E9-F97A-442E-B4B6-09E33D55B343}" srcOrd="7" destOrd="0" presId="urn:microsoft.com/office/officeart/2005/8/layout/list1"/>
    <dgm:cxn modelId="{3311CBB9-B36F-460F-A7BC-CF4AD31DDDA3}" type="presParOf" srcId="{7DBC65CD-5B2C-42F2-96AE-8E65EEA901A5}" destId="{016FCE31-B27D-40E9-8C7F-46E5079028BF}" srcOrd="8" destOrd="0" presId="urn:microsoft.com/office/officeart/2005/8/layout/list1"/>
    <dgm:cxn modelId="{687222E7-9C05-4B51-ABA1-D3DF707B6DB8}" type="presParOf" srcId="{016FCE31-B27D-40E9-8C7F-46E5079028BF}" destId="{C8BD45C4-0036-46CC-B694-7420A32F454C}" srcOrd="0" destOrd="0" presId="urn:microsoft.com/office/officeart/2005/8/layout/list1"/>
    <dgm:cxn modelId="{F67D5CEB-E762-4872-908E-ADCA32F89753}" type="presParOf" srcId="{016FCE31-B27D-40E9-8C7F-46E5079028BF}" destId="{308892F6-9082-488F-A32B-06D8AF648161}" srcOrd="1" destOrd="0" presId="urn:microsoft.com/office/officeart/2005/8/layout/list1"/>
    <dgm:cxn modelId="{B4111BCA-78AB-49DA-80BF-9C6EFDBAC19E}" type="presParOf" srcId="{7DBC65CD-5B2C-42F2-96AE-8E65EEA901A5}" destId="{6FA02C5B-74D9-43CB-B027-653ED7B3BFFC}" srcOrd="9" destOrd="0" presId="urn:microsoft.com/office/officeart/2005/8/layout/list1"/>
    <dgm:cxn modelId="{A15E0783-2C49-4820-9EEF-C416950DCFF4}" type="presParOf" srcId="{7DBC65CD-5B2C-42F2-96AE-8E65EEA901A5}" destId="{0B15E5D7-78A0-46A8-B805-14B307C3929F}" srcOrd="10" destOrd="0" presId="urn:microsoft.com/office/officeart/2005/8/layout/list1"/>
    <dgm:cxn modelId="{2F03E5F0-39B5-47F4-8874-EB9264D4D905}" type="presParOf" srcId="{7DBC65CD-5B2C-42F2-96AE-8E65EEA901A5}" destId="{0C36EB90-198D-4D45-9CDD-1990081AD103}" srcOrd="11" destOrd="0" presId="urn:microsoft.com/office/officeart/2005/8/layout/list1"/>
    <dgm:cxn modelId="{5B85C74B-1055-4338-BA7E-63584D8E468D}" type="presParOf" srcId="{7DBC65CD-5B2C-42F2-96AE-8E65EEA901A5}" destId="{A63EA0F5-DA2A-4EA7-908D-CEA173BCF346}" srcOrd="12" destOrd="0" presId="urn:microsoft.com/office/officeart/2005/8/layout/list1"/>
    <dgm:cxn modelId="{48AF2938-BAA7-441B-B6C1-2E92EC1DD674}" type="presParOf" srcId="{A63EA0F5-DA2A-4EA7-908D-CEA173BCF346}" destId="{C02E2FFD-9A69-41B7-BA48-04EF8A4B6E9B}" srcOrd="0" destOrd="0" presId="urn:microsoft.com/office/officeart/2005/8/layout/list1"/>
    <dgm:cxn modelId="{67F111B0-D61A-41DD-A1D4-F82941C8307C}" type="presParOf" srcId="{A63EA0F5-DA2A-4EA7-908D-CEA173BCF346}" destId="{8A9C1275-CE4E-42D2-B06A-390CDAFCA695}" srcOrd="1" destOrd="0" presId="urn:microsoft.com/office/officeart/2005/8/layout/list1"/>
    <dgm:cxn modelId="{99DCA80F-4D71-44B5-89F2-7E61AEC2222F}" type="presParOf" srcId="{7DBC65CD-5B2C-42F2-96AE-8E65EEA901A5}" destId="{433DFA85-C529-481A-ABE0-74D22DE29FB9}" srcOrd="13" destOrd="0" presId="urn:microsoft.com/office/officeart/2005/8/layout/list1"/>
    <dgm:cxn modelId="{67AF9E93-B274-4429-8B1B-34C5BF7A22E5}" type="presParOf" srcId="{7DBC65CD-5B2C-42F2-96AE-8E65EEA901A5}" destId="{5A8156A4-78CA-4802-9366-A6BC5F566F74}" srcOrd="14" destOrd="0" presId="urn:microsoft.com/office/officeart/2005/8/layout/list1"/>
    <dgm:cxn modelId="{89C0A2F4-C129-4927-8470-6768021B0729}" type="presParOf" srcId="{7DBC65CD-5B2C-42F2-96AE-8E65EEA901A5}" destId="{E0C9797D-4059-42A2-B5A2-41A60458154D}" srcOrd="15" destOrd="0" presId="urn:microsoft.com/office/officeart/2005/8/layout/list1"/>
    <dgm:cxn modelId="{4C126093-422C-4A10-A359-86CD174651BD}" type="presParOf" srcId="{7DBC65CD-5B2C-42F2-96AE-8E65EEA901A5}" destId="{B4651063-24C5-45B5-9C25-D173ACA5D334}" srcOrd="16" destOrd="0" presId="urn:microsoft.com/office/officeart/2005/8/layout/list1"/>
    <dgm:cxn modelId="{A089D636-F630-4656-9627-18E15BBE0672}" type="presParOf" srcId="{B4651063-24C5-45B5-9C25-D173ACA5D334}" destId="{7A67AAD4-8DF0-41FC-B720-7E21771CC6B7}" srcOrd="0" destOrd="0" presId="urn:microsoft.com/office/officeart/2005/8/layout/list1"/>
    <dgm:cxn modelId="{52FA9E8A-C22A-4BFA-8B9F-783C82F4C08A}" type="presParOf" srcId="{B4651063-24C5-45B5-9C25-D173ACA5D334}" destId="{A873FBAA-1029-4F7D-BD89-E17C61499FE3}" srcOrd="1" destOrd="0" presId="urn:microsoft.com/office/officeart/2005/8/layout/list1"/>
    <dgm:cxn modelId="{2471F940-DF28-471F-932A-DD513D9966C4}" type="presParOf" srcId="{7DBC65CD-5B2C-42F2-96AE-8E65EEA901A5}" destId="{C91C7240-02C9-4843-99A4-766DB850676B}" srcOrd="17" destOrd="0" presId="urn:microsoft.com/office/officeart/2005/8/layout/list1"/>
    <dgm:cxn modelId="{9C643382-0613-45A3-A2AF-A228D180F44A}" type="presParOf" srcId="{7DBC65CD-5B2C-42F2-96AE-8E65EEA901A5}" destId="{3FD1724D-F9E6-4905-A2AE-6912E59F9A4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226813"/>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69570" y="172767"/>
          <a:ext cx="5235084" cy="515466"/>
        </a:xfrm>
        <a:prstGeom prst="roundRect">
          <a:avLst/>
        </a:prstGeom>
        <a:solidFill>
          <a:schemeClr val="tx1">
            <a:lumMod val="65000"/>
            <a:lumOff val="35000"/>
          </a:schemeClr>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prstClr val="white"/>
              </a:solidFill>
              <a:latin typeface="Calibri"/>
              <a:ea typeface="+mn-ea"/>
              <a:cs typeface="+mn-cs"/>
            </a:rPr>
            <a:t>Organization structure</a:t>
          </a:r>
        </a:p>
      </dsp:txBody>
      <dsp:txXfrm>
        <a:off x="394733" y="197930"/>
        <a:ext cx="5184758" cy="465140"/>
      </dsp:txXfrm>
    </dsp:sp>
    <dsp:sp modelId="{4447009D-8EA2-41AA-BBF3-3154EA9B2F24}">
      <dsp:nvSpPr>
        <dsp:cNvPr id="0" name=""/>
        <dsp:cNvSpPr/>
      </dsp:nvSpPr>
      <dsp:spPr>
        <a:xfrm>
          <a:off x="0" y="1172424"/>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9570" y="930613"/>
          <a:ext cx="5173980" cy="581291"/>
        </a:xfrm>
        <a:prstGeom prst="round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1022350">
            <a:lnSpc>
              <a:spcPct val="90000"/>
            </a:lnSpc>
            <a:spcBef>
              <a:spcPct val="0"/>
            </a:spcBef>
            <a:spcAft>
              <a:spcPct val="35000"/>
            </a:spcAft>
            <a:buNone/>
          </a:pPr>
          <a:r>
            <a:rPr lang="en-US" sz="2300" kern="1200" dirty="0"/>
            <a:t>Master data</a:t>
          </a:r>
        </a:p>
      </dsp:txBody>
      <dsp:txXfrm>
        <a:off x="397946" y="958989"/>
        <a:ext cx="5117228" cy="524539"/>
      </dsp:txXfrm>
    </dsp:sp>
    <dsp:sp modelId="{0B15E5D7-78A0-46A8-B805-14B307C3929F}">
      <dsp:nvSpPr>
        <dsp:cNvPr id="0" name=""/>
        <dsp:cNvSpPr/>
      </dsp:nvSpPr>
      <dsp:spPr>
        <a:xfrm>
          <a:off x="0" y="2124201"/>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69570" y="1876224"/>
          <a:ext cx="5173980" cy="587456"/>
        </a:xfrm>
        <a:prstGeom prst="round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1022350">
            <a:lnSpc>
              <a:spcPct val="90000"/>
            </a:lnSpc>
            <a:spcBef>
              <a:spcPct val="0"/>
            </a:spcBef>
            <a:spcAft>
              <a:spcPct val="35000"/>
            </a:spcAft>
            <a:buNone/>
          </a:pPr>
          <a:r>
            <a:rPr lang="en-US" sz="2300" kern="1200" dirty="0"/>
            <a:t>Asset Transactions</a:t>
          </a:r>
        </a:p>
      </dsp:txBody>
      <dsp:txXfrm>
        <a:off x="398247" y="1904901"/>
        <a:ext cx="5116626" cy="530102"/>
      </dsp:txXfrm>
    </dsp:sp>
    <dsp:sp modelId="{5A8156A4-78CA-4802-9366-A6BC5F566F74}">
      <dsp:nvSpPr>
        <dsp:cNvPr id="0" name=""/>
        <dsp:cNvSpPr/>
      </dsp:nvSpPr>
      <dsp:spPr>
        <a:xfrm>
          <a:off x="0" y="3156672"/>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C1275-CE4E-42D2-B06A-390CDAFCA695}">
      <dsp:nvSpPr>
        <dsp:cNvPr id="0" name=""/>
        <dsp:cNvSpPr/>
      </dsp:nvSpPr>
      <dsp:spPr>
        <a:xfrm>
          <a:off x="396064" y="2772577"/>
          <a:ext cx="5173980" cy="66815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933450">
            <a:lnSpc>
              <a:spcPct val="90000"/>
            </a:lnSpc>
            <a:spcBef>
              <a:spcPct val="0"/>
            </a:spcBef>
            <a:spcAft>
              <a:spcPct val="35000"/>
            </a:spcAft>
            <a:buNone/>
          </a:pPr>
          <a:endParaRPr lang="en-US" sz="2100" kern="1200" dirty="0"/>
        </a:p>
        <a:p>
          <a:pPr marL="0" lvl="0" indent="0" algn="l" defTabSz="933450">
            <a:lnSpc>
              <a:spcPct val="90000"/>
            </a:lnSpc>
            <a:spcBef>
              <a:spcPct val="0"/>
            </a:spcBef>
            <a:spcAft>
              <a:spcPct val="35000"/>
            </a:spcAft>
            <a:buNone/>
          </a:pPr>
          <a:r>
            <a:rPr lang="en-US" sz="2400" b="1" kern="1200" dirty="0"/>
            <a:t>Periodic processing</a:t>
          </a:r>
        </a:p>
        <a:p>
          <a:pPr marL="0" lvl="0" indent="0" algn="l" defTabSz="933450">
            <a:lnSpc>
              <a:spcPct val="90000"/>
            </a:lnSpc>
            <a:spcBef>
              <a:spcPct val="0"/>
            </a:spcBef>
            <a:spcAft>
              <a:spcPct val="35000"/>
            </a:spcAft>
            <a:buNone/>
          </a:pPr>
          <a:endParaRPr lang="en-US" sz="2100" kern="1200" dirty="0"/>
        </a:p>
      </dsp:txBody>
      <dsp:txXfrm>
        <a:off x="428680" y="2805193"/>
        <a:ext cx="5108748" cy="602918"/>
      </dsp:txXfrm>
    </dsp:sp>
    <dsp:sp modelId="{3FD1724D-F9E6-4905-A2AE-6912E59F9A4C}">
      <dsp:nvSpPr>
        <dsp:cNvPr id="0" name=""/>
        <dsp:cNvSpPr/>
      </dsp:nvSpPr>
      <dsp:spPr>
        <a:xfrm>
          <a:off x="0" y="4093973"/>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73FBAA-1029-4F7D-BD89-E17C61499FE3}">
      <dsp:nvSpPr>
        <dsp:cNvPr id="0" name=""/>
        <dsp:cNvSpPr/>
      </dsp:nvSpPr>
      <dsp:spPr>
        <a:xfrm>
          <a:off x="369570" y="3860472"/>
          <a:ext cx="5173980" cy="572981"/>
        </a:xfrm>
        <a:prstGeom prst="round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1022350">
            <a:lnSpc>
              <a:spcPct val="90000"/>
            </a:lnSpc>
            <a:spcBef>
              <a:spcPct val="0"/>
            </a:spcBef>
            <a:spcAft>
              <a:spcPct val="35000"/>
            </a:spcAft>
            <a:buNone/>
          </a:pPr>
          <a:r>
            <a:rPr lang="en-US" sz="2300" kern="1200" dirty="0"/>
            <a:t>Information system /Reporting</a:t>
          </a:r>
        </a:p>
      </dsp:txBody>
      <dsp:txXfrm>
        <a:off x="397541" y="3888443"/>
        <a:ext cx="5118038" cy="517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274252"/>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69570" y="220206"/>
          <a:ext cx="5235084" cy="515466"/>
        </a:xfrm>
        <a:prstGeom prst="roundRect">
          <a:avLst/>
        </a:prstGeom>
        <a:solidFill>
          <a:schemeClr val="tx1">
            <a:lumMod val="65000"/>
            <a:lumOff val="35000"/>
          </a:schemeClr>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prstClr val="white"/>
              </a:solidFill>
              <a:latin typeface="Calibri"/>
              <a:ea typeface="+mn-ea"/>
              <a:cs typeface="+mn-cs"/>
            </a:rPr>
            <a:t>Organization structure</a:t>
          </a:r>
        </a:p>
      </dsp:txBody>
      <dsp:txXfrm>
        <a:off x="394733" y="245369"/>
        <a:ext cx="5184758" cy="465140"/>
      </dsp:txXfrm>
    </dsp:sp>
    <dsp:sp modelId="{4447009D-8EA2-41AA-BBF3-3154EA9B2F24}">
      <dsp:nvSpPr>
        <dsp:cNvPr id="0" name=""/>
        <dsp:cNvSpPr/>
      </dsp:nvSpPr>
      <dsp:spPr>
        <a:xfrm>
          <a:off x="0" y="1219863"/>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9570" y="978052"/>
          <a:ext cx="5173980" cy="581291"/>
        </a:xfrm>
        <a:prstGeom prst="round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1022350">
            <a:lnSpc>
              <a:spcPct val="90000"/>
            </a:lnSpc>
            <a:spcBef>
              <a:spcPct val="0"/>
            </a:spcBef>
            <a:spcAft>
              <a:spcPct val="35000"/>
            </a:spcAft>
            <a:buNone/>
          </a:pPr>
          <a:r>
            <a:rPr lang="en-US" sz="2300" kern="1200" dirty="0"/>
            <a:t>Master data</a:t>
          </a:r>
        </a:p>
      </dsp:txBody>
      <dsp:txXfrm>
        <a:off x="397946" y="1006428"/>
        <a:ext cx="5117228" cy="524539"/>
      </dsp:txXfrm>
    </dsp:sp>
    <dsp:sp modelId="{0B15E5D7-78A0-46A8-B805-14B307C3929F}">
      <dsp:nvSpPr>
        <dsp:cNvPr id="0" name=""/>
        <dsp:cNvSpPr/>
      </dsp:nvSpPr>
      <dsp:spPr>
        <a:xfrm>
          <a:off x="0" y="2171640"/>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69570" y="1923663"/>
          <a:ext cx="5173980" cy="587456"/>
        </a:xfrm>
        <a:prstGeom prst="round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1022350">
            <a:lnSpc>
              <a:spcPct val="90000"/>
            </a:lnSpc>
            <a:spcBef>
              <a:spcPct val="0"/>
            </a:spcBef>
            <a:spcAft>
              <a:spcPct val="35000"/>
            </a:spcAft>
            <a:buNone/>
          </a:pPr>
          <a:r>
            <a:rPr lang="en-US" sz="2300" kern="1200" dirty="0"/>
            <a:t>Asset Transactions</a:t>
          </a:r>
        </a:p>
      </dsp:txBody>
      <dsp:txXfrm>
        <a:off x="398247" y="1952340"/>
        <a:ext cx="5116626" cy="530102"/>
      </dsp:txXfrm>
    </dsp:sp>
    <dsp:sp modelId="{5A8156A4-78CA-4802-9366-A6BC5F566F74}">
      <dsp:nvSpPr>
        <dsp:cNvPr id="0" name=""/>
        <dsp:cNvSpPr/>
      </dsp:nvSpPr>
      <dsp:spPr>
        <a:xfrm>
          <a:off x="0" y="3024295"/>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C1275-CE4E-42D2-B06A-390CDAFCA695}">
      <dsp:nvSpPr>
        <dsp:cNvPr id="0" name=""/>
        <dsp:cNvSpPr/>
      </dsp:nvSpPr>
      <dsp:spPr>
        <a:xfrm>
          <a:off x="396064" y="2820016"/>
          <a:ext cx="5173980" cy="488335"/>
        </a:xfrm>
        <a:prstGeom prst="roundRect">
          <a:avLst/>
        </a:prstGeom>
        <a:solidFill>
          <a:prstClr val="black">
            <a:lumMod val="65000"/>
            <a:lumOff val="35000"/>
          </a:prstClr>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1022350">
            <a:lnSpc>
              <a:spcPct val="90000"/>
            </a:lnSpc>
            <a:spcBef>
              <a:spcPct val="0"/>
            </a:spcBef>
            <a:spcAft>
              <a:spcPct val="35000"/>
            </a:spcAft>
            <a:buNone/>
          </a:pPr>
          <a:endParaRPr lang="en-US" sz="2300" kern="1200" dirty="0">
            <a:solidFill>
              <a:prstClr val="white"/>
            </a:solidFill>
            <a:latin typeface="Calibri"/>
            <a:ea typeface="+mn-ea"/>
            <a:cs typeface="+mn-cs"/>
          </a:endParaRPr>
        </a:p>
        <a:p>
          <a:pPr marL="0" lvl="0" indent="0" algn="l" defTabSz="1022350">
            <a:lnSpc>
              <a:spcPct val="90000"/>
            </a:lnSpc>
            <a:spcBef>
              <a:spcPct val="0"/>
            </a:spcBef>
            <a:spcAft>
              <a:spcPct val="35000"/>
            </a:spcAft>
            <a:buNone/>
          </a:pPr>
          <a:r>
            <a:rPr lang="en-US" sz="2300" kern="1200" dirty="0">
              <a:solidFill>
                <a:prstClr val="white"/>
              </a:solidFill>
              <a:latin typeface="Calibri"/>
              <a:ea typeface="+mn-ea"/>
              <a:cs typeface="+mn-cs"/>
            </a:rPr>
            <a:t>Periodic processing</a:t>
          </a:r>
        </a:p>
        <a:p>
          <a:pPr marL="0" lvl="0" indent="0" algn="l" defTabSz="1022350">
            <a:lnSpc>
              <a:spcPct val="90000"/>
            </a:lnSpc>
            <a:spcBef>
              <a:spcPct val="0"/>
            </a:spcBef>
            <a:spcAft>
              <a:spcPct val="35000"/>
            </a:spcAft>
            <a:buNone/>
          </a:pPr>
          <a:endParaRPr lang="en-US" sz="2300" kern="1200" dirty="0">
            <a:solidFill>
              <a:prstClr val="white"/>
            </a:solidFill>
            <a:latin typeface="Calibri"/>
            <a:ea typeface="+mn-ea"/>
            <a:cs typeface="+mn-cs"/>
          </a:endParaRPr>
        </a:p>
      </dsp:txBody>
      <dsp:txXfrm>
        <a:off x="419903" y="2843855"/>
        <a:ext cx="5126302" cy="440657"/>
      </dsp:txXfrm>
    </dsp:sp>
    <dsp:sp modelId="{3FD1724D-F9E6-4905-A2AE-6912E59F9A4C}">
      <dsp:nvSpPr>
        <dsp:cNvPr id="0" name=""/>
        <dsp:cNvSpPr/>
      </dsp:nvSpPr>
      <dsp:spPr>
        <a:xfrm>
          <a:off x="0" y="4046534"/>
          <a:ext cx="73914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73FBAA-1029-4F7D-BD89-E17C61499FE3}">
      <dsp:nvSpPr>
        <dsp:cNvPr id="0" name=""/>
        <dsp:cNvSpPr/>
      </dsp:nvSpPr>
      <dsp:spPr>
        <a:xfrm>
          <a:off x="369570" y="3728095"/>
          <a:ext cx="5173980" cy="657919"/>
        </a:xfrm>
        <a:prstGeom prst="roundRect">
          <a:avLst/>
        </a:prstGeom>
        <a:solidFill>
          <a:srgbClr val="70AD47"/>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933450">
            <a:lnSpc>
              <a:spcPct val="90000"/>
            </a:lnSpc>
            <a:spcBef>
              <a:spcPct val="0"/>
            </a:spcBef>
            <a:spcAft>
              <a:spcPct val="35000"/>
            </a:spcAft>
            <a:buNone/>
          </a:pPr>
          <a:r>
            <a:rPr lang="en-US" sz="2800" b="1" kern="1200" dirty="0">
              <a:solidFill>
                <a:prstClr val="white"/>
              </a:solidFill>
              <a:latin typeface="Calibri"/>
              <a:ea typeface="+mn-ea"/>
              <a:cs typeface="+mn-cs"/>
            </a:rPr>
            <a:t>Information system /Reporting</a:t>
          </a:r>
        </a:p>
      </dsp:txBody>
      <dsp:txXfrm>
        <a:off x="401687" y="3760212"/>
        <a:ext cx="5109746" cy="5936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C9F063-9605-40B2-8E41-DD31285BA4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764600-CCBA-4EC8-9D1B-2B007152F0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43A17B-59EE-4A44-8DD8-CD47FFF91023}" type="datetimeFigureOut">
              <a:rPr lang="en-US" smtClean="0"/>
              <a:pPr/>
              <a:t>3/2/2018</a:t>
            </a:fld>
            <a:endParaRPr lang="en-US"/>
          </a:p>
        </p:txBody>
      </p:sp>
      <p:sp>
        <p:nvSpPr>
          <p:cNvPr id="4" name="Footer Placeholder 3">
            <a:extLst>
              <a:ext uri="{FF2B5EF4-FFF2-40B4-BE49-F238E27FC236}">
                <a16:creationId xmlns:a16="http://schemas.microsoft.com/office/drawing/2014/main" id="{89675DA2-3548-4485-A112-801382D326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AEC3266-B5D6-4D78-8328-7CF65EA237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034C19-ED83-4D88-B668-637C1F6A4ED6}" type="slidenum">
              <a:rPr lang="en-US" smtClean="0"/>
              <a:pPr/>
              <a:t>‹#›</a:t>
            </a:fld>
            <a:endParaRPr lang="en-US"/>
          </a:p>
        </p:txBody>
      </p:sp>
    </p:spTree>
    <p:extLst>
      <p:ext uri="{BB962C8B-B14F-4D97-AF65-F5344CB8AC3E}">
        <p14:creationId xmlns:p14="http://schemas.microsoft.com/office/powerpoint/2010/main" val="204545787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3FE67-6AAC-4CE8-8897-EB65B092D185}" type="datetimeFigureOut">
              <a:rPr lang="en-US" smtClean="0"/>
              <a:pPr/>
              <a:t>3/2/2018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4E518-E646-494D-BF36-DAC9D7484B6C}" type="slidenum">
              <a:rPr lang="en-US" smtClean="0"/>
              <a:pPr/>
              <a:t>‹#›</a:t>
            </a:fld>
            <a:endParaRPr lang="en-US"/>
          </a:p>
        </p:txBody>
      </p:sp>
    </p:spTree>
    <p:extLst>
      <p:ext uri="{BB962C8B-B14F-4D97-AF65-F5344CB8AC3E}">
        <p14:creationId xmlns:p14="http://schemas.microsoft.com/office/powerpoint/2010/main" val="377139414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2765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a:spcBef>
                <a:spcPct val="0"/>
              </a:spcBef>
            </a:pPr>
            <a:endParaRPr lang="en-US" dirty="0"/>
          </a:p>
          <a:p>
            <a:pPr>
              <a:spcBef>
                <a:spcPct val="0"/>
              </a:spcBef>
            </a:pPr>
            <a:endParaRPr lang="en-US" dirty="0"/>
          </a:p>
        </p:txBody>
      </p:sp>
      <p:sp>
        <p:nvSpPr>
          <p:cNvPr id="2" name="Header Placeholder 1">
            <a:extLst>
              <a:ext uri="{FF2B5EF4-FFF2-40B4-BE49-F238E27FC236}">
                <a16:creationId xmlns:a16="http://schemas.microsoft.com/office/drawing/2014/main" id="{CDF86591-94E9-4FC5-9D5F-ABBE157653F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694253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9BE04F3A-9998-4943-A1A7-A77075DF955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122890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D4606079-0B74-42F5-800A-82BDAE18A4F0}"/>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400137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23BE0EF9-E46F-4926-BDBC-14F95F7CB79D}"/>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79858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7C430767-11FD-43A7-AD0C-3935AD1AB0DF}"/>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86792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menu paths for these settings are:</a:t>
            </a:r>
          </a:p>
          <a:p>
            <a:r>
              <a:rPr lang="en-US" sz="1200" kern="1200" baseline="0" dirty="0">
                <a:solidFill>
                  <a:schemeClr val="tx1"/>
                </a:solidFill>
                <a:latin typeface="+mn-lt"/>
                <a:ea typeface="+mn-ea"/>
                <a:cs typeface="+mn-cs"/>
              </a:rPr>
              <a:t>. For 1.: In Customizing for Asset Accounting, choose </a:t>
            </a:r>
            <a:r>
              <a:rPr lang="en-US" sz="1200" i="1" kern="1200" baseline="0" dirty="0">
                <a:solidFill>
                  <a:schemeClr val="tx1"/>
                </a:solidFill>
                <a:latin typeface="+mn-lt"/>
                <a:ea typeface="+mn-ea"/>
                <a:cs typeface="+mn-cs"/>
              </a:rPr>
              <a:t>Valuation →</a:t>
            </a:r>
          </a:p>
          <a:p>
            <a:r>
              <a:rPr lang="en-US" sz="1200" i="1" kern="1200" baseline="0" dirty="0">
                <a:solidFill>
                  <a:schemeClr val="tx1"/>
                </a:solidFill>
                <a:latin typeface="+mn-lt"/>
                <a:ea typeface="+mn-ea"/>
                <a:cs typeface="+mn-cs"/>
              </a:rPr>
              <a:t>Depreciation Areas → Define Depreciation Areas</a:t>
            </a:r>
          </a:p>
          <a:p>
            <a:r>
              <a:rPr lang="en-US" sz="1200" kern="1200" baseline="0" dirty="0">
                <a:solidFill>
                  <a:schemeClr val="tx1"/>
                </a:solidFill>
                <a:latin typeface="+mn-lt"/>
                <a:ea typeface="+mn-ea"/>
                <a:cs typeface="+mn-cs"/>
              </a:rPr>
              <a:t>. For 2: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Assign G/L Accounts</a:t>
            </a:r>
          </a:p>
          <a:p>
            <a:r>
              <a:rPr lang="en-US" sz="1200" kern="1200" baseline="0" dirty="0">
                <a:solidFill>
                  <a:schemeClr val="tx1"/>
                </a:solidFill>
                <a:latin typeface="+mn-lt"/>
                <a:ea typeface="+mn-ea"/>
                <a:cs typeface="+mn-cs"/>
              </a:rPr>
              <a:t>. For 3.: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Post Depreciation to the General Ledger → Specify</a:t>
            </a:r>
          </a:p>
          <a:p>
            <a:r>
              <a:rPr lang="en-US" sz="1200" i="1" kern="1200" baseline="0" dirty="0">
                <a:solidFill>
                  <a:schemeClr val="tx1"/>
                </a:solidFill>
                <a:latin typeface="+mn-lt"/>
                <a:ea typeface="+mn-ea"/>
                <a:cs typeface="+mn-cs"/>
              </a:rPr>
              <a:t>Document Type for Posting of Depreciation → Specify Document Type for</a:t>
            </a:r>
          </a:p>
          <a:p>
            <a:r>
              <a:rPr lang="en-US" sz="1200" i="1" kern="1200" baseline="0" dirty="0">
                <a:solidFill>
                  <a:schemeClr val="tx1"/>
                </a:solidFill>
                <a:latin typeface="+mn-lt"/>
                <a:ea typeface="+mn-ea"/>
                <a:cs typeface="+mn-cs"/>
              </a:rPr>
              <a:t>Posting of Depreciation</a:t>
            </a:r>
          </a:p>
          <a:p>
            <a:r>
              <a:rPr lang="en-US" sz="1200" kern="1200" baseline="0" dirty="0">
                <a:solidFill>
                  <a:schemeClr val="tx1"/>
                </a:solidFill>
                <a:latin typeface="+mn-lt"/>
                <a:ea typeface="+mn-ea"/>
                <a:cs typeface="+mn-cs"/>
              </a:rPr>
              <a:t>. For 4.: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Post Depreciation to the General Ledger → Specify</a:t>
            </a:r>
          </a:p>
          <a:p>
            <a:r>
              <a:rPr lang="en-US" sz="1200" i="1" kern="1200" baseline="0" dirty="0">
                <a:solidFill>
                  <a:schemeClr val="tx1"/>
                </a:solidFill>
                <a:latin typeface="+mn-lt"/>
                <a:ea typeface="+mn-ea"/>
                <a:cs typeface="+mn-cs"/>
              </a:rPr>
              <a:t>Intervals and Posting Rules</a:t>
            </a:r>
          </a:p>
          <a:p>
            <a:r>
              <a:rPr lang="en-US" sz="1200" kern="1200" baseline="0" dirty="0">
                <a:solidFill>
                  <a:schemeClr val="tx1"/>
                </a:solidFill>
                <a:latin typeface="+mn-lt"/>
                <a:ea typeface="+mn-ea"/>
                <a:cs typeface="+mn-cs"/>
              </a:rPr>
              <a:t>Select the company code and depreciation area in the dialog structure.</a:t>
            </a:r>
          </a:p>
          <a:p>
            <a:r>
              <a:rPr lang="en-US" sz="1200" kern="1200" baseline="0" dirty="0">
                <a:solidFill>
                  <a:schemeClr val="tx1"/>
                </a:solidFill>
                <a:latin typeface="+mn-lt"/>
                <a:ea typeface="+mn-ea"/>
                <a:cs typeface="+mn-cs"/>
              </a:rPr>
              <a:t>. For 5.: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Additional Account Assignment Objects → Activate</a:t>
            </a:r>
          </a:p>
          <a:p>
            <a:r>
              <a:rPr lang="en-US" sz="1200" i="1" kern="1200" baseline="0" dirty="0">
                <a:solidFill>
                  <a:schemeClr val="tx1"/>
                </a:solidFill>
                <a:latin typeface="+mn-lt"/>
                <a:ea typeface="+mn-ea"/>
                <a:cs typeface="+mn-cs"/>
              </a:rPr>
              <a:t>Account Assignment Objects</a:t>
            </a:r>
          </a:p>
          <a:p>
            <a:r>
              <a:rPr lang="en-US" sz="1200" kern="1200" baseline="0" dirty="0">
                <a:solidFill>
                  <a:schemeClr val="tx1"/>
                </a:solidFill>
                <a:latin typeface="+mn-lt"/>
                <a:ea typeface="+mn-ea"/>
                <a:cs typeface="+mn-cs"/>
              </a:rPr>
              <a:t>. For 6.: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Additional Account Assignment Objects → Specify</a:t>
            </a:r>
          </a:p>
          <a:p>
            <a:r>
              <a:rPr lang="en-US" sz="1200" i="1" kern="1200" baseline="0" dirty="0">
                <a:solidFill>
                  <a:schemeClr val="tx1"/>
                </a:solidFill>
                <a:latin typeface="+mn-lt"/>
                <a:ea typeface="+mn-ea"/>
                <a:cs typeface="+mn-cs"/>
              </a:rPr>
              <a:t>Account Assignment Types for Account Assignment Objects</a:t>
            </a:r>
          </a:p>
          <a:p>
            <a:r>
              <a:rPr lang="en-US" sz="1200" kern="1200" baseline="0" dirty="0">
                <a:solidFill>
                  <a:schemeClr val="tx1"/>
                </a:solidFill>
                <a:latin typeface="+mn-lt"/>
                <a:ea typeface="+mn-ea"/>
                <a:cs typeface="+mn-cs"/>
              </a:rPr>
              <a:t>. There is a program that shows all active account assignment objects:</a:t>
            </a:r>
          </a:p>
          <a:p>
            <a:r>
              <a:rPr lang="en-US" sz="1200" kern="1200" baseline="0" dirty="0">
                <a:solidFill>
                  <a:schemeClr val="tx1"/>
                </a:solidFill>
                <a:latin typeface="+mn-lt"/>
                <a:ea typeface="+mn-ea"/>
                <a:cs typeface="+mn-cs"/>
              </a:rPr>
              <a:t>RAACCOBJ01 ( </a:t>
            </a:r>
            <a:r>
              <a:rPr lang="en-US" sz="1200" i="1" kern="1200" baseline="0" dirty="0">
                <a:solidFill>
                  <a:schemeClr val="tx1"/>
                </a:solidFill>
                <a:latin typeface="+mn-lt"/>
                <a:ea typeface="+mn-ea"/>
                <a:cs typeface="+mn-cs"/>
              </a:rPr>
              <a:t>v transaction: AACCOBJ)</a:t>
            </a:r>
          </a:p>
          <a:p>
            <a:r>
              <a:rPr lang="en-US" sz="1200" b="1" kern="1200" baseline="0" dirty="0">
                <a:solidFill>
                  <a:schemeClr val="tx1"/>
                </a:solidFill>
                <a:latin typeface="+mn-lt"/>
                <a:ea typeface="+mn-ea"/>
                <a:cs typeface="+mn-cs"/>
              </a:rPr>
              <a:t>1</a:t>
            </a:r>
            <a:endParaRPr lang="en-US" dirty="0"/>
          </a:p>
        </p:txBody>
      </p:sp>
      <p:sp>
        <p:nvSpPr>
          <p:cNvPr id="5" name="Header Placeholder 4">
            <a:extLst>
              <a:ext uri="{FF2B5EF4-FFF2-40B4-BE49-F238E27FC236}">
                <a16:creationId xmlns:a16="http://schemas.microsoft.com/office/drawing/2014/main" id="{721F9172-B246-4B32-B26B-BBE853ABF7B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397103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1A5390FC-13A3-42D7-8387-9389506AC61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005323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B7F8335C-9626-411B-B2C7-071255C4005A}"/>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60681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2765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a:spcBef>
                <a:spcPct val="0"/>
              </a:spcBef>
            </a:pPr>
            <a:endParaRPr lang="en-US" dirty="0"/>
          </a:p>
          <a:p>
            <a:pPr>
              <a:spcBef>
                <a:spcPct val="0"/>
              </a:spcBef>
            </a:pPr>
            <a:endParaRPr lang="en-US" dirty="0"/>
          </a:p>
        </p:txBody>
      </p:sp>
      <p:sp>
        <p:nvSpPr>
          <p:cNvPr id="2" name="Header Placeholder 1">
            <a:extLst>
              <a:ext uri="{FF2B5EF4-FFF2-40B4-BE49-F238E27FC236}">
                <a16:creationId xmlns:a16="http://schemas.microsoft.com/office/drawing/2014/main" id="{CDF86591-94E9-4FC5-9D5F-ABBE157653F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40954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D37F0717-5D2A-421D-BA9B-57801F857485}"/>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083958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37CD44E5-7904-455D-A811-57946B75654F}"/>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51475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A5727734-5012-4374-9CBB-65A47E66DB76}"/>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611903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33D935BE-CC48-49C4-8102-9ABD363B8F3D}"/>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2218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93AE10B2-BFD7-4471-831E-7D5314E472C6}"/>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999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2114D752-5720-4267-B641-5D6E85FD8428}"/>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9897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Advantages of using calculation methods:</a:t>
            </a:r>
          </a:p>
          <a:p>
            <a:r>
              <a:rPr lang="en-US" sz="1200" kern="1200" baseline="0" dirty="0">
                <a:solidFill>
                  <a:schemeClr val="tx1"/>
                </a:solidFill>
                <a:latin typeface="+mn-lt"/>
                <a:ea typeface="+mn-ea"/>
                <a:cs typeface="+mn-cs"/>
              </a:rPr>
              <a:t>. Country-specific requirements are represented by methods specific to a</a:t>
            </a:r>
          </a:p>
          <a:p>
            <a:r>
              <a:rPr lang="en-US" sz="1200" kern="1200" baseline="0" dirty="0">
                <a:solidFill>
                  <a:schemeClr val="tx1"/>
                </a:solidFill>
                <a:latin typeface="+mn-lt"/>
                <a:ea typeface="+mn-ea"/>
                <a:cs typeface="+mn-cs"/>
              </a:rPr>
              <a:t>particular chart of accounts.</a:t>
            </a:r>
          </a:p>
          <a:p>
            <a:r>
              <a:rPr lang="en-US" sz="1200" kern="1200" baseline="0" dirty="0">
                <a:solidFill>
                  <a:schemeClr val="tx1"/>
                </a:solidFill>
                <a:latin typeface="+mn-lt"/>
                <a:ea typeface="+mn-ea"/>
                <a:cs typeface="+mn-cs"/>
              </a:rPr>
              <a:t>. They allow you to avoid the use of an ever-increasing number of internal</a:t>
            </a:r>
          </a:p>
          <a:p>
            <a:r>
              <a:rPr lang="en-US" sz="1200" kern="1200" baseline="0" dirty="0">
                <a:solidFill>
                  <a:schemeClr val="tx1"/>
                </a:solidFill>
                <a:latin typeface="+mn-lt"/>
                <a:ea typeface="+mn-ea"/>
                <a:cs typeface="+mn-cs"/>
              </a:rPr>
              <a:t>calculation keys.</a:t>
            </a:r>
          </a:p>
          <a:p>
            <a:r>
              <a:rPr lang="en-US" sz="1200" kern="1200" baseline="0" dirty="0">
                <a:solidFill>
                  <a:schemeClr val="tx1"/>
                </a:solidFill>
                <a:latin typeface="+mn-lt"/>
                <a:ea typeface="+mn-ea"/>
                <a:cs typeface="+mn-cs"/>
              </a:rPr>
              <a:t>. You can enter depreciation keys as default values for a particular company</a:t>
            </a:r>
          </a:p>
          <a:p>
            <a:r>
              <a:rPr lang="en-US" sz="1200" kern="1200" baseline="0" dirty="0">
                <a:solidFill>
                  <a:schemeClr val="tx1"/>
                </a:solidFill>
                <a:latin typeface="+mn-lt"/>
                <a:ea typeface="+mn-ea"/>
                <a:cs typeface="+mn-cs"/>
              </a:rPr>
              <a:t>code or depreciation area.</a:t>
            </a:r>
          </a:p>
          <a:p>
            <a:r>
              <a:rPr lang="en-US" sz="1200" kern="1200" baseline="0" dirty="0">
                <a:solidFill>
                  <a:schemeClr val="tx1"/>
                </a:solidFill>
                <a:latin typeface="+mn-lt"/>
                <a:ea typeface="+mn-ea"/>
                <a:cs typeface="+mn-cs"/>
              </a:rPr>
              <a:t>2</a:t>
            </a:r>
            <a:endParaRPr lang="en-US" dirty="0"/>
          </a:p>
        </p:txBody>
      </p:sp>
      <p:sp>
        <p:nvSpPr>
          <p:cNvPr id="5" name="Header Placeholder 4">
            <a:extLst>
              <a:ext uri="{FF2B5EF4-FFF2-40B4-BE49-F238E27FC236}">
                <a16:creationId xmlns:a16="http://schemas.microsoft.com/office/drawing/2014/main" id="{EACB1324-89A8-449D-8C69-9D96BD7A27DD}"/>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797618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Advantages of using calculation methods:</a:t>
            </a:r>
          </a:p>
          <a:p>
            <a:r>
              <a:rPr lang="en-US" sz="1200" kern="1200" baseline="0" dirty="0">
                <a:solidFill>
                  <a:schemeClr val="tx1"/>
                </a:solidFill>
                <a:latin typeface="+mn-lt"/>
                <a:ea typeface="+mn-ea"/>
                <a:cs typeface="+mn-cs"/>
              </a:rPr>
              <a:t>. Country-specific requirements are represented by methods specific to a</a:t>
            </a:r>
          </a:p>
          <a:p>
            <a:r>
              <a:rPr lang="en-US" sz="1200" kern="1200" baseline="0" dirty="0">
                <a:solidFill>
                  <a:schemeClr val="tx1"/>
                </a:solidFill>
                <a:latin typeface="+mn-lt"/>
                <a:ea typeface="+mn-ea"/>
                <a:cs typeface="+mn-cs"/>
              </a:rPr>
              <a:t>particular chart of accounts.</a:t>
            </a:r>
          </a:p>
          <a:p>
            <a:r>
              <a:rPr lang="en-US" sz="1200" kern="1200" baseline="0" dirty="0">
                <a:solidFill>
                  <a:schemeClr val="tx1"/>
                </a:solidFill>
                <a:latin typeface="+mn-lt"/>
                <a:ea typeface="+mn-ea"/>
                <a:cs typeface="+mn-cs"/>
              </a:rPr>
              <a:t>. They allow you to avoid the use of an ever-increasing number of internal</a:t>
            </a:r>
          </a:p>
          <a:p>
            <a:r>
              <a:rPr lang="en-US" sz="1200" kern="1200" baseline="0" dirty="0">
                <a:solidFill>
                  <a:schemeClr val="tx1"/>
                </a:solidFill>
                <a:latin typeface="+mn-lt"/>
                <a:ea typeface="+mn-ea"/>
                <a:cs typeface="+mn-cs"/>
              </a:rPr>
              <a:t>calculation keys.</a:t>
            </a:r>
          </a:p>
          <a:p>
            <a:r>
              <a:rPr lang="en-US" sz="1200" kern="1200" baseline="0" dirty="0">
                <a:solidFill>
                  <a:schemeClr val="tx1"/>
                </a:solidFill>
                <a:latin typeface="+mn-lt"/>
                <a:ea typeface="+mn-ea"/>
                <a:cs typeface="+mn-cs"/>
              </a:rPr>
              <a:t>. You can enter depreciation keys as default values for a particular company</a:t>
            </a:r>
          </a:p>
          <a:p>
            <a:r>
              <a:rPr lang="en-US" sz="1200" kern="1200" baseline="0" dirty="0">
                <a:solidFill>
                  <a:schemeClr val="tx1"/>
                </a:solidFill>
                <a:latin typeface="+mn-lt"/>
                <a:ea typeface="+mn-ea"/>
                <a:cs typeface="+mn-cs"/>
              </a:rPr>
              <a:t>code or depreciation area.</a:t>
            </a:r>
          </a:p>
          <a:p>
            <a:r>
              <a:rPr lang="en-US" sz="1200" kern="1200" baseline="0" dirty="0">
                <a:solidFill>
                  <a:schemeClr val="tx1"/>
                </a:solidFill>
                <a:latin typeface="+mn-lt"/>
                <a:ea typeface="+mn-ea"/>
                <a:cs typeface="+mn-cs"/>
              </a:rPr>
              <a:t>2</a:t>
            </a:r>
            <a:endParaRPr lang="en-US" dirty="0"/>
          </a:p>
        </p:txBody>
      </p:sp>
      <p:sp>
        <p:nvSpPr>
          <p:cNvPr id="5" name="Header Placeholder 4">
            <a:extLst>
              <a:ext uri="{FF2B5EF4-FFF2-40B4-BE49-F238E27FC236}">
                <a16:creationId xmlns:a16="http://schemas.microsoft.com/office/drawing/2014/main" id="{3F282CB9-9B1E-49CC-99F8-DBB65A8575F8}"/>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30657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FEDB447A-F50B-47EC-B266-7FB71529C99F}"/>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183974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127750BD-B763-4A00-BE02-8DA8EFC3591C}"/>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74792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a16="http://schemas.microsoft.com/office/drawing/2014/main" id="{ECDD6F99-6F5F-481C-8D61-E734500AEC07}"/>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50344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2D22-AC46-490C-8190-B04BDD67C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3B4F94-2E88-4322-9775-629D501CF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9395F1-6DE7-4B4D-9532-4370661D0D4D}"/>
              </a:ext>
            </a:extLst>
          </p:cNvPr>
          <p:cNvSpPr>
            <a:spLocks noGrp="1"/>
          </p:cNvSpPr>
          <p:nvPr>
            <p:ph type="dt" sz="half" idx="10"/>
          </p:nvPr>
        </p:nvSpPr>
        <p:spPr/>
        <p:txBody>
          <a:bodyPr/>
          <a:lstStyle/>
          <a:p>
            <a:fld id="{C0FF5D6E-D6BC-4F95-BE2A-2E0A2CE526F5}" type="datetime1">
              <a:rPr lang="en-US" smtClean="0"/>
              <a:pPr/>
              <a:t>3/2/2018</a:t>
            </a:fld>
            <a:endParaRPr lang="en-US"/>
          </a:p>
        </p:txBody>
      </p:sp>
      <p:sp>
        <p:nvSpPr>
          <p:cNvPr id="5" name="Footer Placeholder 4">
            <a:extLst>
              <a:ext uri="{FF2B5EF4-FFF2-40B4-BE49-F238E27FC236}">
                <a16:creationId xmlns:a16="http://schemas.microsoft.com/office/drawing/2014/main" id="{9D7FA47D-4024-4DE0-A5B7-9894C416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4EDF5-01EE-42ED-AD77-F69BAB58A9FB}"/>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211938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9E5C-6363-4AC4-AF62-32F6FBF228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508B32-529C-4778-83B1-A1DFA4AD80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D3BF2-31DC-47CB-987A-B006A82BDD58}"/>
              </a:ext>
            </a:extLst>
          </p:cNvPr>
          <p:cNvSpPr>
            <a:spLocks noGrp="1"/>
          </p:cNvSpPr>
          <p:nvPr>
            <p:ph type="dt" sz="half" idx="10"/>
          </p:nvPr>
        </p:nvSpPr>
        <p:spPr/>
        <p:txBody>
          <a:bodyPr/>
          <a:lstStyle/>
          <a:p>
            <a:fld id="{B6D208AE-5934-4ABE-9F4E-26FC934DBF22}" type="datetime1">
              <a:rPr lang="en-US" smtClean="0"/>
              <a:pPr/>
              <a:t>3/2/2018</a:t>
            </a:fld>
            <a:endParaRPr lang="en-US"/>
          </a:p>
        </p:txBody>
      </p:sp>
      <p:sp>
        <p:nvSpPr>
          <p:cNvPr id="5" name="Footer Placeholder 4">
            <a:extLst>
              <a:ext uri="{FF2B5EF4-FFF2-40B4-BE49-F238E27FC236}">
                <a16:creationId xmlns:a16="http://schemas.microsoft.com/office/drawing/2014/main" id="{D6CF9744-7FC3-475D-BF3C-F3231293F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96E3E-22E8-41FE-8CB3-7268E7F93912}"/>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340517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1B068-2518-4645-B75D-565F77EAD6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E24B8-BF13-4BE5-B974-68D4DA42C9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D832E-BBB1-4DE1-A43D-775BA0FF6394}"/>
              </a:ext>
            </a:extLst>
          </p:cNvPr>
          <p:cNvSpPr>
            <a:spLocks noGrp="1"/>
          </p:cNvSpPr>
          <p:nvPr>
            <p:ph type="dt" sz="half" idx="10"/>
          </p:nvPr>
        </p:nvSpPr>
        <p:spPr/>
        <p:txBody>
          <a:bodyPr/>
          <a:lstStyle/>
          <a:p>
            <a:fld id="{43BDDD15-C8BF-480A-98CA-11BAA83684F0}" type="datetime1">
              <a:rPr lang="en-US" smtClean="0"/>
              <a:pPr/>
              <a:t>3/2/2018</a:t>
            </a:fld>
            <a:endParaRPr lang="en-US"/>
          </a:p>
        </p:txBody>
      </p:sp>
      <p:sp>
        <p:nvSpPr>
          <p:cNvPr id="5" name="Footer Placeholder 4">
            <a:extLst>
              <a:ext uri="{FF2B5EF4-FFF2-40B4-BE49-F238E27FC236}">
                <a16:creationId xmlns:a16="http://schemas.microsoft.com/office/drawing/2014/main" id="{F08B6AB7-9EF3-44D8-BCCE-632F45C24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DD8B2-FF1A-4B2D-B499-D9418C85C733}"/>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328166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9317-5C3B-409C-9268-1A92ADC78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65AD7-511A-4077-8826-4143AC0C6E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C2CE0-B8D2-41A8-BEA0-55AAC81FF865}"/>
              </a:ext>
            </a:extLst>
          </p:cNvPr>
          <p:cNvSpPr>
            <a:spLocks noGrp="1"/>
          </p:cNvSpPr>
          <p:nvPr>
            <p:ph type="dt" sz="half" idx="10"/>
          </p:nvPr>
        </p:nvSpPr>
        <p:spPr/>
        <p:txBody>
          <a:bodyPr/>
          <a:lstStyle/>
          <a:p>
            <a:fld id="{4AFF5C1C-E1D6-4ADD-A7F0-EFD1C5A435EC}" type="datetime1">
              <a:rPr lang="en-US" smtClean="0"/>
              <a:pPr/>
              <a:t>3/2/2018</a:t>
            </a:fld>
            <a:endParaRPr lang="en-US"/>
          </a:p>
        </p:txBody>
      </p:sp>
      <p:sp>
        <p:nvSpPr>
          <p:cNvPr id="5" name="Footer Placeholder 4">
            <a:extLst>
              <a:ext uri="{FF2B5EF4-FFF2-40B4-BE49-F238E27FC236}">
                <a16:creationId xmlns:a16="http://schemas.microsoft.com/office/drawing/2014/main" id="{247F9FFA-43FA-4DBC-82D9-666F6B7AF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006B9-5EE2-490E-8414-0F809C50FF8E}"/>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295968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EFDE-3FBB-4600-8044-78AD42CB4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043307-98AF-46BC-B904-8A8DEB864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07C08D-7466-45F5-918E-9129787244DD}"/>
              </a:ext>
            </a:extLst>
          </p:cNvPr>
          <p:cNvSpPr>
            <a:spLocks noGrp="1"/>
          </p:cNvSpPr>
          <p:nvPr>
            <p:ph type="dt" sz="half" idx="10"/>
          </p:nvPr>
        </p:nvSpPr>
        <p:spPr/>
        <p:txBody>
          <a:bodyPr/>
          <a:lstStyle/>
          <a:p>
            <a:fld id="{D1A65541-9D97-403C-BBC5-004AC8A2C10F}" type="datetime1">
              <a:rPr lang="en-US" smtClean="0"/>
              <a:pPr/>
              <a:t>3/2/2018</a:t>
            </a:fld>
            <a:endParaRPr lang="en-US"/>
          </a:p>
        </p:txBody>
      </p:sp>
      <p:sp>
        <p:nvSpPr>
          <p:cNvPr id="5" name="Footer Placeholder 4">
            <a:extLst>
              <a:ext uri="{FF2B5EF4-FFF2-40B4-BE49-F238E27FC236}">
                <a16:creationId xmlns:a16="http://schemas.microsoft.com/office/drawing/2014/main" id="{1943400D-301D-4E5A-B96D-B5B253902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5A5C3-9156-45AD-8C7A-C805C34195B1}"/>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8268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8A31-CC06-48CE-8B57-F6A8EC7B5A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85E3A7-6446-4DA4-A76F-8DB6F2D7D0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6DA556-1822-4125-8AD5-FE42EFFB88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A76432-A4F2-4FBD-A5A8-199723248CC3}"/>
              </a:ext>
            </a:extLst>
          </p:cNvPr>
          <p:cNvSpPr>
            <a:spLocks noGrp="1"/>
          </p:cNvSpPr>
          <p:nvPr>
            <p:ph type="dt" sz="half" idx="10"/>
          </p:nvPr>
        </p:nvSpPr>
        <p:spPr/>
        <p:txBody>
          <a:bodyPr/>
          <a:lstStyle/>
          <a:p>
            <a:fld id="{4F02F6AB-2B9E-4122-AB50-8C19B6D9583E}" type="datetime1">
              <a:rPr lang="en-US" smtClean="0"/>
              <a:pPr/>
              <a:t>3/2/2018</a:t>
            </a:fld>
            <a:endParaRPr lang="en-US"/>
          </a:p>
        </p:txBody>
      </p:sp>
      <p:sp>
        <p:nvSpPr>
          <p:cNvPr id="6" name="Footer Placeholder 5">
            <a:extLst>
              <a:ext uri="{FF2B5EF4-FFF2-40B4-BE49-F238E27FC236}">
                <a16:creationId xmlns:a16="http://schemas.microsoft.com/office/drawing/2014/main" id="{E21A0907-7D10-42F3-B0C4-2419D829A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D06F5-952E-4C8D-AF85-3539C5D396FD}"/>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334582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84546-21B1-460A-9ACD-753429EFE4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0B11E-65D8-4A1D-BDCB-22566986A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CF0A5A-D690-4A19-8557-312AF2A9F5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EBA9A1-2CD4-41C9-AB61-EA2F81DD3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111614-ADA7-4C18-A883-4EFF16DBE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227D73-DE64-4AD2-9DBD-FD9A29DC7129}"/>
              </a:ext>
            </a:extLst>
          </p:cNvPr>
          <p:cNvSpPr>
            <a:spLocks noGrp="1"/>
          </p:cNvSpPr>
          <p:nvPr>
            <p:ph type="dt" sz="half" idx="10"/>
          </p:nvPr>
        </p:nvSpPr>
        <p:spPr/>
        <p:txBody>
          <a:bodyPr/>
          <a:lstStyle/>
          <a:p>
            <a:fld id="{D297AE15-59E8-488C-A0CF-224E14F8A280}" type="datetime1">
              <a:rPr lang="en-US" smtClean="0"/>
              <a:pPr/>
              <a:t>3/2/2018</a:t>
            </a:fld>
            <a:endParaRPr lang="en-US"/>
          </a:p>
        </p:txBody>
      </p:sp>
      <p:sp>
        <p:nvSpPr>
          <p:cNvPr id="8" name="Footer Placeholder 7">
            <a:extLst>
              <a:ext uri="{FF2B5EF4-FFF2-40B4-BE49-F238E27FC236}">
                <a16:creationId xmlns:a16="http://schemas.microsoft.com/office/drawing/2014/main" id="{799073C4-769F-4ECD-B496-83D3F8C5B6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0EAEA7-8D54-40C8-8A8A-DCF951774635}"/>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139708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A407-E9F5-41AE-8F3D-FE7121B880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4C29FD-21D0-4026-9481-1F89EF976628}"/>
              </a:ext>
            </a:extLst>
          </p:cNvPr>
          <p:cNvSpPr>
            <a:spLocks noGrp="1"/>
          </p:cNvSpPr>
          <p:nvPr>
            <p:ph type="dt" sz="half" idx="10"/>
          </p:nvPr>
        </p:nvSpPr>
        <p:spPr/>
        <p:txBody>
          <a:bodyPr/>
          <a:lstStyle/>
          <a:p>
            <a:fld id="{2B2EA619-B92A-4811-90B9-4B7CAB7FCB39}" type="datetime1">
              <a:rPr lang="en-US" smtClean="0"/>
              <a:pPr/>
              <a:t>3/2/2018</a:t>
            </a:fld>
            <a:endParaRPr lang="en-US"/>
          </a:p>
        </p:txBody>
      </p:sp>
      <p:sp>
        <p:nvSpPr>
          <p:cNvPr id="4" name="Footer Placeholder 3">
            <a:extLst>
              <a:ext uri="{FF2B5EF4-FFF2-40B4-BE49-F238E27FC236}">
                <a16:creationId xmlns:a16="http://schemas.microsoft.com/office/drawing/2014/main" id="{0E9D8DAF-FC08-49FA-B1C8-2D94F4583F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B9B804-3C00-48CE-A8FE-CC86A3D75A98}"/>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410484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30127-65BD-43FB-8D10-3E40F6E3D7B4}"/>
              </a:ext>
            </a:extLst>
          </p:cNvPr>
          <p:cNvSpPr>
            <a:spLocks noGrp="1"/>
          </p:cNvSpPr>
          <p:nvPr>
            <p:ph type="dt" sz="half" idx="10"/>
          </p:nvPr>
        </p:nvSpPr>
        <p:spPr/>
        <p:txBody>
          <a:bodyPr/>
          <a:lstStyle/>
          <a:p>
            <a:fld id="{CA737172-DAE6-4A02-9181-FBC8110FEFED}" type="datetime1">
              <a:rPr lang="en-US" smtClean="0"/>
              <a:pPr/>
              <a:t>3/2/2018</a:t>
            </a:fld>
            <a:endParaRPr lang="en-US"/>
          </a:p>
        </p:txBody>
      </p:sp>
      <p:sp>
        <p:nvSpPr>
          <p:cNvPr id="3" name="Footer Placeholder 2">
            <a:extLst>
              <a:ext uri="{FF2B5EF4-FFF2-40B4-BE49-F238E27FC236}">
                <a16:creationId xmlns:a16="http://schemas.microsoft.com/office/drawing/2014/main" id="{D2CF731C-0C42-4D28-95A9-11B945ED11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3D82AA-F2A0-4740-A89E-61E895D9BBA1}"/>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149204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2EE6-D203-4B88-8F0A-B2C73CB21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906E40-344E-4402-AD4F-173CCC176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4AA95-979A-43FD-9105-67F8847A5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D84ADA-7D23-410B-B450-93CFCFB8A320}"/>
              </a:ext>
            </a:extLst>
          </p:cNvPr>
          <p:cNvSpPr>
            <a:spLocks noGrp="1"/>
          </p:cNvSpPr>
          <p:nvPr>
            <p:ph type="dt" sz="half" idx="10"/>
          </p:nvPr>
        </p:nvSpPr>
        <p:spPr/>
        <p:txBody>
          <a:bodyPr/>
          <a:lstStyle/>
          <a:p>
            <a:fld id="{80021126-CD78-4292-9F33-9450A6602350}" type="datetime1">
              <a:rPr lang="en-US" smtClean="0"/>
              <a:pPr/>
              <a:t>3/2/2018</a:t>
            </a:fld>
            <a:endParaRPr lang="en-US"/>
          </a:p>
        </p:txBody>
      </p:sp>
      <p:sp>
        <p:nvSpPr>
          <p:cNvPr id="6" name="Footer Placeholder 5">
            <a:extLst>
              <a:ext uri="{FF2B5EF4-FFF2-40B4-BE49-F238E27FC236}">
                <a16:creationId xmlns:a16="http://schemas.microsoft.com/office/drawing/2014/main" id="{892B6BBE-3636-41FD-AA32-7F65FC581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68A97-00AA-49CF-A5B1-51C31BF73B30}"/>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417121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3C77-8F36-4A5E-91B6-B5B321D1D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7B7C9-421C-4533-85F1-4BEA82AAC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C402B2-2268-43A0-911A-D0707849D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4358FA-B865-4DE7-9391-05BD3055C5B8}"/>
              </a:ext>
            </a:extLst>
          </p:cNvPr>
          <p:cNvSpPr>
            <a:spLocks noGrp="1"/>
          </p:cNvSpPr>
          <p:nvPr>
            <p:ph type="dt" sz="half" idx="10"/>
          </p:nvPr>
        </p:nvSpPr>
        <p:spPr/>
        <p:txBody>
          <a:bodyPr/>
          <a:lstStyle/>
          <a:p>
            <a:fld id="{0E08E123-5655-465C-B8F9-2AB763012F09}" type="datetime1">
              <a:rPr lang="en-US" smtClean="0"/>
              <a:pPr/>
              <a:t>3/2/2018</a:t>
            </a:fld>
            <a:endParaRPr lang="en-US"/>
          </a:p>
        </p:txBody>
      </p:sp>
      <p:sp>
        <p:nvSpPr>
          <p:cNvPr id="6" name="Footer Placeholder 5">
            <a:extLst>
              <a:ext uri="{FF2B5EF4-FFF2-40B4-BE49-F238E27FC236}">
                <a16:creationId xmlns:a16="http://schemas.microsoft.com/office/drawing/2014/main" id="{F175C01B-BF4D-4EBF-BCAC-092E6A727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03A71-5374-4180-A724-B0DE30A487BE}"/>
              </a:ext>
            </a:extLst>
          </p:cNvPr>
          <p:cNvSpPr>
            <a:spLocks noGrp="1"/>
          </p:cNvSpPr>
          <p:nvPr>
            <p:ph type="sldNum" sz="quarter" idx="12"/>
          </p:nvPr>
        </p:nvSpPr>
        <p:spPr/>
        <p:txBody>
          <a:bodyPr/>
          <a:lstStyle/>
          <a:p>
            <a:fld id="{3EBF272B-951C-41B7-B66F-CE19F2CB87AE}" type="slidenum">
              <a:rPr lang="en-US" smtClean="0"/>
              <a:pPr/>
              <a:t>‹#›</a:t>
            </a:fld>
            <a:endParaRPr lang="en-US"/>
          </a:p>
        </p:txBody>
      </p:sp>
    </p:spTree>
    <p:extLst>
      <p:ext uri="{BB962C8B-B14F-4D97-AF65-F5344CB8AC3E}">
        <p14:creationId xmlns:p14="http://schemas.microsoft.com/office/powerpoint/2010/main" val="49703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C32AC-E60C-49AD-AE56-C52B4D0D6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A011E3-039A-4B4C-B62D-AA64B9B5F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07BF7-7473-41D1-A3D2-91A4A8C8D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A2629-9A7D-487A-A93D-7D93AC3F7686}" type="datetime1">
              <a:rPr lang="en-US" smtClean="0"/>
              <a:pPr/>
              <a:t>3/2/2018</a:t>
            </a:fld>
            <a:endParaRPr lang="en-US"/>
          </a:p>
        </p:txBody>
      </p:sp>
      <p:sp>
        <p:nvSpPr>
          <p:cNvPr id="5" name="Footer Placeholder 4">
            <a:extLst>
              <a:ext uri="{FF2B5EF4-FFF2-40B4-BE49-F238E27FC236}">
                <a16:creationId xmlns:a16="http://schemas.microsoft.com/office/drawing/2014/main" id="{CBFEA78B-A116-4F9D-82D3-973B9A9F9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148679-64E3-4A58-A754-7091A999D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F272B-951C-41B7-B66F-CE19F2CB87AE}" type="slidenum">
              <a:rPr lang="en-US" smtClean="0"/>
              <a:pPr/>
              <a:t>‹#›</a:t>
            </a:fld>
            <a:endParaRPr lang="en-US"/>
          </a:p>
        </p:txBody>
      </p:sp>
    </p:spTree>
    <p:extLst>
      <p:ext uri="{BB962C8B-B14F-4D97-AF65-F5344CB8AC3E}">
        <p14:creationId xmlns:p14="http://schemas.microsoft.com/office/powerpoint/2010/main" val="2233905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237052-7D95-4E7C-B1D3-C5108CED01D7}"/>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Lst>
          </a:blip>
          <a:srcRect l="49475" t="1" b="-698"/>
          <a:stretch/>
        </p:blipFill>
        <p:spPr>
          <a:xfrm>
            <a:off x="8898834" y="192259"/>
            <a:ext cx="1910591" cy="642628"/>
          </a:xfrm>
          <a:prstGeom prst="rect">
            <a:avLst/>
          </a:prstGeom>
        </p:spPr>
      </p:pic>
      <p:pic>
        <p:nvPicPr>
          <p:cNvPr id="14" name="Picture 13">
            <a:extLst>
              <a:ext uri="{FF2B5EF4-FFF2-40B4-BE49-F238E27FC236}">
                <a16:creationId xmlns:a16="http://schemas.microsoft.com/office/drawing/2014/main" id="{FC29D20F-9F61-4C89-A68D-F2F1F0A3D39C}"/>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Lst>
          </a:blip>
          <a:srcRect r="49475" b="-1395"/>
          <a:stretch/>
        </p:blipFill>
        <p:spPr>
          <a:xfrm>
            <a:off x="276018" y="187808"/>
            <a:ext cx="1910591" cy="647079"/>
          </a:xfrm>
          <a:prstGeom prst="rect">
            <a:avLst/>
          </a:prstGeom>
        </p:spPr>
      </p:pic>
      <p:pic>
        <p:nvPicPr>
          <p:cNvPr id="15" name="Picture 14">
            <a:extLst>
              <a:ext uri="{FF2B5EF4-FFF2-40B4-BE49-F238E27FC236}">
                <a16:creationId xmlns:a16="http://schemas.microsoft.com/office/drawing/2014/main" id="{505B478E-CDE6-4DE0-814E-C7248168E81B}"/>
              </a:ext>
            </a:extLst>
          </p:cNvPr>
          <p:cNvPicPr>
            <a:picLocks noChangeAspect="1"/>
          </p:cNvPicPr>
          <p:nvPr/>
        </p:nvPicPr>
        <p:blipFill>
          <a:blip r:embed="rId4" cstate="print"/>
          <a:stretch>
            <a:fillRect/>
          </a:stretch>
        </p:blipFill>
        <p:spPr>
          <a:xfrm>
            <a:off x="11235151" y="144738"/>
            <a:ext cx="768279" cy="690149"/>
          </a:xfrm>
          <a:prstGeom prst="rect">
            <a:avLst/>
          </a:prstGeom>
        </p:spPr>
      </p:pic>
      <p:sp>
        <p:nvSpPr>
          <p:cNvPr id="17" name="Rectangle 16">
            <a:extLst>
              <a:ext uri="{FF2B5EF4-FFF2-40B4-BE49-F238E27FC236}">
                <a16:creationId xmlns:a16="http://schemas.microsoft.com/office/drawing/2014/main" id="{EC6A3AD5-0D06-4E8D-AAAD-F294D10CCC22}"/>
              </a:ext>
            </a:extLst>
          </p:cNvPr>
          <p:cNvSpPr/>
          <p:nvPr/>
        </p:nvSpPr>
        <p:spPr>
          <a:xfrm>
            <a:off x="5181601" y="1025247"/>
            <a:ext cx="6122504" cy="646331"/>
          </a:xfrm>
          <a:prstGeom prst="rect">
            <a:avLst/>
          </a:prstGeom>
        </p:spPr>
        <p:txBody>
          <a:bodyPr wrap="square">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SAP FINANCIALS </a:t>
            </a:r>
            <a:br>
              <a:rPr lang="en-US" i="1" dirty="0">
                <a:latin typeface="Verdana" panose="020B0604030504040204" pitchFamily="34" charset="0"/>
                <a:ea typeface="Verdana" panose="020B0604030504040204" pitchFamily="34" charset="0"/>
                <a:cs typeface="Verdana" panose="020B0604030504040204" pitchFamily="34" charset="0"/>
              </a:rPr>
            </a:br>
            <a:r>
              <a:rPr lang="en-US" i="1" dirty="0">
                <a:latin typeface="Verdana" panose="020B0604030504040204" pitchFamily="34" charset="0"/>
                <a:ea typeface="Verdana" panose="020B0604030504040204" pitchFamily="34" charset="0"/>
                <a:cs typeface="Verdana" panose="020B0604030504040204" pitchFamily="34" charset="0"/>
              </a:rPr>
              <a:t> </a:t>
            </a:r>
            <a:r>
              <a:rPr lang="en-US" i="1" dirty="0">
                <a:solidFill>
                  <a:srgbClr val="00B0F0"/>
                </a:solidFill>
                <a:latin typeface="Verdana" panose="020B0604030504040204" pitchFamily="34" charset="0"/>
                <a:ea typeface="Verdana" panose="020B0604030504040204" pitchFamily="34" charset="0"/>
                <a:cs typeface="Verdana" panose="020B0604030504040204" pitchFamily="34" charset="0"/>
              </a:rPr>
              <a:t>Asset Accounting: Periodic Processing &amp; Reporting </a:t>
            </a:r>
            <a:endParaRPr lang="en-US" dirty="0">
              <a:solidFill>
                <a:srgbClr val="00B0F0"/>
              </a:solidFill>
              <a:latin typeface="Verdana" panose="020B0604030504040204" pitchFamily="34" charset="0"/>
              <a:ea typeface="Verdana" panose="020B0604030504040204" pitchFamily="34" charset="0"/>
              <a:cs typeface="Verdana" panose="020B0604030504040204" pitchFamily="34" charset="0"/>
            </a:endParaRPr>
          </a:p>
        </p:txBody>
      </p:sp>
      <p:pic>
        <p:nvPicPr>
          <p:cNvPr id="20" name="Picture 19">
            <a:extLst>
              <a:ext uri="{FF2B5EF4-FFF2-40B4-BE49-F238E27FC236}">
                <a16:creationId xmlns:a16="http://schemas.microsoft.com/office/drawing/2014/main" id="{2B6DDEDA-9BE1-4EEC-943C-1343C9EEB9D9}"/>
              </a:ext>
            </a:extLst>
          </p:cNvPr>
          <p:cNvPicPr>
            <a:picLocks noChangeAspect="1"/>
          </p:cNvPicPr>
          <p:nvPr/>
        </p:nvPicPr>
        <p:blipFill>
          <a:blip r:embed="rId5" cstate="print"/>
          <a:stretch>
            <a:fillRect/>
          </a:stretch>
        </p:blipFill>
        <p:spPr>
          <a:xfrm>
            <a:off x="0" y="1776412"/>
            <a:ext cx="12192000" cy="5081588"/>
          </a:xfrm>
          <a:prstGeom prst="rect">
            <a:avLst/>
          </a:prstGeom>
        </p:spPr>
      </p:pic>
    </p:spTree>
    <p:extLst>
      <p:ext uri="{BB962C8B-B14F-4D97-AF65-F5344CB8AC3E}">
        <p14:creationId xmlns:p14="http://schemas.microsoft.com/office/powerpoint/2010/main" val="314429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574"/>
            <a:ext cx="10041835" cy="908810"/>
          </a:xfrm>
        </p:spPr>
        <p:txBody>
          <a:bodyPr/>
          <a:lstStyle/>
          <a:p>
            <a:r>
              <a:rPr lang="en-US" dirty="0"/>
              <a:t> Depreciation: Time dependent dep terms </a:t>
            </a:r>
          </a:p>
        </p:txBody>
      </p:sp>
      <p:pic>
        <p:nvPicPr>
          <p:cNvPr id="1026" name="Picture 2"/>
          <p:cNvPicPr>
            <a:picLocks noChangeAspect="1" noChangeArrowheads="1"/>
          </p:cNvPicPr>
          <p:nvPr/>
        </p:nvPicPr>
        <p:blipFill>
          <a:blip r:embed="rId3" cstate="print"/>
          <a:srcRect/>
          <a:stretch>
            <a:fillRect/>
          </a:stretch>
        </p:blipFill>
        <p:spPr bwMode="auto">
          <a:xfrm>
            <a:off x="1981200" y="1371600"/>
            <a:ext cx="7924800" cy="4876800"/>
          </a:xfrm>
          <a:prstGeom prst="rect">
            <a:avLst/>
          </a:prstGeom>
          <a:noFill/>
          <a:ln w="9525">
            <a:noFill/>
            <a:miter lim="800000"/>
            <a:headEnd/>
            <a:tailEnd/>
          </a:ln>
        </p:spPr>
      </p:pic>
      <p:pic>
        <p:nvPicPr>
          <p:cNvPr id="4" name="Picture 3">
            <a:extLst>
              <a:ext uri="{FF2B5EF4-FFF2-40B4-BE49-F238E27FC236}">
                <a16:creationId xmlns:a16="http://schemas.microsoft.com/office/drawing/2014/main" id="{B2FD3672-D7E2-4F1C-9C8E-9DEAE285079B}"/>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565854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8668"/>
          </a:xfrm>
        </p:spPr>
        <p:txBody>
          <a:bodyPr>
            <a:normAutofit fontScale="90000"/>
          </a:bodyPr>
          <a:lstStyle/>
          <a:p>
            <a:r>
              <a:rPr lang="en-US" dirty="0"/>
              <a:t> Depreciation : Cost accounting Area</a:t>
            </a:r>
          </a:p>
        </p:txBody>
      </p:sp>
      <p:sp>
        <p:nvSpPr>
          <p:cNvPr id="5" name="Content Placeholder 4"/>
          <p:cNvSpPr>
            <a:spLocks noGrp="1"/>
          </p:cNvSpPr>
          <p:nvPr>
            <p:ph idx="1"/>
          </p:nvPr>
        </p:nvSpPr>
        <p:spPr>
          <a:xfrm>
            <a:off x="2057401" y="1126433"/>
            <a:ext cx="8153399" cy="4757530"/>
          </a:xfrm>
        </p:spPr>
        <p:txBody>
          <a:bodyPr/>
          <a:lstStyle/>
          <a:p>
            <a:pPr algn="just">
              <a:lnSpc>
                <a:spcPct val="100000"/>
              </a:lnSpc>
            </a:pPr>
            <a:r>
              <a:rPr lang="en-US" sz="1800" dirty="0"/>
              <a:t>It can be defined whether interest should be calculated for the cost-accounting depreciation area, and whether depreciation should continue below zero. These specifications can be made while defining the depreciation areas.</a:t>
            </a:r>
          </a:p>
          <a:p>
            <a:pPr algn="just">
              <a:lnSpc>
                <a:spcPct val="100000"/>
              </a:lnSpc>
            </a:pPr>
            <a:r>
              <a:rPr lang="en-US" sz="1800" b="1" dirty="0"/>
              <a:t>Automatic calculation:</a:t>
            </a:r>
          </a:p>
          <a:p>
            <a:pPr algn="just">
              <a:lnSpc>
                <a:spcPct val="100000"/>
              </a:lnSpc>
              <a:buFont typeface="Arial" pitchFamily="34" charset="0"/>
              <a:buChar char="•"/>
            </a:pPr>
            <a:r>
              <a:rPr lang="en-US" sz="1800" b="1" dirty="0"/>
              <a:t>Depreciation after planned life end </a:t>
            </a:r>
            <a:r>
              <a:rPr lang="en-US" sz="1800" dirty="0"/>
              <a:t>:Depreciation is continued after the end of the planned useful life.</a:t>
            </a:r>
          </a:p>
          <a:p>
            <a:pPr algn="just">
              <a:lnSpc>
                <a:spcPct val="100000"/>
              </a:lnSpc>
              <a:buFont typeface="Arial" pitchFamily="34" charset="0"/>
              <a:buChar char="•"/>
            </a:pPr>
            <a:r>
              <a:rPr lang="en-US" sz="1800" dirty="0"/>
              <a:t> </a:t>
            </a:r>
            <a:r>
              <a:rPr lang="en-US" sz="1800" b="1" dirty="0"/>
              <a:t>Depreciation below book value: </a:t>
            </a:r>
            <a:r>
              <a:rPr lang="en-US" sz="1800" dirty="0"/>
              <a:t>Depreciation is continued after the book value is zero. The depreciation area must allow negative net book value (a changeover key may be used).</a:t>
            </a:r>
          </a:p>
          <a:p>
            <a:pPr algn="just">
              <a:lnSpc>
                <a:spcPct val="100000"/>
              </a:lnSpc>
              <a:buFont typeface="Arial" pitchFamily="34" charset="0"/>
              <a:buChar char="•"/>
            </a:pPr>
            <a:r>
              <a:rPr lang="en-US" sz="1800" b="1" dirty="0"/>
              <a:t>Effective life after planned end (with curb): </a:t>
            </a:r>
            <a:r>
              <a:rPr lang="en-US" sz="1800" dirty="0"/>
              <a:t>The actual, not the planned life determines the rate of depreciation.</a:t>
            </a:r>
          </a:p>
          <a:p>
            <a:pPr algn="just">
              <a:lnSpc>
                <a:spcPct val="100000"/>
              </a:lnSpc>
              <a:buNone/>
            </a:pPr>
            <a:r>
              <a:rPr lang="en-US" sz="1800" b="1" dirty="0"/>
              <a:t>Example: </a:t>
            </a:r>
            <a:r>
              <a:rPr lang="en-US" sz="1800" dirty="0"/>
              <a:t>The useful life is 10 years, so there is depreciation of 1/10 each year. This indicator reduces the depreciation rate of 1/10 of the APC to 1/11 in the 11th year, and so on, so that the depreciation amount decreases after the planned end.</a:t>
            </a:r>
          </a:p>
        </p:txBody>
      </p:sp>
      <p:pic>
        <p:nvPicPr>
          <p:cNvPr id="4" name="Picture 3">
            <a:extLst>
              <a:ext uri="{FF2B5EF4-FFF2-40B4-BE49-F238E27FC236}">
                <a16:creationId xmlns:a16="http://schemas.microsoft.com/office/drawing/2014/main" id="{34C083CC-39E6-46A2-BA95-91A800BD5A5A}"/>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45275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795"/>
            <a:ext cx="7735957" cy="776288"/>
          </a:xfrm>
        </p:spPr>
        <p:txBody>
          <a:bodyPr/>
          <a:lstStyle/>
          <a:p>
            <a:r>
              <a:rPr lang="en-US" dirty="0"/>
              <a:t> Depreciation: Imputed Interest</a:t>
            </a:r>
          </a:p>
        </p:txBody>
      </p:sp>
      <p:sp>
        <p:nvSpPr>
          <p:cNvPr id="5" name="Content Placeholder 4"/>
          <p:cNvSpPr>
            <a:spLocks noGrp="1"/>
          </p:cNvSpPr>
          <p:nvPr>
            <p:ph idx="1"/>
          </p:nvPr>
        </p:nvSpPr>
        <p:spPr>
          <a:xfrm>
            <a:off x="2057401" y="1192695"/>
            <a:ext cx="8153399" cy="4784035"/>
          </a:xfrm>
        </p:spPr>
        <p:txBody>
          <a:bodyPr/>
          <a:lstStyle/>
          <a:p>
            <a:pPr algn="just">
              <a:lnSpc>
                <a:spcPct val="100000"/>
              </a:lnSpc>
              <a:buNone/>
            </a:pPr>
            <a:r>
              <a:rPr lang="en-US" sz="1800" dirty="0"/>
              <a:t>  For </a:t>
            </a:r>
            <a:r>
              <a:rPr lang="en-US" sz="1800" b="1" dirty="0"/>
              <a:t>cost accounting, </a:t>
            </a:r>
            <a:r>
              <a:rPr lang="en-US" sz="1800" dirty="0"/>
              <a:t>calculation of imputed interest on the capital tied up in assets can be done. Specify the following settings:</a:t>
            </a:r>
          </a:p>
          <a:p>
            <a:pPr algn="just">
              <a:lnSpc>
                <a:spcPct val="100000"/>
              </a:lnSpc>
            </a:pPr>
            <a:r>
              <a:rPr lang="en-US" sz="1800" dirty="0"/>
              <a:t>Allow the calculation of imputed interest for the depreciation area.</a:t>
            </a:r>
          </a:p>
          <a:p>
            <a:pPr algn="just">
              <a:lnSpc>
                <a:spcPct val="100000"/>
              </a:lnSpc>
            </a:pPr>
            <a:r>
              <a:rPr lang="en-US" sz="1800" dirty="0"/>
              <a:t>Determine that interest should be posted for the company code and the corresponding depreciation area.</a:t>
            </a:r>
          </a:p>
          <a:p>
            <a:pPr algn="just">
              <a:lnSpc>
                <a:spcPct val="100000"/>
              </a:lnSpc>
            </a:pPr>
            <a:r>
              <a:rPr lang="en-US" sz="1800" dirty="0"/>
              <a:t>Use a depreciation key to which calculation methods for the depreciation type </a:t>
            </a:r>
            <a:r>
              <a:rPr lang="en-US" sz="1800" i="1" dirty="0"/>
              <a:t>Interest </a:t>
            </a:r>
            <a:r>
              <a:rPr lang="en-US" sz="1800" dirty="0"/>
              <a:t>are assigned, or define such a key yourself.</a:t>
            </a:r>
          </a:p>
          <a:p>
            <a:pPr algn="just">
              <a:lnSpc>
                <a:spcPct val="100000"/>
              </a:lnSpc>
            </a:pPr>
            <a:r>
              <a:rPr lang="en-US" sz="1800" dirty="0"/>
              <a:t>If the calculation of the interest is based on a replacement value, the system calculates indexed interest.</a:t>
            </a:r>
          </a:p>
          <a:p>
            <a:pPr algn="just">
              <a:lnSpc>
                <a:spcPct val="100000"/>
              </a:lnSpc>
              <a:buNone/>
            </a:pPr>
            <a:r>
              <a:rPr lang="en-US" sz="1800" dirty="0"/>
              <a:t>  The system posts interest simultaneously during the periodic depreciation posting run. It posts to the accounts that are entered in the relevant account determination for each depreciation area. Furthermore, an additional account assignment can be made to the cost center or the internal order entered in each asset master record (as is the case with depreciation).</a:t>
            </a:r>
          </a:p>
        </p:txBody>
      </p:sp>
      <p:pic>
        <p:nvPicPr>
          <p:cNvPr id="4" name="Picture 3">
            <a:extLst>
              <a:ext uri="{FF2B5EF4-FFF2-40B4-BE49-F238E27FC236}">
                <a16:creationId xmlns:a16="http://schemas.microsoft.com/office/drawing/2014/main" id="{794A6935-D052-40C0-A6E4-9861A472EDF5}"/>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29240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Depreciation: Replacement values/Indexing</a:t>
            </a:r>
          </a:p>
        </p:txBody>
      </p:sp>
      <p:sp>
        <p:nvSpPr>
          <p:cNvPr id="5" name="Content Placeholder 4"/>
          <p:cNvSpPr>
            <a:spLocks noGrp="1"/>
          </p:cNvSpPr>
          <p:nvPr>
            <p:ph idx="1"/>
          </p:nvPr>
        </p:nvSpPr>
        <p:spPr>
          <a:xfrm>
            <a:off x="2057401" y="1762540"/>
            <a:ext cx="8153399" cy="4041913"/>
          </a:xfrm>
        </p:spPr>
        <p:txBody>
          <a:bodyPr/>
          <a:lstStyle/>
          <a:p>
            <a:pPr algn="just">
              <a:lnSpc>
                <a:spcPct val="100000"/>
              </a:lnSpc>
            </a:pPr>
            <a:r>
              <a:rPr lang="en-US" sz="1800" dirty="0"/>
              <a:t>If revaluation (indexing) is used in a depreciation area, the index series should be entered in the asset or in the asset class for calculating the replacement value</a:t>
            </a:r>
          </a:p>
          <a:p>
            <a:pPr algn="just">
              <a:lnSpc>
                <a:spcPct val="100000"/>
              </a:lnSpc>
            </a:pPr>
            <a:r>
              <a:rPr lang="en-US" sz="1800" dirty="0"/>
              <a:t>The index series must be assigned to an index class. This class contains the essential control parameters for the index series. Only year-dependent index classes are used.</a:t>
            </a:r>
          </a:p>
          <a:p>
            <a:pPr algn="just">
              <a:lnSpc>
                <a:spcPct val="100000"/>
              </a:lnSpc>
            </a:pPr>
            <a:r>
              <a:rPr lang="en-US" sz="1800" dirty="0"/>
              <a:t>Index figures for the index series have to be specified for each fiscal year. If they are missing, the system switches to the simulated annual rate of revaluation.</a:t>
            </a:r>
          </a:p>
          <a:p>
            <a:pPr algn="just">
              <a:lnSpc>
                <a:spcPct val="100000"/>
              </a:lnSpc>
            </a:pPr>
            <a:r>
              <a:rPr lang="en-US" sz="1800" dirty="0"/>
              <a:t>An indexed revaluation can also be calculated for accumulated depreciation and imputed interest (if the interest calculation key is based on replacement value).</a:t>
            </a:r>
          </a:p>
          <a:p>
            <a:pPr algn="just">
              <a:lnSpc>
                <a:spcPct val="100000"/>
              </a:lnSpc>
            </a:pPr>
            <a:r>
              <a:rPr lang="en-US" sz="1800" dirty="0"/>
              <a:t>Specify in the depreciation area if you want to post to the general ledger, indicating whether you want to post revaluation of APC only, or also include depreciation/interest</a:t>
            </a:r>
          </a:p>
        </p:txBody>
      </p:sp>
      <p:pic>
        <p:nvPicPr>
          <p:cNvPr id="4" name="Picture 3">
            <a:extLst>
              <a:ext uri="{FF2B5EF4-FFF2-40B4-BE49-F238E27FC236}">
                <a16:creationId xmlns:a16="http://schemas.microsoft.com/office/drawing/2014/main" id="{878A2640-06C9-4EB2-A13E-956A9C5EF672}"/>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80612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Depreciation: Depreciation Process</a:t>
            </a:r>
          </a:p>
        </p:txBody>
      </p:sp>
      <p:sp>
        <p:nvSpPr>
          <p:cNvPr id="5" name="Content Placeholder 4"/>
          <p:cNvSpPr>
            <a:spLocks noGrp="1"/>
          </p:cNvSpPr>
          <p:nvPr>
            <p:ph idx="1"/>
          </p:nvPr>
        </p:nvSpPr>
        <p:spPr>
          <a:xfrm>
            <a:off x="2057401" y="914400"/>
            <a:ext cx="8153399" cy="5029200"/>
          </a:xfrm>
        </p:spPr>
        <p:txBody>
          <a:bodyPr/>
          <a:lstStyle/>
          <a:p>
            <a:pPr>
              <a:buNone/>
            </a:pPr>
            <a:r>
              <a:rPr lang="en-US" dirty="0"/>
              <a:t> </a:t>
            </a:r>
          </a:p>
          <a:p>
            <a:pPr algn="just">
              <a:buNone/>
            </a:pPr>
            <a:r>
              <a:rPr lang="en-US" sz="1800" dirty="0"/>
              <a:t>  The program </a:t>
            </a:r>
            <a:r>
              <a:rPr lang="en-US" sz="1800" b="1" dirty="0"/>
              <a:t>RAPOST2000 </a:t>
            </a:r>
            <a:r>
              <a:rPr lang="en-US" sz="1800" dirty="0"/>
              <a:t>directly posts to the G/L accounts and additional account assignment objects. Using a test run, you can check for any possible errors (such as locked cost centers). Any errors that occur are displayed in an error list.</a:t>
            </a:r>
          </a:p>
          <a:p>
            <a:pPr algn="just"/>
            <a:r>
              <a:rPr lang="en-US" sz="1800" dirty="0"/>
              <a:t>Only real CO account assignment objects can be posted. However, you can make additional, statistical postings to other objects.</a:t>
            </a:r>
          </a:p>
          <a:p>
            <a:pPr algn="just"/>
            <a:r>
              <a:rPr lang="en-US" sz="1800" dirty="0"/>
              <a:t>The following can be posted</a:t>
            </a:r>
          </a:p>
          <a:p>
            <a:pPr lvl="1" indent="-342900" algn="just">
              <a:buFont typeface="+mj-lt"/>
              <a:buAutoNum type="arabicPeriod"/>
            </a:pPr>
            <a:r>
              <a:rPr lang="en-US" sz="1800" dirty="0"/>
              <a:t> Ordinary depreciation (book depreciation and cost-accounting)</a:t>
            </a:r>
          </a:p>
          <a:p>
            <a:pPr lvl="1" indent="-342900" algn="just">
              <a:buFont typeface="+mj-lt"/>
              <a:buAutoNum type="arabicPeriod"/>
            </a:pPr>
            <a:r>
              <a:rPr lang="en-US" sz="1800" dirty="0"/>
              <a:t>Tax depreciation, or allocation and write-off of reserves due to special tax depreciation</a:t>
            </a:r>
          </a:p>
          <a:p>
            <a:pPr lvl="1" indent="-342900" algn="just">
              <a:buFont typeface="+mj-lt"/>
              <a:buAutoNum type="arabicPeriod"/>
            </a:pPr>
            <a:r>
              <a:rPr lang="en-US" sz="1800" dirty="0"/>
              <a:t> Unplanned depreciation (or other manually planned depreciation)</a:t>
            </a:r>
          </a:p>
          <a:p>
            <a:pPr lvl="1" indent="-342900" algn="just">
              <a:buFont typeface="+mj-lt"/>
              <a:buAutoNum type="arabicPeriod"/>
            </a:pPr>
            <a:r>
              <a:rPr lang="en-US" sz="1800" dirty="0"/>
              <a:t> Imputed interest</a:t>
            </a:r>
          </a:p>
          <a:p>
            <a:pPr lvl="1" indent="-342900" algn="just">
              <a:buFont typeface="+mj-lt"/>
              <a:buAutoNum type="arabicPeriod"/>
            </a:pPr>
            <a:r>
              <a:rPr lang="en-US" sz="1800" dirty="0"/>
              <a:t> Revaluation of APC or of accumulated depreciation</a:t>
            </a:r>
          </a:p>
          <a:p>
            <a:pPr algn="just"/>
            <a:endParaRPr lang="en-US" sz="1600" dirty="0"/>
          </a:p>
        </p:txBody>
      </p:sp>
      <p:pic>
        <p:nvPicPr>
          <p:cNvPr id="4" name="Picture 3">
            <a:extLst>
              <a:ext uri="{FF2B5EF4-FFF2-40B4-BE49-F238E27FC236}">
                <a16:creationId xmlns:a16="http://schemas.microsoft.com/office/drawing/2014/main" id="{124F2068-7530-40F6-A3F0-F655344BD1ED}"/>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0140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369"/>
            <a:ext cx="10515600" cy="904393"/>
          </a:xfrm>
        </p:spPr>
        <p:txBody>
          <a:bodyPr/>
          <a:lstStyle/>
          <a:p>
            <a:r>
              <a:rPr lang="en-US" dirty="0"/>
              <a:t> Depreciation: Depreciation Process</a:t>
            </a:r>
          </a:p>
        </p:txBody>
      </p:sp>
      <p:pic>
        <p:nvPicPr>
          <p:cNvPr id="27650" name="Picture 2"/>
          <p:cNvPicPr>
            <a:picLocks noChangeAspect="1" noChangeArrowheads="1"/>
          </p:cNvPicPr>
          <p:nvPr/>
        </p:nvPicPr>
        <p:blipFill>
          <a:blip r:embed="rId3" cstate="print"/>
          <a:srcRect/>
          <a:stretch>
            <a:fillRect/>
          </a:stretch>
        </p:blipFill>
        <p:spPr bwMode="auto">
          <a:xfrm>
            <a:off x="2362200" y="1322526"/>
            <a:ext cx="7162800" cy="4776787"/>
          </a:xfrm>
          <a:prstGeom prst="rect">
            <a:avLst/>
          </a:prstGeom>
          <a:noFill/>
          <a:ln w="9525">
            <a:noFill/>
            <a:miter lim="800000"/>
            <a:headEnd/>
            <a:tailEnd/>
          </a:ln>
        </p:spPr>
      </p:pic>
      <p:pic>
        <p:nvPicPr>
          <p:cNvPr id="4" name="Picture 3">
            <a:extLst>
              <a:ext uri="{FF2B5EF4-FFF2-40B4-BE49-F238E27FC236}">
                <a16:creationId xmlns:a16="http://schemas.microsoft.com/office/drawing/2014/main" id="{E63AB9F5-29FA-4885-B8B2-CD93B4698544}"/>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834621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45417" cy="549275"/>
          </a:xfrm>
        </p:spPr>
        <p:txBody>
          <a:bodyPr>
            <a:normAutofit fontScale="90000"/>
          </a:bodyPr>
          <a:lstStyle/>
          <a:p>
            <a:r>
              <a:rPr lang="en-US" dirty="0"/>
              <a:t>Periodic Processing :FY change and YE closing</a:t>
            </a:r>
          </a:p>
        </p:txBody>
      </p:sp>
      <p:sp>
        <p:nvSpPr>
          <p:cNvPr id="3" name="Content Placeholder 2"/>
          <p:cNvSpPr>
            <a:spLocks noGrp="1"/>
          </p:cNvSpPr>
          <p:nvPr>
            <p:ph idx="1"/>
          </p:nvPr>
        </p:nvSpPr>
        <p:spPr>
          <a:xfrm>
            <a:off x="2057401" y="1086676"/>
            <a:ext cx="7991475" cy="5181600"/>
          </a:xfrm>
        </p:spPr>
        <p:txBody>
          <a:bodyPr/>
          <a:lstStyle/>
          <a:p>
            <a:pPr>
              <a:buNone/>
            </a:pPr>
            <a:r>
              <a:rPr lang="en-US" sz="1800" b="1" dirty="0"/>
              <a:t>Fiscal year change (T Code AJAB )</a:t>
            </a:r>
          </a:p>
          <a:p>
            <a:pPr lvl="0" algn="just">
              <a:lnSpc>
                <a:spcPct val="100000"/>
              </a:lnSpc>
            </a:pPr>
            <a:r>
              <a:rPr lang="en-US" sz="1800" dirty="0"/>
              <a:t>A fiscal year change represents the </a:t>
            </a:r>
            <a:r>
              <a:rPr lang="en-US" sz="1800" b="1" dirty="0"/>
              <a:t>creation of a new fiscal year </a:t>
            </a:r>
            <a:r>
              <a:rPr lang="en-US" sz="1800" dirty="0"/>
              <a:t>for a company code. At the fiscal year change, the asset values from the previous fiscal year are carried forward cumulatively into the new fiscal year. </a:t>
            </a:r>
          </a:p>
          <a:p>
            <a:pPr lvl="0" algn="just">
              <a:lnSpc>
                <a:spcPct val="100000"/>
              </a:lnSpc>
            </a:pPr>
            <a:r>
              <a:rPr lang="en-US" sz="1800" dirty="0"/>
              <a:t>Once the fiscal year change takes place, you can post to assets using value dates in the new fiscal year. At the same time, you can, however, continue to post in the previous fiscal year, provided this has not been closed as a result of the year-end closing. </a:t>
            </a:r>
          </a:p>
          <a:p>
            <a:pPr lvl="0" algn="just">
              <a:lnSpc>
                <a:spcPct val="100000"/>
              </a:lnSpc>
            </a:pPr>
            <a:r>
              <a:rPr lang="en-US" sz="1800" dirty="0"/>
              <a:t>The earliest that you can carry out a fiscal year change is in the last month of the old fiscal year. </a:t>
            </a:r>
          </a:p>
          <a:p>
            <a:pPr lvl="0" algn="just">
              <a:lnSpc>
                <a:spcPct val="100000"/>
              </a:lnSpc>
            </a:pPr>
            <a:r>
              <a:rPr lang="en-US" sz="1800" dirty="0"/>
              <a:t>Before you can change to fiscal year YYYY, you must have already closed fiscal year YYYY-2. You can have a maximum of two fiscal years open for posting at one time. </a:t>
            </a:r>
          </a:p>
          <a:p>
            <a:pPr lvl="0" algn="just">
              <a:lnSpc>
                <a:spcPct val="100000"/>
              </a:lnSpc>
            </a:pPr>
            <a:r>
              <a:rPr lang="en-US" sz="1800" dirty="0"/>
              <a:t>The fiscal year change has to be carried out as background </a:t>
            </a:r>
            <a:r>
              <a:rPr lang="en-US" sz="1800" b="1" dirty="0"/>
              <a:t>processing</a:t>
            </a:r>
            <a:r>
              <a:rPr lang="en-US" sz="1800" dirty="0"/>
              <a:t> for performance reasons</a:t>
            </a:r>
          </a:p>
          <a:p>
            <a:endParaRPr lang="en-US" dirty="0"/>
          </a:p>
        </p:txBody>
      </p:sp>
      <p:pic>
        <p:nvPicPr>
          <p:cNvPr id="4" name="Picture 3">
            <a:extLst>
              <a:ext uri="{FF2B5EF4-FFF2-40B4-BE49-F238E27FC236}">
                <a16:creationId xmlns:a16="http://schemas.microsoft.com/office/drawing/2014/main" id="{75C1F017-C63F-48C0-9E8B-07A23F543DAE}"/>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959740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7401"/>
          </a:xfrm>
        </p:spPr>
        <p:txBody>
          <a:bodyPr/>
          <a:lstStyle/>
          <a:p>
            <a:r>
              <a:rPr lang="en-US" dirty="0"/>
              <a:t>Periodic Processing :FY change and YE closing</a:t>
            </a:r>
          </a:p>
        </p:txBody>
      </p:sp>
      <p:sp>
        <p:nvSpPr>
          <p:cNvPr id="3" name="Content Placeholder 2"/>
          <p:cNvSpPr>
            <a:spLocks noGrp="1"/>
          </p:cNvSpPr>
          <p:nvPr>
            <p:ph idx="1"/>
          </p:nvPr>
        </p:nvSpPr>
        <p:spPr>
          <a:xfrm>
            <a:off x="2143126" y="1152526"/>
            <a:ext cx="7991475" cy="4731439"/>
          </a:xfrm>
        </p:spPr>
        <p:txBody>
          <a:bodyPr/>
          <a:lstStyle/>
          <a:p>
            <a:pPr>
              <a:buNone/>
            </a:pPr>
            <a:r>
              <a:rPr lang="en-US" sz="1800" b="1" dirty="0"/>
              <a:t>Year end closing (T Code AJRW )</a:t>
            </a:r>
          </a:p>
          <a:p>
            <a:pPr algn="just"/>
            <a:r>
              <a:rPr lang="en-US" sz="1800" dirty="0"/>
              <a:t>The </a:t>
            </a:r>
            <a:r>
              <a:rPr lang="en-US" sz="1800" b="1" dirty="0"/>
              <a:t>fiscal year change </a:t>
            </a:r>
            <a:r>
              <a:rPr lang="en-US" sz="1800" dirty="0"/>
              <a:t>has to be carried out in Asset Accounting before the year-end closing (SAP FI-AA). </a:t>
            </a:r>
          </a:p>
          <a:p>
            <a:pPr lvl="0" algn="just"/>
            <a:r>
              <a:rPr lang="en-US" sz="1800" dirty="0"/>
              <a:t>The system only closes </a:t>
            </a:r>
            <a:r>
              <a:rPr lang="en-US" sz="1800" b="1" dirty="0"/>
              <a:t>a fiscal year in a company code if </a:t>
            </a:r>
          </a:p>
          <a:p>
            <a:pPr marL="342900" indent="-342900" algn="just">
              <a:buFont typeface="+mj-lt"/>
              <a:buAutoNum type="arabicPeriod"/>
            </a:pPr>
            <a:r>
              <a:rPr lang="en-US" sz="1800" dirty="0"/>
              <a:t>The system found no errors during the calculation of depreciation (such as incorrectly defined depreciation keys)</a:t>
            </a:r>
          </a:p>
          <a:p>
            <a:pPr marL="342900" indent="-342900" algn="just">
              <a:buFont typeface="+mj-lt"/>
              <a:buAutoNum type="arabicPeriod"/>
            </a:pPr>
            <a:r>
              <a:rPr lang="en-US" sz="1800" dirty="0"/>
              <a:t>Planned depreciation from the depreciation areas to be posted has been completely posted to the general ledger</a:t>
            </a:r>
          </a:p>
          <a:p>
            <a:pPr marL="342900" indent="-342900" algn="just">
              <a:buFont typeface="+mj-lt"/>
              <a:buAutoNum type="arabicPeriod"/>
            </a:pPr>
            <a:r>
              <a:rPr lang="en-US" sz="1800" dirty="0"/>
              <a:t>Balances from depreciation areas that are posted periodically have been completely posted to the general ledger</a:t>
            </a:r>
          </a:p>
          <a:p>
            <a:pPr marL="342900" indent="-342900" algn="just">
              <a:buFont typeface="+mj-lt"/>
              <a:buAutoNum type="arabicPeriod"/>
            </a:pPr>
            <a:r>
              <a:rPr lang="en-US" sz="1800" dirty="0"/>
              <a:t>All assets acquired in the fiscal year have already been capitalized. Since this check does not make sense for assets under construction, you can prevent it from being performed for these assets by means of the asset class.</a:t>
            </a:r>
          </a:p>
          <a:p>
            <a:pPr marL="342900" indent="-342900" algn="just">
              <a:buFont typeface="+mj-lt"/>
              <a:buAutoNum type="arabicPeriod"/>
            </a:pPr>
            <a:r>
              <a:rPr lang="en-US" sz="1800" dirty="0"/>
              <a:t>All incomplete assets (master records) have been completed.</a:t>
            </a:r>
          </a:p>
          <a:p>
            <a:pPr>
              <a:buNone/>
            </a:pPr>
            <a:endParaRPr lang="en-US" dirty="0"/>
          </a:p>
          <a:p>
            <a:endParaRPr lang="en-US" dirty="0"/>
          </a:p>
        </p:txBody>
      </p:sp>
      <p:pic>
        <p:nvPicPr>
          <p:cNvPr id="4" name="Picture 3">
            <a:extLst>
              <a:ext uri="{FF2B5EF4-FFF2-40B4-BE49-F238E27FC236}">
                <a16:creationId xmlns:a16="http://schemas.microsoft.com/office/drawing/2014/main" id="{DD3F3BDE-BD89-4F55-BC1C-838418B7AB06}"/>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52077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7401"/>
          </a:xfrm>
        </p:spPr>
        <p:txBody>
          <a:bodyPr/>
          <a:lstStyle/>
          <a:p>
            <a:r>
              <a:rPr lang="en-US" dirty="0"/>
              <a:t>Periodic Processing :FY change and YE closing</a:t>
            </a:r>
          </a:p>
        </p:txBody>
      </p:sp>
      <p:sp>
        <p:nvSpPr>
          <p:cNvPr id="3" name="Content Placeholder 2"/>
          <p:cNvSpPr>
            <a:spLocks noGrp="1"/>
          </p:cNvSpPr>
          <p:nvPr>
            <p:ph idx="1"/>
          </p:nvPr>
        </p:nvSpPr>
        <p:spPr>
          <a:xfrm>
            <a:off x="2143126" y="1656111"/>
            <a:ext cx="7991475" cy="3856796"/>
          </a:xfrm>
        </p:spPr>
        <p:txBody>
          <a:bodyPr/>
          <a:lstStyle/>
          <a:p>
            <a:pPr>
              <a:buNone/>
            </a:pPr>
            <a:r>
              <a:rPr lang="en-US" sz="1800" b="1" dirty="0"/>
              <a:t>Year end closing (T Code AJRW )</a:t>
            </a:r>
          </a:p>
          <a:p>
            <a:pPr lvl="0" algn="just">
              <a:lnSpc>
                <a:spcPct val="100000"/>
              </a:lnSpc>
            </a:pPr>
            <a:r>
              <a:rPr lang="en-US" sz="1800" dirty="0"/>
              <a:t>Once the fiscal year is closed, you can no longer post or change values within Asset Accounting (for example, by recalculating depreciation). </a:t>
            </a:r>
          </a:p>
          <a:p>
            <a:pPr lvl="0" algn="just">
              <a:lnSpc>
                <a:spcPct val="100000"/>
              </a:lnSpc>
            </a:pPr>
            <a:r>
              <a:rPr lang="en-US" sz="1800" dirty="0"/>
              <a:t>You can undo a year-end closing that has already been performed if you establish that fixed assets do have to be corrected after all. </a:t>
            </a:r>
          </a:p>
          <a:p>
            <a:pPr lvl="0" algn="just">
              <a:lnSpc>
                <a:spcPct val="100000"/>
              </a:lnSpc>
            </a:pPr>
            <a:r>
              <a:rPr lang="en-US" sz="1800" dirty="0"/>
              <a:t>The fiscal year that is closed is always the year following the last closed fiscal year. You cannot close the current fiscal year. </a:t>
            </a:r>
          </a:p>
          <a:p>
            <a:pPr lvl="0" algn="just">
              <a:lnSpc>
                <a:spcPct val="100000"/>
              </a:lnSpc>
            </a:pPr>
            <a:r>
              <a:rPr lang="en-US" sz="1800" dirty="0"/>
              <a:t>The year-end closing in Asset Accounting must be performed before the year-end closing in General Ledger Accounting. </a:t>
            </a:r>
          </a:p>
          <a:p>
            <a:pPr lvl="0" algn="just">
              <a:lnSpc>
                <a:spcPct val="100000"/>
              </a:lnSpc>
            </a:pPr>
            <a:r>
              <a:rPr lang="en-US" sz="1800" dirty="0"/>
              <a:t>You have to carry out the year-end closing as background processing for performance reasons.</a:t>
            </a:r>
          </a:p>
          <a:p>
            <a:pPr>
              <a:buNone/>
            </a:pPr>
            <a:endParaRPr lang="en-US" sz="1800" dirty="0"/>
          </a:p>
          <a:p>
            <a:endParaRPr lang="en-US" dirty="0"/>
          </a:p>
        </p:txBody>
      </p:sp>
      <p:pic>
        <p:nvPicPr>
          <p:cNvPr id="4" name="Picture 3">
            <a:extLst>
              <a:ext uri="{FF2B5EF4-FFF2-40B4-BE49-F238E27FC236}">
                <a16:creationId xmlns:a16="http://schemas.microsoft.com/office/drawing/2014/main" id="{CCD49F3E-D7D0-40FC-A9E4-B87598CAF350}"/>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889100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lstStyle/>
          <a:p>
            <a:r>
              <a:rPr lang="en-US" dirty="0"/>
              <a:t>Periodic Processing :FY change and YE closing</a:t>
            </a:r>
          </a:p>
        </p:txBody>
      </p:sp>
      <p:pic>
        <p:nvPicPr>
          <p:cNvPr id="28674" name="Picture 2"/>
          <p:cNvPicPr>
            <a:picLocks noChangeAspect="1" noChangeArrowheads="1"/>
          </p:cNvPicPr>
          <p:nvPr/>
        </p:nvPicPr>
        <p:blipFill>
          <a:blip r:embed="rId2" cstate="print"/>
          <a:srcRect/>
          <a:stretch>
            <a:fillRect/>
          </a:stretch>
        </p:blipFill>
        <p:spPr bwMode="auto">
          <a:xfrm>
            <a:off x="2286001" y="1333085"/>
            <a:ext cx="6900863" cy="4324350"/>
          </a:xfrm>
          <a:prstGeom prst="rect">
            <a:avLst/>
          </a:prstGeom>
          <a:noFill/>
          <a:ln w="9525">
            <a:noFill/>
            <a:miter lim="800000"/>
            <a:headEnd/>
            <a:tailEnd/>
          </a:ln>
        </p:spPr>
      </p:pic>
      <p:pic>
        <p:nvPicPr>
          <p:cNvPr id="4" name="Picture 3">
            <a:extLst>
              <a:ext uri="{FF2B5EF4-FFF2-40B4-BE49-F238E27FC236}">
                <a16:creationId xmlns:a16="http://schemas.microsoft.com/office/drawing/2014/main" id="{A629FF73-0904-4509-B0CF-149BCFF5DA21}"/>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92762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
          <p:cNvSpPr>
            <a:spLocks noGrp="1"/>
          </p:cNvSpPr>
          <p:nvPr>
            <p:ph type="title"/>
          </p:nvPr>
        </p:nvSpPr>
        <p:spPr>
          <a:xfrm>
            <a:off x="838200" y="365125"/>
            <a:ext cx="10515600" cy="777875"/>
          </a:xfrm>
        </p:spPr>
        <p:txBody>
          <a:bodyPr>
            <a:normAutofit fontScale="90000"/>
          </a:bodyPr>
          <a:lstStyle/>
          <a:p>
            <a:br>
              <a:rPr lang="en-US" dirty="0"/>
            </a:br>
            <a:r>
              <a:rPr lang="en-US" b="1" dirty="0">
                <a:latin typeface="Verdana" panose="020B0604030504040204" pitchFamily="34" charset="0"/>
                <a:ea typeface="Verdana" panose="020B0604030504040204" pitchFamily="34" charset="0"/>
                <a:cs typeface="Verdana" panose="020B0604030504040204" pitchFamily="34" charset="0"/>
              </a:rPr>
              <a:t>Asset Accounting</a:t>
            </a:r>
            <a:br>
              <a:rPr lang="en-US" dirty="0"/>
            </a:br>
            <a:r>
              <a:rPr lang="en-US" dirty="0"/>
              <a:t>	</a:t>
            </a:r>
          </a:p>
        </p:txBody>
      </p:sp>
      <p:graphicFrame>
        <p:nvGraphicFramePr>
          <p:cNvPr id="5" name="Diagram 4"/>
          <p:cNvGraphicFramePr/>
          <p:nvPr>
            <p:extLst>
              <p:ext uri="{D42A27DB-BD31-4B8C-83A1-F6EECF244321}">
                <p14:modId xmlns:p14="http://schemas.microsoft.com/office/powerpoint/2010/main" val="3027058972"/>
              </p:ext>
            </p:extLst>
          </p:nvPr>
        </p:nvGraphicFramePr>
        <p:xfrm>
          <a:off x="2362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EF07608B-7252-4103-947D-2CFF4F866135}"/>
              </a:ext>
            </a:extLst>
          </p:cNvPr>
          <p:cNvPicPr>
            <a:picLocks noChangeAspect="1"/>
          </p:cNvPicPr>
          <p:nvPr/>
        </p:nvPicPr>
        <p:blipFill>
          <a:blip r:embed="rId8"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99022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3076"/>
          </a:xfrm>
        </p:spPr>
        <p:txBody>
          <a:bodyPr>
            <a:normAutofit fontScale="90000"/>
          </a:bodyPr>
          <a:lstStyle/>
          <a:p>
            <a:r>
              <a:rPr lang="en-US" dirty="0"/>
              <a:t>Periodic Processing: Periodic APC value postings</a:t>
            </a:r>
          </a:p>
        </p:txBody>
      </p:sp>
      <p:pic>
        <p:nvPicPr>
          <p:cNvPr id="1026" name="Picture 2"/>
          <p:cNvPicPr>
            <a:picLocks noChangeAspect="1" noChangeArrowheads="1"/>
          </p:cNvPicPr>
          <p:nvPr/>
        </p:nvPicPr>
        <p:blipFill>
          <a:blip r:embed="rId2" cstate="print"/>
          <a:srcRect/>
          <a:stretch>
            <a:fillRect/>
          </a:stretch>
        </p:blipFill>
        <p:spPr bwMode="auto">
          <a:xfrm>
            <a:off x="2286000" y="3657600"/>
            <a:ext cx="5905500" cy="2476500"/>
          </a:xfrm>
          <a:prstGeom prst="rect">
            <a:avLst/>
          </a:prstGeom>
          <a:noFill/>
          <a:ln w="9525">
            <a:noFill/>
            <a:miter lim="800000"/>
            <a:headEnd/>
            <a:tailEnd/>
          </a:ln>
        </p:spPr>
      </p:pic>
      <p:sp>
        <p:nvSpPr>
          <p:cNvPr id="6" name="Rectangle 5"/>
          <p:cNvSpPr/>
          <p:nvPr/>
        </p:nvSpPr>
        <p:spPr>
          <a:xfrm>
            <a:off x="2209800" y="838201"/>
            <a:ext cx="7848600" cy="2554545"/>
          </a:xfrm>
          <a:prstGeom prst="rect">
            <a:avLst/>
          </a:prstGeom>
        </p:spPr>
        <p:txBody>
          <a:bodyPr wrap="square">
            <a:spAutoFit/>
          </a:bodyPr>
          <a:lstStyle/>
          <a:p>
            <a:r>
              <a:rPr lang="en-US" sz="1600" b="1" dirty="0"/>
              <a:t>Settings for using RAPERB2000</a:t>
            </a:r>
            <a:r>
              <a:rPr lang="en-US" sz="1600" dirty="0"/>
              <a:t>:</a:t>
            </a:r>
          </a:p>
          <a:p>
            <a:endParaRPr lang="en-US" sz="1600" dirty="0"/>
          </a:p>
          <a:p>
            <a:r>
              <a:rPr lang="en-US" sz="1600" b="1" u="sng" dirty="0"/>
              <a:t>Define new document type</a:t>
            </a:r>
            <a:r>
              <a:rPr lang="en-US" sz="1600" u="sng" dirty="0"/>
              <a:t>: </a:t>
            </a:r>
            <a:r>
              <a:rPr lang="en-US" sz="1600" i="1" dirty="0"/>
              <a:t>Integration with the General Ledger</a:t>
            </a:r>
          </a:p>
          <a:p>
            <a:r>
              <a:rPr lang="en-US" sz="1600" i="1" dirty="0"/>
              <a:t>→ Post Depreciation to the General Ledger → Specify Document Type for</a:t>
            </a:r>
          </a:p>
          <a:p>
            <a:r>
              <a:rPr lang="en-US" sz="1600" i="1" dirty="0"/>
              <a:t>Posting of Depreciation → Define Document Types .</a:t>
            </a:r>
          </a:p>
          <a:p>
            <a:r>
              <a:rPr lang="en-US" sz="1600" b="1" u="sng" dirty="0"/>
              <a:t>Create number range interval:</a:t>
            </a:r>
            <a:r>
              <a:rPr lang="en-US" sz="1600" b="1" dirty="0"/>
              <a:t> </a:t>
            </a:r>
            <a:r>
              <a:rPr lang="en-US" sz="1600" i="1" dirty="0"/>
              <a:t>Choose the Number range information function  from above to go directly to maintenance of the number range interval and create a new interval. </a:t>
            </a:r>
          </a:p>
          <a:p>
            <a:r>
              <a:rPr lang="en-US" sz="1600" b="1" u="sng" dirty="0"/>
              <a:t>Create the new document type for your company codes:</a:t>
            </a:r>
            <a:r>
              <a:rPr lang="en-US" sz="1600" u="sng" dirty="0"/>
              <a:t> </a:t>
            </a:r>
            <a:r>
              <a:rPr lang="en-US" sz="1600" i="1" dirty="0"/>
              <a:t>Integration with the General Ledger → Post APC Values Periodically to the General Ledger → Specify</a:t>
            </a:r>
          </a:p>
          <a:p>
            <a:r>
              <a:rPr lang="en-US" sz="1600" i="1" dirty="0"/>
              <a:t>Document Type for Periodic Posting of Asset Values.</a:t>
            </a:r>
            <a:endParaRPr lang="en-US" sz="1600" dirty="0"/>
          </a:p>
        </p:txBody>
      </p:sp>
      <p:pic>
        <p:nvPicPr>
          <p:cNvPr id="5" name="Picture 4">
            <a:extLst>
              <a:ext uri="{FF2B5EF4-FFF2-40B4-BE49-F238E27FC236}">
                <a16:creationId xmlns:a16="http://schemas.microsoft.com/office/drawing/2014/main" id="{AE52B9F5-8BD5-44B8-BE4A-AF298968C352}"/>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95121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fontScale="90000"/>
          </a:bodyPr>
          <a:lstStyle/>
          <a:p>
            <a:r>
              <a:rPr lang="en-US" dirty="0"/>
              <a:t> </a:t>
            </a:r>
            <a:br>
              <a:rPr lang="en-US" dirty="0"/>
            </a:br>
            <a:r>
              <a:rPr lang="en-US" dirty="0"/>
              <a:t>Periodic Processing :Exercise Time</a:t>
            </a:r>
            <a:br>
              <a:rPr lang="en-US" dirty="0"/>
            </a:br>
            <a:endParaRPr lang="en-US" dirty="0"/>
          </a:p>
        </p:txBody>
      </p:sp>
      <p:sp>
        <p:nvSpPr>
          <p:cNvPr id="5" name="Content Placeholder 4"/>
          <p:cNvSpPr>
            <a:spLocks noGrp="1"/>
          </p:cNvSpPr>
          <p:nvPr>
            <p:ph idx="1"/>
          </p:nvPr>
        </p:nvSpPr>
        <p:spPr>
          <a:xfrm>
            <a:off x="2133601" y="1172816"/>
            <a:ext cx="8153399" cy="3955774"/>
          </a:xfrm>
        </p:spPr>
        <p:txBody>
          <a:bodyPr/>
          <a:lstStyle/>
          <a:p>
            <a:pPr marL="342900" indent="-342900" algn="just">
              <a:buFont typeface="Tahoma" pitchFamily="34" charset="0"/>
              <a:buChar char="?"/>
            </a:pPr>
            <a:r>
              <a:rPr lang="en-US" sz="1800" dirty="0"/>
              <a:t>Post 10,000 on January 01, CY to one of your master records of class -</a:t>
            </a:r>
            <a:r>
              <a:rPr lang="en-US" sz="1800" b="1" dirty="0"/>
              <a:t>fixtures and fittings </a:t>
            </a:r>
            <a:r>
              <a:rPr lang="en-US" sz="1800" dirty="0"/>
              <a:t>where data has not been posted to so far.(If there is none , create one ).Check the planned depreciation shown and the dep key</a:t>
            </a:r>
          </a:p>
          <a:p>
            <a:pPr marL="342900" indent="-342900">
              <a:buFont typeface="Tahoma" pitchFamily="34" charset="0"/>
              <a:buChar char="?"/>
            </a:pPr>
            <a:r>
              <a:rPr lang="en-US" sz="1800" dirty="0"/>
              <a:t>Change the depreciation terms in depreciation areas 01 and 02 . Analyze the planned book depreciation again in the Asset Explorer. Has the planned depreciation amount changed ? </a:t>
            </a:r>
            <a:br>
              <a:rPr lang="en-US" sz="1800" dirty="0"/>
            </a:br>
            <a:endParaRPr lang="en-US" sz="1800" dirty="0"/>
          </a:p>
          <a:p>
            <a:pPr marL="342900" indent="-342900" algn="just">
              <a:buFont typeface="Tahoma" pitchFamily="34" charset="0"/>
              <a:buChar char="?"/>
            </a:pPr>
            <a:r>
              <a:rPr lang="en-US" sz="1800" dirty="0"/>
              <a:t>Check whether all depreciation keys in your Chart of depreciation have the status “Active”</a:t>
            </a:r>
            <a:r>
              <a:rPr lang="en-US" sz="1800" i="1" dirty="0"/>
              <a:t>. </a:t>
            </a:r>
            <a:r>
              <a:rPr lang="en-US" sz="1800" dirty="0"/>
              <a:t>What is the name of the transaction for this?</a:t>
            </a:r>
          </a:p>
          <a:p>
            <a:pPr marL="342900" indent="-342900" algn="just">
              <a:buFont typeface="Tahoma" pitchFamily="34" charset="0"/>
              <a:buChar char="?"/>
            </a:pPr>
            <a:r>
              <a:rPr lang="en-US" sz="1800" dirty="0"/>
              <a:t>Do a test run of the year-end program for your company code  for the previous year. Does that give error ?</a:t>
            </a:r>
          </a:p>
          <a:p>
            <a:pPr marL="342900" indent="-342900" algn="just">
              <a:buFont typeface="Tahoma" pitchFamily="34" charset="0"/>
              <a:buChar char="?"/>
            </a:pPr>
            <a:r>
              <a:rPr lang="en-US" sz="1800" dirty="0"/>
              <a:t>Complete all the activities which are not yet done  including Fiscal year close and APC postings -RAPERB2000. Again do a test run for Year end closing .</a:t>
            </a:r>
          </a:p>
        </p:txBody>
      </p:sp>
      <p:pic>
        <p:nvPicPr>
          <p:cNvPr id="4" name="Picture 2" descr="C:\Documents and Settings\rpotturi\Local Settings\Temporary Internet Files\Content.IE5\O1I78H6N\MC900048774[1].wmf"/>
          <p:cNvPicPr>
            <a:picLocks noChangeAspect="1" noChangeArrowheads="1"/>
          </p:cNvPicPr>
          <p:nvPr/>
        </p:nvPicPr>
        <p:blipFill>
          <a:blip r:embed="rId3" cstate="print"/>
          <a:srcRect/>
          <a:stretch>
            <a:fillRect/>
          </a:stretch>
        </p:blipFill>
        <p:spPr bwMode="auto">
          <a:xfrm>
            <a:off x="8686800" y="5465520"/>
            <a:ext cx="1371600" cy="1392481"/>
          </a:xfrm>
          <a:prstGeom prst="rect">
            <a:avLst/>
          </a:prstGeom>
          <a:noFill/>
        </p:spPr>
      </p:pic>
      <p:pic>
        <p:nvPicPr>
          <p:cNvPr id="6" name="Picture 5">
            <a:extLst>
              <a:ext uri="{FF2B5EF4-FFF2-40B4-BE49-F238E27FC236}">
                <a16:creationId xmlns:a16="http://schemas.microsoft.com/office/drawing/2014/main" id="{6E476FD7-DF57-4519-BDA9-1AFECB8B0E13}"/>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64889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US" dirty="0"/>
              <a:t>Asset Accounting : Periodic Processing</a:t>
            </a:r>
          </a:p>
        </p:txBody>
      </p:sp>
      <p:sp>
        <p:nvSpPr>
          <p:cNvPr id="5" name="Content Placeholder 4"/>
          <p:cNvSpPr>
            <a:spLocks noGrp="1"/>
          </p:cNvSpPr>
          <p:nvPr>
            <p:ph idx="1"/>
          </p:nvPr>
        </p:nvSpPr>
        <p:spPr>
          <a:xfrm>
            <a:off x="2133602" y="1212572"/>
            <a:ext cx="6629399" cy="4366591"/>
          </a:xfrm>
        </p:spPr>
        <p:txBody>
          <a:bodyPr/>
          <a:lstStyle/>
          <a:p>
            <a:pPr>
              <a:buNone/>
            </a:pPr>
            <a:r>
              <a:rPr lang="en-US" b="1" u="sng" dirty="0"/>
              <a:t>Summary:</a:t>
            </a:r>
          </a:p>
          <a:p>
            <a:pPr>
              <a:buNone/>
            </a:pPr>
            <a:endParaRPr lang="en-US" sz="1800" b="1" dirty="0"/>
          </a:p>
          <a:p>
            <a:pPr>
              <a:buNone/>
            </a:pPr>
            <a:r>
              <a:rPr lang="en-US" sz="1800" b="1" dirty="0"/>
              <a:t>You should now be able to :</a:t>
            </a:r>
          </a:p>
          <a:p>
            <a:pPr>
              <a:buNone/>
            </a:pPr>
            <a:endParaRPr lang="en-US" sz="1800" dirty="0"/>
          </a:p>
          <a:p>
            <a:r>
              <a:rPr lang="en-US" sz="1800" dirty="0"/>
              <a:t>Analyze depreciation values</a:t>
            </a:r>
          </a:p>
          <a:p>
            <a:r>
              <a:rPr lang="en-US" sz="1800" dirty="0"/>
              <a:t>Initiate the depreciation posting run</a:t>
            </a:r>
          </a:p>
          <a:p>
            <a:r>
              <a:rPr lang="en-US" sz="1800" dirty="0"/>
              <a:t>Explain the tasks of the fiscal year change and year end closing</a:t>
            </a:r>
          </a:p>
          <a:p>
            <a:pPr>
              <a:buNone/>
            </a:pPr>
            <a:endParaRPr lang="en-US" sz="2400" dirty="0"/>
          </a:p>
        </p:txBody>
      </p:sp>
      <p:pic>
        <p:nvPicPr>
          <p:cNvPr id="4" name="Picture 3"/>
          <p:cNvPicPr>
            <a:picLocks noChangeAspect="1" noChangeArrowheads="1"/>
          </p:cNvPicPr>
          <p:nvPr/>
        </p:nvPicPr>
        <p:blipFill>
          <a:blip r:embed="rId3" cstate="print"/>
          <a:srcRect/>
          <a:stretch>
            <a:fillRect/>
          </a:stretch>
        </p:blipFill>
        <p:spPr bwMode="auto">
          <a:xfrm>
            <a:off x="8382000" y="990600"/>
            <a:ext cx="1524000" cy="3352800"/>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07E76993-DE2F-4BBF-9E2B-41C1C1B7B6AC}"/>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23617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
          <p:cNvSpPr>
            <a:spLocks noGrp="1"/>
          </p:cNvSpPr>
          <p:nvPr>
            <p:ph type="title"/>
          </p:nvPr>
        </p:nvSpPr>
        <p:spPr>
          <a:xfrm>
            <a:off x="838200" y="365125"/>
            <a:ext cx="10515600" cy="777875"/>
          </a:xfrm>
        </p:spPr>
        <p:txBody>
          <a:bodyPr>
            <a:normAutofit fontScale="90000"/>
          </a:bodyPr>
          <a:lstStyle/>
          <a:p>
            <a:br>
              <a:rPr lang="en-US" dirty="0"/>
            </a:br>
            <a:r>
              <a:rPr lang="en-US" b="1" dirty="0">
                <a:latin typeface="Verdana" panose="020B0604030504040204" pitchFamily="34" charset="0"/>
                <a:ea typeface="Verdana" panose="020B0604030504040204" pitchFamily="34" charset="0"/>
                <a:cs typeface="Verdana" panose="020B0604030504040204" pitchFamily="34" charset="0"/>
              </a:rPr>
              <a:t>Asset Accounting</a:t>
            </a:r>
            <a:br>
              <a:rPr lang="en-US" dirty="0"/>
            </a:br>
            <a:r>
              <a:rPr lang="en-US" dirty="0"/>
              <a:t>	</a:t>
            </a:r>
          </a:p>
        </p:txBody>
      </p:sp>
      <p:graphicFrame>
        <p:nvGraphicFramePr>
          <p:cNvPr id="5" name="Diagram 4"/>
          <p:cNvGraphicFramePr/>
          <p:nvPr>
            <p:extLst>
              <p:ext uri="{D42A27DB-BD31-4B8C-83A1-F6EECF244321}">
                <p14:modId xmlns:p14="http://schemas.microsoft.com/office/powerpoint/2010/main" val="188251342"/>
              </p:ext>
            </p:extLst>
          </p:nvPr>
        </p:nvGraphicFramePr>
        <p:xfrm>
          <a:off x="2362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EF07608B-7252-4103-947D-2CFF4F866135}"/>
              </a:ext>
            </a:extLst>
          </p:cNvPr>
          <p:cNvPicPr>
            <a:picLocks noChangeAspect="1"/>
          </p:cNvPicPr>
          <p:nvPr/>
        </p:nvPicPr>
        <p:blipFill>
          <a:blip r:embed="rId8"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34129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US" dirty="0"/>
              <a:t>Asset Accounting: Information System </a:t>
            </a:r>
          </a:p>
        </p:txBody>
      </p:sp>
      <p:sp>
        <p:nvSpPr>
          <p:cNvPr id="5" name="Content Placeholder 4"/>
          <p:cNvSpPr>
            <a:spLocks noGrp="1"/>
          </p:cNvSpPr>
          <p:nvPr>
            <p:ph idx="1"/>
          </p:nvPr>
        </p:nvSpPr>
        <p:spPr>
          <a:xfrm>
            <a:off x="2133601" y="1265580"/>
            <a:ext cx="8153399" cy="3664226"/>
          </a:xfrm>
        </p:spPr>
        <p:txBody>
          <a:bodyPr/>
          <a:lstStyle/>
          <a:p>
            <a:pPr>
              <a:buNone/>
            </a:pPr>
            <a:r>
              <a:rPr lang="en-US" b="1" u="sng" dirty="0"/>
              <a:t>Objective:</a:t>
            </a:r>
          </a:p>
          <a:p>
            <a:pPr>
              <a:buNone/>
            </a:pPr>
            <a:endParaRPr lang="en-US" sz="1800" dirty="0"/>
          </a:p>
          <a:p>
            <a:pPr>
              <a:buNone/>
            </a:pPr>
            <a:r>
              <a:rPr lang="en-US" sz="1800" b="1" dirty="0"/>
              <a:t>After completing this unit, you will be able to :</a:t>
            </a:r>
          </a:p>
          <a:p>
            <a:pPr>
              <a:buNone/>
            </a:pPr>
            <a:endParaRPr lang="en-US" sz="1800" dirty="0"/>
          </a:p>
          <a:p>
            <a:r>
              <a:rPr lang="en-US" sz="1800" dirty="0"/>
              <a:t>Choose and execute the various Asset accounting reports</a:t>
            </a:r>
          </a:p>
          <a:p>
            <a:r>
              <a:rPr lang="en-US" sz="1800" dirty="0"/>
              <a:t>Set up variable sorting and totaling for Asset reporting</a:t>
            </a:r>
          </a:p>
          <a:p>
            <a:r>
              <a:rPr lang="en-US" sz="1800" dirty="0"/>
              <a:t>Create the Asset history sheet and structure it to meet your needs</a:t>
            </a:r>
          </a:p>
          <a:p>
            <a:r>
              <a:rPr lang="en-US" sz="1800" dirty="0"/>
              <a:t>Generate a depreciation forecast</a:t>
            </a:r>
          </a:p>
          <a:p>
            <a:r>
              <a:rPr lang="en-US" sz="1800" dirty="0"/>
              <a:t>Simulate depreciation for Assets</a:t>
            </a:r>
          </a:p>
        </p:txBody>
      </p:sp>
      <p:pic>
        <p:nvPicPr>
          <p:cNvPr id="4" name="Picture 2" descr="C:\Documents and Settings\rpotturi\Local Settings\Temporary Internet Files\Content.IE5\W5Y74T6F\MC900197655[1].wmf"/>
          <p:cNvPicPr>
            <a:picLocks noChangeAspect="1" noChangeArrowheads="1"/>
          </p:cNvPicPr>
          <p:nvPr/>
        </p:nvPicPr>
        <p:blipFill>
          <a:blip r:embed="rId3" cstate="print"/>
          <a:srcRect/>
          <a:stretch>
            <a:fillRect/>
          </a:stretch>
        </p:blipFill>
        <p:spPr bwMode="auto">
          <a:xfrm>
            <a:off x="7924800" y="914400"/>
            <a:ext cx="1600200" cy="1388654"/>
          </a:xfrm>
          <a:prstGeom prst="rect">
            <a:avLst/>
          </a:prstGeom>
          <a:noFill/>
        </p:spPr>
      </p:pic>
      <p:pic>
        <p:nvPicPr>
          <p:cNvPr id="6" name="Picture 5">
            <a:extLst>
              <a:ext uri="{FF2B5EF4-FFF2-40B4-BE49-F238E27FC236}">
                <a16:creationId xmlns:a16="http://schemas.microsoft.com/office/drawing/2014/main" id="{D07455D4-BAD5-4C7D-9E0F-D4ED9A1168A6}"/>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6077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t> Information System: AA Area Menu </a:t>
            </a:r>
          </a:p>
        </p:txBody>
      </p:sp>
      <p:sp>
        <p:nvSpPr>
          <p:cNvPr id="3" name="Content Placeholder 2"/>
          <p:cNvSpPr>
            <a:spLocks noGrp="1"/>
          </p:cNvSpPr>
          <p:nvPr>
            <p:ph idx="1"/>
          </p:nvPr>
        </p:nvSpPr>
        <p:spPr>
          <a:xfrm>
            <a:off x="2143126" y="1152526"/>
            <a:ext cx="7991475" cy="981075"/>
          </a:xfrm>
        </p:spPr>
        <p:txBody>
          <a:bodyPr/>
          <a:lstStyle/>
          <a:p>
            <a:pPr algn="just">
              <a:buNone/>
            </a:pPr>
            <a:r>
              <a:rPr lang="en-US" sz="1800" dirty="0"/>
              <a:t>The area menu for reporting is called </a:t>
            </a:r>
            <a:r>
              <a:rPr lang="en-US" sz="1800" b="1" dirty="0"/>
              <a:t>FIAA Information System Asset Accounting. </a:t>
            </a:r>
            <a:r>
              <a:rPr lang="en-US" sz="1800" dirty="0"/>
              <a:t>This is embedded in the Asset Accounting area menu (ASMN).</a:t>
            </a:r>
          </a:p>
          <a:p>
            <a:pPr>
              <a:buNone/>
            </a:pPr>
            <a:endParaRPr lang="en-US" sz="1800" dirty="0"/>
          </a:p>
        </p:txBody>
      </p:sp>
      <p:pic>
        <p:nvPicPr>
          <p:cNvPr id="6" name="Picture 2"/>
          <p:cNvPicPr>
            <a:picLocks noChangeAspect="1" noChangeArrowheads="1"/>
          </p:cNvPicPr>
          <p:nvPr/>
        </p:nvPicPr>
        <p:blipFill>
          <a:blip r:embed="rId2" cstate="print"/>
          <a:srcRect/>
          <a:stretch>
            <a:fillRect/>
          </a:stretch>
        </p:blipFill>
        <p:spPr bwMode="auto">
          <a:xfrm>
            <a:off x="2143126" y="2133600"/>
            <a:ext cx="7991475" cy="4038600"/>
          </a:xfrm>
          <a:prstGeom prst="rect">
            <a:avLst/>
          </a:prstGeom>
          <a:noFill/>
          <a:ln w="9525">
            <a:noFill/>
            <a:miter lim="800000"/>
            <a:headEnd/>
            <a:tailEnd/>
          </a:ln>
        </p:spPr>
      </p:pic>
      <p:pic>
        <p:nvPicPr>
          <p:cNvPr id="5" name="Picture 4">
            <a:extLst>
              <a:ext uri="{FF2B5EF4-FFF2-40B4-BE49-F238E27FC236}">
                <a16:creationId xmlns:a16="http://schemas.microsoft.com/office/drawing/2014/main" id="{40E2CCB5-8A23-4E6C-99FD-81E90D0A9315}"/>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590447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ABAP list viewer</a:t>
            </a:r>
          </a:p>
        </p:txBody>
      </p:sp>
      <p:sp>
        <p:nvSpPr>
          <p:cNvPr id="3" name="Content Placeholder 2"/>
          <p:cNvSpPr>
            <a:spLocks noGrp="1"/>
          </p:cNvSpPr>
          <p:nvPr>
            <p:ph idx="1"/>
          </p:nvPr>
        </p:nvSpPr>
        <p:spPr>
          <a:xfrm>
            <a:off x="838200" y="1825625"/>
            <a:ext cx="10515600" cy="3408984"/>
          </a:xfrm>
        </p:spPr>
        <p:txBody>
          <a:bodyPr/>
          <a:lstStyle/>
          <a:p>
            <a:pPr algn="just"/>
            <a:r>
              <a:rPr lang="en-US" sz="1800" dirty="0"/>
              <a:t>All line items are evaluated by the ABAP List Viewer. Its user-friendly characteristics support the dynamic creation of layouts.</a:t>
            </a:r>
          </a:p>
          <a:p>
            <a:pPr algn="just"/>
            <a:r>
              <a:rPr lang="en-US" sz="1800" dirty="0"/>
              <a:t>The new graphical design makes it even simpler to process and display lists and reports using the List Viewer grid control. Important List Viewer functions:</a:t>
            </a:r>
          </a:p>
          <a:p>
            <a:pPr marL="514350" indent="-514350" algn="just">
              <a:buFont typeface="+mj-lt"/>
              <a:buAutoNum type="arabicPeriod"/>
            </a:pPr>
            <a:r>
              <a:rPr lang="en-US" sz="1600" dirty="0"/>
              <a:t>Deleting and inserting columns</a:t>
            </a:r>
          </a:p>
          <a:p>
            <a:pPr marL="514350" indent="-514350" algn="just">
              <a:buFont typeface="+mj-lt"/>
              <a:buAutoNum type="arabicPeriod"/>
            </a:pPr>
            <a:r>
              <a:rPr lang="en-US" sz="1600" dirty="0"/>
              <a:t>Arranging the values in columns in ascending or descending order</a:t>
            </a:r>
          </a:p>
          <a:p>
            <a:pPr marL="514350" indent="-514350" algn="just">
              <a:buFont typeface="+mj-lt"/>
              <a:buAutoNum type="arabicPeriod"/>
            </a:pPr>
            <a:r>
              <a:rPr lang="en-US" sz="1600" dirty="0"/>
              <a:t>Calculating totals or subtotals across one or more columns within a list</a:t>
            </a:r>
          </a:p>
          <a:p>
            <a:pPr marL="514350" indent="-514350" algn="just">
              <a:buFont typeface="+mj-lt"/>
              <a:buAutoNum type="arabicPeriod"/>
            </a:pPr>
            <a:r>
              <a:rPr lang="en-US" sz="1600" dirty="0"/>
              <a:t>Using layouts to save an individual report structure so that you can use it again later</a:t>
            </a:r>
          </a:p>
          <a:p>
            <a:pPr marL="514350" indent="-514350" algn="just">
              <a:buFont typeface="+mj-lt"/>
              <a:buAutoNum type="arabicPeriod"/>
            </a:pPr>
            <a:r>
              <a:rPr lang="en-US" sz="1600" dirty="0"/>
              <a:t>Setting filters: It is possible to display only those line items that have some connection with a particular criterion</a:t>
            </a:r>
          </a:p>
          <a:p>
            <a:pPr algn="just"/>
            <a:r>
              <a:rPr lang="en-US" sz="1800" dirty="0"/>
              <a:t>All reports allow you to sort/total data in different ways using freely definable sort criteria</a:t>
            </a:r>
          </a:p>
          <a:p>
            <a:pPr>
              <a:buNone/>
            </a:pPr>
            <a:endParaRPr lang="en-US" sz="1800" dirty="0"/>
          </a:p>
        </p:txBody>
      </p:sp>
      <p:pic>
        <p:nvPicPr>
          <p:cNvPr id="4" name="Picture 3">
            <a:extLst>
              <a:ext uri="{FF2B5EF4-FFF2-40B4-BE49-F238E27FC236}">
                <a16:creationId xmlns:a16="http://schemas.microsoft.com/office/drawing/2014/main" id="{5AD04053-28EF-4108-A98D-7A4C3885EB7D}"/>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90893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3429001" y="3581400"/>
            <a:ext cx="6677025" cy="2971800"/>
          </a:xfrm>
          <a:prstGeom prst="rect">
            <a:avLst/>
          </a:prstGeom>
          <a:noFill/>
          <a:ln w="9525">
            <a:noFill/>
            <a:miter lim="800000"/>
            <a:headEnd/>
            <a:tailEnd/>
          </a:ln>
        </p:spPr>
      </p:pic>
      <p:sp>
        <p:nvSpPr>
          <p:cNvPr id="2" name="Title 1"/>
          <p:cNvSpPr>
            <a:spLocks noGrp="1"/>
          </p:cNvSpPr>
          <p:nvPr>
            <p:ph type="title"/>
          </p:nvPr>
        </p:nvSpPr>
        <p:spPr>
          <a:xfrm>
            <a:off x="838200" y="365126"/>
            <a:ext cx="10515600" cy="473076"/>
          </a:xfrm>
        </p:spPr>
        <p:txBody>
          <a:bodyPr>
            <a:normAutofit fontScale="90000"/>
          </a:bodyPr>
          <a:lstStyle/>
          <a:p>
            <a:r>
              <a:rPr lang="en-US" dirty="0"/>
              <a:t> Information System: Asset history sheet </a:t>
            </a:r>
          </a:p>
        </p:txBody>
      </p:sp>
      <p:sp>
        <p:nvSpPr>
          <p:cNvPr id="5" name="Content Placeholder 4"/>
          <p:cNvSpPr>
            <a:spLocks noGrp="1"/>
          </p:cNvSpPr>
          <p:nvPr>
            <p:ph idx="1"/>
          </p:nvPr>
        </p:nvSpPr>
        <p:spPr>
          <a:xfrm>
            <a:off x="1994453" y="917713"/>
            <a:ext cx="7991475" cy="2743199"/>
          </a:xfrm>
        </p:spPr>
        <p:txBody>
          <a:bodyPr>
            <a:normAutofit lnSpcReduction="10000"/>
          </a:bodyPr>
          <a:lstStyle/>
          <a:p>
            <a:pPr algn="just">
              <a:lnSpc>
                <a:spcPct val="100000"/>
              </a:lnSpc>
            </a:pPr>
            <a:r>
              <a:rPr lang="en-US" sz="1600" dirty="0"/>
              <a:t>The </a:t>
            </a:r>
            <a:r>
              <a:rPr lang="en-US" sz="1600" b="1" dirty="0"/>
              <a:t>asset history sheet </a:t>
            </a:r>
            <a:r>
              <a:rPr lang="en-US" sz="1600" dirty="0"/>
              <a:t>is the most comprehensive year-end report or intermediate report. You can create it using any </a:t>
            </a:r>
            <a:r>
              <a:rPr lang="en-US" sz="1600" b="1" dirty="0"/>
              <a:t>sort versions</a:t>
            </a:r>
            <a:r>
              <a:rPr lang="en-US" sz="1600" dirty="0"/>
              <a:t>, and with </a:t>
            </a:r>
            <a:r>
              <a:rPr lang="en-US" sz="1600" b="1" dirty="0"/>
              <a:t>totals at any group level</a:t>
            </a:r>
            <a:r>
              <a:rPr lang="en-US" sz="1600" dirty="0"/>
              <a:t>, just like any other report. You can create a compact totals list that does not contain information on the individual assets.</a:t>
            </a:r>
          </a:p>
          <a:p>
            <a:pPr algn="just">
              <a:lnSpc>
                <a:spcPct val="100000"/>
              </a:lnSpc>
            </a:pPr>
            <a:r>
              <a:rPr lang="en-US" sz="1600" dirty="0"/>
              <a:t>By using </a:t>
            </a:r>
            <a:r>
              <a:rPr lang="en-US" sz="1600" b="1" dirty="0"/>
              <a:t>report interfaces</a:t>
            </a:r>
            <a:r>
              <a:rPr lang="en-US" sz="1600" dirty="0"/>
              <a:t>, you can display the history sheet for the individual assets that form the total. You can drill down to the asset value display.</a:t>
            </a:r>
          </a:p>
          <a:p>
            <a:pPr algn="just">
              <a:lnSpc>
                <a:spcPct val="100000"/>
              </a:lnSpc>
            </a:pPr>
            <a:r>
              <a:rPr lang="en-US" sz="1600" dirty="0"/>
              <a:t>Different reports can be called up from other SAP R/3 components.SAP supplies country-specific versions of the asset history sheet. These meet the legal requirements in the given country. There are also additional history sheet versions (to display the development of special depreciation).</a:t>
            </a:r>
          </a:p>
        </p:txBody>
      </p:sp>
      <p:pic>
        <p:nvPicPr>
          <p:cNvPr id="6" name="Picture 5">
            <a:extLst>
              <a:ext uri="{FF2B5EF4-FFF2-40B4-BE49-F238E27FC236}">
                <a16:creationId xmlns:a16="http://schemas.microsoft.com/office/drawing/2014/main" id="{2160FD46-AF23-4327-824A-187A6185A96A}"/>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18900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92"/>
          </a:xfrm>
        </p:spPr>
        <p:txBody>
          <a:bodyPr>
            <a:normAutofit fontScale="90000"/>
          </a:bodyPr>
          <a:lstStyle/>
          <a:p>
            <a:r>
              <a:rPr lang="en-US" dirty="0"/>
              <a:t>Information System :Asset Explorer</a:t>
            </a:r>
          </a:p>
        </p:txBody>
      </p:sp>
      <p:sp>
        <p:nvSpPr>
          <p:cNvPr id="3" name="Content Placeholder 2"/>
          <p:cNvSpPr>
            <a:spLocks noGrp="1"/>
          </p:cNvSpPr>
          <p:nvPr>
            <p:ph idx="1"/>
          </p:nvPr>
        </p:nvSpPr>
        <p:spPr>
          <a:xfrm>
            <a:off x="2143126" y="1152526"/>
            <a:ext cx="7991475" cy="752475"/>
          </a:xfrm>
        </p:spPr>
        <p:txBody>
          <a:bodyPr/>
          <a:lstStyle/>
          <a:p>
            <a:r>
              <a:rPr lang="en-US" sz="1800" dirty="0"/>
              <a:t>Asset Explorer offers extensive possibilities for evaluating individual asset master records.</a:t>
            </a:r>
          </a:p>
        </p:txBody>
      </p:sp>
      <p:pic>
        <p:nvPicPr>
          <p:cNvPr id="7170" name="Picture 2"/>
          <p:cNvPicPr>
            <a:picLocks noChangeAspect="1" noChangeArrowheads="1"/>
          </p:cNvPicPr>
          <p:nvPr/>
        </p:nvPicPr>
        <p:blipFill>
          <a:blip r:embed="rId2" cstate="print"/>
          <a:srcRect/>
          <a:stretch>
            <a:fillRect/>
          </a:stretch>
        </p:blipFill>
        <p:spPr bwMode="auto">
          <a:xfrm>
            <a:off x="2286000" y="1905000"/>
            <a:ext cx="7848600" cy="4191000"/>
          </a:xfrm>
          <a:prstGeom prst="rect">
            <a:avLst/>
          </a:prstGeom>
          <a:noFill/>
          <a:ln w="9525">
            <a:noFill/>
            <a:miter lim="800000"/>
            <a:headEnd/>
            <a:tailEnd/>
          </a:ln>
        </p:spPr>
      </p:pic>
      <p:pic>
        <p:nvPicPr>
          <p:cNvPr id="5" name="Picture 4">
            <a:extLst>
              <a:ext uri="{FF2B5EF4-FFF2-40B4-BE49-F238E27FC236}">
                <a16:creationId xmlns:a16="http://schemas.microsoft.com/office/drawing/2014/main" id="{E4D07CD8-8286-4859-A697-E51D40FF9DC2}"/>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485025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lstStyle/>
          <a:p>
            <a:r>
              <a:rPr lang="en-US" dirty="0"/>
              <a:t>Information System: Asset Explorer</a:t>
            </a:r>
          </a:p>
        </p:txBody>
      </p:sp>
      <p:sp>
        <p:nvSpPr>
          <p:cNvPr id="3" name="Content Placeholder 2"/>
          <p:cNvSpPr>
            <a:spLocks noGrp="1"/>
          </p:cNvSpPr>
          <p:nvPr>
            <p:ph idx="1"/>
          </p:nvPr>
        </p:nvSpPr>
        <p:spPr>
          <a:xfrm>
            <a:off x="2133601" y="1427921"/>
            <a:ext cx="7991475" cy="3435626"/>
          </a:xfrm>
        </p:spPr>
        <p:txBody>
          <a:bodyPr/>
          <a:lstStyle/>
          <a:p>
            <a:endParaRPr lang="en-US" sz="1800" dirty="0"/>
          </a:p>
          <a:p>
            <a:pPr algn="just"/>
            <a:r>
              <a:rPr lang="en-US" sz="1800" dirty="0"/>
              <a:t>Choose </a:t>
            </a:r>
            <a:r>
              <a:rPr lang="en-US" sz="1800" b="1" dirty="0"/>
              <a:t>Display dep. calc. </a:t>
            </a:r>
            <a:r>
              <a:rPr lang="en-US" sz="1800" dirty="0"/>
              <a:t>to see a detailed display of the calculation of depreciation in the system.</a:t>
            </a:r>
          </a:p>
          <a:p>
            <a:pPr algn="just"/>
            <a:r>
              <a:rPr lang="en-US" sz="1800" dirty="0"/>
              <a:t>The </a:t>
            </a:r>
            <a:r>
              <a:rPr lang="en-US" sz="1800" b="1" dirty="0"/>
              <a:t>Posted Values</a:t>
            </a:r>
            <a:r>
              <a:rPr lang="en-US" sz="1800" i="1" dirty="0"/>
              <a:t> </a:t>
            </a:r>
            <a:r>
              <a:rPr lang="en-US" sz="1800" dirty="0"/>
              <a:t>tab page displays not only the planned data for a fiscal year, but</a:t>
            </a:r>
            <a:r>
              <a:rPr lang="en-US" sz="1800" i="1" dirty="0"/>
              <a:t> </a:t>
            </a:r>
            <a:r>
              <a:rPr lang="en-US" sz="1800" dirty="0"/>
              <a:t>also the amounts actually posted to date.</a:t>
            </a:r>
          </a:p>
          <a:p>
            <a:pPr algn="just"/>
            <a:r>
              <a:rPr lang="en-US" sz="1800" dirty="0"/>
              <a:t>Asset Explorer  can also be used to create a preview of how the values for individual assets will develop by means of </a:t>
            </a:r>
            <a:r>
              <a:rPr lang="en-US" sz="1800" b="1" dirty="0"/>
              <a:t>simulated transactions </a:t>
            </a:r>
            <a:r>
              <a:rPr lang="en-US" sz="1800" dirty="0"/>
              <a:t>and/or simulated depreciation terms</a:t>
            </a:r>
          </a:p>
          <a:p>
            <a:pPr algn="just"/>
            <a:r>
              <a:rPr lang="en-US" sz="1800" dirty="0"/>
              <a:t>You can </a:t>
            </a:r>
            <a:r>
              <a:rPr lang="en-US" sz="1800" b="1" dirty="0"/>
              <a:t>start reports</a:t>
            </a:r>
            <a:r>
              <a:rPr lang="en-US" sz="1800" dirty="0"/>
              <a:t> from within the Asset Explorer. You can also create your own </a:t>
            </a:r>
            <a:r>
              <a:rPr lang="en-US" sz="1800" b="1" dirty="0"/>
              <a:t>report variants </a:t>
            </a:r>
            <a:r>
              <a:rPr lang="en-US" sz="1800" dirty="0"/>
              <a:t>for these reports by choosing </a:t>
            </a:r>
            <a:r>
              <a:rPr lang="en-US" sz="1800" b="1" dirty="0"/>
              <a:t>Goto →Maintain Reports</a:t>
            </a:r>
            <a:r>
              <a:rPr lang="en-US" b="1" dirty="0"/>
              <a:t>.</a:t>
            </a:r>
          </a:p>
        </p:txBody>
      </p:sp>
      <p:pic>
        <p:nvPicPr>
          <p:cNvPr id="4" name="Picture 3">
            <a:extLst>
              <a:ext uri="{FF2B5EF4-FFF2-40B4-BE49-F238E27FC236}">
                <a16:creationId xmlns:a16="http://schemas.microsoft.com/office/drawing/2014/main" id="{0E8E8F70-1962-415A-8C2A-B30EE3DE3ADC}"/>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11107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Asset Accounting : Periodic Processing</a:t>
            </a:r>
          </a:p>
        </p:txBody>
      </p:sp>
      <p:sp>
        <p:nvSpPr>
          <p:cNvPr id="5" name="Content Placeholder 4"/>
          <p:cNvSpPr>
            <a:spLocks noGrp="1"/>
          </p:cNvSpPr>
          <p:nvPr>
            <p:ph idx="1"/>
          </p:nvPr>
        </p:nvSpPr>
        <p:spPr>
          <a:xfrm>
            <a:off x="2133601" y="1292086"/>
            <a:ext cx="8153399" cy="990600"/>
          </a:xfrm>
        </p:spPr>
        <p:txBody>
          <a:bodyPr/>
          <a:lstStyle/>
          <a:p>
            <a:pPr algn="just">
              <a:buNone/>
            </a:pPr>
            <a:r>
              <a:rPr lang="en-US" sz="1800" dirty="0"/>
              <a:t>Periodic processing comprises the tasks in Asset Accounting that must be performed at periodic intervals.</a:t>
            </a:r>
            <a:endParaRPr lang="en-US" sz="1800" b="1" dirty="0"/>
          </a:p>
        </p:txBody>
      </p:sp>
      <p:pic>
        <p:nvPicPr>
          <p:cNvPr id="25602" name="Picture 2"/>
          <p:cNvPicPr>
            <a:picLocks noChangeAspect="1" noChangeArrowheads="1"/>
          </p:cNvPicPr>
          <p:nvPr/>
        </p:nvPicPr>
        <p:blipFill>
          <a:blip r:embed="rId3" cstate="print"/>
          <a:srcRect/>
          <a:stretch>
            <a:fillRect/>
          </a:stretch>
        </p:blipFill>
        <p:spPr bwMode="auto">
          <a:xfrm>
            <a:off x="2590800" y="1924877"/>
            <a:ext cx="6629400" cy="4143375"/>
          </a:xfrm>
          <a:prstGeom prst="rect">
            <a:avLst/>
          </a:prstGeom>
          <a:noFill/>
          <a:ln w="9525">
            <a:noFill/>
            <a:miter lim="800000"/>
            <a:headEnd/>
            <a:tailEnd/>
          </a:ln>
        </p:spPr>
      </p:pic>
      <p:pic>
        <p:nvPicPr>
          <p:cNvPr id="6" name="Picture 5">
            <a:extLst>
              <a:ext uri="{FF2B5EF4-FFF2-40B4-BE49-F238E27FC236}">
                <a16:creationId xmlns:a16="http://schemas.microsoft.com/office/drawing/2014/main" id="{CA72FB1B-CF0C-42ED-BAEC-79EB556582FB}"/>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766872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lstStyle/>
          <a:p>
            <a:r>
              <a:rPr lang="en-US" dirty="0"/>
              <a:t>Information System : Depreciation simulation</a:t>
            </a:r>
          </a:p>
        </p:txBody>
      </p:sp>
      <p:sp>
        <p:nvSpPr>
          <p:cNvPr id="3" name="Content Placeholder 2"/>
          <p:cNvSpPr>
            <a:spLocks noGrp="1"/>
          </p:cNvSpPr>
          <p:nvPr>
            <p:ph idx="1"/>
          </p:nvPr>
        </p:nvSpPr>
        <p:spPr>
          <a:xfrm>
            <a:off x="2057401" y="1384852"/>
            <a:ext cx="7991475" cy="3703983"/>
          </a:xfrm>
        </p:spPr>
        <p:txBody>
          <a:bodyPr/>
          <a:lstStyle/>
          <a:p>
            <a:pPr algn="just">
              <a:lnSpc>
                <a:spcPct val="100000"/>
              </a:lnSpc>
            </a:pPr>
            <a:r>
              <a:rPr lang="en-US" sz="1800" dirty="0"/>
              <a:t>When you simulate the development of asset values, you can change all the important depreciation terms using a simulation version and simulate the depreciation for future fiscal years.</a:t>
            </a:r>
          </a:p>
          <a:p>
            <a:pPr algn="just">
              <a:lnSpc>
                <a:spcPct val="100000"/>
              </a:lnSpc>
            </a:pPr>
            <a:r>
              <a:rPr lang="en-US" sz="1800" dirty="0"/>
              <a:t>Sort versions and the options for a totals report are also available.</a:t>
            </a:r>
          </a:p>
          <a:p>
            <a:pPr algn="just">
              <a:lnSpc>
                <a:spcPct val="100000"/>
              </a:lnSpc>
            </a:pPr>
            <a:r>
              <a:rPr lang="en-US" sz="1800" dirty="0"/>
              <a:t>In the forecast depreciation for your planned capital investments can also be included . In order to take advantage of this option, you have to be managing the planned investment amounts as planned costs on an order or project in CO. </a:t>
            </a:r>
          </a:p>
          <a:p>
            <a:pPr algn="just">
              <a:lnSpc>
                <a:spcPct val="100000"/>
              </a:lnSpc>
            </a:pPr>
            <a:r>
              <a:rPr lang="en-US" sz="1800" dirty="0"/>
              <a:t>By assigning depreciation terms and a planned start-up date to the order or project, you make it possible for the planned depreciation to be displayed.</a:t>
            </a:r>
          </a:p>
          <a:p>
            <a:pPr algn="just">
              <a:lnSpc>
                <a:spcPct val="100000"/>
              </a:lnSpc>
            </a:pPr>
            <a:r>
              <a:rPr lang="en-US" sz="1800" dirty="0"/>
              <a:t>From the list, asset value display of each selected asset can be drilled down .The evaluation date is relevant for the value display.</a:t>
            </a:r>
            <a:endParaRPr lang="en-US" sz="1800" i="1" dirty="0"/>
          </a:p>
        </p:txBody>
      </p:sp>
      <p:pic>
        <p:nvPicPr>
          <p:cNvPr id="4" name="Picture 3">
            <a:extLst>
              <a:ext uri="{FF2B5EF4-FFF2-40B4-BE49-F238E27FC236}">
                <a16:creationId xmlns:a16="http://schemas.microsoft.com/office/drawing/2014/main" id="{54D825E2-A451-4DA6-9624-6C9B6C7E7261}"/>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600237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Information System : Depreciation simulation</a:t>
            </a:r>
          </a:p>
        </p:txBody>
      </p:sp>
      <p:sp>
        <p:nvSpPr>
          <p:cNvPr id="3" name="Content Placeholder 2"/>
          <p:cNvSpPr>
            <a:spLocks noGrp="1"/>
          </p:cNvSpPr>
          <p:nvPr>
            <p:ph idx="1"/>
          </p:nvPr>
        </p:nvSpPr>
        <p:spPr>
          <a:xfrm>
            <a:off x="2057401" y="1066800"/>
            <a:ext cx="7991475" cy="2514600"/>
          </a:xfrm>
        </p:spPr>
        <p:txBody>
          <a:bodyPr/>
          <a:lstStyle/>
          <a:p>
            <a:pPr algn="just">
              <a:lnSpc>
                <a:spcPct val="100000"/>
              </a:lnSpc>
            </a:pPr>
            <a:r>
              <a:rPr lang="en-US" sz="1800" dirty="0"/>
              <a:t>Simulation versions allow you to simulate a change in depreciation method for asset value/depreciation reports.</a:t>
            </a:r>
          </a:p>
          <a:p>
            <a:pPr algn="just">
              <a:lnSpc>
                <a:spcPct val="100000"/>
              </a:lnSpc>
            </a:pPr>
            <a:r>
              <a:rPr lang="en-US" sz="1800" dirty="0"/>
              <a:t>For each area, asset class, and depreciation key, specify which depreciation key and useful life should be chosen as alternatives for simulation. The validity interval excludes assets with a capitalization date that lies outside that range.</a:t>
            </a:r>
          </a:p>
          <a:p>
            <a:pPr algn="just">
              <a:lnSpc>
                <a:spcPct val="100000"/>
              </a:lnSpc>
            </a:pPr>
            <a:r>
              <a:rPr lang="en-US" sz="1800" dirty="0"/>
              <a:t>A substitution rule can also be defined to include other depreciation parameters in the simulation.</a:t>
            </a:r>
            <a:endParaRPr lang="en-US" sz="1800" i="1" dirty="0"/>
          </a:p>
        </p:txBody>
      </p:sp>
      <p:pic>
        <p:nvPicPr>
          <p:cNvPr id="31746" name="Picture 2"/>
          <p:cNvPicPr>
            <a:picLocks noChangeAspect="1" noChangeArrowheads="1"/>
          </p:cNvPicPr>
          <p:nvPr/>
        </p:nvPicPr>
        <p:blipFill>
          <a:blip r:embed="rId2" cstate="print"/>
          <a:srcRect/>
          <a:stretch>
            <a:fillRect/>
          </a:stretch>
        </p:blipFill>
        <p:spPr bwMode="auto">
          <a:xfrm>
            <a:off x="3430058" y="3810000"/>
            <a:ext cx="7009342" cy="2819400"/>
          </a:xfrm>
          <a:prstGeom prst="rect">
            <a:avLst/>
          </a:prstGeom>
          <a:noFill/>
          <a:ln w="9525">
            <a:noFill/>
            <a:miter lim="800000"/>
            <a:headEnd/>
            <a:tailEnd/>
          </a:ln>
        </p:spPr>
      </p:pic>
      <p:pic>
        <p:nvPicPr>
          <p:cNvPr id="5" name="Picture 4">
            <a:extLst>
              <a:ext uri="{FF2B5EF4-FFF2-40B4-BE49-F238E27FC236}">
                <a16:creationId xmlns:a16="http://schemas.microsoft.com/office/drawing/2014/main" id="{402E0242-AD79-4F7E-B0C0-06567B940A27}"/>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735838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lstStyle/>
          <a:p>
            <a:r>
              <a:rPr lang="en-US" dirty="0"/>
              <a:t>Information System :Exercise Time </a:t>
            </a:r>
          </a:p>
        </p:txBody>
      </p:sp>
      <p:sp>
        <p:nvSpPr>
          <p:cNvPr id="5" name="Content Placeholder 4"/>
          <p:cNvSpPr>
            <a:spLocks noGrp="1"/>
          </p:cNvSpPr>
          <p:nvPr>
            <p:ph idx="1"/>
          </p:nvPr>
        </p:nvSpPr>
        <p:spPr>
          <a:xfrm>
            <a:off x="2133601" y="914400"/>
            <a:ext cx="8153399" cy="4953000"/>
          </a:xfrm>
        </p:spPr>
        <p:txBody>
          <a:bodyPr/>
          <a:lstStyle/>
          <a:p>
            <a:endParaRPr lang="en-US" sz="1800" dirty="0"/>
          </a:p>
          <a:p>
            <a:pPr marL="342900" indent="-342900" algn="just">
              <a:buFont typeface="Tahoma" pitchFamily="34" charset="0"/>
              <a:buChar char="?"/>
            </a:pPr>
            <a:r>
              <a:rPr lang="en-US" sz="1800" dirty="0"/>
              <a:t>Create a list of all (posted) assets of your company code, sorted and totaled according to cost center. Use SAP Mail to send this list to any other user.</a:t>
            </a:r>
          </a:p>
          <a:p>
            <a:pPr marL="342900" indent="-342900" algn="just">
              <a:buFont typeface="Tahoma" pitchFamily="34" charset="0"/>
              <a:buChar char="?"/>
            </a:pPr>
            <a:r>
              <a:rPr lang="en-US" sz="1800" dirty="0"/>
              <a:t>Change an asset list of your company code, so that the assets of the company code are listed by acquisition value in descending order . Save these settings in a (user-specific) display variant / a(user-specific) layout and then try to call the variant again</a:t>
            </a:r>
            <a:r>
              <a:rPr lang="en-US" sz="1800" b="1" dirty="0"/>
              <a:t>.</a:t>
            </a:r>
          </a:p>
          <a:p>
            <a:pPr marL="342900" indent="-342900" algn="just">
              <a:buFont typeface="Tahoma" pitchFamily="34" charset="0"/>
              <a:buChar char="?"/>
            </a:pPr>
            <a:r>
              <a:rPr lang="en-US" sz="1800" dirty="0"/>
              <a:t>Request the asset sheet history (RAGITT_ALV01) and using sort version 13 and history sheet version 0001, display all assets of your company code,</a:t>
            </a:r>
            <a:r>
              <a:rPr lang="en-US" sz="1800" b="1" dirty="0"/>
              <a:t> </a:t>
            </a:r>
            <a:r>
              <a:rPr lang="en-US" sz="1800" dirty="0"/>
              <a:t>first individually, and then as a total.</a:t>
            </a:r>
          </a:p>
          <a:p>
            <a:pPr marL="342900" indent="-342900" algn="just">
              <a:buFont typeface="Tahoma" pitchFamily="34" charset="0"/>
              <a:buChar char="?"/>
            </a:pPr>
            <a:r>
              <a:rPr lang="en-US" sz="1800" dirty="0"/>
              <a:t>Post an acquisition to the company car master record(If there is none , create one).Post a value of 50,000 in the first half of the current year (1/1/CY)</a:t>
            </a:r>
          </a:p>
          <a:p>
            <a:pPr marL="342900" indent="-342900" algn="just">
              <a:buFont typeface="Tahoma" pitchFamily="34" charset="0"/>
              <a:buChar char="?"/>
            </a:pPr>
            <a:r>
              <a:rPr lang="en-US" sz="1800" dirty="0"/>
              <a:t>Think about reducing the useful life from five to four years , at least in areas 01 and 02. Simulate this change in the Asset Explorer.</a:t>
            </a:r>
          </a:p>
        </p:txBody>
      </p:sp>
      <p:pic>
        <p:nvPicPr>
          <p:cNvPr id="4" name="Picture 2" descr="C:\Documents and Settings\rpotturi\Local Settings\Temporary Internet Files\Content.IE5\O1I78H6N\MC900048774[1].wmf"/>
          <p:cNvPicPr>
            <a:picLocks noChangeAspect="1" noChangeArrowheads="1"/>
          </p:cNvPicPr>
          <p:nvPr/>
        </p:nvPicPr>
        <p:blipFill>
          <a:blip r:embed="rId3" cstate="print"/>
          <a:srcRect/>
          <a:stretch>
            <a:fillRect/>
          </a:stretch>
        </p:blipFill>
        <p:spPr bwMode="auto">
          <a:xfrm>
            <a:off x="8686800" y="5257800"/>
            <a:ext cx="1351032" cy="1219200"/>
          </a:xfrm>
          <a:prstGeom prst="rect">
            <a:avLst/>
          </a:prstGeom>
          <a:noFill/>
        </p:spPr>
      </p:pic>
      <p:pic>
        <p:nvPicPr>
          <p:cNvPr id="6" name="Picture 5">
            <a:extLst>
              <a:ext uri="{FF2B5EF4-FFF2-40B4-BE49-F238E27FC236}">
                <a16:creationId xmlns:a16="http://schemas.microsoft.com/office/drawing/2014/main" id="{849FEE59-773A-410B-B54C-F7D32C5EAC38}"/>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38707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a:t>Asset Accounting : Information System </a:t>
            </a:r>
          </a:p>
        </p:txBody>
      </p:sp>
      <p:sp>
        <p:nvSpPr>
          <p:cNvPr id="5" name="Content Placeholder 4"/>
          <p:cNvSpPr>
            <a:spLocks noGrp="1"/>
          </p:cNvSpPr>
          <p:nvPr>
            <p:ph idx="1"/>
          </p:nvPr>
        </p:nvSpPr>
        <p:spPr>
          <a:xfrm>
            <a:off x="2133601" y="1186068"/>
            <a:ext cx="6096000" cy="3916017"/>
          </a:xfrm>
        </p:spPr>
        <p:txBody>
          <a:bodyPr/>
          <a:lstStyle/>
          <a:p>
            <a:pPr>
              <a:buNone/>
            </a:pPr>
            <a:r>
              <a:rPr lang="en-US" b="1" u="sng" dirty="0"/>
              <a:t>Summary :</a:t>
            </a:r>
          </a:p>
          <a:p>
            <a:pPr>
              <a:buNone/>
            </a:pPr>
            <a:endParaRPr lang="en-US" sz="1800" dirty="0"/>
          </a:p>
          <a:p>
            <a:pPr>
              <a:buNone/>
            </a:pPr>
            <a:r>
              <a:rPr lang="en-US" sz="1800" b="1" dirty="0"/>
              <a:t>You should now be able to :</a:t>
            </a:r>
          </a:p>
          <a:p>
            <a:pPr>
              <a:buNone/>
            </a:pPr>
            <a:endParaRPr lang="en-US" sz="1800" dirty="0"/>
          </a:p>
          <a:p>
            <a:r>
              <a:rPr lang="en-US" sz="1800" dirty="0"/>
              <a:t>Choose and execute the various Asset accounting reports</a:t>
            </a:r>
          </a:p>
          <a:p>
            <a:r>
              <a:rPr lang="en-US" sz="1800" dirty="0"/>
              <a:t>Set up variable sorting and totaling for Asset reporting</a:t>
            </a:r>
          </a:p>
          <a:p>
            <a:r>
              <a:rPr lang="en-US" sz="1800" dirty="0"/>
              <a:t>Create the Asset history sheet and structure it to meet your needs</a:t>
            </a:r>
          </a:p>
          <a:p>
            <a:r>
              <a:rPr lang="en-US" sz="1800" dirty="0"/>
              <a:t>Generate a depreciation forecast</a:t>
            </a:r>
          </a:p>
          <a:p>
            <a:r>
              <a:rPr lang="en-US" sz="1800" dirty="0"/>
              <a:t>Simulate depreciation for Assets</a:t>
            </a:r>
          </a:p>
        </p:txBody>
      </p:sp>
      <p:pic>
        <p:nvPicPr>
          <p:cNvPr id="4" name="Picture 3"/>
          <p:cNvPicPr>
            <a:picLocks noChangeAspect="1" noChangeArrowheads="1"/>
          </p:cNvPicPr>
          <p:nvPr/>
        </p:nvPicPr>
        <p:blipFill>
          <a:blip r:embed="rId3" cstate="print"/>
          <a:srcRect/>
          <a:stretch>
            <a:fillRect/>
          </a:stretch>
        </p:blipFill>
        <p:spPr bwMode="auto">
          <a:xfrm>
            <a:off x="8305800" y="1143000"/>
            <a:ext cx="1676400" cy="3352800"/>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2C82215B-C897-41C2-BA90-F87ABC193314}"/>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47919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Asset Accounting : Periodic Processing</a:t>
            </a:r>
          </a:p>
        </p:txBody>
      </p:sp>
      <p:sp>
        <p:nvSpPr>
          <p:cNvPr id="5" name="Content Placeholder 4"/>
          <p:cNvSpPr>
            <a:spLocks noGrp="1"/>
          </p:cNvSpPr>
          <p:nvPr>
            <p:ph idx="1"/>
          </p:nvPr>
        </p:nvSpPr>
        <p:spPr>
          <a:xfrm>
            <a:off x="2120349" y="1398104"/>
            <a:ext cx="8153399" cy="4800600"/>
          </a:xfrm>
        </p:spPr>
        <p:txBody>
          <a:bodyPr/>
          <a:lstStyle/>
          <a:p>
            <a:pPr algn="just">
              <a:lnSpc>
                <a:spcPct val="100000"/>
              </a:lnSpc>
            </a:pPr>
            <a:r>
              <a:rPr lang="en-US" sz="1800" dirty="0"/>
              <a:t>For planning </a:t>
            </a:r>
            <a:r>
              <a:rPr lang="en-US" sz="1800" b="1" dirty="0"/>
              <a:t>primary costs on a cost center </a:t>
            </a:r>
            <a:r>
              <a:rPr lang="en-US" sz="1800" dirty="0"/>
              <a:t>basis, you can periodically determine planned depreciation and interest and pass these on to primary cost planning in the CO system via a report.</a:t>
            </a:r>
          </a:p>
          <a:p>
            <a:pPr algn="just">
              <a:lnSpc>
                <a:spcPct val="100000"/>
              </a:lnSpc>
            </a:pPr>
            <a:r>
              <a:rPr lang="en-US" sz="1800" b="1" dirty="0"/>
              <a:t>Investment support </a:t>
            </a:r>
            <a:r>
              <a:rPr lang="en-US" sz="1800" dirty="0"/>
              <a:t>is a subsidy that a company receives for certain asset investments. Assets that are eligible for such a subsidy are marked in the asset master records with an investment support key. All specifications for claiming the investment support are stored in the definition of this key. The claim can be posted manually or in a mass procedure.</a:t>
            </a:r>
          </a:p>
          <a:p>
            <a:pPr algn="just">
              <a:lnSpc>
                <a:spcPct val="100000"/>
              </a:lnSpc>
            </a:pPr>
            <a:r>
              <a:rPr lang="en-US" sz="1800" b="1" dirty="0"/>
              <a:t>Inflation management </a:t>
            </a:r>
            <a:r>
              <a:rPr lang="en-US" sz="1800" dirty="0"/>
              <a:t>is required in countries with high rates of inflation or deflation.</a:t>
            </a:r>
          </a:p>
          <a:p>
            <a:pPr algn="just">
              <a:lnSpc>
                <a:spcPct val="100000"/>
              </a:lnSpc>
            </a:pPr>
            <a:r>
              <a:rPr lang="en-US" sz="1800" dirty="0"/>
              <a:t>The Schedule Manager in FI-AA can be used to define, schedule, process, and control periodically recurring processes</a:t>
            </a:r>
          </a:p>
        </p:txBody>
      </p:sp>
      <p:pic>
        <p:nvPicPr>
          <p:cNvPr id="4" name="Picture 3">
            <a:extLst>
              <a:ext uri="{FF2B5EF4-FFF2-40B4-BE49-F238E27FC236}">
                <a16:creationId xmlns:a16="http://schemas.microsoft.com/office/drawing/2014/main" id="{B4D531F4-1C01-433D-8660-8A71ECDFD93C}"/>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76865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Periodic processing : Depreciation </a:t>
            </a:r>
          </a:p>
        </p:txBody>
      </p:sp>
      <p:sp>
        <p:nvSpPr>
          <p:cNvPr id="5" name="Content Placeholder 4"/>
          <p:cNvSpPr>
            <a:spLocks noGrp="1"/>
          </p:cNvSpPr>
          <p:nvPr>
            <p:ph idx="1"/>
          </p:nvPr>
        </p:nvSpPr>
        <p:spPr>
          <a:xfrm>
            <a:off x="2133601" y="1570385"/>
            <a:ext cx="8153399" cy="4088296"/>
          </a:xfrm>
        </p:spPr>
        <p:txBody>
          <a:bodyPr/>
          <a:lstStyle/>
          <a:p>
            <a:pPr algn="just">
              <a:lnSpc>
                <a:spcPct val="100000"/>
              </a:lnSpc>
              <a:buNone/>
            </a:pPr>
            <a:r>
              <a:rPr lang="en-US" sz="1800" dirty="0"/>
              <a:t>The system supports the following direct types of depreciation:</a:t>
            </a:r>
          </a:p>
          <a:p>
            <a:pPr algn="just">
              <a:lnSpc>
                <a:spcPct val="100000"/>
              </a:lnSpc>
            </a:pPr>
            <a:r>
              <a:rPr lang="en-US" sz="1800" b="1" dirty="0"/>
              <a:t>Ordinary depreciation: </a:t>
            </a:r>
            <a:r>
              <a:rPr lang="en-US" sz="1800" dirty="0"/>
              <a:t>This is the planned reduction in asset value due to normal wear and tear.</a:t>
            </a:r>
          </a:p>
          <a:p>
            <a:pPr algn="just">
              <a:lnSpc>
                <a:spcPct val="100000"/>
              </a:lnSpc>
            </a:pPr>
            <a:r>
              <a:rPr lang="en-US" sz="1800" b="1" dirty="0"/>
              <a:t>Special depreciation: </a:t>
            </a:r>
            <a:r>
              <a:rPr lang="en-US" sz="1800" dirty="0"/>
              <a:t>This represents a purely tax-based type of depreciation for wear and tear where the percentage may be staggered within a tax concession period, without taking the actual wear and tear on the asset into consideration.</a:t>
            </a:r>
          </a:p>
          <a:p>
            <a:pPr algn="just">
              <a:lnSpc>
                <a:spcPct val="100000"/>
              </a:lnSpc>
            </a:pPr>
            <a:r>
              <a:rPr lang="en-US" sz="1800" b="1" dirty="0"/>
              <a:t>Unplanned depreciation: </a:t>
            </a:r>
            <a:r>
              <a:rPr lang="en-US" sz="1800" dirty="0"/>
              <a:t>This is concerned with unusual circumstances, such as damage to the asset, that leads to a permanent reduction in its value.</a:t>
            </a:r>
          </a:p>
          <a:p>
            <a:pPr algn="just">
              <a:lnSpc>
                <a:spcPct val="100000"/>
              </a:lnSpc>
            </a:pPr>
            <a:r>
              <a:rPr lang="en-US" sz="1800" b="1" dirty="0"/>
              <a:t>Unit-of-production depreciation: </a:t>
            </a:r>
            <a:r>
              <a:rPr lang="en-US" sz="1800" dirty="0"/>
              <a:t>This takes fluctuations in activity into account for the depreciation calculation. It makes the amount of depreciation dependent upon seasonal usage of the asset (for example, number of miles traveled or units produced).</a:t>
            </a:r>
          </a:p>
          <a:p>
            <a:pPr>
              <a:buNone/>
            </a:pPr>
            <a:endParaRPr lang="en-US" sz="2400" dirty="0"/>
          </a:p>
        </p:txBody>
      </p:sp>
      <p:pic>
        <p:nvPicPr>
          <p:cNvPr id="4" name="Picture 3">
            <a:extLst>
              <a:ext uri="{FF2B5EF4-FFF2-40B4-BE49-F238E27FC236}">
                <a16:creationId xmlns:a16="http://schemas.microsoft.com/office/drawing/2014/main" id="{161F8B59-015B-4B38-AFD7-D2E73B85EC0E}"/>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68214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Periodic processing : Depreciation</a:t>
            </a:r>
          </a:p>
        </p:txBody>
      </p:sp>
      <p:sp>
        <p:nvSpPr>
          <p:cNvPr id="5" name="Content Placeholder 4"/>
          <p:cNvSpPr>
            <a:spLocks noGrp="1"/>
          </p:cNvSpPr>
          <p:nvPr>
            <p:ph idx="1"/>
          </p:nvPr>
        </p:nvSpPr>
        <p:spPr>
          <a:xfrm>
            <a:off x="2133601" y="1318588"/>
            <a:ext cx="8153399" cy="1066800"/>
          </a:xfrm>
        </p:spPr>
        <p:txBody>
          <a:bodyPr/>
          <a:lstStyle/>
          <a:p>
            <a:pPr algn="just">
              <a:buNone/>
            </a:pPr>
            <a:r>
              <a:rPr lang="en-US" sz="1800" dirty="0"/>
              <a:t>Specifications and parameters that the system requires to calculate depreciation amounts are entered in calculation</a:t>
            </a:r>
          </a:p>
          <a:p>
            <a:pPr algn="just">
              <a:buNone/>
            </a:pPr>
            <a:r>
              <a:rPr lang="en-US" sz="1800" dirty="0"/>
              <a:t>Calculation methods can be assigned to a depreciation key.</a:t>
            </a:r>
          </a:p>
        </p:txBody>
      </p:sp>
      <p:pic>
        <p:nvPicPr>
          <p:cNvPr id="26626" name="Picture 2"/>
          <p:cNvPicPr>
            <a:picLocks noChangeAspect="1" noChangeArrowheads="1"/>
          </p:cNvPicPr>
          <p:nvPr/>
        </p:nvPicPr>
        <p:blipFill>
          <a:blip r:embed="rId3" cstate="print"/>
          <a:srcRect/>
          <a:stretch>
            <a:fillRect/>
          </a:stretch>
        </p:blipFill>
        <p:spPr bwMode="auto">
          <a:xfrm>
            <a:off x="2590800" y="2411892"/>
            <a:ext cx="6286500" cy="3886200"/>
          </a:xfrm>
          <a:prstGeom prst="rect">
            <a:avLst/>
          </a:prstGeom>
          <a:noFill/>
          <a:ln w="9525">
            <a:noFill/>
            <a:miter lim="800000"/>
            <a:headEnd/>
            <a:tailEnd/>
          </a:ln>
        </p:spPr>
      </p:pic>
      <p:pic>
        <p:nvPicPr>
          <p:cNvPr id="6" name="Picture 5">
            <a:extLst>
              <a:ext uri="{FF2B5EF4-FFF2-40B4-BE49-F238E27FC236}">
                <a16:creationId xmlns:a16="http://schemas.microsoft.com/office/drawing/2014/main" id="{AA00EA5F-96FE-452A-AE01-D37626180BDD}"/>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35225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Periodic processing : Depreciation process</a:t>
            </a:r>
          </a:p>
        </p:txBody>
      </p:sp>
      <p:sp>
        <p:nvSpPr>
          <p:cNvPr id="5" name="Content Placeholder 4"/>
          <p:cNvSpPr>
            <a:spLocks noGrp="1"/>
          </p:cNvSpPr>
          <p:nvPr>
            <p:ph idx="1"/>
          </p:nvPr>
        </p:nvSpPr>
        <p:spPr>
          <a:xfrm>
            <a:off x="2133601" y="1716158"/>
            <a:ext cx="8153399" cy="3902765"/>
          </a:xfrm>
        </p:spPr>
        <p:txBody>
          <a:bodyPr/>
          <a:lstStyle/>
          <a:p>
            <a:pPr algn="just"/>
            <a:r>
              <a:rPr lang="en-US" sz="1800" dirty="0"/>
              <a:t>The asset master record contains the depreciation terms which calculate the annual depreciation using the depreciation key and the useful life.</a:t>
            </a:r>
          </a:p>
          <a:p>
            <a:pPr algn="just"/>
            <a:r>
              <a:rPr lang="en-US" sz="1800" dirty="0"/>
              <a:t>According to the purpose of the depreciation area, other terms, such as revaluation or imputed interest, are also calculated.</a:t>
            </a:r>
          </a:p>
          <a:p>
            <a:pPr algn="just"/>
            <a:r>
              <a:rPr lang="en-US" sz="1800" dirty="0"/>
              <a:t>The system determines the depreciation start date using the asset value date and the period control method.</a:t>
            </a:r>
          </a:p>
          <a:p>
            <a:pPr algn="just"/>
            <a:r>
              <a:rPr lang="en-US" sz="1800" dirty="0"/>
              <a:t>The Asset Explorer displays the values and the depreciation for every transaction and each area and also the calculation of depreciation values.</a:t>
            </a:r>
          </a:p>
          <a:p>
            <a:pPr algn="just">
              <a:buNone/>
            </a:pPr>
            <a:r>
              <a:rPr lang="en-US" sz="1800" dirty="0"/>
              <a:t>  </a:t>
            </a:r>
            <a:r>
              <a:rPr lang="en-US" sz="1800" b="1" dirty="0"/>
              <a:t>Note </a:t>
            </a:r>
            <a:r>
              <a:rPr lang="en-US" sz="1800" dirty="0"/>
              <a:t>:Changing the Customizing definition of the depreciation keys does not automatically lead to a correction of depreciation values that have already been calculated for individual assets. For that to happen, recalculation of depreciation has to be executed.</a:t>
            </a:r>
          </a:p>
        </p:txBody>
      </p:sp>
      <p:pic>
        <p:nvPicPr>
          <p:cNvPr id="4" name="Picture 3">
            <a:extLst>
              <a:ext uri="{FF2B5EF4-FFF2-40B4-BE49-F238E27FC236}">
                <a16:creationId xmlns:a16="http://schemas.microsoft.com/office/drawing/2014/main" id="{EFA6E508-E3BA-4B7E-8F18-C5F16CF004F7}"/>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77681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Depreciation: Depreciation engine </a:t>
            </a:r>
          </a:p>
        </p:txBody>
      </p:sp>
      <p:sp>
        <p:nvSpPr>
          <p:cNvPr id="5" name="Content Placeholder 4"/>
          <p:cNvSpPr>
            <a:spLocks noGrp="1"/>
          </p:cNvSpPr>
          <p:nvPr>
            <p:ph idx="1"/>
          </p:nvPr>
        </p:nvSpPr>
        <p:spPr>
          <a:xfrm>
            <a:off x="2057401" y="1325217"/>
            <a:ext cx="8153399" cy="1371600"/>
          </a:xfrm>
        </p:spPr>
        <p:txBody>
          <a:bodyPr>
            <a:normAutofit lnSpcReduction="10000"/>
          </a:bodyPr>
          <a:lstStyle/>
          <a:p>
            <a:pPr>
              <a:buNone/>
            </a:pPr>
            <a:r>
              <a:rPr lang="en-US" b="1" dirty="0"/>
              <a:t>Calculation on basis of period intervals</a:t>
            </a:r>
          </a:p>
          <a:p>
            <a:pPr algn="just">
              <a:buNone/>
            </a:pPr>
            <a:r>
              <a:rPr lang="en-US" sz="1800" dirty="0"/>
              <a:t>In many cases the new calculation program calculates the same depreciation amount as the old logic. However, the new Depreciation Engine does, in principle, enables a more precise calculation</a:t>
            </a:r>
            <a:r>
              <a:rPr lang="en-US" dirty="0"/>
              <a:t>.</a:t>
            </a:r>
          </a:p>
        </p:txBody>
      </p:sp>
      <p:pic>
        <p:nvPicPr>
          <p:cNvPr id="8194" name="Picture 2"/>
          <p:cNvPicPr>
            <a:picLocks noChangeAspect="1" noChangeArrowheads="1"/>
          </p:cNvPicPr>
          <p:nvPr/>
        </p:nvPicPr>
        <p:blipFill>
          <a:blip r:embed="rId3" cstate="print"/>
          <a:srcRect/>
          <a:stretch>
            <a:fillRect/>
          </a:stretch>
        </p:blipFill>
        <p:spPr bwMode="auto">
          <a:xfrm>
            <a:off x="2209800" y="2670313"/>
            <a:ext cx="7924800" cy="3962400"/>
          </a:xfrm>
          <a:prstGeom prst="rect">
            <a:avLst/>
          </a:prstGeom>
          <a:noFill/>
          <a:ln w="9525">
            <a:noFill/>
            <a:miter lim="800000"/>
            <a:headEnd/>
            <a:tailEnd/>
          </a:ln>
        </p:spPr>
      </p:pic>
      <p:pic>
        <p:nvPicPr>
          <p:cNvPr id="6" name="Picture 5">
            <a:extLst>
              <a:ext uri="{FF2B5EF4-FFF2-40B4-BE49-F238E27FC236}">
                <a16:creationId xmlns:a16="http://schemas.microsoft.com/office/drawing/2014/main" id="{FD3AEA57-9726-4CF8-B425-B39679A0C7DE}"/>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406283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318"/>
          </a:xfrm>
        </p:spPr>
        <p:txBody>
          <a:bodyPr/>
          <a:lstStyle/>
          <a:p>
            <a:r>
              <a:rPr lang="en-US" dirty="0"/>
              <a:t> Depreciation: Time dependent dep terms </a:t>
            </a:r>
          </a:p>
        </p:txBody>
      </p:sp>
      <p:sp>
        <p:nvSpPr>
          <p:cNvPr id="5" name="Content Placeholder 4"/>
          <p:cNvSpPr>
            <a:spLocks noGrp="1"/>
          </p:cNvSpPr>
          <p:nvPr>
            <p:ph idx="1"/>
          </p:nvPr>
        </p:nvSpPr>
        <p:spPr>
          <a:xfrm>
            <a:off x="2057401" y="1133060"/>
            <a:ext cx="8153399" cy="4512365"/>
          </a:xfrm>
        </p:spPr>
        <p:txBody>
          <a:bodyPr/>
          <a:lstStyle/>
          <a:p>
            <a:pPr algn="just">
              <a:buNone/>
            </a:pPr>
            <a:r>
              <a:rPr lang="en-US" sz="1800" dirty="0"/>
              <a:t>The following parameters can be changed on a </a:t>
            </a:r>
            <a:r>
              <a:rPr lang="en-US" sz="1800" b="1" dirty="0"/>
              <a:t>time dependent basis </a:t>
            </a:r>
            <a:r>
              <a:rPr lang="en-US" sz="1800" dirty="0"/>
              <a:t>:</a:t>
            </a:r>
          </a:p>
          <a:p>
            <a:pPr algn="just">
              <a:buFont typeface="Arial" pitchFamily="34" charset="0"/>
              <a:buChar char="•"/>
            </a:pPr>
            <a:r>
              <a:rPr lang="en-US" sz="1800" dirty="0"/>
              <a:t>Depreciation key </a:t>
            </a:r>
          </a:p>
          <a:p>
            <a:pPr algn="just">
              <a:buFont typeface="Arial" pitchFamily="34" charset="0"/>
              <a:buChar char="•"/>
            </a:pPr>
            <a:r>
              <a:rPr lang="en-US" sz="1800" dirty="0"/>
              <a:t>Useful life (year /period)</a:t>
            </a:r>
          </a:p>
          <a:p>
            <a:pPr algn="just">
              <a:buFont typeface="Arial" pitchFamily="34" charset="0"/>
              <a:buChar char="•"/>
            </a:pPr>
            <a:r>
              <a:rPr lang="en-US" sz="1800" dirty="0"/>
              <a:t>Variable depreciation amount</a:t>
            </a:r>
          </a:p>
          <a:p>
            <a:pPr algn="just">
              <a:buFont typeface="Arial" pitchFamily="34" charset="0"/>
              <a:buChar char="•"/>
            </a:pPr>
            <a:r>
              <a:rPr lang="en-US" sz="1800" dirty="0"/>
              <a:t>Absolute scrap value</a:t>
            </a:r>
          </a:p>
          <a:p>
            <a:pPr algn="just">
              <a:buFont typeface="Arial" pitchFamily="34" charset="0"/>
              <a:buChar char="•"/>
            </a:pPr>
            <a:r>
              <a:rPr lang="en-US" sz="1800" dirty="0"/>
              <a:t>Percentage scrap value</a:t>
            </a:r>
          </a:p>
          <a:p>
            <a:pPr algn="just">
              <a:buFont typeface="Arial" pitchFamily="34" charset="0"/>
              <a:buChar char="•"/>
            </a:pPr>
            <a:endParaRPr lang="en-US" sz="1800" dirty="0"/>
          </a:p>
          <a:p>
            <a:pPr algn="just">
              <a:buNone/>
            </a:pPr>
            <a:r>
              <a:rPr lang="en-US" sz="1800" dirty="0"/>
              <a:t>With the use of time-dependent intervals (in conjunction with the new mySAP ERP Depreciation Engine) depreciation can be calculated more accurately than was previously possible. </a:t>
            </a:r>
          </a:p>
          <a:p>
            <a:pPr algn="just">
              <a:buNone/>
            </a:pPr>
            <a:r>
              <a:rPr lang="en-US" sz="1800" dirty="0"/>
              <a:t>If time-dependent depreciation terms are not used, a change would have the effect that all open (and future) fiscal years are recalculated. See example …</a:t>
            </a:r>
          </a:p>
          <a:p>
            <a:pPr>
              <a:buNone/>
            </a:pPr>
            <a:endParaRPr lang="en-US" dirty="0"/>
          </a:p>
        </p:txBody>
      </p:sp>
      <p:pic>
        <p:nvPicPr>
          <p:cNvPr id="4" name="Picture 3">
            <a:extLst>
              <a:ext uri="{FF2B5EF4-FFF2-40B4-BE49-F238E27FC236}">
                <a16:creationId xmlns:a16="http://schemas.microsoft.com/office/drawing/2014/main" id="{905C4656-A273-41A0-BBE0-3A5CA589E70E}"/>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278660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3207</Words>
  <Application>Microsoft Office PowerPoint</Application>
  <PresentationFormat>Widescreen</PresentationFormat>
  <Paragraphs>227</Paragraphs>
  <Slides>33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Tahoma</vt:lpstr>
      <vt:lpstr>Verdana</vt:lpstr>
      <vt:lpstr>Office Theme</vt:lpstr>
      <vt:lpstr>PowerPoint Presentation</vt:lpstr>
      <vt:lpstr> Asset Accounting  </vt:lpstr>
      <vt:lpstr>  Asset Accounting : Periodic Processing</vt:lpstr>
      <vt:lpstr>  Asset Accounting : Periodic Processing</vt:lpstr>
      <vt:lpstr>  Periodic processing : Depreciation </vt:lpstr>
      <vt:lpstr>  Periodic processing : Depreciation</vt:lpstr>
      <vt:lpstr>  Periodic processing : Depreciation process</vt:lpstr>
      <vt:lpstr> Depreciation: Depreciation engine </vt:lpstr>
      <vt:lpstr> Depreciation: Time dependent dep terms </vt:lpstr>
      <vt:lpstr> Depreciation: Time dependent dep terms </vt:lpstr>
      <vt:lpstr> Depreciation : Cost accounting Area</vt:lpstr>
      <vt:lpstr> Depreciation: Imputed Interest</vt:lpstr>
      <vt:lpstr> Depreciation: Replacement values/Indexing</vt:lpstr>
      <vt:lpstr> Depreciation: Depreciation Process</vt:lpstr>
      <vt:lpstr> Depreciation: Depreciation Process</vt:lpstr>
      <vt:lpstr>Periodic Processing :FY change and YE closing</vt:lpstr>
      <vt:lpstr>Periodic Processing :FY change and YE closing</vt:lpstr>
      <vt:lpstr>Periodic Processing :FY change and YE closing</vt:lpstr>
      <vt:lpstr>Periodic Processing :FY change and YE closing</vt:lpstr>
      <vt:lpstr>Periodic Processing: Periodic APC value postings</vt:lpstr>
      <vt:lpstr>  Periodic Processing :Exercise Time </vt:lpstr>
      <vt:lpstr>Asset Accounting : Periodic Processing</vt:lpstr>
      <vt:lpstr> Asset Accounting  </vt:lpstr>
      <vt:lpstr>Asset Accounting: Information System </vt:lpstr>
      <vt:lpstr> Information System: AA Area Menu </vt:lpstr>
      <vt:lpstr>Information System: ABAP list viewer</vt:lpstr>
      <vt:lpstr> Information System: Asset history sheet </vt:lpstr>
      <vt:lpstr>Information System :Asset Explorer</vt:lpstr>
      <vt:lpstr>Information System: Asset Explorer</vt:lpstr>
      <vt:lpstr>Information System : Depreciation simulation</vt:lpstr>
      <vt:lpstr>Information System : Depreciation simulation</vt:lpstr>
      <vt:lpstr>Information System :Exercise Time </vt:lpstr>
      <vt:lpstr>Asset Accounting : Information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Kamuni, Narin</dc:creator>
  <cp:lastModifiedBy>Kamuni, Narin</cp:lastModifiedBy>
  <cp:revision>13</cp:revision>
  <dcterms:created xsi:type="dcterms:W3CDTF">2017-12-17T15:45:31Z</dcterms:created>
  <dcterms:modified xsi:type="dcterms:W3CDTF">2018-03-02T07:34:22Z</dcterms:modified>
</cp:coreProperties>
</file>